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33"/>
  </p:notesMasterIdLst>
  <p:sldIdLst>
    <p:sldId id="2147472980" r:id="rId2"/>
    <p:sldId id="2147472954" r:id="rId3"/>
    <p:sldId id="2135714200" r:id="rId4"/>
    <p:sldId id="2147472981" r:id="rId5"/>
    <p:sldId id="2147472982" r:id="rId6"/>
    <p:sldId id="2147472983" r:id="rId7"/>
    <p:sldId id="2147472984" r:id="rId8"/>
    <p:sldId id="2147472985" r:id="rId9"/>
    <p:sldId id="2147472986" r:id="rId10"/>
    <p:sldId id="2147472973" r:id="rId11"/>
    <p:sldId id="2147472987" r:id="rId12"/>
    <p:sldId id="2147472988" r:id="rId13"/>
    <p:sldId id="2147472989" r:id="rId14"/>
    <p:sldId id="2147472990" r:id="rId15"/>
    <p:sldId id="2147472974" r:id="rId16"/>
    <p:sldId id="2147472991" r:id="rId17"/>
    <p:sldId id="2147472992" r:id="rId18"/>
    <p:sldId id="2147472977" r:id="rId19"/>
    <p:sldId id="2147472993" r:id="rId20"/>
    <p:sldId id="2147472994" r:id="rId21"/>
    <p:sldId id="2147472995" r:id="rId22"/>
    <p:sldId id="2147472976" r:id="rId23"/>
    <p:sldId id="2147472996" r:id="rId24"/>
    <p:sldId id="2147472997" r:id="rId25"/>
    <p:sldId id="2147472975" r:id="rId26"/>
    <p:sldId id="2147472978" r:id="rId27"/>
    <p:sldId id="381" r:id="rId28"/>
    <p:sldId id="383" r:id="rId29"/>
    <p:sldId id="2147472964" r:id="rId30"/>
    <p:sldId id="2147472966" r:id="rId31"/>
    <p:sldId id="214747296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00" userDrawn="1">
          <p15:clr>
            <a:srgbClr val="A4A3A4"/>
          </p15:clr>
        </p15:guide>
        <p15:guide id="4" orient="horz" pos="2970" userDrawn="1">
          <p15:clr>
            <a:srgbClr val="A4A3A4"/>
          </p15:clr>
        </p15:guide>
        <p15:guide id="5" orient="horz" pos="3168" userDrawn="1">
          <p15:clr>
            <a:srgbClr val="A4A3A4"/>
          </p15:clr>
        </p15:guide>
        <p15:guide id="6" orient="horz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702"/>
      </p:cViewPr>
      <p:guideLst>
        <p:guide orient="horz" pos="2004"/>
        <p:guide pos="3840"/>
        <p:guide orient="horz" pos="4200"/>
        <p:guide orient="horz" pos="2970"/>
        <p:guide orient="horz" pos="3168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85282954738572"/>
          <c:y val="5.6446890688192142E-2"/>
          <c:w val="0.80853875689786436"/>
          <c:h val="0.748698642790672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 (</a:t>
                    </a:r>
                    <a:fld id="{5D48A353-9DCD-4B66-A88F-4A25ADF025E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tx1"/>
                        </a:solidFill>
                      </a:rPr>
                      <a:t>2 (</a:t>
                    </a:r>
                    <a:fld id="{B3D08137-741D-437C-BBD7-10CCDD8C87F7}" type="VALUE">
                      <a:rPr lang="en-US" sz="100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sz="100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6.5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2B-434D-A981-D85B00D3D9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rgbClr val="DF603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15 (</a:t>
                    </a:r>
                    <a:fld id="{F7C6F1B7-FB3C-43B7-8588-A81A1F9B431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/>
                      <a:t>4 (</a:t>
                    </a:r>
                    <a:fld id="{7EB62BBB-E7C9-4A84-B6EE-C8446821137D}" type="VALUE">
                      <a:rPr lang="en-US" sz="1000" smtClean="0"/>
                      <a:pPr/>
                      <a:t>[VALUE]</a:t>
                    </a:fld>
                    <a:r>
                      <a:rPr lang="en-US" sz="1000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14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2B-434D-A981-D85B00D3D9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SD</c:v>
                </c:pt>
              </c:strCache>
            </c:strRef>
          </c:tx>
          <c:spPr>
            <a:solidFill>
              <a:srgbClr val="A69F9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46 (</a:t>
                    </a:r>
                    <a:fld id="{9828CBAE-CE9B-4018-A077-FFAFFFA07B9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 (</a:t>
                    </a:r>
                    <a:fld id="{C4440EFB-DBC7-4FBB-A958-4689834EF2C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43</c:v>
                </c:pt>
                <c:pt idx="1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2B-434D-A981-D85B00D3D9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MR</c:v>
                </c:pt>
              </c:strCache>
            </c:strRef>
          </c:tx>
          <c:spPr>
            <a:solidFill>
              <a:srgbClr val="CDFF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11 (</a:t>
                    </a:r>
                    <a:fld id="{2F91CDAA-9455-4E03-8FCA-3C072D4A1B0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  <a:r>
                      <a:rPr lang="en-US" baseline="0" dirty="0"/>
                      <a:t> (</a:t>
                    </a:r>
                    <a:fld id="{F98C1855-2B8A-47AB-9DF5-2D13BF98C5C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10.3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2B-434D-A981-D85B00D3D9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DAC5C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19 (</a:t>
                    </a:r>
                    <a:fld id="{099FFEC0-59B5-4AF4-A357-1697642F635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 (</a:t>
                    </a:r>
                    <a:fld id="{D68B11EE-C156-466E-92C2-F9C0A445440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17.8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2B-434D-A981-D85B00D3D96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VGPR</c:v>
                </c:pt>
              </c:strCache>
            </c:strRef>
          </c:tx>
          <c:spPr>
            <a:solidFill>
              <a:srgbClr val="CB7C7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 (</a:t>
                    </a:r>
                    <a:fld id="{1FF863D3-4AD8-441F-8655-95465D10B26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 (</a:t>
                    </a:r>
                    <a:fld id="{90EBAF9E-FA84-4420-A49A-A273D94C386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Sheet1!$G$2:$G$3</c:f>
              <c:numCache>
                <c:formatCode>0.0</c:formatCode>
                <c:ptCount val="2"/>
                <c:pt idx="0">
                  <c:v>7.5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32B-434D-A981-D85B00D3D96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097789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32B-434D-A981-D85B00D3D963}"/>
                </c:ext>
              </c:extLst>
            </c:dLbl>
            <c:dLbl>
              <c:idx val="1"/>
              <c:layout>
                <c:manualLayout>
                  <c:x val="0"/>
                  <c:y val="-4.234990112798673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1 (</a:t>
                    </a:r>
                    <a:fld id="{4D182E9D-A9FC-42E6-875A-1F330091F0D9}" type="VALUE">
                      <a:rPr lang="en-US" sz="1000" smtClean="0">
                        <a:solidFill>
                          <a:schemeClr val="tx1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00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Sheet1!$H$2:$H$3</c:f>
              <c:numCache>
                <c:formatCode>0.0</c:formatCode>
                <c:ptCount val="2"/>
                <c:pt idx="0">
                  <c:v>0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32B-434D-A981-D85B00D3D96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sCR</c:v>
                </c:pt>
              </c:strCache>
            </c:strRef>
          </c:tx>
          <c:spPr>
            <a:solidFill>
              <a:srgbClr val="13896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487501932273555E-4"/>
                  <c:y val="-4.453141176108816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1 (</a:t>
                    </a:r>
                    <a:fld id="{8D54EDB8-C32A-41BE-94A1-4A31EBA84B6E}" type="VALUE">
                      <a:rPr lang="en-US" sz="1000">
                        <a:solidFill>
                          <a:schemeClr val="tx1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00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32B-434D-A981-D85B00D3D96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4B4B4B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Sheet1!$I$2:$I$3</c:f>
              <c:numCache>
                <c:formatCode>0.0</c:formatCode>
                <c:ptCount val="2"/>
                <c:pt idx="0">
                  <c:v>0.9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32B-434D-A981-D85B00D3D9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9535647"/>
        <c:axId val="50078015"/>
      </c:barChart>
      <c:catAx>
        <c:axId val="49535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FFFF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8015"/>
        <c:crossesAt val="0"/>
        <c:auto val="1"/>
        <c:lblAlgn val="ctr"/>
        <c:lblOffset val="0"/>
        <c:noMultiLvlLbl val="0"/>
      </c:catAx>
      <c:valAx>
        <c:axId val="50078015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Response, n (%)</a:t>
                </a:r>
              </a:p>
            </c:rich>
          </c:tx>
          <c:layout>
            <c:manualLayout>
              <c:xMode val="edge"/>
              <c:yMode val="edge"/>
              <c:x val="0"/>
              <c:y val="0.19085453615697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>
            <a:solidFill>
              <a:srgbClr val="FFFFFF">
                <a:lumMod val="5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564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241527290840475"/>
          <c:y val="0.12195737963693765"/>
          <c:w val="7.7584776748008982E-2"/>
          <c:h val="0.56342192929406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85282954738572"/>
          <c:y val="5.6446890688192142E-2"/>
          <c:w val="0.80853875689786436"/>
          <c:h val="0.748698642790672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 (</a:t>
                    </a:r>
                    <a:fld id="{5D48A353-9DCD-4B66-A88F-4A25ADF025E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tx1"/>
                        </a:solidFill>
                      </a:rPr>
                      <a:t>2 (</a:t>
                    </a:r>
                    <a:fld id="{B3D08137-741D-437C-BBD7-10CCDD8C87F7}" type="VALUE">
                      <a:rPr lang="en-US" sz="100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sz="100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6.5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2B-434D-A981-D85B00D3D9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rgbClr val="DF603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15 (</a:t>
                    </a:r>
                    <a:fld id="{F7C6F1B7-FB3C-43B7-8588-A81A1F9B431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/>
                      <a:t>4 (</a:t>
                    </a:r>
                    <a:fld id="{7EB62BBB-E7C9-4A84-B6EE-C8446821137D}" type="VALUE">
                      <a:rPr lang="en-US" sz="1000" smtClean="0"/>
                      <a:pPr/>
                      <a:t>[VALUE]</a:t>
                    </a:fld>
                    <a:r>
                      <a:rPr lang="en-US" sz="1000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14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2B-434D-A981-D85B00D3D9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SD</c:v>
                </c:pt>
              </c:strCache>
            </c:strRef>
          </c:tx>
          <c:spPr>
            <a:solidFill>
              <a:srgbClr val="A69F9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46 (</a:t>
                    </a:r>
                    <a:fld id="{9828CBAE-CE9B-4018-A077-FFAFFFA07B9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 (</a:t>
                    </a:r>
                    <a:fld id="{C4440EFB-DBC7-4FBB-A958-4689834EF2C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43</c:v>
                </c:pt>
                <c:pt idx="1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2B-434D-A981-D85B00D3D9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MR</c:v>
                </c:pt>
              </c:strCache>
            </c:strRef>
          </c:tx>
          <c:spPr>
            <a:solidFill>
              <a:srgbClr val="CDFF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11 (</a:t>
                    </a:r>
                    <a:fld id="{2F91CDAA-9455-4E03-8FCA-3C072D4A1B0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  <a:r>
                      <a:rPr lang="en-US" baseline="0" dirty="0"/>
                      <a:t> (</a:t>
                    </a:r>
                    <a:fld id="{F98C1855-2B8A-47AB-9DF5-2D13BF98C5C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10.3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2B-434D-A981-D85B00D3D9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DAC5C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19 (</a:t>
                    </a:r>
                    <a:fld id="{099FFEC0-59B5-4AF4-A357-1697642F635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 (</a:t>
                    </a:r>
                    <a:fld id="{D68B11EE-C156-466E-92C2-F9C0A445440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17.8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2B-434D-A981-D85B00D3D96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VGPR</c:v>
                </c:pt>
              </c:strCache>
            </c:strRef>
          </c:tx>
          <c:spPr>
            <a:solidFill>
              <a:srgbClr val="CB7C7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 (</a:t>
                    </a:r>
                    <a:fld id="{1FF863D3-4AD8-441F-8655-95465D10B26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 (</a:t>
                    </a:r>
                    <a:fld id="{90EBAF9E-FA84-4420-A49A-A273D94C386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Sheet1!$G$2:$G$3</c:f>
              <c:numCache>
                <c:formatCode>0.0</c:formatCode>
                <c:ptCount val="2"/>
                <c:pt idx="0">
                  <c:v>7.5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32B-434D-A981-D85B00D3D96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097789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32B-434D-A981-D85B00D3D963}"/>
                </c:ext>
              </c:extLst>
            </c:dLbl>
            <c:dLbl>
              <c:idx val="1"/>
              <c:layout>
                <c:manualLayout>
                  <c:x val="0"/>
                  <c:y val="-4.234990112798673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1 (</a:t>
                    </a:r>
                    <a:fld id="{4D182E9D-A9FC-42E6-875A-1F330091F0D9}" type="VALUE">
                      <a:rPr lang="en-US" sz="1000" smtClean="0">
                        <a:solidFill>
                          <a:schemeClr val="tx1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00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Sheet1!$H$2:$H$3</c:f>
              <c:numCache>
                <c:formatCode>0.0</c:formatCode>
                <c:ptCount val="2"/>
                <c:pt idx="0">
                  <c:v>0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32B-434D-A981-D85B00D3D96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sCR</c:v>
                </c:pt>
              </c:strCache>
            </c:strRef>
          </c:tx>
          <c:spPr>
            <a:solidFill>
              <a:srgbClr val="13896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487501932273555E-4"/>
                  <c:y val="-4.453141176108816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1 (</a:t>
                    </a:r>
                    <a:fld id="{8D54EDB8-C32A-41BE-94A1-4A31EBA84B6E}" type="VALUE">
                      <a:rPr lang="en-US" sz="1000">
                        <a:solidFill>
                          <a:schemeClr val="tx1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00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32B-434D-A981-D85B00D3D96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4B4B4B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Sheet1!$I$2:$I$3</c:f>
              <c:numCache>
                <c:formatCode>0.0</c:formatCode>
                <c:ptCount val="2"/>
                <c:pt idx="0">
                  <c:v>0.9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32B-434D-A981-D85B00D3D9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9535647"/>
        <c:axId val="50078015"/>
      </c:barChart>
      <c:catAx>
        <c:axId val="49535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FFFF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8015"/>
        <c:crossesAt val="0"/>
        <c:auto val="1"/>
        <c:lblAlgn val="ctr"/>
        <c:lblOffset val="0"/>
        <c:noMultiLvlLbl val="0"/>
      </c:catAx>
      <c:valAx>
        <c:axId val="50078015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Response, n (%)</a:t>
                </a:r>
              </a:p>
            </c:rich>
          </c:tx>
          <c:layout>
            <c:manualLayout>
              <c:xMode val="edge"/>
              <c:yMode val="edge"/>
              <c:x val="0"/>
              <c:y val="0.19085453615697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>
            <a:solidFill>
              <a:srgbClr val="FFFFFF">
                <a:lumMod val="5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564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241527290840475"/>
          <c:y val="0.12195737963693765"/>
          <c:w val="7.7584776748008982E-2"/>
          <c:h val="0.56342192929406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85282954738572"/>
          <c:y val="5.6446890688192142E-2"/>
          <c:w val="0.80853875689786436"/>
          <c:h val="0.748698642790672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 (</a:t>
                    </a:r>
                    <a:fld id="{5D48A353-9DCD-4B66-A88F-4A25ADF025E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tx1"/>
                        </a:solidFill>
                      </a:rPr>
                      <a:t>2 (</a:t>
                    </a:r>
                    <a:fld id="{B3D08137-741D-437C-BBD7-10CCDD8C87F7}" type="VALUE">
                      <a:rPr lang="en-US" sz="100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sz="100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6.5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2B-434D-A981-D85B00D3D9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rgbClr val="DF603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15 (</a:t>
                    </a:r>
                    <a:fld id="{F7C6F1B7-FB3C-43B7-8588-A81A1F9B431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/>
                      <a:t>4 (</a:t>
                    </a:r>
                    <a:fld id="{7EB62BBB-E7C9-4A84-B6EE-C8446821137D}" type="VALUE">
                      <a:rPr lang="en-US" sz="1000" smtClean="0"/>
                      <a:pPr/>
                      <a:t>[VALUE]</a:t>
                    </a:fld>
                    <a:r>
                      <a:rPr lang="en-US" sz="1000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14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2B-434D-A981-D85B00D3D9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SD</c:v>
                </c:pt>
              </c:strCache>
            </c:strRef>
          </c:tx>
          <c:spPr>
            <a:solidFill>
              <a:srgbClr val="A69F9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46 (</a:t>
                    </a:r>
                    <a:fld id="{9828CBAE-CE9B-4018-A077-FFAFFFA07B9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 (</a:t>
                    </a:r>
                    <a:fld id="{C4440EFB-DBC7-4FBB-A958-4689834EF2C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43</c:v>
                </c:pt>
                <c:pt idx="1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2B-434D-A981-D85B00D3D9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MR</c:v>
                </c:pt>
              </c:strCache>
            </c:strRef>
          </c:tx>
          <c:spPr>
            <a:solidFill>
              <a:srgbClr val="CDFF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11 (</a:t>
                    </a:r>
                    <a:fld id="{2F91CDAA-9455-4E03-8FCA-3C072D4A1B0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  <a:r>
                      <a:rPr lang="en-US" baseline="0" dirty="0"/>
                      <a:t> (</a:t>
                    </a:r>
                    <a:fld id="{F98C1855-2B8A-47AB-9DF5-2D13BF98C5C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10.3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2B-434D-A981-D85B00D3D9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DAC5C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19 (</a:t>
                    </a:r>
                    <a:fld id="{099FFEC0-59B5-4AF4-A357-1697642F635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 (</a:t>
                    </a:r>
                    <a:fld id="{D68B11EE-C156-466E-92C2-F9C0A445440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17.8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2B-434D-A981-D85B00D3D96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VGPR</c:v>
                </c:pt>
              </c:strCache>
            </c:strRef>
          </c:tx>
          <c:spPr>
            <a:solidFill>
              <a:srgbClr val="CB7C7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 (</a:t>
                    </a:r>
                    <a:fld id="{1FF863D3-4AD8-441F-8655-95465D10B26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 (</a:t>
                    </a:r>
                    <a:fld id="{90EBAF9E-FA84-4420-A49A-A273D94C386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Sheet1!$G$2:$G$3</c:f>
              <c:numCache>
                <c:formatCode>0.0</c:formatCode>
                <c:ptCount val="2"/>
                <c:pt idx="0">
                  <c:v>7.5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32B-434D-A981-D85B00D3D96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097789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32B-434D-A981-D85B00D3D963}"/>
                </c:ext>
              </c:extLst>
            </c:dLbl>
            <c:dLbl>
              <c:idx val="1"/>
              <c:layout>
                <c:manualLayout>
                  <c:x val="0"/>
                  <c:y val="-4.234990112798673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1 (</a:t>
                    </a:r>
                    <a:fld id="{4D182E9D-A9FC-42E6-875A-1F330091F0D9}" type="VALUE">
                      <a:rPr lang="en-US" sz="1000" smtClean="0">
                        <a:solidFill>
                          <a:schemeClr val="tx1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00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Sheet1!$H$2:$H$3</c:f>
              <c:numCache>
                <c:formatCode>0.0</c:formatCode>
                <c:ptCount val="2"/>
                <c:pt idx="0">
                  <c:v>0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32B-434D-A981-D85B00D3D96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sCR</c:v>
                </c:pt>
              </c:strCache>
            </c:strRef>
          </c:tx>
          <c:spPr>
            <a:solidFill>
              <a:srgbClr val="13896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487501932273555E-4"/>
                  <c:y val="-4.453141176108816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1 (</a:t>
                    </a:r>
                    <a:fld id="{8D54EDB8-C32A-41BE-94A1-4A31EBA84B6E}" type="VALUE">
                      <a:rPr lang="en-US" sz="1000">
                        <a:solidFill>
                          <a:schemeClr val="tx1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00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32B-434D-A981-D85B00D3D96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4B4B4B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Sheet1!$I$2:$I$3</c:f>
              <c:numCache>
                <c:formatCode>0.0</c:formatCode>
                <c:ptCount val="2"/>
                <c:pt idx="0">
                  <c:v>0.9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32B-434D-A981-D85B00D3D9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9535647"/>
        <c:axId val="50078015"/>
      </c:barChart>
      <c:catAx>
        <c:axId val="49535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FFFF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8015"/>
        <c:crossesAt val="0"/>
        <c:auto val="1"/>
        <c:lblAlgn val="ctr"/>
        <c:lblOffset val="0"/>
        <c:noMultiLvlLbl val="0"/>
      </c:catAx>
      <c:valAx>
        <c:axId val="50078015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Response, n (%)</a:t>
                </a:r>
              </a:p>
            </c:rich>
          </c:tx>
          <c:layout>
            <c:manualLayout>
              <c:xMode val="edge"/>
              <c:yMode val="edge"/>
              <c:x val="0"/>
              <c:y val="0.19085453615697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>
            <a:solidFill>
              <a:srgbClr val="FFFFFF">
                <a:lumMod val="5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564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241527290840475"/>
          <c:y val="0.12195737963693765"/>
          <c:w val="7.7584776748008982E-2"/>
          <c:h val="0.56342192929406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85282954738572"/>
          <c:y val="5.6446890688192142E-2"/>
          <c:w val="0.80853875689786436"/>
          <c:h val="0.748698642790672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 (</a:t>
                    </a:r>
                    <a:fld id="{5D48A353-9DCD-4B66-A88F-4A25ADF025E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tx1"/>
                        </a:solidFill>
                      </a:rPr>
                      <a:t>2 (</a:t>
                    </a:r>
                    <a:fld id="{B3D08137-741D-437C-BBD7-10CCDD8C87F7}" type="VALUE">
                      <a:rPr lang="en-US" sz="100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sz="100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6.5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2B-434D-A981-D85B00D3D9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rgbClr val="DF603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15 (</a:t>
                    </a:r>
                    <a:fld id="{F7C6F1B7-FB3C-43B7-8588-A81A1F9B431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/>
                      <a:t>4 (</a:t>
                    </a:r>
                    <a:fld id="{7EB62BBB-E7C9-4A84-B6EE-C8446821137D}" type="VALUE">
                      <a:rPr lang="en-US" sz="1000" smtClean="0"/>
                      <a:pPr/>
                      <a:t>[VALUE]</a:t>
                    </a:fld>
                    <a:r>
                      <a:rPr lang="en-US" sz="1000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14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2B-434D-A981-D85B00D3D9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SD</c:v>
                </c:pt>
              </c:strCache>
            </c:strRef>
          </c:tx>
          <c:spPr>
            <a:solidFill>
              <a:srgbClr val="A69F9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46 (</a:t>
                    </a:r>
                    <a:fld id="{9828CBAE-CE9B-4018-A077-FFAFFFA07B9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 (</a:t>
                    </a:r>
                    <a:fld id="{C4440EFB-DBC7-4FBB-A958-4689834EF2C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43</c:v>
                </c:pt>
                <c:pt idx="1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2B-434D-A981-D85B00D3D9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MR</c:v>
                </c:pt>
              </c:strCache>
            </c:strRef>
          </c:tx>
          <c:spPr>
            <a:solidFill>
              <a:srgbClr val="CDFF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11 (</a:t>
                    </a:r>
                    <a:fld id="{2F91CDAA-9455-4E03-8FCA-3C072D4A1B0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  <a:r>
                      <a:rPr lang="en-US" baseline="0" dirty="0"/>
                      <a:t> (</a:t>
                    </a:r>
                    <a:fld id="{F98C1855-2B8A-47AB-9DF5-2D13BF98C5C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10.3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2B-434D-A981-D85B00D3D9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DAC5C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19 (</a:t>
                    </a:r>
                    <a:fld id="{099FFEC0-59B5-4AF4-A357-1697642F635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 (</a:t>
                    </a:r>
                    <a:fld id="{D68B11EE-C156-466E-92C2-F9C0A445440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17.8</c:v>
                </c:pt>
                <c:pt idx="1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2B-434D-A981-D85B00D3D96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VGPR</c:v>
                </c:pt>
              </c:strCache>
            </c:strRef>
          </c:tx>
          <c:spPr>
            <a:solidFill>
              <a:srgbClr val="CB7C7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 (</a:t>
                    </a:r>
                    <a:fld id="{1FF863D3-4AD8-441F-8655-95465D10B26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32B-434D-A981-D85B00D3D9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 (</a:t>
                    </a:r>
                    <a:fld id="{90EBAF9E-FA84-4420-A49A-A273D94C386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Sheet1!$G$2:$G$3</c:f>
              <c:numCache>
                <c:formatCode>0.0</c:formatCode>
                <c:ptCount val="2"/>
                <c:pt idx="0">
                  <c:v>7.5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32B-434D-A981-D85B00D3D96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097789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32B-434D-A981-D85B00D3D963}"/>
                </c:ext>
              </c:extLst>
            </c:dLbl>
            <c:dLbl>
              <c:idx val="1"/>
              <c:layout>
                <c:manualLayout>
                  <c:x val="0"/>
                  <c:y val="-4.234990112798673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1 (</a:t>
                    </a:r>
                    <a:fld id="{4D182E9D-A9FC-42E6-875A-1F330091F0D9}" type="VALUE">
                      <a:rPr lang="en-US" sz="1000" smtClean="0">
                        <a:solidFill>
                          <a:schemeClr val="tx1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00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Sheet1!$H$2:$H$3</c:f>
              <c:numCache>
                <c:formatCode>0.0</c:formatCode>
                <c:ptCount val="2"/>
                <c:pt idx="0">
                  <c:v>0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32B-434D-A981-D85B00D3D96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sCR</c:v>
                </c:pt>
              </c:strCache>
            </c:strRef>
          </c:tx>
          <c:spPr>
            <a:solidFill>
              <a:srgbClr val="13896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487501932273555E-4"/>
                  <c:y val="-4.453141176108816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>
                        <a:solidFill>
                          <a:schemeClr val="tx1"/>
                        </a:solidFill>
                      </a:rPr>
                      <a:t>1 (</a:t>
                    </a:r>
                    <a:fld id="{8D54EDB8-C32A-41BE-94A1-4A31EBA84B6E}" type="VALUE">
                      <a:rPr lang="en-US" sz="1000">
                        <a:solidFill>
                          <a:schemeClr val="tx1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00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32B-434D-A981-D85B00D3D96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32B-434D-A981-D85B00D3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4B4B4B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Cohort D
IBER + DEX
(N = 107)ᵇ</c:v>
                </c:pt>
                <c:pt idx="1">
                  <c:v>Cohort I
IBER + DEX post BCMA
(N = 24)ᶜ</c:v>
                </c:pt>
              </c:strCache>
            </c:strRef>
          </c:cat>
          <c:val>
            <c:numRef>
              <c:f>Sheet1!$I$2:$I$3</c:f>
              <c:numCache>
                <c:formatCode>0.0</c:formatCode>
                <c:ptCount val="2"/>
                <c:pt idx="0">
                  <c:v>0.9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32B-434D-A981-D85B00D3D9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9535647"/>
        <c:axId val="50078015"/>
      </c:barChart>
      <c:catAx>
        <c:axId val="49535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FFFF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8015"/>
        <c:crossesAt val="0"/>
        <c:auto val="1"/>
        <c:lblAlgn val="ctr"/>
        <c:lblOffset val="0"/>
        <c:noMultiLvlLbl val="0"/>
      </c:catAx>
      <c:valAx>
        <c:axId val="50078015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Response, n (%)</a:t>
                </a:r>
              </a:p>
            </c:rich>
          </c:tx>
          <c:layout>
            <c:manualLayout>
              <c:xMode val="edge"/>
              <c:yMode val="edge"/>
              <c:x val="0"/>
              <c:y val="0.19085453615697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>
            <a:solidFill>
              <a:srgbClr val="FFFFFF">
                <a:lumMod val="5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564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241527290840475"/>
          <c:y val="0.12195737963693765"/>
          <c:w val="7.7584776748008982E-2"/>
          <c:h val="0.56342192929406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0342499791207"/>
          <c:y val="0.13821089148968885"/>
          <c:w val="0.79384121449991285"/>
          <c:h val="0.695936511001740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 (</a:t>
                    </a:r>
                    <a:fld id="{2CEB5865-250D-401A-B316-62A7D65D290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4EE-470F-9B36-E6884B1D5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615D5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IberDd
(N = 37)ᵇ</c:v>
                </c:pt>
                <c:pt idx="1">
                  <c:v>IberVd
(N = 25)ᵇ</c:v>
                </c:pt>
                <c:pt idx="2">
                  <c:v>IberKd
(N = 8)ᵇ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EE-470F-9B36-E6884B1D57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rgbClr val="DF603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 (</a:t>
                    </a:r>
                    <a:fld id="{73D0B002-B5A9-43D2-BD74-17D3C0976CE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4EE-470F-9B36-E6884B1D57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 (</a:t>
                    </a:r>
                    <a:fld id="{A86DA3AB-B749-4102-ACAE-442F2775A97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EE-470F-9B36-E6884B1D57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 (</a:t>
                    </a:r>
                    <a:fld id="{4DD1B02C-1D1D-4FFB-AAA8-D5662498FFE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4EE-470F-9B36-E6884B1D5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IberDd
(N = 37)ᵇ</c:v>
                </c:pt>
                <c:pt idx="1">
                  <c:v>IberVd
(N = 25)ᵇ</c:v>
                </c:pt>
                <c:pt idx="2">
                  <c:v>IberKd
(N = 8)ᵇ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 formatCode="General">
                  <c:v>10.8</c:v>
                </c:pt>
                <c:pt idx="1">
                  <c:v>8</c:v>
                </c:pt>
                <c:pt idx="2" formatCode="General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EE-470F-9B36-E6884B1D57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SD</c:v>
                </c:pt>
              </c:strCache>
            </c:strRef>
          </c:tx>
          <c:spPr>
            <a:solidFill>
              <a:srgbClr val="A69F9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 (</a:t>
                    </a:r>
                    <a:fld id="{B171E5FD-2A6E-40AE-91CE-04F9362F143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4EE-470F-9B36-E6884B1D57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 (</a:t>
                    </a:r>
                    <a:fld id="{ECA7506A-8D5C-439E-BB2B-AEFE30DEF81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4EE-470F-9B36-E6884B1D57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 (</a:t>
                    </a:r>
                    <a:fld id="{9E8CF4B1-159F-4486-A0F7-E73762A2C26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4EE-470F-9B36-E6884B1D5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IberDd
(N = 37)ᵇ</c:v>
                </c:pt>
                <c:pt idx="1">
                  <c:v>IberVd
(N = 25)ᵇ</c:v>
                </c:pt>
                <c:pt idx="2">
                  <c:v>IberKd
(N = 8)ᵇ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 formatCode="General">
                  <c:v>35.1</c:v>
                </c:pt>
                <c:pt idx="1">
                  <c:v>24</c:v>
                </c:pt>
                <c:pt idx="2" formatCode="General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4EE-470F-9B36-E6884B1D57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MR</c:v>
                </c:pt>
              </c:strCache>
            </c:strRef>
          </c:tx>
          <c:spPr>
            <a:solidFill>
              <a:srgbClr val="FFECC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 (</a:t>
                    </a:r>
                    <a:fld id="{4AEE026E-19A6-4B65-994E-B2142C1B50A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4EE-470F-9B36-E6884B1D57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 (</a:t>
                    </a:r>
                    <a:fld id="{193F479B-5ACC-44A7-A23A-58BF9F1B40D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4EE-470F-9B36-E6884B1D57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 (</a:t>
                    </a:r>
                    <a:fld id="{351D4706-76F8-4E8B-A491-81B2DF5B376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04EE-470F-9B36-E6884B1D5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615D5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IberDd
(N = 37)ᵇ</c:v>
                </c:pt>
                <c:pt idx="1">
                  <c:v>IberVd
(N = 25)ᵇ</c:v>
                </c:pt>
                <c:pt idx="2">
                  <c:v>IberKd
(N = 8)ᵇ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 formatCode="General">
                  <c:v>8.1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4EE-470F-9B36-E6884B1D57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FDA97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 (</a:t>
                    </a:r>
                    <a:fld id="{4ABD5656-D016-40F0-9C07-C5C7262A3DB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04EE-470F-9B36-E6884B1D57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7 (</a:t>
                    </a:r>
                    <a:fld id="{094538D0-A585-4744-A273-E8CA1994A4D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4EE-470F-9B36-E6884B1D57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 (</a:t>
                    </a:r>
                    <a:fld id="{66B15838-86F1-4BB9-8F9A-8B4000EB1C9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04EE-470F-9B36-E6884B1D5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IberDd
(N = 37)ᵇ</c:v>
                </c:pt>
                <c:pt idx="1">
                  <c:v>IberVd
(N = 25)ᵇ</c:v>
                </c:pt>
                <c:pt idx="2">
                  <c:v>IberKd
(N = 8)ᵇ</c:v>
                </c:pt>
              </c:strCache>
            </c:strRef>
          </c:cat>
          <c:val>
            <c:numRef>
              <c:f>Sheet1!$F$2:$F$4</c:f>
              <c:numCache>
                <c:formatCode>0.0</c:formatCode>
                <c:ptCount val="3"/>
                <c:pt idx="0" formatCode="General">
                  <c:v>21.6</c:v>
                </c:pt>
                <c:pt idx="1">
                  <c:v>28</c:v>
                </c:pt>
                <c:pt idx="2" formatCode="General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4EE-470F-9B36-E6884B1D57E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VGPR</c:v>
                </c:pt>
              </c:strCache>
            </c:strRef>
          </c:tx>
          <c:spPr>
            <a:solidFill>
              <a:srgbClr val="CB7C7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 (</a:t>
                    </a:r>
                    <a:fld id="{3FD14730-D438-4911-BB32-FA75AE35EB7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04EE-470F-9B36-E6884B1D57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 (</a:t>
                    </a:r>
                    <a:fld id="{AA3544D3-5AA0-4CD4-BDA6-0ECAB7109E4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04EE-470F-9B36-E6884B1D57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 (</a:t>
                    </a:r>
                    <a:fld id="{1F25DA04-BA03-4377-9A31-6391728E92E7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.0)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04EE-470F-9B36-E6884B1D5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IberDd
(N = 37)ᵇ</c:v>
                </c:pt>
                <c:pt idx="1">
                  <c:v>IberVd
(N = 25)ᵇ</c:v>
                </c:pt>
                <c:pt idx="2">
                  <c:v>IberKd
(N = 8)ᵇ</c:v>
                </c:pt>
              </c:strCache>
            </c:strRef>
          </c:cat>
          <c:val>
            <c:numRef>
              <c:f>Sheet1!$G$2:$G$4</c:f>
              <c:numCache>
                <c:formatCode>0.0</c:formatCode>
                <c:ptCount val="3"/>
                <c:pt idx="0" formatCode="General">
                  <c:v>16.2</c:v>
                </c:pt>
                <c:pt idx="1">
                  <c:v>24</c:v>
                </c:pt>
                <c:pt idx="2" formatCode="General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4EE-470F-9B36-E6884B1D57E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09778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 (</a:t>
                    </a:r>
                    <a:fld id="{25C4CEFF-21CE-4854-84BC-8FD7131E538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04EE-470F-9B36-E6884B1D57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 (</a:t>
                    </a:r>
                    <a:fld id="{369F6D91-C2D9-43B6-A4A7-4C9614ECA17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04EE-470F-9B36-E6884B1D5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IberDd
(N = 37)ᵇ</c:v>
                </c:pt>
                <c:pt idx="1">
                  <c:v>IberVd
(N = 25)ᵇ</c:v>
                </c:pt>
                <c:pt idx="2">
                  <c:v>IberKd
(N = 8)ᵇ</c:v>
                </c:pt>
              </c:strCache>
            </c:strRef>
          </c:cat>
          <c:val>
            <c:numRef>
              <c:f>Sheet1!$H$2:$H$4</c:f>
              <c:numCache>
                <c:formatCode>0.0</c:formatCode>
                <c:ptCount val="3"/>
                <c:pt idx="0" formatCode="General">
                  <c:v>5.4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4EE-470F-9B36-E6884B1D57E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sCR</c:v>
                </c:pt>
              </c:strCache>
            </c:strRef>
          </c:tx>
          <c:spPr>
            <a:solidFill>
              <a:srgbClr val="13896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321980007128737E-2"/>
                  <c:y val="-3.95255862855970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(</a:t>
                    </a:r>
                    <a:fld id="{0E0C83B8-5B81-42BC-8D1E-6BD66652DA5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04EE-470F-9B36-E6884B1D57E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dirty="0">
                        <a:solidFill>
                          <a:schemeClr val="bg1"/>
                        </a:solidFill>
                      </a:rPr>
                      <a:t>1 (</a:t>
                    </a:r>
                    <a:fld id="{D5A8E586-0253-452E-8446-96569B552C14}" type="VALUE">
                      <a:rPr lang="en-US" sz="1000" b="0" smtClean="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1000" b="0" dirty="0">
                        <a:solidFill>
                          <a:schemeClr val="bg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04EE-470F-9B36-E6884B1D5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615D5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IberDd
(N = 37)ᵇ</c:v>
                </c:pt>
                <c:pt idx="1">
                  <c:v>IberVd
(N = 25)ᵇ</c:v>
                </c:pt>
                <c:pt idx="2">
                  <c:v>IberKd
(N = 8)ᵇ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2.7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04EE-470F-9B36-E6884B1D57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9535647"/>
        <c:axId val="50078015"/>
      </c:barChart>
      <c:catAx>
        <c:axId val="49535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615D5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8015"/>
        <c:crosses val="autoZero"/>
        <c:auto val="1"/>
        <c:lblAlgn val="ctr"/>
        <c:lblOffset val="0"/>
        <c:noMultiLvlLbl val="0"/>
      </c:catAx>
      <c:valAx>
        <c:axId val="50078015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615D5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rgbClr val="615D5D"/>
                    </a:solidFill>
                  </a:rPr>
                  <a:t>Response, n (%)</a:t>
                </a:r>
              </a:p>
            </c:rich>
          </c:tx>
          <c:layout>
            <c:manualLayout>
              <c:xMode val="edge"/>
              <c:yMode val="edge"/>
              <c:x val="3.5873047697741488E-2"/>
              <c:y val="0.2602477208908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615D5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564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944191149339415"/>
          <c:y val="0.13393965218221784"/>
          <c:w val="9.0194334074838664E-2"/>
          <c:h val="0.54551799304490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E6ABF-B141-4D32-AABF-4D8C94CCE32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FEBA6-2550-406C-9B44-A3A6BB51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83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909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99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55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750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120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B8535-DC0F-AF47-A510-8461A80C0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233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B8535-DC0F-AF47-A510-8461A80C0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204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B8535-DC0F-AF47-A510-8461A80C0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186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B8535-DC0F-AF47-A510-8461A80C0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174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B8535-DC0F-AF47-A510-8461A80C0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10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4953F-501C-498F-811F-52E153962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9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B8535-DC0F-AF47-A510-8461A80C0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534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B8535-DC0F-AF47-A510-8461A80C0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0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B8535-DC0F-AF47-A510-8461A80C0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694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B8535-DC0F-AF47-A510-8461A80C0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201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B8535-DC0F-AF47-A510-8461A80C0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45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454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282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74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982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374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13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0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01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15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43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7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9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1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29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33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70641-B066-AC41-AADC-54F0788CE62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69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409AE-194B-4AB6-B881-2B3D424F4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E1EB27-17AD-41F7-8E9B-817073D87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2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1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457199"/>
            <a:ext cx="4272539" cy="40150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06829"/>
            <a:ext cx="6172200" cy="5254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1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61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65760" y="2180861"/>
            <a:ext cx="7543165" cy="2560320"/>
          </a:xfrm>
        </p:spPr>
        <p:txBody>
          <a:bodyPr anchor="t" anchorCtr="0"/>
          <a:lstStyle>
            <a:lvl1pPr algn="l">
              <a:defRPr sz="6000" b="0" spc="0" baseline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E39BE-06F7-7349-BF12-45D065ED87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59" y="4937760"/>
            <a:ext cx="7543167" cy="685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/>
            </a:lvl1pPr>
            <a:lvl2pPr marL="0" indent="0">
              <a:spcBef>
                <a:spcPts val="0"/>
              </a:spcBef>
              <a:buNone/>
              <a:defRPr b="0"/>
            </a:lvl2pPr>
            <a:lvl3pPr marL="0" indent="0">
              <a:spcBef>
                <a:spcPts val="0"/>
              </a:spcBef>
              <a:buNone/>
              <a:defRPr b="0"/>
            </a:lvl3pPr>
            <a:lvl4pPr marL="0" indent="0">
              <a:spcBef>
                <a:spcPts val="0"/>
              </a:spcBef>
              <a:buNone/>
              <a:defRPr b="0"/>
            </a:lvl4pPr>
            <a:lvl5pPr marL="0" indent="0">
              <a:spcBef>
                <a:spcPts val="0"/>
              </a:spcBef>
              <a:buNone/>
              <a:defRPr b="0"/>
            </a:lvl5pPr>
            <a:lvl6pPr marL="0" indent="0">
              <a:spcBef>
                <a:spcPts val="0"/>
              </a:spcBef>
              <a:buNone/>
              <a:defRPr b="0"/>
            </a:lvl6pPr>
            <a:lvl7pPr marL="0" indent="0">
              <a:spcBef>
                <a:spcPts val="0"/>
              </a:spcBef>
              <a:buNone/>
              <a:defRPr b="0"/>
            </a:lvl7pPr>
            <a:lvl8pPr marL="0" indent="0">
              <a:spcBef>
                <a:spcPts val="0"/>
              </a:spcBef>
              <a:buNone/>
              <a:defRPr b="0"/>
            </a:lvl8pPr>
            <a:lvl9pPr marL="0" indent="0">
              <a:spcBef>
                <a:spcPts val="0"/>
              </a:spcBef>
              <a:buNone/>
              <a:defRPr b="0"/>
            </a:lvl9pPr>
          </a:lstStyle>
          <a:p>
            <a:pPr lvl="0"/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[Title]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52F8AD-70B3-4AC5-A6C7-71B06E97BE41}"/>
              </a:ext>
            </a:extLst>
          </p:cNvPr>
          <p:cNvGrpSpPr/>
          <p:nvPr userDrawn="1"/>
        </p:nvGrpSpPr>
        <p:grpSpPr>
          <a:xfrm>
            <a:off x="2" y="226674"/>
            <a:ext cx="3227388" cy="1770879"/>
            <a:chOff x="0" y="170005"/>
            <a:chExt cx="2420541" cy="1328158"/>
          </a:xfrm>
        </p:grpSpPr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29D2F019-9936-4DFB-8DBF-1CCBE182B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059582"/>
              <a:ext cx="2420541" cy="43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noProof="0" dirty="0">
                  <a:latin typeface="+mn-lt"/>
                </a:rPr>
                <a:t>Institute of Biomedical Research of Salamanca </a:t>
              </a:r>
            </a:p>
          </p:txBody>
        </p:sp>
        <p:pic>
          <p:nvPicPr>
            <p:cNvPr id="9" name="Imagen 1">
              <a:extLst>
                <a:ext uri="{FF2B5EF4-FFF2-40B4-BE49-F238E27FC236}">
                  <a16:creationId xmlns:a16="http://schemas.microsoft.com/office/drawing/2014/main" id="{CBB65BCF-4693-403F-B988-3B0C1B42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70005"/>
              <a:ext cx="1176795" cy="785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B124F04-FAE8-45CC-83E1-FFC7846B698A}"/>
              </a:ext>
            </a:extLst>
          </p:cNvPr>
          <p:cNvGrpSpPr/>
          <p:nvPr userDrawn="1"/>
        </p:nvGrpSpPr>
        <p:grpSpPr>
          <a:xfrm>
            <a:off x="4362681" y="197925"/>
            <a:ext cx="2808287" cy="1791115"/>
            <a:chOff x="3272009" y="148443"/>
            <a:chExt cx="2106215" cy="1343336"/>
          </a:xfrm>
        </p:grpSpPr>
        <p:pic>
          <p:nvPicPr>
            <p:cNvPr id="11" name="Picture 11" descr="escudo universidad">
              <a:extLst>
                <a:ext uri="{FF2B5EF4-FFF2-40B4-BE49-F238E27FC236}">
                  <a16:creationId xmlns:a16="http://schemas.microsoft.com/office/drawing/2014/main" id="{25AFFE14-D709-4F4D-A1A4-E532580A5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671" y="148443"/>
              <a:ext cx="869156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E10731D8-0D60-409E-A199-864C09855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2009" y="1059582"/>
              <a:ext cx="2106215" cy="43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38138" indent="-338138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70000"/>
                </a:spcBef>
                <a:buClr>
                  <a:srgbClr val="66FFFF"/>
                </a:buClr>
                <a:buFont typeface="Wingdings" charset="0"/>
                <a:buNone/>
              </a:pPr>
              <a:r>
                <a:rPr lang="en-US" sz="1600" noProof="0" dirty="0">
                  <a:latin typeface="+mn-lt"/>
                </a:rPr>
                <a:t>University of Salamanca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E9B262-B9A3-4A2E-A123-1C46625D2050}"/>
              </a:ext>
            </a:extLst>
          </p:cNvPr>
          <p:cNvGrpSpPr/>
          <p:nvPr userDrawn="1"/>
        </p:nvGrpSpPr>
        <p:grpSpPr>
          <a:xfrm>
            <a:off x="9009652" y="87973"/>
            <a:ext cx="2450061" cy="1663359"/>
            <a:chOff x="6757238" y="65979"/>
            <a:chExt cx="1837546" cy="1247519"/>
          </a:xfrm>
        </p:grpSpPr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0BABB5DC-C61E-403E-81F7-E13406392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7238" y="1059582"/>
              <a:ext cx="1837546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noProof="0" dirty="0">
                  <a:latin typeface="+mn-lt"/>
                </a:rPr>
                <a:t>Cancer Research Center</a:t>
              </a:r>
            </a:p>
          </p:txBody>
        </p:sp>
        <p:pic>
          <p:nvPicPr>
            <p:cNvPr id="15" name="Picture 6" descr="Logo CIC">
              <a:extLst>
                <a:ext uri="{FF2B5EF4-FFF2-40B4-BE49-F238E27FC236}">
                  <a16:creationId xmlns:a16="http://schemas.microsoft.com/office/drawing/2014/main" id="{4E4AD313-15B1-480A-B700-E4B3DA332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870" y="65979"/>
              <a:ext cx="1772281" cy="99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40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64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D8B1-1581-4488-A1A4-886D01EEF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CF9CDAC-EC28-4BA6-9827-D58133E1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CAB9906-18B6-4257-AA9B-21954B0494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6049993"/>
            <a:ext cx="11461751" cy="309109"/>
          </a:xfrm>
        </p:spPr>
        <p:txBody>
          <a:bodyPr bIns="108000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n-US" sz="1000" dirty="0"/>
              <a:t>References and abbreviations here.</a:t>
            </a:r>
            <a:endParaRPr lang="en-GB" dirty="0"/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7E5E5EC2-E1A2-46A3-849D-E13303945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7" y="6411790"/>
            <a:ext cx="642309" cy="42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escudo universidad">
            <a:extLst>
              <a:ext uri="{FF2B5EF4-FFF2-40B4-BE49-F238E27FC236}">
                <a16:creationId xmlns:a16="http://schemas.microsoft.com/office/drawing/2014/main" id="{78D3331E-2595-4F20-B423-A7F426B8E9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7" y="6401116"/>
            <a:ext cx="449709" cy="42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Logo CIC">
            <a:extLst>
              <a:ext uri="{FF2B5EF4-FFF2-40B4-BE49-F238E27FC236}">
                <a16:creationId xmlns:a16="http://schemas.microsoft.com/office/drawing/2014/main" id="{FD63E29D-A936-4B04-A7CF-F3390FECBC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94" y="6386900"/>
            <a:ext cx="764785" cy="42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6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38AA5-2B64-4B5B-A11F-3ADF85681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6049992"/>
            <a:ext cx="11461751" cy="309109"/>
          </a:xfrm>
        </p:spPr>
        <p:txBody>
          <a:bodyPr bIns="108000" anchor="b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 sz="1000" dirty="0"/>
              <a:t>References and abbreviations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8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38AA5-2B64-4B5B-A11F-3ADF85681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6049992"/>
            <a:ext cx="11461751" cy="309109"/>
          </a:xfrm>
        </p:spPr>
        <p:txBody>
          <a:bodyPr bIns="108000" anchor="b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 sz="1000" dirty="0"/>
              <a:t>References and abbreviations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50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38AA5-2B64-4B5B-A11F-3ADF85681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6049992"/>
            <a:ext cx="11461751" cy="309109"/>
          </a:xfrm>
        </p:spPr>
        <p:txBody>
          <a:bodyPr bIns="108000" anchor="b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 sz="1000" dirty="0"/>
              <a:t>References and abbreviations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1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38AA5-2B64-4B5B-A11F-3ADF85681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6049992"/>
            <a:ext cx="11461751" cy="309109"/>
          </a:xfrm>
        </p:spPr>
        <p:txBody>
          <a:bodyPr bIns="108000" anchor="b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 sz="1000" dirty="0"/>
              <a:t>References and abbreviations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3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38AA5-2B64-4B5B-A11F-3ADF85681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6049992"/>
            <a:ext cx="11461751" cy="309109"/>
          </a:xfrm>
        </p:spPr>
        <p:txBody>
          <a:bodyPr bIns="108000" anchor="b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 sz="1000" dirty="0"/>
              <a:t>References and abbreviations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2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409AE-194B-4AB6-B881-2B3D424F4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5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65CF6-C114-48A1-87C0-B85E6A74B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3"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38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38AA5-2B64-4B5B-A11F-3ADF85681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6049992"/>
            <a:ext cx="11461751" cy="309109"/>
          </a:xfrm>
        </p:spPr>
        <p:txBody>
          <a:bodyPr bIns="108000" anchor="b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 sz="1000" dirty="0"/>
              <a:t>References and abbreviations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01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38AA5-2B64-4B5B-A11F-3ADF85681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6049992"/>
            <a:ext cx="11461751" cy="309109"/>
          </a:xfrm>
        </p:spPr>
        <p:txBody>
          <a:bodyPr bIns="108000" anchor="b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 sz="1000" dirty="0"/>
              <a:t>References and abbreviations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3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38AA5-2B64-4B5B-A11F-3ADF85681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6049992"/>
            <a:ext cx="11461751" cy="309109"/>
          </a:xfrm>
        </p:spPr>
        <p:txBody>
          <a:bodyPr bIns="108000" anchor="b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 sz="1000" dirty="0"/>
              <a:t>References and abbreviations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8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38AA5-2B64-4B5B-A11F-3ADF85681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6049992"/>
            <a:ext cx="11461751" cy="309109"/>
          </a:xfrm>
        </p:spPr>
        <p:txBody>
          <a:bodyPr bIns="108000" anchor="b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 sz="1000" dirty="0"/>
              <a:t>References and abbreviations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2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38AA5-2B64-4B5B-A11F-3ADF85681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6049992"/>
            <a:ext cx="11461751" cy="309109"/>
          </a:xfrm>
        </p:spPr>
        <p:txBody>
          <a:bodyPr bIns="108000" anchor="b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 sz="1000" dirty="0"/>
              <a:t>References and abbreviations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0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38AA5-2B64-4B5B-A11F-3ADF85681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6049992"/>
            <a:ext cx="11461751" cy="309109"/>
          </a:xfrm>
        </p:spPr>
        <p:txBody>
          <a:bodyPr bIns="108000" anchor="b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 sz="1000" dirty="0"/>
              <a:t>References and abbreviations 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3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8FA194F-9E80-4991-A301-2D14D459B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d Diagram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74E47-6B81-4DA6-BC35-65E2DCA4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70BFC7-62AB-4097-AE5E-3ACB64158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7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58A5E-CE8B-4381-B491-4E79B68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793117-580E-4BE7-82EC-6BE8CEED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9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2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6"/>
            <a:ext cx="5157787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11434"/>
            <a:ext cx="5157787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6"/>
            <a:ext cx="5183188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111434"/>
            <a:ext cx="5183188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82D1D-D8EA-40A0-9D3E-9683300C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19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6B2D7-D2F9-4F1B-8FB7-00DCD968C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888D9C-325D-4873-A0A3-7A5D86C6508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0668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6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7FCF8E9-A6B0-2FAE-FFD4-2387DEA9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67365"/>
            <a:ext cx="9779305" cy="2124132"/>
          </a:xfrm>
        </p:spPr>
        <p:txBody>
          <a:bodyPr>
            <a:normAutofit/>
          </a:bodyPr>
          <a:lstStyle/>
          <a:p>
            <a:r>
              <a:rPr lang="es-ES" sz="4000" dirty="0" err="1"/>
              <a:t>What</a:t>
            </a:r>
            <a:r>
              <a:rPr lang="es-ES" sz="4000" dirty="0"/>
              <a:t> </a:t>
            </a:r>
            <a:r>
              <a:rPr lang="es-ES" sz="4000" dirty="0" err="1"/>
              <a:t>is</a:t>
            </a:r>
            <a:r>
              <a:rPr lang="es-ES" sz="4000" dirty="0"/>
              <a:t> </a:t>
            </a:r>
            <a:r>
              <a:rPr lang="es-ES" sz="4000" dirty="0" err="1"/>
              <a:t>the</a:t>
            </a:r>
            <a:r>
              <a:rPr lang="es-ES" sz="4000" dirty="0"/>
              <a:t> Response and Safety </a:t>
            </a:r>
            <a:r>
              <a:rPr lang="es-ES" sz="4000" dirty="0" err="1"/>
              <a:t>Profile</a:t>
            </a:r>
            <a:r>
              <a:rPr lang="es-ES" sz="4000" dirty="0"/>
              <a:t> </a:t>
            </a:r>
            <a:r>
              <a:rPr lang="es-ES" sz="4000" dirty="0" err="1"/>
              <a:t>With</a:t>
            </a:r>
            <a:r>
              <a:rPr lang="es-ES" sz="4000" dirty="0"/>
              <a:t> </a:t>
            </a:r>
            <a:r>
              <a:rPr lang="es-ES" sz="4000" dirty="0" err="1"/>
              <a:t>Iberdomide-Based</a:t>
            </a:r>
            <a:r>
              <a:rPr lang="es-ES" sz="4000" dirty="0"/>
              <a:t> </a:t>
            </a:r>
            <a:r>
              <a:rPr lang="es-ES" sz="4000" dirty="0" err="1"/>
              <a:t>Therapies</a:t>
            </a:r>
            <a:r>
              <a:rPr lang="es-ES" sz="4000" dirty="0"/>
              <a:t> in </a:t>
            </a:r>
            <a:r>
              <a:rPr lang="es-ES" sz="4000" dirty="0" err="1"/>
              <a:t>Multiple</a:t>
            </a:r>
            <a:r>
              <a:rPr lang="es-ES" sz="4000" dirty="0"/>
              <a:t> </a:t>
            </a:r>
            <a:r>
              <a:rPr lang="es-ES" sz="4000" dirty="0" err="1"/>
              <a:t>Myeloma</a:t>
            </a:r>
            <a:r>
              <a:rPr lang="es-ES" sz="4000" dirty="0"/>
              <a:t>?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FE670DE-BC87-403F-F56F-FA5DF09D5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3854993"/>
            <a:ext cx="10515600" cy="2268537"/>
          </a:xfrm>
        </p:spPr>
        <p:txBody>
          <a:bodyPr>
            <a:normAutofit/>
          </a:bodyPr>
          <a:lstStyle/>
          <a:p>
            <a:r>
              <a:rPr lang="es-ES" dirty="0" err="1"/>
              <a:t>Maria</a:t>
            </a:r>
            <a:r>
              <a:rPr lang="es-ES" dirty="0"/>
              <a:t> Victoria Mateos</a:t>
            </a:r>
          </a:p>
          <a:p>
            <a:r>
              <a:rPr lang="es-ES" dirty="0" err="1"/>
              <a:t>University</a:t>
            </a:r>
            <a:r>
              <a:rPr lang="es-ES" dirty="0"/>
              <a:t> Hospital </a:t>
            </a:r>
            <a:r>
              <a:rPr lang="es-ES" dirty="0" err="1"/>
              <a:t>of</a:t>
            </a:r>
            <a:r>
              <a:rPr lang="es-ES" dirty="0"/>
              <a:t> Salamanca</a:t>
            </a:r>
          </a:p>
          <a:p>
            <a:endParaRPr lang="es-ES" sz="100" dirty="0"/>
          </a:p>
          <a:p>
            <a:r>
              <a:rPr lang="es-ES" sz="1400" dirty="0"/>
              <a:t>Honoraria </a:t>
            </a:r>
            <a:r>
              <a:rPr lang="es-ES" sz="1400" dirty="0" err="1"/>
              <a:t>derived</a:t>
            </a:r>
            <a:r>
              <a:rPr lang="es-ES" sz="1400" dirty="0"/>
              <a:t> </a:t>
            </a:r>
            <a:r>
              <a:rPr lang="es-ES" sz="1400" dirty="0" err="1"/>
              <a:t>from</a:t>
            </a:r>
            <a:r>
              <a:rPr lang="es-ES" sz="1400" dirty="0"/>
              <a:t> </a:t>
            </a:r>
            <a:r>
              <a:rPr lang="es-ES" sz="1400" dirty="0" err="1"/>
              <a:t>lectures</a:t>
            </a:r>
            <a:r>
              <a:rPr lang="es-ES" sz="1400" dirty="0"/>
              <a:t> and </a:t>
            </a:r>
            <a:r>
              <a:rPr lang="es-ES" sz="1400" dirty="0" err="1"/>
              <a:t>participation</a:t>
            </a:r>
            <a:r>
              <a:rPr lang="es-ES" sz="1400" dirty="0"/>
              <a:t> in </a:t>
            </a:r>
            <a:r>
              <a:rPr lang="es-ES" sz="1400" dirty="0" err="1"/>
              <a:t>advisory</a:t>
            </a:r>
            <a:r>
              <a:rPr lang="es-ES" sz="1400" dirty="0"/>
              <a:t> </a:t>
            </a:r>
            <a:r>
              <a:rPr lang="es-ES" sz="1400" dirty="0" err="1"/>
              <a:t>boards</a:t>
            </a:r>
            <a:r>
              <a:rPr lang="es-ES" sz="1400" dirty="0"/>
              <a:t> </a:t>
            </a:r>
            <a:r>
              <a:rPr lang="es-ES" sz="1400" dirty="0" err="1"/>
              <a:t>from</a:t>
            </a:r>
            <a:r>
              <a:rPr lang="es-ES" sz="1400" dirty="0"/>
              <a:t> Janssen, </a:t>
            </a:r>
            <a:r>
              <a:rPr lang="es-ES" sz="1400" dirty="0" err="1"/>
              <a:t>Celgene</a:t>
            </a:r>
            <a:r>
              <a:rPr lang="es-ES" sz="1400" dirty="0"/>
              <a:t>, </a:t>
            </a:r>
            <a:r>
              <a:rPr lang="es-ES" sz="1400" dirty="0" err="1"/>
              <a:t>Takeda</a:t>
            </a:r>
            <a:r>
              <a:rPr lang="es-ES" sz="1400" dirty="0"/>
              <a:t>, Amgen, GSK, </a:t>
            </a:r>
            <a:r>
              <a:rPr lang="es-ES" sz="1400" dirty="0" err="1"/>
              <a:t>Abbvie</a:t>
            </a:r>
            <a:r>
              <a:rPr lang="es-ES" sz="1400" dirty="0"/>
              <a:t>, </a:t>
            </a:r>
            <a:r>
              <a:rPr lang="es-ES" sz="1400" dirty="0" err="1"/>
              <a:t>Oncopeptides</a:t>
            </a:r>
            <a:r>
              <a:rPr lang="es-ES" sz="1400" dirty="0"/>
              <a:t>, Sanofi, Pfizer, </a:t>
            </a:r>
            <a:r>
              <a:rPr lang="es-ES" sz="1400" dirty="0" err="1"/>
              <a:t>Regeneron</a:t>
            </a:r>
            <a:r>
              <a:rPr lang="es-ES" sz="1400" dirty="0"/>
              <a:t>, Roche</a:t>
            </a:r>
          </a:p>
          <a:p>
            <a:endParaRPr lang="es-E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DC8F44-8160-3CC5-0097-0F8595C5E178}"/>
              </a:ext>
            </a:extLst>
          </p:cNvPr>
          <p:cNvGrpSpPr/>
          <p:nvPr/>
        </p:nvGrpSpPr>
        <p:grpSpPr>
          <a:xfrm>
            <a:off x="1277540" y="5580465"/>
            <a:ext cx="3218262" cy="1151188"/>
            <a:chOff x="-398860" y="170005"/>
            <a:chExt cx="3218262" cy="1151187"/>
          </a:xfrm>
        </p:grpSpPr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FF855B25-EF05-DB82-3D94-2041AD5B2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98860" y="1059582"/>
              <a:ext cx="321826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noProof="0" dirty="0">
                  <a:latin typeface="+mn-lt"/>
                </a:rPr>
                <a:t>Institute of Biomedical Research of Salamanca </a:t>
              </a:r>
            </a:p>
          </p:txBody>
        </p:sp>
        <p:pic>
          <p:nvPicPr>
            <p:cNvPr id="10" name="Imagen 1">
              <a:extLst>
                <a:ext uri="{FF2B5EF4-FFF2-40B4-BE49-F238E27FC236}">
                  <a16:creationId xmlns:a16="http://schemas.microsoft.com/office/drawing/2014/main" id="{1F15FA87-DF98-5076-0AE2-1AF1595FF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70005"/>
              <a:ext cx="1176795" cy="785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1486FD-F46D-BC2E-B80C-23217A95C588}"/>
              </a:ext>
            </a:extLst>
          </p:cNvPr>
          <p:cNvGrpSpPr/>
          <p:nvPr/>
        </p:nvGrpSpPr>
        <p:grpSpPr>
          <a:xfrm>
            <a:off x="5046383" y="5558904"/>
            <a:ext cx="2106215" cy="1354222"/>
            <a:chOff x="3369983" y="148443"/>
            <a:chExt cx="2106215" cy="1354222"/>
          </a:xfrm>
        </p:grpSpPr>
        <p:pic>
          <p:nvPicPr>
            <p:cNvPr id="12" name="Picture 11" descr="escudo universidad">
              <a:extLst>
                <a:ext uri="{FF2B5EF4-FFF2-40B4-BE49-F238E27FC236}">
                  <a16:creationId xmlns:a16="http://schemas.microsoft.com/office/drawing/2014/main" id="{32DA6591-764F-B2E8-4025-3E4C6076F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671" y="148443"/>
              <a:ext cx="869156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8EAA2EEB-485B-9377-0424-C8AD7AFE6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983" y="1070468"/>
              <a:ext cx="2106215" cy="43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38138" indent="-338138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70000"/>
                </a:spcBef>
                <a:buClr>
                  <a:srgbClr val="66FFFF"/>
                </a:buClr>
                <a:buFont typeface="Wingdings" charset="0"/>
                <a:buNone/>
              </a:pPr>
              <a:r>
                <a:rPr lang="en-US" sz="1100" b="0" noProof="0" dirty="0">
                  <a:latin typeface="+mn-lt"/>
                </a:rPr>
                <a:t>University of Salamanca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B9C59C-CFB6-2FF5-1DB5-C4ECF1C7DD36}"/>
              </a:ext>
            </a:extLst>
          </p:cNvPr>
          <p:cNvGrpSpPr/>
          <p:nvPr/>
        </p:nvGrpSpPr>
        <p:grpSpPr>
          <a:xfrm>
            <a:off x="8433638" y="5476440"/>
            <a:ext cx="1837546" cy="1255213"/>
            <a:chOff x="6757238" y="65979"/>
            <a:chExt cx="1837546" cy="1255213"/>
          </a:xfrm>
        </p:grpSpPr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id="{507CAC47-B9B0-E994-8543-DFF57C275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7238" y="1059582"/>
              <a:ext cx="183754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noProof="0" dirty="0">
                  <a:latin typeface="+mn-lt"/>
                </a:rPr>
                <a:t>Cancer Research Center</a:t>
              </a:r>
            </a:p>
          </p:txBody>
        </p:sp>
        <p:pic>
          <p:nvPicPr>
            <p:cNvPr id="16" name="Picture 6" descr="Logo CIC">
              <a:extLst>
                <a:ext uri="{FF2B5EF4-FFF2-40B4-BE49-F238E27FC236}">
                  <a16:creationId xmlns:a16="http://schemas.microsoft.com/office/drawing/2014/main" id="{8AF36A45-58DF-0AD6-867A-EFDAFCD9B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870" y="65979"/>
              <a:ext cx="1772281" cy="99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186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D733-997D-4AFD-938A-F944FCBB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823"/>
            <a:ext cx="11077184" cy="1185577"/>
          </a:xfrm>
        </p:spPr>
        <p:txBody>
          <a:bodyPr>
            <a:noAutofit/>
          </a:bodyPr>
          <a:lstStyle/>
          <a:p>
            <a:r>
              <a:rPr lang="en-GB" sz="2600" dirty="0"/>
              <a:t>IBER in Combination with DEX: </a:t>
            </a:r>
            <a:br>
              <a:rPr lang="en-GB" sz="2600" dirty="0"/>
            </a:br>
            <a:r>
              <a:rPr lang="en-GB" sz="2600" dirty="0"/>
              <a:t>Results from the Dose-Expansion Phase of the CC-220-MM-001 Trial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DFD5D4-C899-4007-95B6-C450187274D0}"/>
              </a:ext>
            </a:extLst>
          </p:cNvPr>
          <p:cNvSpPr/>
          <p:nvPr/>
        </p:nvSpPr>
        <p:spPr>
          <a:xfrm>
            <a:off x="765313" y="1641939"/>
            <a:ext cx="3444861" cy="1770698"/>
          </a:xfrm>
          <a:prstGeom prst="roundRect">
            <a:avLst/>
          </a:prstGeom>
          <a:solidFill>
            <a:srgbClr val="FED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595454"/>
                </a:solidFill>
                <a:cs typeface="Calibri" panose="020F0502020204030204" pitchFamily="34" charset="0"/>
              </a:rPr>
              <a:t>Cohort D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RRMM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≥ 3 lines of prior therapy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a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Disease progression on or within 60 days of last antimyeloma therapy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Refractory to an IMiD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®</a:t>
            </a: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 agent, a PI, a glucocorticoid, and an anti-CD38 mAb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EBA4BC-8F0B-453D-B571-C7301E44C7FF}"/>
              </a:ext>
            </a:extLst>
          </p:cNvPr>
          <p:cNvSpPr/>
          <p:nvPr/>
        </p:nvSpPr>
        <p:spPr>
          <a:xfrm>
            <a:off x="765313" y="3672015"/>
            <a:ext cx="3444861" cy="1806452"/>
          </a:xfrm>
          <a:prstGeom prst="roundRect">
            <a:avLst/>
          </a:prstGeom>
          <a:solidFill>
            <a:srgbClr val="FED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595454"/>
                </a:solidFill>
                <a:cs typeface="Calibri" panose="020F0502020204030204" pitchFamily="34" charset="0"/>
              </a:rPr>
              <a:t>Cohort I</a:t>
            </a:r>
            <a:endParaRPr lang="en-US" sz="1200" b="1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RRMM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≥ 3 prior lines of therapy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b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Prior treatment with a </a:t>
            </a:r>
            <a:b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</a:b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BCMA-targeted therapy 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PD on or within 60 days of last antimyeloma therapy (documented PD if CAR T cell therapy as last therapy)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DFDB8C-9FF4-43E5-A133-FB62BA80C1EE}"/>
              </a:ext>
            </a:extLst>
          </p:cNvPr>
          <p:cNvSpPr/>
          <p:nvPr/>
        </p:nvSpPr>
        <p:spPr>
          <a:xfrm>
            <a:off x="5105667" y="2019698"/>
            <a:ext cx="3078481" cy="1300782"/>
          </a:xfrm>
          <a:prstGeom prst="roundRect">
            <a:avLst/>
          </a:prstGeom>
          <a:solidFill>
            <a:srgbClr val="CB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FFFFFF"/>
                </a:solidFill>
                <a:cs typeface="Calibri" panose="020F0502020204030204" pitchFamily="34" charset="0"/>
              </a:rPr>
              <a:t>Cohort D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IBER (RP2D) + DEX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IBER (oral): 1.6 mg days 1-21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DEX (oral): 40 mg on days 1, 8, 15, 22</a:t>
            </a:r>
            <a:r>
              <a:rPr lang="en-US" sz="1100" baseline="30000" dirty="0">
                <a:solidFill>
                  <a:srgbClr val="FFFFFF"/>
                </a:solidFill>
                <a:cs typeface="Calibri" panose="020F0502020204030204" pitchFamily="34" charset="0"/>
              </a:rPr>
              <a:t>a</a:t>
            </a: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cs typeface="Calibri" panose="020F0502020204030204" pitchFamily="34" charset="0"/>
              </a:rPr>
              <a:t>28-day cycles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0458AA-0890-4E4B-A040-75A17C75BAAA}"/>
              </a:ext>
            </a:extLst>
          </p:cNvPr>
          <p:cNvSpPr/>
          <p:nvPr/>
        </p:nvSpPr>
        <p:spPr>
          <a:xfrm>
            <a:off x="5105667" y="4119256"/>
            <a:ext cx="3078481" cy="1300782"/>
          </a:xfrm>
          <a:prstGeom prst="roundRect">
            <a:avLst/>
          </a:prstGeom>
          <a:solidFill>
            <a:srgbClr val="FFD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595454"/>
                </a:solidFill>
                <a:cs typeface="Calibri" panose="020F0502020204030204" pitchFamily="34" charset="0"/>
              </a:rPr>
              <a:t>Cohort I (post BCMA) </a:t>
            </a:r>
            <a:endParaRPr lang="en-US" sz="1200" b="1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IBER (RP2D) + DEX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IBER (oral): 1.6 mg days 1-21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DEX (oral): 40 mg on days 1, 8, 15, 22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a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b="1" dirty="0">
                <a:solidFill>
                  <a:srgbClr val="595454"/>
                </a:solidFill>
                <a:cs typeface="Calibri" panose="020F0502020204030204" pitchFamily="34" charset="0"/>
              </a:rPr>
              <a:t>28-day cycles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1ADB0C-7460-4E08-AB00-796BC8DDF5F4}"/>
              </a:ext>
            </a:extLst>
          </p:cNvPr>
          <p:cNvSpPr/>
          <p:nvPr/>
        </p:nvSpPr>
        <p:spPr>
          <a:xfrm>
            <a:off x="9079640" y="1741005"/>
            <a:ext cx="2179812" cy="20754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Primary: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Efficacy (ORR)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Secondary: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Safety and additional efficacy parameters (including DOR, PFS, OS)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098E67-59A5-4913-82F5-75EC53C9EBE8}"/>
              </a:ext>
            </a:extLst>
          </p:cNvPr>
          <p:cNvSpPr/>
          <p:nvPr/>
        </p:nvSpPr>
        <p:spPr>
          <a:xfrm>
            <a:off x="9079640" y="4293834"/>
            <a:ext cx="2179812" cy="10187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8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Primary: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Preliminary efficacy and safety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FD73E75-7902-40F4-BC11-1B02D1FF7298}"/>
              </a:ext>
            </a:extLst>
          </p:cNvPr>
          <p:cNvSpPr/>
          <p:nvPr/>
        </p:nvSpPr>
        <p:spPr>
          <a:xfrm>
            <a:off x="8281058" y="2428904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13EDF13-A9F5-4532-A7AA-DE09137F0A14}"/>
              </a:ext>
            </a:extLst>
          </p:cNvPr>
          <p:cNvSpPr/>
          <p:nvPr/>
        </p:nvSpPr>
        <p:spPr>
          <a:xfrm>
            <a:off x="8281057" y="4557363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D56BDEF-3247-444D-AE88-C2CA2796CC26}"/>
              </a:ext>
            </a:extLst>
          </p:cNvPr>
          <p:cNvSpPr/>
          <p:nvPr/>
        </p:nvSpPr>
        <p:spPr>
          <a:xfrm>
            <a:off x="4307083" y="2428904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FEEB465-6B36-4B2D-8DB0-D5152BDCC876}"/>
              </a:ext>
            </a:extLst>
          </p:cNvPr>
          <p:cNvSpPr/>
          <p:nvPr/>
        </p:nvSpPr>
        <p:spPr>
          <a:xfrm>
            <a:off x="4307083" y="4555671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761C7F-6D5D-4B2A-8109-5DD30E365AE5}"/>
              </a:ext>
            </a:extLst>
          </p:cNvPr>
          <p:cNvSpPr txBox="1"/>
          <p:nvPr/>
        </p:nvSpPr>
        <p:spPr>
          <a:xfrm>
            <a:off x="1044010" y="1148739"/>
            <a:ext cx="2903098" cy="3827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377">
              <a:spcBef>
                <a:spcPts val="1200"/>
              </a:spcBef>
              <a:buSzPct val="100000"/>
            </a:pPr>
            <a:r>
              <a:rPr lang="en-US" sz="1600" b="1" dirty="0">
                <a:solidFill>
                  <a:srgbClr val="595454"/>
                </a:solidFill>
              </a:rPr>
              <a:t>Key Eligibility Criteria</a:t>
            </a:r>
            <a:endParaRPr lang="en-PH" sz="1600" b="1" dirty="0">
              <a:solidFill>
                <a:srgbClr val="59545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068997-5D88-4B12-A97B-BB441196CD52}"/>
              </a:ext>
            </a:extLst>
          </p:cNvPr>
          <p:cNvSpPr txBox="1"/>
          <p:nvPr/>
        </p:nvSpPr>
        <p:spPr>
          <a:xfrm>
            <a:off x="9054587" y="1148739"/>
            <a:ext cx="2179812" cy="3827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1200"/>
              </a:spcBef>
              <a:buSzPct val="100000"/>
              <a:defRPr b="1"/>
            </a:lvl1pPr>
          </a:lstStyle>
          <a:p>
            <a:pPr defTabSz="914377"/>
            <a:r>
              <a:rPr lang="en-US" sz="1600" dirty="0">
                <a:solidFill>
                  <a:srgbClr val="595454"/>
                </a:solidFill>
              </a:rPr>
              <a:t>Endpoints</a:t>
            </a:r>
            <a:endParaRPr lang="en-PH" sz="1600" dirty="0">
              <a:solidFill>
                <a:srgbClr val="595454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CFD01-68DF-0B38-8A45-CC6CCEF5D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312554"/>
            <a:ext cx="10744199" cy="1485928"/>
          </a:xfrm>
        </p:spPr>
        <p:txBody>
          <a:bodyPr/>
          <a:lstStyle/>
          <a:p>
            <a:r>
              <a:rPr lang="en-US" sz="1000" dirty="0" err="1"/>
              <a:t>IBER</a:t>
            </a:r>
            <a:r>
              <a:rPr lang="en-US" sz="1000" dirty="0"/>
              <a:t> (CC-220) is an investigational product, currently not approved by any regulatory agency.</a:t>
            </a:r>
          </a:p>
          <a:p>
            <a:endParaRPr lang="en-US" sz="1000" dirty="0"/>
          </a:p>
          <a:p>
            <a:r>
              <a:rPr lang="en-US" sz="1000" baseline="30000" dirty="0"/>
              <a:t>a </a:t>
            </a:r>
            <a:r>
              <a:rPr lang="en-US" sz="1000" dirty="0"/>
              <a:t>Including LEN, POM, a PI, a glucocorticoid, and an anti -CD38 </a:t>
            </a:r>
            <a:r>
              <a:rPr lang="en-US" sz="1000" dirty="0" err="1"/>
              <a:t>mAb</a:t>
            </a:r>
            <a:r>
              <a:rPr lang="en-US" sz="1000" dirty="0"/>
              <a:t>;</a:t>
            </a:r>
            <a:r>
              <a:rPr lang="en-US" sz="1000" baseline="30000" dirty="0"/>
              <a:t> b </a:t>
            </a:r>
            <a:r>
              <a:rPr lang="en-US" sz="1000" dirty="0"/>
              <a:t>Including LEN or POM, a PI, a CD38 </a:t>
            </a:r>
            <a:r>
              <a:rPr lang="en-US" sz="1000" dirty="0" err="1"/>
              <a:t>mAb</a:t>
            </a:r>
            <a:r>
              <a:rPr lang="en-US" sz="1000" dirty="0"/>
              <a:t>, and a BCMA therapy.</a:t>
            </a:r>
          </a:p>
          <a:p>
            <a:endParaRPr lang="en-US" sz="1000" dirty="0"/>
          </a:p>
          <a:p>
            <a:r>
              <a:rPr lang="en-US" sz="1000" dirty="0"/>
              <a:t>CAR, chimeric antigen receptor; </a:t>
            </a:r>
            <a:r>
              <a:rPr lang="en-US" sz="1000" dirty="0" err="1"/>
              <a:t>DOR</a:t>
            </a:r>
            <a:r>
              <a:rPr lang="en-US" sz="1000" dirty="0"/>
              <a:t>, duration of response; </a:t>
            </a:r>
            <a:r>
              <a:rPr lang="en-US" sz="1000" dirty="0" err="1"/>
              <a:t>mAb</a:t>
            </a:r>
            <a:r>
              <a:rPr lang="en-US" sz="1000" dirty="0"/>
              <a:t>, monoclonal antibody; ORR, overall response rate; OS, overall survival; </a:t>
            </a:r>
            <a:r>
              <a:rPr lang="en-US" sz="1000" dirty="0" err="1"/>
              <a:t>PFS</a:t>
            </a:r>
            <a:r>
              <a:rPr lang="en-US" sz="1000" dirty="0"/>
              <a:t>, progression-free survival; PI, proteasome inhibitor; R2PD, recommended phase 2 dose.</a:t>
            </a:r>
          </a:p>
          <a:p>
            <a:endParaRPr lang="en-US" sz="1000" dirty="0"/>
          </a:p>
          <a:p>
            <a:r>
              <a:rPr lang="en-US" sz="1000" dirty="0" err="1"/>
              <a:t>Lonial</a:t>
            </a:r>
            <a:r>
              <a:rPr lang="en-US" sz="1000" dirty="0"/>
              <a:t> S, et al. </a:t>
            </a:r>
            <a:r>
              <a:rPr lang="en-US" sz="1000" i="1" dirty="0"/>
              <a:t>Blood. </a:t>
            </a:r>
            <a:r>
              <a:rPr lang="en-US" sz="1000" dirty="0"/>
              <a:t>2021;138 (Suppl 1):162.</a:t>
            </a:r>
          </a:p>
        </p:txBody>
      </p:sp>
    </p:spTree>
    <p:extLst>
      <p:ext uri="{BB962C8B-B14F-4D97-AF65-F5344CB8AC3E}">
        <p14:creationId xmlns:p14="http://schemas.microsoft.com/office/powerpoint/2010/main" val="30684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D733-997D-4AFD-938A-F944FCBB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823"/>
            <a:ext cx="11077184" cy="1185577"/>
          </a:xfrm>
        </p:spPr>
        <p:txBody>
          <a:bodyPr>
            <a:noAutofit/>
          </a:bodyPr>
          <a:lstStyle/>
          <a:p>
            <a:r>
              <a:rPr lang="en-GB" sz="2600" dirty="0"/>
              <a:t>IBER in Combination with DEX: </a:t>
            </a:r>
            <a:br>
              <a:rPr lang="en-GB" sz="2600" dirty="0"/>
            </a:br>
            <a:r>
              <a:rPr lang="en-GB" sz="2600" dirty="0"/>
              <a:t>Results from the Dose-Expansion Phase of the CC-220-MM-001 Trial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DFD5D4-C899-4007-95B6-C450187274D0}"/>
              </a:ext>
            </a:extLst>
          </p:cNvPr>
          <p:cNvSpPr/>
          <p:nvPr/>
        </p:nvSpPr>
        <p:spPr>
          <a:xfrm>
            <a:off x="765313" y="1641939"/>
            <a:ext cx="3444861" cy="1770698"/>
          </a:xfrm>
          <a:prstGeom prst="roundRect">
            <a:avLst/>
          </a:prstGeom>
          <a:solidFill>
            <a:srgbClr val="FEDCCA"/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595454"/>
                </a:solidFill>
                <a:cs typeface="Calibri" panose="020F0502020204030204" pitchFamily="34" charset="0"/>
              </a:rPr>
              <a:t>Cohort D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RRMM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≥ 3 lines of prior therapy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a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Disease progression on or within 60 days of last antimyeloma therapy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Refractory to an IMiD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®</a:t>
            </a: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 agent, a PI, a glucocorticoid, and an anti-CD38 mAb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EBA4BC-8F0B-453D-B571-C7301E44C7FF}"/>
              </a:ext>
            </a:extLst>
          </p:cNvPr>
          <p:cNvSpPr/>
          <p:nvPr/>
        </p:nvSpPr>
        <p:spPr>
          <a:xfrm>
            <a:off x="765313" y="3672015"/>
            <a:ext cx="3444861" cy="1806452"/>
          </a:xfrm>
          <a:prstGeom prst="roundRect">
            <a:avLst/>
          </a:prstGeom>
          <a:solidFill>
            <a:srgbClr val="FED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595454"/>
                </a:solidFill>
                <a:cs typeface="Calibri" panose="020F0502020204030204" pitchFamily="34" charset="0"/>
              </a:rPr>
              <a:t>Cohort I</a:t>
            </a:r>
            <a:endParaRPr lang="en-US" sz="1200" b="1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RRMM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≥ 3 prior lines of therapy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b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Prior treatment with a </a:t>
            </a:r>
            <a:b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</a:b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BCMA-targeted therapy 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PD on or within 60 days of last antimyeloma therapy (documented PD if CAR T cell therapy as last therapy)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DFDB8C-9FF4-43E5-A133-FB62BA80C1EE}"/>
              </a:ext>
            </a:extLst>
          </p:cNvPr>
          <p:cNvSpPr/>
          <p:nvPr/>
        </p:nvSpPr>
        <p:spPr>
          <a:xfrm>
            <a:off x="5105667" y="2019698"/>
            <a:ext cx="3078481" cy="1300782"/>
          </a:xfrm>
          <a:prstGeom prst="roundRect">
            <a:avLst/>
          </a:prstGeom>
          <a:solidFill>
            <a:srgbClr val="CB7C78"/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FFFFFF"/>
                </a:solidFill>
                <a:cs typeface="Calibri" panose="020F0502020204030204" pitchFamily="34" charset="0"/>
              </a:rPr>
              <a:t>Cohort D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IBER (RP2D) + DEX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IBER (oral): 1.6 mg days 1-21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DEX (oral): 40 mg on days 1, 8, 15, 22</a:t>
            </a:r>
            <a:r>
              <a:rPr lang="en-US" sz="1100" baseline="30000" dirty="0">
                <a:solidFill>
                  <a:srgbClr val="FFFFFF"/>
                </a:solidFill>
                <a:cs typeface="Calibri" panose="020F0502020204030204" pitchFamily="34" charset="0"/>
              </a:rPr>
              <a:t>a</a:t>
            </a: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cs typeface="Calibri" panose="020F0502020204030204" pitchFamily="34" charset="0"/>
              </a:rPr>
              <a:t>28-day cycles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0458AA-0890-4E4B-A040-75A17C75BAAA}"/>
              </a:ext>
            </a:extLst>
          </p:cNvPr>
          <p:cNvSpPr/>
          <p:nvPr/>
        </p:nvSpPr>
        <p:spPr>
          <a:xfrm>
            <a:off x="5105667" y="4119256"/>
            <a:ext cx="3078481" cy="1300782"/>
          </a:xfrm>
          <a:prstGeom prst="roundRect">
            <a:avLst/>
          </a:prstGeom>
          <a:solidFill>
            <a:srgbClr val="FFD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595454"/>
                </a:solidFill>
                <a:cs typeface="Calibri" panose="020F0502020204030204" pitchFamily="34" charset="0"/>
              </a:rPr>
              <a:t>Cohort I (post BCMA) </a:t>
            </a:r>
            <a:endParaRPr lang="en-US" sz="1200" b="1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IBER (RP2D) + DEX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IBER (oral): 1.6 mg days 1-21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DEX (oral): 40 mg on days 1, 8, 15, 22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a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b="1" dirty="0">
                <a:solidFill>
                  <a:srgbClr val="595454"/>
                </a:solidFill>
                <a:cs typeface="Calibri" panose="020F0502020204030204" pitchFamily="34" charset="0"/>
              </a:rPr>
              <a:t>28-day cycles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1ADB0C-7460-4E08-AB00-796BC8DDF5F4}"/>
              </a:ext>
            </a:extLst>
          </p:cNvPr>
          <p:cNvSpPr/>
          <p:nvPr/>
        </p:nvSpPr>
        <p:spPr>
          <a:xfrm>
            <a:off x="9079640" y="1741005"/>
            <a:ext cx="2179812" cy="20754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Primary: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Efficacy (ORR)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Secondary: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Safety and additional efficacy parameters (including DOR, PFS, OS)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098E67-59A5-4913-82F5-75EC53C9EBE8}"/>
              </a:ext>
            </a:extLst>
          </p:cNvPr>
          <p:cNvSpPr/>
          <p:nvPr/>
        </p:nvSpPr>
        <p:spPr>
          <a:xfrm>
            <a:off x="9079640" y="4293834"/>
            <a:ext cx="2179812" cy="10187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8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Primary: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Preliminary efficacy and safety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FD73E75-7902-40F4-BC11-1B02D1FF7298}"/>
              </a:ext>
            </a:extLst>
          </p:cNvPr>
          <p:cNvSpPr/>
          <p:nvPr/>
        </p:nvSpPr>
        <p:spPr>
          <a:xfrm>
            <a:off x="8281058" y="2428904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13EDF13-A9F5-4532-A7AA-DE09137F0A14}"/>
              </a:ext>
            </a:extLst>
          </p:cNvPr>
          <p:cNvSpPr/>
          <p:nvPr/>
        </p:nvSpPr>
        <p:spPr>
          <a:xfrm>
            <a:off x="8281057" y="4557363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D56BDEF-3247-444D-AE88-C2CA2796CC26}"/>
              </a:ext>
            </a:extLst>
          </p:cNvPr>
          <p:cNvSpPr/>
          <p:nvPr/>
        </p:nvSpPr>
        <p:spPr>
          <a:xfrm>
            <a:off x="4307083" y="2428904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FEEB465-6B36-4B2D-8DB0-D5152BDCC876}"/>
              </a:ext>
            </a:extLst>
          </p:cNvPr>
          <p:cNvSpPr/>
          <p:nvPr/>
        </p:nvSpPr>
        <p:spPr>
          <a:xfrm>
            <a:off x="4307083" y="4555671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761C7F-6D5D-4B2A-8109-5DD30E365AE5}"/>
              </a:ext>
            </a:extLst>
          </p:cNvPr>
          <p:cNvSpPr txBox="1"/>
          <p:nvPr/>
        </p:nvSpPr>
        <p:spPr>
          <a:xfrm>
            <a:off x="1044010" y="1148739"/>
            <a:ext cx="2903098" cy="3827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377">
              <a:spcBef>
                <a:spcPts val="1200"/>
              </a:spcBef>
              <a:buSzPct val="100000"/>
            </a:pPr>
            <a:r>
              <a:rPr lang="en-US" sz="1600" b="1" dirty="0">
                <a:solidFill>
                  <a:srgbClr val="595454"/>
                </a:solidFill>
              </a:rPr>
              <a:t>Key Eligibility Criteria</a:t>
            </a:r>
            <a:endParaRPr lang="en-PH" sz="1600" b="1" dirty="0">
              <a:solidFill>
                <a:srgbClr val="59545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068997-5D88-4B12-A97B-BB441196CD52}"/>
              </a:ext>
            </a:extLst>
          </p:cNvPr>
          <p:cNvSpPr txBox="1"/>
          <p:nvPr/>
        </p:nvSpPr>
        <p:spPr>
          <a:xfrm>
            <a:off x="9054587" y="1148739"/>
            <a:ext cx="2179812" cy="3827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1200"/>
              </a:spcBef>
              <a:buSzPct val="100000"/>
              <a:defRPr b="1"/>
            </a:lvl1pPr>
          </a:lstStyle>
          <a:p>
            <a:pPr defTabSz="914377"/>
            <a:r>
              <a:rPr lang="en-US" sz="1600" dirty="0">
                <a:solidFill>
                  <a:srgbClr val="595454"/>
                </a:solidFill>
              </a:rPr>
              <a:t>Endpoints</a:t>
            </a:r>
            <a:endParaRPr lang="en-PH" sz="1600" dirty="0">
              <a:solidFill>
                <a:srgbClr val="595454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CFD01-68DF-0B38-8A45-CC6CCEF5D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312554"/>
            <a:ext cx="10744199" cy="1485928"/>
          </a:xfrm>
        </p:spPr>
        <p:txBody>
          <a:bodyPr/>
          <a:lstStyle/>
          <a:p>
            <a:r>
              <a:rPr lang="en-US" sz="1000" dirty="0" err="1"/>
              <a:t>IBER</a:t>
            </a:r>
            <a:r>
              <a:rPr lang="en-US" sz="1000" dirty="0"/>
              <a:t> (CC-220) is an investigational product, currently not approved by any regulatory agency.</a:t>
            </a:r>
          </a:p>
          <a:p>
            <a:endParaRPr lang="en-US" sz="1000" dirty="0"/>
          </a:p>
          <a:p>
            <a:r>
              <a:rPr lang="en-US" sz="1000" baseline="30000" dirty="0"/>
              <a:t>a </a:t>
            </a:r>
            <a:r>
              <a:rPr lang="en-US" sz="1000" dirty="0"/>
              <a:t>Including LEN, POM, a PI, a glucocorticoid, and an anti -CD38 </a:t>
            </a:r>
            <a:r>
              <a:rPr lang="en-US" sz="1000" dirty="0" err="1"/>
              <a:t>mAb</a:t>
            </a:r>
            <a:r>
              <a:rPr lang="en-US" sz="1000" dirty="0"/>
              <a:t>;</a:t>
            </a:r>
            <a:r>
              <a:rPr lang="en-US" sz="1000" baseline="30000" dirty="0"/>
              <a:t> b </a:t>
            </a:r>
            <a:r>
              <a:rPr lang="en-US" sz="1000" dirty="0"/>
              <a:t>Including LEN or POM, a PI, a CD38 </a:t>
            </a:r>
            <a:r>
              <a:rPr lang="en-US" sz="1000" dirty="0" err="1"/>
              <a:t>mAb</a:t>
            </a:r>
            <a:r>
              <a:rPr lang="en-US" sz="1000" dirty="0"/>
              <a:t>, and a BCMA therapy.</a:t>
            </a:r>
          </a:p>
          <a:p>
            <a:endParaRPr lang="en-US" sz="1000" dirty="0"/>
          </a:p>
          <a:p>
            <a:r>
              <a:rPr lang="en-US" sz="1000" dirty="0"/>
              <a:t>CAR, chimeric antigen receptor; </a:t>
            </a:r>
            <a:r>
              <a:rPr lang="en-US" sz="1000" dirty="0" err="1"/>
              <a:t>DOR</a:t>
            </a:r>
            <a:r>
              <a:rPr lang="en-US" sz="1000" dirty="0"/>
              <a:t>, duration of response; </a:t>
            </a:r>
            <a:r>
              <a:rPr lang="en-US" sz="1000" dirty="0" err="1"/>
              <a:t>mAb</a:t>
            </a:r>
            <a:r>
              <a:rPr lang="en-US" sz="1000" dirty="0"/>
              <a:t>, monoclonal antibody; ORR, overall response rate; OS, overall survival; </a:t>
            </a:r>
            <a:r>
              <a:rPr lang="en-US" sz="1000" dirty="0" err="1"/>
              <a:t>PFS</a:t>
            </a:r>
            <a:r>
              <a:rPr lang="en-US" sz="1000" dirty="0"/>
              <a:t>, progression-free survival; PI, proteasome inhibitor; R2PD, recommended phase 2 dose.</a:t>
            </a:r>
          </a:p>
          <a:p>
            <a:endParaRPr lang="en-US" sz="1000" dirty="0"/>
          </a:p>
          <a:p>
            <a:r>
              <a:rPr lang="en-US" sz="1000" dirty="0" err="1"/>
              <a:t>Lonial</a:t>
            </a:r>
            <a:r>
              <a:rPr lang="en-US" sz="1000" dirty="0"/>
              <a:t> S, et al. </a:t>
            </a:r>
            <a:r>
              <a:rPr lang="en-US" sz="1000" i="1" dirty="0"/>
              <a:t>Blood. </a:t>
            </a:r>
            <a:r>
              <a:rPr lang="en-US" sz="1000" dirty="0"/>
              <a:t>2021;138 (Suppl 1):162.</a:t>
            </a:r>
          </a:p>
        </p:txBody>
      </p:sp>
    </p:spTree>
    <p:extLst>
      <p:ext uri="{BB962C8B-B14F-4D97-AF65-F5344CB8AC3E}">
        <p14:creationId xmlns:p14="http://schemas.microsoft.com/office/powerpoint/2010/main" val="78761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D733-997D-4AFD-938A-F944FCBB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823"/>
            <a:ext cx="11077184" cy="1185577"/>
          </a:xfrm>
        </p:spPr>
        <p:txBody>
          <a:bodyPr>
            <a:noAutofit/>
          </a:bodyPr>
          <a:lstStyle/>
          <a:p>
            <a:r>
              <a:rPr lang="en-GB" sz="2600" dirty="0"/>
              <a:t>IBER in Combination with DEX: </a:t>
            </a:r>
            <a:br>
              <a:rPr lang="en-GB" sz="2600" dirty="0"/>
            </a:br>
            <a:r>
              <a:rPr lang="en-GB" sz="2600" dirty="0"/>
              <a:t>Results from the Dose-Expansion Phase of the CC-220-MM-001 Trial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DFD5D4-C899-4007-95B6-C450187274D0}"/>
              </a:ext>
            </a:extLst>
          </p:cNvPr>
          <p:cNvSpPr/>
          <p:nvPr/>
        </p:nvSpPr>
        <p:spPr>
          <a:xfrm>
            <a:off x="765313" y="1641939"/>
            <a:ext cx="3444861" cy="1770698"/>
          </a:xfrm>
          <a:prstGeom prst="roundRect">
            <a:avLst/>
          </a:prstGeom>
          <a:solidFill>
            <a:srgbClr val="FEDCCA"/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595454"/>
                </a:solidFill>
                <a:cs typeface="Calibri" panose="020F0502020204030204" pitchFamily="34" charset="0"/>
              </a:rPr>
              <a:t>Cohort D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RRMM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≥ 3 lines of prior therapy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a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Disease progression on or within 60 days of last antimyeloma therapy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Refractory to an IMiD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®</a:t>
            </a: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 agent, a PI, a glucocorticoid, and an anti-CD38 mAb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EBA4BC-8F0B-453D-B571-C7301E44C7FF}"/>
              </a:ext>
            </a:extLst>
          </p:cNvPr>
          <p:cNvSpPr/>
          <p:nvPr/>
        </p:nvSpPr>
        <p:spPr>
          <a:xfrm>
            <a:off x="765313" y="3672015"/>
            <a:ext cx="3444861" cy="1806452"/>
          </a:xfrm>
          <a:prstGeom prst="roundRect">
            <a:avLst/>
          </a:prstGeom>
          <a:solidFill>
            <a:srgbClr val="FEDCCA"/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595454"/>
                </a:solidFill>
                <a:cs typeface="Calibri" panose="020F0502020204030204" pitchFamily="34" charset="0"/>
              </a:rPr>
              <a:t>Cohort I</a:t>
            </a:r>
            <a:endParaRPr lang="en-US" sz="1200" b="1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RRMM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≥ 3 prior lines of therapy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b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Prior treatment with a </a:t>
            </a:r>
            <a:b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</a:b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BCMA-targeted therapy 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PD on or within 60 days of last antimyeloma therapy (documented PD if CAR T cell therapy as last therapy)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DFDB8C-9FF4-43E5-A133-FB62BA80C1EE}"/>
              </a:ext>
            </a:extLst>
          </p:cNvPr>
          <p:cNvSpPr/>
          <p:nvPr/>
        </p:nvSpPr>
        <p:spPr>
          <a:xfrm>
            <a:off x="5105667" y="2019698"/>
            <a:ext cx="3078481" cy="1300782"/>
          </a:xfrm>
          <a:prstGeom prst="roundRect">
            <a:avLst/>
          </a:prstGeom>
          <a:solidFill>
            <a:srgbClr val="CB7C78"/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FFFFFF"/>
                </a:solidFill>
                <a:cs typeface="Calibri" panose="020F0502020204030204" pitchFamily="34" charset="0"/>
              </a:rPr>
              <a:t>Cohort D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IBER (RP2D) + DEX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IBER (oral): 1.6 mg days 1-21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DEX (oral): 40 mg on days 1, 8, 15, 22</a:t>
            </a:r>
            <a:r>
              <a:rPr lang="en-US" sz="1100" baseline="30000" dirty="0">
                <a:solidFill>
                  <a:srgbClr val="FFFFFF"/>
                </a:solidFill>
                <a:cs typeface="Calibri" panose="020F0502020204030204" pitchFamily="34" charset="0"/>
              </a:rPr>
              <a:t>a</a:t>
            </a: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cs typeface="Calibri" panose="020F0502020204030204" pitchFamily="34" charset="0"/>
              </a:rPr>
              <a:t>28-day cycles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0458AA-0890-4E4B-A040-75A17C75BAAA}"/>
              </a:ext>
            </a:extLst>
          </p:cNvPr>
          <p:cNvSpPr/>
          <p:nvPr/>
        </p:nvSpPr>
        <p:spPr>
          <a:xfrm>
            <a:off x="5105667" y="4119256"/>
            <a:ext cx="3078481" cy="1300782"/>
          </a:xfrm>
          <a:prstGeom prst="roundRect">
            <a:avLst/>
          </a:prstGeom>
          <a:solidFill>
            <a:srgbClr val="FFD186"/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595454"/>
                </a:solidFill>
                <a:cs typeface="Calibri" panose="020F0502020204030204" pitchFamily="34" charset="0"/>
              </a:rPr>
              <a:t>Cohort I (post BCMA) </a:t>
            </a:r>
            <a:endParaRPr lang="en-US" sz="1200" b="1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IBER (RP2D) + DEX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IBER (oral): 1.6 mg days 1-21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DEX (oral): 40 mg on days 1, 8, 15, 22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a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b="1" dirty="0">
                <a:solidFill>
                  <a:srgbClr val="595454"/>
                </a:solidFill>
                <a:cs typeface="Calibri" panose="020F0502020204030204" pitchFamily="34" charset="0"/>
              </a:rPr>
              <a:t>28-day cycles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1ADB0C-7460-4E08-AB00-796BC8DDF5F4}"/>
              </a:ext>
            </a:extLst>
          </p:cNvPr>
          <p:cNvSpPr/>
          <p:nvPr/>
        </p:nvSpPr>
        <p:spPr>
          <a:xfrm>
            <a:off x="9079640" y="1741005"/>
            <a:ext cx="2179812" cy="20754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Primary: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Efficacy (ORR)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Secondary: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Safety and additional efficacy parameters (including DOR, PFS, OS)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098E67-59A5-4913-82F5-75EC53C9EBE8}"/>
              </a:ext>
            </a:extLst>
          </p:cNvPr>
          <p:cNvSpPr/>
          <p:nvPr/>
        </p:nvSpPr>
        <p:spPr>
          <a:xfrm>
            <a:off x="9079640" y="4293834"/>
            <a:ext cx="2179812" cy="10187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8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Primary: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Preliminary efficacy and safety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FD73E75-7902-40F4-BC11-1B02D1FF7298}"/>
              </a:ext>
            </a:extLst>
          </p:cNvPr>
          <p:cNvSpPr/>
          <p:nvPr/>
        </p:nvSpPr>
        <p:spPr>
          <a:xfrm>
            <a:off x="8281058" y="2428904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13EDF13-A9F5-4532-A7AA-DE09137F0A14}"/>
              </a:ext>
            </a:extLst>
          </p:cNvPr>
          <p:cNvSpPr/>
          <p:nvPr/>
        </p:nvSpPr>
        <p:spPr>
          <a:xfrm>
            <a:off x="8281057" y="4557363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D56BDEF-3247-444D-AE88-C2CA2796CC26}"/>
              </a:ext>
            </a:extLst>
          </p:cNvPr>
          <p:cNvSpPr/>
          <p:nvPr/>
        </p:nvSpPr>
        <p:spPr>
          <a:xfrm>
            <a:off x="4307083" y="2428904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FEEB465-6B36-4B2D-8DB0-D5152BDCC876}"/>
              </a:ext>
            </a:extLst>
          </p:cNvPr>
          <p:cNvSpPr/>
          <p:nvPr/>
        </p:nvSpPr>
        <p:spPr>
          <a:xfrm>
            <a:off x="4307083" y="4555671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761C7F-6D5D-4B2A-8109-5DD30E365AE5}"/>
              </a:ext>
            </a:extLst>
          </p:cNvPr>
          <p:cNvSpPr txBox="1"/>
          <p:nvPr/>
        </p:nvSpPr>
        <p:spPr>
          <a:xfrm>
            <a:off x="1044010" y="1148739"/>
            <a:ext cx="2903098" cy="3827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377">
              <a:spcBef>
                <a:spcPts val="1200"/>
              </a:spcBef>
              <a:buSzPct val="100000"/>
            </a:pPr>
            <a:r>
              <a:rPr lang="en-US" sz="1600" b="1" dirty="0">
                <a:solidFill>
                  <a:srgbClr val="595454"/>
                </a:solidFill>
              </a:rPr>
              <a:t>Key Eligibility Criteria</a:t>
            </a:r>
            <a:endParaRPr lang="en-PH" sz="1600" b="1" dirty="0">
              <a:solidFill>
                <a:srgbClr val="59545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068997-5D88-4B12-A97B-BB441196CD52}"/>
              </a:ext>
            </a:extLst>
          </p:cNvPr>
          <p:cNvSpPr txBox="1"/>
          <p:nvPr/>
        </p:nvSpPr>
        <p:spPr>
          <a:xfrm>
            <a:off x="9054587" y="1148739"/>
            <a:ext cx="2179812" cy="3827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1200"/>
              </a:spcBef>
              <a:buSzPct val="100000"/>
              <a:defRPr b="1"/>
            </a:lvl1pPr>
          </a:lstStyle>
          <a:p>
            <a:pPr defTabSz="914377"/>
            <a:r>
              <a:rPr lang="en-US" sz="1600" dirty="0">
                <a:solidFill>
                  <a:srgbClr val="595454"/>
                </a:solidFill>
              </a:rPr>
              <a:t>Endpoints</a:t>
            </a:r>
            <a:endParaRPr lang="en-PH" sz="1600" dirty="0">
              <a:solidFill>
                <a:srgbClr val="595454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CFD01-68DF-0B38-8A45-CC6CCEF5D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312554"/>
            <a:ext cx="10744199" cy="1485928"/>
          </a:xfrm>
        </p:spPr>
        <p:txBody>
          <a:bodyPr/>
          <a:lstStyle/>
          <a:p>
            <a:r>
              <a:rPr lang="en-US" sz="1000" dirty="0" err="1"/>
              <a:t>IBER</a:t>
            </a:r>
            <a:r>
              <a:rPr lang="en-US" sz="1000" dirty="0"/>
              <a:t> (CC-220) is an investigational product, currently not approved by any regulatory agency.</a:t>
            </a:r>
          </a:p>
          <a:p>
            <a:endParaRPr lang="en-US" sz="1000" dirty="0"/>
          </a:p>
          <a:p>
            <a:r>
              <a:rPr lang="en-US" sz="1000" baseline="30000" dirty="0"/>
              <a:t>a </a:t>
            </a:r>
            <a:r>
              <a:rPr lang="en-US" sz="1000" dirty="0"/>
              <a:t>Including LEN, POM, a PI, a glucocorticoid, and an anti -CD38 </a:t>
            </a:r>
            <a:r>
              <a:rPr lang="en-US" sz="1000" dirty="0" err="1"/>
              <a:t>mAb</a:t>
            </a:r>
            <a:r>
              <a:rPr lang="en-US" sz="1000" dirty="0"/>
              <a:t>;</a:t>
            </a:r>
            <a:r>
              <a:rPr lang="en-US" sz="1000" baseline="30000" dirty="0"/>
              <a:t> b </a:t>
            </a:r>
            <a:r>
              <a:rPr lang="en-US" sz="1000" dirty="0"/>
              <a:t>Including LEN or POM, a PI, a CD38 </a:t>
            </a:r>
            <a:r>
              <a:rPr lang="en-US" sz="1000" dirty="0" err="1"/>
              <a:t>mAb</a:t>
            </a:r>
            <a:r>
              <a:rPr lang="en-US" sz="1000" dirty="0"/>
              <a:t>, and a BCMA therapy.</a:t>
            </a:r>
          </a:p>
          <a:p>
            <a:endParaRPr lang="en-US" sz="1000" dirty="0"/>
          </a:p>
          <a:p>
            <a:r>
              <a:rPr lang="en-US" sz="1000" dirty="0"/>
              <a:t>CAR, chimeric antigen receptor; </a:t>
            </a:r>
            <a:r>
              <a:rPr lang="en-US" sz="1000" dirty="0" err="1"/>
              <a:t>DOR</a:t>
            </a:r>
            <a:r>
              <a:rPr lang="en-US" sz="1000" dirty="0"/>
              <a:t>, duration of response; </a:t>
            </a:r>
            <a:r>
              <a:rPr lang="en-US" sz="1000" dirty="0" err="1"/>
              <a:t>mAb</a:t>
            </a:r>
            <a:r>
              <a:rPr lang="en-US" sz="1000" dirty="0"/>
              <a:t>, monoclonal antibody; ORR, overall response rate; OS, overall survival; </a:t>
            </a:r>
            <a:r>
              <a:rPr lang="en-US" sz="1000" dirty="0" err="1"/>
              <a:t>PFS</a:t>
            </a:r>
            <a:r>
              <a:rPr lang="en-US" sz="1000" dirty="0"/>
              <a:t>, progression-free survival; PI, proteasome inhibitor; R2PD, recommended phase 2 dose.</a:t>
            </a:r>
          </a:p>
          <a:p>
            <a:endParaRPr lang="en-US" sz="1000" dirty="0"/>
          </a:p>
          <a:p>
            <a:r>
              <a:rPr lang="en-US" sz="1000" dirty="0" err="1"/>
              <a:t>Lonial</a:t>
            </a:r>
            <a:r>
              <a:rPr lang="en-US" sz="1000" dirty="0"/>
              <a:t> S, et al. </a:t>
            </a:r>
            <a:r>
              <a:rPr lang="en-US" sz="1000" i="1" dirty="0"/>
              <a:t>Blood. </a:t>
            </a:r>
            <a:r>
              <a:rPr lang="en-US" sz="1000" dirty="0"/>
              <a:t>2021;138 (Suppl 1):162.</a:t>
            </a:r>
          </a:p>
        </p:txBody>
      </p:sp>
    </p:spTree>
    <p:extLst>
      <p:ext uri="{BB962C8B-B14F-4D97-AF65-F5344CB8AC3E}">
        <p14:creationId xmlns:p14="http://schemas.microsoft.com/office/powerpoint/2010/main" val="55749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D733-997D-4AFD-938A-F944FCBB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823"/>
            <a:ext cx="11077184" cy="1185577"/>
          </a:xfrm>
        </p:spPr>
        <p:txBody>
          <a:bodyPr>
            <a:noAutofit/>
          </a:bodyPr>
          <a:lstStyle/>
          <a:p>
            <a:r>
              <a:rPr lang="en-GB" sz="2600" dirty="0"/>
              <a:t>IBER in Combination with DEX: </a:t>
            </a:r>
            <a:br>
              <a:rPr lang="en-GB" sz="2600" dirty="0"/>
            </a:br>
            <a:r>
              <a:rPr lang="en-GB" sz="2600" dirty="0"/>
              <a:t>Results from the Dose-Expansion Phase of the CC-220-MM-001 Trial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DFD5D4-C899-4007-95B6-C450187274D0}"/>
              </a:ext>
            </a:extLst>
          </p:cNvPr>
          <p:cNvSpPr/>
          <p:nvPr/>
        </p:nvSpPr>
        <p:spPr>
          <a:xfrm>
            <a:off x="765313" y="1641939"/>
            <a:ext cx="3444861" cy="1770698"/>
          </a:xfrm>
          <a:prstGeom prst="roundRect">
            <a:avLst/>
          </a:prstGeom>
          <a:solidFill>
            <a:srgbClr val="FEDCCA"/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000000"/>
                </a:solidFill>
                <a:cs typeface="Calibri" panose="020F0502020204030204" pitchFamily="34" charset="0"/>
              </a:rPr>
              <a:t>Cohort D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00000"/>
                </a:solidFill>
                <a:cs typeface="Calibri" panose="020F0502020204030204" pitchFamily="34" charset="0"/>
              </a:rPr>
              <a:t>RRMM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00000"/>
                </a:solidFill>
                <a:cs typeface="Calibri" panose="020F0502020204030204" pitchFamily="34" charset="0"/>
              </a:rPr>
              <a:t>≥ 3 lines of prior therapy</a:t>
            </a:r>
            <a:r>
              <a:rPr lang="en-US" sz="11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a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00000"/>
                </a:solidFill>
                <a:cs typeface="Calibri" panose="020F0502020204030204" pitchFamily="34" charset="0"/>
              </a:rPr>
              <a:t>Disease progression on or within 60 days of last antimyeloma therapy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00000"/>
                </a:solidFill>
                <a:cs typeface="Calibri" panose="020F0502020204030204" pitchFamily="34" charset="0"/>
              </a:rPr>
              <a:t>Refractory to an IMiD</a:t>
            </a:r>
            <a:r>
              <a:rPr lang="en-US" sz="11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®</a:t>
            </a:r>
            <a:r>
              <a:rPr lang="en-US" sz="1100" b="1" dirty="0">
                <a:solidFill>
                  <a:srgbClr val="000000"/>
                </a:solidFill>
                <a:cs typeface="Calibri" panose="020F0502020204030204" pitchFamily="34" charset="0"/>
              </a:rPr>
              <a:t> agent, a PI, a glucocorticoid, and an anti-CD38 mAb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EBA4BC-8F0B-453D-B571-C7301E44C7FF}"/>
              </a:ext>
            </a:extLst>
          </p:cNvPr>
          <p:cNvSpPr/>
          <p:nvPr/>
        </p:nvSpPr>
        <p:spPr>
          <a:xfrm>
            <a:off x="765313" y="3672015"/>
            <a:ext cx="3444861" cy="1806452"/>
          </a:xfrm>
          <a:prstGeom prst="roundRect">
            <a:avLst/>
          </a:prstGeom>
          <a:solidFill>
            <a:srgbClr val="FEDCCA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595454"/>
                </a:solidFill>
                <a:cs typeface="Calibri" panose="020F0502020204030204" pitchFamily="34" charset="0"/>
              </a:rPr>
              <a:t>Cohort I</a:t>
            </a:r>
            <a:endParaRPr lang="en-US" sz="1200" b="1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RRMM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≥ 3 prior lines of therapy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b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Prior treatment with a </a:t>
            </a:r>
            <a:b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</a:b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BCMA-targeted therapy 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PD on or within 60 days of last antimyeloma therapy (documented PD if CAR T cell therapy as last therapy)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DFDB8C-9FF4-43E5-A133-FB62BA80C1EE}"/>
              </a:ext>
            </a:extLst>
          </p:cNvPr>
          <p:cNvSpPr/>
          <p:nvPr/>
        </p:nvSpPr>
        <p:spPr>
          <a:xfrm>
            <a:off x="5105667" y="2019698"/>
            <a:ext cx="3078481" cy="1300782"/>
          </a:xfrm>
          <a:prstGeom prst="roundRect">
            <a:avLst/>
          </a:prstGeom>
          <a:solidFill>
            <a:srgbClr val="CB7C78"/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FFFFFF"/>
                </a:solidFill>
                <a:cs typeface="Calibri" panose="020F0502020204030204" pitchFamily="34" charset="0"/>
              </a:rPr>
              <a:t>Cohort D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IBER (RP2D) + DEX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IBER (oral): 1.6 mg days 1-21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DEX (oral): 40 mg on days 1, 8, 15, 22</a:t>
            </a:r>
            <a:r>
              <a:rPr lang="en-US" sz="1100" baseline="30000" dirty="0">
                <a:solidFill>
                  <a:srgbClr val="FFFFFF"/>
                </a:solidFill>
                <a:cs typeface="Calibri" panose="020F0502020204030204" pitchFamily="34" charset="0"/>
              </a:rPr>
              <a:t>a</a:t>
            </a: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cs typeface="Calibri" panose="020F0502020204030204" pitchFamily="34" charset="0"/>
              </a:rPr>
              <a:t>28-day cycles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0458AA-0890-4E4B-A040-75A17C75BAAA}"/>
              </a:ext>
            </a:extLst>
          </p:cNvPr>
          <p:cNvSpPr/>
          <p:nvPr/>
        </p:nvSpPr>
        <p:spPr>
          <a:xfrm>
            <a:off x="5105667" y="4119256"/>
            <a:ext cx="3078481" cy="1300782"/>
          </a:xfrm>
          <a:prstGeom prst="roundRect">
            <a:avLst/>
          </a:prstGeom>
          <a:solidFill>
            <a:srgbClr val="FFD186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595454"/>
                </a:solidFill>
                <a:cs typeface="Calibri" panose="020F0502020204030204" pitchFamily="34" charset="0"/>
              </a:rPr>
              <a:t>Cohort I (post BCMA) </a:t>
            </a:r>
            <a:endParaRPr lang="en-US" sz="1200" b="1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IBER (RP2D) + DEX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IBER (oral): 1.6 mg days 1-21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DEX (oral): 40 mg on days 1, 8, 15, 22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a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b="1" dirty="0">
                <a:solidFill>
                  <a:srgbClr val="595454"/>
                </a:solidFill>
                <a:cs typeface="Calibri" panose="020F0502020204030204" pitchFamily="34" charset="0"/>
              </a:rPr>
              <a:t>28-day cycles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1ADB0C-7460-4E08-AB00-796BC8DDF5F4}"/>
              </a:ext>
            </a:extLst>
          </p:cNvPr>
          <p:cNvSpPr/>
          <p:nvPr/>
        </p:nvSpPr>
        <p:spPr>
          <a:xfrm>
            <a:off x="9079640" y="1741005"/>
            <a:ext cx="2179812" cy="20754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Primary: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Efficacy (ORR)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Secondary: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Safety and additional efficacy parameters (including DOR, PFS, OS)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098E67-59A5-4913-82F5-75EC53C9EBE8}"/>
              </a:ext>
            </a:extLst>
          </p:cNvPr>
          <p:cNvSpPr/>
          <p:nvPr/>
        </p:nvSpPr>
        <p:spPr>
          <a:xfrm>
            <a:off x="9079640" y="4293834"/>
            <a:ext cx="2179812" cy="10187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8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Primary: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Preliminary efficacy and safety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FD73E75-7902-40F4-BC11-1B02D1FF7298}"/>
              </a:ext>
            </a:extLst>
          </p:cNvPr>
          <p:cNvSpPr/>
          <p:nvPr/>
        </p:nvSpPr>
        <p:spPr>
          <a:xfrm>
            <a:off x="8281058" y="2428904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13EDF13-A9F5-4532-A7AA-DE09137F0A14}"/>
              </a:ext>
            </a:extLst>
          </p:cNvPr>
          <p:cNvSpPr/>
          <p:nvPr/>
        </p:nvSpPr>
        <p:spPr>
          <a:xfrm>
            <a:off x="8281057" y="4557363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D56BDEF-3247-444D-AE88-C2CA2796CC26}"/>
              </a:ext>
            </a:extLst>
          </p:cNvPr>
          <p:cNvSpPr/>
          <p:nvPr/>
        </p:nvSpPr>
        <p:spPr>
          <a:xfrm>
            <a:off x="4307083" y="2428904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FEEB465-6B36-4B2D-8DB0-D5152BDCC876}"/>
              </a:ext>
            </a:extLst>
          </p:cNvPr>
          <p:cNvSpPr/>
          <p:nvPr/>
        </p:nvSpPr>
        <p:spPr>
          <a:xfrm>
            <a:off x="4307083" y="4555671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761C7F-6D5D-4B2A-8109-5DD30E365AE5}"/>
              </a:ext>
            </a:extLst>
          </p:cNvPr>
          <p:cNvSpPr txBox="1"/>
          <p:nvPr/>
        </p:nvSpPr>
        <p:spPr>
          <a:xfrm>
            <a:off x="1044010" y="1148739"/>
            <a:ext cx="2903098" cy="3827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377">
              <a:spcBef>
                <a:spcPts val="1200"/>
              </a:spcBef>
              <a:buSzPct val="100000"/>
            </a:pPr>
            <a:r>
              <a:rPr lang="en-US" sz="1600" b="1" dirty="0">
                <a:solidFill>
                  <a:srgbClr val="595454"/>
                </a:solidFill>
              </a:rPr>
              <a:t>Key Eligibility Criteria</a:t>
            </a:r>
            <a:endParaRPr lang="en-PH" sz="1600" b="1" dirty="0">
              <a:solidFill>
                <a:srgbClr val="59545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068997-5D88-4B12-A97B-BB441196CD52}"/>
              </a:ext>
            </a:extLst>
          </p:cNvPr>
          <p:cNvSpPr txBox="1"/>
          <p:nvPr/>
        </p:nvSpPr>
        <p:spPr>
          <a:xfrm>
            <a:off x="9054587" y="1148739"/>
            <a:ext cx="2179812" cy="3827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1200"/>
              </a:spcBef>
              <a:buSzPct val="100000"/>
              <a:defRPr b="1"/>
            </a:lvl1pPr>
          </a:lstStyle>
          <a:p>
            <a:pPr defTabSz="914377"/>
            <a:r>
              <a:rPr lang="en-US" sz="1600" dirty="0">
                <a:solidFill>
                  <a:srgbClr val="595454"/>
                </a:solidFill>
              </a:rPr>
              <a:t>Endpoints</a:t>
            </a:r>
            <a:endParaRPr lang="en-PH" sz="1600" dirty="0">
              <a:solidFill>
                <a:srgbClr val="595454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CFD01-68DF-0B38-8A45-CC6CCEF5D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312554"/>
            <a:ext cx="10744199" cy="1485928"/>
          </a:xfrm>
        </p:spPr>
        <p:txBody>
          <a:bodyPr/>
          <a:lstStyle/>
          <a:p>
            <a:r>
              <a:rPr lang="en-US" sz="1000" dirty="0" err="1"/>
              <a:t>IBER</a:t>
            </a:r>
            <a:r>
              <a:rPr lang="en-US" sz="1000" dirty="0"/>
              <a:t> (CC-220) is an investigational product, currently not approved by any regulatory agency.</a:t>
            </a:r>
          </a:p>
          <a:p>
            <a:endParaRPr lang="en-US" sz="1000" dirty="0"/>
          </a:p>
          <a:p>
            <a:r>
              <a:rPr lang="en-US" sz="1000" baseline="30000" dirty="0"/>
              <a:t>a </a:t>
            </a:r>
            <a:r>
              <a:rPr lang="en-US" sz="1000" dirty="0"/>
              <a:t>Including LEN, POM, a PI, a glucocorticoid, and an anti -CD38 </a:t>
            </a:r>
            <a:r>
              <a:rPr lang="en-US" sz="1000" dirty="0" err="1"/>
              <a:t>mAb</a:t>
            </a:r>
            <a:r>
              <a:rPr lang="en-US" sz="1000" dirty="0"/>
              <a:t>;</a:t>
            </a:r>
            <a:r>
              <a:rPr lang="en-US" sz="1000" baseline="30000" dirty="0"/>
              <a:t> b </a:t>
            </a:r>
            <a:r>
              <a:rPr lang="en-US" sz="1000" dirty="0"/>
              <a:t>Including LEN or POM, a PI, a CD38 </a:t>
            </a:r>
            <a:r>
              <a:rPr lang="en-US" sz="1000" dirty="0" err="1"/>
              <a:t>mAb</a:t>
            </a:r>
            <a:r>
              <a:rPr lang="en-US" sz="1000" dirty="0"/>
              <a:t>, and a BCMA therapy.</a:t>
            </a:r>
          </a:p>
          <a:p>
            <a:endParaRPr lang="en-US" sz="1000" dirty="0"/>
          </a:p>
          <a:p>
            <a:r>
              <a:rPr lang="en-US" sz="1000" dirty="0"/>
              <a:t>CAR, chimeric antigen receptor; </a:t>
            </a:r>
            <a:r>
              <a:rPr lang="en-US" sz="1000" dirty="0" err="1"/>
              <a:t>DOR</a:t>
            </a:r>
            <a:r>
              <a:rPr lang="en-US" sz="1000" dirty="0"/>
              <a:t>, duration of response; </a:t>
            </a:r>
            <a:r>
              <a:rPr lang="en-US" sz="1000" dirty="0" err="1"/>
              <a:t>mAb</a:t>
            </a:r>
            <a:r>
              <a:rPr lang="en-US" sz="1000" dirty="0"/>
              <a:t>, monoclonal antibody; ORR, overall response rate; OS, overall survival; </a:t>
            </a:r>
            <a:r>
              <a:rPr lang="en-US" sz="1000" dirty="0" err="1"/>
              <a:t>PFS</a:t>
            </a:r>
            <a:r>
              <a:rPr lang="en-US" sz="1000" dirty="0"/>
              <a:t>, progression-free survival; PI, proteasome inhibitor; R2PD, recommended phase 2 dose.</a:t>
            </a:r>
          </a:p>
          <a:p>
            <a:endParaRPr lang="en-US" sz="1000" dirty="0"/>
          </a:p>
          <a:p>
            <a:r>
              <a:rPr lang="en-US" sz="1000" dirty="0" err="1"/>
              <a:t>Lonial</a:t>
            </a:r>
            <a:r>
              <a:rPr lang="en-US" sz="1000" dirty="0"/>
              <a:t> S, et al. </a:t>
            </a:r>
            <a:r>
              <a:rPr lang="en-US" sz="1000" i="1" dirty="0"/>
              <a:t>Blood. </a:t>
            </a:r>
            <a:r>
              <a:rPr lang="en-US" sz="1000" dirty="0"/>
              <a:t>2021;138 (Suppl 1):162.</a:t>
            </a:r>
          </a:p>
        </p:txBody>
      </p:sp>
    </p:spTree>
    <p:extLst>
      <p:ext uri="{BB962C8B-B14F-4D97-AF65-F5344CB8AC3E}">
        <p14:creationId xmlns:p14="http://schemas.microsoft.com/office/powerpoint/2010/main" val="5737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D733-997D-4AFD-938A-F944FCBB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823"/>
            <a:ext cx="11077184" cy="1185577"/>
          </a:xfrm>
        </p:spPr>
        <p:txBody>
          <a:bodyPr>
            <a:noAutofit/>
          </a:bodyPr>
          <a:lstStyle/>
          <a:p>
            <a:r>
              <a:rPr lang="en-GB" sz="2600" dirty="0"/>
              <a:t>IBER in Combination with DEX: </a:t>
            </a:r>
            <a:br>
              <a:rPr lang="en-GB" sz="2600" dirty="0"/>
            </a:br>
            <a:r>
              <a:rPr lang="en-GB" sz="2600" dirty="0"/>
              <a:t>Results from the Dose-Expansion Phase of the CC-220-MM-001 Trial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DFD5D4-C899-4007-95B6-C450187274D0}"/>
              </a:ext>
            </a:extLst>
          </p:cNvPr>
          <p:cNvSpPr/>
          <p:nvPr/>
        </p:nvSpPr>
        <p:spPr>
          <a:xfrm>
            <a:off x="765313" y="1641939"/>
            <a:ext cx="3444861" cy="1770698"/>
          </a:xfrm>
          <a:prstGeom prst="roundRect">
            <a:avLst/>
          </a:prstGeom>
          <a:solidFill>
            <a:srgbClr val="FEDCCA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spcAft>
                <a:spcPts val="600"/>
              </a:spcAft>
              <a:defRPr/>
            </a:pPr>
            <a:r>
              <a:rPr lang="en-US" sz="1200" u="sng" dirty="0">
                <a:solidFill>
                  <a:schemeClr val="tx1"/>
                </a:solidFill>
                <a:cs typeface="Calibri" panose="020F0502020204030204" pitchFamily="34" charset="0"/>
              </a:rPr>
              <a:t>Cohort D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cs typeface="Calibri" panose="020F0502020204030204" pitchFamily="34" charset="0"/>
              </a:rPr>
              <a:t>RRMM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cs typeface="Calibri" panose="020F0502020204030204" pitchFamily="34" charset="0"/>
              </a:rPr>
              <a:t>≥ 3 lines of prior therapy</a:t>
            </a:r>
            <a:r>
              <a:rPr lang="en-US" sz="1100" baseline="30000" dirty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cs typeface="Calibri" panose="020F0502020204030204" pitchFamily="34" charset="0"/>
              </a:rPr>
              <a:t>Disease progression on or within 60 days of last antimyeloma therapy</a:t>
            </a:r>
          </a:p>
          <a:p>
            <a:pPr marL="228589" indent="-228589" defTabSz="121914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cs typeface="Calibri" panose="020F0502020204030204" pitchFamily="34" charset="0"/>
              </a:rPr>
              <a:t>Refractory to an IMiD</a:t>
            </a:r>
            <a:r>
              <a:rPr lang="en-US" sz="1100" baseline="30000" dirty="0">
                <a:solidFill>
                  <a:schemeClr val="tx1"/>
                </a:solidFill>
                <a:cs typeface="Calibri" panose="020F0502020204030204" pitchFamily="34" charset="0"/>
              </a:rPr>
              <a:t>®</a:t>
            </a:r>
            <a:r>
              <a:rPr lang="en-US" sz="1100" dirty="0">
                <a:solidFill>
                  <a:schemeClr val="tx1"/>
                </a:solidFill>
                <a:cs typeface="Calibri" panose="020F0502020204030204" pitchFamily="34" charset="0"/>
              </a:rPr>
              <a:t> agent, a PI, a glucocorticoid, and an anti-CD38 mAb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EBA4BC-8F0B-453D-B571-C7301E44C7FF}"/>
              </a:ext>
            </a:extLst>
          </p:cNvPr>
          <p:cNvSpPr/>
          <p:nvPr/>
        </p:nvSpPr>
        <p:spPr>
          <a:xfrm>
            <a:off x="765313" y="3672015"/>
            <a:ext cx="3444861" cy="1806452"/>
          </a:xfrm>
          <a:prstGeom prst="roundRect">
            <a:avLst/>
          </a:prstGeom>
          <a:solidFill>
            <a:srgbClr val="FEDCCA"/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000000"/>
                </a:solidFill>
                <a:cs typeface="Calibri" panose="020F0502020204030204" pitchFamily="34" charset="0"/>
              </a:rPr>
              <a:t>Cohort I</a:t>
            </a:r>
            <a:endParaRPr lang="en-US" sz="12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00000"/>
                </a:solidFill>
                <a:cs typeface="Calibri" panose="020F0502020204030204" pitchFamily="34" charset="0"/>
              </a:rPr>
              <a:t>RRMM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00000"/>
                </a:solidFill>
                <a:cs typeface="Calibri" panose="020F0502020204030204" pitchFamily="34" charset="0"/>
              </a:rPr>
              <a:t>≥ 3 prior lines of therapy</a:t>
            </a:r>
            <a:r>
              <a:rPr lang="en-US" sz="11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b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00000"/>
                </a:solidFill>
                <a:cs typeface="Calibri" panose="020F0502020204030204" pitchFamily="34" charset="0"/>
              </a:rPr>
              <a:t>Prior treatment with a </a:t>
            </a:r>
            <a:br>
              <a:rPr lang="en-US" sz="1100" b="1" dirty="0">
                <a:solidFill>
                  <a:srgbClr val="000000"/>
                </a:solidFill>
                <a:cs typeface="Calibri" panose="020F0502020204030204" pitchFamily="34" charset="0"/>
              </a:rPr>
            </a:br>
            <a:r>
              <a:rPr lang="en-US" sz="1100" b="1" dirty="0">
                <a:solidFill>
                  <a:srgbClr val="000000"/>
                </a:solidFill>
                <a:cs typeface="Calibri" panose="020F0502020204030204" pitchFamily="34" charset="0"/>
              </a:rPr>
              <a:t>BCMA-targeted therapy </a:t>
            </a:r>
          </a:p>
          <a:p>
            <a:pPr marL="228589" indent="-228589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rgbClr val="000000"/>
                </a:solidFill>
                <a:cs typeface="Calibri" panose="020F0502020204030204" pitchFamily="34" charset="0"/>
              </a:rPr>
              <a:t>PD on or within 60 days of last antimyeloma therapy (documented PD if CAR T cell therapy as last therapy)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DFDB8C-9FF4-43E5-A133-FB62BA80C1EE}"/>
              </a:ext>
            </a:extLst>
          </p:cNvPr>
          <p:cNvSpPr/>
          <p:nvPr/>
        </p:nvSpPr>
        <p:spPr>
          <a:xfrm>
            <a:off x="5105667" y="2019698"/>
            <a:ext cx="3078481" cy="1300782"/>
          </a:xfrm>
          <a:prstGeom prst="roundRect">
            <a:avLst/>
          </a:prstGeom>
          <a:solidFill>
            <a:srgbClr val="CB7C78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FFFFFF"/>
                </a:solidFill>
                <a:cs typeface="Calibri" panose="020F0502020204030204" pitchFamily="34" charset="0"/>
              </a:rPr>
              <a:t>Cohort D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IBER (RP2D) + DEX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IBER (oral): 1.6 mg days 1-21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DEX (oral): 40 mg on days 1, 8, 15, 22</a:t>
            </a:r>
            <a:r>
              <a:rPr lang="en-US" sz="1100" baseline="30000" dirty="0">
                <a:solidFill>
                  <a:srgbClr val="FFFFFF"/>
                </a:solidFill>
                <a:cs typeface="Calibri" panose="020F0502020204030204" pitchFamily="34" charset="0"/>
              </a:rPr>
              <a:t>a</a:t>
            </a:r>
            <a:r>
              <a:rPr lang="en-US" sz="1100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cs typeface="Calibri" panose="020F0502020204030204" pitchFamily="34" charset="0"/>
              </a:rPr>
              <a:t>28-day cycles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0458AA-0890-4E4B-A040-75A17C75BAAA}"/>
              </a:ext>
            </a:extLst>
          </p:cNvPr>
          <p:cNvSpPr/>
          <p:nvPr/>
        </p:nvSpPr>
        <p:spPr>
          <a:xfrm>
            <a:off x="5105667" y="4119256"/>
            <a:ext cx="3078481" cy="1300782"/>
          </a:xfrm>
          <a:prstGeom prst="roundRect">
            <a:avLst/>
          </a:prstGeom>
          <a:solidFill>
            <a:srgbClr val="FFD186"/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u="sng" dirty="0">
                <a:solidFill>
                  <a:srgbClr val="595454"/>
                </a:solidFill>
                <a:cs typeface="Calibri" panose="020F0502020204030204" pitchFamily="34" charset="0"/>
              </a:rPr>
              <a:t>Cohort I (post BCMA) </a:t>
            </a:r>
            <a:endParaRPr lang="en-US" sz="1200" b="1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IBER (RP2D) + DEX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IBER (oral): 1.6 mg days 1-21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DEX (oral): 40 mg on days 1, 8, 15, 22</a:t>
            </a:r>
            <a:r>
              <a:rPr lang="en-US" sz="1100" baseline="30000" dirty="0">
                <a:solidFill>
                  <a:srgbClr val="595454"/>
                </a:solidFill>
                <a:cs typeface="Calibri" panose="020F0502020204030204" pitchFamily="34" charset="0"/>
              </a:rPr>
              <a:t>a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100" b="1" dirty="0">
                <a:solidFill>
                  <a:srgbClr val="595454"/>
                </a:solidFill>
                <a:cs typeface="Calibri" panose="020F0502020204030204" pitchFamily="34" charset="0"/>
              </a:rPr>
              <a:t>28-day cycles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1ADB0C-7460-4E08-AB00-796BC8DDF5F4}"/>
              </a:ext>
            </a:extLst>
          </p:cNvPr>
          <p:cNvSpPr/>
          <p:nvPr/>
        </p:nvSpPr>
        <p:spPr>
          <a:xfrm>
            <a:off x="9079640" y="1741005"/>
            <a:ext cx="2179812" cy="20754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Primary: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Efficacy (ORR) </a:t>
            </a: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Secondary: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Safety and additional efficacy parameters (including DOR, PFS, OS)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098E67-59A5-4913-82F5-75EC53C9EBE8}"/>
              </a:ext>
            </a:extLst>
          </p:cNvPr>
          <p:cNvSpPr/>
          <p:nvPr/>
        </p:nvSpPr>
        <p:spPr>
          <a:xfrm>
            <a:off x="9079640" y="4293834"/>
            <a:ext cx="2179812" cy="10187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45720" rIns="121920" rtlCol="0" anchor="ctr" anchorCtr="0">
            <a:spAutoFit/>
          </a:bodyPr>
          <a:lstStyle/>
          <a:p>
            <a:pPr defTabSz="1219140">
              <a:lnSpc>
                <a:spcPct val="90000"/>
              </a:lnSpc>
              <a:spcAft>
                <a:spcPts val="800"/>
              </a:spcAft>
              <a:defRPr/>
            </a:pPr>
            <a:endParaRPr lang="en-US" sz="1100" dirty="0">
              <a:solidFill>
                <a:srgbClr val="595454"/>
              </a:solidFill>
              <a:cs typeface="Calibri" panose="020F0502020204030204" pitchFamily="34" charset="0"/>
            </a:endParaRPr>
          </a:p>
          <a:p>
            <a:pPr defTabSz="1219140">
              <a:lnSpc>
                <a:spcPct val="90000"/>
              </a:lnSpc>
              <a:spcAft>
                <a:spcPts val="800"/>
              </a:spcAft>
              <a:defRPr/>
            </a:pPr>
            <a:r>
              <a:rPr lang="en-US" sz="1200" b="1" dirty="0">
                <a:solidFill>
                  <a:srgbClr val="595454"/>
                </a:solidFill>
                <a:cs typeface="Calibri" panose="020F0502020204030204" pitchFamily="34" charset="0"/>
              </a:rPr>
              <a:t>Primary:</a:t>
            </a:r>
          </a:p>
          <a:p>
            <a:pPr marL="171446" indent="-171446" defTabSz="121914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95454"/>
                </a:solidFill>
                <a:cs typeface="Calibri" panose="020F0502020204030204" pitchFamily="34" charset="0"/>
              </a:rPr>
              <a:t>Preliminary efficacy and safety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FD73E75-7902-40F4-BC11-1B02D1FF7298}"/>
              </a:ext>
            </a:extLst>
          </p:cNvPr>
          <p:cNvSpPr/>
          <p:nvPr/>
        </p:nvSpPr>
        <p:spPr>
          <a:xfrm>
            <a:off x="8281058" y="2428904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13EDF13-A9F5-4532-A7AA-DE09137F0A14}"/>
              </a:ext>
            </a:extLst>
          </p:cNvPr>
          <p:cNvSpPr/>
          <p:nvPr/>
        </p:nvSpPr>
        <p:spPr>
          <a:xfrm>
            <a:off x="8281057" y="4557363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D56BDEF-3247-444D-AE88-C2CA2796CC26}"/>
              </a:ext>
            </a:extLst>
          </p:cNvPr>
          <p:cNvSpPr/>
          <p:nvPr/>
        </p:nvSpPr>
        <p:spPr>
          <a:xfrm>
            <a:off x="4307083" y="2428904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FEEB465-6B36-4B2D-8DB0-D5152BDCC876}"/>
              </a:ext>
            </a:extLst>
          </p:cNvPr>
          <p:cNvSpPr/>
          <p:nvPr/>
        </p:nvSpPr>
        <p:spPr>
          <a:xfrm>
            <a:off x="4307083" y="4555671"/>
            <a:ext cx="701675" cy="427960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PH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761C7F-6D5D-4B2A-8109-5DD30E365AE5}"/>
              </a:ext>
            </a:extLst>
          </p:cNvPr>
          <p:cNvSpPr txBox="1"/>
          <p:nvPr/>
        </p:nvSpPr>
        <p:spPr>
          <a:xfrm>
            <a:off x="1044010" y="1148739"/>
            <a:ext cx="2903098" cy="3827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377">
              <a:spcBef>
                <a:spcPts val="1200"/>
              </a:spcBef>
              <a:buSzPct val="100000"/>
            </a:pPr>
            <a:r>
              <a:rPr lang="en-US" sz="1600" b="1" dirty="0">
                <a:solidFill>
                  <a:srgbClr val="595454"/>
                </a:solidFill>
              </a:rPr>
              <a:t>Key Eligibility Criteria</a:t>
            </a:r>
            <a:endParaRPr lang="en-PH" sz="1600" b="1" dirty="0">
              <a:solidFill>
                <a:srgbClr val="59545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068997-5D88-4B12-A97B-BB441196CD52}"/>
              </a:ext>
            </a:extLst>
          </p:cNvPr>
          <p:cNvSpPr txBox="1"/>
          <p:nvPr/>
        </p:nvSpPr>
        <p:spPr>
          <a:xfrm>
            <a:off x="9054587" y="1148739"/>
            <a:ext cx="2179812" cy="3827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ts val="1200"/>
              </a:spcBef>
              <a:buSzPct val="100000"/>
              <a:defRPr b="1"/>
            </a:lvl1pPr>
          </a:lstStyle>
          <a:p>
            <a:pPr defTabSz="914377"/>
            <a:r>
              <a:rPr lang="en-US" sz="1600" dirty="0">
                <a:solidFill>
                  <a:srgbClr val="595454"/>
                </a:solidFill>
              </a:rPr>
              <a:t>Endpoints</a:t>
            </a:r>
            <a:endParaRPr lang="en-PH" sz="1600" dirty="0">
              <a:solidFill>
                <a:srgbClr val="595454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CFD01-68DF-0B38-8A45-CC6CCEF5D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312554"/>
            <a:ext cx="10744199" cy="1485928"/>
          </a:xfrm>
        </p:spPr>
        <p:txBody>
          <a:bodyPr/>
          <a:lstStyle/>
          <a:p>
            <a:r>
              <a:rPr lang="en-US" sz="1000" dirty="0" err="1"/>
              <a:t>IBER</a:t>
            </a:r>
            <a:r>
              <a:rPr lang="en-US" sz="1000" dirty="0"/>
              <a:t> (CC-220) is an investigational product, currently not approved by any regulatory agency.</a:t>
            </a:r>
          </a:p>
          <a:p>
            <a:endParaRPr lang="en-US" sz="1000" dirty="0"/>
          </a:p>
          <a:p>
            <a:r>
              <a:rPr lang="en-US" sz="1000" baseline="30000" dirty="0"/>
              <a:t>a </a:t>
            </a:r>
            <a:r>
              <a:rPr lang="en-US" sz="1000" dirty="0"/>
              <a:t>Including LEN, POM, a PI, a glucocorticoid, and an anti -CD38 </a:t>
            </a:r>
            <a:r>
              <a:rPr lang="en-US" sz="1000" dirty="0" err="1"/>
              <a:t>mAb</a:t>
            </a:r>
            <a:r>
              <a:rPr lang="en-US" sz="1000" dirty="0"/>
              <a:t>;</a:t>
            </a:r>
            <a:r>
              <a:rPr lang="en-US" sz="1000" baseline="30000" dirty="0"/>
              <a:t> b </a:t>
            </a:r>
            <a:r>
              <a:rPr lang="en-US" sz="1000" dirty="0"/>
              <a:t>Including LEN or POM, a PI, a CD38 </a:t>
            </a:r>
            <a:r>
              <a:rPr lang="en-US" sz="1000" dirty="0" err="1"/>
              <a:t>mAb</a:t>
            </a:r>
            <a:r>
              <a:rPr lang="en-US" sz="1000" dirty="0"/>
              <a:t>, and a BCMA therapy.</a:t>
            </a:r>
          </a:p>
          <a:p>
            <a:endParaRPr lang="en-US" sz="1000" dirty="0"/>
          </a:p>
          <a:p>
            <a:r>
              <a:rPr lang="en-US" sz="1000" dirty="0"/>
              <a:t>CAR, chimeric antigen receptor; </a:t>
            </a:r>
            <a:r>
              <a:rPr lang="en-US" sz="1000" dirty="0" err="1"/>
              <a:t>DOR</a:t>
            </a:r>
            <a:r>
              <a:rPr lang="en-US" sz="1000" dirty="0"/>
              <a:t>, duration of response; </a:t>
            </a:r>
            <a:r>
              <a:rPr lang="en-US" sz="1000" dirty="0" err="1"/>
              <a:t>mAb</a:t>
            </a:r>
            <a:r>
              <a:rPr lang="en-US" sz="1000" dirty="0"/>
              <a:t>, monoclonal antibody; ORR, overall response rate; OS, overall survival; </a:t>
            </a:r>
            <a:r>
              <a:rPr lang="en-US" sz="1000" dirty="0" err="1"/>
              <a:t>PFS</a:t>
            </a:r>
            <a:r>
              <a:rPr lang="en-US" sz="1000" dirty="0"/>
              <a:t>, progression-free survival; PI, proteasome inhibitor; R2PD, recommended phase 2 dose.</a:t>
            </a:r>
          </a:p>
          <a:p>
            <a:endParaRPr lang="en-US" sz="1000" dirty="0"/>
          </a:p>
          <a:p>
            <a:r>
              <a:rPr lang="en-US" sz="1000" dirty="0" err="1"/>
              <a:t>Lonial</a:t>
            </a:r>
            <a:r>
              <a:rPr lang="en-US" sz="1000" dirty="0"/>
              <a:t> S, et al. </a:t>
            </a:r>
            <a:r>
              <a:rPr lang="en-US" sz="1000" i="1" dirty="0"/>
              <a:t>Blood. </a:t>
            </a:r>
            <a:r>
              <a:rPr lang="en-US" sz="1000" dirty="0"/>
              <a:t>2021;138 (Suppl 1):162.</a:t>
            </a:r>
          </a:p>
        </p:txBody>
      </p:sp>
    </p:spTree>
    <p:extLst>
      <p:ext uri="{BB962C8B-B14F-4D97-AF65-F5344CB8AC3E}">
        <p14:creationId xmlns:p14="http://schemas.microsoft.com/office/powerpoint/2010/main" val="346176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28E000BC-8BD7-42DE-B812-6C2B50D0A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75461"/>
              </p:ext>
            </p:extLst>
          </p:nvPr>
        </p:nvGraphicFramePr>
        <p:xfrm>
          <a:off x="6157165" y="1028270"/>
          <a:ext cx="5669075" cy="389076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3284644">
                  <a:extLst>
                    <a:ext uri="{9D8B030D-6E8A-4147-A177-3AD203B41FA5}">
                      <a16:colId xmlns:a16="http://schemas.microsoft.com/office/drawing/2014/main" val="4164631422"/>
                    </a:ext>
                  </a:extLst>
                </a:gridCol>
                <a:gridCol w="1079052">
                  <a:extLst>
                    <a:ext uri="{9D8B030D-6E8A-4147-A177-3AD203B41FA5}">
                      <a16:colId xmlns:a16="http://schemas.microsoft.com/office/drawing/2014/main" val="4104919695"/>
                    </a:ext>
                  </a:extLst>
                </a:gridCol>
                <a:gridCol w="1305379">
                  <a:extLst>
                    <a:ext uri="{9D8B030D-6E8A-4147-A177-3AD203B41FA5}">
                      <a16:colId xmlns:a16="http://schemas.microsoft.com/office/drawing/2014/main" val="1266109379"/>
                    </a:ext>
                  </a:extLst>
                </a:gridCol>
              </a:tblGrid>
              <a:tr h="771448">
                <a:tc>
                  <a:txBody>
                    <a:bodyPr/>
                    <a:lstStyle/>
                    <a:p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Characteristic</a:t>
                      </a:r>
                      <a:r>
                        <a:rPr lang="en-PH" sz="1200" baseline="30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 Cohort D </a:t>
                      </a:r>
                      <a:br>
                        <a:rPr lang="en-PH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IBER + DEX </a:t>
                      </a:r>
                      <a:br>
                        <a:rPr lang="en-PH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(n = 107)</a:t>
                      </a:r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Cohort I </a:t>
                      </a:r>
                      <a:br>
                        <a:rPr lang="nn-NO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IBER + DEX </a:t>
                      </a:r>
                      <a:br>
                        <a:rPr lang="nn-NO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post BCMA </a:t>
                      </a:r>
                    </a:p>
                    <a:p>
                      <a:pPr algn="ctr"/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(n = 26) </a:t>
                      </a:r>
                      <a:endParaRPr lang="en-PH" sz="1200" dirty="0">
                        <a:solidFill>
                          <a:schemeClr val="bg1"/>
                        </a:solidFill>
                      </a:endParaRPr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99389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Prior lines of therapies, median (range), n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(3-23)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(4-15)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56001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ASCT, n (%)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 (78.5)</a:t>
                      </a:r>
                      <a:r>
                        <a:rPr lang="en-US" sz="1200" baseline="30000" dirty="0"/>
                        <a:t>b</a:t>
                      </a:r>
                      <a:endParaRPr lang="en-PH" sz="1200" baseline="300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 (88.5)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5839569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IMiD</a:t>
                      </a:r>
                      <a:r>
                        <a:rPr lang="en-US" sz="1200" baseline="30000" dirty="0"/>
                        <a:t>®</a:t>
                      </a:r>
                      <a:r>
                        <a:rPr lang="en-US" sz="1200" dirty="0"/>
                        <a:t> agent refractory,</a:t>
                      </a:r>
                      <a:r>
                        <a:rPr lang="en-US" sz="1200" baseline="30000" dirty="0"/>
                        <a:t>c</a:t>
                      </a:r>
                      <a:r>
                        <a:rPr lang="en-US" sz="1200" dirty="0"/>
                        <a:t>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107 (100)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 (100)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3239184436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POM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102 (95.3)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 (88.5)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199155094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LEN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91 (85.0)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(84.6)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283563139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PI refractory,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104 (97.2)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 (96.2)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1680339955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BORT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 (57.9)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 (53.8)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204618774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CFZ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 (61.7)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 (80.8)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1465851959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CD38 mAb refractory, n (%)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107 (100)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(84.6)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75493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Triple-class refractory,</a:t>
                      </a:r>
                      <a:r>
                        <a:rPr lang="en-US" sz="1200" baseline="30000" dirty="0"/>
                        <a:t>d</a:t>
                      </a:r>
                      <a:r>
                        <a:rPr lang="en-US" sz="1200" dirty="0"/>
                        <a:t> n (%)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104 (97.2)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 (80.8)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893866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BCMA exposed, n (%)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(0.9)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 (100)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64720344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 T cell therapy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(23.1)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36902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Antibody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–drug 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conjugate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(0.9)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 (50.0)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273969780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 cell engager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(30.8)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92255891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B6E28E6-C992-4EDD-9557-4D51D5F7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710"/>
            <a:ext cx="10744200" cy="985450"/>
          </a:xfrm>
        </p:spPr>
        <p:txBody>
          <a:bodyPr>
            <a:normAutofit/>
          </a:bodyPr>
          <a:lstStyle/>
          <a:p>
            <a:r>
              <a:rPr lang="en-GB" sz="2400" dirty="0"/>
              <a:t>CC-220-MM-001 Trial: </a:t>
            </a:r>
            <a:br>
              <a:rPr lang="en-GB" sz="2400" dirty="0"/>
            </a:br>
            <a:r>
              <a:rPr lang="en-GB" sz="2400" dirty="0"/>
              <a:t>Baseline Characteristics and Treatment Disposition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FD4EAB35-B81E-4CB0-B4C5-10C9492EE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658358"/>
              </p:ext>
            </p:extLst>
          </p:nvPr>
        </p:nvGraphicFramePr>
        <p:xfrm>
          <a:off x="365124" y="1028270"/>
          <a:ext cx="5669077" cy="3887944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3409923">
                  <a:extLst>
                    <a:ext uri="{9D8B030D-6E8A-4147-A177-3AD203B41FA5}">
                      <a16:colId xmlns:a16="http://schemas.microsoft.com/office/drawing/2014/main" val="4164631422"/>
                    </a:ext>
                  </a:extLst>
                </a:gridCol>
                <a:gridCol w="1129577">
                  <a:extLst>
                    <a:ext uri="{9D8B030D-6E8A-4147-A177-3AD203B41FA5}">
                      <a16:colId xmlns:a16="http://schemas.microsoft.com/office/drawing/2014/main" val="4104919695"/>
                    </a:ext>
                  </a:extLst>
                </a:gridCol>
                <a:gridCol w="1129577">
                  <a:extLst>
                    <a:ext uri="{9D8B030D-6E8A-4147-A177-3AD203B41FA5}">
                      <a16:colId xmlns:a16="http://schemas.microsoft.com/office/drawing/2014/main" val="1266109379"/>
                    </a:ext>
                  </a:extLst>
                </a:gridCol>
              </a:tblGrid>
              <a:tr h="771448">
                <a:tc>
                  <a:txBody>
                    <a:bodyPr/>
                    <a:lstStyle/>
                    <a:p>
                      <a:r>
                        <a:rPr lang="en-PH" sz="1200" b="1" dirty="0">
                          <a:solidFill>
                            <a:schemeClr val="bg1"/>
                          </a:solidFill>
                        </a:rPr>
                        <a:t>Characteristic</a:t>
                      </a:r>
                      <a:r>
                        <a:rPr lang="en-PH" sz="1200" b="1" baseline="30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39927" marR="39927" marT="19964" marB="19964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200" b="1" dirty="0">
                          <a:solidFill>
                            <a:schemeClr val="bg1"/>
                          </a:solidFill>
                        </a:rPr>
                        <a:t> Cohort D </a:t>
                      </a:r>
                      <a:br>
                        <a:rPr lang="en-PH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PH" sz="1200" b="1" dirty="0">
                          <a:solidFill>
                            <a:schemeClr val="bg1"/>
                          </a:solidFill>
                        </a:rPr>
                        <a:t>IBER + DEX </a:t>
                      </a:r>
                      <a:br>
                        <a:rPr lang="en-PH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PH" sz="1200" b="1" dirty="0">
                          <a:solidFill>
                            <a:schemeClr val="bg1"/>
                          </a:solidFill>
                        </a:rPr>
                        <a:t>(n = 107)</a:t>
                      </a:r>
                    </a:p>
                  </a:txBody>
                  <a:tcPr marL="39927" marR="39927" marT="19964" marB="19964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200" b="1" dirty="0">
                          <a:solidFill>
                            <a:schemeClr val="bg1"/>
                          </a:solidFill>
                        </a:rPr>
                        <a:t>Cohort I </a:t>
                      </a:r>
                      <a:br>
                        <a:rPr lang="nn-NO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nn-NO" sz="1200" b="1" dirty="0">
                          <a:solidFill>
                            <a:schemeClr val="bg1"/>
                          </a:solidFill>
                        </a:rPr>
                        <a:t>IBER + DEX post BCMA </a:t>
                      </a:r>
                    </a:p>
                    <a:p>
                      <a:pPr algn="ctr"/>
                      <a:r>
                        <a:rPr lang="nn-NO" sz="1200" b="1" dirty="0">
                          <a:solidFill>
                            <a:schemeClr val="bg1"/>
                          </a:solidFill>
                        </a:rPr>
                        <a:t>(n = 26) </a:t>
                      </a:r>
                      <a:endParaRPr lang="en-PH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9927" marR="39927" marT="19964" marB="19964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99389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Age, median (range), years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 (44-83) 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 (50-78)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351656001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Sex, male,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 (56.1) 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 (57.7)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1015839569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en-US" sz="1200" dirty="0"/>
                        <a:t>Time since initial diagnosis, median (range), years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6.90 (1.6-24.5) 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7.75 (0.6-24.8) 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3239184436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pt-BR" sz="1200" dirty="0"/>
                        <a:t>ECOG PS,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199155094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42 (39.3) 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(23.1)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283563139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 (51.4)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(76.9)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1680339955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 (9.3)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204618774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ISS at study entry,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228375493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Stage I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46 (43.0)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 (57.7)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36902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Stage II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 (42.1)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(23.1)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273969780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Stage III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 (15.0)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(19.2)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922558916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Presence of extramedullary plasmacytoma,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 (25.2)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(30.8)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384506103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High-risk cytogenetics,</a:t>
                      </a:r>
                      <a:r>
                        <a:rPr lang="en-US" sz="1200" baseline="30000" dirty="0"/>
                        <a:t>b</a:t>
                      </a:r>
                      <a:r>
                        <a:rPr lang="en-US" sz="1200" dirty="0"/>
                        <a:t>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 (29.9)</a:t>
                      </a:r>
                      <a:r>
                        <a:rPr lang="en-US" sz="1200" baseline="30000" dirty="0"/>
                        <a:t>c</a:t>
                      </a:r>
                      <a:endParaRPr lang="en-PH" sz="1200" baseline="300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(23.1)</a:t>
                      </a:r>
                      <a:r>
                        <a:rPr lang="en-US" sz="1200" baseline="30000" dirty="0"/>
                        <a:t>d</a:t>
                      </a:r>
                      <a:endParaRPr lang="en-PH" sz="1200" baseline="300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947627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D0BD71C-0D00-422F-BAB2-5E39D7DD40C6}"/>
              </a:ext>
            </a:extLst>
          </p:cNvPr>
          <p:cNvSpPr txBox="1"/>
          <p:nvPr/>
        </p:nvSpPr>
        <p:spPr>
          <a:xfrm>
            <a:off x="365125" y="5041471"/>
            <a:ext cx="5669075" cy="352171"/>
          </a:xfrm>
          <a:prstGeom prst="roundRect">
            <a:avLst/>
          </a:prstGeom>
          <a:solidFill>
            <a:schemeClr val="accent6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914377"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</a:rPr>
              <a:t>Baseline characteristics were similar between the two cohorts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29CC37-BC8A-40E5-BA41-12AC89422C41}"/>
              </a:ext>
            </a:extLst>
          </p:cNvPr>
          <p:cNvSpPr txBox="1"/>
          <p:nvPr/>
        </p:nvSpPr>
        <p:spPr>
          <a:xfrm>
            <a:off x="6157801" y="5042197"/>
            <a:ext cx="5669075" cy="352171"/>
          </a:xfrm>
          <a:prstGeom prst="roundRect">
            <a:avLst/>
          </a:prstGeom>
          <a:solidFill>
            <a:schemeClr val="accent6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914377"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</a:rPr>
              <a:t>Most patients had triple-class refractory </a:t>
            </a:r>
            <a:r>
              <a:rPr lang="en-GB" sz="1400" b="1" dirty="0" err="1">
                <a:solidFill>
                  <a:schemeClr val="bg1"/>
                </a:solidFill>
              </a:rPr>
              <a:t>RRMM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5A0C3-AF72-E37A-8BDA-0F03A7D54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393642"/>
            <a:ext cx="10744199" cy="1404839"/>
          </a:xfrm>
        </p:spPr>
        <p:txBody>
          <a:bodyPr/>
          <a:lstStyle/>
          <a:p>
            <a:r>
              <a:rPr lang="en-US" sz="1000" dirty="0" err="1"/>
              <a:t>IBER</a:t>
            </a:r>
            <a:r>
              <a:rPr lang="en-US" sz="1000" dirty="0"/>
              <a:t> (CC-220) is an investigational product, currently not approved by any regulatory agency.</a:t>
            </a:r>
          </a:p>
          <a:p>
            <a:endParaRPr lang="en-US" sz="500" dirty="0"/>
          </a:p>
          <a:p>
            <a:r>
              <a:rPr lang="en-US" sz="1000" baseline="30000" dirty="0"/>
              <a:t>a </a:t>
            </a:r>
            <a:r>
              <a:rPr lang="en-US" sz="1000" dirty="0"/>
              <a:t>Data cut-off: 2 June 2021;</a:t>
            </a:r>
            <a:r>
              <a:rPr lang="en-US" sz="1000" baseline="30000" dirty="0"/>
              <a:t> b </a:t>
            </a:r>
            <a:r>
              <a:rPr lang="en-US" sz="1000" dirty="0"/>
              <a:t>Defined as presence of any abnormality for del(17p), and/or translocation t(4:14), and/or translocation t(14,16), and/or amplification 1q21; </a:t>
            </a:r>
            <a:r>
              <a:rPr lang="en-US" sz="1000" baseline="30000" dirty="0"/>
              <a:t>c </a:t>
            </a:r>
            <a:r>
              <a:rPr lang="en-US" sz="1000" dirty="0"/>
              <a:t>57/107 patients were not tested or not evaluable because of insufficient BMA material for complete cytogenetic analysis; </a:t>
            </a:r>
            <a:r>
              <a:rPr lang="en-US" sz="1000" baseline="30000" dirty="0"/>
              <a:t>d </a:t>
            </a:r>
            <a:r>
              <a:rPr lang="en-US" sz="1000" dirty="0"/>
              <a:t>18/26 patients were not evaluable because of insufficient BMA material for complete cytogenetic analysis.</a:t>
            </a:r>
          </a:p>
          <a:p>
            <a:r>
              <a:rPr lang="en-US" sz="500" dirty="0"/>
              <a:t> </a:t>
            </a:r>
          </a:p>
          <a:p>
            <a:r>
              <a:rPr lang="en-US" sz="1000" dirty="0" err="1"/>
              <a:t>ASCT</a:t>
            </a:r>
            <a:r>
              <a:rPr lang="en-US" sz="1000" dirty="0"/>
              <a:t>, autologous stem cell transplant; </a:t>
            </a:r>
            <a:r>
              <a:rPr lang="en-US" sz="1000" dirty="0" err="1"/>
              <a:t>ECOG</a:t>
            </a:r>
            <a:r>
              <a:rPr lang="en-US" sz="1000" dirty="0"/>
              <a:t> PS, Eastern Cooperative Oncology Group performance status; ISS, International Staging System.</a:t>
            </a:r>
          </a:p>
          <a:p>
            <a:r>
              <a:rPr lang="en-US" sz="1000" dirty="0"/>
              <a:t> </a:t>
            </a:r>
            <a:endParaRPr lang="en-US" sz="500" dirty="0"/>
          </a:p>
          <a:p>
            <a:r>
              <a:rPr lang="en-US" sz="1000" dirty="0" err="1"/>
              <a:t>Lonial</a:t>
            </a:r>
            <a:r>
              <a:rPr lang="en-US" sz="1000" dirty="0"/>
              <a:t> S, et al. </a:t>
            </a:r>
            <a:r>
              <a:rPr lang="en-US" sz="1000" i="1" dirty="0"/>
              <a:t>Blood. </a:t>
            </a:r>
            <a:r>
              <a:rPr lang="en-US" sz="1000" dirty="0"/>
              <a:t>2021;138 (Suppl 1):162.</a:t>
            </a:r>
          </a:p>
        </p:txBody>
      </p:sp>
    </p:spTree>
    <p:extLst>
      <p:ext uri="{BB962C8B-B14F-4D97-AF65-F5344CB8AC3E}">
        <p14:creationId xmlns:p14="http://schemas.microsoft.com/office/powerpoint/2010/main" val="24951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28E000BC-8BD7-42DE-B812-6C2B50D0A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256533"/>
              </p:ext>
            </p:extLst>
          </p:nvPr>
        </p:nvGraphicFramePr>
        <p:xfrm>
          <a:off x="6157165" y="1028270"/>
          <a:ext cx="5669075" cy="389076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3284644">
                  <a:extLst>
                    <a:ext uri="{9D8B030D-6E8A-4147-A177-3AD203B41FA5}">
                      <a16:colId xmlns:a16="http://schemas.microsoft.com/office/drawing/2014/main" val="4164631422"/>
                    </a:ext>
                  </a:extLst>
                </a:gridCol>
                <a:gridCol w="1079052">
                  <a:extLst>
                    <a:ext uri="{9D8B030D-6E8A-4147-A177-3AD203B41FA5}">
                      <a16:colId xmlns:a16="http://schemas.microsoft.com/office/drawing/2014/main" val="4104919695"/>
                    </a:ext>
                  </a:extLst>
                </a:gridCol>
                <a:gridCol w="1305379">
                  <a:extLst>
                    <a:ext uri="{9D8B030D-6E8A-4147-A177-3AD203B41FA5}">
                      <a16:colId xmlns:a16="http://schemas.microsoft.com/office/drawing/2014/main" val="1266109379"/>
                    </a:ext>
                  </a:extLst>
                </a:gridCol>
              </a:tblGrid>
              <a:tr h="771448">
                <a:tc>
                  <a:txBody>
                    <a:bodyPr/>
                    <a:lstStyle/>
                    <a:p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Characteristic</a:t>
                      </a:r>
                      <a:r>
                        <a:rPr lang="en-PH" sz="1200" baseline="30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 Cohort D </a:t>
                      </a:r>
                      <a:br>
                        <a:rPr lang="en-PH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IBER + DEX </a:t>
                      </a:r>
                      <a:br>
                        <a:rPr lang="en-PH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(n = 107)</a:t>
                      </a:r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Cohort I </a:t>
                      </a:r>
                      <a:br>
                        <a:rPr lang="nn-NO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IBER + DEX </a:t>
                      </a:r>
                      <a:br>
                        <a:rPr lang="nn-NO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post BCMA </a:t>
                      </a:r>
                    </a:p>
                    <a:p>
                      <a:pPr algn="ctr"/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(n = 26) </a:t>
                      </a:r>
                      <a:endParaRPr lang="en-PH" sz="1200" dirty="0">
                        <a:solidFill>
                          <a:schemeClr val="bg1"/>
                        </a:solidFill>
                      </a:endParaRPr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99389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Prior lines of therapies, median (range), n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(3-23)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(4-15)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56001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ASCT, n (%)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 (78.5)</a:t>
                      </a:r>
                      <a:r>
                        <a:rPr lang="en-US" sz="1200" baseline="30000" dirty="0"/>
                        <a:t>b</a:t>
                      </a:r>
                      <a:endParaRPr lang="en-PH" sz="1200" baseline="300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 (88.5)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839569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IMiD</a:t>
                      </a:r>
                      <a:r>
                        <a:rPr lang="en-US" sz="1200" baseline="30000" dirty="0"/>
                        <a:t>®</a:t>
                      </a:r>
                      <a:r>
                        <a:rPr lang="en-US" sz="1200" dirty="0"/>
                        <a:t> agent refractory,</a:t>
                      </a:r>
                      <a:r>
                        <a:rPr lang="en-US" sz="1200" baseline="30000" dirty="0"/>
                        <a:t>c</a:t>
                      </a:r>
                      <a:r>
                        <a:rPr lang="en-US" sz="1200" dirty="0"/>
                        <a:t>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107 (100)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 (100)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184436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POM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102 (95.3)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 (88.5)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55094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LEN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91 (85.0)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(84.6)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63139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PI refractory,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104 (97.2)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 (96.2)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39955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BORT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 (57.9)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 (53.8)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8774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CFZ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 (61.7)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 (80.8)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51959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CD38 mAb refractory, n (%)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107 (100)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(84.6)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75493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Triple-class refractory,</a:t>
                      </a:r>
                      <a:r>
                        <a:rPr lang="en-US" sz="1200" baseline="30000" dirty="0"/>
                        <a:t>d</a:t>
                      </a:r>
                      <a:r>
                        <a:rPr lang="en-US" sz="1200" dirty="0"/>
                        <a:t> n (%)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104 (97.2)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 (80.8)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893866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BCMA exposed, n (%)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(0.9)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 (100)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20344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 T cell therapy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PH" sz="1200" dirty="0"/>
                    </a:p>
                  </a:txBody>
                  <a:tcPr marL="39927" marR="39927" marT="19964" marB="1996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(23.1)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36902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Antibody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–drug 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conjugate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(0.9)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 (50.0)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9780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 cell engager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(30.8)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55891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B6E28E6-C992-4EDD-9557-4D51D5F7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710"/>
            <a:ext cx="10744200" cy="985450"/>
          </a:xfrm>
        </p:spPr>
        <p:txBody>
          <a:bodyPr>
            <a:normAutofit/>
          </a:bodyPr>
          <a:lstStyle/>
          <a:p>
            <a:r>
              <a:rPr lang="en-GB" sz="2400" dirty="0"/>
              <a:t>CC-220-MM-001 Trial: </a:t>
            </a:r>
            <a:br>
              <a:rPr lang="en-GB" sz="2400" dirty="0"/>
            </a:br>
            <a:r>
              <a:rPr lang="en-GB" sz="2400" dirty="0"/>
              <a:t>Baseline Characteristics and Treatment Disposition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FD4EAB35-B81E-4CB0-B4C5-10C9492EE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55481"/>
              </p:ext>
            </p:extLst>
          </p:nvPr>
        </p:nvGraphicFramePr>
        <p:xfrm>
          <a:off x="365124" y="1028270"/>
          <a:ext cx="5669077" cy="3887944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3409923">
                  <a:extLst>
                    <a:ext uri="{9D8B030D-6E8A-4147-A177-3AD203B41FA5}">
                      <a16:colId xmlns:a16="http://schemas.microsoft.com/office/drawing/2014/main" val="4164631422"/>
                    </a:ext>
                  </a:extLst>
                </a:gridCol>
                <a:gridCol w="1129577">
                  <a:extLst>
                    <a:ext uri="{9D8B030D-6E8A-4147-A177-3AD203B41FA5}">
                      <a16:colId xmlns:a16="http://schemas.microsoft.com/office/drawing/2014/main" val="4104919695"/>
                    </a:ext>
                  </a:extLst>
                </a:gridCol>
                <a:gridCol w="1129577">
                  <a:extLst>
                    <a:ext uri="{9D8B030D-6E8A-4147-A177-3AD203B41FA5}">
                      <a16:colId xmlns:a16="http://schemas.microsoft.com/office/drawing/2014/main" val="1266109379"/>
                    </a:ext>
                  </a:extLst>
                </a:gridCol>
              </a:tblGrid>
              <a:tr h="771448">
                <a:tc>
                  <a:txBody>
                    <a:bodyPr/>
                    <a:lstStyle/>
                    <a:p>
                      <a:r>
                        <a:rPr lang="en-PH" sz="1200" b="1" dirty="0">
                          <a:solidFill>
                            <a:schemeClr val="bg1"/>
                          </a:solidFill>
                        </a:rPr>
                        <a:t>Characteristic</a:t>
                      </a:r>
                      <a:r>
                        <a:rPr lang="en-PH" sz="1200" b="1" baseline="30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39927" marR="39927" marT="19964" marB="19964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200" b="1" dirty="0">
                          <a:solidFill>
                            <a:schemeClr val="bg1"/>
                          </a:solidFill>
                        </a:rPr>
                        <a:t> Cohort D </a:t>
                      </a:r>
                      <a:br>
                        <a:rPr lang="en-PH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PH" sz="1200" b="1" dirty="0">
                          <a:solidFill>
                            <a:schemeClr val="bg1"/>
                          </a:solidFill>
                        </a:rPr>
                        <a:t>IBER + DEX </a:t>
                      </a:r>
                      <a:br>
                        <a:rPr lang="en-PH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PH" sz="1200" b="1" dirty="0">
                          <a:solidFill>
                            <a:schemeClr val="bg1"/>
                          </a:solidFill>
                        </a:rPr>
                        <a:t>(n = 107)</a:t>
                      </a:r>
                    </a:p>
                  </a:txBody>
                  <a:tcPr marL="39927" marR="39927" marT="19964" marB="19964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200" b="1" dirty="0">
                          <a:solidFill>
                            <a:schemeClr val="bg1"/>
                          </a:solidFill>
                        </a:rPr>
                        <a:t>Cohort I </a:t>
                      </a:r>
                      <a:br>
                        <a:rPr lang="nn-NO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nn-NO" sz="1200" b="1" dirty="0">
                          <a:solidFill>
                            <a:schemeClr val="bg1"/>
                          </a:solidFill>
                        </a:rPr>
                        <a:t>IBER + DEX post BCMA </a:t>
                      </a:r>
                    </a:p>
                    <a:p>
                      <a:pPr algn="ctr"/>
                      <a:r>
                        <a:rPr lang="nn-NO" sz="1200" b="1" dirty="0">
                          <a:solidFill>
                            <a:schemeClr val="bg1"/>
                          </a:solidFill>
                        </a:rPr>
                        <a:t>(n = 26) </a:t>
                      </a:r>
                      <a:endParaRPr lang="en-PH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9927" marR="39927" marT="19964" marB="19964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99389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Age, median (range), years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 (44-83) 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 (50-78)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56001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Sex, male,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 (56.1) 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 (57.7)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839569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en-US" sz="1200" dirty="0"/>
                        <a:t>Time since initial diagnosis, median (range), years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6.90 (1.6-24.5) 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7.75 (0.6-24.8) 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184436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pt-BR" sz="1200" dirty="0"/>
                        <a:t>ECOG PS,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55094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42 (39.3) 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(23.1)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63139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 (51.4)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(76.9)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39955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 (9.3)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8774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ISS at study entry,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75493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Stage I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46 (43.0)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 (57.7)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36902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Stage II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 (42.1)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(23.1)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9780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Stage III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 (15.0)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(19.2)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558916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Presence of extramedullary plasmacytoma,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 (25.2)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(30.8)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6103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High-risk cytogenetics,</a:t>
                      </a:r>
                      <a:r>
                        <a:rPr lang="en-US" sz="1200" baseline="30000" dirty="0"/>
                        <a:t>b</a:t>
                      </a:r>
                      <a:r>
                        <a:rPr lang="en-US" sz="1200" dirty="0"/>
                        <a:t>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 (29.9)</a:t>
                      </a:r>
                      <a:r>
                        <a:rPr lang="en-US" sz="1200" baseline="30000" dirty="0"/>
                        <a:t>c</a:t>
                      </a:r>
                      <a:endParaRPr lang="en-PH" sz="1200" baseline="300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(23.1)</a:t>
                      </a:r>
                      <a:r>
                        <a:rPr lang="en-US" sz="1200" baseline="30000" dirty="0"/>
                        <a:t>d</a:t>
                      </a:r>
                      <a:endParaRPr lang="en-PH" sz="1200" baseline="30000" dirty="0"/>
                    </a:p>
                  </a:txBody>
                  <a:tcPr marL="39927" marR="39927" marT="19964" marB="1996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627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D0BD71C-0D00-422F-BAB2-5E39D7DD40C6}"/>
              </a:ext>
            </a:extLst>
          </p:cNvPr>
          <p:cNvSpPr txBox="1"/>
          <p:nvPr/>
        </p:nvSpPr>
        <p:spPr>
          <a:xfrm>
            <a:off x="365125" y="5041471"/>
            <a:ext cx="5669075" cy="352171"/>
          </a:xfrm>
          <a:prstGeom prst="roundRect">
            <a:avLst/>
          </a:prstGeom>
          <a:solidFill>
            <a:schemeClr val="accent6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914377"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</a:rPr>
              <a:t>Baseline characteristics were similar between the two cohorts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29CC37-BC8A-40E5-BA41-12AC89422C41}"/>
              </a:ext>
            </a:extLst>
          </p:cNvPr>
          <p:cNvSpPr txBox="1"/>
          <p:nvPr/>
        </p:nvSpPr>
        <p:spPr>
          <a:xfrm>
            <a:off x="6157801" y="5042197"/>
            <a:ext cx="5669075" cy="352171"/>
          </a:xfrm>
          <a:prstGeom prst="roundRect">
            <a:avLst/>
          </a:prstGeom>
          <a:solidFill>
            <a:schemeClr val="accent6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914377"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</a:rPr>
              <a:t>Most patients had triple-class refractory </a:t>
            </a:r>
            <a:r>
              <a:rPr lang="en-GB" sz="1400" b="1" dirty="0" err="1">
                <a:solidFill>
                  <a:schemeClr val="bg1"/>
                </a:solidFill>
              </a:rPr>
              <a:t>RRMM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5A0C3-AF72-E37A-8BDA-0F03A7D54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393642"/>
            <a:ext cx="10744199" cy="1404839"/>
          </a:xfrm>
        </p:spPr>
        <p:txBody>
          <a:bodyPr/>
          <a:lstStyle/>
          <a:p>
            <a:r>
              <a:rPr lang="en-US" sz="1000" dirty="0" err="1"/>
              <a:t>IBER</a:t>
            </a:r>
            <a:r>
              <a:rPr lang="en-US" sz="1000" dirty="0"/>
              <a:t> (CC-220) is an investigational product, currently not approved by any regulatory agency.</a:t>
            </a:r>
          </a:p>
          <a:p>
            <a:endParaRPr lang="en-US" sz="500" dirty="0"/>
          </a:p>
          <a:p>
            <a:r>
              <a:rPr lang="en-US" sz="1000" baseline="30000" dirty="0"/>
              <a:t>a </a:t>
            </a:r>
            <a:r>
              <a:rPr lang="en-US" sz="1000" dirty="0"/>
              <a:t>Data cut-off: 2 June 2021;</a:t>
            </a:r>
            <a:r>
              <a:rPr lang="en-US" sz="1000" baseline="30000" dirty="0"/>
              <a:t> b </a:t>
            </a:r>
            <a:r>
              <a:rPr lang="en-US" sz="1000" dirty="0"/>
              <a:t>Defined as presence of any abnormality for del(17p), and/or translocation t(4:14), and/or translocation t(14,16), and/or amplification 1q21; </a:t>
            </a:r>
            <a:r>
              <a:rPr lang="en-US" sz="1000" baseline="30000" dirty="0"/>
              <a:t>c </a:t>
            </a:r>
            <a:r>
              <a:rPr lang="en-US" sz="1000" dirty="0"/>
              <a:t>57/107 patients were not tested or not evaluable because of insufficient BMA material for complete cytogenetic analysis; </a:t>
            </a:r>
            <a:r>
              <a:rPr lang="en-US" sz="1000" baseline="30000" dirty="0"/>
              <a:t>d </a:t>
            </a:r>
            <a:r>
              <a:rPr lang="en-US" sz="1000" dirty="0"/>
              <a:t>18/26 patients were not evaluable because of insufficient BMA material for complete cytogenetic analysis.</a:t>
            </a:r>
          </a:p>
          <a:p>
            <a:r>
              <a:rPr lang="en-US" sz="500" dirty="0"/>
              <a:t> </a:t>
            </a:r>
          </a:p>
          <a:p>
            <a:r>
              <a:rPr lang="en-US" sz="1000" dirty="0" err="1"/>
              <a:t>ASCT</a:t>
            </a:r>
            <a:r>
              <a:rPr lang="en-US" sz="1000" dirty="0"/>
              <a:t>, autologous stem cell transplant; </a:t>
            </a:r>
            <a:r>
              <a:rPr lang="en-US" sz="1000" dirty="0" err="1"/>
              <a:t>ECOG</a:t>
            </a:r>
            <a:r>
              <a:rPr lang="en-US" sz="1000" dirty="0"/>
              <a:t> PS, Eastern Cooperative Oncology Group performance status; ISS, International Staging System.</a:t>
            </a:r>
          </a:p>
          <a:p>
            <a:r>
              <a:rPr lang="en-US" sz="1000" dirty="0"/>
              <a:t> </a:t>
            </a:r>
            <a:endParaRPr lang="en-US" sz="500" dirty="0"/>
          </a:p>
          <a:p>
            <a:r>
              <a:rPr lang="en-US" sz="1000" dirty="0" err="1"/>
              <a:t>Lonial</a:t>
            </a:r>
            <a:r>
              <a:rPr lang="en-US" sz="1000" dirty="0"/>
              <a:t> S, et al. </a:t>
            </a:r>
            <a:r>
              <a:rPr lang="en-US" sz="1000" i="1" dirty="0"/>
              <a:t>Blood. </a:t>
            </a:r>
            <a:r>
              <a:rPr lang="en-US" sz="1000" dirty="0"/>
              <a:t>2021;138 (Suppl 1):162.</a:t>
            </a:r>
          </a:p>
        </p:txBody>
      </p:sp>
    </p:spTree>
    <p:extLst>
      <p:ext uri="{BB962C8B-B14F-4D97-AF65-F5344CB8AC3E}">
        <p14:creationId xmlns:p14="http://schemas.microsoft.com/office/powerpoint/2010/main" val="454719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28E000BC-8BD7-42DE-B812-6C2B50D0ADD0}"/>
              </a:ext>
            </a:extLst>
          </p:cNvPr>
          <p:cNvGraphicFramePr>
            <a:graphicFrameLocks noGrp="1"/>
          </p:cNvGraphicFramePr>
          <p:nvPr/>
        </p:nvGraphicFramePr>
        <p:xfrm>
          <a:off x="6157165" y="1028270"/>
          <a:ext cx="5669075" cy="389076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3284644">
                  <a:extLst>
                    <a:ext uri="{9D8B030D-6E8A-4147-A177-3AD203B41FA5}">
                      <a16:colId xmlns:a16="http://schemas.microsoft.com/office/drawing/2014/main" val="4164631422"/>
                    </a:ext>
                  </a:extLst>
                </a:gridCol>
                <a:gridCol w="1079052">
                  <a:extLst>
                    <a:ext uri="{9D8B030D-6E8A-4147-A177-3AD203B41FA5}">
                      <a16:colId xmlns:a16="http://schemas.microsoft.com/office/drawing/2014/main" val="4104919695"/>
                    </a:ext>
                  </a:extLst>
                </a:gridCol>
                <a:gridCol w="1305379">
                  <a:extLst>
                    <a:ext uri="{9D8B030D-6E8A-4147-A177-3AD203B41FA5}">
                      <a16:colId xmlns:a16="http://schemas.microsoft.com/office/drawing/2014/main" val="1266109379"/>
                    </a:ext>
                  </a:extLst>
                </a:gridCol>
              </a:tblGrid>
              <a:tr h="771448">
                <a:tc>
                  <a:txBody>
                    <a:bodyPr/>
                    <a:lstStyle/>
                    <a:p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Characteristic</a:t>
                      </a:r>
                      <a:r>
                        <a:rPr lang="en-PH" sz="1200" baseline="30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 Cohort D </a:t>
                      </a:r>
                      <a:br>
                        <a:rPr lang="en-PH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IBER + DEX </a:t>
                      </a:r>
                      <a:br>
                        <a:rPr lang="en-PH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(n = 107)</a:t>
                      </a:r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Cohort I </a:t>
                      </a:r>
                      <a:br>
                        <a:rPr lang="nn-NO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IBER + DEX </a:t>
                      </a:r>
                      <a:br>
                        <a:rPr lang="nn-NO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post BCMA </a:t>
                      </a:r>
                    </a:p>
                    <a:p>
                      <a:pPr algn="ctr"/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(n = 26) </a:t>
                      </a:r>
                      <a:endParaRPr lang="en-PH" sz="1200" dirty="0">
                        <a:solidFill>
                          <a:schemeClr val="bg1"/>
                        </a:solidFill>
                      </a:endParaRPr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99389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Prior lines of therapies, median (range), n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(3-23)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(4-15)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56001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ASCT, n (%)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 (78.5)</a:t>
                      </a:r>
                      <a:r>
                        <a:rPr lang="en-US" sz="1200" baseline="30000" dirty="0"/>
                        <a:t>b</a:t>
                      </a:r>
                      <a:endParaRPr lang="en-PH" sz="1200" baseline="300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 (88.5)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5839569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IMiD</a:t>
                      </a:r>
                      <a:r>
                        <a:rPr lang="en-US" sz="1200" baseline="30000" dirty="0"/>
                        <a:t>®</a:t>
                      </a:r>
                      <a:r>
                        <a:rPr lang="en-US" sz="1200" dirty="0"/>
                        <a:t> agent refractory,</a:t>
                      </a:r>
                      <a:r>
                        <a:rPr lang="en-US" sz="1200" baseline="30000" dirty="0"/>
                        <a:t>c</a:t>
                      </a:r>
                      <a:r>
                        <a:rPr lang="en-US" sz="1200" dirty="0"/>
                        <a:t>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107 (100)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 (100)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3239184436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POM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102 (95.3)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 (88.5)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199155094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LEN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91 (85.0)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(84.6)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283563139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PI refractory,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104 (97.2)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 (96.2)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1680339955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BORT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 (57.9)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 (53.8)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204618774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CFZ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 (61.7)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 (80.8)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1465851959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CD38 mAb refractory, n (%)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107 (100)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(84.6)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75493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Triple-class refractory,</a:t>
                      </a:r>
                      <a:r>
                        <a:rPr lang="en-US" sz="1200" baseline="30000" dirty="0"/>
                        <a:t>d</a:t>
                      </a:r>
                      <a:r>
                        <a:rPr lang="en-US" sz="1200" dirty="0"/>
                        <a:t> n (%)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104 (97.2)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 (80.8)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893866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BCMA exposed, n (%)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(0.9)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 (100)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64720344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 T cell therapy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PH" sz="1200" dirty="0"/>
                    </a:p>
                  </a:txBody>
                  <a:tcPr marL="39927" marR="39927" marT="19964" marB="1996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(23.1)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36902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Antibody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–drug 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conjugate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(0.9)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 (50.0)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273969780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 cell engager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(30.8)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92255891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B6E28E6-C992-4EDD-9557-4D51D5F7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710"/>
            <a:ext cx="10744200" cy="985450"/>
          </a:xfrm>
        </p:spPr>
        <p:txBody>
          <a:bodyPr>
            <a:normAutofit/>
          </a:bodyPr>
          <a:lstStyle/>
          <a:p>
            <a:r>
              <a:rPr lang="en-GB" sz="2400" dirty="0"/>
              <a:t>CC-220-MM-001 Trial: </a:t>
            </a:r>
            <a:br>
              <a:rPr lang="en-GB" sz="2400" dirty="0"/>
            </a:br>
            <a:r>
              <a:rPr lang="en-GB" sz="2400" dirty="0"/>
              <a:t>Baseline Characteristics and Treatment Disposition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FD4EAB35-B81E-4CB0-B4C5-10C9492EE759}"/>
              </a:ext>
            </a:extLst>
          </p:cNvPr>
          <p:cNvGraphicFramePr>
            <a:graphicFrameLocks noGrp="1"/>
          </p:cNvGraphicFramePr>
          <p:nvPr/>
        </p:nvGraphicFramePr>
        <p:xfrm>
          <a:off x="365124" y="1028270"/>
          <a:ext cx="5669077" cy="3887944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3409923">
                  <a:extLst>
                    <a:ext uri="{9D8B030D-6E8A-4147-A177-3AD203B41FA5}">
                      <a16:colId xmlns:a16="http://schemas.microsoft.com/office/drawing/2014/main" val="4164631422"/>
                    </a:ext>
                  </a:extLst>
                </a:gridCol>
                <a:gridCol w="1129577">
                  <a:extLst>
                    <a:ext uri="{9D8B030D-6E8A-4147-A177-3AD203B41FA5}">
                      <a16:colId xmlns:a16="http://schemas.microsoft.com/office/drawing/2014/main" val="4104919695"/>
                    </a:ext>
                  </a:extLst>
                </a:gridCol>
                <a:gridCol w="1129577">
                  <a:extLst>
                    <a:ext uri="{9D8B030D-6E8A-4147-A177-3AD203B41FA5}">
                      <a16:colId xmlns:a16="http://schemas.microsoft.com/office/drawing/2014/main" val="1266109379"/>
                    </a:ext>
                  </a:extLst>
                </a:gridCol>
              </a:tblGrid>
              <a:tr h="771448">
                <a:tc>
                  <a:txBody>
                    <a:bodyPr/>
                    <a:lstStyle/>
                    <a:p>
                      <a:r>
                        <a:rPr lang="en-PH" sz="1200" b="1" dirty="0">
                          <a:solidFill>
                            <a:schemeClr val="bg1"/>
                          </a:solidFill>
                        </a:rPr>
                        <a:t>Characteristic</a:t>
                      </a:r>
                      <a:r>
                        <a:rPr lang="en-PH" sz="1200" b="1" baseline="30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39927" marR="39927" marT="19964" marB="19964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200" b="1" dirty="0">
                          <a:solidFill>
                            <a:schemeClr val="bg1"/>
                          </a:solidFill>
                        </a:rPr>
                        <a:t> Cohort D </a:t>
                      </a:r>
                      <a:br>
                        <a:rPr lang="en-PH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PH" sz="1200" b="1" dirty="0">
                          <a:solidFill>
                            <a:schemeClr val="bg1"/>
                          </a:solidFill>
                        </a:rPr>
                        <a:t>IBER + DEX </a:t>
                      </a:r>
                      <a:br>
                        <a:rPr lang="en-PH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PH" sz="1200" b="1" dirty="0">
                          <a:solidFill>
                            <a:schemeClr val="bg1"/>
                          </a:solidFill>
                        </a:rPr>
                        <a:t>(n = 107)</a:t>
                      </a:r>
                    </a:p>
                  </a:txBody>
                  <a:tcPr marL="39927" marR="39927" marT="19964" marB="19964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200" b="1" dirty="0">
                          <a:solidFill>
                            <a:schemeClr val="bg1"/>
                          </a:solidFill>
                        </a:rPr>
                        <a:t>Cohort I </a:t>
                      </a:r>
                      <a:br>
                        <a:rPr lang="nn-NO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nn-NO" sz="1200" b="1" dirty="0">
                          <a:solidFill>
                            <a:schemeClr val="bg1"/>
                          </a:solidFill>
                        </a:rPr>
                        <a:t>IBER + DEX post BCMA </a:t>
                      </a:r>
                    </a:p>
                    <a:p>
                      <a:pPr algn="ctr"/>
                      <a:r>
                        <a:rPr lang="nn-NO" sz="1200" b="1" dirty="0">
                          <a:solidFill>
                            <a:schemeClr val="bg1"/>
                          </a:solidFill>
                        </a:rPr>
                        <a:t>(n = 26) </a:t>
                      </a:r>
                      <a:endParaRPr lang="en-PH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9927" marR="39927" marT="19964" marB="19964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99389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Age, median (range), years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 (44-83) 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 (50-78)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351656001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Sex, male,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 (56.1) 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 (57.7)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1015839569"/>
                  </a:ext>
                </a:extLst>
              </a:tr>
              <a:tr h="442800">
                <a:tc>
                  <a:txBody>
                    <a:bodyPr/>
                    <a:lstStyle/>
                    <a:p>
                      <a:r>
                        <a:rPr lang="en-US" sz="1200" dirty="0"/>
                        <a:t>Time since initial diagnosis, median (range), years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6.90 (1.6-24.5) 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7.75 (0.6-24.8) 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3239184436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pt-BR" sz="1200" dirty="0"/>
                        <a:t>ECOG PS,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199155094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42 (39.3) 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(23.1)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283563139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 (51.4)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(76.9)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1680339955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 (9.3)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2046187742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ISS at study entry,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228375493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Stage I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46 (43.0)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 (57.7)</a:t>
                      </a:r>
                      <a:endParaRPr lang="en-PH" sz="1200" dirty="0"/>
                    </a:p>
                  </a:txBody>
                  <a:tcPr marL="39927" marR="39927" marT="19964" marB="1996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36902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Stage II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 (42.1)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(23.1)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273969780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Stage III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 (15.0)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(19.2)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922558916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Presence of extramedullary plasmacytoma,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 (25.2)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 (30.8)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384506103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r>
                        <a:rPr lang="en-US" sz="1200" dirty="0"/>
                        <a:t>High-risk cytogenetics,</a:t>
                      </a:r>
                      <a:r>
                        <a:rPr lang="en-US" sz="1200" baseline="30000" dirty="0"/>
                        <a:t>b</a:t>
                      </a:r>
                      <a:r>
                        <a:rPr lang="en-US" sz="1200" dirty="0"/>
                        <a:t> n (%)</a:t>
                      </a:r>
                      <a:endParaRPr lang="en-PH" sz="12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 (29.9)</a:t>
                      </a:r>
                      <a:r>
                        <a:rPr lang="en-US" sz="1200" baseline="30000" dirty="0"/>
                        <a:t>c</a:t>
                      </a:r>
                      <a:endParaRPr lang="en-PH" sz="1200" baseline="30000" dirty="0"/>
                    </a:p>
                  </a:txBody>
                  <a:tcPr marL="39927" marR="39927" marT="19964" marB="199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 (23.1)</a:t>
                      </a:r>
                      <a:r>
                        <a:rPr lang="en-US" sz="1200" baseline="30000" dirty="0"/>
                        <a:t>d</a:t>
                      </a:r>
                      <a:endParaRPr lang="en-PH" sz="1200" baseline="30000" dirty="0"/>
                    </a:p>
                  </a:txBody>
                  <a:tcPr marL="39927" marR="39927" marT="19964" marB="19964" anchor="ctr"/>
                </a:tc>
                <a:extLst>
                  <a:ext uri="{0D108BD9-81ED-4DB2-BD59-A6C34878D82A}">
                    <a16:rowId xmlns:a16="http://schemas.microsoft.com/office/drawing/2014/main" val="947627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D0BD71C-0D00-422F-BAB2-5E39D7DD40C6}"/>
              </a:ext>
            </a:extLst>
          </p:cNvPr>
          <p:cNvSpPr txBox="1"/>
          <p:nvPr/>
        </p:nvSpPr>
        <p:spPr>
          <a:xfrm>
            <a:off x="365125" y="5041471"/>
            <a:ext cx="5669075" cy="352171"/>
          </a:xfrm>
          <a:prstGeom prst="roundRect">
            <a:avLst/>
          </a:prstGeom>
          <a:solidFill>
            <a:schemeClr val="accent6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914377"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</a:rPr>
              <a:t>Baseline characteristics were similar between the two cohorts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29CC37-BC8A-40E5-BA41-12AC89422C41}"/>
              </a:ext>
            </a:extLst>
          </p:cNvPr>
          <p:cNvSpPr txBox="1"/>
          <p:nvPr/>
        </p:nvSpPr>
        <p:spPr>
          <a:xfrm>
            <a:off x="6157801" y="5042197"/>
            <a:ext cx="5669075" cy="352171"/>
          </a:xfrm>
          <a:prstGeom prst="roundRect">
            <a:avLst/>
          </a:prstGeom>
          <a:solidFill>
            <a:schemeClr val="accent6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914377"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</a:rPr>
              <a:t>Most patients had triple-class refractory </a:t>
            </a:r>
            <a:r>
              <a:rPr lang="en-GB" sz="1400" b="1" dirty="0" err="1">
                <a:solidFill>
                  <a:schemeClr val="bg1"/>
                </a:solidFill>
              </a:rPr>
              <a:t>RRMM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Tekstvak 202">
            <a:extLst>
              <a:ext uri="{FF2B5EF4-FFF2-40B4-BE49-F238E27FC236}">
                <a16:creationId xmlns:a16="http://schemas.microsoft.com/office/drawing/2014/main" id="{BA2C34C0-96C9-4AD3-AB34-10A94452B619}"/>
              </a:ext>
            </a:extLst>
          </p:cNvPr>
          <p:cNvSpPr txBox="1"/>
          <p:nvPr/>
        </p:nvSpPr>
        <p:spPr>
          <a:xfrm>
            <a:off x="6157165" y="3813652"/>
            <a:ext cx="5669711" cy="221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GB" sz="700" dirty="0">
              <a:solidFill>
                <a:srgbClr val="595454"/>
              </a:solidFill>
              <a:latin typeface="Trebuchet MS"/>
            </a:endParaRPr>
          </a:p>
        </p:txBody>
      </p:sp>
      <p:sp>
        <p:nvSpPr>
          <p:cNvPr id="15" name="Tekstvak 202">
            <a:extLst>
              <a:ext uri="{FF2B5EF4-FFF2-40B4-BE49-F238E27FC236}">
                <a16:creationId xmlns:a16="http://schemas.microsoft.com/office/drawing/2014/main" id="{EE3E5979-E1D2-4F8C-BDE4-05045C876822}"/>
              </a:ext>
            </a:extLst>
          </p:cNvPr>
          <p:cNvSpPr txBox="1"/>
          <p:nvPr/>
        </p:nvSpPr>
        <p:spPr>
          <a:xfrm>
            <a:off x="6157166" y="1789828"/>
            <a:ext cx="5669709" cy="2383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GB" sz="800" dirty="0">
              <a:solidFill>
                <a:srgbClr val="595454"/>
              </a:solidFill>
              <a:latin typeface="Trebuchet M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5A0C3-AF72-E37A-8BDA-0F03A7D54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393642"/>
            <a:ext cx="10744199" cy="1404839"/>
          </a:xfrm>
        </p:spPr>
        <p:txBody>
          <a:bodyPr/>
          <a:lstStyle/>
          <a:p>
            <a:r>
              <a:rPr lang="en-US" sz="1000" dirty="0" err="1"/>
              <a:t>IBER</a:t>
            </a:r>
            <a:r>
              <a:rPr lang="en-US" sz="1000" dirty="0"/>
              <a:t> (CC-220) is an investigational product, currently not approved by any regulatory agency.</a:t>
            </a:r>
          </a:p>
          <a:p>
            <a:endParaRPr lang="en-US" sz="500" dirty="0"/>
          </a:p>
          <a:p>
            <a:r>
              <a:rPr lang="en-US" sz="1000" baseline="30000" dirty="0"/>
              <a:t>a </a:t>
            </a:r>
            <a:r>
              <a:rPr lang="en-US" sz="1000" dirty="0"/>
              <a:t>Data cut-off: 2 June 2021;</a:t>
            </a:r>
            <a:r>
              <a:rPr lang="en-US" sz="1000" baseline="30000" dirty="0"/>
              <a:t> b </a:t>
            </a:r>
            <a:r>
              <a:rPr lang="en-US" sz="1000" dirty="0"/>
              <a:t>Defined as presence of any abnormality for del(17p), and/or translocation t(4:14), and/or translocation t(14,16), and/or amplification 1q21; </a:t>
            </a:r>
            <a:r>
              <a:rPr lang="en-US" sz="1000" baseline="30000" dirty="0"/>
              <a:t>c </a:t>
            </a:r>
            <a:r>
              <a:rPr lang="en-US" sz="1000" dirty="0"/>
              <a:t>57/107 patients were not tested or not evaluable because of insufficient BMA material for complete cytogenetic analysis; </a:t>
            </a:r>
            <a:r>
              <a:rPr lang="en-US" sz="1000" baseline="30000" dirty="0"/>
              <a:t>d </a:t>
            </a:r>
            <a:r>
              <a:rPr lang="en-US" sz="1000" dirty="0"/>
              <a:t>18/26 patients were not evaluable because of insufficient BMA material for complete cytogenetic analysis.</a:t>
            </a:r>
          </a:p>
          <a:p>
            <a:r>
              <a:rPr lang="en-US" sz="500" dirty="0"/>
              <a:t> </a:t>
            </a:r>
          </a:p>
          <a:p>
            <a:r>
              <a:rPr lang="en-US" sz="1000" dirty="0" err="1"/>
              <a:t>ASCT</a:t>
            </a:r>
            <a:r>
              <a:rPr lang="en-US" sz="1000" dirty="0"/>
              <a:t>, autologous stem cell transplant; </a:t>
            </a:r>
            <a:r>
              <a:rPr lang="en-US" sz="1000" dirty="0" err="1"/>
              <a:t>ECOG</a:t>
            </a:r>
            <a:r>
              <a:rPr lang="en-US" sz="1000" dirty="0"/>
              <a:t> PS, Eastern Cooperative Oncology Group performance status; ISS, International Staging System.</a:t>
            </a:r>
          </a:p>
          <a:p>
            <a:r>
              <a:rPr lang="en-US" sz="1000" dirty="0"/>
              <a:t> </a:t>
            </a:r>
            <a:endParaRPr lang="en-US" sz="500" dirty="0"/>
          </a:p>
          <a:p>
            <a:r>
              <a:rPr lang="en-US" sz="1000" dirty="0" err="1"/>
              <a:t>Lonial</a:t>
            </a:r>
            <a:r>
              <a:rPr lang="en-US" sz="1000" dirty="0"/>
              <a:t> S, et al. </a:t>
            </a:r>
            <a:r>
              <a:rPr lang="en-US" sz="1000" i="1" dirty="0"/>
              <a:t>Blood. </a:t>
            </a:r>
            <a:r>
              <a:rPr lang="en-US" sz="1000" dirty="0"/>
              <a:t>2021;138 (Suppl 1):162.</a:t>
            </a:r>
          </a:p>
        </p:txBody>
      </p:sp>
    </p:spTree>
    <p:extLst>
      <p:ext uri="{BB962C8B-B14F-4D97-AF65-F5344CB8AC3E}">
        <p14:creationId xmlns:p14="http://schemas.microsoft.com/office/powerpoint/2010/main" val="39639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2594-89A1-4D66-ABCA-ED549386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631"/>
            <a:ext cx="10744200" cy="780440"/>
          </a:xfrm>
        </p:spPr>
        <p:txBody>
          <a:bodyPr>
            <a:normAutofit/>
          </a:bodyPr>
          <a:lstStyle/>
          <a:p>
            <a:r>
              <a:rPr lang="en-GB" sz="2800" dirty="0"/>
              <a:t>CC-220-MM-001 Trial: Response Rates and Survival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F7A14-036E-F95D-F4A3-BA53824DF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545936"/>
            <a:ext cx="10744199" cy="1252546"/>
          </a:xfrm>
        </p:spPr>
        <p:txBody>
          <a:bodyPr/>
          <a:lstStyle/>
          <a:p>
            <a:r>
              <a:rPr lang="en-US" sz="900" dirty="0" err="1"/>
              <a:t>IBER</a:t>
            </a:r>
            <a:r>
              <a:rPr lang="en-US" sz="900" dirty="0"/>
              <a:t> (CC-220) is an investigational product, currently not approved by any regulatory agency.</a:t>
            </a:r>
          </a:p>
          <a:p>
            <a:endParaRPr lang="en-US" sz="900" dirty="0"/>
          </a:p>
          <a:p>
            <a:r>
              <a:rPr lang="en-US" sz="900" baseline="30000" dirty="0"/>
              <a:t>a </a:t>
            </a:r>
            <a:r>
              <a:rPr lang="en-US" sz="900" dirty="0"/>
              <a:t>PR or better; </a:t>
            </a:r>
            <a:r>
              <a:rPr lang="en-US" sz="900" baseline="30000" dirty="0"/>
              <a:t>b </a:t>
            </a:r>
            <a:r>
              <a:rPr lang="en-US" sz="900" dirty="0"/>
              <a:t>2 patients in SD and MR discontinued treatment because of death due to COVID-19; </a:t>
            </a:r>
            <a:r>
              <a:rPr lang="en-US" sz="900" baseline="30000" dirty="0"/>
              <a:t>c </a:t>
            </a:r>
            <a:r>
              <a:rPr lang="en-US" sz="900" dirty="0"/>
              <a:t>Includes all treated patients who have post-baseline efficacy assessment or have discontinued treatment before any post-baseline efficacy assessment (2 patients were in C1 with no post-baseline efficacy assessments so were excluded from analysis).</a:t>
            </a:r>
          </a:p>
          <a:p>
            <a:r>
              <a:rPr lang="en-US" sz="900" dirty="0"/>
              <a:t> </a:t>
            </a:r>
          </a:p>
          <a:p>
            <a:r>
              <a:rPr lang="en-US" sz="900" dirty="0"/>
              <a:t>C, cycle; </a:t>
            </a:r>
            <a:r>
              <a:rPr lang="en-US" sz="900" dirty="0" err="1"/>
              <a:t>CBR</a:t>
            </a:r>
            <a:r>
              <a:rPr lang="en-US" sz="900" dirty="0"/>
              <a:t>, clinical benefit rate; </a:t>
            </a:r>
            <a:r>
              <a:rPr lang="en-US" sz="900" dirty="0" err="1"/>
              <a:t>DCR</a:t>
            </a:r>
            <a:r>
              <a:rPr lang="en-US" sz="900" dirty="0"/>
              <a:t>, disease control rate; MR, minimal response; NE, ******; NR, not reached; (s)CR, (stringent) complete response; SD, stable disease; </a:t>
            </a:r>
            <a:r>
              <a:rPr lang="en-US" sz="900" dirty="0" err="1"/>
              <a:t>VGPR</a:t>
            </a:r>
            <a:r>
              <a:rPr lang="en-US" sz="900" dirty="0"/>
              <a:t>, very good partial response.</a:t>
            </a:r>
          </a:p>
          <a:p>
            <a:r>
              <a:rPr lang="en-US" sz="900" dirty="0"/>
              <a:t> </a:t>
            </a:r>
          </a:p>
          <a:p>
            <a:r>
              <a:rPr lang="en-US" sz="900" dirty="0" err="1"/>
              <a:t>Lonial</a:t>
            </a:r>
            <a:r>
              <a:rPr lang="en-US" sz="900" dirty="0"/>
              <a:t> S, et al. </a:t>
            </a:r>
            <a:r>
              <a:rPr lang="en-US" sz="900" i="1" dirty="0"/>
              <a:t>Blood. </a:t>
            </a:r>
            <a:r>
              <a:rPr lang="en-US" sz="900" dirty="0"/>
              <a:t>2021;138 (Suppl 1):162.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19107-34A1-4311-8897-965121A23CC2}"/>
              </a:ext>
            </a:extLst>
          </p:cNvPr>
          <p:cNvSpPr txBox="1"/>
          <p:nvPr/>
        </p:nvSpPr>
        <p:spPr>
          <a:xfrm>
            <a:off x="1183584" y="4313480"/>
            <a:ext cx="4144529" cy="1114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144000" tIns="72000" rIns="144000" bIns="72000" rtlCol="0" anchor="ctr">
            <a:spAutoFit/>
          </a:bodyPr>
          <a:lstStyle/>
          <a:p>
            <a:pPr defTabSz="914377"/>
            <a:r>
              <a:rPr lang="en-GB" sz="1400" b="1" dirty="0"/>
              <a:t>Cohort D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GB" sz="1400" b="1" dirty="0"/>
              <a:t>Median duration of response: 30.3 weeks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GB" sz="1400" b="1" dirty="0"/>
              <a:t>Median PFS: 3 months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GB" sz="1400" b="1" dirty="0"/>
              <a:t>Median OS (overall): 46.6 weeks</a:t>
            </a:r>
          </a:p>
        </p:txBody>
      </p:sp>
      <p:graphicFrame>
        <p:nvGraphicFramePr>
          <p:cNvPr id="25" name="Table 1027">
            <a:extLst>
              <a:ext uri="{FF2B5EF4-FFF2-40B4-BE49-F238E27FC236}">
                <a16:creationId xmlns:a16="http://schemas.microsoft.com/office/drawing/2014/main" id="{DA779C3A-07E4-4979-AEB4-1AEFA21F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273002"/>
              </p:ext>
            </p:extLst>
          </p:nvPr>
        </p:nvGraphicFramePr>
        <p:xfrm>
          <a:off x="6660881" y="4825175"/>
          <a:ext cx="4921530" cy="32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83">
                  <a:extLst>
                    <a:ext uri="{9D8B030D-6E8A-4147-A177-3AD203B41FA5}">
                      <a16:colId xmlns:a16="http://schemas.microsoft.com/office/drawing/2014/main" val="1260794025"/>
                    </a:ext>
                  </a:extLst>
                </a:gridCol>
                <a:gridCol w="177289">
                  <a:extLst>
                    <a:ext uri="{9D8B030D-6E8A-4147-A177-3AD203B41FA5}">
                      <a16:colId xmlns:a16="http://schemas.microsoft.com/office/drawing/2014/main" val="1771019496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3244331939"/>
                    </a:ext>
                  </a:extLst>
                </a:gridCol>
                <a:gridCol w="184151">
                  <a:extLst>
                    <a:ext uri="{9D8B030D-6E8A-4147-A177-3AD203B41FA5}">
                      <a16:colId xmlns:a16="http://schemas.microsoft.com/office/drawing/2014/main" val="408583145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3477319275"/>
                    </a:ext>
                  </a:extLst>
                </a:gridCol>
                <a:gridCol w="200025">
                  <a:extLst>
                    <a:ext uri="{9D8B030D-6E8A-4147-A177-3AD203B41FA5}">
                      <a16:colId xmlns:a16="http://schemas.microsoft.com/office/drawing/2014/main" val="3923929463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15643820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379861964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42737202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29789476"/>
                    </a:ext>
                  </a:extLst>
                </a:gridCol>
                <a:gridCol w="133351">
                  <a:extLst>
                    <a:ext uri="{9D8B030D-6E8A-4147-A177-3AD203B41FA5}">
                      <a16:colId xmlns:a16="http://schemas.microsoft.com/office/drawing/2014/main" val="3679787524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3769771297"/>
                    </a:ext>
                  </a:extLst>
                </a:gridCol>
                <a:gridCol w="155575">
                  <a:extLst>
                    <a:ext uri="{9D8B030D-6E8A-4147-A177-3AD203B41FA5}">
                      <a16:colId xmlns:a16="http://schemas.microsoft.com/office/drawing/2014/main" val="3712923670"/>
                    </a:ext>
                  </a:extLst>
                </a:gridCol>
                <a:gridCol w="206375">
                  <a:extLst>
                    <a:ext uri="{9D8B030D-6E8A-4147-A177-3AD203B41FA5}">
                      <a16:colId xmlns:a16="http://schemas.microsoft.com/office/drawing/2014/main" val="3533514154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97711780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80383057"/>
                    </a:ext>
                  </a:extLst>
                </a:gridCol>
                <a:gridCol w="158751">
                  <a:extLst>
                    <a:ext uri="{9D8B030D-6E8A-4147-A177-3AD203B41FA5}">
                      <a16:colId xmlns:a16="http://schemas.microsoft.com/office/drawing/2014/main" val="464823711"/>
                    </a:ext>
                  </a:extLst>
                </a:gridCol>
                <a:gridCol w="196851">
                  <a:extLst>
                    <a:ext uri="{9D8B030D-6E8A-4147-A177-3AD203B41FA5}">
                      <a16:colId xmlns:a16="http://schemas.microsoft.com/office/drawing/2014/main" val="1647468199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337675904"/>
                    </a:ext>
                  </a:extLst>
                </a:gridCol>
                <a:gridCol w="203200">
                  <a:extLst>
                    <a:ext uri="{9D8B030D-6E8A-4147-A177-3AD203B41FA5}">
                      <a16:colId xmlns:a16="http://schemas.microsoft.com/office/drawing/2014/main" val="1742754481"/>
                    </a:ext>
                  </a:extLst>
                </a:gridCol>
                <a:gridCol w="171451">
                  <a:extLst>
                    <a:ext uri="{9D8B030D-6E8A-4147-A177-3AD203B41FA5}">
                      <a16:colId xmlns:a16="http://schemas.microsoft.com/office/drawing/2014/main" val="467220890"/>
                    </a:ext>
                  </a:extLst>
                </a:gridCol>
                <a:gridCol w="184151">
                  <a:extLst>
                    <a:ext uri="{9D8B030D-6E8A-4147-A177-3AD203B41FA5}">
                      <a16:colId xmlns:a16="http://schemas.microsoft.com/office/drawing/2014/main" val="225227856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848287673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1463938200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694631889"/>
                    </a:ext>
                  </a:extLst>
                </a:gridCol>
                <a:gridCol w="171451">
                  <a:extLst>
                    <a:ext uri="{9D8B030D-6E8A-4147-A177-3AD203B41FA5}">
                      <a16:colId xmlns:a16="http://schemas.microsoft.com/office/drawing/2014/main" val="3066874038"/>
                    </a:ext>
                  </a:extLst>
                </a:gridCol>
                <a:gridCol w="196851">
                  <a:extLst>
                    <a:ext uri="{9D8B030D-6E8A-4147-A177-3AD203B41FA5}">
                      <a16:colId xmlns:a16="http://schemas.microsoft.com/office/drawing/2014/main" val="3707665134"/>
                    </a:ext>
                  </a:extLst>
                </a:gridCol>
              </a:tblGrid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107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95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92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79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72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64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26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rgbClr val="595454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10189"/>
                  </a:ext>
                </a:extLst>
              </a:tr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8108088"/>
                  </a:ext>
                </a:extLst>
              </a:tr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439873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65194A8-362A-44E6-A41E-09CFE5984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935557"/>
              </p:ext>
            </p:extLst>
          </p:nvPr>
        </p:nvGraphicFramePr>
        <p:xfrm>
          <a:off x="6907270" y="5231687"/>
          <a:ext cx="4497333" cy="633984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66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4126096714"/>
                    </a:ext>
                  </a:extLst>
                </a:gridCol>
                <a:gridCol w="831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351">
                  <a:extLst>
                    <a:ext uri="{9D8B030D-6E8A-4147-A177-3AD203B41FA5}">
                      <a16:colId xmlns:a16="http://schemas.microsoft.com/office/drawing/2014/main" val="1272269399"/>
                    </a:ext>
                  </a:extLst>
                </a:gridCol>
              </a:tblGrid>
              <a:tr h="101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Patients, n</a:t>
                      </a:r>
                      <a:endParaRPr lang="en-US" sz="800" b="1" baseline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Events, n (%)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Censored, n (%)</a:t>
                      </a:r>
                      <a:endParaRPr lang="en-US" sz="800" b="1" kern="12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OS, median (95% CI), weeks</a:t>
                      </a:r>
                      <a:endParaRPr lang="en-US" sz="800" b="1" kern="12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107</a:t>
                      </a:r>
                      <a:endParaRPr lang="en-US" sz="800" b="0" noProof="0" dirty="0">
                        <a:solidFill>
                          <a:schemeClr val="accent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51 (47.7)</a:t>
                      </a:r>
                      <a:endParaRPr lang="en-US" sz="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56 (52.3)</a:t>
                      </a:r>
                      <a:endParaRPr lang="en-US" sz="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46.6 (38.14–NR)</a:t>
                      </a:r>
                      <a:endParaRPr lang="en-US" sz="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1503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28</a:t>
                      </a:r>
                      <a:endParaRPr lang="en-US" sz="800" b="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5 (17.9)</a:t>
                      </a:r>
                      <a:endParaRPr lang="en-US" sz="800" kern="120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23 (82.1)</a:t>
                      </a:r>
                      <a:endParaRPr lang="en-US" sz="800" kern="120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NR (48.86–NR)</a:t>
                      </a:r>
                      <a:endParaRPr lang="en-US" sz="800" kern="120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extLst>
                  <a:ext uri="{0D108BD9-81ED-4DB2-BD59-A6C34878D82A}">
                    <a16:rowId xmlns:a16="http://schemas.microsoft.com/office/drawing/2014/main" val="1234683185"/>
                  </a:ext>
                </a:extLst>
              </a:tr>
              <a:tr h="1503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79</a:t>
                      </a:r>
                      <a:endParaRPr lang="en-US" sz="800" b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46 (58.2)</a:t>
                      </a:r>
                      <a:endParaRPr lang="en-US" sz="800" kern="120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33 (41.8)</a:t>
                      </a:r>
                      <a:endParaRPr lang="en-US" sz="800" kern="120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34.9 (28.57–46.57)</a:t>
                      </a:r>
                      <a:endParaRPr lang="en-US" sz="800" kern="120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extLst>
                  <a:ext uri="{0D108BD9-81ED-4DB2-BD59-A6C34878D82A}">
                    <a16:rowId xmlns:a16="http://schemas.microsoft.com/office/drawing/2014/main" val="823583733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E1AB1CA6-8BA7-4F9F-AE96-2A4079DA2981}"/>
              </a:ext>
            </a:extLst>
          </p:cNvPr>
          <p:cNvGrpSpPr/>
          <p:nvPr/>
        </p:nvGrpSpPr>
        <p:grpSpPr>
          <a:xfrm>
            <a:off x="6389467" y="2768792"/>
            <a:ext cx="5202785" cy="2038806"/>
            <a:chOff x="6389465" y="2982151"/>
            <a:chExt cx="5202784" cy="203880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2E408A8-FE1D-497E-8E1F-F7ECF4C3FECD}"/>
                </a:ext>
              </a:extLst>
            </p:cNvPr>
            <p:cNvGrpSpPr/>
            <p:nvPr/>
          </p:nvGrpSpPr>
          <p:grpSpPr>
            <a:xfrm>
              <a:off x="6389465" y="3203996"/>
              <a:ext cx="5202784" cy="1761495"/>
              <a:chOff x="6359412" y="3378710"/>
              <a:chExt cx="5220267" cy="1761495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9D226FF-CB19-41CF-8760-5211BAB62F70}"/>
                  </a:ext>
                </a:extLst>
              </p:cNvPr>
              <p:cNvGrpSpPr/>
              <p:nvPr/>
            </p:nvGrpSpPr>
            <p:grpSpPr>
              <a:xfrm>
                <a:off x="6736302" y="3403388"/>
                <a:ext cx="4653874" cy="1053432"/>
                <a:chOff x="6720466" y="3403388"/>
                <a:chExt cx="4481642" cy="1053432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094F835F-4512-4843-B072-72FDAE612EBE}"/>
                    </a:ext>
                  </a:extLst>
                </p:cNvPr>
                <p:cNvGrpSpPr/>
                <p:nvPr/>
              </p:nvGrpSpPr>
              <p:grpSpPr>
                <a:xfrm>
                  <a:off x="6743124" y="3418938"/>
                  <a:ext cx="4456235" cy="379491"/>
                  <a:chOff x="3175" y="2747963"/>
                  <a:chExt cx="12192001" cy="1398587"/>
                </a:xfrm>
              </p:grpSpPr>
              <p:sp>
                <p:nvSpPr>
                  <p:cNvPr id="495" name="Freeform 5">
                    <a:extLst>
                      <a:ext uri="{FF2B5EF4-FFF2-40B4-BE49-F238E27FC236}">
                        <a16:creationId xmlns:a16="http://schemas.microsoft.com/office/drawing/2014/main" id="{732EBAA4-8EC5-4BBD-9B05-990E931D0E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5" y="2747963"/>
                    <a:ext cx="12136438" cy="1349375"/>
                  </a:xfrm>
                  <a:custGeom>
                    <a:avLst/>
                    <a:gdLst>
                      <a:gd name="T0" fmla="*/ 7645 w 7645"/>
                      <a:gd name="T1" fmla="*/ 850 h 850"/>
                      <a:gd name="T2" fmla="*/ 4899 w 7645"/>
                      <a:gd name="T3" fmla="*/ 850 h 850"/>
                      <a:gd name="T4" fmla="*/ 4899 w 7645"/>
                      <a:gd name="T5" fmla="*/ 623 h 850"/>
                      <a:gd name="T6" fmla="*/ 4436 w 7645"/>
                      <a:gd name="T7" fmla="*/ 623 h 850"/>
                      <a:gd name="T8" fmla="*/ 4436 w 7645"/>
                      <a:gd name="T9" fmla="*/ 413 h 850"/>
                      <a:gd name="T10" fmla="*/ 4089 w 7645"/>
                      <a:gd name="T11" fmla="*/ 413 h 850"/>
                      <a:gd name="T12" fmla="*/ 4089 w 7645"/>
                      <a:gd name="T13" fmla="*/ 258 h 850"/>
                      <a:gd name="T14" fmla="*/ 3105 w 7645"/>
                      <a:gd name="T15" fmla="*/ 258 h 850"/>
                      <a:gd name="T16" fmla="*/ 3105 w 7645"/>
                      <a:gd name="T17" fmla="*/ 119 h 850"/>
                      <a:gd name="T18" fmla="*/ 2759 w 7645"/>
                      <a:gd name="T19" fmla="*/ 119 h 850"/>
                      <a:gd name="T20" fmla="*/ 2759 w 7645"/>
                      <a:gd name="T21" fmla="*/ 0 h 850"/>
                      <a:gd name="T22" fmla="*/ 0 w 7645"/>
                      <a:gd name="T23" fmla="*/ 0 h 8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645" h="850">
                        <a:moveTo>
                          <a:pt x="7645" y="850"/>
                        </a:moveTo>
                        <a:lnTo>
                          <a:pt x="4899" y="850"/>
                        </a:lnTo>
                        <a:lnTo>
                          <a:pt x="4899" y="623"/>
                        </a:lnTo>
                        <a:lnTo>
                          <a:pt x="4436" y="623"/>
                        </a:lnTo>
                        <a:lnTo>
                          <a:pt x="4436" y="413"/>
                        </a:lnTo>
                        <a:lnTo>
                          <a:pt x="4089" y="413"/>
                        </a:lnTo>
                        <a:lnTo>
                          <a:pt x="4089" y="258"/>
                        </a:lnTo>
                        <a:lnTo>
                          <a:pt x="3105" y="258"/>
                        </a:lnTo>
                        <a:lnTo>
                          <a:pt x="3105" y="119"/>
                        </a:lnTo>
                        <a:lnTo>
                          <a:pt x="2759" y="119"/>
                        </a:lnTo>
                        <a:lnTo>
                          <a:pt x="2759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accent2">
                        <a:lumMod val="50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40">
                      <a:defRPr/>
                    </a:pPr>
                    <a:endParaRPr lang="en-GB" sz="800" dirty="0">
                      <a:solidFill>
                        <a:srgbClr val="595454"/>
                      </a:solidFill>
                    </a:endParaRPr>
                  </a:p>
                </p:txBody>
              </p:sp>
              <p:grpSp>
                <p:nvGrpSpPr>
                  <p:cNvPr id="496" name="Group 495">
                    <a:extLst>
                      <a:ext uri="{FF2B5EF4-FFF2-40B4-BE49-F238E27FC236}">
                        <a16:creationId xmlns:a16="http://schemas.microsoft.com/office/drawing/2014/main" id="{1DD3E9D8-398F-4BBF-BCBA-9BD58CCA808F}"/>
                      </a:ext>
                    </a:extLst>
                  </p:cNvPr>
                  <p:cNvGrpSpPr/>
                  <p:nvPr/>
                </p:nvGrpSpPr>
                <p:grpSpPr>
                  <a:xfrm>
                    <a:off x="4327525" y="2887663"/>
                    <a:ext cx="7867651" cy="1258887"/>
                    <a:chOff x="4327525" y="2887663"/>
                    <a:chExt cx="7867651" cy="1258887"/>
                  </a:xfrm>
                </p:grpSpPr>
                <p:sp>
                  <p:nvSpPr>
                    <p:cNvPr id="497" name="Line 6">
                      <a:extLst>
                        <a:ext uri="{FF2B5EF4-FFF2-40B4-BE49-F238E27FC236}">
                          <a16:creationId xmlns:a16="http://schemas.microsoft.com/office/drawing/2014/main" id="{512F5B8A-417C-4DC3-9250-BF0FE8B11B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14278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498" name="Line 7">
                      <a:extLst>
                        <a:ext uri="{FF2B5EF4-FFF2-40B4-BE49-F238E27FC236}">
                          <a16:creationId xmlns:a16="http://schemas.microsoft.com/office/drawing/2014/main" id="{9E2B8988-670B-41A4-8479-525E19384E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95163" y="4097338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499" name="Line 8">
                      <a:extLst>
                        <a:ext uri="{FF2B5EF4-FFF2-40B4-BE49-F238E27FC236}">
                          <a16:creationId xmlns:a16="http://schemas.microsoft.com/office/drawing/2014/main" id="{4355FEBE-1246-4120-B7A6-FCDF3AD1F3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4728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0" name="Line 9">
                      <a:extLst>
                        <a:ext uri="{FF2B5EF4-FFF2-40B4-BE49-F238E27FC236}">
                          <a16:creationId xmlns:a16="http://schemas.microsoft.com/office/drawing/2014/main" id="{4291175E-14AE-40A5-A962-B569C26D7F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96488" y="4097338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1" name="Line 10">
                      <a:extLst>
                        <a:ext uri="{FF2B5EF4-FFF2-40B4-BE49-F238E27FC236}">
                          <a16:creationId xmlns:a16="http://schemas.microsoft.com/office/drawing/2014/main" id="{0E83C09A-BA7A-49AD-985A-8870A00F7D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727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2" name="Line 11">
                      <a:extLst>
                        <a:ext uri="{FF2B5EF4-FFF2-40B4-BE49-F238E27FC236}">
                          <a16:creationId xmlns:a16="http://schemas.microsoft.com/office/drawing/2014/main" id="{999B148D-2C33-4C12-ACA1-C2BF93ED61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23550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3" name="Line 12">
                      <a:extLst>
                        <a:ext uri="{FF2B5EF4-FFF2-40B4-BE49-F238E27FC236}">
                          <a16:creationId xmlns:a16="http://schemas.microsoft.com/office/drawing/2014/main" id="{D506F119-08EA-467F-B4B7-40D444B047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124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4" name="Line 13">
                      <a:extLst>
                        <a:ext uri="{FF2B5EF4-FFF2-40B4-BE49-F238E27FC236}">
                          <a16:creationId xmlns:a16="http://schemas.microsoft.com/office/drawing/2014/main" id="{B8E01CB3-6BDF-4857-9A7A-008F54855C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60075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5" name="Line 14">
                      <a:extLst>
                        <a:ext uri="{FF2B5EF4-FFF2-40B4-BE49-F238E27FC236}">
                          <a16:creationId xmlns:a16="http://schemas.microsoft.com/office/drawing/2014/main" id="{E955DCF9-573F-420A-9BD4-79BE02BE45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710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6" name="Line 15">
                      <a:extLst>
                        <a:ext uri="{FF2B5EF4-FFF2-40B4-BE49-F238E27FC236}">
                          <a16:creationId xmlns:a16="http://schemas.microsoft.com/office/drawing/2014/main" id="{C4A2AABA-496B-4AAE-AA28-CD0F2D23A5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18675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7" name="Line 16">
                      <a:extLst>
                        <a:ext uri="{FF2B5EF4-FFF2-40B4-BE49-F238E27FC236}">
                          <a16:creationId xmlns:a16="http://schemas.microsoft.com/office/drawing/2014/main" id="{765B78C7-3EB0-4EBE-82C3-B800DF0731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9483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8" name="Line 17">
                      <a:extLst>
                        <a:ext uri="{FF2B5EF4-FFF2-40B4-BE49-F238E27FC236}">
                          <a16:creationId xmlns:a16="http://schemas.microsoft.com/office/drawing/2014/main" id="{90363F32-7248-450D-BBD1-6384356A70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42450" y="40973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9" name="Line 18">
                      <a:extLst>
                        <a:ext uri="{FF2B5EF4-FFF2-40B4-BE49-F238E27FC236}">
                          <a16:creationId xmlns:a16="http://schemas.microsoft.com/office/drawing/2014/main" id="{92BAF21F-BC0B-4A5F-916E-99008FCEA5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0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0" name="Line 19">
                      <a:extLst>
                        <a:ext uri="{FF2B5EF4-FFF2-40B4-BE49-F238E27FC236}">
                          <a16:creationId xmlns:a16="http://schemas.microsoft.com/office/drawing/2014/main" id="{DEE2F4DB-F649-4E83-BFE6-1275067371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39263" y="4097338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1" name="Line 20">
                      <a:extLst>
                        <a:ext uri="{FF2B5EF4-FFF2-40B4-BE49-F238E27FC236}">
                          <a16:creationId xmlns:a16="http://schemas.microsoft.com/office/drawing/2014/main" id="{44B801D9-C64E-4E2F-BD70-D0A9FDC3C3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1383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2" name="Line 21">
                      <a:extLst>
                        <a:ext uri="{FF2B5EF4-FFF2-40B4-BE49-F238E27FC236}">
                          <a16:creationId xmlns:a16="http://schemas.microsoft.com/office/drawing/2014/main" id="{8241E648-096D-4AA7-9271-509A9328E6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61450" y="40973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3" name="Line 22">
                      <a:extLst>
                        <a:ext uri="{FF2B5EF4-FFF2-40B4-BE49-F238E27FC236}">
                          <a16:creationId xmlns:a16="http://schemas.microsoft.com/office/drawing/2014/main" id="{C9147D2E-3D65-4922-95E8-13ECCB0EE4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12225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4" name="Line 23">
                      <a:extLst>
                        <a:ext uri="{FF2B5EF4-FFF2-40B4-BE49-F238E27FC236}">
                          <a16:creationId xmlns:a16="http://schemas.microsoft.com/office/drawing/2014/main" id="{EAC5F465-CDA1-4898-B1CA-3844FF1EF4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59838" y="40973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5" name="Line 24">
                      <a:extLst>
                        <a:ext uri="{FF2B5EF4-FFF2-40B4-BE49-F238E27FC236}">
                          <a16:creationId xmlns:a16="http://schemas.microsoft.com/office/drawing/2014/main" id="{48BF5468-CC10-4CB7-86EE-63A1A2D5B0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31175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6" name="Line 25">
                      <a:extLst>
                        <a:ext uri="{FF2B5EF4-FFF2-40B4-BE49-F238E27FC236}">
                          <a16:creationId xmlns:a16="http://schemas.microsoft.com/office/drawing/2014/main" id="{311769E5-5EB1-45C2-A973-855E4FB080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81963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7" name="Line 26">
                      <a:extLst>
                        <a:ext uri="{FF2B5EF4-FFF2-40B4-BE49-F238E27FC236}">
                          <a16:creationId xmlns:a16="http://schemas.microsoft.com/office/drawing/2014/main" id="{89652DD0-4F01-481F-9E38-3099A4D3BE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8033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8" name="Line 27">
                      <a:extLst>
                        <a:ext uri="{FF2B5EF4-FFF2-40B4-BE49-F238E27FC236}">
                          <a16:creationId xmlns:a16="http://schemas.microsoft.com/office/drawing/2014/main" id="{0F372CAD-BA99-4929-B3EE-A6703EEE4E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31125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9" name="Line 28">
                      <a:extLst>
                        <a:ext uri="{FF2B5EF4-FFF2-40B4-BE49-F238E27FC236}">
                          <a16:creationId xmlns:a16="http://schemas.microsoft.com/office/drawing/2014/main" id="{C5FE0D85-82D0-4F6A-90CD-03F4D4F9A6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61200" y="3684588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0" name="Line 29">
                      <a:extLst>
                        <a:ext uri="{FF2B5EF4-FFF2-40B4-BE49-F238E27FC236}">
                          <a16:creationId xmlns:a16="http://schemas.microsoft.com/office/drawing/2014/main" id="{DB49FF03-20CE-46F6-80F9-0118D42AFC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08813" y="3736975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1" name="Line 30">
                      <a:extLst>
                        <a:ext uri="{FF2B5EF4-FFF2-40B4-BE49-F238E27FC236}">
                          <a16:creationId xmlns:a16="http://schemas.microsoft.com/office/drawing/2014/main" id="{39163A72-235D-4C29-BEC3-BF7A70B5F3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45325" y="3684588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2" name="Line 31">
                      <a:extLst>
                        <a:ext uri="{FF2B5EF4-FFF2-40B4-BE49-F238E27FC236}">
                          <a16:creationId xmlns:a16="http://schemas.microsoft.com/office/drawing/2014/main" id="{E7BB1477-0D4B-4890-800F-74C05EC658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92938" y="3736975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3" name="Line 32">
                      <a:extLst>
                        <a:ext uri="{FF2B5EF4-FFF2-40B4-BE49-F238E27FC236}">
                          <a16:creationId xmlns:a16="http://schemas.microsoft.com/office/drawing/2014/main" id="{C7B62C6C-5442-43E8-8E4F-683D6DF5E2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07213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4" name="Line 33">
                      <a:extLst>
                        <a:ext uri="{FF2B5EF4-FFF2-40B4-BE49-F238E27FC236}">
                          <a16:creationId xmlns:a16="http://schemas.microsoft.com/office/drawing/2014/main" id="{A422ED18-75E8-4626-8000-D644B534F1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56413" y="3403600"/>
                      <a:ext cx="103188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5" name="Line 34">
                      <a:extLst>
                        <a:ext uri="{FF2B5EF4-FFF2-40B4-BE49-F238E27FC236}">
                          <a16:creationId xmlns:a16="http://schemas.microsoft.com/office/drawing/2014/main" id="{B2D9C68A-18A8-415F-811F-92F845277D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94513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6" name="Line 35">
                      <a:extLst>
                        <a:ext uri="{FF2B5EF4-FFF2-40B4-BE49-F238E27FC236}">
                          <a16:creationId xmlns:a16="http://schemas.microsoft.com/office/drawing/2014/main" id="{E5B55F4C-105E-4479-B895-78436FAD0C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38950" y="3403600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7" name="Line 36">
                      <a:extLst>
                        <a:ext uri="{FF2B5EF4-FFF2-40B4-BE49-F238E27FC236}">
                          <a16:creationId xmlns:a16="http://schemas.microsoft.com/office/drawing/2014/main" id="{02F98D5C-D5B9-4509-9797-06DD5DAAE8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08775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8" name="Line 37">
                      <a:extLst>
                        <a:ext uri="{FF2B5EF4-FFF2-40B4-BE49-F238E27FC236}">
                          <a16:creationId xmlns:a16="http://schemas.microsoft.com/office/drawing/2014/main" id="{A65FD7E8-00CE-4D8D-B7AF-237EC5AF71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54800" y="3403600"/>
                      <a:ext cx="103188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9" name="Line 38">
                      <a:extLst>
                        <a:ext uri="{FF2B5EF4-FFF2-40B4-BE49-F238E27FC236}">
                          <a16:creationId xmlns:a16="http://schemas.microsoft.com/office/drawing/2014/main" id="{26922A4E-2773-4D51-9F96-EE9A16081C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86538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0" name="Line 39">
                      <a:extLst>
                        <a:ext uri="{FF2B5EF4-FFF2-40B4-BE49-F238E27FC236}">
                          <a16:creationId xmlns:a16="http://schemas.microsoft.com/office/drawing/2014/main" id="{04EA3F56-682B-459D-8299-9D4FB3452A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34150" y="3403600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1" name="Line 40">
                      <a:extLst>
                        <a:ext uri="{FF2B5EF4-FFF2-40B4-BE49-F238E27FC236}">
                          <a16:creationId xmlns:a16="http://schemas.microsoft.com/office/drawing/2014/main" id="{02B47504-96EF-4330-AD58-ED37A8DE42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94463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2" name="Line 41">
                      <a:extLst>
                        <a:ext uri="{FF2B5EF4-FFF2-40B4-BE49-F238E27FC236}">
                          <a16:creationId xmlns:a16="http://schemas.microsoft.com/office/drawing/2014/main" id="{81A80BC1-F250-42C4-8C12-9AE840654E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2075" y="3403600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3" name="Line 42">
                      <a:extLst>
                        <a:ext uri="{FF2B5EF4-FFF2-40B4-BE49-F238E27FC236}">
                          <a16:creationId xmlns:a16="http://schemas.microsoft.com/office/drawing/2014/main" id="{DC28B1E7-3B2B-441F-A0E7-256FF7440A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59450" y="3105150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4" name="Line 43">
                      <a:extLst>
                        <a:ext uri="{FF2B5EF4-FFF2-40B4-BE49-F238E27FC236}">
                          <a16:creationId xmlns:a16="http://schemas.microsoft.com/office/drawing/2014/main" id="{36FAA823-6B8E-47F7-B27B-724043FEDC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07063" y="31575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5" name="Line 44">
                      <a:extLst>
                        <a:ext uri="{FF2B5EF4-FFF2-40B4-BE49-F238E27FC236}">
                          <a16:creationId xmlns:a16="http://schemas.microsoft.com/office/drawing/2014/main" id="{9F72058F-D818-480C-8477-DA189C5F25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53063" y="3105150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6" name="Line 45">
                      <a:extLst>
                        <a:ext uri="{FF2B5EF4-FFF2-40B4-BE49-F238E27FC236}">
                          <a16:creationId xmlns:a16="http://schemas.microsoft.com/office/drawing/2014/main" id="{4A708496-5BBB-4A9F-B79A-FF208E1037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00675" y="31575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7" name="Line 46">
                      <a:extLst>
                        <a:ext uri="{FF2B5EF4-FFF2-40B4-BE49-F238E27FC236}">
                          <a16:creationId xmlns:a16="http://schemas.microsoft.com/office/drawing/2014/main" id="{79DFB5E1-B3E3-43D1-8D6F-CD54714FB1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24488" y="3108325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8" name="Line 47">
                      <a:extLst>
                        <a:ext uri="{FF2B5EF4-FFF2-40B4-BE49-F238E27FC236}">
                          <a16:creationId xmlns:a16="http://schemas.microsoft.com/office/drawing/2014/main" id="{4263EBFD-6ECA-456A-8642-DA717CC985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8925" y="31575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9" name="Line 48">
                      <a:extLst>
                        <a:ext uri="{FF2B5EF4-FFF2-40B4-BE49-F238E27FC236}">
                          <a16:creationId xmlns:a16="http://schemas.microsoft.com/office/drawing/2014/main" id="{F41F2701-31A5-4D84-9497-FA22E0629C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94275" y="3108325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0" name="Line 49">
                      <a:extLst>
                        <a:ext uri="{FF2B5EF4-FFF2-40B4-BE49-F238E27FC236}">
                          <a16:creationId xmlns:a16="http://schemas.microsoft.com/office/drawing/2014/main" id="{BCB548BA-5362-4DCF-B6D3-B2F95A8FD0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38713" y="31575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1" name="Line 50">
                      <a:extLst>
                        <a:ext uri="{FF2B5EF4-FFF2-40B4-BE49-F238E27FC236}">
                          <a16:creationId xmlns:a16="http://schemas.microsoft.com/office/drawing/2014/main" id="{64A0BC4D-88A7-4C86-A127-9061CB58F4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32363" y="3108325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2" name="Line 51">
                      <a:extLst>
                        <a:ext uri="{FF2B5EF4-FFF2-40B4-BE49-F238E27FC236}">
                          <a16:creationId xmlns:a16="http://schemas.microsoft.com/office/drawing/2014/main" id="{1080931D-7206-4856-B20A-4231F26589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9975" y="31575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3" name="Line 52">
                      <a:extLst>
                        <a:ext uri="{FF2B5EF4-FFF2-40B4-BE49-F238E27FC236}">
                          <a16:creationId xmlns:a16="http://schemas.microsoft.com/office/drawing/2014/main" id="{32EE5DD7-4330-403A-866A-6E4B6494E9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6138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4" name="Line 53">
                      <a:extLst>
                        <a:ext uri="{FF2B5EF4-FFF2-40B4-BE49-F238E27FC236}">
                          <a16:creationId xmlns:a16="http://schemas.microsoft.com/office/drawing/2014/main" id="{CB1EAE84-1235-4D25-82B4-7FF45B06FB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750" y="2936875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5" name="Line 54">
                      <a:extLst>
                        <a:ext uri="{FF2B5EF4-FFF2-40B4-BE49-F238E27FC236}">
                          <a16:creationId xmlns:a16="http://schemas.microsoft.com/office/drawing/2014/main" id="{D88E64FE-93E0-4CC7-A5A8-74749A054F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97400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6" name="Line 55">
                      <a:extLst>
                        <a:ext uri="{FF2B5EF4-FFF2-40B4-BE49-F238E27FC236}">
                          <a16:creationId xmlns:a16="http://schemas.microsoft.com/office/drawing/2014/main" id="{1A5F6095-F537-450A-9896-C9789587D2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41838" y="2936875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7" name="Line 56">
                      <a:extLst>
                        <a:ext uri="{FF2B5EF4-FFF2-40B4-BE49-F238E27FC236}">
                          <a16:creationId xmlns:a16="http://schemas.microsoft.com/office/drawing/2014/main" id="{3D9CB9FE-A10B-4335-8500-79966E9C40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9125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8" name="Line 57">
                      <a:extLst>
                        <a:ext uri="{FF2B5EF4-FFF2-40B4-BE49-F238E27FC236}">
                          <a16:creationId xmlns:a16="http://schemas.microsoft.com/office/drawing/2014/main" id="{D1BEBEAD-FC76-438B-A4C1-7CF641EEC6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76738" y="2936875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9" name="Line 58">
                      <a:extLst>
                        <a:ext uri="{FF2B5EF4-FFF2-40B4-BE49-F238E27FC236}">
                          <a16:creationId xmlns:a16="http://schemas.microsoft.com/office/drawing/2014/main" id="{5FC5EC81-E20E-4720-9614-57C212173D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3088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50" name="Line 59">
                      <a:extLst>
                        <a:ext uri="{FF2B5EF4-FFF2-40B4-BE49-F238E27FC236}">
                          <a16:creationId xmlns:a16="http://schemas.microsoft.com/office/drawing/2014/main" id="{5D7D258F-F8D8-4C30-9F99-B1648B3825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7525" y="2936875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9670BA93-962E-4265-A8D8-04D1EE51B8FE}"/>
                    </a:ext>
                  </a:extLst>
                </p:cNvPr>
                <p:cNvGrpSpPr/>
                <p:nvPr/>
              </p:nvGrpSpPr>
              <p:grpSpPr>
                <a:xfrm>
                  <a:off x="6731892" y="3418473"/>
                  <a:ext cx="4470216" cy="867656"/>
                  <a:chOff x="999670" y="990263"/>
                  <a:chExt cx="7437556" cy="1935159"/>
                </a:xfrm>
              </p:grpSpPr>
              <p:sp>
                <p:nvSpPr>
                  <p:cNvPr id="301" name="Freeform 5">
                    <a:extLst>
                      <a:ext uri="{FF2B5EF4-FFF2-40B4-BE49-F238E27FC236}">
                        <a16:creationId xmlns:a16="http://schemas.microsoft.com/office/drawing/2014/main" id="{69E26820-3498-4D82-9130-64C7C74F3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99670" y="990263"/>
                    <a:ext cx="7410568" cy="1903590"/>
                  </a:xfrm>
                  <a:custGeom>
                    <a:avLst/>
                    <a:gdLst>
                      <a:gd name="T0" fmla="*/ 3796 w 4668"/>
                      <a:gd name="T1" fmla="*/ 1206 h 1206"/>
                      <a:gd name="T2" fmla="*/ 3248 w 4668"/>
                      <a:gd name="T3" fmla="*/ 1131 h 1206"/>
                      <a:gd name="T4" fmla="*/ 3019 w 4668"/>
                      <a:gd name="T5" fmla="*/ 1097 h 1206"/>
                      <a:gd name="T6" fmla="*/ 2989 w 4668"/>
                      <a:gd name="T7" fmla="*/ 1057 h 1206"/>
                      <a:gd name="T8" fmla="*/ 2848 w 4668"/>
                      <a:gd name="T9" fmla="*/ 1023 h 1206"/>
                      <a:gd name="T10" fmla="*/ 2707 w 4668"/>
                      <a:gd name="T11" fmla="*/ 989 h 1206"/>
                      <a:gd name="T12" fmla="*/ 2619 w 4668"/>
                      <a:gd name="T13" fmla="*/ 958 h 1206"/>
                      <a:gd name="T14" fmla="*/ 2496 w 4668"/>
                      <a:gd name="T15" fmla="*/ 929 h 1206"/>
                      <a:gd name="T16" fmla="*/ 2471 w 4668"/>
                      <a:gd name="T17" fmla="*/ 905 h 1206"/>
                      <a:gd name="T18" fmla="*/ 2419 w 4668"/>
                      <a:gd name="T19" fmla="*/ 875 h 1206"/>
                      <a:gd name="T20" fmla="*/ 2401 w 4668"/>
                      <a:gd name="T21" fmla="*/ 851 h 1206"/>
                      <a:gd name="T22" fmla="*/ 2330 w 4668"/>
                      <a:gd name="T23" fmla="*/ 821 h 1206"/>
                      <a:gd name="T24" fmla="*/ 2131 w 4668"/>
                      <a:gd name="T25" fmla="*/ 796 h 1206"/>
                      <a:gd name="T26" fmla="*/ 2071 w 4668"/>
                      <a:gd name="T27" fmla="*/ 771 h 1206"/>
                      <a:gd name="T28" fmla="*/ 1989 w 4668"/>
                      <a:gd name="T29" fmla="*/ 747 h 1206"/>
                      <a:gd name="T30" fmla="*/ 1954 w 4668"/>
                      <a:gd name="T31" fmla="*/ 722 h 1206"/>
                      <a:gd name="T32" fmla="*/ 1877 w 4668"/>
                      <a:gd name="T33" fmla="*/ 678 h 1206"/>
                      <a:gd name="T34" fmla="*/ 1865 w 4668"/>
                      <a:gd name="T35" fmla="*/ 633 h 1206"/>
                      <a:gd name="T36" fmla="*/ 1830 w 4668"/>
                      <a:gd name="T37" fmla="*/ 609 h 1206"/>
                      <a:gd name="T38" fmla="*/ 1749 w 4668"/>
                      <a:gd name="T39" fmla="*/ 590 h 1206"/>
                      <a:gd name="T40" fmla="*/ 1684 w 4668"/>
                      <a:gd name="T41" fmla="*/ 569 h 1206"/>
                      <a:gd name="T42" fmla="*/ 1649 w 4668"/>
                      <a:gd name="T43" fmla="*/ 545 h 1206"/>
                      <a:gd name="T44" fmla="*/ 1625 w 4668"/>
                      <a:gd name="T45" fmla="*/ 506 h 1206"/>
                      <a:gd name="T46" fmla="*/ 1547 w 4668"/>
                      <a:gd name="T47" fmla="*/ 485 h 1206"/>
                      <a:gd name="T48" fmla="*/ 1406 w 4668"/>
                      <a:gd name="T49" fmla="*/ 466 h 1206"/>
                      <a:gd name="T50" fmla="*/ 1335 w 4668"/>
                      <a:gd name="T51" fmla="*/ 427 h 1206"/>
                      <a:gd name="T52" fmla="*/ 1330 w 4668"/>
                      <a:gd name="T53" fmla="*/ 368 h 1206"/>
                      <a:gd name="T54" fmla="*/ 1230 w 4668"/>
                      <a:gd name="T55" fmla="*/ 348 h 1206"/>
                      <a:gd name="T56" fmla="*/ 1190 w 4668"/>
                      <a:gd name="T57" fmla="*/ 323 h 1206"/>
                      <a:gd name="T58" fmla="*/ 1031 w 4668"/>
                      <a:gd name="T59" fmla="*/ 288 h 1206"/>
                      <a:gd name="T60" fmla="*/ 983 w 4668"/>
                      <a:gd name="T61" fmla="*/ 269 h 1206"/>
                      <a:gd name="T62" fmla="*/ 936 w 4668"/>
                      <a:gd name="T63" fmla="*/ 249 h 1206"/>
                      <a:gd name="T64" fmla="*/ 801 w 4668"/>
                      <a:gd name="T65" fmla="*/ 229 h 1206"/>
                      <a:gd name="T66" fmla="*/ 717 w 4668"/>
                      <a:gd name="T67" fmla="*/ 190 h 1206"/>
                      <a:gd name="T68" fmla="*/ 672 w 4668"/>
                      <a:gd name="T69" fmla="*/ 156 h 1206"/>
                      <a:gd name="T70" fmla="*/ 636 w 4668"/>
                      <a:gd name="T71" fmla="*/ 131 h 1206"/>
                      <a:gd name="T72" fmla="*/ 617 w 4668"/>
                      <a:gd name="T73" fmla="*/ 111 h 1206"/>
                      <a:gd name="T74" fmla="*/ 613 w 4668"/>
                      <a:gd name="T75" fmla="*/ 97 h 1206"/>
                      <a:gd name="T76" fmla="*/ 442 w 4668"/>
                      <a:gd name="T77" fmla="*/ 77 h 1206"/>
                      <a:gd name="T78" fmla="*/ 383 w 4668"/>
                      <a:gd name="T79" fmla="*/ 57 h 1206"/>
                      <a:gd name="T80" fmla="*/ 170 w 4668"/>
                      <a:gd name="T81" fmla="*/ 18 h 1206"/>
                      <a:gd name="T82" fmla="*/ 0 w 4668"/>
                      <a:gd name="T83" fmla="*/ 0 h 1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668" h="1206">
                        <a:moveTo>
                          <a:pt x="4668" y="1206"/>
                        </a:moveTo>
                        <a:lnTo>
                          <a:pt x="3796" y="1206"/>
                        </a:lnTo>
                        <a:lnTo>
                          <a:pt x="3796" y="1131"/>
                        </a:lnTo>
                        <a:lnTo>
                          <a:pt x="3248" y="1131"/>
                        </a:lnTo>
                        <a:lnTo>
                          <a:pt x="3248" y="1097"/>
                        </a:lnTo>
                        <a:lnTo>
                          <a:pt x="3019" y="1097"/>
                        </a:lnTo>
                        <a:lnTo>
                          <a:pt x="3019" y="1057"/>
                        </a:lnTo>
                        <a:lnTo>
                          <a:pt x="2989" y="1057"/>
                        </a:lnTo>
                        <a:lnTo>
                          <a:pt x="2989" y="1023"/>
                        </a:lnTo>
                        <a:lnTo>
                          <a:pt x="2848" y="1023"/>
                        </a:lnTo>
                        <a:lnTo>
                          <a:pt x="2848" y="989"/>
                        </a:lnTo>
                        <a:lnTo>
                          <a:pt x="2707" y="989"/>
                        </a:lnTo>
                        <a:lnTo>
                          <a:pt x="2707" y="958"/>
                        </a:lnTo>
                        <a:lnTo>
                          <a:pt x="2619" y="958"/>
                        </a:lnTo>
                        <a:lnTo>
                          <a:pt x="2619" y="929"/>
                        </a:lnTo>
                        <a:lnTo>
                          <a:pt x="2496" y="929"/>
                        </a:lnTo>
                        <a:lnTo>
                          <a:pt x="2496" y="905"/>
                        </a:lnTo>
                        <a:lnTo>
                          <a:pt x="2471" y="905"/>
                        </a:lnTo>
                        <a:lnTo>
                          <a:pt x="2471" y="875"/>
                        </a:lnTo>
                        <a:lnTo>
                          <a:pt x="2419" y="875"/>
                        </a:lnTo>
                        <a:lnTo>
                          <a:pt x="2419" y="851"/>
                        </a:lnTo>
                        <a:lnTo>
                          <a:pt x="2401" y="851"/>
                        </a:lnTo>
                        <a:lnTo>
                          <a:pt x="2401" y="821"/>
                        </a:lnTo>
                        <a:lnTo>
                          <a:pt x="2330" y="821"/>
                        </a:lnTo>
                        <a:lnTo>
                          <a:pt x="2330" y="796"/>
                        </a:lnTo>
                        <a:lnTo>
                          <a:pt x="2131" y="796"/>
                        </a:lnTo>
                        <a:lnTo>
                          <a:pt x="2131" y="771"/>
                        </a:lnTo>
                        <a:lnTo>
                          <a:pt x="2071" y="771"/>
                        </a:lnTo>
                        <a:lnTo>
                          <a:pt x="2071" y="747"/>
                        </a:lnTo>
                        <a:lnTo>
                          <a:pt x="1989" y="747"/>
                        </a:lnTo>
                        <a:lnTo>
                          <a:pt x="1989" y="722"/>
                        </a:lnTo>
                        <a:lnTo>
                          <a:pt x="1954" y="722"/>
                        </a:lnTo>
                        <a:lnTo>
                          <a:pt x="1954" y="678"/>
                        </a:lnTo>
                        <a:lnTo>
                          <a:pt x="1877" y="678"/>
                        </a:lnTo>
                        <a:lnTo>
                          <a:pt x="1877" y="633"/>
                        </a:lnTo>
                        <a:lnTo>
                          <a:pt x="1865" y="633"/>
                        </a:lnTo>
                        <a:lnTo>
                          <a:pt x="1865" y="609"/>
                        </a:lnTo>
                        <a:lnTo>
                          <a:pt x="1830" y="609"/>
                        </a:lnTo>
                        <a:lnTo>
                          <a:pt x="1830" y="590"/>
                        </a:lnTo>
                        <a:lnTo>
                          <a:pt x="1749" y="590"/>
                        </a:lnTo>
                        <a:lnTo>
                          <a:pt x="1749" y="569"/>
                        </a:lnTo>
                        <a:lnTo>
                          <a:pt x="1684" y="569"/>
                        </a:lnTo>
                        <a:lnTo>
                          <a:pt x="1684" y="545"/>
                        </a:lnTo>
                        <a:lnTo>
                          <a:pt x="1649" y="545"/>
                        </a:lnTo>
                        <a:lnTo>
                          <a:pt x="1649" y="506"/>
                        </a:lnTo>
                        <a:lnTo>
                          <a:pt x="1625" y="506"/>
                        </a:lnTo>
                        <a:lnTo>
                          <a:pt x="1625" y="485"/>
                        </a:lnTo>
                        <a:lnTo>
                          <a:pt x="1547" y="485"/>
                        </a:lnTo>
                        <a:lnTo>
                          <a:pt x="1547" y="466"/>
                        </a:lnTo>
                        <a:lnTo>
                          <a:pt x="1406" y="466"/>
                        </a:lnTo>
                        <a:lnTo>
                          <a:pt x="1406" y="427"/>
                        </a:lnTo>
                        <a:lnTo>
                          <a:pt x="1335" y="427"/>
                        </a:lnTo>
                        <a:lnTo>
                          <a:pt x="1335" y="368"/>
                        </a:lnTo>
                        <a:lnTo>
                          <a:pt x="1330" y="368"/>
                        </a:lnTo>
                        <a:lnTo>
                          <a:pt x="1330" y="348"/>
                        </a:lnTo>
                        <a:lnTo>
                          <a:pt x="1230" y="348"/>
                        </a:lnTo>
                        <a:lnTo>
                          <a:pt x="1230" y="323"/>
                        </a:lnTo>
                        <a:lnTo>
                          <a:pt x="1190" y="323"/>
                        </a:lnTo>
                        <a:lnTo>
                          <a:pt x="1190" y="288"/>
                        </a:lnTo>
                        <a:lnTo>
                          <a:pt x="1031" y="288"/>
                        </a:lnTo>
                        <a:lnTo>
                          <a:pt x="1031" y="269"/>
                        </a:lnTo>
                        <a:lnTo>
                          <a:pt x="983" y="269"/>
                        </a:lnTo>
                        <a:lnTo>
                          <a:pt x="983" y="249"/>
                        </a:lnTo>
                        <a:lnTo>
                          <a:pt x="936" y="249"/>
                        </a:lnTo>
                        <a:lnTo>
                          <a:pt x="936" y="229"/>
                        </a:lnTo>
                        <a:lnTo>
                          <a:pt x="801" y="229"/>
                        </a:lnTo>
                        <a:lnTo>
                          <a:pt x="801" y="190"/>
                        </a:lnTo>
                        <a:lnTo>
                          <a:pt x="717" y="190"/>
                        </a:lnTo>
                        <a:lnTo>
                          <a:pt x="717" y="156"/>
                        </a:lnTo>
                        <a:lnTo>
                          <a:pt x="672" y="156"/>
                        </a:lnTo>
                        <a:lnTo>
                          <a:pt x="672" y="131"/>
                        </a:lnTo>
                        <a:lnTo>
                          <a:pt x="636" y="131"/>
                        </a:lnTo>
                        <a:lnTo>
                          <a:pt x="636" y="111"/>
                        </a:lnTo>
                        <a:lnTo>
                          <a:pt x="617" y="111"/>
                        </a:lnTo>
                        <a:lnTo>
                          <a:pt x="617" y="97"/>
                        </a:lnTo>
                        <a:lnTo>
                          <a:pt x="613" y="97"/>
                        </a:lnTo>
                        <a:lnTo>
                          <a:pt x="613" y="77"/>
                        </a:lnTo>
                        <a:lnTo>
                          <a:pt x="442" y="77"/>
                        </a:lnTo>
                        <a:lnTo>
                          <a:pt x="442" y="57"/>
                        </a:lnTo>
                        <a:lnTo>
                          <a:pt x="383" y="57"/>
                        </a:lnTo>
                        <a:lnTo>
                          <a:pt x="383" y="18"/>
                        </a:lnTo>
                        <a:lnTo>
                          <a:pt x="170" y="18"/>
                        </a:lnTo>
                        <a:lnTo>
                          <a:pt x="17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40">
                      <a:defRPr/>
                    </a:pPr>
                    <a:endParaRPr lang="en-GB" sz="800" dirty="0">
                      <a:solidFill>
                        <a:srgbClr val="595454"/>
                      </a:solidFill>
                    </a:endParaRPr>
                  </a:p>
                </p:txBody>
              </p:sp>
              <p:grpSp>
                <p:nvGrpSpPr>
                  <p:cNvPr id="302" name="Group 301">
                    <a:extLst>
                      <a:ext uri="{FF2B5EF4-FFF2-40B4-BE49-F238E27FC236}">
                        <a16:creationId xmlns:a16="http://schemas.microsoft.com/office/drawing/2014/main" id="{D7044B55-E8E5-4262-9A49-50690A392922}"/>
                      </a:ext>
                    </a:extLst>
                  </p:cNvPr>
                  <p:cNvGrpSpPr/>
                  <p:nvPr/>
                </p:nvGrpSpPr>
                <p:grpSpPr>
                  <a:xfrm>
                    <a:off x="1147309" y="993420"/>
                    <a:ext cx="7289917" cy="1932002"/>
                    <a:chOff x="1147309" y="993420"/>
                    <a:chExt cx="7289917" cy="1932002"/>
                  </a:xfrm>
                </p:grpSpPr>
                <p:grpSp>
                  <p:nvGrpSpPr>
                    <p:cNvPr id="303" name="Group 302">
                      <a:extLst>
                        <a:ext uri="{FF2B5EF4-FFF2-40B4-BE49-F238E27FC236}">
                          <a16:creationId xmlns:a16="http://schemas.microsoft.com/office/drawing/2014/main" id="{F346AA7C-D819-42AC-B51F-D162ED9D9B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53744" y="1083390"/>
                      <a:ext cx="6683482" cy="1842032"/>
                      <a:chOff x="1753744" y="1083390"/>
                      <a:chExt cx="6683482" cy="1842032"/>
                    </a:xfrm>
                  </p:grpSpPr>
                  <p:sp>
                    <p:nvSpPr>
                      <p:cNvPr id="310" name="Line 6">
                        <a:extLst>
                          <a:ext uri="{FF2B5EF4-FFF2-40B4-BE49-F238E27FC236}">
                            <a16:creationId xmlns:a16="http://schemas.microsoft.com/office/drawing/2014/main" id="{2118AC9D-D59D-40FE-A312-B0FC89EDBE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07063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1" name="Line 7">
                        <a:extLst>
                          <a:ext uri="{FF2B5EF4-FFF2-40B4-BE49-F238E27FC236}">
                            <a16:creationId xmlns:a16="http://schemas.microsoft.com/office/drawing/2014/main" id="{77C8184B-283D-4467-A3AB-B16293B21C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75312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2" name="Line 8">
                        <a:extLst>
                          <a:ext uri="{FF2B5EF4-FFF2-40B4-BE49-F238E27FC236}">
                            <a16:creationId xmlns:a16="http://schemas.microsoft.com/office/drawing/2014/main" id="{EE8CC700-02A0-43CA-94A8-BFC76F6CE80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07020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3" name="Line 9">
                        <a:extLst>
                          <a:ext uri="{FF2B5EF4-FFF2-40B4-BE49-F238E27FC236}">
                            <a16:creationId xmlns:a16="http://schemas.microsoft.com/office/drawing/2014/main" id="{64B17602-68A2-4305-978F-189368D7DB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75269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4" name="Line 10">
                        <a:extLst>
                          <a:ext uri="{FF2B5EF4-FFF2-40B4-BE49-F238E27FC236}">
                            <a16:creationId xmlns:a16="http://schemas.microsoft.com/office/drawing/2014/main" id="{BB2D7A60-7128-4B72-A6AB-5B9DE25AEB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875241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5" name="Line 11">
                        <a:extLst>
                          <a:ext uri="{FF2B5EF4-FFF2-40B4-BE49-F238E27FC236}">
                            <a16:creationId xmlns:a16="http://schemas.microsoft.com/office/drawing/2014/main" id="{20BB029D-4FE0-411F-9F48-DA45759E741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843491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6" name="Line 12">
                        <a:extLst>
                          <a:ext uri="{FF2B5EF4-FFF2-40B4-BE49-F238E27FC236}">
                            <a16:creationId xmlns:a16="http://schemas.microsoft.com/office/drawing/2014/main" id="{BEF69A69-BE48-49A4-8BFC-1A30ECED18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614887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7" name="Line 13">
                        <a:extLst>
                          <a:ext uri="{FF2B5EF4-FFF2-40B4-BE49-F238E27FC236}">
                            <a16:creationId xmlns:a16="http://schemas.microsoft.com/office/drawing/2014/main" id="{5580621A-4A17-483A-BE5C-60C9361E899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81549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8" name="Line 14">
                        <a:extLst>
                          <a:ext uri="{FF2B5EF4-FFF2-40B4-BE49-F238E27FC236}">
                            <a16:creationId xmlns:a16="http://schemas.microsoft.com/office/drawing/2014/main" id="{22BDBEB4-023D-41B8-8EA8-6EC526C184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95837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9" name="Line 15">
                        <a:extLst>
                          <a:ext uri="{FF2B5EF4-FFF2-40B4-BE49-F238E27FC236}">
                            <a16:creationId xmlns:a16="http://schemas.microsoft.com/office/drawing/2014/main" id="{8909209C-1F73-450F-9370-A96D457BF89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62499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0" name="Line 16">
                        <a:extLst>
                          <a:ext uri="{FF2B5EF4-FFF2-40B4-BE49-F238E27FC236}">
                            <a16:creationId xmlns:a16="http://schemas.microsoft.com/office/drawing/2014/main" id="{D33367F8-36F1-4D23-9398-C1AD3E72BF9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86311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1" name="Line 17">
                        <a:extLst>
                          <a:ext uri="{FF2B5EF4-FFF2-40B4-BE49-F238E27FC236}">
                            <a16:creationId xmlns:a16="http://schemas.microsoft.com/office/drawing/2014/main" id="{717B3232-1E56-4481-ACC9-9964758CF7C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54561" y="289385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2" name="Line 18">
                        <a:extLst>
                          <a:ext uri="{FF2B5EF4-FFF2-40B4-BE49-F238E27FC236}">
                            <a16:creationId xmlns:a16="http://schemas.microsoft.com/office/drawing/2014/main" id="{A37FF86B-55D7-48B9-9D77-BD7598C9AD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10110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3" name="Line 19">
                        <a:extLst>
                          <a:ext uri="{FF2B5EF4-FFF2-40B4-BE49-F238E27FC236}">
                            <a16:creationId xmlns:a16="http://schemas.microsoft.com/office/drawing/2014/main" id="{40FFC760-35AD-4FFF-881A-822D848C0A0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78360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4" name="Line 20">
                        <a:extLst>
                          <a:ext uri="{FF2B5EF4-FFF2-40B4-BE49-F238E27FC236}">
                            <a16:creationId xmlns:a16="http://schemas.microsoft.com/office/drawing/2014/main" id="{364078E6-6050-465E-AA11-8C6365FC44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40231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5" name="Line 21">
                        <a:extLst>
                          <a:ext uri="{FF2B5EF4-FFF2-40B4-BE49-F238E27FC236}">
                            <a16:creationId xmlns:a16="http://schemas.microsoft.com/office/drawing/2014/main" id="{B5C7C8D5-C41A-42B7-A71B-77DD8AF1D7B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8480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6" name="Line 22">
                        <a:extLst>
                          <a:ext uri="{FF2B5EF4-FFF2-40B4-BE49-F238E27FC236}">
                            <a16:creationId xmlns:a16="http://schemas.microsoft.com/office/drawing/2014/main" id="{FBD8E4B0-1062-4FCD-8B67-2178026296F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32294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7" name="Line 23">
                        <a:extLst>
                          <a:ext uri="{FF2B5EF4-FFF2-40B4-BE49-F238E27FC236}">
                            <a16:creationId xmlns:a16="http://schemas.microsoft.com/office/drawing/2014/main" id="{AA886941-8386-4EC3-A02F-D7F0983F21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98955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8" name="Line 24">
                        <a:extLst>
                          <a:ext uri="{FF2B5EF4-FFF2-40B4-BE49-F238E27FC236}">
                            <a16:creationId xmlns:a16="http://schemas.microsoft.com/office/drawing/2014/main" id="{5EAC881C-0CD5-4C59-83F3-E691702301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27517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9" name="Line 25">
                        <a:extLst>
                          <a:ext uri="{FF2B5EF4-FFF2-40B4-BE49-F238E27FC236}">
                            <a16:creationId xmlns:a16="http://schemas.microsoft.com/office/drawing/2014/main" id="{C630643F-2C29-4F73-9659-397A968DD9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95767" y="289385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0" name="Line 26">
                        <a:extLst>
                          <a:ext uri="{FF2B5EF4-FFF2-40B4-BE49-F238E27FC236}">
                            <a16:creationId xmlns:a16="http://schemas.microsoft.com/office/drawing/2014/main" id="{D97540CC-EA8A-40FE-82FA-3934F419E28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25916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1" name="Line 27">
                        <a:extLst>
                          <a:ext uri="{FF2B5EF4-FFF2-40B4-BE49-F238E27FC236}">
                            <a16:creationId xmlns:a16="http://schemas.microsoft.com/office/drawing/2014/main" id="{22F28884-C22D-4AC9-AB05-E17F38DC03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92577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2" name="Line 28">
                        <a:extLst>
                          <a:ext uri="{FF2B5EF4-FFF2-40B4-BE49-F238E27FC236}">
                            <a16:creationId xmlns:a16="http://schemas.microsoft.com/office/drawing/2014/main" id="{BF3806D6-E297-486C-AB34-C9AED71D25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60827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3" name="Line 29">
                        <a:extLst>
                          <a:ext uri="{FF2B5EF4-FFF2-40B4-BE49-F238E27FC236}">
                            <a16:creationId xmlns:a16="http://schemas.microsoft.com/office/drawing/2014/main" id="{C055208F-EF95-444C-9C43-FB787A73B84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25901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4" name="Line 30">
                        <a:extLst>
                          <a:ext uri="{FF2B5EF4-FFF2-40B4-BE49-F238E27FC236}">
                            <a16:creationId xmlns:a16="http://schemas.microsoft.com/office/drawing/2014/main" id="{C1756181-18C0-456C-8413-22E1CEE59F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819537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5" name="Line 31">
                        <a:extLst>
                          <a:ext uri="{FF2B5EF4-FFF2-40B4-BE49-F238E27FC236}">
                            <a16:creationId xmlns:a16="http://schemas.microsoft.com/office/drawing/2014/main" id="{1DFB1D59-33B5-4D0F-BB30-0D8E2F727C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87787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6" name="Line 32">
                        <a:extLst>
                          <a:ext uri="{FF2B5EF4-FFF2-40B4-BE49-F238E27FC236}">
                            <a16:creationId xmlns:a16="http://schemas.microsoft.com/office/drawing/2014/main" id="{33ED57AD-8E73-4C94-803B-668F449D4A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90962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7" name="Line 33">
                        <a:extLst>
                          <a:ext uri="{FF2B5EF4-FFF2-40B4-BE49-F238E27FC236}">
                            <a16:creationId xmlns:a16="http://schemas.microsoft.com/office/drawing/2014/main" id="{98DFBC7B-E8F8-487C-9251-2BBE496506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59211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8" name="Line 34">
                        <a:extLst>
                          <a:ext uri="{FF2B5EF4-FFF2-40B4-BE49-F238E27FC236}">
                            <a16:creationId xmlns:a16="http://schemas.microsoft.com/office/drawing/2014/main" id="{AD9FCA1A-63FD-447B-A5B1-50FCC50686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5873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9" name="Line 35">
                        <a:extLst>
                          <a:ext uri="{FF2B5EF4-FFF2-40B4-BE49-F238E27FC236}">
                            <a16:creationId xmlns:a16="http://schemas.microsoft.com/office/drawing/2014/main" id="{80235692-9D1D-463E-A09F-F6D5EAD6FD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694122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0" name="Line 36">
                        <a:extLst>
                          <a:ext uri="{FF2B5EF4-FFF2-40B4-BE49-F238E27FC236}">
                            <a16:creationId xmlns:a16="http://schemas.microsoft.com/office/drawing/2014/main" id="{B7CB43CC-D8F0-4E29-A2EC-789983910D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59183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1" name="Line 37">
                        <a:extLst>
                          <a:ext uri="{FF2B5EF4-FFF2-40B4-BE49-F238E27FC236}">
                            <a16:creationId xmlns:a16="http://schemas.microsoft.com/office/drawing/2014/main" id="{34F8A21D-0637-4E12-AAAA-CEE65AC25D0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25845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2" name="Line 38">
                        <a:extLst>
                          <a:ext uri="{FF2B5EF4-FFF2-40B4-BE49-F238E27FC236}">
                            <a16:creationId xmlns:a16="http://schemas.microsoft.com/office/drawing/2014/main" id="{4E46AE77-D85B-48A5-B3DE-D9EF4CCEFF5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35356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3" name="Line 39">
                        <a:extLst>
                          <a:ext uri="{FF2B5EF4-FFF2-40B4-BE49-F238E27FC236}">
                            <a16:creationId xmlns:a16="http://schemas.microsoft.com/office/drawing/2014/main" id="{5D3672EE-4602-4D4F-9A4D-C7DA6BDE87F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02018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4" name="Line 40">
                        <a:extLst>
                          <a:ext uri="{FF2B5EF4-FFF2-40B4-BE49-F238E27FC236}">
                            <a16:creationId xmlns:a16="http://schemas.microsoft.com/office/drawing/2014/main" id="{A177FD31-F53C-4684-A910-E0E894E2DC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13103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5" name="Line 41">
                        <a:extLst>
                          <a:ext uri="{FF2B5EF4-FFF2-40B4-BE49-F238E27FC236}">
                            <a16:creationId xmlns:a16="http://schemas.microsoft.com/office/drawing/2014/main" id="{2C257485-ECD9-4100-B435-F265ADBB57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79764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6" name="Line 42">
                        <a:extLst>
                          <a:ext uri="{FF2B5EF4-FFF2-40B4-BE49-F238E27FC236}">
                            <a16:creationId xmlns:a16="http://schemas.microsoft.com/office/drawing/2014/main" id="{434FCCD1-9473-40E5-B721-7A052EF4C1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55952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7" name="Line 43">
                        <a:extLst>
                          <a:ext uri="{FF2B5EF4-FFF2-40B4-BE49-F238E27FC236}">
                            <a16:creationId xmlns:a16="http://schemas.microsoft.com/office/drawing/2014/main" id="{E57A78BE-044B-42DA-8A18-70F49BE568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4201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8" name="Line 44">
                        <a:extLst>
                          <a:ext uri="{FF2B5EF4-FFF2-40B4-BE49-F238E27FC236}">
                            <a16:creationId xmlns:a16="http://schemas.microsoft.com/office/drawing/2014/main" id="{E712C681-FC23-48A9-B2F4-78BEB53E2C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62274" y="2690235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9" name="Line 45">
                        <a:extLst>
                          <a:ext uri="{FF2B5EF4-FFF2-40B4-BE49-F238E27FC236}">
                            <a16:creationId xmlns:a16="http://schemas.microsoft.com/office/drawing/2014/main" id="{576E6D80-F23A-4C23-AA83-A07584D3CB3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27348" y="2718647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0" name="Line 46">
                        <a:extLst>
                          <a:ext uri="{FF2B5EF4-FFF2-40B4-BE49-F238E27FC236}">
                            <a16:creationId xmlns:a16="http://schemas.microsoft.com/office/drawing/2014/main" id="{C95A1BBE-84CA-4D3F-8698-40121211B6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92408" y="2690235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1" name="Line 47">
                        <a:extLst>
                          <a:ext uri="{FF2B5EF4-FFF2-40B4-BE49-F238E27FC236}">
                            <a16:creationId xmlns:a16="http://schemas.microsoft.com/office/drawing/2014/main" id="{34651F89-2CCC-4337-83F9-A3A0A261E2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59070" y="272180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2" name="Line 48">
                        <a:extLst>
                          <a:ext uri="{FF2B5EF4-FFF2-40B4-BE49-F238E27FC236}">
                            <a16:creationId xmlns:a16="http://schemas.microsoft.com/office/drawing/2014/main" id="{7182CFCA-576D-4BD2-9E13-CD948CD1F49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44782" y="2628677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3" name="Line 49">
                        <a:extLst>
                          <a:ext uri="{FF2B5EF4-FFF2-40B4-BE49-F238E27FC236}">
                            <a16:creationId xmlns:a16="http://schemas.microsoft.com/office/drawing/2014/main" id="{DA778817-0B15-4826-8CB6-876A5DD0BE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11445" y="266024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4" name="Line 50">
                        <a:extLst>
                          <a:ext uri="{FF2B5EF4-FFF2-40B4-BE49-F238E27FC236}">
                            <a16:creationId xmlns:a16="http://schemas.microsoft.com/office/drawing/2014/main" id="{39BDA442-1922-4F70-B68F-C2431694B7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41594" y="257501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5" name="Line 51">
                        <a:extLst>
                          <a:ext uri="{FF2B5EF4-FFF2-40B4-BE49-F238E27FC236}">
                            <a16:creationId xmlns:a16="http://schemas.microsoft.com/office/drawing/2014/main" id="{7C1855DA-FD9F-4D6C-83CC-75FCAC7E35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09843" y="260657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6" name="Line 52">
                        <a:extLst>
                          <a:ext uri="{FF2B5EF4-FFF2-40B4-BE49-F238E27FC236}">
                            <a16:creationId xmlns:a16="http://schemas.microsoft.com/office/drawing/2014/main" id="{5C8F84A3-98DE-4523-8E60-574446B6088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6504" y="257501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7" name="Line 53">
                        <a:extLst>
                          <a:ext uri="{FF2B5EF4-FFF2-40B4-BE49-F238E27FC236}">
                            <a16:creationId xmlns:a16="http://schemas.microsoft.com/office/drawing/2014/main" id="{CCF82A9A-5705-412D-8762-5F0BE8E238D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44754" y="260657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8" name="Line 54">
                        <a:extLst>
                          <a:ext uri="{FF2B5EF4-FFF2-40B4-BE49-F238E27FC236}">
                            <a16:creationId xmlns:a16="http://schemas.microsoft.com/office/drawing/2014/main" id="{D33A3614-A905-4A73-83B3-0C57BBE0FA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20942" y="257501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9" name="Line 55">
                        <a:extLst>
                          <a:ext uri="{FF2B5EF4-FFF2-40B4-BE49-F238E27FC236}">
                            <a16:creationId xmlns:a16="http://schemas.microsoft.com/office/drawing/2014/main" id="{81D08888-29A2-419B-B057-82F7881DBF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87603" y="2606579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0" name="Line 56">
                        <a:extLst>
                          <a:ext uri="{FF2B5EF4-FFF2-40B4-BE49-F238E27FC236}">
                            <a16:creationId xmlns:a16="http://schemas.microsoft.com/office/drawing/2014/main" id="{E1AC95DD-213D-42E9-B9BA-FDA86ED888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8227" y="251976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1" name="Line 57">
                        <a:extLst>
                          <a:ext uri="{FF2B5EF4-FFF2-40B4-BE49-F238E27FC236}">
                            <a16:creationId xmlns:a16="http://schemas.microsoft.com/office/drawing/2014/main" id="{9E4C5445-CAAC-4508-8E2E-99F7D2BE1D1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76476" y="255133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2" name="Line 58">
                        <a:extLst>
                          <a:ext uri="{FF2B5EF4-FFF2-40B4-BE49-F238E27FC236}">
                            <a16:creationId xmlns:a16="http://schemas.microsoft.com/office/drawing/2014/main" id="{747FF27B-89E3-41B8-ACC2-0B1D411F7C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06625" y="251976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3" name="Line 59">
                        <a:extLst>
                          <a:ext uri="{FF2B5EF4-FFF2-40B4-BE49-F238E27FC236}">
                            <a16:creationId xmlns:a16="http://schemas.microsoft.com/office/drawing/2014/main" id="{1C04CA82-FD76-4424-A631-28DF60258E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74875" y="255133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4" name="Line 60">
                        <a:extLst>
                          <a:ext uri="{FF2B5EF4-FFF2-40B4-BE49-F238E27FC236}">
                            <a16:creationId xmlns:a16="http://schemas.microsoft.com/office/drawing/2014/main" id="{C0065C54-D2D5-41D6-8B12-19DAC05940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97100" y="251976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5" name="Line 61">
                        <a:extLst>
                          <a:ext uri="{FF2B5EF4-FFF2-40B4-BE49-F238E27FC236}">
                            <a16:creationId xmlns:a16="http://schemas.microsoft.com/office/drawing/2014/main" id="{A300930F-5408-412B-B866-CE9E24E9A6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65350" y="255133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6" name="Line 62">
                        <a:extLst>
                          <a:ext uri="{FF2B5EF4-FFF2-40B4-BE49-F238E27FC236}">
                            <a16:creationId xmlns:a16="http://schemas.microsoft.com/office/drawing/2014/main" id="{AFC05F92-5A66-442A-B893-8FBE191645C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2962" y="247399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7" name="Line 63">
                        <a:extLst>
                          <a:ext uri="{FF2B5EF4-FFF2-40B4-BE49-F238E27FC236}">
                            <a16:creationId xmlns:a16="http://schemas.microsoft.com/office/drawing/2014/main" id="{C12DD86F-D897-4CA3-A5D6-4C26EC746E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81211" y="250398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8" name="Line 64">
                        <a:extLst>
                          <a:ext uri="{FF2B5EF4-FFF2-40B4-BE49-F238E27FC236}">
                            <a16:creationId xmlns:a16="http://schemas.microsoft.com/office/drawing/2014/main" id="{D895EDCC-6EA0-4CF3-ABFD-B2F1F63C2F9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05024" y="247399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9" name="Line 65">
                        <a:extLst>
                          <a:ext uri="{FF2B5EF4-FFF2-40B4-BE49-F238E27FC236}">
                            <a16:creationId xmlns:a16="http://schemas.microsoft.com/office/drawing/2014/main" id="{1FFC9F7D-160C-4C1F-BB09-0340EBA877D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71686" y="250398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0" name="Line 66">
                        <a:extLst>
                          <a:ext uri="{FF2B5EF4-FFF2-40B4-BE49-F238E27FC236}">
                            <a16:creationId xmlns:a16="http://schemas.microsoft.com/office/drawing/2014/main" id="{5397E285-2AC3-48FF-8685-F8053149FE5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57398" y="247399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1" name="Line 67">
                        <a:extLst>
                          <a:ext uri="{FF2B5EF4-FFF2-40B4-BE49-F238E27FC236}">
                            <a16:creationId xmlns:a16="http://schemas.microsoft.com/office/drawing/2014/main" id="{CB6C44B7-EAEE-429D-89A4-771A833E63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25647" y="250398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2" name="Line 68">
                        <a:extLst>
                          <a:ext uri="{FF2B5EF4-FFF2-40B4-BE49-F238E27FC236}">
                            <a16:creationId xmlns:a16="http://schemas.microsoft.com/office/drawing/2014/main" id="{A774311F-0D78-4A93-B57C-E13C81B481D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92310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3" name="Line 69">
                        <a:extLst>
                          <a:ext uri="{FF2B5EF4-FFF2-40B4-BE49-F238E27FC236}">
                            <a16:creationId xmlns:a16="http://schemas.microsoft.com/office/drawing/2014/main" id="{7BEB0C43-D807-4B19-99D5-7A5D9D11893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57384" y="2458206"/>
                        <a:ext cx="65089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4" name="Line 70">
                        <a:extLst>
                          <a:ext uri="{FF2B5EF4-FFF2-40B4-BE49-F238E27FC236}">
                            <a16:creationId xmlns:a16="http://schemas.microsoft.com/office/drawing/2014/main" id="{5A428E96-27CF-44D1-A275-5AA6F46B26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16109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5" name="Line 71">
                        <a:extLst>
                          <a:ext uri="{FF2B5EF4-FFF2-40B4-BE49-F238E27FC236}">
                            <a16:creationId xmlns:a16="http://schemas.microsoft.com/office/drawing/2014/main" id="{FB4D7749-7B4E-4362-BFCD-3B67D8BC7F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84358" y="245820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6" name="Line 72">
                        <a:extLst>
                          <a:ext uri="{FF2B5EF4-FFF2-40B4-BE49-F238E27FC236}">
                            <a16:creationId xmlns:a16="http://schemas.microsoft.com/office/drawing/2014/main" id="{CBC8BA5A-FE99-4412-B47B-AFD0E9BECB7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89120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7" name="Line 73">
                        <a:extLst>
                          <a:ext uri="{FF2B5EF4-FFF2-40B4-BE49-F238E27FC236}">
                            <a16:creationId xmlns:a16="http://schemas.microsoft.com/office/drawing/2014/main" id="{D91882A7-7D4E-44D3-A96D-3AD9AD8869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54195" y="2458206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8" name="Line 74">
                        <a:extLst>
                          <a:ext uri="{FF2B5EF4-FFF2-40B4-BE49-F238E27FC236}">
                            <a16:creationId xmlns:a16="http://schemas.microsoft.com/office/drawing/2014/main" id="{8B83638D-6E3D-4B4D-B4FA-52CA9365EB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60545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9" name="Line 75">
                        <a:extLst>
                          <a:ext uri="{FF2B5EF4-FFF2-40B4-BE49-F238E27FC236}">
                            <a16:creationId xmlns:a16="http://schemas.microsoft.com/office/drawing/2014/main" id="{5ECF117E-05DE-45E1-AA59-C32CC8BF716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28794" y="245820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0" name="Line 76">
                        <a:extLst>
                          <a:ext uri="{FF2B5EF4-FFF2-40B4-BE49-F238E27FC236}">
                            <a16:creationId xmlns:a16="http://schemas.microsoft.com/office/drawing/2014/main" id="{78E22DF8-5EC5-4383-9E25-437631E73D6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22444" y="238875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1" name="Line 77">
                        <a:extLst>
                          <a:ext uri="{FF2B5EF4-FFF2-40B4-BE49-F238E27FC236}">
                            <a16:creationId xmlns:a16="http://schemas.microsoft.com/office/drawing/2014/main" id="{8E1841EB-12CE-4B51-B78E-773C8DDB04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9107" y="241874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2" name="Line 78">
                        <a:extLst>
                          <a:ext uri="{FF2B5EF4-FFF2-40B4-BE49-F238E27FC236}">
                            <a16:creationId xmlns:a16="http://schemas.microsoft.com/office/drawing/2014/main" id="{88B1A4FA-FC23-478F-9F9C-EDA23FBE67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39893" y="234140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3" name="Line 79">
                        <a:extLst>
                          <a:ext uri="{FF2B5EF4-FFF2-40B4-BE49-F238E27FC236}">
                            <a16:creationId xmlns:a16="http://schemas.microsoft.com/office/drawing/2014/main" id="{931B6946-D321-44CE-B6EB-FE3D1D9CAC3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06555" y="2372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4" name="Line 80">
                        <a:extLst>
                          <a:ext uri="{FF2B5EF4-FFF2-40B4-BE49-F238E27FC236}">
                            <a16:creationId xmlns:a16="http://schemas.microsoft.com/office/drawing/2014/main" id="{9C670777-BC0D-457C-A786-DF283636AF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11317" y="230194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5" name="Line 81">
                        <a:extLst>
                          <a:ext uri="{FF2B5EF4-FFF2-40B4-BE49-F238E27FC236}">
                            <a16:creationId xmlns:a16="http://schemas.microsoft.com/office/drawing/2014/main" id="{6B2A4855-E78A-4C9E-A60D-0EF4CE16B98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77980" y="2333509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6" name="Line 82">
                        <a:extLst>
                          <a:ext uri="{FF2B5EF4-FFF2-40B4-BE49-F238E27FC236}">
                            <a16:creationId xmlns:a16="http://schemas.microsoft.com/office/drawing/2014/main" id="{42C97501-92A1-46C1-9839-8E3D015CF5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98604" y="225458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7" name="Line 83">
                        <a:extLst>
                          <a:ext uri="{FF2B5EF4-FFF2-40B4-BE49-F238E27FC236}">
                            <a16:creationId xmlns:a16="http://schemas.microsoft.com/office/drawing/2014/main" id="{042D97AA-15BA-4994-8812-8D6D2584F4B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66853" y="228615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8" name="Line 84">
                        <a:extLst>
                          <a:ext uri="{FF2B5EF4-FFF2-40B4-BE49-F238E27FC236}">
                            <a16:creationId xmlns:a16="http://schemas.microsoft.com/office/drawing/2014/main" id="{23BBB3DD-9E74-41F4-8545-BDFD2E590E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6052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9" name="Line 85">
                        <a:extLst>
                          <a:ext uri="{FF2B5EF4-FFF2-40B4-BE49-F238E27FC236}">
                            <a16:creationId xmlns:a16="http://schemas.microsoft.com/office/drawing/2014/main" id="{F4284799-3E60-4340-9266-A1B4B74CA2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81127" y="224827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0" name="Line 86">
                        <a:extLst>
                          <a:ext uri="{FF2B5EF4-FFF2-40B4-BE49-F238E27FC236}">
                            <a16:creationId xmlns:a16="http://schemas.microsoft.com/office/drawing/2014/main" id="{6BBE8F56-D06A-42B9-A143-88458B06F0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2863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1" name="Line 87">
                        <a:extLst>
                          <a:ext uri="{FF2B5EF4-FFF2-40B4-BE49-F238E27FC236}">
                            <a16:creationId xmlns:a16="http://schemas.microsoft.com/office/drawing/2014/main" id="{9D322F0F-2135-479B-B5D2-571253C3DB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81112" y="2248274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2" name="Line 88">
                        <a:extLst>
                          <a:ext uri="{FF2B5EF4-FFF2-40B4-BE49-F238E27FC236}">
                            <a16:creationId xmlns:a16="http://schemas.microsoft.com/office/drawing/2014/main" id="{AA7CEADC-FBEE-4274-A9B8-4018567CE3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38249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3" name="Line 89">
                        <a:extLst>
                          <a:ext uri="{FF2B5EF4-FFF2-40B4-BE49-F238E27FC236}">
                            <a16:creationId xmlns:a16="http://schemas.microsoft.com/office/drawing/2014/main" id="{2949C299-0F05-482D-9C98-1F441FDEA5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04911" y="224827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4" name="Line 90">
                        <a:extLst>
                          <a:ext uri="{FF2B5EF4-FFF2-40B4-BE49-F238E27FC236}">
                            <a16:creationId xmlns:a16="http://schemas.microsoft.com/office/drawing/2014/main" id="{ACBD45EC-B8D6-4566-9093-131D010BB7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81098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5" name="Line 91">
                        <a:extLst>
                          <a:ext uri="{FF2B5EF4-FFF2-40B4-BE49-F238E27FC236}">
                            <a16:creationId xmlns:a16="http://schemas.microsoft.com/office/drawing/2014/main" id="{C6363EB9-103D-4168-9DA1-A76206421D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49348" y="2248274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6" name="Line 92">
                        <a:extLst>
                          <a:ext uri="{FF2B5EF4-FFF2-40B4-BE49-F238E27FC236}">
                            <a16:creationId xmlns:a16="http://schemas.microsoft.com/office/drawing/2014/main" id="{41A1DF9A-EA64-4293-9623-C8055CC8F5E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25535" y="217724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7" name="Line 93">
                        <a:extLst>
                          <a:ext uri="{FF2B5EF4-FFF2-40B4-BE49-F238E27FC236}">
                            <a16:creationId xmlns:a16="http://schemas.microsoft.com/office/drawing/2014/main" id="{B0AE9003-1D8D-4960-B636-418F950481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92197" y="220881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8" name="Line 94">
                        <a:extLst>
                          <a:ext uri="{FF2B5EF4-FFF2-40B4-BE49-F238E27FC236}">
                            <a16:creationId xmlns:a16="http://schemas.microsoft.com/office/drawing/2014/main" id="{87F6BC76-E26B-4320-BB8D-0D3F7FE947A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87434" y="217724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9" name="Line 95">
                        <a:extLst>
                          <a:ext uri="{FF2B5EF4-FFF2-40B4-BE49-F238E27FC236}">
                            <a16:creationId xmlns:a16="http://schemas.microsoft.com/office/drawing/2014/main" id="{607BBE54-BE6B-4931-AB1D-88F48F9607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55683" y="220881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0" name="Line 96">
                        <a:extLst>
                          <a:ext uri="{FF2B5EF4-FFF2-40B4-BE49-F238E27FC236}">
                            <a16:creationId xmlns:a16="http://schemas.microsoft.com/office/drawing/2014/main" id="{096F0454-C323-4A11-8789-FBFBBCAC9EF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08072" y="217724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1" name="Line 97">
                        <a:extLst>
                          <a:ext uri="{FF2B5EF4-FFF2-40B4-BE49-F238E27FC236}">
                            <a16:creationId xmlns:a16="http://schemas.microsoft.com/office/drawing/2014/main" id="{CECB7903-97D4-4EA4-8279-CC3154FE81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74734" y="220881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2" name="Line 98">
                        <a:extLst>
                          <a:ext uri="{FF2B5EF4-FFF2-40B4-BE49-F238E27FC236}">
                            <a16:creationId xmlns:a16="http://schemas.microsoft.com/office/drawing/2014/main" id="{60F41012-6ED4-46FC-BEF7-C60471BEBD3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41396" y="213778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3" name="Line 99">
                        <a:extLst>
                          <a:ext uri="{FF2B5EF4-FFF2-40B4-BE49-F238E27FC236}">
                            <a16:creationId xmlns:a16="http://schemas.microsoft.com/office/drawing/2014/main" id="{C358050D-95E8-4322-BD73-16C5B6C60F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08058" y="2169352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4" name="Line 100">
                        <a:extLst>
                          <a:ext uri="{FF2B5EF4-FFF2-40B4-BE49-F238E27FC236}">
                            <a16:creationId xmlns:a16="http://schemas.microsoft.com/office/drawing/2014/main" id="{466DAAC2-B6EB-4138-BA1E-EB6BC1C173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58845" y="213778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5" name="Line 101">
                        <a:extLst>
                          <a:ext uri="{FF2B5EF4-FFF2-40B4-BE49-F238E27FC236}">
                            <a16:creationId xmlns:a16="http://schemas.microsoft.com/office/drawing/2014/main" id="{81D725A3-DBD8-4AA9-9F71-3E594C6831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27094" y="2169352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6" name="Line 102">
                        <a:extLst>
                          <a:ext uri="{FF2B5EF4-FFF2-40B4-BE49-F238E27FC236}">
                            <a16:creationId xmlns:a16="http://schemas.microsoft.com/office/drawing/2014/main" id="{5FDA318C-DE36-4DA4-A400-CE355D959E9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28681" y="209990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7" name="Line 103">
                        <a:extLst>
                          <a:ext uri="{FF2B5EF4-FFF2-40B4-BE49-F238E27FC236}">
                            <a16:creationId xmlns:a16="http://schemas.microsoft.com/office/drawing/2014/main" id="{3612BDD0-EB69-4924-968D-02258FC3EE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98519" y="2131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8" name="Line 104">
                        <a:extLst>
                          <a:ext uri="{FF2B5EF4-FFF2-40B4-BE49-F238E27FC236}">
                            <a16:creationId xmlns:a16="http://schemas.microsoft.com/office/drawing/2014/main" id="{7A1523A1-D0BC-49F4-9C3C-64126021BC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01694" y="209990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9" name="Line 105">
                        <a:extLst>
                          <a:ext uri="{FF2B5EF4-FFF2-40B4-BE49-F238E27FC236}">
                            <a16:creationId xmlns:a16="http://schemas.microsoft.com/office/drawing/2014/main" id="{F561F107-5AEB-4224-ACB2-1165746438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69944" y="2131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0" name="Line 106">
                        <a:extLst>
                          <a:ext uri="{FF2B5EF4-FFF2-40B4-BE49-F238E27FC236}">
                            <a16:creationId xmlns:a16="http://schemas.microsoft.com/office/drawing/2014/main" id="{E5697B80-6540-429A-BC7D-154772EE95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90581" y="202887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1" name="Line 107">
                        <a:extLst>
                          <a:ext uri="{FF2B5EF4-FFF2-40B4-BE49-F238E27FC236}">
                            <a16:creationId xmlns:a16="http://schemas.microsoft.com/office/drawing/2014/main" id="{58F76E04-E614-4B66-8216-3C593DBBE5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62005" y="2060441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2" name="Line 108">
                        <a:extLst>
                          <a:ext uri="{FF2B5EF4-FFF2-40B4-BE49-F238E27FC236}">
                            <a16:creationId xmlns:a16="http://schemas.microsoft.com/office/drawing/2014/main" id="{D5A6DFBC-02F6-4900-AB86-B9B9839FB9C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46130" y="202887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3" name="Line 109">
                        <a:extLst>
                          <a:ext uri="{FF2B5EF4-FFF2-40B4-BE49-F238E27FC236}">
                            <a16:creationId xmlns:a16="http://schemas.microsoft.com/office/drawing/2014/main" id="{72863FE1-2711-43CE-9EF9-488C8745D1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14380" y="206044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4" name="Line 110">
                        <a:extLst>
                          <a:ext uri="{FF2B5EF4-FFF2-40B4-BE49-F238E27FC236}">
                            <a16:creationId xmlns:a16="http://schemas.microsoft.com/office/drawing/2014/main" id="{86D9729E-CB39-4645-8466-C4B1A0D2C3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08030" y="202887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5" name="Line 111">
                        <a:extLst>
                          <a:ext uri="{FF2B5EF4-FFF2-40B4-BE49-F238E27FC236}">
                            <a16:creationId xmlns:a16="http://schemas.microsoft.com/office/drawing/2014/main" id="{60F775D0-BA3F-4BCF-92AF-ACC72BA828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7867" y="206044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6" name="Line 112">
                        <a:extLst>
                          <a:ext uri="{FF2B5EF4-FFF2-40B4-BE49-F238E27FC236}">
                            <a16:creationId xmlns:a16="http://schemas.microsoft.com/office/drawing/2014/main" id="{3F183B39-916A-4340-98DA-D19ABFFB90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9454" y="19988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7" name="Line 113">
                        <a:extLst>
                          <a:ext uri="{FF2B5EF4-FFF2-40B4-BE49-F238E27FC236}">
                            <a16:creationId xmlns:a16="http://schemas.microsoft.com/office/drawing/2014/main" id="{8A9E57BC-9119-44B9-A161-79B51B3590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47704" y="203045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8" name="Line 114">
                        <a:extLst>
                          <a:ext uri="{FF2B5EF4-FFF2-40B4-BE49-F238E27FC236}">
                            <a16:creationId xmlns:a16="http://schemas.microsoft.com/office/drawing/2014/main" id="{B43F90BE-D542-441D-A27F-41EC7E15B6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1992" y="195942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9" name="Line 115">
                        <a:extLst>
                          <a:ext uri="{FF2B5EF4-FFF2-40B4-BE49-F238E27FC236}">
                            <a16:creationId xmlns:a16="http://schemas.microsoft.com/office/drawing/2014/main" id="{31024E90-93AB-406B-8299-224C8CC2A1C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30241" y="199099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0" name="Line 116">
                        <a:extLst>
                          <a:ext uri="{FF2B5EF4-FFF2-40B4-BE49-F238E27FC236}">
                            <a16:creationId xmlns:a16="http://schemas.microsoft.com/office/drawing/2014/main" id="{88562314-FCBB-4E05-AC24-88D178D377F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23891" y="191996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1" name="Line 117">
                        <a:extLst>
                          <a:ext uri="{FF2B5EF4-FFF2-40B4-BE49-F238E27FC236}">
                            <a16:creationId xmlns:a16="http://schemas.microsoft.com/office/drawing/2014/main" id="{08E42EFA-15A8-481D-BF61-71384AFB96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2141" y="1951528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2" name="Line 118">
                        <a:extLst>
                          <a:ext uri="{FF2B5EF4-FFF2-40B4-BE49-F238E27FC236}">
                            <a16:creationId xmlns:a16="http://schemas.microsoft.com/office/drawing/2014/main" id="{C7678D04-1BFF-4C5D-9CE0-2672E3DB34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04841" y="191996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3" name="Line 119">
                        <a:extLst>
                          <a:ext uri="{FF2B5EF4-FFF2-40B4-BE49-F238E27FC236}">
                            <a16:creationId xmlns:a16="http://schemas.microsoft.com/office/drawing/2014/main" id="{4B10BC3B-A97E-48D7-8989-87C6C899D91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73090" y="1951528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4" name="Line 120">
                        <a:extLst>
                          <a:ext uri="{FF2B5EF4-FFF2-40B4-BE49-F238E27FC236}">
                            <a16:creationId xmlns:a16="http://schemas.microsoft.com/office/drawing/2014/main" id="{BB35B7DD-75B2-4A19-A37D-3E4581D9CCB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9752" y="188997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5" name="Line 121">
                        <a:extLst>
                          <a:ext uri="{FF2B5EF4-FFF2-40B4-BE49-F238E27FC236}">
                            <a16:creationId xmlns:a16="http://schemas.microsoft.com/office/drawing/2014/main" id="{BE6AEA12-CFE4-4D1D-B4AE-56E4CB43528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09589" y="192153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6" name="Line 122">
                        <a:extLst>
                          <a:ext uri="{FF2B5EF4-FFF2-40B4-BE49-F238E27FC236}">
                            <a16:creationId xmlns:a16="http://schemas.microsoft.com/office/drawing/2014/main" id="{B6F703E3-8BAB-4573-8F5C-1EC6B7C010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03239" y="188997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7" name="Line 123">
                        <a:extLst>
                          <a:ext uri="{FF2B5EF4-FFF2-40B4-BE49-F238E27FC236}">
                            <a16:creationId xmlns:a16="http://schemas.microsoft.com/office/drawing/2014/main" id="{9ECBF13F-46BC-491A-836B-493DE0581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71489" y="192153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8" name="Line 124">
                        <a:extLst>
                          <a:ext uri="{FF2B5EF4-FFF2-40B4-BE49-F238E27FC236}">
                            <a16:creationId xmlns:a16="http://schemas.microsoft.com/office/drawing/2014/main" id="{87373B10-1984-44E7-B616-931AF9C763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76251" y="188997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9" name="Line 125">
                        <a:extLst>
                          <a:ext uri="{FF2B5EF4-FFF2-40B4-BE49-F238E27FC236}">
                            <a16:creationId xmlns:a16="http://schemas.microsoft.com/office/drawing/2014/main" id="{5FF27D80-B2C9-4D86-990E-B8D51E0612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44500" y="1921539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0" name="Line 126">
                        <a:extLst>
                          <a:ext uri="{FF2B5EF4-FFF2-40B4-BE49-F238E27FC236}">
                            <a16:creationId xmlns:a16="http://schemas.microsoft.com/office/drawing/2014/main" id="{12990DE7-8372-44AB-A2CE-E66F5954EB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815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1" name="Line 127">
                        <a:extLst>
                          <a:ext uri="{FF2B5EF4-FFF2-40B4-BE49-F238E27FC236}">
                            <a16:creationId xmlns:a16="http://schemas.microsoft.com/office/drawing/2014/main" id="{A376B4F1-5FC0-4EF2-8CC9-68C88EC082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6400" y="1889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2" name="Line 128">
                        <a:extLst>
                          <a:ext uri="{FF2B5EF4-FFF2-40B4-BE49-F238E27FC236}">
                            <a16:creationId xmlns:a16="http://schemas.microsoft.com/office/drawing/2014/main" id="{739177F1-52BC-4808-B591-B97678588E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180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3" name="Line 129">
                        <a:extLst>
                          <a:ext uri="{FF2B5EF4-FFF2-40B4-BE49-F238E27FC236}">
                            <a16:creationId xmlns:a16="http://schemas.microsoft.com/office/drawing/2014/main" id="{FB8E02F7-71D2-4176-92D6-232A3A4442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0050" y="18899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4" name="Line 130">
                        <a:extLst>
                          <a:ext uri="{FF2B5EF4-FFF2-40B4-BE49-F238E27FC236}">
                            <a16:creationId xmlns:a16="http://schemas.microsoft.com/office/drawing/2014/main" id="{A614B87F-38C2-43D0-8BA9-91F84F8E213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1638" y="1889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5" name="Line 131">
                        <a:extLst>
                          <a:ext uri="{FF2B5EF4-FFF2-40B4-BE49-F238E27FC236}">
                            <a16:creationId xmlns:a16="http://schemas.microsoft.com/office/drawing/2014/main" id="{85922D2A-8221-4473-9B06-EC8785E55A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2545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6" name="Line 132">
                        <a:extLst>
                          <a:ext uri="{FF2B5EF4-FFF2-40B4-BE49-F238E27FC236}">
                            <a16:creationId xmlns:a16="http://schemas.microsoft.com/office/drawing/2014/main" id="{F079BCAC-C8EB-4968-B2A7-B20B07D41E1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875" y="1889970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7" name="Line 133">
                        <a:extLst>
                          <a:ext uri="{FF2B5EF4-FFF2-40B4-BE49-F238E27FC236}">
                            <a16:creationId xmlns:a16="http://schemas.microsoft.com/office/drawing/2014/main" id="{BAA24AA9-5FF6-48E7-939B-F592E9D645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005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8" name="Line 134">
                        <a:extLst>
                          <a:ext uri="{FF2B5EF4-FFF2-40B4-BE49-F238E27FC236}">
                            <a16:creationId xmlns:a16="http://schemas.microsoft.com/office/drawing/2014/main" id="{1F74A6D0-7E2F-4AFD-9A44-BBA8A39456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68299" y="18899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9" name="Line 135">
                        <a:extLst>
                          <a:ext uri="{FF2B5EF4-FFF2-40B4-BE49-F238E27FC236}">
                            <a16:creationId xmlns:a16="http://schemas.microsoft.com/office/drawing/2014/main" id="{3172511F-2ABD-451D-B8CB-6520778714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73062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0" name="Line 136">
                        <a:extLst>
                          <a:ext uri="{FF2B5EF4-FFF2-40B4-BE49-F238E27FC236}">
                            <a16:creationId xmlns:a16="http://schemas.microsoft.com/office/drawing/2014/main" id="{7909BF2B-0D3E-4874-B0F5-E15A4F2B79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41312" y="1889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1" name="Line 137">
                        <a:extLst>
                          <a:ext uri="{FF2B5EF4-FFF2-40B4-BE49-F238E27FC236}">
                            <a16:creationId xmlns:a16="http://schemas.microsoft.com/office/drawing/2014/main" id="{4DEB0914-9FED-42AC-BDC5-306388DC094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14323" y="1820519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2" name="Line 138">
                        <a:extLst>
                          <a:ext uri="{FF2B5EF4-FFF2-40B4-BE49-F238E27FC236}">
                            <a16:creationId xmlns:a16="http://schemas.microsoft.com/office/drawing/2014/main" id="{87260582-E211-4E37-893A-C2524C424D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85748" y="1850509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3" name="Line 139">
                        <a:extLst>
                          <a:ext uri="{FF2B5EF4-FFF2-40B4-BE49-F238E27FC236}">
                            <a16:creationId xmlns:a16="http://schemas.microsoft.com/office/drawing/2014/main" id="{2F8FBC75-40C8-4281-85CB-B937A90FFD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79398" y="175738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4" name="Line 140">
                        <a:extLst>
                          <a:ext uri="{FF2B5EF4-FFF2-40B4-BE49-F238E27FC236}">
                            <a16:creationId xmlns:a16="http://schemas.microsoft.com/office/drawing/2014/main" id="{82BE963B-8B23-4163-A6D6-D0DA225D4E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47647" y="178895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5" name="Line 141">
                        <a:extLst>
                          <a:ext uri="{FF2B5EF4-FFF2-40B4-BE49-F238E27FC236}">
                            <a16:creationId xmlns:a16="http://schemas.microsoft.com/office/drawing/2014/main" id="{ED73F3AB-B570-4F68-AE44-AB9BCE61E3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22247" y="172581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6" name="Line 142">
                        <a:extLst>
                          <a:ext uri="{FF2B5EF4-FFF2-40B4-BE49-F238E27FC236}">
                            <a16:creationId xmlns:a16="http://schemas.microsoft.com/office/drawing/2014/main" id="{445C019C-DEAC-47F2-8149-CE6F77CFC6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92084" y="1757382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7" name="Line 143">
                        <a:extLst>
                          <a:ext uri="{FF2B5EF4-FFF2-40B4-BE49-F238E27FC236}">
                            <a16:creationId xmlns:a16="http://schemas.microsoft.com/office/drawing/2014/main" id="{A1749073-CDAA-4917-B5C9-B18AA00A1D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03196" y="172581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8" name="Line 144">
                        <a:extLst>
                          <a:ext uri="{FF2B5EF4-FFF2-40B4-BE49-F238E27FC236}">
                            <a16:creationId xmlns:a16="http://schemas.microsoft.com/office/drawing/2014/main" id="{03BD4AFA-D130-4AC3-A047-6A1423C7B8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71446" y="1757382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9" name="Line 145">
                        <a:extLst>
                          <a:ext uri="{FF2B5EF4-FFF2-40B4-BE49-F238E27FC236}">
                            <a16:creationId xmlns:a16="http://schemas.microsoft.com/office/drawing/2014/main" id="{B6EC78D1-5328-4BD5-858B-CE36837DAF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8746" y="172581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0" name="Line 146">
                        <a:extLst>
                          <a:ext uri="{FF2B5EF4-FFF2-40B4-BE49-F238E27FC236}">
                            <a16:creationId xmlns:a16="http://schemas.microsoft.com/office/drawing/2014/main" id="{C631AA4C-6B12-43A6-90E9-CD11CC0ABAC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25408" y="1757382"/>
                        <a:ext cx="65089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1" name="Line 147">
                        <a:extLst>
                          <a:ext uri="{FF2B5EF4-FFF2-40B4-BE49-F238E27FC236}">
                            <a16:creationId xmlns:a16="http://schemas.microsoft.com/office/drawing/2014/main" id="{E126CCBD-FC21-4E29-A981-9488CE95117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34919" y="169582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2" name="Line 148">
                        <a:extLst>
                          <a:ext uri="{FF2B5EF4-FFF2-40B4-BE49-F238E27FC236}">
                            <a16:creationId xmlns:a16="http://schemas.microsoft.com/office/drawing/2014/main" id="{6C54BAF4-9D33-4979-ABC9-FF41A0FC976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04756" y="172739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3" name="Line 149">
                        <a:extLst>
                          <a:ext uri="{FF2B5EF4-FFF2-40B4-BE49-F238E27FC236}">
                            <a16:creationId xmlns:a16="http://schemas.microsoft.com/office/drawing/2014/main" id="{50D17A9B-A4A1-4B23-A283-A4CA7478B0F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1255" y="169582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4" name="Line 150">
                        <a:extLst>
                          <a:ext uri="{FF2B5EF4-FFF2-40B4-BE49-F238E27FC236}">
                            <a16:creationId xmlns:a16="http://schemas.microsoft.com/office/drawing/2014/main" id="{EAC90F1E-65AC-49DB-9782-5513C5D98C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11092" y="172739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5" name="Line 151">
                        <a:extLst>
                          <a:ext uri="{FF2B5EF4-FFF2-40B4-BE49-F238E27FC236}">
                            <a16:creationId xmlns:a16="http://schemas.microsoft.com/office/drawing/2014/main" id="{55991635-2010-4D10-B03B-27E54A55FC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33317" y="165794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6" name="Line 152">
                        <a:extLst>
                          <a:ext uri="{FF2B5EF4-FFF2-40B4-BE49-F238E27FC236}">
                            <a16:creationId xmlns:a16="http://schemas.microsoft.com/office/drawing/2014/main" id="{FE13C5D6-C0B8-4B40-908D-37478794C6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01567" y="168793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7" name="Line 153">
                        <a:extLst>
                          <a:ext uri="{FF2B5EF4-FFF2-40B4-BE49-F238E27FC236}">
                            <a16:creationId xmlns:a16="http://schemas.microsoft.com/office/drawing/2014/main" id="{E2DDE575-847E-476D-BC6B-50E6068405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30129" y="16326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8" name="Line 154">
                        <a:extLst>
                          <a:ext uri="{FF2B5EF4-FFF2-40B4-BE49-F238E27FC236}">
                            <a16:creationId xmlns:a16="http://schemas.microsoft.com/office/drawing/2014/main" id="{5A0DB60F-4DB7-4EBA-80CE-264E50376F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98378" y="166425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9" name="Line 155">
                        <a:extLst>
                          <a:ext uri="{FF2B5EF4-FFF2-40B4-BE49-F238E27FC236}">
                            <a16:creationId xmlns:a16="http://schemas.microsoft.com/office/drawing/2014/main" id="{9E002B3A-B03A-4BFB-8654-6E51EFA39F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20603" y="160269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0" name="Line 156">
                        <a:extLst>
                          <a:ext uri="{FF2B5EF4-FFF2-40B4-BE49-F238E27FC236}">
                            <a16:creationId xmlns:a16="http://schemas.microsoft.com/office/drawing/2014/main" id="{2334D502-25F2-4D9F-B23A-1075407565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88853" y="163268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1" name="Line 157">
                        <a:extLst>
                          <a:ext uri="{FF2B5EF4-FFF2-40B4-BE49-F238E27FC236}">
                            <a16:creationId xmlns:a16="http://schemas.microsoft.com/office/drawing/2014/main" id="{09D46ED9-8FC4-40B4-96D9-396EDDDFD1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11078" y="1539558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2" name="Line 158">
                        <a:extLst>
                          <a:ext uri="{FF2B5EF4-FFF2-40B4-BE49-F238E27FC236}">
                            <a16:creationId xmlns:a16="http://schemas.microsoft.com/office/drawing/2014/main" id="{35777A65-272B-4CAC-9F1E-6C23D5824A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80915" y="157112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3" name="Line 159">
                        <a:extLst>
                          <a:ext uri="{FF2B5EF4-FFF2-40B4-BE49-F238E27FC236}">
                            <a16:creationId xmlns:a16="http://schemas.microsoft.com/office/drawing/2014/main" id="{6190E367-6C07-4643-B68B-2F8867EEE1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0901" y="1507989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4" name="Line 160">
                        <a:extLst>
                          <a:ext uri="{FF2B5EF4-FFF2-40B4-BE49-F238E27FC236}">
                            <a16:creationId xmlns:a16="http://schemas.microsoft.com/office/drawing/2014/main" id="{F51EFC76-D328-4B34-AB90-54C66EF248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49151" y="1539558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5" name="Line 161">
                        <a:extLst>
                          <a:ext uri="{FF2B5EF4-FFF2-40B4-BE49-F238E27FC236}">
                            <a16:creationId xmlns:a16="http://schemas.microsoft.com/office/drawing/2014/main" id="{2AAB25F6-054D-4F09-809F-EEBA723CB0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52326" y="1470107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6" name="Line 162">
                        <a:extLst>
                          <a:ext uri="{FF2B5EF4-FFF2-40B4-BE49-F238E27FC236}">
                            <a16:creationId xmlns:a16="http://schemas.microsoft.com/office/drawing/2014/main" id="{FC33701F-B674-49AA-8D4A-24ADC9F5F13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22162" y="1501675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7" name="Line 163">
                        <a:extLst>
                          <a:ext uri="{FF2B5EF4-FFF2-40B4-BE49-F238E27FC236}">
                            <a16:creationId xmlns:a16="http://schemas.microsoft.com/office/drawing/2014/main" id="{EAA2CC47-F3D8-44DE-B364-25420B89EA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88825" y="1470107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8" name="Line 164">
                        <a:extLst>
                          <a:ext uri="{FF2B5EF4-FFF2-40B4-BE49-F238E27FC236}">
                            <a16:creationId xmlns:a16="http://schemas.microsoft.com/office/drawing/2014/main" id="{17DBDF40-E348-416D-BD04-20F9C238C2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57074" y="1501675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9" name="Line 165">
                        <a:extLst>
                          <a:ext uri="{FF2B5EF4-FFF2-40B4-BE49-F238E27FC236}">
                            <a16:creationId xmlns:a16="http://schemas.microsoft.com/office/drawing/2014/main" id="{DEFBF190-46B7-4232-818D-B22DECBA7E3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34821" y="141486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0" name="Line 166">
                        <a:extLst>
                          <a:ext uri="{FF2B5EF4-FFF2-40B4-BE49-F238E27FC236}">
                            <a16:creationId xmlns:a16="http://schemas.microsoft.com/office/drawing/2014/main" id="{FED34E11-A72C-4A79-A83F-33ECF18BCE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04657" y="144643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1" name="Line 167">
                        <a:extLst>
                          <a:ext uri="{FF2B5EF4-FFF2-40B4-BE49-F238E27FC236}">
                            <a16:creationId xmlns:a16="http://schemas.microsoft.com/office/drawing/2014/main" id="{9B7C324E-3D5A-4712-A841-624F87FA8D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0206" y="1383292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2" name="Line 168">
                        <a:extLst>
                          <a:ext uri="{FF2B5EF4-FFF2-40B4-BE49-F238E27FC236}">
                            <a16:creationId xmlns:a16="http://schemas.microsoft.com/office/drawing/2014/main" id="{E2A36ADD-9A88-4D31-B409-EBE17168D8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28456" y="141486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3" name="Line 169">
                        <a:extLst>
                          <a:ext uri="{FF2B5EF4-FFF2-40B4-BE49-F238E27FC236}">
                            <a16:creationId xmlns:a16="http://schemas.microsoft.com/office/drawing/2014/main" id="{ED9B56C6-073E-4694-8CBC-BC91769F05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85593" y="135330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4" name="Line 170">
                        <a:extLst>
                          <a:ext uri="{FF2B5EF4-FFF2-40B4-BE49-F238E27FC236}">
                            <a16:creationId xmlns:a16="http://schemas.microsoft.com/office/drawing/2014/main" id="{7377E19F-82FB-448C-A1E7-92778432FC1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5430" y="138487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5" name="Line 171">
                        <a:extLst>
                          <a:ext uri="{FF2B5EF4-FFF2-40B4-BE49-F238E27FC236}">
                            <a16:creationId xmlns:a16="http://schemas.microsoft.com/office/drawing/2014/main" id="{F964404D-9A4A-4E8F-83D0-A02A8F7DBA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15728" y="132173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6" name="Line 172">
                        <a:extLst>
                          <a:ext uri="{FF2B5EF4-FFF2-40B4-BE49-F238E27FC236}">
                            <a16:creationId xmlns:a16="http://schemas.microsoft.com/office/drawing/2014/main" id="{789BC339-75EE-4A2C-8AF4-F4A4B3C3E7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87152" y="135330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7" name="Line 173">
                        <a:extLst>
                          <a:ext uri="{FF2B5EF4-FFF2-40B4-BE49-F238E27FC236}">
                            <a16:creationId xmlns:a16="http://schemas.microsoft.com/office/drawing/2014/main" id="{7D1661CF-1824-4C7B-8994-E832E8F0B8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71277" y="129016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8" name="Line 174">
                        <a:extLst>
                          <a:ext uri="{FF2B5EF4-FFF2-40B4-BE49-F238E27FC236}">
                            <a16:creationId xmlns:a16="http://schemas.microsoft.com/office/drawing/2014/main" id="{23ED4CA7-DDA4-4260-A1D1-9D901C73E6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1114" y="1321734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9" name="Line 175">
                        <a:extLst>
                          <a:ext uri="{FF2B5EF4-FFF2-40B4-BE49-F238E27FC236}">
                            <a16:creationId xmlns:a16="http://schemas.microsoft.com/office/drawing/2014/main" id="{AA204773-A0EA-4054-B79C-033856CCF35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77613" y="126017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0" name="Line 176">
                        <a:extLst>
                          <a:ext uri="{FF2B5EF4-FFF2-40B4-BE49-F238E27FC236}">
                            <a16:creationId xmlns:a16="http://schemas.microsoft.com/office/drawing/2014/main" id="{CFBA47C0-33B8-4A1C-9B94-0FAE3CC2E4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5863" y="129174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1" name="Line 177">
                        <a:extLst>
                          <a:ext uri="{FF2B5EF4-FFF2-40B4-BE49-F238E27FC236}">
                            <a16:creationId xmlns:a16="http://schemas.microsoft.com/office/drawing/2014/main" id="{C227A7FF-D3A7-4B1F-A475-B9696C4665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7450" y="126017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2" name="Line 178">
                        <a:extLst>
                          <a:ext uri="{FF2B5EF4-FFF2-40B4-BE49-F238E27FC236}">
                            <a16:creationId xmlns:a16="http://schemas.microsoft.com/office/drawing/2014/main" id="{A1E0D4FC-FB5D-4DAE-B6C5-C32F36E9425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7287" y="129174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3" name="Line 179">
                        <a:extLst>
                          <a:ext uri="{FF2B5EF4-FFF2-40B4-BE49-F238E27FC236}">
                            <a16:creationId xmlns:a16="http://schemas.microsoft.com/office/drawing/2014/main" id="{DD407762-EDFE-4A33-8394-7EF555117A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39513" y="1228606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4" name="Line 180">
                        <a:extLst>
                          <a:ext uri="{FF2B5EF4-FFF2-40B4-BE49-F238E27FC236}">
                            <a16:creationId xmlns:a16="http://schemas.microsoft.com/office/drawing/2014/main" id="{86045A9F-EA29-4779-8620-F8AD43D8AD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07762" y="126017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5" name="Line 181">
                        <a:extLst>
                          <a:ext uri="{FF2B5EF4-FFF2-40B4-BE49-F238E27FC236}">
                            <a16:creationId xmlns:a16="http://schemas.microsoft.com/office/drawing/2014/main" id="{6814B28B-B360-46C2-B787-DFE8EDFD1D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64899" y="120493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6" name="Line 182">
                        <a:extLst>
                          <a:ext uri="{FF2B5EF4-FFF2-40B4-BE49-F238E27FC236}">
                            <a16:creationId xmlns:a16="http://schemas.microsoft.com/office/drawing/2014/main" id="{9692DD56-4142-40C3-BA42-B8F33515EC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34736" y="123649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7" name="Line 183">
                        <a:extLst>
                          <a:ext uri="{FF2B5EF4-FFF2-40B4-BE49-F238E27FC236}">
                            <a16:creationId xmlns:a16="http://schemas.microsoft.com/office/drawing/2014/main" id="{93CAA527-E559-4649-B075-03A281612FB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09336" y="1167048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8" name="Line 184">
                        <a:extLst>
                          <a:ext uri="{FF2B5EF4-FFF2-40B4-BE49-F238E27FC236}">
                            <a16:creationId xmlns:a16="http://schemas.microsoft.com/office/drawing/2014/main" id="{3B5FABD4-A264-4D0A-AE36-52008B6E6D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9172" y="1197037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9" name="Line 185">
                        <a:extLst>
                          <a:ext uri="{FF2B5EF4-FFF2-40B4-BE49-F238E27FC236}">
                            <a16:creationId xmlns:a16="http://schemas.microsoft.com/office/drawing/2014/main" id="{C34098F7-BA4B-436E-B7BF-C626AE1EFC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80760" y="1135479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0" name="Line 186">
                        <a:extLst>
                          <a:ext uri="{FF2B5EF4-FFF2-40B4-BE49-F238E27FC236}">
                            <a16:creationId xmlns:a16="http://schemas.microsoft.com/office/drawing/2014/main" id="{2E43CBD6-513F-4A91-8A6F-F4CA061E16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50597" y="1167048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1" name="Line 187">
                        <a:extLst>
                          <a:ext uri="{FF2B5EF4-FFF2-40B4-BE49-F238E27FC236}">
                            <a16:creationId xmlns:a16="http://schemas.microsoft.com/office/drawing/2014/main" id="{9B346CA2-273B-4D4E-A0F0-0782D1D8699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1235" y="1114959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2" name="Line 188">
                        <a:extLst>
                          <a:ext uri="{FF2B5EF4-FFF2-40B4-BE49-F238E27FC236}">
                            <a16:creationId xmlns:a16="http://schemas.microsoft.com/office/drawing/2014/main" id="{555DF118-846F-46B4-8CC2-CDDB229884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39485" y="114337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3" name="Line 189">
                        <a:extLst>
                          <a:ext uri="{FF2B5EF4-FFF2-40B4-BE49-F238E27FC236}">
                            <a16:creationId xmlns:a16="http://schemas.microsoft.com/office/drawing/2014/main" id="{4688507E-3DD4-48A5-BB1B-5C84C8F28D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83907" y="1083390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4" name="Line 190">
                        <a:extLst>
                          <a:ext uri="{FF2B5EF4-FFF2-40B4-BE49-F238E27FC236}">
                            <a16:creationId xmlns:a16="http://schemas.microsoft.com/office/drawing/2014/main" id="{5F48694B-872A-4750-B150-43411AD1907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53744" y="111495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04" name="Group 303">
                      <a:extLst>
                        <a:ext uri="{FF2B5EF4-FFF2-40B4-BE49-F238E27FC236}">
                          <a16:creationId xmlns:a16="http://schemas.microsoft.com/office/drawing/2014/main" id="{E3E87A7C-9F68-4703-AF5B-E595181758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0973" y="993420"/>
                      <a:ext cx="60326" cy="61559"/>
                      <a:chOff x="1240973" y="993420"/>
                      <a:chExt cx="60326" cy="61559"/>
                    </a:xfrm>
                  </p:grpSpPr>
                  <p:sp>
                    <p:nvSpPr>
                      <p:cNvPr id="308" name="Line 191">
                        <a:extLst>
                          <a:ext uri="{FF2B5EF4-FFF2-40B4-BE49-F238E27FC236}">
                            <a16:creationId xmlns:a16="http://schemas.microsoft.com/office/drawing/2014/main" id="{C991497E-B570-4AF1-A2AF-1D19ECD765B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2724" y="99342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09" name="Line 192">
                        <a:extLst>
                          <a:ext uri="{FF2B5EF4-FFF2-40B4-BE49-F238E27FC236}">
                            <a16:creationId xmlns:a16="http://schemas.microsoft.com/office/drawing/2014/main" id="{4379FA4D-40F5-426F-8D79-DF5FFFF34A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0973" y="1023410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05" name="Group 304">
                      <a:extLst>
                        <a:ext uri="{FF2B5EF4-FFF2-40B4-BE49-F238E27FC236}">
                          <a16:creationId xmlns:a16="http://schemas.microsoft.com/office/drawing/2014/main" id="{0C303B2C-6F76-4479-AE7A-CE32B334F2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7309" y="993420"/>
                      <a:ext cx="61914" cy="61559"/>
                      <a:chOff x="1147309" y="993420"/>
                      <a:chExt cx="61914" cy="61559"/>
                    </a:xfrm>
                  </p:grpSpPr>
                  <p:sp>
                    <p:nvSpPr>
                      <p:cNvPr id="306" name="Line 193">
                        <a:extLst>
                          <a:ext uri="{FF2B5EF4-FFF2-40B4-BE49-F238E27FC236}">
                            <a16:creationId xmlns:a16="http://schemas.microsoft.com/office/drawing/2014/main" id="{994856AB-A6AB-4735-8B05-44F42415C0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79060" y="99342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07" name="Line 194">
                        <a:extLst>
                          <a:ext uri="{FF2B5EF4-FFF2-40B4-BE49-F238E27FC236}">
                            <a16:creationId xmlns:a16="http://schemas.microsoft.com/office/drawing/2014/main" id="{FDAE2FDE-40F6-4A88-9D8E-6813158298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47309" y="102341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11C1C102-3F59-4CEF-9744-22C340D6E5F7}"/>
                    </a:ext>
                  </a:extLst>
                </p:cNvPr>
                <p:cNvGrpSpPr/>
                <p:nvPr/>
              </p:nvGrpSpPr>
              <p:grpSpPr>
                <a:xfrm>
                  <a:off x="6720466" y="3403388"/>
                  <a:ext cx="4302954" cy="1053432"/>
                  <a:chOff x="893763" y="1031875"/>
                  <a:chExt cx="7175500" cy="2349500"/>
                </a:xfrm>
              </p:grpSpPr>
              <p:sp>
                <p:nvSpPr>
                  <p:cNvPr id="147" name="Freeform 198">
                    <a:extLst>
                      <a:ext uri="{FF2B5EF4-FFF2-40B4-BE49-F238E27FC236}">
                        <a16:creationId xmlns:a16="http://schemas.microsoft.com/office/drawing/2014/main" id="{A44E0E3B-C8B3-4465-9CEB-27D2452012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513" y="1063625"/>
                    <a:ext cx="7112000" cy="2287587"/>
                  </a:xfrm>
                  <a:custGeom>
                    <a:avLst/>
                    <a:gdLst>
                      <a:gd name="T0" fmla="*/ 3798 w 4480"/>
                      <a:gd name="T1" fmla="*/ 1441 h 1441"/>
                      <a:gd name="T2" fmla="*/ 3250 w 4480"/>
                      <a:gd name="T3" fmla="*/ 1357 h 1441"/>
                      <a:gd name="T4" fmla="*/ 3020 w 4480"/>
                      <a:gd name="T5" fmla="*/ 1307 h 1441"/>
                      <a:gd name="T6" fmla="*/ 2851 w 4480"/>
                      <a:gd name="T7" fmla="*/ 1265 h 1441"/>
                      <a:gd name="T8" fmla="*/ 2620 w 4480"/>
                      <a:gd name="T9" fmla="*/ 1224 h 1441"/>
                      <a:gd name="T10" fmla="*/ 2473 w 4480"/>
                      <a:gd name="T11" fmla="*/ 1179 h 1441"/>
                      <a:gd name="T12" fmla="*/ 2420 w 4480"/>
                      <a:gd name="T13" fmla="*/ 1146 h 1441"/>
                      <a:gd name="T14" fmla="*/ 2401 w 4480"/>
                      <a:gd name="T15" fmla="*/ 1112 h 1441"/>
                      <a:gd name="T16" fmla="*/ 2333 w 4480"/>
                      <a:gd name="T17" fmla="*/ 1072 h 1441"/>
                      <a:gd name="T18" fmla="*/ 2131 w 4480"/>
                      <a:gd name="T19" fmla="*/ 1037 h 1441"/>
                      <a:gd name="T20" fmla="*/ 2072 w 4480"/>
                      <a:gd name="T21" fmla="*/ 1003 h 1441"/>
                      <a:gd name="T22" fmla="*/ 1990 w 4480"/>
                      <a:gd name="T23" fmla="*/ 969 h 1441"/>
                      <a:gd name="T24" fmla="*/ 1955 w 4480"/>
                      <a:gd name="T25" fmla="*/ 934 h 1441"/>
                      <a:gd name="T26" fmla="*/ 1877 w 4480"/>
                      <a:gd name="T27" fmla="*/ 871 h 1441"/>
                      <a:gd name="T28" fmla="*/ 1867 w 4480"/>
                      <a:gd name="T29" fmla="*/ 841 h 1441"/>
                      <a:gd name="T30" fmla="*/ 1831 w 4480"/>
                      <a:gd name="T31" fmla="*/ 811 h 1441"/>
                      <a:gd name="T32" fmla="*/ 1749 w 4480"/>
                      <a:gd name="T33" fmla="*/ 782 h 1441"/>
                      <a:gd name="T34" fmla="*/ 1648 w 4480"/>
                      <a:gd name="T35" fmla="*/ 752 h 1441"/>
                      <a:gd name="T36" fmla="*/ 1624 w 4480"/>
                      <a:gd name="T37" fmla="*/ 693 h 1441"/>
                      <a:gd name="T38" fmla="*/ 1548 w 4480"/>
                      <a:gd name="T39" fmla="*/ 664 h 1441"/>
                      <a:gd name="T40" fmla="*/ 1413 w 4480"/>
                      <a:gd name="T41" fmla="*/ 634 h 1441"/>
                      <a:gd name="T42" fmla="*/ 1408 w 4480"/>
                      <a:gd name="T43" fmla="*/ 611 h 1441"/>
                      <a:gd name="T44" fmla="*/ 1343 w 4480"/>
                      <a:gd name="T45" fmla="*/ 580 h 1441"/>
                      <a:gd name="T46" fmla="*/ 1337 w 4480"/>
                      <a:gd name="T47" fmla="*/ 555 h 1441"/>
                      <a:gd name="T48" fmla="*/ 1330 w 4480"/>
                      <a:gd name="T49" fmla="*/ 502 h 1441"/>
                      <a:gd name="T50" fmla="*/ 1249 w 4480"/>
                      <a:gd name="T51" fmla="*/ 476 h 1441"/>
                      <a:gd name="T52" fmla="*/ 1189 w 4480"/>
                      <a:gd name="T53" fmla="*/ 448 h 1441"/>
                      <a:gd name="T54" fmla="*/ 1031 w 4480"/>
                      <a:gd name="T55" fmla="*/ 394 h 1441"/>
                      <a:gd name="T56" fmla="*/ 984 w 4480"/>
                      <a:gd name="T57" fmla="*/ 367 h 1441"/>
                      <a:gd name="T58" fmla="*/ 935 w 4480"/>
                      <a:gd name="T59" fmla="*/ 339 h 1441"/>
                      <a:gd name="T60" fmla="*/ 831 w 4480"/>
                      <a:gd name="T61" fmla="*/ 315 h 1441"/>
                      <a:gd name="T62" fmla="*/ 800 w 4480"/>
                      <a:gd name="T63" fmla="*/ 289 h 1441"/>
                      <a:gd name="T64" fmla="*/ 725 w 4480"/>
                      <a:gd name="T65" fmla="*/ 260 h 1441"/>
                      <a:gd name="T66" fmla="*/ 718 w 4480"/>
                      <a:gd name="T67" fmla="*/ 236 h 1441"/>
                      <a:gd name="T68" fmla="*/ 671 w 4480"/>
                      <a:gd name="T69" fmla="*/ 207 h 1441"/>
                      <a:gd name="T70" fmla="*/ 636 w 4480"/>
                      <a:gd name="T71" fmla="*/ 182 h 1441"/>
                      <a:gd name="T72" fmla="*/ 618 w 4480"/>
                      <a:gd name="T73" fmla="*/ 157 h 1441"/>
                      <a:gd name="T74" fmla="*/ 612 w 4480"/>
                      <a:gd name="T75" fmla="*/ 133 h 1441"/>
                      <a:gd name="T76" fmla="*/ 441 w 4480"/>
                      <a:gd name="T77" fmla="*/ 103 h 1441"/>
                      <a:gd name="T78" fmla="*/ 383 w 4480"/>
                      <a:gd name="T79" fmla="*/ 78 h 1441"/>
                      <a:gd name="T80" fmla="*/ 111 w 4480"/>
                      <a:gd name="T81" fmla="*/ 23 h 1441"/>
                      <a:gd name="T82" fmla="*/ 0 w 4480"/>
                      <a:gd name="T83" fmla="*/ 0 h 1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480" h="1441">
                        <a:moveTo>
                          <a:pt x="4480" y="1441"/>
                        </a:moveTo>
                        <a:lnTo>
                          <a:pt x="3798" y="1441"/>
                        </a:lnTo>
                        <a:lnTo>
                          <a:pt x="3798" y="1357"/>
                        </a:lnTo>
                        <a:lnTo>
                          <a:pt x="3250" y="1357"/>
                        </a:lnTo>
                        <a:lnTo>
                          <a:pt x="3250" y="1307"/>
                        </a:lnTo>
                        <a:lnTo>
                          <a:pt x="3020" y="1307"/>
                        </a:lnTo>
                        <a:lnTo>
                          <a:pt x="3020" y="1265"/>
                        </a:lnTo>
                        <a:lnTo>
                          <a:pt x="2851" y="1265"/>
                        </a:lnTo>
                        <a:lnTo>
                          <a:pt x="2851" y="1224"/>
                        </a:lnTo>
                        <a:lnTo>
                          <a:pt x="2620" y="1224"/>
                        </a:lnTo>
                        <a:lnTo>
                          <a:pt x="2620" y="1179"/>
                        </a:lnTo>
                        <a:lnTo>
                          <a:pt x="2473" y="1179"/>
                        </a:lnTo>
                        <a:lnTo>
                          <a:pt x="2473" y="1146"/>
                        </a:lnTo>
                        <a:lnTo>
                          <a:pt x="2420" y="1146"/>
                        </a:lnTo>
                        <a:lnTo>
                          <a:pt x="2420" y="1112"/>
                        </a:lnTo>
                        <a:lnTo>
                          <a:pt x="2401" y="1112"/>
                        </a:lnTo>
                        <a:lnTo>
                          <a:pt x="2401" y="1072"/>
                        </a:lnTo>
                        <a:lnTo>
                          <a:pt x="2333" y="1072"/>
                        </a:lnTo>
                        <a:lnTo>
                          <a:pt x="2333" y="1037"/>
                        </a:lnTo>
                        <a:lnTo>
                          <a:pt x="2131" y="1037"/>
                        </a:lnTo>
                        <a:lnTo>
                          <a:pt x="2131" y="1003"/>
                        </a:lnTo>
                        <a:lnTo>
                          <a:pt x="2072" y="1003"/>
                        </a:lnTo>
                        <a:lnTo>
                          <a:pt x="2072" y="969"/>
                        </a:lnTo>
                        <a:lnTo>
                          <a:pt x="1990" y="969"/>
                        </a:lnTo>
                        <a:lnTo>
                          <a:pt x="1990" y="934"/>
                        </a:lnTo>
                        <a:lnTo>
                          <a:pt x="1955" y="934"/>
                        </a:lnTo>
                        <a:lnTo>
                          <a:pt x="1955" y="871"/>
                        </a:lnTo>
                        <a:lnTo>
                          <a:pt x="1877" y="871"/>
                        </a:lnTo>
                        <a:lnTo>
                          <a:pt x="1877" y="841"/>
                        </a:lnTo>
                        <a:lnTo>
                          <a:pt x="1867" y="841"/>
                        </a:lnTo>
                        <a:lnTo>
                          <a:pt x="1867" y="811"/>
                        </a:lnTo>
                        <a:lnTo>
                          <a:pt x="1831" y="811"/>
                        </a:lnTo>
                        <a:lnTo>
                          <a:pt x="1831" y="782"/>
                        </a:lnTo>
                        <a:lnTo>
                          <a:pt x="1749" y="782"/>
                        </a:lnTo>
                        <a:lnTo>
                          <a:pt x="1749" y="752"/>
                        </a:lnTo>
                        <a:lnTo>
                          <a:pt x="1648" y="752"/>
                        </a:lnTo>
                        <a:lnTo>
                          <a:pt x="1648" y="693"/>
                        </a:lnTo>
                        <a:lnTo>
                          <a:pt x="1624" y="693"/>
                        </a:lnTo>
                        <a:lnTo>
                          <a:pt x="1624" y="664"/>
                        </a:lnTo>
                        <a:lnTo>
                          <a:pt x="1548" y="664"/>
                        </a:lnTo>
                        <a:lnTo>
                          <a:pt x="1548" y="634"/>
                        </a:lnTo>
                        <a:lnTo>
                          <a:pt x="1413" y="634"/>
                        </a:lnTo>
                        <a:lnTo>
                          <a:pt x="1413" y="611"/>
                        </a:lnTo>
                        <a:lnTo>
                          <a:pt x="1408" y="611"/>
                        </a:lnTo>
                        <a:lnTo>
                          <a:pt x="1408" y="580"/>
                        </a:lnTo>
                        <a:lnTo>
                          <a:pt x="1343" y="580"/>
                        </a:lnTo>
                        <a:lnTo>
                          <a:pt x="1343" y="555"/>
                        </a:lnTo>
                        <a:lnTo>
                          <a:pt x="1337" y="555"/>
                        </a:lnTo>
                        <a:lnTo>
                          <a:pt x="1337" y="502"/>
                        </a:lnTo>
                        <a:lnTo>
                          <a:pt x="1330" y="502"/>
                        </a:lnTo>
                        <a:lnTo>
                          <a:pt x="1330" y="476"/>
                        </a:lnTo>
                        <a:lnTo>
                          <a:pt x="1249" y="476"/>
                        </a:lnTo>
                        <a:lnTo>
                          <a:pt x="1249" y="448"/>
                        </a:lnTo>
                        <a:lnTo>
                          <a:pt x="1189" y="448"/>
                        </a:lnTo>
                        <a:lnTo>
                          <a:pt x="1189" y="394"/>
                        </a:lnTo>
                        <a:lnTo>
                          <a:pt x="1031" y="394"/>
                        </a:lnTo>
                        <a:lnTo>
                          <a:pt x="1031" y="367"/>
                        </a:lnTo>
                        <a:lnTo>
                          <a:pt x="984" y="367"/>
                        </a:lnTo>
                        <a:lnTo>
                          <a:pt x="984" y="339"/>
                        </a:lnTo>
                        <a:lnTo>
                          <a:pt x="935" y="339"/>
                        </a:lnTo>
                        <a:lnTo>
                          <a:pt x="935" y="315"/>
                        </a:lnTo>
                        <a:lnTo>
                          <a:pt x="831" y="315"/>
                        </a:lnTo>
                        <a:lnTo>
                          <a:pt x="831" y="289"/>
                        </a:lnTo>
                        <a:lnTo>
                          <a:pt x="800" y="289"/>
                        </a:lnTo>
                        <a:lnTo>
                          <a:pt x="800" y="260"/>
                        </a:lnTo>
                        <a:lnTo>
                          <a:pt x="725" y="260"/>
                        </a:lnTo>
                        <a:lnTo>
                          <a:pt x="725" y="236"/>
                        </a:lnTo>
                        <a:lnTo>
                          <a:pt x="718" y="236"/>
                        </a:lnTo>
                        <a:lnTo>
                          <a:pt x="718" y="207"/>
                        </a:lnTo>
                        <a:lnTo>
                          <a:pt x="671" y="207"/>
                        </a:lnTo>
                        <a:lnTo>
                          <a:pt x="671" y="182"/>
                        </a:lnTo>
                        <a:lnTo>
                          <a:pt x="636" y="182"/>
                        </a:lnTo>
                        <a:lnTo>
                          <a:pt x="636" y="157"/>
                        </a:lnTo>
                        <a:lnTo>
                          <a:pt x="618" y="157"/>
                        </a:lnTo>
                        <a:lnTo>
                          <a:pt x="618" y="133"/>
                        </a:lnTo>
                        <a:lnTo>
                          <a:pt x="612" y="133"/>
                        </a:lnTo>
                        <a:lnTo>
                          <a:pt x="612" y="103"/>
                        </a:lnTo>
                        <a:lnTo>
                          <a:pt x="441" y="103"/>
                        </a:lnTo>
                        <a:lnTo>
                          <a:pt x="441" y="78"/>
                        </a:lnTo>
                        <a:lnTo>
                          <a:pt x="383" y="78"/>
                        </a:lnTo>
                        <a:lnTo>
                          <a:pt x="383" y="23"/>
                        </a:lnTo>
                        <a:lnTo>
                          <a:pt x="111" y="23"/>
                        </a:lnTo>
                        <a:lnTo>
                          <a:pt x="11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40">
                      <a:defRPr/>
                    </a:pPr>
                    <a:endParaRPr lang="en-GB" sz="800" dirty="0">
                      <a:solidFill>
                        <a:srgbClr val="595454"/>
                      </a:solidFill>
                    </a:endParaRPr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A43F004A-1DE3-4E07-82BC-837DAFDA4081}"/>
                      </a:ext>
                    </a:extLst>
                  </p:cNvPr>
                  <p:cNvGrpSpPr/>
                  <p:nvPr/>
                </p:nvGrpSpPr>
                <p:grpSpPr>
                  <a:xfrm>
                    <a:off x="893763" y="1031875"/>
                    <a:ext cx="7175500" cy="2349500"/>
                    <a:chOff x="893763" y="1031875"/>
                    <a:chExt cx="7175500" cy="2349500"/>
                  </a:xfrm>
                </p:grpSpPr>
                <p:sp>
                  <p:nvSpPr>
                    <p:cNvPr id="149" name="Line 199">
                      <a:extLst>
                        <a:ext uri="{FF2B5EF4-FFF2-40B4-BE49-F238E27FC236}">
                          <a16:creationId xmlns:a16="http://schemas.microsoft.com/office/drawing/2014/main" id="{13D7E77D-86CD-464F-90E7-27DF09A413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3910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0" name="Line 200">
                      <a:extLst>
                        <a:ext uri="{FF2B5EF4-FFF2-40B4-BE49-F238E27FC236}">
                          <a16:creationId xmlns:a16="http://schemas.microsoft.com/office/drawing/2014/main" id="{7C8CA47A-352B-4C99-88D5-8545D20C17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05763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1" name="Line 201">
                      <a:extLst>
                        <a:ext uri="{FF2B5EF4-FFF2-40B4-BE49-F238E27FC236}">
                          <a16:creationId xmlns:a16="http://schemas.microsoft.com/office/drawing/2014/main" id="{6183E777-C849-46DD-971E-2ACE466980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805738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2" name="Line 202">
                      <a:extLst>
                        <a:ext uri="{FF2B5EF4-FFF2-40B4-BE49-F238E27FC236}">
                          <a16:creationId xmlns:a16="http://schemas.microsoft.com/office/drawing/2014/main" id="{AD2F2FB3-A2A2-41C5-8701-120BCF04CE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70813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3" name="Line 203">
                      <a:extLst>
                        <a:ext uri="{FF2B5EF4-FFF2-40B4-BE49-F238E27FC236}">
                          <a16:creationId xmlns:a16="http://schemas.microsoft.com/office/drawing/2014/main" id="{2AAB0EE5-7735-4E86-90D4-9397729527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42213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4" name="Line 204">
                      <a:extLst>
                        <a:ext uri="{FF2B5EF4-FFF2-40B4-BE49-F238E27FC236}">
                          <a16:creationId xmlns:a16="http://schemas.microsoft.com/office/drawing/2014/main" id="{9B767AD3-1D8E-4F60-9502-145F80BC44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10463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5" name="Line 205">
                      <a:extLst>
                        <a:ext uri="{FF2B5EF4-FFF2-40B4-BE49-F238E27FC236}">
                          <a16:creationId xmlns:a16="http://schemas.microsoft.com/office/drawing/2014/main" id="{90EF2125-5BFF-465C-9779-DA75FEA270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2475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6" name="Line 206">
                      <a:extLst>
                        <a:ext uri="{FF2B5EF4-FFF2-40B4-BE49-F238E27FC236}">
                          <a16:creationId xmlns:a16="http://schemas.microsoft.com/office/drawing/2014/main" id="{575419CE-24F2-4E7D-9D5D-21D862B23C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9300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7" name="Line 207">
                      <a:extLst>
                        <a:ext uri="{FF2B5EF4-FFF2-40B4-BE49-F238E27FC236}">
                          <a16:creationId xmlns:a16="http://schemas.microsoft.com/office/drawing/2014/main" id="{28907107-1821-40E8-AF64-CB6BC9ECAF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1840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8" name="Line 208">
                      <a:extLst>
                        <a:ext uri="{FF2B5EF4-FFF2-40B4-BE49-F238E27FC236}">
                          <a16:creationId xmlns:a16="http://schemas.microsoft.com/office/drawing/2014/main" id="{60010F26-DFBA-48B2-AB7C-A15B920172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8665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9" name="Line 209">
                      <a:extLst>
                        <a:ext uri="{FF2B5EF4-FFF2-40B4-BE49-F238E27FC236}">
                          <a16:creationId xmlns:a16="http://schemas.microsoft.com/office/drawing/2014/main" id="{59E06110-7603-4F2D-8D23-3E6965AC55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15226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0" name="Line 210">
                      <a:extLst>
                        <a:ext uri="{FF2B5EF4-FFF2-40B4-BE49-F238E27FC236}">
                          <a16:creationId xmlns:a16="http://schemas.microsoft.com/office/drawing/2014/main" id="{5B3BAFCE-7F8C-43DD-99D6-AF647270B3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81888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1" name="Line 211">
                      <a:extLst>
                        <a:ext uri="{FF2B5EF4-FFF2-40B4-BE49-F238E27FC236}">
                          <a16:creationId xmlns:a16="http://schemas.microsoft.com/office/drawing/2014/main" id="{48DBA3CA-B244-4A06-958F-AB8EE4C0C6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915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2" name="Line 212">
                      <a:extLst>
                        <a:ext uri="{FF2B5EF4-FFF2-40B4-BE49-F238E27FC236}">
                          <a16:creationId xmlns:a16="http://schemas.microsoft.com/office/drawing/2014/main" id="{4464CA30-10F6-484D-9A1E-4266276FDF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3740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3" name="Line 213">
                      <a:extLst>
                        <a:ext uri="{FF2B5EF4-FFF2-40B4-BE49-F238E27FC236}">
                          <a16:creationId xmlns:a16="http://schemas.microsoft.com/office/drawing/2014/main" id="{BC80E1E8-A425-4253-AEAC-26A525C39E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59626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4" name="Line 214">
                      <a:extLst>
                        <a:ext uri="{FF2B5EF4-FFF2-40B4-BE49-F238E27FC236}">
                          <a16:creationId xmlns:a16="http://schemas.microsoft.com/office/drawing/2014/main" id="{3ECE4925-8711-4635-9854-098B5F83EE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26288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5" name="Line 215">
                      <a:extLst>
                        <a:ext uri="{FF2B5EF4-FFF2-40B4-BE49-F238E27FC236}">
                          <a16:creationId xmlns:a16="http://schemas.microsoft.com/office/drawing/2014/main" id="{AFCF6B70-791B-4439-A0C8-541A148AD0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280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6" name="Line 216">
                      <a:extLst>
                        <a:ext uri="{FF2B5EF4-FFF2-40B4-BE49-F238E27FC236}">
                          <a16:creationId xmlns:a16="http://schemas.microsoft.com/office/drawing/2014/main" id="{A28B9C0D-173A-4E63-BC93-38849FD80D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3105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7" name="Line 217">
                      <a:extLst>
                        <a:ext uri="{FF2B5EF4-FFF2-40B4-BE49-F238E27FC236}">
                          <a16:creationId xmlns:a16="http://schemas.microsoft.com/office/drawing/2014/main" id="{806E653F-7C05-46B6-A356-9DB89F31C0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54838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8" name="Line 218">
                      <a:extLst>
                        <a:ext uri="{FF2B5EF4-FFF2-40B4-BE49-F238E27FC236}">
                          <a16:creationId xmlns:a16="http://schemas.microsoft.com/office/drawing/2014/main" id="{933F3787-4167-41CF-84EE-A7E581EB89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21501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9" name="Line 219">
                      <a:extLst>
                        <a:ext uri="{FF2B5EF4-FFF2-40B4-BE49-F238E27FC236}">
                          <a16:creationId xmlns:a16="http://schemas.microsoft.com/office/drawing/2014/main" id="{07315FA9-D6D6-42D1-91C0-A126776FB0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89751" y="31861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0" name="Line 220">
                      <a:extLst>
                        <a:ext uri="{FF2B5EF4-FFF2-40B4-BE49-F238E27FC236}">
                          <a16:creationId xmlns:a16="http://schemas.microsoft.com/office/drawing/2014/main" id="{57AC66E8-C445-4EDE-BEE3-77ECCAC38B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54826" y="32178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1" name="Line 221">
                      <a:extLst>
                        <a:ext uri="{FF2B5EF4-FFF2-40B4-BE49-F238E27FC236}">
                          <a16:creationId xmlns:a16="http://schemas.microsoft.com/office/drawing/2014/main" id="{CB5AF68A-BEB0-4C6B-8FF5-21900D7538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50051" y="31861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2" name="Line 222">
                      <a:extLst>
                        <a:ext uri="{FF2B5EF4-FFF2-40B4-BE49-F238E27FC236}">
                          <a16:creationId xmlns:a16="http://schemas.microsoft.com/office/drawing/2014/main" id="{855D9B0E-FE3B-4C08-B060-651C4BB216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16713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3" name="Line 223">
                      <a:extLst>
                        <a:ext uri="{FF2B5EF4-FFF2-40B4-BE49-F238E27FC236}">
                          <a16:creationId xmlns:a16="http://schemas.microsoft.com/office/drawing/2014/main" id="{CF1F178B-984F-4691-AF6E-1D73426029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54801" y="31861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4" name="Line 224">
                      <a:extLst>
                        <a:ext uri="{FF2B5EF4-FFF2-40B4-BE49-F238E27FC236}">
                          <a16:creationId xmlns:a16="http://schemas.microsoft.com/office/drawing/2014/main" id="{9BCD2A23-06E6-4AE5-8601-A6550B3306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23051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5" name="Line 225">
                      <a:extLst>
                        <a:ext uri="{FF2B5EF4-FFF2-40B4-BE49-F238E27FC236}">
                          <a16:creationId xmlns:a16="http://schemas.microsoft.com/office/drawing/2014/main" id="{D25699CF-6C0B-49BC-B507-F2B3EDA41E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40451" y="3187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6" name="Line 226">
                      <a:extLst>
                        <a:ext uri="{FF2B5EF4-FFF2-40B4-BE49-F238E27FC236}">
                          <a16:creationId xmlns:a16="http://schemas.microsoft.com/office/drawing/2014/main" id="{48F425A1-8C91-4826-B9CA-130D28AA10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08701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7" name="Line 227">
                      <a:extLst>
                        <a:ext uri="{FF2B5EF4-FFF2-40B4-BE49-F238E27FC236}">
                          <a16:creationId xmlns:a16="http://schemas.microsoft.com/office/drawing/2014/main" id="{A25C1EEE-9C09-4DDE-A3C0-0A9187C261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4888" y="3187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8" name="Line 228">
                      <a:extLst>
                        <a:ext uri="{FF2B5EF4-FFF2-40B4-BE49-F238E27FC236}">
                          <a16:creationId xmlns:a16="http://schemas.microsoft.com/office/drawing/2014/main" id="{F85669F2-900C-4C8A-9266-49098157FB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53138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9" name="Line 229">
                      <a:extLst>
                        <a:ext uri="{FF2B5EF4-FFF2-40B4-BE49-F238E27FC236}">
                          <a16:creationId xmlns:a16="http://schemas.microsoft.com/office/drawing/2014/main" id="{55C5F4FB-4233-426D-8657-F64A3918EB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21351" y="310832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0" name="Line 230">
                      <a:extLst>
                        <a:ext uri="{FF2B5EF4-FFF2-40B4-BE49-F238E27FC236}">
                          <a16:creationId xmlns:a16="http://schemas.microsoft.com/office/drawing/2014/main" id="{CE489B07-A882-4584-A3C4-BD0B2F0056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88013" y="31400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1" name="Line 231">
                      <a:extLst>
                        <a:ext uri="{FF2B5EF4-FFF2-40B4-BE49-F238E27FC236}">
                          <a16:creationId xmlns:a16="http://schemas.microsoft.com/office/drawing/2014/main" id="{45AA1D92-4F10-44A8-96E7-4DEE885A8A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72126" y="304006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2" name="Line 232">
                      <a:extLst>
                        <a:ext uri="{FF2B5EF4-FFF2-40B4-BE49-F238E27FC236}">
                          <a16:creationId xmlns:a16="http://schemas.microsoft.com/office/drawing/2014/main" id="{62EBC145-B778-47C9-9B0C-D5B5CD2D91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38788" y="30718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3" name="Line 233">
                      <a:extLst>
                        <a:ext uri="{FF2B5EF4-FFF2-40B4-BE49-F238E27FC236}">
                          <a16:creationId xmlns:a16="http://schemas.microsoft.com/office/drawing/2014/main" id="{5291775D-F700-4841-B342-54205823FC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07038" y="304006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4" name="Line 234">
                      <a:extLst>
                        <a:ext uri="{FF2B5EF4-FFF2-40B4-BE49-F238E27FC236}">
                          <a16:creationId xmlns:a16="http://schemas.microsoft.com/office/drawing/2014/main" id="{66788240-42EB-4889-9B21-0B5DE46558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2113" y="30718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5" name="Line 235">
                      <a:extLst>
                        <a:ext uri="{FF2B5EF4-FFF2-40B4-BE49-F238E27FC236}">
                          <a16:creationId xmlns:a16="http://schemas.microsoft.com/office/drawing/2014/main" id="{EA2B3417-88DF-425D-8BC6-109D612C7C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48301" y="304006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6" name="Line 236">
                      <a:extLst>
                        <a:ext uri="{FF2B5EF4-FFF2-40B4-BE49-F238E27FC236}">
                          <a16:creationId xmlns:a16="http://schemas.microsoft.com/office/drawing/2014/main" id="{290E9E4D-7A25-47B3-9BB8-986E456DE1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16551" y="30718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7" name="Line 237">
                      <a:extLst>
                        <a:ext uri="{FF2B5EF4-FFF2-40B4-BE49-F238E27FC236}">
                          <a16:creationId xmlns:a16="http://schemas.microsoft.com/office/drawing/2014/main" id="{176B61B6-81BC-4BBF-89E5-6B310FE83C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37176" y="29781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8" name="Line 238">
                      <a:extLst>
                        <a:ext uri="{FF2B5EF4-FFF2-40B4-BE49-F238E27FC236}">
                          <a16:creationId xmlns:a16="http://schemas.microsoft.com/office/drawing/2014/main" id="{B8C9B9D6-3FF1-4E2A-B098-9A307B5B85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03838" y="3006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9" name="Line 239">
                      <a:extLst>
                        <a:ext uri="{FF2B5EF4-FFF2-40B4-BE49-F238E27FC236}">
                          <a16:creationId xmlns:a16="http://schemas.microsoft.com/office/drawing/2014/main" id="{C2BF3E0A-873C-4F77-A3F2-F977762220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84763" y="29781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0" name="Line 240">
                      <a:extLst>
                        <a:ext uri="{FF2B5EF4-FFF2-40B4-BE49-F238E27FC236}">
                          <a16:creationId xmlns:a16="http://schemas.microsoft.com/office/drawing/2014/main" id="{0F0B80BD-DF6C-4F14-939A-FDDB1CA1FA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426" y="3006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1" name="Line 241">
                      <a:extLst>
                        <a:ext uri="{FF2B5EF4-FFF2-40B4-BE49-F238E27FC236}">
                          <a16:creationId xmlns:a16="http://schemas.microsoft.com/office/drawing/2014/main" id="{7F6574B9-C887-42B4-A664-BDD96646F6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19676" y="29067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2" name="Line 242">
                      <a:extLst>
                        <a:ext uri="{FF2B5EF4-FFF2-40B4-BE49-F238E27FC236}">
                          <a16:creationId xmlns:a16="http://schemas.microsoft.com/office/drawing/2014/main" id="{CD22089B-C2AC-44D6-B1E7-48B6D658F1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86338" y="29384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3" name="Line 243">
                      <a:extLst>
                        <a:ext uri="{FF2B5EF4-FFF2-40B4-BE49-F238E27FC236}">
                          <a16:creationId xmlns:a16="http://schemas.microsoft.com/office/drawing/2014/main" id="{A8488F24-76B8-44F9-B296-8D425486D3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16488" y="29067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4" name="Line 244">
                      <a:extLst>
                        <a:ext uri="{FF2B5EF4-FFF2-40B4-BE49-F238E27FC236}">
                          <a16:creationId xmlns:a16="http://schemas.microsoft.com/office/drawing/2014/main" id="{1A255A3E-DFE1-4138-AFB4-D058B930C5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84738" y="29384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5" name="Line 245">
                      <a:extLst>
                        <a:ext uri="{FF2B5EF4-FFF2-40B4-BE49-F238E27FC236}">
                          <a16:creationId xmlns:a16="http://schemas.microsoft.com/office/drawing/2014/main" id="{3D911B15-CE9C-4236-B8D0-9A11C874CA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51401" y="29067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6" name="Line 246">
                      <a:extLst>
                        <a:ext uri="{FF2B5EF4-FFF2-40B4-BE49-F238E27FC236}">
                          <a16:creationId xmlns:a16="http://schemas.microsoft.com/office/drawing/2014/main" id="{918CABB2-3206-4C31-A5F9-1B145C4D39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8063" y="29384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7" name="Line 247">
                      <a:extLst>
                        <a:ext uri="{FF2B5EF4-FFF2-40B4-BE49-F238E27FC236}">
                          <a16:creationId xmlns:a16="http://schemas.microsoft.com/office/drawing/2014/main" id="{685A3E96-AF76-48A6-82E5-69882ADF90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67263" y="285273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8" name="Line 248">
                      <a:extLst>
                        <a:ext uri="{FF2B5EF4-FFF2-40B4-BE49-F238E27FC236}">
                          <a16:creationId xmlns:a16="http://schemas.microsoft.com/office/drawing/2014/main" id="{1E38BD27-7E9C-496C-8DA9-58C924B4FF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33926" y="288290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9" name="Line 249">
                      <a:extLst>
                        <a:ext uri="{FF2B5EF4-FFF2-40B4-BE49-F238E27FC236}">
                          <a16:creationId xmlns:a16="http://schemas.microsoft.com/office/drawing/2014/main" id="{EFDCF547-9ACF-42B0-B472-A16235E05C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40276" y="27971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0" name="Line 250">
                      <a:extLst>
                        <a:ext uri="{FF2B5EF4-FFF2-40B4-BE49-F238E27FC236}">
                          <a16:creationId xmlns:a16="http://schemas.microsoft.com/office/drawing/2014/main" id="{8816046F-0FCC-4541-B560-DF4FFFEB41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5351" y="28289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1" name="Line 251">
                      <a:extLst>
                        <a:ext uri="{FF2B5EF4-FFF2-40B4-BE49-F238E27FC236}">
                          <a16:creationId xmlns:a16="http://schemas.microsoft.com/office/drawing/2014/main" id="{10A52A43-96D4-4FDB-8926-C591D21299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25976" y="2735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2" name="Line 252">
                      <a:extLst>
                        <a:ext uri="{FF2B5EF4-FFF2-40B4-BE49-F238E27FC236}">
                          <a16:creationId xmlns:a16="http://schemas.microsoft.com/office/drawing/2014/main" id="{9C4D0FBA-B0C7-45DC-8876-F47D760481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94226" y="27670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3" name="Line 253">
                      <a:extLst>
                        <a:ext uri="{FF2B5EF4-FFF2-40B4-BE49-F238E27FC236}">
                          <a16:creationId xmlns:a16="http://schemas.microsoft.com/office/drawing/2014/main" id="{BCE07AB6-96B4-4CE9-8D27-AE355350A9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43426" y="2679700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4" name="Line 254">
                      <a:extLst>
                        <a:ext uri="{FF2B5EF4-FFF2-40B4-BE49-F238E27FC236}">
                          <a16:creationId xmlns:a16="http://schemas.microsoft.com/office/drawing/2014/main" id="{67DCDFAA-9F9E-407F-A82D-476CF5C869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10088" y="2711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5" name="Line 255">
                      <a:extLst>
                        <a:ext uri="{FF2B5EF4-FFF2-40B4-BE49-F238E27FC236}">
                          <a16:creationId xmlns:a16="http://schemas.microsoft.com/office/drawing/2014/main" id="{00C2B055-3F32-418D-9A46-939419DEA3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65626" y="2679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6" name="Line 256">
                      <a:extLst>
                        <a:ext uri="{FF2B5EF4-FFF2-40B4-BE49-F238E27FC236}">
                          <a16:creationId xmlns:a16="http://schemas.microsoft.com/office/drawing/2014/main" id="{69CC80D5-EB47-4790-92DA-A1BFADA399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32288" y="2711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7" name="Line 257">
                      <a:extLst>
                        <a:ext uri="{FF2B5EF4-FFF2-40B4-BE49-F238E27FC236}">
                          <a16:creationId xmlns:a16="http://schemas.microsoft.com/office/drawing/2014/main" id="{18358857-321F-4DAA-B211-34116591B7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08476" y="2679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8" name="Line 258">
                      <a:extLst>
                        <a:ext uri="{FF2B5EF4-FFF2-40B4-BE49-F238E27FC236}">
                          <a16:creationId xmlns:a16="http://schemas.microsoft.com/office/drawing/2014/main" id="{413C1015-1AC5-4CB2-A5C1-780703F82B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5138" y="2711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9" name="Line 259">
                      <a:extLst>
                        <a:ext uri="{FF2B5EF4-FFF2-40B4-BE49-F238E27FC236}">
                          <a16:creationId xmlns:a16="http://schemas.microsoft.com/office/drawing/2014/main" id="{2CCB511F-A459-4E50-BB1D-4D5B420482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4813" y="26257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0" name="Line 260">
                      <a:extLst>
                        <a:ext uri="{FF2B5EF4-FFF2-40B4-BE49-F238E27FC236}">
                          <a16:creationId xmlns:a16="http://schemas.microsoft.com/office/drawing/2014/main" id="{B2856901-0BCD-49A8-8FB6-CE5E88BB96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83063" y="26574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1" name="Line 261">
                      <a:extLst>
                        <a:ext uri="{FF2B5EF4-FFF2-40B4-BE49-F238E27FC236}">
                          <a16:creationId xmlns:a16="http://schemas.microsoft.com/office/drawing/2014/main" id="{7EE0369D-3B85-45A1-9796-30C080FC26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0363" y="25701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2" name="Line 262">
                      <a:extLst>
                        <a:ext uri="{FF2B5EF4-FFF2-40B4-BE49-F238E27FC236}">
                          <a16:creationId xmlns:a16="http://schemas.microsoft.com/office/drawing/2014/main" id="{D74773F2-FE67-47AD-ACB4-E1F74A44DE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35438" y="26003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3" name="Line 263">
                      <a:extLst>
                        <a:ext uri="{FF2B5EF4-FFF2-40B4-BE49-F238E27FC236}">
                          <a16:creationId xmlns:a16="http://schemas.microsoft.com/office/drawing/2014/main" id="{EB176083-C214-4B00-AA78-9F8452D965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6226" y="25701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4" name="Line 264">
                      <a:extLst>
                        <a:ext uri="{FF2B5EF4-FFF2-40B4-BE49-F238E27FC236}">
                          <a16:creationId xmlns:a16="http://schemas.microsoft.com/office/drawing/2014/main" id="{47D86A25-B55A-415C-8B59-2C35E72C48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2888" y="26003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5" name="Line 265">
                      <a:extLst>
                        <a:ext uri="{FF2B5EF4-FFF2-40B4-BE49-F238E27FC236}">
                          <a16:creationId xmlns:a16="http://schemas.microsoft.com/office/drawing/2014/main" id="{6D1D9139-CC91-4D95-9865-9AF39D0FC3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6063" y="25161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6" name="Line 266">
                      <a:extLst>
                        <a:ext uri="{FF2B5EF4-FFF2-40B4-BE49-F238E27FC236}">
                          <a16:creationId xmlns:a16="http://schemas.microsoft.com/office/drawing/2014/main" id="{197522BD-5E92-4E64-AEAF-73D12A03B6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4313" y="254793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7" name="Line 267">
                      <a:extLst>
                        <a:ext uri="{FF2B5EF4-FFF2-40B4-BE49-F238E27FC236}">
                          <a16:creationId xmlns:a16="http://schemas.microsoft.com/office/drawing/2014/main" id="{EEC8D6CD-4BAB-4293-A11D-0E182AD535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9076" y="25161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8" name="Line 268">
                      <a:extLst>
                        <a:ext uri="{FF2B5EF4-FFF2-40B4-BE49-F238E27FC236}">
                          <a16:creationId xmlns:a16="http://schemas.microsoft.com/office/drawing/2014/main" id="{1152AA8A-1CFA-4F72-946C-AB7EE8F997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97326" y="2547938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9" name="Line 269">
                      <a:extLst>
                        <a:ext uri="{FF2B5EF4-FFF2-40B4-BE49-F238E27FC236}">
                          <a16:creationId xmlns:a16="http://schemas.microsoft.com/office/drawing/2014/main" id="{8BA18BDC-41A6-4AE8-B900-7EA48C436C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1138" y="24145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0" name="Line 270">
                      <a:extLst>
                        <a:ext uri="{FF2B5EF4-FFF2-40B4-BE49-F238E27FC236}">
                          <a16:creationId xmlns:a16="http://schemas.microsoft.com/office/drawing/2014/main" id="{71221938-304A-4DCA-B3E1-DE979AF0D8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6213" y="244633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1" name="Line 271">
                      <a:extLst>
                        <a:ext uri="{FF2B5EF4-FFF2-40B4-BE49-F238E27FC236}">
                          <a16:creationId xmlns:a16="http://schemas.microsoft.com/office/drawing/2014/main" id="{4F4DA0FA-06C5-4AD8-9176-2E1BDB0414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6838" y="24145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2" name="Line 272">
                      <a:extLst>
                        <a:ext uri="{FF2B5EF4-FFF2-40B4-BE49-F238E27FC236}">
                          <a16:creationId xmlns:a16="http://schemas.microsoft.com/office/drawing/2014/main" id="{42D0D84A-C19E-40D7-9463-69B9BB6C3D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73501" y="2446338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3" name="Line 273">
                      <a:extLst>
                        <a:ext uri="{FF2B5EF4-FFF2-40B4-BE49-F238E27FC236}">
                          <a16:creationId xmlns:a16="http://schemas.microsoft.com/office/drawing/2014/main" id="{4581F8FA-D61F-43B3-9A18-0F67F57B3B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9376" y="23669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4" name="Line 274">
                      <a:extLst>
                        <a:ext uri="{FF2B5EF4-FFF2-40B4-BE49-F238E27FC236}">
                          <a16:creationId xmlns:a16="http://schemas.microsoft.com/office/drawing/2014/main" id="{3F82F36A-A9A4-4D78-A558-C654928C68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6038" y="23987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5" name="Line 275">
                      <a:extLst>
                        <a:ext uri="{FF2B5EF4-FFF2-40B4-BE49-F238E27FC236}">
                          <a16:creationId xmlns:a16="http://schemas.microsoft.com/office/drawing/2014/main" id="{276100C0-EEB6-41C7-B6ED-915FAB44E9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1276" y="23209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6" name="Line 276">
                      <a:extLst>
                        <a:ext uri="{FF2B5EF4-FFF2-40B4-BE49-F238E27FC236}">
                          <a16:creationId xmlns:a16="http://schemas.microsoft.com/office/drawing/2014/main" id="{028D8B20-2C2C-4C19-8496-3DE6F77668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17938" y="23526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7" name="Line 277">
                      <a:extLst>
                        <a:ext uri="{FF2B5EF4-FFF2-40B4-BE49-F238E27FC236}">
                          <a16:creationId xmlns:a16="http://schemas.microsoft.com/office/drawing/2014/main" id="{128C1A23-9289-4A4B-ADD5-EAED6FA5E6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3813" y="23209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8" name="Line 278">
                      <a:extLst>
                        <a:ext uri="{FF2B5EF4-FFF2-40B4-BE49-F238E27FC236}">
                          <a16:creationId xmlns:a16="http://schemas.microsoft.com/office/drawing/2014/main" id="{CE10E104-BCB4-49D0-A0C5-DF85749934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0476" y="23526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9" name="Line 279">
                      <a:extLst>
                        <a:ext uri="{FF2B5EF4-FFF2-40B4-BE49-F238E27FC236}">
                          <a16:creationId xmlns:a16="http://schemas.microsoft.com/office/drawing/2014/main" id="{D7D0B7B3-1FA9-442F-BA13-2887E71CEA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02051" y="22733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0" name="Line 280">
                      <a:extLst>
                        <a:ext uri="{FF2B5EF4-FFF2-40B4-BE49-F238E27FC236}">
                          <a16:creationId xmlns:a16="http://schemas.microsoft.com/office/drawing/2014/main" id="{EEA54450-ADC4-4260-B081-1D4EEC98CC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68713" y="23050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1" name="Line 281">
                      <a:extLst>
                        <a:ext uri="{FF2B5EF4-FFF2-40B4-BE49-F238E27FC236}">
                          <a16:creationId xmlns:a16="http://schemas.microsoft.com/office/drawing/2014/main" id="{992141B4-D842-4AF2-9CDA-A6331A6622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65538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2" name="Line 282">
                      <a:extLst>
                        <a:ext uri="{FF2B5EF4-FFF2-40B4-BE49-F238E27FC236}">
                          <a16:creationId xmlns:a16="http://schemas.microsoft.com/office/drawing/2014/main" id="{AD885249-2403-4E76-AFE7-60DCBB6A19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30613" y="22574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3" name="Line 283">
                      <a:extLst>
                        <a:ext uri="{FF2B5EF4-FFF2-40B4-BE49-F238E27FC236}">
                          <a16:creationId xmlns:a16="http://schemas.microsoft.com/office/drawing/2014/main" id="{F4DC494B-CB3A-4730-89F5-020AD0D486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2838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4" name="Line 284">
                      <a:extLst>
                        <a:ext uri="{FF2B5EF4-FFF2-40B4-BE49-F238E27FC236}">
                          <a16:creationId xmlns:a16="http://schemas.microsoft.com/office/drawing/2014/main" id="{4D4CB98E-57E9-49B8-A0C0-5BD153D3A4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21088" y="22574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5" name="Line 285">
                      <a:extLst>
                        <a:ext uri="{FF2B5EF4-FFF2-40B4-BE49-F238E27FC236}">
                          <a16:creationId xmlns:a16="http://schemas.microsoft.com/office/drawing/2014/main" id="{9BB0D802-0DFA-4B9C-8EB9-8FADAC4CA4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9188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6" name="Line 286">
                      <a:extLst>
                        <a:ext uri="{FF2B5EF4-FFF2-40B4-BE49-F238E27FC236}">
                          <a16:creationId xmlns:a16="http://schemas.microsoft.com/office/drawing/2014/main" id="{F85681F8-BCE6-4AD0-9639-9526AF1441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25851" y="22574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7" name="Line 287">
                      <a:extLst>
                        <a:ext uri="{FF2B5EF4-FFF2-40B4-BE49-F238E27FC236}">
                          <a16:creationId xmlns:a16="http://schemas.microsoft.com/office/drawing/2014/main" id="{4DC6DE32-5176-4A5D-8173-1CC824F31E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43301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8" name="Line 288">
                      <a:extLst>
                        <a:ext uri="{FF2B5EF4-FFF2-40B4-BE49-F238E27FC236}">
                          <a16:creationId xmlns:a16="http://schemas.microsoft.com/office/drawing/2014/main" id="{A1BDC75F-A60C-44F7-8EA9-BC6C18D2BF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9963" y="22574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9" name="Line 289">
                      <a:extLst>
                        <a:ext uri="{FF2B5EF4-FFF2-40B4-BE49-F238E27FC236}">
                          <a16:creationId xmlns:a16="http://schemas.microsoft.com/office/drawing/2014/main" id="{D7CA38AB-AE4A-47A4-9F21-DD63B4C800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6788" y="21320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0" name="Line 290">
                      <a:extLst>
                        <a:ext uri="{FF2B5EF4-FFF2-40B4-BE49-F238E27FC236}">
                          <a16:creationId xmlns:a16="http://schemas.microsoft.com/office/drawing/2014/main" id="{6D2860CA-3E4E-4DDE-9C80-999DE69912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1863" y="21637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1" name="Line 291">
                      <a:extLst>
                        <a:ext uri="{FF2B5EF4-FFF2-40B4-BE49-F238E27FC236}">
                          <a16:creationId xmlns:a16="http://schemas.microsoft.com/office/drawing/2014/main" id="{D5751D44-0269-43D3-BB0D-8779FDCF21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1226" y="20859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2" name="Line 292">
                      <a:extLst>
                        <a:ext uri="{FF2B5EF4-FFF2-40B4-BE49-F238E27FC236}">
                          <a16:creationId xmlns:a16="http://schemas.microsoft.com/office/drawing/2014/main" id="{D4AAD889-F7FD-475F-862C-E694AC11F8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6301" y="21177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3" name="Line 293">
                      <a:extLst>
                        <a:ext uri="{FF2B5EF4-FFF2-40B4-BE49-F238E27FC236}">
                          <a16:creationId xmlns:a16="http://schemas.microsoft.com/office/drawing/2014/main" id="{4D315838-6127-4619-BB0F-C8178E8DAE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0588" y="20859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4" name="Line 294">
                      <a:extLst>
                        <a:ext uri="{FF2B5EF4-FFF2-40B4-BE49-F238E27FC236}">
                          <a16:creationId xmlns:a16="http://schemas.microsoft.com/office/drawing/2014/main" id="{A3B9475E-64EC-45D6-9144-AE99BF3B22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7251" y="2117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5" name="Line 295">
                      <a:extLst>
                        <a:ext uri="{FF2B5EF4-FFF2-40B4-BE49-F238E27FC236}">
                          <a16:creationId xmlns:a16="http://schemas.microsoft.com/office/drawing/2014/main" id="{5AB85B81-50CC-44AB-81FE-131227107A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82963" y="20859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6" name="Line 296">
                      <a:extLst>
                        <a:ext uri="{FF2B5EF4-FFF2-40B4-BE49-F238E27FC236}">
                          <a16:creationId xmlns:a16="http://schemas.microsoft.com/office/drawing/2014/main" id="{403651BC-A075-4097-872C-ED7658052C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1213" y="21177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7" name="Line 297">
                      <a:extLst>
                        <a:ext uri="{FF2B5EF4-FFF2-40B4-BE49-F238E27FC236}">
                          <a16:creationId xmlns:a16="http://schemas.microsoft.com/office/drawing/2014/main" id="{6155AB2B-276A-4783-9DB5-696D035259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2313" y="20383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8" name="Line 298">
                      <a:extLst>
                        <a:ext uri="{FF2B5EF4-FFF2-40B4-BE49-F238E27FC236}">
                          <a16:creationId xmlns:a16="http://schemas.microsoft.com/office/drawing/2014/main" id="{FC777E73-20B7-426F-ADE1-FBE45CA360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32151" y="2070100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9" name="Line 299">
                      <a:extLst>
                        <a:ext uri="{FF2B5EF4-FFF2-40B4-BE49-F238E27FC236}">
                          <a16:creationId xmlns:a16="http://schemas.microsoft.com/office/drawing/2014/main" id="{CE7F96C5-EF46-4AE8-9FFD-9BD6DF9F42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651" y="20383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0" name="Line 300">
                      <a:extLst>
                        <a:ext uri="{FF2B5EF4-FFF2-40B4-BE49-F238E27FC236}">
                          <a16:creationId xmlns:a16="http://schemas.microsoft.com/office/drawing/2014/main" id="{9660B5D0-7CAB-4633-851C-1D8238174B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38488" y="2070100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1" name="Line 301">
                      <a:extLst>
                        <a:ext uri="{FF2B5EF4-FFF2-40B4-BE49-F238E27FC236}">
                          <a16:creationId xmlns:a16="http://schemas.microsoft.com/office/drawing/2014/main" id="{A03E15FB-5CF9-4C87-8206-D1C1C2C2CA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0713" y="199866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2" name="Line 302">
                      <a:extLst>
                        <a:ext uri="{FF2B5EF4-FFF2-40B4-BE49-F238E27FC236}">
                          <a16:creationId xmlns:a16="http://schemas.microsoft.com/office/drawing/2014/main" id="{1B57EF7B-3C1C-4B18-9BBA-1BF5C026F8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8963" y="20304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3" name="Line 303">
                      <a:extLst>
                        <a:ext uri="{FF2B5EF4-FFF2-40B4-BE49-F238E27FC236}">
                          <a16:creationId xmlns:a16="http://schemas.microsoft.com/office/drawing/2014/main" id="{494E70DB-BD83-4AED-B2D5-54540C9CE2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55938" y="1952625"/>
                      <a:ext cx="0" cy="6508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4" name="Line 304">
                      <a:extLst>
                        <a:ext uri="{FF2B5EF4-FFF2-40B4-BE49-F238E27FC236}">
                          <a16:creationId xmlns:a16="http://schemas.microsoft.com/office/drawing/2014/main" id="{CEEA9AFE-8A4F-4161-B131-747E909527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5776" y="19843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5" name="Line 305">
                      <a:extLst>
                        <a:ext uri="{FF2B5EF4-FFF2-40B4-BE49-F238E27FC236}">
                          <a16:creationId xmlns:a16="http://schemas.microsoft.com/office/drawing/2014/main" id="{8319E507-C354-4C1C-B8E5-FC51A5B3BC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1" y="191611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6" name="Line 306">
                      <a:extLst>
                        <a:ext uri="{FF2B5EF4-FFF2-40B4-BE49-F238E27FC236}">
                          <a16:creationId xmlns:a16="http://schemas.microsoft.com/office/drawing/2014/main" id="{D6D20241-4CED-4387-8E7D-DDB754DAE7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7838" y="194468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7" name="Line 307">
                      <a:extLst>
                        <a:ext uri="{FF2B5EF4-FFF2-40B4-BE49-F238E27FC236}">
                          <a16:creationId xmlns:a16="http://schemas.microsoft.com/office/drawing/2014/main" id="{3D277C33-31F4-49A7-9EDF-052F4B1BD3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36888" y="182721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8" name="Line 308">
                      <a:extLst>
                        <a:ext uri="{FF2B5EF4-FFF2-40B4-BE49-F238E27FC236}">
                          <a16:creationId xmlns:a16="http://schemas.microsoft.com/office/drawing/2014/main" id="{8195A70D-2B39-4FC1-BC18-95D3B615B4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8313" y="1860550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9" name="Line 309">
                      <a:extLst>
                        <a:ext uri="{FF2B5EF4-FFF2-40B4-BE49-F238E27FC236}">
                          <a16:creationId xmlns:a16="http://schemas.microsoft.com/office/drawing/2014/main" id="{5430523D-EFBF-442F-8884-ED8C3ACC28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6713" y="1790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0" name="Line 310">
                      <a:extLst>
                        <a:ext uri="{FF2B5EF4-FFF2-40B4-BE49-F238E27FC236}">
                          <a16:creationId xmlns:a16="http://schemas.microsoft.com/office/drawing/2014/main" id="{7E62FB6E-6BE5-4DA9-9914-38B3B1D2FB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4963" y="18192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1" name="Line 311">
                      <a:extLst>
                        <a:ext uri="{FF2B5EF4-FFF2-40B4-BE49-F238E27FC236}">
                          <a16:creationId xmlns:a16="http://schemas.microsoft.com/office/drawing/2014/main" id="{4B6ED222-D2F1-4796-BA97-D5D9AC2827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9726" y="17430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2" name="Line 312">
                      <a:extLst>
                        <a:ext uri="{FF2B5EF4-FFF2-40B4-BE49-F238E27FC236}">
                          <a16:creationId xmlns:a16="http://schemas.microsoft.com/office/drawing/2014/main" id="{FB29F308-DBF2-44E0-A905-272B2BEB1E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47976" y="17748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3" name="Line 313">
                      <a:extLst>
                        <a:ext uri="{FF2B5EF4-FFF2-40B4-BE49-F238E27FC236}">
                          <a16:creationId xmlns:a16="http://schemas.microsoft.com/office/drawing/2014/main" id="{87F6186B-1DF2-4E34-A04B-1CB4732E95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13051" y="17430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4" name="Line 314">
                      <a:extLst>
                        <a:ext uri="{FF2B5EF4-FFF2-40B4-BE49-F238E27FC236}">
                          <a16:creationId xmlns:a16="http://schemas.microsoft.com/office/drawing/2014/main" id="{EA9D74A0-7557-4AA1-8F9D-632784E262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2888" y="17748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5" name="Line 315">
                      <a:extLst>
                        <a:ext uri="{FF2B5EF4-FFF2-40B4-BE49-F238E27FC236}">
                          <a16:creationId xmlns:a16="http://schemas.microsoft.com/office/drawing/2014/main" id="{C70E8B62-3B5C-43B3-99C5-0689339008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2226" y="16573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6" name="Line 316">
                      <a:extLst>
                        <a:ext uri="{FF2B5EF4-FFF2-40B4-BE49-F238E27FC236}">
                          <a16:creationId xmlns:a16="http://schemas.microsoft.com/office/drawing/2014/main" id="{ED297CC9-9C90-4E78-87FB-E6833428C7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30476" y="1689100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7" name="Line 317">
                      <a:extLst>
                        <a:ext uri="{FF2B5EF4-FFF2-40B4-BE49-F238E27FC236}">
                          <a16:creationId xmlns:a16="http://schemas.microsoft.com/office/drawing/2014/main" id="{1B89264B-B152-41F0-A97B-33E0A9689A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7613" y="16176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8" name="Line 318">
                      <a:extLst>
                        <a:ext uri="{FF2B5EF4-FFF2-40B4-BE49-F238E27FC236}">
                          <a16:creationId xmlns:a16="http://schemas.microsoft.com/office/drawing/2014/main" id="{2546981B-9A6C-4F51-BC8E-4BF1DD6B1C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5863" y="1649413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9" name="Line 319">
                      <a:extLst>
                        <a:ext uri="{FF2B5EF4-FFF2-40B4-BE49-F238E27FC236}">
                          <a16:creationId xmlns:a16="http://schemas.microsoft.com/office/drawing/2014/main" id="{238A736D-483D-4CA9-92AF-B52470B788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1413" y="15716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0" name="Line 320">
                      <a:extLst>
                        <a:ext uri="{FF2B5EF4-FFF2-40B4-BE49-F238E27FC236}">
                          <a16:creationId xmlns:a16="http://schemas.microsoft.com/office/drawing/2014/main" id="{CE85697F-C81F-4B79-AC6C-03550A825E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9663" y="16033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1" name="Line 321">
                      <a:extLst>
                        <a:ext uri="{FF2B5EF4-FFF2-40B4-BE49-F238E27FC236}">
                          <a16:creationId xmlns:a16="http://schemas.microsoft.com/office/drawing/2014/main" id="{1A5FF2BC-D904-4BCC-BF91-26440AFF91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43138" y="15335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2" name="Line 322">
                      <a:extLst>
                        <a:ext uri="{FF2B5EF4-FFF2-40B4-BE49-F238E27FC236}">
                          <a16:creationId xmlns:a16="http://schemas.microsoft.com/office/drawing/2014/main" id="{916CF847-FD66-4504-A46B-3856805EA4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2976" y="156368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3" name="Line 323">
                      <a:extLst>
                        <a:ext uri="{FF2B5EF4-FFF2-40B4-BE49-F238E27FC236}">
                          <a16:creationId xmlns:a16="http://schemas.microsoft.com/office/drawing/2014/main" id="{B9E2E395-2F1A-4BEA-965B-B31987FB5D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7101" y="149383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4" name="Line 324">
                      <a:extLst>
                        <a:ext uri="{FF2B5EF4-FFF2-40B4-BE49-F238E27FC236}">
                          <a16:creationId xmlns:a16="http://schemas.microsoft.com/office/drawing/2014/main" id="{80028496-5B90-4773-BF36-4633BC2918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5351" y="152400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5" name="Line 325">
                      <a:extLst>
                        <a:ext uri="{FF2B5EF4-FFF2-40B4-BE49-F238E27FC236}">
                          <a16:creationId xmlns:a16="http://schemas.microsoft.com/office/drawing/2014/main" id="{7169FD86-B88C-4D30-9E6D-C046E6D432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3438" y="14462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6" name="Line 326">
                      <a:extLst>
                        <a:ext uri="{FF2B5EF4-FFF2-40B4-BE49-F238E27FC236}">
                          <a16:creationId xmlns:a16="http://schemas.microsoft.com/office/drawing/2014/main" id="{879970F6-4471-4152-AFDD-5D7793B498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71688" y="14779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7" name="Line 327">
                      <a:extLst>
                        <a:ext uri="{FF2B5EF4-FFF2-40B4-BE49-F238E27FC236}">
                          <a16:creationId xmlns:a16="http://schemas.microsoft.com/office/drawing/2014/main" id="{75178484-4283-4B2F-9EB6-323FAA10CE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76451" y="14462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8" name="Line 328">
                      <a:extLst>
                        <a:ext uri="{FF2B5EF4-FFF2-40B4-BE49-F238E27FC236}">
                          <a16:creationId xmlns:a16="http://schemas.microsoft.com/office/drawing/2014/main" id="{25ED0CEE-B136-4352-8FAF-283895CD63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6288" y="14779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9" name="Line 329">
                      <a:extLst>
                        <a:ext uri="{FF2B5EF4-FFF2-40B4-BE49-F238E27FC236}">
                          <a16:creationId xmlns:a16="http://schemas.microsoft.com/office/drawing/2014/main" id="{B1E3F235-45E0-4BC9-860F-ACEDB43DA1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5338" y="14065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0" name="Line 330">
                      <a:extLst>
                        <a:ext uri="{FF2B5EF4-FFF2-40B4-BE49-F238E27FC236}">
                          <a16:creationId xmlns:a16="http://schemas.microsoft.com/office/drawing/2014/main" id="{3BCA305B-649C-45C3-8433-EDE55DA048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6763" y="1436688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1" name="Line 331">
                      <a:extLst>
                        <a:ext uri="{FF2B5EF4-FFF2-40B4-BE49-F238E27FC236}">
                          <a16:creationId xmlns:a16="http://schemas.microsoft.com/office/drawing/2014/main" id="{15A83EBC-6FE5-4AAD-AAA3-1B826912F8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90726" y="13604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2" name="Line 332">
                      <a:extLst>
                        <a:ext uri="{FF2B5EF4-FFF2-40B4-BE49-F238E27FC236}">
                          <a16:creationId xmlns:a16="http://schemas.microsoft.com/office/drawing/2014/main" id="{E988CFB4-141F-483D-B83C-7A52E4152C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58976" y="13906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3" name="Line 333">
                      <a:extLst>
                        <a:ext uri="{FF2B5EF4-FFF2-40B4-BE49-F238E27FC236}">
                          <a16:creationId xmlns:a16="http://schemas.microsoft.com/office/drawing/2014/main" id="{42EF7E79-E2CF-4720-9CC8-BE95834F2D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5163" y="13223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4" name="Line 334">
                      <a:extLst>
                        <a:ext uri="{FF2B5EF4-FFF2-40B4-BE49-F238E27FC236}">
                          <a16:creationId xmlns:a16="http://schemas.microsoft.com/office/drawing/2014/main" id="{EF5E7DCF-4F36-4FBD-9BDF-B17123A62B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03413" y="13525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5" name="Line 335">
                      <a:extLst>
                        <a:ext uri="{FF2B5EF4-FFF2-40B4-BE49-F238E27FC236}">
                          <a16:creationId xmlns:a16="http://schemas.microsoft.com/office/drawing/2014/main" id="{82B22742-9C52-4334-9D32-F741EE5951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06588" y="1282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6" name="Line 336">
                      <a:extLst>
                        <a:ext uri="{FF2B5EF4-FFF2-40B4-BE49-F238E27FC236}">
                          <a16:creationId xmlns:a16="http://schemas.microsoft.com/office/drawing/2014/main" id="{80BBA709-7404-40B7-A6D8-81B18914B9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4838" y="13128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7" name="Line 337">
                      <a:extLst>
                        <a:ext uri="{FF2B5EF4-FFF2-40B4-BE49-F238E27FC236}">
                          <a16:creationId xmlns:a16="http://schemas.microsoft.com/office/drawing/2014/main" id="{F3307912-2C7D-48C6-9BA4-691DD5BED7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98651" y="124301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8" name="Line 338">
                      <a:extLst>
                        <a:ext uri="{FF2B5EF4-FFF2-40B4-BE49-F238E27FC236}">
                          <a16:creationId xmlns:a16="http://schemas.microsoft.com/office/drawing/2014/main" id="{3C2763F3-1FBC-4207-A499-749EEC87B2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66901" y="12731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9" name="Line 339">
                      <a:extLst>
                        <a:ext uri="{FF2B5EF4-FFF2-40B4-BE49-F238E27FC236}">
                          <a16:creationId xmlns:a16="http://schemas.microsoft.com/office/drawing/2014/main" id="{ACF3072A-5D0C-4C21-B087-E562E8646B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09738" y="11953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0" name="Line 340">
                      <a:extLst>
                        <a:ext uri="{FF2B5EF4-FFF2-40B4-BE49-F238E27FC236}">
                          <a16:creationId xmlns:a16="http://schemas.microsoft.com/office/drawing/2014/main" id="{C6634DCF-350C-475F-91A5-2CC2E67F12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1163" y="1227138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1" name="Line 341">
                      <a:extLst>
                        <a:ext uri="{FF2B5EF4-FFF2-40B4-BE49-F238E27FC236}">
                          <a16:creationId xmlns:a16="http://schemas.microsoft.com/office/drawing/2014/main" id="{6FBC3AE1-8AC5-4AD1-8EE2-A7A54D1409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27188" y="11953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2" name="Line 342">
                      <a:extLst>
                        <a:ext uri="{FF2B5EF4-FFF2-40B4-BE49-F238E27FC236}">
                          <a16:creationId xmlns:a16="http://schemas.microsoft.com/office/drawing/2014/main" id="{FC2926F3-AF09-4124-A0AE-1EF876C0EC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95438" y="1227138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3" name="Line 343">
                      <a:extLst>
                        <a:ext uri="{FF2B5EF4-FFF2-40B4-BE49-F238E27FC236}">
                          <a16:creationId xmlns:a16="http://schemas.microsoft.com/office/drawing/2014/main" id="{53B0FFD7-612F-4A89-B292-2D70DC095B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3526" y="11572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4" name="Line 344">
                      <a:extLst>
                        <a:ext uri="{FF2B5EF4-FFF2-40B4-BE49-F238E27FC236}">
                          <a16:creationId xmlns:a16="http://schemas.microsoft.com/office/drawing/2014/main" id="{1042E12B-A469-4061-B4AB-AD13A3438C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01776" y="1187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5" name="Line 345">
                      <a:extLst>
                        <a:ext uri="{FF2B5EF4-FFF2-40B4-BE49-F238E27FC236}">
                          <a16:creationId xmlns:a16="http://schemas.microsoft.com/office/drawing/2014/main" id="{14E30E63-2EBB-48D4-95C5-39A3C46C8D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5388" y="106997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6" name="Line 346">
                      <a:extLst>
                        <a:ext uri="{FF2B5EF4-FFF2-40B4-BE49-F238E27FC236}">
                          <a16:creationId xmlns:a16="http://schemas.microsoft.com/office/drawing/2014/main" id="{AAB0B28C-1264-49FD-B58E-479B803E40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3638" y="1101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7" name="Line 347">
                      <a:extLst>
                        <a:ext uri="{FF2B5EF4-FFF2-40B4-BE49-F238E27FC236}">
                          <a16:creationId xmlns:a16="http://schemas.microsoft.com/office/drawing/2014/main" id="{B860A613-3EA2-491C-8CDA-5CC628146E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1726" y="106997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8" name="Line 348">
                      <a:extLst>
                        <a:ext uri="{FF2B5EF4-FFF2-40B4-BE49-F238E27FC236}">
                          <a16:creationId xmlns:a16="http://schemas.microsoft.com/office/drawing/2014/main" id="{256A0871-1CFC-41B2-BAF3-44810F1343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3151" y="1101725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9" name="Line 349">
                      <a:extLst>
                        <a:ext uri="{FF2B5EF4-FFF2-40B4-BE49-F238E27FC236}">
                          <a16:creationId xmlns:a16="http://schemas.microsoft.com/office/drawing/2014/main" id="{4A06CECC-6F32-48D8-A955-2991CAD8A9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5513" y="103187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300" name="Line 350">
                      <a:extLst>
                        <a:ext uri="{FF2B5EF4-FFF2-40B4-BE49-F238E27FC236}">
                          <a16:creationId xmlns:a16="http://schemas.microsoft.com/office/drawing/2014/main" id="{27237EA4-E05B-4DDC-BCD8-4EFD7391205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3763" y="10636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1EA56D4-94F5-477D-9160-0DE111D1F478}"/>
                  </a:ext>
                </a:extLst>
              </p:cNvPr>
              <p:cNvGrpSpPr/>
              <p:nvPr/>
            </p:nvGrpSpPr>
            <p:grpSpPr>
              <a:xfrm>
                <a:off x="6359412" y="3378710"/>
                <a:ext cx="5220267" cy="1761495"/>
                <a:chOff x="6359412" y="3378710"/>
                <a:chExt cx="5220267" cy="1761495"/>
              </a:xfrm>
            </p:grpSpPr>
            <p:sp>
              <p:nvSpPr>
                <p:cNvPr id="59" name="Freeform 3">
                  <a:extLst>
                    <a:ext uri="{FF2B5EF4-FFF2-40B4-BE49-F238E27FC236}">
                      <a16:creationId xmlns:a16="http://schemas.microsoft.com/office/drawing/2014/main" id="{4B5075E1-5056-4213-B92A-71F414F6F4D7}"/>
                    </a:ext>
                  </a:extLst>
                </p:cNvPr>
                <p:cNvSpPr/>
                <p:nvPr/>
              </p:nvSpPr>
              <p:spPr>
                <a:xfrm>
                  <a:off x="6755176" y="3418938"/>
                  <a:ext cx="4717994" cy="1436311"/>
                </a:xfrm>
                <a:custGeom>
                  <a:avLst/>
                  <a:gdLst>
                    <a:gd name="connsiteX0" fmla="*/ 0 w 6780904"/>
                    <a:gd name="connsiteY0" fmla="*/ 0 h 3352800"/>
                    <a:gd name="connsiteX1" fmla="*/ 0 w 6780904"/>
                    <a:gd name="connsiteY1" fmla="*/ 3352800 h 3352800"/>
                    <a:gd name="connsiteX2" fmla="*/ 6780904 w 6780904"/>
                    <a:gd name="connsiteY2" fmla="*/ 3352800 h 3352800"/>
                    <a:gd name="connsiteX0" fmla="*/ 0 w 8756071"/>
                    <a:gd name="connsiteY0" fmla="*/ 0 h 3352800"/>
                    <a:gd name="connsiteX1" fmla="*/ 0 w 8756071"/>
                    <a:gd name="connsiteY1" fmla="*/ 3352800 h 3352800"/>
                    <a:gd name="connsiteX2" fmla="*/ 8756071 w 8756071"/>
                    <a:gd name="connsiteY2" fmla="*/ 3352800 h 3352800"/>
                    <a:gd name="connsiteX0" fmla="*/ 0 w 8479274"/>
                    <a:gd name="connsiteY0" fmla="*/ 0 h 3352800"/>
                    <a:gd name="connsiteX1" fmla="*/ 0 w 8479274"/>
                    <a:gd name="connsiteY1" fmla="*/ 3352800 h 3352800"/>
                    <a:gd name="connsiteX2" fmla="*/ 8479274 w 8479274"/>
                    <a:gd name="connsiteY2" fmla="*/ 3347801 h 3352800"/>
                    <a:gd name="connsiteX0" fmla="*/ 0 w 8463896"/>
                    <a:gd name="connsiteY0" fmla="*/ 0 h 3352800"/>
                    <a:gd name="connsiteX1" fmla="*/ 0 w 8463896"/>
                    <a:gd name="connsiteY1" fmla="*/ 3352800 h 3352800"/>
                    <a:gd name="connsiteX2" fmla="*/ 8463896 w 8463896"/>
                    <a:gd name="connsiteY2" fmla="*/ 3347801 h 3352800"/>
                    <a:gd name="connsiteX0" fmla="*/ 0 w 8469022"/>
                    <a:gd name="connsiteY0" fmla="*/ 0 h 3352800"/>
                    <a:gd name="connsiteX1" fmla="*/ 0 w 8469022"/>
                    <a:gd name="connsiteY1" fmla="*/ 3352800 h 3352800"/>
                    <a:gd name="connsiteX2" fmla="*/ 8469022 w 8469022"/>
                    <a:gd name="connsiteY2" fmla="*/ 3347801 h 3352800"/>
                    <a:gd name="connsiteX0" fmla="*/ 0 w 8471585"/>
                    <a:gd name="connsiteY0" fmla="*/ 0 h 3352800"/>
                    <a:gd name="connsiteX1" fmla="*/ 0 w 8471585"/>
                    <a:gd name="connsiteY1" fmla="*/ 3352800 h 3352800"/>
                    <a:gd name="connsiteX2" fmla="*/ 8471585 w 8471585"/>
                    <a:gd name="connsiteY2" fmla="*/ 3350301 h 3352800"/>
                    <a:gd name="connsiteX0" fmla="*/ 0 w 8463897"/>
                    <a:gd name="connsiteY0" fmla="*/ 0 h 3355302"/>
                    <a:gd name="connsiteX1" fmla="*/ 0 w 8463897"/>
                    <a:gd name="connsiteY1" fmla="*/ 3352800 h 3355302"/>
                    <a:gd name="connsiteX2" fmla="*/ 8463897 w 8463897"/>
                    <a:gd name="connsiteY2" fmla="*/ 3355302 h 3355302"/>
                    <a:gd name="connsiteX0" fmla="*/ 0 w 8476712"/>
                    <a:gd name="connsiteY0" fmla="*/ 0 h 3357802"/>
                    <a:gd name="connsiteX1" fmla="*/ 0 w 8476712"/>
                    <a:gd name="connsiteY1" fmla="*/ 3352800 h 3357802"/>
                    <a:gd name="connsiteX2" fmla="*/ 8476712 w 8476712"/>
                    <a:gd name="connsiteY2" fmla="*/ 3357802 h 3357802"/>
                    <a:gd name="connsiteX0" fmla="*/ 0 w 8474148"/>
                    <a:gd name="connsiteY0" fmla="*/ 0 h 3355303"/>
                    <a:gd name="connsiteX1" fmla="*/ 0 w 8474148"/>
                    <a:gd name="connsiteY1" fmla="*/ 3352800 h 3355303"/>
                    <a:gd name="connsiteX2" fmla="*/ 8474148 w 8474148"/>
                    <a:gd name="connsiteY2" fmla="*/ 3355303 h 3355303"/>
                    <a:gd name="connsiteX0" fmla="*/ 0 w 8451081"/>
                    <a:gd name="connsiteY0" fmla="*/ 0 h 3390299"/>
                    <a:gd name="connsiteX1" fmla="*/ 0 w 8451081"/>
                    <a:gd name="connsiteY1" fmla="*/ 3352800 h 3390299"/>
                    <a:gd name="connsiteX2" fmla="*/ 8451081 w 8451081"/>
                    <a:gd name="connsiteY2" fmla="*/ 3390299 h 3390299"/>
                    <a:gd name="connsiteX0" fmla="*/ 0 w 8463896"/>
                    <a:gd name="connsiteY0" fmla="*/ 0 h 3360303"/>
                    <a:gd name="connsiteX1" fmla="*/ 0 w 8463896"/>
                    <a:gd name="connsiteY1" fmla="*/ 3352800 h 3360303"/>
                    <a:gd name="connsiteX2" fmla="*/ 8463896 w 8463896"/>
                    <a:gd name="connsiteY2" fmla="*/ 3360303 h 3360303"/>
                    <a:gd name="connsiteX0" fmla="*/ 0 w 8471584"/>
                    <a:gd name="connsiteY0" fmla="*/ 0 h 3362802"/>
                    <a:gd name="connsiteX1" fmla="*/ 0 w 8471584"/>
                    <a:gd name="connsiteY1" fmla="*/ 3352800 h 3362802"/>
                    <a:gd name="connsiteX2" fmla="*/ 8471584 w 8471584"/>
                    <a:gd name="connsiteY2" fmla="*/ 3362802 h 3362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71584" h="3362802">
                      <a:moveTo>
                        <a:pt x="0" y="0"/>
                      </a:moveTo>
                      <a:lnTo>
                        <a:pt x="0" y="3352800"/>
                      </a:lnTo>
                      <a:lnTo>
                        <a:pt x="8471584" y="3362802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19140">
                    <a:defRPr/>
                  </a:pPr>
                  <a:endParaRPr lang="en-GB" sz="8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DC868822-25B7-4CA6-BF3B-1E739520503F}"/>
                    </a:ext>
                  </a:extLst>
                </p:cNvPr>
                <p:cNvGrpSpPr/>
                <p:nvPr/>
              </p:nvGrpSpPr>
              <p:grpSpPr>
                <a:xfrm>
                  <a:off x="6711112" y="3419122"/>
                  <a:ext cx="43848" cy="1432349"/>
                  <a:chOff x="1504278" y="1382076"/>
                  <a:chExt cx="73152" cy="3194612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AC647580-36DF-454B-B12B-FA572411C3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382076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0389550C-84A5-4C61-BE9B-60B4AC8F0D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70439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20495653-2BCD-4A8E-B709-7DA4C83528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02353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D6098074-2594-45E6-AB47-3AA4AF283B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34268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9BFD476E-4E0F-4B5D-893F-251119C53B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66182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F10818A2-155C-4A79-A017-079D90EE85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980971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D7A7DEFE-DC59-4022-A267-B8C52161D3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30011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B78C4A3C-4CA3-4DA4-802B-4DC83CFF38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61925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937CE12E-B7D3-479E-B8AB-89794ECD05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93840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B8573147-4534-4670-8146-6C7000B7EE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25754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9245E1E2-686C-4C62-B302-7ECE145A0E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576688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C18B089A-1083-4A96-91E7-BA3D0BAD1D5A}"/>
                    </a:ext>
                  </a:extLst>
                </p:cNvPr>
                <p:cNvGrpSpPr/>
                <p:nvPr/>
              </p:nvGrpSpPr>
              <p:grpSpPr>
                <a:xfrm>
                  <a:off x="6754738" y="4851923"/>
                  <a:ext cx="4716430" cy="43200"/>
                  <a:chOff x="6738220" y="4851923"/>
                  <a:chExt cx="4541883" cy="43200"/>
                </a:xfrm>
              </p:grpSpPr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A4D15665-D259-4777-87F4-010E01A908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716620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B8DB129C-7E10-434D-AA3F-7B971DD47B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891308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C6E6A6A3-5FB6-4B09-B2BB-ACA129D0B1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06599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444A6C16-0FB8-4957-BCDE-EE659DBEAD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24068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5A76EF84-AB0B-48B6-B4E6-6C8C2AAC6B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415371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ABFD3E1D-3A9E-42FD-9E53-2FA76E29A6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590059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22406A90-3B9F-42B0-ABFB-8B722231BE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76474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3ACD0633-C8C8-46BA-B685-2AA28E75B6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939434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id="{D5CC7061-C4B3-479B-A412-ED52741E1A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114122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69BB34A4-78B2-40E5-A9D1-6BAA284926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288810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29679D5B-E141-4332-AC78-FEACFEC884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463497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2EA689CD-807E-49E1-BF54-4B19BCD903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638185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901F4FDC-24C8-43AC-8C40-125AD369C1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81287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6E82B5AA-F820-4EBC-ABEC-BD50114384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987560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90C70363-D924-4F15-B649-FA0E096380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162248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D918A5C3-9087-4A93-BA3C-D58389F6E2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33693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9ABBFBCF-4DA7-4457-82FE-EBDEEA265B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51162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81222955-28A3-4E4D-9EEB-E508551F86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686311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FB331F97-00B1-4351-A626-05E72A3572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860999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F8631CC3-417B-4D60-8819-5EA2294ACB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03568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AE2898B3-A489-4295-97F0-38214F8389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210374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060B3B77-32B3-4E5E-929F-4EE170D093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385062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18ACAC99-E160-48AA-9589-ECA8871F6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559749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CDD04ABF-CBB2-4350-9ABD-1DF188E936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734437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05383282-2724-42D6-9C8E-051B105E17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909125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987A3A15-19D1-4E74-AA1A-986C594A9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25850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A424E13B-757D-46AA-BD6A-7E6709B757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83812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8D9515F5-8597-4C4D-B09B-BF06C3409603}"/>
                    </a:ext>
                  </a:extLst>
                </p:cNvPr>
                <p:cNvGrpSpPr/>
                <p:nvPr/>
              </p:nvGrpSpPr>
              <p:grpSpPr>
                <a:xfrm>
                  <a:off x="6520605" y="3378710"/>
                  <a:ext cx="194294" cy="1553893"/>
                  <a:chOff x="1186451" y="1291943"/>
                  <a:chExt cx="324140" cy="3465695"/>
                </a:xfrm>
              </p:grpSpPr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934DEBFF-6920-43E1-B881-2D331AA7652A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1291943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1.0</a:t>
                    </a: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B4D55E32-D019-475C-8C95-77D83B6D6E1F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1613913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0.9</a:t>
                    </a:r>
                  </a:p>
                </p:txBody>
              </p:sp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DA5B113F-3029-4D6C-809D-A926B4293858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1932707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0.8</a:t>
                    </a:r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0233497-552D-4DCB-8A86-582E44B2D24F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2251501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0.7</a:t>
                    </a:r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27BA224E-B501-4A56-916F-54E195D5FA61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2570295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0.6</a:t>
                    </a:r>
                  </a:p>
                </p:txBody>
              </p: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EEE28153-320B-451E-85EA-E9B1955FEFEE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2889092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0.5</a:t>
                    </a:r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EA51E2-FCBC-4C0F-A9D0-4B3BABBAB4D5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3207886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0.4</a:t>
                    </a:r>
                  </a:p>
                </p:txBody>
              </p: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B8B34719-65F6-4362-ACE0-EEF038D1D0CD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3526680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0.3</a:t>
                    </a:r>
                  </a:p>
                </p:txBody>
              </p: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143C586-A99D-4444-AFE9-05302E31F3A4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3845476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0.2</a:t>
                    </a: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9043465B-3207-43DE-ABFD-DE95D0B03A2F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4164271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0.1</a:t>
                    </a:r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0A5A4AE8-D0D0-4587-86A8-BA486AFA271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6714" y="4483060"/>
                    <a:ext cx="173877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</a:t>
                    </a:r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CD563F6F-EAF2-4A22-8F47-04AF16F77BFC}"/>
                    </a:ext>
                  </a:extLst>
                </p:cNvPr>
                <p:cNvGrpSpPr/>
                <p:nvPr/>
              </p:nvGrpSpPr>
              <p:grpSpPr>
                <a:xfrm>
                  <a:off x="6679709" y="4895823"/>
                  <a:ext cx="4899970" cy="123111"/>
                  <a:chOff x="1451888" y="4650125"/>
                  <a:chExt cx="8174642" cy="274581"/>
                </a:xfrm>
              </p:grpSpPr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B939A77F-1FE4-4C0B-A97D-A75016BB9937}"/>
                      </a:ext>
                    </a:extLst>
                  </p:cNvPr>
                  <p:cNvSpPr txBox="1"/>
                  <p:nvPr/>
                </p:nvSpPr>
                <p:spPr>
                  <a:xfrm>
                    <a:off x="1451888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EE0C1CA-B22D-44C9-BEA1-EA2200517F2F}"/>
                      </a:ext>
                    </a:extLst>
                  </p:cNvPr>
                  <p:cNvSpPr txBox="1"/>
                  <p:nvPr/>
                </p:nvSpPr>
                <p:spPr>
                  <a:xfrm>
                    <a:off x="1757921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EB82BA0-10F2-4684-A5FB-5EF46CE664C9}"/>
                      </a:ext>
                    </a:extLst>
                  </p:cNvPr>
                  <p:cNvSpPr txBox="1"/>
                  <p:nvPr/>
                </p:nvSpPr>
                <p:spPr>
                  <a:xfrm>
                    <a:off x="2065003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C926653C-6607-4E17-8786-E2040873102F}"/>
                      </a:ext>
                    </a:extLst>
                  </p:cNvPr>
                  <p:cNvSpPr txBox="1"/>
                  <p:nvPr/>
                </p:nvSpPr>
                <p:spPr>
                  <a:xfrm>
                    <a:off x="2365478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C69A8474-81E2-403F-83BF-82A368C9CE3E}"/>
                      </a:ext>
                    </a:extLst>
                  </p:cNvPr>
                  <p:cNvSpPr txBox="1"/>
                  <p:nvPr/>
                </p:nvSpPr>
                <p:spPr>
                  <a:xfrm>
                    <a:off x="262135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12</a:t>
                    </a: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C733E1D5-3376-4C9B-B08E-B4B03C54E3AF}"/>
                      </a:ext>
                    </a:extLst>
                  </p:cNvPr>
                  <p:cNvSpPr txBox="1"/>
                  <p:nvPr/>
                </p:nvSpPr>
                <p:spPr>
                  <a:xfrm>
                    <a:off x="292477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15</a:t>
                    </a:r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74447ADD-DD81-488B-BC67-AAE9C8948EA6}"/>
                      </a:ext>
                    </a:extLst>
                  </p:cNvPr>
                  <p:cNvSpPr txBox="1"/>
                  <p:nvPr/>
                </p:nvSpPr>
                <p:spPr>
                  <a:xfrm>
                    <a:off x="322819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18</a:t>
                    </a: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BCC0681B-A721-4570-B3B9-88997D357FFA}"/>
                      </a:ext>
                    </a:extLst>
                  </p:cNvPr>
                  <p:cNvSpPr txBox="1"/>
                  <p:nvPr/>
                </p:nvSpPr>
                <p:spPr>
                  <a:xfrm>
                    <a:off x="353161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21</a:t>
                    </a:r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F231B638-841B-4245-874D-36C93D010573}"/>
                      </a:ext>
                    </a:extLst>
                  </p:cNvPr>
                  <p:cNvSpPr txBox="1"/>
                  <p:nvPr/>
                </p:nvSpPr>
                <p:spPr>
                  <a:xfrm>
                    <a:off x="3835042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24</a:t>
                    </a:r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7632ACE7-3F06-4B29-AD7D-A2A698755059}"/>
                      </a:ext>
                    </a:extLst>
                  </p:cNvPr>
                  <p:cNvSpPr txBox="1"/>
                  <p:nvPr/>
                </p:nvSpPr>
                <p:spPr>
                  <a:xfrm>
                    <a:off x="413846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27</a:t>
                    </a:r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39D46048-97DE-4ACE-B8E4-17446D56AE1C}"/>
                      </a:ext>
                    </a:extLst>
                  </p:cNvPr>
                  <p:cNvSpPr txBox="1"/>
                  <p:nvPr/>
                </p:nvSpPr>
                <p:spPr>
                  <a:xfrm>
                    <a:off x="4433702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30</a:t>
                    </a:r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17078B2C-451A-4BDA-A538-40E0F588D0DB}"/>
                      </a:ext>
                    </a:extLst>
                  </p:cNvPr>
                  <p:cNvSpPr txBox="1"/>
                  <p:nvPr/>
                </p:nvSpPr>
                <p:spPr>
                  <a:xfrm>
                    <a:off x="4736517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33</a:t>
                    </a:r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BFD3E56-FDB2-4715-B8D0-05AB0F8AC7B1}"/>
                      </a:ext>
                    </a:extLst>
                  </p:cNvPr>
                  <p:cNvSpPr txBox="1"/>
                  <p:nvPr/>
                </p:nvSpPr>
                <p:spPr>
                  <a:xfrm>
                    <a:off x="5039334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36</a:t>
                    </a: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E5E17BB0-EFFF-4E25-BF59-37533A651157}"/>
                      </a:ext>
                    </a:extLst>
                  </p:cNvPr>
                  <p:cNvSpPr txBox="1"/>
                  <p:nvPr/>
                </p:nvSpPr>
                <p:spPr>
                  <a:xfrm>
                    <a:off x="534215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39</a:t>
                    </a:r>
                  </a:p>
                </p:txBody>
              </p: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8081CDA6-2D1E-4182-8E49-77198222A986}"/>
                      </a:ext>
                    </a:extLst>
                  </p:cNvPr>
                  <p:cNvSpPr txBox="1"/>
                  <p:nvPr/>
                </p:nvSpPr>
                <p:spPr>
                  <a:xfrm>
                    <a:off x="5644970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42</a:t>
                    </a: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CED74AE-C362-4D89-8929-AE20E56C9757}"/>
                      </a:ext>
                    </a:extLst>
                  </p:cNvPr>
                  <p:cNvSpPr txBox="1"/>
                  <p:nvPr/>
                </p:nvSpPr>
                <p:spPr>
                  <a:xfrm>
                    <a:off x="594778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DB404501-5660-4CA8-8117-044F77B73B20}"/>
                      </a:ext>
                    </a:extLst>
                  </p:cNvPr>
                  <p:cNvSpPr txBox="1"/>
                  <p:nvPr/>
                </p:nvSpPr>
                <p:spPr>
                  <a:xfrm>
                    <a:off x="6250604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48</a:t>
                    </a: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EFFC3A5A-D72D-4F05-A289-9AA7E4CF4385}"/>
                      </a:ext>
                    </a:extLst>
                  </p:cNvPr>
                  <p:cNvSpPr txBox="1"/>
                  <p:nvPr/>
                </p:nvSpPr>
                <p:spPr>
                  <a:xfrm>
                    <a:off x="655341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51</a:t>
                    </a: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01F26BD1-1CE3-48E3-BE09-F297AB6FC06D}"/>
                      </a:ext>
                    </a:extLst>
                  </p:cNvPr>
                  <p:cNvSpPr txBox="1"/>
                  <p:nvPr/>
                </p:nvSpPr>
                <p:spPr>
                  <a:xfrm>
                    <a:off x="6856236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54</a:t>
                    </a: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EFDCD50B-C14A-4197-A0FF-90B6560953F4}"/>
                      </a:ext>
                    </a:extLst>
                  </p:cNvPr>
                  <p:cNvSpPr txBox="1"/>
                  <p:nvPr/>
                </p:nvSpPr>
                <p:spPr>
                  <a:xfrm>
                    <a:off x="7159053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57</a:t>
                    </a: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571E00A3-F3D3-4861-95A7-F2E64569439B}"/>
                      </a:ext>
                    </a:extLst>
                  </p:cNvPr>
                  <p:cNvSpPr txBox="1"/>
                  <p:nvPr/>
                </p:nvSpPr>
                <p:spPr>
                  <a:xfrm>
                    <a:off x="7461870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3183B5CE-27B3-472A-8A3D-5C18E2D1944F}"/>
                      </a:ext>
                    </a:extLst>
                  </p:cNvPr>
                  <p:cNvSpPr txBox="1"/>
                  <p:nvPr/>
                </p:nvSpPr>
                <p:spPr>
                  <a:xfrm>
                    <a:off x="7764692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63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8CEF9A0-5E75-4EE1-BBD5-388EE19AD65F}"/>
                      </a:ext>
                    </a:extLst>
                  </p:cNvPr>
                  <p:cNvSpPr txBox="1"/>
                  <p:nvPr/>
                </p:nvSpPr>
                <p:spPr>
                  <a:xfrm>
                    <a:off x="806750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66</a:t>
                    </a:r>
                  </a:p>
                </p:txBody>
              </p:sp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4B500AF7-9F77-40A8-8B56-4D28AF2C2F7A}"/>
                      </a:ext>
                    </a:extLst>
                  </p:cNvPr>
                  <p:cNvSpPr txBox="1"/>
                  <p:nvPr/>
                </p:nvSpPr>
                <p:spPr>
                  <a:xfrm>
                    <a:off x="8370328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69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7F7930B4-7E91-47B5-8F32-A574DA5AE4EC}"/>
                      </a:ext>
                    </a:extLst>
                  </p:cNvPr>
                  <p:cNvSpPr txBox="1"/>
                  <p:nvPr/>
                </p:nvSpPr>
                <p:spPr>
                  <a:xfrm>
                    <a:off x="867314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72</a:t>
                    </a:r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4AEF1156-2206-42E7-A3E7-EF5626F570FF}"/>
                      </a:ext>
                    </a:extLst>
                  </p:cNvPr>
                  <p:cNvSpPr txBox="1"/>
                  <p:nvPr/>
                </p:nvSpPr>
                <p:spPr>
                  <a:xfrm>
                    <a:off x="9278777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78</a:t>
                    </a:r>
                  </a:p>
                </p:txBody>
              </p:sp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B35B6788-3DAE-469B-BEEA-BF3750F46A46}"/>
                      </a:ext>
                    </a:extLst>
                  </p:cNvPr>
                  <p:cNvSpPr txBox="1"/>
                  <p:nvPr/>
                </p:nvSpPr>
                <p:spPr>
                  <a:xfrm>
                    <a:off x="8975961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75</a:t>
                    </a:r>
                  </a:p>
                </p:txBody>
              </p:sp>
            </p:grp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8087151-8415-4261-929F-29CD029E052D}"/>
                    </a:ext>
                  </a:extLst>
                </p:cNvPr>
                <p:cNvSpPr txBox="1"/>
                <p:nvPr/>
              </p:nvSpPr>
              <p:spPr>
                <a:xfrm rot="16200000">
                  <a:off x="5903565" y="4075507"/>
                  <a:ext cx="1035219" cy="123525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Proportion of survival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4C1A6C8-91E8-47A6-9DDB-DAEC53432307}"/>
                    </a:ext>
                  </a:extLst>
                </p:cNvPr>
                <p:cNvSpPr txBox="1"/>
                <p:nvPr/>
              </p:nvSpPr>
              <p:spPr>
                <a:xfrm>
                  <a:off x="8740298" y="5017094"/>
                  <a:ext cx="71348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Time (weeks)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4C3099F-17DD-4A06-AFE3-F1E965146EA5}"/>
                    </a:ext>
                  </a:extLst>
                </p:cNvPr>
                <p:cNvSpPr txBox="1"/>
                <p:nvPr/>
              </p:nvSpPr>
              <p:spPr>
                <a:xfrm>
                  <a:off x="6795477" y="4692758"/>
                  <a:ext cx="602503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+ = Censor</a:t>
                  </a: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479DD371-8C59-4A08-BF73-7E62F1F76D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63034" y="4136327"/>
                  <a:ext cx="4708135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8DF35C-0EF3-49F5-8B0B-62297B39C7C0}"/>
                </a:ext>
              </a:extLst>
            </p:cNvPr>
            <p:cNvSpPr txBox="1"/>
            <p:nvPr/>
          </p:nvSpPr>
          <p:spPr>
            <a:xfrm>
              <a:off x="6648748" y="4897844"/>
              <a:ext cx="1097416" cy="123111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defRPr/>
              </a:pPr>
              <a:r>
                <a:rPr lang="en-GB" sz="800" dirty="0">
                  <a:solidFill>
                    <a:srgbClr val="595454"/>
                  </a:solidFill>
                </a:rPr>
                <a:t>No. of patients at risk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6728DA-75A8-4CB9-916E-96ACC5D50A40}"/>
                </a:ext>
              </a:extLst>
            </p:cNvPr>
            <p:cNvGrpSpPr/>
            <p:nvPr/>
          </p:nvGrpSpPr>
          <p:grpSpPr>
            <a:xfrm>
              <a:off x="10672511" y="3232820"/>
              <a:ext cx="261106" cy="192193"/>
              <a:chOff x="10837207" y="3403615"/>
              <a:chExt cx="165704" cy="148148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551D801-6341-4D1C-935C-6C129082F9E1}"/>
                  </a:ext>
                </a:extLst>
              </p:cNvPr>
              <p:cNvGrpSpPr/>
              <p:nvPr/>
            </p:nvGrpSpPr>
            <p:grpSpPr>
              <a:xfrm>
                <a:off x="10837207" y="3403615"/>
                <a:ext cx="165704" cy="30651"/>
                <a:chOff x="10529888" y="2708275"/>
                <a:chExt cx="549275" cy="101600"/>
              </a:xfrm>
            </p:grpSpPr>
            <p:sp>
              <p:nvSpPr>
                <p:cNvPr id="50" name="Line 60">
                  <a:extLst>
                    <a:ext uri="{FF2B5EF4-FFF2-40B4-BE49-F238E27FC236}">
                      <a16:creationId xmlns:a16="http://schemas.microsoft.com/office/drawing/2014/main" id="{0193C64F-CD11-458F-BD8B-9705080FE7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29888" y="2760663"/>
                  <a:ext cx="5492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1" name="Line 61">
                  <a:extLst>
                    <a:ext uri="{FF2B5EF4-FFF2-40B4-BE49-F238E27FC236}">
                      <a16:creationId xmlns:a16="http://schemas.microsoft.com/office/drawing/2014/main" id="{2B3FAF8A-BACC-4D51-9BDB-654E44FCA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10900" y="27082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2" name="Line 62">
                  <a:extLst>
                    <a:ext uri="{FF2B5EF4-FFF2-40B4-BE49-F238E27FC236}">
                      <a16:creationId xmlns:a16="http://schemas.microsoft.com/office/drawing/2014/main" id="{FDBAD4AA-4FB8-44D8-9E55-AB011438B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55338" y="276066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3" name="Line 63">
                  <a:extLst>
                    <a:ext uri="{FF2B5EF4-FFF2-40B4-BE49-F238E27FC236}">
                      <a16:creationId xmlns:a16="http://schemas.microsoft.com/office/drawing/2014/main" id="{EE962AD0-E165-4ED7-83FC-F4C71B7616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12463" y="27082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4" name="Line 64">
                  <a:extLst>
                    <a:ext uri="{FF2B5EF4-FFF2-40B4-BE49-F238E27FC236}">
                      <a16:creationId xmlns:a16="http://schemas.microsoft.com/office/drawing/2014/main" id="{4B743C17-5CB3-4117-BEDE-9DD4938212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56900" y="276066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5" name="Line 65">
                  <a:extLst>
                    <a:ext uri="{FF2B5EF4-FFF2-40B4-BE49-F238E27FC236}">
                      <a16:creationId xmlns:a16="http://schemas.microsoft.com/office/drawing/2014/main" id="{0A240D27-D1AE-45EA-9ADB-E663ED05A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98150" y="27082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6" name="Line 66">
                  <a:extLst>
                    <a:ext uri="{FF2B5EF4-FFF2-40B4-BE49-F238E27FC236}">
                      <a16:creationId xmlns:a16="http://schemas.microsoft.com/office/drawing/2014/main" id="{BDEF821C-D038-4D3F-99F8-7CEFEB37C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42588" y="2760663"/>
                  <a:ext cx="103188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3E3B452-626A-4896-A0A4-0122D95C4700}"/>
                  </a:ext>
                </a:extLst>
              </p:cNvPr>
              <p:cNvGrpSpPr/>
              <p:nvPr/>
            </p:nvGrpSpPr>
            <p:grpSpPr>
              <a:xfrm>
                <a:off x="10837207" y="3462369"/>
                <a:ext cx="165704" cy="30651"/>
                <a:chOff x="10529888" y="2898775"/>
                <a:chExt cx="549275" cy="101600"/>
              </a:xfrm>
            </p:grpSpPr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A38EDE77-1FD9-4E30-BB06-D4BCF7457A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29888" y="2947988"/>
                  <a:ext cx="5492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4" name="Line 68">
                  <a:extLst>
                    <a:ext uri="{FF2B5EF4-FFF2-40B4-BE49-F238E27FC236}">
                      <a16:creationId xmlns:a16="http://schemas.microsoft.com/office/drawing/2014/main" id="{16164121-F03B-4341-891B-592EF97A38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10900" y="28987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5" name="Line 69">
                  <a:extLst>
                    <a:ext uri="{FF2B5EF4-FFF2-40B4-BE49-F238E27FC236}">
                      <a16:creationId xmlns:a16="http://schemas.microsoft.com/office/drawing/2014/main" id="{1B0D9C14-2270-4C46-8829-1A808D516A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55338" y="2947988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6" name="Line 70">
                  <a:extLst>
                    <a:ext uri="{FF2B5EF4-FFF2-40B4-BE49-F238E27FC236}">
                      <a16:creationId xmlns:a16="http://schemas.microsoft.com/office/drawing/2014/main" id="{87F9C6C0-0453-4441-9021-3BB6A3F73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12463" y="28987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7" name="Line 71">
                  <a:extLst>
                    <a:ext uri="{FF2B5EF4-FFF2-40B4-BE49-F238E27FC236}">
                      <a16:creationId xmlns:a16="http://schemas.microsoft.com/office/drawing/2014/main" id="{B2CE0DA7-1418-4383-9232-9E5A95F9CD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56900" y="2947988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8" name="Line 72">
                  <a:extLst>
                    <a:ext uri="{FF2B5EF4-FFF2-40B4-BE49-F238E27FC236}">
                      <a16:creationId xmlns:a16="http://schemas.microsoft.com/office/drawing/2014/main" id="{C0DECED3-4F2C-44E6-9A4D-2E61E32CB2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98150" y="28987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9" name="Line 73">
                  <a:extLst>
                    <a:ext uri="{FF2B5EF4-FFF2-40B4-BE49-F238E27FC236}">
                      <a16:creationId xmlns:a16="http://schemas.microsoft.com/office/drawing/2014/main" id="{EFCD84F6-B1AE-4E57-9E1E-A31692AE6C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42588" y="2947988"/>
                  <a:ext cx="103188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C0702BF-84B1-406E-9E25-822B21776C3C}"/>
                  </a:ext>
                </a:extLst>
              </p:cNvPr>
              <p:cNvGrpSpPr/>
              <p:nvPr/>
            </p:nvGrpSpPr>
            <p:grpSpPr>
              <a:xfrm>
                <a:off x="10837207" y="3521112"/>
                <a:ext cx="165704" cy="30651"/>
                <a:chOff x="10529888" y="3108325"/>
                <a:chExt cx="549275" cy="101600"/>
              </a:xfrm>
            </p:grpSpPr>
            <p:sp>
              <p:nvSpPr>
                <p:cNvPr id="36" name="Line 74">
                  <a:extLst>
                    <a:ext uri="{FF2B5EF4-FFF2-40B4-BE49-F238E27FC236}">
                      <a16:creationId xmlns:a16="http://schemas.microsoft.com/office/drawing/2014/main" id="{874174E7-257B-4B2C-8958-E2E2F03ACC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29888" y="3160713"/>
                  <a:ext cx="5492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37" name="Line 75">
                  <a:extLst>
                    <a:ext uri="{FF2B5EF4-FFF2-40B4-BE49-F238E27FC236}">
                      <a16:creationId xmlns:a16="http://schemas.microsoft.com/office/drawing/2014/main" id="{95ED2751-EA54-4DCA-97CB-193AF8A09F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10900" y="310832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38" name="Line 76">
                  <a:extLst>
                    <a:ext uri="{FF2B5EF4-FFF2-40B4-BE49-F238E27FC236}">
                      <a16:creationId xmlns:a16="http://schemas.microsoft.com/office/drawing/2014/main" id="{CCD44D1A-E590-4CB6-A701-445808DB07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55338" y="316071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39" name="Line 77">
                  <a:extLst>
                    <a:ext uri="{FF2B5EF4-FFF2-40B4-BE49-F238E27FC236}">
                      <a16:creationId xmlns:a16="http://schemas.microsoft.com/office/drawing/2014/main" id="{D86B05CB-A22B-488B-9017-0969C996E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12463" y="310832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0" name="Line 78">
                  <a:extLst>
                    <a:ext uri="{FF2B5EF4-FFF2-40B4-BE49-F238E27FC236}">
                      <a16:creationId xmlns:a16="http://schemas.microsoft.com/office/drawing/2014/main" id="{3084FFDC-D7B0-4D3A-8F3F-0C34065E0F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56900" y="316071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1" name="Line 79">
                  <a:extLst>
                    <a:ext uri="{FF2B5EF4-FFF2-40B4-BE49-F238E27FC236}">
                      <a16:creationId xmlns:a16="http://schemas.microsoft.com/office/drawing/2014/main" id="{D515B630-F156-4FCE-AA5A-9BCD1CCDF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98150" y="310832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2" name="Line 80">
                  <a:extLst>
                    <a:ext uri="{FF2B5EF4-FFF2-40B4-BE49-F238E27FC236}">
                      <a16:creationId xmlns:a16="http://schemas.microsoft.com/office/drawing/2014/main" id="{021B597C-2F65-4DC8-9D68-6126F0FD4D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42588" y="3160713"/>
                  <a:ext cx="103188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D4CDBE-3A6F-41BD-BDF6-165A8867E2A6}"/>
                </a:ext>
              </a:extLst>
            </p:cNvPr>
            <p:cNvSpPr txBox="1"/>
            <p:nvPr/>
          </p:nvSpPr>
          <p:spPr>
            <a:xfrm>
              <a:off x="10911299" y="3226644"/>
              <a:ext cx="648575" cy="2215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lnSpc>
                  <a:spcPct val="80000"/>
                </a:lnSpc>
                <a:defRPr/>
              </a:pPr>
              <a:r>
                <a:rPr lang="en-GB" sz="600" dirty="0">
                  <a:solidFill>
                    <a:srgbClr val="595454"/>
                  </a:solidFill>
                </a:rPr>
                <a:t>Overall</a:t>
              </a:r>
            </a:p>
            <a:p>
              <a:pPr defTabSz="1219140">
                <a:lnSpc>
                  <a:spcPct val="80000"/>
                </a:lnSpc>
                <a:defRPr/>
              </a:pPr>
              <a:r>
                <a:rPr lang="en-GB" sz="600" dirty="0">
                  <a:solidFill>
                    <a:srgbClr val="595454"/>
                  </a:solidFill>
                </a:rPr>
                <a:t>Responders</a:t>
              </a:r>
            </a:p>
            <a:p>
              <a:pPr defTabSz="1219140">
                <a:lnSpc>
                  <a:spcPct val="80000"/>
                </a:lnSpc>
                <a:defRPr/>
              </a:pPr>
              <a:r>
                <a:rPr lang="en-GB" sz="600" dirty="0">
                  <a:solidFill>
                    <a:srgbClr val="595454"/>
                  </a:solidFill>
                </a:rPr>
                <a:t>Non-responders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7605B5-3DC3-4959-B2E6-C0D82F5830C8}"/>
                </a:ext>
              </a:extLst>
            </p:cNvPr>
            <p:cNvSpPr txBox="1"/>
            <p:nvPr/>
          </p:nvSpPr>
          <p:spPr>
            <a:xfrm>
              <a:off x="7222404" y="2982151"/>
              <a:ext cx="38575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914377"/>
              <a:r>
                <a:rPr lang="en-GB" sz="1400" dirty="0">
                  <a:solidFill>
                    <a:srgbClr val="595454"/>
                  </a:solidFill>
                </a:rPr>
                <a:t>OS</a:t>
              </a:r>
            </a:p>
          </p:txBody>
        </p:sp>
      </p:grpSp>
      <p:graphicFrame>
        <p:nvGraphicFramePr>
          <p:cNvPr id="551" name="Table 1027">
            <a:extLst>
              <a:ext uri="{FF2B5EF4-FFF2-40B4-BE49-F238E27FC236}">
                <a16:creationId xmlns:a16="http://schemas.microsoft.com/office/drawing/2014/main" id="{4EE76301-98B6-4557-A3A8-B78B3026A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378892"/>
              </p:ext>
            </p:extLst>
          </p:nvPr>
        </p:nvGraphicFramePr>
        <p:xfrm>
          <a:off x="6660881" y="2668756"/>
          <a:ext cx="4940577" cy="10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83">
                  <a:extLst>
                    <a:ext uri="{9D8B030D-6E8A-4147-A177-3AD203B41FA5}">
                      <a16:colId xmlns:a16="http://schemas.microsoft.com/office/drawing/2014/main" val="1260794025"/>
                    </a:ext>
                  </a:extLst>
                </a:gridCol>
                <a:gridCol w="142364">
                  <a:extLst>
                    <a:ext uri="{9D8B030D-6E8A-4147-A177-3AD203B41FA5}">
                      <a16:colId xmlns:a16="http://schemas.microsoft.com/office/drawing/2014/main" val="1771019496"/>
                    </a:ext>
                  </a:extLst>
                </a:gridCol>
                <a:gridCol w="261939">
                  <a:extLst>
                    <a:ext uri="{9D8B030D-6E8A-4147-A177-3AD203B41FA5}">
                      <a16:colId xmlns:a16="http://schemas.microsoft.com/office/drawing/2014/main" val="3244331939"/>
                    </a:ext>
                  </a:extLst>
                </a:gridCol>
                <a:gridCol w="119063">
                  <a:extLst>
                    <a:ext uri="{9D8B030D-6E8A-4147-A177-3AD203B41FA5}">
                      <a16:colId xmlns:a16="http://schemas.microsoft.com/office/drawing/2014/main" val="408583145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3477319275"/>
                    </a:ext>
                  </a:extLst>
                </a:gridCol>
                <a:gridCol w="138113">
                  <a:extLst>
                    <a:ext uri="{9D8B030D-6E8A-4147-A177-3AD203B41FA5}">
                      <a16:colId xmlns:a16="http://schemas.microsoft.com/office/drawing/2014/main" val="3923929463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156438201"/>
                    </a:ext>
                  </a:extLst>
                </a:gridCol>
                <a:gridCol w="161925">
                  <a:extLst>
                    <a:ext uri="{9D8B030D-6E8A-4147-A177-3AD203B41FA5}">
                      <a16:colId xmlns:a16="http://schemas.microsoft.com/office/drawing/2014/main" val="1379861964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427372026"/>
                    </a:ext>
                  </a:extLst>
                </a:gridCol>
                <a:gridCol w="185739">
                  <a:extLst>
                    <a:ext uri="{9D8B030D-6E8A-4147-A177-3AD203B41FA5}">
                      <a16:colId xmlns:a16="http://schemas.microsoft.com/office/drawing/2014/main" val="129789476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679787524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376977129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val="3712923670"/>
                    </a:ext>
                  </a:extLst>
                </a:gridCol>
                <a:gridCol w="204788">
                  <a:extLst>
                    <a:ext uri="{9D8B030D-6E8A-4147-A177-3AD203B41FA5}">
                      <a16:colId xmlns:a16="http://schemas.microsoft.com/office/drawing/2014/main" val="3533514154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9771178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80383057"/>
                    </a:ext>
                  </a:extLst>
                </a:gridCol>
                <a:gridCol w="171451">
                  <a:extLst>
                    <a:ext uri="{9D8B030D-6E8A-4147-A177-3AD203B41FA5}">
                      <a16:colId xmlns:a16="http://schemas.microsoft.com/office/drawing/2014/main" val="464823711"/>
                    </a:ext>
                  </a:extLst>
                </a:gridCol>
                <a:gridCol w="200025">
                  <a:extLst>
                    <a:ext uri="{9D8B030D-6E8A-4147-A177-3AD203B41FA5}">
                      <a16:colId xmlns:a16="http://schemas.microsoft.com/office/drawing/2014/main" val="1647468199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337675904"/>
                    </a:ext>
                  </a:extLst>
                </a:gridCol>
                <a:gridCol w="261937">
                  <a:extLst>
                    <a:ext uri="{9D8B030D-6E8A-4147-A177-3AD203B41FA5}">
                      <a16:colId xmlns:a16="http://schemas.microsoft.com/office/drawing/2014/main" val="1742754481"/>
                    </a:ext>
                  </a:extLst>
                </a:gridCol>
                <a:gridCol w="100013">
                  <a:extLst>
                    <a:ext uri="{9D8B030D-6E8A-4147-A177-3AD203B41FA5}">
                      <a16:colId xmlns:a16="http://schemas.microsoft.com/office/drawing/2014/main" val="467220890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25227856"/>
                    </a:ext>
                  </a:extLst>
                </a:gridCol>
                <a:gridCol w="100013">
                  <a:extLst>
                    <a:ext uri="{9D8B030D-6E8A-4147-A177-3AD203B41FA5}">
                      <a16:colId xmlns:a16="http://schemas.microsoft.com/office/drawing/2014/main" val="84828767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463938200"/>
                    </a:ext>
                  </a:extLst>
                </a:gridCol>
                <a:gridCol w="166687">
                  <a:extLst>
                    <a:ext uri="{9D8B030D-6E8A-4147-A177-3AD203B41FA5}">
                      <a16:colId xmlns:a16="http://schemas.microsoft.com/office/drawing/2014/main" val="694631889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3707665134"/>
                    </a:ext>
                  </a:extLst>
                </a:gridCol>
              </a:tblGrid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107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 99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86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65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7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6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rgbClr val="595454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10189"/>
                  </a:ext>
                </a:extLst>
              </a:tr>
            </a:tbl>
          </a:graphicData>
        </a:graphic>
      </p:graphicFrame>
      <p:grpSp>
        <p:nvGrpSpPr>
          <p:cNvPr id="552" name="Group 551">
            <a:extLst>
              <a:ext uri="{FF2B5EF4-FFF2-40B4-BE49-F238E27FC236}">
                <a16:creationId xmlns:a16="http://schemas.microsoft.com/office/drawing/2014/main" id="{48D1EA1A-AE0D-46DA-96AC-4F675EF9664B}"/>
              </a:ext>
            </a:extLst>
          </p:cNvPr>
          <p:cNvGrpSpPr/>
          <p:nvPr/>
        </p:nvGrpSpPr>
        <p:grpSpPr>
          <a:xfrm>
            <a:off x="261257" y="677711"/>
            <a:ext cx="5909619" cy="3624317"/>
            <a:chOff x="863184" y="335782"/>
            <a:chExt cx="10258665" cy="5128814"/>
          </a:xfrm>
        </p:grpSpPr>
        <p:graphicFrame>
          <p:nvGraphicFramePr>
            <p:cNvPr id="553" name="Chart 552">
              <a:extLst>
                <a:ext uri="{FF2B5EF4-FFF2-40B4-BE49-F238E27FC236}">
                  <a16:creationId xmlns:a16="http://schemas.microsoft.com/office/drawing/2014/main" id="{98A8B084-3C66-4FC3-BE18-12B549969D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30743731"/>
                </p:ext>
              </p:extLst>
            </p:nvPr>
          </p:nvGraphicFramePr>
          <p:xfrm>
            <a:off x="863184" y="767540"/>
            <a:ext cx="10258665" cy="4697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54" name="TextBox 553">
              <a:extLst>
                <a:ext uri="{FF2B5EF4-FFF2-40B4-BE49-F238E27FC236}">
                  <a16:creationId xmlns:a16="http://schemas.microsoft.com/office/drawing/2014/main" id="{68AB6315-77F9-4356-A0D2-E0052AC38FC0}"/>
                </a:ext>
              </a:extLst>
            </p:cNvPr>
            <p:cNvSpPr txBox="1"/>
            <p:nvPr/>
          </p:nvSpPr>
          <p:spPr>
            <a:xfrm>
              <a:off x="7102078" y="335782"/>
              <a:ext cx="2073497" cy="39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>
                <a:defRPr/>
              </a:pPr>
              <a:r>
                <a:rPr lang="en-GB" sz="1200" b="1" dirty="0">
                  <a:solidFill>
                    <a:srgbClr val="000000"/>
                  </a:solidFill>
                </a:rPr>
                <a:t>ORR</a:t>
              </a:r>
              <a:r>
                <a:rPr lang="en-GB" sz="1200" b="1" baseline="30000" dirty="0">
                  <a:solidFill>
                    <a:srgbClr val="000000"/>
                  </a:solidFill>
                </a:rPr>
                <a:t>a</a:t>
              </a:r>
              <a:r>
                <a:rPr lang="en-GB" sz="1200" b="1" dirty="0">
                  <a:solidFill>
                    <a:srgbClr val="000000"/>
                  </a:solidFill>
                </a:rPr>
                <a:t> 25.0%</a:t>
              </a:r>
            </a:p>
          </p:txBody>
        </p:sp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id="{746B8858-4C00-4E29-8E71-48AECF40B4CD}"/>
                </a:ext>
              </a:extLst>
            </p:cNvPr>
            <p:cNvSpPr txBox="1"/>
            <p:nvPr/>
          </p:nvSpPr>
          <p:spPr>
            <a:xfrm>
              <a:off x="3073802" y="335782"/>
              <a:ext cx="2073497" cy="39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>
                <a:defRPr/>
              </a:pPr>
              <a:r>
                <a:rPr lang="en-GB" sz="1200" b="1" dirty="0">
                  <a:solidFill>
                    <a:srgbClr val="000000"/>
                  </a:solidFill>
                </a:rPr>
                <a:t>ORR</a:t>
              </a:r>
              <a:r>
                <a:rPr lang="en-GB" sz="1200" b="1" baseline="30000" dirty="0">
                  <a:solidFill>
                    <a:srgbClr val="000000"/>
                  </a:solidFill>
                </a:rPr>
                <a:t>a</a:t>
              </a:r>
              <a:r>
                <a:rPr lang="en-GB" sz="1200" b="1" dirty="0">
                  <a:solidFill>
                    <a:srgbClr val="000000"/>
                  </a:solidFill>
                </a:rPr>
                <a:t> 26.2%</a:t>
              </a:r>
            </a:p>
          </p:txBody>
        </p:sp>
        <p:sp>
          <p:nvSpPr>
            <p:cNvPr id="556" name="Left Brace 555">
              <a:extLst>
                <a:ext uri="{FF2B5EF4-FFF2-40B4-BE49-F238E27FC236}">
                  <a16:creationId xmlns:a16="http://schemas.microsoft.com/office/drawing/2014/main" id="{0B61EBFB-596E-4331-9038-FD09C0343ACF}"/>
                </a:ext>
              </a:extLst>
            </p:cNvPr>
            <p:cNvSpPr/>
            <p:nvPr/>
          </p:nvSpPr>
          <p:spPr>
            <a:xfrm>
              <a:off x="2692464" y="1025803"/>
              <a:ext cx="227155" cy="131104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57" name="Left Brace 556">
              <a:extLst>
                <a:ext uri="{FF2B5EF4-FFF2-40B4-BE49-F238E27FC236}">
                  <a16:creationId xmlns:a16="http://schemas.microsoft.com/office/drawing/2014/main" id="{BAA68A24-01E0-40BD-9EE5-DB62C1039103}"/>
                </a:ext>
              </a:extLst>
            </p:cNvPr>
            <p:cNvSpPr/>
            <p:nvPr/>
          </p:nvSpPr>
          <p:spPr>
            <a:xfrm flipH="1">
              <a:off x="5152176" y="1015016"/>
              <a:ext cx="168024" cy="282316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58" name="TextBox 1">
              <a:extLst>
                <a:ext uri="{FF2B5EF4-FFF2-40B4-BE49-F238E27FC236}">
                  <a16:creationId xmlns:a16="http://schemas.microsoft.com/office/drawing/2014/main" id="{576E0997-E379-4F47-BE41-5E8E86959A01}"/>
                </a:ext>
              </a:extLst>
            </p:cNvPr>
            <p:cNvSpPr txBox="1"/>
            <p:nvPr/>
          </p:nvSpPr>
          <p:spPr>
            <a:xfrm>
              <a:off x="2090743" y="1463810"/>
              <a:ext cx="626107" cy="435539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000" dirty="0">
                  <a:solidFill>
                    <a:srgbClr val="595454"/>
                  </a:solidFill>
                </a:rPr>
                <a:t>CBR</a:t>
              </a:r>
              <a:br>
                <a:rPr lang="en-GB" sz="1000" dirty="0">
                  <a:solidFill>
                    <a:srgbClr val="595454"/>
                  </a:solidFill>
                </a:rPr>
              </a:br>
              <a:r>
                <a:rPr lang="en-GB" sz="1000" dirty="0">
                  <a:solidFill>
                    <a:srgbClr val="595454"/>
                  </a:solidFill>
                </a:rPr>
                <a:t>36.4%</a:t>
              </a:r>
              <a:endParaRPr lang="en-GB" sz="900" dirty="0">
                <a:solidFill>
                  <a:srgbClr val="595454"/>
                </a:solidFill>
              </a:endParaRPr>
            </a:p>
          </p:txBody>
        </p:sp>
        <p:sp>
          <p:nvSpPr>
            <p:cNvPr id="559" name="TextBox 2">
              <a:extLst>
                <a:ext uri="{FF2B5EF4-FFF2-40B4-BE49-F238E27FC236}">
                  <a16:creationId xmlns:a16="http://schemas.microsoft.com/office/drawing/2014/main" id="{7038D241-300A-4A8C-8566-E00F3E5597ED}"/>
                </a:ext>
              </a:extLst>
            </p:cNvPr>
            <p:cNvSpPr txBox="1"/>
            <p:nvPr/>
          </p:nvSpPr>
          <p:spPr>
            <a:xfrm>
              <a:off x="5433940" y="2167191"/>
              <a:ext cx="626107" cy="435539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000" dirty="0">
                  <a:solidFill>
                    <a:srgbClr val="595454"/>
                  </a:solidFill>
                </a:rPr>
                <a:t>DCR</a:t>
              </a:r>
              <a:br>
                <a:rPr lang="en-GB" sz="1000" dirty="0">
                  <a:solidFill>
                    <a:srgbClr val="595454"/>
                  </a:solidFill>
                </a:rPr>
              </a:br>
              <a:r>
                <a:rPr lang="en-GB" sz="1000" dirty="0">
                  <a:solidFill>
                    <a:srgbClr val="595454"/>
                  </a:solidFill>
                </a:rPr>
                <a:t>79.4%</a:t>
              </a:r>
              <a:endParaRPr lang="en-GB" sz="900" dirty="0">
                <a:solidFill>
                  <a:srgbClr val="595454"/>
                </a:solidFill>
              </a:endParaRPr>
            </a:p>
          </p:txBody>
        </p:sp>
        <p:sp>
          <p:nvSpPr>
            <p:cNvPr id="560" name="Left Brace 559">
              <a:extLst>
                <a:ext uri="{FF2B5EF4-FFF2-40B4-BE49-F238E27FC236}">
                  <a16:creationId xmlns:a16="http://schemas.microsoft.com/office/drawing/2014/main" id="{A64620A3-9436-4512-911A-E783AB18F757}"/>
                </a:ext>
              </a:extLst>
            </p:cNvPr>
            <p:cNvSpPr/>
            <p:nvPr/>
          </p:nvSpPr>
          <p:spPr>
            <a:xfrm>
              <a:off x="6830807" y="1016056"/>
              <a:ext cx="202701" cy="150958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61" name="Left Brace 560">
              <a:extLst>
                <a:ext uri="{FF2B5EF4-FFF2-40B4-BE49-F238E27FC236}">
                  <a16:creationId xmlns:a16="http://schemas.microsoft.com/office/drawing/2014/main" id="{976DCE81-0EF9-42F9-AF0D-15843711EBFC}"/>
                </a:ext>
              </a:extLst>
            </p:cNvPr>
            <p:cNvSpPr/>
            <p:nvPr/>
          </p:nvSpPr>
          <p:spPr>
            <a:xfrm flipH="1">
              <a:off x="9281749" y="1025195"/>
              <a:ext cx="184574" cy="265499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62" name="TextBox 1">
              <a:extLst>
                <a:ext uri="{FF2B5EF4-FFF2-40B4-BE49-F238E27FC236}">
                  <a16:creationId xmlns:a16="http://schemas.microsoft.com/office/drawing/2014/main" id="{F4F75F9F-7B79-4117-957B-B54734C85D59}"/>
                </a:ext>
              </a:extLst>
            </p:cNvPr>
            <p:cNvSpPr txBox="1"/>
            <p:nvPr/>
          </p:nvSpPr>
          <p:spPr>
            <a:xfrm>
              <a:off x="6159125" y="1580892"/>
              <a:ext cx="626107" cy="435539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000" dirty="0">
                  <a:solidFill>
                    <a:srgbClr val="595454"/>
                  </a:solidFill>
                </a:rPr>
                <a:t>CBR</a:t>
              </a:r>
              <a:br>
                <a:rPr lang="en-GB" sz="1000" dirty="0">
                  <a:solidFill>
                    <a:srgbClr val="595454"/>
                  </a:solidFill>
                </a:rPr>
              </a:br>
              <a:r>
                <a:rPr lang="en-GB" sz="1000" dirty="0">
                  <a:solidFill>
                    <a:srgbClr val="595454"/>
                  </a:solidFill>
                </a:rPr>
                <a:t>41.7%</a:t>
              </a:r>
              <a:endParaRPr lang="en-GB" sz="900" dirty="0">
                <a:solidFill>
                  <a:srgbClr val="595454"/>
                </a:solidFill>
              </a:endParaRPr>
            </a:p>
          </p:txBody>
        </p:sp>
        <p:sp>
          <p:nvSpPr>
            <p:cNvPr id="563" name="TextBox 2">
              <a:extLst>
                <a:ext uri="{FF2B5EF4-FFF2-40B4-BE49-F238E27FC236}">
                  <a16:creationId xmlns:a16="http://schemas.microsoft.com/office/drawing/2014/main" id="{6C3DB870-35F6-4AC2-BACD-D6C2AE66F231}"/>
                </a:ext>
              </a:extLst>
            </p:cNvPr>
            <p:cNvSpPr txBox="1"/>
            <p:nvPr/>
          </p:nvSpPr>
          <p:spPr>
            <a:xfrm>
              <a:off x="9535045" y="2163938"/>
              <a:ext cx="626107" cy="435539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000" dirty="0">
                  <a:solidFill>
                    <a:srgbClr val="595454"/>
                  </a:solidFill>
                </a:rPr>
                <a:t>DCR</a:t>
              </a:r>
              <a:br>
                <a:rPr lang="en-GB" sz="1000" dirty="0">
                  <a:solidFill>
                    <a:srgbClr val="595454"/>
                  </a:solidFill>
                </a:rPr>
              </a:br>
              <a:r>
                <a:rPr lang="en-GB" sz="1000" dirty="0">
                  <a:solidFill>
                    <a:srgbClr val="595454"/>
                  </a:solidFill>
                </a:rPr>
                <a:t>75.0%</a:t>
              </a:r>
              <a:endParaRPr lang="en-GB" sz="900" dirty="0">
                <a:solidFill>
                  <a:srgbClr val="595454"/>
                </a:solidFill>
              </a:endParaRPr>
            </a:p>
          </p:txBody>
        </p:sp>
      </p:grpSp>
      <p:sp>
        <p:nvSpPr>
          <p:cNvPr id="564" name="TextBox 563">
            <a:extLst>
              <a:ext uri="{FF2B5EF4-FFF2-40B4-BE49-F238E27FC236}">
                <a16:creationId xmlns:a16="http://schemas.microsoft.com/office/drawing/2014/main" id="{FF7E6ED4-A400-42D7-A6DB-50B5E6582E30}"/>
              </a:ext>
            </a:extLst>
          </p:cNvPr>
          <p:cNvSpPr txBox="1"/>
          <p:nvPr/>
        </p:nvSpPr>
        <p:spPr>
          <a:xfrm>
            <a:off x="7503937" y="740546"/>
            <a:ext cx="357224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377"/>
            <a:r>
              <a:rPr lang="en-GB" sz="1400" dirty="0">
                <a:solidFill>
                  <a:srgbClr val="595454"/>
                </a:solidFill>
              </a:rPr>
              <a:t>Survival for Cohort D (IBER + DEX)</a:t>
            </a:r>
          </a:p>
          <a:p>
            <a:pPr defTabSz="914377"/>
            <a:r>
              <a:rPr lang="en-GB" sz="1400" dirty="0">
                <a:solidFill>
                  <a:srgbClr val="595454"/>
                </a:solidFill>
              </a:rPr>
              <a:t>PFS</a:t>
            </a:r>
          </a:p>
        </p:txBody>
      </p: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4841D3A6-6A78-43F7-8E5B-5F9E2737671B}"/>
              </a:ext>
            </a:extLst>
          </p:cNvPr>
          <p:cNvGrpSpPr/>
          <p:nvPr/>
        </p:nvGrpSpPr>
        <p:grpSpPr>
          <a:xfrm>
            <a:off x="6389471" y="801657"/>
            <a:ext cx="5202784" cy="1840900"/>
            <a:chOff x="6389468" y="964216"/>
            <a:chExt cx="5202784" cy="1840899"/>
          </a:xfrm>
        </p:grpSpPr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0A81C546-9E13-4774-8B8E-1BA261D45D3C}"/>
                </a:ext>
              </a:extLst>
            </p:cNvPr>
            <p:cNvSpPr txBox="1"/>
            <p:nvPr/>
          </p:nvSpPr>
          <p:spPr>
            <a:xfrm>
              <a:off x="6824068" y="2297094"/>
              <a:ext cx="600485" cy="123111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defRPr/>
              </a:pPr>
              <a:r>
                <a:rPr lang="en-GB" sz="800" dirty="0">
                  <a:solidFill>
                    <a:srgbClr val="595454"/>
                  </a:solidFill>
                </a:rPr>
                <a:t>+ = Censor</a:t>
              </a:r>
            </a:p>
          </p:txBody>
        </p: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CF832C14-E63A-4844-B364-94945A88D1C2}"/>
                </a:ext>
              </a:extLst>
            </p:cNvPr>
            <p:cNvCxnSpPr>
              <a:cxnSpLocks/>
            </p:cNvCxnSpPr>
            <p:nvPr/>
          </p:nvCxnSpPr>
          <p:spPr>
            <a:xfrm>
              <a:off x="6791736" y="1740663"/>
              <a:ext cx="4692367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B7159D72-8478-4E74-9FEB-F983F2A6893B}"/>
                </a:ext>
              </a:extLst>
            </p:cNvPr>
            <p:cNvSpPr txBox="1"/>
            <p:nvPr/>
          </p:nvSpPr>
          <p:spPr>
            <a:xfrm>
              <a:off x="6553440" y="2682004"/>
              <a:ext cx="1097416" cy="123111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defRPr/>
              </a:pPr>
              <a:r>
                <a:rPr lang="en-GB" sz="800" dirty="0">
                  <a:solidFill>
                    <a:srgbClr val="595454"/>
                  </a:solidFill>
                </a:rPr>
                <a:t>No. of patients at risk</a:t>
              </a:r>
            </a:p>
          </p:txBody>
        </p: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1AE6D998-B8CB-4934-ABE3-B8D3CE2BF6D7}"/>
                </a:ext>
              </a:extLst>
            </p:cNvPr>
            <p:cNvGrpSpPr/>
            <p:nvPr/>
          </p:nvGrpSpPr>
          <p:grpSpPr>
            <a:xfrm>
              <a:off x="6770139" y="996306"/>
              <a:ext cx="4635283" cy="1398965"/>
              <a:chOff x="6770139" y="1047106"/>
              <a:chExt cx="4635283" cy="1398965"/>
            </a:xfrm>
          </p:grpSpPr>
          <p:sp>
            <p:nvSpPr>
              <p:cNvPr id="653" name="Freeform 5">
                <a:extLst>
                  <a:ext uri="{FF2B5EF4-FFF2-40B4-BE49-F238E27FC236}">
                    <a16:creationId xmlns:a16="http://schemas.microsoft.com/office/drawing/2014/main" id="{9A36043F-9ED6-4B76-B86A-8B183FE87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908" y="1073261"/>
                <a:ext cx="4615200" cy="1353600"/>
              </a:xfrm>
              <a:custGeom>
                <a:avLst/>
                <a:gdLst>
                  <a:gd name="T0" fmla="*/ 38 w 1450"/>
                  <a:gd name="T1" fmla="*/ 0 h 427"/>
                  <a:gd name="T2" fmla="*/ 52 w 1450"/>
                  <a:gd name="T3" fmla="*/ 4 h 427"/>
                  <a:gd name="T4" fmla="*/ 59 w 1450"/>
                  <a:gd name="T5" fmla="*/ 9 h 427"/>
                  <a:gd name="T6" fmla="*/ 77 w 1450"/>
                  <a:gd name="T7" fmla="*/ 13 h 427"/>
                  <a:gd name="T8" fmla="*/ 79 w 1450"/>
                  <a:gd name="T9" fmla="*/ 21 h 427"/>
                  <a:gd name="T10" fmla="*/ 82 w 1450"/>
                  <a:gd name="T11" fmla="*/ 30 h 427"/>
                  <a:gd name="T12" fmla="*/ 86 w 1450"/>
                  <a:gd name="T13" fmla="*/ 53 h 427"/>
                  <a:gd name="T14" fmla="*/ 95 w 1450"/>
                  <a:gd name="T15" fmla="*/ 63 h 427"/>
                  <a:gd name="T16" fmla="*/ 122 w 1450"/>
                  <a:gd name="T17" fmla="*/ 65 h 427"/>
                  <a:gd name="T18" fmla="*/ 141 w 1450"/>
                  <a:gd name="T19" fmla="*/ 79 h 427"/>
                  <a:gd name="T20" fmla="*/ 154 w 1450"/>
                  <a:gd name="T21" fmla="*/ 83 h 427"/>
                  <a:gd name="T22" fmla="*/ 157 w 1450"/>
                  <a:gd name="T23" fmla="*/ 88 h 427"/>
                  <a:gd name="T24" fmla="*/ 160 w 1450"/>
                  <a:gd name="T25" fmla="*/ 90 h 427"/>
                  <a:gd name="T26" fmla="*/ 165 w 1450"/>
                  <a:gd name="T27" fmla="*/ 134 h 427"/>
                  <a:gd name="T28" fmla="*/ 174 w 1450"/>
                  <a:gd name="T29" fmla="*/ 141 h 427"/>
                  <a:gd name="T30" fmla="*/ 176 w 1450"/>
                  <a:gd name="T31" fmla="*/ 144 h 427"/>
                  <a:gd name="T32" fmla="*/ 179 w 1450"/>
                  <a:gd name="T33" fmla="*/ 148 h 427"/>
                  <a:gd name="T34" fmla="*/ 196 w 1450"/>
                  <a:gd name="T35" fmla="*/ 152 h 427"/>
                  <a:gd name="T36" fmla="*/ 200 w 1450"/>
                  <a:gd name="T37" fmla="*/ 157 h 427"/>
                  <a:gd name="T38" fmla="*/ 202 w 1450"/>
                  <a:gd name="T39" fmla="*/ 160 h 427"/>
                  <a:gd name="T40" fmla="*/ 227 w 1450"/>
                  <a:gd name="T41" fmla="*/ 166 h 427"/>
                  <a:gd name="T42" fmla="*/ 236 w 1450"/>
                  <a:gd name="T43" fmla="*/ 171 h 427"/>
                  <a:gd name="T44" fmla="*/ 240 w 1450"/>
                  <a:gd name="T45" fmla="*/ 177 h 427"/>
                  <a:gd name="T46" fmla="*/ 242 w 1450"/>
                  <a:gd name="T47" fmla="*/ 181 h 427"/>
                  <a:gd name="T48" fmla="*/ 263 w 1450"/>
                  <a:gd name="T49" fmla="*/ 222 h 427"/>
                  <a:gd name="T50" fmla="*/ 282 w 1450"/>
                  <a:gd name="T51" fmla="*/ 241 h 427"/>
                  <a:gd name="T52" fmla="*/ 284 w 1450"/>
                  <a:gd name="T53" fmla="*/ 246 h 427"/>
                  <a:gd name="T54" fmla="*/ 316 w 1450"/>
                  <a:gd name="T55" fmla="*/ 261 h 427"/>
                  <a:gd name="T56" fmla="*/ 320 w 1450"/>
                  <a:gd name="T57" fmla="*/ 266 h 427"/>
                  <a:gd name="T58" fmla="*/ 323 w 1450"/>
                  <a:gd name="T59" fmla="*/ 278 h 427"/>
                  <a:gd name="T60" fmla="*/ 335 w 1450"/>
                  <a:gd name="T61" fmla="*/ 280 h 427"/>
                  <a:gd name="T62" fmla="*/ 360 w 1450"/>
                  <a:gd name="T63" fmla="*/ 282 h 427"/>
                  <a:gd name="T64" fmla="*/ 401 w 1450"/>
                  <a:gd name="T65" fmla="*/ 288 h 427"/>
                  <a:gd name="T66" fmla="*/ 403 w 1450"/>
                  <a:gd name="T67" fmla="*/ 294 h 427"/>
                  <a:gd name="T68" fmla="*/ 416 w 1450"/>
                  <a:gd name="T69" fmla="*/ 299 h 427"/>
                  <a:gd name="T70" fmla="*/ 437 w 1450"/>
                  <a:gd name="T71" fmla="*/ 303 h 427"/>
                  <a:gd name="T72" fmla="*/ 471 w 1450"/>
                  <a:gd name="T73" fmla="*/ 308 h 427"/>
                  <a:gd name="T74" fmla="*/ 516 w 1450"/>
                  <a:gd name="T75" fmla="*/ 312 h 427"/>
                  <a:gd name="T76" fmla="*/ 519 w 1450"/>
                  <a:gd name="T77" fmla="*/ 318 h 427"/>
                  <a:gd name="T78" fmla="*/ 546 w 1450"/>
                  <a:gd name="T79" fmla="*/ 328 h 427"/>
                  <a:gd name="T80" fmla="*/ 551 w 1450"/>
                  <a:gd name="T81" fmla="*/ 334 h 427"/>
                  <a:gd name="T82" fmla="*/ 576 w 1450"/>
                  <a:gd name="T83" fmla="*/ 338 h 427"/>
                  <a:gd name="T84" fmla="*/ 635 w 1450"/>
                  <a:gd name="T85" fmla="*/ 348 h 427"/>
                  <a:gd name="T86" fmla="*/ 636 w 1450"/>
                  <a:gd name="T87" fmla="*/ 351 h 427"/>
                  <a:gd name="T88" fmla="*/ 658 w 1450"/>
                  <a:gd name="T89" fmla="*/ 361 h 427"/>
                  <a:gd name="T90" fmla="*/ 708 w 1450"/>
                  <a:gd name="T91" fmla="*/ 366 h 427"/>
                  <a:gd name="T92" fmla="*/ 715 w 1450"/>
                  <a:gd name="T93" fmla="*/ 374 h 427"/>
                  <a:gd name="T94" fmla="*/ 728 w 1450"/>
                  <a:gd name="T95" fmla="*/ 380 h 427"/>
                  <a:gd name="T96" fmla="*/ 876 w 1450"/>
                  <a:gd name="T97" fmla="*/ 386 h 427"/>
                  <a:gd name="T98" fmla="*/ 913 w 1450"/>
                  <a:gd name="T99" fmla="*/ 395 h 427"/>
                  <a:gd name="T100" fmla="*/ 1129 w 1450"/>
                  <a:gd name="T101" fmla="*/ 405 h 427"/>
                  <a:gd name="T102" fmla="*/ 1308 w 1450"/>
                  <a:gd name="T103" fmla="*/ 415 h 427"/>
                  <a:gd name="T104" fmla="*/ 1450 w 1450"/>
                  <a:gd name="T105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50" h="427">
                    <a:moveTo>
                      <a:pt x="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122" y="65"/>
                      <a:pt x="122" y="65"/>
                      <a:pt x="122" y="65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83"/>
                      <a:pt x="141" y="83"/>
                      <a:pt x="141" y="83"/>
                    </a:cubicBezTo>
                    <a:cubicBezTo>
                      <a:pt x="154" y="83"/>
                      <a:pt x="154" y="83"/>
                      <a:pt x="154" y="83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57" y="88"/>
                      <a:pt x="157" y="88"/>
                      <a:pt x="157" y="88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60" y="90"/>
                      <a:pt x="160" y="90"/>
                      <a:pt x="160" y="90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5" y="134"/>
                      <a:pt x="165" y="134"/>
                      <a:pt x="165" y="134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74" y="141"/>
                      <a:pt x="174" y="141"/>
                      <a:pt x="174" y="141"/>
                    </a:cubicBezTo>
                    <a:cubicBezTo>
                      <a:pt x="174" y="144"/>
                      <a:pt x="174" y="144"/>
                      <a:pt x="174" y="144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176" y="148"/>
                      <a:pt x="176" y="148"/>
                      <a:pt x="176" y="148"/>
                    </a:cubicBezTo>
                    <a:cubicBezTo>
                      <a:pt x="179" y="148"/>
                      <a:pt x="179" y="148"/>
                      <a:pt x="179" y="148"/>
                    </a:cubicBezTo>
                    <a:cubicBezTo>
                      <a:pt x="179" y="152"/>
                      <a:pt x="179" y="152"/>
                      <a:pt x="179" y="152"/>
                    </a:cubicBezTo>
                    <a:cubicBezTo>
                      <a:pt x="196" y="152"/>
                      <a:pt x="196" y="152"/>
                      <a:pt x="196" y="152"/>
                    </a:cubicBezTo>
                    <a:cubicBezTo>
                      <a:pt x="196" y="157"/>
                      <a:pt x="196" y="157"/>
                      <a:pt x="196" y="157"/>
                    </a:cubicBezTo>
                    <a:cubicBezTo>
                      <a:pt x="200" y="157"/>
                      <a:pt x="200" y="157"/>
                      <a:pt x="200" y="157"/>
                    </a:cubicBezTo>
                    <a:cubicBezTo>
                      <a:pt x="200" y="157"/>
                      <a:pt x="200" y="159"/>
                      <a:pt x="200" y="160"/>
                    </a:cubicBezTo>
                    <a:cubicBezTo>
                      <a:pt x="200" y="161"/>
                      <a:pt x="202" y="160"/>
                      <a:pt x="202" y="160"/>
                    </a:cubicBezTo>
                    <a:cubicBezTo>
                      <a:pt x="202" y="166"/>
                      <a:pt x="202" y="166"/>
                      <a:pt x="202" y="166"/>
                    </a:cubicBezTo>
                    <a:cubicBezTo>
                      <a:pt x="227" y="166"/>
                      <a:pt x="227" y="166"/>
                      <a:pt x="227" y="166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36" y="171"/>
                      <a:pt x="236" y="171"/>
                      <a:pt x="236" y="171"/>
                    </a:cubicBezTo>
                    <a:cubicBezTo>
                      <a:pt x="236" y="177"/>
                      <a:pt x="236" y="177"/>
                      <a:pt x="236" y="177"/>
                    </a:cubicBezTo>
                    <a:cubicBezTo>
                      <a:pt x="240" y="177"/>
                      <a:pt x="240" y="177"/>
                      <a:pt x="240" y="177"/>
                    </a:cubicBezTo>
                    <a:cubicBezTo>
                      <a:pt x="240" y="181"/>
                      <a:pt x="240" y="181"/>
                      <a:pt x="240" y="181"/>
                    </a:cubicBezTo>
                    <a:cubicBezTo>
                      <a:pt x="242" y="181"/>
                      <a:pt x="242" y="181"/>
                      <a:pt x="242" y="181"/>
                    </a:cubicBezTo>
                    <a:cubicBezTo>
                      <a:pt x="242" y="222"/>
                      <a:pt x="242" y="222"/>
                      <a:pt x="242" y="222"/>
                    </a:cubicBezTo>
                    <a:cubicBezTo>
                      <a:pt x="263" y="222"/>
                      <a:pt x="263" y="222"/>
                      <a:pt x="263" y="222"/>
                    </a:cubicBezTo>
                    <a:cubicBezTo>
                      <a:pt x="263" y="241"/>
                      <a:pt x="263" y="241"/>
                      <a:pt x="263" y="241"/>
                    </a:cubicBezTo>
                    <a:cubicBezTo>
                      <a:pt x="282" y="241"/>
                      <a:pt x="282" y="241"/>
                      <a:pt x="282" y="241"/>
                    </a:cubicBezTo>
                    <a:cubicBezTo>
                      <a:pt x="282" y="246"/>
                      <a:pt x="282" y="246"/>
                      <a:pt x="282" y="246"/>
                    </a:cubicBezTo>
                    <a:cubicBezTo>
                      <a:pt x="284" y="246"/>
                      <a:pt x="284" y="246"/>
                      <a:pt x="284" y="246"/>
                    </a:cubicBezTo>
                    <a:cubicBezTo>
                      <a:pt x="284" y="261"/>
                      <a:pt x="284" y="261"/>
                      <a:pt x="284" y="261"/>
                    </a:cubicBezTo>
                    <a:cubicBezTo>
                      <a:pt x="316" y="261"/>
                      <a:pt x="316" y="261"/>
                      <a:pt x="316" y="261"/>
                    </a:cubicBezTo>
                    <a:cubicBezTo>
                      <a:pt x="316" y="266"/>
                      <a:pt x="316" y="266"/>
                      <a:pt x="316" y="266"/>
                    </a:cubicBezTo>
                    <a:cubicBezTo>
                      <a:pt x="320" y="266"/>
                      <a:pt x="320" y="266"/>
                      <a:pt x="320" y="266"/>
                    </a:cubicBezTo>
                    <a:cubicBezTo>
                      <a:pt x="320" y="278"/>
                      <a:pt x="320" y="278"/>
                      <a:pt x="320" y="278"/>
                    </a:cubicBezTo>
                    <a:cubicBezTo>
                      <a:pt x="323" y="278"/>
                      <a:pt x="323" y="278"/>
                      <a:pt x="323" y="278"/>
                    </a:cubicBezTo>
                    <a:cubicBezTo>
                      <a:pt x="323" y="280"/>
                      <a:pt x="323" y="280"/>
                      <a:pt x="323" y="280"/>
                    </a:cubicBezTo>
                    <a:cubicBezTo>
                      <a:pt x="335" y="280"/>
                      <a:pt x="335" y="280"/>
                      <a:pt x="335" y="280"/>
                    </a:cubicBezTo>
                    <a:cubicBezTo>
                      <a:pt x="335" y="282"/>
                      <a:pt x="335" y="282"/>
                      <a:pt x="335" y="282"/>
                    </a:cubicBezTo>
                    <a:cubicBezTo>
                      <a:pt x="360" y="282"/>
                      <a:pt x="360" y="282"/>
                      <a:pt x="360" y="282"/>
                    </a:cubicBezTo>
                    <a:cubicBezTo>
                      <a:pt x="360" y="288"/>
                      <a:pt x="360" y="288"/>
                      <a:pt x="360" y="288"/>
                    </a:cubicBezTo>
                    <a:cubicBezTo>
                      <a:pt x="401" y="288"/>
                      <a:pt x="401" y="288"/>
                      <a:pt x="401" y="288"/>
                    </a:cubicBezTo>
                    <a:cubicBezTo>
                      <a:pt x="401" y="294"/>
                      <a:pt x="401" y="294"/>
                      <a:pt x="401" y="294"/>
                    </a:cubicBezTo>
                    <a:cubicBezTo>
                      <a:pt x="403" y="294"/>
                      <a:pt x="403" y="294"/>
                      <a:pt x="403" y="294"/>
                    </a:cubicBezTo>
                    <a:cubicBezTo>
                      <a:pt x="403" y="299"/>
                      <a:pt x="403" y="299"/>
                      <a:pt x="403" y="299"/>
                    </a:cubicBezTo>
                    <a:cubicBezTo>
                      <a:pt x="416" y="299"/>
                      <a:pt x="416" y="299"/>
                      <a:pt x="416" y="299"/>
                    </a:cubicBezTo>
                    <a:cubicBezTo>
                      <a:pt x="416" y="303"/>
                      <a:pt x="416" y="303"/>
                      <a:pt x="416" y="303"/>
                    </a:cubicBezTo>
                    <a:cubicBezTo>
                      <a:pt x="437" y="303"/>
                      <a:pt x="437" y="303"/>
                      <a:pt x="437" y="303"/>
                    </a:cubicBezTo>
                    <a:cubicBezTo>
                      <a:pt x="437" y="308"/>
                      <a:pt x="437" y="308"/>
                      <a:pt x="437" y="308"/>
                    </a:cubicBez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1" y="312"/>
                      <a:pt x="471" y="312"/>
                      <a:pt x="471" y="312"/>
                    </a:cubicBezTo>
                    <a:cubicBezTo>
                      <a:pt x="516" y="312"/>
                      <a:pt x="516" y="312"/>
                      <a:pt x="516" y="312"/>
                    </a:cubicBezTo>
                    <a:cubicBezTo>
                      <a:pt x="516" y="318"/>
                      <a:pt x="516" y="318"/>
                      <a:pt x="516" y="318"/>
                    </a:cubicBezTo>
                    <a:cubicBezTo>
                      <a:pt x="519" y="318"/>
                      <a:pt x="519" y="318"/>
                      <a:pt x="519" y="318"/>
                    </a:cubicBezTo>
                    <a:cubicBezTo>
                      <a:pt x="519" y="328"/>
                      <a:pt x="519" y="328"/>
                      <a:pt x="519" y="328"/>
                    </a:cubicBezTo>
                    <a:cubicBezTo>
                      <a:pt x="546" y="328"/>
                      <a:pt x="546" y="328"/>
                      <a:pt x="546" y="328"/>
                    </a:cubicBezTo>
                    <a:cubicBezTo>
                      <a:pt x="546" y="334"/>
                      <a:pt x="546" y="334"/>
                      <a:pt x="546" y="334"/>
                    </a:cubicBezTo>
                    <a:cubicBezTo>
                      <a:pt x="551" y="334"/>
                      <a:pt x="551" y="334"/>
                      <a:pt x="551" y="334"/>
                    </a:cubicBezTo>
                    <a:cubicBezTo>
                      <a:pt x="551" y="338"/>
                      <a:pt x="551" y="338"/>
                      <a:pt x="551" y="338"/>
                    </a:cubicBezTo>
                    <a:cubicBezTo>
                      <a:pt x="576" y="338"/>
                      <a:pt x="576" y="338"/>
                      <a:pt x="576" y="338"/>
                    </a:cubicBezTo>
                    <a:cubicBezTo>
                      <a:pt x="576" y="348"/>
                      <a:pt x="576" y="348"/>
                      <a:pt x="576" y="348"/>
                    </a:cubicBezTo>
                    <a:cubicBezTo>
                      <a:pt x="635" y="348"/>
                      <a:pt x="635" y="348"/>
                      <a:pt x="635" y="348"/>
                    </a:cubicBezTo>
                    <a:cubicBezTo>
                      <a:pt x="635" y="351"/>
                      <a:pt x="635" y="351"/>
                      <a:pt x="635" y="351"/>
                    </a:cubicBezTo>
                    <a:cubicBezTo>
                      <a:pt x="636" y="351"/>
                      <a:pt x="636" y="351"/>
                      <a:pt x="636" y="351"/>
                    </a:cubicBezTo>
                    <a:cubicBezTo>
                      <a:pt x="636" y="361"/>
                      <a:pt x="636" y="361"/>
                      <a:pt x="636" y="361"/>
                    </a:cubicBezTo>
                    <a:cubicBezTo>
                      <a:pt x="658" y="361"/>
                      <a:pt x="658" y="361"/>
                      <a:pt x="658" y="361"/>
                    </a:cubicBezTo>
                    <a:cubicBezTo>
                      <a:pt x="658" y="366"/>
                      <a:pt x="658" y="366"/>
                      <a:pt x="658" y="366"/>
                    </a:cubicBezTo>
                    <a:cubicBezTo>
                      <a:pt x="708" y="366"/>
                      <a:pt x="708" y="366"/>
                      <a:pt x="708" y="366"/>
                    </a:cubicBezTo>
                    <a:cubicBezTo>
                      <a:pt x="708" y="374"/>
                      <a:pt x="708" y="374"/>
                      <a:pt x="708" y="374"/>
                    </a:cubicBezTo>
                    <a:cubicBezTo>
                      <a:pt x="715" y="374"/>
                      <a:pt x="715" y="374"/>
                      <a:pt x="715" y="374"/>
                    </a:cubicBezTo>
                    <a:cubicBezTo>
                      <a:pt x="715" y="380"/>
                      <a:pt x="715" y="380"/>
                      <a:pt x="715" y="380"/>
                    </a:cubicBezTo>
                    <a:cubicBezTo>
                      <a:pt x="728" y="380"/>
                      <a:pt x="728" y="380"/>
                      <a:pt x="728" y="380"/>
                    </a:cubicBezTo>
                    <a:cubicBezTo>
                      <a:pt x="728" y="386"/>
                      <a:pt x="728" y="386"/>
                      <a:pt x="728" y="386"/>
                    </a:cubicBezTo>
                    <a:cubicBezTo>
                      <a:pt x="876" y="386"/>
                      <a:pt x="876" y="386"/>
                      <a:pt x="876" y="386"/>
                    </a:cubicBezTo>
                    <a:cubicBezTo>
                      <a:pt x="876" y="395"/>
                      <a:pt x="876" y="395"/>
                      <a:pt x="876" y="395"/>
                    </a:cubicBezTo>
                    <a:cubicBezTo>
                      <a:pt x="913" y="395"/>
                      <a:pt x="913" y="395"/>
                      <a:pt x="913" y="395"/>
                    </a:cubicBezTo>
                    <a:cubicBezTo>
                      <a:pt x="913" y="405"/>
                      <a:pt x="913" y="405"/>
                      <a:pt x="913" y="405"/>
                    </a:cubicBezTo>
                    <a:cubicBezTo>
                      <a:pt x="1129" y="405"/>
                      <a:pt x="1129" y="405"/>
                      <a:pt x="1129" y="405"/>
                    </a:cubicBezTo>
                    <a:cubicBezTo>
                      <a:pt x="1129" y="415"/>
                      <a:pt x="1129" y="415"/>
                      <a:pt x="1129" y="415"/>
                    </a:cubicBezTo>
                    <a:cubicBezTo>
                      <a:pt x="1308" y="415"/>
                      <a:pt x="1308" y="415"/>
                      <a:pt x="1308" y="415"/>
                    </a:cubicBezTo>
                    <a:cubicBezTo>
                      <a:pt x="1308" y="427"/>
                      <a:pt x="1308" y="427"/>
                      <a:pt x="1308" y="427"/>
                    </a:cubicBezTo>
                    <a:cubicBezTo>
                      <a:pt x="1450" y="427"/>
                      <a:pt x="1450" y="427"/>
                      <a:pt x="1450" y="427"/>
                    </a:cubicBezTo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dirty="0">
                  <a:solidFill>
                    <a:srgbClr val="595454"/>
                  </a:solidFill>
                </a:endParaRPr>
              </a:p>
            </p:txBody>
          </p:sp>
          <p:grpSp>
            <p:nvGrpSpPr>
              <p:cNvPr id="654" name="Group 653">
                <a:extLst>
                  <a:ext uri="{FF2B5EF4-FFF2-40B4-BE49-F238E27FC236}">
                    <a16:creationId xmlns:a16="http://schemas.microsoft.com/office/drawing/2014/main" id="{58C20B92-4FA6-4750-80D0-77A0D13D1A7C}"/>
                  </a:ext>
                </a:extLst>
              </p:cNvPr>
              <p:cNvGrpSpPr/>
              <p:nvPr/>
            </p:nvGrpSpPr>
            <p:grpSpPr>
              <a:xfrm>
                <a:off x="6770139" y="1047106"/>
                <a:ext cx="4635283" cy="1398965"/>
                <a:chOff x="6770139" y="1047106"/>
                <a:chExt cx="4635283" cy="1398965"/>
              </a:xfrm>
            </p:grpSpPr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86456038-0796-476D-BDEB-59F6F1FF984A}"/>
                    </a:ext>
                  </a:extLst>
                </p:cNvPr>
                <p:cNvGrpSpPr/>
                <p:nvPr/>
              </p:nvGrpSpPr>
              <p:grpSpPr>
                <a:xfrm>
                  <a:off x="11373012" y="241338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51" name="Straight Connector 850">
                    <a:extLst>
                      <a:ext uri="{FF2B5EF4-FFF2-40B4-BE49-F238E27FC236}">
                        <a16:creationId xmlns:a16="http://schemas.microsoft.com/office/drawing/2014/main" id="{F0A9407A-A2D7-4266-AB41-8A245D2250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2" name="Straight Connector 851">
                    <a:extLst>
                      <a:ext uri="{FF2B5EF4-FFF2-40B4-BE49-F238E27FC236}">
                        <a16:creationId xmlns:a16="http://schemas.microsoft.com/office/drawing/2014/main" id="{82171E9B-B80B-43FC-ABF6-B1E09288B1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78CC92B6-E11C-4786-8161-8E200CC526D6}"/>
                    </a:ext>
                  </a:extLst>
                </p:cNvPr>
                <p:cNvGrpSpPr/>
                <p:nvPr/>
              </p:nvGrpSpPr>
              <p:grpSpPr>
                <a:xfrm>
                  <a:off x="11302329" y="241338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9" name="Straight Connector 848">
                    <a:extLst>
                      <a:ext uri="{FF2B5EF4-FFF2-40B4-BE49-F238E27FC236}">
                        <a16:creationId xmlns:a16="http://schemas.microsoft.com/office/drawing/2014/main" id="{BE668BDD-5E36-4C9B-A06F-C44A2664C2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0" name="Straight Connector 849">
                    <a:extLst>
                      <a:ext uri="{FF2B5EF4-FFF2-40B4-BE49-F238E27FC236}">
                        <a16:creationId xmlns:a16="http://schemas.microsoft.com/office/drawing/2014/main" id="{55EB07D1-3706-4CA6-9525-0C7D13A930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7" name="Group 656">
                  <a:extLst>
                    <a:ext uri="{FF2B5EF4-FFF2-40B4-BE49-F238E27FC236}">
                      <a16:creationId xmlns:a16="http://schemas.microsoft.com/office/drawing/2014/main" id="{731A9E75-3962-4943-96EA-083791D0E318}"/>
                    </a:ext>
                  </a:extLst>
                </p:cNvPr>
                <p:cNvGrpSpPr/>
                <p:nvPr/>
              </p:nvGrpSpPr>
              <p:grpSpPr>
                <a:xfrm>
                  <a:off x="10928342" y="241338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7" name="Straight Connector 846">
                    <a:extLst>
                      <a:ext uri="{FF2B5EF4-FFF2-40B4-BE49-F238E27FC236}">
                        <a16:creationId xmlns:a16="http://schemas.microsoft.com/office/drawing/2014/main" id="{B506E18C-E27C-43F1-A20C-3B94ACD92F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8" name="Straight Connector 847">
                    <a:extLst>
                      <a:ext uri="{FF2B5EF4-FFF2-40B4-BE49-F238E27FC236}">
                        <a16:creationId xmlns:a16="http://schemas.microsoft.com/office/drawing/2014/main" id="{B985ECBB-C0C9-4276-A3EE-C78452204D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8" name="Group 657">
                  <a:extLst>
                    <a:ext uri="{FF2B5EF4-FFF2-40B4-BE49-F238E27FC236}">
                      <a16:creationId xmlns:a16="http://schemas.microsoft.com/office/drawing/2014/main" id="{F6BE0150-DB4E-479A-92F6-5004E9B7D49A}"/>
                    </a:ext>
                  </a:extLst>
                </p:cNvPr>
                <p:cNvGrpSpPr/>
                <p:nvPr/>
              </p:nvGrpSpPr>
              <p:grpSpPr>
                <a:xfrm>
                  <a:off x="10603994" y="237663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5" name="Straight Connector 844">
                    <a:extLst>
                      <a:ext uri="{FF2B5EF4-FFF2-40B4-BE49-F238E27FC236}">
                        <a16:creationId xmlns:a16="http://schemas.microsoft.com/office/drawing/2014/main" id="{9EF36146-DFD9-489C-9783-84A7361526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6" name="Straight Connector 845">
                    <a:extLst>
                      <a:ext uri="{FF2B5EF4-FFF2-40B4-BE49-F238E27FC236}">
                        <a16:creationId xmlns:a16="http://schemas.microsoft.com/office/drawing/2014/main" id="{D5487AF1-12F1-4F61-9D0A-CA43D487A7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9" name="Group 658">
                  <a:extLst>
                    <a:ext uri="{FF2B5EF4-FFF2-40B4-BE49-F238E27FC236}">
                      <a16:creationId xmlns:a16="http://schemas.microsoft.com/office/drawing/2014/main" id="{661F97E8-4C3B-49E2-B6B3-58F0AD469C71}"/>
                    </a:ext>
                  </a:extLst>
                </p:cNvPr>
                <p:cNvGrpSpPr/>
                <p:nvPr/>
              </p:nvGrpSpPr>
              <p:grpSpPr>
                <a:xfrm>
                  <a:off x="10356269" y="237663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3" name="Straight Connector 842">
                    <a:extLst>
                      <a:ext uri="{FF2B5EF4-FFF2-40B4-BE49-F238E27FC236}">
                        <a16:creationId xmlns:a16="http://schemas.microsoft.com/office/drawing/2014/main" id="{2923AC5B-520B-4552-8C93-F0AFC42E49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4" name="Straight Connector 843">
                    <a:extLst>
                      <a:ext uri="{FF2B5EF4-FFF2-40B4-BE49-F238E27FC236}">
                        <a16:creationId xmlns:a16="http://schemas.microsoft.com/office/drawing/2014/main" id="{D3601416-8AD4-4E44-B44B-FD25627A18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0" name="Group 659">
                  <a:extLst>
                    <a:ext uri="{FF2B5EF4-FFF2-40B4-BE49-F238E27FC236}">
                      <a16:creationId xmlns:a16="http://schemas.microsoft.com/office/drawing/2014/main" id="{CBD45685-B0BE-42CD-99FF-761B520B2C51}"/>
                    </a:ext>
                  </a:extLst>
                </p:cNvPr>
                <p:cNvGrpSpPr/>
                <p:nvPr/>
              </p:nvGrpSpPr>
              <p:grpSpPr>
                <a:xfrm>
                  <a:off x="9672240" y="234496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1" name="Straight Connector 840">
                    <a:extLst>
                      <a:ext uri="{FF2B5EF4-FFF2-40B4-BE49-F238E27FC236}">
                        <a16:creationId xmlns:a16="http://schemas.microsoft.com/office/drawing/2014/main" id="{28EA3AC8-6E5B-4B7D-A54D-66736490A7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2" name="Straight Connector 841">
                    <a:extLst>
                      <a:ext uri="{FF2B5EF4-FFF2-40B4-BE49-F238E27FC236}">
                        <a16:creationId xmlns:a16="http://schemas.microsoft.com/office/drawing/2014/main" id="{D50B4AAA-A01A-4CF9-86D6-502D79E717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1" name="Group 660">
                  <a:extLst>
                    <a:ext uri="{FF2B5EF4-FFF2-40B4-BE49-F238E27FC236}">
                      <a16:creationId xmlns:a16="http://schemas.microsoft.com/office/drawing/2014/main" id="{605F414C-03E6-4E29-96F8-1EC1B1AF3C31}"/>
                    </a:ext>
                  </a:extLst>
                </p:cNvPr>
                <p:cNvGrpSpPr/>
                <p:nvPr/>
              </p:nvGrpSpPr>
              <p:grpSpPr>
                <a:xfrm>
                  <a:off x="9550988" y="231053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9" name="Straight Connector 838">
                    <a:extLst>
                      <a:ext uri="{FF2B5EF4-FFF2-40B4-BE49-F238E27FC236}">
                        <a16:creationId xmlns:a16="http://schemas.microsoft.com/office/drawing/2014/main" id="{37FE093D-B0A3-40A0-89A3-C2DCC79216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0" name="Straight Connector 839">
                    <a:extLst>
                      <a:ext uri="{FF2B5EF4-FFF2-40B4-BE49-F238E27FC236}">
                        <a16:creationId xmlns:a16="http://schemas.microsoft.com/office/drawing/2014/main" id="{F5A8B457-98B4-4DBE-BD50-D405A975D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2" name="Group 661">
                  <a:extLst>
                    <a:ext uri="{FF2B5EF4-FFF2-40B4-BE49-F238E27FC236}">
                      <a16:creationId xmlns:a16="http://schemas.microsoft.com/office/drawing/2014/main" id="{20812730-090C-4B49-A603-67FF5BE64339}"/>
                    </a:ext>
                  </a:extLst>
                </p:cNvPr>
                <p:cNvGrpSpPr/>
                <p:nvPr/>
              </p:nvGrpSpPr>
              <p:grpSpPr>
                <a:xfrm>
                  <a:off x="9078391" y="228245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7" name="Straight Connector 836">
                    <a:extLst>
                      <a:ext uri="{FF2B5EF4-FFF2-40B4-BE49-F238E27FC236}">
                        <a16:creationId xmlns:a16="http://schemas.microsoft.com/office/drawing/2014/main" id="{A9532652-7D50-41A5-A5E7-5A18D8D6A2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8" name="Straight Connector 837">
                    <a:extLst>
                      <a:ext uri="{FF2B5EF4-FFF2-40B4-BE49-F238E27FC236}">
                        <a16:creationId xmlns:a16="http://schemas.microsoft.com/office/drawing/2014/main" id="{8D14D070-60EF-4ACD-9E83-EF2A159406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3" name="Group 662">
                  <a:extLst>
                    <a:ext uri="{FF2B5EF4-FFF2-40B4-BE49-F238E27FC236}">
                      <a16:creationId xmlns:a16="http://schemas.microsoft.com/office/drawing/2014/main" id="{DFFA848C-02FE-4B8A-AB04-C07319D391B4}"/>
                    </a:ext>
                  </a:extLst>
                </p:cNvPr>
                <p:cNvGrpSpPr/>
                <p:nvPr/>
              </p:nvGrpSpPr>
              <p:grpSpPr>
                <a:xfrm>
                  <a:off x="9164142" y="228245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5" name="Straight Connector 834">
                    <a:extLst>
                      <a:ext uri="{FF2B5EF4-FFF2-40B4-BE49-F238E27FC236}">
                        <a16:creationId xmlns:a16="http://schemas.microsoft.com/office/drawing/2014/main" id="{B4478520-A853-4405-9E44-B594B47B6F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6" name="Straight Connector 835">
                    <a:extLst>
                      <a:ext uri="{FF2B5EF4-FFF2-40B4-BE49-F238E27FC236}">
                        <a16:creationId xmlns:a16="http://schemas.microsoft.com/office/drawing/2014/main" id="{EB985A9B-75FA-47DD-B8AD-BBE633DA5D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4" name="Group 663">
                  <a:extLst>
                    <a:ext uri="{FF2B5EF4-FFF2-40B4-BE49-F238E27FC236}">
                      <a16:creationId xmlns:a16="http://schemas.microsoft.com/office/drawing/2014/main" id="{232037D5-007E-4549-86F4-21B359CAF80B}"/>
                    </a:ext>
                  </a:extLst>
                </p:cNvPr>
                <p:cNvGrpSpPr/>
                <p:nvPr/>
              </p:nvGrpSpPr>
              <p:grpSpPr>
                <a:xfrm>
                  <a:off x="9292768" y="228245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3" name="Straight Connector 832">
                    <a:extLst>
                      <a:ext uri="{FF2B5EF4-FFF2-40B4-BE49-F238E27FC236}">
                        <a16:creationId xmlns:a16="http://schemas.microsoft.com/office/drawing/2014/main" id="{F4109951-0065-4AF4-87C9-6609175B24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4" name="Straight Connector 833">
                    <a:extLst>
                      <a:ext uri="{FF2B5EF4-FFF2-40B4-BE49-F238E27FC236}">
                        <a16:creationId xmlns:a16="http://schemas.microsoft.com/office/drawing/2014/main" id="{BA97C70A-8631-4334-BB42-0B4A50C0B0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5" name="Group 664">
                  <a:extLst>
                    <a:ext uri="{FF2B5EF4-FFF2-40B4-BE49-F238E27FC236}">
                      <a16:creationId xmlns:a16="http://schemas.microsoft.com/office/drawing/2014/main" id="{7DA681DF-06D9-48F8-A3BE-5669CC1E40D2}"/>
                    </a:ext>
                  </a:extLst>
                </p:cNvPr>
                <p:cNvGrpSpPr/>
                <p:nvPr/>
              </p:nvGrpSpPr>
              <p:grpSpPr>
                <a:xfrm>
                  <a:off x="9042400" y="226226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1" name="Straight Connector 830">
                    <a:extLst>
                      <a:ext uri="{FF2B5EF4-FFF2-40B4-BE49-F238E27FC236}">
                        <a16:creationId xmlns:a16="http://schemas.microsoft.com/office/drawing/2014/main" id="{A6CA06F0-5CBD-4243-9589-5D80F58A08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2" name="Straight Connector 831">
                    <a:extLst>
                      <a:ext uri="{FF2B5EF4-FFF2-40B4-BE49-F238E27FC236}">
                        <a16:creationId xmlns:a16="http://schemas.microsoft.com/office/drawing/2014/main" id="{F8E04319-2D9D-4DE7-9DE8-96928242ED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6" name="Group 665">
                  <a:extLst>
                    <a:ext uri="{FF2B5EF4-FFF2-40B4-BE49-F238E27FC236}">
                      <a16:creationId xmlns:a16="http://schemas.microsoft.com/office/drawing/2014/main" id="{730CC3A4-3B41-464A-BD01-2EF67986E47E}"/>
                    </a:ext>
                  </a:extLst>
                </p:cNvPr>
                <p:cNvGrpSpPr/>
                <p:nvPr/>
              </p:nvGrpSpPr>
              <p:grpSpPr>
                <a:xfrm>
                  <a:off x="9015762" y="223783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9" name="Straight Connector 828">
                    <a:extLst>
                      <a:ext uri="{FF2B5EF4-FFF2-40B4-BE49-F238E27FC236}">
                        <a16:creationId xmlns:a16="http://schemas.microsoft.com/office/drawing/2014/main" id="{2F4CE630-96C9-4C0F-AEF9-3047938872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0" name="Straight Connector 829">
                    <a:extLst>
                      <a:ext uri="{FF2B5EF4-FFF2-40B4-BE49-F238E27FC236}">
                        <a16:creationId xmlns:a16="http://schemas.microsoft.com/office/drawing/2014/main" id="{1491FBB2-28A3-48B0-AD9F-16DB6BE5A1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7" name="Group 666">
                  <a:extLst>
                    <a:ext uri="{FF2B5EF4-FFF2-40B4-BE49-F238E27FC236}">
                      <a16:creationId xmlns:a16="http://schemas.microsoft.com/office/drawing/2014/main" id="{ACAF85A4-A409-4F0A-812A-D3246C4705E3}"/>
                    </a:ext>
                  </a:extLst>
                </p:cNvPr>
                <p:cNvGrpSpPr/>
                <p:nvPr/>
              </p:nvGrpSpPr>
              <p:grpSpPr>
                <a:xfrm>
                  <a:off x="8866377" y="221836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7" name="Straight Connector 826">
                    <a:extLst>
                      <a:ext uri="{FF2B5EF4-FFF2-40B4-BE49-F238E27FC236}">
                        <a16:creationId xmlns:a16="http://schemas.microsoft.com/office/drawing/2014/main" id="{CB19527B-4D23-430C-AA74-BBB80FFDCB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8" name="Straight Connector 827">
                    <a:extLst>
                      <a:ext uri="{FF2B5EF4-FFF2-40B4-BE49-F238E27FC236}">
                        <a16:creationId xmlns:a16="http://schemas.microsoft.com/office/drawing/2014/main" id="{C2B95010-3B05-46A7-9E16-4726C6AB6A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8" name="Group 667">
                  <a:extLst>
                    <a:ext uri="{FF2B5EF4-FFF2-40B4-BE49-F238E27FC236}">
                      <a16:creationId xmlns:a16="http://schemas.microsoft.com/office/drawing/2014/main" id="{2B65D4DD-49FF-489C-96A3-8C9068CC8665}"/>
                    </a:ext>
                  </a:extLst>
                </p:cNvPr>
                <p:cNvGrpSpPr/>
                <p:nvPr/>
              </p:nvGrpSpPr>
              <p:grpSpPr>
                <a:xfrm>
                  <a:off x="8789386" y="220030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5" name="Straight Connector 824">
                    <a:extLst>
                      <a:ext uri="{FF2B5EF4-FFF2-40B4-BE49-F238E27FC236}">
                        <a16:creationId xmlns:a16="http://schemas.microsoft.com/office/drawing/2014/main" id="{960F2721-8EE2-4B14-B8AF-CACC4D8546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6" name="Straight Connector 825">
                    <a:extLst>
                      <a:ext uri="{FF2B5EF4-FFF2-40B4-BE49-F238E27FC236}">
                        <a16:creationId xmlns:a16="http://schemas.microsoft.com/office/drawing/2014/main" id="{E325B512-76C0-41BF-A057-473A93D496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9" name="Group 668">
                  <a:extLst>
                    <a:ext uri="{FF2B5EF4-FFF2-40B4-BE49-F238E27FC236}">
                      <a16:creationId xmlns:a16="http://schemas.microsoft.com/office/drawing/2014/main" id="{E3107958-DA7F-4566-B1B2-ED0DBCE8E88B}"/>
                    </a:ext>
                  </a:extLst>
                </p:cNvPr>
                <p:cNvGrpSpPr/>
                <p:nvPr/>
              </p:nvGrpSpPr>
              <p:grpSpPr>
                <a:xfrm>
                  <a:off x="8779747" y="215844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3" name="Straight Connector 822">
                    <a:extLst>
                      <a:ext uri="{FF2B5EF4-FFF2-40B4-BE49-F238E27FC236}">
                        <a16:creationId xmlns:a16="http://schemas.microsoft.com/office/drawing/2014/main" id="{C44FAADF-D202-44AB-BF97-E1962A6A1A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4" name="Straight Connector 823">
                    <a:extLst>
                      <a:ext uri="{FF2B5EF4-FFF2-40B4-BE49-F238E27FC236}">
                        <a16:creationId xmlns:a16="http://schemas.microsoft.com/office/drawing/2014/main" id="{2D0BEDC5-0D10-4EE3-A285-8E3F20E2C2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0" name="Group 669">
                  <a:extLst>
                    <a:ext uri="{FF2B5EF4-FFF2-40B4-BE49-F238E27FC236}">
                      <a16:creationId xmlns:a16="http://schemas.microsoft.com/office/drawing/2014/main" id="{91C00C61-7C75-4B9A-8C5E-0B1DC57DE886}"/>
                    </a:ext>
                  </a:extLst>
                </p:cNvPr>
                <p:cNvGrpSpPr/>
                <p:nvPr/>
              </p:nvGrpSpPr>
              <p:grpSpPr>
                <a:xfrm>
                  <a:off x="8596335" y="215844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1" name="Straight Connector 820">
                    <a:extLst>
                      <a:ext uri="{FF2B5EF4-FFF2-40B4-BE49-F238E27FC236}">
                        <a16:creationId xmlns:a16="http://schemas.microsoft.com/office/drawing/2014/main" id="{5C18E5A9-F6D8-412A-AF6F-5D003028C8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2" name="Straight Connector 821">
                    <a:extLst>
                      <a:ext uri="{FF2B5EF4-FFF2-40B4-BE49-F238E27FC236}">
                        <a16:creationId xmlns:a16="http://schemas.microsoft.com/office/drawing/2014/main" id="{3B5EE5C2-7B1B-4409-902E-5AEF8FA9BD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12B3002F-3367-4818-B623-017B97625E9F}"/>
                    </a:ext>
                  </a:extLst>
                </p:cNvPr>
                <p:cNvGrpSpPr/>
                <p:nvPr/>
              </p:nvGrpSpPr>
              <p:grpSpPr>
                <a:xfrm>
                  <a:off x="8537841" y="212575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9" name="Straight Connector 818">
                    <a:extLst>
                      <a:ext uri="{FF2B5EF4-FFF2-40B4-BE49-F238E27FC236}">
                        <a16:creationId xmlns:a16="http://schemas.microsoft.com/office/drawing/2014/main" id="{E90852BF-E3ED-4026-AB0D-C6C3BC0066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0" name="Straight Connector 819">
                    <a:extLst>
                      <a:ext uri="{FF2B5EF4-FFF2-40B4-BE49-F238E27FC236}">
                        <a16:creationId xmlns:a16="http://schemas.microsoft.com/office/drawing/2014/main" id="{94195AB3-A2A6-4B12-928A-8C37D3F2C2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5ED4E2D-0217-4D2A-8AF4-453605E1A7ED}"/>
                    </a:ext>
                  </a:extLst>
                </p:cNvPr>
                <p:cNvGrpSpPr/>
                <p:nvPr/>
              </p:nvGrpSpPr>
              <p:grpSpPr>
                <a:xfrm>
                  <a:off x="8516403" y="212575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7" name="Straight Connector 816">
                    <a:extLst>
                      <a:ext uri="{FF2B5EF4-FFF2-40B4-BE49-F238E27FC236}">
                        <a16:creationId xmlns:a16="http://schemas.microsoft.com/office/drawing/2014/main" id="{C9D2F711-FB7E-4E86-898B-B583075B18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8" name="Straight Connector 817">
                    <a:extLst>
                      <a:ext uri="{FF2B5EF4-FFF2-40B4-BE49-F238E27FC236}">
                        <a16:creationId xmlns:a16="http://schemas.microsoft.com/office/drawing/2014/main" id="{7EE81B98-B4AD-498C-B75E-50BEE51C1C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7DEF60C-9160-4072-931B-559781A143D8}"/>
                    </a:ext>
                  </a:extLst>
                </p:cNvPr>
                <p:cNvGrpSpPr/>
                <p:nvPr/>
              </p:nvGrpSpPr>
              <p:grpSpPr>
                <a:xfrm>
                  <a:off x="8495074" y="210932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5" name="Straight Connector 814">
                    <a:extLst>
                      <a:ext uri="{FF2B5EF4-FFF2-40B4-BE49-F238E27FC236}">
                        <a16:creationId xmlns:a16="http://schemas.microsoft.com/office/drawing/2014/main" id="{74CC83B5-91DE-4763-A40D-812FCF2D11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6" name="Straight Connector 815">
                    <a:extLst>
                      <a:ext uri="{FF2B5EF4-FFF2-40B4-BE49-F238E27FC236}">
                        <a16:creationId xmlns:a16="http://schemas.microsoft.com/office/drawing/2014/main" id="{027E3167-A18C-4B1C-B0C5-E8C5F21E38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4" name="Group 673">
                  <a:extLst>
                    <a:ext uri="{FF2B5EF4-FFF2-40B4-BE49-F238E27FC236}">
                      <a16:creationId xmlns:a16="http://schemas.microsoft.com/office/drawing/2014/main" id="{86BCDB23-6BD1-4016-9D27-9095A3009A6A}"/>
                    </a:ext>
                  </a:extLst>
                </p:cNvPr>
                <p:cNvGrpSpPr/>
                <p:nvPr/>
              </p:nvGrpSpPr>
              <p:grpSpPr>
                <a:xfrm>
                  <a:off x="8412117" y="209429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3" name="Straight Connector 812">
                    <a:extLst>
                      <a:ext uri="{FF2B5EF4-FFF2-40B4-BE49-F238E27FC236}">
                        <a16:creationId xmlns:a16="http://schemas.microsoft.com/office/drawing/2014/main" id="{F07518C1-FE23-40AC-9CA0-80637C7F44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4" name="Straight Connector 813">
                    <a:extLst>
                      <a:ext uri="{FF2B5EF4-FFF2-40B4-BE49-F238E27FC236}">
                        <a16:creationId xmlns:a16="http://schemas.microsoft.com/office/drawing/2014/main" id="{32C329C1-4B38-4B65-87FC-D22A0E9E79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5" name="Group 674">
                  <a:extLst>
                    <a:ext uri="{FF2B5EF4-FFF2-40B4-BE49-F238E27FC236}">
                      <a16:creationId xmlns:a16="http://schemas.microsoft.com/office/drawing/2014/main" id="{5F780B49-10AB-4E48-B381-898ADB219539}"/>
                    </a:ext>
                  </a:extLst>
                </p:cNvPr>
                <p:cNvGrpSpPr/>
                <p:nvPr/>
              </p:nvGrpSpPr>
              <p:grpSpPr>
                <a:xfrm>
                  <a:off x="8401480" y="206046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1" name="Straight Connector 810">
                    <a:extLst>
                      <a:ext uri="{FF2B5EF4-FFF2-40B4-BE49-F238E27FC236}">
                        <a16:creationId xmlns:a16="http://schemas.microsoft.com/office/drawing/2014/main" id="{680C1375-F103-491E-AB11-32F959A6D0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2" name="Straight Connector 811">
                    <a:extLst>
                      <a:ext uri="{FF2B5EF4-FFF2-40B4-BE49-F238E27FC236}">
                        <a16:creationId xmlns:a16="http://schemas.microsoft.com/office/drawing/2014/main" id="{890CEE12-D86D-4FCF-95DD-05139BFEC7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6" name="Group 675">
                  <a:extLst>
                    <a:ext uri="{FF2B5EF4-FFF2-40B4-BE49-F238E27FC236}">
                      <a16:creationId xmlns:a16="http://schemas.microsoft.com/office/drawing/2014/main" id="{D9C5E3A7-0499-4D64-9680-B4AFBC87F71B}"/>
                    </a:ext>
                  </a:extLst>
                </p:cNvPr>
                <p:cNvGrpSpPr/>
                <p:nvPr/>
              </p:nvGrpSpPr>
              <p:grpSpPr>
                <a:xfrm>
                  <a:off x="8296954" y="204386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9" name="Straight Connector 808">
                    <a:extLst>
                      <a:ext uri="{FF2B5EF4-FFF2-40B4-BE49-F238E27FC236}">
                        <a16:creationId xmlns:a16="http://schemas.microsoft.com/office/drawing/2014/main" id="{D30B8AC8-FE78-4EDC-AA44-D9526FA36B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0" name="Straight Connector 809">
                    <a:extLst>
                      <a:ext uri="{FF2B5EF4-FFF2-40B4-BE49-F238E27FC236}">
                        <a16:creationId xmlns:a16="http://schemas.microsoft.com/office/drawing/2014/main" id="{75D4B7EB-6335-4997-800B-A82EAB97B1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7" name="Group 676">
                  <a:extLst>
                    <a:ext uri="{FF2B5EF4-FFF2-40B4-BE49-F238E27FC236}">
                      <a16:creationId xmlns:a16="http://schemas.microsoft.com/office/drawing/2014/main" id="{B6C640CC-187E-49EC-A497-A27CFC432D5C}"/>
                    </a:ext>
                  </a:extLst>
                </p:cNvPr>
                <p:cNvGrpSpPr/>
                <p:nvPr/>
              </p:nvGrpSpPr>
              <p:grpSpPr>
                <a:xfrm>
                  <a:off x="8277898" y="204386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7" name="Straight Connector 806">
                    <a:extLst>
                      <a:ext uri="{FF2B5EF4-FFF2-40B4-BE49-F238E27FC236}">
                        <a16:creationId xmlns:a16="http://schemas.microsoft.com/office/drawing/2014/main" id="{959B3A98-EF75-4199-945B-1C757051E2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8" name="Straight Connector 807">
                    <a:extLst>
                      <a:ext uri="{FF2B5EF4-FFF2-40B4-BE49-F238E27FC236}">
                        <a16:creationId xmlns:a16="http://schemas.microsoft.com/office/drawing/2014/main" id="{12898092-98F1-489A-A77E-CC811F0D44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8" name="Group 677">
                  <a:extLst>
                    <a:ext uri="{FF2B5EF4-FFF2-40B4-BE49-F238E27FC236}">
                      <a16:creationId xmlns:a16="http://schemas.microsoft.com/office/drawing/2014/main" id="{B0F7E038-D5C0-4814-87E5-35C404492F2E}"/>
                    </a:ext>
                  </a:extLst>
                </p:cNvPr>
                <p:cNvGrpSpPr/>
                <p:nvPr/>
              </p:nvGrpSpPr>
              <p:grpSpPr>
                <a:xfrm>
                  <a:off x="8157032" y="203183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5" name="Straight Connector 804">
                    <a:extLst>
                      <a:ext uri="{FF2B5EF4-FFF2-40B4-BE49-F238E27FC236}">
                        <a16:creationId xmlns:a16="http://schemas.microsoft.com/office/drawing/2014/main" id="{B182F070-5504-4B1A-9230-4C9ACFFC58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6" name="Straight Connector 805">
                    <a:extLst>
                      <a:ext uri="{FF2B5EF4-FFF2-40B4-BE49-F238E27FC236}">
                        <a16:creationId xmlns:a16="http://schemas.microsoft.com/office/drawing/2014/main" id="{F939ADE8-7AEA-4C49-A1F0-1CA21129B7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9" name="Group 678">
                  <a:extLst>
                    <a:ext uri="{FF2B5EF4-FFF2-40B4-BE49-F238E27FC236}">
                      <a16:creationId xmlns:a16="http://schemas.microsoft.com/office/drawing/2014/main" id="{0C3ABF5D-EB35-462A-A247-558B5F524B33}"/>
                    </a:ext>
                  </a:extLst>
                </p:cNvPr>
                <p:cNvGrpSpPr/>
                <p:nvPr/>
              </p:nvGrpSpPr>
              <p:grpSpPr>
                <a:xfrm>
                  <a:off x="8090721" y="201498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3" name="Straight Connector 802">
                    <a:extLst>
                      <a:ext uri="{FF2B5EF4-FFF2-40B4-BE49-F238E27FC236}">
                        <a16:creationId xmlns:a16="http://schemas.microsoft.com/office/drawing/2014/main" id="{7C2A71E7-2EA4-4BD8-8AB5-A7BE87326E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4" name="Straight Connector 803">
                    <a:extLst>
                      <a:ext uri="{FF2B5EF4-FFF2-40B4-BE49-F238E27FC236}">
                        <a16:creationId xmlns:a16="http://schemas.microsoft.com/office/drawing/2014/main" id="{80BEAAB8-6395-49C4-B8AB-80013E433E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0" name="Group 679">
                  <a:extLst>
                    <a:ext uri="{FF2B5EF4-FFF2-40B4-BE49-F238E27FC236}">
                      <a16:creationId xmlns:a16="http://schemas.microsoft.com/office/drawing/2014/main" id="{06822E70-64EC-4A91-9FB9-903D1AFBC181}"/>
                    </a:ext>
                  </a:extLst>
                </p:cNvPr>
                <p:cNvGrpSpPr/>
                <p:nvPr/>
              </p:nvGrpSpPr>
              <p:grpSpPr>
                <a:xfrm>
                  <a:off x="8049914" y="200576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1" name="Straight Connector 800">
                    <a:extLst>
                      <a:ext uri="{FF2B5EF4-FFF2-40B4-BE49-F238E27FC236}">
                        <a16:creationId xmlns:a16="http://schemas.microsoft.com/office/drawing/2014/main" id="{32D20AA8-1BE8-4DE2-B435-0E18F415B3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2" name="Straight Connector 801">
                    <a:extLst>
                      <a:ext uri="{FF2B5EF4-FFF2-40B4-BE49-F238E27FC236}">
                        <a16:creationId xmlns:a16="http://schemas.microsoft.com/office/drawing/2014/main" id="{B8A80EF8-C9DF-46A5-B2C4-82D16DA2DB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1" name="Group 680">
                  <a:extLst>
                    <a:ext uri="{FF2B5EF4-FFF2-40B4-BE49-F238E27FC236}">
                      <a16:creationId xmlns:a16="http://schemas.microsoft.com/office/drawing/2014/main" id="{A11E4C55-EBAA-41A1-B2F3-BABBEC9A23F2}"/>
                    </a:ext>
                  </a:extLst>
                </p:cNvPr>
                <p:cNvGrpSpPr/>
                <p:nvPr/>
              </p:nvGrpSpPr>
              <p:grpSpPr>
                <a:xfrm>
                  <a:off x="8039775" y="19870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9" name="Straight Connector 798">
                    <a:extLst>
                      <a:ext uri="{FF2B5EF4-FFF2-40B4-BE49-F238E27FC236}">
                        <a16:creationId xmlns:a16="http://schemas.microsoft.com/office/drawing/2014/main" id="{7CAE8526-C732-4DD0-AEFE-E1B31FBB39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0" name="Straight Connector 799">
                    <a:extLst>
                      <a:ext uri="{FF2B5EF4-FFF2-40B4-BE49-F238E27FC236}">
                        <a16:creationId xmlns:a16="http://schemas.microsoft.com/office/drawing/2014/main" id="{77F06A29-532B-41CF-91AE-AC0B327E8D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2" name="Group 681">
                  <a:extLst>
                    <a:ext uri="{FF2B5EF4-FFF2-40B4-BE49-F238E27FC236}">
                      <a16:creationId xmlns:a16="http://schemas.microsoft.com/office/drawing/2014/main" id="{35D82AE3-90A4-4C40-9C5F-C6886B80612C}"/>
                    </a:ext>
                  </a:extLst>
                </p:cNvPr>
                <p:cNvGrpSpPr/>
                <p:nvPr/>
              </p:nvGrpSpPr>
              <p:grpSpPr>
                <a:xfrm>
                  <a:off x="7910847" y="196877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7" name="Straight Connector 796">
                    <a:extLst>
                      <a:ext uri="{FF2B5EF4-FFF2-40B4-BE49-F238E27FC236}">
                        <a16:creationId xmlns:a16="http://schemas.microsoft.com/office/drawing/2014/main" id="{B9E31E3B-011E-4CE7-A0C6-39B959AFA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8" name="Straight Connector 797">
                    <a:extLst>
                      <a:ext uri="{FF2B5EF4-FFF2-40B4-BE49-F238E27FC236}">
                        <a16:creationId xmlns:a16="http://schemas.microsoft.com/office/drawing/2014/main" id="{C227A56E-FB2A-440A-B094-2ADF2A952B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3" name="Group 682">
                  <a:extLst>
                    <a:ext uri="{FF2B5EF4-FFF2-40B4-BE49-F238E27FC236}">
                      <a16:creationId xmlns:a16="http://schemas.microsoft.com/office/drawing/2014/main" id="{34E008B8-BBBE-417F-9E00-8662C6A4C7AE}"/>
                    </a:ext>
                  </a:extLst>
                </p:cNvPr>
                <p:cNvGrpSpPr/>
                <p:nvPr/>
              </p:nvGrpSpPr>
              <p:grpSpPr>
                <a:xfrm>
                  <a:off x="7839698" y="195499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5" name="Straight Connector 794">
                    <a:extLst>
                      <a:ext uri="{FF2B5EF4-FFF2-40B4-BE49-F238E27FC236}">
                        <a16:creationId xmlns:a16="http://schemas.microsoft.com/office/drawing/2014/main" id="{A1140E8E-53C6-47A9-91C9-C08C6BD481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6" name="Straight Connector 795">
                    <a:extLst>
                      <a:ext uri="{FF2B5EF4-FFF2-40B4-BE49-F238E27FC236}">
                        <a16:creationId xmlns:a16="http://schemas.microsoft.com/office/drawing/2014/main" id="{9C7157CB-CD12-4EB2-8F33-79C3DF5580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4" name="Group 683">
                  <a:extLst>
                    <a:ext uri="{FF2B5EF4-FFF2-40B4-BE49-F238E27FC236}">
                      <a16:creationId xmlns:a16="http://schemas.microsoft.com/office/drawing/2014/main" id="{F22F1E42-62B0-4DE8-A0EB-A1A5AEBCA587}"/>
                    </a:ext>
                  </a:extLst>
                </p:cNvPr>
                <p:cNvGrpSpPr/>
                <p:nvPr/>
              </p:nvGrpSpPr>
              <p:grpSpPr>
                <a:xfrm>
                  <a:off x="7791737" y="194129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3" name="Straight Connector 792">
                    <a:extLst>
                      <a:ext uri="{FF2B5EF4-FFF2-40B4-BE49-F238E27FC236}">
                        <a16:creationId xmlns:a16="http://schemas.microsoft.com/office/drawing/2014/main" id="{A2C69255-B6D0-4E87-A165-3D65E393F1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4" name="Straight Connector 793">
                    <a:extLst>
                      <a:ext uri="{FF2B5EF4-FFF2-40B4-BE49-F238E27FC236}">
                        <a16:creationId xmlns:a16="http://schemas.microsoft.com/office/drawing/2014/main" id="{5B6E3E10-A350-4957-827D-FEC33BDE95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5" name="Group 684">
                  <a:extLst>
                    <a:ext uri="{FF2B5EF4-FFF2-40B4-BE49-F238E27FC236}">
                      <a16:creationId xmlns:a16="http://schemas.microsoft.com/office/drawing/2014/main" id="{3F6C510B-DC96-42CE-88AA-6EC9C3784D11}"/>
                    </a:ext>
                  </a:extLst>
                </p:cNvPr>
                <p:cNvGrpSpPr/>
                <p:nvPr/>
              </p:nvGrpSpPr>
              <p:grpSpPr>
                <a:xfrm>
                  <a:off x="7784546" y="191124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1" name="Straight Connector 790">
                    <a:extLst>
                      <a:ext uri="{FF2B5EF4-FFF2-40B4-BE49-F238E27FC236}">
                        <a16:creationId xmlns:a16="http://schemas.microsoft.com/office/drawing/2014/main" id="{B2DCDDDD-ED3C-4219-9BDE-80ED3CE5A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2" name="Straight Connector 791">
                    <a:extLst>
                      <a:ext uri="{FF2B5EF4-FFF2-40B4-BE49-F238E27FC236}">
                        <a16:creationId xmlns:a16="http://schemas.microsoft.com/office/drawing/2014/main" id="{CD91AC32-9DE5-41B1-8583-DC53C363E0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6" name="Group 685">
                  <a:extLst>
                    <a:ext uri="{FF2B5EF4-FFF2-40B4-BE49-F238E27FC236}">
                      <a16:creationId xmlns:a16="http://schemas.microsoft.com/office/drawing/2014/main" id="{295F9599-DE91-48F8-A3C1-7F9BF6D5ED8C}"/>
                    </a:ext>
                  </a:extLst>
                </p:cNvPr>
                <p:cNvGrpSpPr/>
                <p:nvPr/>
              </p:nvGrpSpPr>
              <p:grpSpPr>
                <a:xfrm>
                  <a:off x="7770629" y="189532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9" name="Straight Connector 788">
                    <a:extLst>
                      <a:ext uri="{FF2B5EF4-FFF2-40B4-BE49-F238E27FC236}">
                        <a16:creationId xmlns:a16="http://schemas.microsoft.com/office/drawing/2014/main" id="{75F1FA49-57BB-4695-9986-5985B28962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0" name="Straight Connector 789">
                    <a:extLst>
                      <a:ext uri="{FF2B5EF4-FFF2-40B4-BE49-F238E27FC236}">
                        <a16:creationId xmlns:a16="http://schemas.microsoft.com/office/drawing/2014/main" id="{DB8ED3C7-12D6-4E7E-A2FA-3AF9371CB2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7" name="Group 686">
                  <a:extLst>
                    <a:ext uri="{FF2B5EF4-FFF2-40B4-BE49-F238E27FC236}">
                      <a16:creationId xmlns:a16="http://schemas.microsoft.com/office/drawing/2014/main" id="{7875CBBC-5981-48C5-BB7F-70D7A219E11C}"/>
                    </a:ext>
                  </a:extLst>
                </p:cNvPr>
                <p:cNvGrpSpPr/>
                <p:nvPr/>
              </p:nvGrpSpPr>
              <p:grpSpPr>
                <a:xfrm>
                  <a:off x="7683037" y="18816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7" name="Straight Connector 786">
                    <a:extLst>
                      <a:ext uri="{FF2B5EF4-FFF2-40B4-BE49-F238E27FC236}">
                        <a16:creationId xmlns:a16="http://schemas.microsoft.com/office/drawing/2014/main" id="{8EACE017-73BA-4A79-B111-03346EA541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8" name="Straight Connector 787">
                    <a:extLst>
                      <a:ext uri="{FF2B5EF4-FFF2-40B4-BE49-F238E27FC236}">
                        <a16:creationId xmlns:a16="http://schemas.microsoft.com/office/drawing/2014/main" id="{1CBE3E41-8A14-4EB8-B573-6212099258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226EB056-37D6-420B-88A2-574F002DC5AD}"/>
                    </a:ext>
                  </a:extLst>
                </p:cNvPr>
                <p:cNvGrpSpPr/>
                <p:nvPr/>
              </p:nvGrpSpPr>
              <p:grpSpPr>
                <a:xfrm>
                  <a:off x="7672198" y="185206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5" name="Straight Connector 784">
                    <a:extLst>
                      <a:ext uri="{FF2B5EF4-FFF2-40B4-BE49-F238E27FC236}">
                        <a16:creationId xmlns:a16="http://schemas.microsoft.com/office/drawing/2014/main" id="{F9ABDCC9-2D03-4C14-8852-37D8B21550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6" name="Straight Connector 785">
                    <a:extLst>
                      <a:ext uri="{FF2B5EF4-FFF2-40B4-BE49-F238E27FC236}">
                        <a16:creationId xmlns:a16="http://schemas.microsoft.com/office/drawing/2014/main" id="{0C15B722-D0AC-4E0A-9143-4CC4AE020D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E48B95AA-BE12-4564-B3B3-2898060C522B}"/>
                    </a:ext>
                  </a:extLst>
                </p:cNvPr>
                <p:cNvGrpSpPr/>
                <p:nvPr/>
              </p:nvGrpSpPr>
              <p:grpSpPr>
                <a:xfrm>
                  <a:off x="7665935" y="183571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3" name="Straight Connector 782">
                    <a:extLst>
                      <a:ext uri="{FF2B5EF4-FFF2-40B4-BE49-F238E27FC236}">
                        <a16:creationId xmlns:a16="http://schemas.microsoft.com/office/drawing/2014/main" id="{AF699A70-E3E2-4077-97C0-52531A511C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4" name="Straight Connector 783">
                    <a:extLst>
                      <a:ext uri="{FF2B5EF4-FFF2-40B4-BE49-F238E27FC236}">
                        <a16:creationId xmlns:a16="http://schemas.microsoft.com/office/drawing/2014/main" id="{1C2639DD-2892-4A01-B803-849D6F5329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099EE0CB-6E75-4AC4-A802-1C7F7031901A}"/>
                    </a:ext>
                  </a:extLst>
                </p:cNvPr>
                <p:cNvGrpSpPr/>
                <p:nvPr/>
              </p:nvGrpSpPr>
              <p:grpSpPr>
                <a:xfrm>
                  <a:off x="7599260" y="1822014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1" name="Straight Connector 780">
                    <a:extLst>
                      <a:ext uri="{FF2B5EF4-FFF2-40B4-BE49-F238E27FC236}">
                        <a16:creationId xmlns:a16="http://schemas.microsoft.com/office/drawing/2014/main" id="{06EE1B1B-B718-4B69-982E-5CF24542E7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2" name="Straight Connector 781">
                    <a:extLst>
                      <a:ext uri="{FF2B5EF4-FFF2-40B4-BE49-F238E27FC236}">
                        <a16:creationId xmlns:a16="http://schemas.microsoft.com/office/drawing/2014/main" id="{4B911DC2-21C5-43D8-99D7-ABCF83BCD3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1" name="Group 690">
                  <a:extLst>
                    <a:ext uri="{FF2B5EF4-FFF2-40B4-BE49-F238E27FC236}">
                      <a16:creationId xmlns:a16="http://schemas.microsoft.com/office/drawing/2014/main" id="{AC36FFCC-265B-4875-AEFF-43F422A00DBE}"/>
                    </a:ext>
                  </a:extLst>
                </p:cNvPr>
                <p:cNvGrpSpPr/>
                <p:nvPr/>
              </p:nvGrpSpPr>
              <p:grpSpPr>
                <a:xfrm>
                  <a:off x="7547620" y="175873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9" name="Straight Connector 778">
                    <a:extLst>
                      <a:ext uri="{FF2B5EF4-FFF2-40B4-BE49-F238E27FC236}">
                        <a16:creationId xmlns:a16="http://schemas.microsoft.com/office/drawing/2014/main" id="{3893090F-6657-4332-9D57-9160773C0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0" name="Straight Connector 779">
                    <a:extLst>
                      <a:ext uri="{FF2B5EF4-FFF2-40B4-BE49-F238E27FC236}">
                        <a16:creationId xmlns:a16="http://schemas.microsoft.com/office/drawing/2014/main" id="{6D5E56A1-31F4-46C6-9457-D3B8C83446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2" name="Group 691">
                  <a:extLst>
                    <a:ext uri="{FF2B5EF4-FFF2-40B4-BE49-F238E27FC236}">
                      <a16:creationId xmlns:a16="http://schemas.microsoft.com/office/drawing/2014/main" id="{176A5B6E-287D-4755-8F9C-0689D0C05A15}"/>
                    </a:ext>
                  </a:extLst>
                </p:cNvPr>
                <p:cNvGrpSpPr/>
                <p:nvPr/>
              </p:nvGrpSpPr>
              <p:grpSpPr>
                <a:xfrm>
                  <a:off x="7539022" y="174520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7" name="Straight Connector 776">
                    <a:extLst>
                      <a:ext uri="{FF2B5EF4-FFF2-40B4-BE49-F238E27FC236}">
                        <a16:creationId xmlns:a16="http://schemas.microsoft.com/office/drawing/2014/main" id="{45D19248-0B59-4F07-BCB1-CDB6B1A95F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8" name="Straight Connector 777">
                    <a:extLst>
                      <a:ext uri="{FF2B5EF4-FFF2-40B4-BE49-F238E27FC236}">
                        <a16:creationId xmlns:a16="http://schemas.microsoft.com/office/drawing/2014/main" id="{D4E60A18-2DBD-4DB4-8740-BCCBD6E863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2EB48D08-AB57-435B-83D3-A7E779D6BD02}"/>
                    </a:ext>
                  </a:extLst>
                </p:cNvPr>
                <p:cNvGrpSpPr/>
                <p:nvPr/>
              </p:nvGrpSpPr>
              <p:grpSpPr>
                <a:xfrm>
                  <a:off x="7527493" y="162441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5" name="Straight Connector 774">
                    <a:extLst>
                      <a:ext uri="{FF2B5EF4-FFF2-40B4-BE49-F238E27FC236}">
                        <a16:creationId xmlns:a16="http://schemas.microsoft.com/office/drawing/2014/main" id="{9D33F8C8-C7EE-464D-B28E-0998B92C52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6" name="Straight Connector 775">
                    <a:extLst>
                      <a:ext uri="{FF2B5EF4-FFF2-40B4-BE49-F238E27FC236}">
                        <a16:creationId xmlns:a16="http://schemas.microsoft.com/office/drawing/2014/main" id="{143B073B-84B9-4212-89E2-264518BDBB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4" name="Group 693">
                  <a:extLst>
                    <a:ext uri="{FF2B5EF4-FFF2-40B4-BE49-F238E27FC236}">
                      <a16:creationId xmlns:a16="http://schemas.microsoft.com/office/drawing/2014/main" id="{A7297EE9-4887-4597-BC4E-A04D4BDDD98F}"/>
                    </a:ext>
                  </a:extLst>
                </p:cNvPr>
                <p:cNvGrpSpPr/>
                <p:nvPr/>
              </p:nvGrpSpPr>
              <p:grpSpPr>
                <a:xfrm>
                  <a:off x="7517588" y="160898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3" name="Straight Connector 772">
                    <a:extLst>
                      <a:ext uri="{FF2B5EF4-FFF2-40B4-BE49-F238E27FC236}">
                        <a16:creationId xmlns:a16="http://schemas.microsoft.com/office/drawing/2014/main" id="{28B37AFE-4060-4530-8588-4B03C56276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4" name="Straight Connector 773">
                    <a:extLst>
                      <a:ext uri="{FF2B5EF4-FFF2-40B4-BE49-F238E27FC236}">
                        <a16:creationId xmlns:a16="http://schemas.microsoft.com/office/drawing/2014/main" id="{E0D2ACF5-3D28-4465-8AAB-2C3EA29B05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5" name="Group 694">
                  <a:extLst>
                    <a:ext uri="{FF2B5EF4-FFF2-40B4-BE49-F238E27FC236}">
                      <a16:creationId xmlns:a16="http://schemas.microsoft.com/office/drawing/2014/main" id="{EB197C1B-E0C8-4620-86E9-1F04C52AA274}"/>
                    </a:ext>
                  </a:extLst>
                </p:cNvPr>
                <p:cNvGrpSpPr/>
                <p:nvPr/>
              </p:nvGrpSpPr>
              <p:grpSpPr>
                <a:xfrm>
                  <a:off x="7490131" y="159725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1" name="Straight Connector 770">
                    <a:extLst>
                      <a:ext uri="{FF2B5EF4-FFF2-40B4-BE49-F238E27FC236}">
                        <a16:creationId xmlns:a16="http://schemas.microsoft.com/office/drawing/2014/main" id="{6F022258-7D99-4A07-9382-C1681A7424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2" name="Straight Connector 771">
                    <a:extLst>
                      <a:ext uri="{FF2B5EF4-FFF2-40B4-BE49-F238E27FC236}">
                        <a16:creationId xmlns:a16="http://schemas.microsoft.com/office/drawing/2014/main" id="{3A126E95-EE00-4094-9B9B-924CFFDBFB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6" name="Group 695">
                  <a:extLst>
                    <a:ext uri="{FF2B5EF4-FFF2-40B4-BE49-F238E27FC236}">
                      <a16:creationId xmlns:a16="http://schemas.microsoft.com/office/drawing/2014/main" id="{B189A0DC-3074-4ABE-84E6-B0E190899F6D}"/>
                    </a:ext>
                  </a:extLst>
                </p:cNvPr>
                <p:cNvGrpSpPr/>
                <p:nvPr/>
              </p:nvGrpSpPr>
              <p:grpSpPr>
                <a:xfrm>
                  <a:off x="7430265" y="158044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9" name="Straight Connector 768">
                    <a:extLst>
                      <a:ext uri="{FF2B5EF4-FFF2-40B4-BE49-F238E27FC236}">
                        <a16:creationId xmlns:a16="http://schemas.microsoft.com/office/drawing/2014/main" id="{0C6617C8-8CF0-48B8-9D2B-C94A4D8C6D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0" name="Straight Connector 769">
                    <a:extLst>
                      <a:ext uri="{FF2B5EF4-FFF2-40B4-BE49-F238E27FC236}">
                        <a16:creationId xmlns:a16="http://schemas.microsoft.com/office/drawing/2014/main" id="{FE98AF90-83F6-4100-A9EE-0402E5875D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7" name="Group 696">
                  <a:extLst>
                    <a:ext uri="{FF2B5EF4-FFF2-40B4-BE49-F238E27FC236}">
                      <a16:creationId xmlns:a16="http://schemas.microsoft.com/office/drawing/2014/main" id="{DDCA6992-F040-4E02-9A95-C602573C6F9E}"/>
                    </a:ext>
                  </a:extLst>
                </p:cNvPr>
                <p:cNvGrpSpPr/>
                <p:nvPr/>
              </p:nvGrpSpPr>
              <p:grpSpPr>
                <a:xfrm>
                  <a:off x="7408257" y="1566084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7" name="Straight Connector 766">
                    <a:extLst>
                      <a:ext uri="{FF2B5EF4-FFF2-40B4-BE49-F238E27FC236}">
                        <a16:creationId xmlns:a16="http://schemas.microsoft.com/office/drawing/2014/main" id="{50B07FD2-D2DE-4910-AF46-AE291F2994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8" name="Straight Connector 767">
                    <a:extLst>
                      <a:ext uri="{FF2B5EF4-FFF2-40B4-BE49-F238E27FC236}">
                        <a16:creationId xmlns:a16="http://schemas.microsoft.com/office/drawing/2014/main" id="{65813DCD-2956-4ECD-93A7-D19104BBD8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8" name="Group 697">
                  <a:extLst>
                    <a:ext uri="{FF2B5EF4-FFF2-40B4-BE49-F238E27FC236}">
                      <a16:creationId xmlns:a16="http://schemas.microsoft.com/office/drawing/2014/main" id="{46712319-4DCD-45E7-B929-8D1688EC6776}"/>
                    </a:ext>
                  </a:extLst>
                </p:cNvPr>
                <p:cNvGrpSpPr/>
                <p:nvPr/>
              </p:nvGrpSpPr>
              <p:grpSpPr>
                <a:xfrm>
                  <a:off x="7388247" y="155041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5" name="Straight Connector 764">
                    <a:extLst>
                      <a:ext uri="{FF2B5EF4-FFF2-40B4-BE49-F238E27FC236}">
                        <a16:creationId xmlns:a16="http://schemas.microsoft.com/office/drawing/2014/main" id="{D0FDD12A-1F20-4E8D-B516-8C8F7876BF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6" name="Straight Connector 765">
                    <a:extLst>
                      <a:ext uri="{FF2B5EF4-FFF2-40B4-BE49-F238E27FC236}">
                        <a16:creationId xmlns:a16="http://schemas.microsoft.com/office/drawing/2014/main" id="{239B13A4-4C6F-48F6-9686-EEEB0DDD93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9" name="Group 698">
                  <a:extLst>
                    <a:ext uri="{FF2B5EF4-FFF2-40B4-BE49-F238E27FC236}">
                      <a16:creationId xmlns:a16="http://schemas.microsoft.com/office/drawing/2014/main" id="{189A49B5-8542-46B0-A5BC-F395AB95BD11}"/>
                    </a:ext>
                  </a:extLst>
                </p:cNvPr>
                <p:cNvGrpSpPr/>
                <p:nvPr/>
              </p:nvGrpSpPr>
              <p:grpSpPr>
                <a:xfrm>
                  <a:off x="7339875" y="153245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3" name="Straight Connector 762">
                    <a:extLst>
                      <a:ext uri="{FF2B5EF4-FFF2-40B4-BE49-F238E27FC236}">
                        <a16:creationId xmlns:a16="http://schemas.microsoft.com/office/drawing/2014/main" id="{8AEA632F-A948-4B56-B9D3-AE0B1B291A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4" name="Straight Connector 763">
                    <a:extLst>
                      <a:ext uri="{FF2B5EF4-FFF2-40B4-BE49-F238E27FC236}">
                        <a16:creationId xmlns:a16="http://schemas.microsoft.com/office/drawing/2014/main" id="{B45F310D-46F6-4316-8659-E8EB0DAAF7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0" name="Group 699">
                  <a:extLst>
                    <a:ext uri="{FF2B5EF4-FFF2-40B4-BE49-F238E27FC236}">
                      <a16:creationId xmlns:a16="http://schemas.microsoft.com/office/drawing/2014/main" id="{6C8965DB-BB8F-45C6-8935-62987852105C}"/>
                    </a:ext>
                  </a:extLst>
                </p:cNvPr>
                <p:cNvGrpSpPr/>
                <p:nvPr/>
              </p:nvGrpSpPr>
              <p:grpSpPr>
                <a:xfrm>
                  <a:off x="7333114" y="151811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1" name="Straight Connector 760">
                    <a:extLst>
                      <a:ext uri="{FF2B5EF4-FFF2-40B4-BE49-F238E27FC236}">
                        <a16:creationId xmlns:a16="http://schemas.microsoft.com/office/drawing/2014/main" id="{AA723F95-F116-4745-B5F8-7B284C5577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2" name="Straight Connector 761">
                    <a:extLst>
                      <a:ext uri="{FF2B5EF4-FFF2-40B4-BE49-F238E27FC236}">
                        <a16:creationId xmlns:a16="http://schemas.microsoft.com/office/drawing/2014/main" id="{8FEB7D61-99A5-4706-B3E1-8B2E718B6F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1" name="Group 700">
                  <a:extLst>
                    <a:ext uri="{FF2B5EF4-FFF2-40B4-BE49-F238E27FC236}">
                      <a16:creationId xmlns:a16="http://schemas.microsoft.com/office/drawing/2014/main" id="{E43C9B23-F3B0-48B1-997A-577F4C4258D3}"/>
                    </a:ext>
                  </a:extLst>
                </p:cNvPr>
                <p:cNvGrpSpPr/>
                <p:nvPr/>
              </p:nvGrpSpPr>
              <p:grpSpPr>
                <a:xfrm>
                  <a:off x="7316788" y="150232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9" name="Straight Connector 758">
                    <a:extLst>
                      <a:ext uri="{FF2B5EF4-FFF2-40B4-BE49-F238E27FC236}">
                        <a16:creationId xmlns:a16="http://schemas.microsoft.com/office/drawing/2014/main" id="{6013E1A6-C79D-452D-B671-DE44312774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0" name="Straight Connector 759">
                    <a:extLst>
                      <a:ext uri="{FF2B5EF4-FFF2-40B4-BE49-F238E27FC236}">
                        <a16:creationId xmlns:a16="http://schemas.microsoft.com/office/drawing/2014/main" id="{A04A884B-99E9-4793-AE43-A01487E57A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2" name="Group 701">
                  <a:extLst>
                    <a:ext uri="{FF2B5EF4-FFF2-40B4-BE49-F238E27FC236}">
                      <a16:creationId xmlns:a16="http://schemas.microsoft.com/office/drawing/2014/main" id="{1D99F2C8-613A-48B2-96DE-AD5394B5E822}"/>
                    </a:ext>
                  </a:extLst>
                </p:cNvPr>
                <p:cNvGrpSpPr/>
                <p:nvPr/>
              </p:nvGrpSpPr>
              <p:grpSpPr>
                <a:xfrm>
                  <a:off x="7295043" y="149347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7" name="Straight Connector 756">
                    <a:extLst>
                      <a:ext uri="{FF2B5EF4-FFF2-40B4-BE49-F238E27FC236}">
                        <a16:creationId xmlns:a16="http://schemas.microsoft.com/office/drawing/2014/main" id="{AE476E21-9D82-4221-9D40-A534952AD1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8" name="Straight Connector 757">
                    <a:extLst>
                      <a:ext uri="{FF2B5EF4-FFF2-40B4-BE49-F238E27FC236}">
                        <a16:creationId xmlns:a16="http://schemas.microsoft.com/office/drawing/2014/main" id="{4BC770A0-23E7-4629-A07F-DBBAA7A707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3" name="Group 702">
                  <a:extLst>
                    <a:ext uri="{FF2B5EF4-FFF2-40B4-BE49-F238E27FC236}">
                      <a16:creationId xmlns:a16="http://schemas.microsoft.com/office/drawing/2014/main" id="{4C5D42AD-AEC5-4927-8D88-2DF93887EE0A}"/>
                    </a:ext>
                  </a:extLst>
                </p:cNvPr>
                <p:cNvGrpSpPr/>
                <p:nvPr/>
              </p:nvGrpSpPr>
              <p:grpSpPr>
                <a:xfrm>
                  <a:off x="7288248" y="1480204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5" name="Straight Connector 754">
                    <a:extLst>
                      <a:ext uri="{FF2B5EF4-FFF2-40B4-BE49-F238E27FC236}">
                        <a16:creationId xmlns:a16="http://schemas.microsoft.com/office/drawing/2014/main" id="{3155630B-683A-481B-ABA5-9F2B9D01BB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6" name="Straight Connector 755">
                    <a:extLst>
                      <a:ext uri="{FF2B5EF4-FFF2-40B4-BE49-F238E27FC236}">
                        <a16:creationId xmlns:a16="http://schemas.microsoft.com/office/drawing/2014/main" id="{184943B8-CE72-4CE5-8BC9-DCABC505D0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BCA810BC-A182-4D1A-B961-88DD56BBA087}"/>
                    </a:ext>
                  </a:extLst>
                </p:cNvPr>
                <p:cNvGrpSpPr/>
                <p:nvPr/>
              </p:nvGrpSpPr>
              <p:grpSpPr>
                <a:xfrm>
                  <a:off x="7264594" y="132859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3" name="Straight Connector 752">
                    <a:extLst>
                      <a:ext uri="{FF2B5EF4-FFF2-40B4-BE49-F238E27FC236}">
                        <a16:creationId xmlns:a16="http://schemas.microsoft.com/office/drawing/2014/main" id="{0F1F2ADF-FD26-48E4-BD0B-2681C8A867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4" name="Straight Connector 753">
                    <a:extLst>
                      <a:ext uri="{FF2B5EF4-FFF2-40B4-BE49-F238E27FC236}">
                        <a16:creationId xmlns:a16="http://schemas.microsoft.com/office/drawing/2014/main" id="{1B0F9F3E-9BF0-4908-9F93-226C7C638B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0C467AB3-5CE0-4147-89D0-D52A5E841F55}"/>
                    </a:ext>
                  </a:extLst>
                </p:cNvPr>
                <p:cNvGrpSpPr/>
                <p:nvPr/>
              </p:nvGrpSpPr>
              <p:grpSpPr>
                <a:xfrm>
                  <a:off x="7223612" y="131672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1" name="Straight Connector 750">
                    <a:extLst>
                      <a:ext uri="{FF2B5EF4-FFF2-40B4-BE49-F238E27FC236}">
                        <a16:creationId xmlns:a16="http://schemas.microsoft.com/office/drawing/2014/main" id="{146929C9-876E-41E5-B511-BE6FD9D5C0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2" name="Straight Connector 751">
                    <a:extLst>
                      <a:ext uri="{FF2B5EF4-FFF2-40B4-BE49-F238E27FC236}">
                        <a16:creationId xmlns:a16="http://schemas.microsoft.com/office/drawing/2014/main" id="{9B316BE8-7AA6-46F2-8135-437989BA9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BF99870-3C4B-42B6-9697-04FBF52F890C}"/>
                    </a:ext>
                  </a:extLst>
                </p:cNvPr>
                <p:cNvGrpSpPr/>
                <p:nvPr/>
              </p:nvGrpSpPr>
              <p:grpSpPr>
                <a:xfrm>
                  <a:off x="7160550" y="130302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9" name="Straight Connector 748">
                    <a:extLst>
                      <a:ext uri="{FF2B5EF4-FFF2-40B4-BE49-F238E27FC236}">
                        <a16:creationId xmlns:a16="http://schemas.microsoft.com/office/drawing/2014/main" id="{51801A1E-F005-4801-BD96-1F6797B652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0" name="Straight Connector 749">
                    <a:extLst>
                      <a:ext uri="{FF2B5EF4-FFF2-40B4-BE49-F238E27FC236}">
                        <a16:creationId xmlns:a16="http://schemas.microsoft.com/office/drawing/2014/main" id="{E68E1AD1-7C7A-4EB2-8A1F-5008C31AC9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FF57F9BE-1ABA-4F60-9CBC-74FD940613DF}"/>
                    </a:ext>
                  </a:extLst>
                </p:cNvPr>
                <p:cNvGrpSpPr/>
                <p:nvPr/>
              </p:nvGrpSpPr>
              <p:grpSpPr>
                <a:xfrm>
                  <a:off x="7081456" y="125951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7" name="Straight Connector 746">
                    <a:extLst>
                      <a:ext uri="{FF2B5EF4-FFF2-40B4-BE49-F238E27FC236}">
                        <a16:creationId xmlns:a16="http://schemas.microsoft.com/office/drawing/2014/main" id="{7E41C2BB-1459-4163-A41B-A5C60BC72A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8" name="Straight Connector 747">
                    <a:extLst>
                      <a:ext uri="{FF2B5EF4-FFF2-40B4-BE49-F238E27FC236}">
                        <a16:creationId xmlns:a16="http://schemas.microsoft.com/office/drawing/2014/main" id="{13A2CCA2-87E4-4834-A033-28F685377B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8" name="Group 707">
                  <a:extLst>
                    <a:ext uri="{FF2B5EF4-FFF2-40B4-BE49-F238E27FC236}">
                      <a16:creationId xmlns:a16="http://schemas.microsoft.com/office/drawing/2014/main" id="{237C414F-1AC1-468D-A04C-9D3F46F55DF3}"/>
                    </a:ext>
                  </a:extLst>
                </p:cNvPr>
                <p:cNvGrpSpPr/>
                <p:nvPr/>
              </p:nvGrpSpPr>
              <p:grpSpPr>
                <a:xfrm>
                  <a:off x="7043632" y="124765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5" name="Straight Connector 744">
                    <a:extLst>
                      <a:ext uri="{FF2B5EF4-FFF2-40B4-BE49-F238E27FC236}">
                        <a16:creationId xmlns:a16="http://schemas.microsoft.com/office/drawing/2014/main" id="{C792AB95-EF33-4F29-B114-2DA6980AD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6" name="Straight Connector 745">
                    <a:extLst>
                      <a:ext uri="{FF2B5EF4-FFF2-40B4-BE49-F238E27FC236}">
                        <a16:creationId xmlns:a16="http://schemas.microsoft.com/office/drawing/2014/main" id="{F1E986B9-ED94-4499-9340-B9DFF3BD28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9" name="Group 708">
                  <a:extLst>
                    <a:ext uri="{FF2B5EF4-FFF2-40B4-BE49-F238E27FC236}">
                      <a16:creationId xmlns:a16="http://schemas.microsoft.com/office/drawing/2014/main" id="{48645493-14E4-4580-B89E-6361D0406E23}"/>
                    </a:ext>
                  </a:extLst>
                </p:cNvPr>
                <p:cNvGrpSpPr/>
                <p:nvPr/>
              </p:nvGrpSpPr>
              <p:grpSpPr>
                <a:xfrm>
                  <a:off x="7037095" y="121756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3" name="Straight Connector 742">
                    <a:extLst>
                      <a:ext uri="{FF2B5EF4-FFF2-40B4-BE49-F238E27FC236}">
                        <a16:creationId xmlns:a16="http://schemas.microsoft.com/office/drawing/2014/main" id="{E931183E-A9E9-4EBE-9C1A-D116ADA5FD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4" name="Straight Connector 743">
                    <a:extLst>
                      <a:ext uri="{FF2B5EF4-FFF2-40B4-BE49-F238E27FC236}">
                        <a16:creationId xmlns:a16="http://schemas.microsoft.com/office/drawing/2014/main" id="{B76C3AEC-4F45-4B78-BD22-26B1DA023B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0" name="Group 709">
                  <a:extLst>
                    <a:ext uri="{FF2B5EF4-FFF2-40B4-BE49-F238E27FC236}">
                      <a16:creationId xmlns:a16="http://schemas.microsoft.com/office/drawing/2014/main" id="{FDA66EF7-FD95-4661-839D-8F6A17B0CB3B}"/>
                    </a:ext>
                  </a:extLst>
                </p:cNvPr>
                <p:cNvGrpSpPr/>
                <p:nvPr/>
              </p:nvGrpSpPr>
              <p:grpSpPr>
                <a:xfrm>
                  <a:off x="7024813" y="114769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1" name="Straight Connector 740">
                    <a:extLst>
                      <a:ext uri="{FF2B5EF4-FFF2-40B4-BE49-F238E27FC236}">
                        <a16:creationId xmlns:a16="http://schemas.microsoft.com/office/drawing/2014/main" id="{E6A59494-856A-4647-9AA6-4D2AD46667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2" name="Straight Connector 741">
                    <a:extLst>
                      <a:ext uri="{FF2B5EF4-FFF2-40B4-BE49-F238E27FC236}">
                        <a16:creationId xmlns:a16="http://schemas.microsoft.com/office/drawing/2014/main" id="{B02C998B-806A-48A6-BDB7-BB5509EE1B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1" name="Group 710">
                  <a:extLst>
                    <a:ext uri="{FF2B5EF4-FFF2-40B4-BE49-F238E27FC236}">
                      <a16:creationId xmlns:a16="http://schemas.microsoft.com/office/drawing/2014/main" id="{1EF85BE6-5C70-4544-A09D-389125C46E65}"/>
                    </a:ext>
                  </a:extLst>
                </p:cNvPr>
                <p:cNvGrpSpPr/>
                <p:nvPr/>
              </p:nvGrpSpPr>
              <p:grpSpPr>
                <a:xfrm>
                  <a:off x="7017786" y="111760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9" name="Straight Connector 738">
                    <a:extLst>
                      <a:ext uri="{FF2B5EF4-FFF2-40B4-BE49-F238E27FC236}">
                        <a16:creationId xmlns:a16="http://schemas.microsoft.com/office/drawing/2014/main" id="{3662AE32-19DE-4804-A9EB-AFD3D3281D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0" name="Straight Connector 739">
                    <a:extLst>
                      <a:ext uri="{FF2B5EF4-FFF2-40B4-BE49-F238E27FC236}">
                        <a16:creationId xmlns:a16="http://schemas.microsoft.com/office/drawing/2014/main" id="{8216D8A7-8FCD-479B-81AD-8C0B09FFF8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2" name="Group 711">
                  <a:extLst>
                    <a:ext uri="{FF2B5EF4-FFF2-40B4-BE49-F238E27FC236}">
                      <a16:creationId xmlns:a16="http://schemas.microsoft.com/office/drawing/2014/main" id="{3A779D5B-FFBA-41B5-93D7-D1C92DC63598}"/>
                    </a:ext>
                  </a:extLst>
                </p:cNvPr>
                <p:cNvGrpSpPr/>
                <p:nvPr/>
              </p:nvGrpSpPr>
              <p:grpSpPr>
                <a:xfrm>
                  <a:off x="6963531" y="109190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7" name="Straight Connector 736">
                    <a:extLst>
                      <a:ext uri="{FF2B5EF4-FFF2-40B4-BE49-F238E27FC236}">
                        <a16:creationId xmlns:a16="http://schemas.microsoft.com/office/drawing/2014/main" id="{B66EFEB3-B0C9-413E-8A3F-614C9F20E9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8" name="Straight Connector 737">
                    <a:extLst>
                      <a:ext uri="{FF2B5EF4-FFF2-40B4-BE49-F238E27FC236}">
                        <a16:creationId xmlns:a16="http://schemas.microsoft.com/office/drawing/2014/main" id="{CAAD9639-2A13-466A-8E83-3D504771F0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3" name="Group 712">
                  <a:extLst>
                    <a:ext uri="{FF2B5EF4-FFF2-40B4-BE49-F238E27FC236}">
                      <a16:creationId xmlns:a16="http://schemas.microsoft.com/office/drawing/2014/main" id="{5E4634B1-36B1-4EBF-BB46-57523CFF7AAB}"/>
                    </a:ext>
                  </a:extLst>
                </p:cNvPr>
                <p:cNvGrpSpPr/>
                <p:nvPr/>
              </p:nvGrpSpPr>
              <p:grpSpPr>
                <a:xfrm>
                  <a:off x="6941128" y="10748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5" name="Straight Connector 734">
                    <a:extLst>
                      <a:ext uri="{FF2B5EF4-FFF2-40B4-BE49-F238E27FC236}">
                        <a16:creationId xmlns:a16="http://schemas.microsoft.com/office/drawing/2014/main" id="{905E94C2-8929-4BD6-9DE3-DABE590D28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6" name="Straight Connector 735">
                    <a:extLst>
                      <a:ext uri="{FF2B5EF4-FFF2-40B4-BE49-F238E27FC236}">
                        <a16:creationId xmlns:a16="http://schemas.microsoft.com/office/drawing/2014/main" id="{CEFA5058-33BD-4DBE-90B6-D0FBDD585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CCBB8A3D-7A67-45BE-AF5D-CAF4CC7874DA}"/>
                    </a:ext>
                  </a:extLst>
                </p:cNvPr>
                <p:cNvGrpSpPr/>
                <p:nvPr/>
              </p:nvGrpSpPr>
              <p:grpSpPr>
                <a:xfrm>
                  <a:off x="6935245" y="10748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3" name="Straight Connector 732">
                    <a:extLst>
                      <a:ext uri="{FF2B5EF4-FFF2-40B4-BE49-F238E27FC236}">
                        <a16:creationId xmlns:a16="http://schemas.microsoft.com/office/drawing/2014/main" id="{1D7094FF-812D-4BFE-AA95-A7B42F6CCB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4" name="Straight Connector 733">
                    <a:extLst>
                      <a:ext uri="{FF2B5EF4-FFF2-40B4-BE49-F238E27FC236}">
                        <a16:creationId xmlns:a16="http://schemas.microsoft.com/office/drawing/2014/main" id="{D37E8E11-7492-4F0F-9557-70EA23FA49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5" name="Group 714">
                  <a:extLst>
                    <a:ext uri="{FF2B5EF4-FFF2-40B4-BE49-F238E27FC236}">
                      <a16:creationId xmlns:a16="http://schemas.microsoft.com/office/drawing/2014/main" id="{C317DFA3-2F60-44E5-8E21-35C4AC530FAD}"/>
                    </a:ext>
                  </a:extLst>
                </p:cNvPr>
                <p:cNvGrpSpPr/>
                <p:nvPr/>
              </p:nvGrpSpPr>
              <p:grpSpPr>
                <a:xfrm>
                  <a:off x="6928708" y="10748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1" name="Straight Connector 730">
                    <a:extLst>
                      <a:ext uri="{FF2B5EF4-FFF2-40B4-BE49-F238E27FC236}">
                        <a16:creationId xmlns:a16="http://schemas.microsoft.com/office/drawing/2014/main" id="{EFAEE70D-054F-42FB-894F-C100F7C01F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2" name="Straight Connector 731">
                    <a:extLst>
                      <a:ext uri="{FF2B5EF4-FFF2-40B4-BE49-F238E27FC236}">
                        <a16:creationId xmlns:a16="http://schemas.microsoft.com/office/drawing/2014/main" id="{76B18B60-2F7A-4C33-B7EF-F2B04CCF41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6" name="Group 715">
                  <a:extLst>
                    <a:ext uri="{FF2B5EF4-FFF2-40B4-BE49-F238E27FC236}">
                      <a16:creationId xmlns:a16="http://schemas.microsoft.com/office/drawing/2014/main" id="{7A7B4268-380D-4EEF-8912-E73ADD1FC02F}"/>
                    </a:ext>
                  </a:extLst>
                </p:cNvPr>
                <p:cNvGrpSpPr/>
                <p:nvPr/>
              </p:nvGrpSpPr>
              <p:grpSpPr>
                <a:xfrm>
                  <a:off x="6896298" y="105897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9" name="Straight Connector 728">
                    <a:extLst>
                      <a:ext uri="{FF2B5EF4-FFF2-40B4-BE49-F238E27FC236}">
                        <a16:creationId xmlns:a16="http://schemas.microsoft.com/office/drawing/2014/main" id="{EBE22ADE-AC4E-4E17-A399-C5CF9D3766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0" name="Straight Connector 729">
                    <a:extLst>
                      <a:ext uri="{FF2B5EF4-FFF2-40B4-BE49-F238E27FC236}">
                        <a16:creationId xmlns:a16="http://schemas.microsoft.com/office/drawing/2014/main" id="{C4CC279B-8924-486A-B454-194F02997A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7" name="Group 716">
                  <a:extLst>
                    <a:ext uri="{FF2B5EF4-FFF2-40B4-BE49-F238E27FC236}">
                      <a16:creationId xmlns:a16="http://schemas.microsoft.com/office/drawing/2014/main" id="{829D7037-0370-4377-B59C-2B624203A496}"/>
                    </a:ext>
                  </a:extLst>
                </p:cNvPr>
                <p:cNvGrpSpPr/>
                <p:nvPr/>
              </p:nvGrpSpPr>
              <p:grpSpPr>
                <a:xfrm>
                  <a:off x="6791710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7" name="Straight Connector 726">
                    <a:extLst>
                      <a:ext uri="{FF2B5EF4-FFF2-40B4-BE49-F238E27FC236}">
                        <a16:creationId xmlns:a16="http://schemas.microsoft.com/office/drawing/2014/main" id="{88855242-3867-4F54-8CB0-A5325063D0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8" name="Straight Connector 727">
                    <a:extLst>
                      <a:ext uri="{FF2B5EF4-FFF2-40B4-BE49-F238E27FC236}">
                        <a16:creationId xmlns:a16="http://schemas.microsoft.com/office/drawing/2014/main" id="{44A97B59-DE22-41E7-96DA-17214DDFCA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8" name="Group 717">
                  <a:extLst>
                    <a:ext uri="{FF2B5EF4-FFF2-40B4-BE49-F238E27FC236}">
                      <a16:creationId xmlns:a16="http://schemas.microsoft.com/office/drawing/2014/main" id="{7B342338-E70C-4238-8B59-E8542DCD052B}"/>
                    </a:ext>
                  </a:extLst>
                </p:cNvPr>
                <p:cNvGrpSpPr/>
                <p:nvPr/>
              </p:nvGrpSpPr>
              <p:grpSpPr>
                <a:xfrm>
                  <a:off x="6770139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5" name="Straight Connector 724">
                    <a:extLst>
                      <a:ext uri="{FF2B5EF4-FFF2-40B4-BE49-F238E27FC236}">
                        <a16:creationId xmlns:a16="http://schemas.microsoft.com/office/drawing/2014/main" id="{2C57C38B-F712-45B5-814D-CB4FB82E36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6" name="Straight Connector 725">
                    <a:extLst>
                      <a:ext uri="{FF2B5EF4-FFF2-40B4-BE49-F238E27FC236}">
                        <a16:creationId xmlns:a16="http://schemas.microsoft.com/office/drawing/2014/main" id="{AA8830C4-A327-4CFF-88B5-3342700A1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9" name="Group 718">
                  <a:extLst>
                    <a:ext uri="{FF2B5EF4-FFF2-40B4-BE49-F238E27FC236}">
                      <a16:creationId xmlns:a16="http://schemas.microsoft.com/office/drawing/2014/main" id="{024432AC-17C3-499D-B582-7CC4D46B9595}"/>
                    </a:ext>
                  </a:extLst>
                </p:cNvPr>
                <p:cNvGrpSpPr/>
                <p:nvPr/>
              </p:nvGrpSpPr>
              <p:grpSpPr>
                <a:xfrm>
                  <a:off x="6777330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3" name="Straight Connector 722">
                    <a:extLst>
                      <a:ext uri="{FF2B5EF4-FFF2-40B4-BE49-F238E27FC236}">
                        <a16:creationId xmlns:a16="http://schemas.microsoft.com/office/drawing/2014/main" id="{C6A34303-0E14-4E04-AAA0-CB87A59828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4" name="Straight Connector 723">
                    <a:extLst>
                      <a:ext uri="{FF2B5EF4-FFF2-40B4-BE49-F238E27FC236}">
                        <a16:creationId xmlns:a16="http://schemas.microsoft.com/office/drawing/2014/main" id="{397E3B00-B4A3-4A15-9635-BA38ED7146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20" name="Group 719">
                  <a:extLst>
                    <a:ext uri="{FF2B5EF4-FFF2-40B4-BE49-F238E27FC236}">
                      <a16:creationId xmlns:a16="http://schemas.microsoft.com/office/drawing/2014/main" id="{CEFE2589-C000-4699-A623-AC7026350DEE}"/>
                    </a:ext>
                  </a:extLst>
                </p:cNvPr>
                <p:cNvGrpSpPr/>
                <p:nvPr/>
              </p:nvGrpSpPr>
              <p:grpSpPr>
                <a:xfrm>
                  <a:off x="6784520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1" name="Straight Connector 720">
                    <a:extLst>
                      <a:ext uri="{FF2B5EF4-FFF2-40B4-BE49-F238E27FC236}">
                        <a16:creationId xmlns:a16="http://schemas.microsoft.com/office/drawing/2014/main" id="{E29C2BB2-E0DA-4B16-A3B9-89E1774F62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2" name="Straight Connector 721">
                    <a:extLst>
                      <a:ext uri="{FF2B5EF4-FFF2-40B4-BE49-F238E27FC236}">
                        <a16:creationId xmlns:a16="http://schemas.microsoft.com/office/drawing/2014/main" id="{3B3AA6D1-B785-4BD2-B7DB-033FE718F6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0E523913-04E7-457D-BCAE-AE713E1DE13B}"/>
                </a:ext>
              </a:extLst>
            </p:cNvPr>
            <p:cNvGrpSpPr/>
            <p:nvPr/>
          </p:nvGrpSpPr>
          <p:grpSpPr>
            <a:xfrm>
              <a:off x="6389468" y="964216"/>
              <a:ext cx="5202784" cy="1772705"/>
              <a:chOff x="6389468" y="964216"/>
              <a:chExt cx="5202784" cy="1772705"/>
            </a:xfrm>
          </p:grpSpPr>
          <p:grpSp>
            <p:nvGrpSpPr>
              <p:cNvPr id="571" name="Group 570">
                <a:extLst>
                  <a:ext uri="{FF2B5EF4-FFF2-40B4-BE49-F238E27FC236}">
                    <a16:creationId xmlns:a16="http://schemas.microsoft.com/office/drawing/2014/main" id="{3D736F45-74FE-4727-9A23-1699F90D7891}"/>
                  </a:ext>
                </a:extLst>
              </p:cNvPr>
              <p:cNvGrpSpPr/>
              <p:nvPr/>
            </p:nvGrpSpPr>
            <p:grpSpPr>
              <a:xfrm>
                <a:off x="6550120" y="964216"/>
                <a:ext cx="193643" cy="1557893"/>
                <a:chOff x="1186452" y="1249945"/>
                <a:chExt cx="324139" cy="3474617"/>
              </a:xfrm>
            </p:grpSpPr>
            <p:sp>
              <p:nvSpPr>
                <p:cNvPr id="642" name="TextBox 641">
                  <a:extLst>
                    <a:ext uri="{FF2B5EF4-FFF2-40B4-BE49-F238E27FC236}">
                      <a16:creationId xmlns:a16="http://schemas.microsoft.com/office/drawing/2014/main" id="{CFFE1A84-A863-4870-BC04-9C3A7C2F15EF}"/>
                    </a:ext>
                  </a:extLst>
                </p:cNvPr>
                <p:cNvSpPr txBox="1"/>
                <p:nvPr/>
              </p:nvSpPr>
              <p:spPr>
                <a:xfrm>
                  <a:off x="1186452" y="1249945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1.0</a:t>
                  </a:r>
                </a:p>
              </p:txBody>
            </p:sp>
            <p:sp>
              <p:nvSpPr>
                <p:cNvPr id="643" name="TextBox 642">
                  <a:extLst>
                    <a:ext uri="{FF2B5EF4-FFF2-40B4-BE49-F238E27FC236}">
                      <a16:creationId xmlns:a16="http://schemas.microsoft.com/office/drawing/2014/main" id="{6FBE7E18-FD20-4F72-A7BE-E643EC76E283}"/>
                    </a:ext>
                  </a:extLst>
                </p:cNvPr>
                <p:cNvSpPr txBox="1"/>
                <p:nvPr/>
              </p:nvSpPr>
              <p:spPr>
                <a:xfrm>
                  <a:off x="1186452" y="1569946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0.9</a:t>
                  </a:r>
                </a:p>
              </p:txBody>
            </p:sp>
            <p:sp>
              <p:nvSpPr>
                <p:cNvPr id="644" name="TextBox 643">
                  <a:extLst>
                    <a:ext uri="{FF2B5EF4-FFF2-40B4-BE49-F238E27FC236}">
                      <a16:creationId xmlns:a16="http://schemas.microsoft.com/office/drawing/2014/main" id="{FA3EA433-A175-43AB-853C-3D38B610D0EC}"/>
                    </a:ext>
                  </a:extLst>
                </p:cNvPr>
                <p:cNvSpPr txBox="1"/>
                <p:nvPr/>
              </p:nvSpPr>
              <p:spPr>
                <a:xfrm>
                  <a:off x="1186452" y="1889951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0.8</a:t>
                  </a:r>
                </a:p>
              </p:txBody>
            </p:sp>
            <p:sp>
              <p:nvSpPr>
                <p:cNvPr id="645" name="TextBox 644">
                  <a:extLst>
                    <a:ext uri="{FF2B5EF4-FFF2-40B4-BE49-F238E27FC236}">
                      <a16:creationId xmlns:a16="http://schemas.microsoft.com/office/drawing/2014/main" id="{73EECE9F-580B-47AA-B943-EC74DA43B903}"/>
                    </a:ext>
                  </a:extLst>
                </p:cNvPr>
                <p:cNvSpPr txBox="1"/>
                <p:nvPr/>
              </p:nvSpPr>
              <p:spPr>
                <a:xfrm>
                  <a:off x="1186452" y="2209955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0.7</a:t>
                  </a:r>
                </a:p>
              </p:txBody>
            </p:sp>
            <p:sp>
              <p:nvSpPr>
                <p:cNvPr id="646" name="TextBox 645">
                  <a:extLst>
                    <a:ext uri="{FF2B5EF4-FFF2-40B4-BE49-F238E27FC236}">
                      <a16:creationId xmlns:a16="http://schemas.microsoft.com/office/drawing/2014/main" id="{879317DE-547F-4946-B659-BC7F553F85C2}"/>
                    </a:ext>
                  </a:extLst>
                </p:cNvPr>
                <p:cNvSpPr txBox="1"/>
                <p:nvPr/>
              </p:nvSpPr>
              <p:spPr>
                <a:xfrm>
                  <a:off x="1186452" y="2529958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0.6</a:t>
                  </a:r>
                </a:p>
              </p:txBody>
            </p:sp>
            <p:sp>
              <p:nvSpPr>
                <p:cNvPr id="647" name="TextBox 646">
                  <a:extLst>
                    <a:ext uri="{FF2B5EF4-FFF2-40B4-BE49-F238E27FC236}">
                      <a16:creationId xmlns:a16="http://schemas.microsoft.com/office/drawing/2014/main" id="{FBDAA1D8-0446-47F0-80CF-026A55E28A01}"/>
                    </a:ext>
                  </a:extLst>
                </p:cNvPr>
                <p:cNvSpPr txBox="1"/>
                <p:nvPr/>
              </p:nvSpPr>
              <p:spPr>
                <a:xfrm>
                  <a:off x="1186452" y="2849961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0.5</a:t>
                  </a:r>
                </a:p>
              </p:txBody>
            </p:sp>
            <p:sp>
              <p:nvSpPr>
                <p:cNvPr id="648" name="TextBox 647">
                  <a:extLst>
                    <a:ext uri="{FF2B5EF4-FFF2-40B4-BE49-F238E27FC236}">
                      <a16:creationId xmlns:a16="http://schemas.microsoft.com/office/drawing/2014/main" id="{929A4DB2-557A-4240-94AB-87F684D4461D}"/>
                    </a:ext>
                  </a:extLst>
                </p:cNvPr>
                <p:cNvSpPr txBox="1"/>
                <p:nvPr/>
              </p:nvSpPr>
              <p:spPr>
                <a:xfrm>
                  <a:off x="1186452" y="3169967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0.4</a:t>
                  </a:r>
                </a:p>
              </p:txBody>
            </p:sp>
            <p:sp>
              <p:nvSpPr>
                <p:cNvPr id="649" name="TextBox 648">
                  <a:extLst>
                    <a:ext uri="{FF2B5EF4-FFF2-40B4-BE49-F238E27FC236}">
                      <a16:creationId xmlns:a16="http://schemas.microsoft.com/office/drawing/2014/main" id="{9578395C-21D9-48D5-894B-B39EF55B7B79}"/>
                    </a:ext>
                  </a:extLst>
                </p:cNvPr>
                <p:cNvSpPr txBox="1"/>
                <p:nvPr/>
              </p:nvSpPr>
              <p:spPr>
                <a:xfrm>
                  <a:off x="1186452" y="3489968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0.3</a:t>
                  </a:r>
                </a:p>
              </p:txBody>
            </p:sp>
            <p:sp>
              <p:nvSpPr>
                <p:cNvPr id="650" name="TextBox 649">
                  <a:extLst>
                    <a:ext uri="{FF2B5EF4-FFF2-40B4-BE49-F238E27FC236}">
                      <a16:creationId xmlns:a16="http://schemas.microsoft.com/office/drawing/2014/main" id="{5A8F9BCB-DB1E-4052-92FB-3CE28E4BC632}"/>
                    </a:ext>
                  </a:extLst>
                </p:cNvPr>
                <p:cNvSpPr txBox="1"/>
                <p:nvPr/>
              </p:nvSpPr>
              <p:spPr>
                <a:xfrm>
                  <a:off x="1186452" y="3809973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0.2</a:t>
                  </a:r>
                </a:p>
              </p:txBody>
            </p:sp>
            <p:sp>
              <p:nvSpPr>
                <p:cNvPr id="651" name="TextBox 650">
                  <a:extLst>
                    <a:ext uri="{FF2B5EF4-FFF2-40B4-BE49-F238E27FC236}">
                      <a16:creationId xmlns:a16="http://schemas.microsoft.com/office/drawing/2014/main" id="{FD66C4D9-3984-455E-832E-819297771BA2}"/>
                    </a:ext>
                  </a:extLst>
                </p:cNvPr>
                <p:cNvSpPr txBox="1"/>
                <p:nvPr/>
              </p:nvSpPr>
              <p:spPr>
                <a:xfrm>
                  <a:off x="1186452" y="4129974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0.1</a:t>
                  </a:r>
                </a:p>
              </p:txBody>
            </p:sp>
            <p:sp>
              <p:nvSpPr>
                <p:cNvPr id="652" name="TextBox 651">
                  <a:extLst>
                    <a:ext uri="{FF2B5EF4-FFF2-40B4-BE49-F238E27FC236}">
                      <a16:creationId xmlns:a16="http://schemas.microsoft.com/office/drawing/2014/main" id="{4AC02427-857E-4E0C-912E-C840A80B9B47}"/>
                    </a:ext>
                  </a:extLst>
                </p:cNvPr>
                <p:cNvSpPr txBox="1"/>
                <p:nvPr/>
              </p:nvSpPr>
              <p:spPr>
                <a:xfrm>
                  <a:off x="1336715" y="4449984"/>
                  <a:ext cx="173876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572" name="Group 571">
                <a:extLst>
                  <a:ext uri="{FF2B5EF4-FFF2-40B4-BE49-F238E27FC236}">
                    <a16:creationId xmlns:a16="http://schemas.microsoft.com/office/drawing/2014/main" id="{9733268B-62CB-4CFB-BDC4-C96DBF05BBE2}"/>
                  </a:ext>
                </a:extLst>
              </p:cNvPr>
              <p:cNvGrpSpPr/>
              <p:nvPr/>
            </p:nvGrpSpPr>
            <p:grpSpPr>
              <a:xfrm>
                <a:off x="6708690" y="2506523"/>
                <a:ext cx="4883562" cy="123111"/>
                <a:chOff x="6708690" y="2734732"/>
                <a:chExt cx="4883562" cy="123111"/>
              </a:xfrm>
            </p:grpSpPr>
            <p:sp>
              <p:nvSpPr>
                <p:cNvPr id="616" name="TextBox 615">
                  <a:extLst>
                    <a:ext uri="{FF2B5EF4-FFF2-40B4-BE49-F238E27FC236}">
                      <a16:creationId xmlns:a16="http://schemas.microsoft.com/office/drawing/2014/main" id="{22FF96FF-9D76-47C8-B4CE-D12CCD64D420}"/>
                    </a:ext>
                  </a:extLst>
                </p:cNvPr>
                <p:cNvSpPr txBox="1"/>
                <p:nvPr/>
              </p:nvSpPr>
              <p:spPr>
                <a:xfrm>
                  <a:off x="6708690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</a:t>
                  </a:r>
                </a:p>
              </p:txBody>
            </p:sp>
            <p:sp>
              <p:nvSpPr>
                <p:cNvPr id="617" name="TextBox 616">
                  <a:extLst>
                    <a:ext uri="{FF2B5EF4-FFF2-40B4-BE49-F238E27FC236}">
                      <a16:creationId xmlns:a16="http://schemas.microsoft.com/office/drawing/2014/main" id="{56D04D4D-DDE3-4E67-B735-13DE99005EB1}"/>
                    </a:ext>
                  </a:extLst>
                </p:cNvPr>
                <p:cNvSpPr txBox="1"/>
                <p:nvPr/>
              </p:nvSpPr>
              <p:spPr>
                <a:xfrm>
                  <a:off x="6895049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</a:t>
                  </a:r>
                </a:p>
              </p:txBody>
            </p:sp>
            <p:sp>
              <p:nvSpPr>
                <p:cNvPr id="618" name="TextBox 617">
                  <a:extLst>
                    <a:ext uri="{FF2B5EF4-FFF2-40B4-BE49-F238E27FC236}">
                      <a16:creationId xmlns:a16="http://schemas.microsoft.com/office/drawing/2014/main" id="{DAB1BA62-A5F6-4D00-8195-39E8F877225F}"/>
                    </a:ext>
                  </a:extLst>
                </p:cNvPr>
                <p:cNvSpPr txBox="1"/>
                <p:nvPr/>
              </p:nvSpPr>
              <p:spPr>
                <a:xfrm>
                  <a:off x="7085658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</a:t>
                  </a:r>
                </a:p>
              </p:txBody>
            </p:sp>
            <p:sp>
              <p:nvSpPr>
                <p:cNvPr id="619" name="TextBox 618">
                  <a:extLst>
                    <a:ext uri="{FF2B5EF4-FFF2-40B4-BE49-F238E27FC236}">
                      <a16:creationId xmlns:a16="http://schemas.microsoft.com/office/drawing/2014/main" id="{05F1010E-E2B9-4238-8B3C-A423B3242F6F}"/>
                    </a:ext>
                  </a:extLst>
                </p:cNvPr>
                <p:cNvSpPr txBox="1"/>
                <p:nvPr/>
              </p:nvSpPr>
              <p:spPr>
                <a:xfrm>
                  <a:off x="7275565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9</a:t>
                  </a:r>
                </a:p>
              </p:txBody>
            </p:sp>
            <p:sp>
              <p:nvSpPr>
                <p:cNvPr id="620" name="TextBox 619">
                  <a:extLst>
                    <a:ext uri="{FF2B5EF4-FFF2-40B4-BE49-F238E27FC236}">
                      <a16:creationId xmlns:a16="http://schemas.microsoft.com/office/drawing/2014/main" id="{074A2F99-22EE-4D85-A570-DBB9D175D89E}"/>
                    </a:ext>
                  </a:extLst>
                </p:cNvPr>
                <p:cNvSpPr txBox="1"/>
                <p:nvPr/>
              </p:nvSpPr>
              <p:spPr>
                <a:xfrm>
                  <a:off x="743885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12</a:t>
                  </a:r>
                </a:p>
              </p:txBody>
            </p:sp>
            <p:sp>
              <p:nvSpPr>
                <p:cNvPr id="621" name="TextBox 620">
                  <a:extLst>
                    <a:ext uri="{FF2B5EF4-FFF2-40B4-BE49-F238E27FC236}">
                      <a16:creationId xmlns:a16="http://schemas.microsoft.com/office/drawing/2014/main" id="{C05214E2-C3F4-4787-BD0A-2053630AA003}"/>
                    </a:ext>
                  </a:extLst>
                </p:cNvPr>
                <p:cNvSpPr txBox="1"/>
                <p:nvPr/>
              </p:nvSpPr>
              <p:spPr>
                <a:xfrm>
                  <a:off x="762691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15</a:t>
                  </a:r>
                </a:p>
              </p:txBody>
            </p:sp>
            <p:sp>
              <p:nvSpPr>
                <p:cNvPr id="622" name="TextBox 621">
                  <a:extLst>
                    <a:ext uri="{FF2B5EF4-FFF2-40B4-BE49-F238E27FC236}">
                      <a16:creationId xmlns:a16="http://schemas.microsoft.com/office/drawing/2014/main" id="{C70FA48A-59EB-44A9-957F-1EFA97027484}"/>
                    </a:ext>
                  </a:extLst>
                </p:cNvPr>
                <p:cNvSpPr txBox="1"/>
                <p:nvPr/>
              </p:nvSpPr>
              <p:spPr>
                <a:xfrm>
                  <a:off x="781496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18</a:t>
                  </a:r>
                </a:p>
              </p:txBody>
            </p:sp>
            <p:sp>
              <p:nvSpPr>
                <p:cNvPr id="623" name="TextBox 622">
                  <a:extLst>
                    <a:ext uri="{FF2B5EF4-FFF2-40B4-BE49-F238E27FC236}">
                      <a16:creationId xmlns:a16="http://schemas.microsoft.com/office/drawing/2014/main" id="{A267D4B5-EEF1-4A50-9277-F4E08993ADFA}"/>
                    </a:ext>
                  </a:extLst>
                </p:cNvPr>
                <p:cNvSpPr txBox="1"/>
                <p:nvPr/>
              </p:nvSpPr>
              <p:spPr>
                <a:xfrm>
                  <a:off x="800302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21</a:t>
                  </a:r>
                </a:p>
              </p:txBody>
            </p:sp>
            <p:sp>
              <p:nvSpPr>
                <p:cNvPr id="624" name="TextBox 623">
                  <a:extLst>
                    <a:ext uri="{FF2B5EF4-FFF2-40B4-BE49-F238E27FC236}">
                      <a16:creationId xmlns:a16="http://schemas.microsoft.com/office/drawing/2014/main" id="{FB944A36-77EF-477E-8D98-2ECDBC821101}"/>
                    </a:ext>
                  </a:extLst>
                </p:cNvPr>
                <p:cNvSpPr txBox="1"/>
                <p:nvPr/>
              </p:nvSpPr>
              <p:spPr>
                <a:xfrm>
                  <a:off x="819107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24</a:t>
                  </a:r>
                </a:p>
              </p:txBody>
            </p:sp>
            <p:sp>
              <p:nvSpPr>
                <p:cNvPr id="625" name="TextBox 624">
                  <a:extLst>
                    <a:ext uri="{FF2B5EF4-FFF2-40B4-BE49-F238E27FC236}">
                      <a16:creationId xmlns:a16="http://schemas.microsoft.com/office/drawing/2014/main" id="{2CACF151-1549-43C2-8F95-70CAD0505528}"/>
                    </a:ext>
                  </a:extLst>
                </p:cNvPr>
                <p:cNvSpPr txBox="1"/>
                <p:nvPr/>
              </p:nvSpPr>
              <p:spPr>
                <a:xfrm>
                  <a:off x="837913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27</a:t>
                  </a:r>
                </a:p>
              </p:txBody>
            </p:sp>
            <p:sp>
              <p:nvSpPr>
                <p:cNvPr id="626" name="TextBox 625">
                  <a:extLst>
                    <a:ext uri="{FF2B5EF4-FFF2-40B4-BE49-F238E27FC236}">
                      <a16:creationId xmlns:a16="http://schemas.microsoft.com/office/drawing/2014/main" id="{A917C012-B6A0-4782-86DD-50C7B4A6042C}"/>
                    </a:ext>
                  </a:extLst>
                </p:cNvPr>
                <p:cNvSpPr txBox="1"/>
                <p:nvPr/>
              </p:nvSpPr>
              <p:spPr>
                <a:xfrm>
                  <a:off x="856719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30</a:t>
                  </a:r>
                </a:p>
              </p:txBody>
            </p:sp>
            <p:sp>
              <p:nvSpPr>
                <p:cNvPr id="627" name="TextBox 626">
                  <a:extLst>
                    <a:ext uri="{FF2B5EF4-FFF2-40B4-BE49-F238E27FC236}">
                      <a16:creationId xmlns:a16="http://schemas.microsoft.com/office/drawing/2014/main" id="{81AD5C23-2C7D-4C9C-ABF5-562340E3012D}"/>
                    </a:ext>
                  </a:extLst>
                </p:cNvPr>
                <p:cNvSpPr txBox="1"/>
                <p:nvPr/>
              </p:nvSpPr>
              <p:spPr>
                <a:xfrm>
                  <a:off x="875524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33</a:t>
                  </a:r>
                </a:p>
              </p:txBody>
            </p:sp>
            <p:sp>
              <p:nvSpPr>
                <p:cNvPr id="628" name="TextBox 627">
                  <a:extLst>
                    <a:ext uri="{FF2B5EF4-FFF2-40B4-BE49-F238E27FC236}">
                      <a16:creationId xmlns:a16="http://schemas.microsoft.com/office/drawing/2014/main" id="{0C3F1CF1-1375-4F9E-B866-40BA2A9D654D}"/>
                    </a:ext>
                  </a:extLst>
                </p:cNvPr>
                <p:cNvSpPr txBox="1"/>
                <p:nvPr/>
              </p:nvSpPr>
              <p:spPr>
                <a:xfrm>
                  <a:off x="894330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36</a:t>
                  </a:r>
                </a:p>
              </p:txBody>
            </p:sp>
            <p:sp>
              <p:nvSpPr>
                <p:cNvPr id="629" name="TextBox 628">
                  <a:extLst>
                    <a:ext uri="{FF2B5EF4-FFF2-40B4-BE49-F238E27FC236}">
                      <a16:creationId xmlns:a16="http://schemas.microsoft.com/office/drawing/2014/main" id="{2551C61F-AC4F-4A46-99DE-370DBB26C2CD}"/>
                    </a:ext>
                  </a:extLst>
                </p:cNvPr>
                <p:cNvSpPr txBox="1"/>
                <p:nvPr/>
              </p:nvSpPr>
              <p:spPr>
                <a:xfrm>
                  <a:off x="913135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39</a:t>
                  </a:r>
                </a:p>
              </p:txBody>
            </p:sp>
            <p:sp>
              <p:nvSpPr>
                <p:cNvPr id="630" name="TextBox 629">
                  <a:extLst>
                    <a:ext uri="{FF2B5EF4-FFF2-40B4-BE49-F238E27FC236}">
                      <a16:creationId xmlns:a16="http://schemas.microsoft.com/office/drawing/2014/main" id="{5AFA2C7B-49D2-43FF-A676-14A10990692C}"/>
                    </a:ext>
                  </a:extLst>
                </p:cNvPr>
                <p:cNvSpPr txBox="1"/>
                <p:nvPr/>
              </p:nvSpPr>
              <p:spPr>
                <a:xfrm>
                  <a:off x="931941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42</a:t>
                  </a:r>
                </a:p>
              </p:txBody>
            </p:sp>
            <p:sp>
              <p:nvSpPr>
                <p:cNvPr id="631" name="TextBox 630">
                  <a:extLst>
                    <a:ext uri="{FF2B5EF4-FFF2-40B4-BE49-F238E27FC236}">
                      <a16:creationId xmlns:a16="http://schemas.microsoft.com/office/drawing/2014/main" id="{6B014B3F-205E-4522-8044-C2833A4F1582}"/>
                    </a:ext>
                  </a:extLst>
                </p:cNvPr>
                <p:cNvSpPr txBox="1"/>
                <p:nvPr/>
              </p:nvSpPr>
              <p:spPr>
                <a:xfrm>
                  <a:off x="950747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45</a:t>
                  </a:r>
                </a:p>
              </p:txBody>
            </p:sp>
            <p:sp>
              <p:nvSpPr>
                <p:cNvPr id="632" name="TextBox 631">
                  <a:extLst>
                    <a:ext uri="{FF2B5EF4-FFF2-40B4-BE49-F238E27FC236}">
                      <a16:creationId xmlns:a16="http://schemas.microsoft.com/office/drawing/2014/main" id="{5FB9E049-4317-4D93-BECC-B21A056EDE27}"/>
                    </a:ext>
                  </a:extLst>
                </p:cNvPr>
                <p:cNvSpPr txBox="1"/>
                <p:nvPr/>
              </p:nvSpPr>
              <p:spPr>
                <a:xfrm>
                  <a:off x="969552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48</a:t>
                  </a:r>
                </a:p>
              </p:txBody>
            </p:sp>
            <p:sp>
              <p:nvSpPr>
                <p:cNvPr id="633" name="TextBox 632">
                  <a:extLst>
                    <a:ext uri="{FF2B5EF4-FFF2-40B4-BE49-F238E27FC236}">
                      <a16:creationId xmlns:a16="http://schemas.microsoft.com/office/drawing/2014/main" id="{EF5BEE97-8AD8-460C-BF0E-67776295F125}"/>
                    </a:ext>
                  </a:extLst>
                </p:cNvPr>
                <p:cNvSpPr txBox="1"/>
                <p:nvPr/>
              </p:nvSpPr>
              <p:spPr>
                <a:xfrm>
                  <a:off x="988358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51</a:t>
                  </a:r>
                </a:p>
              </p:txBody>
            </p:sp>
            <p:sp>
              <p:nvSpPr>
                <p:cNvPr id="634" name="TextBox 633">
                  <a:extLst>
                    <a:ext uri="{FF2B5EF4-FFF2-40B4-BE49-F238E27FC236}">
                      <a16:creationId xmlns:a16="http://schemas.microsoft.com/office/drawing/2014/main" id="{4FDCDAAC-F101-4C80-B0DF-3A41C102DD4E}"/>
                    </a:ext>
                  </a:extLst>
                </p:cNvPr>
                <p:cNvSpPr txBox="1"/>
                <p:nvPr/>
              </p:nvSpPr>
              <p:spPr>
                <a:xfrm>
                  <a:off x="1007163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54</a:t>
                  </a:r>
                </a:p>
              </p:txBody>
            </p:sp>
            <p:sp>
              <p:nvSpPr>
                <p:cNvPr id="635" name="TextBox 634">
                  <a:extLst>
                    <a:ext uri="{FF2B5EF4-FFF2-40B4-BE49-F238E27FC236}">
                      <a16:creationId xmlns:a16="http://schemas.microsoft.com/office/drawing/2014/main" id="{9182D547-FAD6-4D61-A989-E40AD82C2BDE}"/>
                    </a:ext>
                  </a:extLst>
                </p:cNvPr>
                <p:cNvSpPr txBox="1"/>
                <p:nvPr/>
              </p:nvSpPr>
              <p:spPr>
                <a:xfrm>
                  <a:off x="1025969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57</a:t>
                  </a:r>
                </a:p>
              </p:txBody>
            </p:sp>
            <p:sp>
              <p:nvSpPr>
                <p:cNvPr id="636" name="TextBox 635">
                  <a:extLst>
                    <a:ext uri="{FF2B5EF4-FFF2-40B4-BE49-F238E27FC236}">
                      <a16:creationId xmlns:a16="http://schemas.microsoft.com/office/drawing/2014/main" id="{9EB2C8E8-59A9-4194-8CB6-375A0C353FA6}"/>
                    </a:ext>
                  </a:extLst>
                </p:cNvPr>
                <p:cNvSpPr txBox="1"/>
                <p:nvPr/>
              </p:nvSpPr>
              <p:spPr>
                <a:xfrm>
                  <a:off x="1044774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60</a:t>
                  </a:r>
                </a:p>
              </p:txBody>
            </p:sp>
            <p:sp>
              <p:nvSpPr>
                <p:cNvPr id="637" name="TextBox 636">
                  <a:extLst>
                    <a:ext uri="{FF2B5EF4-FFF2-40B4-BE49-F238E27FC236}">
                      <a16:creationId xmlns:a16="http://schemas.microsoft.com/office/drawing/2014/main" id="{06504386-69C4-4FDE-8846-F9CC5F218F40}"/>
                    </a:ext>
                  </a:extLst>
                </p:cNvPr>
                <p:cNvSpPr txBox="1"/>
                <p:nvPr/>
              </p:nvSpPr>
              <p:spPr>
                <a:xfrm>
                  <a:off x="1063580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63</a:t>
                  </a:r>
                </a:p>
              </p:txBody>
            </p:sp>
            <p:sp>
              <p:nvSpPr>
                <p:cNvPr id="638" name="TextBox 637">
                  <a:extLst>
                    <a:ext uri="{FF2B5EF4-FFF2-40B4-BE49-F238E27FC236}">
                      <a16:creationId xmlns:a16="http://schemas.microsoft.com/office/drawing/2014/main" id="{D95660E6-A76B-4F42-A5A4-9A237DADF908}"/>
                    </a:ext>
                  </a:extLst>
                </p:cNvPr>
                <p:cNvSpPr txBox="1"/>
                <p:nvPr/>
              </p:nvSpPr>
              <p:spPr>
                <a:xfrm>
                  <a:off x="1082386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66</a:t>
                  </a:r>
                </a:p>
              </p:txBody>
            </p:sp>
            <p:sp>
              <p:nvSpPr>
                <p:cNvPr id="639" name="TextBox 638">
                  <a:extLst>
                    <a:ext uri="{FF2B5EF4-FFF2-40B4-BE49-F238E27FC236}">
                      <a16:creationId xmlns:a16="http://schemas.microsoft.com/office/drawing/2014/main" id="{A9120975-CC2B-4355-935C-E0F2F538EF33}"/>
                    </a:ext>
                  </a:extLst>
                </p:cNvPr>
                <p:cNvSpPr txBox="1"/>
                <p:nvPr/>
              </p:nvSpPr>
              <p:spPr>
                <a:xfrm>
                  <a:off x="1101191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69</a:t>
                  </a:r>
                </a:p>
              </p:txBody>
            </p:sp>
            <p:sp>
              <p:nvSpPr>
                <p:cNvPr id="640" name="TextBox 639">
                  <a:extLst>
                    <a:ext uri="{FF2B5EF4-FFF2-40B4-BE49-F238E27FC236}">
                      <a16:creationId xmlns:a16="http://schemas.microsoft.com/office/drawing/2014/main" id="{6C3A2E47-69C9-4B03-B1D4-8A6CE9C998F1}"/>
                    </a:ext>
                  </a:extLst>
                </p:cNvPr>
                <p:cNvSpPr txBox="1"/>
                <p:nvPr/>
              </p:nvSpPr>
              <p:spPr>
                <a:xfrm>
                  <a:off x="1119997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72</a:t>
                  </a:r>
                </a:p>
              </p:txBody>
            </p:sp>
            <p:sp>
              <p:nvSpPr>
                <p:cNvPr id="641" name="TextBox 640">
                  <a:extLst>
                    <a:ext uri="{FF2B5EF4-FFF2-40B4-BE49-F238E27FC236}">
                      <a16:creationId xmlns:a16="http://schemas.microsoft.com/office/drawing/2014/main" id="{12F7DE88-1C95-42B8-9488-BB526E7600FD}"/>
                    </a:ext>
                  </a:extLst>
                </p:cNvPr>
                <p:cNvSpPr txBox="1"/>
                <p:nvPr/>
              </p:nvSpPr>
              <p:spPr>
                <a:xfrm>
                  <a:off x="11384503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75</a:t>
                  </a:r>
                </a:p>
              </p:txBody>
            </p:sp>
          </p:grpSp>
          <p:sp>
            <p:nvSpPr>
              <p:cNvPr id="573" name="TextBox 572">
                <a:extLst>
                  <a:ext uri="{FF2B5EF4-FFF2-40B4-BE49-F238E27FC236}">
                    <a16:creationId xmlns:a16="http://schemas.microsoft.com/office/drawing/2014/main" id="{A1DB07DE-262D-4938-90C3-F30AEB7E108C}"/>
                  </a:ext>
                </a:extLst>
              </p:cNvPr>
              <p:cNvSpPr txBox="1"/>
              <p:nvPr/>
            </p:nvSpPr>
            <p:spPr>
              <a:xfrm rot="16200000">
                <a:off x="5933414" y="1680052"/>
                <a:ext cx="1035219" cy="123111"/>
              </a:xfrm>
              <a:prstGeom prst="rect">
                <a:avLst/>
              </a:prstGeom>
              <a:noFill/>
            </p:spPr>
            <p:txBody>
              <a:bodyPr wrap="none" lIns="0" tIns="0" rIns="45720" bIns="0" rtlCol="0">
                <a:spAutoFit/>
              </a:bodyPr>
              <a:lstStyle/>
              <a:p>
                <a:pPr defTabSz="1219140">
                  <a:defRPr/>
                </a:pPr>
                <a:r>
                  <a:rPr lang="en-GB" sz="800" dirty="0">
                    <a:solidFill>
                      <a:srgbClr val="595454"/>
                    </a:solidFill>
                  </a:rPr>
                  <a:t>Proportion of survival</a:t>
                </a:r>
              </a:p>
            </p:txBody>
          </p:sp>
          <p:sp>
            <p:nvSpPr>
              <p:cNvPr id="574" name="TextBox 573">
                <a:extLst>
                  <a:ext uri="{FF2B5EF4-FFF2-40B4-BE49-F238E27FC236}">
                    <a16:creationId xmlns:a16="http://schemas.microsoft.com/office/drawing/2014/main" id="{2EB4EC38-9C82-4DA4-B060-0B0FFB762876}"/>
                  </a:ext>
                </a:extLst>
              </p:cNvPr>
              <p:cNvSpPr txBox="1"/>
              <p:nvPr/>
            </p:nvSpPr>
            <p:spPr>
              <a:xfrm>
                <a:off x="8762378" y="2613810"/>
                <a:ext cx="711092" cy="123111"/>
              </a:xfrm>
              <a:prstGeom prst="rect">
                <a:avLst/>
              </a:prstGeom>
              <a:noFill/>
            </p:spPr>
            <p:txBody>
              <a:bodyPr wrap="none" lIns="45720" tIns="0" rIns="45720" bIns="0" rtlCol="0">
                <a:spAutoFit/>
              </a:bodyPr>
              <a:lstStyle/>
              <a:p>
                <a:pPr defTabSz="1219140">
                  <a:defRPr/>
                </a:pPr>
                <a:r>
                  <a:rPr lang="en-GB" sz="800" dirty="0">
                    <a:solidFill>
                      <a:srgbClr val="595454"/>
                    </a:solidFill>
                  </a:rPr>
                  <a:t>Time (weeks)</a:t>
                </a:r>
              </a:p>
            </p:txBody>
          </p: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2F10F5A1-CEA4-42F3-8125-E36D37A799A9}"/>
                  </a:ext>
                </a:extLst>
              </p:cNvPr>
              <p:cNvGrpSpPr/>
              <p:nvPr/>
            </p:nvGrpSpPr>
            <p:grpSpPr>
              <a:xfrm>
                <a:off x="6739988" y="1016315"/>
                <a:ext cx="4746109" cy="1483144"/>
                <a:chOff x="6739988" y="1016315"/>
                <a:chExt cx="4746109" cy="1483144"/>
              </a:xfrm>
            </p:grpSpPr>
            <p:sp>
              <p:nvSpPr>
                <p:cNvPr id="576" name="Freeform 3">
                  <a:extLst>
                    <a:ext uri="{FF2B5EF4-FFF2-40B4-BE49-F238E27FC236}">
                      <a16:creationId xmlns:a16="http://schemas.microsoft.com/office/drawing/2014/main" id="{43EEE89E-4488-488E-8C58-B262349E4A41}"/>
                    </a:ext>
                  </a:extLst>
                </p:cNvPr>
                <p:cNvSpPr/>
                <p:nvPr/>
              </p:nvSpPr>
              <p:spPr>
                <a:xfrm>
                  <a:off x="6783904" y="1018511"/>
                  <a:ext cx="4702193" cy="1436311"/>
                </a:xfrm>
                <a:custGeom>
                  <a:avLst/>
                  <a:gdLst>
                    <a:gd name="connsiteX0" fmla="*/ 0 w 6780904"/>
                    <a:gd name="connsiteY0" fmla="*/ 0 h 3352800"/>
                    <a:gd name="connsiteX1" fmla="*/ 0 w 6780904"/>
                    <a:gd name="connsiteY1" fmla="*/ 3352800 h 3352800"/>
                    <a:gd name="connsiteX2" fmla="*/ 6780904 w 6780904"/>
                    <a:gd name="connsiteY2" fmla="*/ 3352800 h 3352800"/>
                    <a:gd name="connsiteX0" fmla="*/ 0 w 8756071"/>
                    <a:gd name="connsiteY0" fmla="*/ 0 h 3352800"/>
                    <a:gd name="connsiteX1" fmla="*/ 0 w 8756071"/>
                    <a:gd name="connsiteY1" fmla="*/ 3352800 h 3352800"/>
                    <a:gd name="connsiteX2" fmla="*/ 8756071 w 8756071"/>
                    <a:gd name="connsiteY2" fmla="*/ 3352800 h 3352800"/>
                    <a:gd name="connsiteX0" fmla="*/ 0 w 8479274"/>
                    <a:gd name="connsiteY0" fmla="*/ 0 h 3352800"/>
                    <a:gd name="connsiteX1" fmla="*/ 0 w 8479274"/>
                    <a:gd name="connsiteY1" fmla="*/ 3352800 h 3352800"/>
                    <a:gd name="connsiteX2" fmla="*/ 8479274 w 8479274"/>
                    <a:gd name="connsiteY2" fmla="*/ 3347801 h 3352800"/>
                    <a:gd name="connsiteX0" fmla="*/ 0 w 8463896"/>
                    <a:gd name="connsiteY0" fmla="*/ 0 h 3352800"/>
                    <a:gd name="connsiteX1" fmla="*/ 0 w 8463896"/>
                    <a:gd name="connsiteY1" fmla="*/ 3352800 h 3352800"/>
                    <a:gd name="connsiteX2" fmla="*/ 8463896 w 8463896"/>
                    <a:gd name="connsiteY2" fmla="*/ 3347801 h 3352800"/>
                    <a:gd name="connsiteX0" fmla="*/ 0 w 8469022"/>
                    <a:gd name="connsiteY0" fmla="*/ 0 h 3352800"/>
                    <a:gd name="connsiteX1" fmla="*/ 0 w 8469022"/>
                    <a:gd name="connsiteY1" fmla="*/ 3352800 h 3352800"/>
                    <a:gd name="connsiteX2" fmla="*/ 8469022 w 8469022"/>
                    <a:gd name="connsiteY2" fmla="*/ 3347801 h 3352800"/>
                    <a:gd name="connsiteX0" fmla="*/ 0 w 8471585"/>
                    <a:gd name="connsiteY0" fmla="*/ 0 h 3352800"/>
                    <a:gd name="connsiteX1" fmla="*/ 0 w 8471585"/>
                    <a:gd name="connsiteY1" fmla="*/ 3352800 h 3352800"/>
                    <a:gd name="connsiteX2" fmla="*/ 8471585 w 8471585"/>
                    <a:gd name="connsiteY2" fmla="*/ 3350301 h 3352800"/>
                    <a:gd name="connsiteX0" fmla="*/ 0 w 8463897"/>
                    <a:gd name="connsiteY0" fmla="*/ 0 h 3355302"/>
                    <a:gd name="connsiteX1" fmla="*/ 0 w 8463897"/>
                    <a:gd name="connsiteY1" fmla="*/ 3352800 h 3355302"/>
                    <a:gd name="connsiteX2" fmla="*/ 8463897 w 8463897"/>
                    <a:gd name="connsiteY2" fmla="*/ 3355302 h 3355302"/>
                    <a:gd name="connsiteX0" fmla="*/ 0 w 8476712"/>
                    <a:gd name="connsiteY0" fmla="*/ 0 h 3357802"/>
                    <a:gd name="connsiteX1" fmla="*/ 0 w 8476712"/>
                    <a:gd name="connsiteY1" fmla="*/ 3352800 h 3357802"/>
                    <a:gd name="connsiteX2" fmla="*/ 8476712 w 8476712"/>
                    <a:gd name="connsiteY2" fmla="*/ 3357802 h 3357802"/>
                    <a:gd name="connsiteX0" fmla="*/ 0 w 8474148"/>
                    <a:gd name="connsiteY0" fmla="*/ 0 h 3355303"/>
                    <a:gd name="connsiteX1" fmla="*/ 0 w 8474148"/>
                    <a:gd name="connsiteY1" fmla="*/ 3352800 h 3355303"/>
                    <a:gd name="connsiteX2" fmla="*/ 8474148 w 8474148"/>
                    <a:gd name="connsiteY2" fmla="*/ 3355303 h 3355303"/>
                    <a:gd name="connsiteX0" fmla="*/ 0 w 8451081"/>
                    <a:gd name="connsiteY0" fmla="*/ 0 h 3390299"/>
                    <a:gd name="connsiteX1" fmla="*/ 0 w 8451081"/>
                    <a:gd name="connsiteY1" fmla="*/ 3352800 h 3390299"/>
                    <a:gd name="connsiteX2" fmla="*/ 8451081 w 8451081"/>
                    <a:gd name="connsiteY2" fmla="*/ 3390299 h 3390299"/>
                    <a:gd name="connsiteX0" fmla="*/ 0 w 8463896"/>
                    <a:gd name="connsiteY0" fmla="*/ 0 h 3360303"/>
                    <a:gd name="connsiteX1" fmla="*/ 0 w 8463896"/>
                    <a:gd name="connsiteY1" fmla="*/ 3352800 h 3360303"/>
                    <a:gd name="connsiteX2" fmla="*/ 8463896 w 8463896"/>
                    <a:gd name="connsiteY2" fmla="*/ 3360303 h 3360303"/>
                    <a:gd name="connsiteX0" fmla="*/ 0 w 8471584"/>
                    <a:gd name="connsiteY0" fmla="*/ 0 h 3362802"/>
                    <a:gd name="connsiteX1" fmla="*/ 0 w 8471584"/>
                    <a:gd name="connsiteY1" fmla="*/ 3352800 h 3362802"/>
                    <a:gd name="connsiteX2" fmla="*/ 8471584 w 8471584"/>
                    <a:gd name="connsiteY2" fmla="*/ 3362802 h 3362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71584" h="3362802">
                      <a:moveTo>
                        <a:pt x="0" y="0"/>
                      </a:moveTo>
                      <a:lnTo>
                        <a:pt x="0" y="3352800"/>
                      </a:lnTo>
                      <a:lnTo>
                        <a:pt x="8471584" y="3362802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19140">
                    <a:defRPr/>
                  </a:pPr>
                  <a:endParaRPr lang="en-GB" sz="8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577" name="Group 576">
                  <a:extLst>
                    <a:ext uri="{FF2B5EF4-FFF2-40B4-BE49-F238E27FC236}">
                      <a16:creationId xmlns:a16="http://schemas.microsoft.com/office/drawing/2014/main" id="{B3898CB4-7630-4583-9544-348C4CF11517}"/>
                    </a:ext>
                  </a:extLst>
                </p:cNvPr>
                <p:cNvGrpSpPr/>
                <p:nvPr/>
              </p:nvGrpSpPr>
              <p:grpSpPr>
                <a:xfrm>
                  <a:off x="6783468" y="2456259"/>
                  <a:ext cx="4700634" cy="43200"/>
                  <a:chOff x="6783468" y="2507059"/>
                  <a:chExt cx="4700634" cy="43200"/>
                </a:xfrm>
              </p:grpSpPr>
              <p:cxnSp>
                <p:nvCxnSpPr>
                  <p:cNvPr id="590" name="Straight Connector 589">
                    <a:extLst>
                      <a:ext uri="{FF2B5EF4-FFF2-40B4-BE49-F238E27FC236}">
                        <a16:creationId xmlns:a16="http://schemas.microsoft.com/office/drawing/2014/main" id="{7261D3CE-A259-4721-8D63-CF535E4CB7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7618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Straight Connector 590">
                    <a:extLst>
                      <a:ext uri="{FF2B5EF4-FFF2-40B4-BE49-F238E27FC236}">
                        <a16:creationId xmlns:a16="http://schemas.microsoft.com/office/drawing/2014/main" id="{CB62B274-2D35-4DDD-80DF-ED30732454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9498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Straight Connector 591">
                    <a:extLst>
                      <a:ext uri="{FF2B5EF4-FFF2-40B4-BE49-F238E27FC236}">
                        <a16:creationId xmlns:a16="http://schemas.microsoft.com/office/drawing/2014/main" id="{456461E6-EC9A-4CB6-B793-CD77972F49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1379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>
                    <a:extLst>
                      <a:ext uri="{FF2B5EF4-FFF2-40B4-BE49-F238E27FC236}">
                        <a16:creationId xmlns:a16="http://schemas.microsoft.com/office/drawing/2014/main" id="{5D3CB18D-C212-4C7E-927B-12193DDACE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3259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4" name="Straight Connector 593">
                    <a:extLst>
                      <a:ext uri="{FF2B5EF4-FFF2-40B4-BE49-F238E27FC236}">
                        <a16:creationId xmlns:a16="http://schemas.microsoft.com/office/drawing/2014/main" id="{0CAFA8B0-BC40-49D8-BF6C-1A6091CF93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5139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5" name="Straight Connector 594">
                    <a:extLst>
                      <a:ext uri="{FF2B5EF4-FFF2-40B4-BE49-F238E27FC236}">
                        <a16:creationId xmlns:a16="http://schemas.microsoft.com/office/drawing/2014/main" id="{1D22B69D-7402-46B5-A238-71925BD209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7019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>
                    <a:extLst>
                      <a:ext uri="{FF2B5EF4-FFF2-40B4-BE49-F238E27FC236}">
                        <a16:creationId xmlns:a16="http://schemas.microsoft.com/office/drawing/2014/main" id="{262DCB65-57A6-4A47-8F41-BCC6F9B6AC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8900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Straight Connector 596">
                    <a:extLst>
                      <a:ext uri="{FF2B5EF4-FFF2-40B4-BE49-F238E27FC236}">
                        <a16:creationId xmlns:a16="http://schemas.microsoft.com/office/drawing/2014/main" id="{5BB0132B-E982-4546-954E-4090FE56EF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0780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Straight Connector 597">
                    <a:extLst>
                      <a:ext uri="{FF2B5EF4-FFF2-40B4-BE49-F238E27FC236}">
                        <a16:creationId xmlns:a16="http://schemas.microsoft.com/office/drawing/2014/main" id="{32CE6D34-87CE-49A5-BE7E-5D1DC4647C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2660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Straight Connector 598">
                    <a:extLst>
                      <a:ext uri="{FF2B5EF4-FFF2-40B4-BE49-F238E27FC236}">
                        <a16:creationId xmlns:a16="http://schemas.microsoft.com/office/drawing/2014/main" id="{15F7B582-4C67-45E4-B347-EC50698588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4540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Straight Connector 599">
                    <a:extLst>
                      <a:ext uri="{FF2B5EF4-FFF2-40B4-BE49-F238E27FC236}">
                        <a16:creationId xmlns:a16="http://schemas.microsoft.com/office/drawing/2014/main" id="{050E7E57-FEC7-44E5-9778-AFCE3982AE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6421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1" name="Straight Connector 600">
                    <a:extLst>
                      <a:ext uri="{FF2B5EF4-FFF2-40B4-BE49-F238E27FC236}">
                        <a16:creationId xmlns:a16="http://schemas.microsoft.com/office/drawing/2014/main" id="{15840E42-0F17-4FDF-B2B8-0F55DF76D5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8301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2" name="Straight Connector 601">
                    <a:extLst>
                      <a:ext uri="{FF2B5EF4-FFF2-40B4-BE49-F238E27FC236}">
                        <a16:creationId xmlns:a16="http://schemas.microsoft.com/office/drawing/2014/main" id="{BD886D41-1081-4D91-8F15-7824F5CDC7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0181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3" name="Straight Connector 602">
                    <a:extLst>
                      <a:ext uri="{FF2B5EF4-FFF2-40B4-BE49-F238E27FC236}">
                        <a16:creationId xmlns:a16="http://schemas.microsoft.com/office/drawing/2014/main" id="{2E97B94E-4BAD-492A-AD7E-4C61179E60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2061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4" name="Straight Connector 603">
                    <a:extLst>
                      <a:ext uri="{FF2B5EF4-FFF2-40B4-BE49-F238E27FC236}">
                        <a16:creationId xmlns:a16="http://schemas.microsoft.com/office/drawing/2014/main" id="{EF193218-CCEB-4290-B6FC-A3EAAF43C4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3942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>
                    <a:extLst>
                      <a:ext uri="{FF2B5EF4-FFF2-40B4-BE49-F238E27FC236}">
                        <a16:creationId xmlns:a16="http://schemas.microsoft.com/office/drawing/2014/main" id="{E48D573A-40C2-4467-B3DC-319319D619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5822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6" name="Straight Connector 605">
                    <a:extLst>
                      <a:ext uri="{FF2B5EF4-FFF2-40B4-BE49-F238E27FC236}">
                        <a16:creationId xmlns:a16="http://schemas.microsoft.com/office/drawing/2014/main" id="{54AEE481-5A37-49F8-8CC6-6771F6D221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7702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7" name="Straight Connector 606">
                    <a:extLst>
                      <a:ext uri="{FF2B5EF4-FFF2-40B4-BE49-F238E27FC236}">
                        <a16:creationId xmlns:a16="http://schemas.microsoft.com/office/drawing/2014/main" id="{60B8E157-2A03-4B73-9AF4-05C5EF05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9582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8" name="Straight Connector 607">
                    <a:extLst>
                      <a:ext uri="{FF2B5EF4-FFF2-40B4-BE49-F238E27FC236}">
                        <a16:creationId xmlns:a16="http://schemas.microsoft.com/office/drawing/2014/main" id="{706D0788-B59E-41B5-8775-6F0034446C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1463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9" name="Straight Connector 608">
                    <a:extLst>
                      <a:ext uri="{FF2B5EF4-FFF2-40B4-BE49-F238E27FC236}">
                        <a16:creationId xmlns:a16="http://schemas.microsoft.com/office/drawing/2014/main" id="{747A28B5-3BCC-4560-8A03-0A5C2427B2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3343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0" name="Straight Connector 609">
                    <a:extLst>
                      <a:ext uri="{FF2B5EF4-FFF2-40B4-BE49-F238E27FC236}">
                        <a16:creationId xmlns:a16="http://schemas.microsoft.com/office/drawing/2014/main" id="{0C05D6A4-E31A-44EE-8727-B234FAF40D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5223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1" name="Straight Connector 610">
                    <a:extLst>
                      <a:ext uri="{FF2B5EF4-FFF2-40B4-BE49-F238E27FC236}">
                        <a16:creationId xmlns:a16="http://schemas.microsoft.com/office/drawing/2014/main" id="{F3C37966-712C-4D13-A501-766F2BCEF6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7103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2" name="Straight Connector 611">
                    <a:extLst>
                      <a:ext uri="{FF2B5EF4-FFF2-40B4-BE49-F238E27FC236}">
                        <a16:creationId xmlns:a16="http://schemas.microsoft.com/office/drawing/2014/main" id="{AD8965C4-C543-457B-AE90-1CED8A8409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984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Straight Connector 612">
                    <a:extLst>
                      <a:ext uri="{FF2B5EF4-FFF2-40B4-BE49-F238E27FC236}">
                        <a16:creationId xmlns:a16="http://schemas.microsoft.com/office/drawing/2014/main" id="{793423A4-B9A8-4E9E-B54E-DB28CD1C69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864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4" name="Straight Connector 613">
                    <a:extLst>
                      <a:ext uri="{FF2B5EF4-FFF2-40B4-BE49-F238E27FC236}">
                        <a16:creationId xmlns:a16="http://schemas.microsoft.com/office/drawing/2014/main" id="{48CF8CBE-38D0-47B4-AB86-F53508D843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2744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614">
                    <a:extLst>
                      <a:ext uri="{FF2B5EF4-FFF2-40B4-BE49-F238E27FC236}">
                        <a16:creationId xmlns:a16="http://schemas.microsoft.com/office/drawing/2014/main" id="{04D31AE6-734C-40E5-BF09-F3555690E7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462502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8" name="Group 577">
                  <a:extLst>
                    <a:ext uri="{FF2B5EF4-FFF2-40B4-BE49-F238E27FC236}">
                      <a16:creationId xmlns:a16="http://schemas.microsoft.com/office/drawing/2014/main" id="{F0FCCA52-EE40-4841-9A16-EC1E842903E0}"/>
                    </a:ext>
                  </a:extLst>
                </p:cNvPr>
                <p:cNvGrpSpPr/>
                <p:nvPr/>
              </p:nvGrpSpPr>
              <p:grpSpPr>
                <a:xfrm>
                  <a:off x="6739988" y="1016315"/>
                  <a:ext cx="43701" cy="1437111"/>
                  <a:chOff x="1504278" y="1371456"/>
                  <a:chExt cx="73152" cy="3205232"/>
                </a:xfrm>
              </p:grpSpPr>
              <p:cxnSp>
                <p:nvCxnSpPr>
                  <p:cNvPr id="579" name="Straight Connector 578">
                    <a:extLst>
                      <a:ext uri="{FF2B5EF4-FFF2-40B4-BE49-F238E27FC236}">
                        <a16:creationId xmlns:a16="http://schemas.microsoft.com/office/drawing/2014/main" id="{7AB80219-07B2-42B0-8872-2814FAFAFC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371456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0" name="Straight Connector 579">
                    <a:extLst>
                      <a:ext uri="{FF2B5EF4-FFF2-40B4-BE49-F238E27FC236}">
                        <a16:creationId xmlns:a16="http://schemas.microsoft.com/office/drawing/2014/main" id="{316BB3FD-3259-46D9-B2BF-F957406347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70439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1" name="Straight Connector 580">
                    <a:extLst>
                      <a:ext uri="{FF2B5EF4-FFF2-40B4-BE49-F238E27FC236}">
                        <a16:creationId xmlns:a16="http://schemas.microsoft.com/office/drawing/2014/main" id="{3F5B7A09-A13C-44D2-8D86-335D481C78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02353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Straight Connector 581">
                    <a:extLst>
                      <a:ext uri="{FF2B5EF4-FFF2-40B4-BE49-F238E27FC236}">
                        <a16:creationId xmlns:a16="http://schemas.microsoft.com/office/drawing/2014/main" id="{93ABD55E-BBC1-4CC6-86F7-D8921F8768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34268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3" name="Straight Connector 582">
                    <a:extLst>
                      <a:ext uri="{FF2B5EF4-FFF2-40B4-BE49-F238E27FC236}">
                        <a16:creationId xmlns:a16="http://schemas.microsoft.com/office/drawing/2014/main" id="{75A2F68A-E0C8-417C-87C3-C5953DB190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66182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1C10EEDB-787D-451B-9B42-E3CA7502AC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980971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5051DA82-75F9-4631-A3A1-AF6A4A5D22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30011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Straight Connector 585">
                    <a:extLst>
                      <a:ext uri="{FF2B5EF4-FFF2-40B4-BE49-F238E27FC236}">
                        <a16:creationId xmlns:a16="http://schemas.microsoft.com/office/drawing/2014/main" id="{40B75F65-94F0-4A3A-A838-D4442DCB43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61925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Straight Connector 586">
                    <a:extLst>
                      <a:ext uri="{FF2B5EF4-FFF2-40B4-BE49-F238E27FC236}">
                        <a16:creationId xmlns:a16="http://schemas.microsoft.com/office/drawing/2014/main" id="{15339EBC-2BED-48D9-982C-8F1FC35D7B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93840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8" name="Straight Connector 587">
                    <a:extLst>
                      <a:ext uri="{FF2B5EF4-FFF2-40B4-BE49-F238E27FC236}">
                        <a16:creationId xmlns:a16="http://schemas.microsoft.com/office/drawing/2014/main" id="{8D0D1BF9-8907-4BCB-A9DD-550EAEA52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25754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9" name="Straight Connector 588">
                    <a:extLst>
                      <a:ext uri="{FF2B5EF4-FFF2-40B4-BE49-F238E27FC236}">
                        <a16:creationId xmlns:a16="http://schemas.microsoft.com/office/drawing/2014/main" id="{E320C5BA-F8D1-4E44-91CB-1A7B8B8405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576688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10B513-E535-AD66-FCC4-D03ABB24ED52}"/>
              </a:ext>
            </a:extLst>
          </p:cNvPr>
          <p:cNvSpPr/>
          <p:nvPr/>
        </p:nvSpPr>
        <p:spPr>
          <a:xfrm>
            <a:off x="1534707" y="677711"/>
            <a:ext cx="3351617" cy="2893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51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2594-89A1-4D66-ABCA-ED549386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631"/>
            <a:ext cx="10744200" cy="780440"/>
          </a:xfrm>
        </p:spPr>
        <p:txBody>
          <a:bodyPr>
            <a:normAutofit/>
          </a:bodyPr>
          <a:lstStyle/>
          <a:p>
            <a:r>
              <a:rPr lang="en-GB" sz="2800" dirty="0"/>
              <a:t>CC-220-MM-001 Trial: Response Rates and Survival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F7A14-036E-F95D-F4A3-BA53824DF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545936"/>
            <a:ext cx="10744199" cy="1252546"/>
          </a:xfrm>
        </p:spPr>
        <p:txBody>
          <a:bodyPr/>
          <a:lstStyle/>
          <a:p>
            <a:r>
              <a:rPr lang="en-US" sz="900" dirty="0" err="1"/>
              <a:t>IBER</a:t>
            </a:r>
            <a:r>
              <a:rPr lang="en-US" sz="900" dirty="0"/>
              <a:t> (CC-220) is an investigational product, currently not approved by any regulatory agency.</a:t>
            </a:r>
          </a:p>
          <a:p>
            <a:endParaRPr lang="en-US" sz="900" dirty="0"/>
          </a:p>
          <a:p>
            <a:r>
              <a:rPr lang="en-US" sz="900" baseline="30000" dirty="0"/>
              <a:t>a </a:t>
            </a:r>
            <a:r>
              <a:rPr lang="en-US" sz="900" dirty="0"/>
              <a:t>PR or better; </a:t>
            </a:r>
            <a:r>
              <a:rPr lang="en-US" sz="900" baseline="30000" dirty="0"/>
              <a:t>b </a:t>
            </a:r>
            <a:r>
              <a:rPr lang="en-US" sz="900" dirty="0"/>
              <a:t>2 patients in SD and MR discontinued treatment because of death due to COVID-19; </a:t>
            </a:r>
            <a:r>
              <a:rPr lang="en-US" sz="900" baseline="30000" dirty="0"/>
              <a:t>c </a:t>
            </a:r>
            <a:r>
              <a:rPr lang="en-US" sz="900" dirty="0"/>
              <a:t>Includes all treated patients who have post-baseline efficacy assessment or have discontinued treatment before any post-baseline efficacy assessment (2 patients were in C1 with no post-baseline efficacy assessments so were excluded from analysis).</a:t>
            </a:r>
          </a:p>
          <a:p>
            <a:r>
              <a:rPr lang="en-US" sz="900" dirty="0"/>
              <a:t> </a:t>
            </a:r>
          </a:p>
          <a:p>
            <a:r>
              <a:rPr lang="en-US" sz="900" dirty="0"/>
              <a:t>C, cycle; </a:t>
            </a:r>
            <a:r>
              <a:rPr lang="en-US" sz="900" dirty="0" err="1"/>
              <a:t>CBR</a:t>
            </a:r>
            <a:r>
              <a:rPr lang="en-US" sz="900" dirty="0"/>
              <a:t>, clinical benefit rate; </a:t>
            </a:r>
            <a:r>
              <a:rPr lang="en-US" sz="900" dirty="0" err="1"/>
              <a:t>DCR</a:t>
            </a:r>
            <a:r>
              <a:rPr lang="en-US" sz="900" dirty="0"/>
              <a:t>, disease control rate; MR, minimal response; NE, ******; NR, not reached; (s)CR, (stringent) complete response; SD, stable disease; </a:t>
            </a:r>
            <a:r>
              <a:rPr lang="en-US" sz="900" dirty="0" err="1"/>
              <a:t>VGPR</a:t>
            </a:r>
            <a:r>
              <a:rPr lang="en-US" sz="900" dirty="0"/>
              <a:t>, very good partial response.</a:t>
            </a:r>
          </a:p>
          <a:p>
            <a:r>
              <a:rPr lang="en-US" sz="900" dirty="0"/>
              <a:t> </a:t>
            </a:r>
          </a:p>
          <a:p>
            <a:r>
              <a:rPr lang="en-US" sz="900" dirty="0" err="1"/>
              <a:t>Lonial</a:t>
            </a:r>
            <a:r>
              <a:rPr lang="en-US" sz="900" dirty="0"/>
              <a:t> S, et al. </a:t>
            </a:r>
            <a:r>
              <a:rPr lang="en-US" sz="900" i="1" dirty="0"/>
              <a:t>Blood. </a:t>
            </a:r>
            <a:r>
              <a:rPr lang="en-US" sz="900" dirty="0"/>
              <a:t>2021;138 (Suppl 1):162.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19107-34A1-4311-8897-965121A23CC2}"/>
              </a:ext>
            </a:extLst>
          </p:cNvPr>
          <p:cNvSpPr txBox="1"/>
          <p:nvPr/>
        </p:nvSpPr>
        <p:spPr>
          <a:xfrm>
            <a:off x="1183584" y="4313480"/>
            <a:ext cx="4144529" cy="1114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144000" tIns="72000" rIns="144000" bIns="72000" rtlCol="0" anchor="ctr">
            <a:spAutoFit/>
          </a:bodyPr>
          <a:lstStyle/>
          <a:p>
            <a:pPr defTabSz="914377"/>
            <a:r>
              <a:rPr lang="en-GB" sz="1400" b="1" dirty="0"/>
              <a:t>Cohort D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GB" sz="1400" b="1" dirty="0"/>
              <a:t>Median duration of response: 30.3 weeks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GB" sz="1400" b="1" dirty="0"/>
              <a:t>Median PFS: 3 months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GB" sz="1400" b="1" dirty="0"/>
              <a:t>Median OS (overall): 46.6 weeks</a:t>
            </a:r>
          </a:p>
        </p:txBody>
      </p:sp>
      <p:graphicFrame>
        <p:nvGraphicFramePr>
          <p:cNvPr id="25" name="Table 1027">
            <a:extLst>
              <a:ext uri="{FF2B5EF4-FFF2-40B4-BE49-F238E27FC236}">
                <a16:creationId xmlns:a16="http://schemas.microsoft.com/office/drawing/2014/main" id="{DA779C3A-07E4-4979-AEB4-1AEFA21F9E27}"/>
              </a:ext>
            </a:extLst>
          </p:cNvPr>
          <p:cNvGraphicFramePr>
            <a:graphicFrameLocks noGrp="1"/>
          </p:cNvGraphicFramePr>
          <p:nvPr/>
        </p:nvGraphicFramePr>
        <p:xfrm>
          <a:off x="6660881" y="4825175"/>
          <a:ext cx="4921530" cy="32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83">
                  <a:extLst>
                    <a:ext uri="{9D8B030D-6E8A-4147-A177-3AD203B41FA5}">
                      <a16:colId xmlns:a16="http://schemas.microsoft.com/office/drawing/2014/main" val="1260794025"/>
                    </a:ext>
                  </a:extLst>
                </a:gridCol>
                <a:gridCol w="177289">
                  <a:extLst>
                    <a:ext uri="{9D8B030D-6E8A-4147-A177-3AD203B41FA5}">
                      <a16:colId xmlns:a16="http://schemas.microsoft.com/office/drawing/2014/main" val="1771019496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3244331939"/>
                    </a:ext>
                  </a:extLst>
                </a:gridCol>
                <a:gridCol w="184151">
                  <a:extLst>
                    <a:ext uri="{9D8B030D-6E8A-4147-A177-3AD203B41FA5}">
                      <a16:colId xmlns:a16="http://schemas.microsoft.com/office/drawing/2014/main" val="408583145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3477319275"/>
                    </a:ext>
                  </a:extLst>
                </a:gridCol>
                <a:gridCol w="200025">
                  <a:extLst>
                    <a:ext uri="{9D8B030D-6E8A-4147-A177-3AD203B41FA5}">
                      <a16:colId xmlns:a16="http://schemas.microsoft.com/office/drawing/2014/main" val="3923929463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15643820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379861964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42737202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29789476"/>
                    </a:ext>
                  </a:extLst>
                </a:gridCol>
                <a:gridCol w="133351">
                  <a:extLst>
                    <a:ext uri="{9D8B030D-6E8A-4147-A177-3AD203B41FA5}">
                      <a16:colId xmlns:a16="http://schemas.microsoft.com/office/drawing/2014/main" val="3679787524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3769771297"/>
                    </a:ext>
                  </a:extLst>
                </a:gridCol>
                <a:gridCol w="155575">
                  <a:extLst>
                    <a:ext uri="{9D8B030D-6E8A-4147-A177-3AD203B41FA5}">
                      <a16:colId xmlns:a16="http://schemas.microsoft.com/office/drawing/2014/main" val="3712923670"/>
                    </a:ext>
                  </a:extLst>
                </a:gridCol>
                <a:gridCol w="206375">
                  <a:extLst>
                    <a:ext uri="{9D8B030D-6E8A-4147-A177-3AD203B41FA5}">
                      <a16:colId xmlns:a16="http://schemas.microsoft.com/office/drawing/2014/main" val="3533514154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97711780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80383057"/>
                    </a:ext>
                  </a:extLst>
                </a:gridCol>
                <a:gridCol w="158751">
                  <a:extLst>
                    <a:ext uri="{9D8B030D-6E8A-4147-A177-3AD203B41FA5}">
                      <a16:colId xmlns:a16="http://schemas.microsoft.com/office/drawing/2014/main" val="464823711"/>
                    </a:ext>
                  </a:extLst>
                </a:gridCol>
                <a:gridCol w="196851">
                  <a:extLst>
                    <a:ext uri="{9D8B030D-6E8A-4147-A177-3AD203B41FA5}">
                      <a16:colId xmlns:a16="http://schemas.microsoft.com/office/drawing/2014/main" val="1647468199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337675904"/>
                    </a:ext>
                  </a:extLst>
                </a:gridCol>
                <a:gridCol w="203200">
                  <a:extLst>
                    <a:ext uri="{9D8B030D-6E8A-4147-A177-3AD203B41FA5}">
                      <a16:colId xmlns:a16="http://schemas.microsoft.com/office/drawing/2014/main" val="1742754481"/>
                    </a:ext>
                  </a:extLst>
                </a:gridCol>
                <a:gridCol w="171451">
                  <a:extLst>
                    <a:ext uri="{9D8B030D-6E8A-4147-A177-3AD203B41FA5}">
                      <a16:colId xmlns:a16="http://schemas.microsoft.com/office/drawing/2014/main" val="467220890"/>
                    </a:ext>
                  </a:extLst>
                </a:gridCol>
                <a:gridCol w="184151">
                  <a:extLst>
                    <a:ext uri="{9D8B030D-6E8A-4147-A177-3AD203B41FA5}">
                      <a16:colId xmlns:a16="http://schemas.microsoft.com/office/drawing/2014/main" val="225227856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848287673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1463938200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694631889"/>
                    </a:ext>
                  </a:extLst>
                </a:gridCol>
                <a:gridCol w="171451">
                  <a:extLst>
                    <a:ext uri="{9D8B030D-6E8A-4147-A177-3AD203B41FA5}">
                      <a16:colId xmlns:a16="http://schemas.microsoft.com/office/drawing/2014/main" val="3066874038"/>
                    </a:ext>
                  </a:extLst>
                </a:gridCol>
                <a:gridCol w="196851">
                  <a:extLst>
                    <a:ext uri="{9D8B030D-6E8A-4147-A177-3AD203B41FA5}">
                      <a16:colId xmlns:a16="http://schemas.microsoft.com/office/drawing/2014/main" val="3707665134"/>
                    </a:ext>
                  </a:extLst>
                </a:gridCol>
              </a:tblGrid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107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95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92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79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72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64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26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rgbClr val="595454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10189"/>
                  </a:ext>
                </a:extLst>
              </a:tr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8108088"/>
                  </a:ext>
                </a:extLst>
              </a:tr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439873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65194A8-362A-44E6-A41E-09CFE5984B64}"/>
              </a:ext>
            </a:extLst>
          </p:cNvPr>
          <p:cNvGraphicFramePr>
            <a:graphicFrameLocks noGrp="1"/>
          </p:cNvGraphicFramePr>
          <p:nvPr/>
        </p:nvGraphicFramePr>
        <p:xfrm>
          <a:off x="6907270" y="5231687"/>
          <a:ext cx="4497333" cy="633984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66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4126096714"/>
                    </a:ext>
                  </a:extLst>
                </a:gridCol>
                <a:gridCol w="831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351">
                  <a:extLst>
                    <a:ext uri="{9D8B030D-6E8A-4147-A177-3AD203B41FA5}">
                      <a16:colId xmlns:a16="http://schemas.microsoft.com/office/drawing/2014/main" val="1272269399"/>
                    </a:ext>
                  </a:extLst>
                </a:gridCol>
              </a:tblGrid>
              <a:tr h="101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Patients, n</a:t>
                      </a:r>
                      <a:endParaRPr lang="en-US" sz="800" b="1" baseline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Events, n (%)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Censored, n (%)</a:t>
                      </a:r>
                      <a:endParaRPr lang="en-US" sz="800" b="1" kern="12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OS, median (95% CI), weeks</a:t>
                      </a:r>
                      <a:endParaRPr lang="en-US" sz="800" b="1" kern="12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107</a:t>
                      </a:r>
                      <a:endParaRPr lang="en-US" sz="800" b="0" noProof="0" dirty="0">
                        <a:solidFill>
                          <a:schemeClr val="accent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51 (47.7)</a:t>
                      </a:r>
                      <a:endParaRPr lang="en-US" sz="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56 (52.3)</a:t>
                      </a:r>
                      <a:endParaRPr lang="en-US" sz="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46.6 (38.14–NR)</a:t>
                      </a:r>
                      <a:endParaRPr lang="en-US" sz="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1503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28</a:t>
                      </a:r>
                      <a:endParaRPr lang="en-US" sz="800" b="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5 (17.9)</a:t>
                      </a:r>
                      <a:endParaRPr lang="en-US" sz="800" kern="120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23 (82.1)</a:t>
                      </a:r>
                      <a:endParaRPr lang="en-US" sz="800" kern="120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NR (48.86–NR)</a:t>
                      </a:r>
                      <a:endParaRPr lang="en-US" sz="800" kern="120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extLst>
                  <a:ext uri="{0D108BD9-81ED-4DB2-BD59-A6C34878D82A}">
                    <a16:rowId xmlns:a16="http://schemas.microsoft.com/office/drawing/2014/main" val="1234683185"/>
                  </a:ext>
                </a:extLst>
              </a:tr>
              <a:tr h="1503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79</a:t>
                      </a:r>
                      <a:endParaRPr lang="en-US" sz="800" b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46 (58.2)</a:t>
                      </a:r>
                      <a:endParaRPr lang="en-US" sz="800" kern="120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33 (41.8)</a:t>
                      </a:r>
                      <a:endParaRPr lang="en-US" sz="800" kern="120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34.9 (28.57–46.57)</a:t>
                      </a:r>
                      <a:endParaRPr lang="en-US" sz="800" kern="120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extLst>
                  <a:ext uri="{0D108BD9-81ED-4DB2-BD59-A6C34878D82A}">
                    <a16:rowId xmlns:a16="http://schemas.microsoft.com/office/drawing/2014/main" val="823583733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E1AB1CA6-8BA7-4F9F-AE96-2A4079DA2981}"/>
              </a:ext>
            </a:extLst>
          </p:cNvPr>
          <p:cNvGrpSpPr/>
          <p:nvPr/>
        </p:nvGrpSpPr>
        <p:grpSpPr>
          <a:xfrm>
            <a:off x="6389467" y="2768792"/>
            <a:ext cx="5202785" cy="2038806"/>
            <a:chOff x="6389465" y="2982151"/>
            <a:chExt cx="5202784" cy="203880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2E408A8-FE1D-497E-8E1F-F7ECF4C3FECD}"/>
                </a:ext>
              </a:extLst>
            </p:cNvPr>
            <p:cNvGrpSpPr/>
            <p:nvPr/>
          </p:nvGrpSpPr>
          <p:grpSpPr>
            <a:xfrm>
              <a:off x="6389465" y="3203996"/>
              <a:ext cx="5202784" cy="1761495"/>
              <a:chOff x="6359412" y="3378710"/>
              <a:chExt cx="5220267" cy="1761495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9D226FF-CB19-41CF-8760-5211BAB62F70}"/>
                  </a:ext>
                </a:extLst>
              </p:cNvPr>
              <p:cNvGrpSpPr/>
              <p:nvPr/>
            </p:nvGrpSpPr>
            <p:grpSpPr>
              <a:xfrm>
                <a:off x="6736302" y="3403388"/>
                <a:ext cx="4653874" cy="1053432"/>
                <a:chOff x="6720466" y="3403388"/>
                <a:chExt cx="4481642" cy="1053432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094F835F-4512-4843-B072-72FDAE612EBE}"/>
                    </a:ext>
                  </a:extLst>
                </p:cNvPr>
                <p:cNvGrpSpPr/>
                <p:nvPr/>
              </p:nvGrpSpPr>
              <p:grpSpPr>
                <a:xfrm>
                  <a:off x="6743124" y="3418938"/>
                  <a:ext cx="4456235" cy="379491"/>
                  <a:chOff x="3175" y="2747963"/>
                  <a:chExt cx="12192001" cy="1398587"/>
                </a:xfrm>
              </p:grpSpPr>
              <p:sp>
                <p:nvSpPr>
                  <p:cNvPr id="495" name="Freeform 5">
                    <a:extLst>
                      <a:ext uri="{FF2B5EF4-FFF2-40B4-BE49-F238E27FC236}">
                        <a16:creationId xmlns:a16="http://schemas.microsoft.com/office/drawing/2014/main" id="{732EBAA4-8EC5-4BBD-9B05-990E931D0E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5" y="2747963"/>
                    <a:ext cx="12136438" cy="1349375"/>
                  </a:xfrm>
                  <a:custGeom>
                    <a:avLst/>
                    <a:gdLst>
                      <a:gd name="T0" fmla="*/ 7645 w 7645"/>
                      <a:gd name="T1" fmla="*/ 850 h 850"/>
                      <a:gd name="T2" fmla="*/ 4899 w 7645"/>
                      <a:gd name="T3" fmla="*/ 850 h 850"/>
                      <a:gd name="T4" fmla="*/ 4899 w 7645"/>
                      <a:gd name="T5" fmla="*/ 623 h 850"/>
                      <a:gd name="T6" fmla="*/ 4436 w 7645"/>
                      <a:gd name="T7" fmla="*/ 623 h 850"/>
                      <a:gd name="T8" fmla="*/ 4436 w 7645"/>
                      <a:gd name="T9" fmla="*/ 413 h 850"/>
                      <a:gd name="T10" fmla="*/ 4089 w 7645"/>
                      <a:gd name="T11" fmla="*/ 413 h 850"/>
                      <a:gd name="T12" fmla="*/ 4089 w 7645"/>
                      <a:gd name="T13" fmla="*/ 258 h 850"/>
                      <a:gd name="T14" fmla="*/ 3105 w 7645"/>
                      <a:gd name="T15" fmla="*/ 258 h 850"/>
                      <a:gd name="T16" fmla="*/ 3105 w 7645"/>
                      <a:gd name="T17" fmla="*/ 119 h 850"/>
                      <a:gd name="T18" fmla="*/ 2759 w 7645"/>
                      <a:gd name="T19" fmla="*/ 119 h 850"/>
                      <a:gd name="T20" fmla="*/ 2759 w 7645"/>
                      <a:gd name="T21" fmla="*/ 0 h 850"/>
                      <a:gd name="T22" fmla="*/ 0 w 7645"/>
                      <a:gd name="T23" fmla="*/ 0 h 8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645" h="850">
                        <a:moveTo>
                          <a:pt x="7645" y="850"/>
                        </a:moveTo>
                        <a:lnTo>
                          <a:pt x="4899" y="850"/>
                        </a:lnTo>
                        <a:lnTo>
                          <a:pt x="4899" y="623"/>
                        </a:lnTo>
                        <a:lnTo>
                          <a:pt x="4436" y="623"/>
                        </a:lnTo>
                        <a:lnTo>
                          <a:pt x="4436" y="413"/>
                        </a:lnTo>
                        <a:lnTo>
                          <a:pt x="4089" y="413"/>
                        </a:lnTo>
                        <a:lnTo>
                          <a:pt x="4089" y="258"/>
                        </a:lnTo>
                        <a:lnTo>
                          <a:pt x="3105" y="258"/>
                        </a:lnTo>
                        <a:lnTo>
                          <a:pt x="3105" y="119"/>
                        </a:lnTo>
                        <a:lnTo>
                          <a:pt x="2759" y="119"/>
                        </a:lnTo>
                        <a:lnTo>
                          <a:pt x="2759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accent2">
                        <a:lumMod val="50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40">
                      <a:defRPr/>
                    </a:pPr>
                    <a:endParaRPr lang="en-GB" sz="800" dirty="0">
                      <a:solidFill>
                        <a:srgbClr val="595454"/>
                      </a:solidFill>
                    </a:endParaRPr>
                  </a:p>
                </p:txBody>
              </p:sp>
              <p:grpSp>
                <p:nvGrpSpPr>
                  <p:cNvPr id="496" name="Group 495">
                    <a:extLst>
                      <a:ext uri="{FF2B5EF4-FFF2-40B4-BE49-F238E27FC236}">
                        <a16:creationId xmlns:a16="http://schemas.microsoft.com/office/drawing/2014/main" id="{1DD3E9D8-398F-4BBF-BCBA-9BD58CCA808F}"/>
                      </a:ext>
                    </a:extLst>
                  </p:cNvPr>
                  <p:cNvGrpSpPr/>
                  <p:nvPr/>
                </p:nvGrpSpPr>
                <p:grpSpPr>
                  <a:xfrm>
                    <a:off x="4327525" y="2887663"/>
                    <a:ext cx="7867651" cy="1258887"/>
                    <a:chOff x="4327525" y="2887663"/>
                    <a:chExt cx="7867651" cy="1258887"/>
                  </a:xfrm>
                </p:grpSpPr>
                <p:sp>
                  <p:nvSpPr>
                    <p:cNvPr id="497" name="Line 6">
                      <a:extLst>
                        <a:ext uri="{FF2B5EF4-FFF2-40B4-BE49-F238E27FC236}">
                          <a16:creationId xmlns:a16="http://schemas.microsoft.com/office/drawing/2014/main" id="{512F5B8A-417C-4DC3-9250-BF0FE8B11B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14278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498" name="Line 7">
                      <a:extLst>
                        <a:ext uri="{FF2B5EF4-FFF2-40B4-BE49-F238E27FC236}">
                          <a16:creationId xmlns:a16="http://schemas.microsoft.com/office/drawing/2014/main" id="{9E2B8988-670B-41A4-8479-525E19384E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95163" y="4097338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499" name="Line 8">
                      <a:extLst>
                        <a:ext uri="{FF2B5EF4-FFF2-40B4-BE49-F238E27FC236}">
                          <a16:creationId xmlns:a16="http://schemas.microsoft.com/office/drawing/2014/main" id="{4355FEBE-1246-4120-B7A6-FCDF3AD1F3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4728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0" name="Line 9">
                      <a:extLst>
                        <a:ext uri="{FF2B5EF4-FFF2-40B4-BE49-F238E27FC236}">
                          <a16:creationId xmlns:a16="http://schemas.microsoft.com/office/drawing/2014/main" id="{4291175E-14AE-40A5-A962-B569C26D7F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96488" y="4097338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1" name="Line 10">
                      <a:extLst>
                        <a:ext uri="{FF2B5EF4-FFF2-40B4-BE49-F238E27FC236}">
                          <a16:creationId xmlns:a16="http://schemas.microsoft.com/office/drawing/2014/main" id="{0E83C09A-BA7A-49AD-985A-8870A00F7D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727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2" name="Line 11">
                      <a:extLst>
                        <a:ext uri="{FF2B5EF4-FFF2-40B4-BE49-F238E27FC236}">
                          <a16:creationId xmlns:a16="http://schemas.microsoft.com/office/drawing/2014/main" id="{999B148D-2C33-4C12-ACA1-C2BF93ED61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23550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3" name="Line 12">
                      <a:extLst>
                        <a:ext uri="{FF2B5EF4-FFF2-40B4-BE49-F238E27FC236}">
                          <a16:creationId xmlns:a16="http://schemas.microsoft.com/office/drawing/2014/main" id="{D506F119-08EA-467F-B4B7-40D444B047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124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4" name="Line 13">
                      <a:extLst>
                        <a:ext uri="{FF2B5EF4-FFF2-40B4-BE49-F238E27FC236}">
                          <a16:creationId xmlns:a16="http://schemas.microsoft.com/office/drawing/2014/main" id="{B8E01CB3-6BDF-4857-9A7A-008F54855C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60075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5" name="Line 14">
                      <a:extLst>
                        <a:ext uri="{FF2B5EF4-FFF2-40B4-BE49-F238E27FC236}">
                          <a16:creationId xmlns:a16="http://schemas.microsoft.com/office/drawing/2014/main" id="{E955DCF9-573F-420A-9BD4-79BE02BE45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710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6" name="Line 15">
                      <a:extLst>
                        <a:ext uri="{FF2B5EF4-FFF2-40B4-BE49-F238E27FC236}">
                          <a16:creationId xmlns:a16="http://schemas.microsoft.com/office/drawing/2014/main" id="{C4A2AABA-496B-4AAE-AA28-CD0F2D23A5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18675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7" name="Line 16">
                      <a:extLst>
                        <a:ext uri="{FF2B5EF4-FFF2-40B4-BE49-F238E27FC236}">
                          <a16:creationId xmlns:a16="http://schemas.microsoft.com/office/drawing/2014/main" id="{765B78C7-3EB0-4EBE-82C3-B800DF0731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9483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8" name="Line 17">
                      <a:extLst>
                        <a:ext uri="{FF2B5EF4-FFF2-40B4-BE49-F238E27FC236}">
                          <a16:creationId xmlns:a16="http://schemas.microsoft.com/office/drawing/2014/main" id="{90363F32-7248-450D-BBD1-6384356A70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42450" y="40973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9" name="Line 18">
                      <a:extLst>
                        <a:ext uri="{FF2B5EF4-FFF2-40B4-BE49-F238E27FC236}">
                          <a16:creationId xmlns:a16="http://schemas.microsoft.com/office/drawing/2014/main" id="{92BAF21F-BC0B-4A5F-916E-99008FCEA5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0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0" name="Line 19">
                      <a:extLst>
                        <a:ext uri="{FF2B5EF4-FFF2-40B4-BE49-F238E27FC236}">
                          <a16:creationId xmlns:a16="http://schemas.microsoft.com/office/drawing/2014/main" id="{DEE2F4DB-F649-4E83-BFE6-1275067371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39263" y="4097338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1" name="Line 20">
                      <a:extLst>
                        <a:ext uri="{FF2B5EF4-FFF2-40B4-BE49-F238E27FC236}">
                          <a16:creationId xmlns:a16="http://schemas.microsoft.com/office/drawing/2014/main" id="{44B801D9-C64E-4E2F-BD70-D0A9FDC3C3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1383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2" name="Line 21">
                      <a:extLst>
                        <a:ext uri="{FF2B5EF4-FFF2-40B4-BE49-F238E27FC236}">
                          <a16:creationId xmlns:a16="http://schemas.microsoft.com/office/drawing/2014/main" id="{8241E648-096D-4AA7-9271-509A9328E6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61450" y="40973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3" name="Line 22">
                      <a:extLst>
                        <a:ext uri="{FF2B5EF4-FFF2-40B4-BE49-F238E27FC236}">
                          <a16:creationId xmlns:a16="http://schemas.microsoft.com/office/drawing/2014/main" id="{C9147D2E-3D65-4922-95E8-13ECCB0EE4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12225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4" name="Line 23">
                      <a:extLst>
                        <a:ext uri="{FF2B5EF4-FFF2-40B4-BE49-F238E27FC236}">
                          <a16:creationId xmlns:a16="http://schemas.microsoft.com/office/drawing/2014/main" id="{EAC5F465-CDA1-4898-B1CA-3844FF1EF4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59838" y="40973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5" name="Line 24">
                      <a:extLst>
                        <a:ext uri="{FF2B5EF4-FFF2-40B4-BE49-F238E27FC236}">
                          <a16:creationId xmlns:a16="http://schemas.microsoft.com/office/drawing/2014/main" id="{48BF5468-CC10-4CB7-86EE-63A1A2D5B0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31175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6" name="Line 25">
                      <a:extLst>
                        <a:ext uri="{FF2B5EF4-FFF2-40B4-BE49-F238E27FC236}">
                          <a16:creationId xmlns:a16="http://schemas.microsoft.com/office/drawing/2014/main" id="{311769E5-5EB1-45C2-A973-855E4FB080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81963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7" name="Line 26">
                      <a:extLst>
                        <a:ext uri="{FF2B5EF4-FFF2-40B4-BE49-F238E27FC236}">
                          <a16:creationId xmlns:a16="http://schemas.microsoft.com/office/drawing/2014/main" id="{89652DD0-4F01-481F-9E38-3099A4D3BE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8033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8" name="Line 27">
                      <a:extLst>
                        <a:ext uri="{FF2B5EF4-FFF2-40B4-BE49-F238E27FC236}">
                          <a16:creationId xmlns:a16="http://schemas.microsoft.com/office/drawing/2014/main" id="{0F372CAD-BA99-4929-B3EE-A6703EEE4E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31125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9" name="Line 28">
                      <a:extLst>
                        <a:ext uri="{FF2B5EF4-FFF2-40B4-BE49-F238E27FC236}">
                          <a16:creationId xmlns:a16="http://schemas.microsoft.com/office/drawing/2014/main" id="{C5FE0D85-82D0-4F6A-90CD-03F4D4F9A6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61200" y="3684588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0" name="Line 29">
                      <a:extLst>
                        <a:ext uri="{FF2B5EF4-FFF2-40B4-BE49-F238E27FC236}">
                          <a16:creationId xmlns:a16="http://schemas.microsoft.com/office/drawing/2014/main" id="{DB49FF03-20CE-46F6-80F9-0118D42AFC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08813" y="3736975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1" name="Line 30">
                      <a:extLst>
                        <a:ext uri="{FF2B5EF4-FFF2-40B4-BE49-F238E27FC236}">
                          <a16:creationId xmlns:a16="http://schemas.microsoft.com/office/drawing/2014/main" id="{39163A72-235D-4C29-BEC3-BF7A70B5F3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45325" y="3684588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2" name="Line 31">
                      <a:extLst>
                        <a:ext uri="{FF2B5EF4-FFF2-40B4-BE49-F238E27FC236}">
                          <a16:creationId xmlns:a16="http://schemas.microsoft.com/office/drawing/2014/main" id="{E7BB1477-0D4B-4890-800F-74C05EC658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92938" y="3736975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3" name="Line 32">
                      <a:extLst>
                        <a:ext uri="{FF2B5EF4-FFF2-40B4-BE49-F238E27FC236}">
                          <a16:creationId xmlns:a16="http://schemas.microsoft.com/office/drawing/2014/main" id="{C7B62C6C-5442-43E8-8E4F-683D6DF5E2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07213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4" name="Line 33">
                      <a:extLst>
                        <a:ext uri="{FF2B5EF4-FFF2-40B4-BE49-F238E27FC236}">
                          <a16:creationId xmlns:a16="http://schemas.microsoft.com/office/drawing/2014/main" id="{A422ED18-75E8-4626-8000-D644B534F1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56413" y="3403600"/>
                      <a:ext cx="103188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5" name="Line 34">
                      <a:extLst>
                        <a:ext uri="{FF2B5EF4-FFF2-40B4-BE49-F238E27FC236}">
                          <a16:creationId xmlns:a16="http://schemas.microsoft.com/office/drawing/2014/main" id="{B2D9C68A-18A8-415F-811F-92F845277D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94513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6" name="Line 35">
                      <a:extLst>
                        <a:ext uri="{FF2B5EF4-FFF2-40B4-BE49-F238E27FC236}">
                          <a16:creationId xmlns:a16="http://schemas.microsoft.com/office/drawing/2014/main" id="{E5B55F4C-105E-4479-B895-78436FAD0C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38950" y="3403600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7" name="Line 36">
                      <a:extLst>
                        <a:ext uri="{FF2B5EF4-FFF2-40B4-BE49-F238E27FC236}">
                          <a16:creationId xmlns:a16="http://schemas.microsoft.com/office/drawing/2014/main" id="{02F98D5C-D5B9-4509-9797-06DD5DAAE8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08775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8" name="Line 37">
                      <a:extLst>
                        <a:ext uri="{FF2B5EF4-FFF2-40B4-BE49-F238E27FC236}">
                          <a16:creationId xmlns:a16="http://schemas.microsoft.com/office/drawing/2014/main" id="{A65FD7E8-00CE-4D8D-B7AF-237EC5AF71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54800" y="3403600"/>
                      <a:ext cx="103188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9" name="Line 38">
                      <a:extLst>
                        <a:ext uri="{FF2B5EF4-FFF2-40B4-BE49-F238E27FC236}">
                          <a16:creationId xmlns:a16="http://schemas.microsoft.com/office/drawing/2014/main" id="{26922A4E-2773-4D51-9F96-EE9A16081C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86538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0" name="Line 39">
                      <a:extLst>
                        <a:ext uri="{FF2B5EF4-FFF2-40B4-BE49-F238E27FC236}">
                          <a16:creationId xmlns:a16="http://schemas.microsoft.com/office/drawing/2014/main" id="{04EA3F56-682B-459D-8299-9D4FB3452A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34150" y="3403600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1" name="Line 40">
                      <a:extLst>
                        <a:ext uri="{FF2B5EF4-FFF2-40B4-BE49-F238E27FC236}">
                          <a16:creationId xmlns:a16="http://schemas.microsoft.com/office/drawing/2014/main" id="{02B47504-96EF-4330-AD58-ED37A8DE42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94463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2" name="Line 41">
                      <a:extLst>
                        <a:ext uri="{FF2B5EF4-FFF2-40B4-BE49-F238E27FC236}">
                          <a16:creationId xmlns:a16="http://schemas.microsoft.com/office/drawing/2014/main" id="{81A80BC1-F250-42C4-8C12-9AE840654E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2075" y="3403600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3" name="Line 42">
                      <a:extLst>
                        <a:ext uri="{FF2B5EF4-FFF2-40B4-BE49-F238E27FC236}">
                          <a16:creationId xmlns:a16="http://schemas.microsoft.com/office/drawing/2014/main" id="{DC28B1E7-3B2B-441F-A0E7-256FF7440A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59450" y="3105150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4" name="Line 43">
                      <a:extLst>
                        <a:ext uri="{FF2B5EF4-FFF2-40B4-BE49-F238E27FC236}">
                          <a16:creationId xmlns:a16="http://schemas.microsoft.com/office/drawing/2014/main" id="{36FAA823-6B8E-47F7-B27B-724043FEDC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07063" y="31575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5" name="Line 44">
                      <a:extLst>
                        <a:ext uri="{FF2B5EF4-FFF2-40B4-BE49-F238E27FC236}">
                          <a16:creationId xmlns:a16="http://schemas.microsoft.com/office/drawing/2014/main" id="{9F72058F-D818-480C-8477-DA189C5F25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53063" y="3105150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6" name="Line 45">
                      <a:extLst>
                        <a:ext uri="{FF2B5EF4-FFF2-40B4-BE49-F238E27FC236}">
                          <a16:creationId xmlns:a16="http://schemas.microsoft.com/office/drawing/2014/main" id="{4A708496-5BBB-4A9F-B79A-FF208E1037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00675" y="31575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7" name="Line 46">
                      <a:extLst>
                        <a:ext uri="{FF2B5EF4-FFF2-40B4-BE49-F238E27FC236}">
                          <a16:creationId xmlns:a16="http://schemas.microsoft.com/office/drawing/2014/main" id="{79DFB5E1-B3E3-43D1-8D6F-CD54714FB1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24488" y="3108325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8" name="Line 47">
                      <a:extLst>
                        <a:ext uri="{FF2B5EF4-FFF2-40B4-BE49-F238E27FC236}">
                          <a16:creationId xmlns:a16="http://schemas.microsoft.com/office/drawing/2014/main" id="{4263EBFD-6ECA-456A-8642-DA717CC985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8925" y="31575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9" name="Line 48">
                      <a:extLst>
                        <a:ext uri="{FF2B5EF4-FFF2-40B4-BE49-F238E27FC236}">
                          <a16:creationId xmlns:a16="http://schemas.microsoft.com/office/drawing/2014/main" id="{F41F2701-31A5-4D84-9497-FA22E0629C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94275" y="3108325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0" name="Line 49">
                      <a:extLst>
                        <a:ext uri="{FF2B5EF4-FFF2-40B4-BE49-F238E27FC236}">
                          <a16:creationId xmlns:a16="http://schemas.microsoft.com/office/drawing/2014/main" id="{BCB548BA-5362-4DCF-B6D3-B2F95A8FD0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38713" y="31575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1" name="Line 50">
                      <a:extLst>
                        <a:ext uri="{FF2B5EF4-FFF2-40B4-BE49-F238E27FC236}">
                          <a16:creationId xmlns:a16="http://schemas.microsoft.com/office/drawing/2014/main" id="{64A0BC4D-88A7-4C86-A127-9061CB58F4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32363" y="3108325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2" name="Line 51">
                      <a:extLst>
                        <a:ext uri="{FF2B5EF4-FFF2-40B4-BE49-F238E27FC236}">
                          <a16:creationId xmlns:a16="http://schemas.microsoft.com/office/drawing/2014/main" id="{1080931D-7206-4856-B20A-4231F26589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9975" y="31575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3" name="Line 52">
                      <a:extLst>
                        <a:ext uri="{FF2B5EF4-FFF2-40B4-BE49-F238E27FC236}">
                          <a16:creationId xmlns:a16="http://schemas.microsoft.com/office/drawing/2014/main" id="{32EE5DD7-4330-403A-866A-6E4B6494E9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6138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4" name="Line 53">
                      <a:extLst>
                        <a:ext uri="{FF2B5EF4-FFF2-40B4-BE49-F238E27FC236}">
                          <a16:creationId xmlns:a16="http://schemas.microsoft.com/office/drawing/2014/main" id="{CB1EAE84-1235-4D25-82B4-7FF45B06FB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750" y="2936875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5" name="Line 54">
                      <a:extLst>
                        <a:ext uri="{FF2B5EF4-FFF2-40B4-BE49-F238E27FC236}">
                          <a16:creationId xmlns:a16="http://schemas.microsoft.com/office/drawing/2014/main" id="{D88E64FE-93E0-4CC7-A5A8-74749A054F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97400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6" name="Line 55">
                      <a:extLst>
                        <a:ext uri="{FF2B5EF4-FFF2-40B4-BE49-F238E27FC236}">
                          <a16:creationId xmlns:a16="http://schemas.microsoft.com/office/drawing/2014/main" id="{1A5F6095-F537-450A-9896-C9789587D2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41838" y="2936875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7" name="Line 56">
                      <a:extLst>
                        <a:ext uri="{FF2B5EF4-FFF2-40B4-BE49-F238E27FC236}">
                          <a16:creationId xmlns:a16="http://schemas.microsoft.com/office/drawing/2014/main" id="{3D9CB9FE-A10B-4335-8500-79966E9C40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9125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8" name="Line 57">
                      <a:extLst>
                        <a:ext uri="{FF2B5EF4-FFF2-40B4-BE49-F238E27FC236}">
                          <a16:creationId xmlns:a16="http://schemas.microsoft.com/office/drawing/2014/main" id="{D1BEBEAD-FC76-438B-A4C1-7CF641EEC6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76738" y="2936875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9" name="Line 58">
                      <a:extLst>
                        <a:ext uri="{FF2B5EF4-FFF2-40B4-BE49-F238E27FC236}">
                          <a16:creationId xmlns:a16="http://schemas.microsoft.com/office/drawing/2014/main" id="{5FC5EC81-E20E-4720-9614-57C212173D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3088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50" name="Line 59">
                      <a:extLst>
                        <a:ext uri="{FF2B5EF4-FFF2-40B4-BE49-F238E27FC236}">
                          <a16:creationId xmlns:a16="http://schemas.microsoft.com/office/drawing/2014/main" id="{5D7D258F-F8D8-4C30-9F99-B1648B3825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7525" y="2936875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9670BA93-962E-4265-A8D8-04D1EE51B8FE}"/>
                    </a:ext>
                  </a:extLst>
                </p:cNvPr>
                <p:cNvGrpSpPr/>
                <p:nvPr/>
              </p:nvGrpSpPr>
              <p:grpSpPr>
                <a:xfrm>
                  <a:off x="6731892" y="3418473"/>
                  <a:ext cx="4470216" cy="867656"/>
                  <a:chOff x="999670" y="990263"/>
                  <a:chExt cx="7437556" cy="1935159"/>
                </a:xfrm>
              </p:grpSpPr>
              <p:sp>
                <p:nvSpPr>
                  <p:cNvPr id="301" name="Freeform 5">
                    <a:extLst>
                      <a:ext uri="{FF2B5EF4-FFF2-40B4-BE49-F238E27FC236}">
                        <a16:creationId xmlns:a16="http://schemas.microsoft.com/office/drawing/2014/main" id="{69E26820-3498-4D82-9130-64C7C74F3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99670" y="990263"/>
                    <a:ext cx="7410568" cy="1903590"/>
                  </a:xfrm>
                  <a:custGeom>
                    <a:avLst/>
                    <a:gdLst>
                      <a:gd name="T0" fmla="*/ 3796 w 4668"/>
                      <a:gd name="T1" fmla="*/ 1206 h 1206"/>
                      <a:gd name="T2" fmla="*/ 3248 w 4668"/>
                      <a:gd name="T3" fmla="*/ 1131 h 1206"/>
                      <a:gd name="T4" fmla="*/ 3019 w 4668"/>
                      <a:gd name="T5" fmla="*/ 1097 h 1206"/>
                      <a:gd name="T6" fmla="*/ 2989 w 4668"/>
                      <a:gd name="T7" fmla="*/ 1057 h 1206"/>
                      <a:gd name="T8" fmla="*/ 2848 w 4668"/>
                      <a:gd name="T9" fmla="*/ 1023 h 1206"/>
                      <a:gd name="T10" fmla="*/ 2707 w 4668"/>
                      <a:gd name="T11" fmla="*/ 989 h 1206"/>
                      <a:gd name="T12" fmla="*/ 2619 w 4668"/>
                      <a:gd name="T13" fmla="*/ 958 h 1206"/>
                      <a:gd name="T14" fmla="*/ 2496 w 4668"/>
                      <a:gd name="T15" fmla="*/ 929 h 1206"/>
                      <a:gd name="T16" fmla="*/ 2471 w 4668"/>
                      <a:gd name="T17" fmla="*/ 905 h 1206"/>
                      <a:gd name="T18" fmla="*/ 2419 w 4668"/>
                      <a:gd name="T19" fmla="*/ 875 h 1206"/>
                      <a:gd name="T20" fmla="*/ 2401 w 4668"/>
                      <a:gd name="T21" fmla="*/ 851 h 1206"/>
                      <a:gd name="T22" fmla="*/ 2330 w 4668"/>
                      <a:gd name="T23" fmla="*/ 821 h 1206"/>
                      <a:gd name="T24" fmla="*/ 2131 w 4668"/>
                      <a:gd name="T25" fmla="*/ 796 h 1206"/>
                      <a:gd name="T26" fmla="*/ 2071 w 4668"/>
                      <a:gd name="T27" fmla="*/ 771 h 1206"/>
                      <a:gd name="T28" fmla="*/ 1989 w 4668"/>
                      <a:gd name="T29" fmla="*/ 747 h 1206"/>
                      <a:gd name="T30" fmla="*/ 1954 w 4668"/>
                      <a:gd name="T31" fmla="*/ 722 h 1206"/>
                      <a:gd name="T32" fmla="*/ 1877 w 4668"/>
                      <a:gd name="T33" fmla="*/ 678 h 1206"/>
                      <a:gd name="T34" fmla="*/ 1865 w 4668"/>
                      <a:gd name="T35" fmla="*/ 633 h 1206"/>
                      <a:gd name="T36" fmla="*/ 1830 w 4668"/>
                      <a:gd name="T37" fmla="*/ 609 h 1206"/>
                      <a:gd name="T38" fmla="*/ 1749 w 4668"/>
                      <a:gd name="T39" fmla="*/ 590 h 1206"/>
                      <a:gd name="T40" fmla="*/ 1684 w 4668"/>
                      <a:gd name="T41" fmla="*/ 569 h 1206"/>
                      <a:gd name="T42" fmla="*/ 1649 w 4668"/>
                      <a:gd name="T43" fmla="*/ 545 h 1206"/>
                      <a:gd name="T44" fmla="*/ 1625 w 4668"/>
                      <a:gd name="T45" fmla="*/ 506 h 1206"/>
                      <a:gd name="T46" fmla="*/ 1547 w 4668"/>
                      <a:gd name="T47" fmla="*/ 485 h 1206"/>
                      <a:gd name="T48" fmla="*/ 1406 w 4668"/>
                      <a:gd name="T49" fmla="*/ 466 h 1206"/>
                      <a:gd name="T50" fmla="*/ 1335 w 4668"/>
                      <a:gd name="T51" fmla="*/ 427 h 1206"/>
                      <a:gd name="T52" fmla="*/ 1330 w 4668"/>
                      <a:gd name="T53" fmla="*/ 368 h 1206"/>
                      <a:gd name="T54" fmla="*/ 1230 w 4668"/>
                      <a:gd name="T55" fmla="*/ 348 h 1206"/>
                      <a:gd name="T56" fmla="*/ 1190 w 4668"/>
                      <a:gd name="T57" fmla="*/ 323 h 1206"/>
                      <a:gd name="T58" fmla="*/ 1031 w 4668"/>
                      <a:gd name="T59" fmla="*/ 288 h 1206"/>
                      <a:gd name="T60" fmla="*/ 983 w 4668"/>
                      <a:gd name="T61" fmla="*/ 269 h 1206"/>
                      <a:gd name="T62" fmla="*/ 936 w 4668"/>
                      <a:gd name="T63" fmla="*/ 249 h 1206"/>
                      <a:gd name="T64" fmla="*/ 801 w 4668"/>
                      <a:gd name="T65" fmla="*/ 229 h 1206"/>
                      <a:gd name="T66" fmla="*/ 717 w 4668"/>
                      <a:gd name="T67" fmla="*/ 190 h 1206"/>
                      <a:gd name="T68" fmla="*/ 672 w 4668"/>
                      <a:gd name="T69" fmla="*/ 156 h 1206"/>
                      <a:gd name="T70" fmla="*/ 636 w 4668"/>
                      <a:gd name="T71" fmla="*/ 131 h 1206"/>
                      <a:gd name="T72" fmla="*/ 617 w 4668"/>
                      <a:gd name="T73" fmla="*/ 111 h 1206"/>
                      <a:gd name="T74" fmla="*/ 613 w 4668"/>
                      <a:gd name="T75" fmla="*/ 97 h 1206"/>
                      <a:gd name="T76" fmla="*/ 442 w 4668"/>
                      <a:gd name="T77" fmla="*/ 77 h 1206"/>
                      <a:gd name="T78" fmla="*/ 383 w 4668"/>
                      <a:gd name="T79" fmla="*/ 57 h 1206"/>
                      <a:gd name="T80" fmla="*/ 170 w 4668"/>
                      <a:gd name="T81" fmla="*/ 18 h 1206"/>
                      <a:gd name="T82" fmla="*/ 0 w 4668"/>
                      <a:gd name="T83" fmla="*/ 0 h 1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668" h="1206">
                        <a:moveTo>
                          <a:pt x="4668" y="1206"/>
                        </a:moveTo>
                        <a:lnTo>
                          <a:pt x="3796" y="1206"/>
                        </a:lnTo>
                        <a:lnTo>
                          <a:pt x="3796" y="1131"/>
                        </a:lnTo>
                        <a:lnTo>
                          <a:pt x="3248" y="1131"/>
                        </a:lnTo>
                        <a:lnTo>
                          <a:pt x="3248" y="1097"/>
                        </a:lnTo>
                        <a:lnTo>
                          <a:pt x="3019" y="1097"/>
                        </a:lnTo>
                        <a:lnTo>
                          <a:pt x="3019" y="1057"/>
                        </a:lnTo>
                        <a:lnTo>
                          <a:pt x="2989" y="1057"/>
                        </a:lnTo>
                        <a:lnTo>
                          <a:pt x="2989" y="1023"/>
                        </a:lnTo>
                        <a:lnTo>
                          <a:pt x="2848" y="1023"/>
                        </a:lnTo>
                        <a:lnTo>
                          <a:pt x="2848" y="989"/>
                        </a:lnTo>
                        <a:lnTo>
                          <a:pt x="2707" y="989"/>
                        </a:lnTo>
                        <a:lnTo>
                          <a:pt x="2707" y="958"/>
                        </a:lnTo>
                        <a:lnTo>
                          <a:pt x="2619" y="958"/>
                        </a:lnTo>
                        <a:lnTo>
                          <a:pt x="2619" y="929"/>
                        </a:lnTo>
                        <a:lnTo>
                          <a:pt x="2496" y="929"/>
                        </a:lnTo>
                        <a:lnTo>
                          <a:pt x="2496" y="905"/>
                        </a:lnTo>
                        <a:lnTo>
                          <a:pt x="2471" y="905"/>
                        </a:lnTo>
                        <a:lnTo>
                          <a:pt x="2471" y="875"/>
                        </a:lnTo>
                        <a:lnTo>
                          <a:pt x="2419" y="875"/>
                        </a:lnTo>
                        <a:lnTo>
                          <a:pt x="2419" y="851"/>
                        </a:lnTo>
                        <a:lnTo>
                          <a:pt x="2401" y="851"/>
                        </a:lnTo>
                        <a:lnTo>
                          <a:pt x="2401" y="821"/>
                        </a:lnTo>
                        <a:lnTo>
                          <a:pt x="2330" y="821"/>
                        </a:lnTo>
                        <a:lnTo>
                          <a:pt x="2330" y="796"/>
                        </a:lnTo>
                        <a:lnTo>
                          <a:pt x="2131" y="796"/>
                        </a:lnTo>
                        <a:lnTo>
                          <a:pt x="2131" y="771"/>
                        </a:lnTo>
                        <a:lnTo>
                          <a:pt x="2071" y="771"/>
                        </a:lnTo>
                        <a:lnTo>
                          <a:pt x="2071" y="747"/>
                        </a:lnTo>
                        <a:lnTo>
                          <a:pt x="1989" y="747"/>
                        </a:lnTo>
                        <a:lnTo>
                          <a:pt x="1989" y="722"/>
                        </a:lnTo>
                        <a:lnTo>
                          <a:pt x="1954" y="722"/>
                        </a:lnTo>
                        <a:lnTo>
                          <a:pt x="1954" y="678"/>
                        </a:lnTo>
                        <a:lnTo>
                          <a:pt x="1877" y="678"/>
                        </a:lnTo>
                        <a:lnTo>
                          <a:pt x="1877" y="633"/>
                        </a:lnTo>
                        <a:lnTo>
                          <a:pt x="1865" y="633"/>
                        </a:lnTo>
                        <a:lnTo>
                          <a:pt x="1865" y="609"/>
                        </a:lnTo>
                        <a:lnTo>
                          <a:pt x="1830" y="609"/>
                        </a:lnTo>
                        <a:lnTo>
                          <a:pt x="1830" y="590"/>
                        </a:lnTo>
                        <a:lnTo>
                          <a:pt x="1749" y="590"/>
                        </a:lnTo>
                        <a:lnTo>
                          <a:pt x="1749" y="569"/>
                        </a:lnTo>
                        <a:lnTo>
                          <a:pt x="1684" y="569"/>
                        </a:lnTo>
                        <a:lnTo>
                          <a:pt x="1684" y="545"/>
                        </a:lnTo>
                        <a:lnTo>
                          <a:pt x="1649" y="545"/>
                        </a:lnTo>
                        <a:lnTo>
                          <a:pt x="1649" y="506"/>
                        </a:lnTo>
                        <a:lnTo>
                          <a:pt x="1625" y="506"/>
                        </a:lnTo>
                        <a:lnTo>
                          <a:pt x="1625" y="485"/>
                        </a:lnTo>
                        <a:lnTo>
                          <a:pt x="1547" y="485"/>
                        </a:lnTo>
                        <a:lnTo>
                          <a:pt x="1547" y="466"/>
                        </a:lnTo>
                        <a:lnTo>
                          <a:pt x="1406" y="466"/>
                        </a:lnTo>
                        <a:lnTo>
                          <a:pt x="1406" y="427"/>
                        </a:lnTo>
                        <a:lnTo>
                          <a:pt x="1335" y="427"/>
                        </a:lnTo>
                        <a:lnTo>
                          <a:pt x="1335" y="368"/>
                        </a:lnTo>
                        <a:lnTo>
                          <a:pt x="1330" y="368"/>
                        </a:lnTo>
                        <a:lnTo>
                          <a:pt x="1330" y="348"/>
                        </a:lnTo>
                        <a:lnTo>
                          <a:pt x="1230" y="348"/>
                        </a:lnTo>
                        <a:lnTo>
                          <a:pt x="1230" y="323"/>
                        </a:lnTo>
                        <a:lnTo>
                          <a:pt x="1190" y="323"/>
                        </a:lnTo>
                        <a:lnTo>
                          <a:pt x="1190" y="288"/>
                        </a:lnTo>
                        <a:lnTo>
                          <a:pt x="1031" y="288"/>
                        </a:lnTo>
                        <a:lnTo>
                          <a:pt x="1031" y="269"/>
                        </a:lnTo>
                        <a:lnTo>
                          <a:pt x="983" y="269"/>
                        </a:lnTo>
                        <a:lnTo>
                          <a:pt x="983" y="249"/>
                        </a:lnTo>
                        <a:lnTo>
                          <a:pt x="936" y="249"/>
                        </a:lnTo>
                        <a:lnTo>
                          <a:pt x="936" y="229"/>
                        </a:lnTo>
                        <a:lnTo>
                          <a:pt x="801" y="229"/>
                        </a:lnTo>
                        <a:lnTo>
                          <a:pt x="801" y="190"/>
                        </a:lnTo>
                        <a:lnTo>
                          <a:pt x="717" y="190"/>
                        </a:lnTo>
                        <a:lnTo>
                          <a:pt x="717" y="156"/>
                        </a:lnTo>
                        <a:lnTo>
                          <a:pt x="672" y="156"/>
                        </a:lnTo>
                        <a:lnTo>
                          <a:pt x="672" y="131"/>
                        </a:lnTo>
                        <a:lnTo>
                          <a:pt x="636" y="131"/>
                        </a:lnTo>
                        <a:lnTo>
                          <a:pt x="636" y="111"/>
                        </a:lnTo>
                        <a:lnTo>
                          <a:pt x="617" y="111"/>
                        </a:lnTo>
                        <a:lnTo>
                          <a:pt x="617" y="97"/>
                        </a:lnTo>
                        <a:lnTo>
                          <a:pt x="613" y="97"/>
                        </a:lnTo>
                        <a:lnTo>
                          <a:pt x="613" y="77"/>
                        </a:lnTo>
                        <a:lnTo>
                          <a:pt x="442" y="77"/>
                        </a:lnTo>
                        <a:lnTo>
                          <a:pt x="442" y="57"/>
                        </a:lnTo>
                        <a:lnTo>
                          <a:pt x="383" y="57"/>
                        </a:lnTo>
                        <a:lnTo>
                          <a:pt x="383" y="18"/>
                        </a:lnTo>
                        <a:lnTo>
                          <a:pt x="170" y="18"/>
                        </a:lnTo>
                        <a:lnTo>
                          <a:pt x="17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40">
                      <a:defRPr/>
                    </a:pPr>
                    <a:endParaRPr lang="en-GB" sz="800" dirty="0">
                      <a:solidFill>
                        <a:srgbClr val="595454"/>
                      </a:solidFill>
                    </a:endParaRPr>
                  </a:p>
                </p:txBody>
              </p:sp>
              <p:grpSp>
                <p:nvGrpSpPr>
                  <p:cNvPr id="302" name="Group 301">
                    <a:extLst>
                      <a:ext uri="{FF2B5EF4-FFF2-40B4-BE49-F238E27FC236}">
                        <a16:creationId xmlns:a16="http://schemas.microsoft.com/office/drawing/2014/main" id="{D7044B55-E8E5-4262-9A49-50690A392922}"/>
                      </a:ext>
                    </a:extLst>
                  </p:cNvPr>
                  <p:cNvGrpSpPr/>
                  <p:nvPr/>
                </p:nvGrpSpPr>
                <p:grpSpPr>
                  <a:xfrm>
                    <a:off x="1147309" y="993420"/>
                    <a:ext cx="7289917" cy="1932002"/>
                    <a:chOff x="1147309" y="993420"/>
                    <a:chExt cx="7289917" cy="1932002"/>
                  </a:xfrm>
                </p:grpSpPr>
                <p:grpSp>
                  <p:nvGrpSpPr>
                    <p:cNvPr id="303" name="Group 302">
                      <a:extLst>
                        <a:ext uri="{FF2B5EF4-FFF2-40B4-BE49-F238E27FC236}">
                          <a16:creationId xmlns:a16="http://schemas.microsoft.com/office/drawing/2014/main" id="{F346AA7C-D819-42AC-B51F-D162ED9D9B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53744" y="1083390"/>
                      <a:ext cx="6683482" cy="1842032"/>
                      <a:chOff x="1753744" y="1083390"/>
                      <a:chExt cx="6683482" cy="1842032"/>
                    </a:xfrm>
                  </p:grpSpPr>
                  <p:sp>
                    <p:nvSpPr>
                      <p:cNvPr id="310" name="Line 6">
                        <a:extLst>
                          <a:ext uri="{FF2B5EF4-FFF2-40B4-BE49-F238E27FC236}">
                            <a16:creationId xmlns:a16="http://schemas.microsoft.com/office/drawing/2014/main" id="{2118AC9D-D59D-40FE-A312-B0FC89EDBE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07063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1" name="Line 7">
                        <a:extLst>
                          <a:ext uri="{FF2B5EF4-FFF2-40B4-BE49-F238E27FC236}">
                            <a16:creationId xmlns:a16="http://schemas.microsoft.com/office/drawing/2014/main" id="{77C8184B-283D-4467-A3AB-B16293B21C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75312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2" name="Line 8">
                        <a:extLst>
                          <a:ext uri="{FF2B5EF4-FFF2-40B4-BE49-F238E27FC236}">
                            <a16:creationId xmlns:a16="http://schemas.microsoft.com/office/drawing/2014/main" id="{EE8CC700-02A0-43CA-94A8-BFC76F6CE80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07020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3" name="Line 9">
                        <a:extLst>
                          <a:ext uri="{FF2B5EF4-FFF2-40B4-BE49-F238E27FC236}">
                            <a16:creationId xmlns:a16="http://schemas.microsoft.com/office/drawing/2014/main" id="{64B17602-68A2-4305-978F-189368D7DB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75269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4" name="Line 10">
                        <a:extLst>
                          <a:ext uri="{FF2B5EF4-FFF2-40B4-BE49-F238E27FC236}">
                            <a16:creationId xmlns:a16="http://schemas.microsoft.com/office/drawing/2014/main" id="{BB2D7A60-7128-4B72-A6AB-5B9DE25AEB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875241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5" name="Line 11">
                        <a:extLst>
                          <a:ext uri="{FF2B5EF4-FFF2-40B4-BE49-F238E27FC236}">
                            <a16:creationId xmlns:a16="http://schemas.microsoft.com/office/drawing/2014/main" id="{20BB029D-4FE0-411F-9F48-DA45759E741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843491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6" name="Line 12">
                        <a:extLst>
                          <a:ext uri="{FF2B5EF4-FFF2-40B4-BE49-F238E27FC236}">
                            <a16:creationId xmlns:a16="http://schemas.microsoft.com/office/drawing/2014/main" id="{BEF69A69-BE48-49A4-8BFC-1A30ECED18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614887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7" name="Line 13">
                        <a:extLst>
                          <a:ext uri="{FF2B5EF4-FFF2-40B4-BE49-F238E27FC236}">
                            <a16:creationId xmlns:a16="http://schemas.microsoft.com/office/drawing/2014/main" id="{5580621A-4A17-483A-BE5C-60C9361E899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81549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8" name="Line 14">
                        <a:extLst>
                          <a:ext uri="{FF2B5EF4-FFF2-40B4-BE49-F238E27FC236}">
                            <a16:creationId xmlns:a16="http://schemas.microsoft.com/office/drawing/2014/main" id="{22BDBEB4-023D-41B8-8EA8-6EC526C184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95837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9" name="Line 15">
                        <a:extLst>
                          <a:ext uri="{FF2B5EF4-FFF2-40B4-BE49-F238E27FC236}">
                            <a16:creationId xmlns:a16="http://schemas.microsoft.com/office/drawing/2014/main" id="{8909209C-1F73-450F-9370-A96D457BF89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62499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0" name="Line 16">
                        <a:extLst>
                          <a:ext uri="{FF2B5EF4-FFF2-40B4-BE49-F238E27FC236}">
                            <a16:creationId xmlns:a16="http://schemas.microsoft.com/office/drawing/2014/main" id="{D33367F8-36F1-4D23-9398-C1AD3E72BF9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86311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1" name="Line 17">
                        <a:extLst>
                          <a:ext uri="{FF2B5EF4-FFF2-40B4-BE49-F238E27FC236}">
                            <a16:creationId xmlns:a16="http://schemas.microsoft.com/office/drawing/2014/main" id="{717B3232-1E56-4481-ACC9-9964758CF7C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54561" y="289385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2" name="Line 18">
                        <a:extLst>
                          <a:ext uri="{FF2B5EF4-FFF2-40B4-BE49-F238E27FC236}">
                            <a16:creationId xmlns:a16="http://schemas.microsoft.com/office/drawing/2014/main" id="{A37FF86B-55D7-48B9-9D77-BD7598C9AD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10110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3" name="Line 19">
                        <a:extLst>
                          <a:ext uri="{FF2B5EF4-FFF2-40B4-BE49-F238E27FC236}">
                            <a16:creationId xmlns:a16="http://schemas.microsoft.com/office/drawing/2014/main" id="{40FFC760-35AD-4FFF-881A-822D848C0A0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78360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4" name="Line 20">
                        <a:extLst>
                          <a:ext uri="{FF2B5EF4-FFF2-40B4-BE49-F238E27FC236}">
                            <a16:creationId xmlns:a16="http://schemas.microsoft.com/office/drawing/2014/main" id="{364078E6-6050-465E-AA11-8C6365FC44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40231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5" name="Line 21">
                        <a:extLst>
                          <a:ext uri="{FF2B5EF4-FFF2-40B4-BE49-F238E27FC236}">
                            <a16:creationId xmlns:a16="http://schemas.microsoft.com/office/drawing/2014/main" id="{B5C7C8D5-C41A-42B7-A71B-77DD8AF1D7B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8480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6" name="Line 22">
                        <a:extLst>
                          <a:ext uri="{FF2B5EF4-FFF2-40B4-BE49-F238E27FC236}">
                            <a16:creationId xmlns:a16="http://schemas.microsoft.com/office/drawing/2014/main" id="{FBD8E4B0-1062-4FCD-8B67-2178026296F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32294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7" name="Line 23">
                        <a:extLst>
                          <a:ext uri="{FF2B5EF4-FFF2-40B4-BE49-F238E27FC236}">
                            <a16:creationId xmlns:a16="http://schemas.microsoft.com/office/drawing/2014/main" id="{AA886941-8386-4EC3-A02F-D7F0983F21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98955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8" name="Line 24">
                        <a:extLst>
                          <a:ext uri="{FF2B5EF4-FFF2-40B4-BE49-F238E27FC236}">
                            <a16:creationId xmlns:a16="http://schemas.microsoft.com/office/drawing/2014/main" id="{5EAC881C-0CD5-4C59-83F3-E691702301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27517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9" name="Line 25">
                        <a:extLst>
                          <a:ext uri="{FF2B5EF4-FFF2-40B4-BE49-F238E27FC236}">
                            <a16:creationId xmlns:a16="http://schemas.microsoft.com/office/drawing/2014/main" id="{C630643F-2C29-4F73-9659-397A968DD9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95767" y="289385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0" name="Line 26">
                        <a:extLst>
                          <a:ext uri="{FF2B5EF4-FFF2-40B4-BE49-F238E27FC236}">
                            <a16:creationId xmlns:a16="http://schemas.microsoft.com/office/drawing/2014/main" id="{D97540CC-EA8A-40FE-82FA-3934F419E28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25916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1" name="Line 27">
                        <a:extLst>
                          <a:ext uri="{FF2B5EF4-FFF2-40B4-BE49-F238E27FC236}">
                            <a16:creationId xmlns:a16="http://schemas.microsoft.com/office/drawing/2014/main" id="{22F28884-C22D-4AC9-AB05-E17F38DC03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92577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2" name="Line 28">
                        <a:extLst>
                          <a:ext uri="{FF2B5EF4-FFF2-40B4-BE49-F238E27FC236}">
                            <a16:creationId xmlns:a16="http://schemas.microsoft.com/office/drawing/2014/main" id="{BF3806D6-E297-486C-AB34-C9AED71D25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60827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3" name="Line 29">
                        <a:extLst>
                          <a:ext uri="{FF2B5EF4-FFF2-40B4-BE49-F238E27FC236}">
                            <a16:creationId xmlns:a16="http://schemas.microsoft.com/office/drawing/2014/main" id="{C055208F-EF95-444C-9C43-FB787A73B84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25901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4" name="Line 30">
                        <a:extLst>
                          <a:ext uri="{FF2B5EF4-FFF2-40B4-BE49-F238E27FC236}">
                            <a16:creationId xmlns:a16="http://schemas.microsoft.com/office/drawing/2014/main" id="{C1756181-18C0-456C-8413-22E1CEE59F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819537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5" name="Line 31">
                        <a:extLst>
                          <a:ext uri="{FF2B5EF4-FFF2-40B4-BE49-F238E27FC236}">
                            <a16:creationId xmlns:a16="http://schemas.microsoft.com/office/drawing/2014/main" id="{1DFB1D59-33B5-4D0F-BB30-0D8E2F727C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87787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6" name="Line 32">
                        <a:extLst>
                          <a:ext uri="{FF2B5EF4-FFF2-40B4-BE49-F238E27FC236}">
                            <a16:creationId xmlns:a16="http://schemas.microsoft.com/office/drawing/2014/main" id="{33ED57AD-8E73-4C94-803B-668F449D4A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90962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7" name="Line 33">
                        <a:extLst>
                          <a:ext uri="{FF2B5EF4-FFF2-40B4-BE49-F238E27FC236}">
                            <a16:creationId xmlns:a16="http://schemas.microsoft.com/office/drawing/2014/main" id="{98DFBC7B-E8F8-487C-9251-2BBE496506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59211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8" name="Line 34">
                        <a:extLst>
                          <a:ext uri="{FF2B5EF4-FFF2-40B4-BE49-F238E27FC236}">
                            <a16:creationId xmlns:a16="http://schemas.microsoft.com/office/drawing/2014/main" id="{AD9FCA1A-63FD-447B-A5B1-50FCC50686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5873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9" name="Line 35">
                        <a:extLst>
                          <a:ext uri="{FF2B5EF4-FFF2-40B4-BE49-F238E27FC236}">
                            <a16:creationId xmlns:a16="http://schemas.microsoft.com/office/drawing/2014/main" id="{80235692-9D1D-463E-A09F-F6D5EAD6FD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694122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0" name="Line 36">
                        <a:extLst>
                          <a:ext uri="{FF2B5EF4-FFF2-40B4-BE49-F238E27FC236}">
                            <a16:creationId xmlns:a16="http://schemas.microsoft.com/office/drawing/2014/main" id="{B7CB43CC-D8F0-4E29-A2EC-789983910D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59183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1" name="Line 37">
                        <a:extLst>
                          <a:ext uri="{FF2B5EF4-FFF2-40B4-BE49-F238E27FC236}">
                            <a16:creationId xmlns:a16="http://schemas.microsoft.com/office/drawing/2014/main" id="{34F8A21D-0637-4E12-AAAA-CEE65AC25D0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25845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2" name="Line 38">
                        <a:extLst>
                          <a:ext uri="{FF2B5EF4-FFF2-40B4-BE49-F238E27FC236}">
                            <a16:creationId xmlns:a16="http://schemas.microsoft.com/office/drawing/2014/main" id="{4E46AE77-D85B-48A5-B3DE-D9EF4CCEFF5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35356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3" name="Line 39">
                        <a:extLst>
                          <a:ext uri="{FF2B5EF4-FFF2-40B4-BE49-F238E27FC236}">
                            <a16:creationId xmlns:a16="http://schemas.microsoft.com/office/drawing/2014/main" id="{5D3672EE-4602-4D4F-9A4D-C7DA6BDE87F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02018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4" name="Line 40">
                        <a:extLst>
                          <a:ext uri="{FF2B5EF4-FFF2-40B4-BE49-F238E27FC236}">
                            <a16:creationId xmlns:a16="http://schemas.microsoft.com/office/drawing/2014/main" id="{A177FD31-F53C-4684-A910-E0E894E2DC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13103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5" name="Line 41">
                        <a:extLst>
                          <a:ext uri="{FF2B5EF4-FFF2-40B4-BE49-F238E27FC236}">
                            <a16:creationId xmlns:a16="http://schemas.microsoft.com/office/drawing/2014/main" id="{2C257485-ECD9-4100-B435-F265ADBB57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79764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6" name="Line 42">
                        <a:extLst>
                          <a:ext uri="{FF2B5EF4-FFF2-40B4-BE49-F238E27FC236}">
                            <a16:creationId xmlns:a16="http://schemas.microsoft.com/office/drawing/2014/main" id="{434FCCD1-9473-40E5-B721-7A052EF4C1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55952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7" name="Line 43">
                        <a:extLst>
                          <a:ext uri="{FF2B5EF4-FFF2-40B4-BE49-F238E27FC236}">
                            <a16:creationId xmlns:a16="http://schemas.microsoft.com/office/drawing/2014/main" id="{E57A78BE-044B-42DA-8A18-70F49BE568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4201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8" name="Line 44">
                        <a:extLst>
                          <a:ext uri="{FF2B5EF4-FFF2-40B4-BE49-F238E27FC236}">
                            <a16:creationId xmlns:a16="http://schemas.microsoft.com/office/drawing/2014/main" id="{E712C681-FC23-48A9-B2F4-78BEB53E2C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62274" y="2690235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9" name="Line 45">
                        <a:extLst>
                          <a:ext uri="{FF2B5EF4-FFF2-40B4-BE49-F238E27FC236}">
                            <a16:creationId xmlns:a16="http://schemas.microsoft.com/office/drawing/2014/main" id="{576E6D80-F23A-4C23-AA83-A07584D3CB3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27348" y="2718647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0" name="Line 46">
                        <a:extLst>
                          <a:ext uri="{FF2B5EF4-FFF2-40B4-BE49-F238E27FC236}">
                            <a16:creationId xmlns:a16="http://schemas.microsoft.com/office/drawing/2014/main" id="{C95A1BBE-84CA-4D3F-8698-40121211B6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92408" y="2690235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1" name="Line 47">
                        <a:extLst>
                          <a:ext uri="{FF2B5EF4-FFF2-40B4-BE49-F238E27FC236}">
                            <a16:creationId xmlns:a16="http://schemas.microsoft.com/office/drawing/2014/main" id="{34651F89-2CCC-4337-83F9-A3A0A261E2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59070" y="272180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2" name="Line 48">
                        <a:extLst>
                          <a:ext uri="{FF2B5EF4-FFF2-40B4-BE49-F238E27FC236}">
                            <a16:creationId xmlns:a16="http://schemas.microsoft.com/office/drawing/2014/main" id="{7182CFCA-576D-4BD2-9E13-CD948CD1F49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44782" y="2628677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3" name="Line 49">
                        <a:extLst>
                          <a:ext uri="{FF2B5EF4-FFF2-40B4-BE49-F238E27FC236}">
                            <a16:creationId xmlns:a16="http://schemas.microsoft.com/office/drawing/2014/main" id="{DA778817-0B15-4826-8CB6-876A5DD0BE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11445" y="266024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4" name="Line 50">
                        <a:extLst>
                          <a:ext uri="{FF2B5EF4-FFF2-40B4-BE49-F238E27FC236}">
                            <a16:creationId xmlns:a16="http://schemas.microsoft.com/office/drawing/2014/main" id="{39BDA442-1922-4F70-B68F-C2431694B7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41594" y="257501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5" name="Line 51">
                        <a:extLst>
                          <a:ext uri="{FF2B5EF4-FFF2-40B4-BE49-F238E27FC236}">
                            <a16:creationId xmlns:a16="http://schemas.microsoft.com/office/drawing/2014/main" id="{7C1855DA-FD9F-4D6C-83CC-75FCAC7E35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09843" y="260657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6" name="Line 52">
                        <a:extLst>
                          <a:ext uri="{FF2B5EF4-FFF2-40B4-BE49-F238E27FC236}">
                            <a16:creationId xmlns:a16="http://schemas.microsoft.com/office/drawing/2014/main" id="{5C8F84A3-98DE-4523-8E60-574446B6088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6504" y="257501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7" name="Line 53">
                        <a:extLst>
                          <a:ext uri="{FF2B5EF4-FFF2-40B4-BE49-F238E27FC236}">
                            <a16:creationId xmlns:a16="http://schemas.microsoft.com/office/drawing/2014/main" id="{CCF82A9A-5705-412D-8762-5F0BE8E238D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44754" y="260657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8" name="Line 54">
                        <a:extLst>
                          <a:ext uri="{FF2B5EF4-FFF2-40B4-BE49-F238E27FC236}">
                            <a16:creationId xmlns:a16="http://schemas.microsoft.com/office/drawing/2014/main" id="{D33A3614-A905-4A73-83B3-0C57BBE0FA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20942" y="257501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9" name="Line 55">
                        <a:extLst>
                          <a:ext uri="{FF2B5EF4-FFF2-40B4-BE49-F238E27FC236}">
                            <a16:creationId xmlns:a16="http://schemas.microsoft.com/office/drawing/2014/main" id="{81D08888-29A2-419B-B057-82F7881DBF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87603" y="2606579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0" name="Line 56">
                        <a:extLst>
                          <a:ext uri="{FF2B5EF4-FFF2-40B4-BE49-F238E27FC236}">
                            <a16:creationId xmlns:a16="http://schemas.microsoft.com/office/drawing/2014/main" id="{E1AC95DD-213D-42E9-B9BA-FDA86ED888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8227" y="251976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1" name="Line 57">
                        <a:extLst>
                          <a:ext uri="{FF2B5EF4-FFF2-40B4-BE49-F238E27FC236}">
                            <a16:creationId xmlns:a16="http://schemas.microsoft.com/office/drawing/2014/main" id="{9E4C5445-CAAC-4508-8E2E-99F7D2BE1D1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76476" y="255133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2" name="Line 58">
                        <a:extLst>
                          <a:ext uri="{FF2B5EF4-FFF2-40B4-BE49-F238E27FC236}">
                            <a16:creationId xmlns:a16="http://schemas.microsoft.com/office/drawing/2014/main" id="{747FF27B-89E3-41B8-ACC2-0B1D411F7C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06625" y="251976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3" name="Line 59">
                        <a:extLst>
                          <a:ext uri="{FF2B5EF4-FFF2-40B4-BE49-F238E27FC236}">
                            <a16:creationId xmlns:a16="http://schemas.microsoft.com/office/drawing/2014/main" id="{1C04CA82-FD76-4424-A631-28DF60258E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74875" y="255133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4" name="Line 60">
                        <a:extLst>
                          <a:ext uri="{FF2B5EF4-FFF2-40B4-BE49-F238E27FC236}">
                            <a16:creationId xmlns:a16="http://schemas.microsoft.com/office/drawing/2014/main" id="{C0065C54-D2D5-41D6-8B12-19DAC05940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97100" y="251976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5" name="Line 61">
                        <a:extLst>
                          <a:ext uri="{FF2B5EF4-FFF2-40B4-BE49-F238E27FC236}">
                            <a16:creationId xmlns:a16="http://schemas.microsoft.com/office/drawing/2014/main" id="{A300930F-5408-412B-B866-CE9E24E9A6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65350" y="255133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6" name="Line 62">
                        <a:extLst>
                          <a:ext uri="{FF2B5EF4-FFF2-40B4-BE49-F238E27FC236}">
                            <a16:creationId xmlns:a16="http://schemas.microsoft.com/office/drawing/2014/main" id="{AFC05F92-5A66-442A-B893-8FBE191645C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2962" y="247399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7" name="Line 63">
                        <a:extLst>
                          <a:ext uri="{FF2B5EF4-FFF2-40B4-BE49-F238E27FC236}">
                            <a16:creationId xmlns:a16="http://schemas.microsoft.com/office/drawing/2014/main" id="{C12DD86F-D897-4CA3-A5D6-4C26EC746E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81211" y="250398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8" name="Line 64">
                        <a:extLst>
                          <a:ext uri="{FF2B5EF4-FFF2-40B4-BE49-F238E27FC236}">
                            <a16:creationId xmlns:a16="http://schemas.microsoft.com/office/drawing/2014/main" id="{D895EDCC-6EA0-4CF3-ABFD-B2F1F63C2F9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05024" y="247399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9" name="Line 65">
                        <a:extLst>
                          <a:ext uri="{FF2B5EF4-FFF2-40B4-BE49-F238E27FC236}">
                            <a16:creationId xmlns:a16="http://schemas.microsoft.com/office/drawing/2014/main" id="{1FFC9F7D-160C-4C1F-BB09-0340EBA877D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71686" y="250398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0" name="Line 66">
                        <a:extLst>
                          <a:ext uri="{FF2B5EF4-FFF2-40B4-BE49-F238E27FC236}">
                            <a16:creationId xmlns:a16="http://schemas.microsoft.com/office/drawing/2014/main" id="{5397E285-2AC3-48FF-8685-F8053149FE5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57398" y="247399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1" name="Line 67">
                        <a:extLst>
                          <a:ext uri="{FF2B5EF4-FFF2-40B4-BE49-F238E27FC236}">
                            <a16:creationId xmlns:a16="http://schemas.microsoft.com/office/drawing/2014/main" id="{CB6C44B7-EAEE-429D-89A4-771A833E63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25647" y="250398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2" name="Line 68">
                        <a:extLst>
                          <a:ext uri="{FF2B5EF4-FFF2-40B4-BE49-F238E27FC236}">
                            <a16:creationId xmlns:a16="http://schemas.microsoft.com/office/drawing/2014/main" id="{A774311F-0D78-4A93-B57C-E13C81B481D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92310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3" name="Line 69">
                        <a:extLst>
                          <a:ext uri="{FF2B5EF4-FFF2-40B4-BE49-F238E27FC236}">
                            <a16:creationId xmlns:a16="http://schemas.microsoft.com/office/drawing/2014/main" id="{7BEB0C43-D807-4B19-99D5-7A5D9D11893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57384" y="2458206"/>
                        <a:ext cx="65089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4" name="Line 70">
                        <a:extLst>
                          <a:ext uri="{FF2B5EF4-FFF2-40B4-BE49-F238E27FC236}">
                            <a16:creationId xmlns:a16="http://schemas.microsoft.com/office/drawing/2014/main" id="{5A428E96-27CF-44D1-A275-5AA6F46B26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16109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5" name="Line 71">
                        <a:extLst>
                          <a:ext uri="{FF2B5EF4-FFF2-40B4-BE49-F238E27FC236}">
                            <a16:creationId xmlns:a16="http://schemas.microsoft.com/office/drawing/2014/main" id="{FB4D7749-7B4E-4362-BFCD-3B67D8BC7F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84358" y="245820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6" name="Line 72">
                        <a:extLst>
                          <a:ext uri="{FF2B5EF4-FFF2-40B4-BE49-F238E27FC236}">
                            <a16:creationId xmlns:a16="http://schemas.microsoft.com/office/drawing/2014/main" id="{CBC8BA5A-FE99-4412-B47B-AFD0E9BECB7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89120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7" name="Line 73">
                        <a:extLst>
                          <a:ext uri="{FF2B5EF4-FFF2-40B4-BE49-F238E27FC236}">
                            <a16:creationId xmlns:a16="http://schemas.microsoft.com/office/drawing/2014/main" id="{D91882A7-7D4E-44D3-A96D-3AD9AD8869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54195" y="2458206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8" name="Line 74">
                        <a:extLst>
                          <a:ext uri="{FF2B5EF4-FFF2-40B4-BE49-F238E27FC236}">
                            <a16:creationId xmlns:a16="http://schemas.microsoft.com/office/drawing/2014/main" id="{8B83638D-6E3D-4B4D-B4FA-52CA9365EB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60545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9" name="Line 75">
                        <a:extLst>
                          <a:ext uri="{FF2B5EF4-FFF2-40B4-BE49-F238E27FC236}">
                            <a16:creationId xmlns:a16="http://schemas.microsoft.com/office/drawing/2014/main" id="{5ECF117E-05DE-45E1-AA59-C32CC8BF716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28794" y="245820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0" name="Line 76">
                        <a:extLst>
                          <a:ext uri="{FF2B5EF4-FFF2-40B4-BE49-F238E27FC236}">
                            <a16:creationId xmlns:a16="http://schemas.microsoft.com/office/drawing/2014/main" id="{78E22DF8-5EC5-4383-9E25-437631E73D6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22444" y="238875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1" name="Line 77">
                        <a:extLst>
                          <a:ext uri="{FF2B5EF4-FFF2-40B4-BE49-F238E27FC236}">
                            <a16:creationId xmlns:a16="http://schemas.microsoft.com/office/drawing/2014/main" id="{8E1841EB-12CE-4B51-B78E-773C8DDB04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9107" y="241874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2" name="Line 78">
                        <a:extLst>
                          <a:ext uri="{FF2B5EF4-FFF2-40B4-BE49-F238E27FC236}">
                            <a16:creationId xmlns:a16="http://schemas.microsoft.com/office/drawing/2014/main" id="{88B1A4FA-FC23-478F-9F9C-EDA23FBE67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39893" y="234140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3" name="Line 79">
                        <a:extLst>
                          <a:ext uri="{FF2B5EF4-FFF2-40B4-BE49-F238E27FC236}">
                            <a16:creationId xmlns:a16="http://schemas.microsoft.com/office/drawing/2014/main" id="{931B6946-D321-44CE-B6EB-FE3D1D9CAC3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06555" y="2372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4" name="Line 80">
                        <a:extLst>
                          <a:ext uri="{FF2B5EF4-FFF2-40B4-BE49-F238E27FC236}">
                            <a16:creationId xmlns:a16="http://schemas.microsoft.com/office/drawing/2014/main" id="{9C670777-BC0D-457C-A786-DF283636AF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11317" y="230194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5" name="Line 81">
                        <a:extLst>
                          <a:ext uri="{FF2B5EF4-FFF2-40B4-BE49-F238E27FC236}">
                            <a16:creationId xmlns:a16="http://schemas.microsoft.com/office/drawing/2014/main" id="{6B2A4855-E78A-4C9E-A60D-0EF4CE16B98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77980" y="2333509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6" name="Line 82">
                        <a:extLst>
                          <a:ext uri="{FF2B5EF4-FFF2-40B4-BE49-F238E27FC236}">
                            <a16:creationId xmlns:a16="http://schemas.microsoft.com/office/drawing/2014/main" id="{42C97501-92A1-46C1-9839-8E3D015CF5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98604" y="225458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7" name="Line 83">
                        <a:extLst>
                          <a:ext uri="{FF2B5EF4-FFF2-40B4-BE49-F238E27FC236}">
                            <a16:creationId xmlns:a16="http://schemas.microsoft.com/office/drawing/2014/main" id="{042D97AA-15BA-4994-8812-8D6D2584F4B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66853" y="228615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8" name="Line 84">
                        <a:extLst>
                          <a:ext uri="{FF2B5EF4-FFF2-40B4-BE49-F238E27FC236}">
                            <a16:creationId xmlns:a16="http://schemas.microsoft.com/office/drawing/2014/main" id="{23BBB3DD-9E74-41F4-8545-BDFD2E590E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6052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9" name="Line 85">
                        <a:extLst>
                          <a:ext uri="{FF2B5EF4-FFF2-40B4-BE49-F238E27FC236}">
                            <a16:creationId xmlns:a16="http://schemas.microsoft.com/office/drawing/2014/main" id="{F4284799-3E60-4340-9266-A1B4B74CA2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81127" y="224827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0" name="Line 86">
                        <a:extLst>
                          <a:ext uri="{FF2B5EF4-FFF2-40B4-BE49-F238E27FC236}">
                            <a16:creationId xmlns:a16="http://schemas.microsoft.com/office/drawing/2014/main" id="{6BBE8F56-D06A-42B9-A143-88458B06F0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2863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1" name="Line 87">
                        <a:extLst>
                          <a:ext uri="{FF2B5EF4-FFF2-40B4-BE49-F238E27FC236}">
                            <a16:creationId xmlns:a16="http://schemas.microsoft.com/office/drawing/2014/main" id="{9D322F0F-2135-479B-B5D2-571253C3DB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81112" y="2248274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2" name="Line 88">
                        <a:extLst>
                          <a:ext uri="{FF2B5EF4-FFF2-40B4-BE49-F238E27FC236}">
                            <a16:creationId xmlns:a16="http://schemas.microsoft.com/office/drawing/2014/main" id="{AA7CEADC-FBEE-4274-A9B8-4018567CE3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38249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3" name="Line 89">
                        <a:extLst>
                          <a:ext uri="{FF2B5EF4-FFF2-40B4-BE49-F238E27FC236}">
                            <a16:creationId xmlns:a16="http://schemas.microsoft.com/office/drawing/2014/main" id="{2949C299-0F05-482D-9C98-1F441FDEA5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04911" y="224827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4" name="Line 90">
                        <a:extLst>
                          <a:ext uri="{FF2B5EF4-FFF2-40B4-BE49-F238E27FC236}">
                            <a16:creationId xmlns:a16="http://schemas.microsoft.com/office/drawing/2014/main" id="{ACBD45EC-B8D6-4566-9093-131D010BB7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81098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5" name="Line 91">
                        <a:extLst>
                          <a:ext uri="{FF2B5EF4-FFF2-40B4-BE49-F238E27FC236}">
                            <a16:creationId xmlns:a16="http://schemas.microsoft.com/office/drawing/2014/main" id="{C6363EB9-103D-4168-9DA1-A76206421D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49348" y="2248274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6" name="Line 92">
                        <a:extLst>
                          <a:ext uri="{FF2B5EF4-FFF2-40B4-BE49-F238E27FC236}">
                            <a16:creationId xmlns:a16="http://schemas.microsoft.com/office/drawing/2014/main" id="{41A1DF9A-EA64-4293-9623-C8055CC8F5E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25535" y="217724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7" name="Line 93">
                        <a:extLst>
                          <a:ext uri="{FF2B5EF4-FFF2-40B4-BE49-F238E27FC236}">
                            <a16:creationId xmlns:a16="http://schemas.microsoft.com/office/drawing/2014/main" id="{B0AE9003-1D8D-4960-B636-418F950481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92197" y="220881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8" name="Line 94">
                        <a:extLst>
                          <a:ext uri="{FF2B5EF4-FFF2-40B4-BE49-F238E27FC236}">
                            <a16:creationId xmlns:a16="http://schemas.microsoft.com/office/drawing/2014/main" id="{87F6BC76-E26B-4320-BB8D-0D3F7FE947A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87434" y="217724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9" name="Line 95">
                        <a:extLst>
                          <a:ext uri="{FF2B5EF4-FFF2-40B4-BE49-F238E27FC236}">
                            <a16:creationId xmlns:a16="http://schemas.microsoft.com/office/drawing/2014/main" id="{607BBE54-BE6B-4931-AB1D-88F48F9607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55683" y="220881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0" name="Line 96">
                        <a:extLst>
                          <a:ext uri="{FF2B5EF4-FFF2-40B4-BE49-F238E27FC236}">
                            <a16:creationId xmlns:a16="http://schemas.microsoft.com/office/drawing/2014/main" id="{096F0454-C323-4A11-8789-FBFBBCAC9EF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08072" y="217724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1" name="Line 97">
                        <a:extLst>
                          <a:ext uri="{FF2B5EF4-FFF2-40B4-BE49-F238E27FC236}">
                            <a16:creationId xmlns:a16="http://schemas.microsoft.com/office/drawing/2014/main" id="{CECB7903-97D4-4EA4-8279-CC3154FE81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74734" y="220881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2" name="Line 98">
                        <a:extLst>
                          <a:ext uri="{FF2B5EF4-FFF2-40B4-BE49-F238E27FC236}">
                            <a16:creationId xmlns:a16="http://schemas.microsoft.com/office/drawing/2014/main" id="{60F41012-6ED4-46FC-BEF7-C60471BEBD3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41396" y="213778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3" name="Line 99">
                        <a:extLst>
                          <a:ext uri="{FF2B5EF4-FFF2-40B4-BE49-F238E27FC236}">
                            <a16:creationId xmlns:a16="http://schemas.microsoft.com/office/drawing/2014/main" id="{C358050D-95E8-4322-BD73-16C5B6C60F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08058" y="2169352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4" name="Line 100">
                        <a:extLst>
                          <a:ext uri="{FF2B5EF4-FFF2-40B4-BE49-F238E27FC236}">
                            <a16:creationId xmlns:a16="http://schemas.microsoft.com/office/drawing/2014/main" id="{466DAAC2-B6EB-4138-BA1E-EB6BC1C173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58845" y="213778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5" name="Line 101">
                        <a:extLst>
                          <a:ext uri="{FF2B5EF4-FFF2-40B4-BE49-F238E27FC236}">
                            <a16:creationId xmlns:a16="http://schemas.microsoft.com/office/drawing/2014/main" id="{81D725A3-DBD8-4AA9-9F71-3E594C6831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27094" y="2169352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6" name="Line 102">
                        <a:extLst>
                          <a:ext uri="{FF2B5EF4-FFF2-40B4-BE49-F238E27FC236}">
                            <a16:creationId xmlns:a16="http://schemas.microsoft.com/office/drawing/2014/main" id="{5FDA318C-DE36-4DA4-A400-CE355D959E9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28681" y="209990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7" name="Line 103">
                        <a:extLst>
                          <a:ext uri="{FF2B5EF4-FFF2-40B4-BE49-F238E27FC236}">
                            <a16:creationId xmlns:a16="http://schemas.microsoft.com/office/drawing/2014/main" id="{3612BDD0-EB69-4924-968D-02258FC3EE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98519" y="2131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8" name="Line 104">
                        <a:extLst>
                          <a:ext uri="{FF2B5EF4-FFF2-40B4-BE49-F238E27FC236}">
                            <a16:creationId xmlns:a16="http://schemas.microsoft.com/office/drawing/2014/main" id="{7A1523A1-D0BC-49F4-9C3C-64126021BC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01694" y="209990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9" name="Line 105">
                        <a:extLst>
                          <a:ext uri="{FF2B5EF4-FFF2-40B4-BE49-F238E27FC236}">
                            <a16:creationId xmlns:a16="http://schemas.microsoft.com/office/drawing/2014/main" id="{F561F107-5AEB-4224-ACB2-1165746438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69944" y="2131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0" name="Line 106">
                        <a:extLst>
                          <a:ext uri="{FF2B5EF4-FFF2-40B4-BE49-F238E27FC236}">
                            <a16:creationId xmlns:a16="http://schemas.microsoft.com/office/drawing/2014/main" id="{E5697B80-6540-429A-BC7D-154772EE95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90581" y="202887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1" name="Line 107">
                        <a:extLst>
                          <a:ext uri="{FF2B5EF4-FFF2-40B4-BE49-F238E27FC236}">
                            <a16:creationId xmlns:a16="http://schemas.microsoft.com/office/drawing/2014/main" id="{58F76E04-E614-4B66-8216-3C593DBBE5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62005" y="2060441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2" name="Line 108">
                        <a:extLst>
                          <a:ext uri="{FF2B5EF4-FFF2-40B4-BE49-F238E27FC236}">
                            <a16:creationId xmlns:a16="http://schemas.microsoft.com/office/drawing/2014/main" id="{D5A6DFBC-02F6-4900-AB86-B9B9839FB9C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46130" y="202887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3" name="Line 109">
                        <a:extLst>
                          <a:ext uri="{FF2B5EF4-FFF2-40B4-BE49-F238E27FC236}">
                            <a16:creationId xmlns:a16="http://schemas.microsoft.com/office/drawing/2014/main" id="{72863FE1-2711-43CE-9EF9-488C8745D1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14380" y="206044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4" name="Line 110">
                        <a:extLst>
                          <a:ext uri="{FF2B5EF4-FFF2-40B4-BE49-F238E27FC236}">
                            <a16:creationId xmlns:a16="http://schemas.microsoft.com/office/drawing/2014/main" id="{86D9729E-CB39-4645-8466-C4B1A0D2C3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08030" y="202887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5" name="Line 111">
                        <a:extLst>
                          <a:ext uri="{FF2B5EF4-FFF2-40B4-BE49-F238E27FC236}">
                            <a16:creationId xmlns:a16="http://schemas.microsoft.com/office/drawing/2014/main" id="{60F775D0-BA3F-4BCF-92AF-ACC72BA828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7867" y="206044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6" name="Line 112">
                        <a:extLst>
                          <a:ext uri="{FF2B5EF4-FFF2-40B4-BE49-F238E27FC236}">
                            <a16:creationId xmlns:a16="http://schemas.microsoft.com/office/drawing/2014/main" id="{3F183B39-916A-4340-98DA-D19ABFFB90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9454" y="19988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7" name="Line 113">
                        <a:extLst>
                          <a:ext uri="{FF2B5EF4-FFF2-40B4-BE49-F238E27FC236}">
                            <a16:creationId xmlns:a16="http://schemas.microsoft.com/office/drawing/2014/main" id="{8A9E57BC-9119-44B9-A161-79B51B3590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47704" y="203045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8" name="Line 114">
                        <a:extLst>
                          <a:ext uri="{FF2B5EF4-FFF2-40B4-BE49-F238E27FC236}">
                            <a16:creationId xmlns:a16="http://schemas.microsoft.com/office/drawing/2014/main" id="{B43F90BE-D542-441D-A27F-41EC7E15B6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1992" y="195942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9" name="Line 115">
                        <a:extLst>
                          <a:ext uri="{FF2B5EF4-FFF2-40B4-BE49-F238E27FC236}">
                            <a16:creationId xmlns:a16="http://schemas.microsoft.com/office/drawing/2014/main" id="{31024E90-93AB-406B-8299-224C8CC2A1C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30241" y="199099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0" name="Line 116">
                        <a:extLst>
                          <a:ext uri="{FF2B5EF4-FFF2-40B4-BE49-F238E27FC236}">
                            <a16:creationId xmlns:a16="http://schemas.microsoft.com/office/drawing/2014/main" id="{88562314-FCBB-4E05-AC24-88D178D377F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23891" y="191996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1" name="Line 117">
                        <a:extLst>
                          <a:ext uri="{FF2B5EF4-FFF2-40B4-BE49-F238E27FC236}">
                            <a16:creationId xmlns:a16="http://schemas.microsoft.com/office/drawing/2014/main" id="{08E42EFA-15A8-481D-BF61-71384AFB96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2141" y="1951528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2" name="Line 118">
                        <a:extLst>
                          <a:ext uri="{FF2B5EF4-FFF2-40B4-BE49-F238E27FC236}">
                            <a16:creationId xmlns:a16="http://schemas.microsoft.com/office/drawing/2014/main" id="{C7678D04-1BFF-4C5D-9CE0-2672E3DB34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04841" y="191996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3" name="Line 119">
                        <a:extLst>
                          <a:ext uri="{FF2B5EF4-FFF2-40B4-BE49-F238E27FC236}">
                            <a16:creationId xmlns:a16="http://schemas.microsoft.com/office/drawing/2014/main" id="{4B10BC3B-A97E-48D7-8989-87C6C899D91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73090" y="1951528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4" name="Line 120">
                        <a:extLst>
                          <a:ext uri="{FF2B5EF4-FFF2-40B4-BE49-F238E27FC236}">
                            <a16:creationId xmlns:a16="http://schemas.microsoft.com/office/drawing/2014/main" id="{BB35B7DD-75B2-4A19-A37D-3E4581D9CCB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9752" y="188997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5" name="Line 121">
                        <a:extLst>
                          <a:ext uri="{FF2B5EF4-FFF2-40B4-BE49-F238E27FC236}">
                            <a16:creationId xmlns:a16="http://schemas.microsoft.com/office/drawing/2014/main" id="{BE6AEA12-CFE4-4D1D-B4AE-56E4CB43528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09589" y="192153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6" name="Line 122">
                        <a:extLst>
                          <a:ext uri="{FF2B5EF4-FFF2-40B4-BE49-F238E27FC236}">
                            <a16:creationId xmlns:a16="http://schemas.microsoft.com/office/drawing/2014/main" id="{B6F703E3-8BAB-4573-8F5C-1EC6B7C010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03239" y="188997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7" name="Line 123">
                        <a:extLst>
                          <a:ext uri="{FF2B5EF4-FFF2-40B4-BE49-F238E27FC236}">
                            <a16:creationId xmlns:a16="http://schemas.microsoft.com/office/drawing/2014/main" id="{9ECBF13F-46BC-491A-836B-493DE0581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71489" y="192153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8" name="Line 124">
                        <a:extLst>
                          <a:ext uri="{FF2B5EF4-FFF2-40B4-BE49-F238E27FC236}">
                            <a16:creationId xmlns:a16="http://schemas.microsoft.com/office/drawing/2014/main" id="{87373B10-1984-44E7-B616-931AF9C763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76251" y="188997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9" name="Line 125">
                        <a:extLst>
                          <a:ext uri="{FF2B5EF4-FFF2-40B4-BE49-F238E27FC236}">
                            <a16:creationId xmlns:a16="http://schemas.microsoft.com/office/drawing/2014/main" id="{5FF27D80-B2C9-4D86-990E-B8D51E0612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44500" y="1921539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0" name="Line 126">
                        <a:extLst>
                          <a:ext uri="{FF2B5EF4-FFF2-40B4-BE49-F238E27FC236}">
                            <a16:creationId xmlns:a16="http://schemas.microsoft.com/office/drawing/2014/main" id="{12990DE7-8372-44AB-A2CE-E66F5954EB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815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1" name="Line 127">
                        <a:extLst>
                          <a:ext uri="{FF2B5EF4-FFF2-40B4-BE49-F238E27FC236}">
                            <a16:creationId xmlns:a16="http://schemas.microsoft.com/office/drawing/2014/main" id="{A376B4F1-5FC0-4EF2-8CC9-68C88EC082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6400" y="1889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2" name="Line 128">
                        <a:extLst>
                          <a:ext uri="{FF2B5EF4-FFF2-40B4-BE49-F238E27FC236}">
                            <a16:creationId xmlns:a16="http://schemas.microsoft.com/office/drawing/2014/main" id="{739177F1-52BC-4808-B591-B97678588E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180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3" name="Line 129">
                        <a:extLst>
                          <a:ext uri="{FF2B5EF4-FFF2-40B4-BE49-F238E27FC236}">
                            <a16:creationId xmlns:a16="http://schemas.microsoft.com/office/drawing/2014/main" id="{FB8E02F7-71D2-4176-92D6-232A3A4442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0050" y="18899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4" name="Line 130">
                        <a:extLst>
                          <a:ext uri="{FF2B5EF4-FFF2-40B4-BE49-F238E27FC236}">
                            <a16:creationId xmlns:a16="http://schemas.microsoft.com/office/drawing/2014/main" id="{A614B87F-38C2-43D0-8BA9-91F84F8E213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1638" y="1889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5" name="Line 131">
                        <a:extLst>
                          <a:ext uri="{FF2B5EF4-FFF2-40B4-BE49-F238E27FC236}">
                            <a16:creationId xmlns:a16="http://schemas.microsoft.com/office/drawing/2014/main" id="{85922D2A-8221-4473-9B06-EC8785E55A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2545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6" name="Line 132">
                        <a:extLst>
                          <a:ext uri="{FF2B5EF4-FFF2-40B4-BE49-F238E27FC236}">
                            <a16:creationId xmlns:a16="http://schemas.microsoft.com/office/drawing/2014/main" id="{F079BCAC-C8EB-4968-B2A7-B20B07D41E1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875" y="1889970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7" name="Line 133">
                        <a:extLst>
                          <a:ext uri="{FF2B5EF4-FFF2-40B4-BE49-F238E27FC236}">
                            <a16:creationId xmlns:a16="http://schemas.microsoft.com/office/drawing/2014/main" id="{BAA24AA9-5FF6-48E7-939B-F592E9D645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005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8" name="Line 134">
                        <a:extLst>
                          <a:ext uri="{FF2B5EF4-FFF2-40B4-BE49-F238E27FC236}">
                            <a16:creationId xmlns:a16="http://schemas.microsoft.com/office/drawing/2014/main" id="{1F74A6D0-7E2F-4AFD-9A44-BBA8A39456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68299" y="18899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9" name="Line 135">
                        <a:extLst>
                          <a:ext uri="{FF2B5EF4-FFF2-40B4-BE49-F238E27FC236}">
                            <a16:creationId xmlns:a16="http://schemas.microsoft.com/office/drawing/2014/main" id="{3172511F-2ABD-451D-B8CB-6520778714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73062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0" name="Line 136">
                        <a:extLst>
                          <a:ext uri="{FF2B5EF4-FFF2-40B4-BE49-F238E27FC236}">
                            <a16:creationId xmlns:a16="http://schemas.microsoft.com/office/drawing/2014/main" id="{7909BF2B-0D3E-4874-B0F5-E15A4F2B79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41312" y="1889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1" name="Line 137">
                        <a:extLst>
                          <a:ext uri="{FF2B5EF4-FFF2-40B4-BE49-F238E27FC236}">
                            <a16:creationId xmlns:a16="http://schemas.microsoft.com/office/drawing/2014/main" id="{4DEB0914-9FED-42AC-BDC5-306388DC094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14323" y="1820519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2" name="Line 138">
                        <a:extLst>
                          <a:ext uri="{FF2B5EF4-FFF2-40B4-BE49-F238E27FC236}">
                            <a16:creationId xmlns:a16="http://schemas.microsoft.com/office/drawing/2014/main" id="{87260582-E211-4E37-893A-C2524C424D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85748" y="1850509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3" name="Line 139">
                        <a:extLst>
                          <a:ext uri="{FF2B5EF4-FFF2-40B4-BE49-F238E27FC236}">
                            <a16:creationId xmlns:a16="http://schemas.microsoft.com/office/drawing/2014/main" id="{2F8FBC75-40C8-4281-85CB-B937A90FFD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79398" y="175738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4" name="Line 140">
                        <a:extLst>
                          <a:ext uri="{FF2B5EF4-FFF2-40B4-BE49-F238E27FC236}">
                            <a16:creationId xmlns:a16="http://schemas.microsoft.com/office/drawing/2014/main" id="{82BE963B-8B23-4163-A6D6-D0DA225D4E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47647" y="178895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5" name="Line 141">
                        <a:extLst>
                          <a:ext uri="{FF2B5EF4-FFF2-40B4-BE49-F238E27FC236}">
                            <a16:creationId xmlns:a16="http://schemas.microsoft.com/office/drawing/2014/main" id="{ED73F3AB-B570-4F68-AE44-AB9BCE61E3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22247" y="172581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6" name="Line 142">
                        <a:extLst>
                          <a:ext uri="{FF2B5EF4-FFF2-40B4-BE49-F238E27FC236}">
                            <a16:creationId xmlns:a16="http://schemas.microsoft.com/office/drawing/2014/main" id="{445C019C-DEAC-47F2-8149-CE6F77CFC6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92084" y="1757382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7" name="Line 143">
                        <a:extLst>
                          <a:ext uri="{FF2B5EF4-FFF2-40B4-BE49-F238E27FC236}">
                            <a16:creationId xmlns:a16="http://schemas.microsoft.com/office/drawing/2014/main" id="{A1749073-CDAA-4917-B5C9-B18AA00A1D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03196" y="172581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8" name="Line 144">
                        <a:extLst>
                          <a:ext uri="{FF2B5EF4-FFF2-40B4-BE49-F238E27FC236}">
                            <a16:creationId xmlns:a16="http://schemas.microsoft.com/office/drawing/2014/main" id="{03BD4AFA-D130-4AC3-A047-6A1423C7B8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71446" y="1757382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9" name="Line 145">
                        <a:extLst>
                          <a:ext uri="{FF2B5EF4-FFF2-40B4-BE49-F238E27FC236}">
                            <a16:creationId xmlns:a16="http://schemas.microsoft.com/office/drawing/2014/main" id="{B6EC78D1-5328-4BD5-858B-CE36837DAF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8746" y="172581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0" name="Line 146">
                        <a:extLst>
                          <a:ext uri="{FF2B5EF4-FFF2-40B4-BE49-F238E27FC236}">
                            <a16:creationId xmlns:a16="http://schemas.microsoft.com/office/drawing/2014/main" id="{C631AA4C-6B12-43A6-90E9-CD11CC0ABAC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25408" y="1757382"/>
                        <a:ext cx="65089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1" name="Line 147">
                        <a:extLst>
                          <a:ext uri="{FF2B5EF4-FFF2-40B4-BE49-F238E27FC236}">
                            <a16:creationId xmlns:a16="http://schemas.microsoft.com/office/drawing/2014/main" id="{E126CCBD-FC21-4E29-A981-9488CE95117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34919" y="169582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2" name="Line 148">
                        <a:extLst>
                          <a:ext uri="{FF2B5EF4-FFF2-40B4-BE49-F238E27FC236}">
                            <a16:creationId xmlns:a16="http://schemas.microsoft.com/office/drawing/2014/main" id="{6C54BAF4-9D33-4979-ABC9-FF41A0FC976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04756" y="172739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3" name="Line 149">
                        <a:extLst>
                          <a:ext uri="{FF2B5EF4-FFF2-40B4-BE49-F238E27FC236}">
                            <a16:creationId xmlns:a16="http://schemas.microsoft.com/office/drawing/2014/main" id="{50D17A9B-A4A1-4B23-A283-A4CA7478B0F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1255" y="169582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4" name="Line 150">
                        <a:extLst>
                          <a:ext uri="{FF2B5EF4-FFF2-40B4-BE49-F238E27FC236}">
                            <a16:creationId xmlns:a16="http://schemas.microsoft.com/office/drawing/2014/main" id="{EAC90F1E-65AC-49DB-9782-5513C5D98C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11092" y="172739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5" name="Line 151">
                        <a:extLst>
                          <a:ext uri="{FF2B5EF4-FFF2-40B4-BE49-F238E27FC236}">
                            <a16:creationId xmlns:a16="http://schemas.microsoft.com/office/drawing/2014/main" id="{55991635-2010-4D10-B03B-27E54A55FC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33317" y="165794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6" name="Line 152">
                        <a:extLst>
                          <a:ext uri="{FF2B5EF4-FFF2-40B4-BE49-F238E27FC236}">
                            <a16:creationId xmlns:a16="http://schemas.microsoft.com/office/drawing/2014/main" id="{FE13C5D6-C0B8-4B40-908D-37478794C6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01567" y="168793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7" name="Line 153">
                        <a:extLst>
                          <a:ext uri="{FF2B5EF4-FFF2-40B4-BE49-F238E27FC236}">
                            <a16:creationId xmlns:a16="http://schemas.microsoft.com/office/drawing/2014/main" id="{E2DDE575-847E-476D-BC6B-50E6068405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30129" y="16326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8" name="Line 154">
                        <a:extLst>
                          <a:ext uri="{FF2B5EF4-FFF2-40B4-BE49-F238E27FC236}">
                            <a16:creationId xmlns:a16="http://schemas.microsoft.com/office/drawing/2014/main" id="{5A0DB60F-4DB7-4EBA-80CE-264E50376F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98378" y="166425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9" name="Line 155">
                        <a:extLst>
                          <a:ext uri="{FF2B5EF4-FFF2-40B4-BE49-F238E27FC236}">
                            <a16:creationId xmlns:a16="http://schemas.microsoft.com/office/drawing/2014/main" id="{9E002B3A-B03A-4BFB-8654-6E51EFA39F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20603" y="160269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0" name="Line 156">
                        <a:extLst>
                          <a:ext uri="{FF2B5EF4-FFF2-40B4-BE49-F238E27FC236}">
                            <a16:creationId xmlns:a16="http://schemas.microsoft.com/office/drawing/2014/main" id="{2334D502-25F2-4D9F-B23A-1075407565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88853" y="163268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1" name="Line 157">
                        <a:extLst>
                          <a:ext uri="{FF2B5EF4-FFF2-40B4-BE49-F238E27FC236}">
                            <a16:creationId xmlns:a16="http://schemas.microsoft.com/office/drawing/2014/main" id="{09D46ED9-8FC4-40B4-96D9-396EDDDFD1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11078" y="1539558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2" name="Line 158">
                        <a:extLst>
                          <a:ext uri="{FF2B5EF4-FFF2-40B4-BE49-F238E27FC236}">
                            <a16:creationId xmlns:a16="http://schemas.microsoft.com/office/drawing/2014/main" id="{35777A65-272B-4CAC-9F1E-6C23D5824A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80915" y="157112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3" name="Line 159">
                        <a:extLst>
                          <a:ext uri="{FF2B5EF4-FFF2-40B4-BE49-F238E27FC236}">
                            <a16:creationId xmlns:a16="http://schemas.microsoft.com/office/drawing/2014/main" id="{6190E367-6C07-4643-B68B-2F8867EEE1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0901" y="1507989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4" name="Line 160">
                        <a:extLst>
                          <a:ext uri="{FF2B5EF4-FFF2-40B4-BE49-F238E27FC236}">
                            <a16:creationId xmlns:a16="http://schemas.microsoft.com/office/drawing/2014/main" id="{F51EFC76-D328-4B34-AB90-54C66EF248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49151" y="1539558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5" name="Line 161">
                        <a:extLst>
                          <a:ext uri="{FF2B5EF4-FFF2-40B4-BE49-F238E27FC236}">
                            <a16:creationId xmlns:a16="http://schemas.microsoft.com/office/drawing/2014/main" id="{2AAB25F6-054D-4F09-809F-EEBA723CB0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52326" y="1470107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6" name="Line 162">
                        <a:extLst>
                          <a:ext uri="{FF2B5EF4-FFF2-40B4-BE49-F238E27FC236}">
                            <a16:creationId xmlns:a16="http://schemas.microsoft.com/office/drawing/2014/main" id="{FC33701F-B674-49AA-8D4A-24ADC9F5F13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22162" y="1501675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7" name="Line 163">
                        <a:extLst>
                          <a:ext uri="{FF2B5EF4-FFF2-40B4-BE49-F238E27FC236}">
                            <a16:creationId xmlns:a16="http://schemas.microsoft.com/office/drawing/2014/main" id="{EAA2CC47-F3D8-44DE-B364-25420B89EA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88825" y="1470107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8" name="Line 164">
                        <a:extLst>
                          <a:ext uri="{FF2B5EF4-FFF2-40B4-BE49-F238E27FC236}">
                            <a16:creationId xmlns:a16="http://schemas.microsoft.com/office/drawing/2014/main" id="{17DBDF40-E348-416D-BD04-20F9C238C2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57074" y="1501675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9" name="Line 165">
                        <a:extLst>
                          <a:ext uri="{FF2B5EF4-FFF2-40B4-BE49-F238E27FC236}">
                            <a16:creationId xmlns:a16="http://schemas.microsoft.com/office/drawing/2014/main" id="{DEFBF190-46B7-4232-818D-B22DECBA7E3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34821" y="141486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0" name="Line 166">
                        <a:extLst>
                          <a:ext uri="{FF2B5EF4-FFF2-40B4-BE49-F238E27FC236}">
                            <a16:creationId xmlns:a16="http://schemas.microsoft.com/office/drawing/2014/main" id="{FED34E11-A72C-4A79-A83F-33ECF18BCE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04657" y="144643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1" name="Line 167">
                        <a:extLst>
                          <a:ext uri="{FF2B5EF4-FFF2-40B4-BE49-F238E27FC236}">
                            <a16:creationId xmlns:a16="http://schemas.microsoft.com/office/drawing/2014/main" id="{9B7C324E-3D5A-4712-A841-624F87FA8D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0206" y="1383292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2" name="Line 168">
                        <a:extLst>
                          <a:ext uri="{FF2B5EF4-FFF2-40B4-BE49-F238E27FC236}">
                            <a16:creationId xmlns:a16="http://schemas.microsoft.com/office/drawing/2014/main" id="{E2A36ADD-9A88-4D31-B409-EBE17168D8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28456" y="141486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3" name="Line 169">
                        <a:extLst>
                          <a:ext uri="{FF2B5EF4-FFF2-40B4-BE49-F238E27FC236}">
                            <a16:creationId xmlns:a16="http://schemas.microsoft.com/office/drawing/2014/main" id="{ED9B56C6-073E-4694-8CBC-BC91769F05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85593" y="135330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4" name="Line 170">
                        <a:extLst>
                          <a:ext uri="{FF2B5EF4-FFF2-40B4-BE49-F238E27FC236}">
                            <a16:creationId xmlns:a16="http://schemas.microsoft.com/office/drawing/2014/main" id="{7377E19F-82FB-448C-A1E7-92778432FC1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5430" y="138487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5" name="Line 171">
                        <a:extLst>
                          <a:ext uri="{FF2B5EF4-FFF2-40B4-BE49-F238E27FC236}">
                            <a16:creationId xmlns:a16="http://schemas.microsoft.com/office/drawing/2014/main" id="{F964404D-9A4A-4E8F-83D0-A02A8F7DBA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15728" y="132173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6" name="Line 172">
                        <a:extLst>
                          <a:ext uri="{FF2B5EF4-FFF2-40B4-BE49-F238E27FC236}">
                            <a16:creationId xmlns:a16="http://schemas.microsoft.com/office/drawing/2014/main" id="{789BC339-75EE-4A2C-8AF4-F4A4B3C3E7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87152" y="135330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7" name="Line 173">
                        <a:extLst>
                          <a:ext uri="{FF2B5EF4-FFF2-40B4-BE49-F238E27FC236}">
                            <a16:creationId xmlns:a16="http://schemas.microsoft.com/office/drawing/2014/main" id="{7D1661CF-1824-4C7B-8994-E832E8F0B8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71277" y="129016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8" name="Line 174">
                        <a:extLst>
                          <a:ext uri="{FF2B5EF4-FFF2-40B4-BE49-F238E27FC236}">
                            <a16:creationId xmlns:a16="http://schemas.microsoft.com/office/drawing/2014/main" id="{23ED4CA7-DDA4-4260-A1D1-9D901C73E6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1114" y="1321734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9" name="Line 175">
                        <a:extLst>
                          <a:ext uri="{FF2B5EF4-FFF2-40B4-BE49-F238E27FC236}">
                            <a16:creationId xmlns:a16="http://schemas.microsoft.com/office/drawing/2014/main" id="{AA204773-A0EA-4054-B79C-033856CCF35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77613" y="126017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0" name="Line 176">
                        <a:extLst>
                          <a:ext uri="{FF2B5EF4-FFF2-40B4-BE49-F238E27FC236}">
                            <a16:creationId xmlns:a16="http://schemas.microsoft.com/office/drawing/2014/main" id="{CFBA47C0-33B8-4A1C-9B94-0FAE3CC2E4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5863" y="129174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1" name="Line 177">
                        <a:extLst>
                          <a:ext uri="{FF2B5EF4-FFF2-40B4-BE49-F238E27FC236}">
                            <a16:creationId xmlns:a16="http://schemas.microsoft.com/office/drawing/2014/main" id="{C227A7FF-D3A7-4B1F-A475-B9696C4665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7450" y="126017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2" name="Line 178">
                        <a:extLst>
                          <a:ext uri="{FF2B5EF4-FFF2-40B4-BE49-F238E27FC236}">
                            <a16:creationId xmlns:a16="http://schemas.microsoft.com/office/drawing/2014/main" id="{A1E0D4FC-FB5D-4DAE-B6C5-C32F36E9425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7287" y="129174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3" name="Line 179">
                        <a:extLst>
                          <a:ext uri="{FF2B5EF4-FFF2-40B4-BE49-F238E27FC236}">
                            <a16:creationId xmlns:a16="http://schemas.microsoft.com/office/drawing/2014/main" id="{DD407762-EDFE-4A33-8394-7EF555117A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39513" y="1228606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4" name="Line 180">
                        <a:extLst>
                          <a:ext uri="{FF2B5EF4-FFF2-40B4-BE49-F238E27FC236}">
                            <a16:creationId xmlns:a16="http://schemas.microsoft.com/office/drawing/2014/main" id="{86045A9F-EA29-4779-8620-F8AD43D8AD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07762" y="126017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5" name="Line 181">
                        <a:extLst>
                          <a:ext uri="{FF2B5EF4-FFF2-40B4-BE49-F238E27FC236}">
                            <a16:creationId xmlns:a16="http://schemas.microsoft.com/office/drawing/2014/main" id="{6814B28B-B360-46C2-B787-DFE8EDFD1D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64899" y="120493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6" name="Line 182">
                        <a:extLst>
                          <a:ext uri="{FF2B5EF4-FFF2-40B4-BE49-F238E27FC236}">
                            <a16:creationId xmlns:a16="http://schemas.microsoft.com/office/drawing/2014/main" id="{9692DD56-4142-40C3-BA42-B8F33515EC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34736" y="123649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7" name="Line 183">
                        <a:extLst>
                          <a:ext uri="{FF2B5EF4-FFF2-40B4-BE49-F238E27FC236}">
                            <a16:creationId xmlns:a16="http://schemas.microsoft.com/office/drawing/2014/main" id="{93CAA527-E559-4649-B075-03A281612FB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09336" y="1167048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8" name="Line 184">
                        <a:extLst>
                          <a:ext uri="{FF2B5EF4-FFF2-40B4-BE49-F238E27FC236}">
                            <a16:creationId xmlns:a16="http://schemas.microsoft.com/office/drawing/2014/main" id="{3B5FABD4-A264-4D0A-AE36-52008B6E6D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9172" y="1197037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9" name="Line 185">
                        <a:extLst>
                          <a:ext uri="{FF2B5EF4-FFF2-40B4-BE49-F238E27FC236}">
                            <a16:creationId xmlns:a16="http://schemas.microsoft.com/office/drawing/2014/main" id="{C34098F7-BA4B-436E-B7BF-C626AE1EFC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80760" y="1135479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0" name="Line 186">
                        <a:extLst>
                          <a:ext uri="{FF2B5EF4-FFF2-40B4-BE49-F238E27FC236}">
                            <a16:creationId xmlns:a16="http://schemas.microsoft.com/office/drawing/2014/main" id="{2E43CBD6-513F-4A91-8A6F-F4CA061E16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50597" y="1167048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1" name="Line 187">
                        <a:extLst>
                          <a:ext uri="{FF2B5EF4-FFF2-40B4-BE49-F238E27FC236}">
                            <a16:creationId xmlns:a16="http://schemas.microsoft.com/office/drawing/2014/main" id="{9B346CA2-273B-4D4E-A0F0-0782D1D8699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1235" y="1114959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2" name="Line 188">
                        <a:extLst>
                          <a:ext uri="{FF2B5EF4-FFF2-40B4-BE49-F238E27FC236}">
                            <a16:creationId xmlns:a16="http://schemas.microsoft.com/office/drawing/2014/main" id="{555DF118-846F-46B4-8CC2-CDDB229884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39485" y="114337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3" name="Line 189">
                        <a:extLst>
                          <a:ext uri="{FF2B5EF4-FFF2-40B4-BE49-F238E27FC236}">
                            <a16:creationId xmlns:a16="http://schemas.microsoft.com/office/drawing/2014/main" id="{4688507E-3DD4-48A5-BB1B-5C84C8F28D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83907" y="1083390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4" name="Line 190">
                        <a:extLst>
                          <a:ext uri="{FF2B5EF4-FFF2-40B4-BE49-F238E27FC236}">
                            <a16:creationId xmlns:a16="http://schemas.microsoft.com/office/drawing/2014/main" id="{5F48694B-872A-4750-B150-43411AD1907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53744" y="111495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04" name="Group 303">
                      <a:extLst>
                        <a:ext uri="{FF2B5EF4-FFF2-40B4-BE49-F238E27FC236}">
                          <a16:creationId xmlns:a16="http://schemas.microsoft.com/office/drawing/2014/main" id="{E3E87A7C-9F68-4703-AF5B-E595181758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0973" y="993420"/>
                      <a:ext cx="60326" cy="61559"/>
                      <a:chOff x="1240973" y="993420"/>
                      <a:chExt cx="60326" cy="61559"/>
                    </a:xfrm>
                  </p:grpSpPr>
                  <p:sp>
                    <p:nvSpPr>
                      <p:cNvPr id="308" name="Line 191">
                        <a:extLst>
                          <a:ext uri="{FF2B5EF4-FFF2-40B4-BE49-F238E27FC236}">
                            <a16:creationId xmlns:a16="http://schemas.microsoft.com/office/drawing/2014/main" id="{C991497E-B570-4AF1-A2AF-1D19ECD765B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2724" y="99342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09" name="Line 192">
                        <a:extLst>
                          <a:ext uri="{FF2B5EF4-FFF2-40B4-BE49-F238E27FC236}">
                            <a16:creationId xmlns:a16="http://schemas.microsoft.com/office/drawing/2014/main" id="{4379FA4D-40F5-426F-8D79-DF5FFFF34A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0973" y="1023410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05" name="Group 304">
                      <a:extLst>
                        <a:ext uri="{FF2B5EF4-FFF2-40B4-BE49-F238E27FC236}">
                          <a16:creationId xmlns:a16="http://schemas.microsoft.com/office/drawing/2014/main" id="{0C303B2C-6F76-4479-AE7A-CE32B334F2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7309" y="993420"/>
                      <a:ext cx="61914" cy="61559"/>
                      <a:chOff x="1147309" y="993420"/>
                      <a:chExt cx="61914" cy="61559"/>
                    </a:xfrm>
                  </p:grpSpPr>
                  <p:sp>
                    <p:nvSpPr>
                      <p:cNvPr id="306" name="Line 193">
                        <a:extLst>
                          <a:ext uri="{FF2B5EF4-FFF2-40B4-BE49-F238E27FC236}">
                            <a16:creationId xmlns:a16="http://schemas.microsoft.com/office/drawing/2014/main" id="{994856AB-A6AB-4735-8B05-44F42415C0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79060" y="99342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07" name="Line 194">
                        <a:extLst>
                          <a:ext uri="{FF2B5EF4-FFF2-40B4-BE49-F238E27FC236}">
                            <a16:creationId xmlns:a16="http://schemas.microsoft.com/office/drawing/2014/main" id="{FDAE2FDE-40F6-4A88-9D8E-6813158298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47309" y="102341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11C1C102-3F59-4CEF-9744-22C340D6E5F7}"/>
                    </a:ext>
                  </a:extLst>
                </p:cNvPr>
                <p:cNvGrpSpPr/>
                <p:nvPr/>
              </p:nvGrpSpPr>
              <p:grpSpPr>
                <a:xfrm>
                  <a:off x="6720466" y="3403388"/>
                  <a:ext cx="4302954" cy="1053432"/>
                  <a:chOff x="893763" y="1031875"/>
                  <a:chExt cx="7175500" cy="2349500"/>
                </a:xfrm>
              </p:grpSpPr>
              <p:sp>
                <p:nvSpPr>
                  <p:cNvPr id="147" name="Freeform 198">
                    <a:extLst>
                      <a:ext uri="{FF2B5EF4-FFF2-40B4-BE49-F238E27FC236}">
                        <a16:creationId xmlns:a16="http://schemas.microsoft.com/office/drawing/2014/main" id="{A44E0E3B-C8B3-4465-9CEB-27D2452012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513" y="1063625"/>
                    <a:ext cx="7112000" cy="2287587"/>
                  </a:xfrm>
                  <a:custGeom>
                    <a:avLst/>
                    <a:gdLst>
                      <a:gd name="T0" fmla="*/ 3798 w 4480"/>
                      <a:gd name="T1" fmla="*/ 1441 h 1441"/>
                      <a:gd name="T2" fmla="*/ 3250 w 4480"/>
                      <a:gd name="T3" fmla="*/ 1357 h 1441"/>
                      <a:gd name="T4" fmla="*/ 3020 w 4480"/>
                      <a:gd name="T5" fmla="*/ 1307 h 1441"/>
                      <a:gd name="T6" fmla="*/ 2851 w 4480"/>
                      <a:gd name="T7" fmla="*/ 1265 h 1441"/>
                      <a:gd name="T8" fmla="*/ 2620 w 4480"/>
                      <a:gd name="T9" fmla="*/ 1224 h 1441"/>
                      <a:gd name="T10" fmla="*/ 2473 w 4480"/>
                      <a:gd name="T11" fmla="*/ 1179 h 1441"/>
                      <a:gd name="T12" fmla="*/ 2420 w 4480"/>
                      <a:gd name="T13" fmla="*/ 1146 h 1441"/>
                      <a:gd name="T14" fmla="*/ 2401 w 4480"/>
                      <a:gd name="T15" fmla="*/ 1112 h 1441"/>
                      <a:gd name="T16" fmla="*/ 2333 w 4480"/>
                      <a:gd name="T17" fmla="*/ 1072 h 1441"/>
                      <a:gd name="T18" fmla="*/ 2131 w 4480"/>
                      <a:gd name="T19" fmla="*/ 1037 h 1441"/>
                      <a:gd name="T20" fmla="*/ 2072 w 4480"/>
                      <a:gd name="T21" fmla="*/ 1003 h 1441"/>
                      <a:gd name="T22" fmla="*/ 1990 w 4480"/>
                      <a:gd name="T23" fmla="*/ 969 h 1441"/>
                      <a:gd name="T24" fmla="*/ 1955 w 4480"/>
                      <a:gd name="T25" fmla="*/ 934 h 1441"/>
                      <a:gd name="T26" fmla="*/ 1877 w 4480"/>
                      <a:gd name="T27" fmla="*/ 871 h 1441"/>
                      <a:gd name="T28" fmla="*/ 1867 w 4480"/>
                      <a:gd name="T29" fmla="*/ 841 h 1441"/>
                      <a:gd name="T30" fmla="*/ 1831 w 4480"/>
                      <a:gd name="T31" fmla="*/ 811 h 1441"/>
                      <a:gd name="T32" fmla="*/ 1749 w 4480"/>
                      <a:gd name="T33" fmla="*/ 782 h 1441"/>
                      <a:gd name="T34" fmla="*/ 1648 w 4480"/>
                      <a:gd name="T35" fmla="*/ 752 h 1441"/>
                      <a:gd name="T36" fmla="*/ 1624 w 4480"/>
                      <a:gd name="T37" fmla="*/ 693 h 1441"/>
                      <a:gd name="T38" fmla="*/ 1548 w 4480"/>
                      <a:gd name="T39" fmla="*/ 664 h 1441"/>
                      <a:gd name="T40" fmla="*/ 1413 w 4480"/>
                      <a:gd name="T41" fmla="*/ 634 h 1441"/>
                      <a:gd name="T42" fmla="*/ 1408 w 4480"/>
                      <a:gd name="T43" fmla="*/ 611 h 1441"/>
                      <a:gd name="T44" fmla="*/ 1343 w 4480"/>
                      <a:gd name="T45" fmla="*/ 580 h 1441"/>
                      <a:gd name="T46" fmla="*/ 1337 w 4480"/>
                      <a:gd name="T47" fmla="*/ 555 h 1441"/>
                      <a:gd name="T48" fmla="*/ 1330 w 4480"/>
                      <a:gd name="T49" fmla="*/ 502 h 1441"/>
                      <a:gd name="T50" fmla="*/ 1249 w 4480"/>
                      <a:gd name="T51" fmla="*/ 476 h 1441"/>
                      <a:gd name="T52" fmla="*/ 1189 w 4480"/>
                      <a:gd name="T53" fmla="*/ 448 h 1441"/>
                      <a:gd name="T54" fmla="*/ 1031 w 4480"/>
                      <a:gd name="T55" fmla="*/ 394 h 1441"/>
                      <a:gd name="T56" fmla="*/ 984 w 4480"/>
                      <a:gd name="T57" fmla="*/ 367 h 1441"/>
                      <a:gd name="T58" fmla="*/ 935 w 4480"/>
                      <a:gd name="T59" fmla="*/ 339 h 1441"/>
                      <a:gd name="T60" fmla="*/ 831 w 4480"/>
                      <a:gd name="T61" fmla="*/ 315 h 1441"/>
                      <a:gd name="T62" fmla="*/ 800 w 4480"/>
                      <a:gd name="T63" fmla="*/ 289 h 1441"/>
                      <a:gd name="T64" fmla="*/ 725 w 4480"/>
                      <a:gd name="T65" fmla="*/ 260 h 1441"/>
                      <a:gd name="T66" fmla="*/ 718 w 4480"/>
                      <a:gd name="T67" fmla="*/ 236 h 1441"/>
                      <a:gd name="T68" fmla="*/ 671 w 4480"/>
                      <a:gd name="T69" fmla="*/ 207 h 1441"/>
                      <a:gd name="T70" fmla="*/ 636 w 4480"/>
                      <a:gd name="T71" fmla="*/ 182 h 1441"/>
                      <a:gd name="T72" fmla="*/ 618 w 4480"/>
                      <a:gd name="T73" fmla="*/ 157 h 1441"/>
                      <a:gd name="T74" fmla="*/ 612 w 4480"/>
                      <a:gd name="T75" fmla="*/ 133 h 1441"/>
                      <a:gd name="T76" fmla="*/ 441 w 4480"/>
                      <a:gd name="T77" fmla="*/ 103 h 1441"/>
                      <a:gd name="T78" fmla="*/ 383 w 4480"/>
                      <a:gd name="T79" fmla="*/ 78 h 1441"/>
                      <a:gd name="T80" fmla="*/ 111 w 4480"/>
                      <a:gd name="T81" fmla="*/ 23 h 1441"/>
                      <a:gd name="T82" fmla="*/ 0 w 4480"/>
                      <a:gd name="T83" fmla="*/ 0 h 1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480" h="1441">
                        <a:moveTo>
                          <a:pt x="4480" y="1441"/>
                        </a:moveTo>
                        <a:lnTo>
                          <a:pt x="3798" y="1441"/>
                        </a:lnTo>
                        <a:lnTo>
                          <a:pt x="3798" y="1357"/>
                        </a:lnTo>
                        <a:lnTo>
                          <a:pt x="3250" y="1357"/>
                        </a:lnTo>
                        <a:lnTo>
                          <a:pt x="3250" y="1307"/>
                        </a:lnTo>
                        <a:lnTo>
                          <a:pt x="3020" y="1307"/>
                        </a:lnTo>
                        <a:lnTo>
                          <a:pt x="3020" y="1265"/>
                        </a:lnTo>
                        <a:lnTo>
                          <a:pt x="2851" y="1265"/>
                        </a:lnTo>
                        <a:lnTo>
                          <a:pt x="2851" y="1224"/>
                        </a:lnTo>
                        <a:lnTo>
                          <a:pt x="2620" y="1224"/>
                        </a:lnTo>
                        <a:lnTo>
                          <a:pt x="2620" y="1179"/>
                        </a:lnTo>
                        <a:lnTo>
                          <a:pt x="2473" y="1179"/>
                        </a:lnTo>
                        <a:lnTo>
                          <a:pt x="2473" y="1146"/>
                        </a:lnTo>
                        <a:lnTo>
                          <a:pt x="2420" y="1146"/>
                        </a:lnTo>
                        <a:lnTo>
                          <a:pt x="2420" y="1112"/>
                        </a:lnTo>
                        <a:lnTo>
                          <a:pt x="2401" y="1112"/>
                        </a:lnTo>
                        <a:lnTo>
                          <a:pt x="2401" y="1072"/>
                        </a:lnTo>
                        <a:lnTo>
                          <a:pt x="2333" y="1072"/>
                        </a:lnTo>
                        <a:lnTo>
                          <a:pt x="2333" y="1037"/>
                        </a:lnTo>
                        <a:lnTo>
                          <a:pt x="2131" y="1037"/>
                        </a:lnTo>
                        <a:lnTo>
                          <a:pt x="2131" y="1003"/>
                        </a:lnTo>
                        <a:lnTo>
                          <a:pt x="2072" y="1003"/>
                        </a:lnTo>
                        <a:lnTo>
                          <a:pt x="2072" y="969"/>
                        </a:lnTo>
                        <a:lnTo>
                          <a:pt x="1990" y="969"/>
                        </a:lnTo>
                        <a:lnTo>
                          <a:pt x="1990" y="934"/>
                        </a:lnTo>
                        <a:lnTo>
                          <a:pt x="1955" y="934"/>
                        </a:lnTo>
                        <a:lnTo>
                          <a:pt x="1955" y="871"/>
                        </a:lnTo>
                        <a:lnTo>
                          <a:pt x="1877" y="871"/>
                        </a:lnTo>
                        <a:lnTo>
                          <a:pt x="1877" y="841"/>
                        </a:lnTo>
                        <a:lnTo>
                          <a:pt x="1867" y="841"/>
                        </a:lnTo>
                        <a:lnTo>
                          <a:pt x="1867" y="811"/>
                        </a:lnTo>
                        <a:lnTo>
                          <a:pt x="1831" y="811"/>
                        </a:lnTo>
                        <a:lnTo>
                          <a:pt x="1831" y="782"/>
                        </a:lnTo>
                        <a:lnTo>
                          <a:pt x="1749" y="782"/>
                        </a:lnTo>
                        <a:lnTo>
                          <a:pt x="1749" y="752"/>
                        </a:lnTo>
                        <a:lnTo>
                          <a:pt x="1648" y="752"/>
                        </a:lnTo>
                        <a:lnTo>
                          <a:pt x="1648" y="693"/>
                        </a:lnTo>
                        <a:lnTo>
                          <a:pt x="1624" y="693"/>
                        </a:lnTo>
                        <a:lnTo>
                          <a:pt x="1624" y="664"/>
                        </a:lnTo>
                        <a:lnTo>
                          <a:pt x="1548" y="664"/>
                        </a:lnTo>
                        <a:lnTo>
                          <a:pt x="1548" y="634"/>
                        </a:lnTo>
                        <a:lnTo>
                          <a:pt x="1413" y="634"/>
                        </a:lnTo>
                        <a:lnTo>
                          <a:pt x="1413" y="611"/>
                        </a:lnTo>
                        <a:lnTo>
                          <a:pt x="1408" y="611"/>
                        </a:lnTo>
                        <a:lnTo>
                          <a:pt x="1408" y="580"/>
                        </a:lnTo>
                        <a:lnTo>
                          <a:pt x="1343" y="580"/>
                        </a:lnTo>
                        <a:lnTo>
                          <a:pt x="1343" y="555"/>
                        </a:lnTo>
                        <a:lnTo>
                          <a:pt x="1337" y="555"/>
                        </a:lnTo>
                        <a:lnTo>
                          <a:pt x="1337" y="502"/>
                        </a:lnTo>
                        <a:lnTo>
                          <a:pt x="1330" y="502"/>
                        </a:lnTo>
                        <a:lnTo>
                          <a:pt x="1330" y="476"/>
                        </a:lnTo>
                        <a:lnTo>
                          <a:pt x="1249" y="476"/>
                        </a:lnTo>
                        <a:lnTo>
                          <a:pt x="1249" y="448"/>
                        </a:lnTo>
                        <a:lnTo>
                          <a:pt x="1189" y="448"/>
                        </a:lnTo>
                        <a:lnTo>
                          <a:pt x="1189" y="394"/>
                        </a:lnTo>
                        <a:lnTo>
                          <a:pt x="1031" y="394"/>
                        </a:lnTo>
                        <a:lnTo>
                          <a:pt x="1031" y="367"/>
                        </a:lnTo>
                        <a:lnTo>
                          <a:pt x="984" y="367"/>
                        </a:lnTo>
                        <a:lnTo>
                          <a:pt x="984" y="339"/>
                        </a:lnTo>
                        <a:lnTo>
                          <a:pt x="935" y="339"/>
                        </a:lnTo>
                        <a:lnTo>
                          <a:pt x="935" y="315"/>
                        </a:lnTo>
                        <a:lnTo>
                          <a:pt x="831" y="315"/>
                        </a:lnTo>
                        <a:lnTo>
                          <a:pt x="831" y="289"/>
                        </a:lnTo>
                        <a:lnTo>
                          <a:pt x="800" y="289"/>
                        </a:lnTo>
                        <a:lnTo>
                          <a:pt x="800" y="260"/>
                        </a:lnTo>
                        <a:lnTo>
                          <a:pt x="725" y="260"/>
                        </a:lnTo>
                        <a:lnTo>
                          <a:pt x="725" y="236"/>
                        </a:lnTo>
                        <a:lnTo>
                          <a:pt x="718" y="236"/>
                        </a:lnTo>
                        <a:lnTo>
                          <a:pt x="718" y="207"/>
                        </a:lnTo>
                        <a:lnTo>
                          <a:pt x="671" y="207"/>
                        </a:lnTo>
                        <a:lnTo>
                          <a:pt x="671" y="182"/>
                        </a:lnTo>
                        <a:lnTo>
                          <a:pt x="636" y="182"/>
                        </a:lnTo>
                        <a:lnTo>
                          <a:pt x="636" y="157"/>
                        </a:lnTo>
                        <a:lnTo>
                          <a:pt x="618" y="157"/>
                        </a:lnTo>
                        <a:lnTo>
                          <a:pt x="618" y="133"/>
                        </a:lnTo>
                        <a:lnTo>
                          <a:pt x="612" y="133"/>
                        </a:lnTo>
                        <a:lnTo>
                          <a:pt x="612" y="103"/>
                        </a:lnTo>
                        <a:lnTo>
                          <a:pt x="441" y="103"/>
                        </a:lnTo>
                        <a:lnTo>
                          <a:pt x="441" y="78"/>
                        </a:lnTo>
                        <a:lnTo>
                          <a:pt x="383" y="78"/>
                        </a:lnTo>
                        <a:lnTo>
                          <a:pt x="383" y="23"/>
                        </a:lnTo>
                        <a:lnTo>
                          <a:pt x="111" y="23"/>
                        </a:lnTo>
                        <a:lnTo>
                          <a:pt x="11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40">
                      <a:defRPr/>
                    </a:pPr>
                    <a:endParaRPr lang="en-GB" sz="800" dirty="0">
                      <a:solidFill>
                        <a:srgbClr val="595454"/>
                      </a:solidFill>
                    </a:endParaRPr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A43F004A-1DE3-4E07-82BC-837DAFDA4081}"/>
                      </a:ext>
                    </a:extLst>
                  </p:cNvPr>
                  <p:cNvGrpSpPr/>
                  <p:nvPr/>
                </p:nvGrpSpPr>
                <p:grpSpPr>
                  <a:xfrm>
                    <a:off x="893763" y="1031875"/>
                    <a:ext cx="7175500" cy="2349500"/>
                    <a:chOff x="893763" y="1031875"/>
                    <a:chExt cx="7175500" cy="2349500"/>
                  </a:xfrm>
                </p:grpSpPr>
                <p:sp>
                  <p:nvSpPr>
                    <p:cNvPr id="149" name="Line 199">
                      <a:extLst>
                        <a:ext uri="{FF2B5EF4-FFF2-40B4-BE49-F238E27FC236}">
                          <a16:creationId xmlns:a16="http://schemas.microsoft.com/office/drawing/2014/main" id="{13D7E77D-86CD-464F-90E7-27DF09A413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3910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0" name="Line 200">
                      <a:extLst>
                        <a:ext uri="{FF2B5EF4-FFF2-40B4-BE49-F238E27FC236}">
                          <a16:creationId xmlns:a16="http://schemas.microsoft.com/office/drawing/2014/main" id="{7C8CA47A-352B-4C99-88D5-8545D20C17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05763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1" name="Line 201">
                      <a:extLst>
                        <a:ext uri="{FF2B5EF4-FFF2-40B4-BE49-F238E27FC236}">
                          <a16:creationId xmlns:a16="http://schemas.microsoft.com/office/drawing/2014/main" id="{6183E777-C849-46DD-971E-2ACE466980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805738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2" name="Line 202">
                      <a:extLst>
                        <a:ext uri="{FF2B5EF4-FFF2-40B4-BE49-F238E27FC236}">
                          <a16:creationId xmlns:a16="http://schemas.microsoft.com/office/drawing/2014/main" id="{AD2F2FB3-A2A2-41C5-8701-120BCF04CE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70813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3" name="Line 203">
                      <a:extLst>
                        <a:ext uri="{FF2B5EF4-FFF2-40B4-BE49-F238E27FC236}">
                          <a16:creationId xmlns:a16="http://schemas.microsoft.com/office/drawing/2014/main" id="{2AAB0EE5-7735-4E86-90D4-9397729527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42213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4" name="Line 204">
                      <a:extLst>
                        <a:ext uri="{FF2B5EF4-FFF2-40B4-BE49-F238E27FC236}">
                          <a16:creationId xmlns:a16="http://schemas.microsoft.com/office/drawing/2014/main" id="{9B767AD3-1D8E-4F60-9502-145F80BC44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10463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5" name="Line 205">
                      <a:extLst>
                        <a:ext uri="{FF2B5EF4-FFF2-40B4-BE49-F238E27FC236}">
                          <a16:creationId xmlns:a16="http://schemas.microsoft.com/office/drawing/2014/main" id="{90EF2125-5BFF-465C-9779-DA75FEA270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2475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6" name="Line 206">
                      <a:extLst>
                        <a:ext uri="{FF2B5EF4-FFF2-40B4-BE49-F238E27FC236}">
                          <a16:creationId xmlns:a16="http://schemas.microsoft.com/office/drawing/2014/main" id="{575419CE-24F2-4E7D-9D5D-21D862B23C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9300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7" name="Line 207">
                      <a:extLst>
                        <a:ext uri="{FF2B5EF4-FFF2-40B4-BE49-F238E27FC236}">
                          <a16:creationId xmlns:a16="http://schemas.microsoft.com/office/drawing/2014/main" id="{28907107-1821-40E8-AF64-CB6BC9ECAF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1840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8" name="Line 208">
                      <a:extLst>
                        <a:ext uri="{FF2B5EF4-FFF2-40B4-BE49-F238E27FC236}">
                          <a16:creationId xmlns:a16="http://schemas.microsoft.com/office/drawing/2014/main" id="{60010F26-DFBA-48B2-AB7C-A15B920172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8665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9" name="Line 209">
                      <a:extLst>
                        <a:ext uri="{FF2B5EF4-FFF2-40B4-BE49-F238E27FC236}">
                          <a16:creationId xmlns:a16="http://schemas.microsoft.com/office/drawing/2014/main" id="{59E06110-7603-4F2D-8D23-3E6965AC55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15226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0" name="Line 210">
                      <a:extLst>
                        <a:ext uri="{FF2B5EF4-FFF2-40B4-BE49-F238E27FC236}">
                          <a16:creationId xmlns:a16="http://schemas.microsoft.com/office/drawing/2014/main" id="{5B3BAFCE-7F8C-43DD-99D6-AF647270B3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81888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1" name="Line 211">
                      <a:extLst>
                        <a:ext uri="{FF2B5EF4-FFF2-40B4-BE49-F238E27FC236}">
                          <a16:creationId xmlns:a16="http://schemas.microsoft.com/office/drawing/2014/main" id="{48DBA3CA-B244-4A06-958F-AB8EE4C0C6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915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2" name="Line 212">
                      <a:extLst>
                        <a:ext uri="{FF2B5EF4-FFF2-40B4-BE49-F238E27FC236}">
                          <a16:creationId xmlns:a16="http://schemas.microsoft.com/office/drawing/2014/main" id="{4464CA30-10F6-484D-9A1E-4266276FDF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3740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3" name="Line 213">
                      <a:extLst>
                        <a:ext uri="{FF2B5EF4-FFF2-40B4-BE49-F238E27FC236}">
                          <a16:creationId xmlns:a16="http://schemas.microsoft.com/office/drawing/2014/main" id="{BC80E1E8-A425-4253-AEAC-26A525C39E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59626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4" name="Line 214">
                      <a:extLst>
                        <a:ext uri="{FF2B5EF4-FFF2-40B4-BE49-F238E27FC236}">
                          <a16:creationId xmlns:a16="http://schemas.microsoft.com/office/drawing/2014/main" id="{3ECE4925-8711-4635-9854-098B5F83EE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26288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5" name="Line 215">
                      <a:extLst>
                        <a:ext uri="{FF2B5EF4-FFF2-40B4-BE49-F238E27FC236}">
                          <a16:creationId xmlns:a16="http://schemas.microsoft.com/office/drawing/2014/main" id="{AFCF6B70-791B-4439-A0C8-541A148AD0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280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6" name="Line 216">
                      <a:extLst>
                        <a:ext uri="{FF2B5EF4-FFF2-40B4-BE49-F238E27FC236}">
                          <a16:creationId xmlns:a16="http://schemas.microsoft.com/office/drawing/2014/main" id="{A28B9C0D-173A-4E63-BC93-38849FD80D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3105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7" name="Line 217">
                      <a:extLst>
                        <a:ext uri="{FF2B5EF4-FFF2-40B4-BE49-F238E27FC236}">
                          <a16:creationId xmlns:a16="http://schemas.microsoft.com/office/drawing/2014/main" id="{806E653F-7C05-46B6-A356-9DB89F31C0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54838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8" name="Line 218">
                      <a:extLst>
                        <a:ext uri="{FF2B5EF4-FFF2-40B4-BE49-F238E27FC236}">
                          <a16:creationId xmlns:a16="http://schemas.microsoft.com/office/drawing/2014/main" id="{933F3787-4167-41CF-84EE-A7E581EB89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21501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9" name="Line 219">
                      <a:extLst>
                        <a:ext uri="{FF2B5EF4-FFF2-40B4-BE49-F238E27FC236}">
                          <a16:creationId xmlns:a16="http://schemas.microsoft.com/office/drawing/2014/main" id="{07315FA9-D6D6-42D1-91C0-A126776FB0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89751" y="31861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0" name="Line 220">
                      <a:extLst>
                        <a:ext uri="{FF2B5EF4-FFF2-40B4-BE49-F238E27FC236}">
                          <a16:creationId xmlns:a16="http://schemas.microsoft.com/office/drawing/2014/main" id="{57AC66E8-C445-4EDE-BEE3-77ECCAC38B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54826" y="32178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1" name="Line 221">
                      <a:extLst>
                        <a:ext uri="{FF2B5EF4-FFF2-40B4-BE49-F238E27FC236}">
                          <a16:creationId xmlns:a16="http://schemas.microsoft.com/office/drawing/2014/main" id="{CB5AF68A-BEB0-4C6B-8FF5-21900D7538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50051" y="31861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2" name="Line 222">
                      <a:extLst>
                        <a:ext uri="{FF2B5EF4-FFF2-40B4-BE49-F238E27FC236}">
                          <a16:creationId xmlns:a16="http://schemas.microsoft.com/office/drawing/2014/main" id="{855D9B0E-FE3B-4C08-B060-651C4BB216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16713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3" name="Line 223">
                      <a:extLst>
                        <a:ext uri="{FF2B5EF4-FFF2-40B4-BE49-F238E27FC236}">
                          <a16:creationId xmlns:a16="http://schemas.microsoft.com/office/drawing/2014/main" id="{CF1F178B-984F-4691-AF6E-1D73426029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54801" y="31861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4" name="Line 224">
                      <a:extLst>
                        <a:ext uri="{FF2B5EF4-FFF2-40B4-BE49-F238E27FC236}">
                          <a16:creationId xmlns:a16="http://schemas.microsoft.com/office/drawing/2014/main" id="{9BCD2A23-06E6-4AE5-8601-A6550B3306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23051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5" name="Line 225">
                      <a:extLst>
                        <a:ext uri="{FF2B5EF4-FFF2-40B4-BE49-F238E27FC236}">
                          <a16:creationId xmlns:a16="http://schemas.microsoft.com/office/drawing/2014/main" id="{D25699CF-6C0B-49BC-B507-F2B3EDA41E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40451" y="3187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6" name="Line 226">
                      <a:extLst>
                        <a:ext uri="{FF2B5EF4-FFF2-40B4-BE49-F238E27FC236}">
                          <a16:creationId xmlns:a16="http://schemas.microsoft.com/office/drawing/2014/main" id="{48F425A1-8C91-4826-B9CA-130D28AA10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08701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7" name="Line 227">
                      <a:extLst>
                        <a:ext uri="{FF2B5EF4-FFF2-40B4-BE49-F238E27FC236}">
                          <a16:creationId xmlns:a16="http://schemas.microsoft.com/office/drawing/2014/main" id="{A25C1EEE-9C09-4DDE-A3C0-0A9187C261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4888" y="3187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8" name="Line 228">
                      <a:extLst>
                        <a:ext uri="{FF2B5EF4-FFF2-40B4-BE49-F238E27FC236}">
                          <a16:creationId xmlns:a16="http://schemas.microsoft.com/office/drawing/2014/main" id="{F85669F2-900C-4C8A-9266-49098157FB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53138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9" name="Line 229">
                      <a:extLst>
                        <a:ext uri="{FF2B5EF4-FFF2-40B4-BE49-F238E27FC236}">
                          <a16:creationId xmlns:a16="http://schemas.microsoft.com/office/drawing/2014/main" id="{55C5F4FB-4233-426D-8657-F64A3918EB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21351" y="310832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0" name="Line 230">
                      <a:extLst>
                        <a:ext uri="{FF2B5EF4-FFF2-40B4-BE49-F238E27FC236}">
                          <a16:creationId xmlns:a16="http://schemas.microsoft.com/office/drawing/2014/main" id="{CE489B07-A882-4584-A3C4-BD0B2F0056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88013" y="31400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1" name="Line 231">
                      <a:extLst>
                        <a:ext uri="{FF2B5EF4-FFF2-40B4-BE49-F238E27FC236}">
                          <a16:creationId xmlns:a16="http://schemas.microsoft.com/office/drawing/2014/main" id="{45AA1D92-4F10-44A8-96E7-4DEE885A8A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72126" y="304006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2" name="Line 232">
                      <a:extLst>
                        <a:ext uri="{FF2B5EF4-FFF2-40B4-BE49-F238E27FC236}">
                          <a16:creationId xmlns:a16="http://schemas.microsoft.com/office/drawing/2014/main" id="{62EBC145-B778-47C9-9B0C-D5B5CD2D91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38788" y="30718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3" name="Line 233">
                      <a:extLst>
                        <a:ext uri="{FF2B5EF4-FFF2-40B4-BE49-F238E27FC236}">
                          <a16:creationId xmlns:a16="http://schemas.microsoft.com/office/drawing/2014/main" id="{5291775D-F700-4841-B342-54205823FC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07038" y="304006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4" name="Line 234">
                      <a:extLst>
                        <a:ext uri="{FF2B5EF4-FFF2-40B4-BE49-F238E27FC236}">
                          <a16:creationId xmlns:a16="http://schemas.microsoft.com/office/drawing/2014/main" id="{66788240-42EB-4889-9B21-0B5DE46558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2113" y="30718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5" name="Line 235">
                      <a:extLst>
                        <a:ext uri="{FF2B5EF4-FFF2-40B4-BE49-F238E27FC236}">
                          <a16:creationId xmlns:a16="http://schemas.microsoft.com/office/drawing/2014/main" id="{EA2B3417-88DF-425D-8BC6-109D612C7C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48301" y="304006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6" name="Line 236">
                      <a:extLst>
                        <a:ext uri="{FF2B5EF4-FFF2-40B4-BE49-F238E27FC236}">
                          <a16:creationId xmlns:a16="http://schemas.microsoft.com/office/drawing/2014/main" id="{290E9E4D-7A25-47B3-9BB8-986E456DE1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16551" y="30718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7" name="Line 237">
                      <a:extLst>
                        <a:ext uri="{FF2B5EF4-FFF2-40B4-BE49-F238E27FC236}">
                          <a16:creationId xmlns:a16="http://schemas.microsoft.com/office/drawing/2014/main" id="{176B61B6-81BC-4BBF-89E5-6B310FE83C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37176" y="29781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8" name="Line 238">
                      <a:extLst>
                        <a:ext uri="{FF2B5EF4-FFF2-40B4-BE49-F238E27FC236}">
                          <a16:creationId xmlns:a16="http://schemas.microsoft.com/office/drawing/2014/main" id="{B8C9B9D6-3FF1-4E2A-B098-9A307B5B85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03838" y="3006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9" name="Line 239">
                      <a:extLst>
                        <a:ext uri="{FF2B5EF4-FFF2-40B4-BE49-F238E27FC236}">
                          <a16:creationId xmlns:a16="http://schemas.microsoft.com/office/drawing/2014/main" id="{C2BF3E0A-873C-4F77-A3F2-F977762220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84763" y="29781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0" name="Line 240">
                      <a:extLst>
                        <a:ext uri="{FF2B5EF4-FFF2-40B4-BE49-F238E27FC236}">
                          <a16:creationId xmlns:a16="http://schemas.microsoft.com/office/drawing/2014/main" id="{0F0B80BD-DF6C-4F14-939A-FDDB1CA1FA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426" y="3006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1" name="Line 241">
                      <a:extLst>
                        <a:ext uri="{FF2B5EF4-FFF2-40B4-BE49-F238E27FC236}">
                          <a16:creationId xmlns:a16="http://schemas.microsoft.com/office/drawing/2014/main" id="{7F6574B9-C887-42B4-A664-BDD96646F6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19676" y="29067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2" name="Line 242">
                      <a:extLst>
                        <a:ext uri="{FF2B5EF4-FFF2-40B4-BE49-F238E27FC236}">
                          <a16:creationId xmlns:a16="http://schemas.microsoft.com/office/drawing/2014/main" id="{CD22089B-C2AC-44D6-B1E7-48B6D658F1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86338" y="29384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3" name="Line 243">
                      <a:extLst>
                        <a:ext uri="{FF2B5EF4-FFF2-40B4-BE49-F238E27FC236}">
                          <a16:creationId xmlns:a16="http://schemas.microsoft.com/office/drawing/2014/main" id="{A8488F24-76B8-44F9-B296-8D425486D3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16488" y="29067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4" name="Line 244">
                      <a:extLst>
                        <a:ext uri="{FF2B5EF4-FFF2-40B4-BE49-F238E27FC236}">
                          <a16:creationId xmlns:a16="http://schemas.microsoft.com/office/drawing/2014/main" id="{1A255A3E-DFE1-4138-AFB4-D058B930C5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84738" y="29384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5" name="Line 245">
                      <a:extLst>
                        <a:ext uri="{FF2B5EF4-FFF2-40B4-BE49-F238E27FC236}">
                          <a16:creationId xmlns:a16="http://schemas.microsoft.com/office/drawing/2014/main" id="{3D911B15-CE9C-4236-B8D0-9A11C874CA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51401" y="29067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6" name="Line 246">
                      <a:extLst>
                        <a:ext uri="{FF2B5EF4-FFF2-40B4-BE49-F238E27FC236}">
                          <a16:creationId xmlns:a16="http://schemas.microsoft.com/office/drawing/2014/main" id="{918CABB2-3206-4C31-A5F9-1B145C4D39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8063" y="29384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7" name="Line 247">
                      <a:extLst>
                        <a:ext uri="{FF2B5EF4-FFF2-40B4-BE49-F238E27FC236}">
                          <a16:creationId xmlns:a16="http://schemas.microsoft.com/office/drawing/2014/main" id="{685A3E96-AF76-48A6-82E5-69882ADF90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67263" y="285273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8" name="Line 248">
                      <a:extLst>
                        <a:ext uri="{FF2B5EF4-FFF2-40B4-BE49-F238E27FC236}">
                          <a16:creationId xmlns:a16="http://schemas.microsoft.com/office/drawing/2014/main" id="{1E38BD27-7E9C-496C-8DA9-58C924B4FF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33926" y="288290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9" name="Line 249">
                      <a:extLst>
                        <a:ext uri="{FF2B5EF4-FFF2-40B4-BE49-F238E27FC236}">
                          <a16:creationId xmlns:a16="http://schemas.microsoft.com/office/drawing/2014/main" id="{EFDCF547-9ACF-42B0-B472-A16235E05C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40276" y="27971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0" name="Line 250">
                      <a:extLst>
                        <a:ext uri="{FF2B5EF4-FFF2-40B4-BE49-F238E27FC236}">
                          <a16:creationId xmlns:a16="http://schemas.microsoft.com/office/drawing/2014/main" id="{8816046F-0FCC-4541-B560-DF4FFFEB41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5351" y="28289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1" name="Line 251">
                      <a:extLst>
                        <a:ext uri="{FF2B5EF4-FFF2-40B4-BE49-F238E27FC236}">
                          <a16:creationId xmlns:a16="http://schemas.microsoft.com/office/drawing/2014/main" id="{10A52A43-96D4-4FDB-8926-C591D21299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25976" y="2735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2" name="Line 252">
                      <a:extLst>
                        <a:ext uri="{FF2B5EF4-FFF2-40B4-BE49-F238E27FC236}">
                          <a16:creationId xmlns:a16="http://schemas.microsoft.com/office/drawing/2014/main" id="{9C4D0FBA-B0C7-45DC-8876-F47D760481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94226" y="27670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3" name="Line 253">
                      <a:extLst>
                        <a:ext uri="{FF2B5EF4-FFF2-40B4-BE49-F238E27FC236}">
                          <a16:creationId xmlns:a16="http://schemas.microsoft.com/office/drawing/2014/main" id="{BCE07AB6-96B4-4CE9-8D27-AE355350A9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43426" y="2679700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4" name="Line 254">
                      <a:extLst>
                        <a:ext uri="{FF2B5EF4-FFF2-40B4-BE49-F238E27FC236}">
                          <a16:creationId xmlns:a16="http://schemas.microsoft.com/office/drawing/2014/main" id="{67DCDFAA-9F9E-407F-A82D-476CF5C869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10088" y="2711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5" name="Line 255">
                      <a:extLst>
                        <a:ext uri="{FF2B5EF4-FFF2-40B4-BE49-F238E27FC236}">
                          <a16:creationId xmlns:a16="http://schemas.microsoft.com/office/drawing/2014/main" id="{00C2B055-3F32-418D-9A46-939419DEA3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65626" y="2679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6" name="Line 256">
                      <a:extLst>
                        <a:ext uri="{FF2B5EF4-FFF2-40B4-BE49-F238E27FC236}">
                          <a16:creationId xmlns:a16="http://schemas.microsoft.com/office/drawing/2014/main" id="{69CC80D5-EB47-4790-92DA-A1BFADA399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32288" y="2711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7" name="Line 257">
                      <a:extLst>
                        <a:ext uri="{FF2B5EF4-FFF2-40B4-BE49-F238E27FC236}">
                          <a16:creationId xmlns:a16="http://schemas.microsoft.com/office/drawing/2014/main" id="{18358857-321F-4DAA-B211-34116591B7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08476" y="2679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8" name="Line 258">
                      <a:extLst>
                        <a:ext uri="{FF2B5EF4-FFF2-40B4-BE49-F238E27FC236}">
                          <a16:creationId xmlns:a16="http://schemas.microsoft.com/office/drawing/2014/main" id="{413C1015-1AC5-4CB2-A5C1-780703F82B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5138" y="2711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9" name="Line 259">
                      <a:extLst>
                        <a:ext uri="{FF2B5EF4-FFF2-40B4-BE49-F238E27FC236}">
                          <a16:creationId xmlns:a16="http://schemas.microsoft.com/office/drawing/2014/main" id="{2CCB511F-A459-4E50-BB1D-4D5B420482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4813" y="26257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0" name="Line 260">
                      <a:extLst>
                        <a:ext uri="{FF2B5EF4-FFF2-40B4-BE49-F238E27FC236}">
                          <a16:creationId xmlns:a16="http://schemas.microsoft.com/office/drawing/2014/main" id="{B2856901-0BCD-49A8-8FB6-CE5E88BB96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83063" y="26574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1" name="Line 261">
                      <a:extLst>
                        <a:ext uri="{FF2B5EF4-FFF2-40B4-BE49-F238E27FC236}">
                          <a16:creationId xmlns:a16="http://schemas.microsoft.com/office/drawing/2014/main" id="{7EE0369D-3B85-45A1-9796-30C080FC26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0363" y="25701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2" name="Line 262">
                      <a:extLst>
                        <a:ext uri="{FF2B5EF4-FFF2-40B4-BE49-F238E27FC236}">
                          <a16:creationId xmlns:a16="http://schemas.microsoft.com/office/drawing/2014/main" id="{D74773F2-FE67-47AD-ACB4-E1F74A44DE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35438" y="26003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3" name="Line 263">
                      <a:extLst>
                        <a:ext uri="{FF2B5EF4-FFF2-40B4-BE49-F238E27FC236}">
                          <a16:creationId xmlns:a16="http://schemas.microsoft.com/office/drawing/2014/main" id="{EB176083-C214-4B00-AA78-9F8452D965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6226" y="25701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4" name="Line 264">
                      <a:extLst>
                        <a:ext uri="{FF2B5EF4-FFF2-40B4-BE49-F238E27FC236}">
                          <a16:creationId xmlns:a16="http://schemas.microsoft.com/office/drawing/2014/main" id="{47D86A25-B55A-415C-8B59-2C35E72C48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2888" y="26003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5" name="Line 265">
                      <a:extLst>
                        <a:ext uri="{FF2B5EF4-FFF2-40B4-BE49-F238E27FC236}">
                          <a16:creationId xmlns:a16="http://schemas.microsoft.com/office/drawing/2014/main" id="{6D1D9139-CC91-4D95-9865-9AF39D0FC3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6063" y="25161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6" name="Line 266">
                      <a:extLst>
                        <a:ext uri="{FF2B5EF4-FFF2-40B4-BE49-F238E27FC236}">
                          <a16:creationId xmlns:a16="http://schemas.microsoft.com/office/drawing/2014/main" id="{197522BD-5E92-4E64-AEAF-73D12A03B6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4313" y="254793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7" name="Line 267">
                      <a:extLst>
                        <a:ext uri="{FF2B5EF4-FFF2-40B4-BE49-F238E27FC236}">
                          <a16:creationId xmlns:a16="http://schemas.microsoft.com/office/drawing/2014/main" id="{EEC8D6CD-4BAB-4293-A11D-0E182AD535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9076" y="25161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8" name="Line 268">
                      <a:extLst>
                        <a:ext uri="{FF2B5EF4-FFF2-40B4-BE49-F238E27FC236}">
                          <a16:creationId xmlns:a16="http://schemas.microsoft.com/office/drawing/2014/main" id="{1152AA8A-1CFA-4F72-946C-AB7EE8F997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97326" y="2547938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9" name="Line 269">
                      <a:extLst>
                        <a:ext uri="{FF2B5EF4-FFF2-40B4-BE49-F238E27FC236}">
                          <a16:creationId xmlns:a16="http://schemas.microsoft.com/office/drawing/2014/main" id="{8BA18BDC-41A6-4AE8-B900-7EA48C436C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1138" y="24145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0" name="Line 270">
                      <a:extLst>
                        <a:ext uri="{FF2B5EF4-FFF2-40B4-BE49-F238E27FC236}">
                          <a16:creationId xmlns:a16="http://schemas.microsoft.com/office/drawing/2014/main" id="{71221938-304A-4DCA-B3E1-DE979AF0D8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6213" y="244633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1" name="Line 271">
                      <a:extLst>
                        <a:ext uri="{FF2B5EF4-FFF2-40B4-BE49-F238E27FC236}">
                          <a16:creationId xmlns:a16="http://schemas.microsoft.com/office/drawing/2014/main" id="{4F4DA0FA-06C5-4AD8-9176-2E1BDB0414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6838" y="24145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2" name="Line 272">
                      <a:extLst>
                        <a:ext uri="{FF2B5EF4-FFF2-40B4-BE49-F238E27FC236}">
                          <a16:creationId xmlns:a16="http://schemas.microsoft.com/office/drawing/2014/main" id="{42D0D84A-C19E-40D7-9463-69B9BB6C3D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73501" y="2446338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3" name="Line 273">
                      <a:extLst>
                        <a:ext uri="{FF2B5EF4-FFF2-40B4-BE49-F238E27FC236}">
                          <a16:creationId xmlns:a16="http://schemas.microsoft.com/office/drawing/2014/main" id="{4581F8FA-D61F-43B3-9A18-0F67F57B3B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9376" y="23669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4" name="Line 274">
                      <a:extLst>
                        <a:ext uri="{FF2B5EF4-FFF2-40B4-BE49-F238E27FC236}">
                          <a16:creationId xmlns:a16="http://schemas.microsoft.com/office/drawing/2014/main" id="{3F82F36A-A9A4-4D78-A558-C654928C68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6038" y="23987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5" name="Line 275">
                      <a:extLst>
                        <a:ext uri="{FF2B5EF4-FFF2-40B4-BE49-F238E27FC236}">
                          <a16:creationId xmlns:a16="http://schemas.microsoft.com/office/drawing/2014/main" id="{276100C0-EEB6-41C7-B6ED-915FAB44E9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1276" y="23209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6" name="Line 276">
                      <a:extLst>
                        <a:ext uri="{FF2B5EF4-FFF2-40B4-BE49-F238E27FC236}">
                          <a16:creationId xmlns:a16="http://schemas.microsoft.com/office/drawing/2014/main" id="{028D8B20-2C2C-4C19-8496-3DE6F77668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17938" y="23526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7" name="Line 277">
                      <a:extLst>
                        <a:ext uri="{FF2B5EF4-FFF2-40B4-BE49-F238E27FC236}">
                          <a16:creationId xmlns:a16="http://schemas.microsoft.com/office/drawing/2014/main" id="{128C1A23-9289-4A4B-ADD5-EAED6FA5E6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3813" y="23209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8" name="Line 278">
                      <a:extLst>
                        <a:ext uri="{FF2B5EF4-FFF2-40B4-BE49-F238E27FC236}">
                          <a16:creationId xmlns:a16="http://schemas.microsoft.com/office/drawing/2014/main" id="{CE10E104-BCB4-49D0-A0C5-DF85749934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0476" y="23526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9" name="Line 279">
                      <a:extLst>
                        <a:ext uri="{FF2B5EF4-FFF2-40B4-BE49-F238E27FC236}">
                          <a16:creationId xmlns:a16="http://schemas.microsoft.com/office/drawing/2014/main" id="{D7D0B7B3-1FA9-442F-BA13-2887E71CEA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02051" y="22733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0" name="Line 280">
                      <a:extLst>
                        <a:ext uri="{FF2B5EF4-FFF2-40B4-BE49-F238E27FC236}">
                          <a16:creationId xmlns:a16="http://schemas.microsoft.com/office/drawing/2014/main" id="{EEA54450-ADC4-4260-B081-1D4EEC98CC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68713" y="23050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1" name="Line 281">
                      <a:extLst>
                        <a:ext uri="{FF2B5EF4-FFF2-40B4-BE49-F238E27FC236}">
                          <a16:creationId xmlns:a16="http://schemas.microsoft.com/office/drawing/2014/main" id="{992141B4-D842-4AF2-9CDA-A6331A6622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65538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2" name="Line 282">
                      <a:extLst>
                        <a:ext uri="{FF2B5EF4-FFF2-40B4-BE49-F238E27FC236}">
                          <a16:creationId xmlns:a16="http://schemas.microsoft.com/office/drawing/2014/main" id="{AD885249-2403-4E76-AFE7-60DCBB6A19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30613" y="22574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3" name="Line 283">
                      <a:extLst>
                        <a:ext uri="{FF2B5EF4-FFF2-40B4-BE49-F238E27FC236}">
                          <a16:creationId xmlns:a16="http://schemas.microsoft.com/office/drawing/2014/main" id="{F4DC494B-CB3A-4730-89F5-020AD0D486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2838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4" name="Line 284">
                      <a:extLst>
                        <a:ext uri="{FF2B5EF4-FFF2-40B4-BE49-F238E27FC236}">
                          <a16:creationId xmlns:a16="http://schemas.microsoft.com/office/drawing/2014/main" id="{4D4CB98E-57E9-49B8-A0C0-5BD153D3A4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21088" y="22574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5" name="Line 285">
                      <a:extLst>
                        <a:ext uri="{FF2B5EF4-FFF2-40B4-BE49-F238E27FC236}">
                          <a16:creationId xmlns:a16="http://schemas.microsoft.com/office/drawing/2014/main" id="{9BB0D802-0DFA-4B9C-8EB9-8FADAC4CA4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9188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6" name="Line 286">
                      <a:extLst>
                        <a:ext uri="{FF2B5EF4-FFF2-40B4-BE49-F238E27FC236}">
                          <a16:creationId xmlns:a16="http://schemas.microsoft.com/office/drawing/2014/main" id="{F85681F8-BCE6-4AD0-9639-9526AF1441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25851" y="22574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7" name="Line 287">
                      <a:extLst>
                        <a:ext uri="{FF2B5EF4-FFF2-40B4-BE49-F238E27FC236}">
                          <a16:creationId xmlns:a16="http://schemas.microsoft.com/office/drawing/2014/main" id="{4DC6DE32-5176-4A5D-8173-1CC824F31E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43301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8" name="Line 288">
                      <a:extLst>
                        <a:ext uri="{FF2B5EF4-FFF2-40B4-BE49-F238E27FC236}">
                          <a16:creationId xmlns:a16="http://schemas.microsoft.com/office/drawing/2014/main" id="{A1BDC75F-A60C-44F7-8EA9-BC6C18D2BF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9963" y="22574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9" name="Line 289">
                      <a:extLst>
                        <a:ext uri="{FF2B5EF4-FFF2-40B4-BE49-F238E27FC236}">
                          <a16:creationId xmlns:a16="http://schemas.microsoft.com/office/drawing/2014/main" id="{D7CA38AB-AE4A-47A4-9F21-DD63B4C800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6788" y="21320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0" name="Line 290">
                      <a:extLst>
                        <a:ext uri="{FF2B5EF4-FFF2-40B4-BE49-F238E27FC236}">
                          <a16:creationId xmlns:a16="http://schemas.microsoft.com/office/drawing/2014/main" id="{6D2860CA-3E4E-4DDE-9C80-999DE69912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1863" y="21637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1" name="Line 291">
                      <a:extLst>
                        <a:ext uri="{FF2B5EF4-FFF2-40B4-BE49-F238E27FC236}">
                          <a16:creationId xmlns:a16="http://schemas.microsoft.com/office/drawing/2014/main" id="{D5751D44-0269-43D3-BB0D-8779FDCF21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1226" y="20859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2" name="Line 292">
                      <a:extLst>
                        <a:ext uri="{FF2B5EF4-FFF2-40B4-BE49-F238E27FC236}">
                          <a16:creationId xmlns:a16="http://schemas.microsoft.com/office/drawing/2014/main" id="{D4AAD889-F7FD-475F-862C-E694AC11F8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6301" y="21177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3" name="Line 293">
                      <a:extLst>
                        <a:ext uri="{FF2B5EF4-FFF2-40B4-BE49-F238E27FC236}">
                          <a16:creationId xmlns:a16="http://schemas.microsoft.com/office/drawing/2014/main" id="{4D315838-6127-4619-BB0F-C8178E8DAE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0588" y="20859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4" name="Line 294">
                      <a:extLst>
                        <a:ext uri="{FF2B5EF4-FFF2-40B4-BE49-F238E27FC236}">
                          <a16:creationId xmlns:a16="http://schemas.microsoft.com/office/drawing/2014/main" id="{A3B9475E-64EC-45D6-9144-AE99BF3B22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7251" y="2117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5" name="Line 295">
                      <a:extLst>
                        <a:ext uri="{FF2B5EF4-FFF2-40B4-BE49-F238E27FC236}">
                          <a16:creationId xmlns:a16="http://schemas.microsoft.com/office/drawing/2014/main" id="{5AB85B81-50CC-44AB-81FE-131227107A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82963" y="20859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6" name="Line 296">
                      <a:extLst>
                        <a:ext uri="{FF2B5EF4-FFF2-40B4-BE49-F238E27FC236}">
                          <a16:creationId xmlns:a16="http://schemas.microsoft.com/office/drawing/2014/main" id="{403651BC-A075-4097-872C-ED7658052C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1213" y="21177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7" name="Line 297">
                      <a:extLst>
                        <a:ext uri="{FF2B5EF4-FFF2-40B4-BE49-F238E27FC236}">
                          <a16:creationId xmlns:a16="http://schemas.microsoft.com/office/drawing/2014/main" id="{6155AB2B-276A-4783-9DB5-696D035259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2313" y="20383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8" name="Line 298">
                      <a:extLst>
                        <a:ext uri="{FF2B5EF4-FFF2-40B4-BE49-F238E27FC236}">
                          <a16:creationId xmlns:a16="http://schemas.microsoft.com/office/drawing/2014/main" id="{FC777E73-20B7-426F-ADE1-FBE45CA360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32151" y="2070100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9" name="Line 299">
                      <a:extLst>
                        <a:ext uri="{FF2B5EF4-FFF2-40B4-BE49-F238E27FC236}">
                          <a16:creationId xmlns:a16="http://schemas.microsoft.com/office/drawing/2014/main" id="{CE7F96C5-EF46-4AE8-9FFD-9BD6DF9F42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651" y="20383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0" name="Line 300">
                      <a:extLst>
                        <a:ext uri="{FF2B5EF4-FFF2-40B4-BE49-F238E27FC236}">
                          <a16:creationId xmlns:a16="http://schemas.microsoft.com/office/drawing/2014/main" id="{9660B5D0-7CAB-4633-851C-1D8238174B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38488" y="2070100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1" name="Line 301">
                      <a:extLst>
                        <a:ext uri="{FF2B5EF4-FFF2-40B4-BE49-F238E27FC236}">
                          <a16:creationId xmlns:a16="http://schemas.microsoft.com/office/drawing/2014/main" id="{A03E15FB-5CF9-4C87-8206-D1C1C2C2CA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0713" y="199866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2" name="Line 302">
                      <a:extLst>
                        <a:ext uri="{FF2B5EF4-FFF2-40B4-BE49-F238E27FC236}">
                          <a16:creationId xmlns:a16="http://schemas.microsoft.com/office/drawing/2014/main" id="{1B57EF7B-3C1C-4B18-9BBA-1BF5C026F8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8963" y="20304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3" name="Line 303">
                      <a:extLst>
                        <a:ext uri="{FF2B5EF4-FFF2-40B4-BE49-F238E27FC236}">
                          <a16:creationId xmlns:a16="http://schemas.microsoft.com/office/drawing/2014/main" id="{494E70DB-BD83-4AED-B2D5-54540C9CE2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55938" y="1952625"/>
                      <a:ext cx="0" cy="6508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4" name="Line 304">
                      <a:extLst>
                        <a:ext uri="{FF2B5EF4-FFF2-40B4-BE49-F238E27FC236}">
                          <a16:creationId xmlns:a16="http://schemas.microsoft.com/office/drawing/2014/main" id="{CEEA9AFE-8A4F-4161-B131-747E909527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5776" y="19843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5" name="Line 305">
                      <a:extLst>
                        <a:ext uri="{FF2B5EF4-FFF2-40B4-BE49-F238E27FC236}">
                          <a16:creationId xmlns:a16="http://schemas.microsoft.com/office/drawing/2014/main" id="{8319E507-C354-4C1C-B8E5-FC51A5B3BC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1" y="191611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6" name="Line 306">
                      <a:extLst>
                        <a:ext uri="{FF2B5EF4-FFF2-40B4-BE49-F238E27FC236}">
                          <a16:creationId xmlns:a16="http://schemas.microsoft.com/office/drawing/2014/main" id="{D6D20241-4CED-4387-8E7D-DDB754DAE7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7838" y="194468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7" name="Line 307">
                      <a:extLst>
                        <a:ext uri="{FF2B5EF4-FFF2-40B4-BE49-F238E27FC236}">
                          <a16:creationId xmlns:a16="http://schemas.microsoft.com/office/drawing/2014/main" id="{3D277C33-31F4-49A7-9EDF-052F4B1BD3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36888" y="182721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8" name="Line 308">
                      <a:extLst>
                        <a:ext uri="{FF2B5EF4-FFF2-40B4-BE49-F238E27FC236}">
                          <a16:creationId xmlns:a16="http://schemas.microsoft.com/office/drawing/2014/main" id="{8195A70D-2B39-4FC1-BC18-95D3B615B4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8313" y="1860550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9" name="Line 309">
                      <a:extLst>
                        <a:ext uri="{FF2B5EF4-FFF2-40B4-BE49-F238E27FC236}">
                          <a16:creationId xmlns:a16="http://schemas.microsoft.com/office/drawing/2014/main" id="{5430523D-EFBF-442F-8884-ED8C3ACC28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6713" y="1790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0" name="Line 310">
                      <a:extLst>
                        <a:ext uri="{FF2B5EF4-FFF2-40B4-BE49-F238E27FC236}">
                          <a16:creationId xmlns:a16="http://schemas.microsoft.com/office/drawing/2014/main" id="{7E62FB6E-6BE5-4DA9-9914-38B3B1D2FB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4963" y="18192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1" name="Line 311">
                      <a:extLst>
                        <a:ext uri="{FF2B5EF4-FFF2-40B4-BE49-F238E27FC236}">
                          <a16:creationId xmlns:a16="http://schemas.microsoft.com/office/drawing/2014/main" id="{4B6ED222-D2F1-4796-BA97-D5D9AC2827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9726" y="17430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2" name="Line 312">
                      <a:extLst>
                        <a:ext uri="{FF2B5EF4-FFF2-40B4-BE49-F238E27FC236}">
                          <a16:creationId xmlns:a16="http://schemas.microsoft.com/office/drawing/2014/main" id="{FB29F308-DBF2-44E0-A905-272B2BEB1E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47976" y="17748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3" name="Line 313">
                      <a:extLst>
                        <a:ext uri="{FF2B5EF4-FFF2-40B4-BE49-F238E27FC236}">
                          <a16:creationId xmlns:a16="http://schemas.microsoft.com/office/drawing/2014/main" id="{87F6186B-1DF2-4E34-A04B-1CB4732E95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13051" y="17430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4" name="Line 314">
                      <a:extLst>
                        <a:ext uri="{FF2B5EF4-FFF2-40B4-BE49-F238E27FC236}">
                          <a16:creationId xmlns:a16="http://schemas.microsoft.com/office/drawing/2014/main" id="{EA9D74A0-7557-4AA1-8F9D-632784E262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2888" y="17748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5" name="Line 315">
                      <a:extLst>
                        <a:ext uri="{FF2B5EF4-FFF2-40B4-BE49-F238E27FC236}">
                          <a16:creationId xmlns:a16="http://schemas.microsoft.com/office/drawing/2014/main" id="{C70E8B62-3B5C-43B3-99C5-0689339008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2226" y="16573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6" name="Line 316">
                      <a:extLst>
                        <a:ext uri="{FF2B5EF4-FFF2-40B4-BE49-F238E27FC236}">
                          <a16:creationId xmlns:a16="http://schemas.microsoft.com/office/drawing/2014/main" id="{ED297CC9-9C90-4E78-87FB-E6833428C7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30476" y="1689100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7" name="Line 317">
                      <a:extLst>
                        <a:ext uri="{FF2B5EF4-FFF2-40B4-BE49-F238E27FC236}">
                          <a16:creationId xmlns:a16="http://schemas.microsoft.com/office/drawing/2014/main" id="{1B89264B-B152-41F0-A97B-33E0A9689A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7613" y="16176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8" name="Line 318">
                      <a:extLst>
                        <a:ext uri="{FF2B5EF4-FFF2-40B4-BE49-F238E27FC236}">
                          <a16:creationId xmlns:a16="http://schemas.microsoft.com/office/drawing/2014/main" id="{2546981B-9A6C-4F51-BC8E-4BF1DD6B1C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5863" y="1649413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9" name="Line 319">
                      <a:extLst>
                        <a:ext uri="{FF2B5EF4-FFF2-40B4-BE49-F238E27FC236}">
                          <a16:creationId xmlns:a16="http://schemas.microsoft.com/office/drawing/2014/main" id="{238A736D-483D-4CA9-92AF-B52470B788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1413" y="15716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0" name="Line 320">
                      <a:extLst>
                        <a:ext uri="{FF2B5EF4-FFF2-40B4-BE49-F238E27FC236}">
                          <a16:creationId xmlns:a16="http://schemas.microsoft.com/office/drawing/2014/main" id="{CE85697F-C81F-4B79-AC6C-03550A825E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9663" y="16033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1" name="Line 321">
                      <a:extLst>
                        <a:ext uri="{FF2B5EF4-FFF2-40B4-BE49-F238E27FC236}">
                          <a16:creationId xmlns:a16="http://schemas.microsoft.com/office/drawing/2014/main" id="{1A5FF2BC-D904-4BCC-BF91-26440AFF91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43138" y="15335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2" name="Line 322">
                      <a:extLst>
                        <a:ext uri="{FF2B5EF4-FFF2-40B4-BE49-F238E27FC236}">
                          <a16:creationId xmlns:a16="http://schemas.microsoft.com/office/drawing/2014/main" id="{916CF847-FD66-4504-A46B-3856805EA4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2976" y="156368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3" name="Line 323">
                      <a:extLst>
                        <a:ext uri="{FF2B5EF4-FFF2-40B4-BE49-F238E27FC236}">
                          <a16:creationId xmlns:a16="http://schemas.microsoft.com/office/drawing/2014/main" id="{B9E2E395-2F1A-4BEA-965B-B31987FB5D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7101" y="149383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4" name="Line 324">
                      <a:extLst>
                        <a:ext uri="{FF2B5EF4-FFF2-40B4-BE49-F238E27FC236}">
                          <a16:creationId xmlns:a16="http://schemas.microsoft.com/office/drawing/2014/main" id="{80028496-5B90-4773-BF36-4633BC2918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5351" y="152400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5" name="Line 325">
                      <a:extLst>
                        <a:ext uri="{FF2B5EF4-FFF2-40B4-BE49-F238E27FC236}">
                          <a16:creationId xmlns:a16="http://schemas.microsoft.com/office/drawing/2014/main" id="{7169FD86-B88C-4D30-9E6D-C046E6D432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3438" y="14462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6" name="Line 326">
                      <a:extLst>
                        <a:ext uri="{FF2B5EF4-FFF2-40B4-BE49-F238E27FC236}">
                          <a16:creationId xmlns:a16="http://schemas.microsoft.com/office/drawing/2014/main" id="{879970F6-4471-4152-AFDD-5D7793B498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71688" y="14779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7" name="Line 327">
                      <a:extLst>
                        <a:ext uri="{FF2B5EF4-FFF2-40B4-BE49-F238E27FC236}">
                          <a16:creationId xmlns:a16="http://schemas.microsoft.com/office/drawing/2014/main" id="{75178484-4283-4B2F-9EB6-323FAA10CE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76451" y="14462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8" name="Line 328">
                      <a:extLst>
                        <a:ext uri="{FF2B5EF4-FFF2-40B4-BE49-F238E27FC236}">
                          <a16:creationId xmlns:a16="http://schemas.microsoft.com/office/drawing/2014/main" id="{25ED0CEE-B136-4352-8FAF-283895CD63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6288" y="14779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9" name="Line 329">
                      <a:extLst>
                        <a:ext uri="{FF2B5EF4-FFF2-40B4-BE49-F238E27FC236}">
                          <a16:creationId xmlns:a16="http://schemas.microsoft.com/office/drawing/2014/main" id="{B1E3F235-45E0-4BC9-860F-ACEDB43DA1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5338" y="14065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0" name="Line 330">
                      <a:extLst>
                        <a:ext uri="{FF2B5EF4-FFF2-40B4-BE49-F238E27FC236}">
                          <a16:creationId xmlns:a16="http://schemas.microsoft.com/office/drawing/2014/main" id="{3BCA305B-649C-45C3-8433-EDE55DA048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6763" y="1436688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1" name="Line 331">
                      <a:extLst>
                        <a:ext uri="{FF2B5EF4-FFF2-40B4-BE49-F238E27FC236}">
                          <a16:creationId xmlns:a16="http://schemas.microsoft.com/office/drawing/2014/main" id="{15A83EBC-6FE5-4AAD-AAA3-1B826912F8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90726" y="13604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2" name="Line 332">
                      <a:extLst>
                        <a:ext uri="{FF2B5EF4-FFF2-40B4-BE49-F238E27FC236}">
                          <a16:creationId xmlns:a16="http://schemas.microsoft.com/office/drawing/2014/main" id="{E988CFB4-141F-483D-B83C-7A52E4152C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58976" y="13906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3" name="Line 333">
                      <a:extLst>
                        <a:ext uri="{FF2B5EF4-FFF2-40B4-BE49-F238E27FC236}">
                          <a16:creationId xmlns:a16="http://schemas.microsoft.com/office/drawing/2014/main" id="{42EF7E79-E2CF-4720-9CC8-BE95834F2D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5163" y="13223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4" name="Line 334">
                      <a:extLst>
                        <a:ext uri="{FF2B5EF4-FFF2-40B4-BE49-F238E27FC236}">
                          <a16:creationId xmlns:a16="http://schemas.microsoft.com/office/drawing/2014/main" id="{EF5E7DCF-4F36-4FBD-9BDF-B17123A62B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03413" y="13525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5" name="Line 335">
                      <a:extLst>
                        <a:ext uri="{FF2B5EF4-FFF2-40B4-BE49-F238E27FC236}">
                          <a16:creationId xmlns:a16="http://schemas.microsoft.com/office/drawing/2014/main" id="{82B22742-9C52-4334-9D32-F741EE5951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06588" y="1282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6" name="Line 336">
                      <a:extLst>
                        <a:ext uri="{FF2B5EF4-FFF2-40B4-BE49-F238E27FC236}">
                          <a16:creationId xmlns:a16="http://schemas.microsoft.com/office/drawing/2014/main" id="{80BBA709-7404-40B7-A6D8-81B18914B9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4838" y="13128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7" name="Line 337">
                      <a:extLst>
                        <a:ext uri="{FF2B5EF4-FFF2-40B4-BE49-F238E27FC236}">
                          <a16:creationId xmlns:a16="http://schemas.microsoft.com/office/drawing/2014/main" id="{F3307912-2C7D-48C6-9BA4-691DD5BED7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98651" y="124301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8" name="Line 338">
                      <a:extLst>
                        <a:ext uri="{FF2B5EF4-FFF2-40B4-BE49-F238E27FC236}">
                          <a16:creationId xmlns:a16="http://schemas.microsoft.com/office/drawing/2014/main" id="{3C2763F3-1FBC-4207-A499-749EEC87B2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66901" y="12731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9" name="Line 339">
                      <a:extLst>
                        <a:ext uri="{FF2B5EF4-FFF2-40B4-BE49-F238E27FC236}">
                          <a16:creationId xmlns:a16="http://schemas.microsoft.com/office/drawing/2014/main" id="{ACF3072A-5D0C-4C21-B087-E562E8646B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09738" y="11953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0" name="Line 340">
                      <a:extLst>
                        <a:ext uri="{FF2B5EF4-FFF2-40B4-BE49-F238E27FC236}">
                          <a16:creationId xmlns:a16="http://schemas.microsoft.com/office/drawing/2014/main" id="{C6634DCF-350C-475F-91A5-2CC2E67F12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1163" y="1227138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1" name="Line 341">
                      <a:extLst>
                        <a:ext uri="{FF2B5EF4-FFF2-40B4-BE49-F238E27FC236}">
                          <a16:creationId xmlns:a16="http://schemas.microsoft.com/office/drawing/2014/main" id="{6FBC3AE1-8AC5-4AD1-8EE2-A7A54D1409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27188" y="11953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2" name="Line 342">
                      <a:extLst>
                        <a:ext uri="{FF2B5EF4-FFF2-40B4-BE49-F238E27FC236}">
                          <a16:creationId xmlns:a16="http://schemas.microsoft.com/office/drawing/2014/main" id="{FC2926F3-AF09-4124-A0AE-1EF876C0EC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95438" y="1227138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3" name="Line 343">
                      <a:extLst>
                        <a:ext uri="{FF2B5EF4-FFF2-40B4-BE49-F238E27FC236}">
                          <a16:creationId xmlns:a16="http://schemas.microsoft.com/office/drawing/2014/main" id="{53B0FFD7-612F-4A89-B292-2D70DC095B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3526" y="11572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4" name="Line 344">
                      <a:extLst>
                        <a:ext uri="{FF2B5EF4-FFF2-40B4-BE49-F238E27FC236}">
                          <a16:creationId xmlns:a16="http://schemas.microsoft.com/office/drawing/2014/main" id="{1042E12B-A469-4061-B4AB-AD13A3438C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01776" y="1187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5" name="Line 345">
                      <a:extLst>
                        <a:ext uri="{FF2B5EF4-FFF2-40B4-BE49-F238E27FC236}">
                          <a16:creationId xmlns:a16="http://schemas.microsoft.com/office/drawing/2014/main" id="{14E30E63-2EBB-48D4-95C5-39A3C46C8D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5388" y="106997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6" name="Line 346">
                      <a:extLst>
                        <a:ext uri="{FF2B5EF4-FFF2-40B4-BE49-F238E27FC236}">
                          <a16:creationId xmlns:a16="http://schemas.microsoft.com/office/drawing/2014/main" id="{AAB0B28C-1264-49FD-B58E-479B803E40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3638" y="1101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7" name="Line 347">
                      <a:extLst>
                        <a:ext uri="{FF2B5EF4-FFF2-40B4-BE49-F238E27FC236}">
                          <a16:creationId xmlns:a16="http://schemas.microsoft.com/office/drawing/2014/main" id="{B860A613-3EA2-491C-8CDA-5CC628146E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1726" y="106997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8" name="Line 348">
                      <a:extLst>
                        <a:ext uri="{FF2B5EF4-FFF2-40B4-BE49-F238E27FC236}">
                          <a16:creationId xmlns:a16="http://schemas.microsoft.com/office/drawing/2014/main" id="{256A0871-1CFC-41B2-BAF3-44810F1343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3151" y="1101725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9" name="Line 349">
                      <a:extLst>
                        <a:ext uri="{FF2B5EF4-FFF2-40B4-BE49-F238E27FC236}">
                          <a16:creationId xmlns:a16="http://schemas.microsoft.com/office/drawing/2014/main" id="{4A06CECC-6F32-48D8-A955-2991CAD8A9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5513" y="103187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300" name="Line 350">
                      <a:extLst>
                        <a:ext uri="{FF2B5EF4-FFF2-40B4-BE49-F238E27FC236}">
                          <a16:creationId xmlns:a16="http://schemas.microsoft.com/office/drawing/2014/main" id="{27237EA4-E05B-4DDC-BCD8-4EFD7391205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3763" y="10636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1EA56D4-94F5-477D-9160-0DE111D1F478}"/>
                  </a:ext>
                </a:extLst>
              </p:cNvPr>
              <p:cNvGrpSpPr/>
              <p:nvPr/>
            </p:nvGrpSpPr>
            <p:grpSpPr>
              <a:xfrm>
                <a:off x="6359412" y="3378710"/>
                <a:ext cx="5220267" cy="1761495"/>
                <a:chOff x="6359412" y="3378710"/>
                <a:chExt cx="5220267" cy="1761495"/>
              </a:xfrm>
            </p:grpSpPr>
            <p:sp>
              <p:nvSpPr>
                <p:cNvPr id="59" name="Freeform 3">
                  <a:extLst>
                    <a:ext uri="{FF2B5EF4-FFF2-40B4-BE49-F238E27FC236}">
                      <a16:creationId xmlns:a16="http://schemas.microsoft.com/office/drawing/2014/main" id="{4B5075E1-5056-4213-B92A-71F414F6F4D7}"/>
                    </a:ext>
                  </a:extLst>
                </p:cNvPr>
                <p:cNvSpPr/>
                <p:nvPr/>
              </p:nvSpPr>
              <p:spPr>
                <a:xfrm>
                  <a:off x="6755176" y="3418938"/>
                  <a:ext cx="4717994" cy="1436311"/>
                </a:xfrm>
                <a:custGeom>
                  <a:avLst/>
                  <a:gdLst>
                    <a:gd name="connsiteX0" fmla="*/ 0 w 6780904"/>
                    <a:gd name="connsiteY0" fmla="*/ 0 h 3352800"/>
                    <a:gd name="connsiteX1" fmla="*/ 0 w 6780904"/>
                    <a:gd name="connsiteY1" fmla="*/ 3352800 h 3352800"/>
                    <a:gd name="connsiteX2" fmla="*/ 6780904 w 6780904"/>
                    <a:gd name="connsiteY2" fmla="*/ 3352800 h 3352800"/>
                    <a:gd name="connsiteX0" fmla="*/ 0 w 8756071"/>
                    <a:gd name="connsiteY0" fmla="*/ 0 h 3352800"/>
                    <a:gd name="connsiteX1" fmla="*/ 0 w 8756071"/>
                    <a:gd name="connsiteY1" fmla="*/ 3352800 h 3352800"/>
                    <a:gd name="connsiteX2" fmla="*/ 8756071 w 8756071"/>
                    <a:gd name="connsiteY2" fmla="*/ 3352800 h 3352800"/>
                    <a:gd name="connsiteX0" fmla="*/ 0 w 8479274"/>
                    <a:gd name="connsiteY0" fmla="*/ 0 h 3352800"/>
                    <a:gd name="connsiteX1" fmla="*/ 0 w 8479274"/>
                    <a:gd name="connsiteY1" fmla="*/ 3352800 h 3352800"/>
                    <a:gd name="connsiteX2" fmla="*/ 8479274 w 8479274"/>
                    <a:gd name="connsiteY2" fmla="*/ 3347801 h 3352800"/>
                    <a:gd name="connsiteX0" fmla="*/ 0 w 8463896"/>
                    <a:gd name="connsiteY0" fmla="*/ 0 h 3352800"/>
                    <a:gd name="connsiteX1" fmla="*/ 0 w 8463896"/>
                    <a:gd name="connsiteY1" fmla="*/ 3352800 h 3352800"/>
                    <a:gd name="connsiteX2" fmla="*/ 8463896 w 8463896"/>
                    <a:gd name="connsiteY2" fmla="*/ 3347801 h 3352800"/>
                    <a:gd name="connsiteX0" fmla="*/ 0 w 8469022"/>
                    <a:gd name="connsiteY0" fmla="*/ 0 h 3352800"/>
                    <a:gd name="connsiteX1" fmla="*/ 0 w 8469022"/>
                    <a:gd name="connsiteY1" fmla="*/ 3352800 h 3352800"/>
                    <a:gd name="connsiteX2" fmla="*/ 8469022 w 8469022"/>
                    <a:gd name="connsiteY2" fmla="*/ 3347801 h 3352800"/>
                    <a:gd name="connsiteX0" fmla="*/ 0 w 8471585"/>
                    <a:gd name="connsiteY0" fmla="*/ 0 h 3352800"/>
                    <a:gd name="connsiteX1" fmla="*/ 0 w 8471585"/>
                    <a:gd name="connsiteY1" fmla="*/ 3352800 h 3352800"/>
                    <a:gd name="connsiteX2" fmla="*/ 8471585 w 8471585"/>
                    <a:gd name="connsiteY2" fmla="*/ 3350301 h 3352800"/>
                    <a:gd name="connsiteX0" fmla="*/ 0 w 8463897"/>
                    <a:gd name="connsiteY0" fmla="*/ 0 h 3355302"/>
                    <a:gd name="connsiteX1" fmla="*/ 0 w 8463897"/>
                    <a:gd name="connsiteY1" fmla="*/ 3352800 h 3355302"/>
                    <a:gd name="connsiteX2" fmla="*/ 8463897 w 8463897"/>
                    <a:gd name="connsiteY2" fmla="*/ 3355302 h 3355302"/>
                    <a:gd name="connsiteX0" fmla="*/ 0 w 8476712"/>
                    <a:gd name="connsiteY0" fmla="*/ 0 h 3357802"/>
                    <a:gd name="connsiteX1" fmla="*/ 0 w 8476712"/>
                    <a:gd name="connsiteY1" fmla="*/ 3352800 h 3357802"/>
                    <a:gd name="connsiteX2" fmla="*/ 8476712 w 8476712"/>
                    <a:gd name="connsiteY2" fmla="*/ 3357802 h 3357802"/>
                    <a:gd name="connsiteX0" fmla="*/ 0 w 8474148"/>
                    <a:gd name="connsiteY0" fmla="*/ 0 h 3355303"/>
                    <a:gd name="connsiteX1" fmla="*/ 0 w 8474148"/>
                    <a:gd name="connsiteY1" fmla="*/ 3352800 h 3355303"/>
                    <a:gd name="connsiteX2" fmla="*/ 8474148 w 8474148"/>
                    <a:gd name="connsiteY2" fmla="*/ 3355303 h 3355303"/>
                    <a:gd name="connsiteX0" fmla="*/ 0 w 8451081"/>
                    <a:gd name="connsiteY0" fmla="*/ 0 h 3390299"/>
                    <a:gd name="connsiteX1" fmla="*/ 0 w 8451081"/>
                    <a:gd name="connsiteY1" fmla="*/ 3352800 h 3390299"/>
                    <a:gd name="connsiteX2" fmla="*/ 8451081 w 8451081"/>
                    <a:gd name="connsiteY2" fmla="*/ 3390299 h 3390299"/>
                    <a:gd name="connsiteX0" fmla="*/ 0 w 8463896"/>
                    <a:gd name="connsiteY0" fmla="*/ 0 h 3360303"/>
                    <a:gd name="connsiteX1" fmla="*/ 0 w 8463896"/>
                    <a:gd name="connsiteY1" fmla="*/ 3352800 h 3360303"/>
                    <a:gd name="connsiteX2" fmla="*/ 8463896 w 8463896"/>
                    <a:gd name="connsiteY2" fmla="*/ 3360303 h 3360303"/>
                    <a:gd name="connsiteX0" fmla="*/ 0 w 8471584"/>
                    <a:gd name="connsiteY0" fmla="*/ 0 h 3362802"/>
                    <a:gd name="connsiteX1" fmla="*/ 0 w 8471584"/>
                    <a:gd name="connsiteY1" fmla="*/ 3352800 h 3362802"/>
                    <a:gd name="connsiteX2" fmla="*/ 8471584 w 8471584"/>
                    <a:gd name="connsiteY2" fmla="*/ 3362802 h 3362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71584" h="3362802">
                      <a:moveTo>
                        <a:pt x="0" y="0"/>
                      </a:moveTo>
                      <a:lnTo>
                        <a:pt x="0" y="3352800"/>
                      </a:lnTo>
                      <a:lnTo>
                        <a:pt x="8471584" y="3362802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19140">
                    <a:defRPr/>
                  </a:pPr>
                  <a:endParaRPr lang="en-GB" sz="8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DC868822-25B7-4CA6-BF3B-1E739520503F}"/>
                    </a:ext>
                  </a:extLst>
                </p:cNvPr>
                <p:cNvGrpSpPr/>
                <p:nvPr/>
              </p:nvGrpSpPr>
              <p:grpSpPr>
                <a:xfrm>
                  <a:off x="6711112" y="3419122"/>
                  <a:ext cx="43848" cy="1432349"/>
                  <a:chOff x="1504278" y="1382076"/>
                  <a:chExt cx="73152" cy="3194612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AC647580-36DF-454B-B12B-FA572411C3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382076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0389550C-84A5-4C61-BE9B-60B4AC8F0D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70439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20495653-2BCD-4A8E-B709-7DA4C83528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02353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D6098074-2594-45E6-AB47-3AA4AF283B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34268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9BFD476E-4E0F-4B5D-893F-251119C53B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66182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F10818A2-155C-4A79-A017-079D90EE85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980971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D7A7DEFE-DC59-4022-A267-B8C52161D3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30011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B78C4A3C-4CA3-4DA4-802B-4DC83CFF38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61925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937CE12E-B7D3-479E-B8AB-89794ECD05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93840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B8573147-4534-4670-8146-6C7000B7EE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25754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9245E1E2-686C-4C62-B302-7ECE145A0E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576688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C18B089A-1083-4A96-91E7-BA3D0BAD1D5A}"/>
                    </a:ext>
                  </a:extLst>
                </p:cNvPr>
                <p:cNvGrpSpPr/>
                <p:nvPr/>
              </p:nvGrpSpPr>
              <p:grpSpPr>
                <a:xfrm>
                  <a:off x="6754738" y="4851923"/>
                  <a:ext cx="4716430" cy="43200"/>
                  <a:chOff x="6738220" y="4851923"/>
                  <a:chExt cx="4541883" cy="43200"/>
                </a:xfrm>
              </p:grpSpPr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A4D15665-D259-4777-87F4-010E01A908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716620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B8DB129C-7E10-434D-AA3F-7B971DD47B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891308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C6E6A6A3-5FB6-4B09-B2BB-ACA129D0B1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06599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444A6C16-0FB8-4957-BCDE-EE659DBEAD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24068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5A76EF84-AB0B-48B6-B4E6-6C8C2AAC6B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415371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ABFD3E1D-3A9E-42FD-9E53-2FA76E29A6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590059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22406A90-3B9F-42B0-ABFB-8B722231BE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76474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3ACD0633-C8C8-46BA-B685-2AA28E75B6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939434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id="{D5CC7061-C4B3-479B-A412-ED52741E1A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114122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69BB34A4-78B2-40E5-A9D1-6BAA284926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288810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29679D5B-E141-4332-AC78-FEACFEC884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463497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2EA689CD-807E-49E1-BF54-4B19BCD903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638185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901F4FDC-24C8-43AC-8C40-125AD369C1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81287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6E82B5AA-F820-4EBC-ABEC-BD50114384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987560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90C70363-D924-4F15-B649-FA0E096380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162248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D918A5C3-9087-4A93-BA3C-D58389F6E2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33693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9ABBFBCF-4DA7-4457-82FE-EBDEEA265B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51162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81222955-28A3-4E4D-9EEB-E508551F86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686311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FB331F97-00B1-4351-A626-05E72A3572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860999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F8631CC3-417B-4D60-8819-5EA2294ACB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03568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AE2898B3-A489-4295-97F0-38214F8389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210374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060B3B77-32B3-4E5E-929F-4EE170D093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385062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18ACAC99-E160-48AA-9589-ECA8871F6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559749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CDD04ABF-CBB2-4350-9ABD-1DF188E936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734437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05383282-2724-42D6-9C8E-051B105E17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909125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987A3A15-19D1-4E74-AA1A-986C594A9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25850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A424E13B-757D-46AA-BD6A-7E6709B757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83812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8D9515F5-8597-4C4D-B09B-BF06C3409603}"/>
                    </a:ext>
                  </a:extLst>
                </p:cNvPr>
                <p:cNvGrpSpPr/>
                <p:nvPr/>
              </p:nvGrpSpPr>
              <p:grpSpPr>
                <a:xfrm>
                  <a:off x="6520605" y="3378710"/>
                  <a:ext cx="194294" cy="1553893"/>
                  <a:chOff x="1186451" y="1291943"/>
                  <a:chExt cx="324140" cy="3465695"/>
                </a:xfrm>
              </p:grpSpPr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934DEBFF-6920-43E1-B881-2D331AA7652A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1291943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1.0</a:t>
                    </a: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B4D55E32-D019-475C-8C95-77D83B6D6E1F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1613913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0.9</a:t>
                    </a:r>
                  </a:p>
                </p:txBody>
              </p:sp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DA5B113F-3029-4D6C-809D-A926B4293858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1932707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0.8</a:t>
                    </a:r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0233497-552D-4DCB-8A86-582E44B2D24F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2251501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0.7</a:t>
                    </a:r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27BA224E-B501-4A56-916F-54E195D5FA61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2570295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0.6</a:t>
                    </a:r>
                  </a:p>
                </p:txBody>
              </p: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EEE28153-320B-451E-85EA-E9B1955FEFEE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2889092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0.5</a:t>
                    </a:r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EA51E2-FCBC-4C0F-A9D0-4B3BABBAB4D5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3207886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0.4</a:t>
                    </a:r>
                  </a:p>
                </p:txBody>
              </p: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B8B34719-65F6-4362-ACE0-EEF038D1D0CD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3526680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0.3</a:t>
                    </a:r>
                  </a:p>
                </p:txBody>
              </p: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143C586-A99D-4444-AFE9-05302E31F3A4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3845476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0.2</a:t>
                    </a: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9043465B-3207-43DE-ABFD-DE95D0B03A2F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4164271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0.1</a:t>
                    </a:r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0A5A4AE8-D0D0-4587-86A8-BA486AFA271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6714" y="4483060"/>
                    <a:ext cx="173877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</a:t>
                    </a:r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CD563F6F-EAF2-4A22-8F47-04AF16F77BFC}"/>
                    </a:ext>
                  </a:extLst>
                </p:cNvPr>
                <p:cNvGrpSpPr/>
                <p:nvPr/>
              </p:nvGrpSpPr>
              <p:grpSpPr>
                <a:xfrm>
                  <a:off x="6679709" y="4895823"/>
                  <a:ext cx="4899970" cy="123111"/>
                  <a:chOff x="1451888" y="4650125"/>
                  <a:chExt cx="8174642" cy="274581"/>
                </a:xfrm>
              </p:grpSpPr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B939A77F-1FE4-4C0B-A97D-A75016BB9937}"/>
                      </a:ext>
                    </a:extLst>
                  </p:cNvPr>
                  <p:cNvSpPr txBox="1"/>
                  <p:nvPr/>
                </p:nvSpPr>
                <p:spPr>
                  <a:xfrm>
                    <a:off x="1451888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EE0C1CA-B22D-44C9-BEA1-EA2200517F2F}"/>
                      </a:ext>
                    </a:extLst>
                  </p:cNvPr>
                  <p:cNvSpPr txBox="1"/>
                  <p:nvPr/>
                </p:nvSpPr>
                <p:spPr>
                  <a:xfrm>
                    <a:off x="1757921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EB82BA0-10F2-4684-A5FB-5EF46CE664C9}"/>
                      </a:ext>
                    </a:extLst>
                  </p:cNvPr>
                  <p:cNvSpPr txBox="1"/>
                  <p:nvPr/>
                </p:nvSpPr>
                <p:spPr>
                  <a:xfrm>
                    <a:off x="2065003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C926653C-6607-4E17-8786-E2040873102F}"/>
                      </a:ext>
                    </a:extLst>
                  </p:cNvPr>
                  <p:cNvSpPr txBox="1"/>
                  <p:nvPr/>
                </p:nvSpPr>
                <p:spPr>
                  <a:xfrm>
                    <a:off x="2365478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C69A8474-81E2-403F-83BF-82A368C9CE3E}"/>
                      </a:ext>
                    </a:extLst>
                  </p:cNvPr>
                  <p:cNvSpPr txBox="1"/>
                  <p:nvPr/>
                </p:nvSpPr>
                <p:spPr>
                  <a:xfrm>
                    <a:off x="262135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12</a:t>
                    </a: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C733E1D5-3376-4C9B-B08E-B4B03C54E3AF}"/>
                      </a:ext>
                    </a:extLst>
                  </p:cNvPr>
                  <p:cNvSpPr txBox="1"/>
                  <p:nvPr/>
                </p:nvSpPr>
                <p:spPr>
                  <a:xfrm>
                    <a:off x="292477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15</a:t>
                    </a:r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74447ADD-DD81-488B-BC67-AAE9C8948EA6}"/>
                      </a:ext>
                    </a:extLst>
                  </p:cNvPr>
                  <p:cNvSpPr txBox="1"/>
                  <p:nvPr/>
                </p:nvSpPr>
                <p:spPr>
                  <a:xfrm>
                    <a:off x="322819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18</a:t>
                    </a: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BCC0681B-A721-4570-B3B9-88997D357FFA}"/>
                      </a:ext>
                    </a:extLst>
                  </p:cNvPr>
                  <p:cNvSpPr txBox="1"/>
                  <p:nvPr/>
                </p:nvSpPr>
                <p:spPr>
                  <a:xfrm>
                    <a:off x="353161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21</a:t>
                    </a:r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F231B638-841B-4245-874D-36C93D010573}"/>
                      </a:ext>
                    </a:extLst>
                  </p:cNvPr>
                  <p:cNvSpPr txBox="1"/>
                  <p:nvPr/>
                </p:nvSpPr>
                <p:spPr>
                  <a:xfrm>
                    <a:off x="3835042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24</a:t>
                    </a:r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7632ACE7-3F06-4B29-AD7D-A2A698755059}"/>
                      </a:ext>
                    </a:extLst>
                  </p:cNvPr>
                  <p:cNvSpPr txBox="1"/>
                  <p:nvPr/>
                </p:nvSpPr>
                <p:spPr>
                  <a:xfrm>
                    <a:off x="413846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27</a:t>
                    </a:r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39D46048-97DE-4ACE-B8E4-17446D56AE1C}"/>
                      </a:ext>
                    </a:extLst>
                  </p:cNvPr>
                  <p:cNvSpPr txBox="1"/>
                  <p:nvPr/>
                </p:nvSpPr>
                <p:spPr>
                  <a:xfrm>
                    <a:off x="4433702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30</a:t>
                    </a:r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17078B2C-451A-4BDA-A538-40E0F588D0DB}"/>
                      </a:ext>
                    </a:extLst>
                  </p:cNvPr>
                  <p:cNvSpPr txBox="1"/>
                  <p:nvPr/>
                </p:nvSpPr>
                <p:spPr>
                  <a:xfrm>
                    <a:off x="4736517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33</a:t>
                    </a:r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BFD3E56-FDB2-4715-B8D0-05AB0F8AC7B1}"/>
                      </a:ext>
                    </a:extLst>
                  </p:cNvPr>
                  <p:cNvSpPr txBox="1"/>
                  <p:nvPr/>
                </p:nvSpPr>
                <p:spPr>
                  <a:xfrm>
                    <a:off x="5039334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36</a:t>
                    </a: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E5E17BB0-EFFF-4E25-BF59-37533A651157}"/>
                      </a:ext>
                    </a:extLst>
                  </p:cNvPr>
                  <p:cNvSpPr txBox="1"/>
                  <p:nvPr/>
                </p:nvSpPr>
                <p:spPr>
                  <a:xfrm>
                    <a:off x="534215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39</a:t>
                    </a:r>
                  </a:p>
                </p:txBody>
              </p: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8081CDA6-2D1E-4182-8E49-77198222A986}"/>
                      </a:ext>
                    </a:extLst>
                  </p:cNvPr>
                  <p:cNvSpPr txBox="1"/>
                  <p:nvPr/>
                </p:nvSpPr>
                <p:spPr>
                  <a:xfrm>
                    <a:off x="5644970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42</a:t>
                    </a: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CED74AE-C362-4D89-8929-AE20E56C9757}"/>
                      </a:ext>
                    </a:extLst>
                  </p:cNvPr>
                  <p:cNvSpPr txBox="1"/>
                  <p:nvPr/>
                </p:nvSpPr>
                <p:spPr>
                  <a:xfrm>
                    <a:off x="594778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DB404501-5660-4CA8-8117-044F77B73B20}"/>
                      </a:ext>
                    </a:extLst>
                  </p:cNvPr>
                  <p:cNvSpPr txBox="1"/>
                  <p:nvPr/>
                </p:nvSpPr>
                <p:spPr>
                  <a:xfrm>
                    <a:off x="6250604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48</a:t>
                    </a: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EFFC3A5A-D72D-4F05-A289-9AA7E4CF4385}"/>
                      </a:ext>
                    </a:extLst>
                  </p:cNvPr>
                  <p:cNvSpPr txBox="1"/>
                  <p:nvPr/>
                </p:nvSpPr>
                <p:spPr>
                  <a:xfrm>
                    <a:off x="655341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51</a:t>
                    </a: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01F26BD1-1CE3-48E3-BE09-F297AB6FC06D}"/>
                      </a:ext>
                    </a:extLst>
                  </p:cNvPr>
                  <p:cNvSpPr txBox="1"/>
                  <p:nvPr/>
                </p:nvSpPr>
                <p:spPr>
                  <a:xfrm>
                    <a:off x="6856236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54</a:t>
                    </a: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EFDCD50B-C14A-4197-A0FF-90B6560953F4}"/>
                      </a:ext>
                    </a:extLst>
                  </p:cNvPr>
                  <p:cNvSpPr txBox="1"/>
                  <p:nvPr/>
                </p:nvSpPr>
                <p:spPr>
                  <a:xfrm>
                    <a:off x="7159053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57</a:t>
                    </a: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571E00A3-F3D3-4861-95A7-F2E64569439B}"/>
                      </a:ext>
                    </a:extLst>
                  </p:cNvPr>
                  <p:cNvSpPr txBox="1"/>
                  <p:nvPr/>
                </p:nvSpPr>
                <p:spPr>
                  <a:xfrm>
                    <a:off x="7461870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3183B5CE-27B3-472A-8A3D-5C18E2D1944F}"/>
                      </a:ext>
                    </a:extLst>
                  </p:cNvPr>
                  <p:cNvSpPr txBox="1"/>
                  <p:nvPr/>
                </p:nvSpPr>
                <p:spPr>
                  <a:xfrm>
                    <a:off x="7764692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63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8CEF9A0-5E75-4EE1-BBD5-388EE19AD65F}"/>
                      </a:ext>
                    </a:extLst>
                  </p:cNvPr>
                  <p:cNvSpPr txBox="1"/>
                  <p:nvPr/>
                </p:nvSpPr>
                <p:spPr>
                  <a:xfrm>
                    <a:off x="806750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66</a:t>
                    </a:r>
                  </a:p>
                </p:txBody>
              </p:sp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4B500AF7-9F77-40A8-8B56-4D28AF2C2F7A}"/>
                      </a:ext>
                    </a:extLst>
                  </p:cNvPr>
                  <p:cNvSpPr txBox="1"/>
                  <p:nvPr/>
                </p:nvSpPr>
                <p:spPr>
                  <a:xfrm>
                    <a:off x="8370328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69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7F7930B4-7E91-47B5-8F32-A574DA5AE4EC}"/>
                      </a:ext>
                    </a:extLst>
                  </p:cNvPr>
                  <p:cNvSpPr txBox="1"/>
                  <p:nvPr/>
                </p:nvSpPr>
                <p:spPr>
                  <a:xfrm>
                    <a:off x="867314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72</a:t>
                    </a:r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4AEF1156-2206-42E7-A3E7-EF5626F570FF}"/>
                      </a:ext>
                    </a:extLst>
                  </p:cNvPr>
                  <p:cNvSpPr txBox="1"/>
                  <p:nvPr/>
                </p:nvSpPr>
                <p:spPr>
                  <a:xfrm>
                    <a:off x="9278777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78</a:t>
                    </a:r>
                  </a:p>
                </p:txBody>
              </p:sp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B35B6788-3DAE-469B-BEEA-BF3750F46A46}"/>
                      </a:ext>
                    </a:extLst>
                  </p:cNvPr>
                  <p:cNvSpPr txBox="1"/>
                  <p:nvPr/>
                </p:nvSpPr>
                <p:spPr>
                  <a:xfrm>
                    <a:off x="8975961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75</a:t>
                    </a:r>
                  </a:p>
                </p:txBody>
              </p:sp>
            </p:grp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8087151-8415-4261-929F-29CD029E052D}"/>
                    </a:ext>
                  </a:extLst>
                </p:cNvPr>
                <p:cNvSpPr txBox="1"/>
                <p:nvPr/>
              </p:nvSpPr>
              <p:spPr>
                <a:xfrm rot="16200000">
                  <a:off x="5903565" y="4075507"/>
                  <a:ext cx="1035219" cy="123525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Proportion of survival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4C1A6C8-91E8-47A6-9DDB-DAEC53432307}"/>
                    </a:ext>
                  </a:extLst>
                </p:cNvPr>
                <p:cNvSpPr txBox="1"/>
                <p:nvPr/>
              </p:nvSpPr>
              <p:spPr>
                <a:xfrm>
                  <a:off x="8740298" y="5017094"/>
                  <a:ext cx="71348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Time (weeks)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4C3099F-17DD-4A06-AFE3-F1E965146EA5}"/>
                    </a:ext>
                  </a:extLst>
                </p:cNvPr>
                <p:cNvSpPr txBox="1"/>
                <p:nvPr/>
              </p:nvSpPr>
              <p:spPr>
                <a:xfrm>
                  <a:off x="6795477" y="4692758"/>
                  <a:ext cx="602503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+ = Censor</a:t>
                  </a: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479DD371-8C59-4A08-BF73-7E62F1F76D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63034" y="4136327"/>
                  <a:ext cx="4708135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8DF35C-0EF3-49F5-8B0B-62297B39C7C0}"/>
                </a:ext>
              </a:extLst>
            </p:cNvPr>
            <p:cNvSpPr txBox="1"/>
            <p:nvPr/>
          </p:nvSpPr>
          <p:spPr>
            <a:xfrm>
              <a:off x="6648748" y="4897844"/>
              <a:ext cx="1097416" cy="123111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defRPr/>
              </a:pPr>
              <a:r>
                <a:rPr lang="en-GB" sz="800" dirty="0">
                  <a:solidFill>
                    <a:srgbClr val="595454"/>
                  </a:solidFill>
                </a:rPr>
                <a:t>No. of patients at risk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6728DA-75A8-4CB9-916E-96ACC5D50A40}"/>
                </a:ext>
              </a:extLst>
            </p:cNvPr>
            <p:cNvGrpSpPr/>
            <p:nvPr/>
          </p:nvGrpSpPr>
          <p:grpSpPr>
            <a:xfrm>
              <a:off x="10672511" y="3232820"/>
              <a:ext cx="261106" cy="192193"/>
              <a:chOff x="10837207" y="3403615"/>
              <a:chExt cx="165704" cy="148148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551D801-6341-4D1C-935C-6C129082F9E1}"/>
                  </a:ext>
                </a:extLst>
              </p:cNvPr>
              <p:cNvGrpSpPr/>
              <p:nvPr/>
            </p:nvGrpSpPr>
            <p:grpSpPr>
              <a:xfrm>
                <a:off x="10837207" y="3403615"/>
                <a:ext cx="165704" cy="30651"/>
                <a:chOff x="10529888" y="2708275"/>
                <a:chExt cx="549275" cy="101600"/>
              </a:xfrm>
            </p:grpSpPr>
            <p:sp>
              <p:nvSpPr>
                <p:cNvPr id="50" name="Line 60">
                  <a:extLst>
                    <a:ext uri="{FF2B5EF4-FFF2-40B4-BE49-F238E27FC236}">
                      <a16:creationId xmlns:a16="http://schemas.microsoft.com/office/drawing/2014/main" id="{0193C64F-CD11-458F-BD8B-9705080FE7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29888" y="2760663"/>
                  <a:ext cx="5492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1" name="Line 61">
                  <a:extLst>
                    <a:ext uri="{FF2B5EF4-FFF2-40B4-BE49-F238E27FC236}">
                      <a16:creationId xmlns:a16="http://schemas.microsoft.com/office/drawing/2014/main" id="{2B3FAF8A-BACC-4D51-9BDB-654E44FCA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10900" y="27082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2" name="Line 62">
                  <a:extLst>
                    <a:ext uri="{FF2B5EF4-FFF2-40B4-BE49-F238E27FC236}">
                      <a16:creationId xmlns:a16="http://schemas.microsoft.com/office/drawing/2014/main" id="{FDBAD4AA-4FB8-44D8-9E55-AB011438B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55338" y="276066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3" name="Line 63">
                  <a:extLst>
                    <a:ext uri="{FF2B5EF4-FFF2-40B4-BE49-F238E27FC236}">
                      <a16:creationId xmlns:a16="http://schemas.microsoft.com/office/drawing/2014/main" id="{EE962AD0-E165-4ED7-83FC-F4C71B7616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12463" y="27082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4" name="Line 64">
                  <a:extLst>
                    <a:ext uri="{FF2B5EF4-FFF2-40B4-BE49-F238E27FC236}">
                      <a16:creationId xmlns:a16="http://schemas.microsoft.com/office/drawing/2014/main" id="{4B743C17-5CB3-4117-BEDE-9DD4938212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56900" y="276066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5" name="Line 65">
                  <a:extLst>
                    <a:ext uri="{FF2B5EF4-FFF2-40B4-BE49-F238E27FC236}">
                      <a16:creationId xmlns:a16="http://schemas.microsoft.com/office/drawing/2014/main" id="{0A240D27-D1AE-45EA-9ADB-E663ED05A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98150" y="27082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6" name="Line 66">
                  <a:extLst>
                    <a:ext uri="{FF2B5EF4-FFF2-40B4-BE49-F238E27FC236}">
                      <a16:creationId xmlns:a16="http://schemas.microsoft.com/office/drawing/2014/main" id="{BDEF821C-D038-4D3F-99F8-7CEFEB37C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42588" y="2760663"/>
                  <a:ext cx="103188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3E3B452-626A-4896-A0A4-0122D95C4700}"/>
                  </a:ext>
                </a:extLst>
              </p:cNvPr>
              <p:cNvGrpSpPr/>
              <p:nvPr/>
            </p:nvGrpSpPr>
            <p:grpSpPr>
              <a:xfrm>
                <a:off x="10837207" y="3462369"/>
                <a:ext cx="165704" cy="30651"/>
                <a:chOff x="10529888" y="2898775"/>
                <a:chExt cx="549275" cy="101600"/>
              </a:xfrm>
            </p:grpSpPr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A38EDE77-1FD9-4E30-BB06-D4BCF7457A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29888" y="2947988"/>
                  <a:ext cx="5492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4" name="Line 68">
                  <a:extLst>
                    <a:ext uri="{FF2B5EF4-FFF2-40B4-BE49-F238E27FC236}">
                      <a16:creationId xmlns:a16="http://schemas.microsoft.com/office/drawing/2014/main" id="{16164121-F03B-4341-891B-592EF97A38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10900" y="28987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5" name="Line 69">
                  <a:extLst>
                    <a:ext uri="{FF2B5EF4-FFF2-40B4-BE49-F238E27FC236}">
                      <a16:creationId xmlns:a16="http://schemas.microsoft.com/office/drawing/2014/main" id="{1B0D9C14-2270-4C46-8829-1A808D516A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55338" y="2947988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6" name="Line 70">
                  <a:extLst>
                    <a:ext uri="{FF2B5EF4-FFF2-40B4-BE49-F238E27FC236}">
                      <a16:creationId xmlns:a16="http://schemas.microsoft.com/office/drawing/2014/main" id="{87F9C6C0-0453-4441-9021-3BB6A3F73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12463" y="28987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7" name="Line 71">
                  <a:extLst>
                    <a:ext uri="{FF2B5EF4-FFF2-40B4-BE49-F238E27FC236}">
                      <a16:creationId xmlns:a16="http://schemas.microsoft.com/office/drawing/2014/main" id="{B2CE0DA7-1418-4383-9232-9E5A95F9CD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56900" y="2947988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8" name="Line 72">
                  <a:extLst>
                    <a:ext uri="{FF2B5EF4-FFF2-40B4-BE49-F238E27FC236}">
                      <a16:creationId xmlns:a16="http://schemas.microsoft.com/office/drawing/2014/main" id="{C0DECED3-4F2C-44E6-9A4D-2E61E32CB2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98150" y="28987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9" name="Line 73">
                  <a:extLst>
                    <a:ext uri="{FF2B5EF4-FFF2-40B4-BE49-F238E27FC236}">
                      <a16:creationId xmlns:a16="http://schemas.microsoft.com/office/drawing/2014/main" id="{EFCD84F6-B1AE-4E57-9E1E-A31692AE6C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42588" y="2947988"/>
                  <a:ext cx="103188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C0702BF-84B1-406E-9E25-822B21776C3C}"/>
                  </a:ext>
                </a:extLst>
              </p:cNvPr>
              <p:cNvGrpSpPr/>
              <p:nvPr/>
            </p:nvGrpSpPr>
            <p:grpSpPr>
              <a:xfrm>
                <a:off x="10837207" y="3521112"/>
                <a:ext cx="165704" cy="30651"/>
                <a:chOff x="10529888" y="3108325"/>
                <a:chExt cx="549275" cy="101600"/>
              </a:xfrm>
            </p:grpSpPr>
            <p:sp>
              <p:nvSpPr>
                <p:cNvPr id="36" name="Line 74">
                  <a:extLst>
                    <a:ext uri="{FF2B5EF4-FFF2-40B4-BE49-F238E27FC236}">
                      <a16:creationId xmlns:a16="http://schemas.microsoft.com/office/drawing/2014/main" id="{874174E7-257B-4B2C-8958-E2E2F03ACC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29888" y="3160713"/>
                  <a:ext cx="5492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37" name="Line 75">
                  <a:extLst>
                    <a:ext uri="{FF2B5EF4-FFF2-40B4-BE49-F238E27FC236}">
                      <a16:creationId xmlns:a16="http://schemas.microsoft.com/office/drawing/2014/main" id="{95ED2751-EA54-4DCA-97CB-193AF8A09F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10900" y="310832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38" name="Line 76">
                  <a:extLst>
                    <a:ext uri="{FF2B5EF4-FFF2-40B4-BE49-F238E27FC236}">
                      <a16:creationId xmlns:a16="http://schemas.microsoft.com/office/drawing/2014/main" id="{CCD44D1A-E590-4CB6-A701-445808DB07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55338" y="316071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39" name="Line 77">
                  <a:extLst>
                    <a:ext uri="{FF2B5EF4-FFF2-40B4-BE49-F238E27FC236}">
                      <a16:creationId xmlns:a16="http://schemas.microsoft.com/office/drawing/2014/main" id="{D86B05CB-A22B-488B-9017-0969C996E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12463" y="310832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0" name="Line 78">
                  <a:extLst>
                    <a:ext uri="{FF2B5EF4-FFF2-40B4-BE49-F238E27FC236}">
                      <a16:creationId xmlns:a16="http://schemas.microsoft.com/office/drawing/2014/main" id="{3084FFDC-D7B0-4D3A-8F3F-0C34065E0F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56900" y="316071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1" name="Line 79">
                  <a:extLst>
                    <a:ext uri="{FF2B5EF4-FFF2-40B4-BE49-F238E27FC236}">
                      <a16:creationId xmlns:a16="http://schemas.microsoft.com/office/drawing/2014/main" id="{D515B630-F156-4FCE-AA5A-9BCD1CCDF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98150" y="310832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2" name="Line 80">
                  <a:extLst>
                    <a:ext uri="{FF2B5EF4-FFF2-40B4-BE49-F238E27FC236}">
                      <a16:creationId xmlns:a16="http://schemas.microsoft.com/office/drawing/2014/main" id="{021B597C-2F65-4DC8-9D68-6126F0FD4D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42588" y="3160713"/>
                  <a:ext cx="103188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D4CDBE-3A6F-41BD-BDF6-165A8867E2A6}"/>
                </a:ext>
              </a:extLst>
            </p:cNvPr>
            <p:cNvSpPr txBox="1"/>
            <p:nvPr/>
          </p:nvSpPr>
          <p:spPr>
            <a:xfrm>
              <a:off x="10911299" y="3226644"/>
              <a:ext cx="648575" cy="2215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lnSpc>
                  <a:spcPct val="80000"/>
                </a:lnSpc>
                <a:defRPr/>
              </a:pPr>
              <a:r>
                <a:rPr lang="en-GB" sz="600" dirty="0">
                  <a:solidFill>
                    <a:srgbClr val="595454"/>
                  </a:solidFill>
                </a:rPr>
                <a:t>Overall</a:t>
              </a:r>
            </a:p>
            <a:p>
              <a:pPr defTabSz="1219140">
                <a:lnSpc>
                  <a:spcPct val="80000"/>
                </a:lnSpc>
                <a:defRPr/>
              </a:pPr>
              <a:r>
                <a:rPr lang="en-GB" sz="600" dirty="0">
                  <a:solidFill>
                    <a:srgbClr val="595454"/>
                  </a:solidFill>
                </a:rPr>
                <a:t>Responders</a:t>
              </a:r>
            </a:p>
            <a:p>
              <a:pPr defTabSz="1219140">
                <a:lnSpc>
                  <a:spcPct val="80000"/>
                </a:lnSpc>
                <a:defRPr/>
              </a:pPr>
              <a:r>
                <a:rPr lang="en-GB" sz="600" dirty="0">
                  <a:solidFill>
                    <a:srgbClr val="595454"/>
                  </a:solidFill>
                </a:rPr>
                <a:t>Non-responders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7605B5-3DC3-4959-B2E6-C0D82F5830C8}"/>
                </a:ext>
              </a:extLst>
            </p:cNvPr>
            <p:cNvSpPr txBox="1"/>
            <p:nvPr/>
          </p:nvSpPr>
          <p:spPr>
            <a:xfrm>
              <a:off x="7222404" y="2982151"/>
              <a:ext cx="38575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914377"/>
              <a:r>
                <a:rPr lang="en-GB" sz="1400" dirty="0">
                  <a:solidFill>
                    <a:srgbClr val="595454"/>
                  </a:solidFill>
                </a:rPr>
                <a:t>OS</a:t>
              </a:r>
            </a:p>
          </p:txBody>
        </p:sp>
      </p:grpSp>
      <p:graphicFrame>
        <p:nvGraphicFramePr>
          <p:cNvPr id="551" name="Table 1027">
            <a:extLst>
              <a:ext uri="{FF2B5EF4-FFF2-40B4-BE49-F238E27FC236}">
                <a16:creationId xmlns:a16="http://schemas.microsoft.com/office/drawing/2014/main" id="{4EE76301-98B6-4557-A3A8-B78B3026A928}"/>
              </a:ext>
            </a:extLst>
          </p:cNvPr>
          <p:cNvGraphicFramePr>
            <a:graphicFrameLocks noGrp="1"/>
          </p:cNvGraphicFramePr>
          <p:nvPr/>
        </p:nvGraphicFramePr>
        <p:xfrm>
          <a:off x="6660881" y="2668756"/>
          <a:ext cx="4940577" cy="10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83">
                  <a:extLst>
                    <a:ext uri="{9D8B030D-6E8A-4147-A177-3AD203B41FA5}">
                      <a16:colId xmlns:a16="http://schemas.microsoft.com/office/drawing/2014/main" val="1260794025"/>
                    </a:ext>
                  </a:extLst>
                </a:gridCol>
                <a:gridCol w="142364">
                  <a:extLst>
                    <a:ext uri="{9D8B030D-6E8A-4147-A177-3AD203B41FA5}">
                      <a16:colId xmlns:a16="http://schemas.microsoft.com/office/drawing/2014/main" val="1771019496"/>
                    </a:ext>
                  </a:extLst>
                </a:gridCol>
                <a:gridCol w="261939">
                  <a:extLst>
                    <a:ext uri="{9D8B030D-6E8A-4147-A177-3AD203B41FA5}">
                      <a16:colId xmlns:a16="http://schemas.microsoft.com/office/drawing/2014/main" val="3244331939"/>
                    </a:ext>
                  </a:extLst>
                </a:gridCol>
                <a:gridCol w="119063">
                  <a:extLst>
                    <a:ext uri="{9D8B030D-6E8A-4147-A177-3AD203B41FA5}">
                      <a16:colId xmlns:a16="http://schemas.microsoft.com/office/drawing/2014/main" val="408583145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3477319275"/>
                    </a:ext>
                  </a:extLst>
                </a:gridCol>
                <a:gridCol w="138113">
                  <a:extLst>
                    <a:ext uri="{9D8B030D-6E8A-4147-A177-3AD203B41FA5}">
                      <a16:colId xmlns:a16="http://schemas.microsoft.com/office/drawing/2014/main" val="3923929463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156438201"/>
                    </a:ext>
                  </a:extLst>
                </a:gridCol>
                <a:gridCol w="161925">
                  <a:extLst>
                    <a:ext uri="{9D8B030D-6E8A-4147-A177-3AD203B41FA5}">
                      <a16:colId xmlns:a16="http://schemas.microsoft.com/office/drawing/2014/main" val="1379861964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427372026"/>
                    </a:ext>
                  </a:extLst>
                </a:gridCol>
                <a:gridCol w="185739">
                  <a:extLst>
                    <a:ext uri="{9D8B030D-6E8A-4147-A177-3AD203B41FA5}">
                      <a16:colId xmlns:a16="http://schemas.microsoft.com/office/drawing/2014/main" val="129789476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679787524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376977129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val="3712923670"/>
                    </a:ext>
                  </a:extLst>
                </a:gridCol>
                <a:gridCol w="204788">
                  <a:extLst>
                    <a:ext uri="{9D8B030D-6E8A-4147-A177-3AD203B41FA5}">
                      <a16:colId xmlns:a16="http://schemas.microsoft.com/office/drawing/2014/main" val="3533514154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9771178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80383057"/>
                    </a:ext>
                  </a:extLst>
                </a:gridCol>
                <a:gridCol w="171451">
                  <a:extLst>
                    <a:ext uri="{9D8B030D-6E8A-4147-A177-3AD203B41FA5}">
                      <a16:colId xmlns:a16="http://schemas.microsoft.com/office/drawing/2014/main" val="464823711"/>
                    </a:ext>
                  </a:extLst>
                </a:gridCol>
                <a:gridCol w="200025">
                  <a:extLst>
                    <a:ext uri="{9D8B030D-6E8A-4147-A177-3AD203B41FA5}">
                      <a16:colId xmlns:a16="http://schemas.microsoft.com/office/drawing/2014/main" val="1647468199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337675904"/>
                    </a:ext>
                  </a:extLst>
                </a:gridCol>
                <a:gridCol w="261937">
                  <a:extLst>
                    <a:ext uri="{9D8B030D-6E8A-4147-A177-3AD203B41FA5}">
                      <a16:colId xmlns:a16="http://schemas.microsoft.com/office/drawing/2014/main" val="1742754481"/>
                    </a:ext>
                  </a:extLst>
                </a:gridCol>
                <a:gridCol w="100013">
                  <a:extLst>
                    <a:ext uri="{9D8B030D-6E8A-4147-A177-3AD203B41FA5}">
                      <a16:colId xmlns:a16="http://schemas.microsoft.com/office/drawing/2014/main" val="467220890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25227856"/>
                    </a:ext>
                  </a:extLst>
                </a:gridCol>
                <a:gridCol w="100013">
                  <a:extLst>
                    <a:ext uri="{9D8B030D-6E8A-4147-A177-3AD203B41FA5}">
                      <a16:colId xmlns:a16="http://schemas.microsoft.com/office/drawing/2014/main" val="84828767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463938200"/>
                    </a:ext>
                  </a:extLst>
                </a:gridCol>
                <a:gridCol w="166687">
                  <a:extLst>
                    <a:ext uri="{9D8B030D-6E8A-4147-A177-3AD203B41FA5}">
                      <a16:colId xmlns:a16="http://schemas.microsoft.com/office/drawing/2014/main" val="694631889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3707665134"/>
                    </a:ext>
                  </a:extLst>
                </a:gridCol>
              </a:tblGrid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107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 99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86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65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7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6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rgbClr val="595454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10189"/>
                  </a:ext>
                </a:extLst>
              </a:tr>
            </a:tbl>
          </a:graphicData>
        </a:graphic>
      </p:graphicFrame>
      <p:grpSp>
        <p:nvGrpSpPr>
          <p:cNvPr id="552" name="Group 551">
            <a:extLst>
              <a:ext uri="{FF2B5EF4-FFF2-40B4-BE49-F238E27FC236}">
                <a16:creationId xmlns:a16="http://schemas.microsoft.com/office/drawing/2014/main" id="{48D1EA1A-AE0D-46DA-96AC-4F675EF9664B}"/>
              </a:ext>
            </a:extLst>
          </p:cNvPr>
          <p:cNvGrpSpPr/>
          <p:nvPr/>
        </p:nvGrpSpPr>
        <p:grpSpPr>
          <a:xfrm>
            <a:off x="261257" y="677711"/>
            <a:ext cx="5909619" cy="3624317"/>
            <a:chOff x="863184" y="335782"/>
            <a:chExt cx="10258665" cy="5128814"/>
          </a:xfrm>
        </p:grpSpPr>
        <p:graphicFrame>
          <p:nvGraphicFramePr>
            <p:cNvPr id="553" name="Chart 552">
              <a:extLst>
                <a:ext uri="{FF2B5EF4-FFF2-40B4-BE49-F238E27FC236}">
                  <a16:creationId xmlns:a16="http://schemas.microsoft.com/office/drawing/2014/main" id="{98A8B084-3C66-4FC3-BE18-12B549969DDF}"/>
                </a:ext>
              </a:extLst>
            </p:cNvPr>
            <p:cNvGraphicFramePr/>
            <p:nvPr/>
          </p:nvGraphicFramePr>
          <p:xfrm>
            <a:off x="863184" y="767540"/>
            <a:ext cx="10258665" cy="4697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54" name="TextBox 553">
              <a:extLst>
                <a:ext uri="{FF2B5EF4-FFF2-40B4-BE49-F238E27FC236}">
                  <a16:creationId xmlns:a16="http://schemas.microsoft.com/office/drawing/2014/main" id="{68AB6315-77F9-4356-A0D2-E0052AC38FC0}"/>
                </a:ext>
              </a:extLst>
            </p:cNvPr>
            <p:cNvSpPr txBox="1"/>
            <p:nvPr/>
          </p:nvSpPr>
          <p:spPr>
            <a:xfrm>
              <a:off x="7102078" y="335782"/>
              <a:ext cx="2073497" cy="39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>
                <a:defRPr/>
              </a:pPr>
              <a:r>
                <a:rPr lang="en-GB" sz="1200" b="1" dirty="0"/>
                <a:t>ORR</a:t>
              </a:r>
              <a:r>
                <a:rPr lang="en-GB" sz="1200" b="1" baseline="30000" dirty="0"/>
                <a:t>a</a:t>
              </a:r>
              <a:r>
                <a:rPr lang="en-GB" sz="1200" b="1" dirty="0"/>
                <a:t> 25.0%</a:t>
              </a:r>
            </a:p>
          </p:txBody>
        </p:sp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id="{746B8858-4C00-4E29-8E71-48AECF40B4CD}"/>
                </a:ext>
              </a:extLst>
            </p:cNvPr>
            <p:cNvSpPr txBox="1"/>
            <p:nvPr/>
          </p:nvSpPr>
          <p:spPr>
            <a:xfrm>
              <a:off x="3073802" y="335782"/>
              <a:ext cx="2073497" cy="39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>
                <a:defRPr/>
              </a:pPr>
              <a:r>
                <a:rPr lang="en-GB" sz="1200" b="1" dirty="0"/>
                <a:t>ORR</a:t>
              </a:r>
              <a:r>
                <a:rPr lang="en-GB" sz="1200" b="1" baseline="30000" dirty="0"/>
                <a:t>a</a:t>
              </a:r>
              <a:r>
                <a:rPr lang="en-GB" sz="1200" b="1" dirty="0"/>
                <a:t> 26.2%</a:t>
              </a:r>
            </a:p>
          </p:txBody>
        </p:sp>
        <p:sp>
          <p:nvSpPr>
            <p:cNvPr id="556" name="Left Brace 555">
              <a:extLst>
                <a:ext uri="{FF2B5EF4-FFF2-40B4-BE49-F238E27FC236}">
                  <a16:creationId xmlns:a16="http://schemas.microsoft.com/office/drawing/2014/main" id="{0B61EBFB-596E-4331-9038-FD09C0343ACF}"/>
                </a:ext>
              </a:extLst>
            </p:cNvPr>
            <p:cNvSpPr/>
            <p:nvPr/>
          </p:nvSpPr>
          <p:spPr>
            <a:xfrm>
              <a:off x="2692464" y="1025803"/>
              <a:ext cx="227155" cy="131104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57" name="Left Brace 556">
              <a:extLst>
                <a:ext uri="{FF2B5EF4-FFF2-40B4-BE49-F238E27FC236}">
                  <a16:creationId xmlns:a16="http://schemas.microsoft.com/office/drawing/2014/main" id="{BAA68A24-01E0-40BD-9EE5-DB62C1039103}"/>
                </a:ext>
              </a:extLst>
            </p:cNvPr>
            <p:cNvSpPr/>
            <p:nvPr/>
          </p:nvSpPr>
          <p:spPr>
            <a:xfrm flipH="1">
              <a:off x="5152176" y="1015016"/>
              <a:ext cx="168024" cy="282316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58" name="TextBox 1">
              <a:extLst>
                <a:ext uri="{FF2B5EF4-FFF2-40B4-BE49-F238E27FC236}">
                  <a16:creationId xmlns:a16="http://schemas.microsoft.com/office/drawing/2014/main" id="{576E0997-E379-4F47-BE41-5E8E86959A01}"/>
                </a:ext>
              </a:extLst>
            </p:cNvPr>
            <p:cNvSpPr txBox="1"/>
            <p:nvPr/>
          </p:nvSpPr>
          <p:spPr>
            <a:xfrm>
              <a:off x="2090743" y="1442034"/>
              <a:ext cx="692892" cy="479092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b="1" dirty="0">
                  <a:solidFill>
                    <a:srgbClr val="000000"/>
                  </a:solidFill>
                </a:rPr>
                <a:t>CBR</a:t>
              </a:r>
              <a:br>
                <a:rPr lang="en-GB" b="1" dirty="0">
                  <a:solidFill>
                    <a:srgbClr val="000000"/>
                  </a:solidFill>
                </a:rPr>
              </a:br>
              <a:r>
                <a:rPr lang="en-GB" b="1" dirty="0">
                  <a:solidFill>
                    <a:srgbClr val="000000"/>
                  </a:solidFill>
                </a:rPr>
                <a:t>36.4%</a:t>
              </a:r>
              <a:endParaRPr lang="en-GB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559" name="TextBox 2">
              <a:extLst>
                <a:ext uri="{FF2B5EF4-FFF2-40B4-BE49-F238E27FC236}">
                  <a16:creationId xmlns:a16="http://schemas.microsoft.com/office/drawing/2014/main" id="{7038D241-300A-4A8C-8566-E00F3E5597ED}"/>
                </a:ext>
              </a:extLst>
            </p:cNvPr>
            <p:cNvSpPr txBox="1"/>
            <p:nvPr/>
          </p:nvSpPr>
          <p:spPr>
            <a:xfrm>
              <a:off x="5433940" y="2167191"/>
              <a:ext cx="626107" cy="435539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000" dirty="0">
                  <a:solidFill>
                    <a:srgbClr val="595454"/>
                  </a:solidFill>
                </a:rPr>
                <a:t>DCR</a:t>
              </a:r>
              <a:br>
                <a:rPr lang="en-GB" sz="1000" dirty="0">
                  <a:solidFill>
                    <a:srgbClr val="595454"/>
                  </a:solidFill>
                </a:rPr>
              </a:br>
              <a:r>
                <a:rPr lang="en-GB" sz="1000" dirty="0">
                  <a:solidFill>
                    <a:srgbClr val="595454"/>
                  </a:solidFill>
                </a:rPr>
                <a:t>79.4%</a:t>
              </a:r>
              <a:endParaRPr lang="en-GB" sz="900" dirty="0">
                <a:solidFill>
                  <a:srgbClr val="595454"/>
                </a:solidFill>
              </a:endParaRPr>
            </a:p>
          </p:txBody>
        </p:sp>
        <p:sp>
          <p:nvSpPr>
            <p:cNvPr id="560" name="Left Brace 559">
              <a:extLst>
                <a:ext uri="{FF2B5EF4-FFF2-40B4-BE49-F238E27FC236}">
                  <a16:creationId xmlns:a16="http://schemas.microsoft.com/office/drawing/2014/main" id="{A64620A3-9436-4512-911A-E783AB18F757}"/>
                </a:ext>
              </a:extLst>
            </p:cNvPr>
            <p:cNvSpPr/>
            <p:nvPr/>
          </p:nvSpPr>
          <p:spPr>
            <a:xfrm>
              <a:off x="6830807" y="1016056"/>
              <a:ext cx="202701" cy="150958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61" name="Left Brace 560">
              <a:extLst>
                <a:ext uri="{FF2B5EF4-FFF2-40B4-BE49-F238E27FC236}">
                  <a16:creationId xmlns:a16="http://schemas.microsoft.com/office/drawing/2014/main" id="{976DCE81-0EF9-42F9-AF0D-15843711EBFC}"/>
                </a:ext>
              </a:extLst>
            </p:cNvPr>
            <p:cNvSpPr/>
            <p:nvPr/>
          </p:nvSpPr>
          <p:spPr>
            <a:xfrm flipH="1">
              <a:off x="9281749" y="1025195"/>
              <a:ext cx="184574" cy="265499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62" name="TextBox 1">
              <a:extLst>
                <a:ext uri="{FF2B5EF4-FFF2-40B4-BE49-F238E27FC236}">
                  <a16:creationId xmlns:a16="http://schemas.microsoft.com/office/drawing/2014/main" id="{F4F75F9F-7B79-4117-957B-B54734C85D59}"/>
                </a:ext>
              </a:extLst>
            </p:cNvPr>
            <p:cNvSpPr txBox="1"/>
            <p:nvPr/>
          </p:nvSpPr>
          <p:spPr>
            <a:xfrm>
              <a:off x="6159125" y="1580892"/>
              <a:ext cx="626107" cy="435539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000" dirty="0">
                  <a:solidFill>
                    <a:srgbClr val="595454"/>
                  </a:solidFill>
                </a:rPr>
                <a:t>CBR</a:t>
              </a:r>
              <a:br>
                <a:rPr lang="en-GB" sz="1000" dirty="0">
                  <a:solidFill>
                    <a:srgbClr val="595454"/>
                  </a:solidFill>
                </a:rPr>
              </a:br>
              <a:r>
                <a:rPr lang="en-GB" sz="1000" dirty="0">
                  <a:solidFill>
                    <a:srgbClr val="595454"/>
                  </a:solidFill>
                </a:rPr>
                <a:t>41.7%</a:t>
              </a:r>
              <a:endParaRPr lang="en-GB" sz="900" dirty="0">
                <a:solidFill>
                  <a:srgbClr val="595454"/>
                </a:solidFill>
              </a:endParaRPr>
            </a:p>
          </p:txBody>
        </p:sp>
        <p:sp>
          <p:nvSpPr>
            <p:cNvPr id="563" name="TextBox 2">
              <a:extLst>
                <a:ext uri="{FF2B5EF4-FFF2-40B4-BE49-F238E27FC236}">
                  <a16:creationId xmlns:a16="http://schemas.microsoft.com/office/drawing/2014/main" id="{6C3DB870-35F6-4AC2-BACD-D6C2AE66F231}"/>
                </a:ext>
              </a:extLst>
            </p:cNvPr>
            <p:cNvSpPr txBox="1"/>
            <p:nvPr/>
          </p:nvSpPr>
          <p:spPr>
            <a:xfrm>
              <a:off x="9535045" y="2163938"/>
              <a:ext cx="626107" cy="435539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000" dirty="0">
                  <a:solidFill>
                    <a:srgbClr val="595454"/>
                  </a:solidFill>
                </a:rPr>
                <a:t>DCR</a:t>
              </a:r>
              <a:br>
                <a:rPr lang="en-GB" sz="1000" dirty="0">
                  <a:solidFill>
                    <a:srgbClr val="595454"/>
                  </a:solidFill>
                </a:rPr>
              </a:br>
              <a:r>
                <a:rPr lang="en-GB" sz="1000" dirty="0">
                  <a:solidFill>
                    <a:srgbClr val="595454"/>
                  </a:solidFill>
                </a:rPr>
                <a:t>75.0%</a:t>
              </a:r>
              <a:endParaRPr lang="en-GB" sz="900" dirty="0">
                <a:solidFill>
                  <a:srgbClr val="595454"/>
                </a:solidFill>
              </a:endParaRPr>
            </a:p>
          </p:txBody>
        </p:sp>
      </p:grpSp>
      <p:sp>
        <p:nvSpPr>
          <p:cNvPr id="564" name="TextBox 563">
            <a:extLst>
              <a:ext uri="{FF2B5EF4-FFF2-40B4-BE49-F238E27FC236}">
                <a16:creationId xmlns:a16="http://schemas.microsoft.com/office/drawing/2014/main" id="{FF7E6ED4-A400-42D7-A6DB-50B5E6582E30}"/>
              </a:ext>
            </a:extLst>
          </p:cNvPr>
          <p:cNvSpPr txBox="1"/>
          <p:nvPr/>
        </p:nvSpPr>
        <p:spPr>
          <a:xfrm>
            <a:off x="7503937" y="740546"/>
            <a:ext cx="357224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377"/>
            <a:r>
              <a:rPr lang="en-GB" sz="1400" dirty="0">
                <a:solidFill>
                  <a:srgbClr val="595454"/>
                </a:solidFill>
              </a:rPr>
              <a:t>Survival for Cohort D (IBER + DEX)</a:t>
            </a:r>
          </a:p>
          <a:p>
            <a:pPr defTabSz="914377"/>
            <a:r>
              <a:rPr lang="en-GB" sz="1400" dirty="0">
                <a:solidFill>
                  <a:srgbClr val="595454"/>
                </a:solidFill>
              </a:rPr>
              <a:t>PFS</a:t>
            </a:r>
          </a:p>
        </p:txBody>
      </p: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4841D3A6-6A78-43F7-8E5B-5F9E2737671B}"/>
              </a:ext>
            </a:extLst>
          </p:cNvPr>
          <p:cNvGrpSpPr/>
          <p:nvPr/>
        </p:nvGrpSpPr>
        <p:grpSpPr>
          <a:xfrm>
            <a:off x="6389471" y="801657"/>
            <a:ext cx="5202784" cy="1840900"/>
            <a:chOff x="6389468" y="964216"/>
            <a:chExt cx="5202784" cy="1840899"/>
          </a:xfrm>
        </p:grpSpPr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0A81C546-9E13-4774-8B8E-1BA261D45D3C}"/>
                </a:ext>
              </a:extLst>
            </p:cNvPr>
            <p:cNvSpPr txBox="1"/>
            <p:nvPr/>
          </p:nvSpPr>
          <p:spPr>
            <a:xfrm>
              <a:off x="6824068" y="2297094"/>
              <a:ext cx="600485" cy="123111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defRPr/>
              </a:pPr>
              <a:r>
                <a:rPr lang="en-GB" sz="800" dirty="0">
                  <a:solidFill>
                    <a:srgbClr val="595454"/>
                  </a:solidFill>
                </a:rPr>
                <a:t>+ = Censor</a:t>
              </a:r>
            </a:p>
          </p:txBody>
        </p: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CF832C14-E63A-4844-B364-94945A88D1C2}"/>
                </a:ext>
              </a:extLst>
            </p:cNvPr>
            <p:cNvCxnSpPr>
              <a:cxnSpLocks/>
            </p:cNvCxnSpPr>
            <p:nvPr/>
          </p:nvCxnSpPr>
          <p:spPr>
            <a:xfrm>
              <a:off x="6791736" y="1740663"/>
              <a:ext cx="4692367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B7159D72-8478-4E74-9FEB-F983F2A6893B}"/>
                </a:ext>
              </a:extLst>
            </p:cNvPr>
            <p:cNvSpPr txBox="1"/>
            <p:nvPr/>
          </p:nvSpPr>
          <p:spPr>
            <a:xfrm>
              <a:off x="6553440" y="2682004"/>
              <a:ext cx="1097416" cy="123111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defRPr/>
              </a:pPr>
              <a:r>
                <a:rPr lang="en-GB" sz="800" dirty="0">
                  <a:solidFill>
                    <a:srgbClr val="595454"/>
                  </a:solidFill>
                </a:rPr>
                <a:t>No. of patients at risk</a:t>
              </a:r>
            </a:p>
          </p:txBody>
        </p: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1AE6D998-B8CB-4934-ABE3-B8D3CE2BF6D7}"/>
                </a:ext>
              </a:extLst>
            </p:cNvPr>
            <p:cNvGrpSpPr/>
            <p:nvPr/>
          </p:nvGrpSpPr>
          <p:grpSpPr>
            <a:xfrm>
              <a:off x="6770139" y="996306"/>
              <a:ext cx="4635283" cy="1398965"/>
              <a:chOff x="6770139" y="1047106"/>
              <a:chExt cx="4635283" cy="1398965"/>
            </a:xfrm>
          </p:grpSpPr>
          <p:sp>
            <p:nvSpPr>
              <p:cNvPr id="653" name="Freeform 5">
                <a:extLst>
                  <a:ext uri="{FF2B5EF4-FFF2-40B4-BE49-F238E27FC236}">
                    <a16:creationId xmlns:a16="http://schemas.microsoft.com/office/drawing/2014/main" id="{9A36043F-9ED6-4B76-B86A-8B183FE87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908" y="1073261"/>
                <a:ext cx="4615200" cy="1353600"/>
              </a:xfrm>
              <a:custGeom>
                <a:avLst/>
                <a:gdLst>
                  <a:gd name="T0" fmla="*/ 38 w 1450"/>
                  <a:gd name="T1" fmla="*/ 0 h 427"/>
                  <a:gd name="T2" fmla="*/ 52 w 1450"/>
                  <a:gd name="T3" fmla="*/ 4 h 427"/>
                  <a:gd name="T4" fmla="*/ 59 w 1450"/>
                  <a:gd name="T5" fmla="*/ 9 h 427"/>
                  <a:gd name="T6" fmla="*/ 77 w 1450"/>
                  <a:gd name="T7" fmla="*/ 13 h 427"/>
                  <a:gd name="T8" fmla="*/ 79 w 1450"/>
                  <a:gd name="T9" fmla="*/ 21 h 427"/>
                  <a:gd name="T10" fmla="*/ 82 w 1450"/>
                  <a:gd name="T11" fmla="*/ 30 h 427"/>
                  <a:gd name="T12" fmla="*/ 86 w 1450"/>
                  <a:gd name="T13" fmla="*/ 53 h 427"/>
                  <a:gd name="T14" fmla="*/ 95 w 1450"/>
                  <a:gd name="T15" fmla="*/ 63 h 427"/>
                  <a:gd name="T16" fmla="*/ 122 w 1450"/>
                  <a:gd name="T17" fmla="*/ 65 h 427"/>
                  <a:gd name="T18" fmla="*/ 141 w 1450"/>
                  <a:gd name="T19" fmla="*/ 79 h 427"/>
                  <a:gd name="T20" fmla="*/ 154 w 1450"/>
                  <a:gd name="T21" fmla="*/ 83 h 427"/>
                  <a:gd name="T22" fmla="*/ 157 w 1450"/>
                  <a:gd name="T23" fmla="*/ 88 h 427"/>
                  <a:gd name="T24" fmla="*/ 160 w 1450"/>
                  <a:gd name="T25" fmla="*/ 90 h 427"/>
                  <a:gd name="T26" fmla="*/ 165 w 1450"/>
                  <a:gd name="T27" fmla="*/ 134 h 427"/>
                  <a:gd name="T28" fmla="*/ 174 w 1450"/>
                  <a:gd name="T29" fmla="*/ 141 h 427"/>
                  <a:gd name="T30" fmla="*/ 176 w 1450"/>
                  <a:gd name="T31" fmla="*/ 144 h 427"/>
                  <a:gd name="T32" fmla="*/ 179 w 1450"/>
                  <a:gd name="T33" fmla="*/ 148 h 427"/>
                  <a:gd name="T34" fmla="*/ 196 w 1450"/>
                  <a:gd name="T35" fmla="*/ 152 h 427"/>
                  <a:gd name="T36" fmla="*/ 200 w 1450"/>
                  <a:gd name="T37" fmla="*/ 157 h 427"/>
                  <a:gd name="T38" fmla="*/ 202 w 1450"/>
                  <a:gd name="T39" fmla="*/ 160 h 427"/>
                  <a:gd name="T40" fmla="*/ 227 w 1450"/>
                  <a:gd name="T41" fmla="*/ 166 h 427"/>
                  <a:gd name="T42" fmla="*/ 236 w 1450"/>
                  <a:gd name="T43" fmla="*/ 171 h 427"/>
                  <a:gd name="T44" fmla="*/ 240 w 1450"/>
                  <a:gd name="T45" fmla="*/ 177 h 427"/>
                  <a:gd name="T46" fmla="*/ 242 w 1450"/>
                  <a:gd name="T47" fmla="*/ 181 h 427"/>
                  <a:gd name="T48" fmla="*/ 263 w 1450"/>
                  <a:gd name="T49" fmla="*/ 222 h 427"/>
                  <a:gd name="T50" fmla="*/ 282 w 1450"/>
                  <a:gd name="T51" fmla="*/ 241 h 427"/>
                  <a:gd name="T52" fmla="*/ 284 w 1450"/>
                  <a:gd name="T53" fmla="*/ 246 h 427"/>
                  <a:gd name="T54" fmla="*/ 316 w 1450"/>
                  <a:gd name="T55" fmla="*/ 261 h 427"/>
                  <a:gd name="T56" fmla="*/ 320 w 1450"/>
                  <a:gd name="T57" fmla="*/ 266 h 427"/>
                  <a:gd name="T58" fmla="*/ 323 w 1450"/>
                  <a:gd name="T59" fmla="*/ 278 h 427"/>
                  <a:gd name="T60" fmla="*/ 335 w 1450"/>
                  <a:gd name="T61" fmla="*/ 280 h 427"/>
                  <a:gd name="T62" fmla="*/ 360 w 1450"/>
                  <a:gd name="T63" fmla="*/ 282 h 427"/>
                  <a:gd name="T64" fmla="*/ 401 w 1450"/>
                  <a:gd name="T65" fmla="*/ 288 h 427"/>
                  <a:gd name="T66" fmla="*/ 403 w 1450"/>
                  <a:gd name="T67" fmla="*/ 294 h 427"/>
                  <a:gd name="T68" fmla="*/ 416 w 1450"/>
                  <a:gd name="T69" fmla="*/ 299 h 427"/>
                  <a:gd name="T70" fmla="*/ 437 w 1450"/>
                  <a:gd name="T71" fmla="*/ 303 h 427"/>
                  <a:gd name="T72" fmla="*/ 471 w 1450"/>
                  <a:gd name="T73" fmla="*/ 308 h 427"/>
                  <a:gd name="T74" fmla="*/ 516 w 1450"/>
                  <a:gd name="T75" fmla="*/ 312 h 427"/>
                  <a:gd name="T76" fmla="*/ 519 w 1450"/>
                  <a:gd name="T77" fmla="*/ 318 h 427"/>
                  <a:gd name="T78" fmla="*/ 546 w 1450"/>
                  <a:gd name="T79" fmla="*/ 328 h 427"/>
                  <a:gd name="T80" fmla="*/ 551 w 1450"/>
                  <a:gd name="T81" fmla="*/ 334 h 427"/>
                  <a:gd name="T82" fmla="*/ 576 w 1450"/>
                  <a:gd name="T83" fmla="*/ 338 h 427"/>
                  <a:gd name="T84" fmla="*/ 635 w 1450"/>
                  <a:gd name="T85" fmla="*/ 348 h 427"/>
                  <a:gd name="T86" fmla="*/ 636 w 1450"/>
                  <a:gd name="T87" fmla="*/ 351 h 427"/>
                  <a:gd name="T88" fmla="*/ 658 w 1450"/>
                  <a:gd name="T89" fmla="*/ 361 h 427"/>
                  <a:gd name="T90" fmla="*/ 708 w 1450"/>
                  <a:gd name="T91" fmla="*/ 366 h 427"/>
                  <a:gd name="T92" fmla="*/ 715 w 1450"/>
                  <a:gd name="T93" fmla="*/ 374 h 427"/>
                  <a:gd name="T94" fmla="*/ 728 w 1450"/>
                  <a:gd name="T95" fmla="*/ 380 h 427"/>
                  <a:gd name="T96" fmla="*/ 876 w 1450"/>
                  <a:gd name="T97" fmla="*/ 386 h 427"/>
                  <a:gd name="T98" fmla="*/ 913 w 1450"/>
                  <a:gd name="T99" fmla="*/ 395 h 427"/>
                  <a:gd name="T100" fmla="*/ 1129 w 1450"/>
                  <a:gd name="T101" fmla="*/ 405 h 427"/>
                  <a:gd name="T102" fmla="*/ 1308 w 1450"/>
                  <a:gd name="T103" fmla="*/ 415 h 427"/>
                  <a:gd name="T104" fmla="*/ 1450 w 1450"/>
                  <a:gd name="T105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50" h="427">
                    <a:moveTo>
                      <a:pt x="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122" y="65"/>
                      <a:pt x="122" y="65"/>
                      <a:pt x="122" y="65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83"/>
                      <a:pt x="141" y="83"/>
                      <a:pt x="141" y="83"/>
                    </a:cubicBezTo>
                    <a:cubicBezTo>
                      <a:pt x="154" y="83"/>
                      <a:pt x="154" y="83"/>
                      <a:pt x="154" y="83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57" y="88"/>
                      <a:pt x="157" y="88"/>
                      <a:pt x="157" y="88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60" y="90"/>
                      <a:pt x="160" y="90"/>
                      <a:pt x="160" y="90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5" y="134"/>
                      <a:pt x="165" y="134"/>
                      <a:pt x="165" y="134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74" y="141"/>
                      <a:pt x="174" y="141"/>
                      <a:pt x="174" y="141"/>
                    </a:cubicBezTo>
                    <a:cubicBezTo>
                      <a:pt x="174" y="144"/>
                      <a:pt x="174" y="144"/>
                      <a:pt x="174" y="144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176" y="148"/>
                      <a:pt x="176" y="148"/>
                      <a:pt x="176" y="148"/>
                    </a:cubicBezTo>
                    <a:cubicBezTo>
                      <a:pt x="179" y="148"/>
                      <a:pt x="179" y="148"/>
                      <a:pt x="179" y="148"/>
                    </a:cubicBezTo>
                    <a:cubicBezTo>
                      <a:pt x="179" y="152"/>
                      <a:pt x="179" y="152"/>
                      <a:pt x="179" y="152"/>
                    </a:cubicBezTo>
                    <a:cubicBezTo>
                      <a:pt x="196" y="152"/>
                      <a:pt x="196" y="152"/>
                      <a:pt x="196" y="152"/>
                    </a:cubicBezTo>
                    <a:cubicBezTo>
                      <a:pt x="196" y="157"/>
                      <a:pt x="196" y="157"/>
                      <a:pt x="196" y="157"/>
                    </a:cubicBezTo>
                    <a:cubicBezTo>
                      <a:pt x="200" y="157"/>
                      <a:pt x="200" y="157"/>
                      <a:pt x="200" y="157"/>
                    </a:cubicBezTo>
                    <a:cubicBezTo>
                      <a:pt x="200" y="157"/>
                      <a:pt x="200" y="159"/>
                      <a:pt x="200" y="160"/>
                    </a:cubicBezTo>
                    <a:cubicBezTo>
                      <a:pt x="200" y="161"/>
                      <a:pt x="202" y="160"/>
                      <a:pt x="202" y="160"/>
                    </a:cubicBezTo>
                    <a:cubicBezTo>
                      <a:pt x="202" y="166"/>
                      <a:pt x="202" y="166"/>
                      <a:pt x="202" y="166"/>
                    </a:cubicBezTo>
                    <a:cubicBezTo>
                      <a:pt x="227" y="166"/>
                      <a:pt x="227" y="166"/>
                      <a:pt x="227" y="166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36" y="171"/>
                      <a:pt x="236" y="171"/>
                      <a:pt x="236" y="171"/>
                    </a:cubicBezTo>
                    <a:cubicBezTo>
                      <a:pt x="236" y="177"/>
                      <a:pt x="236" y="177"/>
                      <a:pt x="236" y="177"/>
                    </a:cubicBezTo>
                    <a:cubicBezTo>
                      <a:pt x="240" y="177"/>
                      <a:pt x="240" y="177"/>
                      <a:pt x="240" y="177"/>
                    </a:cubicBezTo>
                    <a:cubicBezTo>
                      <a:pt x="240" y="181"/>
                      <a:pt x="240" y="181"/>
                      <a:pt x="240" y="181"/>
                    </a:cubicBezTo>
                    <a:cubicBezTo>
                      <a:pt x="242" y="181"/>
                      <a:pt x="242" y="181"/>
                      <a:pt x="242" y="181"/>
                    </a:cubicBezTo>
                    <a:cubicBezTo>
                      <a:pt x="242" y="222"/>
                      <a:pt x="242" y="222"/>
                      <a:pt x="242" y="222"/>
                    </a:cubicBezTo>
                    <a:cubicBezTo>
                      <a:pt x="263" y="222"/>
                      <a:pt x="263" y="222"/>
                      <a:pt x="263" y="222"/>
                    </a:cubicBezTo>
                    <a:cubicBezTo>
                      <a:pt x="263" y="241"/>
                      <a:pt x="263" y="241"/>
                      <a:pt x="263" y="241"/>
                    </a:cubicBezTo>
                    <a:cubicBezTo>
                      <a:pt x="282" y="241"/>
                      <a:pt x="282" y="241"/>
                      <a:pt x="282" y="241"/>
                    </a:cubicBezTo>
                    <a:cubicBezTo>
                      <a:pt x="282" y="246"/>
                      <a:pt x="282" y="246"/>
                      <a:pt x="282" y="246"/>
                    </a:cubicBezTo>
                    <a:cubicBezTo>
                      <a:pt x="284" y="246"/>
                      <a:pt x="284" y="246"/>
                      <a:pt x="284" y="246"/>
                    </a:cubicBezTo>
                    <a:cubicBezTo>
                      <a:pt x="284" y="261"/>
                      <a:pt x="284" y="261"/>
                      <a:pt x="284" y="261"/>
                    </a:cubicBezTo>
                    <a:cubicBezTo>
                      <a:pt x="316" y="261"/>
                      <a:pt x="316" y="261"/>
                      <a:pt x="316" y="261"/>
                    </a:cubicBezTo>
                    <a:cubicBezTo>
                      <a:pt x="316" y="266"/>
                      <a:pt x="316" y="266"/>
                      <a:pt x="316" y="266"/>
                    </a:cubicBezTo>
                    <a:cubicBezTo>
                      <a:pt x="320" y="266"/>
                      <a:pt x="320" y="266"/>
                      <a:pt x="320" y="266"/>
                    </a:cubicBezTo>
                    <a:cubicBezTo>
                      <a:pt x="320" y="278"/>
                      <a:pt x="320" y="278"/>
                      <a:pt x="320" y="278"/>
                    </a:cubicBezTo>
                    <a:cubicBezTo>
                      <a:pt x="323" y="278"/>
                      <a:pt x="323" y="278"/>
                      <a:pt x="323" y="278"/>
                    </a:cubicBezTo>
                    <a:cubicBezTo>
                      <a:pt x="323" y="280"/>
                      <a:pt x="323" y="280"/>
                      <a:pt x="323" y="280"/>
                    </a:cubicBezTo>
                    <a:cubicBezTo>
                      <a:pt x="335" y="280"/>
                      <a:pt x="335" y="280"/>
                      <a:pt x="335" y="280"/>
                    </a:cubicBezTo>
                    <a:cubicBezTo>
                      <a:pt x="335" y="282"/>
                      <a:pt x="335" y="282"/>
                      <a:pt x="335" y="282"/>
                    </a:cubicBezTo>
                    <a:cubicBezTo>
                      <a:pt x="360" y="282"/>
                      <a:pt x="360" y="282"/>
                      <a:pt x="360" y="282"/>
                    </a:cubicBezTo>
                    <a:cubicBezTo>
                      <a:pt x="360" y="288"/>
                      <a:pt x="360" y="288"/>
                      <a:pt x="360" y="288"/>
                    </a:cubicBezTo>
                    <a:cubicBezTo>
                      <a:pt x="401" y="288"/>
                      <a:pt x="401" y="288"/>
                      <a:pt x="401" y="288"/>
                    </a:cubicBezTo>
                    <a:cubicBezTo>
                      <a:pt x="401" y="294"/>
                      <a:pt x="401" y="294"/>
                      <a:pt x="401" y="294"/>
                    </a:cubicBezTo>
                    <a:cubicBezTo>
                      <a:pt x="403" y="294"/>
                      <a:pt x="403" y="294"/>
                      <a:pt x="403" y="294"/>
                    </a:cubicBezTo>
                    <a:cubicBezTo>
                      <a:pt x="403" y="299"/>
                      <a:pt x="403" y="299"/>
                      <a:pt x="403" y="299"/>
                    </a:cubicBezTo>
                    <a:cubicBezTo>
                      <a:pt x="416" y="299"/>
                      <a:pt x="416" y="299"/>
                      <a:pt x="416" y="299"/>
                    </a:cubicBezTo>
                    <a:cubicBezTo>
                      <a:pt x="416" y="303"/>
                      <a:pt x="416" y="303"/>
                      <a:pt x="416" y="303"/>
                    </a:cubicBezTo>
                    <a:cubicBezTo>
                      <a:pt x="437" y="303"/>
                      <a:pt x="437" y="303"/>
                      <a:pt x="437" y="303"/>
                    </a:cubicBezTo>
                    <a:cubicBezTo>
                      <a:pt x="437" y="308"/>
                      <a:pt x="437" y="308"/>
                      <a:pt x="437" y="308"/>
                    </a:cubicBez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1" y="312"/>
                      <a:pt x="471" y="312"/>
                      <a:pt x="471" y="312"/>
                    </a:cubicBezTo>
                    <a:cubicBezTo>
                      <a:pt x="516" y="312"/>
                      <a:pt x="516" y="312"/>
                      <a:pt x="516" y="312"/>
                    </a:cubicBezTo>
                    <a:cubicBezTo>
                      <a:pt x="516" y="318"/>
                      <a:pt x="516" y="318"/>
                      <a:pt x="516" y="318"/>
                    </a:cubicBezTo>
                    <a:cubicBezTo>
                      <a:pt x="519" y="318"/>
                      <a:pt x="519" y="318"/>
                      <a:pt x="519" y="318"/>
                    </a:cubicBezTo>
                    <a:cubicBezTo>
                      <a:pt x="519" y="328"/>
                      <a:pt x="519" y="328"/>
                      <a:pt x="519" y="328"/>
                    </a:cubicBezTo>
                    <a:cubicBezTo>
                      <a:pt x="546" y="328"/>
                      <a:pt x="546" y="328"/>
                      <a:pt x="546" y="328"/>
                    </a:cubicBezTo>
                    <a:cubicBezTo>
                      <a:pt x="546" y="334"/>
                      <a:pt x="546" y="334"/>
                      <a:pt x="546" y="334"/>
                    </a:cubicBezTo>
                    <a:cubicBezTo>
                      <a:pt x="551" y="334"/>
                      <a:pt x="551" y="334"/>
                      <a:pt x="551" y="334"/>
                    </a:cubicBezTo>
                    <a:cubicBezTo>
                      <a:pt x="551" y="338"/>
                      <a:pt x="551" y="338"/>
                      <a:pt x="551" y="338"/>
                    </a:cubicBezTo>
                    <a:cubicBezTo>
                      <a:pt x="576" y="338"/>
                      <a:pt x="576" y="338"/>
                      <a:pt x="576" y="338"/>
                    </a:cubicBezTo>
                    <a:cubicBezTo>
                      <a:pt x="576" y="348"/>
                      <a:pt x="576" y="348"/>
                      <a:pt x="576" y="348"/>
                    </a:cubicBezTo>
                    <a:cubicBezTo>
                      <a:pt x="635" y="348"/>
                      <a:pt x="635" y="348"/>
                      <a:pt x="635" y="348"/>
                    </a:cubicBezTo>
                    <a:cubicBezTo>
                      <a:pt x="635" y="351"/>
                      <a:pt x="635" y="351"/>
                      <a:pt x="635" y="351"/>
                    </a:cubicBezTo>
                    <a:cubicBezTo>
                      <a:pt x="636" y="351"/>
                      <a:pt x="636" y="351"/>
                      <a:pt x="636" y="351"/>
                    </a:cubicBezTo>
                    <a:cubicBezTo>
                      <a:pt x="636" y="361"/>
                      <a:pt x="636" y="361"/>
                      <a:pt x="636" y="361"/>
                    </a:cubicBezTo>
                    <a:cubicBezTo>
                      <a:pt x="658" y="361"/>
                      <a:pt x="658" y="361"/>
                      <a:pt x="658" y="361"/>
                    </a:cubicBezTo>
                    <a:cubicBezTo>
                      <a:pt x="658" y="366"/>
                      <a:pt x="658" y="366"/>
                      <a:pt x="658" y="366"/>
                    </a:cubicBezTo>
                    <a:cubicBezTo>
                      <a:pt x="708" y="366"/>
                      <a:pt x="708" y="366"/>
                      <a:pt x="708" y="366"/>
                    </a:cubicBezTo>
                    <a:cubicBezTo>
                      <a:pt x="708" y="374"/>
                      <a:pt x="708" y="374"/>
                      <a:pt x="708" y="374"/>
                    </a:cubicBezTo>
                    <a:cubicBezTo>
                      <a:pt x="715" y="374"/>
                      <a:pt x="715" y="374"/>
                      <a:pt x="715" y="374"/>
                    </a:cubicBezTo>
                    <a:cubicBezTo>
                      <a:pt x="715" y="380"/>
                      <a:pt x="715" y="380"/>
                      <a:pt x="715" y="380"/>
                    </a:cubicBezTo>
                    <a:cubicBezTo>
                      <a:pt x="728" y="380"/>
                      <a:pt x="728" y="380"/>
                      <a:pt x="728" y="380"/>
                    </a:cubicBezTo>
                    <a:cubicBezTo>
                      <a:pt x="728" y="386"/>
                      <a:pt x="728" y="386"/>
                      <a:pt x="728" y="386"/>
                    </a:cubicBezTo>
                    <a:cubicBezTo>
                      <a:pt x="876" y="386"/>
                      <a:pt x="876" y="386"/>
                      <a:pt x="876" y="386"/>
                    </a:cubicBezTo>
                    <a:cubicBezTo>
                      <a:pt x="876" y="395"/>
                      <a:pt x="876" y="395"/>
                      <a:pt x="876" y="395"/>
                    </a:cubicBezTo>
                    <a:cubicBezTo>
                      <a:pt x="913" y="395"/>
                      <a:pt x="913" y="395"/>
                      <a:pt x="913" y="395"/>
                    </a:cubicBezTo>
                    <a:cubicBezTo>
                      <a:pt x="913" y="405"/>
                      <a:pt x="913" y="405"/>
                      <a:pt x="913" y="405"/>
                    </a:cubicBezTo>
                    <a:cubicBezTo>
                      <a:pt x="1129" y="405"/>
                      <a:pt x="1129" y="405"/>
                      <a:pt x="1129" y="405"/>
                    </a:cubicBezTo>
                    <a:cubicBezTo>
                      <a:pt x="1129" y="415"/>
                      <a:pt x="1129" y="415"/>
                      <a:pt x="1129" y="415"/>
                    </a:cubicBezTo>
                    <a:cubicBezTo>
                      <a:pt x="1308" y="415"/>
                      <a:pt x="1308" y="415"/>
                      <a:pt x="1308" y="415"/>
                    </a:cubicBezTo>
                    <a:cubicBezTo>
                      <a:pt x="1308" y="427"/>
                      <a:pt x="1308" y="427"/>
                      <a:pt x="1308" y="427"/>
                    </a:cubicBezTo>
                    <a:cubicBezTo>
                      <a:pt x="1450" y="427"/>
                      <a:pt x="1450" y="427"/>
                      <a:pt x="1450" y="427"/>
                    </a:cubicBezTo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dirty="0">
                  <a:solidFill>
                    <a:srgbClr val="595454"/>
                  </a:solidFill>
                </a:endParaRPr>
              </a:p>
            </p:txBody>
          </p:sp>
          <p:grpSp>
            <p:nvGrpSpPr>
              <p:cNvPr id="654" name="Group 653">
                <a:extLst>
                  <a:ext uri="{FF2B5EF4-FFF2-40B4-BE49-F238E27FC236}">
                    <a16:creationId xmlns:a16="http://schemas.microsoft.com/office/drawing/2014/main" id="{58C20B92-4FA6-4750-80D0-77A0D13D1A7C}"/>
                  </a:ext>
                </a:extLst>
              </p:cNvPr>
              <p:cNvGrpSpPr/>
              <p:nvPr/>
            </p:nvGrpSpPr>
            <p:grpSpPr>
              <a:xfrm>
                <a:off x="6770139" y="1047106"/>
                <a:ext cx="4635283" cy="1398965"/>
                <a:chOff x="6770139" y="1047106"/>
                <a:chExt cx="4635283" cy="1398965"/>
              </a:xfrm>
            </p:grpSpPr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86456038-0796-476D-BDEB-59F6F1FF984A}"/>
                    </a:ext>
                  </a:extLst>
                </p:cNvPr>
                <p:cNvGrpSpPr/>
                <p:nvPr/>
              </p:nvGrpSpPr>
              <p:grpSpPr>
                <a:xfrm>
                  <a:off x="11373012" y="241338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51" name="Straight Connector 850">
                    <a:extLst>
                      <a:ext uri="{FF2B5EF4-FFF2-40B4-BE49-F238E27FC236}">
                        <a16:creationId xmlns:a16="http://schemas.microsoft.com/office/drawing/2014/main" id="{F0A9407A-A2D7-4266-AB41-8A245D2250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2" name="Straight Connector 851">
                    <a:extLst>
                      <a:ext uri="{FF2B5EF4-FFF2-40B4-BE49-F238E27FC236}">
                        <a16:creationId xmlns:a16="http://schemas.microsoft.com/office/drawing/2014/main" id="{82171E9B-B80B-43FC-ABF6-B1E09288B1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78CC92B6-E11C-4786-8161-8E200CC526D6}"/>
                    </a:ext>
                  </a:extLst>
                </p:cNvPr>
                <p:cNvGrpSpPr/>
                <p:nvPr/>
              </p:nvGrpSpPr>
              <p:grpSpPr>
                <a:xfrm>
                  <a:off x="11302329" y="241338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9" name="Straight Connector 848">
                    <a:extLst>
                      <a:ext uri="{FF2B5EF4-FFF2-40B4-BE49-F238E27FC236}">
                        <a16:creationId xmlns:a16="http://schemas.microsoft.com/office/drawing/2014/main" id="{BE668BDD-5E36-4C9B-A06F-C44A2664C2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0" name="Straight Connector 849">
                    <a:extLst>
                      <a:ext uri="{FF2B5EF4-FFF2-40B4-BE49-F238E27FC236}">
                        <a16:creationId xmlns:a16="http://schemas.microsoft.com/office/drawing/2014/main" id="{55EB07D1-3706-4CA6-9525-0C7D13A930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7" name="Group 656">
                  <a:extLst>
                    <a:ext uri="{FF2B5EF4-FFF2-40B4-BE49-F238E27FC236}">
                      <a16:creationId xmlns:a16="http://schemas.microsoft.com/office/drawing/2014/main" id="{731A9E75-3962-4943-96EA-083791D0E318}"/>
                    </a:ext>
                  </a:extLst>
                </p:cNvPr>
                <p:cNvGrpSpPr/>
                <p:nvPr/>
              </p:nvGrpSpPr>
              <p:grpSpPr>
                <a:xfrm>
                  <a:off x="10928342" y="241338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7" name="Straight Connector 846">
                    <a:extLst>
                      <a:ext uri="{FF2B5EF4-FFF2-40B4-BE49-F238E27FC236}">
                        <a16:creationId xmlns:a16="http://schemas.microsoft.com/office/drawing/2014/main" id="{B506E18C-E27C-43F1-A20C-3B94ACD92F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8" name="Straight Connector 847">
                    <a:extLst>
                      <a:ext uri="{FF2B5EF4-FFF2-40B4-BE49-F238E27FC236}">
                        <a16:creationId xmlns:a16="http://schemas.microsoft.com/office/drawing/2014/main" id="{B985ECBB-C0C9-4276-A3EE-C78452204D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8" name="Group 657">
                  <a:extLst>
                    <a:ext uri="{FF2B5EF4-FFF2-40B4-BE49-F238E27FC236}">
                      <a16:creationId xmlns:a16="http://schemas.microsoft.com/office/drawing/2014/main" id="{F6BE0150-DB4E-479A-92F6-5004E9B7D49A}"/>
                    </a:ext>
                  </a:extLst>
                </p:cNvPr>
                <p:cNvGrpSpPr/>
                <p:nvPr/>
              </p:nvGrpSpPr>
              <p:grpSpPr>
                <a:xfrm>
                  <a:off x="10603994" y="237663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5" name="Straight Connector 844">
                    <a:extLst>
                      <a:ext uri="{FF2B5EF4-FFF2-40B4-BE49-F238E27FC236}">
                        <a16:creationId xmlns:a16="http://schemas.microsoft.com/office/drawing/2014/main" id="{9EF36146-DFD9-489C-9783-84A7361526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6" name="Straight Connector 845">
                    <a:extLst>
                      <a:ext uri="{FF2B5EF4-FFF2-40B4-BE49-F238E27FC236}">
                        <a16:creationId xmlns:a16="http://schemas.microsoft.com/office/drawing/2014/main" id="{D5487AF1-12F1-4F61-9D0A-CA43D487A7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9" name="Group 658">
                  <a:extLst>
                    <a:ext uri="{FF2B5EF4-FFF2-40B4-BE49-F238E27FC236}">
                      <a16:creationId xmlns:a16="http://schemas.microsoft.com/office/drawing/2014/main" id="{661F97E8-4C3B-49E2-B6B3-58F0AD469C71}"/>
                    </a:ext>
                  </a:extLst>
                </p:cNvPr>
                <p:cNvGrpSpPr/>
                <p:nvPr/>
              </p:nvGrpSpPr>
              <p:grpSpPr>
                <a:xfrm>
                  <a:off x="10356269" y="237663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3" name="Straight Connector 842">
                    <a:extLst>
                      <a:ext uri="{FF2B5EF4-FFF2-40B4-BE49-F238E27FC236}">
                        <a16:creationId xmlns:a16="http://schemas.microsoft.com/office/drawing/2014/main" id="{2923AC5B-520B-4552-8C93-F0AFC42E49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4" name="Straight Connector 843">
                    <a:extLst>
                      <a:ext uri="{FF2B5EF4-FFF2-40B4-BE49-F238E27FC236}">
                        <a16:creationId xmlns:a16="http://schemas.microsoft.com/office/drawing/2014/main" id="{D3601416-8AD4-4E44-B44B-FD25627A18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0" name="Group 659">
                  <a:extLst>
                    <a:ext uri="{FF2B5EF4-FFF2-40B4-BE49-F238E27FC236}">
                      <a16:creationId xmlns:a16="http://schemas.microsoft.com/office/drawing/2014/main" id="{CBD45685-B0BE-42CD-99FF-761B520B2C51}"/>
                    </a:ext>
                  </a:extLst>
                </p:cNvPr>
                <p:cNvGrpSpPr/>
                <p:nvPr/>
              </p:nvGrpSpPr>
              <p:grpSpPr>
                <a:xfrm>
                  <a:off x="9672240" y="234496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1" name="Straight Connector 840">
                    <a:extLst>
                      <a:ext uri="{FF2B5EF4-FFF2-40B4-BE49-F238E27FC236}">
                        <a16:creationId xmlns:a16="http://schemas.microsoft.com/office/drawing/2014/main" id="{28EA3AC8-6E5B-4B7D-A54D-66736490A7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2" name="Straight Connector 841">
                    <a:extLst>
                      <a:ext uri="{FF2B5EF4-FFF2-40B4-BE49-F238E27FC236}">
                        <a16:creationId xmlns:a16="http://schemas.microsoft.com/office/drawing/2014/main" id="{D50B4AAA-A01A-4CF9-86D6-502D79E717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1" name="Group 660">
                  <a:extLst>
                    <a:ext uri="{FF2B5EF4-FFF2-40B4-BE49-F238E27FC236}">
                      <a16:creationId xmlns:a16="http://schemas.microsoft.com/office/drawing/2014/main" id="{605F414C-03E6-4E29-96F8-1EC1B1AF3C31}"/>
                    </a:ext>
                  </a:extLst>
                </p:cNvPr>
                <p:cNvGrpSpPr/>
                <p:nvPr/>
              </p:nvGrpSpPr>
              <p:grpSpPr>
                <a:xfrm>
                  <a:off x="9550988" y="231053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9" name="Straight Connector 838">
                    <a:extLst>
                      <a:ext uri="{FF2B5EF4-FFF2-40B4-BE49-F238E27FC236}">
                        <a16:creationId xmlns:a16="http://schemas.microsoft.com/office/drawing/2014/main" id="{37FE093D-B0A3-40A0-89A3-C2DCC79216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0" name="Straight Connector 839">
                    <a:extLst>
                      <a:ext uri="{FF2B5EF4-FFF2-40B4-BE49-F238E27FC236}">
                        <a16:creationId xmlns:a16="http://schemas.microsoft.com/office/drawing/2014/main" id="{F5A8B457-98B4-4DBE-BD50-D405A975D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2" name="Group 661">
                  <a:extLst>
                    <a:ext uri="{FF2B5EF4-FFF2-40B4-BE49-F238E27FC236}">
                      <a16:creationId xmlns:a16="http://schemas.microsoft.com/office/drawing/2014/main" id="{20812730-090C-4B49-A603-67FF5BE64339}"/>
                    </a:ext>
                  </a:extLst>
                </p:cNvPr>
                <p:cNvGrpSpPr/>
                <p:nvPr/>
              </p:nvGrpSpPr>
              <p:grpSpPr>
                <a:xfrm>
                  <a:off x="9078391" y="228245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7" name="Straight Connector 836">
                    <a:extLst>
                      <a:ext uri="{FF2B5EF4-FFF2-40B4-BE49-F238E27FC236}">
                        <a16:creationId xmlns:a16="http://schemas.microsoft.com/office/drawing/2014/main" id="{A9532652-7D50-41A5-A5E7-5A18D8D6A2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8" name="Straight Connector 837">
                    <a:extLst>
                      <a:ext uri="{FF2B5EF4-FFF2-40B4-BE49-F238E27FC236}">
                        <a16:creationId xmlns:a16="http://schemas.microsoft.com/office/drawing/2014/main" id="{8D14D070-60EF-4ACD-9E83-EF2A159406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3" name="Group 662">
                  <a:extLst>
                    <a:ext uri="{FF2B5EF4-FFF2-40B4-BE49-F238E27FC236}">
                      <a16:creationId xmlns:a16="http://schemas.microsoft.com/office/drawing/2014/main" id="{DFFA848C-02FE-4B8A-AB04-C07319D391B4}"/>
                    </a:ext>
                  </a:extLst>
                </p:cNvPr>
                <p:cNvGrpSpPr/>
                <p:nvPr/>
              </p:nvGrpSpPr>
              <p:grpSpPr>
                <a:xfrm>
                  <a:off x="9164142" y="228245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5" name="Straight Connector 834">
                    <a:extLst>
                      <a:ext uri="{FF2B5EF4-FFF2-40B4-BE49-F238E27FC236}">
                        <a16:creationId xmlns:a16="http://schemas.microsoft.com/office/drawing/2014/main" id="{B4478520-A853-4405-9E44-B594B47B6F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6" name="Straight Connector 835">
                    <a:extLst>
                      <a:ext uri="{FF2B5EF4-FFF2-40B4-BE49-F238E27FC236}">
                        <a16:creationId xmlns:a16="http://schemas.microsoft.com/office/drawing/2014/main" id="{EB985A9B-75FA-47DD-B8AD-BBE633DA5D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4" name="Group 663">
                  <a:extLst>
                    <a:ext uri="{FF2B5EF4-FFF2-40B4-BE49-F238E27FC236}">
                      <a16:creationId xmlns:a16="http://schemas.microsoft.com/office/drawing/2014/main" id="{232037D5-007E-4549-86F4-21B359CAF80B}"/>
                    </a:ext>
                  </a:extLst>
                </p:cNvPr>
                <p:cNvGrpSpPr/>
                <p:nvPr/>
              </p:nvGrpSpPr>
              <p:grpSpPr>
                <a:xfrm>
                  <a:off x="9292768" y="228245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3" name="Straight Connector 832">
                    <a:extLst>
                      <a:ext uri="{FF2B5EF4-FFF2-40B4-BE49-F238E27FC236}">
                        <a16:creationId xmlns:a16="http://schemas.microsoft.com/office/drawing/2014/main" id="{F4109951-0065-4AF4-87C9-6609175B24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4" name="Straight Connector 833">
                    <a:extLst>
                      <a:ext uri="{FF2B5EF4-FFF2-40B4-BE49-F238E27FC236}">
                        <a16:creationId xmlns:a16="http://schemas.microsoft.com/office/drawing/2014/main" id="{BA97C70A-8631-4334-BB42-0B4A50C0B0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5" name="Group 664">
                  <a:extLst>
                    <a:ext uri="{FF2B5EF4-FFF2-40B4-BE49-F238E27FC236}">
                      <a16:creationId xmlns:a16="http://schemas.microsoft.com/office/drawing/2014/main" id="{7DA681DF-06D9-48F8-A3BE-5669CC1E40D2}"/>
                    </a:ext>
                  </a:extLst>
                </p:cNvPr>
                <p:cNvGrpSpPr/>
                <p:nvPr/>
              </p:nvGrpSpPr>
              <p:grpSpPr>
                <a:xfrm>
                  <a:off x="9042400" y="226226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1" name="Straight Connector 830">
                    <a:extLst>
                      <a:ext uri="{FF2B5EF4-FFF2-40B4-BE49-F238E27FC236}">
                        <a16:creationId xmlns:a16="http://schemas.microsoft.com/office/drawing/2014/main" id="{A6CA06F0-5CBD-4243-9589-5D80F58A08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2" name="Straight Connector 831">
                    <a:extLst>
                      <a:ext uri="{FF2B5EF4-FFF2-40B4-BE49-F238E27FC236}">
                        <a16:creationId xmlns:a16="http://schemas.microsoft.com/office/drawing/2014/main" id="{F8E04319-2D9D-4DE7-9DE8-96928242ED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6" name="Group 665">
                  <a:extLst>
                    <a:ext uri="{FF2B5EF4-FFF2-40B4-BE49-F238E27FC236}">
                      <a16:creationId xmlns:a16="http://schemas.microsoft.com/office/drawing/2014/main" id="{730CC3A4-3B41-464A-BD01-2EF67986E47E}"/>
                    </a:ext>
                  </a:extLst>
                </p:cNvPr>
                <p:cNvGrpSpPr/>
                <p:nvPr/>
              </p:nvGrpSpPr>
              <p:grpSpPr>
                <a:xfrm>
                  <a:off x="9015762" y="223783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9" name="Straight Connector 828">
                    <a:extLst>
                      <a:ext uri="{FF2B5EF4-FFF2-40B4-BE49-F238E27FC236}">
                        <a16:creationId xmlns:a16="http://schemas.microsoft.com/office/drawing/2014/main" id="{2F4CE630-96C9-4C0F-AEF9-3047938872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0" name="Straight Connector 829">
                    <a:extLst>
                      <a:ext uri="{FF2B5EF4-FFF2-40B4-BE49-F238E27FC236}">
                        <a16:creationId xmlns:a16="http://schemas.microsoft.com/office/drawing/2014/main" id="{1491FBB2-28A3-48B0-AD9F-16DB6BE5A1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7" name="Group 666">
                  <a:extLst>
                    <a:ext uri="{FF2B5EF4-FFF2-40B4-BE49-F238E27FC236}">
                      <a16:creationId xmlns:a16="http://schemas.microsoft.com/office/drawing/2014/main" id="{ACAF85A4-A409-4F0A-812A-D3246C4705E3}"/>
                    </a:ext>
                  </a:extLst>
                </p:cNvPr>
                <p:cNvGrpSpPr/>
                <p:nvPr/>
              </p:nvGrpSpPr>
              <p:grpSpPr>
                <a:xfrm>
                  <a:off x="8866377" y="221836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7" name="Straight Connector 826">
                    <a:extLst>
                      <a:ext uri="{FF2B5EF4-FFF2-40B4-BE49-F238E27FC236}">
                        <a16:creationId xmlns:a16="http://schemas.microsoft.com/office/drawing/2014/main" id="{CB19527B-4D23-430C-AA74-BBB80FFDCB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8" name="Straight Connector 827">
                    <a:extLst>
                      <a:ext uri="{FF2B5EF4-FFF2-40B4-BE49-F238E27FC236}">
                        <a16:creationId xmlns:a16="http://schemas.microsoft.com/office/drawing/2014/main" id="{C2B95010-3B05-46A7-9E16-4726C6AB6A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8" name="Group 667">
                  <a:extLst>
                    <a:ext uri="{FF2B5EF4-FFF2-40B4-BE49-F238E27FC236}">
                      <a16:creationId xmlns:a16="http://schemas.microsoft.com/office/drawing/2014/main" id="{2B65D4DD-49FF-489C-96A3-8C9068CC8665}"/>
                    </a:ext>
                  </a:extLst>
                </p:cNvPr>
                <p:cNvGrpSpPr/>
                <p:nvPr/>
              </p:nvGrpSpPr>
              <p:grpSpPr>
                <a:xfrm>
                  <a:off x="8789386" y="220030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5" name="Straight Connector 824">
                    <a:extLst>
                      <a:ext uri="{FF2B5EF4-FFF2-40B4-BE49-F238E27FC236}">
                        <a16:creationId xmlns:a16="http://schemas.microsoft.com/office/drawing/2014/main" id="{960F2721-8EE2-4B14-B8AF-CACC4D8546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6" name="Straight Connector 825">
                    <a:extLst>
                      <a:ext uri="{FF2B5EF4-FFF2-40B4-BE49-F238E27FC236}">
                        <a16:creationId xmlns:a16="http://schemas.microsoft.com/office/drawing/2014/main" id="{E325B512-76C0-41BF-A057-473A93D496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9" name="Group 668">
                  <a:extLst>
                    <a:ext uri="{FF2B5EF4-FFF2-40B4-BE49-F238E27FC236}">
                      <a16:creationId xmlns:a16="http://schemas.microsoft.com/office/drawing/2014/main" id="{E3107958-DA7F-4566-B1B2-ED0DBCE8E88B}"/>
                    </a:ext>
                  </a:extLst>
                </p:cNvPr>
                <p:cNvGrpSpPr/>
                <p:nvPr/>
              </p:nvGrpSpPr>
              <p:grpSpPr>
                <a:xfrm>
                  <a:off x="8779747" y="215844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3" name="Straight Connector 822">
                    <a:extLst>
                      <a:ext uri="{FF2B5EF4-FFF2-40B4-BE49-F238E27FC236}">
                        <a16:creationId xmlns:a16="http://schemas.microsoft.com/office/drawing/2014/main" id="{C44FAADF-D202-44AB-BF97-E1962A6A1A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4" name="Straight Connector 823">
                    <a:extLst>
                      <a:ext uri="{FF2B5EF4-FFF2-40B4-BE49-F238E27FC236}">
                        <a16:creationId xmlns:a16="http://schemas.microsoft.com/office/drawing/2014/main" id="{2D0BEDC5-0D10-4EE3-A285-8E3F20E2C2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0" name="Group 669">
                  <a:extLst>
                    <a:ext uri="{FF2B5EF4-FFF2-40B4-BE49-F238E27FC236}">
                      <a16:creationId xmlns:a16="http://schemas.microsoft.com/office/drawing/2014/main" id="{91C00C61-7C75-4B9A-8C5E-0B1DC57DE886}"/>
                    </a:ext>
                  </a:extLst>
                </p:cNvPr>
                <p:cNvGrpSpPr/>
                <p:nvPr/>
              </p:nvGrpSpPr>
              <p:grpSpPr>
                <a:xfrm>
                  <a:off x="8596335" y="215844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1" name="Straight Connector 820">
                    <a:extLst>
                      <a:ext uri="{FF2B5EF4-FFF2-40B4-BE49-F238E27FC236}">
                        <a16:creationId xmlns:a16="http://schemas.microsoft.com/office/drawing/2014/main" id="{5C18E5A9-F6D8-412A-AF6F-5D003028C8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2" name="Straight Connector 821">
                    <a:extLst>
                      <a:ext uri="{FF2B5EF4-FFF2-40B4-BE49-F238E27FC236}">
                        <a16:creationId xmlns:a16="http://schemas.microsoft.com/office/drawing/2014/main" id="{3B5EE5C2-7B1B-4409-902E-5AEF8FA9BD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12B3002F-3367-4818-B623-017B97625E9F}"/>
                    </a:ext>
                  </a:extLst>
                </p:cNvPr>
                <p:cNvGrpSpPr/>
                <p:nvPr/>
              </p:nvGrpSpPr>
              <p:grpSpPr>
                <a:xfrm>
                  <a:off x="8537841" y="212575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9" name="Straight Connector 818">
                    <a:extLst>
                      <a:ext uri="{FF2B5EF4-FFF2-40B4-BE49-F238E27FC236}">
                        <a16:creationId xmlns:a16="http://schemas.microsoft.com/office/drawing/2014/main" id="{E90852BF-E3ED-4026-AB0D-C6C3BC0066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0" name="Straight Connector 819">
                    <a:extLst>
                      <a:ext uri="{FF2B5EF4-FFF2-40B4-BE49-F238E27FC236}">
                        <a16:creationId xmlns:a16="http://schemas.microsoft.com/office/drawing/2014/main" id="{94195AB3-A2A6-4B12-928A-8C37D3F2C2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5ED4E2D-0217-4D2A-8AF4-453605E1A7ED}"/>
                    </a:ext>
                  </a:extLst>
                </p:cNvPr>
                <p:cNvGrpSpPr/>
                <p:nvPr/>
              </p:nvGrpSpPr>
              <p:grpSpPr>
                <a:xfrm>
                  <a:off x="8516403" y="212575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7" name="Straight Connector 816">
                    <a:extLst>
                      <a:ext uri="{FF2B5EF4-FFF2-40B4-BE49-F238E27FC236}">
                        <a16:creationId xmlns:a16="http://schemas.microsoft.com/office/drawing/2014/main" id="{C9D2F711-FB7E-4E86-898B-B583075B18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8" name="Straight Connector 817">
                    <a:extLst>
                      <a:ext uri="{FF2B5EF4-FFF2-40B4-BE49-F238E27FC236}">
                        <a16:creationId xmlns:a16="http://schemas.microsoft.com/office/drawing/2014/main" id="{7EE81B98-B4AD-498C-B75E-50BEE51C1C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7DEF60C-9160-4072-931B-559781A143D8}"/>
                    </a:ext>
                  </a:extLst>
                </p:cNvPr>
                <p:cNvGrpSpPr/>
                <p:nvPr/>
              </p:nvGrpSpPr>
              <p:grpSpPr>
                <a:xfrm>
                  <a:off x="8495074" y="210932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5" name="Straight Connector 814">
                    <a:extLst>
                      <a:ext uri="{FF2B5EF4-FFF2-40B4-BE49-F238E27FC236}">
                        <a16:creationId xmlns:a16="http://schemas.microsoft.com/office/drawing/2014/main" id="{74CC83B5-91DE-4763-A40D-812FCF2D11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6" name="Straight Connector 815">
                    <a:extLst>
                      <a:ext uri="{FF2B5EF4-FFF2-40B4-BE49-F238E27FC236}">
                        <a16:creationId xmlns:a16="http://schemas.microsoft.com/office/drawing/2014/main" id="{027E3167-A18C-4B1C-B0C5-E8C5F21E38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4" name="Group 673">
                  <a:extLst>
                    <a:ext uri="{FF2B5EF4-FFF2-40B4-BE49-F238E27FC236}">
                      <a16:creationId xmlns:a16="http://schemas.microsoft.com/office/drawing/2014/main" id="{86BCDB23-6BD1-4016-9D27-9095A3009A6A}"/>
                    </a:ext>
                  </a:extLst>
                </p:cNvPr>
                <p:cNvGrpSpPr/>
                <p:nvPr/>
              </p:nvGrpSpPr>
              <p:grpSpPr>
                <a:xfrm>
                  <a:off x="8412117" y="209429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3" name="Straight Connector 812">
                    <a:extLst>
                      <a:ext uri="{FF2B5EF4-FFF2-40B4-BE49-F238E27FC236}">
                        <a16:creationId xmlns:a16="http://schemas.microsoft.com/office/drawing/2014/main" id="{F07518C1-FE23-40AC-9CA0-80637C7F44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4" name="Straight Connector 813">
                    <a:extLst>
                      <a:ext uri="{FF2B5EF4-FFF2-40B4-BE49-F238E27FC236}">
                        <a16:creationId xmlns:a16="http://schemas.microsoft.com/office/drawing/2014/main" id="{32C329C1-4B38-4B65-87FC-D22A0E9E79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5" name="Group 674">
                  <a:extLst>
                    <a:ext uri="{FF2B5EF4-FFF2-40B4-BE49-F238E27FC236}">
                      <a16:creationId xmlns:a16="http://schemas.microsoft.com/office/drawing/2014/main" id="{5F780B49-10AB-4E48-B381-898ADB219539}"/>
                    </a:ext>
                  </a:extLst>
                </p:cNvPr>
                <p:cNvGrpSpPr/>
                <p:nvPr/>
              </p:nvGrpSpPr>
              <p:grpSpPr>
                <a:xfrm>
                  <a:off x="8401480" y="206046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1" name="Straight Connector 810">
                    <a:extLst>
                      <a:ext uri="{FF2B5EF4-FFF2-40B4-BE49-F238E27FC236}">
                        <a16:creationId xmlns:a16="http://schemas.microsoft.com/office/drawing/2014/main" id="{680C1375-F103-491E-AB11-32F959A6D0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2" name="Straight Connector 811">
                    <a:extLst>
                      <a:ext uri="{FF2B5EF4-FFF2-40B4-BE49-F238E27FC236}">
                        <a16:creationId xmlns:a16="http://schemas.microsoft.com/office/drawing/2014/main" id="{890CEE12-D86D-4FCF-95DD-05139BFEC7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6" name="Group 675">
                  <a:extLst>
                    <a:ext uri="{FF2B5EF4-FFF2-40B4-BE49-F238E27FC236}">
                      <a16:creationId xmlns:a16="http://schemas.microsoft.com/office/drawing/2014/main" id="{D9C5E3A7-0499-4D64-9680-B4AFBC87F71B}"/>
                    </a:ext>
                  </a:extLst>
                </p:cNvPr>
                <p:cNvGrpSpPr/>
                <p:nvPr/>
              </p:nvGrpSpPr>
              <p:grpSpPr>
                <a:xfrm>
                  <a:off x="8296954" y="204386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9" name="Straight Connector 808">
                    <a:extLst>
                      <a:ext uri="{FF2B5EF4-FFF2-40B4-BE49-F238E27FC236}">
                        <a16:creationId xmlns:a16="http://schemas.microsoft.com/office/drawing/2014/main" id="{D30B8AC8-FE78-4EDC-AA44-D9526FA36B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0" name="Straight Connector 809">
                    <a:extLst>
                      <a:ext uri="{FF2B5EF4-FFF2-40B4-BE49-F238E27FC236}">
                        <a16:creationId xmlns:a16="http://schemas.microsoft.com/office/drawing/2014/main" id="{75D4B7EB-6335-4997-800B-A82EAB97B1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7" name="Group 676">
                  <a:extLst>
                    <a:ext uri="{FF2B5EF4-FFF2-40B4-BE49-F238E27FC236}">
                      <a16:creationId xmlns:a16="http://schemas.microsoft.com/office/drawing/2014/main" id="{B6C640CC-187E-49EC-A497-A27CFC432D5C}"/>
                    </a:ext>
                  </a:extLst>
                </p:cNvPr>
                <p:cNvGrpSpPr/>
                <p:nvPr/>
              </p:nvGrpSpPr>
              <p:grpSpPr>
                <a:xfrm>
                  <a:off x="8277898" y="204386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7" name="Straight Connector 806">
                    <a:extLst>
                      <a:ext uri="{FF2B5EF4-FFF2-40B4-BE49-F238E27FC236}">
                        <a16:creationId xmlns:a16="http://schemas.microsoft.com/office/drawing/2014/main" id="{959B3A98-EF75-4199-945B-1C757051E2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8" name="Straight Connector 807">
                    <a:extLst>
                      <a:ext uri="{FF2B5EF4-FFF2-40B4-BE49-F238E27FC236}">
                        <a16:creationId xmlns:a16="http://schemas.microsoft.com/office/drawing/2014/main" id="{12898092-98F1-489A-A77E-CC811F0D44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8" name="Group 677">
                  <a:extLst>
                    <a:ext uri="{FF2B5EF4-FFF2-40B4-BE49-F238E27FC236}">
                      <a16:creationId xmlns:a16="http://schemas.microsoft.com/office/drawing/2014/main" id="{B0F7E038-D5C0-4814-87E5-35C404492F2E}"/>
                    </a:ext>
                  </a:extLst>
                </p:cNvPr>
                <p:cNvGrpSpPr/>
                <p:nvPr/>
              </p:nvGrpSpPr>
              <p:grpSpPr>
                <a:xfrm>
                  <a:off x="8157032" y="203183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5" name="Straight Connector 804">
                    <a:extLst>
                      <a:ext uri="{FF2B5EF4-FFF2-40B4-BE49-F238E27FC236}">
                        <a16:creationId xmlns:a16="http://schemas.microsoft.com/office/drawing/2014/main" id="{B182F070-5504-4B1A-9230-4C9ACFFC58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6" name="Straight Connector 805">
                    <a:extLst>
                      <a:ext uri="{FF2B5EF4-FFF2-40B4-BE49-F238E27FC236}">
                        <a16:creationId xmlns:a16="http://schemas.microsoft.com/office/drawing/2014/main" id="{F939ADE8-7AEA-4C49-A1F0-1CA21129B7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9" name="Group 678">
                  <a:extLst>
                    <a:ext uri="{FF2B5EF4-FFF2-40B4-BE49-F238E27FC236}">
                      <a16:creationId xmlns:a16="http://schemas.microsoft.com/office/drawing/2014/main" id="{0C3ABF5D-EB35-462A-A247-558B5F524B33}"/>
                    </a:ext>
                  </a:extLst>
                </p:cNvPr>
                <p:cNvGrpSpPr/>
                <p:nvPr/>
              </p:nvGrpSpPr>
              <p:grpSpPr>
                <a:xfrm>
                  <a:off x="8090721" y="201498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3" name="Straight Connector 802">
                    <a:extLst>
                      <a:ext uri="{FF2B5EF4-FFF2-40B4-BE49-F238E27FC236}">
                        <a16:creationId xmlns:a16="http://schemas.microsoft.com/office/drawing/2014/main" id="{7C2A71E7-2EA4-4BD8-8AB5-A7BE87326E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4" name="Straight Connector 803">
                    <a:extLst>
                      <a:ext uri="{FF2B5EF4-FFF2-40B4-BE49-F238E27FC236}">
                        <a16:creationId xmlns:a16="http://schemas.microsoft.com/office/drawing/2014/main" id="{80BEAAB8-6395-49C4-B8AB-80013E433E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0" name="Group 679">
                  <a:extLst>
                    <a:ext uri="{FF2B5EF4-FFF2-40B4-BE49-F238E27FC236}">
                      <a16:creationId xmlns:a16="http://schemas.microsoft.com/office/drawing/2014/main" id="{06822E70-64EC-4A91-9FB9-903D1AFBC181}"/>
                    </a:ext>
                  </a:extLst>
                </p:cNvPr>
                <p:cNvGrpSpPr/>
                <p:nvPr/>
              </p:nvGrpSpPr>
              <p:grpSpPr>
                <a:xfrm>
                  <a:off x="8049914" y="200576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1" name="Straight Connector 800">
                    <a:extLst>
                      <a:ext uri="{FF2B5EF4-FFF2-40B4-BE49-F238E27FC236}">
                        <a16:creationId xmlns:a16="http://schemas.microsoft.com/office/drawing/2014/main" id="{32D20AA8-1BE8-4DE2-B435-0E18F415B3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2" name="Straight Connector 801">
                    <a:extLst>
                      <a:ext uri="{FF2B5EF4-FFF2-40B4-BE49-F238E27FC236}">
                        <a16:creationId xmlns:a16="http://schemas.microsoft.com/office/drawing/2014/main" id="{B8A80EF8-C9DF-46A5-B2C4-82D16DA2DB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1" name="Group 680">
                  <a:extLst>
                    <a:ext uri="{FF2B5EF4-FFF2-40B4-BE49-F238E27FC236}">
                      <a16:creationId xmlns:a16="http://schemas.microsoft.com/office/drawing/2014/main" id="{A11E4C55-EBAA-41A1-B2F3-BABBEC9A23F2}"/>
                    </a:ext>
                  </a:extLst>
                </p:cNvPr>
                <p:cNvGrpSpPr/>
                <p:nvPr/>
              </p:nvGrpSpPr>
              <p:grpSpPr>
                <a:xfrm>
                  <a:off x="8039775" y="19870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9" name="Straight Connector 798">
                    <a:extLst>
                      <a:ext uri="{FF2B5EF4-FFF2-40B4-BE49-F238E27FC236}">
                        <a16:creationId xmlns:a16="http://schemas.microsoft.com/office/drawing/2014/main" id="{7CAE8526-C732-4DD0-AEFE-E1B31FBB39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0" name="Straight Connector 799">
                    <a:extLst>
                      <a:ext uri="{FF2B5EF4-FFF2-40B4-BE49-F238E27FC236}">
                        <a16:creationId xmlns:a16="http://schemas.microsoft.com/office/drawing/2014/main" id="{77F06A29-532B-41CF-91AE-AC0B327E8D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2" name="Group 681">
                  <a:extLst>
                    <a:ext uri="{FF2B5EF4-FFF2-40B4-BE49-F238E27FC236}">
                      <a16:creationId xmlns:a16="http://schemas.microsoft.com/office/drawing/2014/main" id="{35D82AE3-90A4-4C40-9C5F-C6886B80612C}"/>
                    </a:ext>
                  </a:extLst>
                </p:cNvPr>
                <p:cNvGrpSpPr/>
                <p:nvPr/>
              </p:nvGrpSpPr>
              <p:grpSpPr>
                <a:xfrm>
                  <a:off x="7910847" y="196877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7" name="Straight Connector 796">
                    <a:extLst>
                      <a:ext uri="{FF2B5EF4-FFF2-40B4-BE49-F238E27FC236}">
                        <a16:creationId xmlns:a16="http://schemas.microsoft.com/office/drawing/2014/main" id="{B9E31E3B-011E-4CE7-A0C6-39B959AFA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8" name="Straight Connector 797">
                    <a:extLst>
                      <a:ext uri="{FF2B5EF4-FFF2-40B4-BE49-F238E27FC236}">
                        <a16:creationId xmlns:a16="http://schemas.microsoft.com/office/drawing/2014/main" id="{C227A56E-FB2A-440A-B094-2ADF2A952B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3" name="Group 682">
                  <a:extLst>
                    <a:ext uri="{FF2B5EF4-FFF2-40B4-BE49-F238E27FC236}">
                      <a16:creationId xmlns:a16="http://schemas.microsoft.com/office/drawing/2014/main" id="{34E008B8-BBBE-417F-9E00-8662C6A4C7AE}"/>
                    </a:ext>
                  </a:extLst>
                </p:cNvPr>
                <p:cNvGrpSpPr/>
                <p:nvPr/>
              </p:nvGrpSpPr>
              <p:grpSpPr>
                <a:xfrm>
                  <a:off x="7839698" y="195499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5" name="Straight Connector 794">
                    <a:extLst>
                      <a:ext uri="{FF2B5EF4-FFF2-40B4-BE49-F238E27FC236}">
                        <a16:creationId xmlns:a16="http://schemas.microsoft.com/office/drawing/2014/main" id="{A1140E8E-53C6-47A9-91C9-C08C6BD481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6" name="Straight Connector 795">
                    <a:extLst>
                      <a:ext uri="{FF2B5EF4-FFF2-40B4-BE49-F238E27FC236}">
                        <a16:creationId xmlns:a16="http://schemas.microsoft.com/office/drawing/2014/main" id="{9C7157CB-CD12-4EB2-8F33-79C3DF5580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4" name="Group 683">
                  <a:extLst>
                    <a:ext uri="{FF2B5EF4-FFF2-40B4-BE49-F238E27FC236}">
                      <a16:creationId xmlns:a16="http://schemas.microsoft.com/office/drawing/2014/main" id="{F22F1E42-62B0-4DE8-A0EB-A1A5AEBCA587}"/>
                    </a:ext>
                  </a:extLst>
                </p:cNvPr>
                <p:cNvGrpSpPr/>
                <p:nvPr/>
              </p:nvGrpSpPr>
              <p:grpSpPr>
                <a:xfrm>
                  <a:off x="7791737" y="194129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3" name="Straight Connector 792">
                    <a:extLst>
                      <a:ext uri="{FF2B5EF4-FFF2-40B4-BE49-F238E27FC236}">
                        <a16:creationId xmlns:a16="http://schemas.microsoft.com/office/drawing/2014/main" id="{A2C69255-B6D0-4E87-A165-3D65E393F1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4" name="Straight Connector 793">
                    <a:extLst>
                      <a:ext uri="{FF2B5EF4-FFF2-40B4-BE49-F238E27FC236}">
                        <a16:creationId xmlns:a16="http://schemas.microsoft.com/office/drawing/2014/main" id="{5B6E3E10-A350-4957-827D-FEC33BDE95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5" name="Group 684">
                  <a:extLst>
                    <a:ext uri="{FF2B5EF4-FFF2-40B4-BE49-F238E27FC236}">
                      <a16:creationId xmlns:a16="http://schemas.microsoft.com/office/drawing/2014/main" id="{3F6C510B-DC96-42CE-88AA-6EC9C3784D11}"/>
                    </a:ext>
                  </a:extLst>
                </p:cNvPr>
                <p:cNvGrpSpPr/>
                <p:nvPr/>
              </p:nvGrpSpPr>
              <p:grpSpPr>
                <a:xfrm>
                  <a:off x="7784546" y="191124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1" name="Straight Connector 790">
                    <a:extLst>
                      <a:ext uri="{FF2B5EF4-FFF2-40B4-BE49-F238E27FC236}">
                        <a16:creationId xmlns:a16="http://schemas.microsoft.com/office/drawing/2014/main" id="{B2DCDDDD-ED3C-4219-9BDE-80ED3CE5A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2" name="Straight Connector 791">
                    <a:extLst>
                      <a:ext uri="{FF2B5EF4-FFF2-40B4-BE49-F238E27FC236}">
                        <a16:creationId xmlns:a16="http://schemas.microsoft.com/office/drawing/2014/main" id="{CD91AC32-9DE5-41B1-8583-DC53C363E0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6" name="Group 685">
                  <a:extLst>
                    <a:ext uri="{FF2B5EF4-FFF2-40B4-BE49-F238E27FC236}">
                      <a16:creationId xmlns:a16="http://schemas.microsoft.com/office/drawing/2014/main" id="{295F9599-DE91-48F8-A3C1-7F9BF6D5ED8C}"/>
                    </a:ext>
                  </a:extLst>
                </p:cNvPr>
                <p:cNvGrpSpPr/>
                <p:nvPr/>
              </p:nvGrpSpPr>
              <p:grpSpPr>
                <a:xfrm>
                  <a:off x="7770629" y="189532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9" name="Straight Connector 788">
                    <a:extLst>
                      <a:ext uri="{FF2B5EF4-FFF2-40B4-BE49-F238E27FC236}">
                        <a16:creationId xmlns:a16="http://schemas.microsoft.com/office/drawing/2014/main" id="{75F1FA49-57BB-4695-9986-5985B28962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0" name="Straight Connector 789">
                    <a:extLst>
                      <a:ext uri="{FF2B5EF4-FFF2-40B4-BE49-F238E27FC236}">
                        <a16:creationId xmlns:a16="http://schemas.microsoft.com/office/drawing/2014/main" id="{DB8ED3C7-12D6-4E7E-A2FA-3AF9371CB2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7" name="Group 686">
                  <a:extLst>
                    <a:ext uri="{FF2B5EF4-FFF2-40B4-BE49-F238E27FC236}">
                      <a16:creationId xmlns:a16="http://schemas.microsoft.com/office/drawing/2014/main" id="{7875CBBC-5981-48C5-BB7F-70D7A219E11C}"/>
                    </a:ext>
                  </a:extLst>
                </p:cNvPr>
                <p:cNvGrpSpPr/>
                <p:nvPr/>
              </p:nvGrpSpPr>
              <p:grpSpPr>
                <a:xfrm>
                  <a:off x="7683037" y="18816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7" name="Straight Connector 786">
                    <a:extLst>
                      <a:ext uri="{FF2B5EF4-FFF2-40B4-BE49-F238E27FC236}">
                        <a16:creationId xmlns:a16="http://schemas.microsoft.com/office/drawing/2014/main" id="{8EACE017-73BA-4A79-B111-03346EA541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8" name="Straight Connector 787">
                    <a:extLst>
                      <a:ext uri="{FF2B5EF4-FFF2-40B4-BE49-F238E27FC236}">
                        <a16:creationId xmlns:a16="http://schemas.microsoft.com/office/drawing/2014/main" id="{1CBE3E41-8A14-4EB8-B573-6212099258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226EB056-37D6-420B-88A2-574F002DC5AD}"/>
                    </a:ext>
                  </a:extLst>
                </p:cNvPr>
                <p:cNvGrpSpPr/>
                <p:nvPr/>
              </p:nvGrpSpPr>
              <p:grpSpPr>
                <a:xfrm>
                  <a:off x="7672198" y="185206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5" name="Straight Connector 784">
                    <a:extLst>
                      <a:ext uri="{FF2B5EF4-FFF2-40B4-BE49-F238E27FC236}">
                        <a16:creationId xmlns:a16="http://schemas.microsoft.com/office/drawing/2014/main" id="{F9ABDCC9-2D03-4C14-8852-37D8B21550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6" name="Straight Connector 785">
                    <a:extLst>
                      <a:ext uri="{FF2B5EF4-FFF2-40B4-BE49-F238E27FC236}">
                        <a16:creationId xmlns:a16="http://schemas.microsoft.com/office/drawing/2014/main" id="{0C15B722-D0AC-4E0A-9143-4CC4AE020D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E48B95AA-BE12-4564-B3B3-2898060C522B}"/>
                    </a:ext>
                  </a:extLst>
                </p:cNvPr>
                <p:cNvGrpSpPr/>
                <p:nvPr/>
              </p:nvGrpSpPr>
              <p:grpSpPr>
                <a:xfrm>
                  <a:off x="7665935" y="183571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3" name="Straight Connector 782">
                    <a:extLst>
                      <a:ext uri="{FF2B5EF4-FFF2-40B4-BE49-F238E27FC236}">
                        <a16:creationId xmlns:a16="http://schemas.microsoft.com/office/drawing/2014/main" id="{AF699A70-E3E2-4077-97C0-52531A511C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4" name="Straight Connector 783">
                    <a:extLst>
                      <a:ext uri="{FF2B5EF4-FFF2-40B4-BE49-F238E27FC236}">
                        <a16:creationId xmlns:a16="http://schemas.microsoft.com/office/drawing/2014/main" id="{1C2639DD-2892-4A01-B803-849D6F5329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099EE0CB-6E75-4AC4-A802-1C7F7031901A}"/>
                    </a:ext>
                  </a:extLst>
                </p:cNvPr>
                <p:cNvGrpSpPr/>
                <p:nvPr/>
              </p:nvGrpSpPr>
              <p:grpSpPr>
                <a:xfrm>
                  <a:off x="7599260" y="1822014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1" name="Straight Connector 780">
                    <a:extLst>
                      <a:ext uri="{FF2B5EF4-FFF2-40B4-BE49-F238E27FC236}">
                        <a16:creationId xmlns:a16="http://schemas.microsoft.com/office/drawing/2014/main" id="{06EE1B1B-B718-4B69-982E-5CF24542E7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2" name="Straight Connector 781">
                    <a:extLst>
                      <a:ext uri="{FF2B5EF4-FFF2-40B4-BE49-F238E27FC236}">
                        <a16:creationId xmlns:a16="http://schemas.microsoft.com/office/drawing/2014/main" id="{4B911DC2-21C5-43D8-99D7-ABCF83BCD3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1" name="Group 690">
                  <a:extLst>
                    <a:ext uri="{FF2B5EF4-FFF2-40B4-BE49-F238E27FC236}">
                      <a16:creationId xmlns:a16="http://schemas.microsoft.com/office/drawing/2014/main" id="{AC36FFCC-265B-4875-AEFF-43F422A00DBE}"/>
                    </a:ext>
                  </a:extLst>
                </p:cNvPr>
                <p:cNvGrpSpPr/>
                <p:nvPr/>
              </p:nvGrpSpPr>
              <p:grpSpPr>
                <a:xfrm>
                  <a:off x="7547620" y="175873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9" name="Straight Connector 778">
                    <a:extLst>
                      <a:ext uri="{FF2B5EF4-FFF2-40B4-BE49-F238E27FC236}">
                        <a16:creationId xmlns:a16="http://schemas.microsoft.com/office/drawing/2014/main" id="{3893090F-6657-4332-9D57-9160773C0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0" name="Straight Connector 779">
                    <a:extLst>
                      <a:ext uri="{FF2B5EF4-FFF2-40B4-BE49-F238E27FC236}">
                        <a16:creationId xmlns:a16="http://schemas.microsoft.com/office/drawing/2014/main" id="{6D5E56A1-31F4-46C6-9457-D3B8C83446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2" name="Group 691">
                  <a:extLst>
                    <a:ext uri="{FF2B5EF4-FFF2-40B4-BE49-F238E27FC236}">
                      <a16:creationId xmlns:a16="http://schemas.microsoft.com/office/drawing/2014/main" id="{176A5B6E-287D-4755-8F9C-0689D0C05A15}"/>
                    </a:ext>
                  </a:extLst>
                </p:cNvPr>
                <p:cNvGrpSpPr/>
                <p:nvPr/>
              </p:nvGrpSpPr>
              <p:grpSpPr>
                <a:xfrm>
                  <a:off x="7539022" y="174520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7" name="Straight Connector 776">
                    <a:extLst>
                      <a:ext uri="{FF2B5EF4-FFF2-40B4-BE49-F238E27FC236}">
                        <a16:creationId xmlns:a16="http://schemas.microsoft.com/office/drawing/2014/main" id="{45D19248-0B59-4F07-BCB1-CDB6B1A95F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8" name="Straight Connector 777">
                    <a:extLst>
                      <a:ext uri="{FF2B5EF4-FFF2-40B4-BE49-F238E27FC236}">
                        <a16:creationId xmlns:a16="http://schemas.microsoft.com/office/drawing/2014/main" id="{D4E60A18-2DBD-4DB4-8740-BCCBD6E863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2EB48D08-AB57-435B-83D3-A7E779D6BD02}"/>
                    </a:ext>
                  </a:extLst>
                </p:cNvPr>
                <p:cNvGrpSpPr/>
                <p:nvPr/>
              </p:nvGrpSpPr>
              <p:grpSpPr>
                <a:xfrm>
                  <a:off x="7527493" y="162441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5" name="Straight Connector 774">
                    <a:extLst>
                      <a:ext uri="{FF2B5EF4-FFF2-40B4-BE49-F238E27FC236}">
                        <a16:creationId xmlns:a16="http://schemas.microsoft.com/office/drawing/2014/main" id="{9D33F8C8-C7EE-464D-B28E-0998B92C52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6" name="Straight Connector 775">
                    <a:extLst>
                      <a:ext uri="{FF2B5EF4-FFF2-40B4-BE49-F238E27FC236}">
                        <a16:creationId xmlns:a16="http://schemas.microsoft.com/office/drawing/2014/main" id="{143B073B-84B9-4212-89E2-264518BDBB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4" name="Group 693">
                  <a:extLst>
                    <a:ext uri="{FF2B5EF4-FFF2-40B4-BE49-F238E27FC236}">
                      <a16:creationId xmlns:a16="http://schemas.microsoft.com/office/drawing/2014/main" id="{A7297EE9-4887-4597-BC4E-A04D4BDDD98F}"/>
                    </a:ext>
                  </a:extLst>
                </p:cNvPr>
                <p:cNvGrpSpPr/>
                <p:nvPr/>
              </p:nvGrpSpPr>
              <p:grpSpPr>
                <a:xfrm>
                  <a:off x="7517588" y="160898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3" name="Straight Connector 772">
                    <a:extLst>
                      <a:ext uri="{FF2B5EF4-FFF2-40B4-BE49-F238E27FC236}">
                        <a16:creationId xmlns:a16="http://schemas.microsoft.com/office/drawing/2014/main" id="{28B37AFE-4060-4530-8588-4B03C56276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4" name="Straight Connector 773">
                    <a:extLst>
                      <a:ext uri="{FF2B5EF4-FFF2-40B4-BE49-F238E27FC236}">
                        <a16:creationId xmlns:a16="http://schemas.microsoft.com/office/drawing/2014/main" id="{E0D2ACF5-3D28-4465-8AAB-2C3EA29B05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5" name="Group 694">
                  <a:extLst>
                    <a:ext uri="{FF2B5EF4-FFF2-40B4-BE49-F238E27FC236}">
                      <a16:creationId xmlns:a16="http://schemas.microsoft.com/office/drawing/2014/main" id="{EB197C1B-E0C8-4620-86E9-1F04C52AA274}"/>
                    </a:ext>
                  </a:extLst>
                </p:cNvPr>
                <p:cNvGrpSpPr/>
                <p:nvPr/>
              </p:nvGrpSpPr>
              <p:grpSpPr>
                <a:xfrm>
                  <a:off x="7490131" y="159725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1" name="Straight Connector 770">
                    <a:extLst>
                      <a:ext uri="{FF2B5EF4-FFF2-40B4-BE49-F238E27FC236}">
                        <a16:creationId xmlns:a16="http://schemas.microsoft.com/office/drawing/2014/main" id="{6F022258-7D99-4A07-9382-C1681A7424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2" name="Straight Connector 771">
                    <a:extLst>
                      <a:ext uri="{FF2B5EF4-FFF2-40B4-BE49-F238E27FC236}">
                        <a16:creationId xmlns:a16="http://schemas.microsoft.com/office/drawing/2014/main" id="{3A126E95-EE00-4094-9B9B-924CFFDBFB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6" name="Group 695">
                  <a:extLst>
                    <a:ext uri="{FF2B5EF4-FFF2-40B4-BE49-F238E27FC236}">
                      <a16:creationId xmlns:a16="http://schemas.microsoft.com/office/drawing/2014/main" id="{B189A0DC-3074-4ABE-84E6-B0E190899F6D}"/>
                    </a:ext>
                  </a:extLst>
                </p:cNvPr>
                <p:cNvGrpSpPr/>
                <p:nvPr/>
              </p:nvGrpSpPr>
              <p:grpSpPr>
                <a:xfrm>
                  <a:off x="7430265" y="158044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9" name="Straight Connector 768">
                    <a:extLst>
                      <a:ext uri="{FF2B5EF4-FFF2-40B4-BE49-F238E27FC236}">
                        <a16:creationId xmlns:a16="http://schemas.microsoft.com/office/drawing/2014/main" id="{0C6617C8-8CF0-48B8-9D2B-C94A4D8C6D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0" name="Straight Connector 769">
                    <a:extLst>
                      <a:ext uri="{FF2B5EF4-FFF2-40B4-BE49-F238E27FC236}">
                        <a16:creationId xmlns:a16="http://schemas.microsoft.com/office/drawing/2014/main" id="{FE98AF90-83F6-4100-A9EE-0402E5875D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7" name="Group 696">
                  <a:extLst>
                    <a:ext uri="{FF2B5EF4-FFF2-40B4-BE49-F238E27FC236}">
                      <a16:creationId xmlns:a16="http://schemas.microsoft.com/office/drawing/2014/main" id="{DDCA6992-F040-4E02-9A95-C602573C6F9E}"/>
                    </a:ext>
                  </a:extLst>
                </p:cNvPr>
                <p:cNvGrpSpPr/>
                <p:nvPr/>
              </p:nvGrpSpPr>
              <p:grpSpPr>
                <a:xfrm>
                  <a:off x="7408257" y="1566084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7" name="Straight Connector 766">
                    <a:extLst>
                      <a:ext uri="{FF2B5EF4-FFF2-40B4-BE49-F238E27FC236}">
                        <a16:creationId xmlns:a16="http://schemas.microsoft.com/office/drawing/2014/main" id="{50B07FD2-D2DE-4910-AF46-AE291F2994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8" name="Straight Connector 767">
                    <a:extLst>
                      <a:ext uri="{FF2B5EF4-FFF2-40B4-BE49-F238E27FC236}">
                        <a16:creationId xmlns:a16="http://schemas.microsoft.com/office/drawing/2014/main" id="{65813DCD-2956-4ECD-93A7-D19104BBD8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8" name="Group 697">
                  <a:extLst>
                    <a:ext uri="{FF2B5EF4-FFF2-40B4-BE49-F238E27FC236}">
                      <a16:creationId xmlns:a16="http://schemas.microsoft.com/office/drawing/2014/main" id="{46712319-4DCD-45E7-B929-8D1688EC6776}"/>
                    </a:ext>
                  </a:extLst>
                </p:cNvPr>
                <p:cNvGrpSpPr/>
                <p:nvPr/>
              </p:nvGrpSpPr>
              <p:grpSpPr>
                <a:xfrm>
                  <a:off x="7388247" y="155041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5" name="Straight Connector 764">
                    <a:extLst>
                      <a:ext uri="{FF2B5EF4-FFF2-40B4-BE49-F238E27FC236}">
                        <a16:creationId xmlns:a16="http://schemas.microsoft.com/office/drawing/2014/main" id="{D0FDD12A-1F20-4E8D-B516-8C8F7876BF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6" name="Straight Connector 765">
                    <a:extLst>
                      <a:ext uri="{FF2B5EF4-FFF2-40B4-BE49-F238E27FC236}">
                        <a16:creationId xmlns:a16="http://schemas.microsoft.com/office/drawing/2014/main" id="{239B13A4-4C6F-48F6-9686-EEEB0DDD93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9" name="Group 698">
                  <a:extLst>
                    <a:ext uri="{FF2B5EF4-FFF2-40B4-BE49-F238E27FC236}">
                      <a16:creationId xmlns:a16="http://schemas.microsoft.com/office/drawing/2014/main" id="{189A49B5-8542-46B0-A5BC-F395AB95BD11}"/>
                    </a:ext>
                  </a:extLst>
                </p:cNvPr>
                <p:cNvGrpSpPr/>
                <p:nvPr/>
              </p:nvGrpSpPr>
              <p:grpSpPr>
                <a:xfrm>
                  <a:off x="7339875" y="153245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3" name="Straight Connector 762">
                    <a:extLst>
                      <a:ext uri="{FF2B5EF4-FFF2-40B4-BE49-F238E27FC236}">
                        <a16:creationId xmlns:a16="http://schemas.microsoft.com/office/drawing/2014/main" id="{8AEA632F-A948-4B56-B9D3-AE0B1B291A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4" name="Straight Connector 763">
                    <a:extLst>
                      <a:ext uri="{FF2B5EF4-FFF2-40B4-BE49-F238E27FC236}">
                        <a16:creationId xmlns:a16="http://schemas.microsoft.com/office/drawing/2014/main" id="{B45F310D-46F6-4316-8659-E8EB0DAAF7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0" name="Group 699">
                  <a:extLst>
                    <a:ext uri="{FF2B5EF4-FFF2-40B4-BE49-F238E27FC236}">
                      <a16:creationId xmlns:a16="http://schemas.microsoft.com/office/drawing/2014/main" id="{6C8965DB-BB8F-45C6-8935-62987852105C}"/>
                    </a:ext>
                  </a:extLst>
                </p:cNvPr>
                <p:cNvGrpSpPr/>
                <p:nvPr/>
              </p:nvGrpSpPr>
              <p:grpSpPr>
                <a:xfrm>
                  <a:off x="7333114" y="151811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1" name="Straight Connector 760">
                    <a:extLst>
                      <a:ext uri="{FF2B5EF4-FFF2-40B4-BE49-F238E27FC236}">
                        <a16:creationId xmlns:a16="http://schemas.microsoft.com/office/drawing/2014/main" id="{AA723F95-F116-4745-B5F8-7B284C5577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2" name="Straight Connector 761">
                    <a:extLst>
                      <a:ext uri="{FF2B5EF4-FFF2-40B4-BE49-F238E27FC236}">
                        <a16:creationId xmlns:a16="http://schemas.microsoft.com/office/drawing/2014/main" id="{8FEB7D61-99A5-4706-B3E1-8B2E718B6F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1" name="Group 700">
                  <a:extLst>
                    <a:ext uri="{FF2B5EF4-FFF2-40B4-BE49-F238E27FC236}">
                      <a16:creationId xmlns:a16="http://schemas.microsoft.com/office/drawing/2014/main" id="{E43C9B23-F3B0-48B1-997A-577F4C4258D3}"/>
                    </a:ext>
                  </a:extLst>
                </p:cNvPr>
                <p:cNvGrpSpPr/>
                <p:nvPr/>
              </p:nvGrpSpPr>
              <p:grpSpPr>
                <a:xfrm>
                  <a:off x="7316788" y="150232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9" name="Straight Connector 758">
                    <a:extLst>
                      <a:ext uri="{FF2B5EF4-FFF2-40B4-BE49-F238E27FC236}">
                        <a16:creationId xmlns:a16="http://schemas.microsoft.com/office/drawing/2014/main" id="{6013E1A6-C79D-452D-B671-DE44312774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0" name="Straight Connector 759">
                    <a:extLst>
                      <a:ext uri="{FF2B5EF4-FFF2-40B4-BE49-F238E27FC236}">
                        <a16:creationId xmlns:a16="http://schemas.microsoft.com/office/drawing/2014/main" id="{A04A884B-99E9-4793-AE43-A01487E57A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2" name="Group 701">
                  <a:extLst>
                    <a:ext uri="{FF2B5EF4-FFF2-40B4-BE49-F238E27FC236}">
                      <a16:creationId xmlns:a16="http://schemas.microsoft.com/office/drawing/2014/main" id="{1D99F2C8-613A-48B2-96DE-AD5394B5E822}"/>
                    </a:ext>
                  </a:extLst>
                </p:cNvPr>
                <p:cNvGrpSpPr/>
                <p:nvPr/>
              </p:nvGrpSpPr>
              <p:grpSpPr>
                <a:xfrm>
                  <a:off x="7295043" y="149347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7" name="Straight Connector 756">
                    <a:extLst>
                      <a:ext uri="{FF2B5EF4-FFF2-40B4-BE49-F238E27FC236}">
                        <a16:creationId xmlns:a16="http://schemas.microsoft.com/office/drawing/2014/main" id="{AE476E21-9D82-4221-9D40-A534952AD1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8" name="Straight Connector 757">
                    <a:extLst>
                      <a:ext uri="{FF2B5EF4-FFF2-40B4-BE49-F238E27FC236}">
                        <a16:creationId xmlns:a16="http://schemas.microsoft.com/office/drawing/2014/main" id="{4BC770A0-23E7-4629-A07F-DBBAA7A707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3" name="Group 702">
                  <a:extLst>
                    <a:ext uri="{FF2B5EF4-FFF2-40B4-BE49-F238E27FC236}">
                      <a16:creationId xmlns:a16="http://schemas.microsoft.com/office/drawing/2014/main" id="{4C5D42AD-AEC5-4927-8D88-2DF93887EE0A}"/>
                    </a:ext>
                  </a:extLst>
                </p:cNvPr>
                <p:cNvGrpSpPr/>
                <p:nvPr/>
              </p:nvGrpSpPr>
              <p:grpSpPr>
                <a:xfrm>
                  <a:off x="7288248" y="1480204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5" name="Straight Connector 754">
                    <a:extLst>
                      <a:ext uri="{FF2B5EF4-FFF2-40B4-BE49-F238E27FC236}">
                        <a16:creationId xmlns:a16="http://schemas.microsoft.com/office/drawing/2014/main" id="{3155630B-683A-481B-ABA5-9F2B9D01BB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6" name="Straight Connector 755">
                    <a:extLst>
                      <a:ext uri="{FF2B5EF4-FFF2-40B4-BE49-F238E27FC236}">
                        <a16:creationId xmlns:a16="http://schemas.microsoft.com/office/drawing/2014/main" id="{184943B8-CE72-4CE5-8BC9-DCABC505D0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BCA810BC-A182-4D1A-B961-88DD56BBA087}"/>
                    </a:ext>
                  </a:extLst>
                </p:cNvPr>
                <p:cNvGrpSpPr/>
                <p:nvPr/>
              </p:nvGrpSpPr>
              <p:grpSpPr>
                <a:xfrm>
                  <a:off x="7264594" y="132859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3" name="Straight Connector 752">
                    <a:extLst>
                      <a:ext uri="{FF2B5EF4-FFF2-40B4-BE49-F238E27FC236}">
                        <a16:creationId xmlns:a16="http://schemas.microsoft.com/office/drawing/2014/main" id="{0F1F2ADF-FD26-48E4-BD0B-2681C8A867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4" name="Straight Connector 753">
                    <a:extLst>
                      <a:ext uri="{FF2B5EF4-FFF2-40B4-BE49-F238E27FC236}">
                        <a16:creationId xmlns:a16="http://schemas.microsoft.com/office/drawing/2014/main" id="{1B0F9F3E-9BF0-4908-9F93-226C7C638B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0C467AB3-5CE0-4147-89D0-D52A5E841F55}"/>
                    </a:ext>
                  </a:extLst>
                </p:cNvPr>
                <p:cNvGrpSpPr/>
                <p:nvPr/>
              </p:nvGrpSpPr>
              <p:grpSpPr>
                <a:xfrm>
                  <a:off x="7223612" y="131672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1" name="Straight Connector 750">
                    <a:extLst>
                      <a:ext uri="{FF2B5EF4-FFF2-40B4-BE49-F238E27FC236}">
                        <a16:creationId xmlns:a16="http://schemas.microsoft.com/office/drawing/2014/main" id="{146929C9-876E-41E5-B511-BE6FD9D5C0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2" name="Straight Connector 751">
                    <a:extLst>
                      <a:ext uri="{FF2B5EF4-FFF2-40B4-BE49-F238E27FC236}">
                        <a16:creationId xmlns:a16="http://schemas.microsoft.com/office/drawing/2014/main" id="{9B316BE8-7AA6-46F2-8135-437989BA9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BF99870-3C4B-42B6-9697-04FBF52F890C}"/>
                    </a:ext>
                  </a:extLst>
                </p:cNvPr>
                <p:cNvGrpSpPr/>
                <p:nvPr/>
              </p:nvGrpSpPr>
              <p:grpSpPr>
                <a:xfrm>
                  <a:off x="7160550" y="130302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9" name="Straight Connector 748">
                    <a:extLst>
                      <a:ext uri="{FF2B5EF4-FFF2-40B4-BE49-F238E27FC236}">
                        <a16:creationId xmlns:a16="http://schemas.microsoft.com/office/drawing/2014/main" id="{51801A1E-F005-4801-BD96-1F6797B652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0" name="Straight Connector 749">
                    <a:extLst>
                      <a:ext uri="{FF2B5EF4-FFF2-40B4-BE49-F238E27FC236}">
                        <a16:creationId xmlns:a16="http://schemas.microsoft.com/office/drawing/2014/main" id="{E68E1AD1-7C7A-4EB2-8A1F-5008C31AC9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FF57F9BE-1ABA-4F60-9CBC-74FD940613DF}"/>
                    </a:ext>
                  </a:extLst>
                </p:cNvPr>
                <p:cNvGrpSpPr/>
                <p:nvPr/>
              </p:nvGrpSpPr>
              <p:grpSpPr>
                <a:xfrm>
                  <a:off x="7081456" y="125951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7" name="Straight Connector 746">
                    <a:extLst>
                      <a:ext uri="{FF2B5EF4-FFF2-40B4-BE49-F238E27FC236}">
                        <a16:creationId xmlns:a16="http://schemas.microsoft.com/office/drawing/2014/main" id="{7E41C2BB-1459-4163-A41B-A5C60BC72A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8" name="Straight Connector 747">
                    <a:extLst>
                      <a:ext uri="{FF2B5EF4-FFF2-40B4-BE49-F238E27FC236}">
                        <a16:creationId xmlns:a16="http://schemas.microsoft.com/office/drawing/2014/main" id="{13A2CCA2-87E4-4834-A033-28F685377B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8" name="Group 707">
                  <a:extLst>
                    <a:ext uri="{FF2B5EF4-FFF2-40B4-BE49-F238E27FC236}">
                      <a16:creationId xmlns:a16="http://schemas.microsoft.com/office/drawing/2014/main" id="{237C414F-1AC1-468D-A04C-9D3F46F55DF3}"/>
                    </a:ext>
                  </a:extLst>
                </p:cNvPr>
                <p:cNvGrpSpPr/>
                <p:nvPr/>
              </p:nvGrpSpPr>
              <p:grpSpPr>
                <a:xfrm>
                  <a:off x="7043632" y="124765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5" name="Straight Connector 744">
                    <a:extLst>
                      <a:ext uri="{FF2B5EF4-FFF2-40B4-BE49-F238E27FC236}">
                        <a16:creationId xmlns:a16="http://schemas.microsoft.com/office/drawing/2014/main" id="{C792AB95-EF33-4F29-B114-2DA6980AD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6" name="Straight Connector 745">
                    <a:extLst>
                      <a:ext uri="{FF2B5EF4-FFF2-40B4-BE49-F238E27FC236}">
                        <a16:creationId xmlns:a16="http://schemas.microsoft.com/office/drawing/2014/main" id="{F1E986B9-ED94-4499-9340-B9DFF3BD28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9" name="Group 708">
                  <a:extLst>
                    <a:ext uri="{FF2B5EF4-FFF2-40B4-BE49-F238E27FC236}">
                      <a16:creationId xmlns:a16="http://schemas.microsoft.com/office/drawing/2014/main" id="{48645493-14E4-4580-B89E-6361D0406E23}"/>
                    </a:ext>
                  </a:extLst>
                </p:cNvPr>
                <p:cNvGrpSpPr/>
                <p:nvPr/>
              </p:nvGrpSpPr>
              <p:grpSpPr>
                <a:xfrm>
                  <a:off x="7037095" y="121756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3" name="Straight Connector 742">
                    <a:extLst>
                      <a:ext uri="{FF2B5EF4-FFF2-40B4-BE49-F238E27FC236}">
                        <a16:creationId xmlns:a16="http://schemas.microsoft.com/office/drawing/2014/main" id="{E931183E-A9E9-4EBE-9C1A-D116ADA5FD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4" name="Straight Connector 743">
                    <a:extLst>
                      <a:ext uri="{FF2B5EF4-FFF2-40B4-BE49-F238E27FC236}">
                        <a16:creationId xmlns:a16="http://schemas.microsoft.com/office/drawing/2014/main" id="{B76C3AEC-4F45-4B78-BD22-26B1DA023B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0" name="Group 709">
                  <a:extLst>
                    <a:ext uri="{FF2B5EF4-FFF2-40B4-BE49-F238E27FC236}">
                      <a16:creationId xmlns:a16="http://schemas.microsoft.com/office/drawing/2014/main" id="{FDA66EF7-FD95-4661-839D-8F6A17B0CB3B}"/>
                    </a:ext>
                  </a:extLst>
                </p:cNvPr>
                <p:cNvGrpSpPr/>
                <p:nvPr/>
              </p:nvGrpSpPr>
              <p:grpSpPr>
                <a:xfrm>
                  <a:off x="7024813" y="114769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1" name="Straight Connector 740">
                    <a:extLst>
                      <a:ext uri="{FF2B5EF4-FFF2-40B4-BE49-F238E27FC236}">
                        <a16:creationId xmlns:a16="http://schemas.microsoft.com/office/drawing/2014/main" id="{E6A59494-856A-4647-9AA6-4D2AD46667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2" name="Straight Connector 741">
                    <a:extLst>
                      <a:ext uri="{FF2B5EF4-FFF2-40B4-BE49-F238E27FC236}">
                        <a16:creationId xmlns:a16="http://schemas.microsoft.com/office/drawing/2014/main" id="{B02C998B-806A-48A6-BDB7-BB5509EE1B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1" name="Group 710">
                  <a:extLst>
                    <a:ext uri="{FF2B5EF4-FFF2-40B4-BE49-F238E27FC236}">
                      <a16:creationId xmlns:a16="http://schemas.microsoft.com/office/drawing/2014/main" id="{1EF85BE6-5C70-4544-A09D-389125C46E65}"/>
                    </a:ext>
                  </a:extLst>
                </p:cNvPr>
                <p:cNvGrpSpPr/>
                <p:nvPr/>
              </p:nvGrpSpPr>
              <p:grpSpPr>
                <a:xfrm>
                  <a:off x="7017786" y="111760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9" name="Straight Connector 738">
                    <a:extLst>
                      <a:ext uri="{FF2B5EF4-FFF2-40B4-BE49-F238E27FC236}">
                        <a16:creationId xmlns:a16="http://schemas.microsoft.com/office/drawing/2014/main" id="{3662AE32-19DE-4804-A9EB-AFD3D3281D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0" name="Straight Connector 739">
                    <a:extLst>
                      <a:ext uri="{FF2B5EF4-FFF2-40B4-BE49-F238E27FC236}">
                        <a16:creationId xmlns:a16="http://schemas.microsoft.com/office/drawing/2014/main" id="{8216D8A7-8FCD-479B-81AD-8C0B09FFF8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2" name="Group 711">
                  <a:extLst>
                    <a:ext uri="{FF2B5EF4-FFF2-40B4-BE49-F238E27FC236}">
                      <a16:creationId xmlns:a16="http://schemas.microsoft.com/office/drawing/2014/main" id="{3A779D5B-FFBA-41B5-93D7-D1C92DC63598}"/>
                    </a:ext>
                  </a:extLst>
                </p:cNvPr>
                <p:cNvGrpSpPr/>
                <p:nvPr/>
              </p:nvGrpSpPr>
              <p:grpSpPr>
                <a:xfrm>
                  <a:off x="6963531" y="109190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7" name="Straight Connector 736">
                    <a:extLst>
                      <a:ext uri="{FF2B5EF4-FFF2-40B4-BE49-F238E27FC236}">
                        <a16:creationId xmlns:a16="http://schemas.microsoft.com/office/drawing/2014/main" id="{B66EFEB3-B0C9-413E-8A3F-614C9F20E9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8" name="Straight Connector 737">
                    <a:extLst>
                      <a:ext uri="{FF2B5EF4-FFF2-40B4-BE49-F238E27FC236}">
                        <a16:creationId xmlns:a16="http://schemas.microsoft.com/office/drawing/2014/main" id="{CAAD9639-2A13-466A-8E83-3D504771F0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3" name="Group 712">
                  <a:extLst>
                    <a:ext uri="{FF2B5EF4-FFF2-40B4-BE49-F238E27FC236}">
                      <a16:creationId xmlns:a16="http://schemas.microsoft.com/office/drawing/2014/main" id="{5E4634B1-36B1-4EBF-BB46-57523CFF7AAB}"/>
                    </a:ext>
                  </a:extLst>
                </p:cNvPr>
                <p:cNvGrpSpPr/>
                <p:nvPr/>
              </p:nvGrpSpPr>
              <p:grpSpPr>
                <a:xfrm>
                  <a:off x="6941128" y="10748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5" name="Straight Connector 734">
                    <a:extLst>
                      <a:ext uri="{FF2B5EF4-FFF2-40B4-BE49-F238E27FC236}">
                        <a16:creationId xmlns:a16="http://schemas.microsoft.com/office/drawing/2014/main" id="{905E94C2-8929-4BD6-9DE3-DABE590D28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6" name="Straight Connector 735">
                    <a:extLst>
                      <a:ext uri="{FF2B5EF4-FFF2-40B4-BE49-F238E27FC236}">
                        <a16:creationId xmlns:a16="http://schemas.microsoft.com/office/drawing/2014/main" id="{CEFA5058-33BD-4DBE-90B6-D0FBDD585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CCBB8A3D-7A67-45BE-AF5D-CAF4CC7874DA}"/>
                    </a:ext>
                  </a:extLst>
                </p:cNvPr>
                <p:cNvGrpSpPr/>
                <p:nvPr/>
              </p:nvGrpSpPr>
              <p:grpSpPr>
                <a:xfrm>
                  <a:off x="6935245" y="10748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3" name="Straight Connector 732">
                    <a:extLst>
                      <a:ext uri="{FF2B5EF4-FFF2-40B4-BE49-F238E27FC236}">
                        <a16:creationId xmlns:a16="http://schemas.microsoft.com/office/drawing/2014/main" id="{1D7094FF-812D-4BFE-AA95-A7B42F6CCB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4" name="Straight Connector 733">
                    <a:extLst>
                      <a:ext uri="{FF2B5EF4-FFF2-40B4-BE49-F238E27FC236}">
                        <a16:creationId xmlns:a16="http://schemas.microsoft.com/office/drawing/2014/main" id="{D37E8E11-7492-4F0F-9557-70EA23FA49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5" name="Group 714">
                  <a:extLst>
                    <a:ext uri="{FF2B5EF4-FFF2-40B4-BE49-F238E27FC236}">
                      <a16:creationId xmlns:a16="http://schemas.microsoft.com/office/drawing/2014/main" id="{C317DFA3-2F60-44E5-8E21-35C4AC530FAD}"/>
                    </a:ext>
                  </a:extLst>
                </p:cNvPr>
                <p:cNvGrpSpPr/>
                <p:nvPr/>
              </p:nvGrpSpPr>
              <p:grpSpPr>
                <a:xfrm>
                  <a:off x="6928708" y="10748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1" name="Straight Connector 730">
                    <a:extLst>
                      <a:ext uri="{FF2B5EF4-FFF2-40B4-BE49-F238E27FC236}">
                        <a16:creationId xmlns:a16="http://schemas.microsoft.com/office/drawing/2014/main" id="{EFAEE70D-054F-42FB-894F-C100F7C01F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2" name="Straight Connector 731">
                    <a:extLst>
                      <a:ext uri="{FF2B5EF4-FFF2-40B4-BE49-F238E27FC236}">
                        <a16:creationId xmlns:a16="http://schemas.microsoft.com/office/drawing/2014/main" id="{76B18B60-2F7A-4C33-B7EF-F2B04CCF41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6" name="Group 715">
                  <a:extLst>
                    <a:ext uri="{FF2B5EF4-FFF2-40B4-BE49-F238E27FC236}">
                      <a16:creationId xmlns:a16="http://schemas.microsoft.com/office/drawing/2014/main" id="{7A7B4268-380D-4EEF-8912-E73ADD1FC02F}"/>
                    </a:ext>
                  </a:extLst>
                </p:cNvPr>
                <p:cNvGrpSpPr/>
                <p:nvPr/>
              </p:nvGrpSpPr>
              <p:grpSpPr>
                <a:xfrm>
                  <a:off x="6896298" y="105897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9" name="Straight Connector 728">
                    <a:extLst>
                      <a:ext uri="{FF2B5EF4-FFF2-40B4-BE49-F238E27FC236}">
                        <a16:creationId xmlns:a16="http://schemas.microsoft.com/office/drawing/2014/main" id="{EBE22ADE-AC4E-4E17-A399-C5CF9D3766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0" name="Straight Connector 729">
                    <a:extLst>
                      <a:ext uri="{FF2B5EF4-FFF2-40B4-BE49-F238E27FC236}">
                        <a16:creationId xmlns:a16="http://schemas.microsoft.com/office/drawing/2014/main" id="{C4CC279B-8924-486A-B454-194F02997A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7" name="Group 716">
                  <a:extLst>
                    <a:ext uri="{FF2B5EF4-FFF2-40B4-BE49-F238E27FC236}">
                      <a16:creationId xmlns:a16="http://schemas.microsoft.com/office/drawing/2014/main" id="{829D7037-0370-4377-B59C-2B624203A496}"/>
                    </a:ext>
                  </a:extLst>
                </p:cNvPr>
                <p:cNvGrpSpPr/>
                <p:nvPr/>
              </p:nvGrpSpPr>
              <p:grpSpPr>
                <a:xfrm>
                  <a:off x="6791710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7" name="Straight Connector 726">
                    <a:extLst>
                      <a:ext uri="{FF2B5EF4-FFF2-40B4-BE49-F238E27FC236}">
                        <a16:creationId xmlns:a16="http://schemas.microsoft.com/office/drawing/2014/main" id="{88855242-3867-4F54-8CB0-A5325063D0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8" name="Straight Connector 727">
                    <a:extLst>
                      <a:ext uri="{FF2B5EF4-FFF2-40B4-BE49-F238E27FC236}">
                        <a16:creationId xmlns:a16="http://schemas.microsoft.com/office/drawing/2014/main" id="{44A97B59-DE22-41E7-96DA-17214DDFCA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8" name="Group 717">
                  <a:extLst>
                    <a:ext uri="{FF2B5EF4-FFF2-40B4-BE49-F238E27FC236}">
                      <a16:creationId xmlns:a16="http://schemas.microsoft.com/office/drawing/2014/main" id="{7B342338-E70C-4238-8B59-E8542DCD052B}"/>
                    </a:ext>
                  </a:extLst>
                </p:cNvPr>
                <p:cNvGrpSpPr/>
                <p:nvPr/>
              </p:nvGrpSpPr>
              <p:grpSpPr>
                <a:xfrm>
                  <a:off x="6770139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5" name="Straight Connector 724">
                    <a:extLst>
                      <a:ext uri="{FF2B5EF4-FFF2-40B4-BE49-F238E27FC236}">
                        <a16:creationId xmlns:a16="http://schemas.microsoft.com/office/drawing/2014/main" id="{2C57C38B-F712-45B5-814D-CB4FB82E36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6" name="Straight Connector 725">
                    <a:extLst>
                      <a:ext uri="{FF2B5EF4-FFF2-40B4-BE49-F238E27FC236}">
                        <a16:creationId xmlns:a16="http://schemas.microsoft.com/office/drawing/2014/main" id="{AA8830C4-A327-4CFF-88B5-3342700A1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9" name="Group 718">
                  <a:extLst>
                    <a:ext uri="{FF2B5EF4-FFF2-40B4-BE49-F238E27FC236}">
                      <a16:creationId xmlns:a16="http://schemas.microsoft.com/office/drawing/2014/main" id="{024432AC-17C3-499D-B582-7CC4D46B9595}"/>
                    </a:ext>
                  </a:extLst>
                </p:cNvPr>
                <p:cNvGrpSpPr/>
                <p:nvPr/>
              </p:nvGrpSpPr>
              <p:grpSpPr>
                <a:xfrm>
                  <a:off x="6777330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3" name="Straight Connector 722">
                    <a:extLst>
                      <a:ext uri="{FF2B5EF4-FFF2-40B4-BE49-F238E27FC236}">
                        <a16:creationId xmlns:a16="http://schemas.microsoft.com/office/drawing/2014/main" id="{C6A34303-0E14-4E04-AAA0-CB87A59828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4" name="Straight Connector 723">
                    <a:extLst>
                      <a:ext uri="{FF2B5EF4-FFF2-40B4-BE49-F238E27FC236}">
                        <a16:creationId xmlns:a16="http://schemas.microsoft.com/office/drawing/2014/main" id="{397E3B00-B4A3-4A15-9635-BA38ED7146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20" name="Group 719">
                  <a:extLst>
                    <a:ext uri="{FF2B5EF4-FFF2-40B4-BE49-F238E27FC236}">
                      <a16:creationId xmlns:a16="http://schemas.microsoft.com/office/drawing/2014/main" id="{CEFE2589-C000-4699-A623-AC7026350DEE}"/>
                    </a:ext>
                  </a:extLst>
                </p:cNvPr>
                <p:cNvGrpSpPr/>
                <p:nvPr/>
              </p:nvGrpSpPr>
              <p:grpSpPr>
                <a:xfrm>
                  <a:off x="6784520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1" name="Straight Connector 720">
                    <a:extLst>
                      <a:ext uri="{FF2B5EF4-FFF2-40B4-BE49-F238E27FC236}">
                        <a16:creationId xmlns:a16="http://schemas.microsoft.com/office/drawing/2014/main" id="{E29C2BB2-E0DA-4B16-A3B9-89E1774F62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2" name="Straight Connector 721">
                    <a:extLst>
                      <a:ext uri="{FF2B5EF4-FFF2-40B4-BE49-F238E27FC236}">
                        <a16:creationId xmlns:a16="http://schemas.microsoft.com/office/drawing/2014/main" id="{3B3AA6D1-B785-4BD2-B7DB-033FE718F6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0E523913-04E7-457D-BCAE-AE713E1DE13B}"/>
                </a:ext>
              </a:extLst>
            </p:cNvPr>
            <p:cNvGrpSpPr/>
            <p:nvPr/>
          </p:nvGrpSpPr>
          <p:grpSpPr>
            <a:xfrm>
              <a:off x="6389468" y="964216"/>
              <a:ext cx="5202784" cy="1772705"/>
              <a:chOff x="6389468" y="964216"/>
              <a:chExt cx="5202784" cy="1772705"/>
            </a:xfrm>
          </p:grpSpPr>
          <p:grpSp>
            <p:nvGrpSpPr>
              <p:cNvPr id="571" name="Group 570">
                <a:extLst>
                  <a:ext uri="{FF2B5EF4-FFF2-40B4-BE49-F238E27FC236}">
                    <a16:creationId xmlns:a16="http://schemas.microsoft.com/office/drawing/2014/main" id="{3D736F45-74FE-4727-9A23-1699F90D7891}"/>
                  </a:ext>
                </a:extLst>
              </p:cNvPr>
              <p:cNvGrpSpPr/>
              <p:nvPr/>
            </p:nvGrpSpPr>
            <p:grpSpPr>
              <a:xfrm>
                <a:off x="6550120" y="964216"/>
                <a:ext cx="193643" cy="1557893"/>
                <a:chOff x="1186452" y="1249945"/>
                <a:chExt cx="324139" cy="3474617"/>
              </a:xfrm>
            </p:grpSpPr>
            <p:sp>
              <p:nvSpPr>
                <p:cNvPr id="642" name="TextBox 641">
                  <a:extLst>
                    <a:ext uri="{FF2B5EF4-FFF2-40B4-BE49-F238E27FC236}">
                      <a16:creationId xmlns:a16="http://schemas.microsoft.com/office/drawing/2014/main" id="{CFFE1A84-A863-4870-BC04-9C3A7C2F15EF}"/>
                    </a:ext>
                  </a:extLst>
                </p:cNvPr>
                <p:cNvSpPr txBox="1"/>
                <p:nvPr/>
              </p:nvSpPr>
              <p:spPr>
                <a:xfrm>
                  <a:off x="1186452" y="1249945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1.0</a:t>
                  </a:r>
                </a:p>
              </p:txBody>
            </p:sp>
            <p:sp>
              <p:nvSpPr>
                <p:cNvPr id="643" name="TextBox 642">
                  <a:extLst>
                    <a:ext uri="{FF2B5EF4-FFF2-40B4-BE49-F238E27FC236}">
                      <a16:creationId xmlns:a16="http://schemas.microsoft.com/office/drawing/2014/main" id="{6FBE7E18-FD20-4F72-A7BE-E643EC76E283}"/>
                    </a:ext>
                  </a:extLst>
                </p:cNvPr>
                <p:cNvSpPr txBox="1"/>
                <p:nvPr/>
              </p:nvSpPr>
              <p:spPr>
                <a:xfrm>
                  <a:off x="1186452" y="1569946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0.9</a:t>
                  </a:r>
                </a:p>
              </p:txBody>
            </p:sp>
            <p:sp>
              <p:nvSpPr>
                <p:cNvPr id="644" name="TextBox 643">
                  <a:extLst>
                    <a:ext uri="{FF2B5EF4-FFF2-40B4-BE49-F238E27FC236}">
                      <a16:creationId xmlns:a16="http://schemas.microsoft.com/office/drawing/2014/main" id="{FA3EA433-A175-43AB-853C-3D38B610D0EC}"/>
                    </a:ext>
                  </a:extLst>
                </p:cNvPr>
                <p:cNvSpPr txBox="1"/>
                <p:nvPr/>
              </p:nvSpPr>
              <p:spPr>
                <a:xfrm>
                  <a:off x="1186452" y="1889951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0.8</a:t>
                  </a:r>
                </a:p>
              </p:txBody>
            </p:sp>
            <p:sp>
              <p:nvSpPr>
                <p:cNvPr id="645" name="TextBox 644">
                  <a:extLst>
                    <a:ext uri="{FF2B5EF4-FFF2-40B4-BE49-F238E27FC236}">
                      <a16:creationId xmlns:a16="http://schemas.microsoft.com/office/drawing/2014/main" id="{73EECE9F-580B-47AA-B943-EC74DA43B903}"/>
                    </a:ext>
                  </a:extLst>
                </p:cNvPr>
                <p:cNvSpPr txBox="1"/>
                <p:nvPr/>
              </p:nvSpPr>
              <p:spPr>
                <a:xfrm>
                  <a:off x="1186452" y="2209955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0.7</a:t>
                  </a:r>
                </a:p>
              </p:txBody>
            </p:sp>
            <p:sp>
              <p:nvSpPr>
                <p:cNvPr id="646" name="TextBox 645">
                  <a:extLst>
                    <a:ext uri="{FF2B5EF4-FFF2-40B4-BE49-F238E27FC236}">
                      <a16:creationId xmlns:a16="http://schemas.microsoft.com/office/drawing/2014/main" id="{879317DE-547F-4946-B659-BC7F553F85C2}"/>
                    </a:ext>
                  </a:extLst>
                </p:cNvPr>
                <p:cNvSpPr txBox="1"/>
                <p:nvPr/>
              </p:nvSpPr>
              <p:spPr>
                <a:xfrm>
                  <a:off x="1186452" y="2529958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0.6</a:t>
                  </a:r>
                </a:p>
              </p:txBody>
            </p:sp>
            <p:sp>
              <p:nvSpPr>
                <p:cNvPr id="647" name="TextBox 646">
                  <a:extLst>
                    <a:ext uri="{FF2B5EF4-FFF2-40B4-BE49-F238E27FC236}">
                      <a16:creationId xmlns:a16="http://schemas.microsoft.com/office/drawing/2014/main" id="{FBDAA1D8-0446-47F0-80CF-026A55E28A01}"/>
                    </a:ext>
                  </a:extLst>
                </p:cNvPr>
                <p:cNvSpPr txBox="1"/>
                <p:nvPr/>
              </p:nvSpPr>
              <p:spPr>
                <a:xfrm>
                  <a:off x="1186452" y="2849961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0.5</a:t>
                  </a:r>
                </a:p>
              </p:txBody>
            </p:sp>
            <p:sp>
              <p:nvSpPr>
                <p:cNvPr id="648" name="TextBox 647">
                  <a:extLst>
                    <a:ext uri="{FF2B5EF4-FFF2-40B4-BE49-F238E27FC236}">
                      <a16:creationId xmlns:a16="http://schemas.microsoft.com/office/drawing/2014/main" id="{929A4DB2-557A-4240-94AB-87F684D4461D}"/>
                    </a:ext>
                  </a:extLst>
                </p:cNvPr>
                <p:cNvSpPr txBox="1"/>
                <p:nvPr/>
              </p:nvSpPr>
              <p:spPr>
                <a:xfrm>
                  <a:off x="1186452" y="3169967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0.4</a:t>
                  </a:r>
                </a:p>
              </p:txBody>
            </p:sp>
            <p:sp>
              <p:nvSpPr>
                <p:cNvPr id="649" name="TextBox 648">
                  <a:extLst>
                    <a:ext uri="{FF2B5EF4-FFF2-40B4-BE49-F238E27FC236}">
                      <a16:creationId xmlns:a16="http://schemas.microsoft.com/office/drawing/2014/main" id="{9578395C-21D9-48D5-894B-B39EF55B7B79}"/>
                    </a:ext>
                  </a:extLst>
                </p:cNvPr>
                <p:cNvSpPr txBox="1"/>
                <p:nvPr/>
              </p:nvSpPr>
              <p:spPr>
                <a:xfrm>
                  <a:off x="1186452" y="3489968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0.3</a:t>
                  </a:r>
                </a:p>
              </p:txBody>
            </p:sp>
            <p:sp>
              <p:nvSpPr>
                <p:cNvPr id="650" name="TextBox 649">
                  <a:extLst>
                    <a:ext uri="{FF2B5EF4-FFF2-40B4-BE49-F238E27FC236}">
                      <a16:creationId xmlns:a16="http://schemas.microsoft.com/office/drawing/2014/main" id="{5A8F9BCB-DB1E-4052-92FB-3CE28E4BC632}"/>
                    </a:ext>
                  </a:extLst>
                </p:cNvPr>
                <p:cNvSpPr txBox="1"/>
                <p:nvPr/>
              </p:nvSpPr>
              <p:spPr>
                <a:xfrm>
                  <a:off x="1186452" y="3809973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0.2</a:t>
                  </a:r>
                </a:p>
              </p:txBody>
            </p:sp>
            <p:sp>
              <p:nvSpPr>
                <p:cNvPr id="651" name="TextBox 650">
                  <a:extLst>
                    <a:ext uri="{FF2B5EF4-FFF2-40B4-BE49-F238E27FC236}">
                      <a16:creationId xmlns:a16="http://schemas.microsoft.com/office/drawing/2014/main" id="{FD66C4D9-3984-455E-832E-819297771BA2}"/>
                    </a:ext>
                  </a:extLst>
                </p:cNvPr>
                <p:cNvSpPr txBox="1"/>
                <p:nvPr/>
              </p:nvSpPr>
              <p:spPr>
                <a:xfrm>
                  <a:off x="1186452" y="4129974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0.1</a:t>
                  </a:r>
                </a:p>
              </p:txBody>
            </p:sp>
            <p:sp>
              <p:nvSpPr>
                <p:cNvPr id="652" name="TextBox 651">
                  <a:extLst>
                    <a:ext uri="{FF2B5EF4-FFF2-40B4-BE49-F238E27FC236}">
                      <a16:creationId xmlns:a16="http://schemas.microsoft.com/office/drawing/2014/main" id="{4AC02427-857E-4E0C-912E-C840A80B9B47}"/>
                    </a:ext>
                  </a:extLst>
                </p:cNvPr>
                <p:cNvSpPr txBox="1"/>
                <p:nvPr/>
              </p:nvSpPr>
              <p:spPr>
                <a:xfrm>
                  <a:off x="1336715" y="4449984"/>
                  <a:ext cx="173876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572" name="Group 571">
                <a:extLst>
                  <a:ext uri="{FF2B5EF4-FFF2-40B4-BE49-F238E27FC236}">
                    <a16:creationId xmlns:a16="http://schemas.microsoft.com/office/drawing/2014/main" id="{9733268B-62CB-4CFB-BDC4-C96DBF05BBE2}"/>
                  </a:ext>
                </a:extLst>
              </p:cNvPr>
              <p:cNvGrpSpPr/>
              <p:nvPr/>
            </p:nvGrpSpPr>
            <p:grpSpPr>
              <a:xfrm>
                <a:off x="6708690" y="2506523"/>
                <a:ext cx="4883562" cy="123111"/>
                <a:chOff x="6708690" y="2734732"/>
                <a:chExt cx="4883562" cy="123111"/>
              </a:xfrm>
            </p:grpSpPr>
            <p:sp>
              <p:nvSpPr>
                <p:cNvPr id="616" name="TextBox 615">
                  <a:extLst>
                    <a:ext uri="{FF2B5EF4-FFF2-40B4-BE49-F238E27FC236}">
                      <a16:creationId xmlns:a16="http://schemas.microsoft.com/office/drawing/2014/main" id="{22FF96FF-9D76-47C8-B4CE-D12CCD64D420}"/>
                    </a:ext>
                  </a:extLst>
                </p:cNvPr>
                <p:cNvSpPr txBox="1"/>
                <p:nvPr/>
              </p:nvSpPr>
              <p:spPr>
                <a:xfrm>
                  <a:off x="6708690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</a:t>
                  </a:r>
                </a:p>
              </p:txBody>
            </p:sp>
            <p:sp>
              <p:nvSpPr>
                <p:cNvPr id="617" name="TextBox 616">
                  <a:extLst>
                    <a:ext uri="{FF2B5EF4-FFF2-40B4-BE49-F238E27FC236}">
                      <a16:creationId xmlns:a16="http://schemas.microsoft.com/office/drawing/2014/main" id="{56D04D4D-DDE3-4E67-B735-13DE99005EB1}"/>
                    </a:ext>
                  </a:extLst>
                </p:cNvPr>
                <p:cNvSpPr txBox="1"/>
                <p:nvPr/>
              </p:nvSpPr>
              <p:spPr>
                <a:xfrm>
                  <a:off x="6895049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</a:t>
                  </a:r>
                </a:p>
              </p:txBody>
            </p:sp>
            <p:sp>
              <p:nvSpPr>
                <p:cNvPr id="618" name="TextBox 617">
                  <a:extLst>
                    <a:ext uri="{FF2B5EF4-FFF2-40B4-BE49-F238E27FC236}">
                      <a16:creationId xmlns:a16="http://schemas.microsoft.com/office/drawing/2014/main" id="{DAB1BA62-A5F6-4D00-8195-39E8F877225F}"/>
                    </a:ext>
                  </a:extLst>
                </p:cNvPr>
                <p:cNvSpPr txBox="1"/>
                <p:nvPr/>
              </p:nvSpPr>
              <p:spPr>
                <a:xfrm>
                  <a:off x="7085658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</a:t>
                  </a:r>
                </a:p>
              </p:txBody>
            </p:sp>
            <p:sp>
              <p:nvSpPr>
                <p:cNvPr id="619" name="TextBox 618">
                  <a:extLst>
                    <a:ext uri="{FF2B5EF4-FFF2-40B4-BE49-F238E27FC236}">
                      <a16:creationId xmlns:a16="http://schemas.microsoft.com/office/drawing/2014/main" id="{05F1010E-E2B9-4238-8B3C-A423B3242F6F}"/>
                    </a:ext>
                  </a:extLst>
                </p:cNvPr>
                <p:cNvSpPr txBox="1"/>
                <p:nvPr/>
              </p:nvSpPr>
              <p:spPr>
                <a:xfrm>
                  <a:off x="7275565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9</a:t>
                  </a:r>
                </a:p>
              </p:txBody>
            </p:sp>
            <p:sp>
              <p:nvSpPr>
                <p:cNvPr id="620" name="TextBox 619">
                  <a:extLst>
                    <a:ext uri="{FF2B5EF4-FFF2-40B4-BE49-F238E27FC236}">
                      <a16:creationId xmlns:a16="http://schemas.microsoft.com/office/drawing/2014/main" id="{074A2F99-22EE-4D85-A570-DBB9D175D89E}"/>
                    </a:ext>
                  </a:extLst>
                </p:cNvPr>
                <p:cNvSpPr txBox="1"/>
                <p:nvPr/>
              </p:nvSpPr>
              <p:spPr>
                <a:xfrm>
                  <a:off x="743885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12</a:t>
                  </a:r>
                </a:p>
              </p:txBody>
            </p:sp>
            <p:sp>
              <p:nvSpPr>
                <p:cNvPr id="621" name="TextBox 620">
                  <a:extLst>
                    <a:ext uri="{FF2B5EF4-FFF2-40B4-BE49-F238E27FC236}">
                      <a16:creationId xmlns:a16="http://schemas.microsoft.com/office/drawing/2014/main" id="{C05214E2-C3F4-4787-BD0A-2053630AA003}"/>
                    </a:ext>
                  </a:extLst>
                </p:cNvPr>
                <p:cNvSpPr txBox="1"/>
                <p:nvPr/>
              </p:nvSpPr>
              <p:spPr>
                <a:xfrm>
                  <a:off x="762691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15</a:t>
                  </a:r>
                </a:p>
              </p:txBody>
            </p:sp>
            <p:sp>
              <p:nvSpPr>
                <p:cNvPr id="622" name="TextBox 621">
                  <a:extLst>
                    <a:ext uri="{FF2B5EF4-FFF2-40B4-BE49-F238E27FC236}">
                      <a16:creationId xmlns:a16="http://schemas.microsoft.com/office/drawing/2014/main" id="{C70FA48A-59EB-44A9-957F-1EFA97027484}"/>
                    </a:ext>
                  </a:extLst>
                </p:cNvPr>
                <p:cNvSpPr txBox="1"/>
                <p:nvPr/>
              </p:nvSpPr>
              <p:spPr>
                <a:xfrm>
                  <a:off x="781496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18</a:t>
                  </a:r>
                </a:p>
              </p:txBody>
            </p:sp>
            <p:sp>
              <p:nvSpPr>
                <p:cNvPr id="623" name="TextBox 622">
                  <a:extLst>
                    <a:ext uri="{FF2B5EF4-FFF2-40B4-BE49-F238E27FC236}">
                      <a16:creationId xmlns:a16="http://schemas.microsoft.com/office/drawing/2014/main" id="{A267D4B5-EEF1-4A50-9277-F4E08993ADFA}"/>
                    </a:ext>
                  </a:extLst>
                </p:cNvPr>
                <p:cNvSpPr txBox="1"/>
                <p:nvPr/>
              </p:nvSpPr>
              <p:spPr>
                <a:xfrm>
                  <a:off x="800302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21</a:t>
                  </a:r>
                </a:p>
              </p:txBody>
            </p:sp>
            <p:sp>
              <p:nvSpPr>
                <p:cNvPr id="624" name="TextBox 623">
                  <a:extLst>
                    <a:ext uri="{FF2B5EF4-FFF2-40B4-BE49-F238E27FC236}">
                      <a16:creationId xmlns:a16="http://schemas.microsoft.com/office/drawing/2014/main" id="{FB944A36-77EF-477E-8D98-2ECDBC821101}"/>
                    </a:ext>
                  </a:extLst>
                </p:cNvPr>
                <p:cNvSpPr txBox="1"/>
                <p:nvPr/>
              </p:nvSpPr>
              <p:spPr>
                <a:xfrm>
                  <a:off x="819107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24</a:t>
                  </a:r>
                </a:p>
              </p:txBody>
            </p:sp>
            <p:sp>
              <p:nvSpPr>
                <p:cNvPr id="625" name="TextBox 624">
                  <a:extLst>
                    <a:ext uri="{FF2B5EF4-FFF2-40B4-BE49-F238E27FC236}">
                      <a16:creationId xmlns:a16="http://schemas.microsoft.com/office/drawing/2014/main" id="{2CACF151-1549-43C2-8F95-70CAD0505528}"/>
                    </a:ext>
                  </a:extLst>
                </p:cNvPr>
                <p:cNvSpPr txBox="1"/>
                <p:nvPr/>
              </p:nvSpPr>
              <p:spPr>
                <a:xfrm>
                  <a:off x="837913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27</a:t>
                  </a:r>
                </a:p>
              </p:txBody>
            </p:sp>
            <p:sp>
              <p:nvSpPr>
                <p:cNvPr id="626" name="TextBox 625">
                  <a:extLst>
                    <a:ext uri="{FF2B5EF4-FFF2-40B4-BE49-F238E27FC236}">
                      <a16:creationId xmlns:a16="http://schemas.microsoft.com/office/drawing/2014/main" id="{A917C012-B6A0-4782-86DD-50C7B4A6042C}"/>
                    </a:ext>
                  </a:extLst>
                </p:cNvPr>
                <p:cNvSpPr txBox="1"/>
                <p:nvPr/>
              </p:nvSpPr>
              <p:spPr>
                <a:xfrm>
                  <a:off x="856719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30</a:t>
                  </a:r>
                </a:p>
              </p:txBody>
            </p:sp>
            <p:sp>
              <p:nvSpPr>
                <p:cNvPr id="627" name="TextBox 626">
                  <a:extLst>
                    <a:ext uri="{FF2B5EF4-FFF2-40B4-BE49-F238E27FC236}">
                      <a16:creationId xmlns:a16="http://schemas.microsoft.com/office/drawing/2014/main" id="{81AD5C23-2C7D-4C9C-ABF5-562340E3012D}"/>
                    </a:ext>
                  </a:extLst>
                </p:cNvPr>
                <p:cNvSpPr txBox="1"/>
                <p:nvPr/>
              </p:nvSpPr>
              <p:spPr>
                <a:xfrm>
                  <a:off x="875524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33</a:t>
                  </a:r>
                </a:p>
              </p:txBody>
            </p:sp>
            <p:sp>
              <p:nvSpPr>
                <p:cNvPr id="628" name="TextBox 627">
                  <a:extLst>
                    <a:ext uri="{FF2B5EF4-FFF2-40B4-BE49-F238E27FC236}">
                      <a16:creationId xmlns:a16="http://schemas.microsoft.com/office/drawing/2014/main" id="{0C3F1CF1-1375-4F9E-B866-40BA2A9D654D}"/>
                    </a:ext>
                  </a:extLst>
                </p:cNvPr>
                <p:cNvSpPr txBox="1"/>
                <p:nvPr/>
              </p:nvSpPr>
              <p:spPr>
                <a:xfrm>
                  <a:off x="894330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36</a:t>
                  </a:r>
                </a:p>
              </p:txBody>
            </p:sp>
            <p:sp>
              <p:nvSpPr>
                <p:cNvPr id="629" name="TextBox 628">
                  <a:extLst>
                    <a:ext uri="{FF2B5EF4-FFF2-40B4-BE49-F238E27FC236}">
                      <a16:creationId xmlns:a16="http://schemas.microsoft.com/office/drawing/2014/main" id="{2551C61F-AC4F-4A46-99DE-370DBB26C2CD}"/>
                    </a:ext>
                  </a:extLst>
                </p:cNvPr>
                <p:cNvSpPr txBox="1"/>
                <p:nvPr/>
              </p:nvSpPr>
              <p:spPr>
                <a:xfrm>
                  <a:off x="913135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39</a:t>
                  </a:r>
                </a:p>
              </p:txBody>
            </p:sp>
            <p:sp>
              <p:nvSpPr>
                <p:cNvPr id="630" name="TextBox 629">
                  <a:extLst>
                    <a:ext uri="{FF2B5EF4-FFF2-40B4-BE49-F238E27FC236}">
                      <a16:creationId xmlns:a16="http://schemas.microsoft.com/office/drawing/2014/main" id="{5AFA2C7B-49D2-43FF-A676-14A10990692C}"/>
                    </a:ext>
                  </a:extLst>
                </p:cNvPr>
                <p:cNvSpPr txBox="1"/>
                <p:nvPr/>
              </p:nvSpPr>
              <p:spPr>
                <a:xfrm>
                  <a:off x="931941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42</a:t>
                  </a:r>
                </a:p>
              </p:txBody>
            </p:sp>
            <p:sp>
              <p:nvSpPr>
                <p:cNvPr id="631" name="TextBox 630">
                  <a:extLst>
                    <a:ext uri="{FF2B5EF4-FFF2-40B4-BE49-F238E27FC236}">
                      <a16:creationId xmlns:a16="http://schemas.microsoft.com/office/drawing/2014/main" id="{6B014B3F-205E-4522-8044-C2833A4F1582}"/>
                    </a:ext>
                  </a:extLst>
                </p:cNvPr>
                <p:cNvSpPr txBox="1"/>
                <p:nvPr/>
              </p:nvSpPr>
              <p:spPr>
                <a:xfrm>
                  <a:off x="950747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45</a:t>
                  </a:r>
                </a:p>
              </p:txBody>
            </p:sp>
            <p:sp>
              <p:nvSpPr>
                <p:cNvPr id="632" name="TextBox 631">
                  <a:extLst>
                    <a:ext uri="{FF2B5EF4-FFF2-40B4-BE49-F238E27FC236}">
                      <a16:creationId xmlns:a16="http://schemas.microsoft.com/office/drawing/2014/main" id="{5FB9E049-4317-4D93-BECC-B21A056EDE27}"/>
                    </a:ext>
                  </a:extLst>
                </p:cNvPr>
                <p:cNvSpPr txBox="1"/>
                <p:nvPr/>
              </p:nvSpPr>
              <p:spPr>
                <a:xfrm>
                  <a:off x="969552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48</a:t>
                  </a:r>
                </a:p>
              </p:txBody>
            </p:sp>
            <p:sp>
              <p:nvSpPr>
                <p:cNvPr id="633" name="TextBox 632">
                  <a:extLst>
                    <a:ext uri="{FF2B5EF4-FFF2-40B4-BE49-F238E27FC236}">
                      <a16:creationId xmlns:a16="http://schemas.microsoft.com/office/drawing/2014/main" id="{EF5BEE97-8AD8-460C-BF0E-67776295F125}"/>
                    </a:ext>
                  </a:extLst>
                </p:cNvPr>
                <p:cNvSpPr txBox="1"/>
                <p:nvPr/>
              </p:nvSpPr>
              <p:spPr>
                <a:xfrm>
                  <a:off x="988358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51</a:t>
                  </a:r>
                </a:p>
              </p:txBody>
            </p:sp>
            <p:sp>
              <p:nvSpPr>
                <p:cNvPr id="634" name="TextBox 633">
                  <a:extLst>
                    <a:ext uri="{FF2B5EF4-FFF2-40B4-BE49-F238E27FC236}">
                      <a16:creationId xmlns:a16="http://schemas.microsoft.com/office/drawing/2014/main" id="{4FDCDAAC-F101-4C80-B0DF-3A41C102DD4E}"/>
                    </a:ext>
                  </a:extLst>
                </p:cNvPr>
                <p:cNvSpPr txBox="1"/>
                <p:nvPr/>
              </p:nvSpPr>
              <p:spPr>
                <a:xfrm>
                  <a:off x="1007163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54</a:t>
                  </a:r>
                </a:p>
              </p:txBody>
            </p:sp>
            <p:sp>
              <p:nvSpPr>
                <p:cNvPr id="635" name="TextBox 634">
                  <a:extLst>
                    <a:ext uri="{FF2B5EF4-FFF2-40B4-BE49-F238E27FC236}">
                      <a16:creationId xmlns:a16="http://schemas.microsoft.com/office/drawing/2014/main" id="{9182D547-FAD6-4D61-A989-E40AD82C2BDE}"/>
                    </a:ext>
                  </a:extLst>
                </p:cNvPr>
                <p:cNvSpPr txBox="1"/>
                <p:nvPr/>
              </p:nvSpPr>
              <p:spPr>
                <a:xfrm>
                  <a:off x="1025969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57</a:t>
                  </a:r>
                </a:p>
              </p:txBody>
            </p:sp>
            <p:sp>
              <p:nvSpPr>
                <p:cNvPr id="636" name="TextBox 635">
                  <a:extLst>
                    <a:ext uri="{FF2B5EF4-FFF2-40B4-BE49-F238E27FC236}">
                      <a16:creationId xmlns:a16="http://schemas.microsoft.com/office/drawing/2014/main" id="{9EB2C8E8-59A9-4194-8CB6-375A0C353FA6}"/>
                    </a:ext>
                  </a:extLst>
                </p:cNvPr>
                <p:cNvSpPr txBox="1"/>
                <p:nvPr/>
              </p:nvSpPr>
              <p:spPr>
                <a:xfrm>
                  <a:off x="1044774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60</a:t>
                  </a:r>
                </a:p>
              </p:txBody>
            </p:sp>
            <p:sp>
              <p:nvSpPr>
                <p:cNvPr id="637" name="TextBox 636">
                  <a:extLst>
                    <a:ext uri="{FF2B5EF4-FFF2-40B4-BE49-F238E27FC236}">
                      <a16:creationId xmlns:a16="http://schemas.microsoft.com/office/drawing/2014/main" id="{06504386-69C4-4FDE-8846-F9CC5F218F40}"/>
                    </a:ext>
                  </a:extLst>
                </p:cNvPr>
                <p:cNvSpPr txBox="1"/>
                <p:nvPr/>
              </p:nvSpPr>
              <p:spPr>
                <a:xfrm>
                  <a:off x="1063580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63</a:t>
                  </a:r>
                </a:p>
              </p:txBody>
            </p:sp>
            <p:sp>
              <p:nvSpPr>
                <p:cNvPr id="638" name="TextBox 637">
                  <a:extLst>
                    <a:ext uri="{FF2B5EF4-FFF2-40B4-BE49-F238E27FC236}">
                      <a16:creationId xmlns:a16="http://schemas.microsoft.com/office/drawing/2014/main" id="{D95660E6-A76B-4F42-A5A4-9A237DADF908}"/>
                    </a:ext>
                  </a:extLst>
                </p:cNvPr>
                <p:cNvSpPr txBox="1"/>
                <p:nvPr/>
              </p:nvSpPr>
              <p:spPr>
                <a:xfrm>
                  <a:off x="1082386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66</a:t>
                  </a:r>
                </a:p>
              </p:txBody>
            </p:sp>
            <p:sp>
              <p:nvSpPr>
                <p:cNvPr id="639" name="TextBox 638">
                  <a:extLst>
                    <a:ext uri="{FF2B5EF4-FFF2-40B4-BE49-F238E27FC236}">
                      <a16:creationId xmlns:a16="http://schemas.microsoft.com/office/drawing/2014/main" id="{A9120975-CC2B-4355-935C-E0F2F538EF33}"/>
                    </a:ext>
                  </a:extLst>
                </p:cNvPr>
                <p:cNvSpPr txBox="1"/>
                <p:nvPr/>
              </p:nvSpPr>
              <p:spPr>
                <a:xfrm>
                  <a:off x="1101191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69</a:t>
                  </a:r>
                </a:p>
              </p:txBody>
            </p:sp>
            <p:sp>
              <p:nvSpPr>
                <p:cNvPr id="640" name="TextBox 639">
                  <a:extLst>
                    <a:ext uri="{FF2B5EF4-FFF2-40B4-BE49-F238E27FC236}">
                      <a16:creationId xmlns:a16="http://schemas.microsoft.com/office/drawing/2014/main" id="{6C3A2E47-69C9-4B03-B1D4-8A6CE9C998F1}"/>
                    </a:ext>
                  </a:extLst>
                </p:cNvPr>
                <p:cNvSpPr txBox="1"/>
                <p:nvPr/>
              </p:nvSpPr>
              <p:spPr>
                <a:xfrm>
                  <a:off x="1119997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72</a:t>
                  </a:r>
                </a:p>
              </p:txBody>
            </p:sp>
            <p:sp>
              <p:nvSpPr>
                <p:cNvPr id="641" name="TextBox 640">
                  <a:extLst>
                    <a:ext uri="{FF2B5EF4-FFF2-40B4-BE49-F238E27FC236}">
                      <a16:creationId xmlns:a16="http://schemas.microsoft.com/office/drawing/2014/main" id="{12F7DE88-1C95-42B8-9488-BB526E7600FD}"/>
                    </a:ext>
                  </a:extLst>
                </p:cNvPr>
                <p:cNvSpPr txBox="1"/>
                <p:nvPr/>
              </p:nvSpPr>
              <p:spPr>
                <a:xfrm>
                  <a:off x="11384503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75</a:t>
                  </a:r>
                </a:p>
              </p:txBody>
            </p:sp>
          </p:grpSp>
          <p:sp>
            <p:nvSpPr>
              <p:cNvPr id="573" name="TextBox 572">
                <a:extLst>
                  <a:ext uri="{FF2B5EF4-FFF2-40B4-BE49-F238E27FC236}">
                    <a16:creationId xmlns:a16="http://schemas.microsoft.com/office/drawing/2014/main" id="{A1DB07DE-262D-4938-90C3-F30AEB7E108C}"/>
                  </a:ext>
                </a:extLst>
              </p:cNvPr>
              <p:cNvSpPr txBox="1"/>
              <p:nvPr/>
            </p:nvSpPr>
            <p:spPr>
              <a:xfrm rot="16200000">
                <a:off x="5933414" y="1680052"/>
                <a:ext cx="1035219" cy="123111"/>
              </a:xfrm>
              <a:prstGeom prst="rect">
                <a:avLst/>
              </a:prstGeom>
              <a:noFill/>
            </p:spPr>
            <p:txBody>
              <a:bodyPr wrap="none" lIns="0" tIns="0" rIns="45720" bIns="0" rtlCol="0">
                <a:spAutoFit/>
              </a:bodyPr>
              <a:lstStyle/>
              <a:p>
                <a:pPr defTabSz="1219140">
                  <a:defRPr/>
                </a:pPr>
                <a:r>
                  <a:rPr lang="en-GB" sz="800" dirty="0">
                    <a:solidFill>
                      <a:srgbClr val="595454"/>
                    </a:solidFill>
                  </a:rPr>
                  <a:t>Proportion of survival</a:t>
                </a:r>
              </a:p>
            </p:txBody>
          </p:sp>
          <p:sp>
            <p:nvSpPr>
              <p:cNvPr id="574" name="TextBox 573">
                <a:extLst>
                  <a:ext uri="{FF2B5EF4-FFF2-40B4-BE49-F238E27FC236}">
                    <a16:creationId xmlns:a16="http://schemas.microsoft.com/office/drawing/2014/main" id="{2EB4EC38-9C82-4DA4-B060-0B0FFB762876}"/>
                  </a:ext>
                </a:extLst>
              </p:cNvPr>
              <p:cNvSpPr txBox="1"/>
              <p:nvPr/>
            </p:nvSpPr>
            <p:spPr>
              <a:xfrm>
                <a:off x="8762378" y="2613810"/>
                <a:ext cx="711092" cy="123111"/>
              </a:xfrm>
              <a:prstGeom prst="rect">
                <a:avLst/>
              </a:prstGeom>
              <a:noFill/>
            </p:spPr>
            <p:txBody>
              <a:bodyPr wrap="none" lIns="45720" tIns="0" rIns="45720" bIns="0" rtlCol="0">
                <a:spAutoFit/>
              </a:bodyPr>
              <a:lstStyle/>
              <a:p>
                <a:pPr defTabSz="1219140">
                  <a:defRPr/>
                </a:pPr>
                <a:r>
                  <a:rPr lang="en-GB" sz="800" dirty="0">
                    <a:solidFill>
                      <a:srgbClr val="595454"/>
                    </a:solidFill>
                  </a:rPr>
                  <a:t>Time (weeks)</a:t>
                </a:r>
              </a:p>
            </p:txBody>
          </p: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2F10F5A1-CEA4-42F3-8125-E36D37A799A9}"/>
                  </a:ext>
                </a:extLst>
              </p:cNvPr>
              <p:cNvGrpSpPr/>
              <p:nvPr/>
            </p:nvGrpSpPr>
            <p:grpSpPr>
              <a:xfrm>
                <a:off x="6739988" y="1016315"/>
                <a:ext cx="4746109" cy="1483144"/>
                <a:chOff x="6739988" y="1016315"/>
                <a:chExt cx="4746109" cy="1483144"/>
              </a:xfrm>
            </p:grpSpPr>
            <p:sp>
              <p:nvSpPr>
                <p:cNvPr id="576" name="Freeform 3">
                  <a:extLst>
                    <a:ext uri="{FF2B5EF4-FFF2-40B4-BE49-F238E27FC236}">
                      <a16:creationId xmlns:a16="http://schemas.microsoft.com/office/drawing/2014/main" id="{43EEE89E-4488-488E-8C58-B262349E4A41}"/>
                    </a:ext>
                  </a:extLst>
                </p:cNvPr>
                <p:cNvSpPr/>
                <p:nvPr/>
              </p:nvSpPr>
              <p:spPr>
                <a:xfrm>
                  <a:off x="6783904" y="1018511"/>
                  <a:ext cx="4702193" cy="1436311"/>
                </a:xfrm>
                <a:custGeom>
                  <a:avLst/>
                  <a:gdLst>
                    <a:gd name="connsiteX0" fmla="*/ 0 w 6780904"/>
                    <a:gd name="connsiteY0" fmla="*/ 0 h 3352800"/>
                    <a:gd name="connsiteX1" fmla="*/ 0 w 6780904"/>
                    <a:gd name="connsiteY1" fmla="*/ 3352800 h 3352800"/>
                    <a:gd name="connsiteX2" fmla="*/ 6780904 w 6780904"/>
                    <a:gd name="connsiteY2" fmla="*/ 3352800 h 3352800"/>
                    <a:gd name="connsiteX0" fmla="*/ 0 w 8756071"/>
                    <a:gd name="connsiteY0" fmla="*/ 0 h 3352800"/>
                    <a:gd name="connsiteX1" fmla="*/ 0 w 8756071"/>
                    <a:gd name="connsiteY1" fmla="*/ 3352800 h 3352800"/>
                    <a:gd name="connsiteX2" fmla="*/ 8756071 w 8756071"/>
                    <a:gd name="connsiteY2" fmla="*/ 3352800 h 3352800"/>
                    <a:gd name="connsiteX0" fmla="*/ 0 w 8479274"/>
                    <a:gd name="connsiteY0" fmla="*/ 0 h 3352800"/>
                    <a:gd name="connsiteX1" fmla="*/ 0 w 8479274"/>
                    <a:gd name="connsiteY1" fmla="*/ 3352800 h 3352800"/>
                    <a:gd name="connsiteX2" fmla="*/ 8479274 w 8479274"/>
                    <a:gd name="connsiteY2" fmla="*/ 3347801 h 3352800"/>
                    <a:gd name="connsiteX0" fmla="*/ 0 w 8463896"/>
                    <a:gd name="connsiteY0" fmla="*/ 0 h 3352800"/>
                    <a:gd name="connsiteX1" fmla="*/ 0 w 8463896"/>
                    <a:gd name="connsiteY1" fmla="*/ 3352800 h 3352800"/>
                    <a:gd name="connsiteX2" fmla="*/ 8463896 w 8463896"/>
                    <a:gd name="connsiteY2" fmla="*/ 3347801 h 3352800"/>
                    <a:gd name="connsiteX0" fmla="*/ 0 w 8469022"/>
                    <a:gd name="connsiteY0" fmla="*/ 0 h 3352800"/>
                    <a:gd name="connsiteX1" fmla="*/ 0 w 8469022"/>
                    <a:gd name="connsiteY1" fmla="*/ 3352800 h 3352800"/>
                    <a:gd name="connsiteX2" fmla="*/ 8469022 w 8469022"/>
                    <a:gd name="connsiteY2" fmla="*/ 3347801 h 3352800"/>
                    <a:gd name="connsiteX0" fmla="*/ 0 w 8471585"/>
                    <a:gd name="connsiteY0" fmla="*/ 0 h 3352800"/>
                    <a:gd name="connsiteX1" fmla="*/ 0 w 8471585"/>
                    <a:gd name="connsiteY1" fmla="*/ 3352800 h 3352800"/>
                    <a:gd name="connsiteX2" fmla="*/ 8471585 w 8471585"/>
                    <a:gd name="connsiteY2" fmla="*/ 3350301 h 3352800"/>
                    <a:gd name="connsiteX0" fmla="*/ 0 w 8463897"/>
                    <a:gd name="connsiteY0" fmla="*/ 0 h 3355302"/>
                    <a:gd name="connsiteX1" fmla="*/ 0 w 8463897"/>
                    <a:gd name="connsiteY1" fmla="*/ 3352800 h 3355302"/>
                    <a:gd name="connsiteX2" fmla="*/ 8463897 w 8463897"/>
                    <a:gd name="connsiteY2" fmla="*/ 3355302 h 3355302"/>
                    <a:gd name="connsiteX0" fmla="*/ 0 w 8476712"/>
                    <a:gd name="connsiteY0" fmla="*/ 0 h 3357802"/>
                    <a:gd name="connsiteX1" fmla="*/ 0 w 8476712"/>
                    <a:gd name="connsiteY1" fmla="*/ 3352800 h 3357802"/>
                    <a:gd name="connsiteX2" fmla="*/ 8476712 w 8476712"/>
                    <a:gd name="connsiteY2" fmla="*/ 3357802 h 3357802"/>
                    <a:gd name="connsiteX0" fmla="*/ 0 w 8474148"/>
                    <a:gd name="connsiteY0" fmla="*/ 0 h 3355303"/>
                    <a:gd name="connsiteX1" fmla="*/ 0 w 8474148"/>
                    <a:gd name="connsiteY1" fmla="*/ 3352800 h 3355303"/>
                    <a:gd name="connsiteX2" fmla="*/ 8474148 w 8474148"/>
                    <a:gd name="connsiteY2" fmla="*/ 3355303 h 3355303"/>
                    <a:gd name="connsiteX0" fmla="*/ 0 w 8451081"/>
                    <a:gd name="connsiteY0" fmla="*/ 0 h 3390299"/>
                    <a:gd name="connsiteX1" fmla="*/ 0 w 8451081"/>
                    <a:gd name="connsiteY1" fmla="*/ 3352800 h 3390299"/>
                    <a:gd name="connsiteX2" fmla="*/ 8451081 w 8451081"/>
                    <a:gd name="connsiteY2" fmla="*/ 3390299 h 3390299"/>
                    <a:gd name="connsiteX0" fmla="*/ 0 w 8463896"/>
                    <a:gd name="connsiteY0" fmla="*/ 0 h 3360303"/>
                    <a:gd name="connsiteX1" fmla="*/ 0 w 8463896"/>
                    <a:gd name="connsiteY1" fmla="*/ 3352800 h 3360303"/>
                    <a:gd name="connsiteX2" fmla="*/ 8463896 w 8463896"/>
                    <a:gd name="connsiteY2" fmla="*/ 3360303 h 3360303"/>
                    <a:gd name="connsiteX0" fmla="*/ 0 w 8471584"/>
                    <a:gd name="connsiteY0" fmla="*/ 0 h 3362802"/>
                    <a:gd name="connsiteX1" fmla="*/ 0 w 8471584"/>
                    <a:gd name="connsiteY1" fmla="*/ 3352800 h 3362802"/>
                    <a:gd name="connsiteX2" fmla="*/ 8471584 w 8471584"/>
                    <a:gd name="connsiteY2" fmla="*/ 3362802 h 3362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71584" h="3362802">
                      <a:moveTo>
                        <a:pt x="0" y="0"/>
                      </a:moveTo>
                      <a:lnTo>
                        <a:pt x="0" y="3352800"/>
                      </a:lnTo>
                      <a:lnTo>
                        <a:pt x="8471584" y="3362802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19140">
                    <a:defRPr/>
                  </a:pPr>
                  <a:endParaRPr lang="en-GB" sz="8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577" name="Group 576">
                  <a:extLst>
                    <a:ext uri="{FF2B5EF4-FFF2-40B4-BE49-F238E27FC236}">
                      <a16:creationId xmlns:a16="http://schemas.microsoft.com/office/drawing/2014/main" id="{B3898CB4-7630-4583-9544-348C4CF11517}"/>
                    </a:ext>
                  </a:extLst>
                </p:cNvPr>
                <p:cNvGrpSpPr/>
                <p:nvPr/>
              </p:nvGrpSpPr>
              <p:grpSpPr>
                <a:xfrm>
                  <a:off x="6783468" y="2456259"/>
                  <a:ext cx="4700634" cy="43200"/>
                  <a:chOff x="6783468" y="2507059"/>
                  <a:chExt cx="4700634" cy="43200"/>
                </a:xfrm>
              </p:grpSpPr>
              <p:cxnSp>
                <p:nvCxnSpPr>
                  <p:cNvPr id="590" name="Straight Connector 589">
                    <a:extLst>
                      <a:ext uri="{FF2B5EF4-FFF2-40B4-BE49-F238E27FC236}">
                        <a16:creationId xmlns:a16="http://schemas.microsoft.com/office/drawing/2014/main" id="{7261D3CE-A259-4721-8D63-CF535E4CB7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7618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Straight Connector 590">
                    <a:extLst>
                      <a:ext uri="{FF2B5EF4-FFF2-40B4-BE49-F238E27FC236}">
                        <a16:creationId xmlns:a16="http://schemas.microsoft.com/office/drawing/2014/main" id="{CB62B274-2D35-4DDD-80DF-ED30732454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9498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Straight Connector 591">
                    <a:extLst>
                      <a:ext uri="{FF2B5EF4-FFF2-40B4-BE49-F238E27FC236}">
                        <a16:creationId xmlns:a16="http://schemas.microsoft.com/office/drawing/2014/main" id="{456461E6-EC9A-4CB6-B793-CD77972F49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1379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>
                    <a:extLst>
                      <a:ext uri="{FF2B5EF4-FFF2-40B4-BE49-F238E27FC236}">
                        <a16:creationId xmlns:a16="http://schemas.microsoft.com/office/drawing/2014/main" id="{5D3CB18D-C212-4C7E-927B-12193DDACE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3259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4" name="Straight Connector 593">
                    <a:extLst>
                      <a:ext uri="{FF2B5EF4-FFF2-40B4-BE49-F238E27FC236}">
                        <a16:creationId xmlns:a16="http://schemas.microsoft.com/office/drawing/2014/main" id="{0CAFA8B0-BC40-49D8-BF6C-1A6091CF93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5139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5" name="Straight Connector 594">
                    <a:extLst>
                      <a:ext uri="{FF2B5EF4-FFF2-40B4-BE49-F238E27FC236}">
                        <a16:creationId xmlns:a16="http://schemas.microsoft.com/office/drawing/2014/main" id="{1D22B69D-7402-46B5-A238-71925BD209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7019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>
                    <a:extLst>
                      <a:ext uri="{FF2B5EF4-FFF2-40B4-BE49-F238E27FC236}">
                        <a16:creationId xmlns:a16="http://schemas.microsoft.com/office/drawing/2014/main" id="{262DCB65-57A6-4A47-8F41-BCC6F9B6AC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8900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Straight Connector 596">
                    <a:extLst>
                      <a:ext uri="{FF2B5EF4-FFF2-40B4-BE49-F238E27FC236}">
                        <a16:creationId xmlns:a16="http://schemas.microsoft.com/office/drawing/2014/main" id="{5BB0132B-E982-4546-954E-4090FE56EF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0780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Straight Connector 597">
                    <a:extLst>
                      <a:ext uri="{FF2B5EF4-FFF2-40B4-BE49-F238E27FC236}">
                        <a16:creationId xmlns:a16="http://schemas.microsoft.com/office/drawing/2014/main" id="{32CE6D34-87CE-49A5-BE7E-5D1DC4647C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2660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Straight Connector 598">
                    <a:extLst>
                      <a:ext uri="{FF2B5EF4-FFF2-40B4-BE49-F238E27FC236}">
                        <a16:creationId xmlns:a16="http://schemas.microsoft.com/office/drawing/2014/main" id="{15F7B582-4C67-45E4-B347-EC50698588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4540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Straight Connector 599">
                    <a:extLst>
                      <a:ext uri="{FF2B5EF4-FFF2-40B4-BE49-F238E27FC236}">
                        <a16:creationId xmlns:a16="http://schemas.microsoft.com/office/drawing/2014/main" id="{050E7E57-FEC7-44E5-9778-AFCE3982AE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6421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1" name="Straight Connector 600">
                    <a:extLst>
                      <a:ext uri="{FF2B5EF4-FFF2-40B4-BE49-F238E27FC236}">
                        <a16:creationId xmlns:a16="http://schemas.microsoft.com/office/drawing/2014/main" id="{15840E42-0F17-4FDF-B2B8-0F55DF76D5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8301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2" name="Straight Connector 601">
                    <a:extLst>
                      <a:ext uri="{FF2B5EF4-FFF2-40B4-BE49-F238E27FC236}">
                        <a16:creationId xmlns:a16="http://schemas.microsoft.com/office/drawing/2014/main" id="{BD886D41-1081-4D91-8F15-7824F5CDC7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0181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3" name="Straight Connector 602">
                    <a:extLst>
                      <a:ext uri="{FF2B5EF4-FFF2-40B4-BE49-F238E27FC236}">
                        <a16:creationId xmlns:a16="http://schemas.microsoft.com/office/drawing/2014/main" id="{2E97B94E-4BAD-492A-AD7E-4C61179E60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2061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4" name="Straight Connector 603">
                    <a:extLst>
                      <a:ext uri="{FF2B5EF4-FFF2-40B4-BE49-F238E27FC236}">
                        <a16:creationId xmlns:a16="http://schemas.microsoft.com/office/drawing/2014/main" id="{EF193218-CCEB-4290-B6FC-A3EAAF43C4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3942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>
                    <a:extLst>
                      <a:ext uri="{FF2B5EF4-FFF2-40B4-BE49-F238E27FC236}">
                        <a16:creationId xmlns:a16="http://schemas.microsoft.com/office/drawing/2014/main" id="{E48D573A-40C2-4467-B3DC-319319D619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5822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6" name="Straight Connector 605">
                    <a:extLst>
                      <a:ext uri="{FF2B5EF4-FFF2-40B4-BE49-F238E27FC236}">
                        <a16:creationId xmlns:a16="http://schemas.microsoft.com/office/drawing/2014/main" id="{54AEE481-5A37-49F8-8CC6-6771F6D221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7702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7" name="Straight Connector 606">
                    <a:extLst>
                      <a:ext uri="{FF2B5EF4-FFF2-40B4-BE49-F238E27FC236}">
                        <a16:creationId xmlns:a16="http://schemas.microsoft.com/office/drawing/2014/main" id="{60B8E157-2A03-4B73-9AF4-05C5EF05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9582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8" name="Straight Connector 607">
                    <a:extLst>
                      <a:ext uri="{FF2B5EF4-FFF2-40B4-BE49-F238E27FC236}">
                        <a16:creationId xmlns:a16="http://schemas.microsoft.com/office/drawing/2014/main" id="{706D0788-B59E-41B5-8775-6F0034446C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1463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9" name="Straight Connector 608">
                    <a:extLst>
                      <a:ext uri="{FF2B5EF4-FFF2-40B4-BE49-F238E27FC236}">
                        <a16:creationId xmlns:a16="http://schemas.microsoft.com/office/drawing/2014/main" id="{747A28B5-3BCC-4560-8A03-0A5C2427B2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3343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0" name="Straight Connector 609">
                    <a:extLst>
                      <a:ext uri="{FF2B5EF4-FFF2-40B4-BE49-F238E27FC236}">
                        <a16:creationId xmlns:a16="http://schemas.microsoft.com/office/drawing/2014/main" id="{0C05D6A4-E31A-44EE-8727-B234FAF40D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5223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1" name="Straight Connector 610">
                    <a:extLst>
                      <a:ext uri="{FF2B5EF4-FFF2-40B4-BE49-F238E27FC236}">
                        <a16:creationId xmlns:a16="http://schemas.microsoft.com/office/drawing/2014/main" id="{F3C37966-712C-4D13-A501-766F2BCEF6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7103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2" name="Straight Connector 611">
                    <a:extLst>
                      <a:ext uri="{FF2B5EF4-FFF2-40B4-BE49-F238E27FC236}">
                        <a16:creationId xmlns:a16="http://schemas.microsoft.com/office/drawing/2014/main" id="{AD8965C4-C543-457B-AE90-1CED8A8409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984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Straight Connector 612">
                    <a:extLst>
                      <a:ext uri="{FF2B5EF4-FFF2-40B4-BE49-F238E27FC236}">
                        <a16:creationId xmlns:a16="http://schemas.microsoft.com/office/drawing/2014/main" id="{793423A4-B9A8-4E9E-B54E-DB28CD1C69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864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4" name="Straight Connector 613">
                    <a:extLst>
                      <a:ext uri="{FF2B5EF4-FFF2-40B4-BE49-F238E27FC236}">
                        <a16:creationId xmlns:a16="http://schemas.microsoft.com/office/drawing/2014/main" id="{48CF8CBE-38D0-47B4-AB86-F53508D843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2744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614">
                    <a:extLst>
                      <a:ext uri="{FF2B5EF4-FFF2-40B4-BE49-F238E27FC236}">
                        <a16:creationId xmlns:a16="http://schemas.microsoft.com/office/drawing/2014/main" id="{04D31AE6-734C-40E5-BF09-F3555690E7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462502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8" name="Group 577">
                  <a:extLst>
                    <a:ext uri="{FF2B5EF4-FFF2-40B4-BE49-F238E27FC236}">
                      <a16:creationId xmlns:a16="http://schemas.microsoft.com/office/drawing/2014/main" id="{F0FCCA52-EE40-4841-9A16-EC1E842903E0}"/>
                    </a:ext>
                  </a:extLst>
                </p:cNvPr>
                <p:cNvGrpSpPr/>
                <p:nvPr/>
              </p:nvGrpSpPr>
              <p:grpSpPr>
                <a:xfrm>
                  <a:off x="6739988" y="1016315"/>
                  <a:ext cx="43701" cy="1437111"/>
                  <a:chOff x="1504278" y="1371456"/>
                  <a:chExt cx="73152" cy="3205232"/>
                </a:xfrm>
              </p:grpSpPr>
              <p:cxnSp>
                <p:nvCxnSpPr>
                  <p:cNvPr id="579" name="Straight Connector 578">
                    <a:extLst>
                      <a:ext uri="{FF2B5EF4-FFF2-40B4-BE49-F238E27FC236}">
                        <a16:creationId xmlns:a16="http://schemas.microsoft.com/office/drawing/2014/main" id="{7AB80219-07B2-42B0-8872-2814FAFAFC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371456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0" name="Straight Connector 579">
                    <a:extLst>
                      <a:ext uri="{FF2B5EF4-FFF2-40B4-BE49-F238E27FC236}">
                        <a16:creationId xmlns:a16="http://schemas.microsoft.com/office/drawing/2014/main" id="{316BB3FD-3259-46D9-B2BF-F957406347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70439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1" name="Straight Connector 580">
                    <a:extLst>
                      <a:ext uri="{FF2B5EF4-FFF2-40B4-BE49-F238E27FC236}">
                        <a16:creationId xmlns:a16="http://schemas.microsoft.com/office/drawing/2014/main" id="{3F5B7A09-A13C-44D2-8D86-335D481C78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02353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Straight Connector 581">
                    <a:extLst>
                      <a:ext uri="{FF2B5EF4-FFF2-40B4-BE49-F238E27FC236}">
                        <a16:creationId xmlns:a16="http://schemas.microsoft.com/office/drawing/2014/main" id="{93ABD55E-BBC1-4CC6-86F7-D8921F8768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34268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3" name="Straight Connector 582">
                    <a:extLst>
                      <a:ext uri="{FF2B5EF4-FFF2-40B4-BE49-F238E27FC236}">
                        <a16:creationId xmlns:a16="http://schemas.microsoft.com/office/drawing/2014/main" id="{75A2F68A-E0C8-417C-87C3-C5953DB190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66182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1C10EEDB-787D-451B-9B42-E3CA7502AC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980971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5051DA82-75F9-4631-A3A1-AF6A4A5D22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30011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Straight Connector 585">
                    <a:extLst>
                      <a:ext uri="{FF2B5EF4-FFF2-40B4-BE49-F238E27FC236}">
                        <a16:creationId xmlns:a16="http://schemas.microsoft.com/office/drawing/2014/main" id="{40B75F65-94F0-4A3A-A838-D4442DCB43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61925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Straight Connector 586">
                    <a:extLst>
                      <a:ext uri="{FF2B5EF4-FFF2-40B4-BE49-F238E27FC236}">
                        <a16:creationId xmlns:a16="http://schemas.microsoft.com/office/drawing/2014/main" id="{15339EBC-2BED-48D9-982C-8F1FC35D7B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93840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8" name="Straight Connector 587">
                    <a:extLst>
                      <a:ext uri="{FF2B5EF4-FFF2-40B4-BE49-F238E27FC236}">
                        <a16:creationId xmlns:a16="http://schemas.microsoft.com/office/drawing/2014/main" id="{8D0D1BF9-8907-4BCB-A9DD-550EAEA52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25754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9" name="Straight Connector 588">
                    <a:extLst>
                      <a:ext uri="{FF2B5EF4-FFF2-40B4-BE49-F238E27FC236}">
                        <a16:creationId xmlns:a16="http://schemas.microsoft.com/office/drawing/2014/main" id="{E320C5BA-F8D1-4E44-91CB-1A7B8B8405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576688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10B513-E535-AD66-FCC4-D03ABB24ED52}"/>
              </a:ext>
            </a:extLst>
          </p:cNvPr>
          <p:cNvSpPr/>
          <p:nvPr/>
        </p:nvSpPr>
        <p:spPr>
          <a:xfrm>
            <a:off x="878634" y="1385587"/>
            <a:ext cx="536469" cy="487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A75916-4641-48F9-AAD3-C620DC54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4421"/>
            <a:ext cx="10744200" cy="944862"/>
          </a:xfrm>
        </p:spPr>
        <p:txBody>
          <a:bodyPr/>
          <a:lstStyle/>
          <a:p>
            <a:r>
              <a:rPr lang="en-GB" dirty="0"/>
              <a:t>CC-220-MM-001: Doses and Schedule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3CA7522-708A-4CFF-AAE8-5A3FB360C7BD}"/>
              </a:ext>
            </a:extLst>
          </p:cNvPr>
          <p:cNvSpPr/>
          <p:nvPr/>
        </p:nvSpPr>
        <p:spPr>
          <a:xfrm>
            <a:off x="777294" y="1071657"/>
            <a:ext cx="2121503" cy="720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r>
              <a:rPr lang="en-GB" sz="1400" b="1" dirty="0">
                <a:solidFill>
                  <a:srgbClr val="FFFFFF"/>
                </a:solidFill>
              </a:rPr>
              <a:t>Cohort A</a:t>
            </a:r>
          </a:p>
          <a:p>
            <a:pPr algn="ctr" defTabSz="1219140">
              <a:defRPr/>
            </a:pPr>
            <a:r>
              <a:rPr lang="en-GB" sz="1400" b="1" dirty="0">
                <a:solidFill>
                  <a:srgbClr val="FFFFFF"/>
                </a:solidFill>
              </a:rPr>
              <a:t>IBER</a:t>
            </a:r>
          </a:p>
        </p:txBody>
      </p:sp>
      <p:sp>
        <p:nvSpPr>
          <p:cNvPr id="246" name="Rounded Rectangle 29">
            <a:extLst>
              <a:ext uri="{FF2B5EF4-FFF2-40B4-BE49-F238E27FC236}">
                <a16:creationId xmlns:a16="http://schemas.microsoft.com/office/drawing/2014/main" id="{96446AFE-1BD7-4CAF-9D8F-6B25CFF37316}"/>
              </a:ext>
            </a:extLst>
          </p:cNvPr>
          <p:cNvSpPr/>
          <p:nvPr/>
        </p:nvSpPr>
        <p:spPr>
          <a:xfrm>
            <a:off x="862684" y="1759197"/>
            <a:ext cx="1950720" cy="319155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685766">
              <a:defRPr/>
            </a:pPr>
            <a:r>
              <a:rPr lang="en-GB" sz="1400" b="1" kern="0" dirty="0">
                <a:solidFill>
                  <a:srgbClr val="595454"/>
                </a:solidFill>
              </a:rPr>
              <a:t>21/28-day cycles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A8CEE463-AB14-44A6-BB5A-3FC015D1E859}"/>
              </a:ext>
            </a:extLst>
          </p:cNvPr>
          <p:cNvSpPr/>
          <p:nvPr/>
        </p:nvSpPr>
        <p:spPr>
          <a:xfrm>
            <a:off x="777292" y="2066892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0.30 mg q.d.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96DD38FF-AA05-4938-B577-35D4B55273E5}"/>
              </a:ext>
            </a:extLst>
          </p:cNvPr>
          <p:cNvSpPr/>
          <p:nvPr/>
        </p:nvSpPr>
        <p:spPr>
          <a:xfrm>
            <a:off x="777294" y="2337540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0.45 mg q.d.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BC4E1072-1EF0-4B47-8CFD-445AC244FAF9}"/>
              </a:ext>
            </a:extLst>
          </p:cNvPr>
          <p:cNvSpPr/>
          <p:nvPr/>
        </p:nvSpPr>
        <p:spPr>
          <a:xfrm>
            <a:off x="777294" y="2608188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0.60 mg q.d.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919DD5A-D6CE-4930-80B5-23F56B32B176}"/>
              </a:ext>
            </a:extLst>
          </p:cNvPr>
          <p:cNvSpPr/>
          <p:nvPr/>
        </p:nvSpPr>
        <p:spPr>
          <a:xfrm>
            <a:off x="777294" y="2878836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0.75 mg q.d.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927930C0-7C41-4AE4-950A-4B1D5AF595B5}"/>
              </a:ext>
            </a:extLst>
          </p:cNvPr>
          <p:cNvSpPr/>
          <p:nvPr/>
        </p:nvSpPr>
        <p:spPr>
          <a:xfrm>
            <a:off x="777294" y="3149484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0.90 mg q.d.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846F4454-EE12-4FB6-A067-4DBC9BFE9C09}"/>
              </a:ext>
            </a:extLst>
          </p:cNvPr>
          <p:cNvSpPr/>
          <p:nvPr/>
        </p:nvSpPr>
        <p:spPr>
          <a:xfrm>
            <a:off x="777292" y="3420131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1.0 mg q.d.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20DE1781-2403-422E-82A9-5D04694DBEF4}"/>
              </a:ext>
            </a:extLst>
          </p:cNvPr>
          <p:cNvSpPr/>
          <p:nvPr/>
        </p:nvSpPr>
        <p:spPr>
          <a:xfrm>
            <a:off x="2980456" y="1071659"/>
            <a:ext cx="2121503" cy="720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r>
              <a:rPr lang="en-GB" sz="1400" b="1" dirty="0">
                <a:solidFill>
                  <a:srgbClr val="FFFFFF"/>
                </a:solidFill>
              </a:rPr>
              <a:t>Cohort B</a:t>
            </a:r>
          </a:p>
          <a:p>
            <a:pPr algn="ctr" defTabSz="1219140">
              <a:defRPr/>
            </a:pPr>
            <a:r>
              <a:rPr lang="en-GB" sz="1400" b="1" dirty="0">
                <a:solidFill>
                  <a:srgbClr val="FFFFFF"/>
                </a:solidFill>
              </a:rPr>
              <a:t>IBER + DEX</a:t>
            </a:r>
            <a:r>
              <a:rPr lang="en-GB" sz="1400" b="1" baseline="3000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255" name="Rounded Rectangle 29">
            <a:extLst>
              <a:ext uri="{FF2B5EF4-FFF2-40B4-BE49-F238E27FC236}">
                <a16:creationId xmlns:a16="http://schemas.microsoft.com/office/drawing/2014/main" id="{0D5EDD09-CF42-4E53-A977-5273AA73763C}"/>
              </a:ext>
            </a:extLst>
          </p:cNvPr>
          <p:cNvSpPr/>
          <p:nvPr/>
        </p:nvSpPr>
        <p:spPr>
          <a:xfrm>
            <a:off x="3065846" y="1745170"/>
            <a:ext cx="1950720" cy="333183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685766">
              <a:defRPr/>
            </a:pPr>
            <a:r>
              <a:rPr lang="en-GB" sz="1400" b="1" kern="0" dirty="0">
                <a:solidFill>
                  <a:srgbClr val="4C4C4C"/>
                </a:solidFill>
              </a:rPr>
              <a:t>21/28-day cycles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F734D068-9D46-42D0-8C03-6D7586E6C0AB}"/>
              </a:ext>
            </a:extLst>
          </p:cNvPr>
          <p:cNvSpPr/>
          <p:nvPr/>
        </p:nvSpPr>
        <p:spPr>
          <a:xfrm>
            <a:off x="2980455" y="2069963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0.30 mg q.d.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417FE4C-14F3-4ADB-B4E9-64EF6584E838}"/>
              </a:ext>
            </a:extLst>
          </p:cNvPr>
          <p:cNvSpPr/>
          <p:nvPr/>
        </p:nvSpPr>
        <p:spPr>
          <a:xfrm>
            <a:off x="2980455" y="2338883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0.45 mg q.d.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B3AB6D26-58D8-423A-A3DC-12C933048D64}"/>
              </a:ext>
            </a:extLst>
          </p:cNvPr>
          <p:cNvSpPr/>
          <p:nvPr/>
        </p:nvSpPr>
        <p:spPr>
          <a:xfrm>
            <a:off x="2980455" y="2607804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0.60 mg q.d.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B1871FC-67BD-4C18-A62F-874E48D39157}"/>
              </a:ext>
            </a:extLst>
          </p:cNvPr>
          <p:cNvSpPr/>
          <p:nvPr/>
        </p:nvSpPr>
        <p:spPr>
          <a:xfrm>
            <a:off x="2980455" y="2876725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0.75 mg q.d.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0A105E89-75BF-4577-A0B9-A0B300346BE9}"/>
              </a:ext>
            </a:extLst>
          </p:cNvPr>
          <p:cNvSpPr/>
          <p:nvPr/>
        </p:nvSpPr>
        <p:spPr>
          <a:xfrm>
            <a:off x="2980455" y="3145647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0.90 mg q.d.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C56147FD-5D61-47FA-ACA0-E9CA3D107045}"/>
              </a:ext>
            </a:extLst>
          </p:cNvPr>
          <p:cNvSpPr/>
          <p:nvPr/>
        </p:nvSpPr>
        <p:spPr>
          <a:xfrm>
            <a:off x="2980455" y="3414567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1.0 mg q.d.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5FA85479-564F-4B5C-97E1-7DDD04ADF16C}"/>
              </a:ext>
            </a:extLst>
          </p:cNvPr>
          <p:cNvSpPr/>
          <p:nvPr/>
        </p:nvSpPr>
        <p:spPr>
          <a:xfrm>
            <a:off x="2980455" y="3683488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1.1 mg q.d.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2F9053A-40FB-4F90-B8B2-02A21882F112}"/>
              </a:ext>
            </a:extLst>
          </p:cNvPr>
          <p:cNvSpPr/>
          <p:nvPr/>
        </p:nvSpPr>
        <p:spPr>
          <a:xfrm>
            <a:off x="2980455" y="3952409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1.2 mg q.d.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B67DBA23-8FAC-4779-AFDF-851AF87D68D1}"/>
              </a:ext>
            </a:extLst>
          </p:cNvPr>
          <p:cNvSpPr/>
          <p:nvPr/>
        </p:nvSpPr>
        <p:spPr>
          <a:xfrm>
            <a:off x="2980455" y="4221331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1.3 mg q.d.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5C000FBC-A5A6-4B4C-BB03-7EB58FFF4C76}"/>
              </a:ext>
            </a:extLst>
          </p:cNvPr>
          <p:cNvSpPr/>
          <p:nvPr/>
        </p:nvSpPr>
        <p:spPr>
          <a:xfrm>
            <a:off x="2980455" y="4490255"/>
            <a:ext cx="2121503" cy="216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2192" rIns="36000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1.6 mg q.d. (RP2D)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F9446241-B37D-4C49-AEA3-9E32C1B73EEF}"/>
              </a:ext>
            </a:extLst>
          </p:cNvPr>
          <p:cNvSpPr/>
          <p:nvPr/>
        </p:nvSpPr>
        <p:spPr>
          <a:xfrm>
            <a:off x="5188716" y="1071659"/>
            <a:ext cx="2121503" cy="720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r>
              <a:rPr lang="en-GB" sz="1400" b="1" dirty="0">
                <a:solidFill>
                  <a:srgbClr val="FFFFFF"/>
                </a:solidFill>
              </a:rPr>
              <a:t>Cohort E</a:t>
            </a:r>
          </a:p>
          <a:p>
            <a:pPr algn="ctr" defTabSz="1219140">
              <a:defRPr/>
            </a:pPr>
            <a:r>
              <a:rPr lang="en-GB" sz="1400" b="1" i="1" dirty="0">
                <a:solidFill>
                  <a:srgbClr val="FFFFFF"/>
                </a:solidFill>
              </a:rPr>
              <a:t>IberDd</a:t>
            </a:r>
          </a:p>
          <a:p>
            <a:pPr algn="ctr" defTabSz="1219140">
              <a:defRPr/>
            </a:pPr>
            <a:r>
              <a:rPr lang="en-GB" sz="1400" b="1" dirty="0">
                <a:solidFill>
                  <a:srgbClr val="FFFFFF"/>
                </a:solidFill>
              </a:rPr>
              <a:t>IBER + DARA + DEX</a:t>
            </a:r>
            <a:r>
              <a:rPr lang="en-GB" sz="1400" b="1" baseline="3000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276" name="Rounded Rectangle 29">
            <a:extLst>
              <a:ext uri="{FF2B5EF4-FFF2-40B4-BE49-F238E27FC236}">
                <a16:creationId xmlns:a16="http://schemas.microsoft.com/office/drawing/2014/main" id="{8C26CCEF-833A-4AA4-83D3-EE855352E271}"/>
              </a:ext>
            </a:extLst>
          </p:cNvPr>
          <p:cNvSpPr/>
          <p:nvPr/>
        </p:nvSpPr>
        <p:spPr>
          <a:xfrm>
            <a:off x="5274106" y="1745170"/>
            <a:ext cx="1950720" cy="333183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685766">
              <a:defRPr/>
            </a:pPr>
            <a:r>
              <a:rPr lang="en-GB" sz="1400" b="1" kern="0" dirty="0">
                <a:solidFill>
                  <a:srgbClr val="595454"/>
                </a:solidFill>
              </a:rPr>
              <a:t>21/28-day cycles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AA0FFD26-5B19-4B71-8C21-21B4AFA51244}"/>
              </a:ext>
            </a:extLst>
          </p:cNvPr>
          <p:cNvSpPr/>
          <p:nvPr/>
        </p:nvSpPr>
        <p:spPr>
          <a:xfrm>
            <a:off x="5183619" y="3413721"/>
            <a:ext cx="2121503" cy="216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1.0 mg q.d.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13D9E34F-C849-49EF-8276-9A479CC15311}"/>
              </a:ext>
            </a:extLst>
          </p:cNvPr>
          <p:cNvSpPr/>
          <p:nvPr/>
        </p:nvSpPr>
        <p:spPr>
          <a:xfrm>
            <a:off x="5183619" y="3682855"/>
            <a:ext cx="2121503" cy="216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1.1 mg q.d.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C64EBE47-5D30-4D8D-9994-9E12C3F6D129}"/>
              </a:ext>
            </a:extLst>
          </p:cNvPr>
          <p:cNvSpPr/>
          <p:nvPr/>
        </p:nvSpPr>
        <p:spPr>
          <a:xfrm>
            <a:off x="5183619" y="3951987"/>
            <a:ext cx="2121503" cy="216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1.2 mg q.d.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18B077B5-AA0B-4FA5-88F3-8236E7125E6D}"/>
              </a:ext>
            </a:extLst>
          </p:cNvPr>
          <p:cNvSpPr/>
          <p:nvPr/>
        </p:nvSpPr>
        <p:spPr>
          <a:xfrm>
            <a:off x="5183619" y="4221120"/>
            <a:ext cx="2121503" cy="216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1.3 mg q.d.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801902A5-039A-4983-B6CF-948FFAAA7EE4}"/>
              </a:ext>
            </a:extLst>
          </p:cNvPr>
          <p:cNvSpPr/>
          <p:nvPr/>
        </p:nvSpPr>
        <p:spPr>
          <a:xfrm>
            <a:off x="5183619" y="4490255"/>
            <a:ext cx="2121503" cy="216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1.6 mg q.d.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71E58E39-81CE-453F-9D42-6660A58B1945}"/>
              </a:ext>
            </a:extLst>
          </p:cNvPr>
          <p:cNvSpPr/>
          <p:nvPr/>
        </p:nvSpPr>
        <p:spPr>
          <a:xfrm>
            <a:off x="7391879" y="1071659"/>
            <a:ext cx="2121503" cy="720000"/>
          </a:xfrm>
          <a:prstGeom prst="rect">
            <a:avLst/>
          </a:prstGeom>
          <a:solidFill>
            <a:srgbClr val="DF6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r>
              <a:rPr lang="en-GB" sz="1400" b="1" dirty="0">
                <a:solidFill>
                  <a:srgbClr val="FFFFFF"/>
                </a:solidFill>
              </a:rPr>
              <a:t>Cohort F</a:t>
            </a:r>
          </a:p>
          <a:p>
            <a:pPr algn="ctr" defTabSz="1219140">
              <a:defRPr/>
            </a:pPr>
            <a:r>
              <a:rPr lang="en-GB" sz="1400" b="1" i="1" dirty="0">
                <a:solidFill>
                  <a:srgbClr val="FFFFFF"/>
                </a:solidFill>
              </a:rPr>
              <a:t>IberVd</a:t>
            </a:r>
          </a:p>
          <a:p>
            <a:pPr algn="ctr" defTabSz="1219140">
              <a:defRPr/>
            </a:pPr>
            <a:r>
              <a:rPr lang="en-GB" sz="1400" b="1" dirty="0">
                <a:solidFill>
                  <a:srgbClr val="FFFFFF"/>
                </a:solidFill>
              </a:rPr>
              <a:t>IBER + BORT + DEX</a:t>
            </a:r>
            <a:r>
              <a:rPr lang="en-GB" sz="1400" b="1" baseline="30000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270" name="Rounded Rectangle 29">
            <a:extLst>
              <a:ext uri="{FF2B5EF4-FFF2-40B4-BE49-F238E27FC236}">
                <a16:creationId xmlns:a16="http://schemas.microsoft.com/office/drawing/2014/main" id="{CD846028-CB1E-467D-A02D-81EE8C55B154}"/>
              </a:ext>
            </a:extLst>
          </p:cNvPr>
          <p:cNvSpPr/>
          <p:nvPr/>
        </p:nvSpPr>
        <p:spPr>
          <a:xfrm>
            <a:off x="7477269" y="1745170"/>
            <a:ext cx="1950720" cy="333183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685766">
              <a:defRPr/>
            </a:pPr>
            <a:r>
              <a:rPr lang="en-GB" sz="1400" b="1" kern="0" dirty="0">
                <a:solidFill>
                  <a:srgbClr val="595454"/>
                </a:solidFill>
              </a:rPr>
              <a:t>14/21-day cycles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5FD4D8CA-C346-4AFD-BB84-FD52C105EBA6}"/>
              </a:ext>
            </a:extLst>
          </p:cNvPr>
          <p:cNvSpPr/>
          <p:nvPr/>
        </p:nvSpPr>
        <p:spPr>
          <a:xfrm>
            <a:off x="7391879" y="3413721"/>
            <a:ext cx="2121503" cy="216000"/>
          </a:xfrm>
          <a:prstGeom prst="rect">
            <a:avLst/>
          </a:prstGeom>
          <a:solidFill>
            <a:srgbClr val="DF6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1.0 mg q.d.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EAC9E375-D5C3-4760-9D88-08589D79CACD}"/>
              </a:ext>
            </a:extLst>
          </p:cNvPr>
          <p:cNvSpPr/>
          <p:nvPr/>
        </p:nvSpPr>
        <p:spPr>
          <a:xfrm>
            <a:off x="7391879" y="3680196"/>
            <a:ext cx="2121503" cy="216000"/>
          </a:xfrm>
          <a:prstGeom prst="rect">
            <a:avLst/>
          </a:prstGeom>
          <a:solidFill>
            <a:srgbClr val="DF6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1.1 mg q.d.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AE386C6-E122-4326-BD9E-6CBD7A903FD6}"/>
              </a:ext>
            </a:extLst>
          </p:cNvPr>
          <p:cNvSpPr/>
          <p:nvPr/>
        </p:nvSpPr>
        <p:spPr>
          <a:xfrm>
            <a:off x="7391879" y="4227383"/>
            <a:ext cx="2121503" cy="216000"/>
          </a:xfrm>
          <a:prstGeom prst="rect">
            <a:avLst/>
          </a:prstGeom>
          <a:solidFill>
            <a:srgbClr val="DF6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1.3 mg q.d.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94D0316C-0010-4352-988F-CD6C7041FBE3}"/>
              </a:ext>
            </a:extLst>
          </p:cNvPr>
          <p:cNvSpPr/>
          <p:nvPr/>
        </p:nvSpPr>
        <p:spPr>
          <a:xfrm>
            <a:off x="7391879" y="4487291"/>
            <a:ext cx="2121503" cy="216000"/>
          </a:xfrm>
          <a:prstGeom prst="rect">
            <a:avLst/>
          </a:prstGeom>
          <a:solidFill>
            <a:srgbClr val="DF6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</a:rPr>
              <a:t>1.6 mg q.d.</a:t>
            </a:r>
          </a:p>
        </p:txBody>
      </p:sp>
      <p:sp>
        <p:nvSpPr>
          <p:cNvPr id="284" name="Rounded Rectangle 29">
            <a:extLst>
              <a:ext uri="{FF2B5EF4-FFF2-40B4-BE49-F238E27FC236}">
                <a16:creationId xmlns:a16="http://schemas.microsoft.com/office/drawing/2014/main" id="{62CFBF00-934B-4747-B9D9-91E6FAB52284}"/>
              </a:ext>
            </a:extLst>
          </p:cNvPr>
          <p:cNvSpPr/>
          <p:nvPr/>
        </p:nvSpPr>
        <p:spPr>
          <a:xfrm>
            <a:off x="9680429" y="1740311"/>
            <a:ext cx="1950720" cy="330532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685766">
              <a:defRPr/>
            </a:pPr>
            <a:r>
              <a:rPr lang="en-GB" sz="1400" b="1" kern="0" dirty="0">
                <a:solidFill>
                  <a:srgbClr val="595454"/>
                </a:solidFill>
              </a:rPr>
              <a:t>21/28-day cycles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12A8CD9-FF55-4949-821F-EDF0F38D232D}"/>
              </a:ext>
            </a:extLst>
          </p:cNvPr>
          <p:cNvSpPr/>
          <p:nvPr/>
        </p:nvSpPr>
        <p:spPr>
          <a:xfrm>
            <a:off x="9595039" y="1071657"/>
            <a:ext cx="2121503" cy="720000"/>
          </a:xfrm>
          <a:prstGeom prst="rect">
            <a:avLst/>
          </a:prstGeom>
          <a:solidFill>
            <a:srgbClr val="FED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r>
              <a:rPr lang="en-GB" sz="1400" b="1" dirty="0">
                <a:solidFill>
                  <a:srgbClr val="595454"/>
                </a:solidFill>
              </a:rPr>
              <a:t>Cohort G</a:t>
            </a:r>
          </a:p>
          <a:p>
            <a:pPr algn="ctr" defTabSz="1219140">
              <a:defRPr/>
            </a:pPr>
            <a:r>
              <a:rPr lang="en-GB" sz="1400" b="1" i="1" dirty="0">
                <a:solidFill>
                  <a:srgbClr val="595454"/>
                </a:solidFill>
              </a:rPr>
              <a:t>IberKd</a:t>
            </a:r>
          </a:p>
          <a:p>
            <a:pPr algn="ctr" defTabSz="1219140">
              <a:defRPr/>
            </a:pPr>
            <a:r>
              <a:rPr lang="en-GB" sz="1400" b="1" dirty="0">
                <a:solidFill>
                  <a:srgbClr val="595454"/>
                </a:solidFill>
              </a:rPr>
              <a:t>IBER + CFZ</a:t>
            </a:r>
            <a:r>
              <a:rPr lang="en-GB" sz="1400" b="1" baseline="30000" dirty="0">
                <a:solidFill>
                  <a:srgbClr val="595454"/>
                </a:solidFill>
              </a:rPr>
              <a:t>c</a:t>
            </a:r>
            <a:r>
              <a:rPr lang="en-GB" sz="1400" b="1" dirty="0">
                <a:solidFill>
                  <a:srgbClr val="595454"/>
                </a:solidFill>
              </a:rPr>
              <a:t> + DEX</a:t>
            </a:r>
            <a:r>
              <a:rPr lang="en-GB" sz="1400" b="1" baseline="30000" dirty="0">
                <a:solidFill>
                  <a:srgbClr val="595454"/>
                </a:solidFill>
              </a:rPr>
              <a:t>a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B8DF6FF2-93FB-4568-B53F-C91A032C84B8}"/>
              </a:ext>
            </a:extLst>
          </p:cNvPr>
          <p:cNvSpPr/>
          <p:nvPr/>
        </p:nvSpPr>
        <p:spPr>
          <a:xfrm>
            <a:off x="9595039" y="3680112"/>
            <a:ext cx="2121503" cy="216000"/>
          </a:xfrm>
          <a:prstGeom prst="rect">
            <a:avLst/>
          </a:prstGeom>
          <a:solidFill>
            <a:srgbClr val="FED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595454"/>
                </a:solidFill>
              </a:rPr>
              <a:t>1.1 mg q.d.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6CBF6113-320D-45C5-B099-82504C133214}"/>
              </a:ext>
            </a:extLst>
          </p:cNvPr>
          <p:cNvSpPr/>
          <p:nvPr/>
        </p:nvSpPr>
        <p:spPr>
          <a:xfrm>
            <a:off x="9595039" y="4231725"/>
            <a:ext cx="2121503" cy="216000"/>
          </a:xfrm>
          <a:prstGeom prst="rect">
            <a:avLst/>
          </a:prstGeom>
          <a:solidFill>
            <a:srgbClr val="FED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" bIns="24384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595454"/>
                </a:solidFill>
              </a:rPr>
              <a:t>1.3 mg q.d.</a:t>
            </a:r>
          </a:p>
        </p:txBody>
      </p:sp>
      <p:sp>
        <p:nvSpPr>
          <p:cNvPr id="287" name="Arrow: Down 286">
            <a:extLst>
              <a:ext uri="{FF2B5EF4-FFF2-40B4-BE49-F238E27FC236}">
                <a16:creationId xmlns:a16="http://schemas.microsoft.com/office/drawing/2014/main" id="{63884D37-D491-4F36-B179-18CAB6E63DF0}"/>
              </a:ext>
            </a:extLst>
          </p:cNvPr>
          <p:cNvSpPr/>
          <p:nvPr/>
        </p:nvSpPr>
        <p:spPr>
          <a:xfrm>
            <a:off x="10484339" y="4486290"/>
            <a:ext cx="342900" cy="213167"/>
          </a:xfrm>
          <a:prstGeom prst="downArrow">
            <a:avLst/>
          </a:prstGeom>
          <a:solidFill>
            <a:srgbClr val="FED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1B96DCF6-2671-4D9B-AFCA-0F8A615670A6}"/>
              </a:ext>
            </a:extLst>
          </p:cNvPr>
          <p:cNvSpPr/>
          <p:nvPr/>
        </p:nvSpPr>
        <p:spPr>
          <a:xfrm>
            <a:off x="2966014" y="4772641"/>
            <a:ext cx="2147583" cy="1051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en-GB" sz="1200" b="1" dirty="0">
              <a:solidFill>
                <a:srgbClr val="FFFFFF"/>
              </a:solidFill>
            </a:endParaRPr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E9E5309E-63E4-4B92-A4D1-858A3E9C9526}"/>
              </a:ext>
            </a:extLst>
          </p:cNvPr>
          <p:cNvCxnSpPr/>
          <p:nvPr/>
        </p:nvCxnSpPr>
        <p:spPr>
          <a:xfrm>
            <a:off x="357865" y="4739447"/>
            <a:ext cx="1143596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89">
            <a:extLst>
              <a:ext uri="{FF2B5EF4-FFF2-40B4-BE49-F238E27FC236}">
                <a16:creationId xmlns:a16="http://schemas.microsoft.com/office/drawing/2014/main" id="{010156C7-617D-4960-A217-046DB14954E0}"/>
              </a:ext>
            </a:extLst>
          </p:cNvPr>
          <p:cNvSpPr/>
          <p:nvPr/>
        </p:nvSpPr>
        <p:spPr>
          <a:xfrm>
            <a:off x="222439" y="5102475"/>
            <a:ext cx="1063112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defRPr/>
            </a:pPr>
            <a:r>
              <a:rPr lang="en-GB" b="1" dirty="0">
                <a:solidFill>
                  <a:srgbClr val="595454"/>
                </a:solidFill>
                <a:cs typeface="Calibri" panose="020F0502020204030204" pitchFamily="34" charset="0"/>
              </a:rPr>
              <a:t>Phase 2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BA669A5-4E2F-4577-85CF-8A8BAD75DCD2}"/>
              </a:ext>
            </a:extLst>
          </p:cNvPr>
          <p:cNvSpPr/>
          <p:nvPr/>
        </p:nvSpPr>
        <p:spPr>
          <a:xfrm rot="16200000">
            <a:off x="-30848" y="2698749"/>
            <a:ext cx="1063112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40">
              <a:defRPr/>
            </a:pPr>
            <a:r>
              <a:rPr lang="en-GB" b="1" dirty="0">
                <a:solidFill>
                  <a:srgbClr val="595454"/>
                </a:solidFill>
                <a:cs typeface="Calibri" panose="020F0502020204030204" pitchFamily="34" charset="0"/>
              </a:rPr>
              <a:t>Phase 1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9D204D2B-797B-425B-9C0E-31F640E09BA9}"/>
              </a:ext>
            </a:extLst>
          </p:cNvPr>
          <p:cNvSpPr/>
          <p:nvPr/>
        </p:nvSpPr>
        <p:spPr>
          <a:xfrm>
            <a:off x="2980454" y="4792204"/>
            <a:ext cx="2121504" cy="504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Cohort D</a:t>
            </a:r>
          </a:p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IBER 1.6 mg</a:t>
            </a:r>
            <a:r>
              <a:rPr lang="en-GB" sz="12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DEX</a:t>
            </a:r>
            <a:r>
              <a:rPr lang="en-GB" sz="12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2F0A2482-0951-4C6A-905A-7DCBA0D31F28}"/>
              </a:ext>
            </a:extLst>
          </p:cNvPr>
          <p:cNvSpPr/>
          <p:nvPr/>
        </p:nvSpPr>
        <p:spPr>
          <a:xfrm>
            <a:off x="2980454" y="5314251"/>
            <a:ext cx="2121504" cy="504000"/>
          </a:xfrm>
          <a:prstGeom prst="rect">
            <a:avLst/>
          </a:prstGeom>
          <a:solidFill>
            <a:srgbClr val="A6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Cohort I (post-BCMA)</a:t>
            </a:r>
          </a:p>
          <a:p>
            <a:pPr algn="ctr" defTabSz="1219140">
              <a:defRPr/>
            </a:pPr>
            <a:r>
              <a:rPr lang="en-GB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IBER 1.6 mg</a:t>
            </a:r>
            <a:r>
              <a:rPr lang="en-GB" sz="12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DEX</a:t>
            </a:r>
            <a:r>
              <a:rPr lang="en-GB" sz="12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E2403-E1FC-D215-25C0-571A813AC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2211" y="4987546"/>
            <a:ext cx="7410590" cy="1810935"/>
          </a:xfrm>
        </p:spPr>
        <p:txBody>
          <a:bodyPr/>
          <a:lstStyle/>
          <a:p>
            <a:pPr algn="r"/>
            <a:r>
              <a:rPr lang="en-US" sz="1050" dirty="0" err="1"/>
              <a:t>IBER</a:t>
            </a:r>
            <a:r>
              <a:rPr lang="en-US" sz="1050" dirty="0"/>
              <a:t> (CC-220) is an investigational product, currently not approved by any regulatory agency.</a:t>
            </a:r>
          </a:p>
          <a:p>
            <a:pPr algn="r"/>
            <a:endParaRPr lang="en-US" sz="1050" dirty="0"/>
          </a:p>
          <a:p>
            <a:pPr algn="r"/>
            <a:r>
              <a:rPr lang="en-US" sz="1050" baseline="30000" dirty="0"/>
              <a:t>a </a:t>
            </a:r>
            <a:r>
              <a:rPr lang="en-US" sz="1050" dirty="0"/>
              <a:t>DEX given at a dose of 40 mg (20 mg in patients aged ≥ 75 years) on days 1, 8, 15, and 22 of each 28-day cycle; </a:t>
            </a:r>
            <a:br>
              <a:rPr lang="en-US" sz="1050" dirty="0"/>
            </a:br>
            <a:r>
              <a:rPr lang="en-US" sz="1050" baseline="30000" dirty="0"/>
              <a:t>b </a:t>
            </a:r>
            <a:r>
              <a:rPr lang="en-US" sz="1050" dirty="0"/>
              <a:t>DEX given at a dose of 40 mg (20 mg in patients aged ≥ 75 years) on days 1, 8, and 15 of each 21-day cycle; </a:t>
            </a:r>
            <a:br>
              <a:rPr lang="en-US" sz="1050" dirty="0"/>
            </a:br>
            <a:r>
              <a:rPr lang="en-US" sz="1050" baseline="30000" dirty="0"/>
              <a:t>c </a:t>
            </a:r>
            <a:r>
              <a:rPr lang="en-US" sz="1050" dirty="0" err="1"/>
              <a:t>CFZ</a:t>
            </a:r>
            <a:r>
              <a:rPr lang="en-US" sz="1050" dirty="0"/>
              <a:t> given at a dose of 56 mg/m² on days 1, 8, 15, and 22 of each 28-day cycle. </a:t>
            </a:r>
          </a:p>
          <a:p>
            <a:pPr algn="r"/>
            <a:r>
              <a:rPr lang="en-US" sz="1050" dirty="0"/>
              <a:t>BCMA, B-cell maturation antigen; BORT, bortezomib; </a:t>
            </a:r>
            <a:r>
              <a:rPr lang="en-US" sz="1050" dirty="0" err="1"/>
              <a:t>CFZ</a:t>
            </a:r>
            <a:r>
              <a:rPr lang="en-US" sz="1050" dirty="0"/>
              <a:t>, carfilzomib; DARA, daratumumab; </a:t>
            </a:r>
            <a:r>
              <a:rPr lang="en-US" sz="1050" dirty="0" err="1"/>
              <a:t>q.d</a:t>
            </a:r>
            <a:r>
              <a:rPr lang="en-US" sz="1050" dirty="0"/>
              <a:t>., once daily.</a:t>
            </a:r>
          </a:p>
          <a:p>
            <a:pPr algn="r"/>
            <a:endParaRPr lang="en-US" sz="1050" dirty="0"/>
          </a:p>
          <a:p>
            <a:pPr algn="r"/>
            <a:r>
              <a:rPr lang="en-US" sz="1050" dirty="0" err="1"/>
              <a:t>Lonial</a:t>
            </a:r>
            <a:r>
              <a:rPr lang="en-US" sz="1050" dirty="0"/>
              <a:t> S, et al. Presented at </a:t>
            </a:r>
            <a:r>
              <a:rPr lang="en-US" sz="1050" dirty="0" err="1"/>
              <a:t>EHA</a:t>
            </a:r>
            <a:r>
              <a:rPr lang="en-US" sz="1050" dirty="0"/>
              <a:t> 2021, abstract S187. </a:t>
            </a:r>
            <a:br>
              <a:rPr lang="en-US" sz="1050" dirty="0"/>
            </a:br>
            <a:r>
              <a:rPr lang="en-US" sz="1050" dirty="0"/>
              <a:t>van de </a:t>
            </a:r>
            <a:r>
              <a:rPr lang="en-US" sz="1050" dirty="0" err="1"/>
              <a:t>Donk</a:t>
            </a:r>
            <a:r>
              <a:rPr lang="en-US" sz="1050" dirty="0"/>
              <a:t> N, et al. Presented at ASH 2020; abstract 724.</a:t>
            </a:r>
          </a:p>
        </p:txBody>
      </p:sp>
    </p:spTree>
    <p:extLst>
      <p:ext uri="{BB962C8B-B14F-4D97-AF65-F5344CB8AC3E}">
        <p14:creationId xmlns:p14="http://schemas.microsoft.com/office/powerpoint/2010/main" val="18586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70"/>
    </mc:Choice>
    <mc:Fallback xmlns="">
      <p:transition spd="slow" advTm="2717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2594-89A1-4D66-ABCA-ED549386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631"/>
            <a:ext cx="10744200" cy="780440"/>
          </a:xfrm>
        </p:spPr>
        <p:txBody>
          <a:bodyPr>
            <a:normAutofit/>
          </a:bodyPr>
          <a:lstStyle/>
          <a:p>
            <a:r>
              <a:rPr lang="en-GB" sz="2800" dirty="0"/>
              <a:t>CC-220-MM-001 Trial: Response Rates and Survival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F7A14-036E-F95D-F4A3-BA53824DF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545936"/>
            <a:ext cx="10744199" cy="1252546"/>
          </a:xfrm>
        </p:spPr>
        <p:txBody>
          <a:bodyPr/>
          <a:lstStyle/>
          <a:p>
            <a:r>
              <a:rPr lang="en-US" sz="900" dirty="0" err="1"/>
              <a:t>IBER</a:t>
            </a:r>
            <a:r>
              <a:rPr lang="en-US" sz="900" dirty="0"/>
              <a:t> (CC-220) is an investigational product, currently not approved by any regulatory agency.</a:t>
            </a:r>
          </a:p>
          <a:p>
            <a:endParaRPr lang="en-US" sz="900" dirty="0"/>
          </a:p>
          <a:p>
            <a:r>
              <a:rPr lang="en-US" sz="900" baseline="30000" dirty="0"/>
              <a:t>a </a:t>
            </a:r>
            <a:r>
              <a:rPr lang="en-US" sz="900" dirty="0"/>
              <a:t>PR or better; </a:t>
            </a:r>
            <a:r>
              <a:rPr lang="en-US" sz="900" baseline="30000" dirty="0"/>
              <a:t>b </a:t>
            </a:r>
            <a:r>
              <a:rPr lang="en-US" sz="900" dirty="0"/>
              <a:t>2 patients in SD and MR discontinued treatment because of death due to COVID-19; </a:t>
            </a:r>
            <a:r>
              <a:rPr lang="en-US" sz="900" baseline="30000" dirty="0"/>
              <a:t>c </a:t>
            </a:r>
            <a:r>
              <a:rPr lang="en-US" sz="900" dirty="0"/>
              <a:t>Includes all treated patients who have post-baseline efficacy assessment or have discontinued treatment before any post-baseline efficacy assessment (2 patients were in C1 with no post-baseline efficacy assessments so were excluded from analysis).</a:t>
            </a:r>
          </a:p>
          <a:p>
            <a:r>
              <a:rPr lang="en-US" sz="900" dirty="0"/>
              <a:t> </a:t>
            </a:r>
          </a:p>
          <a:p>
            <a:r>
              <a:rPr lang="en-US" sz="900" dirty="0"/>
              <a:t>C, cycle; </a:t>
            </a:r>
            <a:r>
              <a:rPr lang="en-US" sz="900" dirty="0" err="1"/>
              <a:t>CBR</a:t>
            </a:r>
            <a:r>
              <a:rPr lang="en-US" sz="900" dirty="0"/>
              <a:t>, clinical benefit rate; </a:t>
            </a:r>
            <a:r>
              <a:rPr lang="en-US" sz="900" dirty="0" err="1"/>
              <a:t>DCR</a:t>
            </a:r>
            <a:r>
              <a:rPr lang="en-US" sz="900" dirty="0"/>
              <a:t>, disease control rate; MR, minimal response; NE, ******; NR, not reached; (s)CR, (stringent) complete response; SD, stable disease; </a:t>
            </a:r>
            <a:r>
              <a:rPr lang="en-US" sz="900" dirty="0" err="1"/>
              <a:t>VGPR</a:t>
            </a:r>
            <a:r>
              <a:rPr lang="en-US" sz="900" dirty="0"/>
              <a:t>, very good partial response.</a:t>
            </a:r>
          </a:p>
          <a:p>
            <a:r>
              <a:rPr lang="en-US" sz="900" dirty="0"/>
              <a:t> </a:t>
            </a:r>
          </a:p>
          <a:p>
            <a:r>
              <a:rPr lang="en-US" sz="900" dirty="0" err="1"/>
              <a:t>Lonial</a:t>
            </a:r>
            <a:r>
              <a:rPr lang="en-US" sz="900" dirty="0"/>
              <a:t> S, et al. </a:t>
            </a:r>
            <a:r>
              <a:rPr lang="en-US" sz="900" i="1" dirty="0"/>
              <a:t>Blood. </a:t>
            </a:r>
            <a:r>
              <a:rPr lang="en-US" sz="900" dirty="0"/>
              <a:t>2021;138 (Suppl 1):162.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19107-34A1-4311-8897-965121A23CC2}"/>
              </a:ext>
            </a:extLst>
          </p:cNvPr>
          <p:cNvSpPr txBox="1"/>
          <p:nvPr/>
        </p:nvSpPr>
        <p:spPr>
          <a:xfrm>
            <a:off x="1183584" y="4313480"/>
            <a:ext cx="4144529" cy="1114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144000" tIns="72000" rIns="144000" bIns="72000" rtlCol="0" anchor="ctr">
            <a:spAutoFit/>
          </a:bodyPr>
          <a:lstStyle/>
          <a:p>
            <a:pPr defTabSz="914377"/>
            <a:r>
              <a:rPr lang="en-GB" sz="1400" b="1" dirty="0"/>
              <a:t>Cohort D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GB" sz="1400" b="1" dirty="0"/>
              <a:t>Median duration of response: 30.3 weeks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GB" sz="1400" b="1" dirty="0"/>
              <a:t>Median PFS: 3 months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GB" sz="1400" b="1" dirty="0"/>
              <a:t>Median OS (overall): 46.6 weeks</a:t>
            </a:r>
          </a:p>
        </p:txBody>
      </p:sp>
      <p:graphicFrame>
        <p:nvGraphicFramePr>
          <p:cNvPr id="25" name="Table 1027">
            <a:extLst>
              <a:ext uri="{FF2B5EF4-FFF2-40B4-BE49-F238E27FC236}">
                <a16:creationId xmlns:a16="http://schemas.microsoft.com/office/drawing/2014/main" id="{DA779C3A-07E4-4979-AEB4-1AEFA21F9E27}"/>
              </a:ext>
            </a:extLst>
          </p:cNvPr>
          <p:cNvGraphicFramePr>
            <a:graphicFrameLocks noGrp="1"/>
          </p:cNvGraphicFramePr>
          <p:nvPr/>
        </p:nvGraphicFramePr>
        <p:xfrm>
          <a:off x="6660881" y="4825175"/>
          <a:ext cx="4921530" cy="32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83">
                  <a:extLst>
                    <a:ext uri="{9D8B030D-6E8A-4147-A177-3AD203B41FA5}">
                      <a16:colId xmlns:a16="http://schemas.microsoft.com/office/drawing/2014/main" val="1260794025"/>
                    </a:ext>
                  </a:extLst>
                </a:gridCol>
                <a:gridCol w="177289">
                  <a:extLst>
                    <a:ext uri="{9D8B030D-6E8A-4147-A177-3AD203B41FA5}">
                      <a16:colId xmlns:a16="http://schemas.microsoft.com/office/drawing/2014/main" val="1771019496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3244331939"/>
                    </a:ext>
                  </a:extLst>
                </a:gridCol>
                <a:gridCol w="184151">
                  <a:extLst>
                    <a:ext uri="{9D8B030D-6E8A-4147-A177-3AD203B41FA5}">
                      <a16:colId xmlns:a16="http://schemas.microsoft.com/office/drawing/2014/main" val="408583145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3477319275"/>
                    </a:ext>
                  </a:extLst>
                </a:gridCol>
                <a:gridCol w="200025">
                  <a:extLst>
                    <a:ext uri="{9D8B030D-6E8A-4147-A177-3AD203B41FA5}">
                      <a16:colId xmlns:a16="http://schemas.microsoft.com/office/drawing/2014/main" val="3923929463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15643820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379861964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42737202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29789476"/>
                    </a:ext>
                  </a:extLst>
                </a:gridCol>
                <a:gridCol w="133351">
                  <a:extLst>
                    <a:ext uri="{9D8B030D-6E8A-4147-A177-3AD203B41FA5}">
                      <a16:colId xmlns:a16="http://schemas.microsoft.com/office/drawing/2014/main" val="3679787524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3769771297"/>
                    </a:ext>
                  </a:extLst>
                </a:gridCol>
                <a:gridCol w="155575">
                  <a:extLst>
                    <a:ext uri="{9D8B030D-6E8A-4147-A177-3AD203B41FA5}">
                      <a16:colId xmlns:a16="http://schemas.microsoft.com/office/drawing/2014/main" val="3712923670"/>
                    </a:ext>
                  </a:extLst>
                </a:gridCol>
                <a:gridCol w="206375">
                  <a:extLst>
                    <a:ext uri="{9D8B030D-6E8A-4147-A177-3AD203B41FA5}">
                      <a16:colId xmlns:a16="http://schemas.microsoft.com/office/drawing/2014/main" val="3533514154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97711780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80383057"/>
                    </a:ext>
                  </a:extLst>
                </a:gridCol>
                <a:gridCol w="158751">
                  <a:extLst>
                    <a:ext uri="{9D8B030D-6E8A-4147-A177-3AD203B41FA5}">
                      <a16:colId xmlns:a16="http://schemas.microsoft.com/office/drawing/2014/main" val="464823711"/>
                    </a:ext>
                  </a:extLst>
                </a:gridCol>
                <a:gridCol w="196851">
                  <a:extLst>
                    <a:ext uri="{9D8B030D-6E8A-4147-A177-3AD203B41FA5}">
                      <a16:colId xmlns:a16="http://schemas.microsoft.com/office/drawing/2014/main" val="1647468199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337675904"/>
                    </a:ext>
                  </a:extLst>
                </a:gridCol>
                <a:gridCol w="203200">
                  <a:extLst>
                    <a:ext uri="{9D8B030D-6E8A-4147-A177-3AD203B41FA5}">
                      <a16:colId xmlns:a16="http://schemas.microsoft.com/office/drawing/2014/main" val="1742754481"/>
                    </a:ext>
                  </a:extLst>
                </a:gridCol>
                <a:gridCol w="171451">
                  <a:extLst>
                    <a:ext uri="{9D8B030D-6E8A-4147-A177-3AD203B41FA5}">
                      <a16:colId xmlns:a16="http://schemas.microsoft.com/office/drawing/2014/main" val="467220890"/>
                    </a:ext>
                  </a:extLst>
                </a:gridCol>
                <a:gridCol w="184151">
                  <a:extLst>
                    <a:ext uri="{9D8B030D-6E8A-4147-A177-3AD203B41FA5}">
                      <a16:colId xmlns:a16="http://schemas.microsoft.com/office/drawing/2014/main" val="225227856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848287673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1463938200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694631889"/>
                    </a:ext>
                  </a:extLst>
                </a:gridCol>
                <a:gridCol w="171451">
                  <a:extLst>
                    <a:ext uri="{9D8B030D-6E8A-4147-A177-3AD203B41FA5}">
                      <a16:colId xmlns:a16="http://schemas.microsoft.com/office/drawing/2014/main" val="3066874038"/>
                    </a:ext>
                  </a:extLst>
                </a:gridCol>
                <a:gridCol w="196851">
                  <a:extLst>
                    <a:ext uri="{9D8B030D-6E8A-4147-A177-3AD203B41FA5}">
                      <a16:colId xmlns:a16="http://schemas.microsoft.com/office/drawing/2014/main" val="3707665134"/>
                    </a:ext>
                  </a:extLst>
                </a:gridCol>
              </a:tblGrid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107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95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92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79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72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64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26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rgbClr val="595454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10189"/>
                  </a:ext>
                </a:extLst>
              </a:tr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8108088"/>
                  </a:ext>
                </a:extLst>
              </a:tr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439873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65194A8-362A-44E6-A41E-09CFE5984B64}"/>
              </a:ext>
            </a:extLst>
          </p:cNvPr>
          <p:cNvGraphicFramePr>
            <a:graphicFrameLocks noGrp="1"/>
          </p:cNvGraphicFramePr>
          <p:nvPr/>
        </p:nvGraphicFramePr>
        <p:xfrm>
          <a:off x="6907270" y="5231687"/>
          <a:ext cx="4497333" cy="633984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66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4126096714"/>
                    </a:ext>
                  </a:extLst>
                </a:gridCol>
                <a:gridCol w="831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351">
                  <a:extLst>
                    <a:ext uri="{9D8B030D-6E8A-4147-A177-3AD203B41FA5}">
                      <a16:colId xmlns:a16="http://schemas.microsoft.com/office/drawing/2014/main" val="1272269399"/>
                    </a:ext>
                  </a:extLst>
                </a:gridCol>
              </a:tblGrid>
              <a:tr h="101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Patients, n</a:t>
                      </a:r>
                      <a:endParaRPr lang="en-US" sz="800" b="1" baseline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Events, n (%)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Censored, n (%)</a:t>
                      </a:r>
                      <a:endParaRPr lang="en-US" sz="800" b="1" kern="12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OS, median (95% CI), weeks</a:t>
                      </a:r>
                      <a:endParaRPr lang="en-US" sz="800" b="1" kern="12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107</a:t>
                      </a:r>
                      <a:endParaRPr lang="en-US" sz="800" b="0" noProof="0" dirty="0">
                        <a:solidFill>
                          <a:schemeClr val="accent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51 (47.7)</a:t>
                      </a:r>
                      <a:endParaRPr lang="en-US" sz="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56 (52.3)</a:t>
                      </a:r>
                      <a:endParaRPr lang="en-US" sz="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46.6 (38.14–NR)</a:t>
                      </a:r>
                      <a:endParaRPr lang="en-US" sz="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1503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28</a:t>
                      </a:r>
                      <a:endParaRPr lang="en-US" sz="800" b="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5 (17.9)</a:t>
                      </a:r>
                      <a:endParaRPr lang="en-US" sz="800" kern="120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23 (82.1)</a:t>
                      </a:r>
                      <a:endParaRPr lang="en-US" sz="800" kern="120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NR (48.86–NR)</a:t>
                      </a:r>
                      <a:endParaRPr lang="en-US" sz="800" kern="120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extLst>
                  <a:ext uri="{0D108BD9-81ED-4DB2-BD59-A6C34878D82A}">
                    <a16:rowId xmlns:a16="http://schemas.microsoft.com/office/drawing/2014/main" val="1234683185"/>
                  </a:ext>
                </a:extLst>
              </a:tr>
              <a:tr h="1503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79</a:t>
                      </a:r>
                      <a:endParaRPr lang="en-US" sz="800" b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46 (58.2)</a:t>
                      </a:r>
                      <a:endParaRPr lang="en-US" sz="800" kern="120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33 (41.8)</a:t>
                      </a:r>
                      <a:endParaRPr lang="en-US" sz="800" kern="120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34.9 (28.57–46.57)</a:t>
                      </a:r>
                      <a:endParaRPr lang="en-US" sz="800" kern="120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extLst>
                  <a:ext uri="{0D108BD9-81ED-4DB2-BD59-A6C34878D82A}">
                    <a16:rowId xmlns:a16="http://schemas.microsoft.com/office/drawing/2014/main" val="823583733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E1AB1CA6-8BA7-4F9F-AE96-2A4079DA2981}"/>
              </a:ext>
            </a:extLst>
          </p:cNvPr>
          <p:cNvGrpSpPr/>
          <p:nvPr/>
        </p:nvGrpSpPr>
        <p:grpSpPr>
          <a:xfrm>
            <a:off x="6389467" y="2768792"/>
            <a:ext cx="5202785" cy="2038806"/>
            <a:chOff x="6389465" y="2982151"/>
            <a:chExt cx="5202784" cy="203880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2E408A8-FE1D-497E-8E1F-F7ECF4C3FECD}"/>
                </a:ext>
              </a:extLst>
            </p:cNvPr>
            <p:cNvGrpSpPr/>
            <p:nvPr/>
          </p:nvGrpSpPr>
          <p:grpSpPr>
            <a:xfrm>
              <a:off x="6389465" y="3203996"/>
              <a:ext cx="5202784" cy="1761495"/>
              <a:chOff x="6359412" y="3378710"/>
              <a:chExt cx="5220267" cy="1761495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9D226FF-CB19-41CF-8760-5211BAB62F70}"/>
                  </a:ext>
                </a:extLst>
              </p:cNvPr>
              <p:cNvGrpSpPr/>
              <p:nvPr/>
            </p:nvGrpSpPr>
            <p:grpSpPr>
              <a:xfrm>
                <a:off x="6736302" y="3403388"/>
                <a:ext cx="4653874" cy="1053432"/>
                <a:chOff x="6720466" y="3403388"/>
                <a:chExt cx="4481642" cy="1053432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094F835F-4512-4843-B072-72FDAE612EBE}"/>
                    </a:ext>
                  </a:extLst>
                </p:cNvPr>
                <p:cNvGrpSpPr/>
                <p:nvPr/>
              </p:nvGrpSpPr>
              <p:grpSpPr>
                <a:xfrm>
                  <a:off x="6743124" y="3418938"/>
                  <a:ext cx="4456235" cy="379491"/>
                  <a:chOff x="3175" y="2747963"/>
                  <a:chExt cx="12192001" cy="1398587"/>
                </a:xfrm>
              </p:grpSpPr>
              <p:sp>
                <p:nvSpPr>
                  <p:cNvPr id="495" name="Freeform 5">
                    <a:extLst>
                      <a:ext uri="{FF2B5EF4-FFF2-40B4-BE49-F238E27FC236}">
                        <a16:creationId xmlns:a16="http://schemas.microsoft.com/office/drawing/2014/main" id="{732EBAA4-8EC5-4BBD-9B05-990E931D0E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5" y="2747963"/>
                    <a:ext cx="12136438" cy="1349375"/>
                  </a:xfrm>
                  <a:custGeom>
                    <a:avLst/>
                    <a:gdLst>
                      <a:gd name="T0" fmla="*/ 7645 w 7645"/>
                      <a:gd name="T1" fmla="*/ 850 h 850"/>
                      <a:gd name="T2" fmla="*/ 4899 w 7645"/>
                      <a:gd name="T3" fmla="*/ 850 h 850"/>
                      <a:gd name="T4" fmla="*/ 4899 w 7645"/>
                      <a:gd name="T5" fmla="*/ 623 h 850"/>
                      <a:gd name="T6" fmla="*/ 4436 w 7645"/>
                      <a:gd name="T7" fmla="*/ 623 h 850"/>
                      <a:gd name="T8" fmla="*/ 4436 w 7645"/>
                      <a:gd name="T9" fmla="*/ 413 h 850"/>
                      <a:gd name="T10" fmla="*/ 4089 w 7645"/>
                      <a:gd name="T11" fmla="*/ 413 h 850"/>
                      <a:gd name="T12" fmla="*/ 4089 w 7645"/>
                      <a:gd name="T13" fmla="*/ 258 h 850"/>
                      <a:gd name="T14" fmla="*/ 3105 w 7645"/>
                      <a:gd name="T15" fmla="*/ 258 h 850"/>
                      <a:gd name="T16" fmla="*/ 3105 w 7645"/>
                      <a:gd name="T17" fmla="*/ 119 h 850"/>
                      <a:gd name="T18" fmla="*/ 2759 w 7645"/>
                      <a:gd name="T19" fmla="*/ 119 h 850"/>
                      <a:gd name="T20" fmla="*/ 2759 w 7645"/>
                      <a:gd name="T21" fmla="*/ 0 h 850"/>
                      <a:gd name="T22" fmla="*/ 0 w 7645"/>
                      <a:gd name="T23" fmla="*/ 0 h 8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645" h="850">
                        <a:moveTo>
                          <a:pt x="7645" y="850"/>
                        </a:moveTo>
                        <a:lnTo>
                          <a:pt x="4899" y="850"/>
                        </a:lnTo>
                        <a:lnTo>
                          <a:pt x="4899" y="623"/>
                        </a:lnTo>
                        <a:lnTo>
                          <a:pt x="4436" y="623"/>
                        </a:lnTo>
                        <a:lnTo>
                          <a:pt x="4436" y="413"/>
                        </a:lnTo>
                        <a:lnTo>
                          <a:pt x="4089" y="413"/>
                        </a:lnTo>
                        <a:lnTo>
                          <a:pt x="4089" y="258"/>
                        </a:lnTo>
                        <a:lnTo>
                          <a:pt x="3105" y="258"/>
                        </a:lnTo>
                        <a:lnTo>
                          <a:pt x="3105" y="119"/>
                        </a:lnTo>
                        <a:lnTo>
                          <a:pt x="2759" y="119"/>
                        </a:lnTo>
                        <a:lnTo>
                          <a:pt x="2759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accent2">
                        <a:lumMod val="50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40">
                      <a:defRPr/>
                    </a:pPr>
                    <a:endParaRPr lang="en-GB" sz="800" dirty="0">
                      <a:solidFill>
                        <a:srgbClr val="595454"/>
                      </a:solidFill>
                    </a:endParaRPr>
                  </a:p>
                </p:txBody>
              </p:sp>
              <p:grpSp>
                <p:nvGrpSpPr>
                  <p:cNvPr id="496" name="Group 495">
                    <a:extLst>
                      <a:ext uri="{FF2B5EF4-FFF2-40B4-BE49-F238E27FC236}">
                        <a16:creationId xmlns:a16="http://schemas.microsoft.com/office/drawing/2014/main" id="{1DD3E9D8-398F-4BBF-BCBA-9BD58CCA808F}"/>
                      </a:ext>
                    </a:extLst>
                  </p:cNvPr>
                  <p:cNvGrpSpPr/>
                  <p:nvPr/>
                </p:nvGrpSpPr>
                <p:grpSpPr>
                  <a:xfrm>
                    <a:off x="4327525" y="2887663"/>
                    <a:ext cx="7867651" cy="1258887"/>
                    <a:chOff x="4327525" y="2887663"/>
                    <a:chExt cx="7867651" cy="1258887"/>
                  </a:xfrm>
                </p:grpSpPr>
                <p:sp>
                  <p:nvSpPr>
                    <p:cNvPr id="497" name="Line 6">
                      <a:extLst>
                        <a:ext uri="{FF2B5EF4-FFF2-40B4-BE49-F238E27FC236}">
                          <a16:creationId xmlns:a16="http://schemas.microsoft.com/office/drawing/2014/main" id="{512F5B8A-417C-4DC3-9250-BF0FE8B11B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14278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498" name="Line 7">
                      <a:extLst>
                        <a:ext uri="{FF2B5EF4-FFF2-40B4-BE49-F238E27FC236}">
                          <a16:creationId xmlns:a16="http://schemas.microsoft.com/office/drawing/2014/main" id="{9E2B8988-670B-41A4-8479-525E19384E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95163" y="4097338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499" name="Line 8">
                      <a:extLst>
                        <a:ext uri="{FF2B5EF4-FFF2-40B4-BE49-F238E27FC236}">
                          <a16:creationId xmlns:a16="http://schemas.microsoft.com/office/drawing/2014/main" id="{4355FEBE-1246-4120-B7A6-FCDF3AD1F3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4728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0" name="Line 9">
                      <a:extLst>
                        <a:ext uri="{FF2B5EF4-FFF2-40B4-BE49-F238E27FC236}">
                          <a16:creationId xmlns:a16="http://schemas.microsoft.com/office/drawing/2014/main" id="{4291175E-14AE-40A5-A962-B569C26D7F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96488" y="4097338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1" name="Line 10">
                      <a:extLst>
                        <a:ext uri="{FF2B5EF4-FFF2-40B4-BE49-F238E27FC236}">
                          <a16:creationId xmlns:a16="http://schemas.microsoft.com/office/drawing/2014/main" id="{0E83C09A-BA7A-49AD-985A-8870A00F7D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727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2" name="Line 11">
                      <a:extLst>
                        <a:ext uri="{FF2B5EF4-FFF2-40B4-BE49-F238E27FC236}">
                          <a16:creationId xmlns:a16="http://schemas.microsoft.com/office/drawing/2014/main" id="{999B148D-2C33-4C12-ACA1-C2BF93ED61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23550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3" name="Line 12">
                      <a:extLst>
                        <a:ext uri="{FF2B5EF4-FFF2-40B4-BE49-F238E27FC236}">
                          <a16:creationId xmlns:a16="http://schemas.microsoft.com/office/drawing/2014/main" id="{D506F119-08EA-467F-B4B7-40D444B047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124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4" name="Line 13">
                      <a:extLst>
                        <a:ext uri="{FF2B5EF4-FFF2-40B4-BE49-F238E27FC236}">
                          <a16:creationId xmlns:a16="http://schemas.microsoft.com/office/drawing/2014/main" id="{B8E01CB3-6BDF-4857-9A7A-008F54855C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60075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5" name="Line 14">
                      <a:extLst>
                        <a:ext uri="{FF2B5EF4-FFF2-40B4-BE49-F238E27FC236}">
                          <a16:creationId xmlns:a16="http://schemas.microsoft.com/office/drawing/2014/main" id="{E955DCF9-573F-420A-9BD4-79BE02BE45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710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6" name="Line 15">
                      <a:extLst>
                        <a:ext uri="{FF2B5EF4-FFF2-40B4-BE49-F238E27FC236}">
                          <a16:creationId xmlns:a16="http://schemas.microsoft.com/office/drawing/2014/main" id="{C4A2AABA-496B-4AAE-AA28-CD0F2D23A5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18675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7" name="Line 16">
                      <a:extLst>
                        <a:ext uri="{FF2B5EF4-FFF2-40B4-BE49-F238E27FC236}">
                          <a16:creationId xmlns:a16="http://schemas.microsoft.com/office/drawing/2014/main" id="{765B78C7-3EB0-4EBE-82C3-B800DF0731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9483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8" name="Line 17">
                      <a:extLst>
                        <a:ext uri="{FF2B5EF4-FFF2-40B4-BE49-F238E27FC236}">
                          <a16:creationId xmlns:a16="http://schemas.microsoft.com/office/drawing/2014/main" id="{90363F32-7248-450D-BBD1-6384356A70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42450" y="40973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9" name="Line 18">
                      <a:extLst>
                        <a:ext uri="{FF2B5EF4-FFF2-40B4-BE49-F238E27FC236}">
                          <a16:creationId xmlns:a16="http://schemas.microsoft.com/office/drawing/2014/main" id="{92BAF21F-BC0B-4A5F-916E-99008FCEA5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0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0" name="Line 19">
                      <a:extLst>
                        <a:ext uri="{FF2B5EF4-FFF2-40B4-BE49-F238E27FC236}">
                          <a16:creationId xmlns:a16="http://schemas.microsoft.com/office/drawing/2014/main" id="{DEE2F4DB-F649-4E83-BFE6-1275067371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39263" y="4097338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1" name="Line 20">
                      <a:extLst>
                        <a:ext uri="{FF2B5EF4-FFF2-40B4-BE49-F238E27FC236}">
                          <a16:creationId xmlns:a16="http://schemas.microsoft.com/office/drawing/2014/main" id="{44B801D9-C64E-4E2F-BD70-D0A9FDC3C3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1383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2" name="Line 21">
                      <a:extLst>
                        <a:ext uri="{FF2B5EF4-FFF2-40B4-BE49-F238E27FC236}">
                          <a16:creationId xmlns:a16="http://schemas.microsoft.com/office/drawing/2014/main" id="{8241E648-096D-4AA7-9271-509A9328E6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61450" y="40973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3" name="Line 22">
                      <a:extLst>
                        <a:ext uri="{FF2B5EF4-FFF2-40B4-BE49-F238E27FC236}">
                          <a16:creationId xmlns:a16="http://schemas.microsoft.com/office/drawing/2014/main" id="{C9147D2E-3D65-4922-95E8-13ECCB0EE4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12225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4" name="Line 23">
                      <a:extLst>
                        <a:ext uri="{FF2B5EF4-FFF2-40B4-BE49-F238E27FC236}">
                          <a16:creationId xmlns:a16="http://schemas.microsoft.com/office/drawing/2014/main" id="{EAC5F465-CDA1-4898-B1CA-3844FF1EF4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59838" y="40973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5" name="Line 24">
                      <a:extLst>
                        <a:ext uri="{FF2B5EF4-FFF2-40B4-BE49-F238E27FC236}">
                          <a16:creationId xmlns:a16="http://schemas.microsoft.com/office/drawing/2014/main" id="{48BF5468-CC10-4CB7-86EE-63A1A2D5B0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31175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6" name="Line 25">
                      <a:extLst>
                        <a:ext uri="{FF2B5EF4-FFF2-40B4-BE49-F238E27FC236}">
                          <a16:creationId xmlns:a16="http://schemas.microsoft.com/office/drawing/2014/main" id="{311769E5-5EB1-45C2-A973-855E4FB080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81963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7" name="Line 26">
                      <a:extLst>
                        <a:ext uri="{FF2B5EF4-FFF2-40B4-BE49-F238E27FC236}">
                          <a16:creationId xmlns:a16="http://schemas.microsoft.com/office/drawing/2014/main" id="{89652DD0-4F01-481F-9E38-3099A4D3BE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8033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8" name="Line 27">
                      <a:extLst>
                        <a:ext uri="{FF2B5EF4-FFF2-40B4-BE49-F238E27FC236}">
                          <a16:creationId xmlns:a16="http://schemas.microsoft.com/office/drawing/2014/main" id="{0F372CAD-BA99-4929-B3EE-A6703EEE4E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31125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9" name="Line 28">
                      <a:extLst>
                        <a:ext uri="{FF2B5EF4-FFF2-40B4-BE49-F238E27FC236}">
                          <a16:creationId xmlns:a16="http://schemas.microsoft.com/office/drawing/2014/main" id="{C5FE0D85-82D0-4F6A-90CD-03F4D4F9A6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61200" y="3684588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0" name="Line 29">
                      <a:extLst>
                        <a:ext uri="{FF2B5EF4-FFF2-40B4-BE49-F238E27FC236}">
                          <a16:creationId xmlns:a16="http://schemas.microsoft.com/office/drawing/2014/main" id="{DB49FF03-20CE-46F6-80F9-0118D42AFC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08813" y="3736975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1" name="Line 30">
                      <a:extLst>
                        <a:ext uri="{FF2B5EF4-FFF2-40B4-BE49-F238E27FC236}">
                          <a16:creationId xmlns:a16="http://schemas.microsoft.com/office/drawing/2014/main" id="{39163A72-235D-4C29-BEC3-BF7A70B5F3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45325" y="3684588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2" name="Line 31">
                      <a:extLst>
                        <a:ext uri="{FF2B5EF4-FFF2-40B4-BE49-F238E27FC236}">
                          <a16:creationId xmlns:a16="http://schemas.microsoft.com/office/drawing/2014/main" id="{E7BB1477-0D4B-4890-800F-74C05EC658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92938" y="3736975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3" name="Line 32">
                      <a:extLst>
                        <a:ext uri="{FF2B5EF4-FFF2-40B4-BE49-F238E27FC236}">
                          <a16:creationId xmlns:a16="http://schemas.microsoft.com/office/drawing/2014/main" id="{C7B62C6C-5442-43E8-8E4F-683D6DF5E2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07213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4" name="Line 33">
                      <a:extLst>
                        <a:ext uri="{FF2B5EF4-FFF2-40B4-BE49-F238E27FC236}">
                          <a16:creationId xmlns:a16="http://schemas.microsoft.com/office/drawing/2014/main" id="{A422ED18-75E8-4626-8000-D644B534F1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56413" y="3403600"/>
                      <a:ext cx="103188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5" name="Line 34">
                      <a:extLst>
                        <a:ext uri="{FF2B5EF4-FFF2-40B4-BE49-F238E27FC236}">
                          <a16:creationId xmlns:a16="http://schemas.microsoft.com/office/drawing/2014/main" id="{B2D9C68A-18A8-415F-811F-92F845277D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94513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6" name="Line 35">
                      <a:extLst>
                        <a:ext uri="{FF2B5EF4-FFF2-40B4-BE49-F238E27FC236}">
                          <a16:creationId xmlns:a16="http://schemas.microsoft.com/office/drawing/2014/main" id="{E5B55F4C-105E-4479-B895-78436FAD0C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38950" y="3403600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7" name="Line 36">
                      <a:extLst>
                        <a:ext uri="{FF2B5EF4-FFF2-40B4-BE49-F238E27FC236}">
                          <a16:creationId xmlns:a16="http://schemas.microsoft.com/office/drawing/2014/main" id="{02F98D5C-D5B9-4509-9797-06DD5DAAE8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08775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8" name="Line 37">
                      <a:extLst>
                        <a:ext uri="{FF2B5EF4-FFF2-40B4-BE49-F238E27FC236}">
                          <a16:creationId xmlns:a16="http://schemas.microsoft.com/office/drawing/2014/main" id="{A65FD7E8-00CE-4D8D-B7AF-237EC5AF71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54800" y="3403600"/>
                      <a:ext cx="103188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9" name="Line 38">
                      <a:extLst>
                        <a:ext uri="{FF2B5EF4-FFF2-40B4-BE49-F238E27FC236}">
                          <a16:creationId xmlns:a16="http://schemas.microsoft.com/office/drawing/2014/main" id="{26922A4E-2773-4D51-9F96-EE9A16081C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86538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0" name="Line 39">
                      <a:extLst>
                        <a:ext uri="{FF2B5EF4-FFF2-40B4-BE49-F238E27FC236}">
                          <a16:creationId xmlns:a16="http://schemas.microsoft.com/office/drawing/2014/main" id="{04EA3F56-682B-459D-8299-9D4FB3452A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34150" y="3403600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1" name="Line 40">
                      <a:extLst>
                        <a:ext uri="{FF2B5EF4-FFF2-40B4-BE49-F238E27FC236}">
                          <a16:creationId xmlns:a16="http://schemas.microsoft.com/office/drawing/2014/main" id="{02B47504-96EF-4330-AD58-ED37A8DE42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94463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2" name="Line 41">
                      <a:extLst>
                        <a:ext uri="{FF2B5EF4-FFF2-40B4-BE49-F238E27FC236}">
                          <a16:creationId xmlns:a16="http://schemas.microsoft.com/office/drawing/2014/main" id="{81A80BC1-F250-42C4-8C12-9AE840654E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2075" y="3403600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3" name="Line 42">
                      <a:extLst>
                        <a:ext uri="{FF2B5EF4-FFF2-40B4-BE49-F238E27FC236}">
                          <a16:creationId xmlns:a16="http://schemas.microsoft.com/office/drawing/2014/main" id="{DC28B1E7-3B2B-441F-A0E7-256FF7440A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59450" y="3105150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4" name="Line 43">
                      <a:extLst>
                        <a:ext uri="{FF2B5EF4-FFF2-40B4-BE49-F238E27FC236}">
                          <a16:creationId xmlns:a16="http://schemas.microsoft.com/office/drawing/2014/main" id="{36FAA823-6B8E-47F7-B27B-724043FEDC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07063" y="31575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5" name="Line 44">
                      <a:extLst>
                        <a:ext uri="{FF2B5EF4-FFF2-40B4-BE49-F238E27FC236}">
                          <a16:creationId xmlns:a16="http://schemas.microsoft.com/office/drawing/2014/main" id="{9F72058F-D818-480C-8477-DA189C5F25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53063" y="3105150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6" name="Line 45">
                      <a:extLst>
                        <a:ext uri="{FF2B5EF4-FFF2-40B4-BE49-F238E27FC236}">
                          <a16:creationId xmlns:a16="http://schemas.microsoft.com/office/drawing/2014/main" id="{4A708496-5BBB-4A9F-B79A-FF208E1037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00675" y="31575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7" name="Line 46">
                      <a:extLst>
                        <a:ext uri="{FF2B5EF4-FFF2-40B4-BE49-F238E27FC236}">
                          <a16:creationId xmlns:a16="http://schemas.microsoft.com/office/drawing/2014/main" id="{79DFB5E1-B3E3-43D1-8D6F-CD54714FB1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24488" y="3108325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8" name="Line 47">
                      <a:extLst>
                        <a:ext uri="{FF2B5EF4-FFF2-40B4-BE49-F238E27FC236}">
                          <a16:creationId xmlns:a16="http://schemas.microsoft.com/office/drawing/2014/main" id="{4263EBFD-6ECA-456A-8642-DA717CC985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8925" y="31575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9" name="Line 48">
                      <a:extLst>
                        <a:ext uri="{FF2B5EF4-FFF2-40B4-BE49-F238E27FC236}">
                          <a16:creationId xmlns:a16="http://schemas.microsoft.com/office/drawing/2014/main" id="{F41F2701-31A5-4D84-9497-FA22E0629C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94275" y="3108325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0" name="Line 49">
                      <a:extLst>
                        <a:ext uri="{FF2B5EF4-FFF2-40B4-BE49-F238E27FC236}">
                          <a16:creationId xmlns:a16="http://schemas.microsoft.com/office/drawing/2014/main" id="{BCB548BA-5362-4DCF-B6D3-B2F95A8FD0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38713" y="31575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1" name="Line 50">
                      <a:extLst>
                        <a:ext uri="{FF2B5EF4-FFF2-40B4-BE49-F238E27FC236}">
                          <a16:creationId xmlns:a16="http://schemas.microsoft.com/office/drawing/2014/main" id="{64A0BC4D-88A7-4C86-A127-9061CB58F4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32363" y="3108325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2" name="Line 51">
                      <a:extLst>
                        <a:ext uri="{FF2B5EF4-FFF2-40B4-BE49-F238E27FC236}">
                          <a16:creationId xmlns:a16="http://schemas.microsoft.com/office/drawing/2014/main" id="{1080931D-7206-4856-B20A-4231F26589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9975" y="31575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3" name="Line 52">
                      <a:extLst>
                        <a:ext uri="{FF2B5EF4-FFF2-40B4-BE49-F238E27FC236}">
                          <a16:creationId xmlns:a16="http://schemas.microsoft.com/office/drawing/2014/main" id="{32EE5DD7-4330-403A-866A-6E4B6494E9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6138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4" name="Line 53">
                      <a:extLst>
                        <a:ext uri="{FF2B5EF4-FFF2-40B4-BE49-F238E27FC236}">
                          <a16:creationId xmlns:a16="http://schemas.microsoft.com/office/drawing/2014/main" id="{CB1EAE84-1235-4D25-82B4-7FF45B06FB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750" y="2936875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5" name="Line 54">
                      <a:extLst>
                        <a:ext uri="{FF2B5EF4-FFF2-40B4-BE49-F238E27FC236}">
                          <a16:creationId xmlns:a16="http://schemas.microsoft.com/office/drawing/2014/main" id="{D88E64FE-93E0-4CC7-A5A8-74749A054F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97400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6" name="Line 55">
                      <a:extLst>
                        <a:ext uri="{FF2B5EF4-FFF2-40B4-BE49-F238E27FC236}">
                          <a16:creationId xmlns:a16="http://schemas.microsoft.com/office/drawing/2014/main" id="{1A5F6095-F537-450A-9896-C9789587D2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41838" y="2936875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7" name="Line 56">
                      <a:extLst>
                        <a:ext uri="{FF2B5EF4-FFF2-40B4-BE49-F238E27FC236}">
                          <a16:creationId xmlns:a16="http://schemas.microsoft.com/office/drawing/2014/main" id="{3D9CB9FE-A10B-4335-8500-79966E9C40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9125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8" name="Line 57">
                      <a:extLst>
                        <a:ext uri="{FF2B5EF4-FFF2-40B4-BE49-F238E27FC236}">
                          <a16:creationId xmlns:a16="http://schemas.microsoft.com/office/drawing/2014/main" id="{D1BEBEAD-FC76-438B-A4C1-7CF641EEC6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76738" y="2936875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9" name="Line 58">
                      <a:extLst>
                        <a:ext uri="{FF2B5EF4-FFF2-40B4-BE49-F238E27FC236}">
                          <a16:creationId xmlns:a16="http://schemas.microsoft.com/office/drawing/2014/main" id="{5FC5EC81-E20E-4720-9614-57C212173D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3088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50" name="Line 59">
                      <a:extLst>
                        <a:ext uri="{FF2B5EF4-FFF2-40B4-BE49-F238E27FC236}">
                          <a16:creationId xmlns:a16="http://schemas.microsoft.com/office/drawing/2014/main" id="{5D7D258F-F8D8-4C30-9F99-B1648B3825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7525" y="2936875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9670BA93-962E-4265-A8D8-04D1EE51B8FE}"/>
                    </a:ext>
                  </a:extLst>
                </p:cNvPr>
                <p:cNvGrpSpPr/>
                <p:nvPr/>
              </p:nvGrpSpPr>
              <p:grpSpPr>
                <a:xfrm>
                  <a:off x="6731892" y="3418473"/>
                  <a:ext cx="4470216" cy="867656"/>
                  <a:chOff x="999670" y="990263"/>
                  <a:chExt cx="7437556" cy="1935159"/>
                </a:xfrm>
              </p:grpSpPr>
              <p:sp>
                <p:nvSpPr>
                  <p:cNvPr id="301" name="Freeform 5">
                    <a:extLst>
                      <a:ext uri="{FF2B5EF4-FFF2-40B4-BE49-F238E27FC236}">
                        <a16:creationId xmlns:a16="http://schemas.microsoft.com/office/drawing/2014/main" id="{69E26820-3498-4D82-9130-64C7C74F3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99670" y="990263"/>
                    <a:ext cx="7410568" cy="1903590"/>
                  </a:xfrm>
                  <a:custGeom>
                    <a:avLst/>
                    <a:gdLst>
                      <a:gd name="T0" fmla="*/ 3796 w 4668"/>
                      <a:gd name="T1" fmla="*/ 1206 h 1206"/>
                      <a:gd name="T2" fmla="*/ 3248 w 4668"/>
                      <a:gd name="T3" fmla="*/ 1131 h 1206"/>
                      <a:gd name="T4" fmla="*/ 3019 w 4668"/>
                      <a:gd name="T5" fmla="*/ 1097 h 1206"/>
                      <a:gd name="T6" fmla="*/ 2989 w 4668"/>
                      <a:gd name="T7" fmla="*/ 1057 h 1206"/>
                      <a:gd name="T8" fmla="*/ 2848 w 4668"/>
                      <a:gd name="T9" fmla="*/ 1023 h 1206"/>
                      <a:gd name="T10" fmla="*/ 2707 w 4668"/>
                      <a:gd name="T11" fmla="*/ 989 h 1206"/>
                      <a:gd name="T12" fmla="*/ 2619 w 4668"/>
                      <a:gd name="T13" fmla="*/ 958 h 1206"/>
                      <a:gd name="T14" fmla="*/ 2496 w 4668"/>
                      <a:gd name="T15" fmla="*/ 929 h 1206"/>
                      <a:gd name="T16" fmla="*/ 2471 w 4668"/>
                      <a:gd name="T17" fmla="*/ 905 h 1206"/>
                      <a:gd name="T18" fmla="*/ 2419 w 4668"/>
                      <a:gd name="T19" fmla="*/ 875 h 1206"/>
                      <a:gd name="T20" fmla="*/ 2401 w 4668"/>
                      <a:gd name="T21" fmla="*/ 851 h 1206"/>
                      <a:gd name="T22" fmla="*/ 2330 w 4668"/>
                      <a:gd name="T23" fmla="*/ 821 h 1206"/>
                      <a:gd name="T24" fmla="*/ 2131 w 4668"/>
                      <a:gd name="T25" fmla="*/ 796 h 1206"/>
                      <a:gd name="T26" fmla="*/ 2071 w 4668"/>
                      <a:gd name="T27" fmla="*/ 771 h 1206"/>
                      <a:gd name="T28" fmla="*/ 1989 w 4668"/>
                      <a:gd name="T29" fmla="*/ 747 h 1206"/>
                      <a:gd name="T30" fmla="*/ 1954 w 4668"/>
                      <a:gd name="T31" fmla="*/ 722 h 1206"/>
                      <a:gd name="T32" fmla="*/ 1877 w 4668"/>
                      <a:gd name="T33" fmla="*/ 678 h 1206"/>
                      <a:gd name="T34" fmla="*/ 1865 w 4668"/>
                      <a:gd name="T35" fmla="*/ 633 h 1206"/>
                      <a:gd name="T36" fmla="*/ 1830 w 4668"/>
                      <a:gd name="T37" fmla="*/ 609 h 1206"/>
                      <a:gd name="T38" fmla="*/ 1749 w 4668"/>
                      <a:gd name="T39" fmla="*/ 590 h 1206"/>
                      <a:gd name="T40" fmla="*/ 1684 w 4668"/>
                      <a:gd name="T41" fmla="*/ 569 h 1206"/>
                      <a:gd name="T42" fmla="*/ 1649 w 4668"/>
                      <a:gd name="T43" fmla="*/ 545 h 1206"/>
                      <a:gd name="T44" fmla="*/ 1625 w 4668"/>
                      <a:gd name="T45" fmla="*/ 506 h 1206"/>
                      <a:gd name="T46" fmla="*/ 1547 w 4668"/>
                      <a:gd name="T47" fmla="*/ 485 h 1206"/>
                      <a:gd name="T48" fmla="*/ 1406 w 4668"/>
                      <a:gd name="T49" fmla="*/ 466 h 1206"/>
                      <a:gd name="T50" fmla="*/ 1335 w 4668"/>
                      <a:gd name="T51" fmla="*/ 427 h 1206"/>
                      <a:gd name="T52" fmla="*/ 1330 w 4668"/>
                      <a:gd name="T53" fmla="*/ 368 h 1206"/>
                      <a:gd name="T54" fmla="*/ 1230 w 4668"/>
                      <a:gd name="T55" fmla="*/ 348 h 1206"/>
                      <a:gd name="T56" fmla="*/ 1190 w 4668"/>
                      <a:gd name="T57" fmla="*/ 323 h 1206"/>
                      <a:gd name="T58" fmla="*/ 1031 w 4668"/>
                      <a:gd name="T59" fmla="*/ 288 h 1206"/>
                      <a:gd name="T60" fmla="*/ 983 w 4668"/>
                      <a:gd name="T61" fmla="*/ 269 h 1206"/>
                      <a:gd name="T62" fmla="*/ 936 w 4668"/>
                      <a:gd name="T63" fmla="*/ 249 h 1206"/>
                      <a:gd name="T64" fmla="*/ 801 w 4668"/>
                      <a:gd name="T65" fmla="*/ 229 h 1206"/>
                      <a:gd name="T66" fmla="*/ 717 w 4668"/>
                      <a:gd name="T67" fmla="*/ 190 h 1206"/>
                      <a:gd name="T68" fmla="*/ 672 w 4668"/>
                      <a:gd name="T69" fmla="*/ 156 h 1206"/>
                      <a:gd name="T70" fmla="*/ 636 w 4668"/>
                      <a:gd name="T71" fmla="*/ 131 h 1206"/>
                      <a:gd name="T72" fmla="*/ 617 w 4668"/>
                      <a:gd name="T73" fmla="*/ 111 h 1206"/>
                      <a:gd name="T74" fmla="*/ 613 w 4668"/>
                      <a:gd name="T75" fmla="*/ 97 h 1206"/>
                      <a:gd name="T76" fmla="*/ 442 w 4668"/>
                      <a:gd name="T77" fmla="*/ 77 h 1206"/>
                      <a:gd name="T78" fmla="*/ 383 w 4668"/>
                      <a:gd name="T79" fmla="*/ 57 h 1206"/>
                      <a:gd name="T80" fmla="*/ 170 w 4668"/>
                      <a:gd name="T81" fmla="*/ 18 h 1206"/>
                      <a:gd name="T82" fmla="*/ 0 w 4668"/>
                      <a:gd name="T83" fmla="*/ 0 h 1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668" h="1206">
                        <a:moveTo>
                          <a:pt x="4668" y="1206"/>
                        </a:moveTo>
                        <a:lnTo>
                          <a:pt x="3796" y="1206"/>
                        </a:lnTo>
                        <a:lnTo>
                          <a:pt x="3796" y="1131"/>
                        </a:lnTo>
                        <a:lnTo>
                          <a:pt x="3248" y="1131"/>
                        </a:lnTo>
                        <a:lnTo>
                          <a:pt x="3248" y="1097"/>
                        </a:lnTo>
                        <a:lnTo>
                          <a:pt x="3019" y="1097"/>
                        </a:lnTo>
                        <a:lnTo>
                          <a:pt x="3019" y="1057"/>
                        </a:lnTo>
                        <a:lnTo>
                          <a:pt x="2989" y="1057"/>
                        </a:lnTo>
                        <a:lnTo>
                          <a:pt x="2989" y="1023"/>
                        </a:lnTo>
                        <a:lnTo>
                          <a:pt x="2848" y="1023"/>
                        </a:lnTo>
                        <a:lnTo>
                          <a:pt x="2848" y="989"/>
                        </a:lnTo>
                        <a:lnTo>
                          <a:pt x="2707" y="989"/>
                        </a:lnTo>
                        <a:lnTo>
                          <a:pt x="2707" y="958"/>
                        </a:lnTo>
                        <a:lnTo>
                          <a:pt x="2619" y="958"/>
                        </a:lnTo>
                        <a:lnTo>
                          <a:pt x="2619" y="929"/>
                        </a:lnTo>
                        <a:lnTo>
                          <a:pt x="2496" y="929"/>
                        </a:lnTo>
                        <a:lnTo>
                          <a:pt x="2496" y="905"/>
                        </a:lnTo>
                        <a:lnTo>
                          <a:pt x="2471" y="905"/>
                        </a:lnTo>
                        <a:lnTo>
                          <a:pt x="2471" y="875"/>
                        </a:lnTo>
                        <a:lnTo>
                          <a:pt x="2419" y="875"/>
                        </a:lnTo>
                        <a:lnTo>
                          <a:pt x="2419" y="851"/>
                        </a:lnTo>
                        <a:lnTo>
                          <a:pt x="2401" y="851"/>
                        </a:lnTo>
                        <a:lnTo>
                          <a:pt x="2401" y="821"/>
                        </a:lnTo>
                        <a:lnTo>
                          <a:pt x="2330" y="821"/>
                        </a:lnTo>
                        <a:lnTo>
                          <a:pt x="2330" y="796"/>
                        </a:lnTo>
                        <a:lnTo>
                          <a:pt x="2131" y="796"/>
                        </a:lnTo>
                        <a:lnTo>
                          <a:pt x="2131" y="771"/>
                        </a:lnTo>
                        <a:lnTo>
                          <a:pt x="2071" y="771"/>
                        </a:lnTo>
                        <a:lnTo>
                          <a:pt x="2071" y="747"/>
                        </a:lnTo>
                        <a:lnTo>
                          <a:pt x="1989" y="747"/>
                        </a:lnTo>
                        <a:lnTo>
                          <a:pt x="1989" y="722"/>
                        </a:lnTo>
                        <a:lnTo>
                          <a:pt x="1954" y="722"/>
                        </a:lnTo>
                        <a:lnTo>
                          <a:pt x="1954" y="678"/>
                        </a:lnTo>
                        <a:lnTo>
                          <a:pt x="1877" y="678"/>
                        </a:lnTo>
                        <a:lnTo>
                          <a:pt x="1877" y="633"/>
                        </a:lnTo>
                        <a:lnTo>
                          <a:pt x="1865" y="633"/>
                        </a:lnTo>
                        <a:lnTo>
                          <a:pt x="1865" y="609"/>
                        </a:lnTo>
                        <a:lnTo>
                          <a:pt x="1830" y="609"/>
                        </a:lnTo>
                        <a:lnTo>
                          <a:pt x="1830" y="590"/>
                        </a:lnTo>
                        <a:lnTo>
                          <a:pt x="1749" y="590"/>
                        </a:lnTo>
                        <a:lnTo>
                          <a:pt x="1749" y="569"/>
                        </a:lnTo>
                        <a:lnTo>
                          <a:pt x="1684" y="569"/>
                        </a:lnTo>
                        <a:lnTo>
                          <a:pt x="1684" y="545"/>
                        </a:lnTo>
                        <a:lnTo>
                          <a:pt x="1649" y="545"/>
                        </a:lnTo>
                        <a:lnTo>
                          <a:pt x="1649" y="506"/>
                        </a:lnTo>
                        <a:lnTo>
                          <a:pt x="1625" y="506"/>
                        </a:lnTo>
                        <a:lnTo>
                          <a:pt x="1625" y="485"/>
                        </a:lnTo>
                        <a:lnTo>
                          <a:pt x="1547" y="485"/>
                        </a:lnTo>
                        <a:lnTo>
                          <a:pt x="1547" y="466"/>
                        </a:lnTo>
                        <a:lnTo>
                          <a:pt x="1406" y="466"/>
                        </a:lnTo>
                        <a:lnTo>
                          <a:pt x="1406" y="427"/>
                        </a:lnTo>
                        <a:lnTo>
                          <a:pt x="1335" y="427"/>
                        </a:lnTo>
                        <a:lnTo>
                          <a:pt x="1335" y="368"/>
                        </a:lnTo>
                        <a:lnTo>
                          <a:pt x="1330" y="368"/>
                        </a:lnTo>
                        <a:lnTo>
                          <a:pt x="1330" y="348"/>
                        </a:lnTo>
                        <a:lnTo>
                          <a:pt x="1230" y="348"/>
                        </a:lnTo>
                        <a:lnTo>
                          <a:pt x="1230" y="323"/>
                        </a:lnTo>
                        <a:lnTo>
                          <a:pt x="1190" y="323"/>
                        </a:lnTo>
                        <a:lnTo>
                          <a:pt x="1190" y="288"/>
                        </a:lnTo>
                        <a:lnTo>
                          <a:pt x="1031" y="288"/>
                        </a:lnTo>
                        <a:lnTo>
                          <a:pt x="1031" y="269"/>
                        </a:lnTo>
                        <a:lnTo>
                          <a:pt x="983" y="269"/>
                        </a:lnTo>
                        <a:lnTo>
                          <a:pt x="983" y="249"/>
                        </a:lnTo>
                        <a:lnTo>
                          <a:pt x="936" y="249"/>
                        </a:lnTo>
                        <a:lnTo>
                          <a:pt x="936" y="229"/>
                        </a:lnTo>
                        <a:lnTo>
                          <a:pt x="801" y="229"/>
                        </a:lnTo>
                        <a:lnTo>
                          <a:pt x="801" y="190"/>
                        </a:lnTo>
                        <a:lnTo>
                          <a:pt x="717" y="190"/>
                        </a:lnTo>
                        <a:lnTo>
                          <a:pt x="717" y="156"/>
                        </a:lnTo>
                        <a:lnTo>
                          <a:pt x="672" y="156"/>
                        </a:lnTo>
                        <a:lnTo>
                          <a:pt x="672" y="131"/>
                        </a:lnTo>
                        <a:lnTo>
                          <a:pt x="636" y="131"/>
                        </a:lnTo>
                        <a:lnTo>
                          <a:pt x="636" y="111"/>
                        </a:lnTo>
                        <a:lnTo>
                          <a:pt x="617" y="111"/>
                        </a:lnTo>
                        <a:lnTo>
                          <a:pt x="617" y="97"/>
                        </a:lnTo>
                        <a:lnTo>
                          <a:pt x="613" y="97"/>
                        </a:lnTo>
                        <a:lnTo>
                          <a:pt x="613" y="77"/>
                        </a:lnTo>
                        <a:lnTo>
                          <a:pt x="442" y="77"/>
                        </a:lnTo>
                        <a:lnTo>
                          <a:pt x="442" y="57"/>
                        </a:lnTo>
                        <a:lnTo>
                          <a:pt x="383" y="57"/>
                        </a:lnTo>
                        <a:lnTo>
                          <a:pt x="383" y="18"/>
                        </a:lnTo>
                        <a:lnTo>
                          <a:pt x="170" y="18"/>
                        </a:lnTo>
                        <a:lnTo>
                          <a:pt x="17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40">
                      <a:defRPr/>
                    </a:pPr>
                    <a:endParaRPr lang="en-GB" sz="800" dirty="0">
                      <a:solidFill>
                        <a:srgbClr val="595454"/>
                      </a:solidFill>
                    </a:endParaRPr>
                  </a:p>
                </p:txBody>
              </p:sp>
              <p:grpSp>
                <p:nvGrpSpPr>
                  <p:cNvPr id="302" name="Group 301">
                    <a:extLst>
                      <a:ext uri="{FF2B5EF4-FFF2-40B4-BE49-F238E27FC236}">
                        <a16:creationId xmlns:a16="http://schemas.microsoft.com/office/drawing/2014/main" id="{D7044B55-E8E5-4262-9A49-50690A392922}"/>
                      </a:ext>
                    </a:extLst>
                  </p:cNvPr>
                  <p:cNvGrpSpPr/>
                  <p:nvPr/>
                </p:nvGrpSpPr>
                <p:grpSpPr>
                  <a:xfrm>
                    <a:off x="1147309" y="993420"/>
                    <a:ext cx="7289917" cy="1932002"/>
                    <a:chOff x="1147309" y="993420"/>
                    <a:chExt cx="7289917" cy="1932002"/>
                  </a:xfrm>
                </p:grpSpPr>
                <p:grpSp>
                  <p:nvGrpSpPr>
                    <p:cNvPr id="303" name="Group 302">
                      <a:extLst>
                        <a:ext uri="{FF2B5EF4-FFF2-40B4-BE49-F238E27FC236}">
                          <a16:creationId xmlns:a16="http://schemas.microsoft.com/office/drawing/2014/main" id="{F346AA7C-D819-42AC-B51F-D162ED9D9B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53744" y="1083390"/>
                      <a:ext cx="6683482" cy="1842032"/>
                      <a:chOff x="1753744" y="1083390"/>
                      <a:chExt cx="6683482" cy="1842032"/>
                    </a:xfrm>
                  </p:grpSpPr>
                  <p:sp>
                    <p:nvSpPr>
                      <p:cNvPr id="310" name="Line 6">
                        <a:extLst>
                          <a:ext uri="{FF2B5EF4-FFF2-40B4-BE49-F238E27FC236}">
                            <a16:creationId xmlns:a16="http://schemas.microsoft.com/office/drawing/2014/main" id="{2118AC9D-D59D-40FE-A312-B0FC89EDBE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07063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1" name="Line 7">
                        <a:extLst>
                          <a:ext uri="{FF2B5EF4-FFF2-40B4-BE49-F238E27FC236}">
                            <a16:creationId xmlns:a16="http://schemas.microsoft.com/office/drawing/2014/main" id="{77C8184B-283D-4467-A3AB-B16293B21C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75312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2" name="Line 8">
                        <a:extLst>
                          <a:ext uri="{FF2B5EF4-FFF2-40B4-BE49-F238E27FC236}">
                            <a16:creationId xmlns:a16="http://schemas.microsoft.com/office/drawing/2014/main" id="{EE8CC700-02A0-43CA-94A8-BFC76F6CE80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07020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3" name="Line 9">
                        <a:extLst>
                          <a:ext uri="{FF2B5EF4-FFF2-40B4-BE49-F238E27FC236}">
                            <a16:creationId xmlns:a16="http://schemas.microsoft.com/office/drawing/2014/main" id="{64B17602-68A2-4305-978F-189368D7DB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75269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4" name="Line 10">
                        <a:extLst>
                          <a:ext uri="{FF2B5EF4-FFF2-40B4-BE49-F238E27FC236}">
                            <a16:creationId xmlns:a16="http://schemas.microsoft.com/office/drawing/2014/main" id="{BB2D7A60-7128-4B72-A6AB-5B9DE25AEB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875241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5" name="Line 11">
                        <a:extLst>
                          <a:ext uri="{FF2B5EF4-FFF2-40B4-BE49-F238E27FC236}">
                            <a16:creationId xmlns:a16="http://schemas.microsoft.com/office/drawing/2014/main" id="{20BB029D-4FE0-411F-9F48-DA45759E741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843491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6" name="Line 12">
                        <a:extLst>
                          <a:ext uri="{FF2B5EF4-FFF2-40B4-BE49-F238E27FC236}">
                            <a16:creationId xmlns:a16="http://schemas.microsoft.com/office/drawing/2014/main" id="{BEF69A69-BE48-49A4-8BFC-1A30ECED18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614887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7" name="Line 13">
                        <a:extLst>
                          <a:ext uri="{FF2B5EF4-FFF2-40B4-BE49-F238E27FC236}">
                            <a16:creationId xmlns:a16="http://schemas.microsoft.com/office/drawing/2014/main" id="{5580621A-4A17-483A-BE5C-60C9361E899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81549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8" name="Line 14">
                        <a:extLst>
                          <a:ext uri="{FF2B5EF4-FFF2-40B4-BE49-F238E27FC236}">
                            <a16:creationId xmlns:a16="http://schemas.microsoft.com/office/drawing/2014/main" id="{22BDBEB4-023D-41B8-8EA8-6EC526C184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95837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9" name="Line 15">
                        <a:extLst>
                          <a:ext uri="{FF2B5EF4-FFF2-40B4-BE49-F238E27FC236}">
                            <a16:creationId xmlns:a16="http://schemas.microsoft.com/office/drawing/2014/main" id="{8909209C-1F73-450F-9370-A96D457BF89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62499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0" name="Line 16">
                        <a:extLst>
                          <a:ext uri="{FF2B5EF4-FFF2-40B4-BE49-F238E27FC236}">
                            <a16:creationId xmlns:a16="http://schemas.microsoft.com/office/drawing/2014/main" id="{D33367F8-36F1-4D23-9398-C1AD3E72BF9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86311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1" name="Line 17">
                        <a:extLst>
                          <a:ext uri="{FF2B5EF4-FFF2-40B4-BE49-F238E27FC236}">
                            <a16:creationId xmlns:a16="http://schemas.microsoft.com/office/drawing/2014/main" id="{717B3232-1E56-4481-ACC9-9964758CF7C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54561" y="289385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2" name="Line 18">
                        <a:extLst>
                          <a:ext uri="{FF2B5EF4-FFF2-40B4-BE49-F238E27FC236}">
                            <a16:creationId xmlns:a16="http://schemas.microsoft.com/office/drawing/2014/main" id="{A37FF86B-55D7-48B9-9D77-BD7598C9AD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10110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3" name="Line 19">
                        <a:extLst>
                          <a:ext uri="{FF2B5EF4-FFF2-40B4-BE49-F238E27FC236}">
                            <a16:creationId xmlns:a16="http://schemas.microsoft.com/office/drawing/2014/main" id="{40FFC760-35AD-4FFF-881A-822D848C0A0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78360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4" name="Line 20">
                        <a:extLst>
                          <a:ext uri="{FF2B5EF4-FFF2-40B4-BE49-F238E27FC236}">
                            <a16:creationId xmlns:a16="http://schemas.microsoft.com/office/drawing/2014/main" id="{364078E6-6050-465E-AA11-8C6365FC44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40231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5" name="Line 21">
                        <a:extLst>
                          <a:ext uri="{FF2B5EF4-FFF2-40B4-BE49-F238E27FC236}">
                            <a16:creationId xmlns:a16="http://schemas.microsoft.com/office/drawing/2014/main" id="{B5C7C8D5-C41A-42B7-A71B-77DD8AF1D7B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8480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6" name="Line 22">
                        <a:extLst>
                          <a:ext uri="{FF2B5EF4-FFF2-40B4-BE49-F238E27FC236}">
                            <a16:creationId xmlns:a16="http://schemas.microsoft.com/office/drawing/2014/main" id="{FBD8E4B0-1062-4FCD-8B67-2178026296F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32294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7" name="Line 23">
                        <a:extLst>
                          <a:ext uri="{FF2B5EF4-FFF2-40B4-BE49-F238E27FC236}">
                            <a16:creationId xmlns:a16="http://schemas.microsoft.com/office/drawing/2014/main" id="{AA886941-8386-4EC3-A02F-D7F0983F21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98955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8" name="Line 24">
                        <a:extLst>
                          <a:ext uri="{FF2B5EF4-FFF2-40B4-BE49-F238E27FC236}">
                            <a16:creationId xmlns:a16="http://schemas.microsoft.com/office/drawing/2014/main" id="{5EAC881C-0CD5-4C59-83F3-E691702301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27517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9" name="Line 25">
                        <a:extLst>
                          <a:ext uri="{FF2B5EF4-FFF2-40B4-BE49-F238E27FC236}">
                            <a16:creationId xmlns:a16="http://schemas.microsoft.com/office/drawing/2014/main" id="{C630643F-2C29-4F73-9659-397A968DD9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95767" y="289385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0" name="Line 26">
                        <a:extLst>
                          <a:ext uri="{FF2B5EF4-FFF2-40B4-BE49-F238E27FC236}">
                            <a16:creationId xmlns:a16="http://schemas.microsoft.com/office/drawing/2014/main" id="{D97540CC-EA8A-40FE-82FA-3934F419E28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25916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1" name="Line 27">
                        <a:extLst>
                          <a:ext uri="{FF2B5EF4-FFF2-40B4-BE49-F238E27FC236}">
                            <a16:creationId xmlns:a16="http://schemas.microsoft.com/office/drawing/2014/main" id="{22F28884-C22D-4AC9-AB05-E17F38DC03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92577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2" name="Line 28">
                        <a:extLst>
                          <a:ext uri="{FF2B5EF4-FFF2-40B4-BE49-F238E27FC236}">
                            <a16:creationId xmlns:a16="http://schemas.microsoft.com/office/drawing/2014/main" id="{BF3806D6-E297-486C-AB34-C9AED71D25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60827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3" name="Line 29">
                        <a:extLst>
                          <a:ext uri="{FF2B5EF4-FFF2-40B4-BE49-F238E27FC236}">
                            <a16:creationId xmlns:a16="http://schemas.microsoft.com/office/drawing/2014/main" id="{C055208F-EF95-444C-9C43-FB787A73B84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25901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4" name="Line 30">
                        <a:extLst>
                          <a:ext uri="{FF2B5EF4-FFF2-40B4-BE49-F238E27FC236}">
                            <a16:creationId xmlns:a16="http://schemas.microsoft.com/office/drawing/2014/main" id="{C1756181-18C0-456C-8413-22E1CEE59F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819537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5" name="Line 31">
                        <a:extLst>
                          <a:ext uri="{FF2B5EF4-FFF2-40B4-BE49-F238E27FC236}">
                            <a16:creationId xmlns:a16="http://schemas.microsoft.com/office/drawing/2014/main" id="{1DFB1D59-33B5-4D0F-BB30-0D8E2F727C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87787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6" name="Line 32">
                        <a:extLst>
                          <a:ext uri="{FF2B5EF4-FFF2-40B4-BE49-F238E27FC236}">
                            <a16:creationId xmlns:a16="http://schemas.microsoft.com/office/drawing/2014/main" id="{33ED57AD-8E73-4C94-803B-668F449D4A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90962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7" name="Line 33">
                        <a:extLst>
                          <a:ext uri="{FF2B5EF4-FFF2-40B4-BE49-F238E27FC236}">
                            <a16:creationId xmlns:a16="http://schemas.microsoft.com/office/drawing/2014/main" id="{98DFBC7B-E8F8-487C-9251-2BBE496506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59211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8" name="Line 34">
                        <a:extLst>
                          <a:ext uri="{FF2B5EF4-FFF2-40B4-BE49-F238E27FC236}">
                            <a16:creationId xmlns:a16="http://schemas.microsoft.com/office/drawing/2014/main" id="{AD9FCA1A-63FD-447B-A5B1-50FCC50686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5873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9" name="Line 35">
                        <a:extLst>
                          <a:ext uri="{FF2B5EF4-FFF2-40B4-BE49-F238E27FC236}">
                            <a16:creationId xmlns:a16="http://schemas.microsoft.com/office/drawing/2014/main" id="{80235692-9D1D-463E-A09F-F6D5EAD6FD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694122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0" name="Line 36">
                        <a:extLst>
                          <a:ext uri="{FF2B5EF4-FFF2-40B4-BE49-F238E27FC236}">
                            <a16:creationId xmlns:a16="http://schemas.microsoft.com/office/drawing/2014/main" id="{B7CB43CC-D8F0-4E29-A2EC-789983910D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59183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1" name="Line 37">
                        <a:extLst>
                          <a:ext uri="{FF2B5EF4-FFF2-40B4-BE49-F238E27FC236}">
                            <a16:creationId xmlns:a16="http://schemas.microsoft.com/office/drawing/2014/main" id="{34F8A21D-0637-4E12-AAAA-CEE65AC25D0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25845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2" name="Line 38">
                        <a:extLst>
                          <a:ext uri="{FF2B5EF4-FFF2-40B4-BE49-F238E27FC236}">
                            <a16:creationId xmlns:a16="http://schemas.microsoft.com/office/drawing/2014/main" id="{4E46AE77-D85B-48A5-B3DE-D9EF4CCEFF5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35356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3" name="Line 39">
                        <a:extLst>
                          <a:ext uri="{FF2B5EF4-FFF2-40B4-BE49-F238E27FC236}">
                            <a16:creationId xmlns:a16="http://schemas.microsoft.com/office/drawing/2014/main" id="{5D3672EE-4602-4D4F-9A4D-C7DA6BDE87F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02018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4" name="Line 40">
                        <a:extLst>
                          <a:ext uri="{FF2B5EF4-FFF2-40B4-BE49-F238E27FC236}">
                            <a16:creationId xmlns:a16="http://schemas.microsoft.com/office/drawing/2014/main" id="{A177FD31-F53C-4684-A910-E0E894E2DC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13103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5" name="Line 41">
                        <a:extLst>
                          <a:ext uri="{FF2B5EF4-FFF2-40B4-BE49-F238E27FC236}">
                            <a16:creationId xmlns:a16="http://schemas.microsoft.com/office/drawing/2014/main" id="{2C257485-ECD9-4100-B435-F265ADBB57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79764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6" name="Line 42">
                        <a:extLst>
                          <a:ext uri="{FF2B5EF4-FFF2-40B4-BE49-F238E27FC236}">
                            <a16:creationId xmlns:a16="http://schemas.microsoft.com/office/drawing/2014/main" id="{434FCCD1-9473-40E5-B721-7A052EF4C1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55952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7" name="Line 43">
                        <a:extLst>
                          <a:ext uri="{FF2B5EF4-FFF2-40B4-BE49-F238E27FC236}">
                            <a16:creationId xmlns:a16="http://schemas.microsoft.com/office/drawing/2014/main" id="{E57A78BE-044B-42DA-8A18-70F49BE568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4201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8" name="Line 44">
                        <a:extLst>
                          <a:ext uri="{FF2B5EF4-FFF2-40B4-BE49-F238E27FC236}">
                            <a16:creationId xmlns:a16="http://schemas.microsoft.com/office/drawing/2014/main" id="{E712C681-FC23-48A9-B2F4-78BEB53E2C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62274" y="2690235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9" name="Line 45">
                        <a:extLst>
                          <a:ext uri="{FF2B5EF4-FFF2-40B4-BE49-F238E27FC236}">
                            <a16:creationId xmlns:a16="http://schemas.microsoft.com/office/drawing/2014/main" id="{576E6D80-F23A-4C23-AA83-A07584D3CB3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27348" y="2718647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0" name="Line 46">
                        <a:extLst>
                          <a:ext uri="{FF2B5EF4-FFF2-40B4-BE49-F238E27FC236}">
                            <a16:creationId xmlns:a16="http://schemas.microsoft.com/office/drawing/2014/main" id="{C95A1BBE-84CA-4D3F-8698-40121211B6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92408" y="2690235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1" name="Line 47">
                        <a:extLst>
                          <a:ext uri="{FF2B5EF4-FFF2-40B4-BE49-F238E27FC236}">
                            <a16:creationId xmlns:a16="http://schemas.microsoft.com/office/drawing/2014/main" id="{34651F89-2CCC-4337-83F9-A3A0A261E2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59070" y="272180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2" name="Line 48">
                        <a:extLst>
                          <a:ext uri="{FF2B5EF4-FFF2-40B4-BE49-F238E27FC236}">
                            <a16:creationId xmlns:a16="http://schemas.microsoft.com/office/drawing/2014/main" id="{7182CFCA-576D-4BD2-9E13-CD948CD1F49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44782" y="2628677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3" name="Line 49">
                        <a:extLst>
                          <a:ext uri="{FF2B5EF4-FFF2-40B4-BE49-F238E27FC236}">
                            <a16:creationId xmlns:a16="http://schemas.microsoft.com/office/drawing/2014/main" id="{DA778817-0B15-4826-8CB6-876A5DD0BE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11445" y="266024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4" name="Line 50">
                        <a:extLst>
                          <a:ext uri="{FF2B5EF4-FFF2-40B4-BE49-F238E27FC236}">
                            <a16:creationId xmlns:a16="http://schemas.microsoft.com/office/drawing/2014/main" id="{39BDA442-1922-4F70-B68F-C2431694B7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41594" y="257501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5" name="Line 51">
                        <a:extLst>
                          <a:ext uri="{FF2B5EF4-FFF2-40B4-BE49-F238E27FC236}">
                            <a16:creationId xmlns:a16="http://schemas.microsoft.com/office/drawing/2014/main" id="{7C1855DA-FD9F-4D6C-83CC-75FCAC7E35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09843" y="260657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6" name="Line 52">
                        <a:extLst>
                          <a:ext uri="{FF2B5EF4-FFF2-40B4-BE49-F238E27FC236}">
                            <a16:creationId xmlns:a16="http://schemas.microsoft.com/office/drawing/2014/main" id="{5C8F84A3-98DE-4523-8E60-574446B6088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6504" y="257501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7" name="Line 53">
                        <a:extLst>
                          <a:ext uri="{FF2B5EF4-FFF2-40B4-BE49-F238E27FC236}">
                            <a16:creationId xmlns:a16="http://schemas.microsoft.com/office/drawing/2014/main" id="{CCF82A9A-5705-412D-8762-5F0BE8E238D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44754" y="260657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8" name="Line 54">
                        <a:extLst>
                          <a:ext uri="{FF2B5EF4-FFF2-40B4-BE49-F238E27FC236}">
                            <a16:creationId xmlns:a16="http://schemas.microsoft.com/office/drawing/2014/main" id="{D33A3614-A905-4A73-83B3-0C57BBE0FA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20942" y="257501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9" name="Line 55">
                        <a:extLst>
                          <a:ext uri="{FF2B5EF4-FFF2-40B4-BE49-F238E27FC236}">
                            <a16:creationId xmlns:a16="http://schemas.microsoft.com/office/drawing/2014/main" id="{81D08888-29A2-419B-B057-82F7881DBF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87603" y="2606579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0" name="Line 56">
                        <a:extLst>
                          <a:ext uri="{FF2B5EF4-FFF2-40B4-BE49-F238E27FC236}">
                            <a16:creationId xmlns:a16="http://schemas.microsoft.com/office/drawing/2014/main" id="{E1AC95DD-213D-42E9-B9BA-FDA86ED888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8227" y="251976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1" name="Line 57">
                        <a:extLst>
                          <a:ext uri="{FF2B5EF4-FFF2-40B4-BE49-F238E27FC236}">
                            <a16:creationId xmlns:a16="http://schemas.microsoft.com/office/drawing/2014/main" id="{9E4C5445-CAAC-4508-8E2E-99F7D2BE1D1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76476" y="255133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2" name="Line 58">
                        <a:extLst>
                          <a:ext uri="{FF2B5EF4-FFF2-40B4-BE49-F238E27FC236}">
                            <a16:creationId xmlns:a16="http://schemas.microsoft.com/office/drawing/2014/main" id="{747FF27B-89E3-41B8-ACC2-0B1D411F7C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06625" y="251976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3" name="Line 59">
                        <a:extLst>
                          <a:ext uri="{FF2B5EF4-FFF2-40B4-BE49-F238E27FC236}">
                            <a16:creationId xmlns:a16="http://schemas.microsoft.com/office/drawing/2014/main" id="{1C04CA82-FD76-4424-A631-28DF60258E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74875" y="255133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4" name="Line 60">
                        <a:extLst>
                          <a:ext uri="{FF2B5EF4-FFF2-40B4-BE49-F238E27FC236}">
                            <a16:creationId xmlns:a16="http://schemas.microsoft.com/office/drawing/2014/main" id="{C0065C54-D2D5-41D6-8B12-19DAC05940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97100" y="251976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5" name="Line 61">
                        <a:extLst>
                          <a:ext uri="{FF2B5EF4-FFF2-40B4-BE49-F238E27FC236}">
                            <a16:creationId xmlns:a16="http://schemas.microsoft.com/office/drawing/2014/main" id="{A300930F-5408-412B-B866-CE9E24E9A6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65350" y="255133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6" name="Line 62">
                        <a:extLst>
                          <a:ext uri="{FF2B5EF4-FFF2-40B4-BE49-F238E27FC236}">
                            <a16:creationId xmlns:a16="http://schemas.microsoft.com/office/drawing/2014/main" id="{AFC05F92-5A66-442A-B893-8FBE191645C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2962" y="247399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7" name="Line 63">
                        <a:extLst>
                          <a:ext uri="{FF2B5EF4-FFF2-40B4-BE49-F238E27FC236}">
                            <a16:creationId xmlns:a16="http://schemas.microsoft.com/office/drawing/2014/main" id="{C12DD86F-D897-4CA3-A5D6-4C26EC746E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81211" y="250398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8" name="Line 64">
                        <a:extLst>
                          <a:ext uri="{FF2B5EF4-FFF2-40B4-BE49-F238E27FC236}">
                            <a16:creationId xmlns:a16="http://schemas.microsoft.com/office/drawing/2014/main" id="{D895EDCC-6EA0-4CF3-ABFD-B2F1F63C2F9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05024" y="247399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9" name="Line 65">
                        <a:extLst>
                          <a:ext uri="{FF2B5EF4-FFF2-40B4-BE49-F238E27FC236}">
                            <a16:creationId xmlns:a16="http://schemas.microsoft.com/office/drawing/2014/main" id="{1FFC9F7D-160C-4C1F-BB09-0340EBA877D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71686" y="250398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0" name="Line 66">
                        <a:extLst>
                          <a:ext uri="{FF2B5EF4-FFF2-40B4-BE49-F238E27FC236}">
                            <a16:creationId xmlns:a16="http://schemas.microsoft.com/office/drawing/2014/main" id="{5397E285-2AC3-48FF-8685-F8053149FE5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57398" y="247399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1" name="Line 67">
                        <a:extLst>
                          <a:ext uri="{FF2B5EF4-FFF2-40B4-BE49-F238E27FC236}">
                            <a16:creationId xmlns:a16="http://schemas.microsoft.com/office/drawing/2014/main" id="{CB6C44B7-EAEE-429D-89A4-771A833E63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25647" y="250398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2" name="Line 68">
                        <a:extLst>
                          <a:ext uri="{FF2B5EF4-FFF2-40B4-BE49-F238E27FC236}">
                            <a16:creationId xmlns:a16="http://schemas.microsoft.com/office/drawing/2014/main" id="{A774311F-0D78-4A93-B57C-E13C81B481D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92310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3" name="Line 69">
                        <a:extLst>
                          <a:ext uri="{FF2B5EF4-FFF2-40B4-BE49-F238E27FC236}">
                            <a16:creationId xmlns:a16="http://schemas.microsoft.com/office/drawing/2014/main" id="{7BEB0C43-D807-4B19-99D5-7A5D9D11893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57384" y="2458206"/>
                        <a:ext cx="65089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4" name="Line 70">
                        <a:extLst>
                          <a:ext uri="{FF2B5EF4-FFF2-40B4-BE49-F238E27FC236}">
                            <a16:creationId xmlns:a16="http://schemas.microsoft.com/office/drawing/2014/main" id="{5A428E96-27CF-44D1-A275-5AA6F46B26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16109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5" name="Line 71">
                        <a:extLst>
                          <a:ext uri="{FF2B5EF4-FFF2-40B4-BE49-F238E27FC236}">
                            <a16:creationId xmlns:a16="http://schemas.microsoft.com/office/drawing/2014/main" id="{FB4D7749-7B4E-4362-BFCD-3B67D8BC7F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84358" y="245820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6" name="Line 72">
                        <a:extLst>
                          <a:ext uri="{FF2B5EF4-FFF2-40B4-BE49-F238E27FC236}">
                            <a16:creationId xmlns:a16="http://schemas.microsoft.com/office/drawing/2014/main" id="{CBC8BA5A-FE99-4412-B47B-AFD0E9BECB7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89120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7" name="Line 73">
                        <a:extLst>
                          <a:ext uri="{FF2B5EF4-FFF2-40B4-BE49-F238E27FC236}">
                            <a16:creationId xmlns:a16="http://schemas.microsoft.com/office/drawing/2014/main" id="{D91882A7-7D4E-44D3-A96D-3AD9AD8869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54195" y="2458206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8" name="Line 74">
                        <a:extLst>
                          <a:ext uri="{FF2B5EF4-FFF2-40B4-BE49-F238E27FC236}">
                            <a16:creationId xmlns:a16="http://schemas.microsoft.com/office/drawing/2014/main" id="{8B83638D-6E3D-4B4D-B4FA-52CA9365EB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60545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9" name="Line 75">
                        <a:extLst>
                          <a:ext uri="{FF2B5EF4-FFF2-40B4-BE49-F238E27FC236}">
                            <a16:creationId xmlns:a16="http://schemas.microsoft.com/office/drawing/2014/main" id="{5ECF117E-05DE-45E1-AA59-C32CC8BF716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28794" y="245820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0" name="Line 76">
                        <a:extLst>
                          <a:ext uri="{FF2B5EF4-FFF2-40B4-BE49-F238E27FC236}">
                            <a16:creationId xmlns:a16="http://schemas.microsoft.com/office/drawing/2014/main" id="{78E22DF8-5EC5-4383-9E25-437631E73D6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22444" y="238875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1" name="Line 77">
                        <a:extLst>
                          <a:ext uri="{FF2B5EF4-FFF2-40B4-BE49-F238E27FC236}">
                            <a16:creationId xmlns:a16="http://schemas.microsoft.com/office/drawing/2014/main" id="{8E1841EB-12CE-4B51-B78E-773C8DDB04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9107" y="241874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2" name="Line 78">
                        <a:extLst>
                          <a:ext uri="{FF2B5EF4-FFF2-40B4-BE49-F238E27FC236}">
                            <a16:creationId xmlns:a16="http://schemas.microsoft.com/office/drawing/2014/main" id="{88B1A4FA-FC23-478F-9F9C-EDA23FBE67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39893" y="234140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3" name="Line 79">
                        <a:extLst>
                          <a:ext uri="{FF2B5EF4-FFF2-40B4-BE49-F238E27FC236}">
                            <a16:creationId xmlns:a16="http://schemas.microsoft.com/office/drawing/2014/main" id="{931B6946-D321-44CE-B6EB-FE3D1D9CAC3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06555" y="2372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4" name="Line 80">
                        <a:extLst>
                          <a:ext uri="{FF2B5EF4-FFF2-40B4-BE49-F238E27FC236}">
                            <a16:creationId xmlns:a16="http://schemas.microsoft.com/office/drawing/2014/main" id="{9C670777-BC0D-457C-A786-DF283636AF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11317" y="230194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5" name="Line 81">
                        <a:extLst>
                          <a:ext uri="{FF2B5EF4-FFF2-40B4-BE49-F238E27FC236}">
                            <a16:creationId xmlns:a16="http://schemas.microsoft.com/office/drawing/2014/main" id="{6B2A4855-E78A-4C9E-A60D-0EF4CE16B98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77980" y="2333509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6" name="Line 82">
                        <a:extLst>
                          <a:ext uri="{FF2B5EF4-FFF2-40B4-BE49-F238E27FC236}">
                            <a16:creationId xmlns:a16="http://schemas.microsoft.com/office/drawing/2014/main" id="{42C97501-92A1-46C1-9839-8E3D015CF5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98604" y="225458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7" name="Line 83">
                        <a:extLst>
                          <a:ext uri="{FF2B5EF4-FFF2-40B4-BE49-F238E27FC236}">
                            <a16:creationId xmlns:a16="http://schemas.microsoft.com/office/drawing/2014/main" id="{042D97AA-15BA-4994-8812-8D6D2584F4B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66853" y="228615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8" name="Line 84">
                        <a:extLst>
                          <a:ext uri="{FF2B5EF4-FFF2-40B4-BE49-F238E27FC236}">
                            <a16:creationId xmlns:a16="http://schemas.microsoft.com/office/drawing/2014/main" id="{23BBB3DD-9E74-41F4-8545-BDFD2E590E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6052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9" name="Line 85">
                        <a:extLst>
                          <a:ext uri="{FF2B5EF4-FFF2-40B4-BE49-F238E27FC236}">
                            <a16:creationId xmlns:a16="http://schemas.microsoft.com/office/drawing/2014/main" id="{F4284799-3E60-4340-9266-A1B4B74CA2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81127" y="224827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0" name="Line 86">
                        <a:extLst>
                          <a:ext uri="{FF2B5EF4-FFF2-40B4-BE49-F238E27FC236}">
                            <a16:creationId xmlns:a16="http://schemas.microsoft.com/office/drawing/2014/main" id="{6BBE8F56-D06A-42B9-A143-88458B06F0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2863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1" name="Line 87">
                        <a:extLst>
                          <a:ext uri="{FF2B5EF4-FFF2-40B4-BE49-F238E27FC236}">
                            <a16:creationId xmlns:a16="http://schemas.microsoft.com/office/drawing/2014/main" id="{9D322F0F-2135-479B-B5D2-571253C3DB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81112" y="2248274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2" name="Line 88">
                        <a:extLst>
                          <a:ext uri="{FF2B5EF4-FFF2-40B4-BE49-F238E27FC236}">
                            <a16:creationId xmlns:a16="http://schemas.microsoft.com/office/drawing/2014/main" id="{AA7CEADC-FBEE-4274-A9B8-4018567CE3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38249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3" name="Line 89">
                        <a:extLst>
                          <a:ext uri="{FF2B5EF4-FFF2-40B4-BE49-F238E27FC236}">
                            <a16:creationId xmlns:a16="http://schemas.microsoft.com/office/drawing/2014/main" id="{2949C299-0F05-482D-9C98-1F441FDEA5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04911" y="224827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4" name="Line 90">
                        <a:extLst>
                          <a:ext uri="{FF2B5EF4-FFF2-40B4-BE49-F238E27FC236}">
                            <a16:creationId xmlns:a16="http://schemas.microsoft.com/office/drawing/2014/main" id="{ACBD45EC-B8D6-4566-9093-131D010BB7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81098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5" name="Line 91">
                        <a:extLst>
                          <a:ext uri="{FF2B5EF4-FFF2-40B4-BE49-F238E27FC236}">
                            <a16:creationId xmlns:a16="http://schemas.microsoft.com/office/drawing/2014/main" id="{C6363EB9-103D-4168-9DA1-A76206421D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49348" y="2248274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6" name="Line 92">
                        <a:extLst>
                          <a:ext uri="{FF2B5EF4-FFF2-40B4-BE49-F238E27FC236}">
                            <a16:creationId xmlns:a16="http://schemas.microsoft.com/office/drawing/2014/main" id="{41A1DF9A-EA64-4293-9623-C8055CC8F5E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25535" y="217724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7" name="Line 93">
                        <a:extLst>
                          <a:ext uri="{FF2B5EF4-FFF2-40B4-BE49-F238E27FC236}">
                            <a16:creationId xmlns:a16="http://schemas.microsoft.com/office/drawing/2014/main" id="{B0AE9003-1D8D-4960-B636-418F950481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92197" y="220881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8" name="Line 94">
                        <a:extLst>
                          <a:ext uri="{FF2B5EF4-FFF2-40B4-BE49-F238E27FC236}">
                            <a16:creationId xmlns:a16="http://schemas.microsoft.com/office/drawing/2014/main" id="{87F6BC76-E26B-4320-BB8D-0D3F7FE947A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87434" y="217724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9" name="Line 95">
                        <a:extLst>
                          <a:ext uri="{FF2B5EF4-FFF2-40B4-BE49-F238E27FC236}">
                            <a16:creationId xmlns:a16="http://schemas.microsoft.com/office/drawing/2014/main" id="{607BBE54-BE6B-4931-AB1D-88F48F9607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55683" y="220881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0" name="Line 96">
                        <a:extLst>
                          <a:ext uri="{FF2B5EF4-FFF2-40B4-BE49-F238E27FC236}">
                            <a16:creationId xmlns:a16="http://schemas.microsoft.com/office/drawing/2014/main" id="{096F0454-C323-4A11-8789-FBFBBCAC9EF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08072" y="217724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1" name="Line 97">
                        <a:extLst>
                          <a:ext uri="{FF2B5EF4-FFF2-40B4-BE49-F238E27FC236}">
                            <a16:creationId xmlns:a16="http://schemas.microsoft.com/office/drawing/2014/main" id="{CECB7903-97D4-4EA4-8279-CC3154FE81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74734" y="220881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2" name="Line 98">
                        <a:extLst>
                          <a:ext uri="{FF2B5EF4-FFF2-40B4-BE49-F238E27FC236}">
                            <a16:creationId xmlns:a16="http://schemas.microsoft.com/office/drawing/2014/main" id="{60F41012-6ED4-46FC-BEF7-C60471BEBD3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41396" y="213778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3" name="Line 99">
                        <a:extLst>
                          <a:ext uri="{FF2B5EF4-FFF2-40B4-BE49-F238E27FC236}">
                            <a16:creationId xmlns:a16="http://schemas.microsoft.com/office/drawing/2014/main" id="{C358050D-95E8-4322-BD73-16C5B6C60F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08058" y="2169352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4" name="Line 100">
                        <a:extLst>
                          <a:ext uri="{FF2B5EF4-FFF2-40B4-BE49-F238E27FC236}">
                            <a16:creationId xmlns:a16="http://schemas.microsoft.com/office/drawing/2014/main" id="{466DAAC2-B6EB-4138-BA1E-EB6BC1C173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58845" y="213778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5" name="Line 101">
                        <a:extLst>
                          <a:ext uri="{FF2B5EF4-FFF2-40B4-BE49-F238E27FC236}">
                            <a16:creationId xmlns:a16="http://schemas.microsoft.com/office/drawing/2014/main" id="{81D725A3-DBD8-4AA9-9F71-3E594C6831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27094" y="2169352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6" name="Line 102">
                        <a:extLst>
                          <a:ext uri="{FF2B5EF4-FFF2-40B4-BE49-F238E27FC236}">
                            <a16:creationId xmlns:a16="http://schemas.microsoft.com/office/drawing/2014/main" id="{5FDA318C-DE36-4DA4-A400-CE355D959E9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28681" y="209990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7" name="Line 103">
                        <a:extLst>
                          <a:ext uri="{FF2B5EF4-FFF2-40B4-BE49-F238E27FC236}">
                            <a16:creationId xmlns:a16="http://schemas.microsoft.com/office/drawing/2014/main" id="{3612BDD0-EB69-4924-968D-02258FC3EE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98519" y="2131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8" name="Line 104">
                        <a:extLst>
                          <a:ext uri="{FF2B5EF4-FFF2-40B4-BE49-F238E27FC236}">
                            <a16:creationId xmlns:a16="http://schemas.microsoft.com/office/drawing/2014/main" id="{7A1523A1-D0BC-49F4-9C3C-64126021BC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01694" y="209990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9" name="Line 105">
                        <a:extLst>
                          <a:ext uri="{FF2B5EF4-FFF2-40B4-BE49-F238E27FC236}">
                            <a16:creationId xmlns:a16="http://schemas.microsoft.com/office/drawing/2014/main" id="{F561F107-5AEB-4224-ACB2-1165746438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69944" y="2131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0" name="Line 106">
                        <a:extLst>
                          <a:ext uri="{FF2B5EF4-FFF2-40B4-BE49-F238E27FC236}">
                            <a16:creationId xmlns:a16="http://schemas.microsoft.com/office/drawing/2014/main" id="{E5697B80-6540-429A-BC7D-154772EE95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90581" y="202887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1" name="Line 107">
                        <a:extLst>
                          <a:ext uri="{FF2B5EF4-FFF2-40B4-BE49-F238E27FC236}">
                            <a16:creationId xmlns:a16="http://schemas.microsoft.com/office/drawing/2014/main" id="{58F76E04-E614-4B66-8216-3C593DBBE5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62005" y="2060441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2" name="Line 108">
                        <a:extLst>
                          <a:ext uri="{FF2B5EF4-FFF2-40B4-BE49-F238E27FC236}">
                            <a16:creationId xmlns:a16="http://schemas.microsoft.com/office/drawing/2014/main" id="{D5A6DFBC-02F6-4900-AB86-B9B9839FB9C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46130" y="202887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3" name="Line 109">
                        <a:extLst>
                          <a:ext uri="{FF2B5EF4-FFF2-40B4-BE49-F238E27FC236}">
                            <a16:creationId xmlns:a16="http://schemas.microsoft.com/office/drawing/2014/main" id="{72863FE1-2711-43CE-9EF9-488C8745D1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14380" y="206044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4" name="Line 110">
                        <a:extLst>
                          <a:ext uri="{FF2B5EF4-FFF2-40B4-BE49-F238E27FC236}">
                            <a16:creationId xmlns:a16="http://schemas.microsoft.com/office/drawing/2014/main" id="{86D9729E-CB39-4645-8466-C4B1A0D2C3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08030" y="202887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5" name="Line 111">
                        <a:extLst>
                          <a:ext uri="{FF2B5EF4-FFF2-40B4-BE49-F238E27FC236}">
                            <a16:creationId xmlns:a16="http://schemas.microsoft.com/office/drawing/2014/main" id="{60F775D0-BA3F-4BCF-92AF-ACC72BA828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7867" y="206044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6" name="Line 112">
                        <a:extLst>
                          <a:ext uri="{FF2B5EF4-FFF2-40B4-BE49-F238E27FC236}">
                            <a16:creationId xmlns:a16="http://schemas.microsoft.com/office/drawing/2014/main" id="{3F183B39-916A-4340-98DA-D19ABFFB90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9454" y="19988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7" name="Line 113">
                        <a:extLst>
                          <a:ext uri="{FF2B5EF4-FFF2-40B4-BE49-F238E27FC236}">
                            <a16:creationId xmlns:a16="http://schemas.microsoft.com/office/drawing/2014/main" id="{8A9E57BC-9119-44B9-A161-79B51B3590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47704" y="203045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8" name="Line 114">
                        <a:extLst>
                          <a:ext uri="{FF2B5EF4-FFF2-40B4-BE49-F238E27FC236}">
                            <a16:creationId xmlns:a16="http://schemas.microsoft.com/office/drawing/2014/main" id="{B43F90BE-D542-441D-A27F-41EC7E15B6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1992" y="195942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9" name="Line 115">
                        <a:extLst>
                          <a:ext uri="{FF2B5EF4-FFF2-40B4-BE49-F238E27FC236}">
                            <a16:creationId xmlns:a16="http://schemas.microsoft.com/office/drawing/2014/main" id="{31024E90-93AB-406B-8299-224C8CC2A1C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30241" y="199099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0" name="Line 116">
                        <a:extLst>
                          <a:ext uri="{FF2B5EF4-FFF2-40B4-BE49-F238E27FC236}">
                            <a16:creationId xmlns:a16="http://schemas.microsoft.com/office/drawing/2014/main" id="{88562314-FCBB-4E05-AC24-88D178D377F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23891" y="191996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1" name="Line 117">
                        <a:extLst>
                          <a:ext uri="{FF2B5EF4-FFF2-40B4-BE49-F238E27FC236}">
                            <a16:creationId xmlns:a16="http://schemas.microsoft.com/office/drawing/2014/main" id="{08E42EFA-15A8-481D-BF61-71384AFB96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2141" y="1951528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2" name="Line 118">
                        <a:extLst>
                          <a:ext uri="{FF2B5EF4-FFF2-40B4-BE49-F238E27FC236}">
                            <a16:creationId xmlns:a16="http://schemas.microsoft.com/office/drawing/2014/main" id="{C7678D04-1BFF-4C5D-9CE0-2672E3DB34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04841" y="191996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3" name="Line 119">
                        <a:extLst>
                          <a:ext uri="{FF2B5EF4-FFF2-40B4-BE49-F238E27FC236}">
                            <a16:creationId xmlns:a16="http://schemas.microsoft.com/office/drawing/2014/main" id="{4B10BC3B-A97E-48D7-8989-87C6C899D91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73090" y="1951528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4" name="Line 120">
                        <a:extLst>
                          <a:ext uri="{FF2B5EF4-FFF2-40B4-BE49-F238E27FC236}">
                            <a16:creationId xmlns:a16="http://schemas.microsoft.com/office/drawing/2014/main" id="{BB35B7DD-75B2-4A19-A37D-3E4581D9CCB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9752" y="188997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5" name="Line 121">
                        <a:extLst>
                          <a:ext uri="{FF2B5EF4-FFF2-40B4-BE49-F238E27FC236}">
                            <a16:creationId xmlns:a16="http://schemas.microsoft.com/office/drawing/2014/main" id="{BE6AEA12-CFE4-4D1D-B4AE-56E4CB43528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09589" y="192153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6" name="Line 122">
                        <a:extLst>
                          <a:ext uri="{FF2B5EF4-FFF2-40B4-BE49-F238E27FC236}">
                            <a16:creationId xmlns:a16="http://schemas.microsoft.com/office/drawing/2014/main" id="{B6F703E3-8BAB-4573-8F5C-1EC6B7C010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03239" y="188997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7" name="Line 123">
                        <a:extLst>
                          <a:ext uri="{FF2B5EF4-FFF2-40B4-BE49-F238E27FC236}">
                            <a16:creationId xmlns:a16="http://schemas.microsoft.com/office/drawing/2014/main" id="{9ECBF13F-46BC-491A-836B-493DE0581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71489" y="192153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8" name="Line 124">
                        <a:extLst>
                          <a:ext uri="{FF2B5EF4-FFF2-40B4-BE49-F238E27FC236}">
                            <a16:creationId xmlns:a16="http://schemas.microsoft.com/office/drawing/2014/main" id="{87373B10-1984-44E7-B616-931AF9C763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76251" y="188997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9" name="Line 125">
                        <a:extLst>
                          <a:ext uri="{FF2B5EF4-FFF2-40B4-BE49-F238E27FC236}">
                            <a16:creationId xmlns:a16="http://schemas.microsoft.com/office/drawing/2014/main" id="{5FF27D80-B2C9-4D86-990E-B8D51E0612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44500" y="1921539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0" name="Line 126">
                        <a:extLst>
                          <a:ext uri="{FF2B5EF4-FFF2-40B4-BE49-F238E27FC236}">
                            <a16:creationId xmlns:a16="http://schemas.microsoft.com/office/drawing/2014/main" id="{12990DE7-8372-44AB-A2CE-E66F5954EB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815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1" name="Line 127">
                        <a:extLst>
                          <a:ext uri="{FF2B5EF4-FFF2-40B4-BE49-F238E27FC236}">
                            <a16:creationId xmlns:a16="http://schemas.microsoft.com/office/drawing/2014/main" id="{A376B4F1-5FC0-4EF2-8CC9-68C88EC082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6400" y="1889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2" name="Line 128">
                        <a:extLst>
                          <a:ext uri="{FF2B5EF4-FFF2-40B4-BE49-F238E27FC236}">
                            <a16:creationId xmlns:a16="http://schemas.microsoft.com/office/drawing/2014/main" id="{739177F1-52BC-4808-B591-B97678588E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180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3" name="Line 129">
                        <a:extLst>
                          <a:ext uri="{FF2B5EF4-FFF2-40B4-BE49-F238E27FC236}">
                            <a16:creationId xmlns:a16="http://schemas.microsoft.com/office/drawing/2014/main" id="{FB8E02F7-71D2-4176-92D6-232A3A4442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0050" y="18899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4" name="Line 130">
                        <a:extLst>
                          <a:ext uri="{FF2B5EF4-FFF2-40B4-BE49-F238E27FC236}">
                            <a16:creationId xmlns:a16="http://schemas.microsoft.com/office/drawing/2014/main" id="{A614B87F-38C2-43D0-8BA9-91F84F8E213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1638" y="1889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5" name="Line 131">
                        <a:extLst>
                          <a:ext uri="{FF2B5EF4-FFF2-40B4-BE49-F238E27FC236}">
                            <a16:creationId xmlns:a16="http://schemas.microsoft.com/office/drawing/2014/main" id="{85922D2A-8221-4473-9B06-EC8785E55A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2545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6" name="Line 132">
                        <a:extLst>
                          <a:ext uri="{FF2B5EF4-FFF2-40B4-BE49-F238E27FC236}">
                            <a16:creationId xmlns:a16="http://schemas.microsoft.com/office/drawing/2014/main" id="{F079BCAC-C8EB-4968-B2A7-B20B07D41E1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875" y="1889970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7" name="Line 133">
                        <a:extLst>
                          <a:ext uri="{FF2B5EF4-FFF2-40B4-BE49-F238E27FC236}">
                            <a16:creationId xmlns:a16="http://schemas.microsoft.com/office/drawing/2014/main" id="{BAA24AA9-5FF6-48E7-939B-F592E9D645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005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8" name="Line 134">
                        <a:extLst>
                          <a:ext uri="{FF2B5EF4-FFF2-40B4-BE49-F238E27FC236}">
                            <a16:creationId xmlns:a16="http://schemas.microsoft.com/office/drawing/2014/main" id="{1F74A6D0-7E2F-4AFD-9A44-BBA8A39456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68299" y="18899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9" name="Line 135">
                        <a:extLst>
                          <a:ext uri="{FF2B5EF4-FFF2-40B4-BE49-F238E27FC236}">
                            <a16:creationId xmlns:a16="http://schemas.microsoft.com/office/drawing/2014/main" id="{3172511F-2ABD-451D-B8CB-6520778714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73062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0" name="Line 136">
                        <a:extLst>
                          <a:ext uri="{FF2B5EF4-FFF2-40B4-BE49-F238E27FC236}">
                            <a16:creationId xmlns:a16="http://schemas.microsoft.com/office/drawing/2014/main" id="{7909BF2B-0D3E-4874-B0F5-E15A4F2B79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41312" y="1889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1" name="Line 137">
                        <a:extLst>
                          <a:ext uri="{FF2B5EF4-FFF2-40B4-BE49-F238E27FC236}">
                            <a16:creationId xmlns:a16="http://schemas.microsoft.com/office/drawing/2014/main" id="{4DEB0914-9FED-42AC-BDC5-306388DC094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14323" y="1820519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2" name="Line 138">
                        <a:extLst>
                          <a:ext uri="{FF2B5EF4-FFF2-40B4-BE49-F238E27FC236}">
                            <a16:creationId xmlns:a16="http://schemas.microsoft.com/office/drawing/2014/main" id="{87260582-E211-4E37-893A-C2524C424D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85748" y="1850509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3" name="Line 139">
                        <a:extLst>
                          <a:ext uri="{FF2B5EF4-FFF2-40B4-BE49-F238E27FC236}">
                            <a16:creationId xmlns:a16="http://schemas.microsoft.com/office/drawing/2014/main" id="{2F8FBC75-40C8-4281-85CB-B937A90FFD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79398" y="175738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4" name="Line 140">
                        <a:extLst>
                          <a:ext uri="{FF2B5EF4-FFF2-40B4-BE49-F238E27FC236}">
                            <a16:creationId xmlns:a16="http://schemas.microsoft.com/office/drawing/2014/main" id="{82BE963B-8B23-4163-A6D6-D0DA225D4E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47647" y="178895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5" name="Line 141">
                        <a:extLst>
                          <a:ext uri="{FF2B5EF4-FFF2-40B4-BE49-F238E27FC236}">
                            <a16:creationId xmlns:a16="http://schemas.microsoft.com/office/drawing/2014/main" id="{ED73F3AB-B570-4F68-AE44-AB9BCE61E3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22247" y="172581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6" name="Line 142">
                        <a:extLst>
                          <a:ext uri="{FF2B5EF4-FFF2-40B4-BE49-F238E27FC236}">
                            <a16:creationId xmlns:a16="http://schemas.microsoft.com/office/drawing/2014/main" id="{445C019C-DEAC-47F2-8149-CE6F77CFC6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92084" y="1757382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7" name="Line 143">
                        <a:extLst>
                          <a:ext uri="{FF2B5EF4-FFF2-40B4-BE49-F238E27FC236}">
                            <a16:creationId xmlns:a16="http://schemas.microsoft.com/office/drawing/2014/main" id="{A1749073-CDAA-4917-B5C9-B18AA00A1D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03196" y="172581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8" name="Line 144">
                        <a:extLst>
                          <a:ext uri="{FF2B5EF4-FFF2-40B4-BE49-F238E27FC236}">
                            <a16:creationId xmlns:a16="http://schemas.microsoft.com/office/drawing/2014/main" id="{03BD4AFA-D130-4AC3-A047-6A1423C7B8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71446" y="1757382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9" name="Line 145">
                        <a:extLst>
                          <a:ext uri="{FF2B5EF4-FFF2-40B4-BE49-F238E27FC236}">
                            <a16:creationId xmlns:a16="http://schemas.microsoft.com/office/drawing/2014/main" id="{B6EC78D1-5328-4BD5-858B-CE36837DAF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8746" y="172581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0" name="Line 146">
                        <a:extLst>
                          <a:ext uri="{FF2B5EF4-FFF2-40B4-BE49-F238E27FC236}">
                            <a16:creationId xmlns:a16="http://schemas.microsoft.com/office/drawing/2014/main" id="{C631AA4C-6B12-43A6-90E9-CD11CC0ABAC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25408" y="1757382"/>
                        <a:ext cx="65089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1" name="Line 147">
                        <a:extLst>
                          <a:ext uri="{FF2B5EF4-FFF2-40B4-BE49-F238E27FC236}">
                            <a16:creationId xmlns:a16="http://schemas.microsoft.com/office/drawing/2014/main" id="{E126CCBD-FC21-4E29-A981-9488CE95117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34919" y="169582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2" name="Line 148">
                        <a:extLst>
                          <a:ext uri="{FF2B5EF4-FFF2-40B4-BE49-F238E27FC236}">
                            <a16:creationId xmlns:a16="http://schemas.microsoft.com/office/drawing/2014/main" id="{6C54BAF4-9D33-4979-ABC9-FF41A0FC976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04756" y="172739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3" name="Line 149">
                        <a:extLst>
                          <a:ext uri="{FF2B5EF4-FFF2-40B4-BE49-F238E27FC236}">
                            <a16:creationId xmlns:a16="http://schemas.microsoft.com/office/drawing/2014/main" id="{50D17A9B-A4A1-4B23-A283-A4CA7478B0F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1255" y="169582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4" name="Line 150">
                        <a:extLst>
                          <a:ext uri="{FF2B5EF4-FFF2-40B4-BE49-F238E27FC236}">
                            <a16:creationId xmlns:a16="http://schemas.microsoft.com/office/drawing/2014/main" id="{EAC90F1E-65AC-49DB-9782-5513C5D98C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11092" y="172739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5" name="Line 151">
                        <a:extLst>
                          <a:ext uri="{FF2B5EF4-FFF2-40B4-BE49-F238E27FC236}">
                            <a16:creationId xmlns:a16="http://schemas.microsoft.com/office/drawing/2014/main" id="{55991635-2010-4D10-B03B-27E54A55FC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33317" y="165794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6" name="Line 152">
                        <a:extLst>
                          <a:ext uri="{FF2B5EF4-FFF2-40B4-BE49-F238E27FC236}">
                            <a16:creationId xmlns:a16="http://schemas.microsoft.com/office/drawing/2014/main" id="{FE13C5D6-C0B8-4B40-908D-37478794C6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01567" y="168793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7" name="Line 153">
                        <a:extLst>
                          <a:ext uri="{FF2B5EF4-FFF2-40B4-BE49-F238E27FC236}">
                            <a16:creationId xmlns:a16="http://schemas.microsoft.com/office/drawing/2014/main" id="{E2DDE575-847E-476D-BC6B-50E6068405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30129" y="16326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8" name="Line 154">
                        <a:extLst>
                          <a:ext uri="{FF2B5EF4-FFF2-40B4-BE49-F238E27FC236}">
                            <a16:creationId xmlns:a16="http://schemas.microsoft.com/office/drawing/2014/main" id="{5A0DB60F-4DB7-4EBA-80CE-264E50376F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98378" y="166425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9" name="Line 155">
                        <a:extLst>
                          <a:ext uri="{FF2B5EF4-FFF2-40B4-BE49-F238E27FC236}">
                            <a16:creationId xmlns:a16="http://schemas.microsoft.com/office/drawing/2014/main" id="{9E002B3A-B03A-4BFB-8654-6E51EFA39F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20603" y="160269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0" name="Line 156">
                        <a:extLst>
                          <a:ext uri="{FF2B5EF4-FFF2-40B4-BE49-F238E27FC236}">
                            <a16:creationId xmlns:a16="http://schemas.microsoft.com/office/drawing/2014/main" id="{2334D502-25F2-4D9F-B23A-1075407565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88853" y="163268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1" name="Line 157">
                        <a:extLst>
                          <a:ext uri="{FF2B5EF4-FFF2-40B4-BE49-F238E27FC236}">
                            <a16:creationId xmlns:a16="http://schemas.microsoft.com/office/drawing/2014/main" id="{09D46ED9-8FC4-40B4-96D9-396EDDDFD1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11078" y="1539558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2" name="Line 158">
                        <a:extLst>
                          <a:ext uri="{FF2B5EF4-FFF2-40B4-BE49-F238E27FC236}">
                            <a16:creationId xmlns:a16="http://schemas.microsoft.com/office/drawing/2014/main" id="{35777A65-272B-4CAC-9F1E-6C23D5824A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80915" y="157112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3" name="Line 159">
                        <a:extLst>
                          <a:ext uri="{FF2B5EF4-FFF2-40B4-BE49-F238E27FC236}">
                            <a16:creationId xmlns:a16="http://schemas.microsoft.com/office/drawing/2014/main" id="{6190E367-6C07-4643-B68B-2F8867EEE1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0901" y="1507989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4" name="Line 160">
                        <a:extLst>
                          <a:ext uri="{FF2B5EF4-FFF2-40B4-BE49-F238E27FC236}">
                            <a16:creationId xmlns:a16="http://schemas.microsoft.com/office/drawing/2014/main" id="{F51EFC76-D328-4B34-AB90-54C66EF248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49151" y="1539558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5" name="Line 161">
                        <a:extLst>
                          <a:ext uri="{FF2B5EF4-FFF2-40B4-BE49-F238E27FC236}">
                            <a16:creationId xmlns:a16="http://schemas.microsoft.com/office/drawing/2014/main" id="{2AAB25F6-054D-4F09-809F-EEBA723CB0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52326" y="1470107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6" name="Line 162">
                        <a:extLst>
                          <a:ext uri="{FF2B5EF4-FFF2-40B4-BE49-F238E27FC236}">
                            <a16:creationId xmlns:a16="http://schemas.microsoft.com/office/drawing/2014/main" id="{FC33701F-B674-49AA-8D4A-24ADC9F5F13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22162" y="1501675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7" name="Line 163">
                        <a:extLst>
                          <a:ext uri="{FF2B5EF4-FFF2-40B4-BE49-F238E27FC236}">
                            <a16:creationId xmlns:a16="http://schemas.microsoft.com/office/drawing/2014/main" id="{EAA2CC47-F3D8-44DE-B364-25420B89EA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88825" y="1470107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8" name="Line 164">
                        <a:extLst>
                          <a:ext uri="{FF2B5EF4-FFF2-40B4-BE49-F238E27FC236}">
                            <a16:creationId xmlns:a16="http://schemas.microsoft.com/office/drawing/2014/main" id="{17DBDF40-E348-416D-BD04-20F9C238C2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57074" y="1501675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9" name="Line 165">
                        <a:extLst>
                          <a:ext uri="{FF2B5EF4-FFF2-40B4-BE49-F238E27FC236}">
                            <a16:creationId xmlns:a16="http://schemas.microsoft.com/office/drawing/2014/main" id="{DEFBF190-46B7-4232-818D-B22DECBA7E3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34821" y="141486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0" name="Line 166">
                        <a:extLst>
                          <a:ext uri="{FF2B5EF4-FFF2-40B4-BE49-F238E27FC236}">
                            <a16:creationId xmlns:a16="http://schemas.microsoft.com/office/drawing/2014/main" id="{FED34E11-A72C-4A79-A83F-33ECF18BCE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04657" y="144643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1" name="Line 167">
                        <a:extLst>
                          <a:ext uri="{FF2B5EF4-FFF2-40B4-BE49-F238E27FC236}">
                            <a16:creationId xmlns:a16="http://schemas.microsoft.com/office/drawing/2014/main" id="{9B7C324E-3D5A-4712-A841-624F87FA8D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0206" y="1383292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2" name="Line 168">
                        <a:extLst>
                          <a:ext uri="{FF2B5EF4-FFF2-40B4-BE49-F238E27FC236}">
                            <a16:creationId xmlns:a16="http://schemas.microsoft.com/office/drawing/2014/main" id="{E2A36ADD-9A88-4D31-B409-EBE17168D8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28456" y="141486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3" name="Line 169">
                        <a:extLst>
                          <a:ext uri="{FF2B5EF4-FFF2-40B4-BE49-F238E27FC236}">
                            <a16:creationId xmlns:a16="http://schemas.microsoft.com/office/drawing/2014/main" id="{ED9B56C6-073E-4694-8CBC-BC91769F05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85593" y="135330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4" name="Line 170">
                        <a:extLst>
                          <a:ext uri="{FF2B5EF4-FFF2-40B4-BE49-F238E27FC236}">
                            <a16:creationId xmlns:a16="http://schemas.microsoft.com/office/drawing/2014/main" id="{7377E19F-82FB-448C-A1E7-92778432FC1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5430" y="138487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5" name="Line 171">
                        <a:extLst>
                          <a:ext uri="{FF2B5EF4-FFF2-40B4-BE49-F238E27FC236}">
                            <a16:creationId xmlns:a16="http://schemas.microsoft.com/office/drawing/2014/main" id="{F964404D-9A4A-4E8F-83D0-A02A8F7DBA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15728" y="132173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6" name="Line 172">
                        <a:extLst>
                          <a:ext uri="{FF2B5EF4-FFF2-40B4-BE49-F238E27FC236}">
                            <a16:creationId xmlns:a16="http://schemas.microsoft.com/office/drawing/2014/main" id="{789BC339-75EE-4A2C-8AF4-F4A4B3C3E7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87152" y="135330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7" name="Line 173">
                        <a:extLst>
                          <a:ext uri="{FF2B5EF4-FFF2-40B4-BE49-F238E27FC236}">
                            <a16:creationId xmlns:a16="http://schemas.microsoft.com/office/drawing/2014/main" id="{7D1661CF-1824-4C7B-8994-E832E8F0B8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71277" y="129016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8" name="Line 174">
                        <a:extLst>
                          <a:ext uri="{FF2B5EF4-FFF2-40B4-BE49-F238E27FC236}">
                            <a16:creationId xmlns:a16="http://schemas.microsoft.com/office/drawing/2014/main" id="{23ED4CA7-DDA4-4260-A1D1-9D901C73E6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1114" y="1321734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9" name="Line 175">
                        <a:extLst>
                          <a:ext uri="{FF2B5EF4-FFF2-40B4-BE49-F238E27FC236}">
                            <a16:creationId xmlns:a16="http://schemas.microsoft.com/office/drawing/2014/main" id="{AA204773-A0EA-4054-B79C-033856CCF35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77613" y="126017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0" name="Line 176">
                        <a:extLst>
                          <a:ext uri="{FF2B5EF4-FFF2-40B4-BE49-F238E27FC236}">
                            <a16:creationId xmlns:a16="http://schemas.microsoft.com/office/drawing/2014/main" id="{CFBA47C0-33B8-4A1C-9B94-0FAE3CC2E4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5863" y="129174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1" name="Line 177">
                        <a:extLst>
                          <a:ext uri="{FF2B5EF4-FFF2-40B4-BE49-F238E27FC236}">
                            <a16:creationId xmlns:a16="http://schemas.microsoft.com/office/drawing/2014/main" id="{C227A7FF-D3A7-4B1F-A475-B9696C4665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7450" y="126017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2" name="Line 178">
                        <a:extLst>
                          <a:ext uri="{FF2B5EF4-FFF2-40B4-BE49-F238E27FC236}">
                            <a16:creationId xmlns:a16="http://schemas.microsoft.com/office/drawing/2014/main" id="{A1E0D4FC-FB5D-4DAE-B6C5-C32F36E9425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7287" y="129174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3" name="Line 179">
                        <a:extLst>
                          <a:ext uri="{FF2B5EF4-FFF2-40B4-BE49-F238E27FC236}">
                            <a16:creationId xmlns:a16="http://schemas.microsoft.com/office/drawing/2014/main" id="{DD407762-EDFE-4A33-8394-7EF555117A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39513" y="1228606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4" name="Line 180">
                        <a:extLst>
                          <a:ext uri="{FF2B5EF4-FFF2-40B4-BE49-F238E27FC236}">
                            <a16:creationId xmlns:a16="http://schemas.microsoft.com/office/drawing/2014/main" id="{86045A9F-EA29-4779-8620-F8AD43D8AD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07762" y="126017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5" name="Line 181">
                        <a:extLst>
                          <a:ext uri="{FF2B5EF4-FFF2-40B4-BE49-F238E27FC236}">
                            <a16:creationId xmlns:a16="http://schemas.microsoft.com/office/drawing/2014/main" id="{6814B28B-B360-46C2-B787-DFE8EDFD1D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64899" y="120493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6" name="Line 182">
                        <a:extLst>
                          <a:ext uri="{FF2B5EF4-FFF2-40B4-BE49-F238E27FC236}">
                            <a16:creationId xmlns:a16="http://schemas.microsoft.com/office/drawing/2014/main" id="{9692DD56-4142-40C3-BA42-B8F33515EC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34736" y="123649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7" name="Line 183">
                        <a:extLst>
                          <a:ext uri="{FF2B5EF4-FFF2-40B4-BE49-F238E27FC236}">
                            <a16:creationId xmlns:a16="http://schemas.microsoft.com/office/drawing/2014/main" id="{93CAA527-E559-4649-B075-03A281612FB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09336" y="1167048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8" name="Line 184">
                        <a:extLst>
                          <a:ext uri="{FF2B5EF4-FFF2-40B4-BE49-F238E27FC236}">
                            <a16:creationId xmlns:a16="http://schemas.microsoft.com/office/drawing/2014/main" id="{3B5FABD4-A264-4D0A-AE36-52008B6E6D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9172" y="1197037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9" name="Line 185">
                        <a:extLst>
                          <a:ext uri="{FF2B5EF4-FFF2-40B4-BE49-F238E27FC236}">
                            <a16:creationId xmlns:a16="http://schemas.microsoft.com/office/drawing/2014/main" id="{C34098F7-BA4B-436E-B7BF-C626AE1EFC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80760" y="1135479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0" name="Line 186">
                        <a:extLst>
                          <a:ext uri="{FF2B5EF4-FFF2-40B4-BE49-F238E27FC236}">
                            <a16:creationId xmlns:a16="http://schemas.microsoft.com/office/drawing/2014/main" id="{2E43CBD6-513F-4A91-8A6F-F4CA061E16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50597" y="1167048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1" name="Line 187">
                        <a:extLst>
                          <a:ext uri="{FF2B5EF4-FFF2-40B4-BE49-F238E27FC236}">
                            <a16:creationId xmlns:a16="http://schemas.microsoft.com/office/drawing/2014/main" id="{9B346CA2-273B-4D4E-A0F0-0782D1D8699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1235" y="1114959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2" name="Line 188">
                        <a:extLst>
                          <a:ext uri="{FF2B5EF4-FFF2-40B4-BE49-F238E27FC236}">
                            <a16:creationId xmlns:a16="http://schemas.microsoft.com/office/drawing/2014/main" id="{555DF118-846F-46B4-8CC2-CDDB229884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39485" y="114337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3" name="Line 189">
                        <a:extLst>
                          <a:ext uri="{FF2B5EF4-FFF2-40B4-BE49-F238E27FC236}">
                            <a16:creationId xmlns:a16="http://schemas.microsoft.com/office/drawing/2014/main" id="{4688507E-3DD4-48A5-BB1B-5C84C8F28D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83907" y="1083390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4" name="Line 190">
                        <a:extLst>
                          <a:ext uri="{FF2B5EF4-FFF2-40B4-BE49-F238E27FC236}">
                            <a16:creationId xmlns:a16="http://schemas.microsoft.com/office/drawing/2014/main" id="{5F48694B-872A-4750-B150-43411AD1907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53744" y="111495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04" name="Group 303">
                      <a:extLst>
                        <a:ext uri="{FF2B5EF4-FFF2-40B4-BE49-F238E27FC236}">
                          <a16:creationId xmlns:a16="http://schemas.microsoft.com/office/drawing/2014/main" id="{E3E87A7C-9F68-4703-AF5B-E595181758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0973" y="993420"/>
                      <a:ext cx="60326" cy="61559"/>
                      <a:chOff x="1240973" y="993420"/>
                      <a:chExt cx="60326" cy="61559"/>
                    </a:xfrm>
                  </p:grpSpPr>
                  <p:sp>
                    <p:nvSpPr>
                      <p:cNvPr id="308" name="Line 191">
                        <a:extLst>
                          <a:ext uri="{FF2B5EF4-FFF2-40B4-BE49-F238E27FC236}">
                            <a16:creationId xmlns:a16="http://schemas.microsoft.com/office/drawing/2014/main" id="{C991497E-B570-4AF1-A2AF-1D19ECD765B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2724" y="99342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09" name="Line 192">
                        <a:extLst>
                          <a:ext uri="{FF2B5EF4-FFF2-40B4-BE49-F238E27FC236}">
                            <a16:creationId xmlns:a16="http://schemas.microsoft.com/office/drawing/2014/main" id="{4379FA4D-40F5-426F-8D79-DF5FFFF34A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0973" y="1023410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05" name="Group 304">
                      <a:extLst>
                        <a:ext uri="{FF2B5EF4-FFF2-40B4-BE49-F238E27FC236}">
                          <a16:creationId xmlns:a16="http://schemas.microsoft.com/office/drawing/2014/main" id="{0C303B2C-6F76-4479-AE7A-CE32B334F2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7309" y="993420"/>
                      <a:ext cx="61914" cy="61559"/>
                      <a:chOff x="1147309" y="993420"/>
                      <a:chExt cx="61914" cy="61559"/>
                    </a:xfrm>
                  </p:grpSpPr>
                  <p:sp>
                    <p:nvSpPr>
                      <p:cNvPr id="306" name="Line 193">
                        <a:extLst>
                          <a:ext uri="{FF2B5EF4-FFF2-40B4-BE49-F238E27FC236}">
                            <a16:creationId xmlns:a16="http://schemas.microsoft.com/office/drawing/2014/main" id="{994856AB-A6AB-4735-8B05-44F42415C0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79060" y="99342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07" name="Line 194">
                        <a:extLst>
                          <a:ext uri="{FF2B5EF4-FFF2-40B4-BE49-F238E27FC236}">
                            <a16:creationId xmlns:a16="http://schemas.microsoft.com/office/drawing/2014/main" id="{FDAE2FDE-40F6-4A88-9D8E-6813158298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47309" y="102341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11C1C102-3F59-4CEF-9744-22C340D6E5F7}"/>
                    </a:ext>
                  </a:extLst>
                </p:cNvPr>
                <p:cNvGrpSpPr/>
                <p:nvPr/>
              </p:nvGrpSpPr>
              <p:grpSpPr>
                <a:xfrm>
                  <a:off x="6720466" y="3403388"/>
                  <a:ext cx="4302954" cy="1053432"/>
                  <a:chOff x="893763" y="1031875"/>
                  <a:chExt cx="7175500" cy="2349500"/>
                </a:xfrm>
              </p:grpSpPr>
              <p:sp>
                <p:nvSpPr>
                  <p:cNvPr id="147" name="Freeform 198">
                    <a:extLst>
                      <a:ext uri="{FF2B5EF4-FFF2-40B4-BE49-F238E27FC236}">
                        <a16:creationId xmlns:a16="http://schemas.microsoft.com/office/drawing/2014/main" id="{A44E0E3B-C8B3-4465-9CEB-27D2452012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513" y="1063625"/>
                    <a:ext cx="7112000" cy="2287587"/>
                  </a:xfrm>
                  <a:custGeom>
                    <a:avLst/>
                    <a:gdLst>
                      <a:gd name="T0" fmla="*/ 3798 w 4480"/>
                      <a:gd name="T1" fmla="*/ 1441 h 1441"/>
                      <a:gd name="T2" fmla="*/ 3250 w 4480"/>
                      <a:gd name="T3" fmla="*/ 1357 h 1441"/>
                      <a:gd name="T4" fmla="*/ 3020 w 4480"/>
                      <a:gd name="T5" fmla="*/ 1307 h 1441"/>
                      <a:gd name="T6" fmla="*/ 2851 w 4480"/>
                      <a:gd name="T7" fmla="*/ 1265 h 1441"/>
                      <a:gd name="T8" fmla="*/ 2620 w 4480"/>
                      <a:gd name="T9" fmla="*/ 1224 h 1441"/>
                      <a:gd name="T10" fmla="*/ 2473 w 4480"/>
                      <a:gd name="T11" fmla="*/ 1179 h 1441"/>
                      <a:gd name="T12" fmla="*/ 2420 w 4480"/>
                      <a:gd name="T13" fmla="*/ 1146 h 1441"/>
                      <a:gd name="T14" fmla="*/ 2401 w 4480"/>
                      <a:gd name="T15" fmla="*/ 1112 h 1441"/>
                      <a:gd name="T16" fmla="*/ 2333 w 4480"/>
                      <a:gd name="T17" fmla="*/ 1072 h 1441"/>
                      <a:gd name="T18" fmla="*/ 2131 w 4480"/>
                      <a:gd name="T19" fmla="*/ 1037 h 1441"/>
                      <a:gd name="T20" fmla="*/ 2072 w 4480"/>
                      <a:gd name="T21" fmla="*/ 1003 h 1441"/>
                      <a:gd name="T22" fmla="*/ 1990 w 4480"/>
                      <a:gd name="T23" fmla="*/ 969 h 1441"/>
                      <a:gd name="T24" fmla="*/ 1955 w 4480"/>
                      <a:gd name="T25" fmla="*/ 934 h 1441"/>
                      <a:gd name="T26" fmla="*/ 1877 w 4480"/>
                      <a:gd name="T27" fmla="*/ 871 h 1441"/>
                      <a:gd name="T28" fmla="*/ 1867 w 4480"/>
                      <a:gd name="T29" fmla="*/ 841 h 1441"/>
                      <a:gd name="T30" fmla="*/ 1831 w 4480"/>
                      <a:gd name="T31" fmla="*/ 811 h 1441"/>
                      <a:gd name="T32" fmla="*/ 1749 w 4480"/>
                      <a:gd name="T33" fmla="*/ 782 h 1441"/>
                      <a:gd name="T34" fmla="*/ 1648 w 4480"/>
                      <a:gd name="T35" fmla="*/ 752 h 1441"/>
                      <a:gd name="T36" fmla="*/ 1624 w 4480"/>
                      <a:gd name="T37" fmla="*/ 693 h 1441"/>
                      <a:gd name="T38" fmla="*/ 1548 w 4480"/>
                      <a:gd name="T39" fmla="*/ 664 h 1441"/>
                      <a:gd name="T40" fmla="*/ 1413 w 4480"/>
                      <a:gd name="T41" fmla="*/ 634 h 1441"/>
                      <a:gd name="T42" fmla="*/ 1408 w 4480"/>
                      <a:gd name="T43" fmla="*/ 611 h 1441"/>
                      <a:gd name="T44" fmla="*/ 1343 w 4480"/>
                      <a:gd name="T45" fmla="*/ 580 h 1441"/>
                      <a:gd name="T46" fmla="*/ 1337 w 4480"/>
                      <a:gd name="T47" fmla="*/ 555 h 1441"/>
                      <a:gd name="T48" fmla="*/ 1330 w 4480"/>
                      <a:gd name="T49" fmla="*/ 502 h 1441"/>
                      <a:gd name="T50" fmla="*/ 1249 w 4480"/>
                      <a:gd name="T51" fmla="*/ 476 h 1441"/>
                      <a:gd name="T52" fmla="*/ 1189 w 4480"/>
                      <a:gd name="T53" fmla="*/ 448 h 1441"/>
                      <a:gd name="T54" fmla="*/ 1031 w 4480"/>
                      <a:gd name="T55" fmla="*/ 394 h 1441"/>
                      <a:gd name="T56" fmla="*/ 984 w 4480"/>
                      <a:gd name="T57" fmla="*/ 367 h 1441"/>
                      <a:gd name="T58" fmla="*/ 935 w 4480"/>
                      <a:gd name="T59" fmla="*/ 339 h 1441"/>
                      <a:gd name="T60" fmla="*/ 831 w 4480"/>
                      <a:gd name="T61" fmla="*/ 315 h 1441"/>
                      <a:gd name="T62" fmla="*/ 800 w 4480"/>
                      <a:gd name="T63" fmla="*/ 289 h 1441"/>
                      <a:gd name="T64" fmla="*/ 725 w 4480"/>
                      <a:gd name="T65" fmla="*/ 260 h 1441"/>
                      <a:gd name="T66" fmla="*/ 718 w 4480"/>
                      <a:gd name="T67" fmla="*/ 236 h 1441"/>
                      <a:gd name="T68" fmla="*/ 671 w 4480"/>
                      <a:gd name="T69" fmla="*/ 207 h 1441"/>
                      <a:gd name="T70" fmla="*/ 636 w 4480"/>
                      <a:gd name="T71" fmla="*/ 182 h 1441"/>
                      <a:gd name="T72" fmla="*/ 618 w 4480"/>
                      <a:gd name="T73" fmla="*/ 157 h 1441"/>
                      <a:gd name="T74" fmla="*/ 612 w 4480"/>
                      <a:gd name="T75" fmla="*/ 133 h 1441"/>
                      <a:gd name="T76" fmla="*/ 441 w 4480"/>
                      <a:gd name="T77" fmla="*/ 103 h 1441"/>
                      <a:gd name="T78" fmla="*/ 383 w 4480"/>
                      <a:gd name="T79" fmla="*/ 78 h 1441"/>
                      <a:gd name="T80" fmla="*/ 111 w 4480"/>
                      <a:gd name="T81" fmla="*/ 23 h 1441"/>
                      <a:gd name="T82" fmla="*/ 0 w 4480"/>
                      <a:gd name="T83" fmla="*/ 0 h 1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480" h="1441">
                        <a:moveTo>
                          <a:pt x="4480" y="1441"/>
                        </a:moveTo>
                        <a:lnTo>
                          <a:pt x="3798" y="1441"/>
                        </a:lnTo>
                        <a:lnTo>
                          <a:pt x="3798" y="1357"/>
                        </a:lnTo>
                        <a:lnTo>
                          <a:pt x="3250" y="1357"/>
                        </a:lnTo>
                        <a:lnTo>
                          <a:pt x="3250" y="1307"/>
                        </a:lnTo>
                        <a:lnTo>
                          <a:pt x="3020" y="1307"/>
                        </a:lnTo>
                        <a:lnTo>
                          <a:pt x="3020" y="1265"/>
                        </a:lnTo>
                        <a:lnTo>
                          <a:pt x="2851" y="1265"/>
                        </a:lnTo>
                        <a:lnTo>
                          <a:pt x="2851" y="1224"/>
                        </a:lnTo>
                        <a:lnTo>
                          <a:pt x="2620" y="1224"/>
                        </a:lnTo>
                        <a:lnTo>
                          <a:pt x="2620" y="1179"/>
                        </a:lnTo>
                        <a:lnTo>
                          <a:pt x="2473" y="1179"/>
                        </a:lnTo>
                        <a:lnTo>
                          <a:pt x="2473" y="1146"/>
                        </a:lnTo>
                        <a:lnTo>
                          <a:pt x="2420" y="1146"/>
                        </a:lnTo>
                        <a:lnTo>
                          <a:pt x="2420" y="1112"/>
                        </a:lnTo>
                        <a:lnTo>
                          <a:pt x="2401" y="1112"/>
                        </a:lnTo>
                        <a:lnTo>
                          <a:pt x="2401" y="1072"/>
                        </a:lnTo>
                        <a:lnTo>
                          <a:pt x="2333" y="1072"/>
                        </a:lnTo>
                        <a:lnTo>
                          <a:pt x="2333" y="1037"/>
                        </a:lnTo>
                        <a:lnTo>
                          <a:pt x="2131" y="1037"/>
                        </a:lnTo>
                        <a:lnTo>
                          <a:pt x="2131" y="1003"/>
                        </a:lnTo>
                        <a:lnTo>
                          <a:pt x="2072" y="1003"/>
                        </a:lnTo>
                        <a:lnTo>
                          <a:pt x="2072" y="969"/>
                        </a:lnTo>
                        <a:lnTo>
                          <a:pt x="1990" y="969"/>
                        </a:lnTo>
                        <a:lnTo>
                          <a:pt x="1990" y="934"/>
                        </a:lnTo>
                        <a:lnTo>
                          <a:pt x="1955" y="934"/>
                        </a:lnTo>
                        <a:lnTo>
                          <a:pt x="1955" y="871"/>
                        </a:lnTo>
                        <a:lnTo>
                          <a:pt x="1877" y="871"/>
                        </a:lnTo>
                        <a:lnTo>
                          <a:pt x="1877" y="841"/>
                        </a:lnTo>
                        <a:lnTo>
                          <a:pt x="1867" y="841"/>
                        </a:lnTo>
                        <a:lnTo>
                          <a:pt x="1867" y="811"/>
                        </a:lnTo>
                        <a:lnTo>
                          <a:pt x="1831" y="811"/>
                        </a:lnTo>
                        <a:lnTo>
                          <a:pt x="1831" y="782"/>
                        </a:lnTo>
                        <a:lnTo>
                          <a:pt x="1749" y="782"/>
                        </a:lnTo>
                        <a:lnTo>
                          <a:pt x="1749" y="752"/>
                        </a:lnTo>
                        <a:lnTo>
                          <a:pt x="1648" y="752"/>
                        </a:lnTo>
                        <a:lnTo>
                          <a:pt x="1648" y="693"/>
                        </a:lnTo>
                        <a:lnTo>
                          <a:pt x="1624" y="693"/>
                        </a:lnTo>
                        <a:lnTo>
                          <a:pt x="1624" y="664"/>
                        </a:lnTo>
                        <a:lnTo>
                          <a:pt x="1548" y="664"/>
                        </a:lnTo>
                        <a:lnTo>
                          <a:pt x="1548" y="634"/>
                        </a:lnTo>
                        <a:lnTo>
                          <a:pt x="1413" y="634"/>
                        </a:lnTo>
                        <a:lnTo>
                          <a:pt x="1413" y="611"/>
                        </a:lnTo>
                        <a:lnTo>
                          <a:pt x="1408" y="611"/>
                        </a:lnTo>
                        <a:lnTo>
                          <a:pt x="1408" y="580"/>
                        </a:lnTo>
                        <a:lnTo>
                          <a:pt x="1343" y="580"/>
                        </a:lnTo>
                        <a:lnTo>
                          <a:pt x="1343" y="555"/>
                        </a:lnTo>
                        <a:lnTo>
                          <a:pt x="1337" y="555"/>
                        </a:lnTo>
                        <a:lnTo>
                          <a:pt x="1337" y="502"/>
                        </a:lnTo>
                        <a:lnTo>
                          <a:pt x="1330" y="502"/>
                        </a:lnTo>
                        <a:lnTo>
                          <a:pt x="1330" y="476"/>
                        </a:lnTo>
                        <a:lnTo>
                          <a:pt x="1249" y="476"/>
                        </a:lnTo>
                        <a:lnTo>
                          <a:pt x="1249" y="448"/>
                        </a:lnTo>
                        <a:lnTo>
                          <a:pt x="1189" y="448"/>
                        </a:lnTo>
                        <a:lnTo>
                          <a:pt x="1189" y="394"/>
                        </a:lnTo>
                        <a:lnTo>
                          <a:pt x="1031" y="394"/>
                        </a:lnTo>
                        <a:lnTo>
                          <a:pt x="1031" y="367"/>
                        </a:lnTo>
                        <a:lnTo>
                          <a:pt x="984" y="367"/>
                        </a:lnTo>
                        <a:lnTo>
                          <a:pt x="984" y="339"/>
                        </a:lnTo>
                        <a:lnTo>
                          <a:pt x="935" y="339"/>
                        </a:lnTo>
                        <a:lnTo>
                          <a:pt x="935" y="315"/>
                        </a:lnTo>
                        <a:lnTo>
                          <a:pt x="831" y="315"/>
                        </a:lnTo>
                        <a:lnTo>
                          <a:pt x="831" y="289"/>
                        </a:lnTo>
                        <a:lnTo>
                          <a:pt x="800" y="289"/>
                        </a:lnTo>
                        <a:lnTo>
                          <a:pt x="800" y="260"/>
                        </a:lnTo>
                        <a:lnTo>
                          <a:pt x="725" y="260"/>
                        </a:lnTo>
                        <a:lnTo>
                          <a:pt x="725" y="236"/>
                        </a:lnTo>
                        <a:lnTo>
                          <a:pt x="718" y="236"/>
                        </a:lnTo>
                        <a:lnTo>
                          <a:pt x="718" y="207"/>
                        </a:lnTo>
                        <a:lnTo>
                          <a:pt x="671" y="207"/>
                        </a:lnTo>
                        <a:lnTo>
                          <a:pt x="671" y="182"/>
                        </a:lnTo>
                        <a:lnTo>
                          <a:pt x="636" y="182"/>
                        </a:lnTo>
                        <a:lnTo>
                          <a:pt x="636" y="157"/>
                        </a:lnTo>
                        <a:lnTo>
                          <a:pt x="618" y="157"/>
                        </a:lnTo>
                        <a:lnTo>
                          <a:pt x="618" y="133"/>
                        </a:lnTo>
                        <a:lnTo>
                          <a:pt x="612" y="133"/>
                        </a:lnTo>
                        <a:lnTo>
                          <a:pt x="612" y="103"/>
                        </a:lnTo>
                        <a:lnTo>
                          <a:pt x="441" y="103"/>
                        </a:lnTo>
                        <a:lnTo>
                          <a:pt x="441" y="78"/>
                        </a:lnTo>
                        <a:lnTo>
                          <a:pt x="383" y="78"/>
                        </a:lnTo>
                        <a:lnTo>
                          <a:pt x="383" y="23"/>
                        </a:lnTo>
                        <a:lnTo>
                          <a:pt x="111" y="23"/>
                        </a:lnTo>
                        <a:lnTo>
                          <a:pt x="11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40">
                      <a:defRPr/>
                    </a:pPr>
                    <a:endParaRPr lang="en-GB" sz="800" dirty="0">
                      <a:solidFill>
                        <a:srgbClr val="595454"/>
                      </a:solidFill>
                    </a:endParaRPr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A43F004A-1DE3-4E07-82BC-837DAFDA4081}"/>
                      </a:ext>
                    </a:extLst>
                  </p:cNvPr>
                  <p:cNvGrpSpPr/>
                  <p:nvPr/>
                </p:nvGrpSpPr>
                <p:grpSpPr>
                  <a:xfrm>
                    <a:off x="893763" y="1031875"/>
                    <a:ext cx="7175500" cy="2349500"/>
                    <a:chOff x="893763" y="1031875"/>
                    <a:chExt cx="7175500" cy="2349500"/>
                  </a:xfrm>
                </p:grpSpPr>
                <p:sp>
                  <p:nvSpPr>
                    <p:cNvPr id="149" name="Line 199">
                      <a:extLst>
                        <a:ext uri="{FF2B5EF4-FFF2-40B4-BE49-F238E27FC236}">
                          <a16:creationId xmlns:a16="http://schemas.microsoft.com/office/drawing/2014/main" id="{13D7E77D-86CD-464F-90E7-27DF09A413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3910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0" name="Line 200">
                      <a:extLst>
                        <a:ext uri="{FF2B5EF4-FFF2-40B4-BE49-F238E27FC236}">
                          <a16:creationId xmlns:a16="http://schemas.microsoft.com/office/drawing/2014/main" id="{7C8CA47A-352B-4C99-88D5-8545D20C17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05763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1" name="Line 201">
                      <a:extLst>
                        <a:ext uri="{FF2B5EF4-FFF2-40B4-BE49-F238E27FC236}">
                          <a16:creationId xmlns:a16="http://schemas.microsoft.com/office/drawing/2014/main" id="{6183E777-C849-46DD-971E-2ACE466980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805738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2" name="Line 202">
                      <a:extLst>
                        <a:ext uri="{FF2B5EF4-FFF2-40B4-BE49-F238E27FC236}">
                          <a16:creationId xmlns:a16="http://schemas.microsoft.com/office/drawing/2014/main" id="{AD2F2FB3-A2A2-41C5-8701-120BCF04CE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70813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3" name="Line 203">
                      <a:extLst>
                        <a:ext uri="{FF2B5EF4-FFF2-40B4-BE49-F238E27FC236}">
                          <a16:creationId xmlns:a16="http://schemas.microsoft.com/office/drawing/2014/main" id="{2AAB0EE5-7735-4E86-90D4-9397729527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42213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4" name="Line 204">
                      <a:extLst>
                        <a:ext uri="{FF2B5EF4-FFF2-40B4-BE49-F238E27FC236}">
                          <a16:creationId xmlns:a16="http://schemas.microsoft.com/office/drawing/2014/main" id="{9B767AD3-1D8E-4F60-9502-145F80BC44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10463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5" name="Line 205">
                      <a:extLst>
                        <a:ext uri="{FF2B5EF4-FFF2-40B4-BE49-F238E27FC236}">
                          <a16:creationId xmlns:a16="http://schemas.microsoft.com/office/drawing/2014/main" id="{90EF2125-5BFF-465C-9779-DA75FEA270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2475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6" name="Line 206">
                      <a:extLst>
                        <a:ext uri="{FF2B5EF4-FFF2-40B4-BE49-F238E27FC236}">
                          <a16:creationId xmlns:a16="http://schemas.microsoft.com/office/drawing/2014/main" id="{575419CE-24F2-4E7D-9D5D-21D862B23C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9300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7" name="Line 207">
                      <a:extLst>
                        <a:ext uri="{FF2B5EF4-FFF2-40B4-BE49-F238E27FC236}">
                          <a16:creationId xmlns:a16="http://schemas.microsoft.com/office/drawing/2014/main" id="{28907107-1821-40E8-AF64-CB6BC9ECAF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1840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8" name="Line 208">
                      <a:extLst>
                        <a:ext uri="{FF2B5EF4-FFF2-40B4-BE49-F238E27FC236}">
                          <a16:creationId xmlns:a16="http://schemas.microsoft.com/office/drawing/2014/main" id="{60010F26-DFBA-48B2-AB7C-A15B920172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8665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9" name="Line 209">
                      <a:extLst>
                        <a:ext uri="{FF2B5EF4-FFF2-40B4-BE49-F238E27FC236}">
                          <a16:creationId xmlns:a16="http://schemas.microsoft.com/office/drawing/2014/main" id="{59E06110-7603-4F2D-8D23-3E6965AC55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15226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0" name="Line 210">
                      <a:extLst>
                        <a:ext uri="{FF2B5EF4-FFF2-40B4-BE49-F238E27FC236}">
                          <a16:creationId xmlns:a16="http://schemas.microsoft.com/office/drawing/2014/main" id="{5B3BAFCE-7F8C-43DD-99D6-AF647270B3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81888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1" name="Line 211">
                      <a:extLst>
                        <a:ext uri="{FF2B5EF4-FFF2-40B4-BE49-F238E27FC236}">
                          <a16:creationId xmlns:a16="http://schemas.microsoft.com/office/drawing/2014/main" id="{48DBA3CA-B244-4A06-958F-AB8EE4C0C6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915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2" name="Line 212">
                      <a:extLst>
                        <a:ext uri="{FF2B5EF4-FFF2-40B4-BE49-F238E27FC236}">
                          <a16:creationId xmlns:a16="http://schemas.microsoft.com/office/drawing/2014/main" id="{4464CA30-10F6-484D-9A1E-4266276FDF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3740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3" name="Line 213">
                      <a:extLst>
                        <a:ext uri="{FF2B5EF4-FFF2-40B4-BE49-F238E27FC236}">
                          <a16:creationId xmlns:a16="http://schemas.microsoft.com/office/drawing/2014/main" id="{BC80E1E8-A425-4253-AEAC-26A525C39E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59626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4" name="Line 214">
                      <a:extLst>
                        <a:ext uri="{FF2B5EF4-FFF2-40B4-BE49-F238E27FC236}">
                          <a16:creationId xmlns:a16="http://schemas.microsoft.com/office/drawing/2014/main" id="{3ECE4925-8711-4635-9854-098B5F83EE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26288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5" name="Line 215">
                      <a:extLst>
                        <a:ext uri="{FF2B5EF4-FFF2-40B4-BE49-F238E27FC236}">
                          <a16:creationId xmlns:a16="http://schemas.microsoft.com/office/drawing/2014/main" id="{AFCF6B70-791B-4439-A0C8-541A148AD0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280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6" name="Line 216">
                      <a:extLst>
                        <a:ext uri="{FF2B5EF4-FFF2-40B4-BE49-F238E27FC236}">
                          <a16:creationId xmlns:a16="http://schemas.microsoft.com/office/drawing/2014/main" id="{A28B9C0D-173A-4E63-BC93-38849FD80D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3105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7" name="Line 217">
                      <a:extLst>
                        <a:ext uri="{FF2B5EF4-FFF2-40B4-BE49-F238E27FC236}">
                          <a16:creationId xmlns:a16="http://schemas.microsoft.com/office/drawing/2014/main" id="{806E653F-7C05-46B6-A356-9DB89F31C0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54838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8" name="Line 218">
                      <a:extLst>
                        <a:ext uri="{FF2B5EF4-FFF2-40B4-BE49-F238E27FC236}">
                          <a16:creationId xmlns:a16="http://schemas.microsoft.com/office/drawing/2014/main" id="{933F3787-4167-41CF-84EE-A7E581EB89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21501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9" name="Line 219">
                      <a:extLst>
                        <a:ext uri="{FF2B5EF4-FFF2-40B4-BE49-F238E27FC236}">
                          <a16:creationId xmlns:a16="http://schemas.microsoft.com/office/drawing/2014/main" id="{07315FA9-D6D6-42D1-91C0-A126776FB0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89751" y="31861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0" name="Line 220">
                      <a:extLst>
                        <a:ext uri="{FF2B5EF4-FFF2-40B4-BE49-F238E27FC236}">
                          <a16:creationId xmlns:a16="http://schemas.microsoft.com/office/drawing/2014/main" id="{57AC66E8-C445-4EDE-BEE3-77ECCAC38B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54826" y="32178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1" name="Line 221">
                      <a:extLst>
                        <a:ext uri="{FF2B5EF4-FFF2-40B4-BE49-F238E27FC236}">
                          <a16:creationId xmlns:a16="http://schemas.microsoft.com/office/drawing/2014/main" id="{CB5AF68A-BEB0-4C6B-8FF5-21900D7538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50051" y="31861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2" name="Line 222">
                      <a:extLst>
                        <a:ext uri="{FF2B5EF4-FFF2-40B4-BE49-F238E27FC236}">
                          <a16:creationId xmlns:a16="http://schemas.microsoft.com/office/drawing/2014/main" id="{855D9B0E-FE3B-4C08-B060-651C4BB216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16713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3" name="Line 223">
                      <a:extLst>
                        <a:ext uri="{FF2B5EF4-FFF2-40B4-BE49-F238E27FC236}">
                          <a16:creationId xmlns:a16="http://schemas.microsoft.com/office/drawing/2014/main" id="{CF1F178B-984F-4691-AF6E-1D73426029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54801" y="31861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4" name="Line 224">
                      <a:extLst>
                        <a:ext uri="{FF2B5EF4-FFF2-40B4-BE49-F238E27FC236}">
                          <a16:creationId xmlns:a16="http://schemas.microsoft.com/office/drawing/2014/main" id="{9BCD2A23-06E6-4AE5-8601-A6550B3306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23051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5" name="Line 225">
                      <a:extLst>
                        <a:ext uri="{FF2B5EF4-FFF2-40B4-BE49-F238E27FC236}">
                          <a16:creationId xmlns:a16="http://schemas.microsoft.com/office/drawing/2014/main" id="{D25699CF-6C0B-49BC-B507-F2B3EDA41E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40451" y="3187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6" name="Line 226">
                      <a:extLst>
                        <a:ext uri="{FF2B5EF4-FFF2-40B4-BE49-F238E27FC236}">
                          <a16:creationId xmlns:a16="http://schemas.microsoft.com/office/drawing/2014/main" id="{48F425A1-8C91-4826-B9CA-130D28AA10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08701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7" name="Line 227">
                      <a:extLst>
                        <a:ext uri="{FF2B5EF4-FFF2-40B4-BE49-F238E27FC236}">
                          <a16:creationId xmlns:a16="http://schemas.microsoft.com/office/drawing/2014/main" id="{A25C1EEE-9C09-4DDE-A3C0-0A9187C261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4888" y="3187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8" name="Line 228">
                      <a:extLst>
                        <a:ext uri="{FF2B5EF4-FFF2-40B4-BE49-F238E27FC236}">
                          <a16:creationId xmlns:a16="http://schemas.microsoft.com/office/drawing/2014/main" id="{F85669F2-900C-4C8A-9266-49098157FB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53138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9" name="Line 229">
                      <a:extLst>
                        <a:ext uri="{FF2B5EF4-FFF2-40B4-BE49-F238E27FC236}">
                          <a16:creationId xmlns:a16="http://schemas.microsoft.com/office/drawing/2014/main" id="{55C5F4FB-4233-426D-8657-F64A3918EB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21351" y="310832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0" name="Line 230">
                      <a:extLst>
                        <a:ext uri="{FF2B5EF4-FFF2-40B4-BE49-F238E27FC236}">
                          <a16:creationId xmlns:a16="http://schemas.microsoft.com/office/drawing/2014/main" id="{CE489B07-A882-4584-A3C4-BD0B2F0056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88013" y="31400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1" name="Line 231">
                      <a:extLst>
                        <a:ext uri="{FF2B5EF4-FFF2-40B4-BE49-F238E27FC236}">
                          <a16:creationId xmlns:a16="http://schemas.microsoft.com/office/drawing/2014/main" id="{45AA1D92-4F10-44A8-96E7-4DEE885A8A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72126" y="304006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2" name="Line 232">
                      <a:extLst>
                        <a:ext uri="{FF2B5EF4-FFF2-40B4-BE49-F238E27FC236}">
                          <a16:creationId xmlns:a16="http://schemas.microsoft.com/office/drawing/2014/main" id="{62EBC145-B778-47C9-9B0C-D5B5CD2D91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38788" y="30718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3" name="Line 233">
                      <a:extLst>
                        <a:ext uri="{FF2B5EF4-FFF2-40B4-BE49-F238E27FC236}">
                          <a16:creationId xmlns:a16="http://schemas.microsoft.com/office/drawing/2014/main" id="{5291775D-F700-4841-B342-54205823FC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07038" y="304006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4" name="Line 234">
                      <a:extLst>
                        <a:ext uri="{FF2B5EF4-FFF2-40B4-BE49-F238E27FC236}">
                          <a16:creationId xmlns:a16="http://schemas.microsoft.com/office/drawing/2014/main" id="{66788240-42EB-4889-9B21-0B5DE46558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2113" y="30718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5" name="Line 235">
                      <a:extLst>
                        <a:ext uri="{FF2B5EF4-FFF2-40B4-BE49-F238E27FC236}">
                          <a16:creationId xmlns:a16="http://schemas.microsoft.com/office/drawing/2014/main" id="{EA2B3417-88DF-425D-8BC6-109D612C7C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48301" y="304006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6" name="Line 236">
                      <a:extLst>
                        <a:ext uri="{FF2B5EF4-FFF2-40B4-BE49-F238E27FC236}">
                          <a16:creationId xmlns:a16="http://schemas.microsoft.com/office/drawing/2014/main" id="{290E9E4D-7A25-47B3-9BB8-986E456DE1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16551" y="30718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7" name="Line 237">
                      <a:extLst>
                        <a:ext uri="{FF2B5EF4-FFF2-40B4-BE49-F238E27FC236}">
                          <a16:creationId xmlns:a16="http://schemas.microsoft.com/office/drawing/2014/main" id="{176B61B6-81BC-4BBF-89E5-6B310FE83C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37176" y="29781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8" name="Line 238">
                      <a:extLst>
                        <a:ext uri="{FF2B5EF4-FFF2-40B4-BE49-F238E27FC236}">
                          <a16:creationId xmlns:a16="http://schemas.microsoft.com/office/drawing/2014/main" id="{B8C9B9D6-3FF1-4E2A-B098-9A307B5B85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03838" y="3006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9" name="Line 239">
                      <a:extLst>
                        <a:ext uri="{FF2B5EF4-FFF2-40B4-BE49-F238E27FC236}">
                          <a16:creationId xmlns:a16="http://schemas.microsoft.com/office/drawing/2014/main" id="{C2BF3E0A-873C-4F77-A3F2-F977762220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84763" y="29781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0" name="Line 240">
                      <a:extLst>
                        <a:ext uri="{FF2B5EF4-FFF2-40B4-BE49-F238E27FC236}">
                          <a16:creationId xmlns:a16="http://schemas.microsoft.com/office/drawing/2014/main" id="{0F0B80BD-DF6C-4F14-939A-FDDB1CA1FA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426" y="3006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1" name="Line 241">
                      <a:extLst>
                        <a:ext uri="{FF2B5EF4-FFF2-40B4-BE49-F238E27FC236}">
                          <a16:creationId xmlns:a16="http://schemas.microsoft.com/office/drawing/2014/main" id="{7F6574B9-C887-42B4-A664-BDD96646F6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19676" y="29067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2" name="Line 242">
                      <a:extLst>
                        <a:ext uri="{FF2B5EF4-FFF2-40B4-BE49-F238E27FC236}">
                          <a16:creationId xmlns:a16="http://schemas.microsoft.com/office/drawing/2014/main" id="{CD22089B-C2AC-44D6-B1E7-48B6D658F1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86338" y="29384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3" name="Line 243">
                      <a:extLst>
                        <a:ext uri="{FF2B5EF4-FFF2-40B4-BE49-F238E27FC236}">
                          <a16:creationId xmlns:a16="http://schemas.microsoft.com/office/drawing/2014/main" id="{A8488F24-76B8-44F9-B296-8D425486D3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16488" y="29067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4" name="Line 244">
                      <a:extLst>
                        <a:ext uri="{FF2B5EF4-FFF2-40B4-BE49-F238E27FC236}">
                          <a16:creationId xmlns:a16="http://schemas.microsoft.com/office/drawing/2014/main" id="{1A255A3E-DFE1-4138-AFB4-D058B930C5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84738" y="29384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5" name="Line 245">
                      <a:extLst>
                        <a:ext uri="{FF2B5EF4-FFF2-40B4-BE49-F238E27FC236}">
                          <a16:creationId xmlns:a16="http://schemas.microsoft.com/office/drawing/2014/main" id="{3D911B15-CE9C-4236-B8D0-9A11C874CA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51401" y="29067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6" name="Line 246">
                      <a:extLst>
                        <a:ext uri="{FF2B5EF4-FFF2-40B4-BE49-F238E27FC236}">
                          <a16:creationId xmlns:a16="http://schemas.microsoft.com/office/drawing/2014/main" id="{918CABB2-3206-4C31-A5F9-1B145C4D39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8063" y="29384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7" name="Line 247">
                      <a:extLst>
                        <a:ext uri="{FF2B5EF4-FFF2-40B4-BE49-F238E27FC236}">
                          <a16:creationId xmlns:a16="http://schemas.microsoft.com/office/drawing/2014/main" id="{685A3E96-AF76-48A6-82E5-69882ADF90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67263" y="285273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8" name="Line 248">
                      <a:extLst>
                        <a:ext uri="{FF2B5EF4-FFF2-40B4-BE49-F238E27FC236}">
                          <a16:creationId xmlns:a16="http://schemas.microsoft.com/office/drawing/2014/main" id="{1E38BD27-7E9C-496C-8DA9-58C924B4FF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33926" y="288290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9" name="Line 249">
                      <a:extLst>
                        <a:ext uri="{FF2B5EF4-FFF2-40B4-BE49-F238E27FC236}">
                          <a16:creationId xmlns:a16="http://schemas.microsoft.com/office/drawing/2014/main" id="{EFDCF547-9ACF-42B0-B472-A16235E05C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40276" y="27971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0" name="Line 250">
                      <a:extLst>
                        <a:ext uri="{FF2B5EF4-FFF2-40B4-BE49-F238E27FC236}">
                          <a16:creationId xmlns:a16="http://schemas.microsoft.com/office/drawing/2014/main" id="{8816046F-0FCC-4541-B560-DF4FFFEB41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5351" y="28289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1" name="Line 251">
                      <a:extLst>
                        <a:ext uri="{FF2B5EF4-FFF2-40B4-BE49-F238E27FC236}">
                          <a16:creationId xmlns:a16="http://schemas.microsoft.com/office/drawing/2014/main" id="{10A52A43-96D4-4FDB-8926-C591D21299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25976" y="2735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2" name="Line 252">
                      <a:extLst>
                        <a:ext uri="{FF2B5EF4-FFF2-40B4-BE49-F238E27FC236}">
                          <a16:creationId xmlns:a16="http://schemas.microsoft.com/office/drawing/2014/main" id="{9C4D0FBA-B0C7-45DC-8876-F47D760481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94226" y="27670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3" name="Line 253">
                      <a:extLst>
                        <a:ext uri="{FF2B5EF4-FFF2-40B4-BE49-F238E27FC236}">
                          <a16:creationId xmlns:a16="http://schemas.microsoft.com/office/drawing/2014/main" id="{BCE07AB6-96B4-4CE9-8D27-AE355350A9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43426" y="2679700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4" name="Line 254">
                      <a:extLst>
                        <a:ext uri="{FF2B5EF4-FFF2-40B4-BE49-F238E27FC236}">
                          <a16:creationId xmlns:a16="http://schemas.microsoft.com/office/drawing/2014/main" id="{67DCDFAA-9F9E-407F-A82D-476CF5C869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10088" y="2711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5" name="Line 255">
                      <a:extLst>
                        <a:ext uri="{FF2B5EF4-FFF2-40B4-BE49-F238E27FC236}">
                          <a16:creationId xmlns:a16="http://schemas.microsoft.com/office/drawing/2014/main" id="{00C2B055-3F32-418D-9A46-939419DEA3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65626" y="2679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6" name="Line 256">
                      <a:extLst>
                        <a:ext uri="{FF2B5EF4-FFF2-40B4-BE49-F238E27FC236}">
                          <a16:creationId xmlns:a16="http://schemas.microsoft.com/office/drawing/2014/main" id="{69CC80D5-EB47-4790-92DA-A1BFADA399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32288" y="2711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7" name="Line 257">
                      <a:extLst>
                        <a:ext uri="{FF2B5EF4-FFF2-40B4-BE49-F238E27FC236}">
                          <a16:creationId xmlns:a16="http://schemas.microsoft.com/office/drawing/2014/main" id="{18358857-321F-4DAA-B211-34116591B7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08476" y="2679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8" name="Line 258">
                      <a:extLst>
                        <a:ext uri="{FF2B5EF4-FFF2-40B4-BE49-F238E27FC236}">
                          <a16:creationId xmlns:a16="http://schemas.microsoft.com/office/drawing/2014/main" id="{413C1015-1AC5-4CB2-A5C1-780703F82B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5138" y="2711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9" name="Line 259">
                      <a:extLst>
                        <a:ext uri="{FF2B5EF4-FFF2-40B4-BE49-F238E27FC236}">
                          <a16:creationId xmlns:a16="http://schemas.microsoft.com/office/drawing/2014/main" id="{2CCB511F-A459-4E50-BB1D-4D5B420482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4813" y="26257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0" name="Line 260">
                      <a:extLst>
                        <a:ext uri="{FF2B5EF4-FFF2-40B4-BE49-F238E27FC236}">
                          <a16:creationId xmlns:a16="http://schemas.microsoft.com/office/drawing/2014/main" id="{B2856901-0BCD-49A8-8FB6-CE5E88BB96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83063" y="26574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1" name="Line 261">
                      <a:extLst>
                        <a:ext uri="{FF2B5EF4-FFF2-40B4-BE49-F238E27FC236}">
                          <a16:creationId xmlns:a16="http://schemas.microsoft.com/office/drawing/2014/main" id="{7EE0369D-3B85-45A1-9796-30C080FC26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0363" y="25701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2" name="Line 262">
                      <a:extLst>
                        <a:ext uri="{FF2B5EF4-FFF2-40B4-BE49-F238E27FC236}">
                          <a16:creationId xmlns:a16="http://schemas.microsoft.com/office/drawing/2014/main" id="{D74773F2-FE67-47AD-ACB4-E1F74A44DE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35438" y="26003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3" name="Line 263">
                      <a:extLst>
                        <a:ext uri="{FF2B5EF4-FFF2-40B4-BE49-F238E27FC236}">
                          <a16:creationId xmlns:a16="http://schemas.microsoft.com/office/drawing/2014/main" id="{EB176083-C214-4B00-AA78-9F8452D965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6226" y="25701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4" name="Line 264">
                      <a:extLst>
                        <a:ext uri="{FF2B5EF4-FFF2-40B4-BE49-F238E27FC236}">
                          <a16:creationId xmlns:a16="http://schemas.microsoft.com/office/drawing/2014/main" id="{47D86A25-B55A-415C-8B59-2C35E72C48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2888" y="26003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5" name="Line 265">
                      <a:extLst>
                        <a:ext uri="{FF2B5EF4-FFF2-40B4-BE49-F238E27FC236}">
                          <a16:creationId xmlns:a16="http://schemas.microsoft.com/office/drawing/2014/main" id="{6D1D9139-CC91-4D95-9865-9AF39D0FC3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6063" y="25161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6" name="Line 266">
                      <a:extLst>
                        <a:ext uri="{FF2B5EF4-FFF2-40B4-BE49-F238E27FC236}">
                          <a16:creationId xmlns:a16="http://schemas.microsoft.com/office/drawing/2014/main" id="{197522BD-5E92-4E64-AEAF-73D12A03B6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4313" y="254793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7" name="Line 267">
                      <a:extLst>
                        <a:ext uri="{FF2B5EF4-FFF2-40B4-BE49-F238E27FC236}">
                          <a16:creationId xmlns:a16="http://schemas.microsoft.com/office/drawing/2014/main" id="{EEC8D6CD-4BAB-4293-A11D-0E182AD535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9076" y="25161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8" name="Line 268">
                      <a:extLst>
                        <a:ext uri="{FF2B5EF4-FFF2-40B4-BE49-F238E27FC236}">
                          <a16:creationId xmlns:a16="http://schemas.microsoft.com/office/drawing/2014/main" id="{1152AA8A-1CFA-4F72-946C-AB7EE8F997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97326" y="2547938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9" name="Line 269">
                      <a:extLst>
                        <a:ext uri="{FF2B5EF4-FFF2-40B4-BE49-F238E27FC236}">
                          <a16:creationId xmlns:a16="http://schemas.microsoft.com/office/drawing/2014/main" id="{8BA18BDC-41A6-4AE8-B900-7EA48C436C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1138" y="24145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0" name="Line 270">
                      <a:extLst>
                        <a:ext uri="{FF2B5EF4-FFF2-40B4-BE49-F238E27FC236}">
                          <a16:creationId xmlns:a16="http://schemas.microsoft.com/office/drawing/2014/main" id="{71221938-304A-4DCA-B3E1-DE979AF0D8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6213" y="244633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1" name="Line 271">
                      <a:extLst>
                        <a:ext uri="{FF2B5EF4-FFF2-40B4-BE49-F238E27FC236}">
                          <a16:creationId xmlns:a16="http://schemas.microsoft.com/office/drawing/2014/main" id="{4F4DA0FA-06C5-4AD8-9176-2E1BDB0414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6838" y="24145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2" name="Line 272">
                      <a:extLst>
                        <a:ext uri="{FF2B5EF4-FFF2-40B4-BE49-F238E27FC236}">
                          <a16:creationId xmlns:a16="http://schemas.microsoft.com/office/drawing/2014/main" id="{42D0D84A-C19E-40D7-9463-69B9BB6C3D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73501" y="2446338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3" name="Line 273">
                      <a:extLst>
                        <a:ext uri="{FF2B5EF4-FFF2-40B4-BE49-F238E27FC236}">
                          <a16:creationId xmlns:a16="http://schemas.microsoft.com/office/drawing/2014/main" id="{4581F8FA-D61F-43B3-9A18-0F67F57B3B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9376" y="23669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4" name="Line 274">
                      <a:extLst>
                        <a:ext uri="{FF2B5EF4-FFF2-40B4-BE49-F238E27FC236}">
                          <a16:creationId xmlns:a16="http://schemas.microsoft.com/office/drawing/2014/main" id="{3F82F36A-A9A4-4D78-A558-C654928C68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6038" y="23987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5" name="Line 275">
                      <a:extLst>
                        <a:ext uri="{FF2B5EF4-FFF2-40B4-BE49-F238E27FC236}">
                          <a16:creationId xmlns:a16="http://schemas.microsoft.com/office/drawing/2014/main" id="{276100C0-EEB6-41C7-B6ED-915FAB44E9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1276" y="23209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6" name="Line 276">
                      <a:extLst>
                        <a:ext uri="{FF2B5EF4-FFF2-40B4-BE49-F238E27FC236}">
                          <a16:creationId xmlns:a16="http://schemas.microsoft.com/office/drawing/2014/main" id="{028D8B20-2C2C-4C19-8496-3DE6F77668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17938" y="23526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7" name="Line 277">
                      <a:extLst>
                        <a:ext uri="{FF2B5EF4-FFF2-40B4-BE49-F238E27FC236}">
                          <a16:creationId xmlns:a16="http://schemas.microsoft.com/office/drawing/2014/main" id="{128C1A23-9289-4A4B-ADD5-EAED6FA5E6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3813" y="23209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8" name="Line 278">
                      <a:extLst>
                        <a:ext uri="{FF2B5EF4-FFF2-40B4-BE49-F238E27FC236}">
                          <a16:creationId xmlns:a16="http://schemas.microsoft.com/office/drawing/2014/main" id="{CE10E104-BCB4-49D0-A0C5-DF85749934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0476" y="23526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9" name="Line 279">
                      <a:extLst>
                        <a:ext uri="{FF2B5EF4-FFF2-40B4-BE49-F238E27FC236}">
                          <a16:creationId xmlns:a16="http://schemas.microsoft.com/office/drawing/2014/main" id="{D7D0B7B3-1FA9-442F-BA13-2887E71CEA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02051" y="22733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0" name="Line 280">
                      <a:extLst>
                        <a:ext uri="{FF2B5EF4-FFF2-40B4-BE49-F238E27FC236}">
                          <a16:creationId xmlns:a16="http://schemas.microsoft.com/office/drawing/2014/main" id="{EEA54450-ADC4-4260-B081-1D4EEC98CC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68713" y="23050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1" name="Line 281">
                      <a:extLst>
                        <a:ext uri="{FF2B5EF4-FFF2-40B4-BE49-F238E27FC236}">
                          <a16:creationId xmlns:a16="http://schemas.microsoft.com/office/drawing/2014/main" id="{992141B4-D842-4AF2-9CDA-A6331A6622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65538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2" name="Line 282">
                      <a:extLst>
                        <a:ext uri="{FF2B5EF4-FFF2-40B4-BE49-F238E27FC236}">
                          <a16:creationId xmlns:a16="http://schemas.microsoft.com/office/drawing/2014/main" id="{AD885249-2403-4E76-AFE7-60DCBB6A19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30613" y="22574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3" name="Line 283">
                      <a:extLst>
                        <a:ext uri="{FF2B5EF4-FFF2-40B4-BE49-F238E27FC236}">
                          <a16:creationId xmlns:a16="http://schemas.microsoft.com/office/drawing/2014/main" id="{F4DC494B-CB3A-4730-89F5-020AD0D486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2838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4" name="Line 284">
                      <a:extLst>
                        <a:ext uri="{FF2B5EF4-FFF2-40B4-BE49-F238E27FC236}">
                          <a16:creationId xmlns:a16="http://schemas.microsoft.com/office/drawing/2014/main" id="{4D4CB98E-57E9-49B8-A0C0-5BD153D3A4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21088" y="22574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5" name="Line 285">
                      <a:extLst>
                        <a:ext uri="{FF2B5EF4-FFF2-40B4-BE49-F238E27FC236}">
                          <a16:creationId xmlns:a16="http://schemas.microsoft.com/office/drawing/2014/main" id="{9BB0D802-0DFA-4B9C-8EB9-8FADAC4CA4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9188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6" name="Line 286">
                      <a:extLst>
                        <a:ext uri="{FF2B5EF4-FFF2-40B4-BE49-F238E27FC236}">
                          <a16:creationId xmlns:a16="http://schemas.microsoft.com/office/drawing/2014/main" id="{F85681F8-BCE6-4AD0-9639-9526AF1441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25851" y="22574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7" name="Line 287">
                      <a:extLst>
                        <a:ext uri="{FF2B5EF4-FFF2-40B4-BE49-F238E27FC236}">
                          <a16:creationId xmlns:a16="http://schemas.microsoft.com/office/drawing/2014/main" id="{4DC6DE32-5176-4A5D-8173-1CC824F31E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43301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8" name="Line 288">
                      <a:extLst>
                        <a:ext uri="{FF2B5EF4-FFF2-40B4-BE49-F238E27FC236}">
                          <a16:creationId xmlns:a16="http://schemas.microsoft.com/office/drawing/2014/main" id="{A1BDC75F-A60C-44F7-8EA9-BC6C18D2BF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9963" y="22574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9" name="Line 289">
                      <a:extLst>
                        <a:ext uri="{FF2B5EF4-FFF2-40B4-BE49-F238E27FC236}">
                          <a16:creationId xmlns:a16="http://schemas.microsoft.com/office/drawing/2014/main" id="{D7CA38AB-AE4A-47A4-9F21-DD63B4C800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6788" y="21320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0" name="Line 290">
                      <a:extLst>
                        <a:ext uri="{FF2B5EF4-FFF2-40B4-BE49-F238E27FC236}">
                          <a16:creationId xmlns:a16="http://schemas.microsoft.com/office/drawing/2014/main" id="{6D2860CA-3E4E-4DDE-9C80-999DE69912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1863" y="21637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1" name="Line 291">
                      <a:extLst>
                        <a:ext uri="{FF2B5EF4-FFF2-40B4-BE49-F238E27FC236}">
                          <a16:creationId xmlns:a16="http://schemas.microsoft.com/office/drawing/2014/main" id="{D5751D44-0269-43D3-BB0D-8779FDCF21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1226" y="20859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2" name="Line 292">
                      <a:extLst>
                        <a:ext uri="{FF2B5EF4-FFF2-40B4-BE49-F238E27FC236}">
                          <a16:creationId xmlns:a16="http://schemas.microsoft.com/office/drawing/2014/main" id="{D4AAD889-F7FD-475F-862C-E694AC11F8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6301" y="21177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3" name="Line 293">
                      <a:extLst>
                        <a:ext uri="{FF2B5EF4-FFF2-40B4-BE49-F238E27FC236}">
                          <a16:creationId xmlns:a16="http://schemas.microsoft.com/office/drawing/2014/main" id="{4D315838-6127-4619-BB0F-C8178E8DAE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0588" y="20859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4" name="Line 294">
                      <a:extLst>
                        <a:ext uri="{FF2B5EF4-FFF2-40B4-BE49-F238E27FC236}">
                          <a16:creationId xmlns:a16="http://schemas.microsoft.com/office/drawing/2014/main" id="{A3B9475E-64EC-45D6-9144-AE99BF3B22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7251" y="2117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5" name="Line 295">
                      <a:extLst>
                        <a:ext uri="{FF2B5EF4-FFF2-40B4-BE49-F238E27FC236}">
                          <a16:creationId xmlns:a16="http://schemas.microsoft.com/office/drawing/2014/main" id="{5AB85B81-50CC-44AB-81FE-131227107A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82963" y="20859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6" name="Line 296">
                      <a:extLst>
                        <a:ext uri="{FF2B5EF4-FFF2-40B4-BE49-F238E27FC236}">
                          <a16:creationId xmlns:a16="http://schemas.microsoft.com/office/drawing/2014/main" id="{403651BC-A075-4097-872C-ED7658052C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1213" y="21177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7" name="Line 297">
                      <a:extLst>
                        <a:ext uri="{FF2B5EF4-FFF2-40B4-BE49-F238E27FC236}">
                          <a16:creationId xmlns:a16="http://schemas.microsoft.com/office/drawing/2014/main" id="{6155AB2B-276A-4783-9DB5-696D035259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2313" y="20383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8" name="Line 298">
                      <a:extLst>
                        <a:ext uri="{FF2B5EF4-FFF2-40B4-BE49-F238E27FC236}">
                          <a16:creationId xmlns:a16="http://schemas.microsoft.com/office/drawing/2014/main" id="{FC777E73-20B7-426F-ADE1-FBE45CA360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32151" y="2070100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9" name="Line 299">
                      <a:extLst>
                        <a:ext uri="{FF2B5EF4-FFF2-40B4-BE49-F238E27FC236}">
                          <a16:creationId xmlns:a16="http://schemas.microsoft.com/office/drawing/2014/main" id="{CE7F96C5-EF46-4AE8-9FFD-9BD6DF9F42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651" y="20383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0" name="Line 300">
                      <a:extLst>
                        <a:ext uri="{FF2B5EF4-FFF2-40B4-BE49-F238E27FC236}">
                          <a16:creationId xmlns:a16="http://schemas.microsoft.com/office/drawing/2014/main" id="{9660B5D0-7CAB-4633-851C-1D8238174B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38488" y="2070100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1" name="Line 301">
                      <a:extLst>
                        <a:ext uri="{FF2B5EF4-FFF2-40B4-BE49-F238E27FC236}">
                          <a16:creationId xmlns:a16="http://schemas.microsoft.com/office/drawing/2014/main" id="{A03E15FB-5CF9-4C87-8206-D1C1C2C2CA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0713" y="199866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2" name="Line 302">
                      <a:extLst>
                        <a:ext uri="{FF2B5EF4-FFF2-40B4-BE49-F238E27FC236}">
                          <a16:creationId xmlns:a16="http://schemas.microsoft.com/office/drawing/2014/main" id="{1B57EF7B-3C1C-4B18-9BBA-1BF5C026F8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8963" y="20304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3" name="Line 303">
                      <a:extLst>
                        <a:ext uri="{FF2B5EF4-FFF2-40B4-BE49-F238E27FC236}">
                          <a16:creationId xmlns:a16="http://schemas.microsoft.com/office/drawing/2014/main" id="{494E70DB-BD83-4AED-B2D5-54540C9CE2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55938" y="1952625"/>
                      <a:ext cx="0" cy="6508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4" name="Line 304">
                      <a:extLst>
                        <a:ext uri="{FF2B5EF4-FFF2-40B4-BE49-F238E27FC236}">
                          <a16:creationId xmlns:a16="http://schemas.microsoft.com/office/drawing/2014/main" id="{CEEA9AFE-8A4F-4161-B131-747E909527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5776" y="19843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5" name="Line 305">
                      <a:extLst>
                        <a:ext uri="{FF2B5EF4-FFF2-40B4-BE49-F238E27FC236}">
                          <a16:creationId xmlns:a16="http://schemas.microsoft.com/office/drawing/2014/main" id="{8319E507-C354-4C1C-B8E5-FC51A5B3BC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1" y="191611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6" name="Line 306">
                      <a:extLst>
                        <a:ext uri="{FF2B5EF4-FFF2-40B4-BE49-F238E27FC236}">
                          <a16:creationId xmlns:a16="http://schemas.microsoft.com/office/drawing/2014/main" id="{D6D20241-4CED-4387-8E7D-DDB754DAE7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7838" y="194468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7" name="Line 307">
                      <a:extLst>
                        <a:ext uri="{FF2B5EF4-FFF2-40B4-BE49-F238E27FC236}">
                          <a16:creationId xmlns:a16="http://schemas.microsoft.com/office/drawing/2014/main" id="{3D277C33-31F4-49A7-9EDF-052F4B1BD3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36888" y="182721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8" name="Line 308">
                      <a:extLst>
                        <a:ext uri="{FF2B5EF4-FFF2-40B4-BE49-F238E27FC236}">
                          <a16:creationId xmlns:a16="http://schemas.microsoft.com/office/drawing/2014/main" id="{8195A70D-2B39-4FC1-BC18-95D3B615B4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8313" y="1860550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9" name="Line 309">
                      <a:extLst>
                        <a:ext uri="{FF2B5EF4-FFF2-40B4-BE49-F238E27FC236}">
                          <a16:creationId xmlns:a16="http://schemas.microsoft.com/office/drawing/2014/main" id="{5430523D-EFBF-442F-8884-ED8C3ACC28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6713" y="1790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0" name="Line 310">
                      <a:extLst>
                        <a:ext uri="{FF2B5EF4-FFF2-40B4-BE49-F238E27FC236}">
                          <a16:creationId xmlns:a16="http://schemas.microsoft.com/office/drawing/2014/main" id="{7E62FB6E-6BE5-4DA9-9914-38B3B1D2FB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4963" y="18192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1" name="Line 311">
                      <a:extLst>
                        <a:ext uri="{FF2B5EF4-FFF2-40B4-BE49-F238E27FC236}">
                          <a16:creationId xmlns:a16="http://schemas.microsoft.com/office/drawing/2014/main" id="{4B6ED222-D2F1-4796-BA97-D5D9AC2827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9726" y="17430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2" name="Line 312">
                      <a:extLst>
                        <a:ext uri="{FF2B5EF4-FFF2-40B4-BE49-F238E27FC236}">
                          <a16:creationId xmlns:a16="http://schemas.microsoft.com/office/drawing/2014/main" id="{FB29F308-DBF2-44E0-A905-272B2BEB1E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47976" y="17748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3" name="Line 313">
                      <a:extLst>
                        <a:ext uri="{FF2B5EF4-FFF2-40B4-BE49-F238E27FC236}">
                          <a16:creationId xmlns:a16="http://schemas.microsoft.com/office/drawing/2014/main" id="{87F6186B-1DF2-4E34-A04B-1CB4732E95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13051" y="17430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4" name="Line 314">
                      <a:extLst>
                        <a:ext uri="{FF2B5EF4-FFF2-40B4-BE49-F238E27FC236}">
                          <a16:creationId xmlns:a16="http://schemas.microsoft.com/office/drawing/2014/main" id="{EA9D74A0-7557-4AA1-8F9D-632784E262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2888" y="17748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5" name="Line 315">
                      <a:extLst>
                        <a:ext uri="{FF2B5EF4-FFF2-40B4-BE49-F238E27FC236}">
                          <a16:creationId xmlns:a16="http://schemas.microsoft.com/office/drawing/2014/main" id="{C70E8B62-3B5C-43B3-99C5-0689339008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2226" y="16573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6" name="Line 316">
                      <a:extLst>
                        <a:ext uri="{FF2B5EF4-FFF2-40B4-BE49-F238E27FC236}">
                          <a16:creationId xmlns:a16="http://schemas.microsoft.com/office/drawing/2014/main" id="{ED297CC9-9C90-4E78-87FB-E6833428C7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30476" y="1689100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7" name="Line 317">
                      <a:extLst>
                        <a:ext uri="{FF2B5EF4-FFF2-40B4-BE49-F238E27FC236}">
                          <a16:creationId xmlns:a16="http://schemas.microsoft.com/office/drawing/2014/main" id="{1B89264B-B152-41F0-A97B-33E0A9689A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7613" y="16176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8" name="Line 318">
                      <a:extLst>
                        <a:ext uri="{FF2B5EF4-FFF2-40B4-BE49-F238E27FC236}">
                          <a16:creationId xmlns:a16="http://schemas.microsoft.com/office/drawing/2014/main" id="{2546981B-9A6C-4F51-BC8E-4BF1DD6B1C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5863" y="1649413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9" name="Line 319">
                      <a:extLst>
                        <a:ext uri="{FF2B5EF4-FFF2-40B4-BE49-F238E27FC236}">
                          <a16:creationId xmlns:a16="http://schemas.microsoft.com/office/drawing/2014/main" id="{238A736D-483D-4CA9-92AF-B52470B788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1413" y="15716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0" name="Line 320">
                      <a:extLst>
                        <a:ext uri="{FF2B5EF4-FFF2-40B4-BE49-F238E27FC236}">
                          <a16:creationId xmlns:a16="http://schemas.microsoft.com/office/drawing/2014/main" id="{CE85697F-C81F-4B79-AC6C-03550A825E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9663" y="16033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1" name="Line 321">
                      <a:extLst>
                        <a:ext uri="{FF2B5EF4-FFF2-40B4-BE49-F238E27FC236}">
                          <a16:creationId xmlns:a16="http://schemas.microsoft.com/office/drawing/2014/main" id="{1A5FF2BC-D904-4BCC-BF91-26440AFF91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43138" y="15335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2" name="Line 322">
                      <a:extLst>
                        <a:ext uri="{FF2B5EF4-FFF2-40B4-BE49-F238E27FC236}">
                          <a16:creationId xmlns:a16="http://schemas.microsoft.com/office/drawing/2014/main" id="{916CF847-FD66-4504-A46B-3856805EA4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2976" y="156368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3" name="Line 323">
                      <a:extLst>
                        <a:ext uri="{FF2B5EF4-FFF2-40B4-BE49-F238E27FC236}">
                          <a16:creationId xmlns:a16="http://schemas.microsoft.com/office/drawing/2014/main" id="{B9E2E395-2F1A-4BEA-965B-B31987FB5D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7101" y="149383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4" name="Line 324">
                      <a:extLst>
                        <a:ext uri="{FF2B5EF4-FFF2-40B4-BE49-F238E27FC236}">
                          <a16:creationId xmlns:a16="http://schemas.microsoft.com/office/drawing/2014/main" id="{80028496-5B90-4773-BF36-4633BC2918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5351" y="152400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5" name="Line 325">
                      <a:extLst>
                        <a:ext uri="{FF2B5EF4-FFF2-40B4-BE49-F238E27FC236}">
                          <a16:creationId xmlns:a16="http://schemas.microsoft.com/office/drawing/2014/main" id="{7169FD86-B88C-4D30-9E6D-C046E6D432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3438" y="14462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6" name="Line 326">
                      <a:extLst>
                        <a:ext uri="{FF2B5EF4-FFF2-40B4-BE49-F238E27FC236}">
                          <a16:creationId xmlns:a16="http://schemas.microsoft.com/office/drawing/2014/main" id="{879970F6-4471-4152-AFDD-5D7793B498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71688" y="14779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7" name="Line 327">
                      <a:extLst>
                        <a:ext uri="{FF2B5EF4-FFF2-40B4-BE49-F238E27FC236}">
                          <a16:creationId xmlns:a16="http://schemas.microsoft.com/office/drawing/2014/main" id="{75178484-4283-4B2F-9EB6-323FAA10CE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76451" y="14462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8" name="Line 328">
                      <a:extLst>
                        <a:ext uri="{FF2B5EF4-FFF2-40B4-BE49-F238E27FC236}">
                          <a16:creationId xmlns:a16="http://schemas.microsoft.com/office/drawing/2014/main" id="{25ED0CEE-B136-4352-8FAF-283895CD63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6288" y="14779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9" name="Line 329">
                      <a:extLst>
                        <a:ext uri="{FF2B5EF4-FFF2-40B4-BE49-F238E27FC236}">
                          <a16:creationId xmlns:a16="http://schemas.microsoft.com/office/drawing/2014/main" id="{B1E3F235-45E0-4BC9-860F-ACEDB43DA1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5338" y="14065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0" name="Line 330">
                      <a:extLst>
                        <a:ext uri="{FF2B5EF4-FFF2-40B4-BE49-F238E27FC236}">
                          <a16:creationId xmlns:a16="http://schemas.microsoft.com/office/drawing/2014/main" id="{3BCA305B-649C-45C3-8433-EDE55DA048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6763" y="1436688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1" name="Line 331">
                      <a:extLst>
                        <a:ext uri="{FF2B5EF4-FFF2-40B4-BE49-F238E27FC236}">
                          <a16:creationId xmlns:a16="http://schemas.microsoft.com/office/drawing/2014/main" id="{15A83EBC-6FE5-4AAD-AAA3-1B826912F8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90726" y="13604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2" name="Line 332">
                      <a:extLst>
                        <a:ext uri="{FF2B5EF4-FFF2-40B4-BE49-F238E27FC236}">
                          <a16:creationId xmlns:a16="http://schemas.microsoft.com/office/drawing/2014/main" id="{E988CFB4-141F-483D-B83C-7A52E4152C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58976" y="13906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3" name="Line 333">
                      <a:extLst>
                        <a:ext uri="{FF2B5EF4-FFF2-40B4-BE49-F238E27FC236}">
                          <a16:creationId xmlns:a16="http://schemas.microsoft.com/office/drawing/2014/main" id="{42EF7E79-E2CF-4720-9CC8-BE95834F2D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5163" y="13223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4" name="Line 334">
                      <a:extLst>
                        <a:ext uri="{FF2B5EF4-FFF2-40B4-BE49-F238E27FC236}">
                          <a16:creationId xmlns:a16="http://schemas.microsoft.com/office/drawing/2014/main" id="{EF5E7DCF-4F36-4FBD-9BDF-B17123A62B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03413" y="13525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5" name="Line 335">
                      <a:extLst>
                        <a:ext uri="{FF2B5EF4-FFF2-40B4-BE49-F238E27FC236}">
                          <a16:creationId xmlns:a16="http://schemas.microsoft.com/office/drawing/2014/main" id="{82B22742-9C52-4334-9D32-F741EE5951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06588" y="1282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6" name="Line 336">
                      <a:extLst>
                        <a:ext uri="{FF2B5EF4-FFF2-40B4-BE49-F238E27FC236}">
                          <a16:creationId xmlns:a16="http://schemas.microsoft.com/office/drawing/2014/main" id="{80BBA709-7404-40B7-A6D8-81B18914B9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4838" y="13128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7" name="Line 337">
                      <a:extLst>
                        <a:ext uri="{FF2B5EF4-FFF2-40B4-BE49-F238E27FC236}">
                          <a16:creationId xmlns:a16="http://schemas.microsoft.com/office/drawing/2014/main" id="{F3307912-2C7D-48C6-9BA4-691DD5BED7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98651" y="124301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8" name="Line 338">
                      <a:extLst>
                        <a:ext uri="{FF2B5EF4-FFF2-40B4-BE49-F238E27FC236}">
                          <a16:creationId xmlns:a16="http://schemas.microsoft.com/office/drawing/2014/main" id="{3C2763F3-1FBC-4207-A499-749EEC87B2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66901" y="12731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9" name="Line 339">
                      <a:extLst>
                        <a:ext uri="{FF2B5EF4-FFF2-40B4-BE49-F238E27FC236}">
                          <a16:creationId xmlns:a16="http://schemas.microsoft.com/office/drawing/2014/main" id="{ACF3072A-5D0C-4C21-B087-E562E8646B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09738" y="11953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0" name="Line 340">
                      <a:extLst>
                        <a:ext uri="{FF2B5EF4-FFF2-40B4-BE49-F238E27FC236}">
                          <a16:creationId xmlns:a16="http://schemas.microsoft.com/office/drawing/2014/main" id="{C6634DCF-350C-475F-91A5-2CC2E67F12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1163" y="1227138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1" name="Line 341">
                      <a:extLst>
                        <a:ext uri="{FF2B5EF4-FFF2-40B4-BE49-F238E27FC236}">
                          <a16:creationId xmlns:a16="http://schemas.microsoft.com/office/drawing/2014/main" id="{6FBC3AE1-8AC5-4AD1-8EE2-A7A54D1409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27188" y="11953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2" name="Line 342">
                      <a:extLst>
                        <a:ext uri="{FF2B5EF4-FFF2-40B4-BE49-F238E27FC236}">
                          <a16:creationId xmlns:a16="http://schemas.microsoft.com/office/drawing/2014/main" id="{FC2926F3-AF09-4124-A0AE-1EF876C0EC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95438" y="1227138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3" name="Line 343">
                      <a:extLst>
                        <a:ext uri="{FF2B5EF4-FFF2-40B4-BE49-F238E27FC236}">
                          <a16:creationId xmlns:a16="http://schemas.microsoft.com/office/drawing/2014/main" id="{53B0FFD7-612F-4A89-B292-2D70DC095B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3526" y="11572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4" name="Line 344">
                      <a:extLst>
                        <a:ext uri="{FF2B5EF4-FFF2-40B4-BE49-F238E27FC236}">
                          <a16:creationId xmlns:a16="http://schemas.microsoft.com/office/drawing/2014/main" id="{1042E12B-A469-4061-B4AB-AD13A3438C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01776" y="1187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5" name="Line 345">
                      <a:extLst>
                        <a:ext uri="{FF2B5EF4-FFF2-40B4-BE49-F238E27FC236}">
                          <a16:creationId xmlns:a16="http://schemas.microsoft.com/office/drawing/2014/main" id="{14E30E63-2EBB-48D4-95C5-39A3C46C8D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5388" y="106997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6" name="Line 346">
                      <a:extLst>
                        <a:ext uri="{FF2B5EF4-FFF2-40B4-BE49-F238E27FC236}">
                          <a16:creationId xmlns:a16="http://schemas.microsoft.com/office/drawing/2014/main" id="{AAB0B28C-1264-49FD-B58E-479B803E40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3638" y="1101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7" name="Line 347">
                      <a:extLst>
                        <a:ext uri="{FF2B5EF4-FFF2-40B4-BE49-F238E27FC236}">
                          <a16:creationId xmlns:a16="http://schemas.microsoft.com/office/drawing/2014/main" id="{B860A613-3EA2-491C-8CDA-5CC628146E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1726" y="106997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8" name="Line 348">
                      <a:extLst>
                        <a:ext uri="{FF2B5EF4-FFF2-40B4-BE49-F238E27FC236}">
                          <a16:creationId xmlns:a16="http://schemas.microsoft.com/office/drawing/2014/main" id="{256A0871-1CFC-41B2-BAF3-44810F1343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3151" y="1101725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9" name="Line 349">
                      <a:extLst>
                        <a:ext uri="{FF2B5EF4-FFF2-40B4-BE49-F238E27FC236}">
                          <a16:creationId xmlns:a16="http://schemas.microsoft.com/office/drawing/2014/main" id="{4A06CECC-6F32-48D8-A955-2991CAD8A9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5513" y="103187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300" name="Line 350">
                      <a:extLst>
                        <a:ext uri="{FF2B5EF4-FFF2-40B4-BE49-F238E27FC236}">
                          <a16:creationId xmlns:a16="http://schemas.microsoft.com/office/drawing/2014/main" id="{27237EA4-E05B-4DDC-BCD8-4EFD7391205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3763" y="10636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1EA56D4-94F5-477D-9160-0DE111D1F478}"/>
                  </a:ext>
                </a:extLst>
              </p:cNvPr>
              <p:cNvGrpSpPr/>
              <p:nvPr/>
            </p:nvGrpSpPr>
            <p:grpSpPr>
              <a:xfrm>
                <a:off x="6359412" y="3378710"/>
                <a:ext cx="5220267" cy="1761495"/>
                <a:chOff x="6359412" y="3378710"/>
                <a:chExt cx="5220267" cy="1761495"/>
              </a:xfrm>
            </p:grpSpPr>
            <p:sp>
              <p:nvSpPr>
                <p:cNvPr id="59" name="Freeform 3">
                  <a:extLst>
                    <a:ext uri="{FF2B5EF4-FFF2-40B4-BE49-F238E27FC236}">
                      <a16:creationId xmlns:a16="http://schemas.microsoft.com/office/drawing/2014/main" id="{4B5075E1-5056-4213-B92A-71F414F6F4D7}"/>
                    </a:ext>
                  </a:extLst>
                </p:cNvPr>
                <p:cNvSpPr/>
                <p:nvPr/>
              </p:nvSpPr>
              <p:spPr>
                <a:xfrm>
                  <a:off x="6755176" y="3418938"/>
                  <a:ext cx="4717994" cy="1436311"/>
                </a:xfrm>
                <a:custGeom>
                  <a:avLst/>
                  <a:gdLst>
                    <a:gd name="connsiteX0" fmla="*/ 0 w 6780904"/>
                    <a:gd name="connsiteY0" fmla="*/ 0 h 3352800"/>
                    <a:gd name="connsiteX1" fmla="*/ 0 w 6780904"/>
                    <a:gd name="connsiteY1" fmla="*/ 3352800 h 3352800"/>
                    <a:gd name="connsiteX2" fmla="*/ 6780904 w 6780904"/>
                    <a:gd name="connsiteY2" fmla="*/ 3352800 h 3352800"/>
                    <a:gd name="connsiteX0" fmla="*/ 0 w 8756071"/>
                    <a:gd name="connsiteY0" fmla="*/ 0 h 3352800"/>
                    <a:gd name="connsiteX1" fmla="*/ 0 w 8756071"/>
                    <a:gd name="connsiteY1" fmla="*/ 3352800 h 3352800"/>
                    <a:gd name="connsiteX2" fmla="*/ 8756071 w 8756071"/>
                    <a:gd name="connsiteY2" fmla="*/ 3352800 h 3352800"/>
                    <a:gd name="connsiteX0" fmla="*/ 0 w 8479274"/>
                    <a:gd name="connsiteY0" fmla="*/ 0 h 3352800"/>
                    <a:gd name="connsiteX1" fmla="*/ 0 w 8479274"/>
                    <a:gd name="connsiteY1" fmla="*/ 3352800 h 3352800"/>
                    <a:gd name="connsiteX2" fmla="*/ 8479274 w 8479274"/>
                    <a:gd name="connsiteY2" fmla="*/ 3347801 h 3352800"/>
                    <a:gd name="connsiteX0" fmla="*/ 0 w 8463896"/>
                    <a:gd name="connsiteY0" fmla="*/ 0 h 3352800"/>
                    <a:gd name="connsiteX1" fmla="*/ 0 w 8463896"/>
                    <a:gd name="connsiteY1" fmla="*/ 3352800 h 3352800"/>
                    <a:gd name="connsiteX2" fmla="*/ 8463896 w 8463896"/>
                    <a:gd name="connsiteY2" fmla="*/ 3347801 h 3352800"/>
                    <a:gd name="connsiteX0" fmla="*/ 0 w 8469022"/>
                    <a:gd name="connsiteY0" fmla="*/ 0 h 3352800"/>
                    <a:gd name="connsiteX1" fmla="*/ 0 w 8469022"/>
                    <a:gd name="connsiteY1" fmla="*/ 3352800 h 3352800"/>
                    <a:gd name="connsiteX2" fmla="*/ 8469022 w 8469022"/>
                    <a:gd name="connsiteY2" fmla="*/ 3347801 h 3352800"/>
                    <a:gd name="connsiteX0" fmla="*/ 0 w 8471585"/>
                    <a:gd name="connsiteY0" fmla="*/ 0 h 3352800"/>
                    <a:gd name="connsiteX1" fmla="*/ 0 w 8471585"/>
                    <a:gd name="connsiteY1" fmla="*/ 3352800 h 3352800"/>
                    <a:gd name="connsiteX2" fmla="*/ 8471585 w 8471585"/>
                    <a:gd name="connsiteY2" fmla="*/ 3350301 h 3352800"/>
                    <a:gd name="connsiteX0" fmla="*/ 0 w 8463897"/>
                    <a:gd name="connsiteY0" fmla="*/ 0 h 3355302"/>
                    <a:gd name="connsiteX1" fmla="*/ 0 w 8463897"/>
                    <a:gd name="connsiteY1" fmla="*/ 3352800 h 3355302"/>
                    <a:gd name="connsiteX2" fmla="*/ 8463897 w 8463897"/>
                    <a:gd name="connsiteY2" fmla="*/ 3355302 h 3355302"/>
                    <a:gd name="connsiteX0" fmla="*/ 0 w 8476712"/>
                    <a:gd name="connsiteY0" fmla="*/ 0 h 3357802"/>
                    <a:gd name="connsiteX1" fmla="*/ 0 w 8476712"/>
                    <a:gd name="connsiteY1" fmla="*/ 3352800 h 3357802"/>
                    <a:gd name="connsiteX2" fmla="*/ 8476712 w 8476712"/>
                    <a:gd name="connsiteY2" fmla="*/ 3357802 h 3357802"/>
                    <a:gd name="connsiteX0" fmla="*/ 0 w 8474148"/>
                    <a:gd name="connsiteY0" fmla="*/ 0 h 3355303"/>
                    <a:gd name="connsiteX1" fmla="*/ 0 w 8474148"/>
                    <a:gd name="connsiteY1" fmla="*/ 3352800 h 3355303"/>
                    <a:gd name="connsiteX2" fmla="*/ 8474148 w 8474148"/>
                    <a:gd name="connsiteY2" fmla="*/ 3355303 h 3355303"/>
                    <a:gd name="connsiteX0" fmla="*/ 0 w 8451081"/>
                    <a:gd name="connsiteY0" fmla="*/ 0 h 3390299"/>
                    <a:gd name="connsiteX1" fmla="*/ 0 w 8451081"/>
                    <a:gd name="connsiteY1" fmla="*/ 3352800 h 3390299"/>
                    <a:gd name="connsiteX2" fmla="*/ 8451081 w 8451081"/>
                    <a:gd name="connsiteY2" fmla="*/ 3390299 h 3390299"/>
                    <a:gd name="connsiteX0" fmla="*/ 0 w 8463896"/>
                    <a:gd name="connsiteY0" fmla="*/ 0 h 3360303"/>
                    <a:gd name="connsiteX1" fmla="*/ 0 w 8463896"/>
                    <a:gd name="connsiteY1" fmla="*/ 3352800 h 3360303"/>
                    <a:gd name="connsiteX2" fmla="*/ 8463896 w 8463896"/>
                    <a:gd name="connsiteY2" fmla="*/ 3360303 h 3360303"/>
                    <a:gd name="connsiteX0" fmla="*/ 0 w 8471584"/>
                    <a:gd name="connsiteY0" fmla="*/ 0 h 3362802"/>
                    <a:gd name="connsiteX1" fmla="*/ 0 w 8471584"/>
                    <a:gd name="connsiteY1" fmla="*/ 3352800 h 3362802"/>
                    <a:gd name="connsiteX2" fmla="*/ 8471584 w 8471584"/>
                    <a:gd name="connsiteY2" fmla="*/ 3362802 h 3362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71584" h="3362802">
                      <a:moveTo>
                        <a:pt x="0" y="0"/>
                      </a:moveTo>
                      <a:lnTo>
                        <a:pt x="0" y="3352800"/>
                      </a:lnTo>
                      <a:lnTo>
                        <a:pt x="8471584" y="3362802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19140">
                    <a:defRPr/>
                  </a:pPr>
                  <a:endParaRPr lang="en-GB" sz="8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DC868822-25B7-4CA6-BF3B-1E739520503F}"/>
                    </a:ext>
                  </a:extLst>
                </p:cNvPr>
                <p:cNvGrpSpPr/>
                <p:nvPr/>
              </p:nvGrpSpPr>
              <p:grpSpPr>
                <a:xfrm>
                  <a:off x="6711112" y="3419122"/>
                  <a:ext cx="43848" cy="1432349"/>
                  <a:chOff x="1504278" y="1382076"/>
                  <a:chExt cx="73152" cy="3194612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AC647580-36DF-454B-B12B-FA572411C3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382076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0389550C-84A5-4C61-BE9B-60B4AC8F0D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70439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20495653-2BCD-4A8E-B709-7DA4C83528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02353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D6098074-2594-45E6-AB47-3AA4AF283B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34268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9BFD476E-4E0F-4B5D-893F-251119C53B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66182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F10818A2-155C-4A79-A017-079D90EE85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980971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D7A7DEFE-DC59-4022-A267-B8C52161D3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30011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B78C4A3C-4CA3-4DA4-802B-4DC83CFF38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61925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937CE12E-B7D3-479E-B8AB-89794ECD05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93840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B8573147-4534-4670-8146-6C7000B7EE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25754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9245E1E2-686C-4C62-B302-7ECE145A0E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576688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C18B089A-1083-4A96-91E7-BA3D0BAD1D5A}"/>
                    </a:ext>
                  </a:extLst>
                </p:cNvPr>
                <p:cNvGrpSpPr/>
                <p:nvPr/>
              </p:nvGrpSpPr>
              <p:grpSpPr>
                <a:xfrm>
                  <a:off x="6754738" y="4851923"/>
                  <a:ext cx="4716430" cy="43200"/>
                  <a:chOff x="6738220" y="4851923"/>
                  <a:chExt cx="4541883" cy="43200"/>
                </a:xfrm>
              </p:grpSpPr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A4D15665-D259-4777-87F4-010E01A908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716620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B8DB129C-7E10-434D-AA3F-7B971DD47B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891308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C6E6A6A3-5FB6-4B09-B2BB-ACA129D0B1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06599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444A6C16-0FB8-4957-BCDE-EE659DBEAD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24068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5A76EF84-AB0B-48B6-B4E6-6C8C2AAC6B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415371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ABFD3E1D-3A9E-42FD-9E53-2FA76E29A6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590059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22406A90-3B9F-42B0-ABFB-8B722231BE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76474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3ACD0633-C8C8-46BA-B685-2AA28E75B6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939434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id="{D5CC7061-C4B3-479B-A412-ED52741E1A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114122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69BB34A4-78B2-40E5-A9D1-6BAA284926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288810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29679D5B-E141-4332-AC78-FEACFEC884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463497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2EA689CD-807E-49E1-BF54-4B19BCD903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638185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901F4FDC-24C8-43AC-8C40-125AD369C1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81287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6E82B5AA-F820-4EBC-ABEC-BD50114384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987560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90C70363-D924-4F15-B649-FA0E096380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162248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D918A5C3-9087-4A93-BA3C-D58389F6E2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33693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9ABBFBCF-4DA7-4457-82FE-EBDEEA265B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51162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81222955-28A3-4E4D-9EEB-E508551F86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686311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FB331F97-00B1-4351-A626-05E72A3572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860999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F8631CC3-417B-4D60-8819-5EA2294ACB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03568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AE2898B3-A489-4295-97F0-38214F8389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210374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060B3B77-32B3-4E5E-929F-4EE170D093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385062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18ACAC99-E160-48AA-9589-ECA8871F6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559749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CDD04ABF-CBB2-4350-9ABD-1DF188E936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734437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05383282-2724-42D6-9C8E-051B105E17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909125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987A3A15-19D1-4E74-AA1A-986C594A9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25850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A424E13B-757D-46AA-BD6A-7E6709B757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83812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8D9515F5-8597-4C4D-B09B-BF06C3409603}"/>
                    </a:ext>
                  </a:extLst>
                </p:cNvPr>
                <p:cNvGrpSpPr/>
                <p:nvPr/>
              </p:nvGrpSpPr>
              <p:grpSpPr>
                <a:xfrm>
                  <a:off x="6520605" y="3378710"/>
                  <a:ext cx="194294" cy="1553893"/>
                  <a:chOff x="1186451" y="1291943"/>
                  <a:chExt cx="324140" cy="3465695"/>
                </a:xfrm>
              </p:grpSpPr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934DEBFF-6920-43E1-B881-2D331AA7652A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1291943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1.0</a:t>
                    </a: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B4D55E32-D019-475C-8C95-77D83B6D6E1F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1613913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0.9</a:t>
                    </a:r>
                  </a:p>
                </p:txBody>
              </p:sp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DA5B113F-3029-4D6C-809D-A926B4293858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1932707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0.8</a:t>
                    </a:r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0233497-552D-4DCB-8A86-582E44B2D24F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2251501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0.7</a:t>
                    </a:r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27BA224E-B501-4A56-916F-54E195D5FA61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2570295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0.6</a:t>
                    </a:r>
                  </a:p>
                </p:txBody>
              </p: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EEE28153-320B-451E-85EA-E9B1955FEFEE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2889092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0.5</a:t>
                    </a:r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EA51E2-FCBC-4C0F-A9D0-4B3BABBAB4D5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3207886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0.4</a:t>
                    </a:r>
                  </a:p>
                </p:txBody>
              </p: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B8B34719-65F6-4362-ACE0-EEF038D1D0CD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3526680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0.3</a:t>
                    </a:r>
                  </a:p>
                </p:txBody>
              </p: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143C586-A99D-4444-AFE9-05302E31F3A4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3845476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0.2</a:t>
                    </a: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9043465B-3207-43DE-ABFD-DE95D0B03A2F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4164271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0.1</a:t>
                    </a:r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0A5A4AE8-D0D0-4587-86A8-BA486AFA271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6714" y="4483060"/>
                    <a:ext cx="173877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</a:t>
                    </a:r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CD563F6F-EAF2-4A22-8F47-04AF16F77BFC}"/>
                    </a:ext>
                  </a:extLst>
                </p:cNvPr>
                <p:cNvGrpSpPr/>
                <p:nvPr/>
              </p:nvGrpSpPr>
              <p:grpSpPr>
                <a:xfrm>
                  <a:off x="6679709" y="4895823"/>
                  <a:ext cx="4899970" cy="123111"/>
                  <a:chOff x="1451888" y="4650125"/>
                  <a:chExt cx="8174642" cy="274581"/>
                </a:xfrm>
              </p:grpSpPr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B939A77F-1FE4-4C0B-A97D-A75016BB9937}"/>
                      </a:ext>
                    </a:extLst>
                  </p:cNvPr>
                  <p:cNvSpPr txBox="1"/>
                  <p:nvPr/>
                </p:nvSpPr>
                <p:spPr>
                  <a:xfrm>
                    <a:off x="1451888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EE0C1CA-B22D-44C9-BEA1-EA2200517F2F}"/>
                      </a:ext>
                    </a:extLst>
                  </p:cNvPr>
                  <p:cNvSpPr txBox="1"/>
                  <p:nvPr/>
                </p:nvSpPr>
                <p:spPr>
                  <a:xfrm>
                    <a:off x="1757921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EB82BA0-10F2-4684-A5FB-5EF46CE664C9}"/>
                      </a:ext>
                    </a:extLst>
                  </p:cNvPr>
                  <p:cNvSpPr txBox="1"/>
                  <p:nvPr/>
                </p:nvSpPr>
                <p:spPr>
                  <a:xfrm>
                    <a:off x="2065003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C926653C-6607-4E17-8786-E2040873102F}"/>
                      </a:ext>
                    </a:extLst>
                  </p:cNvPr>
                  <p:cNvSpPr txBox="1"/>
                  <p:nvPr/>
                </p:nvSpPr>
                <p:spPr>
                  <a:xfrm>
                    <a:off x="2365478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C69A8474-81E2-403F-83BF-82A368C9CE3E}"/>
                      </a:ext>
                    </a:extLst>
                  </p:cNvPr>
                  <p:cNvSpPr txBox="1"/>
                  <p:nvPr/>
                </p:nvSpPr>
                <p:spPr>
                  <a:xfrm>
                    <a:off x="262135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12</a:t>
                    </a: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C733E1D5-3376-4C9B-B08E-B4B03C54E3AF}"/>
                      </a:ext>
                    </a:extLst>
                  </p:cNvPr>
                  <p:cNvSpPr txBox="1"/>
                  <p:nvPr/>
                </p:nvSpPr>
                <p:spPr>
                  <a:xfrm>
                    <a:off x="292477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15</a:t>
                    </a:r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74447ADD-DD81-488B-BC67-AAE9C8948EA6}"/>
                      </a:ext>
                    </a:extLst>
                  </p:cNvPr>
                  <p:cNvSpPr txBox="1"/>
                  <p:nvPr/>
                </p:nvSpPr>
                <p:spPr>
                  <a:xfrm>
                    <a:off x="322819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18</a:t>
                    </a: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BCC0681B-A721-4570-B3B9-88997D357FFA}"/>
                      </a:ext>
                    </a:extLst>
                  </p:cNvPr>
                  <p:cNvSpPr txBox="1"/>
                  <p:nvPr/>
                </p:nvSpPr>
                <p:spPr>
                  <a:xfrm>
                    <a:off x="353161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21</a:t>
                    </a:r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F231B638-841B-4245-874D-36C93D010573}"/>
                      </a:ext>
                    </a:extLst>
                  </p:cNvPr>
                  <p:cNvSpPr txBox="1"/>
                  <p:nvPr/>
                </p:nvSpPr>
                <p:spPr>
                  <a:xfrm>
                    <a:off x="3835042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24</a:t>
                    </a:r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7632ACE7-3F06-4B29-AD7D-A2A698755059}"/>
                      </a:ext>
                    </a:extLst>
                  </p:cNvPr>
                  <p:cNvSpPr txBox="1"/>
                  <p:nvPr/>
                </p:nvSpPr>
                <p:spPr>
                  <a:xfrm>
                    <a:off x="413846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27</a:t>
                    </a:r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39D46048-97DE-4ACE-B8E4-17446D56AE1C}"/>
                      </a:ext>
                    </a:extLst>
                  </p:cNvPr>
                  <p:cNvSpPr txBox="1"/>
                  <p:nvPr/>
                </p:nvSpPr>
                <p:spPr>
                  <a:xfrm>
                    <a:off x="4433702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30</a:t>
                    </a:r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17078B2C-451A-4BDA-A538-40E0F588D0DB}"/>
                      </a:ext>
                    </a:extLst>
                  </p:cNvPr>
                  <p:cNvSpPr txBox="1"/>
                  <p:nvPr/>
                </p:nvSpPr>
                <p:spPr>
                  <a:xfrm>
                    <a:off x="4736517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33</a:t>
                    </a:r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BFD3E56-FDB2-4715-B8D0-05AB0F8AC7B1}"/>
                      </a:ext>
                    </a:extLst>
                  </p:cNvPr>
                  <p:cNvSpPr txBox="1"/>
                  <p:nvPr/>
                </p:nvSpPr>
                <p:spPr>
                  <a:xfrm>
                    <a:off x="5039334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36</a:t>
                    </a: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E5E17BB0-EFFF-4E25-BF59-37533A651157}"/>
                      </a:ext>
                    </a:extLst>
                  </p:cNvPr>
                  <p:cNvSpPr txBox="1"/>
                  <p:nvPr/>
                </p:nvSpPr>
                <p:spPr>
                  <a:xfrm>
                    <a:off x="534215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39</a:t>
                    </a:r>
                  </a:p>
                </p:txBody>
              </p: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8081CDA6-2D1E-4182-8E49-77198222A986}"/>
                      </a:ext>
                    </a:extLst>
                  </p:cNvPr>
                  <p:cNvSpPr txBox="1"/>
                  <p:nvPr/>
                </p:nvSpPr>
                <p:spPr>
                  <a:xfrm>
                    <a:off x="5644970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42</a:t>
                    </a: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CED74AE-C362-4D89-8929-AE20E56C9757}"/>
                      </a:ext>
                    </a:extLst>
                  </p:cNvPr>
                  <p:cNvSpPr txBox="1"/>
                  <p:nvPr/>
                </p:nvSpPr>
                <p:spPr>
                  <a:xfrm>
                    <a:off x="594778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DB404501-5660-4CA8-8117-044F77B73B20}"/>
                      </a:ext>
                    </a:extLst>
                  </p:cNvPr>
                  <p:cNvSpPr txBox="1"/>
                  <p:nvPr/>
                </p:nvSpPr>
                <p:spPr>
                  <a:xfrm>
                    <a:off x="6250604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48</a:t>
                    </a: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EFFC3A5A-D72D-4F05-A289-9AA7E4CF4385}"/>
                      </a:ext>
                    </a:extLst>
                  </p:cNvPr>
                  <p:cNvSpPr txBox="1"/>
                  <p:nvPr/>
                </p:nvSpPr>
                <p:spPr>
                  <a:xfrm>
                    <a:off x="655341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51</a:t>
                    </a: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01F26BD1-1CE3-48E3-BE09-F297AB6FC06D}"/>
                      </a:ext>
                    </a:extLst>
                  </p:cNvPr>
                  <p:cNvSpPr txBox="1"/>
                  <p:nvPr/>
                </p:nvSpPr>
                <p:spPr>
                  <a:xfrm>
                    <a:off x="6856236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54</a:t>
                    </a: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EFDCD50B-C14A-4197-A0FF-90B6560953F4}"/>
                      </a:ext>
                    </a:extLst>
                  </p:cNvPr>
                  <p:cNvSpPr txBox="1"/>
                  <p:nvPr/>
                </p:nvSpPr>
                <p:spPr>
                  <a:xfrm>
                    <a:off x="7159053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57</a:t>
                    </a: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571E00A3-F3D3-4861-95A7-F2E64569439B}"/>
                      </a:ext>
                    </a:extLst>
                  </p:cNvPr>
                  <p:cNvSpPr txBox="1"/>
                  <p:nvPr/>
                </p:nvSpPr>
                <p:spPr>
                  <a:xfrm>
                    <a:off x="7461870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3183B5CE-27B3-472A-8A3D-5C18E2D1944F}"/>
                      </a:ext>
                    </a:extLst>
                  </p:cNvPr>
                  <p:cNvSpPr txBox="1"/>
                  <p:nvPr/>
                </p:nvSpPr>
                <p:spPr>
                  <a:xfrm>
                    <a:off x="7764692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63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8CEF9A0-5E75-4EE1-BBD5-388EE19AD65F}"/>
                      </a:ext>
                    </a:extLst>
                  </p:cNvPr>
                  <p:cNvSpPr txBox="1"/>
                  <p:nvPr/>
                </p:nvSpPr>
                <p:spPr>
                  <a:xfrm>
                    <a:off x="806750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66</a:t>
                    </a:r>
                  </a:p>
                </p:txBody>
              </p:sp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4B500AF7-9F77-40A8-8B56-4D28AF2C2F7A}"/>
                      </a:ext>
                    </a:extLst>
                  </p:cNvPr>
                  <p:cNvSpPr txBox="1"/>
                  <p:nvPr/>
                </p:nvSpPr>
                <p:spPr>
                  <a:xfrm>
                    <a:off x="8370328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69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7F7930B4-7E91-47B5-8F32-A574DA5AE4EC}"/>
                      </a:ext>
                    </a:extLst>
                  </p:cNvPr>
                  <p:cNvSpPr txBox="1"/>
                  <p:nvPr/>
                </p:nvSpPr>
                <p:spPr>
                  <a:xfrm>
                    <a:off x="867314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72</a:t>
                    </a:r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4AEF1156-2206-42E7-A3E7-EF5626F570FF}"/>
                      </a:ext>
                    </a:extLst>
                  </p:cNvPr>
                  <p:cNvSpPr txBox="1"/>
                  <p:nvPr/>
                </p:nvSpPr>
                <p:spPr>
                  <a:xfrm>
                    <a:off x="9278777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78</a:t>
                    </a:r>
                  </a:p>
                </p:txBody>
              </p:sp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B35B6788-3DAE-469B-BEEA-BF3750F46A46}"/>
                      </a:ext>
                    </a:extLst>
                  </p:cNvPr>
                  <p:cNvSpPr txBox="1"/>
                  <p:nvPr/>
                </p:nvSpPr>
                <p:spPr>
                  <a:xfrm>
                    <a:off x="8975961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75</a:t>
                    </a:r>
                  </a:p>
                </p:txBody>
              </p:sp>
            </p:grp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8087151-8415-4261-929F-29CD029E052D}"/>
                    </a:ext>
                  </a:extLst>
                </p:cNvPr>
                <p:cNvSpPr txBox="1"/>
                <p:nvPr/>
              </p:nvSpPr>
              <p:spPr>
                <a:xfrm rot="16200000">
                  <a:off x="5903565" y="4075507"/>
                  <a:ext cx="1035219" cy="123525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Proportion of survival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4C1A6C8-91E8-47A6-9DDB-DAEC53432307}"/>
                    </a:ext>
                  </a:extLst>
                </p:cNvPr>
                <p:cNvSpPr txBox="1"/>
                <p:nvPr/>
              </p:nvSpPr>
              <p:spPr>
                <a:xfrm>
                  <a:off x="8740298" y="5017094"/>
                  <a:ext cx="71348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Time (weeks)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4C3099F-17DD-4A06-AFE3-F1E965146EA5}"/>
                    </a:ext>
                  </a:extLst>
                </p:cNvPr>
                <p:cNvSpPr txBox="1"/>
                <p:nvPr/>
              </p:nvSpPr>
              <p:spPr>
                <a:xfrm>
                  <a:off x="6795477" y="4692758"/>
                  <a:ext cx="602503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+ = Censor</a:t>
                  </a: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479DD371-8C59-4A08-BF73-7E62F1F76D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63034" y="4136327"/>
                  <a:ext cx="4708135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8DF35C-0EF3-49F5-8B0B-62297B39C7C0}"/>
                </a:ext>
              </a:extLst>
            </p:cNvPr>
            <p:cNvSpPr txBox="1"/>
            <p:nvPr/>
          </p:nvSpPr>
          <p:spPr>
            <a:xfrm>
              <a:off x="6648748" y="4897844"/>
              <a:ext cx="1097416" cy="123111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defRPr/>
              </a:pPr>
              <a:r>
                <a:rPr lang="en-GB" sz="800" dirty="0">
                  <a:solidFill>
                    <a:srgbClr val="595454"/>
                  </a:solidFill>
                </a:rPr>
                <a:t>No. of patients at risk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6728DA-75A8-4CB9-916E-96ACC5D50A40}"/>
                </a:ext>
              </a:extLst>
            </p:cNvPr>
            <p:cNvGrpSpPr/>
            <p:nvPr/>
          </p:nvGrpSpPr>
          <p:grpSpPr>
            <a:xfrm>
              <a:off x="10672511" y="3232820"/>
              <a:ext cx="261106" cy="192193"/>
              <a:chOff x="10837207" y="3403615"/>
              <a:chExt cx="165704" cy="148148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551D801-6341-4D1C-935C-6C129082F9E1}"/>
                  </a:ext>
                </a:extLst>
              </p:cNvPr>
              <p:cNvGrpSpPr/>
              <p:nvPr/>
            </p:nvGrpSpPr>
            <p:grpSpPr>
              <a:xfrm>
                <a:off x="10837207" y="3403615"/>
                <a:ext cx="165704" cy="30651"/>
                <a:chOff x="10529888" y="2708275"/>
                <a:chExt cx="549275" cy="101600"/>
              </a:xfrm>
            </p:grpSpPr>
            <p:sp>
              <p:nvSpPr>
                <p:cNvPr id="50" name="Line 60">
                  <a:extLst>
                    <a:ext uri="{FF2B5EF4-FFF2-40B4-BE49-F238E27FC236}">
                      <a16:creationId xmlns:a16="http://schemas.microsoft.com/office/drawing/2014/main" id="{0193C64F-CD11-458F-BD8B-9705080FE7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29888" y="2760663"/>
                  <a:ext cx="5492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1" name="Line 61">
                  <a:extLst>
                    <a:ext uri="{FF2B5EF4-FFF2-40B4-BE49-F238E27FC236}">
                      <a16:creationId xmlns:a16="http://schemas.microsoft.com/office/drawing/2014/main" id="{2B3FAF8A-BACC-4D51-9BDB-654E44FCA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10900" y="27082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2" name="Line 62">
                  <a:extLst>
                    <a:ext uri="{FF2B5EF4-FFF2-40B4-BE49-F238E27FC236}">
                      <a16:creationId xmlns:a16="http://schemas.microsoft.com/office/drawing/2014/main" id="{FDBAD4AA-4FB8-44D8-9E55-AB011438B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55338" y="276066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3" name="Line 63">
                  <a:extLst>
                    <a:ext uri="{FF2B5EF4-FFF2-40B4-BE49-F238E27FC236}">
                      <a16:creationId xmlns:a16="http://schemas.microsoft.com/office/drawing/2014/main" id="{EE962AD0-E165-4ED7-83FC-F4C71B7616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12463" y="27082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4" name="Line 64">
                  <a:extLst>
                    <a:ext uri="{FF2B5EF4-FFF2-40B4-BE49-F238E27FC236}">
                      <a16:creationId xmlns:a16="http://schemas.microsoft.com/office/drawing/2014/main" id="{4B743C17-5CB3-4117-BEDE-9DD4938212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56900" y="276066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5" name="Line 65">
                  <a:extLst>
                    <a:ext uri="{FF2B5EF4-FFF2-40B4-BE49-F238E27FC236}">
                      <a16:creationId xmlns:a16="http://schemas.microsoft.com/office/drawing/2014/main" id="{0A240D27-D1AE-45EA-9ADB-E663ED05A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98150" y="27082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6" name="Line 66">
                  <a:extLst>
                    <a:ext uri="{FF2B5EF4-FFF2-40B4-BE49-F238E27FC236}">
                      <a16:creationId xmlns:a16="http://schemas.microsoft.com/office/drawing/2014/main" id="{BDEF821C-D038-4D3F-99F8-7CEFEB37C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42588" y="2760663"/>
                  <a:ext cx="103188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3E3B452-626A-4896-A0A4-0122D95C4700}"/>
                  </a:ext>
                </a:extLst>
              </p:cNvPr>
              <p:cNvGrpSpPr/>
              <p:nvPr/>
            </p:nvGrpSpPr>
            <p:grpSpPr>
              <a:xfrm>
                <a:off x="10837207" y="3462369"/>
                <a:ext cx="165704" cy="30651"/>
                <a:chOff x="10529888" y="2898775"/>
                <a:chExt cx="549275" cy="101600"/>
              </a:xfrm>
            </p:grpSpPr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A38EDE77-1FD9-4E30-BB06-D4BCF7457A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29888" y="2947988"/>
                  <a:ext cx="5492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4" name="Line 68">
                  <a:extLst>
                    <a:ext uri="{FF2B5EF4-FFF2-40B4-BE49-F238E27FC236}">
                      <a16:creationId xmlns:a16="http://schemas.microsoft.com/office/drawing/2014/main" id="{16164121-F03B-4341-891B-592EF97A38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10900" y="28987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5" name="Line 69">
                  <a:extLst>
                    <a:ext uri="{FF2B5EF4-FFF2-40B4-BE49-F238E27FC236}">
                      <a16:creationId xmlns:a16="http://schemas.microsoft.com/office/drawing/2014/main" id="{1B0D9C14-2270-4C46-8829-1A808D516A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55338" y="2947988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6" name="Line 70">
                  <a:extLst>
                    <a:ext uri="{FF2B5EF4-FFF2-40B4-BE49-F238E27FC236}">
                      <a16:creationId xmlns:a16="http://schemas.microsoft.com/office/drawing/2014/main" id="{87F9C6C0-0453-4441-9021-3BB6A3F73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12463" y="28987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7" name="Line 71">
                  <a:extLst>
                    <a:ext uri="{FF2B5EF4-FFF2-40B4-BE49-F238E27FC236}">
                      <a16:creationId xmlns:a16="http://schemas.microsoft.com/office/drawing/2014/main" id="{B2CE0DA7-1418-4383-9232-9E5A95F9CD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56900" y="2947988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8" name="Line 72">
                  <a:extLst>
                    <a:ext uri="{FF2B5EF4-FFF2-40B4-BE49-F238E27FC236}">
                      <a16:creationId xmlns:a16="http://schemas.microsoft.com/office/drawing/2014/main" id="{C0DECED3-4F2C-44E6-9A4D-2E61E32CB2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98150" y="28987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9" name="Line 73">
                  <a:extLst>
                    <a:ext uri="{FF2B5EF4-FFF2-40B4-BE49-F238E27FC236}">
                      <a16:creationId xmlns:a16="http://schemas.microsoft.com/office/drawing/2014/main" id="{EFCD84F6-B1AE-4E57-9E1E-A31692AE6C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42588" y="2947988"/>
                  <a:ext cx="103188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C0702BF-84B1-406E-9E25-822B21776C3C}"/>
                  </a:ext>
                </a:extLst>
              </p:cNvPr>
              <p:cNvGrpSpPr/>
              <p:nvPr/>
            </p:nvGrpSpPr>
            <p:grpSpPr>
              <a:xfrm>
                <a:off x="10837207" y="3521112"/>
                <a:ext cx="165704" cy="30651"/>
                <a:chOff x="10529888" y="3108325"/>
                <a:chExt cx="549275" cy="101600"/>
              </a:xfrm>
            </p:grpSpPr>
            <p:sp>
              <p:nvSpPr>
                <p:cNvPr id="36" name="Line 74">
                  <a:extLst>
                    <a:ext uri="{FF2B5EF4-FFF2-40B4-BE49-F238E27FC236}">
                      <a16:creationId xmlns:a16="http://schemas.microsoft.com/office/drawing/2014/main" id="{874174E7-257B-4B2C-8958-E2E2F03ACC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29888" y="3160713"/>
                  <a:ext cx="5492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37" name="Line 75">
                  <a:extLst>
                    <a:ext uri="{FF2B5EF4-FFF2-40B4-BE49-F238E27FC236}">
                      <a16:creationId xmlns:a16="http://schemas.microsoft.com/office/drawing/2014/main" id="{95ED2751-EA54-4DCA-97CB-193AF8A09F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10900" y="310832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38" name="Line 76">
                  <a:extLst>
                    <a:ext uri="{FF2B5EF4-FFF2-40B4-BE49-F238E27FC236}">
                      <a16:creationId xmlns:a16="http://schemas.microsoft.com/office/drawing/2014/main" id="{CCD44D1A-E590-4CB6-A701-445808DB07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55338" y="316071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39" name="Line 77">
                  <a:extLst>
                    <a:ext uri="{FF2B5EF4-FFF2-40B4-BE49-F238E27FC236}">
                      <a16:creationId xmlns:a16="http://schemas.microsoft.com/office/drawing/2014/main" id="{D86B05CB-A22B-488B-9017-0969C996E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12463" y="310832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0" name="Line 78">
                  <a:extLst>
                    <a:ext uri="{FF2B5EF4-FFF2-40B4-BE49-F238E27FC236}">
                      <a16:creationId xmlns:a16="http://schemas.microsoft.com/office/drawing/2014/main" id="{3084FFDC-D7B0-4D3A-8F3F-0C34065E0F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56900" y="316071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1" name="Line 79">
                  <a:extLst>
                    <a:ext uri="{FF2B5EF4-FFF2-40B4-BE49-F238E27FC236}">
                      <a16:creationId xmlns:a16="http://schemas.microsoft.com/office/drawing/2014/main" id="{D515B630-F156-4FCE-AA5A-9BCD1CCDF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98150" y="310832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2" name="Line 80">
                  <a:extLst>
                    <a:ext uri="{FF2B5EF4-FFF2-40B4-BE49-F238E27FC236}">
                      <a16:creationId xmlns:a16="http://schemas.microsoft.com/office/drawing/2014/main" id="{021B597C-2F65-4DC8-9D68-6126F0FD4D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42588" y="3160713"/>
                  <a:ext cx="103188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D4CDBE-3A6F-41BD-BDF6-165A8867E2A6}"/>
                </a:ext>
              </a:extLst>
            </p:cNvPr>
            <p:cNvSpPr txBox="1"/>
            <p:nvPr/>
          </p:nvSpPr>
          <p:spPr>
            <a:xfrm>
              <a:off x="10911299" y="3226644"/>
              <a:ext cx="648575" cy="2215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lnSpc>
                  <a:spcPct val="80000"/>
                </a:lnSpc>
                <a:defRPr/>
              </a:pPr>
              <a:r>
                <a:rPr lang="en-GB" sz="600" dirty="0">
                  <a:solidFill>
                    <a:srgbClr val="595454"/>
                  </a:solidFill>
                </a:rPr>
                <a:t>Overall</a:t>
              </a:r>
            </a:p>
            <a:p>
              <a:pPr defTabSz="1219140">
                <a:lnSpc>
                  <a:spcPct val="80000"/>
                </a:lnSpc>
                <a:defRPr/>
              </a:pPr>
              <a:r>
                <a:rPr lang="en-GB" sz="600" dirty="0">
                  <a:solidFill>
                    <a:srgbClr val="595454"/>
                  </a:solidFill>
                </a:rPr>
                <a:t>Responders</a:t>
              </a:r>
            </a:p>
            <a:p>
              <a:pPr defTabSz="1219140">
                <a:lnSpc>
                  <a:spcPct val="80000"/>
                </a:lnSpc>
                <a:defRPr/>
              </a:pPr>
              <a:r>
                <a:rPr lang="en-GB" sz="600" dirty="0">
                  <a:solidFill>
                    <a:srgbClr val="595454"/>
                  </a:solidFill>
                </a:rPr>
                <a:t>Non-responders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7605B5-3DC3-4959-B2E6-C0D82F5830C8}"/>
                </a:ext>
              </a:extLst>
            </p:cNvPr>
            <p:cNvSpPr txBox="1"/>
            <p:nvPr/>
          </p:nvSpPr>
          <p:spPr>
            <a:xfrm>
              <a:off x="7222404" y="2982151"/>
              <a:ext cx="38575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914377"/>
              <a:r>
                <a:rPr lang="en-GB" sz="1400" dirty="0">
                  <a:solidFill>
                    <a:srgbClr val="595454"/>
                  </a:solidFill>
                </a:rPr>
                <a:t>OS</a:t>
              </a:r>
            </a:p>
          </p:txBody>
        </p:sp>
      </p:grpSp>
      <p:graphicFrame>
        <p:nvGraphicFramePr>
          <p:cNvPr id="551" name="Table 1027">
            <a:extLst>
              <a:ext uri="{FF2B5EF4-FFF2-40B4-BE49-F238E27FC236}">
                <a16:creationId xmlns:a16="http://schemas.microsoft.com/office/drawing/2014/main" id="{4EE76301-98B6-4557-A3A8-B78B3026A928}"/>
              </a:ext>
            </a:extLst>
          </p:cNvPr>
          <p:cNvGraphicFramePr>
            <a:graphicFrameLocks noGrp="1"/>
          </p:cNvGraphicFramePr>
          <p:nvPr/>
        </p:nvGraphicFramePr>
        <p:xfrm>
          <a:off x="6660881" y="2668756"/>
          <a:ext cx="4940577" cy="10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83">
                  <a:extLst>
                    <a:ext uri="{9D8B030D-6E8A-4147-A177-3AD203B41FA5}">
                      <a16:colId xmlns:a16="http://schemas.microsoft.com/office/drawing/2014/main" val="1260794025"/>
                    </a:ext>
                  </a:extLst>
                </a:gridCol>
                <a:gridCol w="142364">
                  <a:extLst>
                    <a:ext uri="{9D8B030D-6E8A-4147-A177-3AD203B41FA5}">
                      <a16:colId xmlns:a16="http://schemas.microsoft.com/office/drawing/2014/main" val="1771019496"/>
                    </a:ext>
                  </a:extLst>
                </a:gridCol>
                <a:gridCol w="261939">
                  <a:extLst>
                    <a:ext uri="{9D8B030D-6E8A-4147-A177-3AD203B41FA5}">
                      <a16:colId xmlns:a16="http://schemas.microsoft.com/office/drawing/2014/main" val="3244331939"/>
                    </a:ext>
                  </a:extLst>
                </a:gridCol>
                <a:gridCol w="119063">
                  <a:extLst>
                    <a:ext uri="{9D8B030D-6E8A-4147-A177-3AD203B41FA5}">
                      <a16:colId xmlns:a16="http://schemas.microsoft.com/office/drawing/2014/main" val="408583145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3477319275"/>
                    </a:ext>
                  </a:extLst>
                </a:gridCol>
                <a:gridCol w="138113">
                  <a:extLst>
                    <a:ext uri="{9D8B030D-6E8A-4147-A177-3AD203B41FA5}">
                      <a16:colId xmlns:a16="http://schemas.microsoft.com/office/drawing/2014/main" val="3923929463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156438201"/>
                    </a:ext>
                  </a:extLst>
                </a:gridCol>
                <a:gridCol w="161925">
                  <a:extLst>
                    <a:ext uri="{9D8B030D-6E8A-4147-A177-3AD203B41FA5}">
                      <a16:colId xmlns:a16="http://schemas.microsoft.com/office/drawing/2014/main" val="1379861964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427372026"/>
                    </a:ext>
                  </a:extLst>
                </a:gridCol>
                <a:gridCol w="185739">
                  <a:extLst>
                    <a:ext uri="{9D8B030D-6E8A-4147-A177-3AD203B41FA5}">
                      <a16:colId xmlns:a16="http://schemas.microsoft.com/office/drawing/2014/main" val="129789476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679787524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376977129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val="3712923670"/>
                    </a:ext>
                  </a:extLst>
                </a:gridCol>
                <a:gridCol w="204788">
                  <a:extLst>
                    <a:ext uri="{9D8B030D-6E8A-4147-A177-3AD203B41FA5}">
                      <a16:colId xmlns:a16="http://schemas.microsoft.com/office/drawing/2014/main" val="3533514154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9771178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80383057"/>
                    </a:ext>
                  </a:extLst>
                </a:gridCol>
                <a:gridCol w="171451">
                  <a:extLst>
                    <a:ext uri="{9D8B030D-6E8A-4147-A177-3AD203B41FA5}">
                      <a16:colId xmlns:a16="http://schemas.microsoft.com/office/drawing/2014/main" val="464823711"/>
                    </a:ext>
                  </a:extLst>
                </a:gridCol>
                <a:gridCol w="200025">
                  <a:extLst>
                    <a:ext uri="{9D8B030D-6E8A-4147-A177-3AD203B41FA5}">
                      <a16:colId xmlns:a16="http://schemas.microsoft.com/office/drawing/2014/main" val="1647468199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337675904"/>
                    </a:ext>
                  </a:extLst>
                </a:gridCol>
                <a:gridCol w="261937">
                  <a:extLst>
                    <a:ext uri="{9D8B030D-6E8A-4147-A177-3AD203B41FA5}">
                      <a16:colId xmlns:a16="http://schemas.microsoft.com/office/drawing/2014/main" val="1742754481"/>
                    </a:ext>
                  </a:extLst>
                </a:gridCol>
                <a:gridCol w="100013">
                  <a:extLst>
                    <a:ext uri="{9D8B030D-6E8A-4147-A177-3AD203B41FA5}">
                      <a16:colId xmlns:a16="http://schemas.microsoft.com/office/drawing/2014/main" val="467220890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25227856"/>
                    </a:ext>
                  </a:extLst>
                </a:gridCol>
                <a:gridCol w="100013">
                  <a:extLst>
                    <a:ext uri="{9D8B030D-6E8A-4147-A177-3AD203B41FA5}">
                      <a16:colId xmlns:a16="http://schemas.microsoft.com/office/drawing/2014/main" val="84828767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463938200"/>
                    </a:ext>
                  </a:extLst>
                </a:gridCol>
                <a:gridCol w="166687">
                  <a:extLst>
                    <a:ext uri="{9D8B030D-6E8A-4147-A177-3AD203B41FA5}">
                      <a16:colId xmlns:a16="http://schemas.microsoft.com/office/drawing/2014/main" val="694631889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3707665134"/>
                    </a:ext>
                  </a:extLst>
                </a:gridCol>
              </a:tblGrid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107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 99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86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65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7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6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rgbClr val="595454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10189"/>
                  </a:ext>
                </a:extLst>
              </a:tr>
            </a:tbl>
          </a:graphicData>
        </a:graphic>
      </p:graphicFrame>
      <p:grpSp>
        <p:nvGrpSpPr>
          <p:cNvPr id="552" name="Group 551">
            <a:extLst>
              <a:ext uri="{FF2B5EF4-FFF2-40B4-BE49-F238E27FC236}">
                <a16:creationId xmlns:a16="http://schemas.microsoft.com/office/drawing/2014/main" id="{48D1EA1A-AE0D-46DA-96AC-4F675EF9664B}"/>
              </a:ext>
            </a:extLst>
          </p:cNvPr>
          <p:cNvGrpSpPr/>
          <p:nvPr/>
        </p:nvGrpSpPr>
        <p:grpSpPr>
          <a:xfrm>
            <a:off x="261257" y="677711"/>
            <a:ext cx="5909619" cy="3624317"/>
            <a:chOff x="863184" y="335782"/>
            <a:chExt cx="10258665" cy="5128814"/>
          </a:xfrm>
        </p:grpSpPr>
        <p:graphicFrame>
          <p:nvGraphicFramePr>
            <p:cNvPr id="553" name="Chart 552">
              <a:extLst>
                <a:ext uri="{FF2B5EF4-FFF2-40B4-BE49-F238E27FC236}">
                  <a16:creationId xmlns:a16="http://schemas.microsoft.com/office/drawing/2014/main" id="{98A8B084-3C66-4FC3-BE18-12B549969DDF}"/>
                </a:ext>
              </a:extLst>
            </p:cNvPr>
            <p:cNvGraphicFramePr/>
            <p:nvPr/>
          </p:nvGraphicFramePr>
          <p:xfrm>
            <a:off x="863184" y="767540"/>
            <a:ext cx="10258665" cy="4697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54" name="TextBox 553">
              <a:extLst>
                <a:ext uri="{FF2B5EF4-FFF2-40B4-BE49-F238E27FC236}">
                  <a16:creationId xmlns:a16="http://schemas.microsoft.com/office/drawing/2014/main" id="{68AB6315-77F9-4356-A0D2-E0052AC38FC0}"/>
                </a:ext>
              </a:extLst>
            </p:cNvPr>
            <p:cNvSpPr txBox="1"/>
            <p:nvPr/>
          </p:nvSpPr>
          <p:spPr>
            <a:xfrm>
              <a:off x="7102078" y="335782"/>
              <a:ext cx="2073497" cy="39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>
                <a:defRPr/>
              </a:pPr>
              <a:r>
                <a:rPr lang="en-GB" sz="1200" b="1" dirty="0"/>
                <a:t>ORR</a:t>
              </a:r>
              <a:r>
                <a:rPr lang="en-GB" sz="1200" b="1" baseline="30000" dirty="0"/>
                <a:t>a</a:t>
              </a:r>
              <a:r>
                <a:rPr lang="en-GB" sz="1200" b="1" dirty="0"/>
                <a:t> 25.0%</a:t>
              </a:r>
            </a:p>
          </p:txBody>
        </p:sp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id="{746B8858-4C00-4E29-8E71-48AECF40B4CD}"/>
                </a:ext>
              </a:extLst>
            </p:cNvPr>
            <p:cNvSpPr txBox="1"/>
            <p:nvPr/>
          </p:nvSpPr>
          <p:spPr>
            <a:xfrm>
              <a:off x="3073802" y="335782"/>
              <a:ext cx="2073497" cy="39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>
                <a:defRPr/>
              </a:pPr>
              <a:r>
                <a:rPr lang="en-GB" sz="1200" b="1" dirty="0"/>
                <a:t>ORR</a:t>
              </a:r>
              <a:r>
                <a:rPr lang="en-GB" sz="1200" b="1" baseline="30000" dirty="0"/>
                <a:t>a</a:t>
              </a:r>
              <a:r>
                <a:rPr lang="en-GB" sz="1200" b="1" dirty="0"/>
                <a:t> 26.2%</a:t>
              </a:r>
            </a:p>
          </p:txBody>
        </p:sp>
        <p:sp>
          <p:nvSpPr>
            <p:cNvPr id="556" name="Left Brace 555">
              <a:extLst>
                <a:ext uri="{FF2B5EF4-FFF2-40B4-BE49-F238E27FC236}">
                  <a16:creationId xmlns:a16="http://schemas.microsoft.com/office/drawing/2014/main" id="{0B61EBFB-596E-4331-9038-FD09C0343ACF}"/>
                </a:ext>
              </a:extLst>
            </p:cNvPr>
            <p:cNvSpPr/>
            <p:nvPr/>
          </p:nvSpPr>
          <p:spPr>
            <a:xfrm>
              <a:off x="2692464" y="1025803"/>
              <a:ext cx="227155" cy="131104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57" name="Left Brace 556">
              <a:extLst>
                <a:ext uri="{FF2B5EF4-FFF2-40B4-BE49-F238E27FC236}">
                  <a16:creationId xmlns:a16="http://schemas.microsoft.com/office/drawing/2014/main" id="{BAA68A24-01E0-40BD-9EE5-DB62C1039103}"/>
                </a:ext>
              </a:extLst>
            </p:cNvPr>
            <p:cNvSpPr/>
            <p:nvPr/>
          </p:nvSpPr>
          <p:spPr>
            <a:xfrm flipH="1">
              <a:off x="5152176" y="1015016"/>
              <a:ext cx="168024" cy="282316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58" name="TextBox 1">
              <a:extLst>
                <a:ext uri="{FF2B5EF4-FFF2-40B4-BE49-F238E27FC236}">
                  <a16:creationId xmlns:a16="http://schemas.microsoft.com/office/drawing/2014/main" id="{576E0997-E379-4F47-BE41-5E8E86959A01}"/>
                </a:ext>
              </a:extLst>
            </p:cNvPr>
            <p:cNvSpPr txBox="1"/>
            <p:nvPr/>
          </p:nvSpPr>
          <p:spPr>
            <a:xfrm>
              <a:off x="2090743" y="1463810"/>
              <a:ext cx="626107" cy="435539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000" dirty="0">
                  <a:solidFill>
                    <a:srgbClr val="595454"/>
                  </a:solidFill>
                </a:rPr>
                <a:t>CBR</a:t>
              </a:r>
              <a:br>
                <a:rPr lang="en-GB" sz="1000" dirty="0">
                  <a:solidFill>
                    <a:srgbClr val="595454"/>
                  </a:solidFill>
                </a:rPr>
              </a:br>
              <a:r>
                <a:rPr lang="en-GB" sz="1000" dirty="0">
                  <a:solidFill>
                    <a:srgbClr val="595454"/>
                  </a:solidFill>
                </a:rPr>
                <a:t>36.4%</a:t>
              </a:r>
              <a:endParaRPr lang="en-GB" sz="900" dirty="0">
                <a:solidFill>
                  <a:srgbClr val="595454"/>
                </a:solidFill>
              </a:endParaRPr>
            </a:p>
          </p:txBody>
        </p:sp>
        <p:sp>
          <p:nvSpPr>
            <p:cNvPr id="559" name="TextBox 2">
              <a:extLst>
                <a:ext uri="{FF2B5EF4-FFF2-40B4-BE49-F238E27FC236}">
                  <a16:creationId xmlns:a16="http://schemas.microsoft.com/office/drawing/2014/main" id="{7038D241-300A-4A8C-8566-E00F3E5597ED}"/>
                </a:ext>
              </a:extLst>
            </p:cNvPr>
            <p:cNvSpPr txBox="1"/>
            <p:nvPr/>
          </p:nvSpPr>
          <p:spPr>
            <a:xfrm>
              <a:off x="5433940" y="2167191"/>
              <a:ext cx="626107" cy="435539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000" dirty="0">
                  <a:solidFill>
                    <a:srgbClr val="595454"/>
                  </a:solidFill>
                </a:rPr>
                <a:t>DCR</a:t>
              </a:r>
              <a:br>
                <a:rPr lang="en-GB" sz="1000" dirty="0">
                  <a:solidFill>
                    <a:srgbClr val="595454"/>
                  </a:solidFill>
                </a:rPr>
              </a:br>
              <a:r>
                <a:rPr lang="en-GB" sz="1000" dirty="0">
                  <a:solidFill>
                    <a:srgbClr val="595454"/>
                  </a:solidFill>
                </a:rPr>
                <a:t>79.4%</a:t>
              </a:r>
              <a:endParaRPr lang="en-GB" sz="900" dirty="0">
                <a:solidFill>
                  <a:srgbClr val="595454"/>
                </a:solidFill>
              </a:endParaRPr>
            </a:p>
          </p:txBody>
        </p:sp>
        <p:sp>
          <p:nvSpPr>
            <p:cNvPr id="560" name="Left Brace 559">
              <a:extLst>
                <a:ext uri="{FF2B5EF4-FFF2-40B4-BE49-F238E27FC236}">
                  <a16:creationId xmlns:a16="http://schemas.microsoft.com/office/drawing/2014/main" id="{A64620A3-9436-4512-911A-E783AB18F757}"/>
                </a:ext>
              </a:extLst>
            </p:cNvPr>
            <p:cNvSpPr/>
            <p:nvPr/>
          </p:nvSpPr>
          <p:spPr>
            <a:xfrm>
              <a:off x="6830807" y="1016056"/>
              <a:ext cx="202701" cy="150958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61" name="Left Brace 560">
              <a:extLst>
                <a:ext uri="{FF2B5EF4-FFF2-40B4-BE49-F238E27FC236}">
                  <a16:creationId xmlns:a16="http://schemas.microsoft.com/office/drawing/2014/main" id="{976DCE81-0EF9-42F9-AF0D-15843711EBFC}"/>
                </a:ext>
              </a:extLst>
            </p:cNvPr>
            <p:cNvSpPr/>
            <p:nvPr/>
          </p:nvSpPr>
          <p:spPr>
            <a:xfrm flipH="1">
              <a:off x="9281749" y="1025195"/>
              <a:ext cx="184574" cy="265499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62" name="TextBox 1">
              <a:extLst>
                <a:ext uri="{FF2B5EF4-FFF2-40B4-BE49-F238E27FC236}">
                  <a16:creationId xmlns:a16="http://schemas.microsoft.com/office/drawing/2014/main" id="{F4F75F9F-7B79-4117-957B-B54734C85D59}"/>
                </a:ext>
              </a:extLst>
            </p:cNvPr>
            <p:cNvSpPr txBox="1"/>
            <p:nvPr/>
          </p:nvSpPr>
          <p:spPr>
            <a:xfrm>
              <a:off x="6126055" y="1559116"/>
              <a:ext cx="692892" cy="479092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b="1" dirty="0">
                  <a:solidFill>
                    <a:srgbClr val="000000"/>
                  </a:solidFill>
                </a:rPr>
                <a:t>CBR</a:t>
              </a:r>
              <a:br>
                <a:rPr lang="en-GB" b="1" dirty="0">
                  <a:solidFill>
                    <a:srgbClr val="000000"/>
                  </a:solidFill>
                </a:rPr>
              </a:br>
              <a:r>
                <a:rPr lang="en-GB" b="1" dirty="0">
                  <a:solidFill>
                    <a:srgbClr val="000000"/>
                  </a:solidFill>
                </a:rPr>
                <a:t>41.7%</a:t>
              </a:r>
              <a:endParaRPr lang="en-GB" sz="1050" b="1" dirty="0">
                <a:solidFill>
                  <a:srgbClr val="000000"/>
                </a:solidFill>
              </a:endParaRPr>
            </a:p>
          </p:txBody>
        </p:sp>
        <p:sp>
          <p:nvSpPr>
            <p:cNvPr id="563" name="TextBox 2">
              <a:extLst>
                <a:ext uri="{FF2B5EF4-FFF2-40B4-BE49-F238E27FC236}">
                  <a16:creationId xmlns:a16="http://schemas.microsoft.com/office/drawing/2014/main" id="{6C3DB870-35F6-4AC2-BACD-D6C2AE66F231}"/>
                </a:ext>
              </a:extLst>
            </p:cNvPr>
            <p:cNvSpPr txBox="1"/>
            <p:nvPr/>
          </p:nvSpPr>
          <p:spPr>
            <a:xfrm>
              <a:off x="9535045" y="2163938"/>
              <a:ext cx="626107" cy="435539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000" dirty="0">
                  <a:solidFill>
                    <a:srgbClr val="595454"/>
                  </a:solidFill>
                </a:rPr>
                <a:t>DCR</a:t>
              </a:r>
              <a:br>
                <a:rPr lang="en-GB" sz="1000" dirty="0">
                  <a:solidFill>
                    <a:srgbClr val="595454"/>
                  </a:solidFill>
                </a:rPr>
              </a:br>
              <a:r>
                <a:rPr lang="en-GB" sz="1000" dirty="0">
                  <a:solidFill>
                    <a:srgbClr val="595454"/>
                  </a:solidFill>
                </a:rPr>
                <a:t>75.0%</a:t>
              </a:r>
              <a:endParaRPr lang="en-GB" sz="900" dirty="0">
                <a:solidFill>
                  <a:srgbClr val="595454"/>
                </a:solidFill>
              </a:endParaRPr>
            </a:p>
          </p:txBody>
        </p:sp>
      </p:grpSp>
      <p:sp>
        <p:nvSpPr>
          <p:cNvPr id="564" name="TextBox 563">
            <a:extLst>
              <a:ext uri="{FF2B5EF4-FFF2-40B4-BE49-F238E27FC236}">
                <a16:creationId xmlns:a16="http://schemas.microsoft.com/office/drawing/2014/main" id="{FF7E6ED4-A400-42D7-A6DB-50B5E6582E30}"/>
              </a:ext>
            </a:extLst>
          </p:cNvPr>
          <p:cNvSpPr txBox="1"/>
          <p:nvPr/>
        </p:nvSpPr>
        <p:spPr>
          <a:xfrm>
            <a:off x="7503937" y="740546"/>
            <a:ext cx="357224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377"/>
            <a:r>
              <a:rPr lang="en-GB" sz="1400" dirty="0">
                <a:solidFill>
                  <a:srgbClr val="595454"/>
                </a:solidFill>
              </a:rPr>
              <a:t>Survival for Cohort D (IBER + DEX)</a:t>
            </a:r>
          </a:p>
          <a:p>
            <a:pPr defTabSz="914377"/>
            <a:r>
              <a:rPr lang="en-GB" sz="1400" dirty="0">
                <a:solidFill>
                  <a:srgbClr val="595454"/>
                </a:solidFill>
              </a:rPr>
              <a:t>PFS</a:t>
            </a:r>
          </a:p>
        </p:txBody>
      </p: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4841D3A6-6A78-43F7-8E5B-5F9E2737671B}"/>
              </a:ext>
            </a:extLst>
          </p:cNvPr>
          <p:cNvGrpSpPr/>
          <p:nvPr/>
        </p:nvGrpSpPr>
        <p:grpSpPr>
          <a:xfrm>
            <a:off x="6389471" y="801657"/>
            <a:ext cx="5202784" cy="1840900"/>
            <a:chOff x="6389468" y="964216"/>
            <a:chExt cx="5202784" cy="1840899"/>
          </a:xfrm>
        </p:grpSpPr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0A81C546-9E13-4774-8B8E-1BA261D45D3C}"/>
                </a:ext>
              </a:extLst>
            </p:cNvPr>
            <p:cNvSpPr txBox="1"/>
            <p:nvPr/>
          </p:nvSpPr>
          <p:spPr>
            <a:xfrm>
              <a:off x="6824068" y="2297094"/>
              <a:ext cx="600485" cy="123111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defRPr/>
              </a:pPr>
              <a:r>
                <a:rPr lang="en-GB" sz="800" dirty="0">
                  <a:solidFill>
                    <a:srgbClr val="595454"/>
                  </a:solidFill>
                </a:rPr>
                <a:t>+ = Censor</a:t>
              </a:r>
            </a:p>
          </p:txBody>
        </p: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CF832C14-E63A-4844-B364-94945A88D1C2}"/>
                </a:ext>
              </a:extLst>
            </p:cNvPr>
            <p:cNvCxnSpPr>
              <a:cxnSpLocks/>
            </p:cNvCxnSpPr>
            <p:nvPr/>
          </p:nvCxnSpPr>
          <p:spPr>
            <a:xfrm>
              <a:off x="6791736" y="1740663"/>
              <a:ext cx="4692367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B7159D72-8478-4E74-9FEB-F983F2A6893B}"/>
                </a:ext>
              </a:extLst>
            </p:cNvPr>
            <p:cNvSpPr txBox="1"/>
            <p:nvPr/>
          </p:nvSpPr>
          <p:spPr>
            <a:xfrm>
              <a:off x="6553440" y="2682004"/>
              <a:ext cx="1097416" cy="123111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defRPr/>
              </a:pPr>
              <a:r>
                <a:rPr lang="en-GB" sz="800" dirty="0">
                  <a:solidFill>
                    <a:srgbClr val="595454"/>
                  </a:solidFill>
                </a:rPr>
                <a:t>No. of patients at risk</a:t>
              </a:r>
            </a:p>
          </p:txBody>
        </p: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1AE6D998-B8CB-4934-ABE3-B8D3CE2BF6D7}"/>
                </a:ext>
              </a:extLst>
            </p:cNvPr>
            <p:cNvGrpSpPr/>
            <p:nvPr/>
          </p:nvGrpSpPr>
          <p:grpSpPr>
            <a:xfrm>
              <a:off x="6770139" y="996306"/>
              <a:ext cx="4635283" cy="1398965"/>
              <a:chOff x="6770139" y="1047106"/>
              <a:chExt cx="4635283" cy="1398965"/>
            </a:xfrm>
          </p:grpSpPr>
          <p:sp>
            <p:nvSpPr>
              <p:cNvPr id="653" name="Freeform 5">
                <a:extLst>
                  <a:ext uri="{FF2B5EF4-FFF2-40B4-BE49-F238E27FC236}">
                    <a16:creationId xmlns:a16="http://schemas.microsoft.com/office/drawing/2014/main" id="{9A36043F-9ED6-4B76-B86A-8B183FE87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908" y="1073261"/>
                <a:ext cx="4615200" cy="1353600"/>
              </a:xfrm>
              <a:custGeom>
                <a:avLst/>
                <a:gdLst>
                  <a:gd name="T0" fmla="*/ 38 w 1450"/>
                  <a:gd name="T1" fmla="*/ 0 h 427"/>
                  <a:gd name="T2" fmla="*/ 52 w 1450"/>
                  <a:gd name="T3" fmla="*/ 4 h 427"/>
                  <a:gd name="T4" fmla="*/ 59 w 1450"/>
                  <a:gd name="T5" fmla="*/ 9 h 427"/>
                  <a:gd name="T6" fmla="*/ 77 w 1450"/>
                  <a:gd name="T7" fmla="*/ 13 h 427"/>
                  <a:gd name="T8" fmla="*/ 79 w 1450"/>
                  <a:gd name="T9" fmla="*/ 21 h 427"/>
                  <a:gd name="T10" fmla="*/ 82 w 1450"/>
                  <a:gd name="T11" fmla="*/ 30 h 427"/>
                  <a:gd name="T12" fmla="*/ 86 w 1450"/>
                  <a:gd name="T13" fmla="*/ 53 h 427"/>
                  <a:gd name="T14" fmla="*/ 95 w 1450"/>
                  <a:gd name="T15" fmla="*/ 63 h 427"/>
                  <a:gd name="T16" fmla="*/ 122 w 1450"/>
                  <a:gd name="T17" fmla="*/ 65 h 427"/>
                  <a:gd name="T18" fmla="*/ 141 w 1450"/>
                  <a:gd name="T19" fmla="*/ 79 h 427"/>
                  <a:gd name="T20" fmla="*/ 154 w 1450"/>
                  <a:gd name="T21" fmla="*/ 83 h 427"/>
                  <a:gd name="T22" fmla="*/ 157 w 1450"/>
                  <a:gd name="T23" fmla="*/ 88 h 427"/>
                  <a:gd name="T24" fmla="*/ 160 w 1450"/>
                  <a:gd name="T25" fmla="*/ 90 h 427"/>
                  <a:gd name="T26" fmla="*/ 165 w 1450"/>
                  <a:gd name="T27" fmla="*/ 134 h 427"/>
                  <a:gd name="T28" fmla="*/ 174 w 1450"/>
                  <a:gd name="T29" fmla="*/ 141 h 427"/>
                  <a:gd name="T30" fmla="*/ 176 w 1450"/>
                  <a:gd name="T31" fmla="*/ 144 h 427"/>
                  <a:gd name="T32" fmla="*/ 179 w 1450"/>
                  <a:gd name="T33" fmla="*/ 148 h 427"/>
                  <a:gd name="T34" fmla="*/ 196 w 1450"/>
                  <a:gd name="T35" fmla="*/ 152 h 427"/>
                  <a:gd name="T36" fmla="*/ 200 w 1450"/>
                  <a:gd name="T37" fmla="*/ 157 h 427"/>
                  <a:gd name="T38" fmla="*/ 202 w 1450"/>
                  <a:gd name="T39" fmla="*/ 160 h 427"/>
                  <a:gd name="T40" fmla="*/ 227 w 1450"/>
                  <a:gd name="T41" fmla="*/ 166 h 427"/>
                  <a:gd name="T42" fmla="*/ 236 w 1450"/>
                  <a:gd name="T43" fmla="*/ 171 h 427"/>
                  <a:gd name="T44" fmla="*/ 240 w 1450"/>
                  <a:gd name="T45" fmla="*/ 177 h 427"/>
                  <a:gd name="T46" fmla="*/ 242 w 1450"/>
                  <a:gd name="T47" fmla="*/ 181 h 427"/>
                  <a:gd name="T48" fmla="*/ 263 w 1450"/>
                  <a:gd name="T49" fmla="*/ 222 h 427"/>
                  <a:gd name="T50" fmla="*/ 282 w 1450"/>
                  <a:gd name="T51" fmla="*/ 241 h 427"/>
                  <a:gd name="T52" fmla="*/ 284 w 1450"/>
                  <a:gd name="T53" fmla="*/ 246 h 427"/>
                  <a:gd name="T54" fmla="*/ 316 w 1450"/>
                  <a:gd name="T55" fmla="*/ 261 h 427"/>
                  <a:gd name="T56" fmla="*/ 320 w 1450"/>
                  <a:gd name="T57" fmla="*/ 266 h 427"/>
                  <a:gd name="T58" fmla="*/ 323 w 1450"/>
                  <a:gd name="T59" fmla="*/ 278 h 427"/>
                  <a:gd name="T60" fmla="*/ 335 w 1450"/>
                  <a:gd name="T61" fmla="*/ 280 h 427"/>
                  <a:gd name="T62" fmla="*/ 360 w 1450"/>
                  <a:gd name="T63" fmla="*/ 282 h 427"/>
                  <a:gd name="T64" fmla="*/ 401 w 1450"/>
                  <a:gd name="T65" fmla="*/ 288 h 427"/>
                  <a:gd name="T66" fmla="*/ 403 w 1450"/>
                  <a:gd name="T67" fmla="*/ 294 h 427"/>
                  <a:gd name="T68" fmla="*/ 416 w 1450"/>
                  <a:gd name="T69" fmla="*/ 299 h 427"/>
                  <a:gd name="T70" fmla="*/ 437 w 1450"/>
                  <a:gd name="T71" fmla="*/ 303 h 427"/>
                  <a:gd name="T72" fmla="*/ 471 w 1450"/>
                  <a:gd name="T73" fmla="*/ 308 h 427"/>
                  <a:gd name="T74" fmla="*/ 516 w 1450"/>
                  <a:gd name="T75" fmla="*/ 312 h 427"/>
                  <a:gd name="T76" fmla="*/ 519 w 1450"/>
                  <a:gd name="T77" fmla="*/ 318 h 427"/>
                  <a:gd name="T78" fmla="*/ 546 w 1450"/>
                  <a:gd name="T79" fmla="*/ 328 h 427"/>
                  <a:gd name="T80" fmla="*/ 551 w 1450"/>
                  <a:gd name="T81" fmla="*/ 334 h 427"/>
                  <a:gd name="T82" fmla="*/ 576 w 1450"/>
                  <a:gd name="T83" fmla="*/ 338 h 427"/>
                  <a:gd name="T84" fmla="*/ 635 w 1450"/>
                  <a:gd name="T85" fmla="*/ 348 h 427"/>
                  <a:gd name="T86" fmla="*/ 636 w 1450"/>
                  <a:gd name="T87" fmla="*/ 351 h 427"/>
                  <a:gd name="T88" fmla="*/ 658 w 1450"/>
                  <a:gd name="T89" fmla="*/ 361 h 427"/>
                  <a:gd name="T90" fmla="*/ 708 w 1450"/>
                  <a:gd name="T91" fmla="*/ 366 h 427"/>
                  <a:gd name="T92" fmla="*/ 715 w 1450"/>
                  <a:gd name="T93" fmla="*/ 374 h 427"/>
                  <a:gd name="T94" fmla="*/ 728 w 1450"/>
                  <a:gd name="T95" fmla="*/ 380 h 427"/>
                  <a:gd name="T96" fmla="*/ 876 w 1450"/>
                  <a:gd name="T97" fmla="*/ 386 h 427"/>
                  <a:gd name="T98" fmla="*/ 913 w 1450"/>
                  <a:gd name="T99" fmla="*/ 395 h 427"/>
                  <a:gd name="T100" fmla="*/ 1129 w 1450"/>
                  <a:gd name="T101" fmla="*/ 405 h 427"/>
                  <a:gd name="T102" fmla="*/ 1308 w 1450"/>
                  <a:gd name="T103" fmla="*/ 415 h 427"/>
                  <a:gd name="T104" fmla="*/ 1450 w 1450"/>
                  <a:gd name="T105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50" h="427">
                    <a:moveTo>
                      <a:pt x="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122" y="65"/>
                      <a:pt x="122" y="65"/>
                      <a:pt x="122" y="65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83"/>
                      <a:pt x="141" y="83"/>
                      <a:pt x="141" y="83"/>
                    </a:cubicBezTo>
                    <a:cubicBezTo>
                      <a:pt x="154" y="83"/>
                      <a:pt x="154" y="83"/>
                      <a:pt x="154" y="83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57" y="88"/>
                      <a:pt x="157" y="88"/>
                      <a:pt x="157" y="88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60" y="90"/>
                      <a:pt x="160" y="90"/>
                      <a:pt x="160" y="90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5" y="134"/>
                      <a:pt x="165" y="134"/>
                      <a:pt x="165" y="134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74" y="141"/>
                      <a:pt x="174" y="141"/>
                      <a:pt x="174" y="141"/>
                    </a:cubicBezTo>
                    <a:cubicBezTo>
                      <a:pt x="174" y="144"/>
                      <a:pt x="174" y="144"/>
                      <a:pt x="174" y="144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176" y="148"/>
                      <a:pt x="176" y="148"/>
                      <a:pt x="176" y="148"/>
                    </a:cubicBezTo>
                    <a:cubicBezTo>
                      <a:pt x="179" y="148"/>
                      <a:pt x="179" y="148"/>
                      <a:pt x="179" y="148"/>
                    </a:cubicBezTo>
                    <a:cubicBezTo>
                      <a:pt x="179" y="152"/>
                      <a:pt x="179" y="152"/>
                      <a:pt x="179" y="152"/>
                    </a:cubicBezTo>
                    <a:cubicBezTo>
                      <a:pt x="196" y="152"/>
                      <a:pt x="196" y="152"/>
                      <a:pt x="196" y="152"/>
                    </a:cubicBezTo>
                    <a:cubicBezTo>
                      <a:pt x="196" y="157"/>
                      <a:pt x="196" y="157"/>
                      <a:pt x="196" y="157"/>
                    </a:cubicBezTo>
                    <a:cubicBezTo>
                      <a:pt x="200" y="157"/>
                      <a:pt x="200" y="157"/>
                      <a:pt x="200" y="157"/>
                    </a:cubicBezTo>
                    <a:cubicBezTo>
                      <a:pt x="200" y="157"/>
                      <a:pt x="200" y="159"/>
                      <a:pt x="200" y="160"/>
                    </a:cubicBezTo>
                    <a:cubicBezTo>
                      <a:pt x="200" y="161"/>
                      <a:pt x="202" y="160"/>
                      <a:pt x="202" y="160"/>
                    </a:cubicBezTo>
                    <a:cubicBezTo>
                      <a:pt x="202" y="166"/>
                      <a:pt x="202" y="166"/>
                      <a:pt x="202" y="166"/>
                    </a:cubicBezTo>
                    <a:cubicBezTo>
                      <a:pt x="227" y="166"/>
                      <a:pt x="227" y="166"/>
                      <a:pt x="227" y="166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36" y="171"/>
                      <a:pt x="236" y="171"/>
                      <a:pt x="236" y="171"/>
                    </a:cubicBezTo>
                    <a:cubicBezTo>
                      <a:pt x="236" y="177"/>
                      <a:pt x="236" y="177"/>
                      <a:pt x="236" y="177"/>
                    </a:cubicBezTo>
                    <a:cubicBezTo>
                      <a:pt x="240" y="177"/>
                      <a:pt x="240" y="177"/>
                      <a:pt x="240" y="177"/>
                    </a:cubicBezTo>
                    <a:cubicBezTo>
                      <a:pt x="240" y="181"/>
                      <a:pt x="240" y="181"/>
                      <a:pt x="240" y="181"/>
                    </a:cubicBezTo>
                    <a:cubicBezTo>
                      <a:pt x="242" y="181"/>
                      <a:pt x="242" y="181"/>
                      <a:pt x="242" y="181"/>
                    </a:cubicBezTo>
                    <a:cubicBezTo>
                      <a:pt x="242" y="222"/>
                      <a:pt x="242" y="222"/>
                      <a:pt x="242" y="222"/>
                    </a:cubicBezTo>
                    <a:cubicBezTo>
                      <a:pt x="263" y="222"/>
                      <a:pt x="263" y="222"/>
                      <a:pt x="263" y="222"/>
                    </a:cubicBezTo>
                    <a:cubicBezTo>
                      <a:pt x="263" y="241"/>
                      <a:pt x="263" y="241"/>
                      <a:pt x="263" y="241"/>
                    </a:cubicBezTo>
                    <a:cubicBezTo>
                      <a:pt x="282" y="241"/>
                      <a:pt x="282" y="241"/>
                      <a:pt x="282" y="241"/>
                    </a:cubicBezTo>
                    <a:cubicBezTo>
                      <a:pt x="282" y="246"/>
                      <a:pt x="282" y="246"/>
                      <a:pt x="282" y="246"/>
                    </a:cubicBezTo>
                    <a:cubicBezTo>
                      <a:pt x="284" y="246"/>
                      <a:pt x="284" y="246"/>
                      <a:pt x="284" y="246"/>
                    </a:cubicBezTo>
                    <a:cubicBezTo>
                      <a:pt x="284" y="261"/>
                      <a:pt x="284" y="261"/>
                      <a:pt x="284" y="261"/>
                    </a:cubicBezTo>
                    <a:cubicBezTo>
                      <a:pt x="316" y="261"/>
                      <a:pt x="316" y="261"/>
                      <a:pt x="316" y="261"/>
                    </a:cubicBezTo>
                    <a:cubicBezTo>
                      <a:pt x="316" y="266"/>
                      <a:pt x="316" y="266"/>
                      <a:pt x="316" y="266"/>
                    </a:cubicBezTo>
                    <a:cubicBezTo>
                      <a:pt x="320" y="266"/>
                      <a:pt x="320" y="266"/>
                      <a:pt x="320" y="266"/>
                    </a:cubicBezTo>
                    <a:cubicBezTo>
                      <a:pt x="320" y="278"/>
                      <a:pt x="320" y="278"/>
                      <a:pt x="320" y="278"/>
                    </a:cubicBezTo>
                    <a:cubicBezTo>
                      <a:pt x="323" y="278"/>
                      <a:pt x="323" y="278"/>
                      <a:pt x="323" y="278"/>
                    </a:cubicBezTo>
                    <a:cubicBezTo>
                      <a:pt x="323" y="280"/>
                      <a:pt x="323" y="280"/>
                      <a:pt x="323" y="280"/>
                    </a:cubicBezTo>
                    <a:cubicBezTo>
                      <a:pt x="335" y="280"/>
                      <a:pt x="335" y="280"/>
                      <a:pt x="335" y="280"/>
                    </a:cubicBezTo>
                    <a:cubicBezTo>
                      <a:pt x="335" y="282"/>
                      <a:pt x="335" y="282"/>
                      <a:pt x="335" y="282"/>
                    </a:cubicBezTo>
                    <a:cubicBezTo>
                      <a:pt x="360" y="282"/>
                      <a:pt x="360" y="282"/>
                      <a:pt x="360" y="282"/>
                    </a:cubicBezTo>
                    <a:cubicBezTo>
                      <a:pt x="360" y="288"/>
                      <a:pt x="360" y="288"/>
                      <a:pt x="360" y="288"/>
                    </a:cubicBezTo>
                    <a:cubicBezTo>
                      <a:pt x="401" y="288"/>
                      <a:pt x="401" y="288"/>
                      <a:pt x="401" y="288"/>
                    </a:cubicBezTo>
                    <a:cubicBezTo>
                      <a:pt x="401" y="294"/>
                      <a:pt x="401" y="294"/>
                      <a:pt x="401" y="294"/>
                    </a:cubicBezTo>
                    <a:cubicBezTo>
                      <a:pt x="403" y="294"/>
                      <a:pt x="403" y="294"/>
                      <a:pt x="403" y="294"/>
                    </a:cubicBezTo>
                    <a:cubicBezTo>
                      <a:pt x="403" y="299"/>
                      <a:pt x="403" y="299"/>
                      <a:pt x="403" y="299"/>
                    </a:cubicBezTo>
                    <a:cubicBezTo>
                      <a:pt x="416" y="299"/>
                      <a:pt x="416" y="299"/>
                      <a:pt x="416" y="299"/>
                    </a:cubicBezTo>
                    <a:cubicBezTo>
                      <a:pt x="416" y="303"/>
                      <a:pt x="416" y="303"/>
                      <a:pt x="416" y="303"/>
                    </a:cubicBezTo>
                    <a:cubicBezTo>
                      <a:pt x="437" y="303"/>
                      <a:pt x="437" y="303"/>
                      <a:pt x="437" y="303"/>
                    </a:cubicBezTo>
                    <a:cubicBezTo>
                      <a:pt x="437" y="308"/>
                      <a:pt x="437" y="308"/>
                      <a:pt x="437" y="308"/>
                    </a:cubicBez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1" y="312"/>
                      <a:pt x="471" y="312"/>
                      <a:pt x="471" y="312"/>
                    </a:cubicBezTo>
                    <a:cubicBezTo>
                      <a:pt x="516" y="312"/>
                      <a:pt x="516" y="312"/>
                      <a:pt x="516" y="312"/>
                    </a:cubicBezTo>
                    <a:cubicBezTo>
                      <a:pt x="516" y="318"/>
                      <a:pt x="516" y="318"/>
                      <a:pt x="516" y="318"/>
                    </a:cubicBezTo>
                    <a:cubicBezTo>
                      <a:pt x="519" y="318"/>
                      <a:pt x="519" y="318"/>
                      <a:pt x="519" y="318"/>
                    </a:cubicBezTo>
                    <a:cubicBezTo>
                      <a:pt x="519" y="328"/>
                      <a:pt x="519" y="328"/>
                      <a:pt x="519" y="328"/>
                    </a:cubicBezTo>
                    <a:cubicBezTo>
                      <a:pt x="546" y="328"/>
                      <a:pt x="546" y="328"/>
                      <a:pt x="546" y="328"/>
                    </a:cubicBezTo>
                    <a:cubicBezTo>
                      <a:pt x="546" y="334"/>
                      <a:pt x="546" y="334"/>
                      <a:pt x="546" y="334"/>
                    </a:cubicBezTo>
                    <a:cubicBezTo>
                      <a:pt x="551" y="334"/>
                      <a:pt x="551" y="334"/>
                      <a:pt x="551" y="334"/>
                    </a:cubicBezTo>
                    <a:cubicBezTo>
                      <a:pt x="551" y="338"/>
                      <a:pt x="551" y="338"/>
                      <a:pt x="551" y="338"/>
                    </a:cubicBezTo>
                    <a:cubicBezTo>
                      <a:pt x="576" y="338"/>
                      <a:pt x="576" y="338"/>
                      <a:pt x="576" y="338"/>
                    </a:cubicBezTo>
                    <a:cubicBezTo>
                      <a:pt x="576" y="348"/>
                      <a:pt x="576" y="348"/>
                      <a:pt x="576" y="348"/>
                    </a:cubicBezTo>
                    <a:cubicBezTo>
                      <a:pt x="635" y="348"/>
                      <a:pt x="635" y="348"/>
                      <a:pt x="635" y="348"/>
                    </a:cubicBezTo>
                    <a:cubicBezTo>
                      <a:pt x="635" y="351"/>
                      <a:pt x="635" y="351"/>
                      <a:pt x="635" y="351"/>
                    </a:cubicBezTo>
                    <a:cubicBezTo>
                      <a:pt x="636" y="351"/>
                      <a:pt x="636" y="351"/>
                      <a:pt x="636" y="351"/>
                    </a:cubicBezTo>
                    <a:cubicBezTo>
                      <a:pt x="636" y="361"/>
                      <a:pt x="636" y="361"/>
                      <a:pt x="636" y="361"/>
                    </a:cubicBezTo>
                    <a:cubicBezTo>
                      <a:pt x="658" y="361"/>
                      <a:pt x="658" y="361"/>
                      <a:pt x="658" y="361"/>
                    </a:cubicBezTo>
                    <a:cubicBezTo>
                      <a:pt x="658" y="366"/>
                      <a:pt x="658" y="366"/>
                      <a:pt x="658" y="366"/>
                    </a:cubicBezTo>
                    <a:cubicBezTo>
                      <a:pt x="708" y="366"/>
                      <a:pt x="708" y="366"/>
                      <a:pt x="708" y="366"/>
                    </a:cubicBezTo>
                    <a:cubicBezTo>
                      <a:pt x="708" y="374"/>
                      <a:pt x="708" y="374"/>
                      <a:pt x="708" y="374"/>
                    </a:cubicBezTo>
                    <a:cubicBezTo>
                      <a:pt x="715" y="374"/>
                      <a:pt x="715" y="374"/>
                      <a:pt x="715" y="374"/>
                    </a:cubicBezTo>
                    <a:cubicBezTo>
                      <a:pt x="715" y="380"/>
                      <a:pt x="715" y="380"/>
                      <a:pt x="715" y="380"/>
                    </a:cubicBezTo>
                    <a:cubicBezTo>
                      <a:pt x="728" y="380"/>
                      <a:pt x="728" y="380"/>
                      <a:pt x="728" y="380"/>
                    </a:cubicBezTo>
                    <a:cubicBezTo>
                      <a:pt x="728" y="386"/>
                      <a:pt x="728" y="386"/>
                      <a:pt x="728" y="386"/>
                    </a:cubicBezTo>
                    <a:cubicBezTo>
                      <a:pt x="876" y="386"/>
                      <a:pt x="876" y="386"/>
                      <a:pt x="876" y="386"/>
                    </a:cubicBezTo>
                    <a:cubicBezTo>
                      <a:pt x="876" y="395"/>
                      <a:pt x="876" y="395"/>
                      <a:pt x="876" y="395"/>
                    </a:cubicBezTo>
                    <a:cubicBezTo>
                      <a:pt x="913" y="395"/>
                      <a:pt x="913" y="395"/>
                      <a:pt x="913" y="395"/>
                    </a:cubicBezTo>
                    <a:cubicBezTo>
                      <a:pt x="913" y="405"/>
                      <a:pt x="913" y="405"/>
                      <a:pt x="913" y="405"/>
                    </a:cubicBezTo>
                    <a:cubicBezTo>
                      <a:pt x="1129" y="405"/>
                      <a:pt x="1129" y="405"/>
                      <a:pt x="1129" y="405"/>
                    </a:cubicBezTo>
                    <a:cubicBezTo>
                      <a:pt x="1129" y="415"/>
                      <a:pt x="1129" y="415"/>
                      <a:pt x="1129" y="415"/>
                    </a:cubicBezTo>
                    <a:cubicBezTo>
                      <a:pt x="1308" y="415"/>
                      <a:pt x="1308" y="415"/>
                      <a:pt x="1308" y="415"/>
                    </a:cubicBezTo>
                    <a:cubicBezTo>
                      <a:pt x="1308" y="427"/>
                      <a:pt x="1308" y="427"/>
                      <a:pt x="1308" y="427"/>
                    </a:cubicBezTo>
                    <a:cubicBezTo>
                      <a:pt x="1450" y="427"/>
                      <a:pt x="1450" y="427"/>
                      <a:pt x="1450" y="427"/>
                    </a:cubicBezTo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dirty="0">
                  <a:solidFill>
                    <a:srgbClr val="595454"/>
                  </a:solidFill>
                </a:endParaRPr>
              </a:p>
            </p:txBody>
          </p:sp>
          <p:grpSp>
            <p:nvGrpSpPr>
              <p:cNvPr id="654" name="Group 653">
                <a:extLst>
                  <a:ext uri="{FF2B5EF4-FFF2-40B4-BE49-F238E27FC236}">
                    <a16:creationId xmlns:a16="http://schemas.microsoft.com/office/drawing/2014/main" id="{58C20B92-4FA6-4750-80D0-77A0D13D1A7C}"/>
                  </a:ext>
                </a:extLst>
              </p:cNvPr>
              <p:cNvGrpSpPr/>
              <p:nvPr/>
            </p:nvGrpSpPr>
            <p:grpSpPr>
              <a:xfrm>
                <a:off x="6770139" y="1047106"/>
                <a:ext cx="4635283" cy="1398965"/>
                <a:chOff x="6770139" y="1047106"/>
                <a:chExt cx="4635283" cy="1398965"/>
              </a:xfrm>
            </p:grpSpPr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86456038-0796-476D-BDEB-59F6F1FF984A}"/>
                    </a:ext>
                  </a:extLst>
                </p:cNvPr>
                <p:cNvGrpSpPr/>
                <p:nvPr/>
              </p:nvGrpSpPr>
              <p:grpSpPr>
                <a:xfrm>
                  <a:off x="11373012" y="241338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51" name="Straight Connector 850">
                    <a:extLst>
                      <a:ext uri="{FF2B5EF4-FFF2-40B4-BE49-F238E27FC236}">
                        <a16:creationId xmlns:a16="http://schemas.microsoft.com/office/drawing/2014/main" id="{F0A9407A-A2D7-4266-AB41-8A245D2250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2" name="Straight Connector 851">
                    <a:extLst>
                      <a:ext uri="{FF2B5EF4-FFF2-40B4-BE49-F238E27FC236}">
                        <a16:creationId xmlns:a16="http://schemas.microsoft.com/office/drawing/2014/main" id="{82171E9B-B80B-43FC-ABF6-B1E09288B1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78CC92B6-E11C-4786-8161-8E200CC526D6}"/>
                    </a:ext>
                  </a:extLst>
                </p:cNvPr>
                <p:cNvGrpSpPr/>
                <p:nvPr/>
              </p:nvGrpSpPr>
              <p:grpSpPr>
                <a:xfrm>
                  <a:off x="11302329" y="241338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9" name="Straight Connector 848">
                    <a:extLst>
                      <a:ext uri="{FF2B5EF4-FFF2-40B4-BE49-F238E27FC236}">
                        <a16:creationId xmlns:a16="http://schemas.microsoft.com/office/drawing/2014/main" id="{BE668BDD-5E36-4C9B-A06F-C44A2664C2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0" name="Straight Connector 849">
                    <a:extLst>
                      <a:ext uri="{FF2B5EF4-FFF2-40B4-BE49-F238E27FC236}">
                        <a16:creationId xmlns:a16="http://schemas.microsoft.com/office/drawing/2014/main" id="{55EB07D1-3706-4CA6-9525-0C7D13A930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7" name="Group 656">
                  <a:extLst>
                    <a:ext uri="{FF2B5EF4-FFF2-40B4-BE49-F238E27FC236}">
                      <a16:creationId xmlns:a16="http://schemas.microsoft.com/office/drawing/2014/main" id="{731A9E75-3962-4943-96EA-083791D0E318}"/>
                    </a:ext>
                  </a:extLst>
                </p:cNvPr>
                <p:cNvGrpSpPr/>
                <p:nvPr/>
              </p:nvGrpSpPr>
              <p:grpSpPr>
                <a:xfrm>
                  <a:off x="10928342" y="241338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7" name="Straight Connector 846">
                    <a:extLst>
                      <a:ext uri="{FF2B5EF4-FFF2-40B4-BE49-F238E27FC236}">
                        <a16:creationId xmlns:a16="http://schemas.microsoft.com/office/drawing/2014/main" id="{B506E18C-E27C-43F1-A20C-3B94ACD92F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8" name="Straight Connector 847">
                    <a:extLst>
                      <a:ext uri="{FF2B5EF4-FFF2-40B4-BE49-F238E27FC236}">
                        <a16:creationId xmlns:a16="http://schemas.microsoft.com/office/drawing/2014/main" id="{B985ECBB-C0C9-4276-A3EE-C78452204D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8" name="Group 657">
                  <a:extLst>
                    <a:ext uri="{FF2B5EF4-FFF2-40B4-BE49-F238E27FC236}">
                      <a16:creationId xmlns:a16="http://schemas.microsoft.com/office/drawing/2014/main" id="{F6BE0150-DB4E-479A-92F6-5004E9B7D49A}"/>
                    </a:ext>
                  </a:extLst>
                </p:cNvPr>
                <p:cNvGrpSpPr/>
                <p:nvPr/>
              </p:nvGrpSpPr>
              <p:grpSpPr>
                <a:xfrm>
                  <a:off x="10603994" y="237663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5" name="Straight Connector 844">
                    <a:extLst>
                      <a:ext uri="{FF2B5EF4-FFF2-40B4-BE49-F238E27FC236}">
                        <a16:creationId xmlns:a16="http://schemas.microsoft.com/office/drawing/2014/main" id="{9EF36146-DFD9-489C-9783-84A7361526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6" name="Straight Connector 845">
                    <a:extLst>
                      <a:ext uri="{FF2B5EF4-FFF2-40B4-BE49-F238E27FC236}">
                        <a16:creationId xmlns:a16="http://schemas.microsoft.com/office/drawing/2014/main" id="{D5487AF1-12F1-4F61-9D0A-CA43D487A7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9" name="Group 658">
                  <a:extLst>
                    <a:ext uri="{FF2B5EF4-FFF2-40B4-BE49-F238E27FC236}">
                      <a16:creationId xmlns:a16="http://schemas.microsoft.com/office/drawing/2014/main" id="{661F97E8-4C3B-49E2-B6B3-58F0AD469C71}"/>
                    </a:ext>
                  </a:extLst>
                </p:cNvPr>
                <p:cNvGrpSpPr/>
                <p:nvPr/>
              </p:nvGrpSpPr>
              <p:grpSpPr>
                <a:xfrm>
                  <a:off x="10356269" y="237663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3" name="Straight Connector 842">
                    <a:extLst>
                      <a:ext uri="{FF2B5EF4-FFF2-40B4-BE49-F238E27FC236}">
                        <a16:creationId xmlns:a16="http://schemas.microsoft.com/office/drawing/2014/main" id="{2923AC5B-520B-4552-8C93-F0AFC42E49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4" name="Straight Connector 843">
                    <a:extLst>
                      <a:ext uri="{FF2B5EF4-FFF2-40B4-BE49-F238E27FC236}">
                        <a16:creationId xmlns:a16="http://schemas.microsoft.com/office/drawing/2014/main" id="{D3601416-8AD4-4E44-B44B-FD25627A18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0" name="Group 659">
                  <a:extLst>
                    <a:ext uri="{FF2B5EF4-FFF2-40B4-BE49-F238E27FC236}">
                      <a16:creationId xmlns:a16="http://schemas.microsoft.com/office/drawing/2014/main" id="{CBD45685-B0BE-42CD-99FF-761B520B2C51}"/>
                    </a:ext>
                  </a:extLst>
                </p:cNvPr>
                <p:cNvGrpSpPr/>
                <p:nvPr/>
              </p:nvGrpSpPr>
              <p:grpSpPr>
                <a:xfrm>
                  <a:off x="9672240" y="234496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1" name="Straight Connector 840">
                    <a:extLst>
                      <a:ext uri="{FF2B5EF4-FFF2-40B4-BE49-F238E27FC236}">
                        <a16:creationId xmlns:a16="http://schemas.microsoft.com/office/drawing/2014/main" id="{28EA3AC8-6E5B-4B7D-A54D-66736490A7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2" name="Straight Connector 841">
                    <a:extLst>
                      <a:ext uri="{FF2B5EF4-FFF2-40B4-BE49-F238E27FC236}">
                        <a16:creationId xmlns:a16="http://schemas.microsoft.com/office/drawing/2014/main" id="{D50B4AAA-A01A-4CF9-86D6-502D79E717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1" name="Group 660">
                  <a:extLst>
                    <a:ext uri="{FF2B5EF4-FFF2-40B4-BE49-F238E27FC236}">
                      <a16:creationId xmlns:a16="http://schemas.microsoft.com/office/drawing/2014/main" id="{605F414C-03E6-4E29-96F8-1EC1B1AF3C31}"/>
                    </a:ext>
                  </a:extLst>
                </p:cNvPr>
                <p:cNvGrpSpPr/>
                <p:nvPr/>
              </p:nvGrpSpPr>
              <p:grpSpPr>
                <a:xfrm>
                  <a:off x="9550988" y="231053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9" name="Straight Connector 838">
                    <a:extLst>
                      <a:ext uri="{FF2B5EF4-FFF2-40B4-BE49-F238E27FC236}">
                        <a16:creationId xmlns:a16="http://schemas.microsoft.com/office/drawing/2014/main" id="{37FE093D-B0A3-40A0-89A3-C2DCC79216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0" name="Straight Connector 839">
                    <a:extLst>
                      <a:ext uri="{FF2B5EF4-FFF2-40B4-BE49-F238E27FC236}">
                        <a16:creationId xmlns:a16="http://schemas.microsoft.com/office/drawing/2014/main" id="{F5A8B457-98B4-4DBE-BD50-D405A975D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2" name="Group 661">
                  <a:extLst>
                    <a:ext uri="{FF2B5EF4-FFF2-40B4-BE49-F238E27FC236}">
                      <a16:creationId xmlns:a16="http://schemas.microsoft.com/office/drawing/2014/main" id="{20812730-090C-4B49-A603-67FF5BE64339}"/>
                    </a:ext>
                  </a:extLst>
                </p:cNvPr>
                <p:cNvGrpSpPr/>
                <p:nvPr/>
              </p:nvGrpSpPr>
              <p:grpSpPr>
                <a:xfrm>
                  <a:off x="9078391" y="228245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7" name="Straight Connector 836">
                    <a:extLst>
                      <a:ext uri="{FF2B5EF4-FFF2-40B4-BE49-F238E27FC236}">
                        <a16:creationId xmlns:a16="http://schemas.microsoft.com/office/drawing/2014/main" id="{A9532652-7D50-41A5-A5E7-5A18D8D6A2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8" name="Straight Connector 837">
                    <a:extLst>
                      <a:ext uri="{FF2B5EF4-FFF2-40B4-BE49-F238E27FC236}">
                        <a16:creationId xmlns:a16="http://schemas.microsoft.com/office/drawing/2014/main" id="{8D14D070-60EF-4ACD-9E83-EF2A159406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3" name="Group 662">
                  <a:extLst>
                    <a:ext uri="{FF2B5EF4-FFF2-40B4-BE49-F238E27FC236}">
                      <a16:creationId xmlns:a16="http://schemas.microsoft.com/office/drawing/2014/main" id="{DFFA848C-02FE-4B8A-AB04-C07319D391B4}"/>
                    </a:ext>
                  </a:extLst>
                </p:cNvPr>
                <p:cNvGrpSpPr/>
                <p:nvPr/>
              </p:nvGrpSpPr>
              <p:grpSpPr>
                <a:xfrm>
                  <a:off x="9164142" y="228245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5" name="Straight Connector 834">
                    <a:extLst>
                      <a:ext uri="{FF2B5EF4-FFF2-40B4-BE49-F238E27FC236}">
                        <a16:creationId xmlns:a16="http://schemas.microsoft.com/office/drawing/2014/main" id="{B4478520-A853-4405-9E44-B594B47B6F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6" name="Straight Connector 835">
                    <a:extLst>
                      <a:ext uri="{FF2B5EF4-FFF2-40B4-BE49-F238E27FC236}">
                        <a16:creationId xmlns:a16="http://schemas.microsoft.com/office/drawing/2014/main" id="{EB985A9B-75FA-47DD-B8AD-BBE633DA5D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4" name="Group 663">
                  <a:extLst>
                    <a:ext uri="{FF2B5EF4-FFF2-40B4-BE49-F238E27FC236}">
                      <a16:creationId xmlns:a16="http://schemas.microsoft.com/office/drawing/2014/main" id="{232037D5-007E-4549-86F4-21B359CAF80B}"/>
                    </a:ext>
                  </a:extLst>
                </p:cNvPr>
                <p:cNvGrpSpPr/>
                <p:nvPr/>
              </p:nvGrpSpPr>
              <p:grpSpPr>
                <a:xfrm>
                  <a:off x="9292768" y="228245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3" name="Straight Connector 832">
                    <a:extLst>
                      <a:ext uri="{FF2B5EF4-FFF2-40B4-BE49-F238E27FC236}">
                        <a16:creationId xmlns:a16="http://schemas.microsoft.com/office/drawing/2014/main" id="{F4109951-0065-4AF4-87C9-6609175B24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4" name="Straight Connector 833">
                    <a:extLst>
                      <a:ext uri="{FF2B5EF4-FFF2-40B4-BE49-F238E27FC236}">
                        <a16:creationId xmlns:a16="http://schemas.microsoft.com/office/drawing/2014/main" id="{BA97C70A-8631-4334-BB42-0B4A50C0B0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5" name="Group 664">
                  <a:extLst>
                    <a:ext uri="{FF2B5EF4-FFF2-40B4-BE49-F238E27FC236}">
                      <a16:creationId xmlns:a16="http://schemas.microsoft.com/office/drawing/2014/main" id="{7DA681DF-06D9-48F8-A3BE-5669CC1E40D2}"/>
                    </a:ext>
                  </a:extLst>
                </p:cNvPr>
                <p:cNvGrpSpPr/>
                <p:nvPr/>
              </p:nvGrpSpPr>
              <p:grpSpPr>
                <a:xfrm>
                  <a:off x="9042400" y="226226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1" name="Straight Connector 830">
                    <a:extLst>
                      <a:ext uri="{FF2B5EF4-FFF2-40B4-BE49-F238E27FC236}">
                        <a16:creationId xmlns:a16="http://schemas.microsoft.com/office/drawing/2014/main" id="{A6CA06F0-5CBD-4243-9589-5D80F58A08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2" name="Straight Connector 831">
                    <a:extLst>
                      <a:ext uri="{FF2B5EF4-FFF2-40B4-BE49-F238E27FC236}">
                        <a16:creationId xmlns:a16="http://schemas.microsoft.com/office/drawing/2014/main" id="{F8E04319-2D9D-4DE7-9DE8-96928242ED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6" name="Group 665">
                  <a:extLst>
                    <a:ext uri="{FF2B5EF4-FFF2-40B4-BE49-F238E27FC236}">
                      <a16:creationId xmlns:a16="http://schemas.microsoft.com/office/drawing/2014/main" id="{730CC3A4-3B41-464A-BD01-2EF67986E47E}"/>
                    </a:ext>
                  </a:extLst>
                </p:cNvPr>
                <p:cNvGrpSpPr/>
                <p:nvPr/>
              </p:nvGrpSpPr>
              <p:grpSpPr>
                <a:xfrm>
                  <a:off x="9015762" y="223783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9" name="Straight Connector 828">
                    <a:extLst>
                      <a:ext uri="{FF2B5EF4-FFF2-40B4-BE49-F238E27FC236}">
                        <a16:creationId xmlns:a16="http://schemas.microsoft.com/office/drawing/2014/main" id="{2F4CE630-96C9-4C0F-AEF9-3047938872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0" name="Straight Connector 829">
                    <a:extLst>
                      <a:ext uri="{FF2B5EF4-FFF2-40B4-BE49-F238E27FC236}">
                        <a16:creationId xmlns:a16="http://schemas.microsoft.com/office/drawing/2014/main" id="{1491FBB2-28A3-48B0-AD9F-16DB6BE5A1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7" name="Group 666">
                  <a:extLst>
                    <a:ext uri="{FF2B5EF4-FFF2-40B4-BE49-F238E27FC236}">
                      <a16:creationId xmlns:a16="http://schemas.microsoft.com/office/drawing/2014/main" id="{ACAF85A4-A409-4F0A-812A-D3246C4705E3}"/>
                    </a:ext>
                  </a:extLst>
                </p:cNvPr>
                <p:cNvGrpSpPr/>
                <p:nvPr/>
              </p:nvGrpSpPr>
              <p:grpSpPr>
                <a:xfrm>
                  <a:off x="8866377" y="221836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7" name="Straight Connector 826">
                    <a:extLst>
                      <a:ext uri="{FF2B5EF4-FFF2-40B4-BE49-F238E27FC236}">
                        <a16:creationId xmlns:a16="http://schemas.microsoft.com/office/drawing/2014/main" id="{CB19527B-4D23-430C-AA74-BBB80FFDCB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8" name="Straight Connector 827">
                    <a:extLst>
                      <a:ext uri="{FF2B5EF4-FFF2-40B4-BE49-F238E27FC236}">
                        <a16:creationId xmlns:a16="http://schemas.microsoft.com/office/drawing/2014/main" id="{C2B95010-3B05-46A7-9E16-4726C6AB6A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8" name="Group 667">
                  <a:extLst>
                    <a:ext uri="{FF2B5EF4-FFF2-40B4-BE49-F238E27FC236}">
                      <a16:creationId xmlns:a16="http://schemas.microsoft.com/office/drawing/2014/main" id="{2B65D4DD-49FF-489C-96A3-8C9068CC8665}"/>
                    </a:ext>
                  </a:extLst>
                </p:cNvPr>
                <p:cNvGrpSpPr/>
                <p:nvPr/>
              </p:nvGrpSpPr>
              <p:grpSpPr>
                <a:xfrm>
                  <a:off x="8789386" y="220030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5" name="Straight Connector 824">
                    <a:extLst>
                      <a:ext uri="{FF2B5EF4-FFF2-40B4-BE49-F238E27FC236}">
                        <a16:creationId xmlns:a16="http://schemas.microsoft.com/office/drawing/2014/main" id="{960F2721-8EE2-4B14-B8AF-CACC4D8546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6" name="Straight Connector 825">
                    <a:extLst>
                      <a:ext uri="{FF2B5EF4-FFF2-40B4-BE49-F238E27FC236}">
                        <a16:creationId xmlns:a16="http://schemas.microsoft.com/office/drawing/2014/main" id="{E325B512-76C0-41BF-A057-473A93D496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9" name="Group 668">
                  <a:extLst>
                    <a:ext uri="{FF2B5EF4-FFF2-40B4-BE49-F238E27FC236}">
                      <a16:creationId xmlns:a16="http://schemas.microsoft.com/office/drawing/2014/main" id="{E3107958-DA7F-4566-B1B2-ED0DBCE8E88B}"/>
                    </a:ext>
                  </a:extLst>
                </p:cNvPr>
                <p:cNvGrpSpPr/>
                <p:nvPr/>
              </p:nvGrpSpPr>
              <p:grpSpPr>
                <a:xfrm>
                  <a:off x="8779747" y="215844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3" name="Straight Connector 822">
                    <a:extLst>
                      <a:ext uri="{FF2B5EF4-FFF2-40B4-BE49-F238E27FC236}">
                        <a16:creationId xmlns:a16="http://schemas.microsoft.com/office/drawing/2014/main" id="{C44FAADF-D202-44AB-BF97-E1962A6A1A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4" name="Straight Connector 823">
                    <a:extLst>
                      <a:ext uri="{FF2B5EF4-FFF2-40B4-BE49-F238E27FC236}">
                        <a16:creationId xmlns:a16="http://schemas.microsoft.com/office/drawing/2014/main" id="{2D0BEDC5-0D10-4EE3-A285-8E3F20E2C2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0" name="Group 669">
                  <a:extLst>
                    <a:ext uri="{FF2B5EF4-FFF2-40B4-BE49-F238E27FC236}">
                      <a16:creationId xmlns:a16="http://schemas.microsoft.com/office/drawing/2014/main" id="{91C00C61-7C75-4B9A-8C5E-0B1DC57DE886}"/>
                    </a:ext>
                  </a:extLst>
                </p:cNvPr>
                <p:cNvGrpSpPr/>
                <p:nvPr/>
              </p:nvGrpSpPr>
              <p:grpSpPr>
                <a:xfrm>
                  <a:off x="8596335" y="215844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1" name="Straight Connector 820">
                    <a:extLst>
                      <a:ext uri="{FF2B5EF4-FFF2-40B4-BE49-F238E27FC236}">
                        <a16:creationId xmlns:a16="http://schemas.microsoft.com/office/drawing/2014/main" id="{5C18E5A9-F6D8-412A-AF6F-5D003028C8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2" name="Straight Connector 821">
                    <a:extLst>
                      <a:ext uri="{FF2B5EF4-FFF2-40B4-BE49-F238E27FC236}">
                        <a16:creationId xmlns:a16="http://schemas.microsoft.com/office/drawing/2014/main" id="{3B5EE5C2-7B1B-4409-902E-5AEF8FA9BD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12B3002F-3367-4818-B623-017B97625E9F}"/>
                    </a:ext>
                  </a:extLst>
                </p:cNvPr>
                <p:cNvGrpSpPr/>
                <p:nvPr/>
              </p:nvGrpSpPr>
              <p:grpSpPr>
                <a:xfrm>
                  <a:off x="8537841" y="212575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9" name="Straight Connector 818">
                    <a:extLst>
                      <a:ext uri="{FF2B5EF4-FFF2-40B4-BE49-F238E27FC236}">
                        <a16:creationId xmlns:a16="http://schemas.microsoft.com/office/drawing/2014/main" id="{E90852BF-E3ED-4026-AB0D-C6C3BC0066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0" name="Straight Connector 819">
                    <a:extLst>
                      <a:ext uri="{FF2B5EF4-FFF2-40B4-BE49-F238E27FC236}">
                        <a16:creationId xmlns:a16="http://schemas.microsoft.com/office/drawing/2014/main" id="{94195AB3-A2A6-4B12-928A-8C37D3F2C2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5ED4E2D-0217-4D2A-8AF4-453605E1A7ED}"/>
                    </a:ext>
                  </a:extLst>
                </p:cNvPr>
                <p:cNvGrpSpPr/>
                <p:nvPr/>
              </p:nvGrpSpPr>
              <p:grpSpPr>
                <a:xfrm>
                  <a:off x="8516403" y="212575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7" name="Straight Connector 816">
                    <a:extLst>
                      <a:ext uri="{FF2B5EF4-FFF2-40B4-BE49-F238E27FC236}">
                        <a16:creationId xmlns:a16="http://schemas.microsoft.com/office/drawing/2014/main" id="{C9D2F711-FB7E-4E86-898B-B583075B18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8" name="Straight Connector 817">
                    <a:extLst>
                      <a:ext uri="{FF2B5EF4-FFF2-40B4-BE49-F238E27FC236}">
                        <a16:creationId xmlns:a16="http://schemas.microsoft.com/office/drawing/2014/main" id="{7EE81B98-B4AD-498C-B75E-50BEE51C1C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7DEF60C-9160-4072-931B-559781A143D8}"/>
                    </a:ext>
                  </a:extLst>
                </p:cNvPr>
                <p:cNvGrpSpPr/>
                <p:nvPr/>
              </p:nvGrpSpPr>
              <p:grpSpPr>
                <a:xfrm>
                  <a:off x="8495074" y="210932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5" name="Straight Connector 814">
                    <a:extLst>
                      <a:ext uri="{FF2B5EF4-FFF2-40B4-BE49-F238E27FC236}">
                        <a16:creationId xmlns:a16="http://schemas.microsoft.com/office/drawing/2014/main" id="{74CC83B5-91DE-4763-A40D-812FCF2D11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6" name="Straight Connector 815">
                    <a:extLst>
                      <a:ext uri="{FF2B5EF4-FFF2-40B4-BE49-F238E27FC236}">
                        <a16:creationId xmlns:a16="http://schemas.microsoft.com/office/drawing/2014/main" id="{027E3167-A18C-4B1C-B0C5-E8C5F21E38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4" name="Group 673">
                  <a:extLst>
                    <a:ext uri="{FF2B5EF4-FFF2-40B4-BE49-F238E27FC236}">
                      <a16:creationId xmlns:a16="http://schemas.microsoft.com/office/drawing/2014/main" id="{86BCDB23-6BD1-4016-9D27-9095A3009A6A}"/>
                    </a:ext>
                  </a:extLst>
                </p:cNvPr>
                <p:cNvGrpSpPr/>
                <p:nvPr/>
              </p:nvGrpSpPr>
              <p:grpSpPr>
                <a:xfrm>
                  <a:off x="8412117" y="209429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3" name="Straight Connector 812">
                    <a:extLst>
                      <a:ext uri="{FF2B5EF4-FFF2-40B4-BE49-F238E27FC236}">
                        <a16:creationId xmlns:a16="http://schemas.microsoft.com/office/drawing/2014/main" id="{F07518C1-FE23-40AC-9CA0-80637C7F44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4" name="Straight Connector 813">
                    <a:extLst>
                      <a:ext uri="{FF2B5EF4-FFF2-40B4-BE49-F238E27FC236}">
                        <a16:creationId xmlns:a16="http://schemas.microsoft.com/office/drawing/2014/main" id="{32C329C1-4B38-4B65-87FC-D22A0E9E79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5" name="Group 674">
                  <a:extLst>
                    <a:ext uri="{FF2B5EF4-FFF2-40B4-BE49-F238E27FC236}">
                      <a16:creationId xmlns:a16="http://schemas.microsoft.com/office/drawing/2014/main" id="{5F780B49-10AB-4E48-B381-898ADB219539}"/>
                    </a:ext>
                  </a:extLst>
                </p:cNvPr>
                <p:cNvGrpSpPr/>
                <p:nvPr/>
              </p:nvGrpSpPr>
              <p:grpSpPr>
                <a:xfrm>
                  <a:off x="8401480" y="206046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1" name="Straight Connector 810">
                    <a:extLst>
                      <a:ext uri="{FF2B5EF4-FFF2-40B4-BE49-F238E27FC236}">
                        <a16:creationId xmlns:a16="http://schemas.microsoft.com/office/drawing/2014/main" id="{680C1375-F103-491E-AB11-32F959A6D0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2" name="Straight Connector 811">
                    <a:extLst>
                      <a:ext uri="{FF2B5EF4-FFF2-40B4-BE49-F238E27FC236}">
                        <a16:creationId xmlns:a16="http://schemas.microsoft.com/office/drawing/2014/main" id="{890CEE12-D86D-4FCF-95DD-05139BFEC7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6" name="Group 675">
                  <a:extLst>
                    <a:ext uri="{FF2B5EF4-FFF2-40B4-BE49-F238E27FC236}">
                      <a16:creationId xmlns:a16="http://schemas.microsoft.com/office/drawing/2014/main" id="{D9C5E3A7-0499-4D64-9680-B4AFBC87F71B}"/>
                    </a:ext>
                  </a:extLst>
                </p:cNvPr>
                <p:cNvGrpSpPr/>
                <p:nvPr/>
              </p:nvGrpSpPr>
              <p:grpSpPr>
                <a:xfrm>
                  <a:off x="8296954" y="204386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9" name="Straight Connector 808">
                    <a:extLst>
                      <a:ext uri="{FF2B5EF4-FFF2-40B4-BE49-F238E27FC236}">
                        <a16:creationId xmlns:a16="http://schemas.microsoft.com/office/drawing/2014/main" id="{D30B8AC8-FE78-4EDC-AA44-D9526FA36B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0" name="Straight Connector 809">
                    <a:extLst>
                      <a:ext uri="{FF2B5EF4-FFF2-40B4-BE49-F238E27FC236}">
                        <a16:creationId xmlns:a16="http://schemas.microsoft.com/office/drawing/2014/main" id="{75D4B7EB-6335-4997-800B-A82EAB97B1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7" name="Group 676">
                  <a:extLst>
                    <a:ext uri="{FF2B5EF4-FFF2-40B4-BE49-F238E27FC236}">
                      <a16:creationId xmlns:a16="http://schemas.microsoft.com/office/drawing/2014/main" id="{B6C640CC-187E-49EC-A497-A27CFC432D5C}"/>
                    </a:ext>
                  </a:extLst>
                </p:cNvPr>
                <p:cNvGrpSpPr/>
                <p:nvPr/>
              </p:nvGrpSpPr>
              <p:grpSpPr>
                <a:xfrm>
                  <a:off x="8277898" y="204386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7" name="Straight Connector 806">
                    <a:extLst>
                      <a:ext uri="{FF2B5EF4-FFF2-40B4-BE49-F238E27FC236}">
                        <a16:creationId xmlns:a16="http://schemas.microsoft.com/office/drawing/2014/main" id="{959B3A98-EF75-4199-945B-1C757051E2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8" name="Straight Connector 807">
                    <a:extLst>
                      <a:ext uri="{FF2B5EF4-FFF2-40B4-BE49-F238E27FC236}">
                        <a16:creationId xmlns:a16="http://schemas.microsoft.com/office/drawing/2014/main" id="{12898092-98F1-489A-A77E-CC811F0D44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8" name="Group 677">
                  <a:extLst>
                    <a:ext uri="{FF2B5EF4-FFF2-40B4-BE49-F238E27FC236}">
                      <a16:creationId xmlns:a16="http://schemas.microsoft.com/office/drawing/2014/main" id="{B0F7E038-D5C0-4814-87E5-35C404492F2E}"/>
                    </a:ext>
                  </a:extLst>
                </p:cNvPr>
                <p:cNvGrpSpPr/>
                <p:nvPr/>
              </p:nvGrpSpPr>
              <p:grpSpPr>
                <a:xfrm>
                  <a:off x="8157032" y="203183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5" name="Straight Connector 804">
                    <a:extLst>
                      <a:ext uri="{FF2B5EF4-FFF2-40B4-BE49-F238E27FC236}">
                        <a16:creationId xmlns:a16="http://schemas.microsoft.com/office/drawing/2014/main" id="{B182F070-5504-4B1A-9230-4C9ACFFC58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6" name="Straight Connector 805">
                    <a:extLst>
                      <a:ext uri="{FF2B5EF4-FFF2-40B4-BE49-F238E27FC236}">
                        <a16:creationId xmlns:a16="http://schemas.microsoft.com/office/drawing/2014/main" id="{F939ADE8-7AEA-4C49-A1F0-1CA21129B7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9" name="Group 678">
                  <a:extLst>
                    <a:ext uri="{FF2B5EF4-FFF2-40B4-BE49-F238E27FC236}">
                      <a16:creationId xmlns:a16="http://schemas.microsoft.com/office/drawing/2014/main" id="{0C3ABF5D-EB35-462A-A247-558B5F524B33}"/>
                    </a:ext>
                  </a:extLst>
                </p:cNvPr>
                <p:cNvGrpSpPr/>
                <p:nvPr/>
              </p:nvGrpSpPr>
              <p:grpSpPr>
                <a:xfrm>
                  <a:off x="8090721" y="201498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3" name="Straight Connector 802">
                    <a:extLst>
                      <a:ext uri="{FF2B5EF4-FFF2-40B4-BE49-F238E27FC236}">
                        <a16:creationId xmlns:a16="http://schemas.microsoft.com/office/drawing/2014/main" id="{7C2A71E7-2EA4-4BD8-8AB5-A7BE87326E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4" name="Straight Connector 803">
                    <a:extLst>
                      <a:ext uri="{FF2B5EF4-FFF2-40B4-BE49-F238E27FC236}">
                        <a16:creationId xmlns:a16="http://schemas.microsoft.com/office/drawing/2014/main" id="{80BEAAB8-6395-49C4-B8AB-80013E433E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0" name="Group 679">
                  <a:extLst>
                    <a:ext uri="{FF2B5EF4-FFF2-40B4-BE49-F238E27FC236}">
                      <a16:creationId xmlns:a16="http://schemas.microsoft.com/office/drawing/2014/main" id="{06822E70-64EC-4A91-9FB9-903D1AFBC181}"/>
                    </a:ext>
                  </a:extLst>
                </p:cNvPr>
                <p:cNvGrpSpPr/>
                <p:nvPr/>
              </p:nvGrpSpPr>
              <p:grpSpPr>
                <a:xfrm>
                  <a:off x="8049914" y="200576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1" name="Straight Connector 800">
                    <a:extLst>
                      <a:ext uri="{FF2B5EF4-FFF2-40B4-BE49-F238E27FC236}">
                        <a16:creationId xmlns:a16="http://schemas.microsoft.com/office/drawing/2014/main" id="{32D20AA8-1BE8-4DE2-B435-0E18F415B3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2" name="Straight Connector 801">
                    <a:extLst>
                      <a:ext uri="{FF2B5EF4-FFF2-40B4-BE49-F238E27FC236}">
                        <a16:creationId xmlns:a16="http://schemas.microsoft.com/office/drawing/2014/main" id="{B8A80EF8-C9DF-46A5-B2C4-82D16DA2DB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1" name="Group 680">
                  <a:extLst>
                    <a:ext uri="{FF2B5EF4-FFF2-40B4-BE49-F238E27FC236}">
                      <a16:creationId xmlns:a16="http://schemas.microsoft.com/office/drawing/2014/main" id="{A11E4C55-EBAA-41A1-B2F3-BABBEC9A23F2}"/>
                    </a:ext>
                  </a:extLst>
                </p:cNvPr>
                <p:cNvGrpSpPr/>
                <p:nvPr/>
              </p:nvGrpSpPr>
              <p:grpSpPr>
                <a:xfrm>
                  <a:off x="8039775" y="19870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9" name="Straight Connector 798">
                    <a:extLst>
                      <a:ext uri="{FF2B5EF4-FFF2-40B4-BE49-F238E27FC236}">
                        <a16:creationId xmlns:a16="http://schemas.microsoft.com/office/drawing/2014/main" id="{7CAE8526-C732-4DD0-AEFE-E1B31FBB39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0" name="Straight Connector 799">
                    <a:extLst>
                      <a:ext uri="{FF2B5EF4-FFF2-40B4-BE49-F238E27FC236}">
                        <a16:creationId xmlns:a16="http://schemas.microsoft.com/office/drawing/2014/main" id="{77F06A29-532B-41CF-91AE-AC0B327E8D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2" name="Group 681">
                  <a:extLst>
                    <a:ext uri="{FF2B5EF4-FFF2-40B4-BE49-F238E27FC236}">
                      <a16:creationId xmlns:a16="http://schemas.microsoft.com/office/drawing/2014/main" id="{35D82AE3-90A4-4C40-9C5F-C6886B80612C}"/>
                    </a:ext>
                  </a:extLst>
                </p:cNvPr>
                <p:cNvGrpSpPr/>
                <p:nvPr/>
              </p:nvGrpSpPr>
              <p:grpSpPr>
                <a:xfrm>
                  <a:off x="7910847" y="196877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7" name="Straight Connector 796">
                    <a:extLst>
                      <a:ext uri="{FF2B5EF4-FFF2-40B4-BE49-F238E27FC236}">
                        <a16:creationId xmlns:a16="http://schemas.microsoft.com/office/drawing/2014/main" id="{B9E31E3B-011E-4CE7-A0C6-39B959AFA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8" name="Straight Connector 797">
                    <a:extLst>
                      <a:ext uri="{FF2B5EF4-FFF2-40B4-BE49-F238E27FC236}">
                        <a16:creationId xmlns:a16="http://schemas.microsoft.com/office/drawing/2014/main" id="{C227A56E-FB2A-440A-B094-2ADF2A952B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3" name="Group 682">
                  <a:extLst>
                    <a:ext uri="{FF2B5EF4-FFF2-40B4-BE49-F238E27FC236}">
                      <a16:creationId xmlns:a16="http://schemas.microsoft.com/office/drawing/2014/main" id="{34E008B8-BBBE-417F-9E00-8662C6A4C7AE}"/>
                    </a:ext>
                  </a:extLst>
                </p:cNvPr>
                <p:cNvGrpSpPr/>
                <p:nvPr/>
              </p:nvGrpSpPr>
              <p:grpSpPr>
                <a:xfrm>
                  <a:off x="7839698" y="195499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5" name="Straight Connector 794">
                    <a:extLst>
                      <a:ext uri="{FF2B5EF4-FFF2-40B4-BE49-F238E27FC236}">
                        <a16:creationId xmlns:a16="http://schemas.microsoft.com/office/drawing/2014/main" id="{A1140E8E-53C6-47A9-91C9-C08C6BD481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6" name="Straight Connector 795">
                    <a:extLst>
                      <a:ext uri="{FF2B5EF4-FFF2-40B4-BE49-F238E27FC236}">
                        <a16:creationId xmlns:a16="http://schemas.microsoft.com/office/drawing/2014/main" id="{9C7157CB-CD12-4EB2-8F33-79C3DF5580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4" name="Group 683">
                  <a:extLst>
                    <a:ext uri="{FF2B5EF4-FFF2-40B4-BE49-F238E27FC236}">
                      <a16:creationId xmlns:a16="http://schemas.microsoft.com/office/drawing/2014/main" id="{F22F1E42-62B0-4DE8-A0EB-A1A5AEBCA587}"/>
                    </a:ext>
                  </a:extLst>
                </p:cNvPr>
                <p:cNvGrpSpPr/>
                <p:nvPr/>
              </p:nvGrpSpPr>
              <p:grpSpPr>
                <a:xfrm>
                  <a:off x="7791737" y="194129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3" name="Straight Connector 792">
                    <a:extLst>
                      <a:ext uri="{FF2B5EF4-FFF2-40B4-BE49-F238E27FC236}">
                        <a16:creationId xmlns:a16="http://schemas.microsoft.com/office/drawing/2014/main" id="{A2C69255-B6D0-4E87-A165-3D65E393F1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4" name="Straight Connector 793">
                    <a:extLst>
                      <a:ext uri="{FF2B5EF4-FFF2-40B4-BE49-F238E27FC236}">
                        <a16:creationId xmlns:a16="http://schemas.microsoft.com/office/drawing/2014/main" id="{5B6E3E10-A350-4957-827D-FEC33BDE95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5" name="Group 684">
                  <a:extLst>
                    <a:ext uri="{FF2B5EF4-FFF2-40B4-BE49-F238E27FC236}">
                      <a16:creationId xmlns:a16="http://schemas.microsoft.com/office/drawing/2014/main" id="{3F6C510B-DC96-42CE-88AA-6EC9C3784D11}"/>
                    </a:ext>
                  </a:extLst>
                </p:cNvPr>
                <p:cNvGrpSpPr/>
                <p:nvPr/>
              </p:nvGrpSpPr>
              <p:grpSpPr>
                <a:xfrm>
                  <a:off x="7784546" y="191124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1" name="Straight Connector 790">
                    <a:extLst>
                      <a:ext uri="{FF2B5EF4-FFF2-40B4-BE49-F238E27FC236}">
                        <a16:creationId xmlns:a16="http://schemas.microsoft.com/office/drawing/2014/main" id="{B2DCDDDD-ED3C-4219-9BDE-80ED3CE5A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2" name="Straight Connector 791">
                    <a:extLst>
                      <a:ext uri="{FF2B5EF4-FFF2-40B4-BE49-F238E27FC236}">
                        <a16:creationId xmlns:a16="http://schemas.microsoft.com/office/drawing/2014/main" id="{CD91AC32-9DE5-41B1-8583-DC53C363E0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6" name="Group 685">
                  <a:extLst>
                    <a:ext uri="{FF2B5EF4-FFF2-40B4-BE49-F238E27FC236}">
                      <a16:creationId xmlns:a16="http://schemas.microsoft.com/office/drawing/2014/main" id="{295F9599-DE91-48F8-A3C1-7F9BF6D5ED8C}"/>
                    </a:ext>
                  </a:extLst>
                </p:cNvPr>
                <p:cNvGrpSpPr/>
                <p:nvPr/>
              </p:nvGrpSpPr>
              <p:grpSpPr>
                <a:xfrm>
                  <a:off x="7770629" y="189532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9" name="Straight Connector 788">
                    <a:extLst>
                      <a:ext uri="{FF2B5EF4-FFF2-40B4-BE49-F238E27FC236}">
                        <a16:creationId xmlns:a16="http://schemas.microsoft.com/office/drawing/2014/main" id="{75F1FA49-57BB-4695-9986-5985B28962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0" name="Straight Connector 789">
                    <a:extLst>
                      <a:ext uri="{FF2B5EF4-FFF2-40B4-BE49-F238E27FC236}">
                        <a16:creationId xmlns:a16="http://schemas.microsoft.com/office/drawing/2014/main" id="{DB8ED3C7-12D6-4E7E-A2FA-3AF9371CB2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7" name="Group 686">
                  <a:extLst>
                    <a:ext uri="{FF2B5EF4-FFF2-40B4-BE49-F238E27FC236}">
                      <a16:creationId xmlns:a16="http://schemas.microsoft.com/office/drawing/2014/main" id="{7875CBBC-5981-48C5-BB7F-70D7A219E11C}"/>
                    </a:ext>
                  </a:extLst>
                </p:cNvPr>
                <p:cNvGrpSpPr/>
                <p:nvPr/>
              </p:nvGrpSpPr>
              <p:grpSpPr>
                <a:xfrm>
                  <a:off x="7683037" y="18816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7" name="Straight Connector 786">
                    <a:extLst>
                      <a:ext uri="{FF2B5EF4-FFF2-40B4-BE49-F238E27FC236}">
                        <a16:creationId xmlns:a16="http://schemas.microsoft.com/office/drawing/2014/main" id="{8EACE017-73BA-4A79-B111-03346EA541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8" name="Straight Connector 787">
                    <a:extLst>
                      <a:ext uri="{FF2B5EF4-FFF2-40B4-BE49-F238E27FC236}">
                        <a16:creationId xmlns:a16="http://schemas.microsoft.com/office/drawing/2014/main" id="{1CBE3E41-8A14-4EB8-B573-6212099258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226EB056-37D6-420B-88A2-574F002DC5AD}"/>
                    </a:ext>
                  </a:extLst>
                </p:cNvPr>
                <p:cNvGrpSpPr/>
                <p:nvPr/>
              </p:nvGrpSpPr>
              <p:grpSpPr>
                <a:xfrm>
                  <a:off x="7672198" y="185206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5" name="Straight Connector 784">
                    <a:extLst>
                      <a:ext uri="{FF2B5EF4-FFF2-40B4-BE49-F238E27FC236}">
                        <a16:creationId xmlns:a16="http://schemas.microsoft.com/office/drawing/2014/main" id="{F9ABDCC9-2D03-4C14-8852-37D8B21550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6" name="Straight Connector 785">
                    <a:extLst>
                      <a:ext uri="{FF2B5EF4-FFF2-40B4-BE49-F238E27FC236}">
                        <a16:creationId xmlns:a16="http://schemas.microsoft.com/office/drawing/2014/main" id="{0C15B722-D0AC-4E0A-9143-4CC4AE020D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E48B95AA-BE12-4564-B3B3-2898060C522B}"/>
                    </a:ext>
                  </a:extLst>
                </p:cNvPr>
                <p:cNvGrpSpPr/>
                <p:nvPr/>
              </p:nvGrpSpPr>
              <p:grpSpPr>
                <a:xfrm>
                  <a:off x="7665935" y="183571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3" name="Straight Connector 782">
                    <a:extLst>
                      <a:ext uri="{FF2B5EF4-FFF2-40B4-BE49-F238E27FC236}">
                        <a16:creationId xmlns:a16="http://schemas.microsoft.com/office/drawing/2014/main" id="{AF699A70-E3E2-4077-97C0-52531A511C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4" name="Straight Connector 783">
                    <a:extLst>
                      <a:ext uri="{FF2B5EF4-FFF2-40B4-BE49-F238E27FC236}">
                        <a16:creationId xmlns:a16="http://schemas.microsoft.com/office/drawing/2014/main" id="{1C2639DD-2892-4A01-B803-849D6F5329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099EE0CB-6E75-4AC4-A802-1C7F7031901A}"/>
                    </a:ext>
                  </a:extLst>
                </p:cNvPr>
                <p:cNvGrpSpPr/>
                <p:nvPr/>
              </p:nvGrpSpPr>
              <p:grpSpPr>
                <a:xfrm>
                  <a:off x="7599260" y="1822014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1" name="Straight Connector 780">
                    <a:extLst>
                      <a:ext uri="{FF2B5EF4-FFF2-40B4-BE49-F238E27FC236}">
                        <a16:creationId xmlns:a16="http://schemas.microsoft.com/office/drawing/2014/main" id="{06EE1B1B-B718-4B69-982E-5CF24542E7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2" name="Straight Connector 781">
                    <a:extLst>
                      <a:ext uri="{FF2B5EF4-FFF2-40B4-BE49-F238E27FC236}">
                        <a16:creationId xmlns:a16="http://schemas.microsoft.com/office/drawing/2014/main" id="{4B911DC2-21C5-43D8-99D7-ABCF83BCD3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1" name="Group 690">
                  <a:extLst>
                    <a:ext uri="{FF2B5EF4-FFF2-40B4-BE49-F238E27FC236}">
                      <a16:creationId xmlns:a16="http://schemas.microsoft.com/office/drawing/2014/main" id="{AC36FFCC-265B-4875-AEFF-43F422A00DBE}"/>
                    </a:ext>
                  </a:extLst>
                </p:cNvPr>
                <p:cNvGrpSpPr/>
                <p:nvPr/>
              </p:nvGrpSpPr>
              <p:grpSpPr>
                <a:xfrm>
                  <a:off x="7547620" y="175873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9" name="Straight Connector 778">
                    <a:extLst>
                      <a:ext uri="{FF2B5EF4-FFF2-40B4-BE49-F238E27FC236}">
                        <a16:creationId xmlns:a16="http://schemas.microsoft.com/office/drawing/2014/main" id="{3893090F-6657-4332-9D57-9160773C0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0" name="Straight Connector 779">
                    <a:extLst>
                      <a:ext uri="{FF2B5EF4-FFF2-40B4-BE49-F238E27FC236}">
                        <a16:creationId xmlns:a16="http://schemas.microsoft.com/office/drawing/2014/main" id="{6D5E56A1-31F4-46C6-9457-D3B8C83446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2" name="Group 691">
                  <a:extLst>
                    <a:ext uri="{FF2B5EF4-FFF2-40B4-BE49-F238E27FC236}">
                      <a16:creationId xmlns:a16="http://schemas.microsoft.com/office/drawing/2014/main" id="{176A5B6E-287D-4755-8F9C-0689D0C05A15}"/>
                    </a:ext>
                  </a:extLst>
                </p:cNvPr>
                <p:cNvGrpSpPr/>
                <p:nvPr/>
              </p:nvGrpSpPr>
              <p:grpSpPr>
                <a:xfrm>
                  <a:off x="7539022" y="174520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7" name="Straight Connector 776">
                    <a:extLst>
                      <a:ext uri="{FF2B5EF4-FFF2-40B4-BE49-F238E27FC236}">
                        <a16:creationId xmlns:a16="http://schemas.microsoft.com/office/drawing/2014/main" id="{45D19248-0B59-4F07-BCB1-CDB6B1A95F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8" name="Straight Connector 777">
                    <a:extLst>
                      <a:ext uri="{FF2B5EF4-FFF2-40B4-BE49-F238E27FC236}">
                        <a16:creationId xmlns:a16="http://schemas.microsoft.com/office/drawing/2014/main" id="{D4E60A18-2DBD-4DB4-8740-BCCBD6E863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2EB48D08-AB57-435B-83D3-A7E779D6BD02}"/>
                    </a:ext>
                  </a:extLst>
                </p:cNvPr>
                <p:cNvGrpSpPr/>
                <p:nvPr/>
              </p:nvGrpSpPr>
              <p:grpSpPr>
                <a:xfrm>
                  <a:off x="7527493" y="162441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5" name="Straight Connector 774">
                    <a:extLst>
                      <a:ext uri="{FF2B5EF4-FFF2-40B4-BE49-F238E27FC236}">
                        <a16:creationId xmlns:a16="http://schemas.microsoft.com/office/drawing/2014/main" id="{9D33F8C8-C7EE-464D-B28E-0998B92C52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6" name="Straight Connector 775">
                    <a:extLst>
                      <a:ext uri="{FF2B5EF4-FFF2-40B4-BE49-F238E27FC236}">
                        <a16:creationId xmlns:a16="http://schemas.microsoft.com/office/drawing/2014/main" id="{143B073B-84B9-4212-89E2-264518BDBB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4" name="Group 693">
                  <a:extLst>
                    <a:ext uri="{FF2B5EF4-FFF2-40B4-BE49-F238E27FC236}">
                      <a16:creationId xmlns:a16="http://schemas.microsoft.com/office/drawing/2014/main" id="{A7297EE9-4887-4597-BC4E-A04D4BDDD98F}"/>
                    </a:ext>
                  </a:extLst>
                </p:cNvPr>
                <p:cNvGrpSpPr/>
                <p:nvPr/>
              </p:nvGrpSpPr>
              <p:grpSpPr>
                <a:xfrm>
                  <a:off x="7517588" y="160898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3" name="Straight Connector 772">
                    <a:extLst>
                      <a:ext uri="{FF2B5EF4-FFF2-40B4-BE49-F238E27FC236}">
                        <a16:creationId xmlns:a16="http://schemas.microsoft.com/office/drawing/2014/main" id="{28B37AFE-4060-4530-8588-4B03C56276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4" name="Straight Connector 773">
                    <a:extLst>
                      <a:ext uri="{FF2B5EF4-FFF2-40B4-BE49-F238E27FC236}">
                        <a16:creationId xmlns:a16="http://schemas.microsoft.com/office/drawing/2014/main" id="{E0D2ACF5-3D28-4465-8AAB-2C3EA29B05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5" name="Group 694">
                  <a:extLst>
                    <a:ext uri="{FF2B5EF4-FFF2-40B4-BE49-F238E27FC236}">
                      <a16:creationId xmlns:a16="http://schemas.microsoft.com/office/drawing/2014/main" id="{EB197C1B-E0C8-4620-86E9-1F04C52AA274}"/>
                    </a:ext>
                  </a:extLst>
                </p:cNvPr>
                <p:cNvGrpSpPr/>
                <p:nvPr/>
              </p:nvGrpSpPr>
              <p:grpSpPr>
                <a:xfrm>
                  <a:off x="7490131" y="159725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1" name="Straight Connector 770">
                    <a:extLst>
                      <a:ext uri="{FF2B5EF4-FFF2-40B4-BE49-F238E27FC236}">
                        <a16:creationId xmlns:a16="http://schemas.microsoft.com/office/drawing/2014/main" id="{6F022258-7D99-4A07-9382-C1681A7424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2" name="Straight Connector 771">
                    <a:extLst>
                      <a:ext uri="{FF2B5EF4-FFF2-40B4-BE49-F238E27FC236}">
                        <a16:creationId xmlns:a16="http://schemas.microsoft.com/office/drawing/2014/main" id="{3A126E95-EE00-4094-9B9B-924CFFDBFB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6" name="Group 695">
                  <a:extLst>
                    <a:ext uri="{FF2B5EF4-FFF2-40B4-BE49-F238E27FC236}">
                      <a16:creationId xmlns:a16="http://schemas.microsoft.com/office/drawing/2014/main" id="{B189A0DC-3074-4ABE-84E6-B0E190899F6D}"/>
                    </a:ext>
                  </a:extLst>
                </p:cNvPr>
                <p:cNvGrpSpPr/>
                <p:nvPr/>
              </p:nvGrpSpPr>
              <p:grpSpPr>
                <a:xfrm>
                  <a:off x="7430265" y="158044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9" name="Straight Connector 768">
                    <a:extLst>
                      <a:ext uri="{FF2B5EF4-FFF2-40B4-BE49-F238E27FC236}">
                        <a16:creationId xmlns:a16="http://schemas.microsoft.com/office/drawing/2014/main" id="{0C6617C8-8CF0-48B8-9D2B-C94A4D8C6D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0" name="Straight Connector 769">
                    <a:extLst>
                      <a:ext uri="{FF2B5EF4-FFF2-40B4-BE49-F238E27FC236}">
                        <a16:creationId xmlns:a16="http://schemas.microsoft.com/office/drawing/2014/main" id="{FE98AF90-83F6-4100-A9EE-0402E5875D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7" name="Group 696">
                  <a:extLst>
                    <a:ext uri="{FF2B5EF4-FFF2-40B4-BE49-F238E27FC236}">
                      <a16:creationId xmlns:a16="http://schemas.microsoft.com/office/drawing/2014/main" id="{DDCA6992-F040-4E02-9A95-C602573C6F9E}"/>
                    </a:ext>
                  </a:extLst>
                </p:cNvPr>
                <p:cNvGrpSpPr/>
                <p:nvPr/>
              </p:nvGrpSpPr>
              <p:grpSpPr>
                <a:xfrm>
                  <a:off x="7408257" y="1566084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7" name="Straight Connector 766">
                    <a:extLst>
                      <a:ext uri="{FF2B5EF4-FFF2-40B4-BE49-F238E27FC236}">
                        <a16:creationId xmlns:a16="http://schemas.microsoft.com/office/drawing/2014/main" id="{50B07FD2-D2DE-4910-AF46-AE291F2994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8" name="Straight Connector 767">
                    <a:extLst>
                      <a:ext uri="{FF2B5EF4-FFF2-40B4-BE49-F238E27FC236}">
                        <a16:creationId xmlns:a16="http://schemas.microsoft.com/office/drawing/2014/main" id="{65813DCD-2956-4ECD-93A7-D19104BBD8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8" name="Group 697">
                  <a:extLst>
                    <a:ext uri="{FF2B5EF4-FFF2-40B4-BE49-F238E27FC236}">
                      <a16:creationId xmlns:a16="http://schemas.microsoft.com/office/drawing/2014/main" id="{46712319-4DCD-45E7-B929-8D1688EC6776}"/>
                    </a:ext>
                  </a:extLst>
                </p:cNvPr>
                <p:cNvGrpSpPr/>
                <p:nvPr/>
              </p:nvGrpSpPr>
              <p:grpSpPr>
                <a:xfrm>
                  <a:off x="7388247" y="155041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5" name="Straight Connector 764">
                    <a:extLst>
                      <a:ext uri="{FF2B5EF4-FFF2-40B4-BE49-F238E27FC236}">
                        <a16:creationId xmlns:a16="http://schemas.microsoft.com/office/drawing/2014/main" id="{D0FDD12A-1F20-4E8D-B516-8C8F7876BF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6" name="Straight Connector 765">
                    <a:extLst>
                      <a:ext uri="{FF2B5EF4-FFF2-40B4-BE49-F238E27FC236}">
                        <a16:creationId xmlns:a16="http://schemas.microsoft.com/office/drawing/2014/main" id="{239B13A4-4C6F-48F6-9686-EEEB0DDD93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9" name="Group 698">
                  <a:extLst>
                    <a:ext uri="{FF2B5EF4-FFF2-40B4-BE49-F238E27FC236}">
                      <a16:creationId xmlns:a16="http://schemas.microsoft.com/office/drawing/2014/main" id="{189A49B5-8542-46B0-A5BC-F395AB95BD11}"/>
                    </a:ext>
                  </a:extLst>
                </p:cNvPr>
                <p:cNvGrpSpPr/>
                <p:nvPr/>
              </p:nvGrpSpPr>
              <p:grpSpPr>
                <a:xfrm>
                  <a:off x="7339875" y="153245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3" name="Straight Connector 762">
                    <a:extLst>
                      <a:ext uri="{FF2B5EF4-FFF2-40B4-BE49-F238E27FC236}">
                        <a16:creationId xmlns:a16="http://schemas.microsoft.com/office/drawing/2014/main" id="{8AEA632F-A948-4B56-B9D3-AE0B1B291A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4" name="Straight Connector 763">
                    <a:extLst>
                      <a:ext uri="{FF2B5EF4-FFF2-40B4-BE49-F238E27FC236}">
                        <a16:creationId xmlns:a16="http://schemas.microsoft.com/office/drawing/2014/main" id="{B45F310D-46F6-4316-8659-E8EB0DAAF7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0" name="Group 699">
                  <a:extLst>
                    <a:ext uri="{FF2B5EF4-FFF2-40B4-BE49-F238E27FC236}">
                      <a16:creationId xmlns:a16="http://schemas.microsoft.com/office/drawing/2014/main" id="{6C8965DB-BB8F-45C6-8935-62987852105C}"/>
                    </a:ext>
                  </a:extLst>
                </p:cNvPr>
                <p:cNvGrpSpPr/>
                <p:nvPr/>
              </p:nvGrpSpPr>
              <p:grpSpPr>
                <a:xfrm>
                  <a:off x="7333114" y="151811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1" name="Straight Connector 760">
                    <a:extLst>
                      <a:ext uri="{FF2B5EF4-FFF2-40B4-BE49-F238E27FC236}">
                        <a16:creationId xmlns:a16="http://schemas.microsoft.com/office/drawing/2014/main" id="{AA723F95-F116-4745-B5F8-7B284C5577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2" name="Straight Connector 761">
                    <a:extLst>
                      <a:ext uri="{FF2B5EF4-FFF2-40B4-BE49-F238E27FC236}">
                        <a16:creationId xmlns:a16="http://schemas.microsoft.com/office/drawing/2014/main" id="{8FEB7D61-99A5-4706-B3E1-8B2E718B6F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1" name="Group 700">
                  <a:extLst>
                    <a:ext uri="{FF2B5EF4-FFF2-40B4-BE49-F238E27FC236}">
                      <a16:creationId xmlns:a16="http://schemas.microsoft.com/office/drawing/2014/main" id="{E43C9B23-F3B0-48B1-997A-577F4C4258D3}"/>
                    </a:ext>
                  </a:extLst>
                </p:cNvPr>
                <p:cNvGrpSpPr/>
                <p:nvPr/>
              </p:nvGrpSpPr>
              <p:grpSpPr>
                <a:xfrm>
                  <a:off x="7316788" y="150232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9" name="Straight Connector 758">
                    <a:extLst>
                      <a:ext uri="{FF2B5EF4-FFF2-40B4-BE49-F238E27FC236}">
                        <a16:creationId xmlns:a16="http://schemas.microsoft.com/office/drawing/2014/main" id="{6013E1A6-C79D-452D-B671-DE44312774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0" name="Straight Connector 759">
                    <a:extLst>
                      <a:ext uri="{FF2B5EF4-FFF2-40B4-BE49-F238E27FC236}">
                        <a16:creationId xmlns:a16="http://schemas.microsoft.com/office/drawing/2014/main" id="{A04A884B-99E9-4793-AE43-A01487E57A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2" name="Group 701">
                  <a:extLst>
                    <a:ext uri="{FF2B5EF4-FFF2-40B4-BE49-F238E27FC236}">
                      <a16:creationId xmlns:a16="http://schemas.microsoft.com/office/drawing/2014/main" id="{1D99F2C8-613A-48B2-96DE-AD5394B5E822}"/>
                    </a:ext>
                  </a:extLst>
                </p:cNvPr>
                <p:cNvGrpSpPr/>
                <p:nvPr/>
              </p:nvGrpSpPr>
              <p:grpSpPr>
                <a:xfrm>
                  <a:off x="7295043" y="149347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7" name="Straight Connector 756">
                    <a:extLst>
                      <a:ext uri="{FF2B5EF4-FFF2-40B4-BE49-F238E27FC236}">
                        <a16:creationId xmlns:a16="http://schemas.microsoft.com/office/drawing/2014/main" id="{AE476E21-9D82-4221-9D40-A534952AD1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8" name="Straight Connector 757">
                    <a:extLst>
                      <a:ext uri="{FF2B5EF4-FFF2-40B4-BE49-F238E27FC236}">
                        <a16:creationId xmlns:a16="http://schemas.microsoft.com/office/drawing/2014/main" id="{4BC770A0-23E7-4629-A07F-DBBAA7A707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3" name="Group 702">
                  <a:extLst>
                    <a:ext uri="{FF2B5EF4-FFF2-40B4-BE49-F238E27FC236}">
                      <a16:creationId xmlns:a16="http://schemas.microsoft.com/office/drawing/2014/main" id="{4C5D42AD-AEC5-4927-8D88-2DF93887EE0A}"/>
                    </a:ext>
                  </a:extLst>
                </p:cNvPr>
                <p:cNvGrpSpPr/>
                <p:nvPr/>
              </p:nvGrpSpPr>
              <p:grpSpPr>
                <a:xfrm>
                  <a:off x="7288248" y="1480204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5" name="Straight Connector 754">
                    <a:extLst>
                      <a:ext uri="{FF2B5EF4-FFF2-40B4-BE49-F238E27FC236}">
                        <a16:creationId xmlns:a16="http://schemas.microsoft.com/office/drawing/2014/main" id="{3155630B-683A-481B-ABA5-9F2B9D01BB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6" name="Straight Connector 755">
                    <a:extLst>
                      <a:ext uri="{FF2B5EF4-FFF2-40B4-BE49-F238E27FC236}">
                        <a16:creationId xmlns:a16="http://schemas.microsoft.com/office/drawing/2014/main" id="{184943B8-CE72-4CE5-8BC9-DCABC505D0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BCA810BC-A182-4D1A-B961-88DD56BBA087}"/>
                    </a:ext>
                  </a:extLst>
                </p:cNvPr>
                <p:cNvGrpSpPr/>
                <p:nvPr/>
              </p:nvGrpSpPr>
              <p:grpSpPr>
                <a:xfrm>
                  <a:off x="7264594" y="132859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3" name="Straight Connector 752">
                    <a:extLst>
                      <a:ext uri="{FF2B5EF4-FFF2-40B4-BE49-F238E27FC236}">
                        <a16:creationId xmlns:a16="http://schemas.microsoft.com/office/drawing/2014/main" id="{0F1F2ADF-FD26-48E4-BD0B-2681C8A867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4" name="Straight Connector 753">
                    <a:extLst>
                      <a:ext uri="{FF2B5EF4-FFF2-40B4-BE49-F238E27FC236}">
                        <a16:creationId xmlns:a16="http://schemas.microsoft.com/office/drawing/2014/main" id="{1B0F9F3E-9BF0-4908-9F93-226C7C638B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0C467AB3-5CE0-4147-89D0-D52A5E841F55}"/>
                    </a:ext>
                  </a:extLst>
                </p:cNvPr>
                <p:cNvGrpSpPr/>
                <p:nvPr/>
              </p:nvGrpSpPr>
              <p:grpSpPr>
                <a:xfrm>
                  <a:off x="7223612" y="131672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1" name="Straight Connector 750">
                    <a:extLst>
                      <a:ext uri="{FF2B5EF4-FFF2-40B4-BE49-F238E27FC236}">
                        <a16:creationId xmlns:a16="http://schemas.microsoft.com/office/drawing/2014/main" id="{146929C9-876E-41E5-B511-BE6FD9D5C0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2" name="Straight Connector 751">
                    <a:extLst>
                      <a:ext uri="{FF2B5EF4-FFF2-40B4-BE49-F238E27FC236}">
                        <a16:creationId xmlns:a16="http://schemas.microsoft.com/office/drawing/2014/main" id="{9B316BE8-7AA6-46F2-8135-437989BA9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BF99870-3C4B-42B6-9697-04FBF52F890C}"/>
                    </a:ext>
                  </a:extLst>
                </p:cNvPr>
                <p:cNvGrpSpPr/>
                <p:nvPr/>
              </p:nvGrpSpPr>
              <p:grpSpPr>
                <a:xfrm>
                  <a:off x="7160550" y="130302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9" name="Straight Connector 748">
                    <a:extLst>
                      <a:ext uri="{FF2B5EF4-FFF2-40B4-BE49-F238E27FC236}">
                        <a16:creationId xmlns:a16="http://schemas.microsoft.com/office/drawing/2014/main" id="{51801A1E-F005-4801-BD96-1F6797B652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0" name="Straight Connector 749">
                    <a:extLst>
                      <a:ext uri="{FF2B5EF4-FFF2-40B4-BE49-F238E27FC236}">
                        <a16:creationId xmlns:a16="http://schemas.microsoft.com/office/drawing/2014/main" id="{E68E1AD1-7C7A-4EB2-8A1F-5008C31AC9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FF57F9BE-1ABA-4F60-9CBC-74FD940613DF}"/>
                    </a:ext>
                  </a:extLst>
                </p:cNvPr>
                <p:cNvGrpSpPr/>
                <p:nvPr/>
              </p:nvGrpSpPr>
              <p:grpSpPr>
                <a:xfrm>
                  <a:off x="7081456" y="125951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7" name="Straight Connector 746">
                    <a:extLst>
                      <a:ext uri="{FF2B5EF4-FFF2-40B4-BE49-F238E27FC236}">
                        <a16:creationId xmlns:a16="http://schemas.microsoft.com/office/drawing/2014/main" id="{7E41C2BB-1459-4163-A41B-A5C60BC72A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8" name="Straight Connector 747">
                    <a:extLst>
                      <a:ext uri="{FF2B5EF4-FFF2-40B4-BE49-F238E27FC236}">
                        <a16:creationId xmlns:a16="http://schemas.microsoft.com/office/drawing/2014/main" id="{13A2CCA2-87E4-4834-A033-28F685377B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8" name="Group 707">
                  <a:extLst>
                    <a:ext uri="{FF2B5EF4-FFF2-40B4-BE49-F238E27FC236}">
                      <a16:creationId xmlns:a16="http://schemas.microsoft.com/office/drawing/2014/main" id="{237C414F-1AC1-468D-A04C-9D3F46F55DF3}"/>
                    </a:ext>
                  </a:extLst>
                </p:cNvPr>
                <p:cNvGrpSpPr/>
                <p:nvPr/>
              </p:nvGrpSpPr>
              <p:grpSpPr>
                <a:xfrm>
                  <a:off x="7043632" y="124765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5" name="Straight Connector 744">
                    <a:extLst>
                      <a:ext uri="{FF2B5EF4-FFF2-40B4-BE49-F238E27FC236}">
                        <a16:creationId xmlns:a16="http://schemas.microsoft.com/office/drawing/2014/main" id="{C792AB95-EF33-4F29-B114-2DA6980AD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6" name="Straight Connector 745">
                    <a:extLst>
                      <a:ext uri="{FF2B5EF4-FFF2-40B4-BE49-F238E27FC236}">
                        <a16:creationId xmlns:a16="http://schemas.microsoft.com/office/drawing/2014/main" id="{F1E986B9-ED94-4499-9340-B9DFF3BD28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9" name="Group 708">
                  <a:extLst>
                    <a:ext uri="{FF2B5EF4-FFF2-40B4-BE49-F238E27FC236}">
                      <a16:creationId xmlns:a16="http://schemas.microsoft.com/office/drawing/2014/main" id="{48645493-14E4-4580-B89E-6361D0406E23}"/>
                    </a:ext>
                  </a:extLst>
                </p:cNvPr>
                <p:cNvGrpSpPr/>
                <p:nvPr/>
              </p:nvGrpSpPr>
              <p:grpSpPr>
                <a:xfrm>
                  <a:off x="7037095" y="121756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3" name="Straight Connector 742">
                    <a:extLst>
                      <a:ext uri="{FF2B5EF4-FFF2-40B4-BE49-F238E27FC236}">
                        <a16:creationId xmlns:a16="http://schemas.microsoft.com/office/drawing/2014/main" id="{E931183E-A9E9-4EBE-9C1A-D116ADA5FD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4" name="Straight Connector 743">
                    <a:extLst>
                      <a:ext uri="{FF2B5EF4-FFF2-40B4-BE49-F238E27FC236}">
                        <a16:creationId xmlns:a16="http://schemas.microsoft.com/office/drawing/2014/main" id="{B76C3AEC-4F45-4B78-BD22-26B1DA023B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0" name="Group 709">
                  <a:extLst>
                    <a:ext uri="{FF2B5EF4-FFF2-40B4-BE49-F238E27FC236}">
                      <a16:creationId xmlns:a16="http://schemas.microsoft.com/office/drawing/2014/main" id="{FDA66EF7-FD95-4661-839D-8F6A17B0CB3B}"/>
                    </a:ext>
                  </a:extLst>
                </p:cNvPr>
                <p:cNvGrpSpPr/>
                <p:nvPr/>
              </p:nvGrpSpPr>
              <p:grpSpPr>
                <a:xfrm>
                  <a:off x="7024813" y="114769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1" name="Straight Connector 740">
                    <a:extLst>
                      <a:ext uri="{FF2B5EF4-FFF2-40B4-BE49-F238E27FC236}">
                        <a16:creationId xmlns:a16="http://schemas.microsoft.com/office/drawing/2014/main" id="{E6A59494-856A-4647-9AA6-4D2AD46667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2" name="Straight Connector 741">
                    <a:extLst>
                      <a:ext uri="{FF2B5EF4-FFF2-40B4-BE49-F238E27FC236}">
                        <a16:creationId xmlns:a16="http://schemas.microsoft.com/office/drawing/2014/main" id="{B02C998B-806A-48A6-BDB7-BB5509EE1B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1" name="Group 710">
                  <a:extLst>
                    <a:ext uri="{FF2B5EF4-FFF2-40B4-BE49-F238E27FC236}">
                      <a16:creationId xmlns:a16="http://schemas.microsoft.com/office/drawing/2014/main" id="{1EF85BE6-5C70-4544-A09D-389125C46E65}"/>
                    </a:ext>
                  </a:extLst>
                </p:cNvPr>
                <p:cNvGrpSpPr/>
                <p:nvPr/>
              </p:nvGrpSpPr>
              <p:grpSpPr>
                <a:xfrm>
                  <a:off x="7017786" y="111760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9" name="Straight Connector 738">
                    <a:extLst>
                      <a:ext uri="{FF2B5EF4-FFF2-40B4-BE49-F238E27FC236}">
                        <a16:creationId xmlns:a16="http://schemas.microsoft.com/office/drawing/2014/main" id="{3662AE32-19DE-4804-A9EB-AFD3D3281D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0" name="Straight Connector 739">
                    <a:extLst>
                      <a:ext uri="{FF2B5EF4-FFF2-40B4-BE49-F238E27FC236}">
                        <a16:creationId xmlns:a16="http://schemas.microsoft.com/office/drawing/2014/main" id="{8216D8A7-8FCD-479B-81AD-8C0B09FFF8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2" name="Group 711">
                  <a:extLst>
                    <a:ext uri="{FF2B5EF4-FFF2-40B4-BE49-F238E27FC236}">
                      <a16:creationId xmlns:a16="http://schemas.microsoft.com/office/drawing/2014/main" id="{3A779D5B-FFBA-41B5-93D7-D1C92DC63598}"/>
                    </a:ext>
                  </a:extLst>
                </p:cNvPr>
                <p:cNvGrpSpPr/>
                <p:nvPr/>
              </p:nvGrpSpPr>
              <p:grpSpPr>
                <a:xfrm>
                  <a:off x="6963531" y="109190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7" name="Straight Connector 736">
                    <a:extLst>
                      <a:ext uri="{FF2B5EF4-FFF2-40B4-BE49-F238E27FC236}">
                        <a16:creationId xmlns:a16="http://schemas.microsoft.com/office/drawing/2014/main" id="{B66EFEB3-B0C9-413E-8A3F-614C9F20E9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8" name="Straight Connector 737">
                    <a:extLst>
                      <a:ext uri="{FF2B5EF4-FFF2-40B4-BE49-F238E27FC236}">
                        <a16:creationId xmlns:a16="http://schemas.microsoft.com/office/drawing/2014/main" id="{CAAD9639-2A13-466A-8E83-3D504771F0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3" name="Group 712">
                  <a:extLst>
                    <a:ext uri="{FF2B5EF4-FFF2-40B4-BE49-F238E27FC236}">
                      <a16:creationId xmlns:a16="http://schemas.microsoft.com/office/drawing/2014/main" id="{5E4634B1-36B1-4EBF-BB46-57523CFF7AAB}"/>
                    </a:ext>
                  </a:extLst>
                </p:cNvPr>
                <p:cNvGrpSpPr/>
                <p:nvPr/>
              </p:nvGrpSpPr>
              <p:grpSpPr>
                <a:xfrm>
                  <a:off x="6941128" y="10748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5" name="Straight Connector 734">
                    <a:extLst>
                      <a:ext uri="{FF2B5EF4-FFF2-40B4-BE49-F238E27FC236}">
                        <a16:creationId xmlns:a16="http://schemas.microsoft.com/office/drawing/2014/main" id="{905E94C2-8929-4BD6-9DE3-DABE590D28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6" name="Straight Connector 735">
                    <a:extLst>
                      <a:ext uri="{FF2B5EF4-FFF2-40B4-BE49-F238E27FC236}">
                        <a16:creationId xmlns:a16="http://schemas.microsoft.com/office/drawing/2014/main" id="{CEFA5058-33BD-4DBE-90B6-D0FBDD585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CCBB8A3D-7A67-45BE-AF5D-CAF4CC7874DA}"/>
                    </a:ext>
                  </a:extLst>
                </p:cNvPr>
                <p:cNvGrpSpPr/>
                <p:nvPr/>
              </p:nvGrpSpPr>
              <p:grpSpPr>
                <a:xfrm>
                  <a:off x="6935245" y="10748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3" name="Straight Connector 732">
                    <a:extLst>
                      <a:ext uri="{FF2B5EF4-FFF2-40B4-BE49-F238E27FC236}">
                        <a16:creationId xmlns:a16="http://schemas.microsoft.com/office/drawing/2014/main" id="{1D7094FF-812D-4BFE-AA95-A7B42F6CCB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4" name="Straight Connector 733">
                    <a:extLst>
                      <a:ext uri="{FF2B5EF4-FFF2-40B4-BE49-F238E27FC236}">
                        <a16:creationId xmlns:a16="http://schemas.microsoft.com/office/drawing/2014/main" id="{D37E8E11-7492-4F0F-9557-70EA23FA49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5" name="Group 714">
                  <a:extLst>
                    <a:ext uri="{FF2B5EF4-FFF2-40B4-BE49-F238E27FC236}">
                      <a16:creationId xmlns:a16="http://schemas.microsoft.com/office/drawing/2014/main" id="{C317DFA3-2F60-44E5-8E21-35C4AC530FAD}"/>
                    </a:ext>
                  </a:extLst>
                </p:cNvPr>
                <p:cNvGrpSpPr/>
                <p:nvPr/>
              </p:nvGrpSpPr>
              <p:grpSpPr>
                <a:xfrm>
                  <a:off x="6928708" y="10748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1" name="Straight Connector 730">
                    <a:extLst>
                      <a:ext uri="{FF2B5EF4-FFF2-40B4-BE49-F238E27FC236}">
                        <a16:creationId xmlns:a16="http://schemas.microsoft.com/office/drawing/2014/main" id="{EFAEE70D-054F-42FB-894F-C100F7C01F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2" name="Straight Connector 731">
                    <a:extLst>
                      <a:ext uri="{FF2B5EF4-FFF2-40B4-BE49-F238E27FC236}">
                        <a16:creationId xmlns:a16="http://schemas.microsoft.com/office/drawing/2014/main" id="{76B18B60-2F7A-4C33-B7EF-F2B04CCF41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6" name="Group 715">
                  <a:extLst>
                    <a:ext uri="{FF2B5EF4-FFF2-40B4-BE49-F238E27FC236}">
                      <a16:creationId xmlns:a16="http://schemas.microsoft.com/office/drawing/2014/main" id="{7A7B4268-380D-4EEF-8912-E73ADD1FC02F}"/>
                    </a:ext>
                  </a:extLst>
                </p:cNvPr>
                <p:cNvGrpSpPr/>
                <p:nvPr/>
              </p:nvGrpSpPr>
              <p:grpSpPr>
                <a:xfrm>
                  <a:off x="6896298" y="105897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9" name="Straight Connector 728">
                    <a:extLst>
                      <a:ext uri="{FF2B5EF4-FFF2-40B4-BE49-F238E27FC236}">
                        <a16:creationId xmlns:a16="http://schemas.microsoft.com/office/drawing/2014/main" id="{EBE22ADE-AC4E-4E17-A399-C5CF9D3766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0" name="Straight Connector 729">
                    <a:extLst>
                      <a:ext uri="{FF2B5EF4-FFF2-40B4-BE49-F238E27FC236}">
                        <a16:creationId xmlns:a16="http://schemas.microsoft.com/office/drawing/2014/main" id="{C4CC279B-8924-486A-B454-194F02997A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7" name="Group 716">
                  <a:extLst>
                    <a:ext uri="{FF2B5EF4-FFF2-40B4-BE49-F238E27FC236}">
                      <a16:creationId xmlns:a16="http://schemas.microsoft.com/office/drawing/2014/main" id="{829D7037-0370-4377-B59C-2B624203A496}"/>
                    </a:ext>
                  </a:extLst>
                </p:cNvPr>
                <p:cNvGrpSpPr/>
                <p:nvPr/>
              </p:nvGrpSpPr>
              <p:grpSpPr>
                <a:xfrm>
                  <a:off x="6791710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7" name="Straight Connector 726">
                    <a:extLst>
                      <a:ext uri="{FF2B5EF4-FFF2-40B4-BE49-F238E27FC236}">
                        <a16:creationId xmlns:a16="http://schemas.microsoft.com/office/drawing/2014/main" id="{88855242-3867-4F54-8CB0-A5325063D0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8" name="Straight Connector 727">
                    <a:extLst>
                      <a:ext uri="{FF2B5EF4-FFF2-40B4-BE49-F238E27FC236}">
                        <a16:creationId xmlns:a16="http://schemas.microsoft.com/office/drawing/2014/main" id="{44A97B59-DE22-41E7-96DA-17214DDFCA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8" name="Group 717">
                  <a:extLst>
                    <a:ext uri="{FF2B5EF4-FFF2-40B4-BE49-F238E27FC236}">
                      <a16:creationId xmlns:a16="http://schemas.microsoft.com/office/drawing/2014/main" id="{7B342338-E70C-4238-8B59-E8542DCD052B}"/>
                    </a:ext>
                  </a:extLst>
                </p:cNvPr>
                <p:cNvGrpSpPr/>
                <p:nvPr/>
              </p:nvGrpSpPr>
              <p:grpSpPr>
                <a:xfrm>
                  <a:off x="6770139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5" name="Straight Connector 724">
                    <a:extLst>
                      <a:ext uri="{FF2B5EF4-FFF2-40B4-BE49-F238E27FC236}">
                        <a16:creationId xmlns:a16="http://schemas.microsoft.com/office/drawing/2014/main" id="{2C57C38B-F712-45B5-814D-CB4FB82E36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6" name="Straight Connector 725">
                    <a:extLst>
                      <a:ext uri="{FF2B5EF4-FFF2-40B4-BE49-F238E27FC236}">
                        <a16:creationId xmlns:a16="http://schemas.microsoft.com/office/drawing/2014/main" id="{AA8830C4-A327-4CFF-88B5-3342700A1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9" name="Group 718">
                  <a:extLst>
                    <a:ext uri="{FF2B5EF4-FFF2-40B4-BE49-F238E27FC236}">
                      <a16:creationId xmlns:a16="http://schemas.microsoft.com/office/drawing/2014/main" id="{024432AC-17C3-499D-B582-7CC4D46B9595}"/>
                    </a:ext>
                  </a:extLst>
                </p:cNvPr>
                <p:cNvGrpSpPr/>
                <p:nvPr/>
              </p:nvGrpSpPr>
              <p:grpSpPr>
                <a:xfrm>
                  <a:off x="6777330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3" name="Straight Connector 722">
                    <a:extLst>
                      <a:ext uri="{FF2B5EF4-FFF2-40B4-BE49-F238E27FC236}">
                        <a16:creationId xmlns:a16="http://schemas.microsoft.com/office/drawing/2014/main" id="{C6A34303-0E14-4E04-AAA0-CB87A59828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4" name="Straight Connector 723">
                    <a:extLst>
                      <a:ext uri="{FF2B5EF4-FFF2-40B4-BE49-F238E27FC236}">
                        <a16:creationId xmlns:a16="http://schemas.microsoft.com/office/drawing/2014/main" id="{397E3B00-B4A3-4A15-9635-BA38ED7146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20" name="Group 719">
                  <a:extLst>
                    <a:ext uri="{FF2B5EF4-FFF2-40B4-BE49-F238E27FC236}">
                      <a16:creationId xmlns:a16="http://schemas.microsoft.com/office/drawing/2014/main" id="{CEFE2589-C000-4699-A623-AC7026350DEE}"/>
                    </a:ext>
                  </a:extLst>
                </p:cNvPr>
                <p:cNvGrpSpPr/>
                <p:nvPr/>
              </p:nvGrpSpPr>
              <p:grpSpPr>
                <a:xfrm>
                  <a:off x="6784520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1" name="Straight Connector 720">
                    <a:extLst>
                      <a:ext uri="{FF2B5EF4-FFF2-40B4-BE49-F238E27FC236}">
                        <a16:creationId xmlns:a16="http://schemas.microsoft.com/office/drawing/2014/main" id="{E29C2BB2-E0DA-4B16-A3B9-89E1774F62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2" name="Straight Connector 721">
                    <a:extLst>
                      <a:ext uri="{FF2B5EF4-FFF2-40B4-BE49-F238E27FC236}">
                        <a16:creationId xmlns:a16="http://schemas.microsoft.com/office/drawing/2014/main" id="{3B3AA6D1-B785-4BD2-B7DB-033FE718F6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0E523913-04E7-457D-BCAE-AE713E1DE13B}"/>
                </a:ext>
              </a:extLst>
            </p:cNvPr>
            <p:cNvGrpSpPr/>
            <p:nvPr/>
          </p:nvGrpSpPr>
          <p:grpSpPr>
            <a:xfrm>
              <a:off x="6389468" y="964216"/>
              <a:ext cx="5202784" cy="1772705"/>
              <a:chOff x="6389468" y="964216"/>
              <a:chExt cx="5202784" cy="1772705"/>
            </a:xfrm>
          </p:grpSpPr>
          <p:grpSp>
            <p:nvGrpSpPr>
              <p:cNvPr id="571" name="Group 570">
                <a:extLst>
                  <a:ext uri="{FF2B5EF4-FFF2-40B4-BE49-F238E27FC236}">
                    <a16:creationId xmlns:a16="http://schemas.microsoft.com/office/drawing/2014/main" id="{3D736F45-74FE-4727-9A23-1699F90D7891}"/>
                  </a:ext>
                </a:extLst>
              </p:cNvPr>
              <p:cNvGrpSpPr/>
              <p:nvPr/>
            </p:nvGrpSpPr>
            <p:grpSpPr>
              <a:xfrm>
                <a:off x="6550120" y="964216"/>
                <a:ext cx="193643" cy="1557893"/>
                <a:chOff x="1186452" y="1249945"/>
                <a:chExt cx="324139" cy="3474617"/>
              </a:xfrm>
            </p:grpSpPr>
            <p:sp>
              <p:nvSpPr>
                <p:cNvPr id="642" name="TextBox 641">
                  <a:extLst>
                    <a:ext uri="{FF2B5EF4-FFF2-40B4-BE49-F238E27FC236}">
                      <a16:creationId xmlns:a16="http://schemas.microsoft.com/office/drawing/2014/main" id="{CFFE1A84-A863-4870-BC04-9C3A7C2F15EF}"/>
                    </a:ext>
                  </a:extLst>
                </p:cNvPr>
                <p:cNvSpPr txBox="1"/>
                <p:nvPr/>
              </p:nvSpPr>
              <p:spPr>
                <a:xfrm>
                  <a:off x="1186452" y="1249945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1.0</a:t>
                  </a:r>
                </a:p>
              </p:txBody>
            </p:sp>
            <p:sp>
              <p:nvSpPr>
                <p:cNvPr id="643" name="TextBox 642">
                  <a:extLst>
                    <a:ext uri="{FF2B5EF4-FFF2-40B4-BE49-F238E27FC236}">
                      <a16:creationId xmlns:a16="http://schemas.microsoft.com/office/drawing/2014/main" id="{6FBE7E18-FD20-4F72-A7BE-E643EC76E283}"/>
                    </a:ext>
                  </a:extLst>
                </p:cNvPr>
                <p:cNvSpPr txBox="1"/>
                <p:nvPr/>
              </p:nvSpPr>
              <p:spPr>
                <a:xfrm>
                  <a:off x="1186452" y="1569946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0.9</a:t>
                  </a:r>
                </a:p>
              </p:txBody>
            </p:sp>
            <p:sp>
              <p:nvSpPr>
                <p:cNvPr id="644" name="TextBox 643">
                  <a:extLst>
                    <a:ext uri="{FF2B5EF4-FFF2-40B4-BE49-F238E27FC236}">
                      <a16:creationId xmlns:a16="http://schemas.microsoft.com/office/drawing/2014/main" id="{FA3EA433-A175-43AB-853C-3D38B610D0EC}"/>
                    </a:ext>
                  </a:extLst>
                </p:cNvPr>
                <p:cNvSpPr txBox="1"/>
                <p:nvPr/>
              </p:nvSpPr>
              <p:spPr>
                <a:xfrm>
                  <a:off x="1186452" y="1889951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0.8</a:t>
                  </a:r>
                </a:p>
              </p:txBody>
            </p:sp>
            <p:sp>
              <p:nvSpPr>
                <p:cNvPr id="645" name="TextBox 644">
                  <a:extLst>
                    <a:ext uri="{FF2B5EF4-FFF2-40B4-BE49-F238E27FC236}">
                      <a16:creationId xmlns:a16="http://schemas.microsoft.com/office/drawing/2014/main" id="{73EECE9F-580B-47AA-B943-EC74DA43B903}"/>
                    </a:ext>
                  </a:extLst>
                </p:cNvPr>
                <p:cNvSpPr txBox="1"/>
                <p:nvPr/>
              </p:nvSpPr>
              <p:spPr>
                <a:xfrm>
                  <a:off x="1186452" y="2209955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0.7</a:t>
                  </a:r>
                </a:p>
              </p:txBody>
            </p:sp>
            <p:sp>
              <p:nvSpPr>
                <p:cNvPr id="646" name="TextBox 645">
                  <a:extLst>
                    <a:ext uri="{FF2B5EF4-FFF2-40B4-BE49-F238E27FC236}">
                      <a16:creationId xmlns:a16="http://schemas.microsoft.com/office/drawing/2014/main" id="{879317DE-547F-4946-B659-BC7F553F85C2}"/>
                    </a:ext>
                  </a:extLst>
                </p:cNvPr>
                <p:cNvSpPr txBox="1"/>
                <p:nvPr/>
              </p:nvSpPr>
              <p:spPr>
                <a:xfrm>
                  <a:off x="1186452" y="2529958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0.6</a:t>
                  </a:r>
                </a:p>
              </p:txBody>
            </p:sp>
            <p:sp>
              <p:nvSpPr>
                <p:cNvPr id="647" name="TextBox 646">
                  <a:extLst>
                    <a:ext uri="{FF2B5EF4-FFF2-40B4-BE49-F238E27FC236}">
                      <a16:creationId xmlns:a16="http://schemas.microsoft.com/office/drawing/2014/main" id="{FBDAA1D8-0446-47F0-80CF-026A55E28A01}"/>
                    </a:ext>
                  </a:extLst>
                </p:cNvPr>
                <p:cNvSpPr txBox="1"/>
                <p:nvPr/>
              </p:nvSpPr>
              <p:spPr>
                <a:xfrm>
                  <a:off x="1186452" y="2849961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0.5</a:t>
                  </a:r>
                </a:p>
              </p:txBody>
            </p:sp>
            <p:sp>
              <p:nvSpPr>
                <p:cNvPr id="648" name="TextBox 647">
                  <a:extLst>
                    <a:ext uri="{FF2B5EF4-FFF2-40B4-BE49-F238E27FC236}">
                      <a16:creationId xmlns:a16="http://schemas.microsoft.com/office/drawing/2014/main" id="{929A4DB2-557A-4240-94AB-87F684D4461D}"/>
                    </a:ext>
                  </a:extLst>
                </p:cNvPr>
                <p:cNvSpPr txBox="1"/>
                <p:nvPr/>
              </p:nvSpPr>
              <p:spPr>
                <a:xfrm>
                  <a:off x="1186452" y="3169967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0.4</a:t>
                  </a:r>
                </a:p>
              </p:txBody>
            </p:sp>
            <p:sp>
              <p:nvSpPr>
                <p:cNvPr id="649" name="TextBox 648">
                  <a:extLst>
                    <a:ext uri="{FF2B5EF4-FFF2-40B4-BE49-F238E27FC236}">
                      <a16:creationId xmlns:a16="http://schemas.microsoft.com/office/drawing/2014/main" id="{9578395C-21D9-48D5-894B-B39EF55B7B79}"/>
                    </a:ext>
                  </a:extLst>
                </p:cNvPr>
                <p:cNvSpPr txBox="1"/>
                <p:nvPr/>
              </p:nvSpPr>
              <p:spPr>
                <a:xfrm>
                  <a:off x="1186452" y="3489968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0.3</a:t>
                  </a:r>
                </a:p>
              </p:txBody>
            </p:sp>
            <p:sp>
              <p:nvSpPr>
                <p:cNvPr id="650" name="TextBox 649">
                  <a:extLst>
                    <a:ext uri="{FF2B5EF4-FFF2-40B4-BE49-F238E27FC236}">
                      <a16:creationId xmlns:a16="http://schemas.microsoft.com/office/drawing/2014/main" id="{5A8F9BCB-DB1E-4052-92FB-3CE28E4BC632}"/>
                    </a:ext>
                  </a:extLst>
                </p:cNvPr>
                <p:cNvSpPr txBox="1"/>
                <p:nvPr/>
              </p:nvSpPr>
              <p:spPr>
                <a:xfrm>
                  <a:off x="1186452" y="3809973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0.2</a:t>
                  </a:r>
                </a:p>
              </p:txBody>
            </p:sp>
            <p:sp>
              <p:nvSpPr>
                <p:cNvPr id="651" name="TextBox 650">
                  <a:extLst>
                    <a:ext uri="{FF2B5EF4-FFF2-40B4-BE49-F238E27FC236}">
                      <a16:creationId xmlns:a16="http://schemas.microsoft.com/office/drawing/2014/main" id="{FD66C4D9-3984-455E-832E-819297771BA2}"/>
                    </a:ext>
                  </a:extLst>
                </p:cNvPr>
                <p:cNvSpPr txBox="1"/>
                <p:nvPr/>
              </p:nvSpPr>
              <p:spPr>
                <a:xfrm>
                  <a:off x="1186452" y="4129974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0.1</a:t>
                  </a:r>
                </a:p>
              </p:txBody>
            </p:sp>
            <p:sp>
              <p:nvSpPr>
                <p:cNvPr id="652" name="TextBox 651">
                  <a:extLst>
                    <a:ext uri="{FF2B5EF4-FFF2-40B4-BE49-F238E27FC236}">
                      <a16:creationId xmlns:a16="http://schemas.microsoft.com/office/drawing/2014/main" id="{4AC02427-857E-4E0C-912E-C840A80B9B47}"/>
                    </a:ext>
                  </a:extLst>
                </p:cNvPr>
                <p:cNvSpPr txBox="1"/>
                <p:nvPr/>
              </p:nvSpPr>
              <p:spPr>
                <a:xfrm>
                  <a:off x="1336715" y="4449984"/>
                  <a:ext cx="173876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572" name="Group 571">
                <a:extLst>
                  <a:ext uri="{FF2B5EF4-FFF2-40B4-BE49-F238E27FC236}">
                    <a16:creationId xmlns:a16="http://schemas.microsoft.com/office/drawing/2014/main" id="{9733268B-62CB-4CFB-BDC4-C96DBF05BBE2}"/>
                  </a:ext>
                </a:extLst>
              </p:cNvPr>
              <p:cNvGrpSpPr/>
              <p:nvPr/>
            </p:nvGrpSpPr>
            <p:grpSpPr>
              <a:xfrm>
                <a:off x="6708690" y="2506523"/>
                <a:ext cx="4883562" cy="123111"/>
                <a:chOff x="6708690" y="2734732"/>
                <a:chExt cx="4883562" cy="123111"/>
              </a:xfrm>
            </p:grpSpPr>
            <p:sp>
              <p:nvSpPr>
                <p:cNvPr id="616" name="TextBox 615">
                  <a:extLst>
                    <a:ext uri="{FF2B5EF4-FFF2-40B4-BE49-F238E27FC236}">
                      <a16:creationId xmlns:a16="http://schemas.microsoft.com/office/drawing/2014/main" id="{22FF96FF-9D76-47C8-B4CE-D12CCD64D420}"/>
                    </a:ext>
                  </a:extLst>
                </p:cNvPr>
                <p:cNvSpPr txBox="1"/>
                <p:nvPr/>
              </p:nvSpPr>
              <p:spPr>
                <a:xfrm>
                  <a:off x="6708690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</a:t>
                  </a:r>
                </a:p>
              </p:txBody>
            </p:sp>
            <p:sp>
              <p:nvSpPr>
                <p:cNvPr id="617" name="TextBox 616">
                  <a:extLst>
                    <a:ext uri="{FF2B5EF4-FFF2-40B4-BE49-F238E27FC236}">
                      <a16:creationId xmlns:a16="http://schemas.microsoft.com/office/drawing/2014/main" id="{56D04D4D-DDE3-4E67-B735-13DE99005EB1}"/>
                    </a:ext>
                  </a:extLst>
                </p:cNvPr>
                <p:cNvSpPr txBox="1"/>
                <p:nvPr/>
              </p:nvSpPr>
              <p:spPr>
                <a:xfrm>
                  <a:off x="6895049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</a:t>
                  </a:r>
                </a:p>
              </p:txBody>
            </p:sp>
            <p:sp>
              <p:nvSpPr>
                <p:cNvPr id="618" name="TextBox 617">
                  <a:extLst>
                    <a:ext uri="{FF2B5EF4-FFF2-40B4-BE49-F238E27FC236}">
                      <a16:creationId xmlns:a16="http://schemas.microsoft.com/office/drawing/2014/main" id="{DAB1BA62-A5F6-4D00-8195-39E8F877225F}"/>
                    </a:ext>
                  </a:extLst>
                </p:cNvPr>
                <p:cNvSpPr txBox="1"/>
                <p:nvPr/>
              </p:nvSpPr>
              <p:spPr>
                <a:xfrm>
                  <a:off x="7085658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</a:t>
                  </a:r>
                </a:p>
              </p:txBody>
            </p:sp>
            <p:sp>
              <p:nvSpPr>
                <p:cNvPr id="619" name="TextBox 618">
                  <a:extLst>
                    <a:ext uri="{FF2B5EF4-FFF2-40B4-BE49-F238E27FC236}">
                      <a16:creationId xmlns:a16="http://schemas.microsoft.com/office/drawing/2014/main" id="{05F1010E-E2B9-4238-8B3C-A423B3242F6F}"/>
                    </a:ext>
                  </a:extLst>
                </p:cNvPr>
                <p:cNvSpPr txBox="1"/>
                <p:nvPr/>
              </p:nvSpPr>
              <p:spPr>
                <a:xfrm>
                  <a:off x="7275565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9</a:t>
                  </a:r>
                </a:p>
              </p:txBody>
            </p:sp>
            <p:sp>
              <p:nvSpPr>
                <p:cNvPr id="620" name="TextBox 619">
                  <a:extLst>
                    <a:ext uri="{FF2B5EF4-FFF2-40B4-BE49-F238E27FC236}">
                      <a16:creationId xmlns:a16="http://schemas.microsoft.com/office/drawing/2014/main" id="{074A2F99-22EE-4D85-A570-DBB9D175D89E}"/>
                    </a:ext>
                  </a:extLst>
                </p:cNvPr>
                <p:cNvSpPr txBox="1"/>
                <p:nvPr/>
              </p:nvSpPr>
              <p:spPr>
                <a:xfrm>
                  <a:off x="743885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12</a:t>
                  </a:r>
                </a:p>
              </p:txBody>
            </p:sp>
            <p:sp>
              <p:nvSpPr>
                <p:cNvPr id="621" name="TextBox 620">
                  <a:extLst>
                    <a:ext uri="{FF2B5EF4-FFF2-40B4-BE49-F238E27FC236}">
                      <a16:creationId xmlns:a16="http://schemas.microsoft.com/office/drawing/2014/main" id="{C05214E2-C3F4-4787-BD0A-2053630AA003}"/>
                    </a:ext>
                  </a:extLst>
                </p:cNvPr>
                <p:cNvSpPr txBox="1"/>
                <p:nvPr/>
              </p:nvSpPr>
              <p:spPr>
                <a:xfrm>
                  <a:off x="762691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15</a:t>
                  </a:r>
                </a:p>
              </p:txBody>
            </p:sp>
            <p:sp>
              <p:nvSpPr>
                <p:cNvPr id="622" name="TextBox 621">
                  <a:extLst>
                    <a:ext uri="{FF2B5EF4-FFF2-40B4-BE49-F238E27FC236}">
                      <a16:creationId xmlns:a16="http://schemas.microsoft.com/office/drawing/2014/main" id="{C70FA48A-59EB-44A9-957F-1EFA97027484}"/>
                    </a:ext>
                  </a:extLst>
                </p:cNvPr>
                <p:cNvSpPr txBox="1"/>
                <p:nvPr/>
              </p:nvSpPr>
              <p:spPr>
                <a:xfrm>
                  <a:off x="781496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18</a:t>
                  </a:r>
                </a:p>
              </p:txBody>
            </p:sp>
            <p:sp>
              <p:nvSpPr>
                <p:cNvPr id="623" name="TextBox 622">
                  <a:extLst>
                    <a:ext uri="{FF2B5EF4-FFF2-40B4-BE49-F238E27FC236}">
                      <a16:creationId xmlns:a16="http://schemas.microsoft.com/office/drawing/2014/main" id="{A267D4B5-EEF1-4A50-9277-F4E08993ADFA}"/>
                    </a:ext>
                  </a:extLst>
                </p:cNvPr>
                <p:cNvSpPr txBox="1"/>
                <p:nvPr/>
              </p:nvSpPr>
              <p:spPr>
                <a:xfrm>
                  <a:off x="800302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21</a:t>
                  </a:r>
                </a:p>
              </p:txBody>
            </p:sp>
            <p:sp>
              <p:nvSpPr>
                <p:cNvPr id="624" name="TextBox 623">
                  <a:extLst>
                    <a:ext uri="{FF2B5EF4-FFF2-40B4-BE49-F238E27FC236}">
                      <a16:creationId xmlns:a16="http://schemas.microsoft.com/office/drawing/2014/main" id="{FB944A36-77EF-477E-8D98-2ECDBC821101}"/>
                    </a:ext>
                  </a:extLst>
                </p:cNvPr>
                <p:cNvSpPr txBox="1"/>
                <p:nvPr/>
              </p:nvSpPr>
              <p:spPr>
                <a:xfrm>
                  <a:off x="819107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24</a:t>
                  </a:r>
                </a:p>
              </p:txBody>
            </p:sp>
            <p:sp>
              <p:nvSpPr>
                <p:cNvPr id="625" name="TextBox 624">
                  <a:extLst>
                    <a:ext uri="{FF2B5EF4-FFF2-40B4-BE49-F238E27FC236}">
                      <a16:creationId xmlns:a16="http://schemas.microsoft.com/office/drawing/2014/main" id="{2CACF151-1549-43C2-8F95-70CAD0505528}"/>
                    </a:ext>
                  </a:extLst>
                </p:cNvPr>
                <p:cNvSpPr txBox="1"/>
                <p:nvPr/>
              </p:nvSpPr>
              <p:spPr>
                <a:xfrm>
                  <a:off x="837913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27</a:t>
                  </a:r>
                </a:p>
              </p:txBody>
            </p:sp>
            <p:sp>
              <p:nvSpPr>
                <p:cNvPr id="626" name="TextBox 625">
                  <a:extLst>
                    <a:ext uri="{FF2B5EF4-FFF2-40B4-BE49-F238E27FC236}">
                      <a16:creationId xmlns:a16="http://schemas.microsoft.com/office/drawing/2014/main" id="{A917C012-B6A0-4782-86DD-50C7B4A6042C}"/>
                    </a:ext>
                  </a:extLst>
                </p:cNvPr>
                <p:cNvSpPr txBox="1"/>
                <p:nvPr/>
              </p:nvSpPr>
              <p:spPr>
                <a:xfrm>
                  <a:off x="856719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30</a:t>
                  </a:r>
                </a:p>
              </p:txBody>
            </p:sp>
            <p:sp>
              <p:nvSpPr>
                <p:cNvPr id="627" name="TextBox 626">
                  <a:extLst>
                    <a:ext uri="{FF2B5EF4-FFF2-40B4-BE49-F238E27FC236}">
                      <a16:creationId xmlns:a16="http://schemas.microsoft.com/office/drawing/2014/main" id="{81AD5C23-2C7D-4C9C-ABF5-562340E3012D}"/>
                    </a:ext>
                  </a:extLst>
                </p:cNvPr>
                <p:cNvSpPr txBox="1"/>
                <p:nvPr/>
              </p:nvSpPr>
              <p:spPr>
                <a:xfrm>
                  <a:off x="875524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33</a:t>
                  </a:r>
                </a:p>
              </p:txBody>
            </p:sp>
            <p:sp>
              <p:nvSpPr>
                <p:cNvPr id="628" name="TextBox 627">
                  <a:extLst>
                    <a:ext uri="{FF2B5EF4-FFF2-40B4-BE49-F238E27FC236}">
                      <a16:creationId xmlns:a16="http://schemas.microsoft.com/office/drawing/2014/main" id="{0C3F1CF1-1375-4F9E-B866-40BA2A9D654D}"/>
                    </a:ext>
                  </a:extLst>
                </p:cNvPr>
                <p:cNvSpPr txBox="1"/>
                <p:nvPr/>
              </p:nvSpPr>
              <p:spPr>
                <a:xfrm>
                  <a:off x="894330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36</a:t>
                  </a:r>
                </a:p>
              </p:txBody>
            </p:sp>
            <p:sp>
              <p:nvSpPr>
                <p:cNvPr id="629" name="TextBox 628">
                  <a:extLst>
                    <a:ext uri="{FF2B5EF4-FFF2-40B4-BE49-F238E27FC236}">
                      <a16:creationId xmlns:a16="http://schemas.microsoft.com/office/drawing/2014/main" id="{2551C61F-AC4F-4A46-99DE-370DBB26C2CD}"/>
                    </a:ext>
                  </a:extLst>
                </p:cNvPr>
                <p:cNvSpPr txBox="1"/>
                <p:nvPr/>
              </p:nvSpPr>
              <p:spPr>
                <a:xfrm>
                  <a:off x="913135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39</a:t>
                  </a:r>
                </a:p>
              </p:txBody>
            </p:sp>
            <p:sp>
              <p:nvSpPr>
                <p:cNvPr id="630" name="TextBox 629">
                  <a:extLst>
                    <a:ext uri="{FF2B5EF4-FFF2-40B4-BE49-F238E27FC236}">
                      <a16:creationId xmlns:a16="http://schemas.microsoft.com/office/drawing/2014/main" id="{5AFA2C7B-49D2-43FF-A676-14A10990692C}"/>
                    </a:ext>
                  </a:extLst>
                </p:cNvPr>
                <p:cNvSpPr txBox="1"/>
                <p:nvPr/>
              </p:nvSpPr>
              <p:spPr>
                <a:xfrm>
                  <a:off x="931941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42</a:t>
                  </a:r>
                </a:p>
              </p:txBody>
            </p:sp>
            <p:sp>
              <p:nvSpPr>
                <p:cNvPr id="631" name="TextBox 630">
                  <a:extLst>
                    <a:ext uri="{FF2B5EF4-FFF2-40B4-BE49-F238E27FC236}">
                      <a16:creationId xmlns:a16="http://schemas.microsoft.com/office/drawing/2014/main" id="{6B014B3F-205E-4522-8044-C2833A4F1582}"/>
                    </a:ext>
                  </a:extLst>
                </p:cNvPr>
                <p:cNvSpPr txBox="1"/>
                <p:nvPr/>
              </p:nvSpPr>
              <p:spPr>
                <a:xfrm>
                  <a:off x="950747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45</a:t>
                  </a:r>
                </a:p>
              </p:txBody>
            </p:sp>
            <p:sp>
              <p:nvSpPr>
                <p:cNvPr id="632" name="TextBox 631">
                  <a:extLst>
                    <a:ext uri="{FF2B5EF4-FFF2-40B4-BE49-F238E27FC236}">
                      <a16:creationId xmlns:a16="http://schemas.microsoft.com/office/drawing/2014/main" id="{5FB9E049-4317-4D93-BECC-B21A056EDE27}"/>
                    </a:ext>
                  </a:extLst>
                </p:cNvPr>
                <p:cNvSpPr txBox="1"/>
                <p:nvPr/>
              </p:nvSpPr>
              <p:spPr>
                <a:xfrm>
                  <a:off x="969552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48</a:t>
                  </a:r>
                </a:p>
              </p:txBody>
            </p:sp>
            <p:sp>
              <p:nvSpPr>
                <p:cNvPr id="633" name="TextBox 632">
                  <a:extLst>
                    <a:ext uri="{FF2B5EF4-FFF2-40B4-BE49-F238E27FC236}">
                      <a16:creationId xmlns:a16="http://schemas.microsoft.com/office/drawing/2014/main" id="{EF5BEE97-8AD8-460C-BF0E-67776295F125}"/>
                    </a:ext>
                  </a:extLst>
                </p:cNvPr>
                <p:cNvSpPr txBox="1"/>
                <p:nvPr/>
              </p:nvSpPr>
              <p:spPr>
                <a:xfrm>
                  <a:off x="988358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51</a:t>
                  </a:r>
                </a:p>
              </p:txBody>
            </p:sp>
            <p:sp>
              <p:nvSpPr>
                <p:cNvPr id="634" name="TextBox 633">
                  <a:extLst>
                    <a:ext uri="{FF2B5EF4-FFF2-40B4-BE49-F238E27FC236}">
                      <a16:creationId xmlns:a16="http://schemas.microsoft.com/office/drawing/2014/main" id="{4FDCDAAC-F101-4C80-B0DF-3A41C102DD4E}"/>
                    </a:ext>
                  </a:extLst>
                </p:cNvPr>
                <p:cNvSpPr txBox="1"/>
                <p:nvPr/>
              </p:nvSpPr>
              <p:spPr>
                <a:xfrm>
                  <a:off x="1007163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54</a:t>
                  </a:r>
                </a:p>
              </p:txBody>
            </p:sp>
            <p:sp>
              <p:nvSpPr>
                <p:cNvPr id="635" name="TextBox 634">
                  <a:extLst>
                    <a:ext uri="{FF2B5EF4-FFF2-40B4-BE49-F238E27FC236}">
                      <a16:creationId xmlns:a16="http://schemas.microsoft.com/office/drawing/2014/main" id="{9182D547-FAD6-4D61-A989-E40AD82C2BDE}"/>
                    </a:ext>
                  </a:extLst>
                </p:cNvPr>
                <p:cNvSpPr txBox="1"/>
                <p:nvPr/>
              </p:nvSpPr>
              <p:spPr>
                <a:xfrm>
                  <a:off x="1025969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57</a:t>
                  </a:r>
                </a:p>
              </p:txBody>
            </p:sp>
            <p:sp>
              <p:nvSpPr>
                <p:cNvPr id="636" name="TextBox 635">
                  <a:extLst>
                    <a:ext uri="{FF2B5EF4-FFF2-40B4-BE49-F238E27FC236}">
                      <a16:creationId xmlns:a16="http://schemas.microsoft.com/office/drawing/2014/main" id="{9EB2C8E8-59A9-4194-8CB6-375A0C353FA6}"/>
                    </a:ext>
                  </a:extLst>
                </p:cNvPr>
                <p:cNvSpPr txBox="1"/>
                <p:nvPr/>
              </p:nvSpPr>
              <p:spPr>
                <a:xfrm>
                  <a:off x="1044774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60</a:t>
                  </a:r>
                </a:p>
              </p:txBody>
            </p:sp>
            <p:sp>
              <p:nvSpPr>
                <p:cNvPr id="637" name="TextBox 636">
                  <a:extLst>
                    <a:ext uri="{FF2B5EF4-FFF2-40B4-BE49-F238E27FC236}">
                      <a16:creationId xmlns:a16="http://schemas.microsoft.com/office/drawing/2014/main" id="{06504386-69C4-4FDE-8846-F9CC5F218F40}"/>
                    </a:ext>
                  </a:extLst>
                </p:cNvPr>
                <p:cNvSpPr txBox="1"/>
                <p:nvPr/>
              </p:nvSpPr>
              <p:spPr>
                <a:xfrm>
                  <a:off x="1063580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63</a:t>
                  </a:r>
                </a:p>
              </p:txBody>
            </p:sp>
            <p:sp>
              <p:nvSpPr>
                <p:cNvPr id="638" name="TextBox 637">
                  <a:extLst>
                    <a:ext uri="{FF2B5EF4-FFF2-40B4-BE49-F238E27FC236}">
                      <a16:creationId xmlns:a16="http://schemas.microsoft.com/office/drawing/2014/main" id="{D95660E6-A76B-4F42-A5A4-9A237DADF908}"/>
                    </a:ext>
                  </a:extLst>
                </p:cNvPr>
                <p:cNvSpPr txBox="1"/>
                <p:nvPr/>
              </p:nvSpPr>
              <p:spPr>
                <a:xfrm>
                  <a:off x="1082386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66</a:t>
                  </a:r>
                </a:p>
              </p:txBody>
            </p:sp>
            <p:sp>
              <p:nvSpPr>
                <p:cNvPr id="639" name="TextBox 638">
                  <a:extLst>
                    <a:ext uri="{FF2B5EF4-FFF2-40B4-BE49-F238E27FC236}">
                      <a16:creationId xmlns:a16="http://schemas.microsoft.com/office/drawing/2014/main" id="{A9120975-CC2B-4355-935C-E0F2F538EF33}"/>
                    </a:ext>
                  </a:extLst>
                </p:cNvPr>
                <p:cNvSpPr txBox="1"/>
                <p:nvPr/>
              </p:nvSpPr>
              <p:spPr>
                <a:xfrm>
                  <a:off x="1101191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69</a:t>
                  </a:r>
                </a:p>
              </p:txBody>
            </p:sp>
            <p:sp>
              <p:nvSpPr>
                <p:cNvPr id="640" name="TextBox 639">
                  <a:extLst>
                    <a:ext uri="{FF2B5EF4-FFF2-40B4-BE49-F238E27FC236}">
                      <a16:creationId xmlns:a16="http://schemas.microsoft.com/office/drawing/2014/main" id="{6C3A2E47-69C9-4B03-B1D4-8A6CE9C998F1}"/>
                    </a:ext>
                  </a:extLst>
                </p:cNvPr>
                <p:cNvSpPr txBox="1"/>
                <p:nvPr/>
              </p:nvSpPr>
              <p:spPr>
                <a:xfrm>
                  <a:off x="1119997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72</a:t>
                  </a:r>
                </a:p>
              </p:txBody>
            </p:sp>
            <p:sp>
              <p:nvSpPr>
                <p:cNvPr id="641" name="TextBox 640">
                  <a:extLst>
                    <a:ext uri="{FF2B5EF4-FFF2-40B4-BE49-F238E27FC236}">
                      <a16:creationId xmlns:a16="http://schemas.microsoft.com/office/drawing/2014/main" id="{12F7DE88-1C95-42B8-9488-BB526E7600FD}"/>
                    </a:ext>
                  </a:extLst>
                </p:cNvPr>
                <p:cNvSpPr txBox="1"/>
                <p:nvPr/>
              </p:nvSpPr>
              <p:spPr>
                <a:xfrm>
                  <a:off x="11384503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75</a:t>
                  </a:r>
                </a:p>
              </p:txBody>
            </p:sp>
          </p:grpSp>
          <p:sp>
            <p:nvSpPr>
              <p:cNvPr id="573" name="TextBox 572">
                <a:extLst>
                  <a:ext uri="{FF2B5EF4-FFF2-40B4-BE49-F238E27FC236}">
                    <a16:creationId xmlns:a16="http://schemas.microsoft.com/office/drawing/2014/main" id="{A1DB07DE-262D-4938-90C3-F30AEB7E108C}"/>
                  </a:ext>
                </a:extLst>
              </p:cNvPr>
              <p:cNvSpPr txBox="1"/>
              <p:nvPr/>
            </p:nvSpPr>
            <p:spPr>
              <a:xfrm rot="16200000">
                <a:off x="5933414" y="1680052"/>
                <a:ext cx="1035219" cy="123111"/>
              </a:xfrm>
              <a:prstGeom prst="rect">
                <a:avLst/>
              </a:prstGeom>
              <a:noFill/>
            </p:spPr>
            <p:txBody>
              <a:bodyPr wrap="none" lIns="0" tIns="0" rIns="45720" bIns="0" rtlCol="0">
                <a:spAutoFit/>
              </a:bodyPr>
              <a:lstStyle/>
              <a:p>
                <a:pPr defTabSz="1219140">
                  <a:defRPr/>
                </a:pPr>
                <a:r>
                  <a:rPr lang="en-GB" sz="800" dirty="0">
                    <a:solidFill>
                      <a:srgbClr val="595454"/>
                    </a:solidFill>
                  </a:rPr>
                  <a:t>Proportion of survival</a:t>
                </a:r>
              </a:p>
            </p:txBody>
          </p:sp>
          <p:sp>
            <p:nvSpPr>
              <p:cNvPr id="574" name="TextBox 573">
                <a:extLst>
                  <a:ext uri="{FF2B5EF4-FFF2-40B4-BE49-F238E27FC236}">
                    <a16:creationId xmlns:a16="http://schemas.microsoft.com/office/drawing/2014/main" id="{2EB4EC38-9C82-4DA4-B060-0B0FFB762876}"/>
                  </a:ext>
                </a:extLst>
              </p:cNvPr>
              <p:cNvSpPr txBox="1"/>
              <p:nvPr/>
            </p:nvSpPr>
            <p:spPr>
              <a:xfrm>
                <a:off x="8762378" y="2613810"/>
                <a:ext cx="711092" cy="123111"/>
              </a:xfrm>
              <a:prstGeom prst="rect">
                <a:avLst/>
              </a:prstGeom>
              <a:noFill/>
            </p:spPr>
            <p:txBody>
              <a:bodyPr wrap="none" lIns="45720" tIns="0" rIns="45720" bIns="0" rtlCol="0">
                <a:spAutoFit/>
              </a:bodyPr>
              <a:lstStyle/>
              <a:p>
                <a:pPr defTabSz="1219140">
                  <a:defRPr/>
                </a:pPr>
                <a:r>
                  <a:rPr lang="en-GB" sz="800" dirty="0">
                    <a:solidFill>
                      <a:srgbClr val="595454"/>
                    </a:solidFill>
                  </a:rPr>
                  <a:t>Time (weeks)</a:t>
                </a:r>
              </a:p>
            </p:txBody>
          </p: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2F10F5A1-CEA4-42F3-8125-E36D37A799A9}"/>
                  </a:ext>
                </a:extLst>
              </p:cNvPr>
              <p:cNvGrpSpPr/>
              <p:nvPr/>
            </p:nvGrpSpPr>
            <p:grpSpPr>
              <a:xfrm>
                <a:off x="6739988" y="1016315"/>
                <a:ext cx="4746109" cy="1483144"/>
                <a:chOff x="6739988" y="1016315"/>
                <a:chExt cx="4746109" cy="1483144"/>
              </a:xfrm>
            </p:grpSpPr>
            <p:sp>
              <p:nvSpPr>
                <p:cNvPr id="576" name="Freeform 3">
                  <a:extLst>
                    <a:ext uri="{FF2B5EF4-FFF2-40B4-BE49-F238E27FC236}">
                      <a16:creationId xmlns:a16="http://schemas.microsoft.com/office/drawing/2014/main" id="{43EEE89E-4488-488E-8C58-B262349E4A41}"/>
                    </a:ext>
                  </a:extLst>
                </p:cNvPr>
                <p:cNvSpPr/>
                <p:nvPr/>
              </p:nvSpPr>
              <p:spPr>
                <a:xfrm>
                  <a:off x="6783904" y="1018511"/>
                  <a:ext cx="4702193" cy="1436311"/>
                </a:xfrm>
                <a:custGeom>
                  <a:avLst/>
                  <a:gdLst>
                    <a:gd name="connsiteX0" fmla="*/ 0 w 6780904"/>
                    <a:gd name="connsiteY0" fmla="*/ 0 h 3352800"/>
                    <a:gd name="connsiteX1" fmla="*/ 0 w 6780904"/>
                    <a:gd name="connsiteY1" fmla="*/ 3352800 h 3352800"/>
                    <a:gd name="connsiteX2" fmla="*/ 6780904 w 6780904"/>
                    <a:gd name="connsiteY2" fmla="*/ 3352800 h 3352800"/>
                    <a:gd name="connsiteX0" fmla="*/ 0 w 8756071"/>
                    <a:gd name="connsiteY0" fmla="*/ 0 h 3352800"/>
                    <a:gd name="connsiteX1" fmla="*/ 0 w 8756071"/>
                    <a:gd name="connsiteY1" fmla="*/ 3352800 h 3352800"/>
                    <a:gd name="connsiteX2" fmla="*/ 8756071 w 8756071"/>
                    <a:gd name="connsiteY2" fmla="*/ 3352800 h 3352800"/>
                    <a:gd name="connsiteX0" fmla="*/ 0 w 8479274"/>
                    <a:gd name="connsiteY0" fmla="*/ 0 h 3352800"/>
                    <a:gd name="connsiteX1" fmla="*/ 0 w 8479274"/>
                    <a:gd name="connsiteY1" fmla="*/ 3352800 h 3352800"/>
                    <a:gd name="connsiteX2" fmla="*/ 8479274 w 8479274"/>
                    <a:gd name="connsiteY2" fmla="*/ 3347801 h 3352800"/>
                    <a:gd name="connsiteX0" fmla="*/ 0 w 8463896"/>
                    <a:gd name="connsiteY0" fmla="*/ 0 h 3352800"/>
                    <a:gd name="connsiteX1" fmla="*/ 0 w 8463896"/>
                    <a:gd name="connsiteY1" fmla="*/ 3352800 h 3352800"/>
                    <a:gd name="connsiteX2" fmla="*/ 8463896 w 8463896"/>
                    <a:gd name="connsiteY2" fmla="*/ 3347801 h 3352800"/>
                    <a:gd name="connsiteX0" fmla="*/ 0 w 8469022"/>
                    <a:gd name="connsiteY0" fmla="*/ 0 h 3352800"/>
                    <a:gd name="connsiteX1" fmla="*/ 0 w 8469022"/>
                    <a:gd name="connsiteY1" fmla="*/ 3352800 h 3352800"/>
                    <a:gd name="connsiteX2" fmla="*/ 8469022 w 8469022"/>
                    <a:gd name="connsiteY2" fmla="*/ 3347801 h 3352800"/>
                    <a:gd name="connsiteX0" fmla="*/ 0 w 8471585"/>
                    <a:gd name="connsiteY0" fmla="*/ 0 h 3352800"/>
                    <a:gd name="connsiteX1" fmla="*/ 0 w 8471585"/>
                    <a:gd name="connsiteY1" fmla="*/ 3352800 h 3352800"/>
                    <a:gd name="connsiteX2" fmla="*/ 8471585 w 8471585"/>
                    <a:gd name="connsiteY2" fmla="*/ 3350301 h 3352800"/>
                    <a:gd name="connsiteX0" fmla="*/ 0 w 8463897"/>
                    <a:gd name="connsiteY0" fmla="*/ 0 h 3355302"/>
                    <a:gd name="connsiteX1" fmla="*/ 0 w 8463897"/>
                    <a:gd name="connsiteY1" fmla="*/ 3352800 h 3355302"/>
                    <a:gd name="connsiteX2" fmla="*/ 8463897 w 8463897"/>
                    <a:gd name="connsiteY2" fmla="*/ 3355302 h 3355302"/>
                    <a:gd name="connsiteX0" fmla="*/ 0 w 8476712"/>
                    <a:gd name="connsiteY0" fmla="*/ 0 h 3357802"/>
                    <a:gd name="connsiteX1" fmla="*/ 0 w 8476712"/>
                    <a:gd name="connsiteY1" fmla="*/ 3352800 h 3357802"/>
                    <a:gd name="connsiteX2" fmla="*/ 8476712 w 8476712"/>
                    <a:gd name="connsiteY2" fmla="*/ 3357802 h 3357802"/>
                    <a:gd name="connsiteX0" fmla="*/ 0 w 8474148"/>
                    <a:gd name="connsiteY0" fmla="*/ 0 h 3355303"/>
                    <a:gd name="connsiteX1" fmla="*/ 0 w 8474148"/>
                    <a:gd name="connsiteY1" fmla="*/ 3352800 h 3355303"/>
                    <a:gd name="connsiteX2" fmla="*/ 8474148 w 8474148"/>
                    <a:gd name="connsiteY2" fmla="*/ 3355303 h 3355303"/>
                    <a:gd name="connsiteX0" fmla="*/ 0 w 8451081"/>
                    <a:gd name="connsiteY0" fmla="*/ 0 h 3390299"/>
                    <a:gd name="connsiteX1" fmla="*/ 0 w 8451081"/>
                    <a:gd name="connsiteY1" fmla="*/ 3352800 h 3390299"/>
                    <a:gd name="connsiteX2" fmla="*/ 8451081 w 8451081"/>
                    <a:gd name="connsiteY2" fmla="*/ 3390299 h 3390299"/>
                    <a:gd name="connsiteX0" fmla="*/ 0 w 8463896"/>
                    <a:gd name="connsiteY0" fmla="*/ 0 h 3360303"/>
                    <a:gd name="connsiteX1" fmla="*/ 0 w 8463896"/>
                    <a:gd name="connsiteY1" fmla="*/ 3352800 h 3360303"/>
                    <a:gd name="connsiteX2" fmla="*/ 8463896 w 8463896"/>
                    <a:gd name="connsiteY2" fmla="*/ 3360303 h 3360303"/>
                    <a:gd name="connsiteX0" fmla="*/ 0 w 8471584"/>
                    <a:gd name="connsiteY0" fmla="*/ 0 h 3362802"/>
                    <a:gd name="connsiteX1" fmla="*/ 0 w 8471584"/>
                    <a:gd name="connsiteY1" fmla="*/ 3352800 h 3362802"/>
                    <a:gd name="connsiteX2" fmla="*/ 8471584 w 8471584"/>
                    <a:gd name="connsiteY2" fmla="*/ 3362802 h 3362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71584" h="3362802">
                      <a:moveTo>
                        <a:pt x="0" y="0"/>
                      </a:moveTo>
                      <a:lnTo>
                        <a:pt x="0" y="3352800"/>
                      </a:lnTo>
                      <a:lnTo>
                        <a:pt x="8471584" y="3362802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19140">
                    <a:defRPr/>
                  </a:pPr>
                  <a:endParaRPr lang="en-GB" sz="8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577" name="Group 576">
                  <a:extLst>
                    <a:ext uri="{FF2B5EF4-FFF2-40B4-BE49-F238E27FC236}">
                      <a16:creationId xmlns:a16="http://schemas.microsoft.com/office/drawing/2014/main" id="{B3898CB4-7630-4583-9544-348C4CF11517}"/>
                    </a:ext>
                  </a:extLst>
                </p:cNvPr>
                <p:cNvGrpSpPr/>
                <p:nvPr/>
              </p:nvGrpSpPr>
              <p:grpSpPr>
                <a:xfrm>
                  <a:off x="6783468" y="2456259"/>
                  <a:ext cx="4700634" cy="43200"/>
                  <a:chOff x="6783468" y="2507059"/>
                  <a:chExt cx="4700634" cy="43200"/>
                </a:xfrm>
              </p:grpSpPr>
              <p:cxnSp>
                <p:nvCxnSpPr>
                  <p:cNvPr id="590" name="Straight Connector 589">
                    <a:extLst>
                      <a:ext uri="{FF2B5EF4-FFF2-40B4-BE49-F238E27FC236}">
                        <a16:creationId xmlns:a16="http://schemas.microsoft.com/office/drawing/2014/main" id="{7261D3CE-A259-4721-8D63-CF535E4CB7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7618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Straight Connector 590">
                    <a:extLst>
                      <a:ext uri="{FF2B5EF4-FFF2-40B4-BE49-F238E27FC236}">
                        <a16:creationId xmlns:a16="http://schemas.microsoft.com/office/drawing/2014/main" id="{CB62B274-2D35-4DDD-80DF-ED30732454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9498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Straight Connector 591">
                    <a:extLst>
                      <a:ext uri="{FF2B5EF4-FFF2-40B4-BE49-F238E27FC236}">
                        <a16:creationId xmlns:a16="http://schemas.microsoft.com/office/drawing/2014/main" id="{456461E6-EC9A-4CB6-B793-CD77972F49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1379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>
                    <a:extLst>
                      <a:ext uri="{FF2B5EF4-FFF2-40B4-BE49-F238E27FC236}">
                        <a16:creationId xmlns:a16="http://schemas.microsoft.com/office/drawing/2014/main" id="{5D3CB18D-C212-4C7E-927B-12193DDACE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3259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4" name="Straight Connector 593">
                    <a:extLst>
                      <a:ext uri="{FF2B5EF4-FFF2-40B4-BE49-F238E27FC236}">
                        <a16:creationId xmlns:a16="http://schemas.microsoft.com/office/drawing/2014/main" id="{0CAFA8B0-BC40-49D8-BF6C-1A6091CF93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5139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5" name="Straight Connector 594">
                    <a:extLst>
                      <a:ext uri="{FF2B5EF4-FFF2-40B4-BE49-F238E27FC236}">
                        <a16:creationId xmlns:a16="http://schemas.microsoft.com/office/drawing/2014/main" id="{1D22B69D-7402-46B5-A238-71925BD209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7019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>
                    <a:extLst>
                      <a:ext uri="{FF2B5EF4-FFF2-40B4-BE49-F238E27FC236}">
                        <a16:creationId xmlns:a16="http://schemas.microsoft.com/office/drawing/2014/main" id="{262DCB65-57A6-4A47-8F41-BCC6F9B6AC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8900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Straight Connector 596">
                    <a:extLst>
                      <a:ext uri="{FF2B5EF4-FFF2-40B4-BE49-F238E27FC236}">
                        <a16:creationId xmlns:a16="http://schemas.microsoft.com/office/drawing/2014/main" id="{5BB0132B-E982-4546-954E-4090FE56EF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0780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Straight Connector 597">
                    <a:extLst>
                      <a:ext uri="{FF2B5EF4-FFF2-40B4-BE49-F238E27FC236}">
                        <a16:creationId xmlns:a16="http://schemas.microsoft.com/office/drawing/2014/main" id="{32CE6D34-87CE-49A5-BE7E-5D1DC4647C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2660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Straight Connector 598">
                    <a:extLst>
                      <a:ext uri="{FF2B5EF4-FFF2-40B4-BE49-F238E27FC236}">
                        <a16:creationId xmlns:a16="http://schemas.microsoft.com/office/drawing/2014/main" id="{15F7B582-4C67-45E4-B347-EC50698588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4540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Straight Connector 599">
                    <a:extLst>
                      <a:ext uri="{FF2B5EF4-FFF2-40B4-BE49-F238E27FC236}">
                        <a16:creationId xmlns:a16="http://schemas.microsoft.com/office/drawing/2014/main" id="{050E7E57-FEC7-44E5-9778-AFCE3982AE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6421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1" name="Straight Connector 600">
                    <a:extLst>
                      <a:ext uri="{FF2B5EF4-FFF2-40B4-BE49-F238E27FC236}">
                        <a16:creationId xmlns:a16="http://schemas.microsoft.com/office/drawing/2014/main" id="{15840E42-0F17-4FDF-B2B8-0F55DF76D5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8301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2" name="Straight Connector 601">
                    <a:extLst>
                      <a:ext uri="{FF2B5EF4-FFF2-40B4-BE49-F238E27FC236}">
                        <a16:creationId xmlns:a16="http://schemas.microsoft.com/office/drawing/2014/main" id="{BD886D41-1081-4D91-8F15-7824F5CDC7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0181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3" name="Straight Connector 602">
                    <a:extLst>
                      <a:ext uri="{FF2B5EF4-FFF2-40B4-BE49-F238E27FC236}">
                        <a16:creationId xmlns:a16="http://schemas.microsoft.com/office/drawing/2014/main" id="{2E97B94E-4BAD-492A-AD7E-4C61179E60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2061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4" name="Straight Connector 603">
                    <a:extLst>
                      <a:ext uri="{FF2B5EF4-FFF2-40B4-BE49-F238E27FC236}">
                        <a16:creationId xmlns:a16="http://schemas.microsoft.com/office/drawing/2014/main" id="{EF193218-CCEB-4290-B6FC-A3EAAF43C4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3942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>
                    <a:extLst>
                      <a:ext uri="{FF2B5EF4-FFF2-40B4-BE49-F238E27FC236}">
                        <a16:creationId xmlns:a16="http://schemas.microsoft.com/office/drawing/2014/main" id="{E48D573A-40C2-4467-B3DC-319319D619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5822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6" name="Straight Connector 605">
                    <a:extLst>
                      <a:ext uri="{FF2B5EF4-FFF2-40B4-BE49-F238E27FC236}">
                        <a16:creationId xmlns:a16="http://schemas.microsoft.com/office/drawing/2014/main" id="{54AEE481-5A37-49F8-8CC6-6771F6D221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7702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7" name="Straight Connector 606">
                    <a:extLst>
                      <a:ext uri="{FF2B5EF4-FFF2-40B4-BE49-F238E27FC236}">
                        <a16:creationId xmlns:a16="http://schemas.microsoft.com/office/drawing/2014/main" id="{60B8E157-2A03-4B73-9AF4-05C5EF05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9582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8" name="Straight Connector 607">
                    <a:extLst>
                      <a:ext uri="{FF2B5EF4-FFF2-40B4-BE49-F238E27FC236}">
                        <a16:creationId xmlns:a16="http://schemas.microsoft.com/office/drawing/2014/main" id="{706D0788-B59E-41B5-8775-6F0034446C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1463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9" name="Straight Connector 608">
                    <a:extLst>
                      <a:ext uri="{FF2B5EF4-FFF2-40B4-BE49-F238E27FC236}">
                        <a16:creationId xmlns:a16="http://schemas.microsoft.com/office/drawing/2014/main" id="{747A28B5-3BCC-4560-8A03-0A5C2427B2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3343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0" name="Straight Connector 609">
                    <a:extLst>
                      <a:ext uri="{FF2B5EF4-FFF2-40B4-BE49-F238E27FC236}">
                        <a16:creationId xmlns:a16="http://schemas.microsoft.com/office/drawing/2014/main" id="{0C05D6A4-E31A-44EE-8727-B234FAF40D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5223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1" name="Straight Connector 610">
                    <a:extLst>
                      <a:ext uri="{FF2B5EF4-FFF2-40B4-BE49-F238E27FC236}">
                        <a16:creationId xmlns:a16="http://schemas.microsoft.com/office/drawing/2014/main" id="{F3C37966-712C-4D13-A501-766F2BCEF6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7103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2" name="Straight Connector 611">
                    <a:extLst>
                      <a:ext uri="{FF2B5EF4-FFF2-40B4-BE49-F238E27FC236}">
                        <a16:creationId xmlns:a16="http://schemas.microsoft.com/office/drawing/2014/main" id="{AD8965C4-C543-457B-AE90-1CED8A8409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984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Straight Connector 612">
                    <a:extLst>
                      <a:ext uri="{FF2B5EF4-FFF2-40B4-BE49-F238E27FC236}">
                        <a16:creationId xmlns:a16="http://schemas.microsoft.com/office/drawing/2014/main" id="{793423A4-B9A8-4E9E-B54E-DB28CD1C69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864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4" name="Straight Connector 613">
                    <a:extLst>
                      <a:ext uri="{FF2B5EF4-FFF2-40B4-BE49-F238E27FC236}">
                        <a16:creationId xmlns:a16="http://schemas.microsoft.com/office/drawing/2014/main" id="{48CF8CBE-38D0-47B4-AB86-F53508D843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2744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614">
                    <a:extLst>
                      <a:ext uri="{FF2B5EF4-FFF2-40B4-BE49-F238E27FC236}">
                        <a16:creationId xmlns:a16="http://schemas.microsoft.com/office/drawing/2014/main" id="{04D31AE6-734C-40E5-BF09-F3555690E7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462502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8" name="Group 577">
                  <a:extLst>
                    <a:ext uri="{FF2B5EF4-FFF2-40B4-BE49-F238E27FC236}">
                      <a16:creationId xmlns:a16="http://schemas.microsoft.com/office/drawing/2014/main" id="{F0FCCA52-EE40-4841-9A16-EC1E842903E0}"/>
                    </a:ext>
                  </a:extLst>
                </p:cNvPr>
                <p:cNvGrpSpPr/>
                <p:nvPr/>
              </p:nvGrpSpPr>
              <p:grpSpPr>
                <a:xfrm>
                  <a:off x="6739988" y="1016315"/>
                  <a:ext cx="43701" cy="1437111"/>
                  <a:chOff x="1504278" y="1371456"/>
                  <a:chExt cx="73152" cy="3205232"/>
                </a:xfrm>
              </p:grpSpPr>
              <p:cxnSp>
                <p:nvCxnSpPr>
                  <p:cNvPr id="579" name="Straight Connector 578">
                    <a:extLst>
                      <a:ext uri="{FF2B5EF4-FFF2-40B4-BE49-F238E27FC236}">
                        <a16:creationId xmlns:a16="http://schemas.microsoft.com/office/drawing/2014/main" id="{7AB80219-07B2-42B0-8872-2814FAFAFC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371456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0" name="Straight Connector 579">
                    <a:extLst>
                      <a:ext uri="{FF2B5EF4-FFF2-40B4-BE49-F238E27FC236}">
                        <a16:creationId xmlns:a16="http://schemas.microsoft.com/office/drawing/2014/main" id="{316BB3FD-3259-46D9-B2BF-F957406347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70439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1" name="Straight Connector 580">
                    <a:extLst>
                      <a:ext uri="{FF2B5EF4-FFF2-40B4-BE49-F238E27FC236}">
                        <a16:creationId xmlns:a16="http://schemas.microsoft.com/office/drawing/2014/main" id="{3F5B7A09-A13C-44D2-8D86-335D481C78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02353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Straight Connector 581">
                    <a:extLst>
                      <a:ext uri="{FF2B5EF4-FFF2-40B4-BE49-F238E27FC236}">
                        <a16:creationId xmlns:a16="http://schemas.microsoft.com/office/drawing/2014/main" id="{93ABD55E-BBC1-4CC6-86F7-D8921F8768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34268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3" name="Straight Connector 582">
                    <a:extLst>
                      <a:ext uri="{FF2B5EF4-FFF2-40B4-BE49-F238E27FC236}">
                        <a16:creationId xmlns:a16="http://schemas.microsoft.com/office/drawing/2014/main" id="{75A2F68A-E0C8-417C-87C3-C5953DB190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66182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1C10EEDB-787D-451B-9B42-E3CA7502AC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980971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5051DA82-75F9-4631-A3A1-AF6A4A5D22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30011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Straight Connector 585">
                    <a:extLst>
                      <a:ext uri="{FF2B5EF4-FFF2-40B4-BE49-F238E27FC236}">
                        <a16:creationId xmlns:a16="http://schemas.microsoft.com/office/drawing/2014/main" id="{40B75F65-94F0-4A3A-A838-D4442DCB43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61925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Straight Connector 586">
                    <a:extLst>
                      <a:ext uri="{FF2B5EF4-FFF2-40B4-BE49-F238E27FC236}">
                        <a16:creationId xmlns:a16="http://schemas.microsoft.com/office/drawing/2014/main" id="{15339EBC-2BED-48D9-982C-8F1FC35D7B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93840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8" name="Straight Connector 587">
                    <a:extLst>
                      <a:ext uri="{FF2B5EF4-FFF2-40B4-BE49-F238E27FC236}">
                        <a16:creationId xmlns:a16="http://schemas.microsoft.com/office/drawing/2014/main" id="{8D0D1BF9-8907-4BCB-A9DD-550EAEA52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25754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9" name="Straight Connector 588">
                    <a:extLst>
                      <a:ext uri="{FF2B5EF4-FFF2-40B4-BE49-F238E27FC236}">
                        <a16:creationId xmlns:a16="http://schemas.microsoft.com/office/drawing/2014/main" id="{E320C5BA-F8D1-4E44-91CB-1A7B8B8405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576688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853" name="Rectangle: Rounded Corners 852">
            <a:extLst>
              <a:ext uri="{FF2B5EF4-FFF2-40B4-BE49-F238E27FC236}">
                <a16:creationId xmlns:a16="http://schemas.microsoft.com/office/drawing/2014/main" id="{65CCCA58-D541-5150-D8C4-BF10B885E62B}"/>
              </a:ext>
            </a:extLst>
          </p:cNvPr>
          <p:cNvSpPr/>
          <p:nvPr/>
        </p:nvSpPr>
        <p:spPr>
          <a:xfrm>
            <a:off x="3192746" y="1473885"/>
            <a:ext cx="536469" cy="487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47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2594-89A1-4D66-ABCA-ED549386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631"/>
            <a:ext cx="10744200" cy="780440"/>
          </a:xfrm>
        </p:spPr>
        <p:txBody>
          <a:bodyPr>
            <a:normAutofit/>
          </a:bodyPr>
          <a:lstStyle/>
          <a:p>
            <a:r>
              <a:rPr lang="en-GB" sz="2800" dirty="0"/>
              <a:t>CC-220-MM-001 Trial: Response Rates and Survival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F7A14-036E-F95D-F4A3-BA53824DF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545936"/>
            <a:ext cx="10744199" cy="1252546"/>
          </a:xfrm>
        </p:spPr>
        <p:txBody>
          <a:bodyPr/>
          <a:lstStyle/>
          <a:p>
            <a:r>
              <a:rPr lang="en-US" sz="900" dirty="0" err="1"/>
              <a:t>IBER</a:t>
            </a:r>
            <a:r>
              <a:rPr lang="en-US" sz="900" dirty="0"/>
              <a:t> (CC-220) is an investigational product, currently not approved by any regulatory agency.</a:t>
            </a:r>
          </a:p>
          <a:p>
            <a:endParaRPr lang="en-US" sz="900" dirty="0"/>
          </a:p>
          <a:p>
            <a:r>
              <a:rPr lang="en-US" sz="900" baseline="30000" dirty="0"/>
              <a:t>a </a:t>
            </a:r>
            <a:r>
              <a:rPr lang="en-US" sz="900" dirty="0"/>
              <a:t>PR or better; </a:t>
            </a:r>
            <a:r>
              <a:rPr lang="en-US" sz="900" baseline="30000" dirty="0"/>
              <a:t>b </a:t>
            </a:r>
            <a:r>
              <a:rPr lang="en-US" sz="900" dirty="0"/>
              <a:t>2 patients in SD and MR discontinued treatment because of death due to COVID-19; </a:t>
            </a:r>
            <a:r>
              <a:rPr lang="en-US" sz="900" baseline="30000" dirty="0"/>
              <a:t>c </a:t>
            </a:r>
            <a:r>
              <a:rPr lang="en-US" sz="900" dirty="0"/>
              <a:t>Includes all treated patients who have post-baseline efficacy assessment or have discontinued treatment before any post-baseline efficacy assessment (2 patients were in C1 with no post-baseline efficacy assessments so were excluded from analysis).</a:t>
            </a:r>
          </a:p>
          <a:p>
            <a:r>
              <a:rPr lang="en-US" sz="900" dirty="0"/>
              <a:t> </a:t>
            </a:r>
          </a:p>
          <a:p>
            <a:r>
              <a:rPr lang="en-US" sz="900" dirty="0"/>
              <a:t>C, cycle; </a:t>
            </a:r>
            <a:r>
              <a:rPr lang="en-US" sz="900" dirty="0" err="1"/>
              <a:t>CBR</a:t>
            </a:r>
            <a:r>
              <a:rPr lang="en-US" sz="900" dirty="0"/>
              <a:t>, clinical benefit rate; </a:t>
            </a:r>
            <a:r>
              <a:rPr lang="en-US" sz="900" dirty="0" err="1"/>
              <a:t>DCR</a:t>
            </a:r>
            <a:r>
              <a:rPr lang="en-US" sz="900" dirty="0"/>
              <a:t>, disease control rate; MR, minimal response; NE, ******; NR, not reached; (s)CR, (stringent) complete response; SD, stable disease; </a:t>
            </a:r>
            <a:r>
              <a:rPr lang="en-US" sz="900" dirty="0" err="1"/>
              <a:t>VGPR</a:t>
            </a:r>
            <a:r>
              <a:rPr lang="en-US" sz="900" dirty="0"/>
              <a:t>, very good partial response.</a:t>
            </a:r>
          </a:p>
          <a:p>
            <a:r>
              <a:rPr lang="en-US" sz="900" dirty="0"/>
              <a:t> </a:t>
            </a:r>
          </a:p>
          <a:p>
            <a:r>
              <a:rPr lang="en-US" sz="900" dirty="0" err="1"/>
              <a:t>Lonial</a:t>
            </a:r>
            <a:r>
              <a:rPr lang="en-US" sz="900" dirty="0"/>
              <a:t> S, et al. </a:t>
            </a:r>
            <a:r>
              <a:rPr lang="en-US" sz="900" i="1" dirty="0"/>
              <a:t>Blood. </a:t>
            </a:r>
            <a:r>
              <a:rPr lang="en-US" sz="900" dirty="0"/>
              <a:t>2021;138 (Suppl 1):162.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19107-34A1-4311-8897-965121A23CC2}"/>
              </a:ext>
            </a:extLst>
          </p:cNvPr>
          <p:cNvSpPr txBox="1"/>
          <p:nvPr/>
        </p:nvSpPr>
        <p:spPr>
          <a:xfrm>
            <a:off x="1183584" y="4313480"/>
            <a:ext cx="4144529" cy="1114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44000" tIns="72000" rIns="144000" bIns="72000" rtlCol="0" anchor="ctr">
            <a:spAutoFit/>
          </a:bodyPr>
          <a:lstStyle/>
          <a:p>
            <a:pPr defTabSz="914377"/>
            <a:r>
              <a:rPr lang="en-GB" sz="1400" b="1" dirty="0">
                <a:solidFill>
                  <a:srgbClr val="000000"/>
                </a:solidFill>
              </a:rPr>
              <a:t>Cohort D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0000"/>
                </a:solidFill>
              </a:rPr>
              <a:t>Median duration of response: 30.3 weeks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0000"/>
                </a:solidFill>
              </a:rPr>
              <a:t>Median PFS: 3 months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0000"/>
                </a:solidFill>
              </a:rPr>
              <a:t>Median OS (overall): 46.6 weeks</a:t>
            </a:r>
          </a:p>
        </p:txBody>
      </p:sp>
      <p:graphicFrame>
        <p:nvGraphicFramePr>
          <p:cNvPr id="25" name="Table 1027">
            <a:extLst>
              <a:ext uri="{FF2B5EF4-FFF2-40B4-BE49-F238E27FC236}">
                <a16:creationId xmlns:a16="http://schemas.microsoft.com/office/drawing/2014/main" id="{DA779C3A-07E4-4979-AEB4-1AEFA21F9E27}"/>
              </a:ext>
            </a:extLst>
          </p:cNvPr>
          <p:cNvGraphicFramePr>
            <a:graphicFrameLocks noGrp="1"/>
          </p:cNvGraphicFramePr>
          <p:nvPr/>
        </p:nvGraphicFramePr>
        <p:xfrm>
          <a:off x="6660881" y="4825175"/>
          <a:ext cx="4921530" cy="32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83">
                  <a:extLst>
                    <a:ext uri="{9D8B030D-6E8A-4147-A177-3AD203B41FA5}">
                      <a16:colId xmlns:a16="http://schemas.microsoft.com/office/drawing/2014/main" val="1260794025"/>
                    </a:ext>
                  </a:extLst>
                </a:gridCol>
                <a:gridCol w="177289">
                  <a:extLst>
                    <a:ext uri="{9D8B030D-6E8A-4147-A177-3AD203B41FA5}">
                      <a16:colId xmlns:a16="http://schemas.microsoft.com/office/drawing/2014/main" val="1771019496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3244331939"/>
                    </a:ext>
                  </a:extLst>
                </a:gridCol>
                <a:gridCol w="184151">
                  <a:extLst>
                    <a:ext uri="{9D8B030D-6E8A-4147-A177-3AD203B41FA5}">
                      <a16:colId xmlns:a16="http://schemas.microsoft.com/office/drawing/2014/main" val="4085831455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3477319275"/>
                    </a:ext>
                  </a:extLst>
                </a:gridCol>
                <a:gridCol w="200025">
                  <a:extLst>
                    <a:ext uri="{9D8B030D-6E8A-4147-A177-3AD203B41FA5}">
                      <a16:colId xmlns:a16="http://schemas.microsoft.com/office/drawing/2014/main" val="3923929463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15643820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1379861964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42737202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29789476"/>
                    </a:ext>
                  </a:extLst>
                </a:gridCol>
                <a:gridCol w="133351">
                  <a:extLst>
                    <a:ext uri="{9D8B030D-6E8A-4147-A177-3AD203B41FA5}">
                      <a16:colId xmlns:a16="http://schemas.microsoft.com/office/drawing/2014/main" val="3679787524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3769771297"/>
                    </a:ext>
                  </a:extLst>
                </a:gridCol>
                <a:gridCol w="155575">
                  <a:extLst>
                    <a:ext uri="{9D8B030D-6E8A-4147-A177-3AD203B41FA5}">
                      <a16:colId xmlns:a16="http://schemas.microsoft.com/office/drawing/2014/main" val="3712923670"/>
                    </a:ext>
                  </a:extLst>
                </a:gridCol>
                <a:gridCol w="206375">
                  <a:extLst>
                    <a:ext uri="{9D8B030D-6E8A-4147-A177-3AD203B41FA5}">
                      <a16:colId xmlns:a16="http://schemas.microsoft.com/office/drawing/2014/main" val="3533514154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977117805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80383057"/>
                    </a:ext>
                  </a:extLst>
                </a:gridCol>
                <a:gridCol w="158751">
                  <a:extLst>
                    <a:ext uri="{9D8B030D-6E8A-4147-A177-3AD203B41FA5}">
                      <a16:colId xmlns:a16="http://schemas.microsoft.com/office/drawing/2014/main" val="464823711"/>
                    </a:ext>
                  </a:extLst>
                </a:gridCol>
                <a:gridCol w="196851">
                  <a:extLst>
                    <a:ext uri="{9D8B030D-6E8A-4147-A177-3AD203B41FA5}">
                      <a16:colId xmlns:a16="http://schemas.microsoft.com/office/drawing/2014/main" val="1647468199"/>
                    </a:ext>
                  </a:extLst>
                </a:gridCol>
                <a:gridCol w="149225">
                  <a:extLst>
                    <a:ext uri="{9D8B030D-6E8A-4147-A177-3AD203B41FA5}">
                      <a16:colId xmlns:a16="http://schemas.microsoft.com/office/drawing/2014/main" val="337675904"/>
                    </a:ext>
                  </a:extLst>
                </a:gridCol>
                <a:gridCol w="203200">
                  <a:extLst>
                    <a:ext uri="{9D8B030D-6E8A-4147-A177-3AD203B41FA5}">
                      <a16:colId xmlns:a16="http://schemas.microsoft.com/office/drawing/2014/main" val="1742754481"/>
                    </a:ext>
                  </a:extLst>
                </a:gridCol>
                <a:gridCol w="171451">
                  <a:extLst>
                    <a:ext uri="{9D8B030D-6E8A-4147-A177-3AD203B41FA5}">
                      <a16:colId xmlns:a16="http://schemas.microsoft.com/office/drawing/2014/main" val="467220890"/>
                    </a:ext>
                  </a:extLst>
                </a:gridCol>
                <a:gridCol w="184151">
                  <a:extLst>
                    <a:ext uri="{9D8B030D-6E8A-4147-A177-3AD203B41FA5}">
                      <a16:colId xmlns:a16="http://schemas.microsoft.com/office/drawing/2014/main" val="225227856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848287673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1463938200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694631889"/>
                    </a:ext>
                  </a:extLst>
                </a:gridCol>
                <a:gridCol w="171451">
                  <a:extLst>
                    <a:ext uri="{9D8B030D-6E8A-4147-A177-3AD203B41FA5}">
                      <a16:colId xmlns:a16="http://schemas.microsoft.com/office/drawing/2014/main" val="3066874038"/>
                    </a:ext>
                  </a:extLst>
                </a:gridCol>
                <a:gridCol w="196851">
                  <a:extLst>
                    <a:ext uri="{9D8B030D-6E8A-4147-A177-3AD203B41FA5}">
                      <a16:colId xmlns:a16="http://schemas.microsoft.com/office/drawing/2014/main" val="3707665134"/>
                    </a:ext>
                  </a:extLst>
                </a:gridCol>
              </a:tblGrid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107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95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92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79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72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64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26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rgbClr val="595454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10189"/>
                  </a:ext>
                </a:extLst>
              </a:tr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8108088"/>
                  </a:ext>
                </a:extLst>
              </a:tr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439873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65194A8-362A-44E6-A41E-09CFE5984B64}"/>
              </a:ext>
            </a:extLst>
          </p:cNvPr>
          <p:cNvGraphicFramePr>
            <a:graphicFrameLocks noGrp="1"/>
          </p:cNvGraphicFramePr>
          <p:nvPr/>
        </p:nvGraphicFramePr>
        <p:xfrm>
          <a:off x="6907270" y="5231687"/>
          <a:ext cx="4497333" cy="633984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66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4126096714"/>
                    </a:ext>
                  </a:extLst>
                </a:gridCol>
                <a:gridCol w="831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351">
                  <a:extLst>
                    <a:ext uri="{9D8B030D-6E8A-4147-A177-3AD203B41FA5}">
                      <a16:colId xmlns:a16="http://schemas.microsoft.com/office/drawing/2014/main" val="1272269399"/>
                    </a:ext>
                  </a:extLst>
                </a:gridCol>
              </a:tblGrid>
              <a:tr h="101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Patients, n</a:t>
                      </a:r>
                      <a:endParaRPr lang="en-US" sz="800" b="1" baseline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Events, n (%)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Censored, n (%)</a:t>
                      </a:r>
                      <a:endParaRPr lang="en-US" sz="800" b="1" kern="12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OS, median (95% CI), weeks</a:t>
                      </a:r>
                      <a:endParaRPr lang="en-US" sz="800" b="1" kern="12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107</a:t>
                      </a:r>
                      <a:endParaRPr lang="en-US" sz="800" b="0" noProof="0" dirty="0">
                        <a:solidFill>
                          <a:schemeClr val="accent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51 (47.7)</a:t>
                      </a:r>
                      <a:endParaRPr lang="en-US" sz="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56 (52.3)</a:t>
                      </a:r>
                      <a:endParaRPr lang="en-US" sz="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>
                          <a:solidFill>
                            <a:schemeClr val="accent1"/>
                          </a:solidFill>
                          <a:latin typeface="+mn-lt"/>
                        </a:rPr>
                        <a:t>46.6 (38.14–NR)</a:t>
                      </a:r>
                      <a:endParaRPr lang="en-US" sz="800" kern="1200" noProof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1503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28</a:t>
                      </a:r>
                      <a:endParaRPr lang="en-US" sz="800" b="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5 (17.9)</a:t>
                      </a:r>
                      <a:endParaRPr lang="en-US" sz="800" kern="120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23 (82.1)</a:t>
                      </a:r>
                      <a:endParaRPr lang="en-US" sz="800" kern="120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NR (48.86–NR)</a:t>
                      </a:r>
                      <a:endParaRPr lang="en-US" sz="800" kern="1200" noProof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extLst>
                  <a:ext uri="{0D108BD9-81ED-4DB2-BD59-A6C34878D82A}">
                    <a16:rowId xmlns:a16="http://schemas.microsoft.com/office/drawing/2014/main" val="1234683185"/>
                  </a:ext>
                </a:extLst>
              </a:tr>
              <a:tr h="1503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79</a:t>
                      </a:r>
                      <a:endParaRPr lang="en-US" sz="800" b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46 (58.2)</a:t>
                      </a:r>
                      <a:endParaRPr lang="en-US" sz="800" kern="120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33 (41.8)</a:t>
                      </a:r>
                      <a:endParaRPr lang="en-US" sz="800" kern="120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34.9 (28.57–46.57)</a:t>
                      </a:r>
                      <a:endParaRPr lang="en-US" sz="800" kern="120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67" marR="97367" marT="0" marB="0" anchor="ctr"/>
                </a:tc>
                <a:extLst>
                  <a:ext uri="{0D108BD9-81ED-4DB2-BD59-A6C34878D82A}">
                    <a16:rowId xmlns:a16="http://schemas.microsoft.com/office/drawing/2014/main" val="823583733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E1AB1CA6-8BA7-4F9F-AE96-2A4079DA2981}"/>
              </a:ext>
            </a:extLst>
          </p:cNvPr>
          <p:cNvGrpSpPr/>
          <p:nvPr/>
        </p:nvGrpSpPr>
        <p:grpSpPr>
          <a:xfrm>
            <a:off x="6389467" y="2768792"/>
            <a:ext cx="5202785" cy="2038806"/>
            <a:chOff x="6389465" y="2982151"/>
            <a:chExt cx="5202784" cy="203880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2E408A8-FE1D-497E-8E1F-F7ECF4C3FECD}"/>
                </a:ext>
              </a:extLst>
            </p:cNvPr>
            <p:cNvGrpSpPr/>
            <p:nvPr/>
          </p:nvGrpSpPr>
          <p:grpSpPr>
            <a:xfrm>
              <a:off x="6389465" y="3203996"/>
              <a:ext cx="5202784" cy="1761495"/>
              <a:chOff x="6359412" y="3378710"/>
              <a:chExt cx="5220267" cy="1761495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9D226FF-CB19-41CF-8760-5211BAB62F70}"/>
                  </a:ext>
                </a:extLst>
              </p:cNvPr>
              <p:cNvGrpSpPr/>
              <p:nvPr/>
            </p:nvGrpSpPr>
            <p:grpSpPr>
              <a:xfrm>
                <a:off x="6736302" y="3403388"/>
                <a:ext cx="4653874" cy="1053432"/>
                <a:chOff x="6720466" y="3403388"/>
                <a:chExt cx="4481642" cy="1053432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094F835F-4512-4843-B072-72FDAE612EBE}"/>
                    </a:ext>
                  </a:extLst>
                </p:cNvPr>
                <p:cNvGrpSpPr/>
                <p:nvPr/>
              </p:nvGrpSpPr>
              <p:grpSpPr>
                <a:xfrm>
                  <a:off x="6743124" y="3418938"/>
                  <a:ext cx="4456235" cy="379491"/>
                  <a:chOff x="3175" y="2747963"/>
                  <a:chExt cx="12192001" cy="1398587"/>
                </a:xfrm>
              </p:grpSpPr>
              <p:sp>
                <p:nvSpPr>
                  <p:cNvPr id="495" name="Freeform 5">
                    <a:extLst>
                      <a:ext uri="{FF2B5EF4-FFF2-40B4-BE49-F238E27FC236}">
                        <a16:creationId xmlns:a16="http://schemas.microsoft.com/office/drawing/2014/main" id="{732EBAA4-8EC5-4BBD-9B05-990E931D0E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5" y="2747963"/>
                    <a:ext cx="12136438" cy="1349375"/>
                  </a:xfrm>
                  <a:custGeom>
                    <a:avLst/>
                    <a:gdLst>
                      <a:gd name="T0" fmla="*/ 7645 w 7645"/>
                      <a:gd name="T1" fmla="*/ 850 h 850"/>
                      <a:gd name="T2" fmla="*/ 4899 w 7645"/>
                      <a:gd name="T3" fmla="*/ 850 h 850"/>
                      <a:gd name="T4" fmla="*/ 4899 w 7645"/>
                      <a:gd name="T5" fmla="*/ 623 h 850"/>
                      <a:gd name="T6" fmla="*/ 4436 w 7645"/>
                      <a:gd name="T7" fmla="*/ 623 h 850"/>
                      <a:gd name="T8" fmla="*/ 4436 w 7645"/>
                      <a:gd name="T9" fmla="*/ 413 h 850"/>
                      <a:gd name="T10" fmla="*/ 4089 w 7645"/>
                      <a:gd name="T11" fmla="*/ 413 h 850"/>
                      <a:gd name="T12" fmla="*/ 4089 w 7645"/>
                      <a:gd name="T13" fmla="*/ 258 h 850"/>
                      <a:gd name="T14" fmla="*/ 3105 w 7645"/>
                      <a:gd name="T15" fmla="*/ 258 h 850"/>
                      <a:gd name="T16" fmla="*/ 3105 w 7645"/>
                      <a:gd name="T17" fmla="*/ 119 h 850"/>
                      <a:gd name="T18" fmla="*/ 2759 w 7645"/>
                      <a:gd name="T19" fmla="*/ 119 h 850"/>
                      <a:gd name="T20" fmla="*/ 2759 w 7645"/>
                      <a:gd name="T21" fmla="*/ 0 h 850"/>
                      <a:gd name="T22" fmla="*/ 0 w 7645"/>
                      <a:gd name="T23" fmla="*/ 0 h 8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645" h="850">
                        <a:moveTo>
                          <a:pt x="7645" y="850"/>
                        </a:moveTo>
                        <a:lnTo>
                          <a:pt x="4899" y="850"/>
                        </a:lnTo>
                        <a:lnTo>
                          <a:pt x="4899" y="623"/>
                        </a:lnTo>
                        <a:lnTo>
                          <a:pt x="4436" y="623"/>
                        </a:lnTo>
                        <a:lnTo>
                          <a:pt x="4436" y="413"/>
                        </a:lnTo>
                        <a:lnTo>
                          <a:pt x="4089" y="413"/>
                        </a:lnTo>
                        <a:lnTo>
                          <a:pt x="4089" y="258"/>
                        </a:lnTo>
                        <a:lnTo>
                          <a:pt x="3105" y="258"/>
                        </a:lnTo>
                        <a:lnTo>
                          <a:pt x="3105" y="119"/>
                        </a:lnTo>
                        <a:lnTo>
                          <a:pt x="2759" y="119"/>
                        </a:lnTo>
                        <a:lnTo>
                          <a:pt x="2759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accent2">
                        <a:lumMod val="50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40">
                      <a:defRPr/>
                    </a:pPr>
                    <a:endParaRPr lang="en-GB" sz="800" dirty="0">
                      <a:solidFill>
                        <a:srgbClr val="595454"/>
                      </a:solidFill>
                    </a:endParaRPr>
                  </a:p>
                </p:txBody>
              </p:sp>
              <p:grpSp>
                <p:nvGrpSpPr>
                  <p:cNvPr id="496" name="Group 495">
                    <a:extLst>
                      <a:ext uri="{FF2B5EF4-FFF2-40B4-BE49-F238E27FC236}">
                        <a16:creationId xmlns:a16="http://schemas.microsoft.com/office/drawing/2014/main" id="{1DD3E9D8-398F-4BBF-BCBA-9BD58CCA808F}"/>
                      </a:ext>
                    </a:extLst>
                  </p:cNvPr>
                  <p:cNvGrpSpPr/>
                  <p:nvPr/>
                </p:nvGrpSpPr>
                <p:grpSpPr>
                  <a:xfrm>
                    <a:off x="4327525" y="2887663"/>
                    <a:ext cx="7867651" cy="1258887"/>
                    <a:chOff x="4327525" y="2887663"/>
                    <a:chExt cx="7867651" cy="1258887"/>
                  </a:xfrm>
                </p:grpSpPr>
                <p:sp>
                  <p:nvSpPr>
                    <p:cNvPr id="497" name="Line 6">
                      <a:extLst>
                        <a:ext uri="{FF2B5EF4-FFF2-40B4-BE49-F238E27FC236}">
                          <a16:creationId xmlns:a16="http://schemas.microsoft.com/office/drawing/2014/main" id="{512F5B8A-417C-4DC3-9250-BF0FE8B11B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14278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498" name="Line 7">
                      <a:extLst>
                        <a:ext uri="{FF2B5EF4-FFF2-40B4-BE49-F238E27FC236}">
                          <a16:creationId xmlns:a16="http://schemas.microsoft.com/office/drawing/2014/main" id="{9E2B8988-670B-41A4-8479-525E19384E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95163" y="4097338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499" name="Line 8">
                      <a:extLst>
                        <a:ext uri="{FF2B5EF4-FFF2-40B4-BE49-F238E27FC236}">
                          <a16:creationId xmlns:a16="http://schemas.microsoft.com/office/drawing/2014/main" id="{4355FEBE-1246-4120-B7A6-FCDF3AD1F3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4728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0" name="Line 9">
                      <a:extLst>
                        <a:ext uri="{FF2B5EF4-FFF2-40B4-BE49-F238E27FC236}">
                          <a16:creationId xmlns:a16="http://schemas.microsoft.com/office/drawing/2014/main" id="{4291175E-14AE-40A5-A962-B569C26D7F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996488" y="4097338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1" name="Line 10">
                      <a:extLst>
                        <a:ext uri="{FF2B5EF4-FFF2-40B4-BE49-F238E27FC236}">
                          <a16:creationId xmlns:a16="http://schemas.microsoft.com/office/drawing/2014/main" id="{0E83C09A-BA7A-49AD-985A-8870A00F7D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727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2" name="Line 11">
                      <a:extLst>
                        <a:ext uri="{FF2B5EF4-FFF2-40B4-BE49-F238E27FC236}">
                          <a16:creationId xmlns:a16="http://schemas.microsoft.com/office/drawing/2014/main" id="{999B148D-2C33-4C12-ACA1-C2BF93ED61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23550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3" name="Line 12">
                      <a:extLst>
                        <a:ext uri="{FF2B5EF4-FFF2-40B4-BE49-F238E27FC236}">
                          <a16:creationId xmlns:a16="http://schemas.microsoft.com/office/drawing/2014/main" id="{D506F119-08EA-467F-B4B7-40D444B047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124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4" name="Line 13">
                      <a:extLst>
                        <a:ext uri="{FF2B5EF4-FFF2-40B4-BE49-F238E27FC236}">
                          <a16:creationId xmlns:a16="http://schemas.microsoft.com/office/drawing/2014/main" id="{B8E01CB3-6BDF-4857-9A7A-008F54855C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60075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5" name="Line 14">
                      <a:extLst>
                        <a:ext uri="{FF2B5EF4-FFF2-40B4-BE49-F238E27FC236}">
                          <a16:creationId xmlns:a16="http://schemas.microsoft.com/office/drawing/2014/main" id="{E955DCF9-573F-420A-9BD4-79BE02BE45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710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6" name="Line 15">
                      <a:extLst>
                        <a:ext uri="{FF2B5EF4-FFF2-40B4-BE49-F238E27FC236}">
                          <a16:creationId xmlns:a16="http://schemas.microsoft.com/office/drawing/2014/main" id="{C4A2AABA-496B-4AAE-AA28-CD0F2D23A5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18675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7" name="Line 16">
                      <a:extLst>
                        <a:ext uri="{FF2B5EF4-FFF2-40B4-BE49-F238E27FC236}">
                          <a16:creationId xmlns:a16="http://schemas.microsoft.com/office/drawing/2014/main" id="{765B78C7-3EB0-4EBE-82C3-B800DF0731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9483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8" name="Line 17">
                      <a:extLst>
                        <a:ext uri="{FF2B5EF4-FFF2-40B4-BE49-F238E27FC236}">
                          <a16:creationId xmlns:a16="http://schemas.microsoft.com/office/drawing/2014/main" id="{90363F32-7248-450D-BBD1-6384356A70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42450" y="40973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09" name="Line 18">
                      <a:extLst>
                        <a:ext uri="{FF2B5EF4-FFF2-40B4-BE49-F238E27FC236}">
                          <a16:creationId xmlns:a16="http://schemas.microsoft.com/office/drawing/2014/main" id="{92BAF21F-BC0B-4A5F-916E-99008FCEA5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063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0" name="Line 19">
                      <a:extLst>
                        <a:ext uri="{FF2B5EF4-FFF2-40B4-BE49-F238E27FC236}">
                          <a16:creationId xmlns:a16="http://schemas.microsoft.com/office/drawing/2014/main" id="{DEE2F4DB-F649-4E83-BFE6-1275067371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39263" y="4097338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1" name="Line 20">
                      <a:extLst>
                        <a:ext uri="{FF2B5EF4-FFF2-40B4-BE49-F238E27FC236}">
                          <a16:creationId xmlns:a16="http://schemas.microsoft.com/office/drawing/2014/main" id="{44B801D9-C64E-4E2F-BD70-D0A9FDC3C3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1383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2" name="Line 21">
                      <a:extLst>
                        <a:ext uri="{FF2B5EF4-FFF2-40B4-BE49-F238E27FC236}">
                          <a16:creationId xmlns:a16="http://schemas.microsoft.com/office/drawing/2014/main" id="{8241E648-096D-4AA7-9271-509A9328E6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61450" y="40973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3" name="Line 22">
                      <a:extLst>
                        <a:ext uri="{FF2B5EF4-FFF2-40B4-BE49-F238E27FC236}">
                          <a16:creationId xmlns:a16="http://schemas.microsoft.com/office/drawing/2014/main" id="{C9147D2E-3D65-4922-95E8-13ECCB0EE4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12225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4" name="Line 23">
                      <a:extLst>
                        <a:ext uri="{FF2B5EF4-FFF2-40B4-BE49-F238E27FC236}">
                          <a16:creationId xmlns:a16="http://schemas.microsoft.com/office/drawing/2014/main" id="{EAC5F465-CDA1-4898-B1CA-3844FF1EF4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59838" y="40973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5" name="Line 24">
                      <a:extLst>
                        <a:ext uri="{FF2B5EF4-FFF2-40B4-BE49-F238E27FC236}">
                          <a16:creationId xmlns:a16="http://schemas.microsoft.com/office/drawing/2014/main" id="{48BF5468-CC10-4CB7-86EE-63A1A2D5B0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31175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6" name="Line 25">
                      <a:extLst>
                        <a:ext uri="{FF2B5EF4-FFF2-40B4-BE49-F238E27FC236}">
                          <a16:creationId xmlns:a16="http://schemas.microsoft.com/office/drawing/2014/main" id="{311769E5-5EB1-45C2-A973-855E4FB080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81963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7" name="Line 26">
                      <a:extLst>
                        <a:ext uri="{FF2B5EF4-FFF2-40B4-BE49-F238E27FC236}">
                          <a16:creationId xmlns:a16="http://schemas.microsoft.com/office/drawing/2014/main" id="{89652DD0-4F01-481F-9E38-3099A4D3BE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80338" y="4044950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8" name="Line 27">
                      <a:extLst>
                        <a:ext uri="{FF2B5EF4-FFF2-40B4-BE49-F238E27FC236}">
                          <a16:creationId xmlns:a16="http://schemas.microsoft.com/office/drawing/2014/main" id="{0F372CAD-BA99-4929-B3EE-A6703EEE4E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31125" y="40973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19" name="Line 28">
                      <a:extLst>
                        <a:ext uri="{FF2B5EF4-FFF2-40B4-BE49-F238E27FC236}">
                          <a16:creationId xmlns:a16="http://schemas.microsoft.com/office/drawing/2014/main" id="{C5FE0D85-82D0-4F6A-90CD-03F4D4F9A6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61200" y="3684588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0" name="Line 29">
                      <a:extLst>
                        <a:ext uri="{FF2B5EF4-FFF2-40B4-BE49-F238E27FC236}">
                          <a16:creationId xmlns:a16="http://schemas.microsoft.com/office/drawing/2014/main" id="{DB49FF03-20CE-46F6-80F9-0118D42AFC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08813" y="3736975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1" name="Line 30">
                      <a:extLst>
                        <a:ext uri="{FF2B5EF4-FFF2-40B4-BE49-F238E27FC236}">
                          <a16:creationId xmlns:a16="http://schemas.microsoft.com/office/drawing/2014/main" id="{39163A72-235D-4C29-BEC3-BF7A70B5F3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45325" y="3684588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2" name="Line 31">
                      <a:extLst>
                        <a:ext uri="{FF2B5EF4-FFF2-40B4-BE49-F238E27FC236}">
                          <a16:creationId xmlns:a16="http://schemas.microsoft.com/office/drawing/2014/main" id="{E7BB1477-0D4B-4890-800F-74C05EC658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92938" y="3736975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3" name="Line 32">
                      <a:extLst>
                        <a:ext uri="{FF2B5EF4-FFF2-40B4-BE49-F238E27FC236}">
                          <a16:creationId xmlns:a16="http://schemas.microsoft.com/office/drawing/2014/main" id="{C7B62C6C-5442-43E8-8E4F-683D6DF5E2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07213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4" name="Line 33">
                      <a:extLst>
                        <a:ext uri="{FF2B5EF4-FFF2-40B4-BE49-F238E27FC236}">
                          <a16:creationId xmlns:a16="http://schemas.microsoft.com/office/drawing/2014/main" id="{A422ED18-75E8-4626-8000-D644B534F1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56413" y="3403600"/>
                      <a:ext cx="103188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5" name="Line 34">
                      <a:extLst>
                        <a:ext uri="{FF2B5EF4-FFF2-40B4-BE49-F238E27FC236}">
                          <a16:creationId xmlns:a16="http://schemas.microsoft.com/office/drawing/2014/main" id="{B2D9C68A-18A8-415F-811F-92F845277D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94513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6" name="Line 35">
                      <a:extLst>
                        <a:ext uri="{FF2B5EF4-FFF2-40B4-BE49-F238E27FC236}">
                          <a16:creationId xmlns:a16="http://schemas.microsoft.com/office/drawing/2014/main" id="{E5B55F4C-105E-4479-B895-78436FAD0C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38950" y="3403600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7" name="Line 36">
                      <a:extLst>
                        <a:ext uri="{FF2B5EF4-FFF2-40B4-BE49-F238E27FC236}">
                          <a16:creationId xmlns:a16="http://schemas.microsoft.com/office/drawing/2014/main" id="{02F98D5C-D5B9-4509-9797-06DD5DAAE8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08775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8" name="Line 37">
                      <a:extLst>
                        <a:ext uri="{FF2B5EF4-FFF2-40B4-BE49-F238E27FC236}">
                          <a16:creationId xmlns:a16="http://schemas.microsoft.com/office/drawing/2014/main" id="{A65FD7E8-00CE-4D8D-B7AF-237EC5AF71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54800" y="3403600"/>
                      <a:ext cx="103188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29" name="Line 38">
                      <a:extLst>
                        <a:ext uri="{FF2B5EF4-FFF2-40B4-BE49-F238E27FC236}">
                          <a16:creationId xmlns:a16="http://schemas.microsoft.com/office/drawing/2014/main" id="{26922A4E-2773-4D51-9F96-EE9A16081C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86538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0" name="Line 39">
                      <a:extLst>
                        <a:ext uri="{FF2B5EF4-FFF2-40B4-BE49-F238E27FC236}">
                          <a16:creationId xmlns:a16="http://schemas.microsoft.com/office/drawing/2014/main" id="{04EA3F56-682B-459D-8299-9D4FB3452A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34150" y="3403600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1" name="Line 40">
                      <a:extLst>
                        <a:ext uri="{FF2B5EF4-FFF2-40B4-BE49-F238E27FC236}">
                          <a16:creationId xmlns:a16="http://schemas.microsoft.com/office/drawing/2014/main" id="{02B47504-96EF-4330-AD58-ED37A8DE42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94463" y="3354388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2" name="Line 41">
                      <a:extLst>
                        <a:ext uri="{FF2B5EF4-FFF2-40B4-BE49-F238E27FC236}">
                          <a16:creationId xmlns:a16="http://schemas.microsoft.com/office/drawing/2014/main" id="{81A80BC1-F250-42C4-8C12-9AE840654E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2075" y="3403600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3" name="Line 42">
                      <a:extLst>
                        <a:ext uri="{FF2B5EF4-FFF2-40B4-BE49-F238E27FC236}">
                          <a16:creationId xmlns:a16="http://schemas.microsoft.com/office/drawing/2014/main" id="{DC28B1E7-3B2B-441F-A0E7-256FF7440A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59450" y="3105150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4" name="Line 43">
                      <a:extLst>
                        <a:ext uri="{FF2B5EF4-FFF2-40B4-BE49-F238E27FC236}">
                          <a16:creationId xmlns:a16="http://schemas.microsoft.com/office/drawing/2014/main" id="{36FAA823-6B8E-47F7-B27B-724043FEDC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07063" y="31575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5" name="Line 44">
                      <a:extLst>
                        <a:ext uri="{FF2B5EF4-FFF2-40B4-BE49-F238E27FC236}">
                          <a16:creationId xmlns:a16="http://schemas.microsoft.com/office/drawing/2014/main" id="{9F72058F-D818-480C-8477-DA189C5F25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53063" y="3105150"/>
                      <a:ext cx="0" cy="10477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6" name="Line 45">
                      <a:extLst>
                        <a:ext uri="{FF2B5EF4-FFF2-40B4-BE49-F238E27FC236}">
                          <a16:creationId xmlns:a16="http://schemas.microsoft.com/office/drawing/2014/main" id="{4A708496-5BBB-4A9F-B79A-FF208E1037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00675" y="31575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7" name="Line 46">
                      <a:extLst>
                        <a:ext uri="{FF2B5EF4-FFF2-40B4-BE49-F238E27FC236}">
                          <a16:creationId xmlns:a16="http://schemas.microsoft.com/office/drawing/2014/main" id="{79DFB5E1-B3E3-43D1-8D6F-CD54714FB1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24488" y="3108325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8" name="Line 47">
                      <a:extLst>
                        <a:ext uri="{FF2B5EF4-FFF2-40B4-BE49-F238E27FC236}">
                          <a16:creationId xmlns:a16="http://schemas.microsoft.com/office/drawing/2014/main" id="{4263EBFD-6ECA-456A-8642-DA717CC985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68925" y="31575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39" name="Line 48">
                      <a:extLst>
                        <a:ext uri="{FF2B5EF4-FFF2-40B4-BE49-F238E27FC236}">
                          <a16:creationId xmlns:a16="http://schemas.microsoft.com/office/drawing/2014/main" id="{F41F2701-31A5-4D84-9497-FA22E0629C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94275" y="3108325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0" name="Line 49">
                      <a:extLst>
                        <a:ext uri="{FF2B5EF4-FFF2-40B4-BE49-F238E27FC236}">
                          <a16:creationId xmlns:a16="http://schemas.microsoft.com/office/drawing/2014/main" id="{BCB548BA-5362-4DCF-B6D3-B2F95A8FD0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38713" y="3157538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1" name="Line 50">
                      <a:extLst>
                        <a:ext uri="{FF2B5EF4-FFF2-40B4-BE49-F238E27FC236}">
                          <a16:creationId xmlns:a16="http://schemas.microsoft.com/office/drawing/2014/main" id="{64A0BC4D-88A7-4C86-A127-9061CB58F4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32363" y="3108325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2" name="Line 51">
                      <a:extLst>
                        <a:ext uri="{FF2B5EF4-FFF2-40B4-BE49-F238E27FC236}">
                          <a16:creationId xmlns:a16="http://schemas.microsoft.com/office/drawing/2014/main" id="{1080931D-7206-4856-B20A-4231F26589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9975" y="3157538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3" name="Line 52">
                      <a:extLst>
                        <a:ext uri="{FF2B5EF4-FFF2-40B4-BE49-F238E27FC236}">
                          <a16:creationId xmlns:a16="http://schemas.microsoft.com/office/drawing/2014/main" id="{32EE5DD7-4330-403A-866A-6E4B6494E9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6138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4" name="Line 53">
                      <a:extLst>
                        <a:ext uri="{FF2B5EF4-FFF2-40B4-BE49-F238E27FC236}">
                          <a16:creationId xmlns:a16="http://schemas.microsoft.com/office/drawing/2014/main" id="{CB1EAE84-1235-4D25-82B4-7FF45B06FB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3750" y="2936875"/>
                      <a:ext cx="1016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5" name="Line 54">
                      <a:extLst>
                        <a:ext uri="{FF2B5EF4-FFF2-40B4-BE49-F238E27FC236}">
                          <a16:creationId xmlns:a16="http://schemas.microsoft.com/office/drawing/2014/main" id="{D88E64FE-93E0-4CC7-A5A8-74749A054F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97400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6" name="Line 55">
                      <a:extLst>
                        <a:ext uri="{FF2B5EF4-FFF2-40B4-BE49-F238E27FC236}">
                          <a16:creationId xmlns:a16="http://schemas.microsoft.com/office/drawing/2014/main" id="{1A5F6095-F537-450A-9896-C9789587D2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41838" y="2936875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7" name="Line 56">
                      <a:extLst>
                        <a:ext uri="{FF2B5EF4-FFF2-40B4-BE49-F238E27FC236}">
                          <a16:creationId xmlns:a16="http://schemas.microsoft.com/office/drawing/2014/main" id="{3D9CB9FE-A10B-4335-8500-79966E9C40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9125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8" name="Line 57">
                      <a:extLst>
                        <a:ext uri="{FF2B5EF4-FFF2-40B4-BE49-F238E27FC236}">
                          <a16:creationId xmlns:a16="http://schemas.microsoft.com/office/drawing/2014/main" id="{D1BEBEAD-FC76-438B-A4C1-7CF641EEC6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76738" y="2936875"/>
                      <a:ext cx="1000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49" name="Line 58">
                      <a:extLst>
                        <a:ext uri="{FF2B5EF4-FFF2-40B4-BE49-F238E27FC236}">
                          <a16:creationId xmlns:a16="http://schemas.microsoft.com/office/drawing/2014/main" id="{5FC5EC81-E20E-4720-9614-57C212173D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3088" y="2887663"/>
                      <a:ext cx="0" cy="1016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550" name="Line 59">
                      <a:extLst>
                        <a:ext uri="{FF2B5EF4-FFF2-40B4-BE49-F238E27FC236}">
                          <a16:creationId xmlns:a16="http://schemas.microsoft.com/office/drawing/2014/main" id="{5D7D258F-F8D8-4C30-9F99-B1648B3825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7525" y="2936875"/>
                      <a:ext cx="10477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9670BA93-962E-4265-A8D8-04D1EE51B8FE}"/>
                    </a:ext>
                  </a:extLst>
                </p:cNvPr>
                <p:cNvGrpSpPr/>
                <p:nvPr/>
              </p:nvGrpSpPr>
              <p:grpSpPr>
                <a:xfrm>
                  <a:off x="6731892" y="3418473"/>
                  <a:ext cx="4470216" cy="867656"/>
                  <a:chOff x="999670" y="990263"/>
                  <a:chExt cx="7437556" cy="1935159"/>
                </a:xfrm>
              </p:grpSpPr>
              <p:sp>
                <p:nvSpPr>
                  <p:cNvPr id="301" name="Freeform 5">
                    <a:extLst>
                      <a:ext uri="{FF2B5EF4-FFF2-40B4-BE49-F238E27FC236}">
                        <a16:creationId xmlns:a16="http://schemas.microsoft.com/office/drawing/2014/main" id="{69E26820-3498-4D82-9130-64C7C74F3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99670" y="990263"/>
                    <a:ext cx="7410568" cy="1903590"/>
                  </a:xfrm>
                  <a:custGeom>
                    <a:avLst/>
                    <a:gdLst>
                      <a:gd name="T0" fmla="*/ 3796 w 4668"/>
                      <a:gd name="T1" fmla="*/ 1206 h 1206"/>
                      <a:gd name="T2" fmla="*/ 3248 w 4668"/>
                      <a:gd name="T3" fmla="*/ 1131 h 1206"/>
                      <a:gd name="T4" fmla="*/ 3019 w 4668"/>
                      <a:gd name="T5" fmla="*/ 1097 h 1206"/>
                      <a:gd name="T6" fmla="*/ 2989 w 4668"/>
                      <a:gd name="T7" fmla="*/ 1057 h 1206"/>
                      <a:gd name="T8" fmla="*/ 2848 w 4668"/>
                      <a:gd name="T9" fmla="*/ 1023 h 1206"/>
                      <a:gd name="T10" fmla="*/ 2707 w 4668"/>
                      <a:gd name="T11" fmla="*/ 989 h 1206"/>
                      <a:gd name="T12" fmla="*/ 2619 w 4668"/>
                      <a:gd name="T13" fmla="*/ 958 h 1206"/>
                      <a:gd name="T14" fmla="*/ 2496 w 4668"/>
                      <a:gd name="T15" fmla="*/ 929 h 1206"/>
                      <a:gd name="T16" fmla="*/ 2471 w 4668"/>
                      <a:gd name="T17" fmla="*/ 905 h 1206"/>
                      <a:gd name="T18" fmla="*/ 2419 w 4668"/>
                      <a:gd name="T19" fmla="*/ 875 h 1206"/>
                      <a:gd name="T20" fmla="*/ 2401 w 4668"/>
                      <a:gd name="T21" fmla="*/ 851 h 1206"/>
                      <a:gd name="T22" fmla="*/ 2330 w 4668"/>
                      <a:gd name="T23" fmla="*/ 821 h 1206"/>
                      <a:gd name="T24" fmla="*/ 2131 w 4668"/>
                      <a:gd name="T25" fmla="*/ 796 h 1206"/>
                      <a:gd name="T26" fmla="*/ 2071 w 4668"/>
                      <a:gd name="T27" fmla="*/ 771 h 1206"/>
                      <a:gd name="T28" fmla="*/ 1989 w 4668"/>
                      <a:gd name="T29" fmla="*/ 747 h 1206"/>
                      <a:gd name="T30" fmla="*/ 1954 w 4668"/>
                      <a:gd name="T31" fmla="*/ 722 h 1206"/>
                      <a:gd name="T32" fmla="*/ 1877 w 4668"/>
                      <a:gd name="T33" fmla="*/ 678 h 1206"/>
                      <a:gd name="T34" fmla="*/ 1865 w 4668"/>
                      <a:gd name="T35" fmla="*/ 633 h 1206"/>
                      <a:gd name="T36" fmla="*/ 1830 w 4668"/>
                      <a:gd name="T37" fmla="*/ 609 h 1206"/>
                      <a:gd name="T38" fmla="*/ 1749 w 4668"/>
                      <a:gd name="T39" fmla="*/ 590 h 1206"/>
                      <a:gd name="T40" fmla="*/ 1684 w 4668"/>
                      <a:gd name="T41" fmla="*/ 569 h 1206"/>
                      <a:gd name="T42" fmla="*/ 1649 w 4668"/>
                      <a:gd name="T43" fmla="*/ 545 h 1206"/>
                      <a:gd name="T44" fmla="*/ 1625 w 4668"/>
                      <a:gd name="T45" fmla="*/ 506 h 1206"/>
                      <a:gd name="T46" fmla="*/ 1547 w 4668"/>
                      <a:gd name="T47" fmla="*/ 485 h 1206"/>
                      <a:gd name="T48" fmla="*/ 1406 w 4668"/>
                      <a:gd name="T49" fmla="*/ 466 h 1206"/>
                      <a:gd name="T50" fmla="*/ 1335 w 4668"/>
                      <a:gd name="T51" fmla="*/ 427 h 1206"/>
                      <a:gd name="T52" fmla="*/ 1330 w 4668"/>
                      <a:gd name="T53" fmla="*/ 368 h 1206"/>
                      <a:gd name="T54" fmla="*/ 1230 w 4668"/>
                      <a:gd name="T55" fmla="*/ 348 h 1206"/>
                      <a:gd name="T56" fmla="*/ 1190 w 4668"/>
                      <a:gd name="T57" fmla="*/ 323 h 1206"/>
                      <a:gd name="T58" fmla="*/ 1031 w 4668"/>
                      <a:gd name="T59" fmla="*/ 288 h 1206"/>
                      <a:gd name="T60" fmla="*/ 983 w 4668"/>
                      <a:gd name="T61" fmla="*/ 269 h 1206"/>
                      <a:gd name="T62" fmla="*/ 936 w 4668"/>
                      <a:gd name="T63" fmla="*/ 249 h 1206"/>
                      <a:gd name="T64" fmla="*/ 801 w 4668"/>
                      <a:gd name="T65" fmla="*/ 229 h 1206"/>
                      <a:gd name="T66" fmla="*/ 717 w 4668"/>
                      <a:gd name="T67" fmla="*/ 190 h 1206"/>
                      <a:gd name="T68" fmla="*/ 672 w 4668"/>
                      <a:gd name="T69" fmla="*/ 156 h 1206"/>
                      <a:gd name="T70" fmla="*/ 636 w 4668"/>
                      <a:gd name="T71" fmla="*/ 131 h 1206"/>
                      <a:gd name="T72" fmla="*/ 617 w 4668"/>
                      <a:gd name="T73" fmla="*/ 111 h 1206"/>
                      <a:gd name="T74" fmla="*/ 613 w 4668"/>
                      <a:gd name="T75" fmla="*/ 97 h 1206"/>
                      <a:gd name="T76" fmla="*/ 442 w 4668"/>
                      <a:gd name="T77" fmla="*/ 77 h 1206"/>
                      <a:gd name="T78" fmla="*/ 383 w 4668"/>
                      <a:gd name="T79" fmla="*/ 57 h 1206"/>
                      <a:gd name="T80" fmla="*/ 170 w 4668"/>
                      <a:gd name="T81" fmla="*/ 18 h 1206"/>
                      <a:gd name="T82" fmla="*/ 0 w 4668"/>
                      <a:gd name="T83" fmla="*/ 0 h 1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668" h="1206">
                        <a:moveTo>
                          <a:pt x="4668" y="1206"/>
                        </a:moveTo>
                        <a:lnTo>
                          <a:pt x="3796" y="1206"/>
                        </a:lnTo>
                        <a:lnTo>
                          <a:pt x="3796" y="1131"/>
                        </a:lnTo>
                        <a:lnTo>
                          <a:pt x="3248" y="1131"/>
                        </a:lnTo>
                        <a:lnTo>
                          <a:pt x="3248" y="1097"/>
                        </a:lnTo>
                        <a:lnTo>
                          <a:pt x="3019" y="1097"/>
                        </a:lnTo>
                        <a:lnTo>
                          <a:pt x="3019" y="1057"/>
                        </a:lnTo>
                        <a:lnTo>
                          <a:pt x="2989" y="1057"/>
                        </a:lnTo>
                        <a:lnTo>
                          <a:pt x="2989" y="1023"/>
                        </a:lnTo>
                        <a:lnTo>
                          <a:pt x="2848" y="1023"/>
                        </a:lnTo>
                        <a:lnTo>
                          <a:pt x="2848" y="989"/>
                        </a:lnTo>
                        <a:lnTo>
                          <a:pt x="2707" y="989"/>
                        </a:lnTo>
                        <a:lnTo>
                          <a:pt x="2707" y="958"/>
                        </a:lnTo>
                        <a:lnTo>
                          <a:pt x="2619" y="958"/>
                        </a:lnTo>
                        <a:lnTo>
                          <a:pt x="2619" y="929"/>
                        </a:lnTo>
                        <a:lnTo>
                          <a:pt x="2496" y="929"/>
                        </a:lnTo>
                        <a:lnTo>
                          <a:pt x="2496" y="905"/>
                        </a:lnTo>
                        <a:lnTo>
                          <a:pt x="2471" y="905"/>
                        </a:lnTo>
                        <a:lnTo>
                          <a:pt x="2471" y="875"/>
                        </a:lnTo>
                        <a:lnTo>
                          <a:pt x="2419" y="875"/>
                        </a:lnTo>
                        <a:lnTo>
                          <a:pt x="2419" y="851"/>
                        </a:lnTo>
                        <a:lnTo>
                          <a:pt x="2401" y="851"/>
                        </a:lnTo>
                        <a:lnTo>
                          <a:pt x="2401" y="821"/>
                        </a:lnTo>
                        <a:lnTo>
                          <a:pt x="2330" y="821"/>
                        </a:lnTo>
                        <a:lnTo>
                          <a:pt x="2330" y="796"/>
                        </a:lnTo>
                        <a:lnTo>
                          <a:pt x="2131" y="796"/>
                        </a:lnTo>
                        <a:lnTo>
                          <a:pt x="2131" y="771"/>
                        </a:lnTo>
                        <a:lnTo>
                          <a:pt x="2071" y="771"/>
                        </a:lnTo>
                        <a:lnTo>
                          <a:pt x="2071" y="747"/>
                        </a:lnTo>
                        <a:lnTo>
                          <a:pt x="1989" y="747"/>
                        </a:lnTo>
                        <a:lnTo>
                          <a:pt x="1989" y="722"/>
                        </a:lnTo>
                        <a:lnTo>
                          <a:pt x="1954" y="722"/>
                        </a:lnTo>
                        <a:lnTo>
                          <a:pt x="1954" y="678"/>
                        </a:lnTo>
                        <a:lnTo>
                          <a:pt x="1877" y="678"/>
                        </a:lnTo>
                        <a:lnTo>
                          <a:pt x="1877" y="633"/>
                        </a:lnTo>
                        <a:lnTo>
                          <a:pt x="1865" y="633"/>
                        </a:lnTo>
                        <a:lnTo>
                          <a:pt x="1865" y="609"/>
                        </a:lnTo>
                        <a:lnTo>
                          <a:pt x="1830" y="609"/>
                        </a:lnTo>
                        <a:lnTo>
                          <a:pt x="1830" y="590"/>
                        </a:lnTo>
                        <a:lnTo>
                          <a:pt x="1749" y="590"/>
                        </a:lnTo>
                        <a:lnTo>
                          <a:pt x="1749" y="569"/>
                        </a:lnTo>
                        <a:lnTo>
                          <a:pt x="1684" y="569"/>
                        </a:lnTo>
                        <a:lnTo>
                          <a:pt x="1684" y="545"/>
                        </a:lnTo>
                        <a:lnTo>
                          <a:pt x="1649" y="545"/>
                        </a:lnTo>
                        <a:lnTo>
                          <a:pt x="1649" y="506"/>
                        </a:lnTo>
                        <a:lnTo>
                          <a:pt x="1625" y="506"/>
                        </a:lnTo>
                        <a:lnTo>
                          <a:pt x="1625" y="485"/>
                        </a:lnTo>
                        <a:lnTo>
                          <a:pt x="1547" y="485"/>
                        </a:lnTo>
                        <a:lnTo>
                          <a:pt x="1547" y="466"/>
                        </a:lnTo>
                        <a:lnTo>
                          <a:pt x="1406" y="466"/>
                        </a:lnTo>
                        <a:lnTo>
                          <a:pt x="1406" y="427"/>
                        </a:lnTo>
                        <a:lnTo>
                          <a:pt x="1335" y="427"/>
                        </a:lnTo>
                        <a:lnTo>
                          <a:pt x="1335" y="368"/>
                        </a:lnTo>
                        <a:lnTo>
                          <a:pt x="1330" y="368"/>
                        </a:lnTo>
                        <a:lnTo>
                          <a:pt x="1330" y="348"/>
                        </a:lnTo>
                        <a:lnTo>
                          <a:pt x="1230" y="348"/>
                        </a:lnTo>
                        <a:lnTo>
                          <a:pt x="1230" y="323"/>
                        </a:lnTo>
                        <a:lnTo>
                          <a:pt x="1190" y="323"/>
                        </a:lnTo>
                        <a:lnTo>
                          <a:pt x="1190" y="288"/>
                        </a:lnTo>
                        <a:lnTo>
                          <a:pt x="1031" y="288"/>
                        </a:lnTo>
                        <a:lnTo>
                          <a:pt x="1031" y="269"/>
                        </a:lnTo>
                        <a:lnTo>
                          <a:pt x="983" y="269"/>
                        </a:lnTo>
                        <a:lnTo>
                          <a:pt x="983" y="249"/>
                        </a:lnTo>
                        <a:lnTo>
                          <a:pt x="936" y="249"/>
                        </a:lnTo>
                        <a:lnTo>
                          <a:pt x="936" y="229"/>
                        </a:lnTo>
                        <a:lnTo>
                          <a:pt x="801" y="229"/>
                        </a:lnTo>
                        <a:lnTo>
                          <a:pt x="801" y="190"/>
                        </a:lnTo>
                        <a:lnTo>
                          <a:pt x="717" y="190"/>
                        </a:lnTo>
                        <a:lnTo>
                          <a:pt x="717" y="156"/>
                        </a:lnTo>
                        <a:lnTo>
                          <a:pt x="672" y="156"/>
                        </a:lnTo>
                        <a:lnTo>
                          <a:pt x="672" y="131"/>
                        </a:lnTo>
                        <a:lnTo>
                          <a:pt x="636" y="131"/>
                        </a:lnTo>
                        <a:lnTo>
                          <a:pt x="636" y="111"/>
                        </a:lnTo>
                        <a:lnTo>
                          <a:pt x="617" y="111"/>
                        </a:lnTo>
                        <a:lnTo>
                          <a:pt x="617" y="97"/>
                        </a:lnTo>
                        <a:lnTo>
                          <a:pt x="613" y="97"/>
                        </a:lnTo>
                        <a:lnTo>
                          <a:pt x="613" y="77"/>
                        </a:lnTo>
                        <a:lnTo>
                          <a:pt x="442" y="77"/>
                        </a:lnTo>
                        <a:lnTo>
                          <a:pt x="442" y="57"/>
                        </a:lnTo>
                        <a:lnTo>
                          <a:pt x="383" y="57"/>
                        </a:lnTo>
                        <a:lnTo>
                          <a:pt x="383" y="18"/>
                        </a:lnTo>
                        <a:lnTo>
                          <a:pt x="170" y="18"/>
                        </a:lnTo>
                        <a:lnTo>
                          <a:pt x="17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40">
                      <a:defRPr/>
                    </a:pPr>
                    <a:endParaRPr lang="en-GB" sz="800" dirty="0">
                      <a:solidFill>
                        <a:srgbClr val="595454"/>
                      </a:solidFill>
                    </a:endParaRPr>
                  </a:p>
                </p:txBody>
              </p:sp>
              <p:grpSp>
                <p:nvGrpSpPr>
                  <p:cNvPr id="302" name="Group 301">
                    <a:extLst>
                      <a:ext uri="{FF2B5EF4-FFF2-40B4-BE49-F238E27FC236}">
                        <a16:creationId xmlns:a16="http://schemas.microsoft.com/office/drawing/2014/main" id="{D7044B55-E8E5-4262-9A49-50690A392922}"/>
                      </a:ext>
                    </a:extLst>
                  </p:cNvPr>
                  <p:cNvGrpSpPr/>
                  <p:nvPr/>
                </p:nvGrpSpPr>
                <p:grpSpPr>
                  <a:xfrm>
                    <a:off x="1147309" y="993420"/>
                    <a:ext cx="7289917" cy="1932002"/>
                    <a:chOff x="1147309" y="993420"/>
                    <a:chExt cx="7289917" cy="1932002"/>
                  </a:xfrm>
                </p:grpSpPr>
                <p:grpSp>
                  <p:nvGrpSpPr>
                    <p:cNvPr id="303" name="Group 302">
                      <a:extLst>
                        <a:ext uri="{FF2B5EF4-FFF2-40B4-BE49-F238E27FC236}">
                          <a16:creationId xmlns:a16="http://schemas.microsoft.com/office/drawing/2014/main" id="{F346AA7C-D819-42AC-B51F-D162ED9D9B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53744" y="1083390"/>
                      <a:ext cx="6683482" cy="1842032"/>
                      <a:chOff x="1753744" y="1083390"/>
                      <a:chExt cx="6683482" cy="1842032"/>
                    </a:xfrm>
                  </p:grpSpPr>
                  <p:sp>
                    <p:nvSpPr>
                      <p:cNvPr id="310" name="Line 6">
                        <a:extLst>
                          <a:ext uri="{FF2B5EF4-FFF2-40B4-BE49-F238E27FC236}">
                            <a16:creationId xmlns:a16="http://schemas.microsoft.com/office/drawing/2014/main" id="{2118AC9D-D59D-40FE-A312-B0FC89EDBE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07063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1" name="Line 7">
                        <a:extLst>
                          <a:ext uri="{FF2B5EF4-FFF2-40B4-BE49-F238E27FC236}">
                            <a16:creationId xmlns:a16="http://schemas.microsoft.com/office/drawing/2014/main" id="{77C8184B-283D-4467-A3AB-B16293B21C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75312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2" name="Line 8">
                        <a:extLst>
                          <a:ext uri="{FF2B5EF4-FFF2-40B4-BE49-F238E27FC236}">
                            <a16:creationId xmlns:a16="http://schemas.microsoft.com/office/drawing/2014/main" id="{EE8CC700-02A0-43CA-94A8-BFC76F6CE80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07020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3" name="Line 9">
                        <a:extLst>
                          <a:ext uri="{FF2B5EF4-FFF2-40B4-BE49-F238E27FC236}">
                            <a16:creationId xmlns:a16="http://schemas.microsoft.com/office/drawing/2014/main" id="{64B17602-68A2-4305-978F-189368D7DB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75269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4" name="Line 10">
                        <a:extLst>
                          <a:ext uri="{FF2B5EF4-FFF2-40B4-BE49-F238E27FC236}">
                            <a16:creationId xmlns:a16="http://schemas.microsoft.com/office/drawing/2014/main" id="{BB2D7A60-7128-4B72-A6AB-5B9DE25AEB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875241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5" name="Line 11">
                        <a:extLst>
                          <a:ext uri="{FF2B5EF4-FFF2-40B4-BE49-F238E27FC236}">
                            <a16:creationId xmlns:a16="http://schemas.microsoft.com/office/drawing/2014/main" id="{20BB029D-4FE0-411F-9F48-DA45759E741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843491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6" name="Line 12">
                        <a:extLst>
                          <a:ext uri="{FF2B5EF4-FFF2-40B4-BE49-F238E27FC236}">
                            <a16:creationId xmlns:a16="http://schemas.microsoft.com/office/drawing/2014/main" id="{BEF69A69-BE48-49A4-8BFC-1A30ECED18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614887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7" name="Line 13">
                        <a:extLst>
                          <a:ext uri="{FF2B5EF4-FFF2-40B4-BE49-F238E27FC236}">
                            <a16:creationId xmlns:a16="http://schemas.microsoft.com/office/drawing/2014/main" id="{5580621A-4A17-483A-BE5C-60C9361E899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81549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8" name="Line 14">
                        <a:extLst>
                          <a:ext uri="{FF2B5EF4-FFF2-40B4-BE49-F238E27FC236}">
                            <a16:creationId xmlns:a16="http://schemas.microsoft.com/office/drawing/2014/main" id="{22BDBEB4-023D-41B8-8EA8-6EC526C184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95837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19" name="Line 15">
                        <a:extLst>
                          <a:ext uri="{FF2B5EF4-FFF2-40B4-BE49-F238E27FC236}">
                            <a16:creationId xmlns:a16="http://schemas.microsoft.com/office/drawing/2014/main" id="{8909209C-1F73-450F-9370-A96D457BF89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62499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0" name="Line 16">
                        <a:extLst>
                          <a:ext uri="{FF2B5EF4-FFF2-40B4-BE49-F238E27FC236}">
                            <a16:creationId xmlns:a16="http://schemas.microsoft.com/office/drawing/2014/main" id="{D33367F8-36F1-4D23-9398-C1AD3E72BF9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86311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1" name="Line 17">
                        <a:extLst>
                          <a:ext uri="{FF2B5EF4-FFF2-40B4-BE49-F238E27FC236}">
                            <a16:creationId xmlns:a16="http://schemas.microsoft.com/office/drawing/2014/main" id="{717B3232-1E56-4481-ACC9-9964758CF7C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54561" y="289385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2" name="Line 18">
                        <a:extLst>
                          <a:ext uri="{FF2B5EF4-FFF2-40B4-BE49-F238E27FC236}">
                            <a16:creationId xmlns:a16="http://schemas.microsoft.com/office/drawing/2014/main" id="{A37FF86B-55D7-48B9-9D77-BD7598C9AD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10110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3" name="Line 19">
                        <a:extLst>
                          <a:ext uri="{FF2B5EF4-FFF2-40B4-BE49-F238E27FC236}">
                            <a16:creationId xmlns:a16="http://schemas.microsoft.com/office/drawing/2014/main" id="{40FFC760-35AD-4FFF-881A-822D848C0A0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78360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4" name="Line 20">
                        <a:extLst>
                          <a:ext uri="{FF2B5EF4-FFF2-40B4-BE49-F238E27FC236}">
                            <a16:creationId xmlns:a16="http://schemas.microsoft.com/office/drawing/2014/main" id="{364078E6-6050-465E-AA11-8C6365FC44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40231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5" name="Line 21">
                        <a:extLst>
                          <a:ext uri="{FF2B5EF4-FFF2-40B4-BE49-F238E27FC236}">
                            <a16:creationId xmlns:a16="http://schemas.microsoft.com/office/drawing/2014/main" id="{B5C7C8D5-C41A-42B7-A71B-77DD8AF1D7B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8480" y="289385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6" name="Line 22">
                        <a:extLst>
                          <a:ext uri="{FF2B5EF4-FFF2-40B4-BE49-F238E27FC236}">
                            <a16:creationId xmlns:a16="http://schemas.microsoft.com/office/drawing/2014/main" id="{FBD8E4B0-1062-4FCD-8B67-2178026296F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32294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7" name="Line 23">
                        <a:extLst>
                          <a:ext uri="{FF2B5EF4-FFF2-40B4-BE49-F238E27FC236}">
                            <a16:creationId xmlns:a16="http://schemas.microsoft.com/office/drawing/2014/main" id="{AA886941-8386-4EC3-A02F-D7F0983F21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98955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8" name="Line 24">
                        <a:extLst>
                          <a:ext uri="{FF2B5EF4-FFF2-40B4-BE49-F238E27FC236}">
                            <a16:creationId xmlns:a16="http://schemas.microsoft.com/office/drawing/2014/main" id="{5EAC881C-0CD5-4C59-83F3-E691702301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127517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29" name="Line 25">
                        <a:extLst>
                          <a:ext uri="{FF2B5EF4-FFF2-40B4-BE49-F238E27FC236}">
                            <a16:creationId xmlns:a16="http://schemas.microsoft.com/office/drawing/2014/main" id="{C630643F-2C29-4F73-9659-397A968DD9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95767" y="289385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0" name="Line 26">
                        <a:extLst>
                          <a:ext uri="{FF2B5EF4-FFF2-40B4-BE49-F238E27FC236}">
                            <a16:creationId xmlns:a16="http://schemas.microsoft.com/office/drawing/2014/main" id="{D97540CC-EA8A-40FE-82FA-3934F419E28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25916" y="28622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1" name="Line 27">
                        <a:extLst>
                          <a:ext uri="{FF2B5EF4-FFF2-40B4-BE49-F238E27FC236}">
                            <a16:creationId xmlns:a16="http://schemas.microsoft.com/office/drawing/2014/main" id="{22F28884-C22D-4AC9-AB05-E17F38DC03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92577" y="289385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2" name="Line 28">
                        <a:extLst>
                          <a:ext uri="{FF2B5EF4-FFF2-40B4-BE49-F238E27FC236}">
                            <a16:creationId xmlns:a16="http://schemas.microsoft.com/office/drawing/2014/main" id="{BF3806D6-E297-486C-AB34-C9AED71D25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60827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3" name="Line 29">
                        <a:extLst>
                          <a:ext uri="{FF2B5EF4-FFF2-40B4-BE49-F238E27FC236}">
                            <a16:creationId xmlns:a16="http://schemas.microsoft.com/office/drawing/2014/main" id="{C055208F-EF95-444C-9C43-FB787A73B84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925901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4" name="Line 30">
                        <a:extLst>
                          <a:ext uri="{FF2B5EF4-FFF2-40B4-BE49-F238E27FC236}">
                            <a16:creationId xmlns:a16="http://schemas.microsoft.com/office/drawing/2014/main" id="{C1756181-18C0-456C-8413-22E1CEE59F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819537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5" name="Line 31">
                        <a:extLst>
                          <a:ext uri="{FF2B5EF4-FFF2-40B4-BE49-F238E27FC236}">
                            <a16:creationId xmlns:a16="http://schemas.microsoft.com/office/drawing/2014/main" id="{1DFB1D59-33B5-4D0F-BB30-0D8E2F727C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87787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6" name="Line 32">
                        <a:extLst>
                          <a:ext uri="{FF2B5EF4-FFF2-40B4-BE49-F238E27FC236}">
                            <a16:creationId xmlns:a16="http://schemas.microsoft.com/office/drawing/2014/main" id="{33ED57AD-8E73-4C94-803B-668F449D4A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90962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7" name="Line 33">
                        <a:extLst>
                          <a:ext uri="{FF2B5EF4-FFF2-40B4-BE49-F238E27FC236}">
                            <a16:creationId xmlns:a16="http://schemas.microsoft.com/office/drawing/2014/main" id="{98DFBC7B-E8F8-487C-9251-2BBE496506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59211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8" name="Line 34">
                        <a:extLst>
                          <a:ext uri="{FF2B5EF4-FFF2-40B4-BE49-F238E27FC236}">
                            <a16:creationId xmlns:a16="http://schemas.microsoft.com/office/drawing/2014/main" id="{AD9FCA1A-63FD-447B-A5B1-50FCC50686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5873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39" name="Line 35">
                        <a:extLst>
                          <a:ext uri="{FF2B5EF4-FFF2-40B4-BE49-F238E27FC236}">
                            <a16:creationId xmlns:a16="http://schemas.microsoft.com/office/drawing/2014/main" id="{80235692-9D1D-463E-A09F-F6D5EAD6FD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694122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0" name="Line 36">
                        <a:extLst>
                          <a:ext uri="{FF2B5EF4-FFF2-40B4-BE49-F238E27FC236}">
                            <a16:creationId xmlns:a16="http://schemas.microsoft.com/office/drawing/2014/main" id="{B7CB43CC-D8F0-4E29-A2EC-789983910D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59183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1" name="Line 37">
                        <a:extLst>
                          <a:ext uri="{FF2B5EF4-FFF2-40B4-BE49-F238E27FC236}">
                            <a16:creationId xmlns:a16="http://schemas.microsoft.com/office/drawing/2014/main" id="{34F8A21D-0637-4E12-AAAA-CEE65AC25D0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25845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2" name="Line 38">
                        <a:extLst>
                          <a:ext uri="{FF2B5EF4-FFF2-40B4-BE49-F238E27FC236}">
                            <a16:creationId xmlns:a16="http://schemas.microsoft.com/office/drawing/2014/main" id="{4E46AE77-D85B-48A5-B3DE-D9EF4CCEFF5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35356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3" name="Line 39">
                        <a:extLst>
                          <a:ext uri="{FF2B5EF4-FFF2-40B4-BE49-F238E27FC236}">
                            <a16:creationId xmlns:a16="http://schemas.microsoft.com/office/drawing/2014/main" id="{5D3672EE-4602-4D4F-9A4D-C7DA6BDE87F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02018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4" name="Line 40">
                        <a:extLst>
                          <a:ext uri="{FF2B5EF4-FFF2-40B4-BE49-F238E27FC236}">
                            <a16:creationId xmlns:a16="http://schemas.microsoft.com/office/drawing/2014/main" id="{A177FD31-F53C-4684-A910-E0E894E2DC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13103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5" name="Line 41">
                        <a:extLst>
                          <a:ext uri="{FF2B5EF4-FFF2-40B4-BE49-F238E27FC236}">
                            <a16:creationId xmlns:a16="http://schemas.microsoft.com/office/drawing/2014/main" id="{2C257485-ECD9-4100-B435-F265ADBB57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79764" y="2775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6" name="Line 42">
                        <a:extLst>
                          <a:ext uri="{FF2B5EF4-FFF2-40B4-BE49-F238E27FC236}">
                            <a16:creationId xmlns:a16="http://schemas.microsoft.com/office/drawing/2014/main" id="{434FCCD1-9473-40E5-B721-7A052EF4C1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55952" y="27454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7" name="Line 43">
                        <a:extLst>
                          <a:ext uri="{FF2B5EF4-FFF2-40B4-BE49-F238E27FC236}">
                            <a16:creationId xmlns:a16="http://schemas.microsoft.com/office/drawing/2014/main" id="{E57A78BE-044B-42DA-8A18-70F49BE568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124201" y="2775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8" name="Line 44">
                        <a:extLst>
                          <a:ext uri="{FF2B5EF4-FFF2-40B4-BE49-F238E27FC236}">
                            <a16:creationId xmlns:a16="http://schemas.microsoft.com/office/drawing/2014/main" id="{E712C681-FC23-48A9-B2F4-78BEB53E2C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62274" y="2690235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49" name="Line 45">
                        <a:extLst>
                          <a:ext uri="{FF2B5EF4-FFF2-40B4-BE49-F238E27FC236}">
                            <a16:creationId xmlns:a16="http://schemas.microsoft.com/office/drawing/2014/main" id="{576E6D80-F23A-4C23-AA83-A07584D3CB3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27348" y="2718647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0" name="Line 46">
                        <a:extLst>
                          <a:ext uri="{FF2B5EF4-FFF2-40B4-BE49-F238E27FC236}">
                            <a16:creationId xmlns:a16="http://schemas.microsoft.com/office/drawing/2014/main" id="{C95A1BBE-84CA-4D3F-8698-40121211B6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92408" y="2690235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1" name="Line 47">
                        <a:extLst>
                          <a:ext uri="{FF2B5EF4-FFF2-40B4-BE49-F238E27FC236}">
                            <a16:creationId xmlns:a16="http://schemas.microsoft.com/office/drawing/2014/main" id="{34651F89-2CCC-4337-83F9-A3A0A261E2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59070" y="272180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2" name="Line 48">
                        <a:extLst>
                          <a:ext uri="{FF2B5EF4-FFF2-40B4-BE49-F238E27FC236}">
                            <a16:creationId xmlns:a16="http://schemas.microsoft.com/office/drawing/2014/main" id="{7182CFCA-576D-4BD2-9E13-CD948CD1F49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44782" y="2628677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3" name="Line 49">
                        <a:extLst>
                          <a:ext uri="{FF2B5EF4-FFF2-40B4-BE49-F238E27FC236}">
                            <a16:creationId xmlns:a16="http://schemas.microsoft.com/office/drawing/2014/main" id="{DA778817-0B15-4826-8CB6-876A5DD0BE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11445" y="266024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4" name="Line 50">
                        <a:extLst>
                          <a:ext uri="{FF2B5EF4-FFF2-40B4-BE49-F238E27FC236}">
                            <a16:creationId xmlns:a16="http://schemas.microsoft.com/office/drawing/2014/main" id="{39BDA442-1922-4F70-B68F-C2431694B7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41594" y="257501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5" name="Line 51">
                        <a:extLst>
                          <a:ext uri="{FF2B5EF4-FFF2-40B4-BE49-F238E27FC236}">
                            <a16:creationId xmlns:a16="http://schemas.microsoft.com/office/drawing/2014/main" id="{7C1855DA-FD9F-4D6C-83CC-75FCAC7E35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09843" y="260657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6" name="Line 52">
                        <a:extLst>
                          <a:ext uri="{FF2B5EF4-FFF2-40B4-BE49-F238E27FC236}">
                            <a16:creationId xmlns:a16="http://schemas.microsoft.com/office/drawing/2014/main" id="{5C8F84A3-98DE-4523-8E60-574446B6088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76504" y="257501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7" name="Line 53">
                        <a:extLst>
                          <a:ext uri="{FF2B5EF4-FFF2-40B4-BE49-F238E27FC236}">
                            <a16:creationId xmlns:a16="http://schemas.microsoft.com/office/drawing/2014/main" id="{CCF82A9A-5705-412D-8762-5F0BE8E238D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44754" y="260657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8" name="Line 54">
                        <a:extLst>
                          <a:ext uri="{FF2B5EF4-FFF2-40B4-BE49-F238E27FC236}">
                            <a16:creationId xmlns:a16="http://schemas.microsoft.com/office/drawing/2014/main" id="{D33A3614-A905-4A73-83B3-0C57BBE0FA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20942" y="257501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59" name="Line 55">
                        <a:extLst>
                          <a:ext uri="{FF2B5EF4-FFF2-40B4-BE49-F238E27FC236}">
                            <a16:creationId xmlns:a16="http://schemas.microsoft.com/office/drawing/2014/main" id="{81D08888-29A2-419B-B057-82F7881DBF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87603" y="2606579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0" name="Line 56">
                        <a:extLst>
                          <a:ext uri="{FF2B5EF4-FFF2-40B4-BE49-F238E27FC236}">
                            <a16:creationId xmlns:a16="http://schemas.microsoft.com/office/drawing/2014/main" id="{E1AC95DD-213D-42E9-B9BA-FDA86ED888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08227" y="251976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1" name="Line 57">
                        <a:extLst>
                          <a:ext uri="{FF2B5EF4-FFF2-40B4-BE49-F238E27FC236}">
                            <a16:creationId xmlns:a16="http://schemas.microsoft.com/office/drawing/2014/main" id="{9E4C5445-CAAC-4508-8E2E-99F7D2BE1D1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76476" y="255133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2" name="Line 58">
                        <a:extLst>
                          <a:ext uri="{FF2B5EF4-FFF2-40B4-BE49-F238E27FC236}">
                            <a16:creationId xmlns:a16="http://schemas.microsoft.com/office/drawing/2014/main" id="{747FF27B-89E3-41B8-ACC2-0B1D411F7C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06625" y="251976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3" name="Line 59">
                        <a:extLst>
                          <a:ext uri="{FF2B5EF4-FFF2-40B4-BE49-F238E27FC236}">
                            <a16:creationId xmlns:a16="http://schemas.microsoft.com/office/drawing/2014/main" id="{1C04CA82-FD76-4424-A631-28DF60258E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74875" y="255133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4" name="Line 60">
                        <a:extLst>
                          <a:ext uri="{FF2B5EF4-FFF2-40B4-BE49-F238E27FC236}">
                            <a16:creationId xmlns:a16="http://schemas.microsoft.com/office/drawing/2014/main" id="{C0065C54-D2D5-41D6-8B12-19DAC05940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97100" y="251976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5" name="Line 61">
                        <a:extLst>
                          <a:ext uri="{FF2B5EF4-FFF2-40B4-BE49-F238E27FC236}">
                            <a16:creationId xmlns:a16="http://schemas.microsoft.com/office/drawing/2014/main" id="{A300930F-5408-412B-B866-CE9E24E9A6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65350" y="255133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6" name="Line 62">
                        <a:extLst>
                          <a:ext uri="{FF2B5EF4-FFF2-40B4-BE49-F238E27FC236}">
                            <a16:creationId xmlns:a16="http://schemas.microsoft.com/office/drawing/2014/main" id="{AFC05F92-5A66-442A-B893-8FBE191645C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2962" y="247399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7" name="Line 63">
                        <a:extLst>
                          <a:ext uri="{FF2B5EF4-FFF2-40B4-BE49-F238E27FC236}">
                            <a16:creationId xmlns:a16="http://schemas.microsoft.com/office/drawing/2014/main" id="{C12DD86F-D897-4CA3-A5D6-4C26EC746E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81211" y="250398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8" name="Line 64">
                        <a:extLst>
                          <a:ext uri="{FF2B5EF4-FFF2-40B4-BE49-F238E27FC236}">
                            <a16:creationId xmlns:a16="http://schemas.microsoft.com/office/drawing/2014/main" id="{D895EDCC-6EA0-4CF3-ABFD-B2F1F63C2F9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05024" y="247399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69" name="Line 65">
                        <a:extLst>
                          <a:ext uri="{FF2B5EF4-FFF2-40B4-BE49-F238E27FC236}">
                            <a16:creationId xmlns:a16="http://schemas.microsoft.com/office/drawing/2014/main" id="{1FFC9F7D-160C-4C1F-BB09-0340EBA877D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71686" y="250398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0" name="Line 66">
                        <a:extLst>
                          <a:ext uri="{FF2B5EF4-FFF2-40B4-BE49-F238E27FC236}">
                            <a16:creationId xmlns:a16="http://schemas.microsoft.com/office/drawing/2014/main" id="{5397E285-2AC3-48FF-8685-F8053149FE5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57398" y="247399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1" name="Line 67">
                        <a:extLst>
                          <a:ext uri="{FF2B5EF4-FFF2-40B4-BE49-F238E27FC236}">
                            <a16:creationId xmlns:a16="http://schemas.microsoft.com/office/drawing/2014/main" id="{CB6C44B7-EAEE-429D-89A4-771A833E63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25647" y="250398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2" name="Line 68">
                        <a:extLst>
                          <a:ext uri="{FF2B5EF4-FFF2-40B4-BE49-F238E27FC236}">
                            <a16:creationId xmlns:a16="http://schemas.microsoft.com/office/drawing/2014/main" id="{A774311F-0D78-4A93-B57C-E13C81B481D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92310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3" name="Line 69">
                        <a:extLst>
                          <a:ext uri="{FF2B5EF4-FFF2-40B4-BE49-F238E27FC236}">
                            <a16:creationId xmlns:a16="http://schemas.microsoft.com/office/drawing/2014/main" id="{7BEB0C43-D807-4B19-99D5-7A5D9D11893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57384" y="2458206"/>
                        <a:ext cx="65089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4" name="Line 70">
                        <a:extLst>
                          <a:ext uri="{FF2B5EF4-FFF2-40B4-BE49-F238E27FC236}">
                            <a16:creationId xmlns:a16="http://schemas.microsoft.com/office/drawing/2014/main" id="{5A428E96-27CF-44D1-A275-5AA6F46B26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16109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5" name="Line 71">
                        <a:extLst>
                          <a:ext uri="{FF2B5EF4-FFF2-40B4-BE49-F238E27FC236}">
                            <a16:creationId xmlns:a16="http://schemas.microsoft.com/office/drawing/2014/main" id="{FB4D7749-7B4E-4362-BFCD-3B67D8BC7F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84358" y="245820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6" name="Line 72">
                        <a:extLst>
                          <a:ext uri="{FF2B5EF4-FFF2-40B4-BE49-F238E27FC236}">
                            <a16:creationId xmlns:a16="http://schemas.microsoft.com/office/drawing/2014/main" id="{CBC8BA5A-FE99-4412-B47B-AFD0E9BECB7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89120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7" name="Line 73">
                        <a:extLst>
                          <a:ext uri="{FF2B5EF4-FFF2-40B4-BE49-F238E27FC236}">
                            <a16:creationId xmlns:a16="http://schemas.microsoft.com/office/drawing/2014/main" id="{D91882A7-7D4E-44D3-A96D-3AD9AD8869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54195" y="2458206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8" name="Line 74">
                        <a:extLst>
                          <a:ext uri="{FF2B5EF4-FFF2-40B4-BE49-F238E27FC236}">
                            <a16:creationId xmlns:a16="http://schemas.microsoft.com/office/drawing/2014/main" id="{8B83638D-6E3D-4B4D-B4FA-52CA9365EB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60545" y="242663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79" name="Line 75">
                        <a:extLst>
                          <a:ext uri="{FF2B5EF4-FFF2-40B4-BE49-F238E27FC236}">
                            <a16:creationId xmlns:a16="http://schemas.microsoft.com/office/drawing/2014/main" id="{5ECF117E-05DE-45E1-AA59-C32CC8BF716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28794" y="245820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0" name="Line 76">
                        <a:extLst>
                          <a:ext uri="{FF2B5EF4-FFF2-40B4-BE49-F238E27FC236}">
                            <a16:creationId xmlns:a16="http://schemas.microsoft.com/office/drawing/2014/main" id="{78E22DF8-5EC5-4383-9E25-437631E73D6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22444" y="238875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1" name="Line 77">
                        <a:extLst>
                          <a:ext uri="{FF2B5EF4-FFF2-40B4-BE49-F238E27FC236}">
                            <a16:creationId xmlns:a16="http://schemas.microsoft.com/office/drawing/2014/main" id="{8E1841EB-12CE-4B51-B78E-773C8DDB04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9107" y="241874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2" name="Line 78">
                        <a:extLst>
                          <a:ext uri="{FF2B5EF4-FFF2-40B4-BE49-F238E27FC236}">
                            <a16:creationId xmlns:a16="http://schemas.microsoft.com/office/drawing/2014/main" id="{88B1A4FA-FC23-478F-9F9C-EDA23FBE67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39893" y="234140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3" name="Line 79">
                        <a:extLst>
                          <a:ext uri="{FF2B5EF4-FFF2-40B4-BE49-F238E27FC236}">
                            <a16:creationId xmlns:a16="http://schemas.microsoft.com/office/drawing/2014/main" id="{931B6946-D321-44CE-B6EB-FE3D1D9CAC3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06555" y="2372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4" name="Line 80">
                        <a:extLst>
                          <a:ext uri="{FF2B5EF4-FFF2-40B4-BE49-F238E27FC236}">
                            <a16:creationId xmlns:a16="http://schemas.microsoft.com/office/drawing/2014/main" id="{9C670777-BC0D-457C-A786-DF283636AF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11317" y="230194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5" name="Line 81">
                        <a:extLst>
                          <a:ext uri="{FF2B5EF4-FFF2-40B4-BE49-F238E27FC236}">
                            <a16:creationId xmlns:a16="http://schemas.microsoft.com/office/drawing/2014/main" id="{6B2A4855-E78A-4C9E-A60D-0EF4CE16B98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77980" y="2333509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6" name="Line 82">
                        <a:extLst>
                          <a:ext uri="{FF2B5EF4-FFF2-40B4-BE49-F238E27FC236}">
                            <a16:creationId xmlns:a16="http://schemas.microsoft.com/office/drawing/2014/main" id="{42C97501-92A1-46C1-9839-8E3D015CF5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98604" y="2254587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7" name="Line 83">
                        <a:extLst>
                          <a:ext uri="{FF2B5EF4-FFF2-40B4-BE49-F238E27FC236}">
                            <a16:creationId xmlns:a16="http://schemas.microsoft.com/office/drawing/2014/main" id="{042D97AA-15BA-4994-8812-8D6D2584F4B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66853" y="228615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8" name="Line 84">
                        <a:extLst>
                          <a:ext uri="{FF2B5EF4-FFF2-40B4-BE49-F238E27FC236}">
                            <a16:creationId xmlns:a16="http://schemas.microsoft.com/office/drawing/2014/main" id="{23BBB3DD-9E74-41F4-8545-BDFD2E590E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16052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89" name="Line 85">
                        <a:extLst>
                          <a:ext uri="{FF2B5EF4-FFF2-40B4-BE49-F238E27FC236}">
                            <a16:creationId xmlns:a16="http://schemas.microsoft.com/office/drawing/2014/main" id="{F4284799-3E60-4340-9266-A1B4B74CA2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81127" y="224827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0" name="Line 86">
                        <a:extLst>
                          <a:ext uri="{FF2B5EF4-FFF2-40B4-BE49-F238E27FC236}">
                            <a16:creationId xmlns:a16="http://schemas.microsoft.com/office/drawing/2014/main" id="{6BBE8F56-D06A-42B9-A143-88458B06F0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2863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1" name="Line 87">
                        <a:extLst>
                          <a:ext uri="{FF2B5EF4-FFF2-40B4-BE49-F238E27FC236}">
                            <a16:creationId xmlns:a16="http://schemas.microsoft.com/office/drawing/2014/main" id="{9D322F0F-2135-479B-B5D2-571253C3DB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81112" y="2248274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2" name="Line 88">
                        <a:extLst>
                          <a:ext uri="{FF2B5EF4-FFF2-40B4-BE49-F238E27FC236}">
                            <a16:creationId xmlns:a16="http://schemas.microsoft.com/office/drawing/2014/main" id="{AA7CEADC-FBEE-4274-A9B8-4018567CE3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38249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3" name="Line 89">
                        <a:extLst>
                          <a:ext uri="{FF2B5EF4-FFF2-40B4-BE49-F238E27FC236}">
                            <a16:creationId xmlns:a16="http://schemas.microsoft.com/office/drawing/2014/main" id="{2949C299-0F05-482D-9C98-1F441FDEA5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04911" y="224827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4" name="Line 90">
                        <a:extLst>
                          <a:ext uri="{FF2B5EF4-FFF2-40B4-BE49-F238E27FC236}">
                            <a16:creationId xmlns:a16="http://schemas.microsoft.com/office/drawing/2014/main" id="{ACBD45EC-B8D6-4566-9093-131D010BB7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81098" y="221670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5" name="Line 91">
                        <a:extLst>
                          <a:ext uri="{FF2B5EF4-FFF2-40B4-BE49-F238E27FC236}">
                            <a16:creationId xmlns:a16="http://schemas.microsoft.com/office/drawing/2014/main" id="{C6363EB9-103D-4168-9DA1-A76206421D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49348" y="2248274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6" name="Line 92">
                        <a:extLst>
                          <a:ext uri="{FF2B5EF4-FFF2-40B4-BE49-F238E27FC236}">
                            <a16:creationId xmlns:a16="http://schemas.microsoft.com/office/drawing/2014/main" id="{41A1DF9A-EA64-4293-9623-C8055CC8F5E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25535" y="217724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7" name="Line 93">
                        <a:extLst>
                          <a:ext uri="{FF2B5EF4-FFF2-40B4-BE49-F238E27FC236}">
                            <a16:creationId xmlns:a16="http://schemas.microsoft.com/office/drawing/2014/main" id="{B0AE9003-1D8D-4960-B636-418F950481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92197" y="220881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8" name="Line 94">
                        <a:extLst>
                          <a:ext uri="{FF2B5EF4-FFF2-40B4-BE49-F238E27FC236}">
                            <a16:creationId xmlns:a16="http://schemas.microsoft.com/office/drawing/2014/main" id="{87F6BC76-E26B-4320-BB8D-0D3F7FE947A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87434" y="217724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99" name="Line 95">
                        <a:extLst>
                          <a:ext uri="{FF2B5EF4-FFF2-40B4-BE49-F238E27FC236}">
                            <a16:creationId xmlns:a16="http://schemas.microsoft.com/office/drawing/2014/main" id="{607BBE54-BE6B-4931-AB1D-88F48F9607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55683" y="220881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0" name="Line 96">
                        <a:extLst>
                          <a:ext uri="{FF2B5EF4-FFF2-40B4-BE49-F238E27FC236}">
                            <a16:creationId xmlns:a16="http://schemas.microsoft.com/office/drawing/2014/main" id="{096F0454-C323-4A11-8789-FBFBBCAC9EF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08072" y="217724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1" name="Line 97">
                        <a:extLst>
                          <a:ext uri="{FF2B5EF4-FFF2-40B4-BE49-F238E27FC236}">
                            <a16:creationId xmlns:a16="http://schemas.microsoft.com/office/drawing/2014/main" id="{CECB7903-97D4-4EA4-8279-CC3154FE81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74734" y="220881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2" name="Line 98">
                        <a:extLst>
                          <a:ext uri="{FF2B5EF4-FFF2-40B4-BE49-F238E27FC236}">
                            <a16:creationId xmlns:a16="http://schemas.microsoft.com/office/drawing/2014/main" id="{60F41012-6ED4-46FC-BEF7-C60471BEBD3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41396" y="213778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3" name="Line 99">
                        <a:extLst>
                          <a:ext uri="{FF2B5EF4-FFF2-40B4-BE49-F238E27FC236}">
                            <a16:creationId xmlns:a16="http://schemas.microsoft.com/office/drawing/2014/main" id="{C358050D-95E8-4322-BD73-16C5B6C60F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08058" y="2169352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4" name="Line 100">
                        <a:extLst>
                          <a:ext uri="{FF2B5EF4-FFF2-40B4-BE49-F238E27FC236}">
                            <a16:creationId xmlns:a16="http://schemas.microsoft.com/office/drawing/2014/main" id="{466DAAC2-B6EB-4138-BA1E-EB6BC1C173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58845" y="213778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5" name="Line 101">
                        <a:extLst>
                          <a:ext uri="{FF2B5EF4-FFF2-40B4-BE49-F238E27FC236}">
                            <a16:creationId xmlns:a16="http://schemas.microsoft.com/office/drawing/2014/main" id="{81D725A3-DBD8-4AA9-9F71-3E594C6831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27094" y="2169352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6" name="Line 102">
                        <a:extLst>
                          <a:ext uri="{FF2B5EF4-FFF2-40B4-BE49-F238E27FC236}">
                            <a16:creationId xmlns:a16="http://schemas.microsoft.com/office/drawing/2014/main" id="{5FDA318C-DE36-4DA4-A400-CE355D959E9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28681" y="209990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7" name="Line 103">
                        <a:extLst>
                          <a:ext uri="{FF2B5EF4-FFF2-40B4-BE49-F238E27FC236}">
                            <a16:creationId xmlns:a16="http://schemas.microsoft.com/office/drawing/2014/main" id="{3612BDD0-EB69-4924-968D-02258FC3EE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98519" y="21314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8" name="Line 104">
                        <a:extLst>
                          <a:ext uri="{FF2B5EF4-FFF2-40B4-BE49-F238E27FC236}">
                            <a16:creationId xmlns:a16="http://schemas.microsoft.com/office/drawing/2014/main" id="{7A1523A1-D0BC-49F4-9C3C-64126021BC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01694" y="209990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09" name="Line 105">
                        <a:extLst>
                          <a:ext uri="{FF2B5EF4-FFF2-40B4-BE49-F238E27FC236}">
                            <a16:creationId xmlns:a16="http://schemas.microsoft.com/office/drawing/2014/main" id="{F561F107-5AEB-4224-ACB2-1165746438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69944" y="21314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0" name="Line 106">
                        <a:extLst>
                          <a:ext uri="{FF2B5EF4-FFF2-40B4-BE49-F238E27FC236}">
                            <a16:creationId xmlns:a16="http://schemas.microsoft.com/office/drawing/2014/main" id="{E5697B80-6540-429A-BC7D-154772EE95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90581" y="202887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1" name="Line 107">
                        <a:extLst>
                          <a:ext uri="{FF2B5EF4-FFF2-40B4-BE49-F238E27FC236}">
                            <a16:creationId xmlns:a16="http://schemas.microsoft.com/office/drawing/2014/main" id="{58F76E04-E614-4B66-8216-3C593DBBE5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62005" y="2060441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2" name="Line 108">
                        <a:extLst>
                          <a:ext uri="{FF2B5EF4-FFF2-40B4-BE49-F238E27FC236}">
                            <a16:creationId xmlns:a16="http://schemas.microsoft.com/office/drawing/2014/main" id="{D5A6DFBC-02F6-4900-AB86-B9B9839FB9C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46130" y="202887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3" name="Line 109">
                        <a:extLst>
                          <a:ext uri="{FF2B5EF4-FFF2-40B4-BE49-F238E27FC236}">
                            <a16:creationId xmlns:a16="http://schemas.microsoft.com/office/drawing/2014/main" id="{72863FE1-2711-43CE-9EF9-488C8745D1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14380" y="206044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4" name="Line 110">
                        <a:extLst>
                          <a:ext uri="{FF2B5EF4-FFF2-40B4-BE49-F238E27FC236}">
                            <a16:creationId xmlns:a16="http://schemas.microsoft.com/office/drawing/2014/main" id="{86D9729E-CB39-4645-8466-C4B1A0D2C3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08030" y="202887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5" name="Line 111">
                        <a:extLst>
                          <a:ext uri="{FF2B5EF4-FFF2-40B4-BE49-F238E27FC236}">
                            <a16:creationId xmlns:a16="http://schemas.microsoft.com/office/drawing/2014/main" id="{60F775D0-BA3F-4BCF-92AF-ACC72BA828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7867" y="206044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6" name="Line 112">
                        <a:extLst>
                          <a:ext uri="{FF2B5EF4-FFF2-40B4-BE49-F238E27FC236}">
                            <a16:creationId xmlns:a16="http://schemas.microsoft.com/office/drawing/2014/main" id="{3F183B39-916A-4340-98DA-D19ABFFB90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9454" y="199888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7" name="Line 113">
                        <a:extLst>
                          <a:ext uri="{FF2B5EF4-FFF2-40B4-BE49-F238E27FC236}">
                            <a16:creationId xmlns:a16="http://schemas.microsoft.com/office/drawing/2014/main" id="{8A9E57BC-9119-44B9-A161-79B51B3590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47704" y="203045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8" name="Line 114">
                        <a:extLst>
                          <a:ext uri="{FF2B5EF4-FFF2-40B4-BE49-F238E27FC236}">
                            <a16:creationId xmlns:a16="http://schemas.microsoft.com/office/drawing/2014/main" id="{B43F90BE-D542-441D-A27F-41EC7E15B6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1992" y="195942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19" name="Line 115">
                        <a:extLst>
                          <a:ext uri="{FF2B5EF4-FFF2-40B4-BE49-F238E27FC236}">
                            <a16:creationId xmlns:a16="http://schemas.microsoft.com/office/drawing/2014/main" id="{31024E90-93AB-406B-8299-224C8CC2A1C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30241" y="199099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0" name="Line 116">
                        <a:extLst>
                          <a:ext uri="{FF2B5EF4-FFF2-40B4-BE49-F238E27FC236}">
                            <a16:creationId xmlns:a16="http://schemas.microsoft.com/office/drawing/2014/main" id="{88562314-FCBB-4E05-AC24-88D178D377F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23891" y="191996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1" name="Line 117">
                        <a:extLst>
                          <a:ext uri="{FF2B5EF4-FFF2-40B4-BE49-F238E27FC236}">
                            <a16:creationId xmlns:a16="http://schemas.microsoft.com/office/drawing/2014/main" id="{08E42EFA-15A8-481D-BF61-71384AFB96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2141" y="1951528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2" name="Line 118">
                        <a:extLst>
                          <a:ext uri="{FF2B5EF4-FFF2-40B4-BE49-F238E27FC236}">
                            <a16:creationId xmlns:a16="http://schemas.microsoft.com/office/drawing/2014/main" id="{C7678D04-1BFF-4C5D-9CE0-2672E3DB34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04841" y="191996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3" name="Line 119">
                        <a:extLst>
                          <a:ext uri="{FF2B5EF4-FFF2-40B4-BE49-F238E27FC236}">
                            <a16:creationId xmlns:a16="http://schemas.microsoft.com/office/drawing/2014/main" id="{4B10BC3B-A97E-48D7-8989-87C6C899D91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73090" y="1951528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4" name="Line 120">
                        <a:extLst>
                          <a:ext uri="{FF2B5EF4-FFF2-40B4-BE49-F238E27FC236}">
                            <a16:creationId xmlns:a16="http://schemas.microsoft.com/office/drawing/2014/main" id="{BB35B7DD-75B2-4A19-A37D-3E4581D9CCB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9752" y="188997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5" name="Line 121">
                        <a:extLst>
                          <a:ext uri="{FF2B5EF4-FFF2-40B4-BE49-F238E27FC236}">
                            <a16:creationId xmlns:a16="http://schemas.microsoft.com/office/drawing/2014/main" id="{BE6AEA12-CFE4-4D1D-B4AE-56E4CB43528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09589" y="192153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6" name="Line 122">
                        <a:extLst>
                          <a:ext uri="{FF2B5EF4-FFF2-40B4-BE49-F238E27FC236}">
                            <a16:creationId xmlns:a16="http://schemas.microsoft.com/office/drawing/2014/main" id="{B6F703E3-8BAB-4573-8F5C-1EC6B7C010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03239" y="188997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7" name="Line 123">
                        <a:extLst>
                          <a:ext uri="{FF2B5EF4-FFF2-40B4-BE49-F238E27FC236}">
                            <a16:creationId xmlns:a16="http://schemas.microsoft.com/office/drawing/2014/main" id="{9ECBF13F-46BC-491A-836B-493DE0581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71489" y="192153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8" name="Line 124">
                        <a:extLst>
                          <a:ext uri="{FF2B5EF4-FFF2-40B4-BE49-F238E27FC236}">
                            <a16:creationId xmlns:a16="http://schemas.microsoft.com/office/drawing/2014/main" id="{87373B10-1984-44E7-B616-931AF9C763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76251" y="188997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29" name="Line 125">
                        <a:extLst>
                          <a:ext uri="{FF2B5EF4-FFF2-40B4-BE49-F238E27FC236}">
                            <a16:creationId xmlns:a16="http://schemas.microsoft.com/office/drawing/2014/main" id="{5FF27D80-B2C9-4D86-990E-B8D51E0612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44500" y="1921539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0" name="Line 126">
                        <a:extLst>
                          <a:ext uri="{FF2B5EF4-FFF2-40B4-BE49-F238E27FC236}">
                            <a16:creationId xmlns:a16="http://schemas.microsoft.com/office/drawing/2014/main" id="{12990DE7-8372-44AB-A2CE-E66F5954EB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815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1" name="Line 127">
                        <a:extLst>
                          <a:ext uri="{FF2B5EF4-FFF2-40B4-BE49-F238E27FC236}">
                            <a16:creationId xmlns:a16="http://schemas.microsoft.com/office/drawing/2014/main" id="{A376B4F1-5FC0-4EF2-8CC9-68C88EC082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6400" y="1889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2" name="Line 128">
                        <a:extLst>
                          <a:ext uri="{FF2B5EF4-FFF2-40B4-BE49-F238E27FC236}">
                            <a16:creationId xmlns:a16="http://schemas.microsoft.com/office/drawing/2014/main" id="{739177F1-52BC-4808-B591-B97678588E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180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3" name="Line 129">
                        <a:extLst>
                          <a:ext uri="{FF2B5EF4-FFF2-40B4-BE49-F238E27FC236}">
                            <a16:creationId xmlns:a16="http://schemas.microsoft.com/office/drawing/2014/main" id="{FB8E02F7-71D2-4176-92D6-232A3A4442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0050" y="18899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4" name="Line 130">
                        <a:extLst>
                          <a:ext uri="{FF2B5EF4-FFF2-40B4-BE49-F238E27FC236}">
                            <a16:creationId xmlns:a16="http://schemas.microsoft.com/office/drawing/2014/main" id="{A614B87F-38C2-43D0-8BA9-91F84F8E213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1638" y="1889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5" name="Line 131">
                        <a:extLst>
                          <a:ext uri="{FF2B5EF4-FFF2-40B4-BE49-F238E27FC236}">
                            <a16:creationId xmlns:a16="http://schemas.microsoft.com/office/drawing/2014/main" id="{85922D2A-8221-4473-9B06-EC8785E55A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2545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6" name="Line 132">
                        <a:extLst>
                          <a:ext uri="{FF2B5EF4-FFF2-40B4-BE49-F238E27FC236}">
                            <a16:creationId xmlns:a16="http://schemas.microsoft.com/office/drawing/2014/main" id="{F079BCAC-C8EB-4968-B2A7-B20B07D41E1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96875" y="1889970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7" name="Line 133">
                        <a:extLst>
                          <a:ext uri="{FF2B5EF4-FFF2-40B4-BE49-F238E27FC236}">
                            <a16:creationId xmlns:a16="http://schemas.microsoft.com/office/drawing/2014/main" id="{BAA24AA9-5FF6-48E7-939B-F592E9D645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00050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8" name="Line 134">
                        <a:extLst>
                          <a:ext uri="{FF2B5EF4-FFF2-40B4-BE49-F238E27FC236}">
                            <a16:creationId xmlns:a16="http://schemas.microsoft.com/office/drawing/2014/main" id="{1F74A6D0-7E2F-4AFD-9A44-BBA8A39456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68299" y="188997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39" name="Line 135">
                        <a:extLst>
                          <a:ext uri="{FF2B5EF4-FFF2-40B4-BE49-F238E27FC236}">
                            <a16:creationId xmlns:a16="http://schemas.microsoft.com/office/drawing/2014/main" id="{3172511F-2ABD-451D-B8CB-6520778714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73062" y="1858401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0" name="Line 136">
                        <a:extLst>
                          <a:ext uri="{FF2B5EF4-FFF2-40B4-BE49-F238E27FC236}">
                            <a16:creationId xmlns:a16="http://schemas.microsoft.com/office/drawing/2014/main" id="{7909BF2B-0D3E-4874-B0F5-E15A4F2B79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41312" y="1889970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1" name="Line 137">
                        <a:extLst>
                          <a:ext uri="{FF2B5EF4-FFF2-40B4-BE49-F238E27FC236}">
                            <a16:creationId xmlns:a16="http://schemas.microsoft.com/office/drawing/2014/main" id="{4DEB0914-9FED-42AC-BDC5-306388DC094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614323" y="1820519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2" name="Line 138">
                        <a:extLst>
                          <a:ext uri="{FF2B5EF4-FFF2-40B4-BE49-F238E27FC236}">
                            <a16:creationId xmlns:a16="http://schemas.microsoft.com/office/drawing/2014/main" id="{87260582-E211-4E37-893A-C2524C424D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85748" y="1850509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3" name="Line 139">
                        <a:extLst>
                          <a:ext uri="{FF2B5EF4-FFF2-40B4-BE49-F238E27FC236}">
                            <a16:creationId xmlns:a16="http://schemas.microsoft.com/office/drawing/2014/main" id="{2F8FBC75-40C8-4281-85CB-B937A90FFD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79398" y="175738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4" name="Line 140">
                        <a:extLst>
                          <a:ext uri="{FF2B5EF4-FFF2-40B4-BE49-F238E27FC236}">
                            <a16:creationId xmlns:a16="http://schemas.microsoft.com/office/drawing/2014/main" id="{82BE963B-8B23-4163-A6D6-D0DA225D4E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47647" y="178895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5" name="Line 141">
                        <a:extLst>
                          <a:ext uri="{FF2B5EF4-FFF2-40B4-BE49-F238E27FC236}">
                            <a16:creationId xmlns:a16="http://schemas.microsoft.com/office/drawing/2014/main" id="{ED73F3AB-B570-4F68-AE44-AB9BCE61E3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22247" y="172581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6" name="Line 142">
                        <a:extLst>
                          <a:ext uri="{FF2B5EF4-FFF2-40B4-BE49-F238E27FC236}">
                            <a16:creationId xmlns:a16="http://schemas.microsoft.com/office/drawing/2014/main" id="{445C019C-DEAC-47F2-8149-CE6F77CFC6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92084" y="1757382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7" name="Line 143">
                        <a:extLst>
                          <a:ext uri="{FF2B5EF4-FFF2-40B4-BE49-F238E27FC236}">
                            <a16:creationId xmlns:a16="http://schemas.microsoft.com/office/drawing/2014/main" id="{A1749073-CDAA-4917-B5C9-B18AA00A1D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03196" y="172581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8" name="Line 144">
                        <a:extLst>
                          <a:ext uri="{FF2B5EF4-FFF2-40B4-BE49-F238E27FC236}">
                            <a16:creationId xmlns:a16="http://schemas.microsoft.com/office/drawing/2014/main" id="{03BD4AFA-D130-4AC3-A047-6A1423C7B8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71446" y="1757382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49" name="Line 145">
                        <a:extLst>
                          <a:ext uri="{FF2B5EF4-FFF2-40B4-BE49-F238E27FC236}">
                            <a16:creationId xmlns:a16="http://schemas.microsoft.com/office/drawing/2014/main" id="{B6EC78D1-5328-4BD5-858B-CE36837DAF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8746" y="172581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0" name="Line 146">
                        <a:extLst>
                          <a:ext uri="{FF2B5EF4-FFF2-40B4-BE49-F238E27FC236}">
                            <a16:creationId xmlns:a16="http://schemas.microsoft.com/office/drawing/2014/main" id="{C631AA4C-6B12-43A6-90E9-CD11CC0ABAC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25408" y="1757382"/>
                        <a:ext cx="65089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1" name="Line 147">
                        <a:extLst>
                          <a:ext uri="{FF2B5EF4-FFF2-40B4-BE49-F238E27FC236}">
                            <a16:creationId xmlns:a16="http://schemas.microsoft.com/office/drawing/2014/main" id="{E126CCBD-FC21-4E29-A981-9488CE95117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34919" y="169582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2" name="Line 148">
                        <a:extLst>
                          <a:ext uri="{FF2B5EF4-FFF2-40B4-BE49-F238E27FC236}">
                            <a16:creationId xmlns:a16="http://schemas.microsoft.com/office/drawing/2014/main" id="{6C54BAF4-9D33-4979-ABC9-FF41A0FC976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04756" y="172739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3" name="Line 149">
                        <a:extLst>
                          <a:ext uri="{FF2B5EF4-FFF2-40B4-BE49-F238E27FC236}">
                            <a16:creationId xmlns:a16="http://schemas.microsoft.com/office/drawing/2014/main" id="{50D17A9B-A4A1-4B23-A283-A4CA7478B0F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1255" y="1695822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4" name="Line 150">
                        <a:extLst>
                          <a:ext uri="{FF2B5EF4-FFF2-40B4-BE49-F238E27FC236}">
                            <a16:creationId xmlns:a16="http://schemas.microsoft.com/office/drawing/2014/main" id="{EAC90F1E-65AC-49DB-9782-5513C5D98C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11092" y="172739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5" name="Line 151">
                        <a:extLst>
                          <a:ext uri="{FF2B5EF4-FFF2-40B4-BE49-F238E27FC236}">
                            <a16:creationId xmlns:a16="http://schemas.microsoft.com/office/drawing/2014/main" id="{55991635-2010-4D10-B03B-27E54A55FC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33317" y="165794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6" name="Line 152">
                        <a:extLst>
                          <a:ext uri="{FF2B5EF4-FFF2-40B4-BE49-F238E27FC236}">
                            <a16:creationId xmlns:a16="http://schemas.microsoft.com/office/drawing/2014/main" id="{FE13C5D6-C0B8-4B40-908D-37478794C6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01567" y="168793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7" name="Line 153">
                        <a:extLst>
                          <a:ext uri="{FF2B5EF4-FFF2-40B4-BE49-F238E27FC236}">
                            <a16:creationId xmlns:a16="http://schemas.microsoft.com/office/drawing/2014/main" id="{E2DDE575-847E-476D-BC6B-50E6068405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30129" y="163268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8" name="Line 154">
                        <a:extLst>
                          <a:ext uri="{FF2B5EF4-FFF2-40B4-BE49-F238E27FC236}">
                            <a16:creationId xmlns:a16="http://schemas.microsoft.com/office/drawing/2014/main" id="{5A0DB60F-4DB7-4EBA-80CE-264E50376F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98378" y="1664254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59" name="Line 155">
                        <a:extLst>
                          <a:ext uri="{FF2B5EF4-FFF2-40B4-BE49-F238E27FC236}">
                            <a16:creationId xmlns:a16="http://schemas.microsoft.com/office/drawing/2014/main" id="{9E002B3A-B03A-4BFB-8654-6E51EFA39F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20603" y="160269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0" name="Line 156">
                        <a:extLst>
                          <a:ext uri="{FF2B5EF4-FFF2-40B4-BE49-F238E27FC236}">
                            <a16:creationId xmlns:a16="http://schemas.microsoft.com/office/drawing/2014/main" id="{2334D502-25F2-4D9F-B23A-1075407565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88853" y="163268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1" name="Line 157">
                        <a:extLst>
                          <a:ext uri="{FF2B5EF4-FFF2-40B4-BE49-F238E27FC236}">
                            <a16:creationId xmlns:a16="http://schemas.microsoft.com/office/drawing/2014/main" id="{09D46ED9-8FC4-40B4-96D9-396EDDDFD1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11078" y="1539558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2" name="Line 158">
                        <a:extLst>
                          <a:ext uri="{FF2B5EF4-FFF2-40B4-BE49-F238E27FC236}">
                            <a16:creationId xmlns:a16="http://schemas.microsoft.com/office/drawing/2014/main" id="{35777A65-272B-4CAC-9F1E-6C23D5824A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80915" y="1571126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3" name="Line 159">
                        <a:extLst>
                          <a:ext uri="{FF2B5EF4-FFF2-40B4-BE49-F238E27FC236}">
                            <a16:creationId xmlns:a16="http://schemas.microsoft.com/office/drawing/2014/main" id="{6190E367-6C07-4643-B68B-2F8867EEE1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80901" y="1507989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4" name="Line 160">
                        <a:extLst>
                          <a:ext uri="{FF2B5EF4-FFF2-40B4-BE49-F238E27FC236}">
                            <a16:creationId xmlns:a16="http://schemas.microsoft.com/office/drawing/2014/main" id="{F51EFC76-D328-4B34-AB90-54C66EF248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49151" y="1539558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5" name="Line 161">
                        <a:extLst>
                          <a:ext uri="{FF2B5EF4-FFF2-40B4-BE49-F238E27FC236}">
                            <a16:creationId xmlns:a16="http://schemas.microsoft.com/office/drawing/2014/main" id="{2AAB25F6-054D-4F09-809F-EEBA723CB0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52326" y="1470107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6" name="Line 162">
                        <a:extLst>
                          <a:ext uri="{FF2B5EF4-FFF2-40B4-BE49-F238E27FC236}">
                            <a16:creationId xmlns:a16="http://schemas.microsoft.com/office/drawing/2014/main" id="{FC33701F-B674-49AA-8D4A-24ADC9F5F13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22162" y="1501675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7" name="Line 163">
                        <a:extLst>
                          <a:ext uri="{FF2B5EF4-FFF2-40B4-BE49-F238E27FC236}">
                            <a16:creationId xmlns:a16="http://schemas.microsoft.com/office/drawing/2014/main" id="{EAA2CC47-F3D8-44DE-B364-25420B89EA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88825" y="1470107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8" name="Line 164">
                        <a:extLst>
                          <a:ext uri="{FF2B5EF4-FFF2-40B4-BE49-F238E27FC236}">
                            <a16:creationId xmlns:a16="http://schemas.microsoft.com/office/drawing/2014/main" id="{17DBDF40-E348-416D-BD04-20F9C238C2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57074" y="1501675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69" name="Line 165">
                        <a:extLst>
                          <a:ext uri="{FF2B5EF4-FFF2-40B4-BE49-F238E27FC236}">
                            <a16:creationId xmlns:a16="http://schemas.microsoft.com/office/drawing/2014/main" id="{DEFBF190-46B7-4232-818D-B22DECBA7E3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34821" y="1414861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0" name="Line 166">
                        <a:extLst>
                          <a:ext uri="{FF2B5EF4-FFF2-40B4-BE49-F238E27FC236}">
                            <a16:creationId xmlns:a16="http://schemas.microsoft.com/office/drawing/2014/main" id="{FED34E11-A72C-4A79-A83F-33ECF18BCE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04657" y="144643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1" name="Line 167">
                        <a:extLst>
                          <a:ext uri="{FF2B5EF4-FFF2-40B4-BE49-F238E27FC236}">
                            <a16:creationId xmlns:a16="http://schemas.microsoft.com/office/drawing/2014/main" id="{9B7C324E-3D5A-4712-A841-624F87FA8D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60206" y="1383292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2" name="Line 168">
                        <a:extLst>
                          <a:ext uri="{FF2B5EF4-FFF2-40B4-BE49-F238E27FC236}">
                            <a16:creationId xmlns:a16="http://schemas.microsoft.com/office/drawing/2014/main" id="{E2A36ADD-9A88-4D31-B409-EBE17168D8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28456" y="141486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3" name="Line 169">
                        <a:extLst>
                          <a:ext uri="{FF2B5EF4-FFF2-40B4-BE49-F238E27FC236}">
                            <a16:creationId xmlns:a16="http://schemas.microsoft.com/office/drawing/2014/main" id="{ED9B56C6-073E-4694-8CBC-BC91769F05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85593" y="1353303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4" name="Line 170">
                        <a:extLst>
                          <a:ext uri="{FF2B5EF4-FFF2-40B4-BE49-F238E27FC236}">
                            <a16:creationId xmlns:a16="http://schemas.microsoft.com/office/drawing/2014/main" id="{7377E19F-82FB-448C-A1E7-92778432FC1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5430" y="1384871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5" name="Line 171">
                        <a:extLst>
                          <a:ext uri="{FF2B5EF4-FFF2-40B4-BE49-F238E27FC236}">
                            <a16:creationId xmlns:a16="http://schemas.microsoft.com/office/drawing/2014/main" id="{F964404D-9A4A-4E8F-83D0-A02A8F7DBA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15728" y="1321734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6" name="Line 172">
                        <a:extLst>
                          <a:ext uri="{FF2B5EF4-FFF2-40B4-BE49-F238E27FC236}">
                            <a16:creationId xmlns:a16="http://schemas.microsoft.com/office/drawing/2014/main" id="{789BC339-75EE-4A2C-8AF4-F4A4B3C3E7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87152" y="1353303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7" name="Line 173">
                        <a:extLst>
                          <a:ext uri="{FF2B5EF4-FFF2-40B4-BE49-F238E27FC236}">
                            <a16:creationId xmlns:a16="http://schemas.microsoft.com/office/drawing/2014/main" id="{7D1661CF-1824-4C7B-8994-E832E8F0B8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71277" y="1290165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8" name="Line 174">
                        <a:extLst>
                          <a:ext uri="{FF2B5EF4-FFF2-40B4-BE49-F238E27FC236}">
                            <a16:creationId xmlns:a16="http://schemas.microsoft.com/office/drawing/2014/main" id="{23ED4CA7-DDA4-4260-A1D1-9D901C73E6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41114" y="1321734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79" name="Line 175">
                        <a:extLst>
                          <a:ext uri="{FF2B5EF4-FFF2-40B4-BE49-F238E27FC236}">
                            <a16:creationId xmlns:a16="http://schemas.microsoft.com/office/drawing/2014/main" id="{AA204773-A0EA-4054-B79C-033856CCF35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77613" y="126017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0" name="Line 176">
                        <a:extLst>
                          <a:ext uri="{FF2B5EF4-FFF2-40B4-BE49-F238E27FC236}">
                            <a16:creationId xmlns:a16="http://schemas.microsoft.com/office/drawing/2014/main" id="{CFBA47C0-33B8-4A1C-9B94-0FAE3CC2E4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5863" y="1291743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1" name="Line 177">
                        <a:extLst>
                          <a:ext uri="{FF2B5EF4-FFF2-40B4-BE49-F238E27FC236}">
                            <a16:creationId xmlns:a16="http://schemas.microsoft.com/office/drawing/2014/main" id="{C227A7FF-D3A7-4B1F-A475-B9696C4665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7450" y="1260175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2" name="Line 178">
                        <a:extLst>
                          <a:ext uri="{FF2B5EF4-FFF2-40B4-BE49-F238E27FC236}">
                            <a16:creationId xmlns:a16="http://schemas.microsoft.com/office/drawing/2014/main" id="{A1E0D4FC-FB5D-4DAE-B6C5-C32F36E9425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7287" y="1291743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3" name="Line 179">
                        <a:extLst>
                          <a:ext uri="{FF2B5EF4-FFF2-40B4-BE49-F238E27FC236}">
                            <a16:creationId xmlns:a16="http://schemas.microsoft.com/office/drawing/2014/main" id="{DD407762-EDFE-4A33-8394-7EF555117A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39513" y="1228606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4" name="Line 180">
                        <a:extLst>
                          <a:ext uri="{FF2B5EF4-FFF2-40B4-BE49-F238E27FC236}">
                            <a16:creationId xmlns:a16="http://schemas.microsoft.com/office/drawing/2014/main" id="{86045A9F-EA29-4779-8620-F8AD43D8AD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07762" y="1260175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5" name="Line 181">
                        <a:extLst>
                          <a:ext uri="{FF2B5EF4-FFF2-40B4-BE49-F238E27FC236}">
                            <a16:creationId xmlns:a16="http://schemas.microsoft.com/office/drawing/2014/main" id="{6814B28B-B360-46C2-B787-DFE8EDFD1D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64899" y="1204930"/>
                        <a:ext cx="0" cy="63137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6" name="Line 182">
                        <a:extLst>
                          <a:ext uri="{FF2B5EF4-FFF2-40B4-BE49-F238E27FC236}">
                            <a16:creationId xmlns:a16="http://schemas.microsoft.com/office/drawing/2014/main" id="{9692DD56-4142-40C3-BA42-B8F33515EC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34736" y="123649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7" name="Line 183">
                        <a:extLst>
                          <a:ext uri="{FF2B5EF4-FFF2-40B4-BE49-F238E27FC236}">
                            <a16:creationId xmlns:a16="http://schemas.microsoft.com/office/drawing/2014/main" id="{93CAA527-E559-4649-B075-03A281612FB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09336" y="1167048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8" name="Line 184">
                        <a:extLst>
                          <a:ext uri="{FF2B5EF4-FFF2-40B4-BE49-F238E27FC236}">
                            <a16:creationId xmlns:a16="http://schemas.microsoft.com/office/drawing/2014/main" id="{3B5FABD4-A264-4D0A-AE36-52008B6E6D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9172" y="1197037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89" name="Line 185">
                        <a:extLst>
                          <a:ext uri="{FF2B5EF4-FFF2-40B4-BE49-F238E27FC236}">
                            <a16:creationId xmlns:a16="http://schemas.microsoft.com/office/drawing/2014/main" id="{C34098F7-BA4B-436E-B7BF-C626AE1EFC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80760" y="1135479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0" name="Line 186">
                        <a:extLst>
                          <a:ext uri="{FF2B5EF4-FFF2-40B4-BE49-F238E27FC236}">
                            <a16:creationId xmlns:a16="http://schemas.microsoft.com/office/drawing/2014/main" id="{2E43CBD6-513F-4A91-8A6F-F4CA061E16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50597" y="1167048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1" name="Line 187">
                        <a:extLst>
                          <a:ext uri="{FF2B5EF4-FFF2-40B4-BE49-F238E27FC236}">
                            <a16:creationId xmlns:a16="http://schemas.microsoft.com/office/drawing/2014/main" id="{9B346CA2-273B-4D4E-A0F0-0782D1D8699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1235" y="1114959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2" name="Line 188">
                        <a:extLst>
                          <a:ext uri="{FF2B5EF4-FFF2-40B4-BE49-F238E27FC236}">
                            <a16:creationId xmlns:a16="http://schemas.microsoft.com/office/drawing/2014/main" id="{555DF118-846F-46B4-8CC2-CDDB229884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39485" y="1143371"/>
                        <a:ext cx="63501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3" name="Line 189">
                        <a:extLst>
                          <a:ext uri="{FF2B5EF4-FFF2-40B4-BE49-F238E27FC236}">
                            <a16:creationId xmlns:a16="http://schemas.microsoft.com/office/drawing/2014/main" id="{4688507E-3DD4-48A5-BB1B-5C84C8F28D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83907" y="1083390"/>
                        <a:ext cx="0" cy="5998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494" name="Line 190">
                        <a:extLst>
                          <a:ext uri="{FF2B5EF4-FFF2-40B4-BE49-F238E27FC236}">
                            <a16:creationId xmlns:a16="http://schemas.microsoft.com/office/drawing/2014/main" id="{5F48694B-872A-4750-B150-43411AD1907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53744" y="1114959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04" name="Group 303">
                      <a:extLst>
                        <a:ext uri="{FF2B5EF4-FFF2-40B4-BE49-F238E27FC236}">
                          <a16:creationId xmlns:a16="http://schemas.microsoft.com/office/drawing/2014/main" id="{E3E87A7C-9F68-4703-AF5B-E595181758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0973" y="993420"/>
                      <a:ext cx="60326" cy="61559"/>
                      <a:chOff x="1240973" y="993420"/>
                      <a:chExt cx="60326" cy="61559"/>
                    </a:xfrm>
                  </p:grpSpPr>
                  <p:sp>
                    <p:nvSpPr>
                      <p:cNvPr id="308" name="Line 191">
                        <a:extLst>
                          <a:ext uri="{FF2B5EF4-FFF2-40B4-BE49-F238E27FC236}">
                            <a16:creationId xmlns:a16="http://schemas.microsoft.com/office/drawing/2014/main" id="{C991497E-B570-4AF1-A2AF-1D19ECD765B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2724" y="99342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09" name="Line 192">
                        <a:extLst>
                          <a:ext uri="{FF2B5EF4-FFF2-40B4-BE49-F238E27FC236}">
                            <a16:creationId xmlns:a16="http://schemas.microsoft.com/office/drawing/2014/main" id="{4379FA4D-40F5-426F-8D79-DF5FFFF34A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0973" y="1023410"/>
                        <a:ext cx="60326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05" name="Group 304">
                      <a:extLst>
                        <a:ext uri="{FF2B5EF4-FFF2-40B4-BE49-F238E27FC236}">
                          <a16:creationId xmlns:a16="http://schemas.microsoft.com/office/drawing/2014/main" id="{0C303B2C-6F76-4479-AE7A-CE32B334F2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47309" y="993420"/>
                      <a:ext cx="61914" cy="61559"/>
                      <a:chOff x="1147309" y="993420"/>
                      <a:chExt cx="61914" cy="61559"/>
                    </a:xfrm>
                  </p:grpSpPr>
                  <p:sp>
                    <p:nvSpPr>
                      <p:cNvPr id="306" name="Line 193">
                        <a:extLst>
                          <a:ext uri="{FF2B5EF4-FFF2-40B4-BE49-F238E27FC236}">
                            <a16:creationId xmlns:a16="http://schemas.microsoft.com/office/drawing/2014/main" id="{994856AB-A6AB-4735-8B05-44F42415C0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79060" y="993420"/>
                        <a:ext cx="0" cy="61559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  <p:sp>
                    <p:nvSpPr>
                      <p:cNvPr id="307" name="Line 194">
                        <a:extLst>
                          <a:ext uri="{FF2B5EF4-FFF2-40B4-BE49-F238E27FC236}">
                            <a16:creationId xmlns:a16="http://schemas.microsoft.com/office/drawing/2014/main" id="{FDAE2FDE-40F6-4A88-9D8E-6813158298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47309" y="1023410"/>
                        <a:ext cx="61914" cy="0"/>
                      </a:xfrm>
                      <a:prstGeom prst="line">
                        <a:avLst/>
                      </a:prstGeom>
                      <a:noFill/>
                      <a:ln w="9525" cap="flat">
                        <a:solidFill>
                          <a:schemeClr val="accent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40">
                          <a:defRPr/>
                        </a:pPr>
                        <a:endParaRPr lang="en-GB" sz="800" dirty="0">
                          <a:solidFill>
                            <a:srgbClr val="595454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11C1C102-3F59-4CEF-9744-22C340D6E5F7}"/>
                    </a:ext>
                  </a:extLst>
                </p:cNvPr>
                <p:cNvGrpSpPr/>
                <p:nvPr/>
              </p:nvGrpSpPr>
              <p:grpSpPr>
                <a:xfrm>
                  <a:off x="6720466" y="3403388"/>
                  <a:ext cx="4302954" cy="1053432"/>
                  <a:chOff x="893763" y="1031875"/>
                  <a:chExt cx="7175500" cy="2349500"/>
                </a:xfrm>
              </p:grpSpPr>
              <p:sp>
                <p:nvSpPr>
                  <p:cNvPr id="147" name="Freeform 198">
                    <a:extLst>
                      <a:ext uri="{FF2B5EF4-FFF2-40B4-BE49-F238E27FC236}">
                        <a16:creationId xmlns:a16="http://schemas.microsoft.com/office/drawing/2014/main" id="{A44E0E3B-C8B3-4465-9CEB-27D2452012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5513" y="1063625"/>
                    <a:ext cx="7112000" cy="2287587"/>
                  </a:xfrm>
                  <a:custGeom>
                    <a:avLst/>
                    <a:gdLst>
                      <a:gd name="T0" fmla="*/ 3798 w 4480"/>
                      <a:gd name="T1" fmla="*/ 1441 h 1441"/>
                      <a:gd name="T2" fmla="*/ 3250 w 4480"/>
                      <a:gd name="T3" fmla="*/ 1357 h 1441"/>
                      <a:gd name="T4" fmla="*/ 3020 w 4480"/>
                      <a:gd name="T5" fmla="*/ 1307 h 1441"/>
                      <a:gd name="T6" fmla="*/ 2851 w 4480"/>
                      <a:gd name="T7" fmla="*/ 1265 h 1441"/>
                      <a:gd name="T8" fmla="*/ 2620 w 4480"/>
                      <a:gd name="T9" fmla="*/ 1224 h 1441"/>
                      <a:gd name="T10" fmla="*/ 2473 w 4480"/>
                      <a:gd name="T11" fmla="*/ 1179 h 1441"/>
                      <a:gd name="T12" fmla="*/ 2420 w 4480"/>
                      <a:gd name="T13" fmla="*/ 1146 h 1441"/>
                      <a:gd name="T14" fmla="*/ 2401 w 4480"/>
                      <a:gd name="T15" fmla="*/ 1112 h 1441"/>
                      <a:gd name="T16" fmla="*/ 2333 w 4480"/>
                      <a:gd name="T17" fmla="*/ 1072 h 1441"/>
                      <a:gd name="T18" fmla="*/ 2131 w 4480"/>
                      <a:gd name="T19" fmla="*/ 1037 h 1441"/>
                      <a:gd name="T20" fmla="*/ 2072 w 4480"/>
                      <a:gd name="T21" fmla="*/ 1003 h 1441"/>
                      <a:gd name="T22" fmla="*/ 1990 w 4480"/>
                      <a:gd name="T23" fmla="*/ 969 h 1441"/>
                      <a:gd name="T24" fmla="*/ 1955 w 4480"/>
                      <a:gd name="T25" fmla="*/ 934 h 1441"/>
                      <a:gd name="T26" fmla="*/ 1877 w 4480"/>
                      <a:gd name="T27" fmla="*/ 871 h 1441"/>
                      <a:gd name="T28" fmla="*/ 1867 w 4480"/>
                      <a:gd name="T29" fmla="*/ 841 h 1441"/>
                      <a:gd name="T30" fmla="*/ 1831 w 4480"/>
                      <a:gd name="T31" fmla="*/ 811 h 1441"/>
                      <a:gd name="T32" fmla="*/ 1749 w 4480"/>
                      <a:gd name="T33" fmla="*/ 782 h 1441"/>
                      <a:gd name="T34" fmla="*/ 1648 w 4480"/>
                      <a:gd name="T35" fmla="*/ 752 h 1441"/>
                      <a:gd name="T36" fmla="*/ 1624 w 4480"/>
                      <a:gd name="T37" fmla="*/ 693 h 1441"/>
                      <a:gd name="T38" fmla="*/ 1548 w 4480"/>
                      <a:gd name="T39" fmla="*/ 664 h 1441"/>
                      <a:gd name="T40" fmla="*/ 1413 w 4480"/>
                      <a:gd name="T41" fmla="*/ 634 h 1441"/>
                      <a:gd name="T42" fmla="*/ 1408 w 4480"/>
                      <a:gd name="T43" fmla="*/ 611 h 1441"/>
                      <a:gd name="T44" fmla="*/ 1343 w 4480"/>
                      <a:gd name="T45" fmla="*/ 580 h 1441"/>
                      <a:gd name="T46" fmla="*/ 1337 w 4480"/>
                      <a:gd name="T47" fmla="*/ 555 h 1441"/>
                      <a:gd name="T48" fmla="*/ 1330 w 4480"/>
                      <a:gd name="T49" fmla="*/ 502 h 1441"/>
                      <a:gd name="T50" fmla="*/ 1249 w 4480"/>
                      <a:gd name="T51" fmla="*/ 476 h 1441"/>
                      <a:gd name="T52" fmla="*/ 1189 w 4480"/>
                      <a:gd name="T53" fmla="*/ 448 h 1441"/>
                      <a:gd name="T54" fmla="*/ 1031 w 4480"/>
                      <a:gd name="T55" fmla="*/ 394 h 1441"/>
                      <a:gd name="T56" fmla="*/ 984 w 4480"/>
                      <a:gd name="T57" fmla="*/ 367 h 1441"/>
                      <a:gd name="T58" fmla="*/ 935 w 4480"/>
                      <a:gd name="T59" fmla="*/ 339 h 1441"/>
                      <a:gd name="T60" fmla="*/ 831 w 4480"/>
                      <a:gd name="T61" fmla="*/ 315 h 1441"/>
                      <a:gd name="T62" fmla="*/ 800 w 4480"/>
                      <a:gd name="T63" fmla="*/ 289 h 1441"/>
                      <a:gd name="T64" fmla="*/ 725 w 4480"/>
                      <a:gd name="T65" fmla="*/ 260 h 1441"/>
                      <a:gd name="T66" fmla="*/ 718 w 4480"/>
                      <a:gd name="T67" fmla="*/ 236 h 1441"/>
                      <a:gd name="T68" fmla="*/ 671 w 4480"/>
                      <a:gd name="T69" fmla="*/ 207 h 1441"/>
                      <a:gd name="T70" fmla="*/ 636 w 4480"/>
                      <a:gd name="T71" fmla="*/ 182 h 1441"/>
                      <a:gd name="T72" fmla="*/ 618 w 4480"/>
                      <a:gd name="T73" fmla="*/ 157 h 1441"/>
                      <a:gd name="T74" fmla="*/ 612 w 4480"/>
                      <a:gd name="T75" fmla="*/ 133 h 1441"/>
                      <a:gd name="T76" fmla="*/ 441 w 4480"/>
                      <a:gd name="T77" fmla="*/ 103 h 1441"/>
                      <a:gd name="T78" fmla="*/ 383 w 4480"/>
                      <a:gd name="T79" fmla="*/ 78 h 1441"/>
                      <a:gd name="T80" fmla="*/ 111 w 4480"/>
                      <a:gd name="T81" fmla="*/ 23 h 1441"/>
                      <a:gd name="T82" fmla="*/ 0 w 4480"/>
                      <a:gd name="T83" fmla="*/ 0 h 1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480" h="1441">
                        <a:moveTo>
                          <a:pt x="4480" y="1441"/>
                        </a:moveTo>
                        <a:lnTo>
                          <a:pt x="3798" y="1441"/>
                        </a:lnTo>
                        <a:lnTo>
                          <a:pt x="3798" y="1357"/>
                        </a:lnTo>
                        <a:lnTo>
                          <a:pt x="3250" y="1357"/>
                        </a:lnTo>
                        <a:lnTo>
                          <a:pt x="3250" y="1307"/>
                        </a:lnTo>
                        <a:lnTo>
                          <a:pt x="3020" y="1307"/>
                        </a:lnTo>
                        <a:lnTo>
                          <a:pt x="3020" y="1265"/>
                        </a:lnTo>
                        <a:lnTo>
                          <a:pt x="2851" y="1265"/>
                        </a:lnTo>
                        <a:lnTo>
                          <a:pt x="2851" y="1224"/>
                        </a:lnTo>
                        <a:lnTo>
                          <a:pt x="2620" y="1224"/>
                        </a:lnTo>
                        <a:lnTo>
                          <a:pt x="2620" y="1179"/>
                        </a:lnTo>
                        <a:lnTo>
                          <a:pt x="2473" y="1179"/>
                        </a:lnTo>
                        <a:lnTo>
                          <a:pt x="2473" y="1146"/>
                        </a:lnTo>
                        <a:lnTo>
                          <a:pt x="2420" y="1146"/>
                        </a:lnTo>
                        <a:lnTo>
                          <a:pt x="2420" y="1112"/>
                        </a:lnTo>
                        <a:lnTo>
                          <a:pt x="2401" y="1112"/>
                        </a:lnTo>
                        <a:lnTo>
                          <a:pt x="2401" y="1072"/>
                        </a:lnTo>
                        <a:lnTo>
                          <a:pt x="2333" y="1072"/>
                        </a:lnTo>
                        <a:lnTo>
                          <a:pt x="2333" y="1037"/>
                        </a:lnTo>
                        <a:lnTo>
                          <a:pt x="2131" y="1037"/>
                        </a:lnTo>
                        <a:lnTo>
                          <a:pt x="2131" y="1003"/>
                        </a:lnTo>
                        <a:lnTo>
                          <a:pt x="2072" y="1003"/>
                        </a:lnTo>
                        <a:lnTo>
                          <a:pt x="2072" y="969"/>
                        </a:lnTo>
                        <a:lnTo>
                          <a:pt x="1990" y="969"/>
                        </a:lnTo>
                        <a:lnTo>
                          <a:pt x="1990" y="934"/>
                        </a:lnTo>
                        <a:lnTo>
                          <a:pt x="1955" y="934"/>
                        </a:lnTo>
                        <a:lnTo>
                          <a:pt x="1955" y="871"/>
                        </a:lnTo>
                        <a:lnTo>
                          <a:pt x="1877" y="871"/>
                        </a:lnTo>
                        <a:lnTo>
                          <a:pt x="1877" y="841"/>
                        </a:lnTo>
                        <a:lnTo>
                          <a:pt x="1867" y="841"/>
                        </a:lnTo>
                        <a:lnTo>
                          <a:pt x="1867" y="811"/>
                        </a:lnTo>
                        <a:lnTo>
                          <a:pt x="1831" y="811"/>
                        </a:lnTo>
                        <a:lnTo>
                          <a:pt x="1831" y="782"/>
                        </a:lnTo>
                        <a:lnTo>
                          <a:pt x="1749" y="782"/>
                        </a:lnTo>
                        <a:lnTo>
                          <a:pt x="1749" y="752"/>
                        </a:lnTo>
                        <a:lnTo>
                          <a:pt x="1648" y="752"/>
                        </a:lnTo>
                        <a:lnTo>
                          <a:pt x="1648" y="693"/>
                        </a:lnTo>
                        <a:lnTo>
                          <a:pt x="1624" y="693"/>
                        </a:lnTo>
                        <a:lnTo>
                          <a:pt x="1624" y="664"/>
                        </a:lnTo>
                        <a:lnTo>
                          <a:pt x="1548" y="664"/>
                        </a:lnTo>
                        <a:lnTo>
                          <a:pt x="1548" y="634"/>
                        </a:lnTo>
                        <a:lnTo>
                          <a:pt x="1413" y="634"/>
                        </a:lnTo>
                        <a:lnTo>
                          <a:pt x="1413" y="611"/>
                        </a:lnTo>
                        <a:lnTo>
                          <a:pt x="1408" y="611"/>
                        </a:lnTo>
                        <a:lnTo>
                          <a:pt x="1408" y="580"/>
                        </a:lnTo>
                        <a:lnTo>
                          <a:pt x="1343" y="580"/>
                        </a:lnTo>
                        <a:lnTo>
                          <a:pt x="1343" y="555"/>
                        </a:lnTo>
                        <a:lnTo>
                          <a:pt x="1337" y="555"/>
                        </a:lnTo>
                        <a:lnTo>
                          <a:pt x="1337" y="502"/>
                        </a:lnTo>
                        <a:lnTo>
                          <a:pt x="1330" y="502"/>
                        </a:lnTo>
                        <a:lnTo>
                          <a:pt x="1330" y="476"/>
                        </a:lnTo>
                        <a:lnTo>
                          <a:pt x="1249" y="476"/>
                        </a:lnTo>
                        <a:lnTo>
                          <a:pt x="1249" y="448"/>
                        </a:lnTo>
                        <a:lnTo>
                          <a:pt x="1189" y="448"/>
                        </a:lnTo>
                        <a:lnTo>
                          <a:pt x="1189" y="394"/>
                        </a:lnTo>
                        <a:lnTo>
                          <a:pt x="1031" y="394"/>
                        </a:lnTo>
                        <a:lnTo>
                          <a:pt x="1031" y="367"/>
                        </a:lnTo>
                        <a:lnTo>
                          <a:pt x="984" y="367"/>
                        </a:lnTo>
                        <a:lnTo>
                          <a:pt x="984" y="339"/>
                        </a:lnTo>
                        <a:lnTo>
                          <a:pt x="935" y="339"/>
                        </a:lnTo>
                        <a:lnTo>
                          <a:pt x="935" y="315"/>
                        </a:lnTo>
                        <a:lnTo>
                          <a:pt x="831" y="315"/>
                        </a:lnTo>
                        <a:lnTo>
                          <a:pt x="831" y="289"/>
                        </a:lnTo>
                        <a:lnTo>
                          <a:pt x="800" y="289"/>
                        </a:lnTo>
                        <a:lnTo>
                          <a:pt x="800" y="260"/>
                        </a:lnTo>
                        <a:lnTo>
                          <a:pt x="725" y="260"/>
                        </a:lnTo>
                        <a:lnTo>
                          <a:pt x="725" y="236"/>
                        </a:lnTo>
                        <a:lnTo>
                          <a:pt x="718" y="236"/>
                        </a:lnTo>
                        <a:lnTo>
                          <a:pt x="718" y="207"/>
                        </a:lnTo>
                        <a:lnTo>
                          <a:pt x="671" y="207"/>
                        </a:lnTo>
                        <a:lnTo>
                          <a:pt x="671" y="182"/>
                        </a:lnTo>
                        <a:lnTo>
                          <a:pt x="636" y="182"/>
                        </a:lnTo>
                        <a:lnTo>
                          <a:pt x="636" y="157"/>
                        </a:lnTo>
                        <a:lnTo>
                          <a:pt x="618" y="157"/>
                        </a:lnTo>
                        <a:lnTo>
                          <a:pt x="618" y="133"/>
                        </a:lnTo>
                        <a:lnTo>
                          <a:pt x="612" y="133"/>
                        </a:lnTo>
                        <a:lnTo>
                          <a:pt x="612" y="103"/>
                        </a:lnTo>
                        <a:lnTo>
                          <a:pt x="441" y="103"/>
                        </a:lnTo>
                        <a:lnTo>
                          <a:pt x="441" y="78"/>
                        </a:lnTo>
                        <a:lnTo>
                          <a:pt x="383" y="78"/>
                        </a:lnTo>
                        <a:lnTo>
                          <a:pt x="383" y="23"/>
                        </a:lnTo>
                        <a:lnTo>
                          <a:pt x="111" y="23"/>
                        </a:lnTo>
                        <a:lnTo>
                          <a:pt x="11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>
                    <a:solidFill>
                      <a:schemeClr val="accent3">
                        <a:lumMod val="50000"/>
                      </a:schemeClr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40">
                      <a:defRPr/>
                    </a:pPr>
                    <a:endParaRPr lang="en-GB" sz="800" dirty="0">
                      <a:solidFill>
                        <a:srgbClr val="595454"/>
                      </a:solidFill>
                    </a:endParaRPr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A43F004A-1DE3-4E07-82BC-837DAFDA4081}"/>
                      </a:ext>
                    </a:extLst>
                  </p:cNvPr>
                  <p:cNvGrpSpPr/>
                  <p:nvPr/>
                </p:nvGrpSpPr>
                <p:grpSpPr>
                  <a:xfrm>
                    <a:off x="893763" y="1031875"/>
                    <a:ext cx="7175500" cy="2349500"/>
                    <a:chOff x="893763" y="1031875"/>
                    <a:chExt cx="7175500" cy="2349500"/>
                  </a:xfrm>
                </p:grpSpPr>
                <p:sp>
                  <p:nvSpPr>
                    <p:cNvPr id="149" name="Line 199">
                      <a:extLst>
                        <a:ext uri="{FF2B5EF4-FFF2-40B4-BE49-F238E27FC236}">
                          <a16:creationId xmlns:a16="http://schemas.microsoft.com/office/drawing/2014/main" id="{13D7E77D-86CD-464F-90E7-27DF09A413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3910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0" name="Line 200">
                      <a:extLst>
                        <a:ext uri="{FF2B5EF4-FFF2-40B4-BE49-F238E27FC236}">
                          <a16:creationId xmlns:a16="http://schemas.microsoft.com/office/drawing/2014/main" id="{7C8CA47A-352B-4C99-88D5-8545D20C17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05763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1" name="Line 201">
                      <a:extLst>
                        <a:ext uri="{FF2B5EF4-FFF2-40B4-BE49-F238E27FC236}">
                          <a16:creationId xmlns:a16="http://schemas.microsoft.com/office/drawing/2014/main" id="{6183E777-C849-46DD-971E-2ACE466980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805738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2" name="Line 202">
                      <a:extLst>
                        <a:ext uri="{FF2B5EF4-FFF2-40B4-BE49-F238E27FC236}">
                          <a16:creationId xmlns:a16="http://schemas.microsoft.com/office/drawing/2014/main" id="{AD2F2FB3-A2A2-41C5-8701-120BCF04CE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70813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3" name="Line 203">
                      <a:extLst>
                        <a:ext uri="{FF2B5EF4-FFF2-40B4-BE49-F238E27FC236}">
                          <a16:creationId xmlns:a16="http://schemas.microsoft.com/office/drawing/2014/main" id="{2AAB0EE5-7735-4E86-90D4-9397729527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42213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4" name="Line 204">
                      <a:extLst>
                        <a:ext uri="{FF2B5EF4-FFF2-40B4-BE49-F238E27FC236}">
                          <a16:creationId xmlns:a16="http://schemas.microsoft.com/office/drawing/2014/main" id="{9B767AD3-1D8E-4F60-9502-145F80BC44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10463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5" name="Line 205">
                      <a:extLst>
                        <a:ext uri="{FF2B5EF4-FFF2-40B4-BE49-F238E27FC236}">
                          <a16:creationId xmlns:a16="http://schemas.microsoft.com/office/drawing/2014/main" id="{90EF2125-5BFF-465C-9779-DA75FEA270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2475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6" name="Line 206">
                      <a:extLst>
                        <a:ext uri="{FF2B5EF4-FFF2-40B4-BE49-F238E27FC236}">
                          <a16:creationId xmlns:a16="http://schemas.microsoft.com/office/drawing/2014/main" id="{575419CE-24F2-4E7D-9D5D-21D862B23C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9300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7" name="Line 207">
                      <a:extLst>
                        <a:ext uri="{FF2B5EF4-FFF2-40B4-BE49-F238E27FC236}">
                          <a16:creationId xmlns:a16="http://schemas.microsoft.com/office/drawing/2014/main" id="{28907107-1821-40E8-AF64-CB6BC9ECAF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1840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8" name="Line 208">
                      <a:extLst>
                        <a:ext uri="{FF2B5EF4-FFF2-40B4-BE49-F238E27FC236}">
                          <a16:creationId xmlns:a16="http://schemas.microsoft.com/office/drawing/2014/main" id="{60010F26-DFBA-48B2-AB7C-A15B920172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8665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59" name="Line 209">
                      <a:extLst>
                        <a:ext uri="{FF2B5EF4-FFF2-40B4-BE49-F238E27FC236}">
                          <a16:creationId xmlns:a16="http://schemas.microsoft.com/office/drawing/2014/main" id="{59E06110-7603-4F2D-8D23-3E6965AC55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15226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0" name="Line 210">
                      <a:extLst>
                        <a:ext uri="{FF2B5EF4-FFF2-40B4-BE49-F238E27FC236}">
                          <a16:creationId xmlns:a16="http://schemas.microsoft.com/office/drawing/2014/main" id="{5B3BAFCE-7F8C-43DD-99D6-AF647270B3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81888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1" name="Line 211">
                      <a:extLst>
                        <a:ext uri="{FF2B5EF4-FFF2-40B4-BE49-F238E27FC236}">
                          <a16:creationId xmlns:a16="http://schemas.microsoft.com/office/drawing/2014/main" id="{48DBA3CA-B244-4A06-958F-AB8EE4C0C6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915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2" name="Line 212">
                      <a:extLst>
                        <a:ext uri="{FF2B5EF4-FFF2-40B4-BE49-F238E27FC236}">
                          <a16:creationId xmlns:a16="http://schemas.microsoft.com/office/drawing/2014/main" id="{4464CA30-10F6-484D-9A1E-4266276FDF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3740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3" name="Line 213">
                      <a:extLst>
                        <a:ext uri="{FF2B5EF4-FFF2-40B4-BE49-F238E27FC236}">
                          <a16:creationId xmlns:a16="http://schemas.microsoft.com/office/drawing/2014/main" id="{BC80E1E8-A425-4253-AEAC-26A525C39E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59626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4" name="Line 214">
                      <a:extLst>
                        <a:ext uri="{FF2B5EF4-FFF2-40B4-BE49-F238E27FC236}">
                          <a16:creationId xmlns:a16="http://schemas.microsoft.com/office/drawing/2014/main" id="{3ECE4925-8711-4635-9854-098B5F83EE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26288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5" name="Line 215">
                      <a:extLst>
                        <a:ext uri="{FF2B5EF4-FFF2-40B4-BE49-F238E27FC236}">
                          <a16:creationId xmlns:a16="http://schemas.microsoft.com/office/drawing/2014/main" id="{AFCF6B70-791B-4439-A0C8-541A148AD0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62801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6" name="Line 216">
                      <a:extLst>
                        <a:ext uri="{FF2B5EF4-FFF2-40B4-BE49-F238E27FC236}">
                          <a16:creationId xmlns:a16="http://schemas.microsoft.com/office/drawing/2014/main" id="{A28B9C0D-173A-4E63-BC93-38849FD80D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31051" y="33512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7" name="Line 217">
                      <a:extLst>
                        <a:ext uri="{FF2B5EF4-FFF2-40B4-BE49-F238E27FC236}">
                          <a16:creationId xmlns:a16="http://schemas.microsoft.com/office/drawing/2014/main" id="{806E653F-7C05-46B6-A356-9DB89F31C0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54838" y="33194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8" name="Line 218">
                      <a:extLst>
                        <a:ext uri="{FF2B5EF4-FFF2-40B4-BE49-F238E27FC236}">
                          <a16:creationId xmlns:a16="http://schemas.microsoft.com/office/drawing/2014/main" id="{933F3787-4167-41CF-84EE-A7E581EB89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21501" y="33512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69" name="Line 219">
                      <a:extLst>
                        <a:ext uri="{FF2B5EF4-FFF2-40B4-BE49-F238E27FC236}">
                          <a16:creationId xmlns:a16="http://schemas.microsoft.com/office/drawing/2014/main" id="{07315FA9-D6D6-42D1-91C0-A126776FB0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89751" y="31861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0" name="Line 220">
                      <a:extLst>
                        <a:ext uri="{FF2B5EF4-FFF2-40B4-BE49-F238E27FC236}">
                          <a16:creationId xmlns:a16="http://schemas.microsoft.com/office/drawing/2014/main" id="{57AC66E8-C445-4EDE-BEE3-77ECCAC38B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54826" y="32178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1" name="Line 221">
                      <a:extLst>
                        <a:ext uri="{FF2B5EF4-FFF2-40B4-BE49-F238E27FC236}">
                          <a16:creationId xmlns:a16="http://schemas.microsoft.com/office/drawing/2014/main" id="{CB5AF68A-BEB0-4C6B-8FF5-21900D7538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50051" y="31861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2" name="Line 222">
                      <a:extLst>
                        <a:ext uri="{FF2B5EF4-FFF2-40B4-BE49-F238E27FC236}">
                          <a16:creationId xmlns:a16="http://schemas.microsoft.com/office/drawing/2014/main" id="{855D9B0E-FE3B-4C08-B060-651C4BB216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16713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3" name="Line 223">
                      <a:extLst>
                        <a:ext uri="{FF2B5EF4-FFF2-40B4-BE49-F238E27FC236}">
                          <a16:creationId xmlns:a16="http://schemas.microsoft.com/office/drawing/2014/main" id="{CF1F178B-984F-4691-AF6E-1D73426029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54801" y="31861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4" name="Line 224">
                      <a:extLst>
                        <a:ext uri="{FF2B5EF4-FFF2-40B4-BE49-F238E27FC236}">
                          <a16:creationId xmlns:a16="http://schemas.microsoft.com/office/drawing/2014/main" id="{9BCD2A23-06E6-4AE5-8601-A6550B3306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23051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5" name="Line 225">
                      <a:extLst>
                        <a:ext uri="{FF2B5EF4-FFF2-40B4-BE49-F238E27FC236}">
                          <a16:creationId xmlns:a16="http://schemas.microsoft.com/office/drawing/2014/main" id="{D25699CF-6C0B-49BC-B507-F2B3EDA41E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40451" y="3187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6" name="Line 226">
                      <a:extLst>
                        <a:ext uri="{FF2B5EF4-FFF2-40B4-BE49-F238E27FC236}">
                          <a16:creationId xmlns:a16="http://schemas.microsoft.com/office/drawing/2014/main" id="{48F425A1-8C91-4826-B9CA-130D28AA10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108701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7" name="Line 227">
                      <a:extLst>
                        <a:ext uri="{FF2B5EF4-FFF2-40B4-BE49-F238E27FC236}">
                          <a16:creationId xmlns:a16="http://schemas.microsoft.com/office/drawing/2014/main" id="{A25C1EEE-9C09-4DDE-A3C0-0A9187C261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84888" y="3187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8" name="Line 228">
                      <a:extLst>
                        <a:ext uri="{FF2B5EF4-FFF2-40B4-BE49-F238E27FC236}">
                          <a16:creationId xmlns:a16="http://schemas.microsoft.com/office/drawing/2014/main" id="{F85669F2-900C-4C8A-9266-49098157FB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53138" y="32178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79" name="Line 229">
                      <a:extLst>
                        <a:ext uri="{FF2B5EF4-FFF2-40B4-BE49-F238E27FC236}">
                          <a16:creationId xmlns:a16="http://schemas.microsoft.com/office/drawing/2014/main" id="{55C5F4FB-4233-426D-8657-F64A3918EB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21351" y="310832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0" name="Line 230">
                      <a:extLst>
                        <a:ext uri="{FF2B5EF4-FFF2-40B4-BE49-F238E27FC236}">
                          <a16:creationId xmlns:a16="http://schemas.microsoft.com/office/drawing/2014/main" id="{CE489B07-A882-4584-A3C4-BD0B2F0056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88013" y="31400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1" name="Line 231">
                      <a:extLst>
                        <a:ext uri="{FF2B5EF4-FFF2-40B4-BE49-F238E27FC236}">
                          <a16:creationId xmlns:a16="http://schemas.microsoft.com/office/drawing/2014/main" id="{45AA1D92-4F10-44A8-96E7-4DEE885A8A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72126" y="304006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2" name="Line 232">
                      <a:extLst>
                        <a:ext uri="{FF2B5EF4-FFF2-40B4-BE49-F238E27FC236}">
                          <a16:creationId xmlns:a16="http://schemas.microsoft.com/office/drawing/2014/main" id="{62EBC145-B778-47C9-9B0C-D5B5CD2D91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38788" y="307181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3" name="Line 233">
                      <a:extLst>
                        <a:ext uri="{FF2B5EF4-FFF2-40B4-BE49-F238E27FC236}">
                          <a16:creationId xmlns:a16="http://schemas.microsoft.com/office/drawing/2014/main" id="{5291775D-F700-4841-B342-54205823FC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07038" y="304006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4" name="Line 234">
                      <a:extLst>
                        <a:ext uri="{FF2B5EF4-FFF2-40B4-BE49-F238E27FC236}">
                          <a16:creationId xmlns:a16="http://schemas.microsoft.com/office/drawing/2014/main" id="{66788240-42EB-4889-9B21-0B5DE46558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2113" y="30718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5" name="Line 235">
                      <a:extLst>
                        <a:ext uri="{FF2B5EF4-FFF2-40B4-BE49-F238E27FC236}">
                          <a16:creationId xmlns:a16="http://schemas.microsoft.com/office/drawing/2014/main" id="{EA2B3417-88DF-425D-8BC6-109D612C7C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48301" y="304006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6" name="Line 236">
                      <a:extLst>
                        <a:ext uri="{FF2B5EF4-FFF2-40B4-BE49-F238E27FC236}">
                          <a16:creationId xmlns:a16="http://schemas.microsoft.com/office/drawing/2014/main" id="{290E9E4D-7A25-47B3-9BB8-986E456DE1C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16551" y="30718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7" name="Line 237">
                      <a:extLst>
                        <a:ext uri="{FF2B5EF4-FFF2-40B4-BE49-F238E27FC236}">
                          <a16:creationId xmlns:a16="http://schemas.microsoft.com/office/drawing/2014/main" id="{176B61B6-81BC-4BBF-89E5-6B310FE83C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37176" y="29781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8" name="Line 238">
                      <a:extLst>
                        <a:ext uri="{FF2B5EF4-FFF2-40B4-BE49-F238E27FC236}">
                          <a16:creationId xmlns:a16="http://schemas.microsoft.com/office/drawing/2014/main" id="{B8C9B9D6-3FF1-4E2A-B098-9A307B5B85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03838" y="3006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89" name="Line 239">
                      <a:extLst>
                        <a:ext uri="{FF2B5EF4-FFF2-40B4-BE49-F238E27FC236}">
                          <a16:creationId xmlns:a16="http://schemas.microsoft.com/office/drawing/2014/main" id="{C2BF3E0A-873C-4F77-A3F2-F977762220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84763" y="29781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0" name="Line 240">
                      <a:extLst>
                        <a:ext uri="{FF2B5EF4-FFF2-40B4-BE49-F238E27FC236}">
                          <a16:creationId xmlns:a16="http://schemas.microsoft.com/office/drawing/2014/main" id="{0F0B80BD-DF6C-4F14-939A-FDDB1CA1FA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426" y="3006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1" name="Line 241">
                      <a:extLst>
                        <a:ext uri="{FF2B5EF4-FFF2-40B4-BE49-F238E27FC236}">
                          <a16:creationId xmlns:a16="http://schemas.microsoft.com/office/drawing/2014/main" id="{7F6574B9-C887-42B4-A664-BDD96646F6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19676" y="29067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2" name="Line 242">
                      <a:extLst>
                        <a:ext uri="{FF2B5EF4-FFF2-40B4-BE49-F238E27FC236}">
                          <a16:creationId xmlns:a16="http://schemas.microsoft.com/office/drawing/2014/main" id="{CD22089B-C2AC-44D6-B1E7-48B6D658F1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86338" y="29384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3" name="Line 243">
                      <a:extLst>
                        <a:ext uri="{FF2B5EF4-FFF2-40B4-BE49-F238E27FC236}">
                          <a16:creationId xmlns:a16="http://schemas.microsoft.com/office/drawing/2014/main" id="{A8488F24-76B8-44F9-B296-8D425486D3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16488" y="29067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4" name="Line 244">
                      <a:extLst>
                        <a:ext uri="{FF2B5EF4-FFF2-40B4-BE49-F238E27FC236}">
                          <a16:creationId xmlns:a16="http://schemas.microsoft.com/office/drawing/2014/main" id="{1A255A3E-DFE1-4138-AFB4-D058B930C5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84738" y="29384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5" name="Line 245">
                      <a:extLst>
                        <a:ext uri="{FF2B5EF4-FFF2-40B4-BE49-F238E27FC236}">
                          <a16:creationId xmlns:a16="http://schemas.microsoft.com/office/drawing/2014/main" id="{3D911B15-CE9C-4236-B8D0-9A11C874CA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51401" y="29067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6" name="Line 246">
                      <a:extLst>
                        <a:ext uri="{FF2B5EF4-FFF2-40B4-BE49-F238E27FC236}">
                          <a16:creationId xmlns:a16="http://schemas.microsoft.com/office/drawing/2014/main" id="{918CABB2-3206-4C31-A5F9-1B145C4D39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8063" y="29384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7" name="Line 247">
                      <a:extLst>
                        <a:ext uri="{FF2B5EF4-FFF2-40B4-BE49-F238E27FC236}">
                          <a16:creationId xmlns:a16="http://schemas.microsoft.com/office/drawing/2014/main" id="{685A3E96-AF76-48A6-82E5-69882ADF90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67263" y="285273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8" name="Line 248">
                      <a:extLst>
                        <a:ext uri="{FF2B5EF4-FFF2-40B4-BE49-F238E27FC236}">
                          <a16:creationId xmlns:a16="http://schemas.microsoft.com/office/drawing/2014/main" id="{1E38BD27-7E9C-496C-8DA9-58C924B4FF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33926" y="288290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199" name="Line 249">
                      <a:extLst>
                        <a:ext uri="{FF2B5EF4-FFF2-40B4-BE49-F238E27FC236}">
                          <a16:creationId xmlns:a16="http://schemas.microsoft.com/office/drawing/2014/main" id="{EFDCF547-9ACF-42B0-B472-A16235E05C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40276" y="27971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0" name="Line 250">
                      <a:extLst>
                        <a:ext uri="{FF2B5EF4-FFF2-40B4-BE49-F238E27FC236}">
                          <a16:creationId xmlns:a16="http://schemas.microsoft.com/office/drawing/2014/main" id="{8816046F-0FCC-4541-B560-DF4FFFEB41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5351" y="28289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1" name="Line 251">
                      <a:extLst>
                        <a:ext uri="{FF2B5EF4-FFF2-40B4-BE49-F238E27FC236}">
                          <a16:creationId xmlns:a16="http://schemas.microsoft.com/office/drawing/2014/main" id="{10A52A43-96D4-4FDB-8926-C591D21299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25976" y="2735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2" name="Line 252">
                      <a:extLst>
                        <a:ext uri="{FF2B5EF4-FFF2-40B4-BE49-F238E27FC236}">
                          <a16:creationId xmlns:a16="http://schemas.microsoft.com/office/drawing/2014/main" id="{9C4D0FBA-B0C7-45DC-8876-F47D760481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94226" y="27670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3" name="Line 253">
                      <a:extLst>
                        <a:ext uri="{FF2B5EF4-FFF2-40B4-BE49-F238E27FC236}">
                          <a16:creationId xmlns:a16="http://schemas.microsoft.com/office/drawing/2014/main" id="{BCE07AB6-96B4-4CE9-8D27-AE355350A9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43426" y="2679700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4" name="Line 254">
                      <a:extLst>
                        <a:ext uri="{FF2B5EF4-FFF2-40B4-BE49-F238E27FC236}">
                          <a16:creationId xmlns:a16="http://schemas.microsoft.com/office/drawing/2014/main" id="{67DCDFAA-9F9E-407F-A82D-476CF5C869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10088" y="2711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5" name="Line 255">
                      <a:extLst>
                        <a:ext uri="{FF2B5EF4-FFF2-40B4-BE49-F238E27FC236}">
                          <a16:creationId xmlns:a16="http://schemas.microsoft.com/office/drawing/2014/main" id="{00C2B055-3F32-418D-9A46-939419DEA3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65626" y="2679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6" name="Line 256">
                      <a:extLst>
                        <a:ext uri="{FF2B5EF4-FFF2-40B4-BE49-F238E27FC236}">
                          <a16:creationId xmlns:a16="http://schemas.microsoft.com/office/drawing/2014/main" id="{69CC80D5-EB47-4790-92DA-A1BFADA399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32288" y="2711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7" name="Line 257">
                      <a:extLst>
                        <a:ext uri="{FF2B5EF4-FFF2-40B4-BE49-F238E27FC236}">
                          <a16:creationId xmlns:a16="http://schemas.microsoft.com/office/drawing/2014/main" id="{18358857-321F-4DAA-B211-34116591B7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08476" y="2679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8" name="Line 258">
                      <a:extLst>
                        <a:ext uri="{FF2B5EF4-FFF2-40B4-BE49-F238E27FC236}">
                          <a16:creationId xmlns:a16="http://schemas.microsoft.com/office/drawing/2014/main" id="{413C1015-1AC5-4CB2-A5C1-780703F82B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5138" y="2711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09" name="Line 259">
                      <a:extLst>
                        <a:ext uri="{FF2B5EF4-FFF2-40B4-BE49-F238E27FC236}">
                          <a16:creationId xmlns:a16="http://schemas.microsoft.com/office/drawing/2014/main" id="{2CCB511F-A459-4E50-BB1D-4D5B420482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4813" y="26257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0" name="Line 260">
                      <a:extLst>
                        <a:ext uri="{FF2B5EF4-FFF2-40B4-BE49-F238E27FC236}">
                          <a16:creationId xmlns:a16="http://schemas.microsoft.com/office/drawing/2014/main" id="{B2856901-0BCD-49A8-8FB6-CE5E88BB96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83063" y="26574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1" name="Line 261">
                      <a:extLst>
                        <a:ext uri="{FF2B5EF4-FFF2-40B4-BE49-F238E27FC236}">
                          <a16:creationId xmlns:a16="http://schemas.microsoft.com/office/drawing/2014/main" id="{7EE0369D-3B85-45A1-9796-30C080FC26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0363" y="25701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2" name="Line 262">
                      <a:extLst>
                        <a:ext uri="{FF2B5EF4-FFF2-40B4-BE49-F238E27FC236}">
                          <a16:creationId xmlns:a16="http://schemas.microsoft.com/office/drawing/2014/main" id="{D74773F2-FE67-47AD-ACB4-E1F74A44DE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35438" y="26003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3" name="Line 263">
                      <a:extLst>
                        <a:ext uri="{FF2B5EF4-FFF2-40B4-BE49-F238E27FC236}">
                          <a16:creationId xmlns:a16="http://schemas.microsoft.com/office/drawing/2014/main" id="{EB176083-C214-4B00-AA78-9F8452D965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6226" y="25701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4" name="Line 264">
                      <a:extLst>
                        <a:ext uri="{FF2B5EF4-FFF2-40B4-BE49-F238E27FC236}">
                          <a16:creationId xmlns:a16="http://schemas.microsoft.com/office/drawing/2014/main" id="{47D86A25-B55A-415C-8B59-2C35E72C48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2888" y="26003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5" name="Line 265">
                      <a:extLst>
                        <a:ext uri="{FF2B5EF4-FFF2-40B4-BE49-F238E27FC236}">
                          <a16:creationId xmlns:a16="http://schemas.microsoft.com/office/drawing/2014/main" id="{6D1D9139-CC91-4D95-9865-9AF39D0FC3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6063" y="25161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6" name="Line 266">
                      <a:extLst>
                        <a:ext uri="{FF2B5EF4-FFF2-40B4-BE49-F238E27FC236}">
                          <a16:creationId xmlns:a16="http://schemas.microsoft.com/office/drawing/2014/main" id="{197522BD-5E92-4E64-AEAF-73D12A03B6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4313" y="254793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7" name="Line 267">
                      <a:extLst>
                        <a:ext uri="{FF2B5EF4-FFF2-40B4-BE49-F238E27FC236}">
                          <a16:creationId xmlns:a16="http://schemas.microsoft.com/office/drawing/2014/main" id="{EEC8D6CD-4BAB-4293-A11D-0E182AD535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9076" y="25161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8" name="Line 268">
                      <a:extLst>
                        <a:ext uri="{FF2B5EF4-FFF2-40B4-BE49-F238E27FC236}">
                          <a16:creationId xmlns:a16="http://schemas.microsoft.com/office/drawing/2014/main" id="{1152AA8A-1CFA-4F72-946C-AB7EE8F997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97326" y="2547938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19" name="Line 269">
                      <a:extLst>
                        <a:ext uri="{FF2B5EF4-FFF2-40B4-BE49-F238E27FC236}">
                          <a16:creationId xmlns:a16="http://schemas.microsoft.com/office/drawing/2014/main" id="{8BA18BDC-41A6-4AE8-B900-7EA48C436C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1138" y="24145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0" name="Line 270">
                      <a:extLst>
                        <a:ext uri="{FF2B5EF4-FFF2-40B4-BE49-F238E27FC236}">
                          <a16:creationId xmlns:a16="http://schemas.microsoft.com/office/drawing/2014/main" id="{71221938-304A-4DCA-B3E1-DE979AF0D8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6213" y="244633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1" name="Line 271">
                      <a:extLst>
                        <a:ext uri="{FF2B5EF4-FFF2-40B4-BE49-F238E27FC236}">
                          <a16:creationId xmlns:a16="http://schemas.microsoft.com/office/drawing/2014/main" id="{4F4DA0FA-06C5-4AD8-9176-2E1BDB0414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06838" y="24145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2" name="Line 272">
                      <a:extLst>
                        <a:ext uri="{FF2B5EF4-FFF2-40B4-BE49-F238E27FC236}">
                          <a16:creationId xmlns:a16="http://schemas.microsoft.com/office/drawing/2014/main" id="{42D0D84A-C19E-40D7-9463-69B9BB6C3D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73501" y="2446338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3" name="Line 273">
                      <a:extLst>
                        <a:ext uri="{FF2B5EF4-FFF2-40B4-BE49-F238E27FC236}">
                          <a16:creationId xmlns:a16="http://schemas.microsoft.com/office/drawing/2014/main" id="{4581F8FA-D61F-43B3-9A18-0F67F57B3B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9376" y="23669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4" name="Line 274">
                      <a:extLst>
                        <a:ext uri="{FF2B5EF4-FFF2-40B4-BE49-F238E27FC236}">
                          <a16:creationId xmlns:a16="http://schemas.microsoft.com/office/drawing/2014/main" id="{3F82F36A-A9A4-4D78-A558-C654928C68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6038" y="23987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5" name="Line 275">
                      <a:extLst>
                        <a:ext uri="{FF2B5EF4-FFF2-40B4-BE49-F238E27FC236}">
                          <a16:creationId xmlns:a16="http://schemas.microsoft.com/office/drawing/2014/main" id="{276100C0-EEB6-41C7-B6ED-915FAB44E9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1276" y="23209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6" name="Line 276">
                      <a:extLst>
                        <a:ext uri="{FF2B5EF4-FFF2-40B4-BE49-F238E27FC236}">
                          <a16:creationId xmlns:a16="http://schemas.microsoft.com/office/drawing/2014/main" id="{028D8B20-2C2C-4C19-8496-3DE6F77668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17938" y="23526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7" name="Line 277">
                      <a:extLst>
                        <a:ext uri="{FF2B5EF4-FFF2-40B4-BE49-F238E27FC236}">
                          <a16:creationId xmlns:a16="http://schemas.microsoft.com/office/drawing/2014/main" id="{128C1A23-9289-4A4B-ADD5-EAED6FA5E6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3813" y="23209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8" name="Line 278">
                      <a:extLst>
                        <a:ext uri="{FF2B5EF4-FFF2-40B4-BE49-F238E27FC236}">
                          <a16:creationId xmlns:a16="http://schemas.microsoft.com/office/drawing/2014/main" id="{CE10E104-BCB4-49D0-A0C5-DF85749934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0476" y="23526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29" name="Line 279">
                      <a:extLst>
                        <a:ext uri="{FF2B5EF4-FFF2-40B4-BE49-F238E27FC236}">
                          <a16:creationId xmlns:a16="http://schemas.microsoft.com/office/drawing/2014/main" id="{D7D0B7B3-1FA9-442F-BA13-2887E71CEA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02051" y="22733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0" name="Line 280">
                      <a:extLst>
                        <a:ext uri="{FF2B5EF4-FFF2-40B4-BE49-F238E27FC236}">
                          <a16:creationId xmlns:a16="http://schemas.microsoft.com/office/drawing/2014/main" id="{EEA54450-ADC4-4260-B081-1D4EEC98CC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68713" y="23050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1" name="Line 281">
                      <a:extLst>
                        <a:ext uri="{FF2B5EF4-FFF2-40B4-BE49-F238E27FC236}">
                          <a16:creationId xmlns:a16="http://schemas.microsoft.com/office/drawing/2014/main" id="{992141B4-D842-4AF2-9CDA-A6331A6622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65538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2" name="Line 282">
                      <a:extLst>
                        <a:ext uri="{FF2B5EF4-FFF2-40B4-BE49-F238E27FC236}">
                          <a16:creationId xmlns:a16="http://schemas.microsoft.com/office/drawing/2014/main" id="{AD885249-2403-4E76-AFE7-60DCBB6A19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30613" y="22574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3" name="Line 283">
                      <a:extLst>
                        <a:ext uri="{FF2B5EF4-FFF2-40B4-BE49-F238E27FC236}">
                          <a16:creationId xmlns:a16="http://schemas.microsoft.com/office/drawing/2014/main" id="{F4DC494B-CB3A-4730-89F5-020AD0D486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2838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4" name="Line 284">
                      <a:extLst>
                        <a:ext uri="{FF2B5EF4-FFF2-40B4-BE49-F238E27FC236}">
                          <a16:creationId xmlns:a16="http://schemas.microsoft.com/office/drawing/2014/main" id="{4D4CB98E-57E9-49B8-A0C0-5BD153D3A4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21088" y="22574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5" name="Line 285">
                      <a:extLst>
                        <a:ext uri="{FF2B5EF4-FFF2-40B4-BE49-F238E27FC236}">
                          <a16:creationId xmlns:a16="http://schemas.microsoft.com/office/drawing/2014/main" id="{9BB0D802-0DFA-4B9C-8EB9-8FADAC4CA4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9188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6" name="Line 286">
                      <a:extLst>
                        <a:ext uri="{FF2B5EF4-FFF2-40B4-BE49-F238E27FC236}">
                          <a16:creationId xmlns:a16="http://schemas.microsoft.com/office/drawing/2014/main" id="{F85681F8-BCE6-4AD0-9639-9526AF1441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25851" y="22574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7" name="Line 287">
                      <a:extLst>
                        <a:ext uri="{FF2B5EF4-FFF2-40B4-BE49-F238E27FC236}">
                          <a16:creationId xmlns:a16="http://schemas.microsoft.com/office/drawing/2014/main" id="{4DC6DE32-5176-4A5D-8173-1CC824F31E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43301" y="22272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8" name="Line 288">
                      <a:extLst>
                        <a:ext uri="{FF2B5EF4-FFF2-40B4-BE49-F238E27FC236}">
                          <a16:creationId xmlns:a16="http://schemas.microsoft.com/office/drawing/2014/main" id="{A1BDC75F-A60C-44F7-8EA9-BC6C18D2BF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9963" y="22574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39" name="Line 289">
                      <a:extLst>
                        <a:ext uri="{FF2B5EF4-FFF2-40B4-BE49-F238E27FC236}">
                          <a16:creationId xmlns:a16="http://schemas.microsoft.com/office/drawing/2014/main" id="{D7CA38AB-AE4A-47A4-9F21-DD63B4C800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6788" y="21320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0" name="Line 290">
                      <a:extLst>
                        <a:ext uri="{FF2B5EF4-FFF2-40B4-BE49-F238E27FC236}">
                          <a16:creationId xmlns:a16="http://schemas.microsoft.com/office/drawing/2014/main" id="{6D2860CA-3E4E-4DDE-9C80-999DE69912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1863" y="21637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1" name="Line 291">
                      <a:extLst>
                        <a:ext uri="{FF2B5EF4-FFF2-40B4-BE49-F238E27FC236}">
                          <a16:creationId xmlns:a16="http://schemas.microsoft.com/office/drawing/2014/main" id="{D5751D44-0269-43D3-BB0D-8779FDCF218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1226" y="20859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2" name="Line 292">
                      <a:extLst>
                        <a:ext uri="{FF2B5EF4-FFF2-40B4-BE49-F238E27FC236}">
                          <a16:creationId xmlns:a16="http://schemas.microsoft.com/office/drawing/2014/main" id="{D4AAD889-F7FD-475F-862C-E694AC11F8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6301" y="21177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3" name="Line 293">
                      <a:extLst>
                        <a:ext uri="{FF2B5EF4-FFF2-40B4-BE49-F238E27FC236}">
                          <a16:creationId xmlns:a16="http://schemas.microsoft.com/office/drawing/2014/main" id="{4D315838-6127-4619-BB0F-C8178E8DAE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0588" y="20859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4" name="Line 294">
                      <a:extLst>
                        <a:ext uri="{FF2B5EF4-FFF2-40B4-BE49-F238E27FC236}">
                          <a16:creationId xmlns:a16="http://schemas.microsoft.com/office/drawing/2014/main" id="{A3B9475E-64EC-45D6-9144-AE99BF3B22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7251" y="2117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5" name="Line 295">
                      <a:extLst>
                        <a:ext uri="{FF2B5EF4-FFF2-40B4-BE49-F238E27FC236}">
                          <a16:creationId xmlns:a16="http://schemas.microsoft.com/office/drawing/2014/main" id="{5AB85B81-50CC-44AB-81FE-131227107A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82963" y="20859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6" name="Line 296">
                      <a:extLst>
                        <a:ext uri="{FF2B5EF4-FFF2-40B4-BE49-F238E27FC236}">
                          <a16:creationId xmlns:a16="http://schemas.microsoft.com/office/drawing/2014/main" id="{403651BC-A075-4097-872C-ED7658052C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1213" y="21177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7" name="Line 297">
                      <a:extLst>
                        <a:ext uri="{FF2B5EF4-FFF2-40B4-BE49-F238E27FC236}">
                          <a16:creationId xmlns:a16="http://schemas.microsoft.com/office/drawing/2014/main" id="{6155AB2B-276A-4783-9DB5-696D035259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2313" y="20383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8" name="Line 298">
                      <a:extLst>
                        <a:ext uri="{FF2B5EF4-FFF2-40B4-BE49-F238E27FC236}">
                          <a16:creationId xmlns:a16="http://schemas.microsoft.com/office/drawing/2014/main" id="{FC777E73-20B7-426F-ADE1-FBE45CA360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32151" y="2070100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49" name="Line 299">
                      <a:extLst>
                        <a:ext uri="{FF2B5EF4-FFF2-40B4-BE49-F238E27FC236}">
                          <a16:creationId xmlns:a16="http://schemas.microsoft.com/office/drawing/2014/main" id="{CE7F96C5-EF46-4AE8-9FFD-9BD6DF9F42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651" y="20383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0" name="Line 300">
                      <a:extLst>
                        <a:ext uri="{FF2B5EF4-FFF2-40B4-BE49-F238E27FC236}">
                          <a16:creationId xmlns:a16="http://schemas.microsoft.com/office/drawing/2014/main" id="{9660B5D0-7CAB-4633-851C-1D8238174B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38488" y="2070100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1" name="Line 301">
                      <a:extLst>
                        <a:ext uri="{FF2B5EF4-FFF2-40B4-BE49-F238E27FC236}">
                          <a16:creationId xmlns:a16="http://schemas.microsoft.com/office/drawing/2014/main" id="{A03E15FB-5CF9-4C87-8206-D1C1C2C2CA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0713" y="199866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2" name="Line 302">
                      <a:extLst>
                        <a:ext uri="{FF2B5EF4-FFF2-40B4-BE49-F238E27FC236}">
                          <a16:creationId xmlns:a16="http://schemas.microsoft.com/office/drawing/2014/main" id="{1B57EF7B-3C1C-4B18-9BBA-1BF5C026F8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8963" y="203041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3" name="Line 303">
                      <a:extLst>
                        <a:ext uri="{FF2B5EF4-FFF2-40B4-BE49-F238E27FC236}">
                          <a16:creationId xmlns:a16="http://schemas.microsoft.com/office/drawing/2014/main" id="{494E70DB-BD83-4AED-B2D5-54540C9CE2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55938" y="1952625"/>
                      <a:ext cx="0" cy="65087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4" name="Line 304">
                      <a:extLst>
                        <a:ext uri="{FF2B5EF4-FFF2-40B4-BE49-F238E27FC236}">
                          <a16:creationId xmlns:a16="http://schemas.microsoft.com/office/drawing/2014/main" id="{CEEA9AFE-8A4F-4161-B131-747E909527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5776" y="19843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5" name="Line 305">
                      <a:extLst>
                        <a:ext uri="{FF2B5EF4-FFF2-40B4-BE49-F238E27FC236}">
                          <a16:creationId xmlns:a16="http://schemas.microsoft.com/office/drawing/2014/main" id="{8319E507-C354-4C1C-B8E5-FC51A5B3BC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1" y="1916113"/>
                      <a:ext cx="0" cy="60325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6" name="Line 306">
                      <a:extLst>
                        <a:ext uri="{FF2B5EF4-FFF2-40B4-BE49-F238E27FC236}">
                          <a16:creationId xmlns:a16="http://schemas.microsoft.com/office/drawing/2014/main" id="{D6D20241-4CED-4387-8E7D-DDB754DAE7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7838" y="194468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7" name="Line 307">
                      <a:extLst>
                        <a:ext uri="{FF2B5EF4-FFF2-40B4-BE49-F238E27FC236}">
                          <a16:creationId xmlns:a16="http://schemas.microsoft.com/office/drawing/2014/main" id="{3D277C33-31F4-49A7-9EDF-052F4B1BD3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36888" y="182721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8" name="Line 308">
                      <a:extLst>
                        <a:ext uri="{FF2B5EF4-FFF2-40B4-BE49-F238E27FC236}">
                          <a16:creationId xmlns:a16="http://schemas.microsoft.com/office/drawing/2014/main" id="{8195A70D-2B39-4FC1-BC18-95D3B615B4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8313" y="1860550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59" name="Line 309">
                      <a:extLst>
                        <a:ext uri="{FF2B5EF4-FFF2-40B4-BE49-F238E27FC236}">
                          <a16:creationId xmlns:a16="http://schemas.microsoft.com/office/drawing/2014/main" id="{5430523D-EFBF-442F-8884-ED8C3ACC28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6713" y="1790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0" name="Line 310">
                      <a:extLst>
                        <a:ext uri="{FF2B5EF4-FFF2-40B4-BE49-F238E27FC236}">
                          <a16:creationId xmlns:a16="http://schemas.microsoft.com/office/drawing/2014/main" id="{7E62FB6E-6BE5-4DA9-9914-38B3B1D2FB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4963" y="18192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1" name="Line 311">
                      <a:extLst>
                        <a:ext uri="{FF2B5EF4-FFF2-40B4-BE49-F238E27FC236}">
                          <a16:creationId xmlns:a16="http://schemas.microsoft.com/office/drawing/2014/main" id="{4B6ED222-D2F1-4796-BA97-D5D9AC2827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9726" y="17430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2" name="Line 312">
                      <a:extLst>
                        <a:ext uri="{FF2B5EF4-FFF2-40B4-BE49-F238E27FC236}">
                          <a16:creationId xmlns:a16="http://schemas.microsoft.com/office/drawing/2014/main" id="{FB29F308-DBF2-44E0-A905-272B2BEB1E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47976" y="17748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3" name="Line 313">
                      <a:extLst>
                        <a:ext uri="{FF2B5EF4-FFF2-40B4-BE49-F238E27FC236}">
                          <a16:creationId xmlns:a16="http://schemas.microsoft.com/office/drawing/2014/main" id="{87F6186B-1DF2-4E34-A04B-1CB4732E95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13051" y="1743075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4" name="Line 314">
                      <a:extLst>
                        <a:ext uri="{FF2B5EF4-FFF2-40B4-BE49-F238E27FC236}">
                          <a16:creationId xmlns:a16="http://schemas.microsoft.com/office/drawing/2014/main" id="{EA9D74A0-7557-4AA1-8F9D-632784E262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2888" y="17748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5" name="Line 315">
                      <a:extLst>
                        <a:ext uri="{FF2B5EF4-FFF2-40B4-BE49-F238E27FC236}">
                          <a16:creationId xmlns:a16="http://schemas.microsoft.com/office/drawing/2014/main" id="{C70E8B62-3B5C-43B3-99C5-0689339008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2226" y="165735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6" name="Line 316">
                      <a:extLst>
                        <a:ext uri="{FF2B5EF4-FFF2-40B4-BE49-F238E27FC236}">
                          <a16:creationId xmlns:a16="http://schemas.microsoft.com/office/drawing/2014/main" id="{ED297CC9-9C90-4E78-87FB-E6833428C7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30476" y="1689100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7" name="Line 317">
                      <a:extLst>
                        <a:ext uri="{FF2B5EF4-FFF2-40B4-BE49-F238E27FC236}">
                          <a16:creationId xmlns:a16="http://schemas.microsoft.com/office/drawing/2014/main" id="{1B89264B-B152-41F0-A97B-33E0A9689A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7613" y="161766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8" name="Line 318">
                      <a:extLst>
                        <a:ext uri="{FF2B5EF4-FFF2-40B4-BE49-F238E27FC236}">
                          <a16:creationId xmlns:a16="http://schemas.microsoft.com/office/drawing/2014/main" id="{2546981B-9A6C-4F51-BC8E-4BF1DD6B1C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5863" y="1649413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69" name="Line 319">
                      <a:extLst>
                        <a:ext uri="{FF2B5EF4-FFF2-40B4-BE49-F238E27FC236}">
                          <a16:creationId xmlns:a16="http://schemas.microsoft.com/office/drawing/2014/main" id="{238A736D-483D-4CA9-92AF-B52470B788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1413" y="15716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0" name="Line 320">
                      <a:extLst>
                        <a:ext uri="{FF2B5EF4-FFF2-40B4-BE49-F238E27FC236}">
                          <a16:creationId xmlns:a16="http://schemas.microsoft.com/office/drawing/2014/main" id="{CE85697F-C81F-4B79-AC6C-03550A825E3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9663" y="160337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1" name="Line 321">
                      <a:extLst>
                        <a:ext uri="{FF2B5EF4-FFF2-40B4-BE49-F238E27FC236}">
                          <a16:creationId xmlns:a16="http://schemas.microsoft.com/office/drawing/2014/main" id="{1A5FF2BC-D904-4BCC-BF91-26440AFF91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43138" y="15335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2" name="Line 322">
                      <a:extLst>
                        <a:ext uri="{FF2B5EF4-FFF2-40B4-BE49-F238E27FC236}">
                          <a16:creationId xmlns:a16="http://schemas.microsoft.com/office/drawing/2014/main" id="{916CF847-FD66-4504-A46B-3856805EA4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2976" y="1563688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3" name="Line 323">
                      <a:extLst>
                        <a:ext uri="{FF2B5EF4-FFF2-40B4-BE49-F238E27FC236}">
                          <a16:creationId xmlns:a16="http://schemas.microsoft.com/office/drawing/2014/main" id="{B9E2E395-2F1A-4BEA-965B-B31987FB5D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7101" y="149383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4" name="Line 324">
                      <a:extLst>
                        <a:ext uri="{FF2B5EF4-FFF2-40B4-BE49-F238E27FC236}">
                          <a16:creationId xmlns:a16="http://schemas.microsoft.com/office/drawing/2014/main" id="{80028496-5B90-4773-BF36-4633BC2918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5351" y="152400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5" name="Line 325">
                      <a:extLst>
                        <a:ext uri="{FF2B5EF4-FFF2-40B4-BE49-F238E27FC236}">
                          <a16:creationId xmlns:a16="http://schemas.microsoft.com/office/drawing/2014/main" id="{7169FD86-B88C-4D30-9E6D-C046E6D432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3438" y="14462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6" name="Line 326">
                      <a:extLst>
                        <a:ext uri="{FF2B5EF4-FFF2-40B4-BE49-F238E27FC236}">
                          <a16:creationId xmlns:a16="http://schemas.microsoft.com/office/drawing/2014/main" id="{879970F6-4471-4152-AFDD-5D7793B498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71688" y="14779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7" name="Line 327">
                      <a:extLst>
                        <a:ext uri="{FF2B5EF4-FFF2-40B4-BE49-F238E27FC236}">
                          <a16:creationId xmlns:a16="http://schemas.microsoft.com/office/drawing/2014/main" id="{75178484-4283-4B2F-9EB6-323FAA10CE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76451" y="1446213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8" name="Line 328">
                      <a:extLst>
                        <a:ext uri="{FF2B5EF4-FFF2-40B4-BE49-F238E27FC236}">
                          <a16:creationId xmlns:a16="http://schemas.microsoft.com/office/drawing/2014/main" id="{25ED0CEE-B136-4352-8FAF-283895CD63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6288" y="1477963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79" name="Line 329">
                      <a:extLst>
                        <a:ext uri="{FF2B5EF4-FFF2-40B4-BE49-F238E27FC236}">
                          <a16:creationId xmlns:a16="http://schemas.microsoft.com/office/drawing/2014/main" id="{B1E3F235-45E0-4BC9-860F-ACEDB43DA1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5338" y="140652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0" name="Line 330">
                      <a:extLst>
                        <a:ext uri="{FF2B5EF4-FFF2-40B4-BE49-F238E27FC236}">
                          <a16:creationId xmlns:a16="http://schemas.microsoft.com/office/drawing/2014/main" id="{3BCA305B-649C-45C3-8433-EDE55DA048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6763" y="1436688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1" name="Line 331">
                      <a:extLst>
                        <a:ext uri="{FF2B5EF4-FFF2-40B4-BE49-F238E27FC236}">
                          <a16:creationId xmlns:a16="http://schemas.microsoft.com/office/drawing/2014/main" id="{15A83EBC-6FE5-4AAD-AAA3-1B826912F8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90726" y="13604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2" name="Line 332">
                      <a:extLst>
                        <a:ext uri="{FF2B5EF4-FFF2-40B4-BE49-F238E27FC236}">
                          <a16:creationId xmlns:a16="http://schemas.microsoft.com/office/drawing/2014/main" id="{E988CFB4-141F-483D-B83C-7A52E4152C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58976" y="13906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3" name="Line 333">
                      <a:extLst>
                        <a:ext uri="{FF2B5EF4-FFF2-40B4-BE49-F238E27FC236}">
                          <a16:creationId xmlns:a16="http://schemas.microsoft.com/office/drawing/2014/main" id="{42EF7E79-E2CF-4720-9CC8-BE95834F2D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5163" y="13223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4" name="Line 334">
                      <a:extLst>
                        <a:ext uri="{FF2B5EF4-FFF2-40B4-BE49-F238E27FC236}">
                          <a16:creationId xmlns:a16="http://schemas.microsoft.com/office/drawing/2014/main" id="{EF5E7DCF-4F36-4FBD-9BDF-B17123A62B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03413" y="13525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5" name="Line 335">
                      <a:extLst>
                        <a:ext uri="{FF2B5EF4-FFF2-40B4-BE49-F238E27FC236}">
                          <a16:creationId xmlns:a16="http://schemas.microsoft.com/office/drawing/2014/main" id="{82B22742-9C52-4334-9D32-F741EE5951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06588" y="1282700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6" name="Line 336">
                      <a:extLst>
                        <a:ext uri="{FF2B5EF4-FFF2-40B4-BE49-F238E27FC236}">
                          <a16:creationId xmlns:a16="http://schemas.microsoft.com/office/drawing/2014/main" id="{80BBA709-7404-40B7-A6D8-81B18914B9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4838" y="1312863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7" name="Line 337">
                      <a:extLst>
                        <a:ext uri="{FF2B5EF4-FFF2-40B4-BE49-F238E27FC236}">
                          <a16:creationId xmlns:a16="http://schemas.microsoft.com/office/drawing/2014/main" id="{F3307912-2C7D-48C6-9BA4-691DD5BED7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98651" y="1243013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8" name="Line 338">
                      <a:extLst>
                        <a:ext uri="{FF2B5EF4-FFF2-40B4-BE49-F238E27FC236}">
                          <a16:creationId xmlns:a16="http://schemas.microsoft.com/office/drawing/2014/main" id="{3C2763F3-1FBC-4207-A499-749EEC87B2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66901" y="127317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89" name="Line 339">
                      <a:extLst>
                        <a:ext uri="{FF2B5EF4-FFF2-40B4-BE49-F238E27FC236}">
                          <a16:creationId xmlns:a16="http://schemas.microsoft.com/office/drawing/2014/main" id="{ACF3072A-5D0C-4C21-B087-E562E8646B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09738" y="11953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0" name="Line 340">
                      <a:extLst>
                        <a:ext uri="{FF2B5EF4-FFF2-40B4-BE49-F238E27FC236}">
                          <a16:creationId xmlns:a16="http://schemas.microsoft.com/office/drawing/2014/main" id="{C6634DCF-350C-475F-91A5-2CC2E67F12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1163" y="1227138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1" name="Line 341">
                      <a:extLst>
                        <a:ext uri="{FF2B5EF4-FFF2-40B4-BE49-F238E27FC236}">
                          <a16:creationId xmlns:a16="http://schemas.microsoft.com/office/drawing/2014/main" id="{6FBC3AE1-8AC5-4AD1-8EE2-A7A54D1409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27188" y="1195388"/>
                      <a:ext cx="0" cy="635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2" name="Line 342">
                      <a:extLst>
                        <a:ext uri="{FF2B5EF4-FFF2-40B4-BE49-F238E27FC236}">
                          <a16:creationId xmlns:a16="http://schemas.microsoft.com/office/drawing/2014/main" id="{FC2926F3-AF09-4124-A0AE-1EF876C0EC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95438" y="1227138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3" name="Line 343">
                      <a:extLst>
                        <a:ext uri="{FF2B5EF4-FFF2-40B4-BE49-F238E27FC236}">
                          <a16:creationId xmlns:a16="http://schemas.microsoft.com/office/drawing/2014/main" id="{53B0FFD7-612F-4A89-B292-2D70DC095B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3526" y="1157288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4" name="Line 344">
                      <a:extLst>
                        <a:ext uri="{FF2B5EF4-FFF2-40B4-BE49-F238E27FC236}">
                          <a16:creationId xmlns:a16="http://schemas.microsoft.com/office/drawing/2014/main" id="{1042E12B-A469-4061-B4AB-AD13A3438C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01776" y="1187450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5" name="Line 345">
                      <a:extLst>
                        <a:ext uri="{FF2B5EF4-FFF2-40B4-BE49-F238E27FC236}">
                          <a16:creationId xmlns:a16="http://schemas.microsoft.com/office/drawing/2014/main" id="{14E30E63-2EBB-48D4-95C5-39A3C46C8D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5388" y="106997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6" name="Line 346">
                      <a:extLst>
                        <a:ext uri="{FF2B5EF4-FFF2-40B4-BE49-F238E27FC236}">
                          <a16:creationId xmlns:a16="http://schemas.microsoft.com/office/drawing/2014/main" id="{AAB0B28C-1264-49FD-B58E-479B803E40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3638" y="1101725"/>
                      <a:ext cx="63500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7" name="Line 347">
                      <a:extLst>
                        <a:ext uri="{FF2B5EF4-FFF2-40B4-BE49-F238E27FC236}">
                          <a16:creationId xmlns:a16="http://schemas.microsoft.com/office/drawing/2014/main" id="{B860A613-3EA2-491C-8CDA-5CC628146E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1726" y="106997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8" name="Line 348">
                      <a:extLst>
                        <a:ext uri="{FF2B5EF4-FFF2-40B4-BE49-F238E27FC236}">
                          <a16:creationId xmlns:a16="http://schemas.microsoft.com/office/drawing/2014/main" id="{256A0871-1CFC-41B2-BAF3-44810F1343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3151" y="1101725"/>
                      <a:ext cx="60325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299" name="Line 349">
                      <a:extLst>
                        <a:ext uri="{FF2B5EF4-FFF2-40B4-BE49-F238E27FC236}">
                          <a16:creationId xmlns:a16="http://schemas.microsoft.com/office/drawing/2014/main" id="{4A06CECC-6F32-48D8-A955-2991CAD8A9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5513" y="1031875"/>
                      <a:ext cx="0" cy="61912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  <p:sp>
                  <p:nvSpPr>
                    <p:cNvPr id="300" name="Line 350">
                      <a:extLst>
                        <a:ext uri="{FF2B5EF4-FFF2-40B4-BE49-F238E27FC236}">
                          <a16:creationId xmlns:a16="http://schemas.microsoft.com/office/drawing/2014/main" id="{27237EA4-E05B-4DDC-BCD8-4EFD7391205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3763" y="1063625"/>
                      <a:ext cx="61913" cy="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>
                        <a:defRPr/>
                      </a:pPr>
                      <a:endParaRPr lang="en-GB" sz="800" dirty="0">
                        <a:solidFill>
                          <a:srgbClr val="595454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1EA56D4-94F5-477D-9160-0DE111D1F478}"/>
                  </a:ext>
                </a:extLst>
              </p:cNvPr>
              <p:cNvGrpSpPr/>
              <p:nvPr/>
            </p:nvGrpSpPr>
            <p:grpSpPr>
              <a:xfrm>
                <a:off x="6359412" y="3378710"/>
                <a:ext cx="5220267" cy="1761495"/>
                <a:chOff x="6359412" y="3378710"/>
                <a:chExt cx="5220267" cy="1761495"/>
              </a:xfrm>
            </p:grpSpPr>
            <p:sp>
              <p:nvSpPr>
                <p:cNvPr id="59" name="Freeform 3">
                  <a:extLst>
                    <a:ext uri="{FF2B5EF4-FFF2-40B4-BE49-F238E27FC236}">
                      <a16:creationId xmlns:a16="http://schemas.microsoft.com/office/drawing/2014/main" id="{4B5075E1-5056-4213-B92A-71F414F6F4D7}"/>
                    </a:ext>
                  </a:extLst>
                </p:cNvPr>
                <p:cNvSpPr/>
                <p:nvPr/>
              </p:nvSpPr>
              <p:spPr>
                <a:xfrm>
                  <a:off x="6755176" y="3418938"/>
                  <a:ext cx="4717994" cy="1436311"/>
                </a:xfrm>
                <a:custGeom>
                  <a:avLst/>
                  <a:gdLst>
                    <a:gd name="connsiteX0" fmla="*/ 0 w 6780904"/>
                    <a:gd name="connsiteY0" fmla="*/ 0 h 3352800"/>
                    <a:gd name="connsiteX1" fmla="*/ 0 w 6780904"/>
                    <a:gd name="connsiteY1" fmla="*/ 3352800 h 3352800"/>
                    <a:gd name="connsiteX2" fmla="*/ 6780904 w 6780904"/>
                    <a:gd name="connsiteY2" fmla="*/ 3352800 h 3352800"/>
                    <a:gd name="connsiteX0" fmla="*/ 0 w 8756071"/>
                    <a:gd name="connsiteY0" fmla="*/ 0 h 3352800"/>
                    <a:gd name="connsiteX1" fmla="*/ 0 w 8756071"/>
                    <a:gd name="connsiteY1" fmla="*/ 3352800 h 3352800"/>
                    <a:gd name="connsiteX2" fmla="*/ 8756071 w 8756071"/>
                    <a:gd name="connsiteY2" fmla="*/ 3352800 h 3352800"/>
                    <a:gd name="connsiteX0" fmla="*/ 0 w 8479274"/>
                    <a:gd name="connsiteY0" fmla="*/ 0 h 3352800"/>
                    <a:gd name="connsiteX1" fmla="*/ 0 w 8479274"/>
                    <a:gd name="connsiteY1" fmla="*/ 3352800 h 3352800"/>
                    <a:gd name="connsiteX2" fmla="*/ 8479274 w 8479274"/>
                    <a:gd name="connsiteY2" fmla="*/ 3347801 h 3352800"/>
                    <a:gd name="connsiteX0" fmla="*/ 0 w 8463896"/>
                    <a:gd name="connsiteY0" fmla="*/ 0 h 3352800"/>
                    <a:gd name="connsiteX1" fmla="*/ 0 w 8463896"/>
                    <a:gd name="connsiteY1" fmla="*/ 3352800 h 3352800"/>
                    <a:gd name="connsiteX2" fmla="*/ 8463896 w 8463896"/>
                    <a:gd name="connsiteY2" fmla="*/ 3347801 h 3352800"/>
                    <a:gd name="connsiteX0" fmla="*/ 0 w 8469022"/>
                    <a:gd name="connsiteY0" fmla="*/ 0 h 3352800"/>
                    <a:gd name="connsiteX1" fmla="*/ 0 w 8469022"/>
                    <a:gd name="connsiteY1" fmla="*/ 3352800 h 3352800"/>
                    <a:gd name="connsiteX2" fmla="*/ 8469022 w 8469022"/>
                    <a:gd name="connsiteY2" fmla="*/ 3347801 h 3352800"/>
                    <a:gd name="connsiteX0" fmla="*/ 0 w 8471585"/>
                    <a:gd name="connsiteY0" fmla="*/ 0 h 3352800"/>
                    <a:gd name="connsiteX1" fmla="*/ 0 w 8471585"/>
                    <a:gd name="connsiteY1" fmla="*/ 3352800 h 3352800"/>
                    <a:gd name="connsiteX2" fmla="*/ 8471585 w 8471585"/>
                    <a:gd name="connsiteY2" fmla="*/ 3350301 h 3352800"/>
                    <a:gd name="connsiteX0" fmla="*/ 0 w 8463897"/>
                    <a:gd name="connsiteY0" fmla="*/ 0 h 3355302"/>
                    <a:gd name="connsiteX1" fmla="*/ 0 w 8463897"/>
                    <a:gd name="connsiteY1" fmla="*/ 3352800 h 3355302"/>
                    <a:gd name="connsiteX2" fmla="*/ 8463897 w 8463897"/>
                    <a:gd name="connsiteY2" fmla="*/ 3355302 h 3355302"/>
                    <a:gd name="connsiteX0" fmla="*/ 0 w 8476712"/>
                    <a:gd name="connsiteY0" fmla="*/ 0 h 3357802"/>
                    <a:gd name="connsiteX1" fmla="*/ 0 w 8476712"/>
                    <a:gd name="connsiteY1" fmla="*/ 3352800 h 3357802"/>
                    <a:gd name="connsiteX2" fmla="*/ 8476712 w 8476712"/>
                    <a:gd name="connsiteY2" fmla="*/ 3357802 h 3357802"/>
                    <a:gd name="connsiteX0" fmla="*/ 0 w 8474148"/>
                    <a:gd name="connsiteY0" fmla="*/ 0 h 3355303"/>
                    <a:gd name="connsiteX1" fmla="*/ 0 w 8474148"/>
                    <a:gd name="connsiteY1" fmla="*/ 3352800 h 3355303"/>
                    <a:gd name="connsiteX2" fmla="*/ 8474148 w 8474148"/>
                    <a:gd name="connsiteY2" fmla="*/ 3355303 h 3355303"/>
                    <a:gd name="connsiteX0" fmla="*/ 0 w 8451081"/>
                    <a:gd name="connsiteY0" fmla="*/ 0 h 3390299"/>
                    <a:gd name="connsiteX1" fmla="*/ 0 w 8451081"/>
                    <a:gd name="connsiteY1" fmla="*/ 3352800 h 3390299"/>
                    <a:gd name="connsiteX2" fmla="*/ 8451081 w 8451081"/>
                    <a:gd name="connsiteY2" fmla="*/ 3390299 h 3390299"/>
                    <a:gd name="connsiteX0" fmla="*/ 0 w 8463896"/>
                    <a:gd name="connsiteY0" fmla="*/ 0 h 3360303"/>
                    <a:gd name="connsiteX1" fmla="*/ 0 w 8463896"/>
                    <a:gd name="connsiteY1" fmla="*/ 3352800 h 3360303"/>
                    <a:gd name="connsiteX2" fmla="*/ 8463896 w 8463896"/>
                    <a:gd name="connsiteY2" fmla="*/ 3360303 h 3360303"/>
                    <a:gd name="connsiteX0" fmla="*/ 0 w 8471584"/>
                    <a:gd name="connsiteY0" fmla="*/ 0 h 3362802"/>
                    <a:gd name="connsiteX1" fmla="*/ 0 w 8471584"/>
                    <a:gd name="connsiteY1" fmla="*/ 3352800 h 3362802"/>
                    <a:gd name="connsiteX2" fmla="*/ 8471584 w 8471584"/>
                    <a:gd name="connsiteY2" fmla="*/ 3362802 h 3362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71584" h="3362802">
                      <a:moveTo>
                        <a:pt x="0" y="0"/>
                      </a:moveTo>
                      <a:lnTo>
                        <a:pt x="0" y="3352800"/>
                      </a:lnTo>
                      <a:lnTo>
                        <a:pt x="8471584" y="3362802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19140">
                    <a:defRPr/>
                  </a:pPr>
                  <a:endParaRPr lang="en-GB" sz="8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DC868822-25B7-4CA6-BF3B-1E739520503F}"/>
                    </a:ext>
                  </a:extLst>
                </p:cNvPr>
                <p:cNvGrpSpPr/>
                <p:nvPr/>
              </p:nvGrpSpPr>
              <p:grpSpPr>
                <a:xfrm>
                  <a:off x="6711112" y="3419122"/>
                  <a:ext cx="43848" cy="1432349"/>
                  <a:chOff x="1504278" y="1382076"/>
                  <a:chExt cx="73152" cy="3194612"/>
                </a:xfrm>
              </p:grpSpPr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AC647580-36DF-454B-B12B-FA572411C3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382076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0389550C-84A5-4C61-BE9B-60B4AC8F0D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70439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20495653-2BCD-4A8E-B709-7DA4C83528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02353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D6098074-2594-45E6-AB47-3AA4AF283B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34268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9BFD476E-4E0F-4B5D-893F-251119C53B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66182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F10818A2-155C-4A79-A017-079D90EE85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980971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D7A7DEFE-DC59-4022-A267-B8C52161D3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30011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B78C4A3C-4CA3-4DA4-802B-4DC83CFF38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61925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937CE12E-B7D3-479E-B8AB-89794ECD05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93840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B8573147-4534-4670-8146-6C7000B7EE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25754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9245E1E2-686C-4C62-B302-7ECE145A0E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576688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C18B089A-1083-4A96-91E7-BA3D0BAD1D5A}"/>
                    </a:ext>
                  </a:extLst>
                </p:cNvPr>
                <p:cNvGrpSpPr/>
                <p:nvPr/>
              </p:nvGrpSpPr>
              <p:grpSpPr>
                <a:xfrm>
                  <a:off x="6754738" y="4851923"/>
                  <a:ext cx="4716430" cy="43200"/>
                  <a:chOff x="6738220" y="4851923"/>
                  <a:chExt cx="4541883" cy="43200"/>
                </a:xfrm>
              </p:grpSpPr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A4D15665-D259-4777-87F4-010E01A908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716620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B8DB129C-7E10-434D-AA3F-7B971DD47B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891308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C6E6A6A3-5FB6-4B09-B2BB-ACA129D0B1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06599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444A6C16-0FB8-4957-BCDE-EE659DBEAD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24068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5A76EF84-AB0B-48B6-B4E6-6C8C2AAC6B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415371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ABFD3E1D-3A9E-42FD-9E53-2FA76E29A6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590059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22406A90-3B9F-42B0-ABFB-8B722231BE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76474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id="{3ACD0633-C8C8-46BA-B685-2AA28E75B6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939434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id="{D5CC7061-C4B3-479B-A412-ED52741E1A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114122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id="{69BB34A4-78B2-40E5-A9D1-6BAA284926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288810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29679D5B-E141-4332-AC78-FEACFEC884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463497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2EA689CD-807E-49E1-BF54-4B19BCD903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638185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901F4FDC-24C8-43AC-8C40-125AD369C1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81287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6E82B5AA-F820-4EBC-ABEC-BD50114384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987560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90C70363-D924-4F15-B649-FA0E096380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162248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D918A5C3-9087-4A93-BA3C-D58389F6E2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33693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9ABBFBCF-4DA7-4457-82FE-EBDEEA265B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51162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81222955-28A3-4E4D-9EEB-E508551F86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686311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FB331F97-00B1-4351-A626-05E72A3572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860999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F8631CC3-417B-4D60-8819-5EA2294ACB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035686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AE2898B3-A489-4295-97F0-38214F8389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210374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060B3B77-32B3-4E5E-929F-4EE170D093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385062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18ACAC99-E160-48AA-9589-ECA8871F6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559749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CDD04ABF-CBB2-4350-9ABD-1DF188E936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734437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05383282-2724-42D6-9C8E-051B105E17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909125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987A3A15-19D1-4E74-AA1A-986C594A9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258503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A424E13B-757D-46AA-BD6A-7E6709B757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83812" y="4873523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8D9515F5-8597-4C4D-B09B-BF06C3409603}"/>
                    </a:ext>
                  </a:extLst>
                </p:cNvPr>
                <p:cNvGrpSpPr/>
                <p:nvPr/>
              </p:nvGrpSpPr>
              <p:grpSpPr>
                <a:xfrm>
                  <a:off x="6520605" y="3378710"/>
                  <a:ext cx="194294" cy="1553893"/>
                  <a:chOff x="1186451" y="1291943"/>
                  <a:chExt cx="324140" cy="3465695"/>
                </a:xfrm>
              </p:grpSpPr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934DEBFF-6920-43E1-B881-2D331AA7652A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1291943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1.0</a:t>
                    </a: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B4D55E32-D019-475C-8C95-77D83B6D6E1F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1613913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0.9</a:t>
                    </a:r>
                  </a:p>
                </p:txBody>
              </p:sp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DA5B113F-3029-4D6C-809D-A926B4293858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1932707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0.8</a:t>
                    </a:r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0233497-552D-4DCB-8A86-582E44B2D24F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2251501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0.7</a:t>
                    </a:r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27BA224E-B501-4A56-916F-54E195D5FA61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2570295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0.6</a:t>
                    </a:r>
                  </a:p>
                </p:txBody>
              </p: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EEE28153-320B-451E-85EA-E9B1955FEFEE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2889092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0.5</a:t>
                    </a:r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28EA51E2-FCBC-4C0F-A9D0-4B3BABBAB4D5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3207886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0.4</a:t>
                    </a:r>
                  </a:p>
                </p:txBody>
              </p: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B8B34719-65F6-4362-ACE0-EEF038D1D0CD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3526680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0.3</a:t>
                    </a:r>
                  </a:p>
                </p:txBody>
              </p: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8143C586-A99D-4444-AFE9-05302E31F3A4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3845476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0.2</a:t>
                    </a: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9043465B-3207-43DE-ABFD-DE95D0B03A2F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451" y="4164271"/>
                    <a:ext cx="324140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0.1</a:t>
                    </a:r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0A5A4AE8-D0D0-4587-86A8-BA486AFA2715}"/>
                      </a:ext>
                    </a:extLst>
                  </p:cNvPr>
                  <p:cNvSpPr txBox="1"/>
                  <p:nvPr/>
                </p:nvSpPr>
                <p:spPr>
                  <a:xfrm>
                    <a:off x="1336714" y="4483060"/>
                    <a:ext cx="173877" cy="274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45720" bIns="0" rtlCol="0">
                    <a:spAutoFit/>
                  </a:bodyPr>
                  <a:lstStyle/>
                  <a:p>
                    <a:pPr algn="r"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</a:t>
                    </a:r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CD563F6F-EAF2-4A22-8F47-04AF16F77BFC}"/>
                    </a:ext>
                  </a:extLst>
                </p:cNvPr>
                <p:cNvGrpSpPr/>
                <p:nvPr/>
              </p:nvGrpSpPr>
              <p:grpSpPr>
                <a:xfrm>
                  <a:off x="6679709" y="4895823"/>
                  <a:ext cx="4899970" cy="123111"/>
                  <a:chOff x="1451888" y="4650125"/>
                  <a:chExt cx="8174642" cy="274581"/>
                </a:xfrm>
              </p:grpSpPr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B939A77F-1FE4-4C0B-A97D-A75016BB9937}"/>
                      </a:ext>
                    </a:extLst>
                  </p:cNvPr>
                  <p:cNvSpPr txBox="1"/>
                  <p:nvPr/>
                </p:nvSpPr>
                <p:spPr>
                  <a:xfrm>
                    <a:off x="1451888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EE0C1CA-B22D-44C9-BEA1-EA2200517F2F}"/>
                      </a:ext>
                    </a:extLst>
                  </p:cNvPr>
                  <p:cNvSpPr txBox="1"/>
                  <p:nvPr/>
                </p:nvSpPr>
                <p:spPr>
                  <a:xfrm>
                    <a:off x="1757921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EB82BA0-10F2-4684-A5FB-5EF46CE664C9}"/>
                      </a:ext>
                    </a:extLst>
                  </p:cNvPr>
                  <p:cNvSpPr txBox="1"/>
                  <p:nvPr/>
                </p:nvSpPr>
                <p:spPr>
                  <a:xfrm>
                    <a:off x="2065003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C926653C-6607-4E17-8786-E2040873102F}"/>
                      </a:ext>
                    </a:extLst>
                  </p:cNvPr>
                  <p:cNvSpPr txBox="1"/>
                  <p:nvPr/>
                </p:nvSpPr>
                <p:spPr>
                  <a:xfrm>
                    <a:off x="2365478" y="4650125"/>
                    <a:ext cx="251155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C69A8474-81E2-403F-83BF-82A368C9CE3E}"/>
                      </a:ext>
                    </a:extLst>
                  </p:cNvPr>
                  <p:cNvSpPr txBox="1"/>
                  <p:nvPr/>
                </p:nvSpPr>
                <p:spPr>
                  <a:xfrm>
                    <a:off x="262135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12</a:t>
                    </a: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C733E1D5-3376-4C9B-B08E-B4B03C54E3AF}"/>
                      </a:ext>
                    </a:extLst>
                  </p:cNvPr>
                  <p:cNvSpPr txBox="1"/>
                  <p:nvPr/>
                </p:nvSpPr>
                <p:spPr>
                  <a:xfrm>
                    <a:off x="292477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15</a:t>
                    </a:r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74447ADD-DD81-488B-BC67-AAE9C8948EA6}"/>
                      </a:ext>
                    </a:extLst>
                  </p:cNvPr>
                  <p:cNvSpPr txBox="1"/>
                  <p:nvPr/>
                </p:nvSpPr>
                <p:spPr>
                  <a:xfrm>
                    <a:off x="322819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18</a:t>
                    </a: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BCC0681B-A721-4570-B3B9-88997D357FFA}"/>
                      </a:ext>
                    </a:extLst>
                  </p:cNvPr>
                  <p:cNvSpPr txBox="1"/>
                  <p:nvPr/>
                </p:nvSpPr>
                <p:spPr>
                  <a:xfrm>
                    <a:off x="353161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21</a:t>
                    </a:r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F231B638-841B-4245-874D-36C93D010573}"/>
                      </a:ext>
                    </a:extLst>
                  </p:cNvPr>
                  <p:cNvSpPr txBox="1"/>
                  <p:nvPr/>
                </p:nvSpPr>
                <p:spPr>
                  <a:xfrm>
                    <a:off x="3835042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24</a:t>
                    </a:r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7632ACE7-3F06-4B29-AD7D-A2A698755059}"/>
                      </a:ext>
                    </a:extLst>
                  </p:cNvPr>
                  <p:cNvSpPr txBox="1"/>
                  <p:nvPr/>
                </p:nvSpPr>
                <p:spPr>
                  <a:xfrm>
                    <a:off x="413846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27</a:t>
                    </a:r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39D46048-97DE-4ACE-B8E4-17446D56AE1C}"/>
                      </a:ext>
                    </a:extLst>
                  </p:cNvPr>
                  <p:cNvSpPr txBox="1"/>
                  <p:nvPr/>
                </p:nvSpPr>
                <p:spPr>
                  <a:xfrm>
                    <a:off x="4433702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30</a:t>
                    </a:r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17078B2C-451A-4BDA-A538-40E0F588D0DB}"/>
                      </a:ext>
                    </a:extLst>
                  </p:cNvPr>
                  <p:cNvSpPr txBox="1"/>
                  <p:nvPr/>
                </p:nvSpPr>
                <p:spPr>
                  <a:xfrm>
                    <a:off x="4736517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33</a:t>
                    </a:r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BFD3E56-FDB2-4715-B8D0-05AB0F8AC7B1}"/>
                      </a:ext>
                    </a:extLst>
                  </p:cNvPr>
                  <p:cNvSpPr txBox="1"/>
                  <p:nvPr/>
                </p:nvSpPr>
                <p:spPr>
                  <a:xfrm>
                    <a:off x="5039334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36</a:t>
                    </a:r>
                  </a:p>
                </p:txBody>
              </p:sp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E5E17BB0-EFFF-4E25-BF59-37533A651157}"/>
                      </a:ext>
                    </a:extLst>
                  </p:cNvPr>
                  <p:cNvSpPr txBox="1"/>
                  <p:nvPr/>
                </p:nvSpPr>
                <p:spPr>
                  <a:xfrm>
                    <a:off x="534215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39</a:t>
                    </a:r>
                  </a:p>
                </p:txBody>
              </p:sp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8081CDA6-2D1E-4182-8E49-77198222A986}"/>
                      </a:ext>
                    </a:extLst>
                  </p:cNvPr>
                  <p:cNvSpPr txBox="1"/>
                  <p:nvPr/>
                </p:nvSpPr>
                <p:spPr>
                  <a:xfrm>
                    <a:off x="5644970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42</a:t>
                    </a: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CED74AE-C362-4D89-8929-AE20E56C9757}"/>
                      </a:ext>
                    </a:extLst>
                  </p:cNvPr>
                  <p:cNvSpPr txBox="1"/>
                  <p:nvPr/>
                </p:nvSpPr>
                <p:spPr>
                  <a:xfrm>
                    <a:off x="594778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DB404501-5660-4CA8-8117-044F77B73B20}"/>
                      </a:ext>
                    </a:extLst>
                  </p:cNvPr>
                  <p:cNvSpPr txBox="1"/>
                  <p:nvPr/>
                </p:nvSpPr>
                <p:spPr>
                  <a:xfrm>
                    <a:off x="6250604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48</a:t>
                    </a: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EFFC3A5A-D72D-4F05-A289-9AA7E4CF4385}"/>
                      </a:ext>
                    </a:extLst>
                  </p:cNvPr>
                  <p:cNvSpPr txBox="1"/>
                  <p:nvPr/>
                </p:nvSpPr>
                <p:spPr>
                  <a:xfrm>
                    <a:off x="655341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51</a:t>
                    </a: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01F26BD1-1CE3-48E3-BE09-F297AB6FC06D}"/>
                      </a:ext>
                    </a:extLst>
                  </p:cNvPr>
                  <p:cNvSpPr txBox="1"/>
                  <p:nvPr/>
                </p:nvSpPr>
                <p:spPr>
                  <a:xfrm>
                    <a:off x="6856236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54</a:t>
                    </a: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EFDCD50B-C14A-4197-A0FF-90B6560953F4}"/>
                      </a:ext>
                    </a:extLst>
                  </p:cNvPr>
                  <p:cNvSpPr txBox="1"/>
                  <p:nvPr/>
                </p:nvSpPr>
                <p:spPr>
                  <a:xfrm>
                    <a:off x="7159053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57</a:t>
                    </a: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571E00A3-F3D3-4861-95A7-F2E64569439B}"/>
                      </a:ext>
                    </a:extLst>
                  </p:cNvPr>
                  <p:cNvSpPr txBox="1"/>
                  <p:nvPr/>
                </p:nvSpPr>
                <p:spPr>
                  <a:xfrm>
                    <a:off x="7461870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3183B5CE-27B3-472A-8A3D-5C18E2D1944F}"/>
                      </a:ext>
                    </a:extLst>
                  </p:cNvPr>
                  <p:cNvSpPr txBox="1"/>
                  <p:nvPr/>
                </p:nvSpPr>
                <p:spPr>
                  <a:xfrm>
                    <a:off x="7764692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63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58CEF9A0-5E75-4EE1-BBD5-388EE19AD65F}"/>
                      </a:ext>
                    </a:extLst>
                  </p:cNvPr>
                  <p:cNvSpPr txBox="1"/>
                  <p:nvPr/>
                </p:nvSpPr>
                <p:spPr>
                  <a:xfrm>
                    <a:off x="8067509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66</a:t>
                    </a:r>
                  </a:p>
                </p:txBody>
              </p:sp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4B500AF7-9F77-40A8-8B56-4D28AF2C2F7A}"/>
                      </a:ext>
                    </a:extLst>
                  </p:cNvPr>
                  <p:cNvSpPr txBox="1"/>
                  <p:nvPr/>
                </p:nvSpPr>
                <p:spPr>
                  <a:xfrm>
                    <a:off x="8370328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69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7F7930B4-7E91-47B5-8F32-A574DA5AE4EC}"/>
                      </a:ext>
                    </a:extLst>
                  </p:cNvPr>
                  <p:cNvSpPr txBox="1"/>
                  <p:nvPr/>
                </p:nvSpPr>
                <p:spPr>
                  <a:xfrm>
                    <a:off x="8673145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72</a:t>
                    </a:r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4AEF1156-2206-42E7-A3E7-EF5626F570FF}"/>
                      </a:ext>
                    </a:extLst>
                  </p:cNvPr>
                  <p:cNvSpPr txBox="1"/>
                  <p:nvPr/>
                </p:nvSpPr>
                <p:spPr>
                  <a:xfrm>
                    <a:off x="9278777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78</a:t>
                    </a:r>
                  </a:p>
                </p:txBody>
              </p:sp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B35B6788-3DAE-469B-BEEA-BF3750F46A46}"/>
                      </a:ext>
                    </a:extLst>
                  </p:cNvPr>
                  <p:cNvSpPr txBox="1"/>
                  <p:nvPr/>
                </p:nvSpPr>
                <p:spPr>
                  <a:xfrm>
                    <a:off x="8975961" y="4650125"/>
                    <a:ext cx="347753" cy="274581"/>
                  </a:xfrm>
                  <a:prstGeom prst="rect">
                    <a:avLst/>
                  </a:prstGeom>
                  <a:noFill/>
                </p:spPr>
                <p:txBody>
                  <a:bodyPr wrap="none" lIns="45720" tIns="0" rIns="45720" bIns="0" rtlCol="0">
                    <a:spAutoFit/>
                  </a:bodyPr>
                  <a:lstStyle/>
                  <a:p>
                    <a:pPr defTabSz="1219140">
                      <a:defRPr/>
                    </a:pPr>
                    <a:r>
                      <a:rPr lang="en-GB" sz="800" dirty="0">
                        <a:solidFill>
                          <a:srgbClr val="595454"/>
                        </a:solidFill>
                      </a:rPr>
                      <a:t>75</a:t>
                    </a:r>
                  </a:p>
                </p:txBody>
              </p:sp>
            </p:grp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8087151-8415-4261-929F-29CD029E052D}"/>
                    </a:ext>
                  </a:extLst>
                </p:cNvPr>
                <p:cNvSpPr txBox="1"/>
                <p:nvPr/>
              </p:nvSpPr>
              <p:spPr>
                <a:xfrm rot="16200000">
                  <a:off x="5903565" y="4075507"/>
                  <a:ext cx="1035219" cy="123525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Proportion of survival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4C1A6C8-91E8-47A6-9DDB-DAEC53432307}"/>
                    </a:ext>
                  </a:extLst>
                </p:cNvPr>
                <p:cNvSpPr txBox="1"/>
                <p:nvPr/>
              </p:nvSpPr>
              <p:spPr>
                <a:xfrm>
                  <a:off x="8740298" y="5017094"/>
                  <a:ext cx="71348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Time (weeks)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4C3099F-17DD-4A06-AFE3-F1E965146EA5}"/>
                    </a:ext>
                  </a:extLst>
                </p:cNvPr>
                <p:cNvSpPr txBox="1"/>
                <p:nvPr/>
              </p:nvSpPr>
              <p:spPr>
                <a:xfrm>
                  <a:off x="6795477" y="4692758"/>
                  <a:ext cx="602503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+ = Censor</a:t>
                  </a: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479DD371-8C59-4A08-BF73-7E62F1F76D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63034" y="4136327"/>
                  <a:ext cx="4708135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8DF35C-0EF3-49F5-8B0B-62297B39C7C0}"/>
                </a:ext>
              </a:extLst>
            </p:cNvPr>
            <p:cNvSpPr txBox="1"/>
            <p:nvPr/>
          </p:nvSpPr>
          <p:spPr>
            <a:xfrm>
              <a:off x="6648748" y="4897844"/>
              <a:ext cx="1097416" cy="123111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defRPr/>
              </a:pPr>
              <a:r>
                <a:rPr lang="en-GB" sz="800" dirty="0">
                  <a:solidFill>
                    <a:srgbClr val="595454"/>
                  </a:solidFill>
                </a:rPr>
                <a:t>No. of patients at risk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6728DA-75A8-4CB9-916E-96ACC5D50A40}"/>
                </a:ext>
              </a:extLst>
            </p:cNvPr>
            <p:cNvGrpSpPr/>
            <p:nvPr/>
          </p:nvGrpSpPr>
          <p:grpSpPr>
            <a:xfrm>
              <a:off x="10672511" y="3232820"/>
              <a:ext cx="261106" cy="192193"/>
              <a:chOff x="10837207" y="3403615"/>
              <a:chExt cx="165704" cy="148148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551D801-6341-4D1C-935C-6C129082F9E1}"/>
                  </a:ext>
                </a:extLst>
              </p:cNvPr>
              <p:cNvGrpSpPr/>
              <p:nvPr/>
            </p:nvGrpSpPr>
            <p:grpSpPr>
              <a:xfrm>
                <a:off x="10837207" y="3403615"/>
                <a:ext cx="165704" cy="30651"/>
                <a:chOff x="10529888" y="2708275"/>
                <a:chExt cx="549275" cy="101600"/>
              </a:xfrm>
            </p:grpSpPr>
            <p:sp>
              <p:nvSpPr>
                <p:cNvPr id="50" name="Line 60">
                  <a:extLst>
                    <a:ext uri="{FF2B5EF4-FFF2-40B4-BE49-F238E27FC236}">
                      <a16:creationId xmlns:a16="http://schemas.microsoft.com/office/drawing/2014/main" id="{0193C64F-CD11-458F-BD8B-9705080FE7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29888" y="2760663"/>
                  <a:ext cx="5492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1" name="Line 61">
                  <a:extLst>
                    <a:ext uri="{FF2B5EF4-FFF2-40B4-BE49-F238E27FC236}">
                      <a16:creationId xmlns:a16="http://schemas.microsoft.com/office/drawing/2014/main" id="{2B3FAF8A-BACC-4D51-9BDB-654E44FCA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10900" y="27082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2" name="Line 62">
                  <a:extLst>
                    <a:ext uri="{FF2B5EF4-FFF2-40B4-BE49-F238E27FC236}">
                      <a16:creationId xmlns:a16="http://schemas.microsoft.com/office/drawing/2014/main" id="{FDBAD4AA-4FB8-44D8-9E55-AB011438B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55338" y="276066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3" name="Line 63">
                  <a:extLst>
                    <a:ext uri="{FF2B5EF4-FFF2-40B4-BE49-F238E27FC236}">
                      <a16:creationId xmlns:a16="http://schemas.microsoft.com/office/drawing/2014/main" id="{EE962AD0-E165-4ED7-83FC-F4C71B7616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12463" y="27082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4" name="Line 64">
                  <a:extLst>
                    <a:ext uri="{FF2B5EF4-FFF2-40B4-BE49-F238E27FC236}">
                      <a16:creationId xmlns:a16="http://schemas.microsoft.com/office/drawing/2014/main" id="{4B743C17-5CB3-4117-BEDE-9DD4938212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56900" y="276066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5" name="Line 65">
                  <a:extLst>
                    <a:ext uri="{FF2B5EF4-FFF2-40B4-BE49-F238E27FC236}">
                      <a16:creationId xmlns:a16="http://schemas.microsoft.com/office/drawing/2014/main" id="{0A240D27-D1AE-45EA-9ADB-E663ED05A2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98150" y="27082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56" name="Line 66">
                  <a:extLst>
                    <a:ext uri="{FF2B5EF4-FFF2-40B4-BE49-F238E27FC236}">
                      <a16:creationId xmlns:a16="http://schemas.microsoft.com/office/drawing/2014/main" id="{BDEF821C-D038-4D3F-99F8-7CEFEB37C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42588" y="2760663"/>
                  <a:ext cx="103188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3E3B452-626A-4896-A0A4-0122D95C4700}"/>
                  </a:ext>
                </a:extLst>
              </p:cNvPr>
              <p:cNvGrpSpPr/>
              <p:nvPr/>
            </p:nvGrpSpPr>
            <p:grpSpPr>
              <a:xfrm>
                <a:off x="10837207" y="3462369"/>
                <a:ext cx="165704" cy="30651"/>
                <a:chOff x="10529888" y="2898775"/>
                <a:chExt cx="549275" cy="101600"/>
              </a:xfrm>
            </p:grpSpPr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A38EDE77-1FD9-4E30-BB06-D4BCF7457A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29888" y="2947988"/>
                  <a:ext cx="5492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4" name="Line 68">
                  <a:extLst>
                    <a:ext uri="{FF2B5EF4-FFF2-40B4-BE49-F238E27FC236}">
                      <a16:creationId xmlns:a16="http://schemas.microsoft.com/office/drawing/2014/main" id="{16164121-F03B-4341-891B-592EF97A38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10900" y="28987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5" name="Line 69">
                  <a:extLst>
                    <a:ext uri="{FF2B5EF4-FFF2-40B4-BE49-F238E27FC236}">
                      <a16:creationId xmlns:a16="http://schemas.microsoft.com/office/drawing/2014/main" id="{1B0D9C14-2270-4C46-8829-1A808D516A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55338" y="2947988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6" name="Line 70">
                  <a:extLst>
                    <a:ext uri="{FF2B5EF4-FFF2-40B4-BE49-F238E27FC236}">
                      <a16:creationId xmlns:a16="http://schemas.microsoft.com/office/drawing/2014/main" id="{87F9C6C0-0453-4441-9021-3BB6A3F73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12463" y="28987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7" name="Line 71">
                  <a:extLst>
                    <a:ext uri="{FF2B5EF4-FFF2-40B4-BE49-F238E27FC236}">
                      <a16:creationId xmlns:a16="http://schemas.microsoft.com/office/drawing/2014/main" id="{B2CE0DA7-1418-4383-9232-9E5A95F9CD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56900" y="2947988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8" name="Line 72">
                  <a:extLst>
                    <a:ext uri="{FF2B5EF4-FFF2-40B4-BE49-F238E27FC236}">
                      <a16:creationId xmlns:a16="http://schemas.microsoft.com/office/drawing/2014/main" id="{C0DECED3-4F2C-44E6-9A4D-2E61E32CB2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98150" y="289877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9" name="Line 73">
                  <a:extLst>
                    <a:ext uri="{FF2B5EF4-FFF2-40B4-BE49-F238E27FC236}">
                      <a16:creationId xmlns:a16="http://schemas.microsoft.com/office/drawing/2014/main" id="{EFCD84F6-B1AE-4E57-9E1E-A31692AE6C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42588" y="2947988"/>
                  <a:ext cx="103188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C0702BF-84B1-406E-9E25-822B21776C3C}"/>
                  </a:ext>
                </a:extLst>
              </p:cNvPr>
              <p:cNvGrpSpPr/>
              <p:nvPr/>
            </p:nvGrpSpPr>
            <p:grpSpPr>
              <a:xfrm>
                <a:off x="10837207" y="3521112"/>
                <a:ext cx="165704" cy="30651"/>
                <a:chOff x="10529888" y="3108325"/>
                <a:chExt cx="549275" cy="101600"/>
              </a:xfrm>
            </p:grpSpPr>
            <p:sp>
              <p:nvSpPr>
                <p:cNvPr id="36" name="Line 74">
                  <a:extLst>
                    <a:ext uri="{FF2B5EF4-FFF2-40B4-BE49-F238E27FC236}">
                      <a16:creationId xmlns:a16="http://schemas.microsoft.com/office/drawing/2014/main" id="{874174E7-257B-4B2C-8958-E2E2F03ACC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29888" y="3160713"/>
                  <a:ext cx="5492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37" name="Line 75">
                  <a:extLst>
                    <a:ext uri="{FF2B5EF4-FFF2-40B4-BE49-F238E27FC236}">
                      <a16:creationId xmlns:a16="http://schemas.microsoft.com/office/drawing/2014/main" id="{95ED2751-EA54-4DCA-97CB-193AF8A09F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10900" y="310832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38" name="Line 76">
                  <a:extLst>
                    <a:ext uri="{FF2B5EF4-FFF2-40B4-BE49-F238E27FC236}">
                      <a16:creationId xmlns:a16="http://schemas.microsoft.com/office/drawing/2014/main" id="{CCD44D1A-E590-4CB6-A701-445808DB07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55338" y="316071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39" name="Line 77">
                  <a:extLst>
                    <a:ext uri="{FF2B5EF4-FFF2-40B4-BE49-F238E27FC236}">
                      <a16:creationId xmlns:a16="http://schemas.microsoft.com/office/drawing/2014/main" id="{D86B05CB-A22B-488B-9017-0969C996E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12463" y="310832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0" name="Line 78">
                  <a:extLst>
                    <a:ext uri="{FF2B5EF4-FFF2-40B4-BE49-F238E27FC236}">
                      <a16:creationId xmlns:a16="http://schemas.microsoft.com/office/drawing/2014/main" id="{3084FFDC-D7B0-4D3A-8F3F-0C34065E0F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56900" y="3160713"/>
                  <a:ext cx="104775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1" name="Line 79">
                  <a:extLst>
                    <a:ext uri="{FF2B5EF4-FFF2-40B4-BE49-F238E27FC236}">
                      <a16:creationId xmlns:a16="http://schemas.microsoft.com/office/drawing/2014/main" id="{D515B630-F156-4FCE-AA5A-9BCD1CCDF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98150" y="3108325"/>
                  <a:ext cx="0" cy="10160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  <p:sp>
              <p:nvSpPr>
                <p:cNvPr id="42" name="Line 80">
                  <a:extLst>
                    <a:ext uri="{FF2B5EF4-FFF2-40B4-BE49-F238E27FC236}">
                      <a16:creationId xmlns:a16="http://schemas.microsoft.com/office/drawing/2014/main" id="{021B597C-2F65-4DC8-9D68-6126F0FD4D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42588" y="3160713"/>
                  <a:ext cx="103188" cy="0"/>
                </a:xfrm>
                <a:prstGeom prst="line">
                  <a:avLst/>
                </a:prstGeom>
                <a:noFill/>
                <a:ln w="9525" cap="flat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en-GB" sz="2400" dirty="0">
                    <a:solidFill>
                      <a:srgbClr val="595454"/>
                    </a:solidFill>
                  </a:endParaRPr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D4CDBE-3A6F-41BD-BDF6-165A8867E2A6}"/>
                </a:ext>
              </a:extLst>
            </p:cNvPr>
            <p:cNvSpPr txBox="1"/>
            <p:nvPr/>
          </p:nvSpPr>
          <p:spPr>
            <a:xfrm>
              <a:off x="10911299" y="3226644"/>
              <a:ext cx="648575" cy="221599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lnSpc>
                  <a:spcPct val="80000"/>
                </a:lnSpc>
                <a:defRPr/>
              </a:pPr>
              <a:r>
                <a:rPr lang="en-GB" sz="600" dirty="0">
                  <a:solidFill>
                    <a:srgbClr val="595454"/>
                  </a:solidFill>
                </a:rPr>
                <a:t>Overall</a:t>
              </a:r>
            </a:p>
            <a:p>
              <a:pPr defTabSz="1219140">
                <a:lnSpc>
                  <a:spcPct val="80000"/>
                </a:lnSpc>
                <a:defRPr/>
              </a:pPr>
              <a:r>
                <a:rPr lang="en-GB" sz="600" dirty="0">
                  <a:solidFill>
                    <a:srgbClr val="595454"/>
                  </a:solidFill>
                </a:rPr>
                <a:t>Responders</a:t>
              </a:r>
            </a:p>
            <a:p>
              <a:pPr defTabSz="1219140">
                <a:lnSpc>
                  <a:spcPct val="80000"/>
                </a:lnSpc>
                <a:defRPr/>
              </a:pPr>
              <a:r>
                <a:rPr lang="en-GB" sz="600" dirty="0">
                  <a:solidFill>
                    <a:srgbClr val="595454"/>
                  </a:solidFill>
                </a:rPr>
                <a:t>Non-responders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7605B5-3DC3-4959-B2E6-C0D82F5830C8}"/>
                </a:ext>
              </a:extLst>
            </p:cNvPr>
            <p:cNvSpPr txBox="1"/>
            <p:nvPr/>
          </p:nvSpPr>
          <p:spPr>
            <a:xfrm>
              <a:off x="7222404" y="2982151"/>
              <a:ext cx="38575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914377"/>
              <a:r>
                <a:rPr lang="en-GB" sz="1400" dirty="0">
                  <a:solidFill>
                    <a:srgbClr val="595454"/>
                  </a:solidFill>
                </a:rPr>
                <a:t>OS</a:t>
              </a:r>
            </a:p>
          </p:txBody>
        </p:sp>
      </p:grpSp>
      <p:graphicFrame>
        <p:nvGraphicFramePr>
          <p:cNvPr id="551" name="Table 1027">
            <a:extLst>
              <a:ext uri="{FF2B5EF4-FFF2-40B4-BE49-F238E27FC236}">
                <a16:creationId xmlns:a16="http://schemas.microsoft.com/office/drawing/2014/main" id="{4EE76301-98B6-4557-A3A8-B78B3026A928}"/>
              </a:ext>
            </a:extLst>
          </p:cNvPr>
          <p:cNvGraphicFramePr>
            <a:graphicFrameLocks noGrp="1"/>
          </p:cNvGraphicFramePr>
          <p:nvPr/>
        </p:nvGraphicFramePr>
        <p:xfrm>
          <a:off x="6660881" y="2668756"/>
          <a:ext cx="4940577" cy="10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83">
                  <a:extLst>
                    <a:ext uri="{9D8B030D-6E8A-4147-A177-3AD203B41FA5}">
                      <a16:colId xmlns:a16="http://schemas.microsoft.com/office/drawing/2014/main" val="1260794025"/>
                    </a:ext>
                  </a:extLst>
                </a:gridCol>
                <a:gridCol w="142364">
                  <a:extLst>
                    <a:ext uri="{9D8B030D-6E8A-4147-A177-3AD203B41FA5}">
                      <a16:colId xmlns:a16="http://schemas.microsoft.com/office/drawing/2014/main" val="1771019496"/>
                    </a:ext>
                  </a:extLst>
                </a:gridCol>
                <a:gridCol w="261939">
                  <a:extLst>
                    <a:ext uri="{9D8B030D-6E8A-4147-A177-3AD203B41FA5}">
                      <a16:colId xmlns:a16="http://schemas.microsoft.com/office/drawing/2014/main" val="3244331939"/>
                    </a:ext>
                  </a:extLst>
                </a:gridCol>
                <a:gridCol w="119063">
                  <a:extLst>
                    <a:ext uri="{9D8B030D-6E8A-4147-A177-3AD203B41FA5}">
                      <a16:colId xmlns:a16="http://schemas.microsoft.com/office/drawing/2014/main" val="408583145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3477319275"/>
                    </a:ext>
                  </a:extLst>
                </a:gridCol>
                <a:gridCol w="138113">
                  <a:extLst>
                    <a:ext uri="{9D8B030D-6E8A-4147-A177-3AD203B41FA5}">
                      <a16:colId xmlns:a16="http://schemas.microsoft.com/office/drawing/2014/main" val="3923929463"/>
                    </a:ext>
                  </a:extLst>
                </a:gridCol>
                <a:gridCol w="242887">
                  <a:extLst>
                    <a:ext uri="{9D8B030D-6E8A-4147-A177-3AD203B41FA5}">
                      <a16:colId xmlns:a16="http://schemas.microsoft.com/office/drawing/2014/main" val="156438201"/>
                    </a:ext>
                  </a:extLst>
                </a:gridCol>
                <a:gridCol w="161925">
                  <a:extLst>
                    <a:ext uri="{9D8B030D-6E8A-4147-A177-3AD203B41FA5}">
                      <a16:colId xmlns:a16="http://schemas.microsoft.com/office/drawing/2014/main" val="1379861964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427372026"/>
                    </a:ext>
                  </a:extLst>
                </a:gridCol>
                <a:gridCol w="185739">
                  <a:extLst>
                    <a:ext uri="{9D8B030D-6E8A-4147-A177-3AD203B41FA5}">
                      <a16:colId xmlns:a16="http://schemas.microsoft.com/office/drawing/2014/main" val="129789476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3679787524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3769771297"/>
                    </a:ext>
                  </a:extLst>
                </a:gridCol>
                <a:gridCol w="195263">
                  <a:extLst>
                    <a:ext uri="{9D8B030D-6E8A-4147-A177-3AD203B41FA5}">
                      <a16:colId xmlns:a16="http://schemas.microsoft.com/office/drawing/2014/main" val="3712923670"/>
                    </a:ext>
                  </a:extLst>
                </a:gridCol>
                <a:gridCol w="204788">
                  <a:extLst>
                    <a:ext uri="{9D8B030D-6E8A-4147-A177-3AD203B41FA5}">
                      <a16:colId xmlns:a16="http://schemas.microsoft.com/office/drawing/2014/main" val="3533514154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9771178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80383057"/>
                    </a:ext>
                  </a:extLst>
                </a:gridCol>
                <a:gridCol w="171451">
                  <a:extLst>
                    <a:ext uri="{9D8B030D-6E8A-4147-A177-3AD203B41FA5}">
                      <a16:colId xmlns:a16="http://schemas.microsoft.com/office/drawing/2014/main" val="464823711"/>
                    </a:ext>
                  </a:extLst>
                </a:gridCol>
                <a:gridCol w="200025">
                  <a:extLst>
                    <a:ext uri="{9D8B030D-6E8A-4147-A177-3AD203B41FA5}">
                      <a16:colId xmlns:a16="http://schemas.microsoft.com/office/drawing/2014/main" val="1647468199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337675904"/>
                    </a:ext>
                  </a:extLst>
                </a:gridCol>
                <a:gridCol w="261937">
                  <a:extLst>
                    <a:ext uri="{9D8B030D-6E8A-4147-A177-3AD203B41FA5}">
                      <a16:colId xmlns:a16="http://schemas.microsoft.com/office/drawing/2014/main" val="1742754481"/>
                    </a:ext>
                  </a:extLst>
                </a:gridCol>
                <a:gridCol w="100013">
                  <a:extLst>
                    <a:ext uri="{9D8B030D-6E8A-4147-A177-3AD203B41FA5}">
                      <a16:colId xmlns:a16="http://schemas.microsoft.com/office/drawing/2014/main" val="467220890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25227856"/>
                    </a:ext>
                  </a:extLst>
                </a:gridCol>
                <a:gridCol w="100013">
                  <a:extLst>
                    <a:ext uri="{9D8B030D-6E8A-4147-A177-3AD203B41FA5}">
                      <a16:colId xmlns:a16="http://schemas.microsoft.com/office/drawing/2014/main" val="84828767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463938200"/>
                    </a:ext>
                  </a:extLst>
                </a:gridCol>
                <a:gridCol w="166687">
                  <a:extLst>
                    <a:ext uri="{9D8B030D-6E8A-4147-A177-3AD203B41FA5}">
                      <a16:colId xmlns:a16="http://schemas.microsoft.com/office/drawing/2014/main" val="694631889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3707665134"/>
                    </a:ext>
                  </a:extLst>
                </a:gridCol>
              </a:tblGrid>
              <a:tr h="10352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107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 99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86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65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58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31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12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9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7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6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5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4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3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595454"/>
                          </a:solidFill>
                        </a:rPr>
                        <a:t>2</a:t>
                      </a:r>
                      <a:endParaRPr lang="en-PH" sz="700" dirty="0">
                        <a:solidFill>
                          <a:srgbClr val="595454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700" dirty="0">
                          <a:solidFill>
                            <a:srgbClr val="595454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10189"/>
                  </a:ext>
                </a:extLst>
              </a:tr>
            </a:tbl>
          </a:graphicData>
        </a:graphic>
      </p:graphicFrame>
      <p:grpSp>
        <p:nvGrpSpPr>
          <p:cNvPr id="552" name="Group 551">
            <a:extLst>
              <a:ext uri="{FF2B5EF4-FFF2-40B4-BE49-F238E27FC236}">
                <a16:creationId xmlns:a16="http://schemas.microsoft.com/office/drawing/2014/main" id="{48D1EA1A-AE0D-46DA-96AC-4F675EF9664B}"/>
              </a:ext>
            </a:extLst>
          </p:cNvPr>
          <p:cNvGrpSpPr/>
          <p:nvPr/>
        </p:nvGrpSpPr>
        <p:grpSpPr>
          <a:xfrm>
            <a:off x="261257" y="677711"/>
            <a:ext cx="5909619" cy="3624317"/>
            <a:chOff x="863184" y="335782"/>
            <a:chExt cx="10258665" cy="5128814"/>
          </a:xfrm>
        </p:grpSpPr>
        <p:graphicFrame>
          <p:nvGraphicFramePr>
            <p:cNvPr id="553" name="Chart 552">
              <a:extLst>
                <a:ext uri="{FF2B5EF4-FFF2-40B4-BE49-F238E27FC236}">
                  <a16:creationId xmlns:a16="http://schemas.microsoft.com/office/drawing/2014/main" id="{98A8B084-3C66-4FC3-BE18-12B549969DDF}"/>
                </a:ext>
              </a:extLst>
            </p:cNvPr>
            <p:cNvGraphicFramePr/>
            <p:nvPr/>
          </p:nvGraphicFramePr>
          <p:xfrm>
            <a:off x="863184" y="767540"/>
            <a:ext cx="10258665" cy="4697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54" name="TextBox 553">
              <a:extLst>
                <a:ext uri="{FF2B5EF4-FFF2-40B4-BE49-F238E27FC236}">
                  <a16:creationId xmlns:a16="http://schemas.microsoft.com/office/drawing/2014/main" id="{68AB6315-77F9-4356-A0D2-E0052AC38FC0}"/>
                </a:ext>
              </a:extLst>
            </p:cNvPr>
            <p:cNvSpPr txBox="1"/>
            <p:nvPr/>
          </p:nvSpPr>
          <p:spPr>
            <a:xfrm>
              <a:off x="7102078" y="335782"/>
              <a:ext cx="2073497" cy="39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>
                <a:defRPr/>
              </a:pPr>
              <a:r>
                <a:rPr lang="en-GB" sz="1200" b="1" dirty="0"/>
                <a:t>ORR</a:t>
              </a:r>
              <a:r>
                <a:rPr lang="en-GB" sz="1200" b="1" baseline="30000" dirty="0"/>
                <a:t>a</a:t>
              </a:r>
              <a:r>
                <a:rPr lang="en-GB" sz="1200" b="1" dirty="0"/>
                <a:t> 25.0%</a:t>
              </a:r>
            </a:p>
          </p:txBody>
        </p:sp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id="{746B8858-4C00-4E29-8E71-48AECF40B4CD}"/>
                </a:ext>
              </a:extLst>
            </p:cNvPr>
            <p:cNvSpPr txBox="1"/>
            <p:nvPr/>
          </p:nvSpPr>
          <p:spPr>
            <a:xfrm>
              <a:off x="3073802" y="335782"/>
              <a:ext cx="2073497" cy="39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40">
                <a:defRPr/>
              </a:pPr>
              <a:r>
                <a:rPr lang="en-GB" sz="1200" b="1" dirty="0"/>
                <a:t>ORR</a:t>
              </a:r>
              <a:r>
                <a:rPr lang="en-GB" sz="1200" b="1" baseline="30000" dirty="0"/>
                <a:t>a</a:t>
              </a:r>
              <a:r>
                <a:rPr lang="en-GB" sz="1200" b="1" dirty="0"/>
                <a:t> 26.2%</a:t>
              </a:r>
            </a:p>
          </p:txBody>
        </p:sp>
        <p:sp>
          <p:nvSpPr>
            <p:cNvPr id="556" name="Left Brace 555">
              <a:extLst>
                <a:ext uri="{FF2B5EF4-FFF2-40B4-BE49-F238E27FC236}">
                  <a16:creationId xmlns:a16="http://schemas.microsoft.com/office/drawing/2014/main" id="{0B61EBFB-596E-4331-9038-FD09C0343ACF}"/>
                </a:ext>
              </a:extLst>
            </p:cNvPr>
            <p:cNvSpPr/>
            <p:nvPr/>
          </p:nvSpPr>
          <p:spPr>
            <a:xfrm>
              <a:off x="2692464" y="1025803"/>
              <a:ext cx="227155" cy="131104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57" name="Left Brace 556">
              <a:extLst>
                <a:ext uri="{FF2B5EF4-FFF2-40B4-BE49-F238E27FC236}">
                  <a16:creationId xmlns:a16="http://schemas.microsoft.com/office/drawing/2014/main" id="{BAA68A24-01E0-40BD-9EE5-DB62C1039103}"/>
                </a:ext>
              </a:extLst>
            </p:cNvPr>
            <p:cNvSpPr/>
            <p:nvPr/>
          </p:nvSpPr>
          <p:spPr>
            <a:xfrm flipH="1">
              <a:off x="5152176" y="1015016"/>
              <a:ext cx="168024" cy="282316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58" name="TextBox 1">
              <a:extLst>
                <a:ext uri="{FF2B5EF4-FFF2-40B4-BE49-F238E27FC236}">
                  <a16:creationId xmlns:a16="http://schemas.microsoft.com/office/drawing/2014/main" id="{576E0997-E379-4F47-BE41-5E8E86959A01}"/>
                </a:ext>
              </a:extLst>
            </p:cNvPr>
            <p:cNvSpPr txBox="1"/>
            <p:nvPr/>
          </p:nvSpPr>
          <p:spPr>
            <a:xfrm>
              <a:off x="2090743" y="1463810"/>
              <a:ext cx="626107" cy="435539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000" dirty="0">
                  <a:solidFill>
                    <a:srgbClr val="595454"/>
                  </a:solidFill>
                </a:rPr>
                <a:t>CBR</a:t>
              </a:r>
              <a:br>
                <a:rPr lang="en-GB" sz="1000" dirty="0">
                  <a:solidFill>
                    <a:srgbClr val="595454"/>
                  </a:solidFill>
                </a:rPr>
              </a:br>
              <a:r>
                <a:rPr lang="en-GB" sz="1000" dirty="0">
                  <a:solidFill>
                    <a:srgbClr val="595454"/>
                  </a:solidFill>
                </a:rPr>
                <a:t>36.4%</a:t>
              </a:r>
              <a:endParaRPr lang="en-GB" sz="900" dirty="0">
                <a:solidFill>
                  <a:srgbClr val="595454"/>
                </a:solidFill>
              </a:endParaRPr>
            </a:p>
          </p:txBody>
        </p:sp>
        <p:sp>
          <p:nvSpPr>
            <p:cNvPr id="559" name="TextBox 2">
              <a:extLst>
                <a:ext uri="{FF2B5EF4-FFF2-40B4-BE49-F238E27FC236}">
                  <a16:creationId xmlns:a16="http://schemas.microsoft.com/office/drawing/2014/main" id="{7038D241-300A-4A8C-8566-E00F3E5597ED}"/>
                </a:ext>
              </a:extLst>
            </p:cNvPr>
            <p:cNvSpPr txBox="1"/>
            <p:nvPr/>
          </p:nvSpPr>
          <p:spPr>
            <a:xfrm>
              <a:off x="5433940" y="2167191"/>
              <a:ext cx="626107" cy="435539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000" dirty="0">
                  <a:solidFill>
                    <a:srgbClr val="595454"/>
                  </a:solidFill>
                </a:rPr>
                <a:t>DCR</a:t>
              </a:r>
              <a:br>
                <a:rPr lang="en-GB" sz="1000" dirty="0">
                  <a:solidFill>
                    <a:srgbClr val="595454"/>
                  </a:solidFill>
                </a:rPr>
              </a:br>
              <a:r>
                <a:rPr lang="en-GB" sz="1000" dirty="0">
                  <a:solidFill>
                    <a:srgbClr val="595454"/>
                  </a:solidFill>
                </a:rPr>
                <a:t>79.4%</a:t>
              </a:r>
              <a:endParaRPr lang="en-GB" sz="900" dirty="0">
                <a:solidFill>
                  <a:srgbClr val="595454"/>
                </a:solidFill>
              </a:endParaRPr>
            </a:p>
          </p:txBody>
        </p:sp>
        <p:sp>
          <p:nvSpPr>
            <p:cNvPr id="560" name="Left Brace 559">
              <a:extLst>
                <a:ext uri="{FF2B5EF4-FFF2-40B4-BE49-F238E27FC236}">
                  <a16:creationId xmlns:a16="http://schemas.microsoft.com/office/drawing/2014/main" id="{A64620A3-9436-4512-911A-E783AB18F757}"/>
                </a:ext>
              </a:extLst>
            </p:cNvPr>
            <p:cNvSpPr/>
            <p:nvPr/>
          </p:nvSpPr>
          <p:spPr>
            <a:xfrm>
              <a:off x="6830807" y="1016056"/>
              <a:ext cx="202701" cy="150958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61" name="Left Brace 560">
              <a:extLst>
                <a:ext uri="{FF2B5EF4-FFF2-40B4-BE49-F238E27FC236}">
                  <a16:creationId xmlns:a16="http://schemas.microsoft.com/office/drawing/2014/main" id="{976DCE81-0EF9-42F9-AF0D-15843711EBFC}"/>
                </a:ext>
              </a:extLst>
            </p:cNvPr>
            <p:cNvSpPr/>
            <p:nvPr/>
          </p:nvSpPr>
          <p:spPr>
            <a:xfrm flipH="1">
              <a:off x="9281749" y="1025195"/>
              <a:ext cx="184574" cy="265499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GB" sz="1600" dirty="0">
                <a:solidFill>
                  <a:srgbClr val="595454"/>
                </a:solidFill>
              </a:endParaRPr>
            </a:p>
          </p:txBody>
        </p:sp>
        <p:sp>
          <p:nvSpPr>
            <p:cNvPr id="562" name="TextBox 1">
              <a:extLst>
                <a:ext uri="{FF2B5EF4-FFF2-40B4-BE49-F238E27FC236}">
                  <a16:creationId xmlns:a16="http://schemas.microsoft.com/office/drawing/2014/main" id="{F4F75F9F-7B79-4117-957B-B54734C85D59}"/>
                </a:ext>
              </a:extLst>
            </p:cNvPr>
            <p:cNvSpPr txBox="1"/>
            <p:nvPr/>
          </p:nvSpPr>
          <p:spPr>
            <a:xfrm>
              <a:off x="6159125" y="1580892"/>
              <a:ext cx="626107" cy="435539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000" dirty="0">
                  <a:solidFill>
                    <a:srgbClr val="595454"/>
                  </a:solidFill>
                </a:rPr>
                <a:t>CBR</a:t>
              </a:r>
              <a:br>
                <a:rPr lang="en-GB" sz="1000" dirty="0">
                  <a:solidFill>
                    <a:srgbClr val="595454"/>
                  </a:solidFill>
                </a:rPr>
              </a:br>
              <a:r>
                <a:rPr lang="en-GB" sz="1000" dirty="0">
                  <a:solidFill>
                    <a:srgbClr val="595454"/>
                  </a:solidFill>
                </a:rPr>
                <a:t>41.7%</a:t>
              </a:r>
              <a:endParaRPr lang="en-GB" sz="900" dirty="0">
                <a:solidFill>
                  <a:srgbClr val="595454"/>
                </a:solidFill>
              </a:endParaRPr>
            </a:p>
          </p:txBody>
        </p:sp>
        <p:sp>
          <p:nvSpPr>
            <p:cNvPr id="563" name="TextBox 2">
              <a:extLst>
                <a:ext uri="{FF2B5EF4-FFF2-40B4-BE49-F238E27FC236}">
                  <a16:creationId xmlns:a16="http://schemas.microsoft.com/office/drawing/2014/main" id="{6C3DB870-35F6-4AC2-BACD-D6C2AE66F231}"/>
                </a:ext>
              </a:extLst>
            </p:cNvPr>
            <p:cNvSpPr txBox="1"/>
            <p:nvPr/>
          </p:nvSpPr>
          <p:spPr>
            <a:xfrm>
              <a:off x="9535045" y="2163938"/>
              <a:ext cx="626107" cy="435539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r>
                <a:rPr lang="en-GB" sz="1000" dirty="0">
                  <a:solidFill>
                    <a:srgbClr val="595454"/>
                  </a:solidFill>
                </a:rPr>
                <a:t>DCR</a:t>
              </a:r>
              <a:br>
                <a:rPr lang="en-GB" sz="1000" dirty="0">
                  <a:solidFill>
                    <a:srgbClr val="595454"/>
                  </a:solidFill>
                </a:rPr>
              </a:br>
              <a:r>
                <a:rPr lang="en-GB" sz="1000" dirty="0">
                  <a:solidFill>
                    <a:srgbClr val="595454"/>
                  </a:solidFill>
                </a:rPr>
                <a:t>75.0%</a:t>
              </a:r>
              <a:endParaRPr lang="en-GB" sz="900" dirty="0">
                <a:solidFill>
                  <a:srgbClr val="595454"/>
                </a:solidFill>
              </a:endParaRPr>
            </a:p>
          </p:txBody>
        </p:sp>
      </p:grpSp>
      <p:sp>
        <p:nvSpPr>
          <p:cNvPr id="564" name="TextBox 563">
            <a:extLst>
              <a:ext uri="{FF2B5EF4-FFF2-40B4-BE49-F238E27FC236}">
                <a16:creationId xmlns:a16="http://schemas.microsoft.com/office/drawing/2014/main" id="{FF7E6ED4-A400-42D7-A6DB-50B5E6582E30}"/>
              </a:ext>
            </a:extLst>
          </p:cNvPr>
          <p:cNvSpPr txBox="1"/>
          <p:nvPr/>
        </p:nvSpPr>
        <p:spPr>
          <a:xfrm>
            <a:off x="7503937" y="740546"/>
            <a:ext cx="357224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377"/>
            <a:r>
              <a:rPr lang="en-GB" sz="1400" dirty="0">
                <a:solidFill>
                  <a:srgbClr val="595454"/>
                </a:solidFill>
              </a:rPr>
              <a:t>Survival for Cohort D (IBER + DEX)</a:t>
            </a:r>
          </a:p>
          <a:p>
            <a:pPr defTabSz="914377"/>
            <a:r>
              <a:rPr lang="en-GB" sz="1400" dirty="0">
                <a:solidFill>
                  <a:srgbClr val="595454"/>
                </a:solidFill>
              </a:rPr>
              <a:t>PFS</a:t>
            </a:r>
          </a:p>
        </p:txBody>
      </p: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4841D3A6-6A78-43F7-8E5B-5F9E2737671B}"/>
              </a:ext>
            </a:extLst>
          </p:cNvPr>
          <p:cNvGrpSpPr/>
          <p:nvPr/>
        </p:nvGrpSpPr>
        <p:grpSpPr>
          <a:xfrm>
            <a:off x="6389471" y="801657"/>
            <a:ext cx="5202784" cy="1840900"/>
            <a:chOff x="6389468" y="964216"/>
            <a:chExt cx="5202784" cy="1840899"/>
          </a:xfrm>
        </p:grpSpPr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0A81C546-9E13-4774-8B8E-1BA261D45D3C}"/>
                </a:ext>
              </a:extLst>
            </p:cNvPr>
            <p:cNvSpPr txBox="1"/>
            <p:nvPr/>
          </p:nvSpPr>
          <p:spPr>
            <a:xfrm>
              <a:off x="6824068" y="2297094"/>
              <a:ext cx="600485" cy="123111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defRPr/>
              </a:pPr>
              <a:r>
                <a:rPr lang="en-GB" sz="800" dirty="0">
                  <a:solidFill>
                    <a:srgbClr val="595454"/>
                  </a:solidFill>
                </a:rPr>
                <a:t>+ = Censor</a:t>
              </a:r>
            </a:p>
          </p:txBody>
        </p: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CF832C14-E63A-4844-B364-94945A88D1C2}"/>
                </a:ext>
              </a:extLst>
            </p:cNvPr>
            <p:cNvCxnSpPr>
              <a:cxnSpLocks/>
            </p:cNvCxnSpPr>
            <p:nvPr/>
          </p:nvCxnSpPr>
          <p:spPr>
            <a:xfrm>
              <a:off x="6791736" y="1740663"/>
              <a:ext cx="4692367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B7159D72-8478-4E74-9FEB-F983F2A6893B}"/>
                </a:ext>
              </a:extLst>
            </p:cNvPr>
            <p:cNvSpPr txBox="1"/>
            <p:nvPr/>
          </p:nvSpPr>
          <p:spPr>
            <a:xfrm>
              <a:off x="6553440" y="2682004"/>
              <a:ext cx="1097416" cy="123111"/>
            </a:xfrm>
            <a:prstGeom prst="rect">
              <a:avLst/>
            </a:prstGeom>
            <a:noFill/>
          </p:spPr>
          <p:txBody>
            <a:bodyPr wrap="none" lIns="45720" tIns="0" rIns="45720" bIns="0" rtlCol="0">
              <a:spAutoFit/>
            </a:bodyPr>
            <a:lstStyle/>
            <a:p>
              <a:pPr defTabSz="1219140">
                <a:defRPr/>
              </a:pPr>
              <a:r>
                <a:rPr lang="en-GB" sz="800" dirty="0">
                  <a:solidFill>
                    <a:srgbClr val="595454"/>
                  </a:solidFill>
                </a:rPr>
                <a:t>No. of patients at risk</a:t>
              </a:r>
            </a:p>
          </p:txBody>
        </p: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1AE6D998-B8CB-4934-ABE3-B8D3CE2BF6D7}"/>
                </a:ext>
              </a:extLst>
            </p:cNvPr>
            <p:cNvGrpSpPr/>
            <p:nvPr/>
          </p:nvGrpSpPr>
          <p:grpSpPr>
            <a:xfrm>
              <a:off x="6770139" y="996306"/>
              <a:ext cx="4635283" cy="1398965"/>
              <a:chOff x="6770139" y="1047106"/>
              <a:chExt cx="4635283" cy="1398965"/>
            </a:xfrm>
          </p:grpSpPr>
          <p:sp>
            <p:nvSpPr>
              <p:cNvPr id="653" name="Freeform 5">
                <a:extLst>
                  <a:ext uri="{FF2B5EF4-FFF2-40B4-BE49-F238E27FC236}">
                    <a16:creationId xmlns:a16="http://schemas.microsoft.com/office/drawing/2014/main" id="{9A36043F-9ED6-4B76-B86A-8B183FE87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908" y="1073261"/>
                <a:ext cx="4615200" cy="1353600"/>
              </a:xfrm>
              <a:custGeom>
                <a:avLst/>
                <a:gdLst>
                  <a:gd name="T0" fmla="*/ 38 w 1450"/>
                  <a:gd name="T1" fmla="*/ 0 h 427"/>
                  <a:gd name="T2" fmla="*/ 52 w 1450"/>
                  <a:gd name="T3" fmla="*/ 4 h 427"/>
                  <a:gd name="T4" fmla="*/ 59 w 1450"/>
                  <a:gd name="T5" fmla="*/ 9 h 427"/>
                  <a:gd name="T6" fmla="*/ 77 w 1450"/>
                  <a:gd name="T7" fmla="*/ 13 h 427"/>
                  <a:gd name="T8" fmla="*/ 79 w 1450"/>
                  <a:gd name="T9" fmla="*/ 21 h 427"/>
                  <a:gd name="T10" fmla="*/ 82 w 1450"/>
                  <a:gd name="T11" fmla="*/ 30 h 427"/>
                  <a:gd name="T12" fmla="*/ 86 w 1450"/>
                  <a:gd name="T13" fmla="*/ 53 h 427"/>
                  <a:gd name="T14" fmla="*/ 95 w 1450"/>
                  <a:gd name="T15" fmla="*/ 63 h 427"/>
                  <a:gd name="T16" fmla="*/ 122 w 1450"/>
                  <a:gd name="T17" fmla="*/ 65 h 427"/>
                  <a:gd name="T18" fmla="*/ 141 w 1450"/>
                  <a:gd name="T19" fmla="*/ 79 h 427"/>
                  <a:gd name="T20" fmla="*/ 154 w 1450"/>
                  <a:gd name="T21" fmla="*/ 83 h 427"/>
                  <a:gd name="T22" fmla="*/ 157 w 1450"/>
                  <a:gd name="T23" fmla="*/ 88 h 427"/>
                  <a:gd name="T24" fmla="*/ 160 w 1450"/>
                  <a:gd name="T25" fmla="*/ 90 h 427"/>
                  <a:gd name="T26" fmla="*/ 165 w 1450"/>
                  <a:gd name="T27" fmla="*/ 134 h 427"/>
                  <a:gd name="T28" fmla="*/ 174 w 1450"/>
                  <a:gd name="T29" fmla="*/ 141 h 427"/>
                  <a:gd name="T30" fmla="*/ 176 w 1450"/>
                  <a:gd name="T31" fmla="*/ 144 h 427"/>
                  <a:gd name="T32" fmla="*/ 179 w 1450"/>
                  <a:gd name="T33" fmla="*/ 148 h 427"/>
                  <a:gd name="T34" fmla="*/ 196 w 1450"/>
                  <a:gd name="T35" fmla="*/ 152 h 427"/>
                  <a:gd name="T36" fmla="*/ 200 w 1450"/>
                  <a:gd name="T37" fmla="*/ 157 h 427"/>
                  <a:gd name="T38" fmla="*/ 202 w 1450"/>
                  <a:gd name="T39" fmla="*/ 160 h 427"/>
                  <a:gd name="T40" fmla="*/ 227 w 1450"/>
                  <a:gd name="T41" fmla="*/ 166 h 427"/>
                  <a:gd name="T42" fmla="*/ 236 w 1450"/>
                  <a:gd name="T43" fmla="*/ 171 h 427"/>
                  <a:gd name="T44" fmla="*/ 240 w 1450"/>
                  <a:gd name="T45" fmla="*/ 177 h 427"/>
                  <a:gd name="T46" fmla="*/ 242 w 1450"/>
                  <a:gd name="T47" fmla="*/ 181 h 427"/>
                  <a:gd name="T48" fmla="*/ 263 w 1450"/>
                  <a:gd name="T49" fmla="*/ 222 h 427"/>
                  <a:gd name="T50" fmla="*/ 282 w 1450"/>
                  <a:gd name="T51" fmla="*/ 241 h 427"/>
                  <a:gd name="T52" fmla="*/ 284 w 1450"/>
                  <a:gd name="T53" fmla="*/ 246 h 427"/>
                  <a:gd name="T54" fmla="*/ 316 w 1450"/>
                  <a:gd name="T55" fmla="*/ 261 h 427"/>
                  <a:gd name="T56" fmla="*/ 320 w 1450"/>
                  <a:gd name="T57" fmla="*/ 266 h 427"/>
                  <a:gd name="T58" fmla="*/ 323 w 1450"/>
                  <a:gd name="T59" fmla="*/ 278 h 427"/>
                  <a:gd name="T60" fmla="*/ 335 w 1450"/>
                  <a:gd name="T61" fmla="*/ 280 h 427"/>
                  <a:gd name="T62" fmla="*/ 360 w 1450"/>
                  <a:gd name="T63" fmla="*/ 282 h 427"/>
                  <a:gd name="T64" fmla="*/ 401 w 1450"/>
                  <a:gd name="T65" fmla="*/ 288 h 427"/>
                  <a:gd name="T66" fmla="*/ 403 w 1450"/>
                  <a:gd name="T67" fmla="*/ 294 h 427"/>
                  <a:gd name="T68" fmla="*/ 416 w 1450"/>
                  <a:gd name="T69" fmla="*/ 299 h 427"/>
                  <a:gd name="T70" fmla="*/ 437 w 1450"/>
                  <a:gd name="T71" fmla="*/ 303 h 427"/>
                  <a:gd name="T72" fmla="*/ 471 w 1450"/>
                  <a:gd name="T73" fmla="*/ 308 h 427"/>
                  <a:gd name="T74" fmla="*/ 516 w 1450"/>
                  <a:gd name="T75" fmla="*/ 312 h 427"/>
                  <a:gd name="T76" fmla="*/ 519 w 1450"/>
                  <a:gd name="T77" fmla="*/ 318 h 427"/>
                  <a:gd name="T78" fmla="*/ 546 w 1450"/>
                  <a:gd name="T79" fmla="*/ 328 h 427"/>
                  <a:gd name="T80" fmla="*/ 551 w 1450"/>
                  <a:gd name="T81" fmla="*/ 334 h 427"/>
                  <a:gd name="T82" fmla="*/ 576 w 1450"/>
                  <a:gd name="T83" fmla="*/ 338 h 427"/>
                  <a:gd name="T84" fmla="*/ 635 w 1450"/>
                  <a:gd name="T85" fmla="*/ 348 h 427"/>
                  <a:gd name="T86" fmla="*/ 636 w 1450"/>
                  <a:gd name="T87" fmla="*/ 351 h 427"/>
                  <a:gd name="T88" fmla="*/ 658 w 1450"/>
                  <a:gd name="T89" fmla="*/ 361 h 427"/>
                  <a:gd name="T90" fmla="*/ 708 w 1450"/>
                  <a:gd name="T91" fmla="*/ 366 h 427"/>
                  <a:gd name="T92" fmla="*/ 715 w 1450"/>
                  <a:gd name="T93" fmla="*/ 374 h 427"/>
                  <a:gd name="T94" fmla="*/ 728 w 1450"/>
                  <a:gd name="T95" fmla="*/ 380 h 427"/>
                  <a:gd name="T96" fmla="*/ 876 w 1450"/>
                  <a:gd name="T97" fmla="*/ 386 h 427"/>
                  <a:gd name="T98" fmla="*/ 913 w 1450"/>
                  <a:gd name="T99" fmla="*/ 395 h 427"/>
                  <a:gd name="T100" fmla="*/ 1129 w 1450"/>
                  <a:gd name="T101" fmla="*/ 405 h 427"/>
                  <a:gd name="T102" fmla="*/ 1308 w 1450"/>
                  <a:gd name="T103" fmla="*/ 415 h 427"/>
                  <a:gd name="T104" fmla="*/ 1450 w 1450"/>
                  <a:gd name="T105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50" h="427">
                    <a:moveTo>
                      <a:pt x="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122" y="65"/>
                      <a:pt x="122" y="65"/>
                      <a:pt x="122" y="65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83"/>
                      <a:pt x="141" y="83"/>
                      <a:pt x="141" y="83"/>
                    </a:cubicBezTo>
                    <a:cubicBezTo>
                      <a:pt x="154" y="83"/>
                      <a:pt x="154" y="83"/>
                      <a:pt x="154" y="83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57" y="88"/>
                      <a:pt x="157" y="88"/>
                      <a:pt x="157" y="88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60" y="90"/>
                      <a:pt x="160" y="90"/>
                      <a:pt x="160" y="90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5" y="134"/>
                      <a:pt x="165" y="134"/>
                      <a:pt x="165" y="134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74" y="141"/>
                      <a:pt x="174" y="141"/>
                      <a:pt x="174" y="141"/>
                    </a:cubicBezTo>
                    <a:cubicBezTo>
                      <a:pt x="174" y="144"/>
                      <a:pt x="174" y="144"/>
                      <a:pt x="174" y="144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176" y="148"/>
                      <a:pt x="176" y="148"/>
                      <a:pt x="176" y="148"/>
                    </a:cubicBezTo>
                    <a:cubicBezTo>
                      <a:pt x="179" y="148"/>
                      <a:pt x="179" y="148"/>
                      <a:pt x="179" y="148"/>
                    </a:cubicBezTo>
                    <a:cubicBezTo>
                      <a:pt x="179" y="152"/>
                      <a:pt x="179" y="152"/>
                      <a:pt x="179" y="152"/>
                    </a:cubicBezTo>
                    <a:cubicBezTo>
                      <a:pt x="196" y="152"/>
                      <a:pt x="196" y="152"/>
                      <a:pt x="196" y="152"/>
                    </a:cubicBezTo>
                    <a:cubicBezTo>
                      <a:pt x="196" y="157"/>
                      <a:pt x="196" y="157"/>
                      <a:pt x="196" y="157"/>
                    </a:cubicBezTo>
                    <a:cubicBezTo>
                      <a:pt x="200" y="157"/>
                      <a:pt x="200" y="157"/>
                      <a:pt x="200" y="157"/>
                    </a:cubicBezTo>
                    <a:cubicBezTo>
                      <a:pt x="200" y="157"/>
                      <a:pt x="200" y="159"/>
                      <a:pt x="200" y="160"/>
                    </a:cubicBezTo>
                    <a:cubicBezTo>
                      <a:pt x="200" y="161"/>
                      <a:pt x="202" y="160"/>
                      <a:pt x="202" y="160"/>
                    </a:cubicBezTo>
                    <a:cubicBezTo>
                      <a:pt x="202" y="166"/>
                      <a:pt x="202" y="166"/>
                      <a:pt x="202" y="166"/>
                    </a:cubicBezTo>
                    <a:cubicBezTo>
                      <a:pt x="227" y="166"/>
                      <a:pt x="227" y="166"/>
                      <a:pt x="227" y="166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36" y="171"/>
                      <a:pt x="236" y="171"/>
                      <a:pt x="236" y="171"/>
                    </a:cubicBezTo>
                    <a:cubicBezTo>
                      <a:pt x="236" y="177"/>
                      <a:pt x="236" y="177"/>
                      <a:pt x="236" y="177"/>
                    </a:cubicBezTo>
                    <a:cubicBezTo>
                      <a:pt x="240" y="177"/>
                      <a:pt x="240" y="177"/>
                      <a:pt x="240" y="177"/>
                    </a:cubicBezTo>
                    <a:cubicBezTo>
                      <a:pt x="240" y="181"/>
                      <a:pt x="240" y="181"/>
                      <a:pt x="240" y="181"/>
                    </a:cubicBezTo>
                    <a:cubicBezTo>
                      <a:pt x="242" y="181"/>
                      <a:pt x="242" y="181"/>
                      <a:pt x="242" y="181"/>
                    </a:cubicBezTo>
                    <a:cubicBezTo>
                      <a:pt x="242" y="222"/>
                      <a:pt x="242" y="222"/>
                      <a:pt x="242" y="222"/>
                    </a:cubicBezTo>
                    <a:cubicBezTo>
                      <a:pt x="263" y="222"/>
                      <a:pt x="263" y="222"/>
                      <a:pt x="263" y="222"/>
                    </a:cubicBezTo>
                    <a:cubicBezTo>
                      <a:pt x="263" y="241"/>
                      <a:pt x="263" y="241"/>
                      <a:pt x="263" y="241"/>
                    </a:cubicBezTo>
                    <a:cubicBezTo>
                      <a:pt x="282" y="241"/>
                      <a:pt x="282" y="241"/>
                      <a:pt x="282" y="241"/>
                    </a:cubicBezTo>
                    <a:cubicBezTo>
                      <a:pt x="282" y="246"/>
                      <a:pt x="282" y="246"/>
                      <a:pt x="282" y="246"/>
                    </a:cubicBezTo>
                    <a:cubicBezTo>
                      <a:pt x="284" y="246"/>
                      <a:pt x="284" y="246"/>
                      <a:pt x="284" y="246"/>
                    </a:cubicBezTo>
                    <a:cubicBezTo>
                      <a:pt x="284" y="261"/>
                      <a:pt x="284" y="261"/>
                      <a:pt x="284" y="261"/>
                    </a:cubicBezTo>
                    <a:cubicBezTo>
                      <a:pt x="316" y="261"/>
                      <a:pt x="316" y="261"/>
                      <a:pt x="316" y="261"/>
                    </a:cubicBezTo>
                    <a:cubicBezTo>
                      <a:pt x="316" y="266"/>
                      <a:pt x="316" y="266"/>
                      <a:pt x="316" y="266"/>
                    </a:cubicBezTo>
                    <a:cubicBezTo>
                      <a:pt x="320" y="266"/>
                      <a:pt x="320" y="266"/>
                      <a:pt x="320" y="266"/>
                    </a:cubicBezTo>
                    <a:cubicBezTo>
                      <a:pt x="320" y="278"/>
                      <a:pt x="320" y="278"/>
                      <a:pt x="320" y="278"/>
                    </a:cubicBezTo>
                    <a:cubicBezTo>
                      <a:pt x="323" y="278"/>
                      <a:pt x="323" y="278"/>
                      <a:pt x="323" y="278"/>
                    </a:cubicBezTo>
                    <a:cubicBezTo>
                      <a:pt x="323" y="280"/>
                      <a:pt x="323" y="280"/>
                      <a:pt x="323" y="280"/>
                    </a:cubicBezTo>
                    <a:cubicBezTo>
                      <a:pt x="335" y="280"/>
                      <a:pt x="335" y="280"/>
                      <a:pt x="335" y="280"/>
                    </a:cubicBezTo>
                    <a:cubicBezTo>
                      <a:pt x="335" y="282"/>
                      <a:pt x="335" y="282"/>
                      <a:pt x="335" y="282"/>
                    </a:cubicBezTo>
                    <a:cubicBezTo>
                      <a:pt x="360" y="282"/>
                      <a:pt x="360" y="282"/>
                      <a:pt x="360" y="282"/>
                    </a:cubicBezTo>
                    <a:cubicBezTo>
                      <a:pt x="360" y="288"/>
                      <a:pt x="360" y="288"/>
                      <a:pt x="360" y="288"/>
                    </a:cubicBezTo>
                    <a:cubicBezTo>
                      <a:pt x="401" y="288"/>
                      <a:pt x="401" y="288"/>
                      <a:pt x="401" y="288"/>
                    </a:cubicBezTo>
                    <a:cubicBezTo>
                      <a:pt x="401" y="294"/>
                      <a:pt x="401" y="294"/>
                      <a:pt x="401" y="294"/>
                    </a:cubicBezTo>
                    <a:cubicBezTo>
                      <a:pt x="403" y="294"/>
                      <a:pt x="403" y="294"/>
                      <a:pt x="403" y="294"/>
                    </a:cubicBezTo>
                    <a:cubicBezTo>
                      <a:pt x="403" y="299"/>
                      <a:pt x="403" y="299"/>
                      <a:pt x="403" y="299"/>
                    </a:cubicBezTo>
                    <a:cubicBezTo>
                      <a:pt x="416" y="299"/>
                      <a:pt x="416" y="299"/>
                      <a:pt x="416" y="299"/>
                    </a:cubicBezTo>
                    <a:cubicBezTo>
                      <a:pt x="416" y="303"/>
                      <a:pt x="416" y="303"/>
                      <a:pt x="416" y="303"/>
                    </a:cubicBezTo>
                    <a:cubicBezTo>
                      <a:pt x="437" y="303"/>
                      <a:pt x="437" y="303"/>
                      <a:pt x="437" y="303"/>
                    </a:cubicBezTo>
                    <a:cubicBezTo>
                      <a:pt x="437" y="308"/>
                      <a:pt x="437" y="308"/>
                      <a:pt x="437" y="308"/>
                    </a:cubicBez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1" y="312"/>
                      <a:pt x="471" y="312"/>
                      <a:pt x="471" y="312"/>
                    </a:cubicBezTo>
                    <a:cubicBezTo>
                      <a:pt x="516" y="312"/>
                      <a:pt x="516" y="312"/>
                      <a:pt x="516" y="312"/>
                    </a:cubicBezTo>
                    <a:cubicBezTo>
                      <a:pt x="516" y="318"/>
                      <a:pt x="516" y="318"/>
                      <a:pt x="516" y="318"/>
                    </a:cubicBezTo>
                    <a:cubicBezTo>
                      <a:pt x="519" y="318"/>
                      <a:pt x="519" y="318"/>
                      <a:pt x="519" y="318"/>
                    </a:cubicBezTo>
                    <a:cubicBezTo>
                      <a:pt x="519" y="328"/>
                      <a:pt x="519" y="328"/>
                      <a:pt x="519" y="328"/>
                    </a:cubicBezTo>
                    <a:cubicBezTo>
                      <a:pt x="546" y="328"/>
                      <a:pt x="546" y="328"/>
                      <a:pt x="546" y="328"/>
                    </a:cubicBezTo>
                    <a:cubicBezTo>
                      <a:pt x="546" y="334"/>
                      <a:pt x="546" y="334"/>
                      <a:pt x="546" y="334"/>
                    </a:cubicBezTo>
                    <a:cubicBezTo>
                      <a:pt x="551" y="334"/>
                      <a:pt x="551" y="334"/>
                      <a:pt x="551" y="334"/>
                    </a:cubicBezTo>
                    <a:cubicBezTo>
                      <a:pt x="551" y="338"/>
                      <a:pt x="551" y="338"/>
                      <a:pt x="551" y="338"/>
                    </a:cubicBezTo>
                    <a:cubicBezTo>
                      <a:pt x="576" y="338"/>
                      <a:pt x="576" y="338"/>
                      <a:pt x="576" y="338"/>
                    </a:cubicBezTo>
                    <a:cubicBezTo>
                      <a:pt x="576" y="348"/>
                      <a:pt x="576" y="348"/>
                      <a:pt x="576" y="348"/>
                    </a:cubicBezTo>
                    <a:cubicBezTo>
                      <a:pt x="635" y="348"/>
                      <a:pt x="635" y="348"/>
                      <a:pt x="635" y="348"/>
                    </a:cubicBezTo>
                    <a:cubicBezTo>
                      <a:pt x="635" y="351"/>
                      <a:pt x="635" y="351"/>
                      <a:pt x="635" y="351"/>
                    </a:cubicBezTo>
                    <a:cubicBezTo>
                      <a:pt x="636" y="351"/>
                      <a:pt x="636" y="351"/>
                      <a:pt x="636" y="351"/>
                    </a:cubicBezTo>
                    <a:cubicBezTo>
                      <a:pt x="636" y="361"/>
                      <a:pt x="636" y="361"/>
                      <a:pt x="636" y="361"/>
                    </a:cubicBezTo>
                    <a:cubicBezTo>
                      <a:pt x="658" y="361"/>
                      <a:pt x="658" y="361"/>
                      <a:pt x="658" y="361"/>
                    </a:cubicBezTo>
                    <a:cubicBezTo>
                      <a:pt x="658" y="366"/>
                      <a:pt x="658" y="366"/>
                      <a:pt x="658" y="366"/>
                    </a:cubicBezTo>
                    <a:cubicBezTo>
                      <a:pt x="708" y="366"/>
                      <a:pt x="708" y="366"/>
                      <a:pt x="708" y="366"/>
                    </a:cubicBezTo>
                    <a:cubicBezTo>
                      <a:pt x="708" y="374"/>
                      <a:pt x="708" y="374"/>
                      <a:pt x="708" y="374"/>
                    </a:cubicBezTo>
                    <a:cubicBezTo>
                      <a:pt x="715" y="374"/>
                      <a:pt x="715" y="374"/>
                      <a:pt x="715" y="374"/>
                    </a:cubicBezTo>
                    <a:cubicBezTo>
                      <a:pt x="715" y="380"/>
                      <a:pt x="715" y="380"/>
                      <a:pt x="715" y="380"/>
                    </a:cubicBezTo>
                    <a:cubicBezTo>
                      <a:pt x="728" y="380"/>
                      <a:pt x="728" y="380"/>
                      <a:pt x="728" y="380"/>
                    </a:cubicBezTo>
                    <a:cubicBezTo>
                      <a:pt x="728" y="386"/>
                      <a:pt x="728" y="386"/>
                      <a:pt x="728" y="386"/>
                    </a:cubicBezTo>
                    <a:cubicBezTo>
                      <a:pt x="876" y="386"/>
                      <a:pt x="876" y="386"/>
                      <a:pt x="876" y="386"/>
                    </a:cubicBezTo>
                    <a:cubicBezTo>
                      <a:pt x="876" y="395"/>
                      <a:pt x="876" y="395"/>
                      <a:pt x="876" y="395"/>
                    </a:cubicBezTo>
                    <a:cubicBezTo>
                      <a:pt x="913" y="395"/>
                      <a:pt x="913" y="395"/>
                      <a:pt x="913" y="395"/>
                    </a:cubicBezTo>
                    <a:cubicBezTo>
                      <a:pt x="913" y="405"/>
                      <a:pt x="913" y="405"/>
                      <a:pt x="913" y="405"/>
                    </a:cubicBezTo>
                    <a:cubicBezTo>
                      <a:pt x="1129" y="405"/>
                      <a:pt x="1129" y="405"/>
                      <a:pt x="1129" y="405"/>
                    </a:cubicBezTo>
                    <a:cubicBezTo>
                      <a:pt x="1129" y="415"/>
                      <a:pt x="1129" y="415"/>
                      <a:pt x="1129" y="415"/>
                    </a:cubicBezTo>
                    <a:cubicBezTo>
                      <a:pt x="1308" y="415"/>
                      <a:pt x="1308" y="415"/>
                      <a:pt x="1308" y="415"/>
                    </a:cubicBezTo>
                    <a:cubicBezTo>
                      <a:pt x="1308" y="427"/>
                      <a:pt x="1308" y="427"/>
                      <a:pt x="1308" y="427"/>
                    </a:cubicBezTo>
                    <a:cubicBezTo>
                      <a:pt x="1450" y="427"/>
                      <a:pt x="1450" y="427"/>
                      <a:pt x="1450" y="427"/>
                    </a:cubicBezTo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dirty="0">
                  <a:solidFill>
                    <a:srgbClr val="595454"/>
                  </a:solidFill>
                </a:endParaRPr>
              </a:p>
            </p:txBody>
          </p:sp>
          <p:grpSp>
            <p:nvGrpSpPr>
              <p:cNvPr id="654" name="Group 653">
                <a:extLst>
                  <a:ext uri="{FF2B5EF4-FFF2-40B4-BE49-F238E27FC236}">
                    <a16:creationId xmlns:a16="http://schemas.microsoft.com/office/drawing/2014/main" id="{58C20B92-4FA6-4750-80D0-77A0D13D1A7C}"/>
                  </a:ext>
                </a:extLst>
              </p:cNvPr>
              <p:cNvGrpSpPr/>
              <p:nvPr/>
            </p:nvGrpSpPr>
            <p:grpSpPr>
              <a:xfrm>
                <a:off x="6770139" y="1047106"/>
                <a:ext cx="4635283" cy="1398965"/>
                <a:chOff x="6770139" y="1047106"/>
                <a:chExt cx="4635283" cy="1398965"/>
              </a:xfrm>
            </p:grpSpPr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86456038-0796-476D-BDEB-59F6F1FF984A}"/>
                    </a:ext>
                  </a:extLst>
                </p:cNvPr>
                <p:cNvGrpSpPr/>
                <p:nvPr/>
              </p:nvGrpSpPr>
              <p:grpSpPr>
                <a:xfrm>
                  <a:off x="11373012" y="241338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51" name="Straight Connector 850">
                    <a:extLst>
                      <a:ext uri="{FF2B5EF4-FFF2-40B4-BE49-F238E27FC236}">
                        <a16:creationId xmlns:a16="http://schemas.microsoft.com/office/drawing/2014/main" id="{F0A9407A-A2D7-4266-AB41-8A245D2250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2" name="Straight Connector 851">
                    <a:extLst>
                      <a:ext uri="{FF2B5EF4-FFF2-40B4-BE49-F238E27FC236}">
                        <a16:creationId xmlns:a16="http://schemas.microsoft.com/office/drawing/2014/main" id="{82171E9B-B80B-43FC-ABF6-B1E09288B1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78CC92B6-E11C-4786-8161-8E200CC526D6}"/>
                    </a:ext>
                  </a:extLst>
                </p:cNvPr>
                <p:cNvGrpSpPr/>
                <p:nvPr/>
              </p:nvGrpSpPr>
              <p:grpSpPr>
                <a:xfrm>
                  <a:off x="11302329" y="241338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9" name="Straight Connector 848">
                    <a:extLst>
                      <a:ext uri="{FF2B5EF4-FFF2-40B4-BE49-F238E27FC236}">
                        <a16:creationId xmlns:a16="http://schemas.microsoft.com/office/drawing/2014/main" id="{BE668BDD-5E36-4C9B-A06F-C44A2664C2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0" name="Straight Connector 849">
                    <a:extLst>
                      <a:ext uri="{FF2B5EF4-FFF2-40B4-BE49-F238E27FC236}">
                        <a16:creationId xmlns:a16="http://schemas.microsoft.com/office/drawing/2014/main" id="{55EB07D1-3706-4CA6-9525-0C7D13A930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7" name="Group 656">
                  <a:extLst>
                    <a:ext uri="{FF2B5EF4-FFF2-40B4-BE49-F238E27FC236}">
                      <a16:creationId xmlns:a16="http://schemas.microsoft.com/office/drawing/2014/main" id="{731A9E75-3962-4943-96EA-083791D0E318}"/>
                    </a:ext>
                  </a:extLst>
                </p:cNvPr>
                <p:cNvGrpSpPr/>
                <p:nvPr/>
              </p:nvGrpSpPr>
              <p:grpSpPr>
                <a:xfrm>
                  <a:off x="10928342" y="241338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7" name="Straight Connector 846">
                    <a:extLst>
                      <a:ext uri="{FF2B5EF4-FFF2-40B4-BE49-F238E27FC236}">
                        <a16:creationId xmlns:a16="http://schemas.microsoft.com/office/drawing/2014/main" id="{B506E18C-E27C-43F1-A20C-3B94ACD92F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8" name="Straight Connector 847">
                    <a:extLst>
                      <a:ext uri="{FF2B5EF4-FFF2-40B4-BE49-F238E27FC236}">
                        <a16:creationId xmlns:a16="http://schemas.microsoft.com/office/drawing/2014/main" id="{B985ECBB-C0C9-4276-A3EE-C78452204D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8" name="Group 657">
                  <a:extLst>
                    <a:ext uri="{FF2B5EF4-FFF2-40B4-BE49-F238E27FC236}">
                      <a16:creationId xmlns:a16="http://schemas.microsoft.com/office/drawing/2014/main" id="{F6BE0150-DB4E-479A-92F6-5004E9B7D49A}"/>
                    </a:ext>
                  </a:extLst>
                </p:cNvPr>
                <p:cNvGrpSpPr/>
                <p:nvPr/>
              </p:nvGrpSpPr>
              <p:grpSpPr>
                <a:xfrm>
                  <a:off x="10603994" y="237663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5" name="Straight Connector 844">
                    <a:extLst>
                      <a:ext uri="{FF2B5EF4-FFF2-40B4-BE49-F238E27FC236}">
                        <a16:creationId xmlns:a16="http://schemas.microsoft.com/office/drawing/2014/main" id="{9EF36146-DFD9-489C-9783-84A7361526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6" name="Straight Connector 845">
                    <a:extLst>
                      <a:ext uri="{FF2B5EF4-FFF2-40B4-BE49-F238E27FC236}">
                        <a16:creationId xmlns:a16="http://schemas.microsoft.com/office/drawing/2014/main" id="{D5487AF1-12F1-4F61-9D0A-CA43D487A7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59" name="Group 658">
                  <a:extLst>
                    <a:ext uri="{FF2B5EF4-FFF2-40B4-BE49-F238E27FC236}">
                      <a16:creationId xmlns:a16="http://schemas.microsoft.com/office/drawing/2014/main" id="{661F97E8-4C3B-49E2-B6B3-58F0AD469C71}"/>
                    </a:ext>
                  </a:extLst>
                </p:cNvPr>
                <p:cNvGrpSpPr/>
                <p:nvPr/>
              </p:nvGrpSpPr>
              <p:grpSpPr>
                <a:xfrm>
                  <a:off x="10356269" y="237663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3" name="Straight Connector 842">
                    <a:extLst>
                      <a:ext uri="{FF2B5EF4-FFF2-40B4-BE49-F238E27FC236}">
                        <a16:creationId xmlns:a16="http://schemas.microsoft.com/office/drawing/2014/main" id="{2923AC5B-520B-4552-8C93-F0AFC42E49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4" name="Straight Connector 843">
                    <a:extLst>
                      <a:ext uri="{FF2B5EF4-FFF2-40B4-BE49-F238E27FC236}">
                        <a16:creationId xmlns:a16="http://schemas.microsoft.com/office/drawing/2014/main" id="{D3601416-8AD4-4E44-B44B-FD25627A18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0" name="Group 659">
                  <a:extLst>
                    <a:ext uri="{FF2B5EF4-FFF2-40B4-BE49-F238E27FC236}">
                      <a16:creationId xmlns:a16="http://schemas.microsoft.com/office/drawing/2014/main" id="{CBD45685-B0BE-42CD-99FF-761B520B2C51}"/>
                    </a:ext>
                  </a:extLst>
                </p:cNvPr>
                <p:cNvGrpSpPr/>
                <p:nvPr/>
              </p:nvGrpSpPr>
              <p:grpSpPr>
                <a:xfrm>
                  <a:off x="9672240" y="234496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41" name="Straight Connector 840">
                    <a:extLst>
                      <a:ext uri="{FF2B5EF4-FFF2-40B4-BE49-F238E27FC236}">
                        <a16:creationId xmlns:a16="http://schemas.microsoft.com/office/drawing/2014/main" id="{28EA3AC8-6E5B-4B7D-A54D-66736490A7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2" name="Straight Connector 841">
                    <a:extLst>
                      <a:ext uri="{FF2B5EF4-FFF2-40B4-BE49-F238E27FC236}">
                        <a16:creationId xmlns:a16="http://schemas.microsoft.com/office/drawing/2014/main" id="{D50B4AAA-A01A-4CF9-86D6-502D79E717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1" name="Group 660">
                  <a:extLst>
                    <a:ext uri="{FF2B5EF4-FFF2-40B4-BE49-F238E27FC236}">
                      <a16:creationId xmlns:a16="http://schemas.microsoft.com/office/drawing/2014/main" id="{605F414C-03E6-4E29-96F8-1EC1B1AF3C31}"/>
                    </a:ext>
                  </a:extLst>
                </p:cNvPr>
                <p:cNvGrpSpPr/>
                <p:nvPr/>
              </p:nvGrpSpPr>
              <p:grpSpPr>
                <a:xfrm>
                  <a:off x="9550988" y="231053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9" name="Straight Connector 838">
                    <a:extLst>
                      <a:ext uri="{FF2B5EF4-FFF2-40B4-BE49-F238E27FC236}">
                        <a16:creationId xmlns:a16="http://schemas.microsoft.com/office/drawing/2014/main" id="{37FE093D-B0A3-40A0-89A3-C2DCC79216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0" name="Straight Connector 839">
                    <a:extLst>
                      <a:ext uri="{FF2B5EF4-FFF2-40B4-BE49-F238E27FC236}">
                        <a16:creationId xmlns:a16="http://schemas.microsoft.com/office/drawing/2014/main" id="{F5A8B457-98B4-4DBE-BD50-D405A975D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2" name="Group 661">
                  <a:extLst>
                    <a:ext uri="{FF2B5EF4-FFF2-40B4-BE49-F238E27FC236}">
                      <a16:creationId xmlns:a16="http://schemas.microsoft.com/office/drawing/2014/main" id="{20812730-090C-4B49-A603-67FF5BE64339}"/>
                    </a:ext>
                  </a:extLst>
                </p:cNvPr>
                <p:cNvGrpSpPr/>
                <p:nvPr/>
              </p:nvGrpSpPr>
              <p:grpSpPr>
                <a:xfrm>
                  <a:off x="9078391" y="228245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7" name="Straight Connector 836">
                    <a:extLst>
                      <a:ext uri="{FF2B5EF4-FFF2-40B4-BE49-F238E27FC236}">
                        <a16:creationId xmlns:a16="http://schemas.microsoft.com/office/drawing/2014/main" id="{A9532652-7D50-41A5-A5E7-5A18D8D6A2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8" name="Straight Connector 837">
                    <a:extLst>
                      <a:ext uri="{FF2B5EF4-FFF2-40B4-BE49-F238E27FC236}">
                        <a16:creationId xmlns:a16="http://schemas.microsoft.com/office/drawing/2014/main" id="{8D14D070-60EF-4ACD-9E83-EF2A159406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3" name="Group 662">
                  <a:extLst>
                    <a:ext uri="{FF2B5EF4-FFF2-40B4-BE49-F238E27FC236}">
                      <a16:creationId xmlns:a16="http://schemas.microsoft.com/office/drawing/2014/main" id="{DFFA848C-02FE-4B8A-AB04-C07319D391B4}"/>
                    </a:ext>
                  </a:extLst>
                </p:cNvPr>
                <p:cNvGrpSpPr/>
                <p:nvPr/>
              </p:nvGrpSpPr>
              <p:grpSpPr>
                <a:xfrm>
                  <a:off x="9164142" y="228245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5" name="Straight Connector 834">
                    <a:extLst>
                      <a:ext uri="{FF2B5EF4-FFF2-40B4-BE49-F238E27FC236}">
                        <a16:creationId xmlns:a16="http://schemas.microsoft.com/office/drawing/2014/main" id="{B4478520-A853-4405-9E44-B594B47B6F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6" name="Straight Connector 835">
                    <a:extLst>
                      <a:ext uri="{FF2B5EF4-FFF2-40B4-BE49-F238E27FC236}">
                        <a16:creationId xmlns:a16="http://schemas.microsoft.com/office/drawing/2014/main" id="{EB985A9B-75FA-47DD-B8AD-BBE633DA5D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4" name="Group 663">
                  <a:extLst>
                    <a:ext uri="{FF2B5EF4-FFF2-40B4-BE49-F238E27FC236}">
                      <a16:creationId xmlns:a16="http://schemas.microsoft.com/office/drawing/2014/main" id="{232037D5-007E-4549-86F4-21B359CAF80B}"/>
                    </a:ext>
                  </a:extLst>
                </p:cNvPr>
                <p:cNvGrpSpPr/>
                <p:nvPr/>
              </p:nvGrpSpPr>
              <p:grpSpPr>
                <a:xfrm>
                  <a:off x="9292768" y="228245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3" name="Straight Connector 832">
                    <a:extLst>
                      <a:ext uri="{FF2B5EF4-FFF2-40B4-BE49-F238E27FC236}">
                        <a16:creationId xmlns:a16="http://schemas.microsoft.com/office/drawing/2014/main" id="{F4109951-0065-4AF4-87C9-6609175B24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4" name="Straight Connector 833">
                    <a:extLst>
                      <a:ext uri="{FF2B5EF4-FFF2-40B4-BE49-F238E27FC236}">
                        <a16:creationId xmlns:a16="http://schemas.microsoft.com/office/drawing/2014/main" id="{BA97C70A-8631-4334-BB42-0B4A50C0B0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5" name="Group 664">
                  <a:extLst>
                    <a:ext uri="{FF2B5EF4-FFF2-40B4-BE49-F238E27FC236}">
                      <a16:creationId xmlns:a16="http://schemas.microsoft.com/office/drawing/2014/main" id="{7DA681DF-06D9-48F8-A3BE-5669CC1E40D2}"/>
                    </a:ext>
                  </a:extLst>
                </p:cNvPr>
                <p:cNvGrpSpPr/>
                <p:nvPr/>
              </p:nvGrpSpPr>
              <p:grpSpPr>
                <a:xfrm>
                  <a:off x="9042400" y="226226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31" name="Straight Connector 830">
                    <a:extLst>
                      <a:ext uri="{FF2B5EF4-FFF2-40B4-BE49-F238E27FC236}">
                        <a16:creationId xmlns:a16="http://schemas.microsoft.com/office/drawing/2014/main" id="{A6CA06F0-5CBD-4243-9589-5D80F58A08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2" name="Straight Connector 831">
                    <a:extLst>
                      <a:ext uri="{FF2B5EF4-FFF2-40B4-BE49-F238E27FC236}">
                        <a16:creationId xmlns:a16="http://schemas.microsoft.com/office/drawing/2014/main" id="{F8E04319-2D9D-4DE7-9DE8-96928242ED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6" name="Group 665">
                  <a:extLst>
                    <a:ext uri="{FF2B5EF4-FFF2-40B4-BE49-F238E27FC236}">
                      <a16:creationId xmlns:a16="http://schemas.microsoft.com/office/drawing/2014/main" id="{730CC3A4-3B41-464A-BD01-2EF67986E47E}"/>
                    </a:ext>
                  </a:extLst>
                </p:cNvPr>
                <p:cNvGrpSpPr/>
                <p:nvPr/>
              </p:nvGrpSpPr>
              <p:grpSpPr>
                <a:xfrm>
                  <a:off x="9015762" y="223783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9" name="Straight Connector 828">
                    <a:extLst>
                      <a:ext uri="{FF2B5EF4-FFF2-40B4-BE49-F238E27FC236}">
                        <a16:creationId xmlns:a16="http://schemas.microsoft.com/office/drawing/2014/main" id="{2F4CE630-96C9-4C0F-AEF9-3047938872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0" name="Straight Connector 829">
                    <a:extLst>
                      <a:ext uri="{FF2B5EF4-FFF2-40B4-BE49-F238E27FC236}">
                        <a16:creationId xmlns:a16="http://schemas.microsoft.com/office/drawing/2014/main" id="{1491FBB2-28A3-48B0-AD9F-16DB6BE5A1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7" name="Group 666">
                  <a:extLst>
                    <a:ext uri="{FF2B5EF4-FFF2-40B4-BE49-F238E27FC236}">
                      <a16:creationId xmlns:a16="http://schemas.microsoft.com/office/drawing/2014/main" id="{ACAF85A4-A409-4F0A-812A-D3246C4705E3}"/>
                    </a:ext>
                  </a:extLst>
                </p:cNvPr>
                <p:cNvGrpSpPr/>
                <p:nvPr/>
              </p:nvGrpSpPr>
              <p:grpSpPr>
                <a:xfrm>
                  <a:off x="8866377" y="221836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7" name="Straight Connector 826">
                    <a:extLst>
                      <a:ext uri="{FF2B5EF4-FFF2-40B4-BE49-F238E27FC236}">
                        <a16:creationId xmlns:a16="http://schemas.microsoft.com/office/drawing/2014/main" id="{CB19527B-4D23-430C-AA74-BBB80FFDCB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8" name="Straight Connector 827">
                    <a:extLst>
                      <a:ext uri="{FF2B5EF4-FFF2-40B4-BE49-F238E27FC236}">
                        <a16:creationId xmlns:a16="http://schemas.microsoft.com/office/drawing/2014/main" id="{C2B95010-3B05-46A7-9E16-4726C6AB6A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8" name="Group 667">
                  <a:extLst>
                    <a:ext uri="{FF2B5EF4-FFF2-40B4-BE49-F238E27FC236}">
                      <a16:creationId xmlns:a16="http://schemas.microsoft.com/office/drawing/2014/main" id="{2B65D4DD-49FF-489C-96A3-8C9068CC8665}"/>
                    </a:ext>
                  </a:extLst>
                </p:cNvPr>
                <p:cNvGrpSpPr/>
                <p:nvPr/>
              </p:nvGrpSpPr>
              <p:grpSpPr>
                <a:xfrm>
                  <a:off x="8789386" y="220030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5" name="Straight Connector 824">
                    <a:extLst>
                      <a:ext uri="{FF2B5EF4-FFF2-40B4-BE49-F238E27FC236}">
                        <a16:creationId xmlns:a16="http://schemas.microsoft.com/office/drawing/2014/main" id="{960F2721-8EE2-4B14-B8AF-CACC4D8546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6" name="Straight Connector 825">
                    <a:extLst>
                      <a:ext uri="{FF2B5EF4-FFF2-40B4-BE49-F238E27FC236}">
                        <a16:creationId xmlns:a16="http://schemas.microsoft.com/office/drawing/2014/main" id="{E325B512-76C0-41BF-A057-473A93D496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69" name="Group 668">
                  <a:extLst>
                    <a:ext uri="{FF2B5EF4-FFF2-40B4-BE49-F238E27FC236}">
                      <a16:creationId xmlns:a16="http://schemas.microsoft.com/office/drawing/2014/main" id="{E3107958-DA7F-4566-B1B2-ED0DBCE8E88B}"/>
                    </a:ext>
                  </a:extLst>
                </p:cNvPr>
                <p:cNvGrpSpPr/>
                <p:nvPr/>
              </p:nvGrpSpPr>
              <p:grpSpPr>
                <a:xfrm>
                  <a:off x="8779747" y="215844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3" name="Straight Connector 822">
                    <a:extLst>
                      <a:ext uri="{FF2B5EF4-FFF2-40B4-BE49-F238E27FC236}">
                        <a16:creationId xmlns:a16="http://schemas.microsoft.com/office/drawing/2014/main" id="{C44FAADF-D202-44AB-BF97-E1962A6A1A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4" name="Straight Connector 823">
                    <a:extLst>
                      <a:ext uri="{FF2B5EF4-FFF2-40B4-BE49-F238E27FC236}">
                        <a16:creationId xmlns:a16="http://schemas.microsoft.com/office/drawing/2014/main" id="{2D0BEDC5-0D10-4EE3-A285-8E3F20E2C2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0" name="Group 669">
                  <a:extLst>
                    <a:ext uri="{FF2B5EF4-FFF2-40B4-BE49-F238E27FC236}">
                      <a16:creationId xmlns:a16="http://schemas.microsoft.com/office/drawing/2014/main" id="{91C00C61-7C75-4B9A-8C5E-0B1DC57DE886}"/>
                    </a:ext>
                  </a:extLst>
                </p:cNvPr>
                <p:cNvGrpSpPr/>
                <p:nvPr/>
              </p:nvGrpSpPr>
              <p:grpSpPr>
                <a:xfrm>
                  <a:off x="8596335" y="215844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21" name="Straight Connector 820">
                    <a:extLst>
                      <a:ext uri="{FF2B5EF4-FFF2-40B4-BE49-F238E27FC236}">
                        <a16:creationId xmlns:a16="http://schemas.microsoft.com/office/drawing/2014/main" id="{5C18E5A9-F6D8-412A-AF6F-5D003028C8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2" name="Straight Connector 821">
                    <a:extLst>
                      <a:ext uri="{FF2B5EF4-FFF2-40B4-BE49-F238E27FC236}">
                        <a16:creationId xmlns:a16="http://schemas.microsoft.com/office/drawing/2014/main" id="{3B5EE5C2-7B1B-4409-902E-5AEF8FA9BD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12B3002F-3367-4818-B623-017B97625E9F}"/>
                    </a:ext>
                  </a:extLst>
                </p:cNvPr>
                <p:cNvGrpSpPr/>
                <p:nvPr/>
              </p:nvGrpSpPr>
              <p:grpSpPr>
                <a:xfrm>
                  <a:off x="8537841" y="212575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9" name="Straight Connector 818">
                    <a:extLst>
                      <a:ext uri="{FF2B5EF4-FFF2-40B4-BE49-F238E27FC236}">
                        <a16:creationId xmlns:a16="http://schemas.microsoft.com/office/drawing/2014/main" id="{E90852BF-E3ED-4026-AB0D-C6C3BC0066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0" name="Straight Connector 819">
                    <a:extLst>
                      <a:ext uri="{FF2B5EF4-FFF2-40B4-BE49-F238E27FC236}">
                        <a16:creationId xmlns:a16="http://schemas.microsoft.com/office/drawing/2014/main" id="{94195AB3-A2A6-4B12-928A-8C37D3F2C2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5ED4E2D-0217-4D2A-8AF4-453605E1A7ED}"/>
                    </a:ext>
                  </a:extLst>
                </p:cNvPr>
                <p:cNvGrpSpPr/>
                <p:nvPr/>
              </p:nvGrpSpPr>
              <p:grpSpPr>
                <a:xfrm>
                  <a:off x="8516403" y="212575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7" name="Straight Connector 816">
                    <a:extLst>
                      <a:ext uri="{FF2B5EF4-FFF2-40B4-BE49-F238E27FC236}">
                        <a16:creationId xmlns:a16="http://schemas.microsoft.com/office/drawing/2014/main" id="{C9D2F711-FB7E-4E86-898B-B583075B18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8" name="Straight Connector 817">
                    <a:extLst>
                      <a:ext uri="{FF2B5EF4-FFF2-40B4-BE49-F238E27FC236}">
                        <a16:creationId xmlns:a16="http://schemas.microsoft.com/office/drawing/2014/main" id="{7EE81B98-B4AD-498C-B75E-50BEE51C1C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7DEF60C-9160-4072-931B-559781A143D8}"/>
                    </a:ext>
                  </a:extLst>
                </p:cNvPr>
                <p:cNvGrpSpPr/>
                <p:nvPr/>
              </p:nvGrpSpPr>
              <p:grpSpPr>
                <a:xfrm>
                  <a:off x="8495074" y="210932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5" name="Straight Connector 814">
                    <a:extLst>
                      <a:ext uri="{FF2B5EF4-FFF2-40B4-BE49-F238E27FC236}">
                        <a16:creationId xmlns:a16="http://schemas.microsoft.com/office/drawing/2014/main" id="{74CC83B5-91DE-4763-A40D-812FCF2D11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6" name="Straight Connector 815">
                    <a:extLst>
                      <a:ext uri="{FF2B5EF4-FFF2-40B4-BE49-F238E27FC236}">
                        <a16:creationId xmlns:a16="http://schemas.microsoft.com/office/drawing/2014/main" id="{027E3167-A18C-4B1C-B0C5-E8C5F21E38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4" name="Group 673">
                  <a:extLst>
                    <a:ext uri="{FF2B5EF4-FFF2-40B4-BE49-F238E27FC236}">
                      <a16:creationId xmlns:a16="http://schemas.microsoft.com/office/drawing/2014/main" id="{86BCDB23-6BD1-4016-9D27-9095A3009A6A}"/>
                    </a:ext>
                  </a:extLst>
                </p:cNvPr>
                <p:cNvGrpSpPr/>
                <p:nvPr/>
              </p:nvGrpSpPr>
              <p:grpSpPr>
                <a:xfrm>
                  <a:off x="8412117" y="209429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3" name="Straight Connector 812">
                    <a:extLst>
                      <a:ext uri="{FF2B5EF4-FFF2-40B4-BE49-F238E27FC236}">
                        <a16:creationId xmlns:a16="http://schemas.microsoft.com/office/drawing/2014/main" id="{F07518C1-FE23-40AC-9CA0-80637C7F44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4" name="Straight Connector 813">
                    <a:extLst>
                      <a:ext uri="{FF2B5EF4-FFF2-40B4-BE49-F238E27FC236}">
                        <a16:creationId xmlns:a16="http://schemas.microsoft.com/office/drawing/2014/main" id="{32C329C1-4B38-4B65-87FC-D22A0E9E79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5" name="Group 674">
                  <a:extLst>
                    <a:ext uri="{FF2B5EF4-FFF2-40B4-BE49-F238E27FC236}">
                      <a16:creationId xmlns:a16="http://schemas.microsoft.com/office/drawing/2014/main" id="{5F780B49-10AB-4E48-B381-898ADB219539}"/>
                    </a:ext>
                  </a:extLst>
                </p:cNvPr>
                <p:cNvGrpSpPr/>
                <p:nvPr/>
              </p:nvGrpSpPr>
              <p:grpSpPr>
                <a:xfrm>
                  <a:off x="8401480" y="206046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11" name="Straight Connector 810">
                    <a:extLst>
                      <a:ext uri="{FF2B5EF4-FFF2-40B4-BE49-F238E27FC236}">
                        <a16:creationId xmlns:a16="http://schemas.microsoft.com/office/drawing/2014/main" id="{680C1375-F103-491E-AB11-32F959A6D0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2" name="Straight Connector 811">
                    <a:extLst>
                      <a:ext uri="{FF2B5EF4-FFF2-40B4-BE49-F238E27FC236}">
                        <a16:creationId xmlns:a16="http://schemas.microsoft.com/office/drawing/2014/main" id="{890CEE12-D86D-4FCF-95DD-05139BFEC7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6" name="Group 675">
                  <a:extLst>
                    <a:ext uri="{FF2B5EF4-FFF2-40B4-BE49-F238E27FC236}">
                      <a16:creationId xmlns:a16="http://schemas.microsoft.com/office/drawing/2014/main" id="{D9C5E3A7-0499-4D64-9680-B4AFBC87F71B}"/>
                    </a:ext>
                  </a:extLst>
                </p:cNvPr>
                <p:cNvGrpSpPr/>
                <p:nvPr/>
              </p:nvGrpSpPr>
              <p:grpSpPr>
                <a:xfrm>
                  <a:off x="8296954" y="204386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9" name="Straight Connector 808">
                    <a:extLst>
                      <a:ext uri="{FF2B5EF4-FFF2-40B4-BE49-F238E27FC236}">
                        <a16:creationId xmlns:a16="http://schemas.microsoft.com/office/drawing/2014/main" id="{D30B8AC8-FE78-4EDC-AA44-D9526FA36B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0" name="Straight Connector 809">
                    <a:extLst>
                      <a:ext uri="{FF2B5EF4-FFF2-40B4-BE49-F238E27FC236}">
                        <a16:creationId xmlns:a16="http://schemas.microsoft.com/office/drawing/2014/main" id="{75D4B7EB-6335-4997-800B-A82EAB97B1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7" name="Group 676">
                  <a:extLst>
                    <a:ext uri="{FF2B5EF4-FFF2-40B4-BE49-F238E27FC236}">
                      <a16:creationId xmlns:a16="http://schemas.microsoft.com/office/drawing/2014/main" id="{B6C640CC-187E-49EC-A497-A27CFC432D5C}"/>
                    </a:ext>
                  </a:extLst>
                </p:cNvPr>
                <p:cNvGrpSpPr/>
                <p:nvPr/>
              </p:nvGrpSpPr>
              <p:grpSpPr>
                <a:xfrm>
                  <a:off x="8277898" y="204386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7" name="Straight Connector 806">
                    <a:extLst>
                      <a:ext uri="{FF2B5EF4-FFF2-40B4-BE49-F238E27FC236}">
                        <a16:creationId xmlns:a16="http://schemas.microsoft.com/office/drawing/2014/main" id="{959B3A98-EF75-4199-945B-1C757051E2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8" name="Straight Connector 807">
                    <a:extLst>
                      <a:ext uri="{FF2B5EF4-FFF2-40B4-BE49-F238E27FC236}">
                        <a16:creationId xmlns:a16="http://schemas.microsoft.com/office/drawing/2014/main" id="{12898092-98F1-489A-A77E-CC811F0D44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8" name="Group 677">
                  <a:extLst>
                    <a:ext uri="{FF2B5EF4-FFF2-40B4-BE49-F238E27FC236}">
                      <a16:creationId xmlns:a16="http://schemas.microsoft.com/office/drawing/2014/main" id="{B0F7E038-D5C0-4814-87E5-35C404492F2E}"/>
                    </a:ext>
                  </a:extLst>
                </p:cNvPr>
                <p:cNvGrpSpPr/>
                <p:nvPr/>
              </p:nvGrpSpPr>
              <p:grpSpPr>
                <a:xfrm>
                  <a:off x="8157032" y="203183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5" name="Straight Connector 804">
                    <a:extLst>
                      <a:ext uri="{FF2B5EF4-FFF2-40B4-BE49-F238E27FC236}">
                        <a16:creationId xmlns:a16="http://schemas.microsoft.com/office/drawing/2014/main" id="{B182F070-5504-4B1A-9230-4C9ACFFC58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6" name="Straight Connector 805">
                    <a:extLst>
                      <a:ext uri="{FF2B5EF4-FFF2-40B4-BE49-F238E27FC236}">
                        <a16:creationId xmlns:a16="http://schemas.microsoft.com/office/drawing/2014/main" id="{F939ADE8-7AEA-4C49-A1F0-1CA21129B7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79" name="Group 678">
                  <a:extLst>
                    <a:ext uri="{FF2B5EF4-FFF2-40B4-BE49-F238E27FC236}">
                      <a16:creationId xmlns:a16="http://schemas.microsoft.com/office/drawing/2014/main" id="{0C3ABF5D-EB35-462A-A247-558B5F524B33}"/>
                    </a:ext>
                  </a:extLst>
                </p:cNvPr>
                <p:cNvGrpSpPr/>
                <p:nvPr/>
              </p:nvGrpSpPr>
              <p:grpSpPr>
                <a:xfrm>
                  <a:off x="8090721" y="201498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3" name="Straight Connector 802">
                    <a:extLst>
                      <a:ext uri="{FF2B5EF4-FFF2-40B4-BE49-F238E27FC236}">
                        <a16:creationId xmlns:a16="http://schemas.microsoft.com/office/drawing/2014/main" id="{7C2A71E7-2EA4-4BD8-8AB5-A7BE87326E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4" name="Straight Connector 803">
                    <a:extLst>
                      <a:ext uri="{FF2B5EF4-FFF2-40B4-BE49-F238E27FC236}">
                        <a16:creationId xmlns:a16="http://schemas.microsoft.com/office/drawing/2014/main" id="{80BEAAB8-6395-49C4-B8AB-80013E433E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0" name="Group 679">
                  <a:extLst>
                    <a:ext uri="{FF2B5EF4-FFF2-40B4-BE49-F238E27FC236}">
                      <a16:creationId xmlns:a16="http://schemas.microsoft.com/office/drawing/2014/main" id="{06822E70-64EC-4A91-9FB9-903D1AFBC181}"/>
                    </a:ext>
                  </a:extLst>
                </p:cNvPr>
                <p:cNvGrpSpPr/>
                <p:nvPr/>
              </p:nvGrpSpPr>
              <p:grpSpPr>
                <a:xfrm>
                  <a:off x="8049914" y="200576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801" name="Straight Connector 800">
                    <a:extLst>
                      <a:ext uri="{FF2B5EF4-FFF2-40B4-BE49-F238E27FC236}">
                        <a16:creationId xmlns:a16="http://schemas.microsoft.com/office/drawing/2014/main" id="{32D20AA8-1BE8-4DE2-B435-0E18F415B3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2" name="Straight Connector 801">
                    <a:extLst>
                      <a:ext uri="{FF2B5EF4-FFF2-40B4-BE49-F238E27FC236}">
                        <a16:creationId xmlns:a16="http://schemas.microsoft.com/office/drawing/2014/main" id="{B8A80EF8-C9DF-46A5-B2C4-82D16DA2DB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1" name="Group 680">
                  <a:extLst>
                    <a:ext uri="{FF2B5EF4-FFF2-40B4-BE49-F238E27FC236}">
                      <a16:creationId xmlns:a16="http://schemas.microsoft.com/office/drawing/2014/main" id="{A11E4C55-EBAA-41A1-B2F3-BABBEC9A23F2}"/>
                    </a:ext>
                  </a:extLst>
                </p:cNvPr>
                <p:cNvGrpSpPr/>
                <p:nvPr/>
              </p:nvGrpSpPr>
              <p:grpSpPr>
                <a:xfrm>
                  <a:off x="8039775" y="19870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9" name="Straight Connector 798">
                    <a:extLst>
                      <a:ext uri="{FF2B5EF4-FFF2-40B4-BE49-F238E27FC236}">
                        <a16:creationId xmlns:a16="http://schemas.microsoft.com/office/drawing/2014/main" id="{7CAE8526-C732-4DD0-AEFE-E1B31FBB39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0" name="Straight Connector 799">
                    <a:extLst>
                      <a:ext uri="{FF2B5EF4-FFF2-40B4-BE49-F238E27FC236}">
                        <a16:creationId xmlns:a16="http://schemas.microsoft.com/office/drawing/2014/main" id="{77F06A29-532B-41CF-91AE-AC0B327E8D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2" name="Group 681">
                  <a:extLst>
                    <a:ext uri="{FF2B5EF4-FFF2-40B4-BE49-F238E27FC236}">
                      <a16:creationId xmlns:a16="http://schemas.microsoft.com/office/drawing/2014/main" id="{35D82AE3-90A4-4C40-9C5F-C6886B80612C}"/>
                    </a:ext>
                  </a:extLst>
                </p:cNvPr>
                <p:cNvGrpSpPr/>
                <p:nvPr/>
              </p:nvGrpSpPr>
              <p:grpSpPr>
                <a:xfrm>
                  <a:off x="7910847" y="196877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7" name="Straight Connector 796">
                    <a:extLst>
                      <a:ext uri="{FF2B5EF4-FFF2-40B4-BE49-F238E27FC236}">
                        <a16:creationId xmlns:a16="http://schemas.microsoft.com/office/drawing/2014/main" id="{B9E31E3B-011E-4CE7-A0C6-39B959AFA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8" name="Straight Connector 797">
                    <a:extLst>
                      <a:ext uri="{FF2B5EF4-FFF2-40B4-BE49-F238E27FC236}">
                        <a16:creationId xmlns:a16="http://schemas.microsoft.com/office/drawing/2014/main" id="{C227A56E-FB2A-440A-B094-2ADF2A952B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3" name="Group 682">
                  <a:extLst>
                    <a:ext uri="{FF2B5EF4-FFF2-40B4-BE49-F238E27FC236}">
                      <a16:creationId xmlns:a16="http://schemas.microsoft.com/office/drawing/2014/main" id="{34E008B8-BBBE-417F-9E00-8662C6A4C7AE}"/>
                    </a:ext>
                  </a:extLst>
                </p:cNvPr>
                <p:cNvGrpSpPr/>
                <p:nvPr/>
              </p:nvGrpSpPr>
              <p:grpSpPr>
                <a:xfrm>
                  <a:off x="7839698" y="195499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5" name="Straight Connector 794">
                    <a:extLst>
                      <a:ext uri="{FF2B5EF4-FFF2-40B4-BE49-F238E27FC236}">
                        <a16:creationId xmlns:a16="http://schemas.microsoft.com/office/drawing/2014/main" id="{A1140E8E-53C6-47A9-91C9-C08C6BD481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6" name="Straight Connector 795">
                    <a:extLst>
                      <a:ext uri="{FF2B5EF4-FFF2-40B4-BE49-F238E27FC236}">
                        <a16:creationId xmlns:a16="http://schemas.microsoft.com/office/drawing/2014/main" id="{9C7157CB-CD12-4EB2-8F33-79C3DF5580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4" name="Group 683">
                  <a:extLst>
                    <a:ext uri="{FF2B5EF4-FFF2-40B4-BE49-F238E27FC236}">
                      <a16:creationId xmlns:a16="http://schemas.microsoft.com/office/drawing/2014/main" id="{F22F1E42-62B0-4DE8-A0EB-A1A5AEBCA587}"/>
                    </a:ext>
                  </a:extLst>
                </p:cNvPr>
                <p:cNvGrpSpPr/>
                <p:nvPr/>
              </p:nvGrpSpPr>
              <p:grpSpPr>
                <a:xfrm>
                  <a:off x="7791737" y="194129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3" name="Straight Connector 792">
                    <a:extLst>
                      <a:ext uri="{FF2B5EF4-FFF2-40B4-BE49-F238E27FC236}">
                        <a16:creationId xmlns:a16="http://schemas.microsoft.com/office/drawing/2014/main" id="{A2C69255-B6D0-4E87-A165-3D65E393F1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4" name="Straight Connector 793">
                    <a:extLst>
                      <a:ext uri="{FF2B5EF4-FFF2-40B4-BE49-F238E27FC236}">
                        <a16:creationId xmlns:a16="http://schemas.microsoft.com/office/drawing/2014/main" id="{5B6E3E10-A350-4957-827D-FEC33BDE95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5" name="Group 684">
                  <a:extLst>
                    <a:ext uri="{FF2B5EF4-FFF2-40B4-BE49-F238E27FC236}">
                      <a16:creationId xmlns:a16="http://schemas.microsoft.com/office/drawing/2014/main" id="{3F6C510B-DC96-42CE-88AA-6EC9C3784D11}"/>
                    </a:ext>
                  </a:extLst>
                </p:cNvPr>
                <p:cNvGrpSpPr/>
                <p:nvPr/>
              </p:nvGrpSpPr>
              <p:grpSpPr>
                <a:xfrm>
                  <a:off x="7784546" y="191124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91" name="Straight Connector 790">
                    <a:extLst>
                      <a:ext uri="{FF2B5EF4-FFF2-40B4-BE49-F238E27FC236}">
                        <a16:creationId xmlns:a16="http://schemas.microsoft.com/office/drawing/2014/main" id="{B2DCDDDD-ED3C-4219-9BDE-80ED3CE5A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2" name="Straight Connector 791">
                    <a:extLst>
                      <a:ext uri="{FF2B5EF4-FFF2-40B4-BE49-F238E27FC236}">
                        <a16:creationId xmlns:a16="http://schemas.microsoft.com/office/drawing/2014/main" id="{CD91AC32-9DE5-41B1-8583-DC53C363E0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6" name="Group 685">
                  <a:extLst>
                    <a:ext uri="{FF2B5EF4-FFF2-40B4-BE49-F238E27FC236}">
                      <a16:creationId xmlns:a16="http://schemas.microsoft.com/office/drawing/2014/main" id="{295F9599-DE91-48F8-A3C1-7F9BF6D5ED8C}"/>
                    </a:ext>
                  </a:extLst>
                </p:cNvPr>
                <p:cNvGrpSpPr/>
                <p:nvPr/>
              </p:nvGrpSpPr>
              <p:grpSpPr>
                <a:xfrm>
                  <a:off x="7770629" y="189532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9" name="Straight Connector 788">
                    <a:extLst>
                      <a:ext uri="{FF2B5EF4-FFF2-40B4-BE49-F238E27FC236}">
                        <a16:creationId xmlns:a16="http://schemas.microsoft.com/office/drawing/2014/main" id="{75F1FA49-57BB-4695-9986-5985B28962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90" name="Straight Connector 789">
                    <a:extLst>
                      <a:ext uri="{FF2B5EF4-FFF2-40B4-BE49-F238E27FC236}">
                        <a16:creationId xmlns:a16="http://schemas.microsoft.com/office/drawing/2014/main" id="{DB8ED3C7-12D6-4E7E-A2FA-3AF9371CB2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7" name="Group 686">
                  <a:extLst>
                    <a:ext uri="{FF2B5EF4-FFF2-40B4-BE49-F238E27FC236}">
                      <a16:creationId xmlns:a16="http://schemas.microsoft.com/office/drawing/2014/main" id="{7875CBBC-5981-48C5-BB7F-70D7A219E11C}"/>
                    </a:ext>
                  </a:extLst>
                </p:cNvPr>
                <p:cNvGrpSpPr/>
                <p:nvPr/>
              </p:nvGrpSpPr>
              <p:grpSpPr>
                <a:xfrm>
                  <a:off x="7683037" y="18816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7" name="Straight Connector 786">
                    <a:extLst>
                      <a:ext uri="{FF2B5EF4-FFF2-40B4-BE49-F238E27FC236}">
                        <a16:creationId xmlns:a16="http://schemas.microsoft.com/office/drawing/2014/main" id="{8EACE017-73BA-4A79-B111-03346EA541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8" name="Straight Connector 787">
                    <a:extLst>
                      <a:ext uri="{FF2B5EF4-FFF2-40B4-BE49-F238E27FC236}">
                        <a16:creationId xmlns:a16="http://schemas.microsoft.com/office/drawing/2014/main" id="{1CBE3E41-8A14-4EB8-B573-6212099258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226EB056-37D6-420B-88A2-574F002DC5AD}"/>
                    </a:ext>
                  </a:extLst>
                </p:cNvPr>
                <p:cNvGrpSpPr/>
                <p:nvPr/>
              </p:nvGrpSpPr>
              <p:grpSpPr>
                <a:xfrm>
                  <a:off x="7672198" y="185206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5" name="Straight Connector 784">
                    <a:extLst>
                      <a:ext uri="{FF2B5EF4-FFF2-40B4-BE49-F238E27FC236}">
                        <a16:creationId xmlns:a16="http://schemas.microsoft.com/office/drawing/2014/main" id="{F9ABDCC9-2D03-4C14-8852-37D8B21550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6" name="Straight Connector 785">
                    <a:extLst>
                      <a:ext uri="{FF2B5EF4-FFF2-40B4-BE49-F238E27FC236}">
                        <a16:creationId xmlns:a16="http://schemas.microsoft.com/office/drawing/2014/main" id="{0C15B722-D0AC-4E0A-9143-4CC4AE020D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E48B95AA-BE12-4564-B3B3-2898060C522B}"/>
                    </a:ext>
                  </a:extLst>
                </p:cNvPr>
                <p:cNvGrpSpPr/>
                <p:nvPr/>
              </p:nvGrpSpPr>
              <p:grpSpPr>
                <a:xfrm>
                  <a:off x="7665935" y="1835719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3" name="Straight Connector 782">
                    <a:extLst>
                      <a:ext uri="{FF2B5EF4-FFF2-40B4-BE49-F238E27FC236}">
                        <a16:creationId xmlns:a16="http://schemas.microsoft.com/office/drawing/2014/main" id="{AF699A70-E3E2-4077-97C0-52531A511C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4" name="Straight Connector 783">
                    <a:extLst>
                      <a:ext uri="{FF2B5EF4-FFF2-40B4-BE49-F238E27FC236}">
                        <a16:creationId xmlns:a16="http://schemas.microsoft.com/office/drawing/2014/main" id="{1C2639DD-2892-4A01-B803-849D6F5329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099EE0CB-6E75-4AC4-A802-1C7F7031901A}"/>
                    </a:ext>
                  </a:extLst>
                </p:cNvPr>
                <p:cNvGrpSpPr/>
                <p:nvPr/>
              </p:nvGrpSpPr>
              <p:grpSpPr>
                <a:xfrm>
                  <a:off x="7599260" y="1822014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81" name="Straight Connector 780">
                    <a:extLst>
                      <a:ext uri="{FF2B5EF4-FFF2-40B4-BE49-F238E27FC236}">
                        <a16:creationId xmlns:a16="http://schemas.microsoft.com/office/drawing/2014/main" id="{06EE1B1B-B718-4B69-982E-5CF24542E7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2" name="Straight Connector 781">
                    <a:extLst>
                      <a:ext uri="{FF2B5EF4-FFF2-40B4-BE49-F238E27FC236}">
                        <a16:creationId xmlns:a16="http://schemas.microsoft.com/office/drawing/2014/main" id="{4B911DC2-21C5-43D8-99D7-ABCF83BCD3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1" name="Group 690">
                  <a:extLst>
                    <a:ext uri="{FF2B5EF4-FFF2-40B4-BE49-F238E27FC236}">
                      <a16:creationId xmlns:a16="http://schemas.microsoft.com/office/drawing/2014/main" id="{AC36FFCC-265B-4875-AEFF-43F422A00DBE}"/>
                    </a:ext>
                  </a:extLst>
                </p:cNvPr>
                <p:cNvGrpSpPr/>
                <p:nvPr/>
              </p:nvGrpSpPr>
              <p:grpSpPr>
                <a:xfrm>
                  <a:off x="7547620" y="175873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9" name="Straight Connector 778">
                    <a:extLst>
                      <a:ext uri="{FF2B5EF4-FFF2-40B4-BE49-F238E27FC236}">
                        <a16:creationId xmlns:a16="http://schemas.microsoft.com/office/drawing/2014/main" id="{3893090F-6657-4332-9D57-9160773C0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0" name="Straight Connector 779">
                    <a:extLst>
                      <a:ext uri="{FF2B5EF4-FFF2-40B4-BE49-F238E27FC236}">
                        <a16:creationId xmlns:a16="http://schemas.microsoft.com/office/drawing/2014/main" id="{6D5E56A1-31F4-46C6-9457-D3B8C83446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2" name="Group 691">
                  <a:extLst>
                    <a:ext uri="{FF2B5EF4-FFF2-40B4-BE49-F238E27FC236}">
                      <a16:creationId xmlns:a16="http://schemas.microsoft.com/office/drawing/2014/main" id="{176A5B6E-287D-4755-8F9C-0689D0C05A15}"/>
                    </a:ext>
                  </a:extLst>
                </p:cNvPr>
                <p:cNvGrpSpPr/>
                <p:nvPr/>
              </p:nvGrpSpPr>
              <p:grpSpPr>
                <a:xfrm>
                  <a:off x="7539022" y="174520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7" name="Straight Connector 776">
                    <a:extLst>
                      <a:ext uri="{FF2B5EF4-FFF2-40B4-BE49-F238E27FC236}">
                        <a16:creationId xmlns:a16="http://schemas.microsoft.com/office/drawing/2014/main" id="{45D19248-0B59-4F07-BCB1-CDB6B1A95F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8" name="Straight Connector 777">
                    <a:extLst>
                      <a:ext uri="{FF2B5EF4-FFF2-40B4-BE49-F238E27FC236}">
                        <a16:creationId xmlns:a16="http://schemas.microsoft.com/office/drawing/2014/main" id="{D4E60A18-2DBD-4DB4-8740-BCCBD6E863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2EB48D08-AB57-435B-83D3-A7E779D6BD02}"/>
                    </a:ext>
                  </a:extLst>
                </p:cNvPr>
                <p:cNvGrpSpPr/>
                <p:nvPr/>
              </p:nvGrpSpPr>
              <p:grpSpPr>
                <a:xfrm>
                  <a:off x="7527493" y="162441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5" name="Straight Connector 774">
                    <a:extLst>
                      <a:ext uri="{FF2B5EF4-FFF2-40B4-BE49-F238E27FC236}">
                        <a16:creationId xmlns:a16="http://schemas.microsoft.com/office/drawing/2014/main" id="{9D33F8C8-C7EE-464D-B28E-0998B92C52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6" name="Straight Connector 775">
                    <a:extLst>
                      <a:ext uri="{FF2B5EF4-FFF2-40B4-BE49-F238E27FC236}">
                        <a16:creationId xmlns:a16="http://schemas.microsoft.com/office/drawing/2014/main" id="{143B073B-84B9-4212-89E2-264518BDBB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4" name="Group 693">
                  <a:extLst>
                    <a:ext uri="{FF2B5EF4-FFF2-40B4-BE49-F238E27FC236}">
                      <a16:creationId xmlns:a16="http://schemas.microsoft.com/office/drawing/2014/main" id="{A7297EE9-4887-4597-BC4E-A04D4BDDD98F}"/>
                    </a:ext>
                  </a:extLst>
                </p:cNvPr>
                <p:cNvGrpSpPr/>
                <p:nvPr/>
              </p:nvGrpSpPr>
              <p:grpSpPr>
                <a:xfrm>
                  <a:off x="7517588" y="160898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3" name="Straight Connector 772">
                    <a:extLst>
                      <a:ext uri="{FF2B5EF4-FFF2-40B4-BE49-F238E27FC236}">
                        <a16:creationId xmlns:a16="http://schemas.microsoft.com/office/drawing/2014/main" id="{28B37AFE-4060-4530-8588-4B03C56276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4" name="Straight Connector 773">
                    <a:extLst>
                      <a:ext uri="{FF2B5EF4-FFF2-40B4-BE49-F238E27FC236}">
                        <a16:creationId xmlns:a16="http://schemas.microsoft.com/office/drawing/2014/main" id="{E0D2ACF5-3D28-4465-8AAB-2C3EA29B05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5" name="Group 694">
                  <a:extLst>
                    <a:ext uri="{FF2B5EF4-FFF2-40B4-BE49-F238E27FC236}">
                      <a16:creationId xmlns:a16="http://schemas.microsoft.com/office/drawing/2014/main" id="{EB197C1B-E0C8-4620-86E9-1F04C52AA274}"/>
                    </a:ext>
                  </a:extLst>
                </p:cNvPr>
                <p:cNvGrpSpPr/>
                <p:nvPr/>
              </p:nvGrpSpPr>
              <p:grpSpPr>
                <a:xfrm>
                  <a:off x="7490131" y="159725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71" name="Straight Connector 770">
                    <a:extLst>
                      <a:ext uri="{FF2B5EF4-FFF2-40B4-BE49-F238E27FC236}">
                        <a16:creationId xmlns:a16="http://schemas.microsoft.com/office/drawing/2014/main" id="{6F022258-7D99-4A07-9382-C1681A7424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2" name="Straight Connector 771">
                    <a:extLst>
                      <a:ext uri="{FF2B5EF4-FFF2-40B4-BE49-F238E27FC236}">
                        <a16:creationId xmlns:a16="http://schemas.microsoft.com/office/drawing/2014/main" id="{3A126E95-EE00-4094-9B9B-924CFFDBFB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6" name="Group 695">
                  <a:extLst>
                    <a:ext uri="{FF2B5EF4-FFF2-40B4-BE49-F238E27FC236}">
                      <a16:creationId xmlns:a16="http://schemas.microsoft.com/office/drawing/2014/main" id="{B189A0DC-3074-4ABE-84E6-B0E190899F6D}"/>
                    </a:ext>
                  </a:extLst>
                </p:cNvPr>
                <p:cNvGrpSpPr/>
                <p:nvPr/>
              </p:nvGrpSpPr>
              <p:grpSpPr>
                <a:xfrm>
                  <a:off x="7430265" y="158044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9" name="Straight Connector 768">
                    <a:extLst>
                      <a:ext uri="{FF2B5EF4-FFF2-40B4-BE49-F238E27FC236}">
                        <a16:creationId xmlns:a16="http://schemas.microsoft.com/office/drawing/2014/main" id="{0C6617C8-8CF0-48B8-9D2B-C94A4D8C6D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0" name="Straight Connector 769">
                    <a:extLst>
                      <a:ext uri="{FF2B5EF4-FFF2-40B4-BE49-F238E27FC236}">
                        <a16:creationId xmlns:a16="http://schemas.microsoft.com/office/drawing/2014/main" id="{FE98AF90-83F6-4100-A9EE-0402E5875D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7" name="Group 696">
                  <a:extLst>
                    <a:ext uri="{FF2B5EF4-FFF2-40B4-BE49-F238E27FC236}">
                      <a16:creationId xmlns:a16="http://schemas.microsoft.com/office/drawing/2014/main" id="{DDCA6992-F040-4E02-9A95-C602573C6F9E}"/>
                    </a:ext>
                  </a:extLst>
                </p:cNvPr>
                <p:cNvGrpSpPr/>
                <p:nvPr/>
              </p:nvGrpSpPr>
              <p:grpSpPr>
                <a:xfrm>
                  <a:off x="7408257" y="1566084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7" name="Straight Connector 766">
                    <a:extLst>
                      <a:ext uri="{FF2B5EF4-FFF2-40B4-BE49-F238E27FC236}">
                        <a16:creationId xmlns:a16="http://schemas.microsoft.com/office/drawing/2014/main" id="{50B07FD2-D2DE-4910-AF46-AE291F2994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8" name="Straight Connector 767">
                    <a:extLst>
                      <a:ext uri="{FF2B5EF4-FFF2-40B4-BE49-F238E27FC236}">
                        <a16:creationId xmlns:a16="http://schemas.microsoft.com/office/drawing/2014/main" id="{65813DCD-2956-4ECD-93A7-D19104BBD8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8" name="Group 697">
                  <a:extLst>
                    <a:ext uri="{FF2B5EF4-FFF2-40B4-BE49-F238E27FC236}">
                      <a16:creationId xmlns:a16="http://schemas.microsoft.com/office/drawing/2014/main" id="{46712319-4DCD-45E7-B929-8D1688EC6776}"/>
                    </a:ext>
                  </a:extLst>
                </p:cNvPr>
                <p:cNvGrpSpPr/>
                <p:nvPr/>
              </p:nvGrpSpPr>
              <p:grpSpPr>
                <a:xfrm>
                  <a:off x="7388247" y="155041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5" name="Straight Connector 764">
                    <a:extLst>
                      <a:ext uri="{FF2B5EF4-FFF2-40B4-BE49-F238E27FC236}">
                        <a16:creationId xmlns:a16="http://schemas.microsoft.com/office/drawing/2014/main" id="{D0FDD12A-1F20-4E8D-B516-8C8F7876BF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6" name="Straight Connector 765">
                    <a:extLst>
                      <a:ext uri="{FF2B5EF4-FFF2-40B4-BE49-F238E27FC236}">
                        <a16:creationId xmlns:a16="http://schemas.microsoft.com/office/drawing/2014/main" id="{239B13A4-4C6F-48F6-9686-EEEB0DDD93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699" name="Group 698">
                  <a:extLst>
                    <a:ext uri="{FF2B5EF4-FFF2-40B4-BE49-F238E27FC236}">
                      <a16:creationId xmlns:a16="http://schemas.microsoft.com/office/drawing/2014/main" id="{189A49B5-8542-46B0-A5BC-F395AB95BD11}"/>
                    </a:ext>
                  </a:extLst>
                </p:cNvPr>
                <p:cNvGrpSpPr/>
                <p:nvPr/>
              </p:nvGrpSpPr>
              <p:grpSpPr>
                <a:xfrm>
                  <a:off x="7339875" y="153245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3" name="Straight Connector 762">
                    <a:extLst>
                      <a:ext uri="{FF2B5EF4-FFF2-40B4-BE49-F238E27FC236}">
                        <a16:creationId xmlns:a16="http://schemas.microsoft.com/office/drawing/2014/main" id="{8AEA632F-A948-4B56-B9D3-AE0B1B291A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4" name="Straight Connector 763">
                    <a:extLst>
                      <a:ext uri="{FF2B5EF4-FFF2-40B4-BE49-F238E27FC236}">
                        <a16:creationId xmlns:a16="http://schemas.microsoft.com/office/drawing/2014/main" id="{B45F310D-46F6-4316-8659-E8EB0DAAF7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0" name="Group 699">
                  <a:extLst>
                    <a:ext uri="{FF2B5EF4-FFF2-40B4-BE49-F238E27FC236}">
                      <a16:creationId xmlns:a16="http://schemas.microsoft.com/office/drawing/2014/main" id="{6C8965DB-BB8F-45C6-8935-62987852105C}"/>
                    </a:ext>
                  </a:extLst>
                </p:cNvPr>
                <p:cNvGrpSpPr/>
                <p:nvPr/>
              </p:nvGrpSpPr>
              <p:grpSpPr>
                <a:xfrm>
                  <a:off x="7333114" y="151811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61" name="Straight Connector 760">
                    <a:extLst>
                      <a:ext uri="{FF2B5EF4-FFF2-40B4-BE49-F238E27FC236}">
                        <a16:creationId xmlns:a16="http://schemas.microsoft.com/office/drawing/2014/main" id="{AA723F95-F116-4745-B5F8-7B284C5577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2" name="Straight Connector 761">
                    <a:extLst>
                      <a:ext uri="{FF2B5EF4-FFF2-40B4-BE49-F238E27FC236}">
                        <a16:creationId xmlns:a16="http://schemas.microsoft.com/office/drawing/2014/main" id="{8FEB7D61-99A5-4706-B3E1-8B2E718B6F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1" name="Group 700">
                  <a:extLst>
                    <a:ext uri="{FF2B5EF4-FFF2-40B4-BE49-F238E27FC236}">
                      <a16:creationId xmlns:a16="http://schemas.microsoft.com/office/drawing/2014/main" id="{E43C9B23-F3B0-48B1-997A-577F4C4258D3}"/>
                    </a:ext>
                  </a:extLst>
                </p:cNvPr>
                <p:cNvGrpSpPr/>
                <p:nvPr/>
              </p:nvGrpSpPr>
              <p:grpSpPr>
                <a:xfrm>
                  <a:off x="7316788" y="1502325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9" name="Straight Connector 758">
                    <a:extLst>
                      <a:ext uri="{FF2B5EF4-FFF2-40B4-BE49-F238E27FC236}">
                        <a16:creationId xmlns:a16="http://schemas.microsoft.com/office/drawing/2014/main" id="{6013E1A6-C79D-452D-B671-DE44312774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0" name="Straight Connector 759">
                    <a:extLst>
                      <a:ext uri="{FF2B5EF4-FFF2-40B4-BE49-F238E27FC236}">
                        <a16:creationId xmlns:a16="http://schemas.microsoft.com/office/drawing/2014/main" id="{A04A884B-99E9-4793-AE43-A01487E57A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2" name="Group 701">
                  <a:extLst>
                    <a:ext uri="{FF2B5EF4-FFF2-40B4-BE49-F238E27FC236}">
                      <a16:creationId xmlns:a16="http://schemas.microsoft.com/office/drawing/2014/main" id="{1D99F2C8-613A-48B2-96DE-AD5394B5E822}"/>
                    </a:ext>
                  </a:extLst>
                </p:cNvPr>
                <p:cNvGrpSpPr/>
                <p:nvPr/>
              </p:nvGrpSpPr>
              <p:grpSpPr>
                <a:xfrm>
                  <a:off x="7295043" y="149347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7" name="Straight Connector 756">
                    <a:extLst>
                      <a:ext uri="{FF2B5EF4-FFF2-40B4-BE49-F238E27FC236}">
                        <a16:creationId xmlns:a16="http://schemas.microsoft.com/office/drawing/2014/main" id="{AE476E21-9D82-4221-9D40-A534952AD1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8" name="Straight Connector 757">
                    <a:extLst>
                      <a:ext uri="{FF2B5EF4-FFF2-40B4-BE49-F238E27FC236}">
                        <a16:creationId xmlns:a16="http://schemas.microsoft.com/office/drawing/2014/main" id="{4BC770A0-23E7-4629-A07F-DBBAA7A707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3" name="Group 702">
                  <a:extLst>
                    <a:ext uri="{FF2B5EF4-FFF2-40B4-BE49-F238E27FC236}">
                      <a16:creationId xmlns:a16="http://schemas.microsoft.com/office/drawing/2014/main" id="{4C5D42AD-AEC5-4927-8D88-2DF93887EE0A}"/>
                    </a:ext>
                  </a:extLst>
                </p:cNvPr>
                <p:cNvGrpSpPr/>
                <p:nvPr/>
              </p:nvGrpSpPr>
              <p:grpSpPr>
                <a:xfrm>
                  <a:off x="7288248" y="1480204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5" name="Straight Connector 754">
                    <a:extLst>
                      <a:ext uri="{FF2B5EF4-FFF2-40B4-BE49-F238E27FC236}">
                        <a16:creationId xmlns:a16="http://schemas.microsoft.com/office/drawing/2014/main" id="{3155630B-683A-481B-ABA5-9F2B9D01BB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6" name="Straight Connector 755">
                    <a:extLst>
                      <a:ext uri="{FF2B5EF4-FFF2-40B4-BE49-F238E27FC236}">
                        <a16:creationId xmlns:a16="http://schemas.microsoft.com/office/drawing/2014/main" id="{184943B8-CE72-4CE5-8BC9-DCABC505D0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BCA810BC-A182-4D1A-B961-88DD56BBA087}"/>
                    </a:ext>
                  </a:extLst>
                </p:cNvPr>
                <p:cNvGrpSpPr/>
                <p:nvPr/>
              </p:nvGrpSpPr>
              <p:grpSpPr>
                <a:xfrm>
                  <a:off x="7264594" y="132859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3" name="Straight Connector 752">
                    <a:extLst>
                      <a:ext uri="{FF2B5EF4-FFF2-40B4-BE49-F238E27FC236}">
                        <a16:creationId xmlns:a16="http://schemas.microsoft.com/office/drawing/2014/main" id="{0F1F2ADF-FD26-48E4-BD0B-2681C8A867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4" name="Straight Connector 753">
                    <a:extLst>
                      <a:ext uri="{FF2B5EF4-FFF2-40B4-BE49-F238E27FC236}">
                        <a16:creationId xmlns:a16="http://schemas.microsoft.com/office/drawing/2014/main" id="{1B0F9F3E-9BF0-4908-9F93-226C7C638B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0C467AB3-5CE0-4147-89D0-D52A5E841F55}"/>
                    </a:ext>
                  </a:extLst>
                </p:cNvPr>
                <p:cNvGrpSpPr/>
                <p:nvPr/>
              </p:nvGrpSpPr>
              <p:grpSpPr>
                <a:xfrm>
                  <a:off x="7223612" y="131672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51" name="Straight Connector 750">
                    <a:extLst>
                      <a:ext uri="{FF2B5EF4-FFF2-40B4-BE49-F238E27FC236}">
                        <a16:creationId xmlns:a16="http://schemas.microsoft.com/office/drawing/2014/main" id="{146929C9-876E-41E5-B511-BE6FD9D5C0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2" name="Straight Connector 751">
                    <a:extLst>
                      <a:ext uri="{FF2B5EF4-FFF2-40B4-BE49-F238E27FC236}">
                        <a16:creationId xmlns:a16="http://schemas.microsoft.com/office/drawing/2014/main" id="{9B316BE8-7AA6-46F2-8135-437989BA9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BF99870-3C4B-42B6-9697-04FBF52F890C}"/>
                    </a:ext>
                  </a:extLst>
                </p:cNvPr>
                <p:cNvGrpSpPr/>
                <p:nvPr/>
              </p:nvGrpSpPr>
              <p:grpSpPr>
                <a:xfrm>
                  <a:off x="7160550" y="130302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9" name="Straight Connector 748">
                    <a:extLst>
                      <a:ext uri="{FF2B5EF4-FFF2-40B4-BE49-F238E27FC236}">
                        <a16:creationId xmlns:a16="http://schemas.microsoft.com/office/drawing/2014/main" id="{51801A1E-F005-4801-BD96-1F6797B652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0" name="Straight Connector 749">
                    <a:extLst>
                      <a:ext uri="{FF2B5EF4-FFF2-40B4-BE49-F238E27FC236}">
                        <a16:creationId xmlns:a16="http://schemas.microsoft.com/office/drawing/2014/main" id="{E68E1AD1-7C7A-4EB2-8A1F-5008C31AC9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FF57F9BE-1ABA-4F60-9CBC-74FD940613DF}"/>
                    </a:ext>
                  </a:extLst>
                </p:cNvPr>
                <p:cNvGrpSpPr/>
                <p:nvPr/>
              </p:nvGrpSpPr>
              <p:grpSpPr>
                <a:xfrm>
                  <a:off x="7081456" y="125951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7" name="Straight Connector 746">
                    <a:extLst>
                      <a:ext uri="{FF2B5EF4-FFF2-40B4-BE49-F238E27FC236}">
                        <a16:creationId xmlns:a16="http://schemas.microsoft.com/office/drawing/2014/main" id="{7E41C2BB-1459-4163-A41B-A5C60BC72A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8" name="Straight Connector 747">
                    <a:extLst>
                      <a:ext uri="{FF2B5EF4-FFF2-40B4-BE49-F238E27FC236}">
                        <a16:creationId xmlns:a16="http://schemas.microsoft.com/office/drawing/2014/main" id="{13A2CCA2-87E4-4834-A033-28F685377B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8" name="Group 707">
                  <a:extLst>
                    <a:ext uri="{FF2B5EF4-FFF2-40B4-BE49-F238E27FC236}">
                      <a16:creationId xmlns:a16="http://schemas.microsoft.com/office/drawing/2014/main" id="{237C414F-1AC1-468D-A04C-9D3F46F55DF3}"/>
                    </a:ext>
                  </a:extLst>
                </p:cNvPr>
                <p:cNvGrpSpPr/>
                <p:nvPr/>
              </p:nvGrpSpPr>
              <p:grpSpPr>
                <a:xfrm>
                  <a:off x="7043632" y="1247652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5" name="Straight Connector 744">
                    <a:extLst>
                      <a:ext uri="{FF2B5EF4-FFF2-40B4-BE49-F238E27FC236}">
                        <a16:creationId xmlns:a16="http://schemas.microsoft.com/office/drawing/2014/main" id="{C792AB95-EF33-4F29-B114-2DA6980ADF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6" name="Straight Connector 745">
                    <a:extLst>
                      <a:ext uri="{FF2B5EF4-FFF2-40B4-BE49-F238E27FC236}">
                        <a16:creationId xmlns:a16="http://schemas.microsoft.com/office/drawing/2014/main" id="{F1E986B9-ED94-4499-9340-B9DFF3BD28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09" name="Group 708">
                  <a:extLst>
                    <a:ext uri="{FF2B5EF4-FFF2-40B4-BE49-F238E27FC236}">
                      <a16:creationId xmlns:a16="http://schemas.microsoft.com/office/drawing/2014/main" id="{48645493-14E4-4580-B89E-6361D0406E23}"/>
                    </a:ext>
                  </a:extLst>
                </p:cNvPr>
                <p:cNvGrpSpPr/>
                <p:nvPr/>
              </p:nvGrpSpPr>
              <p:grpSpPr>
                <a:xfrm>
                  <a:off x="7037095" y="1217567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3" name="Straight Connector 742">
                    <a:extLst>
                      <a:ext uri="{FF2B5EF4-FFF2-40B4-BE49-F238E27FC236}">
                        <a16:creationId xmlns:a16="http://schemas.microsoft.com/office/drawing/2014/main" id="{E931183E-A9E9-4EBE-9C1A-D116ADA5FD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4" name="Straight Connector 743">
                    <a:extLst>
                      <a:ext uri="{FF2B5EF4-FFF2-40B4-BE49-F238E27FC236}">
                        <a16:creationId xmlns:a16="http://schemas.microsoft.com/office/drawing/2014/main" id="{B76C3AEC-4F45-4B78-BD22-26B1DA023B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0" name="Group 709">
                  <a:extLst>
                    <a:ext uri="{FF2B5EF4-FFF2-40B4-BE49-F238E27FC236}">
                      <a16:creationId xmlns:a16="http://schemas.microsoft.com/office/drawing/2014/main" id="{FDA66EF7-FD95-4661-839D-8F6A17B0CB3B}"/>
                    </a:ext>
                  </a:extLst>
                </p:cNvPr>
                <p:cNvGrpSpPr/>
                <p:nvPr/>
              </p:nvGrpSpPr>
              <p:grpSpPr>
                <a:xfrm>
                  <a:off x="7024813" y="1147693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41" name="Straight Connector 740">
                    <a:extLst>
                      <a:ext uri="{FF2B5EF4-FFF2-40B4-BE49-F238E27FC236}">
                        <a16:creationId xmlns:a16="http://schemas.microsoft.com/office/drawing/2014/main" id="{E6A59494-856A-4647-9AA6-4D2AD46667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2" name="Straight Connector 741">
                    <a:extLst>
                      <a:ext uri="{FF2B5EF4-FFF2-40B4-BE49-F238E27FC236}">
                        <a16:creationId xmlns:a16="http://schemas.microsoft.com/office/drawing/2014/main" id="{B02C998B-806A-48A6-BDB7-BB5509EE1B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1" name="Group 710">
                  <a:extLst>
                    <a:ext uri="{FF2B5EF4-FFF2-40B4-BE49-F238E27FC236}">
                      <a16:creationId xmlns:a16="http://schemas.microsoft.com/office/drawing/2014/main" id="{1EF85BE6-5C70-4544-A09D-389125C46E65}"/>
                    </a:ext>
                  </a:extLst>
                </p:cNvPr>
                <p:cNvGrpSpPr/>
                <p:nvPr/>
              </p:nvGrpSpPr>
              <p:grpSpPr>
                <a:xfrm>
                  <a:off x="7017786" y="1117608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9" name="Straight Connector 738">
                    <a:extLst>
                      <a:ext uri="{FF2B5EF4-FFF2-40B4-BE49-F238E27FC236}">
                        <a16:creationId xmlns:a16="http://schemas.microsoft.com/office/drawing/2014/main" id="{3662AE32-19DE-4804-A9EB-AFD3D3281D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0" name="Straight Connector 739">
                    <a:extLst>
                      <a:ext uri="{FF2B5EF4-FFF2-40B4-BE49-F238E27FC236}">
                        <a16:creationId xmlns:a16="http://schemas.microsoft.com/office/drawing/2014/main" id="{8216D8A7-8FCD-479B-81AD-8C0B09FFF8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2" name="Group 711">
                  <a:extLst>
                    <a:ext uri="{FF2B5EF4-FFF2-40B4-BE49-F238E27FC236}">
                      <a16:creationId xmlns:a16="http://schemas.microsoft.com/office/drawing/2014/main" id="{3A779D5B-FFBA-41B5-93D7-D1C92DC63598}"/>
                    </a:ext>
                  </a:extLst>
                </p:cNvPr>
                <p:cNvGrpSpPr/>
                <p:nvPr/>
              </p:nvGrpSpPr>
              <p:grpSpPr>
                <a:xfrm>
                  <a:off x="6963531" y="109190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7" name="Straight Connector 736">
                    <a:extLst>
                      <a:ext uri="{FF2B5EF4-FFF2-40B4-BE49-F238E27FC236}">
                        <a16:creationId xmlns:a16="http://schemas.microsoft.com/office/drawing/2014/main" id="{B66EFEB3-B0C9-413E-8A3F-614C9F20E9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8" name="Straight Connector 737">
                    <a:extLst>
                      <a:ext uri="{FF2B5EF4-FFF2-40B4-BE49-F238E27FC236}">
                        <a16:creationId xmlns:a16="http://schemas.microsoft.com/office/drawing/2014/main" id="{CAAD9639-2A13-466A-8E83-3D504771F0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3" name="Group 712">
                  <a:extLst>
                    <a:ext uri="{FF2B5EF4-FFF2-40B4-BE49-F238E27FC236}">
                      <a16:creationId xmlns:a16="http://schemas.microsoft.com/office/drawing/2014/main" id="{5E4634B1-36B1-4EBF-BB46-57523CFF7AAB}"/>
                    </a:ext>
                  </a:extLst>
                </p:cNvPr>
                <p:cNvGrpSpPr/>
                <p:nvPr/>
              </p:nvGrpSpPr>
              <p:grpSpPr>
                <a:xfrm>
                  <a:off x="6941128" y="10748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5" name="Straight Connector 734">
                    <a:extLst>
                      <a:ext uri="{FF2B5EF4-FFF2-40B4-BE49-F238E27FC236}">
                        <a16:creationId xmlns:a16="http://schemas.microsoft.com/office/drawing/2014/main" id="{905E94C2-8929-4BD6-9DE3-DABE590D28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6" name="Straight Connector 735">
                    <a:extLst>
                      <a:ext uri="{FF2B5EF4-FFF2-40B4-BE49-F238E27FC236}">
                        <a16:creationId xmlns:a16="http://schemas.microsoft.com/office/drawing/2014/main" id="{CEFA5058-33BD-4DBE-90B6-D0FBDD585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CCBB8A3D-7A67-45BE-AF5D-CAF4CC7874DA}"/>
                    </a:ext>
                  </a:extLst>
                </p:cNvPr>
                <p:cNvGrpSpPr/>
                <p:nvPr/>
              </p:nvGrpSpPr>
              <p:grpSpPr>
                <a:xfrm>
                  <a:off x="6935245" y="10748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3" name="Straight Connector 732">
                    <a:extLst>
                      <a:ext uri="{FF2B5EF4-FFF2-40B4-BE49-F238E27FC236}">
                        <a16:creationId xmlns:a16="http://schemas.microsoft.com/office/drawing/2014/main" id="{1D7094FF-812D-4BFE-AA95-A7B42F6CCB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4" name="Straight Connector 733">
                    <a:extLst>
                      <a:ext uri="{FF2B5EF4-FFF2-40B4-BE49-F238E27FC236}">
                        <a16:creationId xmlns:a16="http://schemas.microsoft.com/office/drawing/2014/main" id="{D37E8E11-7492-4F0F-9557-70EA23FA49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5" name="Group 714">
                  <a:extLst>
                    <a:ext uri="{FF2B5EF4-FFF2-40B4-BE49-F238E27FC236}">
                      <a16:creationId xmlns:a16="http://schemas.microsoft.com/office/drawing/2014/main" id="{C317DFA3-2F60-44E5-8E21-35C4AC530FAD}"/>
                    </a:ext>
                  </a:extLst>
                </p:cNvPr>
                <p:cNvGrpSpPr/>
                <p:nvPr/>
              </p:nvGrpSpPr>
              <p:grpSpPr>
                <a:xfrm>
                  <a:off x="6928708" y="1074820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31" name="Straight Connector 730">
                    <a:extLst>
                      <a:ext uri="{FF2B5EF4-FFF2-40B4-BE49-F238E27FC236}">
                        <a16:creationId xmlns:a16="http://schemas.microsoft.com/office/drawing/2014/main" id="{EFAEE70D-054F-42FB-894F-C100F7C01F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2" name="Straight Connector 731">
                    <a:extLst>
                      <a:ext uri="{FF2B5EF4-FFF2-40B4-BE49-F238E27FC236}">
                        <a16:creationId xmlns:a16="http://schemas.microsoft.com/office/drawing/2014/main" id="{76B18B60-2F7A-4C33-B7EF-F2B04CCF41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6" name="Group 715">
                  <a:extLst>
                    <a:ext uri="{FF2B5EF4-FFF2-40B4-BE49-F238E27FC236}">
                      <a16:creationId xmlns:a16="http://schemas.microsoft.com/office/drawing/2014/main" id="{7A7B4268-380D-4EEF-8912-E73ADD1FC02F}"/>
                    </a:ext>
                  </a:extLst>
                </p:cNvPr>
                <p:cNvGrpSpPr/>
                <p:nvPr/>
              </p:nvGrpSpPr>
              <p:grpSpPr>
                <a:xfrm>
                  <a:off x="6896298" y="1058971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9" name="Straight Connector 728">
                    <a:extLst>
                      <a:ext uri="{FF2B5EF4-FFF2-40B4-BE49-F238E27FC236}">
                        <a16:creationId xmlns:a16="http://schemas.microsoft.com/office/drawing/2014/main" id="{EBE22ADE-AC4E-4E17-A399-C5CF9D3766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0" name="Straight Connector 729">
                    <a:extLst>
                      <a:ext uri="{FF2B5EF4-FFF2-40B4-BE49-F238E27FC236}">
                        <a16:creationId xmlns:a16="http://schemas.microsoft.com/office/drawing/2014/main" id="{C4CC279B-8924-486A-B454-194F02997A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7" name="Group 716">
                  <a:extLst>
                    <a:ext uri="{FF2B5EF4-FFF2-40B4-BE49-F238E27FC236}">
                      <a16:creationId xmlns:a16="http://schemas.microsoft.com/office/drawing/2014/main" id="{829D7037-0370-4377-B59C-2B624203A496}"/>
                    </a:ext>
                  </a:extLst>
                </p:cNvPr>
                <p:cNvGrpSpPr/>
                <p:nvPr/>
              </p:nvGrpSpPr>
              <p:grpSpPr>
                <a:xfrm>
                  <a:off x="6791710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7" name="Straight Connector 726">
                    <a:extLst>
                      <a:ext uri="{FF2B5EF4-FFF2-40B4-BE49-F238E27FC236}">
                        <a16:creationId xmlns:a16="http://schemas.microsoft.com/office/drawing/2014/main" id="{88855242-3867-4F54-8CB0-A5325063D0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8" name="Straight Connector 727">
                    <a:extLst>
                      <a:ext uri="{FF2B5EF4-FFF2-40B4-BE49-F238E27FC236}">
                        <a16:creationId xmlns:a16="http://schemas.microsoft.com/office/drawing/2014/main" id="{44A97B59-DE22-41E7-96DA-17214DDFCA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8" name="Group 717">
                  <a:extLst>
                    <a:ext uri="{FF2B5EF4-FFF2-40B4-BE49-F238E27FC236}">
                      <a16:creationId xmlns:a16="http://schemas.microsoft.com/office/drawing/2014/main" id="{7B342338-E70C-4238-8B59-E8542DCD052B}"/>
                    </a:ext>
                  </a:extLst>
                </p:cNvPr>
                <p:cNvGrpSpPr/>
                <p:nvPr/>
              </p:nvGrpSpPr>
              <p:grpSpPr>
                <a:xfrm>
                  <a:off x="6770139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5" name="Straight Connector 724">
                    <a:extLst>
                      <a:ext uri="{FF2B5EF4-FFF2-40B4-BE49-F238E27FC236}">
                        <a16:creationId xmlns:a16="http://schemas.microsoft.com/office/drawing/2014/main" id="{2C57C38B-F712-45B5-814D-CB4FB82E36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6" name="Straight Connector 725">
                    <a:extLst>
                      <a:ext uri="{FF2B5EF4-FFF2-40B4-BE49-F238E27FC236}">
                        <a16:creationId xmlns:a16="http://schemas.microsoft.com/office/drawing/2014/main" id="{AA8830C4-A327-4CFF-88B5-3342700A1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19" name="Group 718">
                  <a:extLst>
                    <a:ext uri="{FF2B5EF4-FFF2-40B4-BE49-F238E27FC236}">
                      <a16:creationId xmlns:a16="http://schemas.microsoft.com/office/drawing/2014/main" id="{024432AC-17C3-499D-B582-7CC4D46B9595}"/>
                    </a:ext>
                  </a:extLst>
                </p:cNvPr>
                <p:cNvGrpSpPr/>
                <p:nvPr/>
              </p:nvGrpSpPr>
              <p:grpSpPr>
                <a:xfrm>
                  <a:off x="6777330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3" name="Straight Connector 722">
                    <a:extLst>
                      <a:ext uri="{FF2B5EF4-FFF2-40B4-BE49-F238E27FC236}">
                        <a16:creationId xmlns:a16="http://schemas.microsoft.com/office/drawing/2014/main" id="{C6A34303-0E14-4E04-AAA0-CB87A59828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4" name="Straight Connector 723">
                    <a:extLst>
                      <a:ext uri="{FF2B5EF4-FFF2-40B4-BE49-F238E27FC236}">
                        <a16:creationId xmlns:a16="http://schemas.microsoft.com/office/drawing/2014/main" id="{397E3B00-B4A3-4A15-9635-BA38ED7146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720" name="Group 719">
                  <a:extLst>
                    <a:ext uri="{FF2B5EF4-FFF2-40B4-BE49-F238E27FC236}">
                      <a16:creationId xmlns:a16="http://schemas.microsoft.com/office/drawing/2014/main" id="{CEFE2589-C000-4699-A623-AC7026350DEE}"/>
                    </a:ext>
                  </a:extLst>
                </p:cNvPr>
                <p:cNvGrpSpPr/>
                <p:nvPr/>
              </p:nvGrpSpPr>
              <p:grpSpPr>
                <a:xfrm>
                  <a:off x="6784520" y="1047106"/>
                  <a:ext cx="32410" cy="32683"/>
                  <a:chOff x="9264828" y="1939267"/>
                  <a:chExt cx="52813" cy="52813"/>
                </a:xfrm>
              </p:grpSpPr>
              <p:cxnSp>
                <p:nvCxnSpPr>
                  <p:cNvPr id="721" name="Straight Connector 720">
                    <a:extLst>
                      <a:ext uri="{FF2B5EF4-FFF2-40B4-BE49-F238E27FC236}">
                        <a16:creationId xmlns:a16="http://schemas.microsoft.com/office/drawing/2014/main" id="{E29C2BB2-E0DA-4B16-A3B9-89E1774F62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2" name="Straight Connector 721">
                    <a:extLst>
                      <a:ext uri="{FF2B5EF4-FFF2-40B4-BE49-F238E27FC236}">
                        <a16:creationId xmlns:a16="http://schemas.microsoft.com/office/drawing/2014/main" id="{3B3AA6D1-B785-4BD2-B7DB-033FE718F6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91235" y="1939267"/>
                    <a:ext cx="0" cy="52813"/>
                  </a:xfrm>
                  <a:prstGeom prst="line">
                    <a:avLst/>
                  </a:prstGeom>
                  <a:ln w="12700" cap="sq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rgbClr val="000000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0E523913-04E7-457D-BCAE-AE713E1DE13B}"/>
                </a:ext>
              </a:extLst>
            </p:cNvPr>
            <p:cNvGrpSpPr/>
            <p:nvPr/>
          </p:nvGrpSpPr>
          <p:grpSpPr>
            <a:xfrm>
              <a:off x="6389468" y="964216"/>
              <a:ext cx="5202784" cy="1772705"/>
              <a:chOff x="6389468" y="964216"/>
              <a:chExt cx="5202784" cy="1772705"/>
            </a:xfrm>
          </p:grpSpPr>
          <p:grpSp>
            <p:nvGrpSpPr>
              <p:cNvPr id="571" name="Group 570">
                <a:extLst>
                  <a:ext uri="{FF2B5EF4-FFF2-40B4-BE49-F238E27FC236}">
                    <a16:creationId xmlns:a16="http://schemas.microsoft.com/office/drawing/2014/main" id="{3D736F45-74FE-4727-9A23-1699F90D7891}"/>
                  </a:ext>
                </a:extLst>
              </p:cNvPr>
              <p:cNvGrpSpPr/>
              <p:nvPr/>
            </p:nvGrpSpPr>
            <p:grpSpPr>
              <a:xfrm>
                <a:off x="6550120" y="964216"/>
                <a:ext cx="193643" cy="1557893"/>
                <a:chOff x="1186452" y="1249945"/>
                <a:chExt cx="324139" cy="3474617"/>
              </a:xfrm>
            </p:grpSpPr>
            <p:sp>
              <p:nvSpPr>
                <p:cNvPr id="642" name="TextBox 641">
                  <a:extLst>
                    <a:ext uri="{FF2B5EF4-FFF2-40B4-BE49-F238E27FC236}">
                      <a16:creationId xmlns:a16="http://schemas.microsoft.com/office/drawing/2014/main" id="{CFFE1A84-A863-4870-BC04-9C3A7C2F15EF}"/>
                    </a:ext>
                  </a:extLst>
                </p:cNvPr>
                <p:cNvSpPr txBox="1"/>
                <p:nvPr/>
              </p:nvSpPr>
              <p:spPr>
                <a:xfrm>
                  <a:off x="1186452" y="1249945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1.0</a:t>
                  </a:r>
                </a:p>
              </p:txBody>
            </p:sp>
            <p:sp>
              <p:nvSpPr>
                <p:cNvPr id="643" name="TextBox 642">
                  <a:extLst>
                    <a:ext uri="{FF2B5EF4-FFF2-40B4-BE49-F238E27FC236}">
                      <a16:creationId xmlns:a16="http://schemas.microsoft.com/office/drawing/2014/main" id="{6FBE7E18-FD20-4F72-A7BE-E643EC76E283}"/>
                    </a:ext>
                  </a:extLst>
                </p:cNvPr>
                <p:cNvSpPr txBox="1"/>
                <p:nvPr/>
              </p:nvSpPr>
              <p:spPr>
                <a:xfrm>
                  <a:off x="1186452" y="1569946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0.9</a:t>
                  </a:r>
                </a:p>
              </p:txBody>
            </p:sp>
            <p:sp>
              <p:nvSpPr>
                <p:cNvPr id="644" name="TextBox 643">
                  <a:extLst>
                    <a:ext uri="{FF2B5EF4-FFF2-40B4-BE49-F238E27FC236}">
                      <a16:creationId xmlns:a16="http://schemas.microsoft.com/office/drawing/2014/main" id="{FA3EA433-A175-43AB-853C-3D38B610D0EC}"/>
                    </a:ext>
                  </a:extLst>
                </p:cNvPr>
                <p:cNvSpPr txBox="1"/>
                <p:nvPr/>
              </p:nvSpPr>
              <p:spPr>
                <a:xfrm>
                  <a:off x="1186452" y="1889951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0.8</a:t>
                  </a:r>
                </a:p>
              </p:txBody>
            </p:sp>
            <p:sp>
              <p:nvSpPr>
                <p:cNvPr id="645" name="TextBox 644">
                  <a:extLst>
                    <a:ext uri="{FF2B5EF4-FFF2-40B4-BE49-F238E27FC236}">
                      <a16:creationId xmlns:a16="http://schemas.microsoft.com/office/drawing/2014/main" id="{73EECE9F-580B-47AA-B943-EC74DA43B903}"/>
                    </a:ext>
                  </a:extLst>
                </p:cNvPr>
                <p:cNvSpPr txBox="1"/>
                <p:nvPr/>
              </p:nvSpPr>
              <p:spPr>
                <a:xfrm>
                  <a:off x="1186452" y="2209955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0.7</a:t>
                  </a:r>
                </a:p>
              </p:txBody>
            </p:sp>
            <p:sp>
              <p:nvSpPr>
                <p:cNvPr id="646" name="TextBox 645">
                  <a:extLst>
                    <a:ext uri="{FF2B5EF4-FFF2-40B4-BE49-F238E27FC236}">
                      <a16:creationId xmlns:a16="http://schemas.microsoft.com/office/drawing/2014/main" id="{879317DE-547F-4946-B659-BC7F553F85C2}"/>
                    </a:ext>
                  </a:extLst>
                </p:cNvPr>
                <p:cNvSpPr txBox="1"/>
                <p:nvPr/>
              </p:nvSpPr>
              <p:spPr>
                <a:xfrm>
                  <a:off x="1186452" y="2529958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0.6</a:t>
                  </a:r>
                </a:p>
              </p:txBody>
            </p:sp>
            <p:sp>
              <p:nvSpPr>
                <p:cNvPr id="647" name="TextBox 646">
                  <a:extLst>
                    <a:ext uri="{FF2B5EF4-FFF2-40B4-BE49-F238E27FC236}">
                      <a16:creationId xmlns:a16="http://schemas.microsoft.com/office/drawing/2014/main" id="{FBDAA1D8-0446-47F0-80CF-026A55E28A01}"/>
                    </a:ext>
                  </a:extLst>
                </p:cNvPr>
                <p:cNvSpPr txBox="1"/>
                <p:nvPr/>
              </p:nvSpPr>
              <p:spPr>
                <a:xfrm>
                  <a:off x="1186452" y="2849961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0.5</a:t>
                  </a:r>
                </a:p>
              </p:txBody>
            </p:sp>
            <p:sp>
              <p:nvSpPr>
                <p:cNvPr id="648" name="TextBox 647">
                  <a:extLst>
                    <a:ext uri="{FF2B5EF4-FFF2-40B4-BE49-F238E27FC236}">
                      <a16:creationId xmlns:a16="http://schemas.microsoft.com/office/drawing/2014/main" id="{929A4DB2-557A-4240-94AB-87F684D4461D}"/>
                    </a:ext>
                  </a:extLst>
                </p:cNvPr>
                <p:cNvSpPr txBox="1"/>
                <p:nvPr/>
              </p:nvSpPr>
              <p:spPr>
                <a:xfrm>
                  <a:off x="1186452" y="3169967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0.4</a:t>
                  </a:r>
                </a:p>
              </p:txBody>
            </p:sp>
            <p:sp>
              <p:nvSpPr>
                <p:cNvPr id="649" name="TextBox 648">
                  <a:extLst>
                    <a:ext uri="{FF2B5EF4-FFF2-40B4-BE49-F238E27FC236}">
                      <a16:creationId xmlns:a16="http://schemas.microsoft.com/office/drawing/2014/main" id="{9578395C-21D9-48D5-894B-B39EF55B7B79}"/>
                    </a:ext>
                  </a:extLst>
                </p:cNvPr>
                <p:cNvSpPr txBox="1"/>
                <p:nvPr/>
              </p:nvSpPr>
              <p:spPr>
                <a:xfrm>
                  <a:off x="1186452" y="3489968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0.3</a:t>
                  </a:r>
                </a:p>
              </p:txBody>
            </p:sp>
            <p:sp>
              <p:nvSpPr>
                <p:cNvPr id="650" name="TextBox 649">
                  <a:extLst>
                    <a:ext uri="{FF2B5EF4-FFF2-40B4-BE49-F238E27FC236}">
                      <a16:creationId xmlns:a16="http://schemas.microsoft.com/office/drawing/2014/main" id="{5A8F9BCB-DB1E-4052-92FB-3CE28E4BC632}"/>
                    </a:ext>
                  </a:extLst>
                </p:cNvPr>
                <p:cNvSpPr txBox="1"/>
                <p:nvPr/>
              </p:nvSpPr>
              <p:spPr>
                <a:xfrm>
                  <a:off x="1186452" y="3809973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0.2</a:t>
                  </a:r>
                </a:p>
              </p:txBody>
            </p:sp>
            <p:sp>
              <p:nvSpPr>
                <p:cNvPr id="651" name="TextBox 650">
                  <a:extLst>
                    <a:ext uri="{FF2B5EF4-FFF2-40B4-BE49-F238E27FC236}">
                      <a16:creationId xmlns:a16="http://schemas.microsoft.com/office/drawing/2014/main" id="{FD66C4D9-3984-455E-832E-819297771BA2}"/>
                    </a:ext>
                  </a:extLst>
                </p:cNvPr>
                <p:cNvSpPr txBox="1"/>
                <p:nvPr/>
              </p:nvSpPr>
              <p:spPr>
                <a:xfrm>
                  <a:off x="1186452" y="4129974"/>
                  <a:ext cx="324139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0.1</a:t>
                  </a:r>
                </a:p>
              </p:txBody>
            </p:sp>
            <p:sp>
              <p:nvSpPr>
                <p:cNvPr id="652" name="TextBox 651">
                  <a:extLst>
                    <a:ext uri="{FF2B5EF4-FFF2-40B4-BE49-F238E27FC236}">
                      <a16:creationId xmlns:a16="http://schemas.microsoft.com/office/drawing/2014/main" id="{4AC02427-857E-4E0C-912E-C840A80B9B47}"/>
                    </a:ext>
                  </a:extLst>
                </p:cNvPr>
                <p:cNvSpPr txBox="1"/>
                <p:nvPr/>
              </p:nvSpPr>
              <p:spPr>
                <a:xfrm>
                  <a:off x="1336715" y="4449984"/>
                  <a:ext cx="173876" cy="274578"/>
                </a:xfrm>
                <a:prstGeom prst="rect">
                  <a:avLst/>
                </a:prstGeom>
                <a:noFill/>
              </p:spPr>
              <p:txBody>
                <a:bodyPr wrap="none" lIns="0" tIns="0" rIns="45720" bIns="0" rtlCol="0">
                  <a:spAutoFit/>
                </a:bodyPr>
                <a:lstStyle/>
                <a:p>
                  <a:pPr algn="r"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572" name="Group 571">
                <a:extLst>
                  <a:ext uri="{FF2B5EF4-FFF2-40B4-BE49-F238E27FC236}">
                    <a16:creationId xmlns:a16="http://schemas.microsoft.com/office/drawing/2014/main" id="{9733268B-62CB-4CFB-BDC4-C96DBF05BBE2}"/>
                  </a:ext>
                </a:extLst>
              </p:cNvPr>
              <p:cNvGrpSpPr/>
              <p:nvPr/>
            </p:nvGrpSpPr>
            <p:grpSpPr>
              <a:xfrm>
                <a:off x="6708690" y="2506523"/>
                <a:ext cx="4883562" cy="123111"/>
                <a:chOff x="6708690" y="2734732"/>
                <a:chExt cx="4883562" cy="123111"/>
              </a:xfrm>
            </p:grpSpPr>
            <p:sp>
              <p:nvSpPr>
                <p:cNvPr id="616" name="TextBox 615">
                  <a:extLst>
                    <a:ext uri="{FF2B5EF4-FFF2-40B4-BE49-F238E27FC236}">
                      <a16:creationId xmlns:a16="http://schemas.microsoft.com/office/drawing/2014/main" id="{22FF96FF-9D76-47C8-B4CE-D12CCD64D420}"/>
                    </a:ext>
                  </a:extLst>
                </p:cNvPr>
                <p:cNvSpPr txBox="1"/>
                <p:nvPr/>
              </p:nvSpPr>
              <p:spPr>
                <a:xfrm>
                  <a:off x="6708690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0</a:t>
                  </a:r>
                </a:p>
              </p:txBody>
            </p:sp>
            <p:sp>
              <p:nvSpPr>
                <p:cNvPr id="617" name="TextBox 616">
                  <a:extLst>
                    <a:ext uri="{FF2B5EF4-FFF2-40B4-BE49-F238E27FC236}">
                      <a16:creationId xmlns:a16="http://schemas.microsoft.com/office/drawing/2014/main" id="{56D04D4D-DDE3-4E67-B735-13DE99005EB1}"/>
                    </a:ext>
                  </a:extLst>
                </p:cNvPr>
                <p:cNvSpPr txBox="1"/>
                <p:nvPr/>
              </p:nvSpPr>
              <p:spPr>
                <a:xfrm>
                  <a:off x="6895049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</a:t>
                  </a:r>
                </a:p>
              </p:txBody>
            </p:sp>
            <p:sp>
              <p:nvSpPr>
                <p:cNvPr id="618" name="TextBox 617">
                  <a:extLst>
                    <a:ext uri="{FF2B5EF4-FFF2-40B4-BE49-F238E27FC236}">
                      <a16:creationId xmlns:a16="http://schemas.microsoft.com/office/drawing/2014/main" id="{DAB1BA62-A5F6-4D00-8195-39E8F877225F}"/>
                    </a:ext>
                  </a:extLst>
                </p:cNvPr>
                <p:cNvSpPr txBox="1"/>
                <p:nvPr/>
              </p:nvSpPr>
              <p:spPr>
                <a:xfrm>
                  <a:off x="7085658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</a:t>
                  </a:r>
                </a:p>
              </p:txBody>
            </p:sp>
            <p:sp>
              <p:nvSpPr>
                <p:cNvPr id="619" name="TextBox 618">
                  <a:extLst>
                    <a:ext uri="{FF2B5EF4-FFF2-40B4-BE49-F238E27FC236}">
                      <a16:creationId xmlns:a16="http://schemas.microsoft.com/office/drawing/2014/main" id="{05F1010E-E2B9-4238-8B3C-A423B3242F6F}"/>
                    </a:ext>
                  </a:extLst>
                </p:cNvPr>
                <p:cNvSpPr txBox="1"/>
                <p:nvPr/>
              </p:nvSpPr>
              <p:spPr>
                <a:xfrm>
                  <a:off x="7275565" y="2734732"/>
                  <a:ext cx="150041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9</a:t>
                  </a:r>
                </a:p>
              </p:txBody>
            </p:sp>
            <p:sp>
              <p:nvSpPr>
                <p:cNvPr id="620" name="TextBox 619">
                  <a:extLst>
                    <a:ext uri="{FF2B5EF4-FFF2-40B4-BE49-F238E27FC236}">
                      <a16:creationId xmlns:a16="http://schemas.microsoft.com/office/drawing/2014/main" id="{074A2F99-22EE-4D85-A570-DBB9D175D89E}"/>
                    </a:ext>
                  </a:extLst>
                </p:cNvPr>
                <p:cNvSpPr txBox="1"/>
                <p:nvPr/>
              </p:nvSpPr>
              <p:spPr>
                <a:xfrm>
                  <a:off x="743885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12</a:t>
                  </a:r>
                </a:p>
              </p:txBody>
            </p:sp>
            <p:sp>
              <p:nvSpPr>
                <p:cNvPr id="621" name="TextBox 620">
                  <a:extLst>
                    <a:ext uri="{FF2B5EF4-FFF2-40B4-BE49-F238E27FC236}">
                      <a16:creationId xmlns:a16="http://schemas.microsoft.com/office/drawing/2014/main" id="{C05214E2-C3F4-4787-BD0A-2053630AA003}"/>
                    </a:ext>
                  </a:extLst>
                </p:cNvPr>
                <p:cNvSpPr txBox="1"/>
                <p:nvPr/>
              </p:nvSpPr>
              <p:spPr>
                <a:xfrm>
                  <a:off x="762691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15</a:t>
                  </a:r>
                </a:p>
              </p:txBody>
            </p:sp>
            <p:sp>
              <p:nvSpPr>
                <p:cNvPr id="622" name="TextBox 621">
                  <a:extLst>
                    <a:ext uri="{FF2B5EF4-FFF2-40B4-BE49-F238E27FC236}">
                      <a16:creationId xmlns:a16="http://schemas.microsoft.com/office/drawing/2014/main" id="{C70FA48A-59EB-44A9-957F-1EFA97027484}"/>
                    </a:ext>
                  </a:extLst>
                </p:cNvPr>
                <p:cNvSpPr txBox="1"/>
                <p:nvPr/>
              </p:nvSpPr>
              <p:spPr>
                <a:xfrm>
                  <a:off x="781496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18</a:t>
                  </a:r>
                </a:p>
              </p:txBody>
            </p:sp>
            <p:sp>
              <p:nvSpPr>
                <p:cNvPr id="623" name="TextBox 622">
                  <a:extLst>
                    <a:ext uri="{FF2B5EF4-FFF2-40B4-BE49-F238E27FC236}">
                      <a16:creationId xmlns:a16="http://schemas.microsoft.com/office/drawing/2014/main" id="{A267D4B5-EEF1-4A50-9277-F4E08993ADFA}"/>
                    </a:ext>
                  </a:extLst>
                </p:cNvPr>
                <p:cNvSpPr txBox="1"/>
                <p:nvPr/>
              </p:nvSpPr>
              <p:spPr>
                <a:xfrm>
                  <a:off x="800302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21</a:t>
                  </a:r>
                </a:p>
              </p:txBody>
            </p:sp>
            <p:sp>
              <p:nvSpPr>
                <p:cNvPr id="624" name="TextBox 623">
                  <a:extLst>
                    <a:ext uri="{FF2B5EF4-FFF2-40B4-BE49-F238E27FC236}">
                      <a16:creationId xmlns:a16="http://schemas.microsoft.com/office/drawing/2014/main" id="{FB944A36-77EF-477E-8D98-2ECDBC821101}"/>
                    </a:ext>
                  </a:extLst>
                </p:cNvPr>
                <p:cNvSpPr txBox="1"/>
                <p:nvPr/>
              </p:nvSpPr>
              <p:spPr>
                <a:xfrm>
                  <a:off x="819107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24</a:t>
                  </a:r>
                </a:p>
              </p:txBody>
            </p:sp>
            <p:sp>
              <p:nvSpPr>
                <p:cNvPr id="625" name="TextBox 624">
                  <a:extLst>
                    <a:ext uri="{FF2B5EF4-FFF2-40B4-BE49-F238E27FC236}">
                      <a16:creationId xmlns:a16="http://schemas.microsoft.com/office/drawing/2014/main" id="{2CACF151-1549-43C2-8F95-70CAD0505528}"/>
                    </a:ext>
                  </a:extLst>
                </p:cNvPr>
                <p:cNvSpPr txBox="1"/>
                <p:nvPr/>
              </p:nvSpPr>
              <p:spPr>
                <a:xfrm>
                  <a:off x="837913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27</a:t>
                  </a:r>
                </a:p>
              </p:txBody>
            </p:sp>
            <p:sp>
              <p:nvSpPr>
                <p:cNvPr id="626" name="TextBox 625">
                  <a:extLst>
                    <a:ext uri="{FF2B5EF4-FFF2-40B4-BE49-F238E27FC236}">
                      <a16:creationId xmlns:a16="http://schemas.microsoft.com/office/drawing/2014/main" id="{A917C012-B6A0-4782-86DD-50C7B4A6042C}"/>
                    </a:ext>
                  </a:extLst>
                </p:cNvPr>
                <p:cNvSpPr txBox="1"/>
                <p:nvPr/>
              </p:nvSpPr>
              <p:spPr>
                <a:xfrm>
                  <a:off x="856719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30</a:t>
                  </a:r>
                </a:p>
              </p:txBody>
            </p:sp>
            <p:sp>
              <p:nvSpPr>
                <p:cNvPr id="627" name="TextBox 626">
                  <a:extLst>
                    <a:ext uri="{FF2B5EF4-FFF2-40B4-BE49-F238E27FC236}">
                      <a16:creationId xmlns:a16="http://schemas.microsoft.com/office/drawing/2014/main" id="{81AD5C23-2C7D-4C9C-ABF5-562340E3012D}"/>
                    </a:ext>
                  </a:extLst>
                </p:cNvPr>
                <p:cNvSpPr txBox="1"/>
                <p:nvPr/>
              </p:nvSpPr>
              <p:spPr>
                <a:xfrm>
                  <a:off x="875524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33</a:t>
                  </a:r>
                </a:p>
              </p:txBody>
            </p:sp>
            <p:sp>
              <p:nvSpPr>
                <p:cNvPr id="628" name="TextBox 627">
                  <a:extLst>
                    <a:ext uri="{FF2B5EF4-FFF2-40B4-BE49-F238E27FC236}">
                      <a16:creationId xmlns:a16="http://schemas.microsoft.com/office/drawing/2014/main" id="{0C3F1CF1-1375-4F9E-B866-40BA2A9D654D}"/>
                    </a:ext>
                  </a:extLst>
                </p:cNvPr>
                <p:cNvSpPr txBox="1"/>
                <p:nvPr/>
              </p:nvSpPr>
              <p:spPr>
                <a:xfrm>
                  <a:off x="894330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36</a:t>
                  </a:r>
                </a:p>
              </p:txBody>
            </p:sp>
            <p:sp>
              <p:nvSpPr>
                <p:cNvPr id="629" name="TextBox 628">
                  <a:extLst>
                    <a:ext uri="{FF2B5EF4-FFF2-40B4-BE49-F238E27FC236}">
                      <a16:creationId xmlns:a16="http://schemas.microsoft.com/office/drawing/2014/main" id="{2551C61F-AC4F-4A46-99DE-370DBB26C2CD}"/>
                    </a:ext>
                  </a:extLst>
                </p:cNvPr>
                <p:cNvSpPr txBox="1"/>
                <p:nvPr/>
              </p:nvSpPr>
              <p:spPr>
                <a:xfrm>
                  <a:off x="913135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39</a:t>
                  </a:r>
                </a:p>
              </p:txBody>
            </p:sp>
            <p:sp>
              <p:nvSpPr>
                <p:cNvPr id="630" name="TextBox 629">
                  <a:extLst>
                    <a:ext uri="{FF2B5EF4-FFF2-40B4-BE49-F238E27FC236}">
                      <a16:creationId xmlns:a16="http://schemas.microsoft.com/office/drawing/2014/main" id="{5AFA2C7B-49D2-43FF-A676-14A10990692C}"/>
                    </a:ext>
                  </a:extLst>
                </p:cNvPr>
                <p:cNvSpPr txBox="1"/>
                <p:nvPr/>
              </p:nvSpPr>
              <p:spPr>
                <a:xfrm>
                  <a:off x="931941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42</a:t>
                  </a:r>
                </a:p>
              </p:txBody>
            </p:sp>
            <p:sp>
              <p:nvSpPr>
                <p:cNvPr id="631" name="TextBox 630">
                  <a:extLst>
                    <a:ext uri="{FF2B5EF4-FFF2-40B4-BE49-F238E27FC236}">
                      <a16:creationId xmlns:a16="http://schemas.microsoft.com/office/drawing/2014/main" id="{6B014B3F-205E-4522-8044-C2833A4F1582}"/>
                    </a:ext>
                  </a:extLst>
                </p:cNvPr>
                <p:cNvSpPr txBox="1"/>
                <p:nvPr/>
              </p:nvSpPr>
              <p:spPr>
                <a:xfrm>
                  <a:off x="950747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45</a:t>
                  </a:r>
                </a:p>
              </p:txBody>
            </p:sp>
            <p:sp>
              <p:nvSpPr>
                <p:cNvPr id="632" name="TextBox 631">
                  <a:extLst>
                    <a:ext uri="{FF2B5EF4-FFF2-40B4-BE49-F238E27FC236}">
                      <a16:creationId xmlns:a16="http://schemas.microsoft.com/office/drawing/2014/main" id="{5FB9E049-4317-4D93-BECC-B21A056EDE27}"/>
                    </a:ext>
                  </a:extLst>
                </p:cNvPr>
                <p:cNvSpPr txBox="1"/>
                <p:nvPr/>
              </p:nvSpPr>
              <p:spPr>
                <a:xfrm>
                  <a:off x="969552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48</a:t>
                  </a:r>
                </a:p>
              </p:txBody>
            </p:sp>
            <p:sp>
              <p:nvSpPr>
                <p:cNvPr id="633" name="TextBox 632">
                  <a:extLst>
                    <a:ext uri="{FF2B5EF4-FFF2-40B4-BE49-F238E27FC236}">
                      <a16:creationId xmlns:a16="http://schemas.microsoft.com/office/drawing/2014/main" id="{EF5BEE97-8AD8-460C-BF0E-67776295F125}"/>
                    </a:ext>
                  </a:extLst>
                </p:cNvPr>
                <p:cNvSpPr txBox="1"/>
                <p:nvPr/>
              </p:nvSpPr>
              <p:spPr>
                <a:xfrm>
                  <a:off x="988358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51</a:t>
                  </a:r>
                </a:p>
              </p:txBody>
            </p:sp>
            <p:sp>
              <p:nvSpPr>
                <p:cNvPr id="634" name="TextBox 633">
                  <a:extLst>
                    <a:ext uri="{FF2B5EF4-FFF2-40B4-BE49-F238E27FC236}">
                      <a16:creationId xmlns:a16="http://schemas.microsoft.com/office/drawing/2014/main" id="{4FDCDAAC-F101-4C80-B0DF-3A41C102DD4E}"/>
                    </a:ext>
                  </a:extLst>
                </p:cNvPr>
                <p:cNvSpPr txBox="1"/>
                <p:nvPr/>
              </p:nvSpPr>
              <p:spPr>
                <a:xfrm>
                  <a:off x="1007163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54</a:t>
                  </a:r>
                </a:p>
              </p:txBody>
            </p:sp>
            <p:sp>
              <p:nvSpPr>
                <p:cNvPr id="635" name="TextBox 634">
                  <a:extLst>
                    <a:ext uri="{FF2B5EF4-FFF2-40B4-BE49-F238E27FC236}">
                      <a16:creationId xmlns:a16="http://schemas.microsoft.com/office/drawing/2014/main" id="{9182D547-FAD6-4D61-A989-E40AD82C2BDE}"/>
                    </a:ext>
                  </a:extLst>
                </p:cNvPr>
                <p:cNvSpPr txBox="1"/>
                <p:nvPr/>
              </p:nvSpPr>
              <p:spPr>
                <a:xfrm>
                  <a:off x="1025969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57</a:t>
                  </a:r>
                </a:p>
              </p:txBody>
            </p:sp>
            <p:sp>
              <p:nvSpPr>
                <p:cNvPr id="636" name="TextBox 635">
                  <a:extLst>
                    <a:ext uri="{FF2B5EF4-FFF2-40B4-BE49-F238E27FC236}">
                      <a16:creationId xmlns:a16="http://schemas.microsoft.com/office/drawing/2014/main" id="{9EB2C8E8-59A9-4194-8CB6-375A0C353FA6}"/>
                    </a:ext>
                  </a:extLst>
                </p:cNvPr>
                <p:cNvSpPr txBox="1"/>
                <p:nvPr/>
              </p:nvSpPr>
              <p:spPr>
                <a:xfrm>
                  <a:off x="10447748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60</a:t>
                  </a:r>
                </a:p>
              </p:txBody>
            </p:sp>
            <p:sp>
              <p:nvSpPr>
                <p:cNvPr id="637" name="TextBox 636">
                  <a:extLst>
                    <a:ext uri="{FF2B5EF4-FFF2-40B4-BE49-F238E27FC236}">
                      <a16:creationId xmlns:a16="http://schemas.microsoft.com/office/drawing/2014/main" id="{06504386-69C4-4FDE-8846-F9CC5F218F40}"/>
                    </a:ext>
                  </a:extLst>
                </p:cNvPr>
                <p:cNvSpPr txBox="1"/>
                <p:nvPr/>
              </p:nvSpPr>
              <p:spPr>
                <a:xfrm>
                  <a:off x="10635804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63</a:t>
                  </a:r>
                </a:p>
              </p:txBody>
            </p:sp>
            <p:sp>
              <p:nvSpPr>
                <p:cNvPr id="638" name="TextBox 637">
                  <a:extLst>
                    <a:ext uri="{FF2B5EF4-FFF2-40B4-BE49-F238E27FC236}">
                      <a16:creationId xmlns:a16="http://schemas.microsoft.com/office/drawing/2014/main" id="{D95660E6-A76B-4F42-A5A4-9A237DADF908}"/>
                    </a:ext>
                  </a:extLst>
                </p:cNvPr>
                <p:cNvSpPr txBox="1"/>
                <p:nvPr/>
              </p:nvSpPr>
              <p:spPr>
                <a:xfrm>
                  <a:off x="10823860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66</a:t>
                  </a:r>
                </a:p>
              </p:txBody>
            </p:sp>
            <p:sp>
              <p:nvSpPr>
                <p:cNvPr id="639" name="TextBox 638">
                  <a:extLst>
                    <a:ext uri="{FF2B5EF4-FFF2-40B4-BE49-F238E27FC236}">
                      <a16:creationId xmlns:a16="http://schemas.microsoft.com/office/drawing/2014/main" id="{A9120975-CC2B-4355-935C-E0F2F538EF33}"/>
                    </a:ext>
                  </a:extLst>
                </p:cNvPr>
                <p:cNvSpPr txBox="1"/>
                <p:nvPr/>
              </p:nvSpPr>
              <p:spPr>
                <a:xfrm>
                  <a:off x="11011916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69</a:t>
                  </a:r>
                </a:p>
              </p:txBody>
            </p:sp>
            <p:sp>
              <p:nvSpPr>
                <p:cNvPr id="640" name="TextBox 639">
                  <a:extLst>
                    <a:ext uri="{FF2B5EF4-FFF2-40B4-BE49-F238E27FC236}">
                      <a16:creationId xmlns:a16="http://schemas.microsoft.com/office/drawing/2014/main" id="{6C3A2E47-69C9-4B03-B1D4-8A6CE9C998F1}"/>
                    </a:ext>
                  </a:extLst>
                </p:cNvPr>
                <p:cNvSpPr txBox="1"/>
                <p:nvPr/>
              </p:nvSpPr>
              <p:spPr>
                <a:xfrm>
                  <a:off x="11199972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72</a:t>
                  </a:r>
                </a:p>
              </p:txBody>
            </p:sp>
            <p:sp>
              <p:nvSpPr>
                <p:cNvPr id="641" name="TextBox 640">
                  <a:extLst>
                    <a:ext uri="{FF2B5EF4-FFF2-40B4-BE49-F238E27FC236}">
                      <a16:creationId xmlns:a16="http://schemas.microsoft.com/office/drawing/2014/main" id="{12F7DE88-1C95-42B8-9488-BB526E7600FD}"/>
                    </a:ext>
                  </a:extLst>
                </p:cNvPr>
                <p:cNvSpPr txBox="1"/>
                <p:nvPr/>
              </p:nvSpPr>
              <p:spPr>
                <a:xfrm>
                  <a:off x="11384503" y="2734732"/>
                  <a:ext cx="207749" cy="123111"/>
                </a:xfrm>
                <a:prstGeom prst="rect">
                  <a:avLst/>
                </a:prstGeom>
                <a:noFill/>
              </p:spPr>
              <p:txBody>
                <a:bodyPr wrap="none" lIns="45720" tIns="0" rIns="45720" bIns="0" rtlCol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en-GB" sz="800" dirty="0">
                      <a:solidFill>
                        <a:srgbClr val="595454"/>
                      </a:solidFill>
                    </a:rPr>
                    <a:t>75</a:t>
                  </a:r>
                </a:p>
              </p:txBody>
            </p:sp>
          </p:grpSp>
          <p:sp>
            <p:nvSpPr>
              <p:cNvPr id="573" name="TextBox 572">
                <a:extLst>
                  <a:ext uri="{FF2B5EF4-FFF2-40B4-BE49-F238E27FC236}">
                    <a16:creationId xmlns:a16="http://schemas.microsoft.com/office/drawing/2014/main" id="{A1DB07DE-262D-4938-90C3-F30AEB7E108C}"/>
                  </a:ext>
                </a:extLst>
              </p:cNvPr>
              <p:cNvSpPr txBox="1"/>
              <p:nvPr/>
            </p:nvSpPr>
            <p:spPr>
              <a:xfrm rot="16200000">
                <a:off x="5933414" y="1680052"/>
                <a:ext cx="1035219" cy="123111"/>
              </a:xfrm>
              <a:prstGeom prst="rect">
                <a:avLst/>
              </a:prstGeom>
              <a:noFill/>
            </p:spPr>
            <p:txBody>
              <a:bodyPr wrap="none" lIns="0" tIns="0" rIns="45720" bIns="0" rtlCol="0">
                <a:spAutoFit/>
              </a:bodyPr>
              <a:lstStyle/>
              <a:p>
                <a:pPr defTabSz="1219140">
                  <a:defRPr/>
                </a:pPr>
                <a:r>
                  <a:rPr lang="en-GB" sz="800" dirty="0">
                    <a:solidFill>
                      <a:srgbClr val="595454"/>
                    </a:solidFill>
                  </a:rPr>
                  <a:t>Proportion of survival</a:t>
                </a:r>
              </a:p>
            </p:txBody>
          </p:sp>
          <p:sp>
            <p:nvSpPr>
              <p:cNvPr id="574" name="TextBox 573">
                <a:extLst>
                  <a:ext uri="{FF2B5EF4-FFF2-40B4-BE49-F238E27FC236}">
                    <a16:creationId xmlns:a16="http://schemas.microsoft.com/office/drawing/2014/main" id="{2EB4EC38-9C82-4DA4-B060-0B0FFB762876}"/>
                  </a:ext>
                </a:extLst>
              </p:cNvPr>
              <p:cNvSpPr txBox="1"/>
              <p:nvPr/>
            </p:nvSpPr>
            <p:spPr>
              <a:xfrm>
                <a:off x="8762378" y="2613810"/>
                <a:ext cx="711092" cy="123111"/>
              </a:xfrm>
              <a:prstGeom prst="rect">
                <a:avLst/>
              </a:prstGeom>
              <a:noFill/>
            </p:spPr>
            <p:txBody>
              <a:bodyPr wrap="none" lIns="45720" tIns="0" rIns="45720" bIns="0" rtlCol="0">
                <a:spAutoFit/>
              </a:bodyPr>
              <a:lstStyle/>
              <a:p>
                <a:pPr defTabSz="1219140">
                  <a:defRPr/>
                </a:pPr>
                <a:r>
                  <a:rPr lang="en-GB" sz="800" dirty="0">
                    <a:solidFill>
                      <a:srgbClr val="595454"/>
                    </a:solidFill>
                  </a:rPr>
                  <a:t>Time (weeks)</a:t>
                </a:r>
              </a:p>
            </p:txBody>
          </p: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2F10F5A1-CEA4-42F3-8125-E36D37A799A9}"/>
                  </a:ext>
                </a:extLst>
              </p:cNvPr>
              <p:cNvGrpSpPr/>
              <p:nvPr/>
            </p:nvGrpSpPr>
            <p:grpSpPr>
              <a:xfrm>
                <a:off x="6739988" y="1016315"/>
                <a:ext cx="4746109" cy="1483144"/>
                <a:chOff x="6739988" y="1016315"/>
                <a:chExt cx="4746109" cy="1483144"/>
              </a:xfrm>
            </p:grpSpPr>
            <p:sp>
              <p:nvSpPr>
                <p:cNvPr id="576" name="Freeform 3">
                  <a:extLst>
                    <a:ext uri="{FF2B5EF4-FFF2-40B4-BE49-F238E27FC236}">
                      <a16:creationId xmlns:a16="http://schemas.microsoft.com/office/drawing/2014/main" id="{43EEE89E-4488-488E-8C58-B262349E4A41}"/>
                    </a:ext>
                  </a:extLst>
                </p:cNvPr>
                <p:cNvSpPr/>
                <p:nvPr/>
              </p:nvSpPr>
              <p:spPr>
                <a:xfrm>
                  <a:off x="6783904" y="1018511"/>
                  <a:ext cx="4702193" cy="1436311"/>
                </a:xfrm>
                <a:custGeom>
                  <a:avLst/>
                  <a:gdLst>
                    <a:gd name="connsiteX0" fmla="*/ 0 w 6780904"/>
                    <a:gd name="connsiteY0" fmla="*/ 0 h 3352800"/>
                    <a:gd name="connsiteX1" fmla="*/ 0 w 6780904"/>
                    <a:gd name="connsiteY1" fmla="*/ 3352800 h 3352800"/>
                    <a:gd name="connsiteX2" fmla="*/ 6780904 w 6780904"/>
                    <a:gd name="connsiteY2" fmla="*/ 3352800 h 3352800"/>
                    <a:gd name="connsiteX0" fmla="*/ 0 w 8756071"/>
                    <a:gd name="connsiteY0" fmla="*/ 0 h 3352800"/>
                    <a:gd name="connsiteX1" fmla="*/ 0 w 8756071"/>
                    <a:gd name="connsiteY1" fmla="*/ 3352800 h 3352800"/>
                    <a:gd name="connsiteX2" fmla="*/ 8756071 w 8756071"/>
                    <a:gd name="connsiteY2" fmla="*/ 3352800 h 3352800"/>
                    <a:gd name="connsiteX0" fmla="*/ 0 w 8479274"/>
                    <a:gd name="connsiteY0" fmla="*/ 0 h 3352800"/>
                    <a:gd name="connsiteX1" fmla="*/ 0 w 8479274"/>
                    <a:gd name="connsiteY1" fmla="*/ 3352800 h 3352800"/>
                    <a:gd name="connsiteX2" fmla="*/ 8479274 w 8479274"/>
                    <a:gd name="connsiteY2" fmla="*/ 3347801 h 3352800"/>
                    <a:gd name="connsiteX0" fmla="*/ 0 w 8463896"/>
                    <a:gd name="connsiteY0" fmla="*/ 0 h 3352800"/>
                    <a:gd name="connsiteX1" fmla="*/ 0 w 8463896"/>
                    <a:gd name="connsiteY1" fmla="*/ 3352800 h 3352800"/>
                    <a:gd name="connsiteX2" fmla="*/ 8463896 w 8463896"/>
                    <a:gd name="connsiteY2" fmla="*/ 3347801 h 3352800"/>
                    <a:gd name="connsiteX0" fmla="*/ 0 w 8469022"/>
                    <a:gd name="connsiteY0" fmla="*/ 0 h 3352800"/>
                    <a:gd name="connsiteX1" fmla="*/ 0 w 8469022"/>
                    <a:gd name="connsiteY1" fmla="*/ 3352800 h 3352800"/>
                    <a:gd name="connsiteX2" fmla="*/ 8469022 w 8469022"/>
                    <a:gd name="connsiteY2" fmla="*/ 3347801 h 3352800"/>
                    <a:gd name="connsiteX0" fmla="*/ 0 w 8471585"/>
                    <a:gd name="connsiteY0" fmla="*/ 0 h 3352800"/>
                    <a:gd name="connsiteX1" fmla="*/ 0 w 8471585"/>
                    <a:gd name="connsiteY1" fmla="*/ 3352800 h 3352800"/>
                    <a:gd name="connsiteX2" fmla="*/ 8471585 w 8471585"/>
                    <a:gd name="connsiteY2" fmla="*/ 3350301 h 3352800"/>
                    <a:gd name="connsiteX0" fmla="*/ 0 w 8463897"/>
                    <a:gd name="connsiteY0" fmla="*/ 0 h 3355302"/>
                    <a:gd name="connsiteX1" fmla="*/ 0 w 8463897"/>
                    <a:gd name="connsiteY1" fmla="*/ 3352800 h 3355302"/>
                    <a:gd name="connsiteX2" fmla="*/ 8463897 w 8463897"/>
                    <a:gd name="connsiteY2" fmla="*/ 3355302 h 3355302"/>
                    <a:gd name="connsiteX0" fmla="*/ 0 w 8476712"/>
                    <a:gd name="connsiteY0" fmla="*/ 0 h 3357802"/>
                    <a:gd name="connsiteX1" fmla="*/ 0 w 8476712"/>
                    <a:gd name="connsiteY1" fmla="*/ 3352800 h 3357802"/>
                    <a:gd name="connsiteX2" fmla="*/ 8476712 w 8476712"/>
                    <a:gd name="connsiteY2" fmla="*/ 3357802 h 3357802"/>
                    <a:gd name="connsiteX0" fmla="*/ 0 w 8474148"/>
                    <a:gd name="connsiteY0" fmla="*/ 0 h 3355303"/>
                    <a:gd name="connsiteX1" fmla="*/ 0 w 8474148"/>
                    <a:gd name="connsiteY1" fmla="*/ 3352800 h 3355303"/>
                    <a:gd name="connsiteX2" fmla="*/ 8474148 w 8474148"/>
                    <a:gd name="connsiteY2" fmla="*/ 3355303 h 3355303"/>
                    <a:gd name="connsiteX0" fmla="*/ 0 w 8451081"/>
                    <a:gd name="connsiteY0" fmla="*/ 0 h 3390299"/>
                    <a:gd name="connsiteX1" fmla="*/ 0 w 8451081"/>
                    <a:gd name="connsiteY1" fmla="*/ 3352800 h 3390299"/>
                    <a:gd name="connsiteX2" fmla="*/ 8451081 w 8451081"/>
                    <a:gd name="connsiteY2" fmla="*/ 3390299 h 3390299"/>
                    <a:gd name="connsiteX0" fmla="*/ 0 w 8463896"/>
                    <a:gd name="connsiteY0" fmla="*/ 0 h 3360303"/>
                    <a:gd name="connsiteX1" fmla="*/ 0 w 8463896"/>
                    <a:gd name="connsiteY1" fmla="*/ 3352800 h 3360303"/>
                    <a:gd name="connsiteX2" fmla="*/ 8463896 w 8463896"/>
                    <a:gd name="connsiteY2" fmla="*/ 3360303 h 3360303"/>
                    <a:gd name="connsiteX0" fmla="*/ 0 w 8471584"/>
                    <a:gd name="connsiteY0" fmla="*/ 0 h 3362802"/>
                    <a:gd name="connsiteX1" fmla="*/ 0 w 8471584"/>
                    <a:gd name="connsiteY1" fmla="*/ 3352800 h 3362802"/>
                    <a:gd name="connsiteX2" fmla="*/ 8471584 w 8471584"/>
                    <a:gd name="connsiteY2" fmla="*/ 3362802 h 3362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71584" h="3362802">
                      <a:moveTo>
                        <a:pt x="0" y="0"/>
                      </a:moveTo>
                      <a:lnTo>
                        <a:pt x="0" y="3352800"/>
                      </a:lnTo>
                      <a:lnTo>
                        <a:pt x="8471584" y="3362802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19140">
                    <a:defRPr/>
                  </a:pPr>
                  <a:endParaRPr lang="en-GB" sz="800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577" name="Group 576">
                  <a:extLst>
                    <a:ext uri="{FF2B5EF4-FFF2-40B4-BE49-F238E27FC236}">
                      <a16:creationId xmlns:a16="http://schemas.microsoft.com/office/drawing/2014/main" id="{B3898CB4-7630-4583-9544-348C4CF11517}"/>
                    </a:ext>
                  </a:extLst>
                </p:cNvPr>
                <p:cNvGrpSpPr/>
                <p:nvPr/>
              </p:nvGrpSpPr>
              <p:grpSpPr>
                <a:xfrm>
                  <a:off x="6783468" y="2456259"/>
                  <a:ext cx="4700634" cy="43200"/>
                  <a:chOff x="6783468" y="2507059"/>
                  <a:chExt cx="4700634" cy="43200"/>
                </a:xfrm>
              </p:grpSpPr>
              <p:cxnSp>
                <p:nvCxnSpPr>
                  <p:cNvPr id="590" name="Straight Connector 589">
                    <a:extLst>
                      <a:ext uri="{FF2B5EF4-FFF2-40B4-BE49-F238E27FC236}">
                        <a16:creationId xmlns:a16="http://schemas.microsoft.com/office/drawing/2014/main" id="{7261D3CE-A259-4721-8D63-CF535E4CB7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7618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Straight Connector 590">
                    <a:extLst>
                      <a:ext uri="{FF2B5EF4-FFF2-40B4-BE49-F238E27FC236}">
                        <a16:creationId xmlns:a16="http://schemas.microsoft.com/office/drawing/2014/main" id="{CB62B274-2D35-4DDD-80DF-ED30732454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69498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Straight Connector 591">
                    <a:extLst>
                      <a:ext uri="{FF2B5EF4-FFF2-40B4-BE49-F238E27FC236}">
                        <a16:creationId xmlns:a16="http://schemas.microsoft.com/office/drawing/2014/main" id="{456461E6-EC9A-4CB6-B793-CD77972F49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1379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>
                    <a:extLst>
                      <a:ext uri="{FF2B5EF4-FFF2-40B4-BE49-F238E27FC236}">
                        <a16:creationId xmlns:a16="http://schemas.microsoft.com/office/drawing/2014/main" id="{5D3CB18D-C212-4C7E-927B-12193DDACE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3259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4" name="Straight Connector 593">
                    <a:extLst>
                      <a:ext uri="{FF2B5EF4-FFF2-40B4-BE49-F238E27FC236}">
                        <a16:creationId xmlns:a16="http://schemas.microsoft.com/office/drawing/2014/main" id="{0CAFA8B0-BC40-49D8-BF6C-1A6091CF93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5139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5" name="Straight Connector 594">
                    <a:extLst>
                      <a:ext uri="{FF2B5EF4-FFF2-40B4-BE49-F238E27FC236}">
                        <a16:creationId xmlns:a16="http://schemas.microsoft.com/office/drawing/2014/main" id="{1D22B69D-7402-46B5-A238-71925BD209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7019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>
                    <a:extLst>
                      <a:ext uri="{FF2B5EF4-FFF2-40B4-BE49-F238E27FC236}">
                        <a16:creationId xmlns:a16="http://schemas.microsoft.com/office/drawing/2014/main" id="{262DCB65-57A6-4A47-8F41-BCC6F9B6AC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78900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Straight Connector 596">
                    <a:extLst>
                      <a:ext uri="{FF2B5EF4-FFF2-40B4-BE49-F238E27FC236}">
                        <a16:creationId xmlns:a16="http://schemas.microsoft.com/office/drawing/2014/main" id="{5BB0132B-E982-4546-954E-4090FE56EF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0780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Straight Connector 597">
                    <a:extLst>
                      <a:ext uri="{FF2B5EF4-FFF2-40B4-BE49-F238E27FC236}">
                        <a16:creationId xmlns:a16="http://schemas.microsoft.com/office/drawing/2014/main" id="{32CE6D34-87CE-49A5-BE7E-5D1DC4647C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2660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Straight Connector 598">
                    <a:extLst>
                      <a:ext uri="{FF2B5EF4-FFF2-40B4-BE49-F238E27FC236}">
                        <a16:creationId xmlns:a16="http://schemas.microsoft.com/office/drawing/2014/main" id="{15F7B582-4C67-45E4-B347-EC50698588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4540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Straight Connector 599">
                    <a:extLst>
                      <a:ext uri="{FF2B5EF4-FFF2-40B4-BE49-F238E27FC236}">
                        <a16:creationId xmlns:a16="http://schemas.microsoft.com/office/drawing/2014/main" id="{050E7E57-FEC7-44E5-9778-AFCE3982AE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6421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1" name="Straight Connector 600">
                    <a:extLst>
                      <a:ext uri="{FF2B5EF4-FFF2-40B4-BE49-F238E27FC236}">
                        <a16:creationId xmlns:a16="http://schemas.microsoft.com/office/drawing/2014/main" id="{15840E42-0F17-4FDF-B2B8-0F55DF76D5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8301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2" name="Straight Connector 601">
                    <a:extLst>
                      <a:ext uri="{FF2B5EF4-FFF2-40B4-BE49-F238E27FC236}">
                        <a16:creationId xmlns:a16="http://schemas.microsoft.com/office/drawing/2014/main" id="{BD886D41-1081-4D91-8F15-7824F5CDC7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0181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3" name="Straight Connector 602">
                    <a:extLst>
                      <a:ext uri="{FF2B5EF4-FFF2-40B4-BE49-F238E27FC236}">
                        <a16:creationId xmlns:a16="http://schemas.microsoft.com/office/drawing/2014/main" id="{2E97B94E-4BAD-492A-AD7E-4C61179E60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2061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4" name="Straight Connector 603">
                    <a:extLst>
                      <a:ext uri="{FF2B5EF4-FFF2-40B4-BE49-F238E27FC236}">
                        <a16:creationId xmlns:a16="http://schemas.microsoft.com/office/drawing/2014/main" id="{EF193218-CCEB-4290-B6FC-A3EAAF43C4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3942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>
                    <a:extLst>
                      <a:ext uri="{FF2B5EF4-FFF2-40B4-BE49-F238E27FC236}">
                        <a16:creationId xmlns:a16="http://schemas.microsoft.com/office/drawing/2014/main" id="{E48D573A-40C2-4467-B3DC-319319D619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5822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6" name="Straight Connector 605">
                    <a:extLst>
                      <a:ext uri="{FF2B5EF4-FFF2-40B4-BE49-F238E27FC236}">
                        <a16:creationId xmlns:a16="http://schemas.microsoft.com/office/drawing/2014/main" id="{54AEE481-5A37-49F8-8CC6-6771F6D221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7702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7" name="Straight Connector 606">
                    <a:extLst>
                      <a:ext uri="{FF2B5EF4-FFF2-40B4-BE49-F238E27FC236}">
                        <a16:creationId xmlns:a16="http://schemas.microsoft.com/office/drawing/2014/main" id="{60B8E157-2A03-4B73-9AF4-05C5EF05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9582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8" name="Straight Connector 607">
                    <a:extLst>
                      <a:ext uri="{FF2B5EF4-FFF2-40B4-BE49-F238E27FC236}">
                        <a16:creationId xmlns:a16="http://schemas.microsoft.com/office/drawing/2014/main" id="{706D0788-B59E-41B5-8775-6F0034446C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1463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9" name="Straight Connector 608">
                    <a:extLst>
                      <a:ext uri="{FF2B5EF4-FFF2-40B4-BE49-F238E27FC236}">
                        <a16:creationId xmlns:a16="http://schemas.microsoft.com/office/drawing/2014/main" id="{747A28B5-3BCC-4560-8A03-0A5C2427B2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3343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0" name="Straight Connector 609">
                    <a:extLst>
                      <a:ext uri="{FF2B5EF4-FFF2-40B4-BE49-F238E27FC236}">
                        <a16:creationId xmlns:a16="http://schemas.microsoft.com/office/drawing/2014/main" id="{0C05D6A4-E31A-44EE-8727-B234FAF40D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5223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1" name="Straight Connector 610">
                    <a:extLst>
                      <a:ext uri="{FF2B5EF4-FFF2-40B4-BE49-F238E27FC236}">
                        <a16:creationId xmlns:a16="http://schemas.microsoft.com/office/drawing/2014/main" id="{F3C37966-712C-4D13-A501-766F2BCEF6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71039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2" name="Straight Connector 611">
                    <a:extLst>
                      <a:ext uri="{FF2B5EF4-FFF2-40B4-BE49-F238E27FC236}">
                        <a16:creationId xmlns:a16="http://schemas.microsoft.com/office/drawing/2014/main" id="{AD8965C4-C543-457B-AE90-1CED8A8409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9841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Straight Connector 612">
                    <a:extLst>
                      <a:ext uri="{FF2B5EF4-FFF2-40B4-BE49-F238E27FC236}">
                        <a16:creationId xmlns:a16="http://schemas.microsoft.com/office/drawing/2014/main" id="{793423A4-B9A8-4E9E-B54E-DB28CD1C69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086443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4" name="Straight Connector 613">
                    <a:extLst>
                      <a:ext uri="{FF2B5EF4-FFF2-40B4-BE49-F238E27FC236}">
                        <a16:creationId xmlns:a16="http://schemas.microsoft.com/office/drawing/2014/main" id="{48CF8CBE-38D0-47B4-AB86-F53508D843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274468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614">
                    <a:extLst>
                      <a:ext uri="{FF2B5EF4-FFF2-40B4-BE49-F238E27FC236}">
                        <a16:creationId xmlns:a16="http://schemas.microsoft.com/office/drawing/2014/main" id="{04D31AE6-734C-40E5-BF09-F3555690E7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1462502" y="2528659"/>
                    <a:ext cx="43200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8" name="Group 577">
                  <a:extLst>
                    <a:ext uri="{FF2B5EF4-FFF2-40B4-BE49-F238E27FC236}">
                      <a16:creationId xmlns:a16="http://schemas.microsoft.com/office/drawing/2014/main" id="{F0FCCA52-EE40-4841-9A16-EC1E842903E0}"/>
                    </a:ext>
                  </a:extLst>
                </p:cNvPr>
                <p:cNvGrpSpPr/>
                <p:nvPr/>
              </p:nvGrpSpPr>
              <p:grpSpPr>
                <a:xfrm>
                  <a:off x="6739988" y="1016315"/>
                  <a:ext cx="43701" cy="1437111"/>
                  <a:chOff x="1504278" y="1371456"/>
                  <a:chExt cx="73152" cy="3205232"/>
                </a:xfrm>
              </p:grpSpPr>
              <p:cxnSp>
                <p:nvCxnSpPr>
                  <p:cNvPr id="579" name="Straight Connector 578">
                    <a:extLst>
                      <a:ext uri="{FF2B5EF4-FFF2-40B4-BE49-F238E27FC236}">
                        <a16:creationId xmlns:a16="http://schemas.microsoft.com/office/drawing/2014/main" id="{7AB80219-07B2-42B0-8872-2814FAFAFC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371456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0" name="Straight Connector 579">
                    <a:extLst>
                      <a:ext uri="{FF2B5EF4-FFF2-40B4-BE49-F238E27FC236}">
                        <a16:creationId xmlns:a16="http://schemas.microsoft.com/office/drawing/2014/main" id="{316BB3FD-3259-46D9-B2BF-F957406347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170439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1" name="Straight Connector 580">
                    <a:extLst>
                      <a:ext uri="{FF2B5EF4-FFF2-40B4-BE49-F238E27FC236}">
                        <a16:creationId xmlns:a16="http://schemas.microsoft.com/office/drawing/2014/main" id="{3F5B7A09-A13C-44D2-8D86-335D481C78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02353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Straight Connector 581">
                    <a:extLst>
                      <a:ext uri="{FF2B5EF4-FFF2-40B4-BE49-F238E27FC236}">
                        <a16:creationId xmlns:a16="http://schemas.microsoft.com/office/drawing/2014/main" id="{93ABD55E-BBC1-4CC6-86F7-D8921F8768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34268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3" name="Straight Connector 582">
                    <a:extLst>
                      <a:ext uri="{FF2B5EF4-FFF2-40B4-BE49-F238E27FC236}">
                        <a16:creationId xmlns:a16="http://schemas.microsoft.com/office/drawing/2014/main" id="{75A2F68A-E0C8-417C-87C3-C5953DB190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66182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1C10EEDB-787D-451B-9B42-E3CA7502AC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2980971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5051DA82-75F9-4631-A3A1-AF6A4A5D22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300115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Straight Connector 585">
                    <a:extLst>
                      <a:ext uri="{FF2B5EF4-FFF2-40B4-BE49-F238E27FC236}">
                        <a16:creationId xmlns:a16="http://schemas.microsoft.com/office/drawing/2014/main" id="{40B75F65-94F0-4A3A-A838-D4442DCB43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619259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Straight Connector 586">
                    <a:extLst>
                      <a:ext uri="{FF2B5EF4-FFF2-40B4-BE49-F238E27FC236}">
                        <a16:creationId xmlns:a16="http://schemas.microsoft.com/office/drawing/2014/main" id="{15339EBC-2BED-48D9-982C-8F1FC35D7B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3938403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8" name="Straight Connector 587">
                    <a:extLst>
                      <a:ext uri="{FF2B5EF4-FFF2-40B4-BE49-F238E27FC236}">
                        <a16:creationId xmlns:a16="http://schemas.microsoft.com/office/drawing/2014/main" id="{8D0D1BF9-8907-4BCB-A9DD-550EAEA52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257547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9" name="Straight Connector 588">
                    <a:extLst>
                      <a:ext uri="{FF2B5EF4-FFF2-40B4-BE49-F238E27FC236}">
                        <a16:creationId xmlns:a16="http://schemas.microsoft.com/office/drawing/2014/main" id="{E320C5BA-F8D1-4E44-91CB-1A7B8B8405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04278" y="4576688"/>
                    <a:ext cx="73152" cy="0"/>
                  </a:xfrm>
                  <a:prstGeom prst="line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725007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0CCD-80F7-4A4F-8FFC-5FDAA6C3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CC-220-MM-001 Trial: Safety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589195-3FF1-4B9B-BFAC-8DED45CB3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662974"/>
              </p:ext>
            </p:extLst>
          </p:nvPr>
        </p:nvGraphicFramePr>
        <p:xfrm>
          <a:off x="365125" y="1579420"/>
          <a:ext cx="5664192" cy="359525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1227056931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26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TEAEs of interest,</a:t>
                      </a:r>
                      <a:r>
                        <a:rPr lang="en-GB" sz="1200" b="1" baseline="30000" noProof="0" dirty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 n (%)</a:t>
                      </a:r>
                      <a:endParaRPr lang="en-GB" sz="1200" b="1" noProof="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94824" marR="94824" marT="35559" marB="35559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Cohort D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MT"/>
                        </a:rPr>
                        <a:t>IBER + DEX (n = 107)</a:t>
                      </a:r>
                    </a:p>
                  </a:txBody>
                  <a:tcPr marL="94824" marR="94824" marT="35559" marB="35559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endParaRPr lang="en-GB" sz="1200" b="1" dirty="0">
                        <a:solidFill>
                          <a:schemeClr val="bg1"/>
                        </a:solidFill>
                        <a:latin typeface="+mj-lt"/>
                        <a:ea typeface="MS Mincho"/>
                        <a:cs typeface="ArialMT"/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27">
                <a:tc vMerge="1">
                  <a:txBody>
                    <a:bodyPr/>
                    <a:lstStyle/>
                    <a:p>
                      <a:pPr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T="34290" marB="34290" anchor="b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All Grade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3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4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extLst>
                  <a:ext uri="{0D108BD9-81ED-4DB2-BD59-A6C34878D82A}">
                    <a16:rowId xmlns:a16="http://schemas.microsoft.com/office/drawing/2014/main" val="1076937661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Haematologic TEAEs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Neutropenia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 (59.8)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 (25.2)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(19.6)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771650139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Febrile neutropenia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5 (4.7)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(3.7)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(0.9)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215207482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Anaemia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44 (41.1)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30 (28.0)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948807391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Thrombocytopenia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38 (35.5)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7 (6.5)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16 (15.0)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1072451328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Leukopenia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30 (28.0)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11 (10.3)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11 (10.3)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681195913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Non-Haematologic TEAEs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967345864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Fatigue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25 (23.4)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 (1.9)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(0.9)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871663430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Diarrhoea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25 (23.4)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(0.9)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686263609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Constipation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23 (21.5)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825733909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Rash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21 (19.6)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(2.8)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4105067268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Infections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62 (57.9)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26 (24.3)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(2.8)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562885965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Pneumonia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13 (12.1)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9 (8.4)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089367973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COVID-19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10 (9.3)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5 (4.7)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 (1.9)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124924158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1DCA92C-8242-45F5-B848-10AD078A8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396595"/>
              </p:ext>
            </p:extLst>
          </p:nvPr>
        </p:nvGraphicFramePr>
        <p:xfrm>
          <a:off x="6162048" y="1579417"/>
          <a:ext cx="5664192" cy="358715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1227056931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21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TEAEs of interest,</a:t>
                      </a:r>
                      <a:r>
                        <a:rPr lang="en-GB" sz="1200" b="1" baseline="30000" noProof="0" dirty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 n (%)</a:t>
                      </a:r>
                      <a:endParaRPr lang="en-GB" sz="1200" b="1" noProof="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94824" marR="94824" marT="35559" marB="35559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Cohort I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MT"/>
                        </a:rPr>
                        <a:t>IBER + DEX post BCMA (n = 26)</a:t>
                      </a:r>
                    </a:p>
                  </a:txBody>
                  <a:tcPr marL="94824" marR="94824" marT="35559" marB="35559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endParaRPr lang="en-GB" sz="1200" b="1" dirty="0">
                        <a:solidFill>
                          <a:schemeClr val="bg1"/>
                        </a:solidFill>
                        <a:latin typeface="+mj-lt"/>
                        <a:ea typeface="MS Mincho"/>
                        <a:cs typeface="ArialMT"/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11">
                <a:tc vMerge="1">
                  <a:txBody>
                    <a:bodyPr/>
                    <a:lstStyle/>
                    <a:p>
                      <a:pPr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T="34290" marB="34290" anchor="b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All Grade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3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4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extLst>
                  <a:ext uri="{0D108BD9-81ED-4DB2-BD59-A6C34878D82A}">
                    <a16:rowId xmlns:a16="http://schemas.microsoft.com/office/drawing/2014/main" val="1076937661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Haematologic TEAEs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Neutropenia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(42.3)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(30.8)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(11.5)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771650139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Febrile neutropenia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215207482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Anaemia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9 (34.6)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(15.4)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948807391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Thrombocytopenia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8 (30.8)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(11.5)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(11.5)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1072451328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Leukopenia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(15.4)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 (7.7)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681195913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Non-Haematologic TEAEs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967345864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Fatigue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6 (23.1)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871663430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Diarrhoea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(15.4)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686263609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Constipation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(11.5)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825733909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Rash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 (7.7)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4105067268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Infections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13 (50.0)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6 (23.1)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562885965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Pneumonia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5 (19.2)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(15.4)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089367973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COVID-19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 (3.8)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1249241589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DCBAA-A258-CF52-5438-CE8CB761F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733536"/>
            <a:ext cx="10744200" cy="1064946"/>
          </a:xfrm>
        </p:spPr>
        <p:txBody>
          <a:bodyPr/>
          <a:lstStyle/>
          <a:p>
            <a:r>
              <a:rPr lang="en-US" sz="1100" dirty="0" err="1"/>
              <a:t>IBER</a:t>
            </a:r>
            <a:r>
              <a:rPr lang="en-US" sz="1100" dirty="0"/>
              <a:t> (CC-220) is an investigational product, currently not approved by any regulatory agency.</a:t>
            </a:r>
          </a:p>
          <a:p>
            <a:endParaRPr lang="en-US" sz="1100" dirty="0"/>
          </a:p>
          <a:p>
            <a:r>
              <a:rPr lang="en-US" sz="1100" baseline="30000" dirty="0"/>
              <a:t>a </a:t>
            </a:r>
            <a:r>
              <a:rPr lang="en-US" sz="1100" dirty="0"/>
              <a:t>Data cut-off: 2 June 2021;</a:t>
            </a:r>
            <a:r>
              <a:rPr lang="en-US" sz="1100" baseline="30000" dirty="0"/>
              <a:t> b </a:t>
            </a:r>
            <a:r>
              <a:rPr lang="en-US" sz="1100" dirty="0"/>
              <a:t>Includes maculopapular rash and pruritic rash; </a:t>
            </a:r>
            <a:r>
              <a:rPr lang="en-US" sz="1100" baseline="30000" dirty="0"/>
              <a:t>c</a:t>
            </a:r>
            <a:r>
              <a:rPr lang="en-US" sz="1100" dirty="0"/>
              <a:t> Includes viral pneumonia, and pseudomonal pneumonia; </a:t>
            </a:r>
            <a:r>
              <a:rPr lang="en-US" sz="1100" baseline="30000" dirty="0"/>
              <a:t>d </a:t>
            </a:r>
            <a:r>
              <a:rPr lang="en-US" sz="1100" dirty="0"/>
              <a:t>Includes COVID-19 pneumonia.</a:t>
            </a:r>
          </a:p>
          <a:p>
            <a:endParaRPr lang="en-US" sz="1100" dirty="0"/>
          </a:p>
          <a:p>
            <a:r>
              <a:rPr lang="en-US" sz="1100" dirty="0" err="1"/>
              <a:t>TEAE</a:t>
            </a:r>
            <a:r>
              <a:rPr lang="en-US" sz="1100" dirty="0"/>
              <a:t>, treatment-emergent adverse event.</a:t>
            </a:r>
          </a:p>
          <a:p>
            <a:r>
              <a:rPr lang="en-US" sz="1100" dirty="0"/>
              <a:t> </a:t>
            </a:r>
          </a:p>
          <a:p>
            <a:r>
              <a:rPr lang="en-US" sz="1100" dirty="0" err="1"/>
              <a:t>Lonial</a:t>
            </a:r>
            <a:r>
              <a:rPr lang="en-US" sz="1100" dirty="0"/>
              <a:t> S, et al. </a:t>
            </a:r>
            <a:r>
              <a:rPr lang="en-US" sz="1100" i="1" dirty="0"/>
              <a:t>Blood. </a:t>
            </a:r>
            <a:r>
              <a:rPr lang="en-US" sz="1100" dirty="0"/>
              <a:t>2021;138 (Suppl 1):162.</a:t>
            </a:r>
          </a:p>
        </p:txBody>
      </p:sp>
    </p:spTree>
    <p:extLst>
      <p:ext uri="{BB962C8B-B14F-4D97-AF65-F5344CB8AC3E}">
        <p14:creationId xmlns:p14="http://schemas.microsoft.com/office/powerpoint/2010/main" val="501502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0CCD-80F7-4A4F-8FFC-5FDAA6C3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CC-220-MM-001 Trial: Safety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589195-3FF1-4B9B-BFAC-8DED45CB369B}"/>
              </a:ext>
            </a:extLst>
          </p:cNvPr>
          <p:cNvGraphicFramePr>
            <a:graphicFrameLocks noGrp="1"/>
          </p:cNvGraphicFramePr>
          <p:nvPr/>
        </p:nvGraphicFramePr>
        <p:xfrm>
          <a:off x="365125" y="1579420"/>
          <a:ext cx="5664192" cy="359525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1227056931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26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TEAEs of interest,</a:t>
                      </a:r>
                      <a:r>
                        <a:rPr lang="en-GB" sz="1200" b="1" baseline="30000" noProof="0" dirty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 n (%)</a:t>
                      </a:r>
                      <a:endParaRPr lang="en-GB" sz="1200" b="1" noProof="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94824" marR="94824" marT="35559" marB="35559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Cohort D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MT"/>
                        </a:rPr>
                        <a:t>IBER + DEX (n = 107)</a:t>
                      </a:r>
                    </a:p>
                  </a:txBody>
                  <a:tcPr marL="94824" marR="94824" marT="35559" marB="35559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endParaRPr lang="en-GB" sz="1200" b="1" dirty="0">
                        <a:solidFill>
                          <a:schemeClr val="bg1"/>
                        </a:solidFill>
                        <a:latin typeface="+mj-lt"/>
                        <a:ea typeface="MS Mincho"/>
                        <a:cs typeface="ArialMT"/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27">
                <a:tc vMerge="1">
                  <a:txBody>
                    <a:bodyPr/>
                    <a:lstStyle/>
                    <a:p>
                      <a:pPr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T="34290" marB="34290" anchor="b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All Grade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3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4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extLst>
                  <a:ext uri="{0D108BD9-81ED-4DB2-BD59-A6C34878D82A}">
                    <a16:rowId xmlns:a16="http://schemas.microsoft.com/office/drawing/2014/main" val="1076937661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Haematologic TEAEs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Neutropenia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 (59.8)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 (25.2)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(19.6)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771650139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Febrile neutropenia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5 (4.7)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(3.7)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(0.9)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215207482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Anaemia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44 (41.1)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30 (28.0)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948807391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Thrombocytopenia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38 (35.5)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7 (6.5)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16 (15.0)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1072451328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Leukopenia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30 (28.0)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11 (10.3)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11 (10.3)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681195913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Non-Haematologic TEAEs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967345864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Fatigue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25 (23.4)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 (1.9)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(0.9)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871663430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Diarrhoea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25 (23.4)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(0.9)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686263609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Constipation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23 (21.5)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825733909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Rash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21 (19.6)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(2.8)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4105067268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Infections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62 (57.9)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26 (24.3)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(2.8)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562885965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Pneumonia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13 (12.1)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9 (8.4)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089367973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COVID-19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10 (9.3)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5 (4.7)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 (1.9)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124924158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1DCA92C-8242-45F5-B848-10AD078A8814}"/>
              </a:ext>
            </a:extLst>
          </p:cNvPr>
          <p:cNvGraphicFramePr>
            <a:graphicFrameLocks noGrp="1"/>
          </p:cNvGraphicFramePr>
          <p:nvPr/>
        </p:nvGraphicFramePr>
        <p:xfrm>
          <a:off x="6162048" y="1579417"/>
          <a:ext cx="5664192" cy="358715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1227056931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21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TEAEs of interest,</a:t>
                      </a:r>
                      <a:r>
                        <a:rPr lang="en-GB" sz="1200" b="1" baseline="30000" noProof="0" dirty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 n (%)</a:t>
                      </a:r>
                      <a:endParaRPr lang="en-GB" sz="1200" b="1" noProof="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94824" marR="94824" marT="35559" marB="35559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Cohort I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MT"/>
                        </a:rPr>
                        <a:t>IBER + DEX post BCMA (n = 26)</a:t>
                      </a:r>
                    </a:p>
                  </a:txBody>
                  <a:tcPr marL="94824" marR="94824" marT="35559" marB="35559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endParaRPr lang="en-GB" sz="1200" b="1" dirty="0">
                        <a:solidFill>
                          <a:schemeClr val="bg1"/>
                        </a:solidFill>
                        <a:latin typeface="+mj-lt"/>
                        <a:ea typeface="MS Mincho"/>
                        <a:cs typeface="ArialMT"/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11">
                <a:tc vMerge="1">
                  <a:txBody>
                    <a:bodyPr/>
                    <a:lstStyle/>
                    <a:p>
                      <a:pPr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T="34290" marB="34290" anchor="b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All Grade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3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4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extLst>
                  <a:ext uri="{0D108BD9-81ED-4DB2-BD59-A6C34878D82A}">
                    <a16:rowId xmlns:a16="http://schemas.microsoft.com/office/drawing/2014/main" val="1076937661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Haematologic TEAEs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Neutropenia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(42.3)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(30.8)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(11.5)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771650139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Febrile neutropenia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215207482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Anaemia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9 (34.6)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(15.4)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948807391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Thrombocytopenia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8 (30.8)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(11.5)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(11.5)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1072451328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Leukopenia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(15.4)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 (7.7)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681195913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Non-Haematologic TEAEs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967345864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Fatigue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6 (23.1)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871663430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Diarrhoea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(15.4)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686263609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Constipation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(11.5)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825733909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Rash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 (7.7)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4105067268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Infections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13 (50.0)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6 (23.1)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562885965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Pneumonia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5 (19.2)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(15.4)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089367973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COVID-19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 (3.8)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1249241589"/>
                  </a:ext>
                </a:extLst>
              </a:tr>
            </a:tbl>
          </a:graphicData>
        </a:graphic>
      </p:graphicFrame>
      <p:sp>
        <p:nvSpPr>
          <p:cNvPr id="14" name="Tekstvak 202">
            <a:extLst>
              <a:ext uri="{FF2B5EF4-FFF2-40B4-BE49-F238E27FC236}">
                <a16:creationId xmlns:a16="http://schemas.microsoft.com/office/drawing/2014/main" id="{0EEB1C71-F7E6-4CF9-9AA9-6AB4EF8675A8}"/>
              </a:ext>
            </a:extLst>
          </p:cNvPr>
          <p:cNvSpPr txBox="1"/>
          <p:nvPr/>
        </p:nvSpPr>
        <p:spPr>
          <a:xfrm>
            <a:off x="3070973" y="3703220"/>
            <a:ext cx="985245" cy="2383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GB" sz="800" dirty="0">
              <a:solidFill>
                <a:srgbClr val="595454"/>
              </a:solidFill>
              <a:latin typeface="Trebuchet MS"/>
            </a:endParaRPr>
          </a:p>
        </p:txBody>
      </p:sp>
      <p:sp>
        <p:nvSpPr>
          <p:cNvPr id="15" name="Tekstvak 202">
            <a:extLst>
              <a:ext uri="{FF2B5EF4-FFF2-40B4-BE49-F238E27FC236}">
                <a16:creationId xmlns:a16="http://schemas.microsoft.com/office/drawing/2014/main" id="{FABC9B23-F0ED-4BA1-81C0-02F2B866C758}"/>
              </a:ext>
            </a:extLst>
          </p:cNvPr>
          <p:cNvSpPr txBox="1"/>
          <p:nvPr/>
        </p:nvSpPr>
        <p:spPr>
          <a:xfrm>
            <a:off x="8859343" y="3703219"/>
            <a:ext cx="989507" cy="2383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GB" sz="800" dirty="0">
              <a:solidFill>
                <a:srgbClr val="595454"/>
              </a:solidFill>
              <a:latin typeface="Trebuchet M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DCBAA-A258-CF52-5438-CE8CB761F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733536"/>
            <a:ext cx="10744200" cy="1064946"/>
          </a:xfrm>
        </p:spPr>
        <p:txBody>
          <a:bodyPr/>
          <a:lstStyle/>
          <a:p>
            <a:r>
              <a:rPr lang="en-US" sz="1100" dirty="0" err="1"/>
              <a:t>IBER</a:t>
            </a:r>
            <a:r>
              <a:rPr lang="en-US" sz="1100" dirty="0"/>
              <a:t> (CC-220) is an investigational product, currently not approved by any regulatory agency.</a:t>
            </a:r>
          </a:p>
          <a:p>
            <a:endParaRPr lang="en-US" sz="1100" dirty="0"/>
          </a:p>
          <a:p>
            <a:r>
              <a:rPr lang="en-US" sz="1100" baseline="30000" dirty="0"/>
              <a:t>a </a:t>
            </a:r>
            <a:r>
              <a:rPr lang="en-US" sz="1100" dirty="0"/>
              <a:t>Data cut-off: 2 June 2021;</a:t>
            </a:r>
            <a:r>
              <a:rPr lang="en-US" sz="1100" baseline="30000" dirty="0"/>
              <a:t> b </a:t>
            </a:r>
            <a:r>
              <a:rPr lang="en-US" sz="1100" dirty="0"/>
              <a:t>Includes maculopapular rash and pruritic rash; </a:t>
            </a:r>
            <a:r>
              <a:rPr lang="en-US" sz="1100" baseline="30000" dirty="0"/>
              <a:t>c</a:t>
            </a:r>
            <a:r>
              <a:rPr lang="en-US" sz="1100" dirty="0"/>
              <a:t> Includes viral pneumonia, and pseudomonal pneumonia; </a:t>
            </a:r>
            <a:r>
              <a:rPr lang="en-US" sz="1100" baseline="30000" dirty="0"/>
              <a:t>d </a:t>
            </a:r>
            <a:r>
              <a:rPr lang="en-US" sz="1100" dirty="0"/>
              <a:t>Includes COVID-19 pneumonia.</a:t>
            </a:r>
          </a:p>
          <a:p>
            <a:endParaRPr lang="en-US" sz="1100" dirty="0"/>
          </a:p>
          <a:p>
            <a:r>
              <a:rPr lang="en-US" sz="1100" dirty="0" err="1"/>
              <a:t>TEAE</a:t>
            </a:r>
            <a:r>
              <a:rPr lang="en-US" sz="1100" dirty="0"/>
              <a:t>, treatment-emergent adverse event.</a:t>
            </a:r>
          </a:p>
          <a:p>
            <a:r>
              <a:rPr lang="en-US" sz="1100" dirty="0"/>
              <a:t> </a:t>
            </a:r>
          </a:p>
          <a:p>
            <a:r>
              <a:rPr lang="en-US" sz="1100" dirty="0" err="1"/>
              <a:t>Lonial</a:t>
            </a:r>
            <a:r>
              <a:rPr lang="en-US" sz="1100" dirty="0"/>
              <a:t> S, et al. </a:t>
            </a:r>
            <a:r>
              <a:rPr lang="en-US" sz="1100" i="1" dirty="0"/>
              <a:t>Blood. </a:t>
            </a:r>
            <a:r>
              <a:rPr lang="en-US" sz="1100" dirty="0"/>
              <a:t>2021;138 (Suppl 1):162.</a:t>
            </a:r>
          </a:p>
        </p:txBody>
      </p:sp>
    </p:spTree>
    <p:extLst>
      <p:ext uri="{BB962C8B-B14F-4D97-AF65-F5344CB8AC3E}">
        <p14:creationId xmlns:p14="http://schemas.microsoft.com/office/powerpoint/2010/main" val="3000466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0CCD-80F7-4A4F-8FFC-5FDAA6C3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CC-220-MM-001 Trial: Safety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589195-3FF1-4B9B-BFAC-8DED45CB369B}"/>
              </a:ext>
            </a:extLst>
          </p:cNvPr>
          <p:cNvGraphicFramePr>
            <a:graphicFrameLocks noGrp="1"/>
          </p:cNvGraphicFramePr>
          <p:nvPr/>
        </p:nvGraphicFramePr>
        <p:xfrm>
          <a:off x="365125" y="1579420"/>
          <a:ext cx="5664192" cy="359525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1227056931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26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TEAEs of interest,</a:t>
                      </a:r>
                      <a:r>
                        <a:rPr lang="en-GB" sz="1200" b="1" baseline="30000" noProof="0" dirty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 n (%)</a:t>
                      </a:r>
                      <a:endParaRPr lang="en-GB" sz="1200" b="1" noProof="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94824" marR="94824" marT="35559" marB="35559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Cohort D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MT"/>
                        </a:rPr>
                        <a:t>IBER + DEX (n = 107)</a:t>
                      </a:r>
                    </a:p>
                  </a:txBody>
                  <a:tcPr marL="94824" marR="94824" marT="35559" marB="35559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endParaRPr lang="en-GB" sz="1200" b="1" dirty="0">
                        <a:solidFill>
                          <a:schemeClr val="bg1"/>
                        </a:solidFill>
                        <a:latin typeface="+mj-lt"/>
                        <a:ea typeface="MS Mincho"/>
                        <a:cs typeface="ArialMT"/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27">
                <a:tc vMerge="1">
                  <a:txBody>
                    <a:bodyPr/>
                    <a:lstStyle/>
                    <a:p>
                      <a:pPr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T="34290" marB="34290" anchor="b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All Grade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3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4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extLst>
                  <a:ext uri="{0D108BD9-81ED-4DB2-BD59-A6C34878D82A}">
                    <a16:rowId xmlns:a16="http://schemas.microsoft.com/office/drawing/2014/main" val="1076937661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Haematologic TEAEs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Neutropenia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 (59.8)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 (25.2)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(19.6)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771650139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Febrile neutropenia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5 (4.7)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(3.7)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(0.9)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215207482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Anaemia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44 (41.1)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30 (28.0)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948807391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Thrombocytopenia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38 (35.5)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7 (6.5)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16 (15.0)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1072451328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Leukopenia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30 (28.0)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11 (10.3)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11 (10.3)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681195913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Non-Haematologic TEAEs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967345864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Fatigue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25 (23.4)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 (1.9)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(0.9)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871663430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Diarrhoea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25 (23.4)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(0.9)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686263609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Constipation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23 (21.5)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825733909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Rash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21 (19.6)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(2.8)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4105067268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Infections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62 (57.9)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26 (24.3)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(2.8)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562885965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Pneumonia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13 (12.1)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9 (8.4)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089367973"/>
                  </a:ext>
                </a:extLst>
              </a:tr>
              <a:tr h="207340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COVID-19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10 (9.3)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5 (4.7)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 (1.9)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124924158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1DCA92C-8242-45F5-B848-10AD078A8814}"/>
              </a:ext>
            </a:extLst>
          </p:cNvPr>
          <p:cNvGraphicFramePr>
            <a:graphicFrameLocks noGrp="1"/>
          </p:cNvGraphicFramePr>
          <p:nvPr/>
        </p:nvGraphicFramePr>
        <p:xfrm>
          <a:off x="6162048" y="1579417"/>
          <a:ext cx="5664192" cy="358715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1227056931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21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TEAEs of interest,</a:t>
                      </a:r>
                      <a:r>
                        <a:rPr lang="en-GB" sz="1200" b="1" baseline="30000" noProof="0" dirty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 n (%)</a:t>
                      </a:r>
                      <a:endParaRPr lang="en-GB" sz="1200" b="1" noProof="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94824" marR="94824" marT="35559" marB="35559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Cohort I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MT"/>
                        </a:rPr>
                        <a:t>IBER + DEX post BCMA (n = 26)</a:t>
                      </a:r>
                    </a:p>
                  </a:txBody>
                  <a:tcPr marL="94824" marR="94824" marT="35559" marB="35559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endParaRPr lang="en-GB" sz="1400" b="1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endParaRPr lang="en-GB" sz="1200" b="1" dirty="0">
                        <a:solidFill>
                          <a:schemeClr val="bg1"/>
                        </a:solidFill>
                        <a:latin typeface="+mj-lt"/>
                        <a:ea typeface="MS Mincho"/>
                        <a:cs typeface="ArialMT"/>
                      </a:endParaRPr>
                    </a:p>
                  </a:txBody>
                  <a:tcPr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11">
                <a:tc vMerge="1">
                  <a:txBody>
                    <a:bodyPr/>
                    <a:lstStyle/>
                    <a:p>
                      <a:pPr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T="34290" marB="34290" anchor="b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All Grade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3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Grade 4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23035" marB="23035" anchor="ctr"/>
                </a:tc>
                <a:extLst>
                  <a:ext uri="{0D108BD9-81ED-4DB2-BD59-A6C34878D82A}">
                    <a16:rowId xmlns:a16="http://schemas.microsoft.com/office/drawing/2014/main" val="1076937661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Haematologic TEAEs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4241473420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Neutropenia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(42.3)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(30.8)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(11.5)</a:t>
                      </a: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771650139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Febrile neutropenia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215207482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Anaemia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9 (34.6)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(15.4)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948807391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Thrombocytopenia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8 (30.8)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(11.5)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(11.5)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1072451328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Leukopenia</a:t>
                      </a:r>
                      <a:endParaRPr lang="en-GB" sz="1200" b="0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(15.4)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 (7.7)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681195913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Non-Haematologic TEAEs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967345864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Fatigue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6 (23.1)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871663430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Diarrhoea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(15.4)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686263609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Constipation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 (11.5)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825733909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Rash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 (7.7)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4105067268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Infections</a:t>
                      </a:r>
                      <a:endParaRPr lang="en-GB" sz="1200" b="1" noProof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72000" marR="61424" marT="6143" marB="6143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13 (50.0)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6 (23.1)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2562885965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Pneumonia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5 (19.2)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 (15.4)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3089367973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COVID-19</a:t>
                      </a:r>
                      <a:r>
                        <a:rPr kumimoji="0" lang="en-GB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5954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61424" marR="61424" marT="6143" marB="61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 (3.8)</a:t>
                      </a:r>
                    </a:p>
                  </a:txBody>
                  <a:tcPr marL="0" marR="0" marT="735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en-GB" sz="1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rebuchet MS"/>
                        </a:rPr>
                        <a:t>1 (3.8)</a:t>
                      </a:r>
                    </a:p>
                  </a:txBody>
                  <a:tcPr marL="46067" marR="46067" marT="6143" marB="614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0</a:t>
                      </a:r>
                    </a:p>
                  </a:txBody>
                  <a:tcPr marL="46067" marR="46067" marT="6143" marB="6143" anchor="ctr"/>
                </a:tc>
                <a:extLst>
                  <a:ext uri="{0D108BD9-81ED-4DB2-BD59-A6C34878D82A}">
                    <a16:rowId xmlns:a16="http://schemas.microsoft.com/office/drawing/2014/main" val="1249241589"/>
                  </a:ext>
                </a:extLst>
              </a:tr>
            </a:tbl>
          </a:graphicData>
        </a:graphic>
      </p:graphicFrame>
      <p:sp>
        <p:nvSpPr>
          <p:cNvPr id="14" name="Tekstvak 202">
            <a:extLst>
              <a:ext uri="{FF2B5EF4-FFF2-40B4-BE49-F238E27FC236}">
                <a16:creationId xmlns:a16="http://schemas.microsoft.com/office/drawing/2014/main" id="{0EEB1C71-F7E6-4CF9-9AA9-6AB4EF8675A8}"/>
              </a:ext>
            </a:extLst>
          </p:cNvPr>
          <p:cNvSpPr txBox="1"/>
          <p:nvPr/>
        </p:nvSpPr>
        <p:spPr>
          <a:xfrm>
            <a:off x="4061573" y="3703220"/>
            <a:ext cx="1967785" cy="2383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GB" sz="800" dirty="0">
              <a:solidFill>
                <a:srgbClr val="595454"/>
              </a:solidFill>
              <a:latin typeface="Trebuchet MS"/>
            </a:endParaRPr>
          </a:p>
        </p:txBody>
      </p:sp>
      <p:sp>
        <p:nvSpPr>
          <p:cNvPr id="15" name="Tekstvak 202">
            <a:extLst>
              <a:ext uri="{FF2B5EF4-FFF2-40B4-BE49-F238E27FC236}">
                <a16:creationId xmlns:a16="http://schemas.microsoft.com/office/drawing/2014/main" id="{FABC9B23-F0ED-4BA1-81C0-02F2B866C758}"/>
              </a:ext>
            </a:extLst>
          </p:cNvPr>
          <p:cNvSpPr txBox="1"/>
          <p:nvPr/>
        </p:nvSpPr>
        <p:spPr>
          <a:xfrm>
            <a:off x="9849943" y="3703219"/>
            <a:ext cx="1976297" cy="2383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GB" sz="800" dirty="0">
              <a:solidFill>
                <a:srgbClr val="595454"/>
              </a:solidFill>
              <a:latin typeface="Trebuchet M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DCBAA-A258-CF52-5438-CE8CB761F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733536"/>
            <a:ext cx="10744200" cy="1064946"/>
          </a:xfrm>
        </p:spPr>
        <p:txBody>
          <a:bodyPr/>
          <a:lstStyle/>
          <a:p>
            <a:r>
              <a:rPr lang="en-US" sz="1100" dirty="0" err="1"/>
              <a:t>IBER</a:t>
            </a:r>
            <a:r>
              <a:rPr lang="en-US" sz="1100" dirty="0"/>
              <a:t> (CC-220) is an investigational product, currently not approved by any regulatory agency.</a:t>
            </a:r>
          </a:p>
          <a:p>
            <a:endParaRPr lang="en-US" sz="1100" dirty="0"/>
          </a:p>
          <a:p>
            <a:r>
              <a:rPr lang="en-US" sz="1100" baseline="30000" dirty="0"/>
              <a:t>a </a:t>
            </a:r>
            <a:r>
              <a:rPr lang="en-US" sz="1100" dirty="0"/>
              <a:t>Data cut-off: 2 June 2021;</a:t>
            </a:r>
            <a:r>
              <a:rPr lang="en-US" sz="1100" baseline="30000" dirty="0"/>
              <a:t> b </a:t>
            </a:r>
            <a:r>
              <a:rPr lang="en-US" sz="1100" dirty="0"/>
              <a:t>Includes maculopapular rash and pruritic rash; </a:t>
            </a:r>
            <a:r>
              <a:rPr lang="en-US" sz="1100" baseline="30000" dirty="0"/>
              <a:t>c</a:t>
            </a:r>
            <a:r>
              <a:rPr lang="en-US" sz="1100" dirty="0"/>
              <a:t> Includes viral pneumonia, and pseudomonal pneumonia; </a:t>
            </a:r>
            <a:r>
              <a:rPr lang="en-US" sz="1100" baseline="30000" dirty="0"/>
              <a:t>d </a:t>
            </a:r>
            <a:r>
              <a:rPr lang="en-US" sz="1100" dirty="0"/>
              <a:t>Includes COVID-19 pneumonia.</a:t>
            </a:r>
          </a:p>
          <a:p>
            <a:endParaRPr lang="en-US" sz="1100" dirty="0"/>
          </a:p>
          <a:p>
            <a:r>
              <a:rPr lang="en-US" sz="1100" dirty="0" err="1"/>
              <a:t>TEAE</a:t>
            </a:r>
            <a:r>
              <a:rPr lang="en-US" sz="1100" dirty="0"/>
              <a:t>, treatment-emergent adverse event.</a:t>
            </a:r>
          </a:p>
          <a:p>
            <a:r>
              <a:rPr lang="en-US" sz="1100" dirty="0"/>
              <a:t> </a:t>
            </a:r>
          </a:p>
          <a:p>
            <a:r>
              <a:rPr lang="en-US" sz="1100" dirty="0" err="1"/>
              <a:t>Lonial</a:t>
            </a:r>
            <a:r>
              <a:rPr lang="en-US" sz="1100" dirty="0"/>
              <a:t> S, et al. </a:t>
            </a:r>
            <a:r>
              <a:rPr lang="en-US" sz="1100" i="1" dirty="0"/>
              <a:t>Blood. </a:t>
            </a:r>
            <a:r>
              <a:rPr lang="en-US" sz="1100" dirty="0"/>
              <a:t>2021;138 (Suppl 1):162.</a:t>
            </a:r>
          </a:p>
        </p:txBody>
      </p:sp>
    </p:spTree>
    <p:extLst>
      <p:ext uri="{BB962C8B-B14F-4D97-AF65-F5344CB8AC3E}">
        <p14:creationId xmlns:p14="http://schemas.microsoft.com/office/powerpoint/2010/main" val="29444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F6CA-8E47-4DC4-8211-7E2F419D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CC-220-MM-001: </a:t>
            </a:r>
            <a:br>
              <a:rPr lang="en-GB" dirty="0"/>
            </a:br>
            <a:r>
              <a:rPr lang="en-GB" sz="2400" dirty="0"/>
              <a:t>Patient Disposition and Treatment Exposure</a:t>
            </a: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C5F0388-890C-4C80-9544-7E38901CD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831788"/>
              </p:ext>
            </p:extLst>
          </p:nvPr>
        </p:nvGraphicFramePr>
        <p:xfrm>
          <a:off x="2608162" y="1417320"/>
          <a:ext cx="6975677" cy="3672226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2894111">
                  <a:extLst>
                    <a:ext uri="{9D8B030D-6E8A-4147-A177-3AD203B41FA5}">
                      <a16:colId xmlns:a16="http://schemas.microsoft.com/office/drawing/2014/main" val="4164631422"/>
                    </a:ext>
                  </a:extLst>
                </a:gridCol>
                <a:gridCol w="2040783">
                  <a:extLst>
                    <a:ext uri="{9D8B030D-6E8A-4147-A177-3AD203B41FA5}">
                      <a16:colId xmlns:a16="http://schemas.microsoft.com/office/drawing/2014/main" val="4104919695"/>
                    </a:ext>
                  </a:extLst>
                </a:gridCol>
                <a:gridCol w="2040783">
                  <a:extLst>
                    <a:ext uri="{9D8B030D-6E8A-4147-A177-3AD203B41FA5}">
                      <a16:colId xmlns:a16="http://schemas.microsoft.com/office/drawing/2014/main" val="1266109379"/>
                    </a:ext>
                  </a:extLst>
                </a:gridCol>
              </a:tblGrid>
              <a:tr h="58439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Patient Treatment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Disposition,</a:t>
                      </a:r>
                      <a:r>
                        <a:rPr lang="en-US" sz="1200" baseline="30000" dirty="0" err="1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n (%)</a:t>
                      </a:r>
                      <a:endParaRPr lang="en-PH" sz="1200" dirty="0">
                        <a:solidFill>
                          <a:schemeClr val="bg1"/>
                        </a:solidFill>
                      </a:endParaRPr>
                    </a:p>
                  </a:txBody>
                  <a:tcPr marL="67487" marR="67487" marT="33743" marB="33743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 Cohort D </a:t>
                      </a:r>
                      <a:br>
                        <a:rPr lang="en-PH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IBER + DEX </a:t>
                      </a:r>
                      <a:br>
                        <a:rPr lang="en-PH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PH" sz="1200" dirty="0">
                          <a:solidFill>
                            <a:schemeClr val="bg1"/>
                          </a:solidFill>
                        </a:rPr>
                        <a:t>(n = 107)</a:t>
                      </a:r>
                    </a:p>
                  </a:txBody>
                  <a:tcPr marL="35755" marR="35755" marT="17879" marB="17879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Cohort I </a:t>
                      </a:r>
                      <a:br>
                        <a:rPr lang="nn-NO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IBER + DEX post BCMA </a:t>
                      </a:r>
                    </a:p>
                    <a:p>
                      <a:pPr algn="ctr"/>
                      <a:r>
                        <a:rPr lang="nn-NO" sz="1200" dirty="0">
                          <a:solidFill>
                            <a:schemeClr val="bg1"/>
                          </a:solidFill>
                        </a:rPr>
                        <a:t>(n = 26) </a:t>
                      </a:r>
                      <a:endParaRPr lang="en-PH" sz="1200" dirty="0">
                        <a:solidFill>
                          <a:schemeClr val="bg1"/>
                        </a:solidFill>
                      </a:endParaRPr>
                    </a:p>
                  </a:txBody>
                  <a:tcPr marL="35755" marR="35755" marT="17879" marB="17879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99389"/>
                  </a:ext>
                </a:extLst>
              </a:tr>
              <a:tr h="257319">
                <a:tc>
                  <a:txBody>
                    <a:bodyPr/>
                    <a:lstStyle/>
                    <a:p>
                      <a:r>
                        <a:rPr lang="en-US" sz="1200" dirty="0"/>
                        <a:t>Ongoing</a:t>
                      </a:r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 (12.1)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 (50.0)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extLst>
                  <a:ext uri="{0D108BD9-81ED-4DB2-BD59-A6C34878D82A}">
                    <a16:rowId xmlns:a16="http://schemas.microsoft.com/office/drawing/2014/main" val="2620491754"/>
                  </a:ext>
                </a:extLst>
              </a:tr>
              <a:tr h="257319">
                <a:tc>
                  <a:txBody>
                    <a:bodyPr/>
                    <a:lstStyle/>
                    <a:p>
                      <a:r>
                        <a:rPr lang="en-US" sz="1200" dirty="0"/>
                        <a:t>Discontinued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 (87.9)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 (50.0)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extLst>
                  <a:ext uri="{0D108BD9-81ED-4DB2-BD59-A6C34878D82A}">
                    <a16:rowId xmlns:a16="http://schemas.microsoft.com/office/drawing/2014/main" val="3516560012"/>
                  </a:ext>
                </a:extLst>
              </a:tr>
              <a:tr h="257319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PD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5755" marR="35755" marT="17879" marB="178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74 (69.2)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 (42.3)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extLst>
                  <a:ext uri="{0D108BD9-81ED-4DB2-BD59-A6C34878D82A}">
                    <a16:rowId xmlns:a16="http://schemas.microsoft.com/office/drawing/2014/main" val="1015839569"/>
                  </a:ext>
                </a:extLst>
              </a:tr>
              <a:tr h="257319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Physician decision</a:t>
                      </a:r>
                      <a:r>
                        <a:rPr kumimoji="0" lang="en-US" sz="1200" b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PH" sz="12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35755" marR="35755" marT="17879" marB="178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 (6.5)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(3.8)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extLst>
                  <a:ext uri="{0D108BD9-81ED-4DB2-BD59-A6C34878D82A}">
                    <a16:rowId xmlns:a16="http://schemas.microsoft.com/office/drawing/2014/main" val="3239184436"/>
                  </a:ext>
                </a:extLst>
              </a:tr>
              <a:tr h="257319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AE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5755" marR="35755" marT="17879" marB="178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(4.7)</a:t>
                      </a:r>
                      <a:r>
                        <a:rPr lang="en-US" sz="1200" baseline="30000" dirty="0"/>
                        <a:t>c</a:t>
                      </a:r>
                      <a:endParaRPr lang="en-PH" sz="1200" baseline="3000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extLst>
                  <a:ext uri="{0D108BD9-81ED-4DB2-BD59-A6C34878D82A}">
                    <a16:rowId xmlns:a16="http://schemas.microsoft.com/office/drawing/2014/main" val="1991550941"/>
                  </a:ext>
                </a:extLst>
              </a:tr>
              <a:tr h="257319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Death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5755" marR="35755" marT="17879" marB="178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4 (3.7)</a:t>
                      </a:r>
                      <a:r>
                        <a:rPr lang="en-US" sz="1200" baseline="30000" dirty="0"/>
                        <a:t>d</a:t>
                      </a:r>
                      <a:endParaRPr lang="en-PH" sz="1200" baseline="3000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(3.8)</a:t>
                      </a:r>
                      <a:r>
                        <a:rPr lang="en-US" sz="1200" baseline="30000" dirty="0"/>
                        <a:t>e</a:t>
                      </a:r>
                      <a:endParaRPr lang="en-PH" sz="1200" baseline="30000" dirty="0"/>
                    </a:p>
                  </a:txBody>
                  <a:tcPr marL="67487" marR="67487" marT="33743" marB="33743" anchor="ctr"/>
                </a:tc>
                <a:extLst>
                  <a:ext uri="{0D108BD9-81ED-4DB2-BD59-A6C34878D82A}">
                    <a16:rowId xmlns:a16="http://schemas.microsoft.com/office/drawing/2014/main" val="2273316060"/>
                  </a:ext>
                </a:extLst>
              </a:tr>
              <a:tr h="257319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Withdrawal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5755" marR="35755" marT="17879" marB="178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3 (2.8)</a:t>
                      </a:r>
                      <a:endParaRPr lang="en-PH" sz="1200" baseline="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extLst>
                  <a:ext uri="{0D108BD9-81ED-4DB2-BD59-A6C34878D82A}">
                    <a16:rowId xmlns:a16="http://schemas.microsoft.com/office/drawing/2014/main" val="3201132964"/>
                  </a:ext>
                </a:extLst>
              </a:tr>
              <a:tr h="257319">
                <a:tc>
                  <a:txBody>
                    <a:bodyPr/>
                    <a:lstStyle/>
                    <a:p>
                      <a:pPr marL="2254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PH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5755" marR="35755" marT="17879" marB="178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1 (0.9)</a:t>
                      </a:r>
                      <a:r>
                        <a:rPr lang="en-US" sz="1200" baseline="30000" dirty="0"/>
                        <a:t>f</a:t>
                      </a:r>
                      <a:endParaRPr lang="en-PH" sz="1200" baseline="3000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extLst>
                  <a:ext uri="{0D108BD9-81ED-4DB2-BD59-A6C34878D82A}">
                    <a16:rowId xmlns:a16="http://schemas.microsoft.com/office/drawing/2014/main" val="143852352"/>
                  </a:ext>
                </a:extLst>
              </a:tr>
              <a:tr h="25731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Treatment exposure</a:t>
                      </a:r>
                      <a:endParaRPr lang="en-PH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7487" marR="67487" marT="33743" marB="33743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200" dirty="0"/>
                    </a:p>
                  </a:txBody>
                  <a:tcPr marL="67487" marR="67487" marT="33743" marB="33743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1200" dirty="0"/>
                    </a:p>
                  </a:txBody>
                  <a:tcPr marL="67487" marR="67487" marT="33743" marB="33743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369021"/>
                  </a:ext>
                </a:extLst>
              </a:tr>
              <a:tr h="257319">
                <a:tc>
                  <a:txBody>
                    <a:bodyPr/>
                    <a:lstStyle/>
                    <a:p>
                      <a:r>
                        <a:rPr lang="en-US" sz="1200" dirty="0"/>
                        <a:t>Cycles received, median (range), n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(1-17)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(1-8)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extLst>
                  <a:ext uri="{0D108BD9-81ED-4DB2-BD59-A6C34878D82A}">
                    <a16:rowId xmlns:a16="http://schemas.microsoft.com/office/drawing/2014/main" val="2739697801"/>
                  </a:ext>
                </a:extLst>
              </a:tr>
              <a:tr h="257319">
                <a:tc>
                  <a:txBody>
                    <a:bodyPr/>
                    <a:lstStyle/>
                    <a:p>
                      <a:r>
                        <a:rPr lang="en-US" sz="1200" dirty="0"/>
                        <a:t>Dose reduction of IBER, n (%)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(18.7)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 (15.4)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extLst>
                  <a:ext uri="{0D108BD9-81ED-4DB2-BD59-A6C34878D82A}">
                    <a16:rowId xmlns:a16="http://schemas.microsoft.com/office/drawing/2014/main" val="922558916"/>
                  </a:ext>
                </a:extLst>
              </a:tr>
              <a:tr h="257319">
                <a:tc>
                  <a:txBody>
                    <a:bodyPr/>
                    <a:lstStyle/>
                    <a:p>
                      <a:r>
                        <a:rPr lang="en-US" sz="1200" dirty="0"/>
                        <a:t>RDI of IBER (range), %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92.31 (37.72-133.33)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88.89 (49.96-100.00)</a:t>
                      </a:r>
                      <a:endParaRPr lang="en-PH" sz="1200" dirty="0"/>
                    </a:p>
                  </a:txBody>
                  <a:tcPr marL="67487" marR="67487" marT="33743" marB="33743" anchor="ctr"/>
                </a:tc>
                <a:extLst>
                  <a:ext uri="{0D108BD9-81ED-4DB2-BD59-A6C34878D82A}">
                    <a16:rowId xmlns:a16="http://schemas.microsoft.com/office/drawing/2014/main" val="384506103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33B138-0BAE-4429-B93E-C480DBFB8FB9}"/>
              </a:ext>
            </a:extLst>
          </p:cNvPr>
          <p:cNvSpPr txBox="1"/>
          <p:nvPr/>
        </p:nvSpPr>
        <p:spPr>
          <a:xfrm>
            <a:off x="1133472" y="5180869"/>
            <a:ext cx="9944103" cy="3064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914377">
              <a:spcBef>
                <a:spcPts val="1200"/>
              </a:spcBef>
              <a:buSzPct val="100000"/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Few patients discontinued because of AEs; the majority of patients did not require a dose reduction. </a:t>
            </a:r>
          </a:p>
        </p:txBody>
      </p:sp>
      <p:sp>
        <p:nvSpPr>
          <p:cNvPr id="9" name="Tekstvak 202">
            <a:extLst>
              <a:ext uri="{FF2B5EF4-FFF2-40B4-BE49-F238E27FC236}">
                <a16:creationId xmlns:a16="http://schemas.microsoft.com/office/drawing/2014/main" id="{252A470B-9A0F-477C-9520-1B70F4586CA7}"/>
              </a:ext>
            </a:extLst>
          </p:cNvPr>
          <p:cNvSpPr txBox="1"/>
          <p:nvPr/>
        </p:nvSpPr>
        <p:spPr>
          <a:xfrm>
            <a:off x="2608162" y="3017451"/>
            <a:ext cx="6975676" cy="2724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GB" sz="1000" dirty="0">
              <a:solidFill>
                <a:srgbClr val="595454"/>
              </a:solidFill>
              <a:latin typeface="Trebuchet MS"/>
            </a:endParaRPr>
          </a:p>
        </p:txBody>
      </p:sp>
      <p:sp>
        <p:nvSpPr>
          <p:cNvPr id="10" name="Tekstvak 202">
            <a:extLst>
              <a:ext uri="{FF2B5EF4-FFF2-40B4-BE49-F238E27FC236}">
                <a16:creationId xmlns:a16="http://schemas.microsoft.com/office/drawing/2014/main" id="{F55BF0E0-FC96-4110-94FA-283E99E6D7F2}"/>
              </a:ext>
            </a:extLst>
          </p:cNvPr>
          <p:cNvSpPr txBox="1"/>
          <p:nvPr/>
        </p:nvSpPr>
        <p:spPr>
          <a:xfrm>
            <a:off x="2608162" y="4569862"/>
            <a:ext cx="6975676" cy="2724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GB" sz="1000" dirty="0">
              <a:solidFill>
                <a:srgbClr val="595454"/>
              </a:solidFill>
              <a:latin typeface="Trebuchet M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76BF77-2F58-9D81-ECCB-E18E55C19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487336"/>
            <a:ext cx="10744199" cy="1311145"/>
          </a:xfrm>
        </p:spPr>
        <p:txBody>
          <a:bodyPr/>
          <a:lstStyle/>
          <a:p>
            <a:r>
              <a:rPr lang="en-US" sz="1000" dirty="0" err="1"/>
              <a:t>IBER</a:t>
            </a:r>
            <a:r>
              <a:rPr lang="en-US" sz="1000" dirty="0"/>
              <a:t> (CC-220) is an investigational product, currently not approved by any regulatory agency.</a:t>
            </a:r>
          </a:p>
          <a:p>
            <a:endParaRPr lang="en-US" sz="1000" dirty="0"/>
          </a:p>
          <a:p>
            <a:r>
              <a:rPr lang="en-US" sz="1000" baseline="30000" dirty="0"/>
              <a:t>a </a:t>
            </a:r>
            <a:r>
              <a:rPr lang="en-US" sz="1000" dirty="0"/>
              <a:t>Data cut-off: 2 June 2021; </a:t>
            </a:r>
            <a:r>
              <a:rPr lang="en-US" sz="1000" baseline="30000" dirty="0"/>
              <a:t>b</a:t>
            </a:r>
            <a:r>
              <a:rPr lang="en-US" sz="1000" dirty="0"/>
              <a:t> Unconfirmed or non-</a:t>
            </a:r>
            <a:r>
              <a:rPr lang="en-US" sz="1000" dirty="0" err="1"/>
              <a:t>IMWG</a:t>
            </a:r>
            <a:r>
              <a:rPr lang="en-US" sz="1000" dirty="0"/>
              <a:t> PD; </a:t>
            </a:r>
            <a:r>
              <a:rPr lang="en-US" sz="1000" baseline="30000" dirty="0"/>
              <a:t>c</a:t>
            </a:r>
            <a:r>
              <a:rPr lang="en-US" sz="1000" dirty="0"/>
              <a:t> Fungal peritonitis, fatigue, thrombocytopenia, pyrexia and malaise, dizziness, and asthenia; </a:t>
            </a:r>
            <a:r>
              <a:rPr lang="en-US" sz="1000" baseline="30000" dirty="0"/>
              <a:t>d </a:t>
            </a:r>
            <a:r>
              <a:rPr lang="en-US" sz="1000" dirty="0"/>
              <a:t>2 deaths were due to COVID-19, 1 due to unknown cause, and 1 due to worsening of general physical health deterioration; </a:t>
            </a:r>
            <a:r>
              <a:rPr lang="en-US" sz="1000" baseline="30000" dirty="0"/>
              <a:t>e </a:t>
            </a:r>
            <a:r>
              <a:rPr lang="en-US" sz="1000" dirty="0"/>
              <a:t>Due to COVID-19; f Due to pre-existing squamous cell carcinoma of skin that had local lymph node involvement. </a:t>
            </a:r>
            <a:br>
              <a:rPr lang="en-US" sz="1000" dirty="0"/>
            </a:br>
            <a:r>
              <a:rPr lang="en-US" sz="1000" dirty="0"/>
              <a:t>AE, adverse event; </a:t>
            </a:r>
            <a:r>
              <a:rPr lang="en-US" sz="1000" dirty="0" err="1"/>
              <a:t>IMWG</a:t>
            </a:r>
            <a:r>
              <a:rPr lang="en-US" sz="1000" dirty="0"/>
              <a:t>, International Myeloma Working Group; </a:t>
            </a:r>
            <a:r>
              <a:rPr lang="en-US" sz="1000" dirty="0" err="1"/>
              <a:t>RDI</a:t>
            </a:r>
            <a:r>
              <a:rPr lang="en-US" sz="1000" dirty="0"/>
              <a:t>, relative dose intensity. </a:t>
            </a:r>
          </a:p>
          <a:p>
            <a:endParaRPr lang="en-US" sz="1000" dirty="0"/>
          </a:p>
          <a:p>
            <a:r>
              <a:rPr lang="en-US" sz="1000" dirty="0" err="1"/>
              <a:t>Lonial</a:t>
            </a:r>
            <a:r>
              <a:rPr lang="en-US" sz="1000" dirty="0"/>
              <a:t> S, et al. Blood. 2021;138 (Suppl 1):162.</a:t>
            </a:r>
          </a:p>
        </p:txBody>
      </p:sp>
    </p:spTree>
    <p:extLst>
      <p:ext uri="{BB962C8B-B14F-4D97-AF65-F5344CB8AC3E}">
        <p14:creationId xmlns:p14="http://schemas.microsoft.com/office/powerpoint/2010/main" val="4179643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C88CD-FB1E-3F4B-240A-9EE096D37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818237"/>
            <a:ext cx="10744200" cy="26672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What </a:t>
            </a:r>
            <a:r>
              <a:rPr lang="en-US" sz="4000" dirty="0" err="1"/>
              <a:t>Iberdomide</a:t>
            </a:r>
            <a:r>
              <a:rPr lang="en-US" sz="4000" dirty="0"/>
              <a:t>-Based Triplets</a:t>
            </a:r>
            <a:br>
              <a:rPr lang="en-US" sz="4000" dirty="0"/>
            </a:br>
            <a:r>
              <a:rPr lang="en-US" sz="4000" dirty="0"/>
              <a:t>Are Being Studied in </a:t>
            </a:r>
            <a:r>
              <a:rPr lang="en-US" sz="4000" dirty="0" err="1"/>
              <a:t>RRMM</a:t>
            </a:r>
            <a:r>
              <a:rPr lang="en-US" sz="4000" dirty="0"/>
              <a:t>?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909439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180F-2C5A-48DB-A1B2-ECCFD7B3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6"/>
            <a:ext cx="10744200" cy="812662"/>
          </a:xfrm>
        </p:spPr>
        <p:txBody>
          <a:bodyPr/>
          <a:lstStyle/>
          <a:p>
            <a:r>
              <a:rPr lang="en-GB" dirty="0"/>
              <a:t>CC-220-MM-001: Study Design and Objective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6E0989-34BA-4F14-B76C-C01A11AD460A}"/>
              </a:ext>
            </a:extLst>
          </p:cNvPr>
          <p:cNvGrpSpPr/>
          <p:nvPr/>
        </p:nvGrpSpPr>
        <p:grpSpPr>
          <a:xfrm>
            <a:off x="828789" y="1007715"/>
            <a:ext cx="10356616" cy="4626492"/>
            <a:chOff x="461930" y="871215"/>
            <a:chExt cx="10669620" cy="47663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F4B3F4C-1FB7-4C40-97AD-D6A3450D7635}"/>
                </a:ext>
              </a:extLst>
            </p:cNvPr>
            <p:cNvSpPr/>
            <p:nvPr/>
          </p:nvSpPr>
          <p:spPr>
            <a:xfrm>
              <a:off x="461930" y="1373056"/>
              <a:ext cx="2811020" cy="2420682"/>
            </a:xfrm>
            <a:prstGeom prst="roundRect">
              <a:avLst>
                <a:gd name="adj" fmla="val 7070"/>
              </a:avLst>
            </a:prstGeom>
            <a:solidFill>
              <a:srgbClr val="FFE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rtlCol="0" anchor="t" anchorCtr="0">
              <a:spAutoFit/>
            </a:bodyPr>
            <a:lstStyle/>
            <a:p>
              <a:pPr defTabSz="1219140">
                <a:spcAft>
                  <a:spcPts val="600"/>
                </a:spcAft>
                <a:defRPr/>
              </a:pPr>
              <a:r>
                <a:rPr lang="en-US" sz="1400" b="1" dirty="0">
                  <a:solidFill>
                    <a:srgbClr val="5954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Eligibility Criteria</a:t>
              </a:r>
              <a:br>
                <a:rPr lang="en-US" sz="1400" b="1" dirty="0">
                  <a:solidFill>
                    <a:srgbClr val="5954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rgbClr val="5954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(Cohorts E, F, and G)</a:t>
              </a:r>
            </a:p>
            <a:p>
              <a:pPr marL="285737" indent="-192078" defTabSz="514326">
                <a:spcAft>
                  <a:spcPts val="600"/>
                </a:spcAft>
                <a:buClr>
                  <a:srgbClr val="595454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95454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RRMM</a:t>
              </a:r>
            </a:p>
            <a:p>
              <a:pPr marL="285737" indent="-192078" defTabSz="1219140">
                <a:spcAft>
                  <a:spcPts val="600"/>
                </a:spcAft>
                <a:buClr>
                  <a:srgbClr val="595454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95454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≥ 2 prior regimens (≥ 1 in Cohort F) including LEN/POM and PI</a:t>
              </a:r>
            </a:p>
            <a:p>
              <a:pPr marL="285737" indent="-192078" defTabSz="1219140">
                <a:spcAft>
                  <a:spcPts val="600"/>
                </a:spcAft>
                <a:buClr>
                  <a:srgbClr val="595454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95454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Disease progression on or within 60 days of last antimyeloma therapy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E8D194F-E73A-4BE5-BB08-C7BEA03224E7}"/>
                </a:ext>
              </a:extLst>
            </p:cNvPr>
            <p:cNvSpPr/>
            <p:nvPr/>
          </p:nvSpPr>
          <p:spPr>
            <a:xfrm>
              <a:off x="461931" y="3886572"/>
              <a:ext cx="2811020" cy="1750959"/>
            </a:xfrm>
            <a:prstGeom prst="roundRect">
              <a:avLst>
                <a:gd name="adj" fmla="val 1472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1920" tIns="45720" rIns="121920" rtlCol="0" anchor="t" anchorCtr="0">
              <a:spAutoFit/>
            </a:bodyPr>
            <a:lstStyle/>
            <a:p>
              <a:pPr defTabSz="121914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400" b="1" dirty="0">
                  <a:solidFill>
                    <a:srgbClr val="5954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Study Endpoints</a:t>
              </a:r>
            </a:p>
            <a:p>
              <a:pPr defTabSz="121914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400" b="1" dirty="0">
                  <a:solidFill>
                    <a:srgbClr val="5954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Primary:</a:t>
              </a:r>
            </a:p>
            <a:p>
              <a:pPr indent="-177796" defTabSz="121914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954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Determine MTD/RP2D</a:t>
              </a:r>
            </a:p>
            <a:p>
              <a:pPr defTabSz="1219140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400" b="1" dirty="0">
                  <a:solidFill>
                    <a:srgbClr val="5954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Secondary: </a:t>
              </a:r>
            </a:p>
            <a:p>
              <a:pPr marL="266693" indent="-266693" defTabSz="121914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954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Assess safety and preliminary efficacy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39ED68-8DDB-46C0-9E8C-44F8FCC9F24D}"/>
                </a:ext>
              </a:extLst>
            </p:cNvPr>
            <p:cNvSpPr/>
            <p:nvPr/>
          </p:nvSpPr>
          <p:spPr>
            <a:xfrm>
              <a:off x="3662401" y="871215"/>
              <a:ext cx="3118269" cy="391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40">
                <a:defRPr/>
              </a:pPr>
              <a:r>
                <a:rPr lang="en-US" sz="1867" b="1" dirty="0">
                  <a:solidFill>
                    <a:srgbClr val="5954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 1: dose escalation</a:t>
              </a:r>
              <a:endParaRPr lang="en-US" sz="1867" b="1" baseline="30000" dirty="0">
                <a:solidFill>
                  <a:srgbClr val="59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6D4FBB-9185-4BD4-8147-2DCD403070F5}"/>
                </a:ext>
              </a:extLst>
            </p:cNvPr>
            <p:cNvCxnSpPr>
              <a:cxnSpLocks/>
            </p:cNvCxnSpPr>
            <p:nvPr/>
          </p:nvCxnSpPr>
          <p:spPr>
            <a:xfrm>
              <a:off x="3633467" y="1281584"/>
              <a:ext cx="313220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47034CF-1743-4480-8E71-7CB5B834AFCE}"/>
                </a:ext>
              </a:extLst>
            </p:cNvPr>
            <p:cNvSpPr/>
            <p:nvPr/>
          </p:nvSpPr>
          <p:spPr>
            <a:xfrm>
              <a:off x="3969486" y="1380448"/>
              <a:ext cx="2409543" cy="668961"/>
            </a:xfrm>
            <a:prstGeom prst="roundRect">
              <a:avLst/>
            </a:prstGeom>
            <a:solidFill>
              <a:srgbClr val="A69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Cohort A</a:t>
              </a:r>
            </a:p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IBER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BAA8F0B-5C53-414C-A54C-7AB826A0A636}"/>
                </a:ext>
              </a:extLst>
            </p:cNvPr>
            <p:cNvSpPr/>
            <p:nvPr/>
          </p:nvSpPr>
          <p:spPr>
            <a:xfrm>
              <a:off x="3969486" y="2130829"/>
              <a:ext cx="2409543" cy="668961"/>
            </a:xfrm>
            <a:prstGeom prst="roundRect">
              <a:avLst/>
            </a:prstGeom>
            <a:solidFill>
              <a:srgbClr val="A69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Cohort B</a:t>
              </a:r>
            </a:p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IBER + DEX</a:t>
              </a:r>
              <a:endParaRPr lang="en-US" sz="1667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1EE20C-3C0C-48C1-BD2A-6DAF7711EB15}"/>
                </a:ext>
              </a:extLst>
            </p:cNvPr>
            <p:cNvSpPr/>
            <p:nvPr/>
          </p:nvSpPr>
          <p:spPr>
            <a:xfrm>
              <a:off x="3969486" y="2912229"/>
              <a:ext cx="2409543" cy="668961"/>
            </a:xfrm>
            <a:prstGeom prst="roundRect">
              <a:avLst/>
            </a:prstGeom>
            <a:solidFill>
              <a:srgbClr val="CB7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Cohort E</a:t>
              </a:r>
            </a:p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IBER + DARA + DEX</a:t>
              </a:r>
              <a:endParaRPr lang="en-US" sz="1667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A05E82D-F2C1-47F2-B096-528071BADF13}"/>
                </a:ext>
              </a:extLst>
            </p:cNvPr>
            <p:cNvSpPr/>
            <p:nvPr/>
          </p:nvSpPr>
          <p:spPr>
            <a:xfrm>
              <a:off x="3969486" y="3662610"/>
              <a:ext cx="2409543" cy="668961"/>
            </a:xfrm>
            <a:prstGeom prst="roundRect">
              <a:avLst/>
            </a:prstGeom>
            <a:solidFill>
              <a:srgbClr val="FD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Cohort F</a:t>
              </a:r>
            </a:p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IBER + BORT + DEX</a:t>
              </a:r>
              <a:endParaRPr lang="en-US" sz="1667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001A703-CC82-4BFE-A243-7F95242A4B45}"/>
                </a:ext>
              </a:extLst>
            </p:cNvPr>
            <p:cNvSpPr/>
            <p:nvPr/>
          </p:nvSpPr>
          <p:spPr>
            <a:xfrm>
              <a:off x="3969486" y="4412993"/>
              <a:ext cx="2409543" cy="668961"/>
            </a:xfrm>
            <a:prstGeom prst="roundRect">
              <a:avLst/>
            </a:prstGeom>
            <a:solidFill>
              <a:srgbClr val="FFD1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>
                <a:defRPr/>
              </a:pPr>
              <a:r>
                <a:rPr lang="en-US" sz="1667" b="1" dirty="0">
                  <a:solidFill>
                    <a:srgbClr val="5954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Cohort G</a:t>
              </a:r>
              <a:endParaRPr lang="en-US" sz="1667" b="1" baseline="30000" dirty="0">
                <a:solidFill>
                  <a:srgbClr val="59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219140">
                <a:defRPr/>
              </a:pPr>
              <a:r>
                <a:rPr lang="en-US" sz="1667" b="1" dirty="0">
                  <a:solidFill>
                    <a:srgbClr val="5954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IBER + CFZ + DEX</a:t>
              </a:r>
              <a:endParaRPr lang="en-US" sz="1667" b="1" baseline="30000" dirty="0">
                <a:solidFill>
                  <a:srgbClr val="59545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373B3C-D9FF-4728-A847-6D6C0CF95B0E}"/>
                </a:ext>
              </a:extLst>
            </p:cNvPr>
            <p:cNvSpPr/>
            <p:nvPr/>
          </p:nvSpPr>
          <p:spPr>
            <a:xfrm>
              <a:off x="7909241" y="871215"/>
              <a:ext cx="3222309" cy="391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40">
                <a:defRPr/>
              </a:pPr>
              <a:r>
                <a:rPr lang="en-US" sz="1867" b="1" dirty="0">
                  <a:solidFill>
                    <a:srgbClr val="5954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Phase 2: dose expansion</a:t>
              </a:r>
              <a:r>
                <a:rPr lang="en-US" sz="1867" b="1" baseline="30000" dirty="0">
                  <a:solidFill>
                    <a:srgbClr val="5954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86F5029-A3D4-4DBB-A070-D95E4A9F5467}"/>
                </a:ext>
              </a:extLst>
            </p:cNvPr>
            <p:cNvCxnSpPr>
              <a:cxnSpLocks/>
            </p:cNvCxnSpPr>
            <p:nvPr/>
          </p:nvCxnSpPr>
          <p:spPr>
            <a:xfrm>
              <a:off x="7923246" y="1281584"/>
              <a:ext cx="313220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4BE301D-DCC4-4326-82C9-2602FD329BAB}"/>
                </a:ext>
              </a:extLst>
            </p:cNvPr>
            <p:cNvSpPr/>
            <p:nvPr/>
          </p:nvSpPr>
          <p:spPr>
            <a:xfrm>
              <a:off x="8140557" y="1380448"/>
              <a:ext cx="2657393" cy="668961"/>
            </a:xfrm>
            <a:prstGeom prst="roundRect">
              <a:avLst/>
            </a:prstGeom>
            <a:solidFill>
              <a:srgbClr val="A69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Cohort D</a:t>
              </a:r>
            </a:p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IBER (RP2D)</a:t>
              </a:r>
              <a:r>
                <a:rPr lang="en-US" sz="1667" b="1" baseline="30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 </a:t>
              </a: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DEX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5A501C6-6D28-4E2D-9BAB-41DF5ABD0FA0}"/>
                </a:ext>
              </a:extLst>
            </p:cNvPr>
            <p:cNvSpPr/>
            <p:nvPr/>
          </p:nvSpPr>
          <p:spPr>
            <a:xfrm>
              <a:off x="8140557" y="2130829"/>
              <a:ext cx="2657393" cy="668961"/>
            </a:xfrm>
            <a:prstGeom prst="roundRect">
              <a:avLst/>
            </a:prstGeom>
            <a:solidFill>
              <a:srgbClr val="A69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Cohort I (post- CMA)</a:t>
              </a:r>
            </a:p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67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IBER</a:t>
              </a: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(RP2D)</a:t>
              </a:r>
              <a:r>
                <a:rPr lang="en-US" sz="1667" b="1" baseline="30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 </a:t>
              </a: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DEX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3DD15C6-4E42-4AA1-AA1A-A119C6DD1BD5}"/>
                </a:ext>
              </a:extLst>
            </p:cNvPr>
            <p:cNvSpPr/>
            <p:nvPr/>
          </p:nvSpPr>
          <p:spPr>
            <a:xfrm>
              <a:off x="8140557" y="2912229"/>
              <a:ext cx="2657393" cy="668961"/>
            </a:xfrm>
            <a:prstGeom prst="roundRect">
              <a:avLst/>
            </a:prstGeom>
            <a:solidFill>
              <a:srgbClr val="A69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Cohort J1 (NDMM TNE)</a:t>
              </a:r>
            </a:p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67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IBER</a:t>
              </a: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BORT + DEX</a:t>
              </a:r>
              <a:endParaRPr lang="en-US" sz="1667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0321F5C-357B-4DF1-B925-049EB2861B81}"/>
                </a:ext>
              </a:extLst>
            </p:cNvPr>
            <p:cNvSpPr/>
            <p:nvPr/>
          </p:nvSpPr>
          <p:spPr>
            <a:xfrm>
              <a:off x="8140558" y="3603232"/>
              <a:ext cx="2657393" cy="728338"/>
            </a:xfrm>
            <a:prstGeom prst="roundRect">
              <a:avLst/>
            </a:prstGeom>
            <a:solidFill>
              <a:srgbClr val="A69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Cohort J2 (NDMM TE)</a:t>
              </a:r>
            </a:p>
            <a:p>
              <a:pPr defTabSz="1219140">
                <a:defRPr/>
              </a:pPr>
              <a:r>
                <a:rPr lang="en-US" sz="1667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IBER + BORT + DEX</a:t>
              </a:r>
              <a:endParaRPr lang="en-US" sz="1667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46C8124-4AA3-4E42-AC02-44AD02AD1FD0}"/>
                </a:ext>
              </a:extLst>
            </p:cNvPr>
            <p:cNvGrpSpPr/>
            <p:nvPr/>
          </p:nvGrpSpPr>
          <p:grpSpPr>
            <a:xfrm>
              <a:off x="6660413" y="1779434"/>
              <a:ext cx="1183143" cy="686916"/>
              <a:chOff x="4973538" y="1407595"/>
              <a:chExt cx="887357" cy="515187"/>
            </a:xfrm>
          </p:grpSpPr>
          <p:cxnSp>
            <p:nvCxnSpPr>
              <p:cNvPr id="22" name="Connector: Elbow 21">
                <a:extLst>
                  <a:ext uri="{FF2B5EF4-FFF2-40B4-BE49-F238E27FC236}">
                    <a16:creationId xmlns:a16="http://schemas.microsoft.com/office/drawing/2014/main" id="{04F55A4A-A971-49CD-A3D4-18E9CBC38A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3538" y="1407595"/>
                <a:ext cx="887357" cy="515187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736F6F"/>
                </a:solidFill>
                <a:miter lim="800000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3976D97-0A4A-4E62-AF70-F55E77A3C568}"/>
                  </a:ext>
                </a:extLst>
              </p:cNvPr>
              <p:cNvCxnSpPr/>
              <p:nvPr/>
            </p:nvCxnSpPr>
            <p:spPr>
              <a:xfrm>
                <a:off x="4985250" y="1922001"/>
                <a:ext cx="875645" cy="0"/>
              </a:xfrm>
              <a:prstGeom prst="straightConnector1">
                <a:avLst/>
              </a:prstGeom>
              <a:ln w="28575">
                <a:solidFill>
                  <a:srgbClr val="736F6F"/>
                </a:solidFill>
                <a:miter lim="800000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0F0C726-D701-4A66-A522-6A5EAE36BE52}"/>
                </a:ext>
              </a:extLst>
            </p:cNvPr>
            <p:cNvGrpSpPr/>
            <p:nvPr/>
          </p:nvGrpSpPr>
          <p:grpSpPr>
            <a:xfrm>
              <a:off x="6660413" y="3280870"/>
              <a:ext cx="1183143" cy="686916"/>
              <a:chOff x="4973538" y="1407595"/>
              <a:chExt cx="887357" cy="515187"/>
            </a:xfrm>
          </p:grpSpPr>
          <p:cxnSp>
            <p:nvCxnSpPr>
              <p:cNvPr id="25" name="Connector: Elbow 24">
                <a:extLst>
                  <a:ext uri="{FF2B5EF4-FFF2-40B4-BE49-F238E27FC236}">
                    <a16:creationId xmlns:a16="http://schemas.microsoft.com/office/drawing/2014/main" id="{DF2DD773-5BA4-4888-97AB-D18A756101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3538" y="1407595"/>
                <a:ext cx="887357" cy="515187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736F6F"/>
                </a:solidFill>
                <a:miter lim="800000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A691D85F-9497-480F-A216-04B62A8A6546}"/>
                  </a:ext>
                </a:extLst>
              </p:cNvPr>
              <p:cNvCxnSpPr/>
              <p:nvPr/>
            </p:nvCxnSpPr>
            <p:spPr>
              <a:xfrm>
                <a:off x="4985250" y="1922001"/>
                <a:ext cx="875645" cy="0"/>
              </a:xfrm>
              <a:prstGeom prst="straightConnector1">
                <a:avLst/>
              </a:prstGeom>
              <a:ln w="28575">
                <a:solidFill>
                  <a:srgbClr val="736F6F"/>
                </a:solidFill>
                <a:miter lim="800000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8A6066F-A4A1-4EB7-9991-EB74B0EF4C3D}"/>
                </a:ext>
              </a:extLst>
            </p:cNvPr>
            <p:cNvSpPr/>
            <p:nvPr/>
          </p:nvSpPr>
          <p:spPr>
            <a:xfrm>
              <a:off x="3892368" y="2838345"/>
              <a:ext cx="2560320" cy="2313432"/>
            </a:xfrm>
            <a:prstGeom prst="roundRect">
              <a:avLst>
                <a:gd name="adj" fmla="val 7312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>
                <a:defRPr/>
              </a:pPr>
              <a:endPara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891A999-4121-4DF9-9160-25E4267A8207}"/>
              </a:ext>
            </a:extLst>
          </p:cNvPr>
          <p:cNvSpPr/>
          <p:nvPr/>
        </p:nvSpPr>
        <p:spPr>
          <a:xfrm>
            <a:off x="7419649" y="4464150"/>
            <a:ext cx="4022709" cy="16127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Ins="108000" bIns="36000" rtlCol="0" anchor="t" anchorCtr="0">
            <a:spAutoFit/>
          </a:bodyPr>
          <a:lstStyle/>
          <a:p>
            <a:pPr defTabSz="1219140">
              <a:spcAft>
                <a:spcPts val="600"/>
              </a:spcAft>
            </a:pPr>
            <a:r>
              <a:rPr lang="en-GB" sz="1400" b="1" dirty="0">
                <a:solidFill>
                  <a:srgbClr val="59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pPr defTabSz="1219140">
              <a:spcAft>
                <a:spcPts val="600"/>
              </a:spcAft>
            </a:pPr>
            <a:r>
              <a:rPr lang="en-GB" sz="1400" dirty="0">
                <a:solidFill>
                  <a:srgbClr val="59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present safety and efficacy of:</a:t>
            </a:r>
          </a:p>
          <a:p>
            <a:pPr marL="357179" indent="-177796" defTabSz="12191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9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IBER + DARA + DEX (IberDd; Cohort E)</a:t>
            </a:r>
          </a:p>
          <a:p>
            <a:pPr marL="357179" indent="-177796" defTabSz="12191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9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IBER + BORT + DEX (IberVd; Cohort F)</a:t>
            </a:r>
          </a:p>
          <a:p>
            <a:pPr marL="357179" indent="-177796" defTabSz="12191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59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IBER + CFZ + DEX (IberKd; Cohort 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8C1AE-85D2-1F22-A4AF-48BE26A3D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155236"/>
            <a:ext cx="10744199" cy="1643245"/>
          </a:xfrm>
        </p:spPr>
        <p:txBody>
          <a:bodyPr/>
          <a:lstStyle/>
          <a:p>
            <a:r>
              <a:rPr lang="en-US" sz="900" dirty="0" err="1"/>
              <a:t>IBER</a:t>
            </a:r>
            <a:r>
              <a:rPr lang="en-US" sz="900" dirty="0"/>
              <a:t> (CC-220) is an investigational product, currently not approved by any regulatory agency.</a:t>
            </a:r>
          </a:p>
          <a:p>
            <a:endParaRPr lang="en-US" sz="900" dirty="0"/>
          </a:p>
          <a:p>
            <a:r>
              <a:rPr lang="en-US" sz="900" baseline="30000" dirty="0"/>
              <a:t>a </a:t>
            </a:r>
            <a:r>
              <a:rPr lang="en-US" sz="900" dirty="0"/>
              <a:t>Cohort C (</a:t>
            </a:r>
            <a:r>
              <a:rPr lang="en-US" sz="900" dirty="0" err="1"/>
              <a:t>IBER</a:t>
            </a:r>
            <a:r>
              <a:rPr lang="en-US" sz="900" dirty="0"/>
              <a:t> monotherapy expansion) was planned, but not opened; </a:t>
            </a:r>
            <a:r>
              <a:rPr lang="en-US" sz="900" baseline="30000" dirty="0"/>
              <a:t>b </a:t>
            </a:r>
            <a:r>
              <a:rPr lang="en-US" sz="900" dirty="0"/>
              <a:t>1.6 mg </a:t>
            </a:r>
            <a:r>
              <a:rPr lang="en-US" sz="900" dirty="0" err="1"/>
              <a:t>q.d</a:t>
            </a:r>
            <a:r>
              <a:rPr lang="en-US" sz="900" dirty="0"/>
              <a:t>. </a:t>
            </a:r>
          </a:p>
          <a:p>
            <a:endParaRPr lang="en-US" sz="900" dirty="0"/>
          </a:p>
          <a:p>
            <a:r>
              <a:rPr lang="en-US" sz="900" dirty="0" err="1"/>
              <a:t>MTD</a:t>
            </a:r>
            <a:r>
              <a:rPr lang="en-US" sz="900" dirty="0"/>
              <a:t>, maximum tolerated dose; </a:t>
            </a:r>
            <a:r>
              <a:rPr lang="en-US" sz="900" dirty="0" err="1"/>
              <a:t>NDMM</a:t>
            </a:r>
            <a:r>
              <a:rPr lang="en-US" sz="900" dirty="0"/>
              <a:t>, newly diagnosed multiple myeloma; </a:t>
            </a:r>
            <a:r>
              <a:rPr lang="en-US" sz="900" dirty="0" err="1"/>
              <a:t>TE</a:t>
            </a:r>
            <a:r>
              <a:rPr lang="en-US" sz="900" dirty="0"/>
              <a:t>, transplant eligible; </a:t>
            </a:r>
            <a:r>
              <a:rPr lang="en-US" sz="900" dirty="0" err="1"/>
              <a:t>TNE</a:t>
            </a:r>
            <a:r>
              <a:rPr lang="en-US" sz="900" dirty="0"/>
              <a:t>, transplant non-eligible.</a:t>
            </a:r>
          </a:p>
          <a:p>
            <a:endParaRPr lang="en-US" sz="900" dirty="0"/>
          </a:p>
          <a:p>
            <a:r>
              <a:rPr lang="en-US" sz="900" dirty="0" err="1"/>
              <a:t>Lonial</a:t>
            </a:r>
            <a:r>
              <a:rPr lang="en-US" sz="900" dirty="0"/>
              <a:t> S, et al. Presented at </a:t>
            </a:r>
            <a:r>
              <a:rPr lang="en-US" sz="900" dirty="0" err="1"/>
              <a:t>EHA</a:t>
            </a:r>
            <a:r>
              <a:rPr lang="en-US" sz="900" dirty="0"/>
              <a:t> 2021; abstract S187. NCT02773030. Available from: https://clinicaltrials.gov/ct2/show/NCT02773030. Accessed March 2022.</a:t>
            </a:r>
          </a:p>
        </p:txBody>
      </p:sp>
    </p:spTree>
    <p:extLst>
      <p:ext uri="{BB962C8B-B14F-4D97-AF65-F5344CB8AC3E}">
        <p14:creationId xmlns:p14="http://schemas.microsoft.com/office/powerpoint/2010/main" val="2305253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0DED3-C5CE-4957-B03B-0F7FB5760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936"/>
            <a:ext cx="11206984" cy="931736"/>
          </a:xfrm>
        </p:spPr>
        <p:txBody>
          <a:bodyPr/>
          <a:lstStyle/>
          <a:p>
            <a:r>
              <a:rPr lang="en-GB" dirty="0"/>
              <a:t>CC-220-MM-001: Prior Therapies and Refractory Status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50175-B66D-4C9A-9787-76617EA973DE}"/>
              </a:ext>
            </a:extLst>
          </p:cNvPr>
          <p:cNvSpPr txBox="1"/>
          <p:nvPr/>
        </p:nvSpPr>
        <p:spPr>
          <a:xfrm>
            <a:off x="1331498" y="5232180"/>
            <a:ext cx="9529007" cy="408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1219140">
              <a:defRPr/>
            </a:pPr>
            <a:r>
              <a:rPr lang="en-GB" dirty="0">
                <a:solidFill>
                  <a:srgbClr val="59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1/3 of patients in all three cohorts were triple-class refractory.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40C663-B217-42A2-A585-B91F6E66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23492"/>
              </p:ext>
            </p:extLst>
          </p:nvPr>
        </p:nvGraphicFramePr>
        <p:xfrm>
          <a:off x="380835" y="951286"/>
          <a:ext cx="11423396" cy="4223213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3705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591">
                  <a:extLst>
                    <a:ext uri="{9D8B030D-6E8A-4147-A177-3AD203B41FA5}">
                      <a16:colId xmlns:a16="http://schemas.microsoft.com/office/drawing/2014/main" val="3631699003"/>
                    </a:ext>
                  </a:extLst>
                </a:gridCol>
                <a:gridCol w="2572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2591">
                  <a:extLst>
                    <a:ext uri="{9D8B030D-6E8A-4147-A177-3AD203B41FA5}">
                      <a16:colId xmlns:a16="http://schemas.microsoft.com/office/drawing/2014/main" val="1441447315"/>
                    </a:ext>
                  </a:extLst>
                </a:gridCol>
              </a:tblGrid>
              <a:tr h="616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</a:rPr>
                        <a:t>Characteristic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121920" marR="121920" marT="9144" marB="9144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500" kern="1200" dirty="0">
                          <a:solidFill>
                            <a:schemeClr val="bg1"/>
                          </a:solidFill>
                          <a:latin typeface="+mn-lt"/>
                        </a:rPr>
                        <a:t>IberDd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500" kern="1200" dirty="0">
                          <a:solidFill>
                            <a:schemeClr val="bg1"/>
                          </a:solidFill>
                          <a:latin typeface="+mn-lt"/>
                        </a:rPr>
                        <a:t>(N = 43)</a:t>
                      </a:r>
                      <a:endParaRPr lang="en-GB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9144" marB="9144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500" kern="1200" dirty="0">
                          <a:solidFill>
                            <a:schemeClr val="bg1"/>
                          </a:solidFill>
                          <a:latin typeface="+mn-lt"/>
                        </a:rPr>
                        <a:t>IberVd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500" kern="1200" dirty="0">
                          <a:solidFill>
                            <a:schemeClr val="bg1"/>
                          </a:solidFill>
                          <a:latin typeface="+mn-lt"/>
                        </a:rPr>
                        <a:t>(N = 25)</a:t>
                      </a:r>
                      <a:endParaRPr lang="en-GB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9144" marB="9144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IberKd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5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(N = 9)</a:t>
                      </a:r>
                      <a:endParaRPr lang="en-GB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9144" marB="9144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0" indent="0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Prior therapies, median (range), n</a:t>
                      </a:r>
                      <a:endParaRPr lang="en-US" sz="1500" b="0" i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4 (2–13)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5 (1–14)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6 (2-8)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0" indent="0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ASCT, n (%)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34 (79.1)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22 (88.0)</a:t>
                      </a:r>
                      <a:r>
                        <a:rPr lang="en-US" sz="1500" kern="12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en-US" sz="1500" b="0" kern="1200" baseline="300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9 (100)</a:t>
                      </a:r>
                      <a:r>
                        <a:rPr lang="en-US" sz="1500" b="0" kern="12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endParaRPr lang="en-US" sz="1500" b="0" kern="1200" baseline="300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extLst>
                  <a:ext uri="{0D108BD9-81ED-4DB2-BD59-A6C34878D82A}">
                    <a16:rowId xmlns:a16="http://schemas.microsoft.com/office/drawing/2014/main" val="933904959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0" indent="0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IMiD</a:t>
                      </a:r>
                      <a:r>
                        <a:rPr lang="en-GB" sz="15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®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agent, n (%)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43 (100)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25 (100)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9 (100)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extLst>
                  <a:ext uri="{0D108BD9-81ED-4DB2-BD59-A6C34878D82A}">
                    <a16:rowId xmlns:a16="http://schemas.microsoft.com/office/drawing/2014/main" val="1635127061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365760" indent="-230188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Pomalidomide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y-NL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28 (65.1)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y-NL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19 (76.0)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8 (88.9)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extLst>
                  <a:ext uri="{0D108BD9-81ED-4DB2-BD59-A6C34878D82A}">
                    <a16:rowId xmlns:a16="http://schemas.microsoft.com/office/drawing/2014/main" val="1012310996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0" indent="0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PI, n (%)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43 (100)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25 (100)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9 (100)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extLst>
                  <a:ext uri="{0D108BD9-81ED-4DB2-BD59-A6C34878D82A}">
                    <a16:rowId xmlns:a16="http://schemas.microsoft.com/office/drawing/2014/main" val="1955748997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365760" marR="0" lvl="0" indent="-228600" algn="l" defTabSz="1219170" rtl="0" eaLnBrk="1" fontAlgn="auto" latinLnBrk="0" hangingPunct="1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Bortezomib</a:t>
                      </a:r>
                      <a:endParaRPr lang="en-GB" sz="1500" b="0" i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41 (95.3)</a:t>
                      </a:r>
                      <a:endParaRPr lang="en-US" sz="1500" b="0" kern="1200" baseline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3025" marR="73025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24 (96.0)</a:t>
                      </a:r>
                      <a:endParaRPr lang="en-US" sz="1500" b="0" kern="1200" baseline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3025" marR="73025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9 (100)</a:t>
                      </a:r>
                      <a:endParaRPr lang="en-US" sz="1500" b="0" kern="1200" baseline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73025" marR="73025" marT="18288" marB="18288" anchor="b"/>
                </a:tc>
                <a:extLst>
                  <a:ext uri="{0D108BD9-81ED-4DB2-BD59-A6C34878D82A}">
                    <a16:rowId xmlns:a16="http://schemas.microsoft.com/office/drawing/2014/main" val="1836639645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0" indent="0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Anti-CD38 mAb, n (%)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21 (48.8)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23 (92.0)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9 (100)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extLst>
                  <a:ext uri="{0D108BD9-81ED-4DB2-BD59-A6C34878D82A}">
                    <a16:rowId xmlns:a16="http://schemas.microsoft.com/office/drawing/2014/main" val="409611713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0" indent="0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IMiD</a:t>
                      </a:r>
                      <a:r>
                        <a:rPr lang="en-US" sz="15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®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agent refractory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15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n (%)</a:t>
                      </a:r>
                      <a:endParaRPr lang="en-US" sz="1500" b="0" baseline="300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41 (95.3)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20 (80.0)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8 (88.9)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extLst>
                  <a:ext uri="{0D108BD9-81ED-4DB2-BD59-A6C34878D82A}">
                    <a16:rowId xmlns:a16="http://schemas.microsoft.com/office/drawing/2014/main" val="2840101045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365760" indent="-228600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Pomalidomide</a:t>
                      </a:r>
                      <a:endParaRPr lang="en-US" sz="1500" b="0" baseline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28 (65.1)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14 (56.0)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5 (55.6)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extLst>
                  <a:ext uri="{0D108BD9-81ED-4DB2-BD59-A6C34878D82A}">
                    <a16:rowId xmlns:a16="http://schemas.microsoft.com/office/drawing/2014/main" val="447409763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PI refractory</a:t>
                      </a:r>
                      <a:r>
                        <a:rPr lang="en-GB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, n (%)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+mn-cs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37 (86.0)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17 (68.0)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6 (66.7)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extLst>
                  <a:ext uri="{0D108BD9-81ED-4DB2-BD59-A6C34878D82A}">
                    <a16:rowId xmlns:a16="http://schemas.microsoft.com/office/drawing/2014/main" val="906719613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365760" marR="0" lvl="0" indent="-228600" algn="l" defTabSz="914400" rtl="0" eaLnBrk="1" fontAlgn="auto" latinLnBrk="0" hangingPunct="1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y-NL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Bortezomib</a:t>
                      </a:r>
                      <a:endParaRPr lang="fy-NL" sz="1500" b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y-NL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17 (39.5)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y-NL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11 (44.0)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4 (44.4)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extLst>
                  <a:ext uri="{0D108BD9-81ED-4DB2-BD59-A6C34878D82A}">
                    <a16:rowId xmlns:a16="http://schemas.microsoft.com/office/drawing/2014/main" val="94793507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365760" marR="0" lvl="0" indent="-228600" algn="l" defTabSz="914400" rtl="0" eaLnBrk="1" fontAlgn="auto" latinLnBrk="0" hangingPunct="1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y-NL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Carfilzomib</a:t>
                      </a:r>
                      <a:endParaRPr lang="fy-NL" sz="1500" b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25 (58.1)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9 (36.0)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5 (55.6)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extLst>
                  <a:ext uri="{0D108BD9-81ED-4DB2-BD59-A6C34878D82A}">
                    <a16:rowId xmlns:a16="http://schemas.microsoft.com/office/drawing/2014/main" val="3741697826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365760" marR="0" lvl="0" indent="-228600" algn="l" defTabSz="914400" rtl="0" eaLnBrk="1" fontAlgn="auto" latinLnBrk="0" hangingPunct="1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y-NL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Ixazomib</a:t>
                      </a:r>
                      <a:endParaRPr lang="fy-NL" sz="1500" b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13 (30.2)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4 (16.0)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extLst>
                  <a:ext uri="{0D108BD9-81ED-4DB2-BD59-A6C34878D82A}">
                    <a16:rowId xmlns:a16="http://schemas.microsoft.com/office/drawing/2014/main" val="1440641556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0" indent="0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Anti-CD38 mAb refractory, n (%)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16 (37.2)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20 (80.0)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7 (77.8)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extLst>
                  <a:ext uri="{0D108BD9-81ED-4DB2-BD59-A6C34878D82A}">
                    <a16:rowId xmlns:a16="http://schemas.microsoft.com/office/drawing/2014/main" val="2770307162"/>
                  </a:ext>
                </a:extLst>
              </a:tr>
              <a:tr h="240475">
                <a:tc>
                  <a:txBody>
                    <a:bodyPr/>
                    <a:lstStyle/>
                    <a:p>
                      <a:pPr marL="0" indent="0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Triple-class refractory,</a:t>
                      </a:r>
                      <a:r>
                        <a:rPr lang="en-US" sz="15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 n (%)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L="121920" marR="121920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14 (32.6)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</a:rPr>
                        <a:t>12 (48.0)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5 (55.6)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97367" marR="97367" marT="18288" marB="18288" anchor="b"/>
                </a:tc>
                <a:extLst>
                  <a:ext uri="{0D108BD9-81ED-4DB2-BD59-A6C34878D82A}">
                    <a16:rowId xmlns:a16="http://schemas.microsoft.com/office/drawing/2014/main" val="178262888"/>
                  </a:ext>
                </a:extLst>
              </a:tr>
            </a:tbl>
          </a:graphicData>
        </a:graphic>
      </p:graphicFrame>
      <p:sp>
        <p:nvSpPr>
          <p:cNvPr id="8" name="Tekstvak 202">
            <a:extLst>
              <a:ext uri="{FF2B5EF4-FFF2-40B4-BE49-F238E27FC236}">
                <a16:creationId xmlns:a16="http://schemas.microsoft.com/office/drawing/2014/main" id="{1A76E84D-7972-4486-A5CC-2D176534D5B0}"/>
              </a:ext>
            </a:extLst>
          </p:cNvPr>
          <p:cNvSpPr txBox="1"/>
          <p:nvPr/>
        </p:nvSpPr>
        <p:spPr>
          <a:xfrm>
            <a:off x="380835" y="1547804"/>
            <a:ext cx="11423392" cy="2553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GB" sz="900" dirty="0">
              <a:solidFill>
                <a:srgbClr val="595454"/>
              </a:solidFill>
              <a:latin typeface="Trebuchet MS"/>
            </a:endParaRPr>
          </a:p>
        </p:txBody>
      </p:sp>
      <p:sp>
        <p:nvSpPr>
          <p:cNvPr id="9" name="Tekstvak 202">
            <a:extLst>
              <a:ext uri="{FF2B5EF4-FFF2-40B4-BE49-F238E27FC236}">
                <a16:creationId xmlns:a16="http://schemas.microsoft.com/office/drawing/2014/main" id="{D2811CA4-B0F6-4139-80DA-A13DFAA51617}"/>
              </a:ext>
            </a:extLst>
          </p:cNvPr>
          <p:cNvSpPr txBox="1"/>
          <p:nvPr/>
        </p:nvSpPr>
        <p:spPr>
          <a:xfrm>
            <a:off x="383667" y="3233395"/>
            <a:ext cx="11423392" cy="2553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GB" sz="900" dirty="0">
              <a:solidFill>
                <a:srgbClr val="595454"/>
              </a:solidFill>
              <a:latin typeface="Trebuchet MS"/>
            </a:endParaRPr>
          </a:p>
        </p:txBody>
      </p:sp>
      <p:sp>
        <p:nvSpPr>
          <p:cNvPr id="10" name="Tekstvak 202">
            <a:extLst>
              <a:ext uri="{FF2B5EF4-FFF2-40B4-BE49-F238E27FC236}">
                <a16:creationId xmlns:a16="http://schemas.microsoft.com/office/drawing/2014/main" id="{4128CBCB-9211-4E91-90D1-202F31D36E67}"/>
              </a:ext>
            </a:extLst>
          </p:cNvPr>
          <p:cNvSpPr txBox="1"/>
          <p:nvPr/>
        </p:nvSpPr>
        <p:spPr>
          <a:xfrm>
            <a:off x="374142" y="3718911"/>
            <a:ext cx="11423392" cy="2553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GB" sz="900" dirty="0">
              <a:solidFill>
                <a:srgbClr val="595454"/>
              </a:solidFill>
              <a:latin typeface="Trebuchet MS"/>
            </a:endParaRPr>
          </a:p>
        </p:txBody>
      </p:sp>
      <p:sp>
        <p:nvSpPr>
          <p:cNvPr id="11" name="Tekstvak 202">
            <a:extLst>
              <a:ext uri="{FF2B5EF4-FFF2-40B4-BE49-F238E27FC236}">
                <a16:creationId xmlns:a16="http://schemas.microsoft.com/office/drawing/2014/main" id="{17DF00B8-6121-4879-AF88-69AD05B55F41}"/>
              </a:ext>
            </a:extLst>
          </p:cNvPr>
          <p:cNvSpPr txBox="1"/>
          <p:nvPr/>
        </p:nvSpPr>
        <p:spPr>
          <a:xfrm>
            <a:off x="383667" y="4674684"/>
            <a:ext cx="11423392" cy="2553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GB" sz="900" dirty="0">
              <a:solidFill>
                <a:srgbClr val="595454"/>
              </a:solidFill>
              <a:latin typeface="Trebuchet M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0AC07-F28C-5D92-BC42-9ECF76043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746954"/>
            <a:ext cx="10744199" cy="1051527"/>
          </a:xfrm>
        </p:spPr>
        <p:txBody>
          <a:bodyPr/>
          <a:lstStyle/>
          <a:p>
            <a:r>
              <a:rPr lang="en-US" sz="1000" dirty="0" err="1"/>
              <a:t>IBER</a:t>
            </a:r>
            <a:r>
              <a:rPr lang="en-US" sz="1000" dirty="0"/>
              <a:t> (CC-220) is an investigational product, currently not approved by any regulatory agency.</a:t>
            </a:r>
          </a:p>
          <a:p>
            <a:endParaRPr lang="en-US" sz="1000" dirty="0"/>
          </a:p>
          <a:p>
            <a:r>
              <a:rPr lang="en-US" sz="1000" baseline="30000" dirty="0"/>
              <a:t>a </a:t>
            </a:r>
            <a:r>
              <a:rPr lang="en-US" sz="1000" dirty="0"/>
              <a:t>4 patients received both autologous and allogeneic stem cell transplant; </a:t>
            </a:r>
            <a:r>
              <a:rPr lang="en-US" sz="1000" baseline="30000" dirty="0"/>
              <a:t>b </a:t>
            </a:r>
            <a:r>
              <a:rPr lang="en-US" sz="1000" dirty="0"/>
              <a:t>1 patient received both autologous and allogeneic stem cell transplant; </a:t>
            </a:r>
            <a:r>
              <a:rPr lang="en-US" sz="1000" baseline="30000" dirty="0"/>
              <a:t>c </a:t>
            </a:r>
            <a:r>
              <a:rPr lang="en-US" sz="1000" dirty="0"/>
              <a:t>Defined as refractory to LEN or POM; </a:t>
            </a:r>
            <a:br>
              <a:rPr lang="en-US" sz="1000" dirty="0"/>
            </a:br>
            <a:r>
              <a:rPr lang="en-US" sz="1000" baseline="30000" dirty="0"/>
              <a:t>d </a:t>
            </a:r>
            <a:r>
              <a:rPr lang="en-US" sz="1000" dirty="0"/>
              <a:t>Defined as refractory to ≥ 1 </a:t>
            </a:r>
            <a:r>
              <a:rPr lang="en-US" sz="1000" dirty="0" err="1"/>
              <a:t>IMiD</a:t>
            </a:r>
            <a:r>
              <a:rPr lang="en-US" sz="1000" dirty="0"/>
              <a:t>® agent, 1 PI, and 1 anti-CD38 </a:t>
            </a:r>
            <a:r>
              <a:rPr lang="en-US" sz="1000" dirty="0" err="1"/>
              <a:t>mAb</a:t>
            </a:r>
            <a:r>
              <a:rPr lang="en-US" sz="1000" dirty="0"/>
              <a:t>.</a:t>
            </a:r>
          </a:p>
          <a:p>
            <a:r>
              <a:rPr lang="en-US" sz="1000" dirty="0"/>
              <a:t> </a:t>
            </a:r>
          </a:p>
          <a:p>
            <a:r>
              <a:rPr lang="en-US" sz="1000" dirty="0" err="1"/>
              <a:t>Lonial</a:t>
            </a:r>
            <a:r>
              <a:rPr lang="en-US" sz="1000" dirty="0"/>
              <a:t> S, et al. Presented at </a:t>
            </a:r>
            <a:r>
              <a:rPr lang="en-US" sz="1000" dirty="0" err="1"/>
              <a:t>EHA</a:t>
            </a:r>
            <a:r>
              <a:rPr lang="en-US" sz="1000" dirty="0"/>
              <a:t> 2021; abstract S187.</a:t>
            </a:r>
          </a:p>
        </p:txBody>
      </p:sp>
    </p:spTree>
    <p:extLst>
      <p:ext uri="{BB962C8B-B14F-4D97-AF65-F5344CB8AC3E}">
        <p14:creationId xmlns:p14="http://schemas.microsoft.com/office/powerpoint/2010/main" val="963301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72D1-B551-4100-A62A-6D013E058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1406"/>
            <a:ext cx="10744200" cy="757836"/>
          </a:xfrm>
        </p:spPr>
        <p:txBody>
          <a:bodyPr/>
          <a:lstStyle/>
          <a:p>
            <a:r>
              <a:rPr lang="en-GB" dirty="0"/>
              <a:t>CC-220-MM-001: Best Response (Cohort E, F, and G)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FF24D3E-DA8A-48AF-9BEF-39FBE27C2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938032"/>
              </p:ext>
            </p:extLst>
          </p:nvPr>
        </p:nvGraphicFramePr>
        <p:xfrm>
          <a:off x="1022773" y="1110466"/>
          <a:ext cx="9875520" cy="389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E9F7FA6-390C-4DAD-BF16-3EAA205A1154}"/>
              </a:ext>
            </a:extLst>
          </p:cNvPr>
          <p:cNvSpPr txBox="1"/>
          <p:nvPr/>
        </p:nvSpPr>
        <p:spPr>
          <a:xfrm>
            <a:off x="3127219" y="1018550"/>
            <a:ext cx="82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defRPr/>
            </a:pPr>
            <a:r>
              <a:rPr lang="en-GB" sz="1400" b="1" dirty="0">
                <a:solidFill>
                  <a:srgbClr val="000000"/>
                </a:solidFill>
              </a:rPr>
              <a:t>ORR</a:t>
            </a:r>
            <a:r>
              <a:rPr lang="en-GB" sz="1400" b="1" baseline="30000" dirty="0">
                <a:solidFill>
                  <a:srgbClr val="000000"/>
                </a:solidFill>
              </a:rPr>
              <a:t>a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br>
              <a:rPr lang="en-GB" sz="1400" b="1" dirty="0">
                <a:solidFill>
                  <a:srgbClr val="000000"/>
                </a:solidFill>
              </a:rPr>
            </a:br>
            <a:r>
              <a:rPr lang="en-GB" sz="1400" b="1" dirty="0">
                <a:solidFill>
                  <a:srgbClr val="000000"/>
                </a:solidFill>
              </a:rPr>
              <a:t>45.9%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189317-DEB3-406F-A50B-526D63307615}"/>
              </a:ext>
            </a:extLst>
          </p:cNvPr>
          <p:cNvSpPr txBox="1"/>
          <p:nvPr/>
        </p:nvSpPr>
        <p:spPr>
          <a:xfrm>
            <a:off x="5677727" y="1018550"/>
            <a:ext cx="82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defRPr/>
            </a:pPr>
            <a:r>
              <a:rPr lang="en-GB" sz="1400" b="1" dirty="0">
                <a:solidFill>
                  <a:srgbClr val="000000"/>
                </a:solidFill>
              </a:rPr>
              <a:t>ORR</a:t>
            </a:r>
            <a:r>
              <a:rPr lang="en-GB" sz="1400" b="1" baseline="30000" dirty="0">
                <a:solidFill>
                  <a:srgbClr val="000000"/>
                </a:solidFill>
              </a:rPr>
              <a:t>a</a:t>
            </a:r>
            <a:r>
              <a:rPr lang="en-GB" sz="1400" b="1" dirty="0">
                <a:solidFill>
                  <a:srgbClr val="000000"/>
                </a:solidFill>
              </a:rPr>
              <a:t> </a:t>
            </a:r>
            <a:br>
              <a:rPr lang="en-GB" sz="1400" b="1" dirty="0">
                <a:solidFill>
                  <a:srgbClr val="000000"/>
                </a:solidFill>
              </a:rPr>
            </a:br>
            <a:r>
              <a:rPr lang="en-GB" sz="1400" b="1" dirty="0">
                <a:solidFill>
                  <a:srgbClr val="000000"/>
                </a:solidFill>
              </a:rPr>
              <a:t>56.0%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1FA40D-D26A-42FC-AA20-389C150D0FEE}"/>
              </a:ext>
            </a:extLst>
          </p:cNvPr>
          <p:cNvSpPr txBox="1"/>
          <p:nvPr/>
        </p:nvSpPr>
        <p:spPr>
          <a:xfrm>
            <a:off x="8352386" y="1018550"/>
            <a:ext cx="82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defRPr/>
            </a:pPr>
            <a:r>
              <a:rPr lang="en-GB" sz="1400" b="1" dirty="0">
                <a:solidFill>
                  <a:srgbClr val="000000"/>
                </a:solidFill>
              </a:rPr>
              <a:t>ORR</a:t>
            </a:r>
            <a:r>
              <a:rPr lang="en-GB" sz="1400" b="1" baseline="30000" dirty="0">
                <a:solidFill>
                  <a:srgbClr val="000000"/>
                </a:solidFill>
              </a:rPr>
              <a:t>a</a:t>
            </a:r>
            <a:br>
              <a:rPr lang="en-GB" sz="1400" b="1" dirty="0">
                <a:solidFill>
                  <a:srgbClr val="000000"/>
                </a:solidFill>
              </a:rPr>
            </a:br>
            <a:r>
              <a:rPr lang="en-GB" sz="1400" b="1" dirty="0">
                <a:solidFill>
                  <a:srgbClr val="000000"/>
                </a:solidFill>
              </a:rPr>
              <a:t>50.0%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9FE374-FA42-4E9B-850A-748EFD9A8AE0}"/>
              </a:ext>
            </a:extLst>
          </p:cNvPr>
          <p:cNvSpPr txBox="1"/>
          <p:nvPr/>
        </p:nvSpPr>
        <p:spPr>
          <a:xfrm>
            <a:off x="1662467" y="4921668"/>
            <a:ext cx="3014459" cy="9789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72000" tIns="0" rIns="72000" bIns="0" rtlCol="0" anchor="ctr">
            <a:spAutoFit/>
          </a:bodyPr>
          <a:lstStyle/>
          <a:p>
            <a:pPr marL="171446" indent="-171446" defTabSz="914377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454"/>
                </a:solidFill>
              </a:rPr>
              <a:t>While the median duration of response was not reached, responses were ongoing in 14/17 responders</a:t>
            </a:r>
          </a:p>
          <a:p>
            <a:pPr marL="171446" indent="-171446" defTabSz="914377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454"/>
                </a:solidFill>
              </a:rPr>
              <a:t>Median time of response was 4.1 (range 4.0-12.0) weeks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D6F17-4B38-433B-ADD6-DB4D03D6BFAB}"/>
              </a:ext>
            </a:extLst>
          </p:cNvPr>
          <p:cNvSpPr txBox="1"/>
          <p:nvPr/>
        </p:nvSpPr>
        <p:spPr>
          <a:xfrm>
            <a:off x="4846509" y="4901444"/>
            <a:ext cx="2572148" cy="1080000"/>
          </a:xfrm>
          <a:prstGeom prst="roundRect">
            <a:avLst/>
          </a:prstGeom>
          <a:solidFill>
            <a:srgbClr val="EEE7E7"/>
          </a:solidFill>
        </p:spPr>
        <p:txBody>
          <a:bodyPr wrap="square" lIns="72000" tIns="0" rIns="72000" bIns="0" rtlCol="0" anchor="ctr">
            <a:noAutofit/>
          </a:bodyPr>
          <a:lstStyle/>
          <a:p>
            <a:pPr marL="171446" indent="-171446" defTabSz="914377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454"/>
                </a:solidFill>
              </a:rPr>
              <a:t>Median duration of response was 35.7 weeks, and responses were ongoing in 7/14 responders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D716AA-3713-4E62-B07E-D11C3096C9A5}"/>
              </a:ext>
            </a:extLst>
          </p:cNvPr>
          <p:cNvSpPr txBox="1"/>
          <p:nvPr/>
        </p:nvSpPr>
        <p:spPr>
          <a:xfrm>
            <a:off x="7617081" y="4880887"/>
            <a:ext cx="2572148" cy="1080000"/>
          </a:xfrm>
          <a:prstGeom prst="roundRect">
            <a:avLst/>
          </a:prstGeom>
          <a:solidFill>
            <a:srgbClr val="FFECCD"/>
          </a:solidFill>
        </p:spPr>
        <p:txBody>
          <a:bodyPr wrap="square" lIns="72000" tIns="0" rIns="72000" bIns="0" rtlCol="0" anchor="ctr">
            <a:noAutofit/>
          </a:bodyPr>
          <a:lstStyle/>
          <a:p>
            <a:pPr marL="171446" indent="-171446" defTabSz="914377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595454"/>
                </a:solidFill>
              </a:rPr>
              <a:t>While the median duration of response was not reached, responses were ongoing in four responders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349EC-2624-35B3-627E-8F2ABE6BD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100" dirty="0" err="1"/>
              <a:t>IBER</a:t>
            </a:r>
            <a:r>
              <a:rPr lang="en-US" sz="1100" dirty="0"/>
              <a:t> (CC-220) is an investigational product, currently not approved by any regulatory agency.</a:t>
            </a:r>
          </a:p>
          <a:p>
            <a:endParaRPr lang="en-US" sz="1100" dirty="0"/>
          </a:p>
          <a:p>
            <a:r>
              <a:rPr lang="en-US" sz="1100" dirty="0" err="1"/>
              <a:t>Lonial</a:t>
            </a:r>
            <a:r>
              <a:rPr lang="en-US" sz="1100" dirty="0"/>
              <a:t> S, et al. Presented at </a:t>
            </a:r>
            <a:r>
              <a:rPr lang="en-US" sz="1100" dirty="0" err="1"/>
              <a:t>EHA</a:t>
            </a:r>
            <a:r>
              <a:rPr lang="en-US" sz="1100" dirty="0"/>
              <a:t> 2021; abstract S187.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F5A3D5-AC95-E249-65B6-1AB1B8FCE427}"/>
              </a:ext>
            </a:extLst>
          </p:cNvPr>
          <p:cNvSpPr/>
          <p:nvPr/>
        </p:nvSpPr>
        <p:spPr>
          <a:xfrm>
            <a:off x="2932043" y="1018550"/>
            <a:ext cx="6242035" cy="5232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0BCC4-12BD-6944-A2ED-43E1994A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5698"/>
            <a:ext cx="10744200" cy="755198"/>
          </a:xfrm>
        </p:spPr>
        <p:txBody>
          <a:bodyPr/>
          <a:lstStyle/>
          <a:p>
            <a:r>
              <a:rPr lang="es-ES" dirty="0"/>
              <a:t>CC-220-MM-001: </a:t>
            </a:r>
            <a:r>
              <a:rPr lang="es-ES" dirty="0" err="1"/>
              <a:t>Cohort</a:t>
            </a:r>
            <a:r>
              <a:rPr lang="es-ES" dirty="0"/>
              <a:t> B (IBER + DEX)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AB525B84-939B-DC49-93CE-737BB3044DAC}"/>
              </a:ext>
            </a:extLst>
          </p:cNvPr>
          <p:cNvSpPr/>
          <p:nvPr/>
        </p:nvSpPr>
        <p:spPr>
          <a:xfrm>
            <a:off x="1918865" y="986445"/>
            <a:ext cx="8354269" cy="4904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400" dirty="0">
                <a:solidFill>
                  <a:srgbClr val="595454"/>
                </a:solidFill>
                <a:cs typeface="Calibri" panose="020F0502020204030204" pitchFamily="34" charset="0"/>
              </a:rPr>
              <a:t>Eligible patients had RRMM and must have received ≥ 2 prior regimens including lenalidomide (LEN) and/or pomalidomide (POM), and a proteasome inhibitor (PI). All patients had progressed on or within 60 days of last MM therapy. IBER dose ranged from 0.3 to 1.2 mg; MTD/RP2D was not reached. </a:t>
            </a:r>
            <a:endParaRPr lang="en-US" sz="1400" baseline="30000" dirty="0">
              <a:solidFill>
                <a:srgbClr val="595454"/>
              </a:solidFill>
              <a:cs typeface="Calibri" panose="020F050202020403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088DB81-0819-CA40-B87A-0EC96046F5FB}"/>
              </a:ext>
            </a:extLst>
          </p:cNvPr>
          <p:cNvSpPr/>
          <p:nvPr/>
        </p:nvSpPr>
        <p:spPr>
          <a:xfrm>
            <a:off x="1656306" y="5258352"/>
            <a:ext cx="8895429" cy="102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Efficacy sustained in </a:t>
            </a:r>
            <a:r>
              <a:rPr lang="en-US" sz="1867" dirty="0" err="1">
                <a:cs typeface="Calibri" panose="020F0502020204030204" pitchFamily="34" charset="0"/>
              </a:rPr>
              <a:t>IMiD</a:t>
            </a:r>
            <a:r>
              <a:rPr lang="en-US" sz="1867" dirty="0">
                <a:cs typeface="Calibri" panose="020F0502020204030204" pitchFamily="34" charset="0"/>
              </a:rPr>
              <a:t>-refractory patients and </a:t>
            </a:r>
            <a:r>
              <a:rPr lang="en-US" sz="1867" dirty="0" err="1">
                <a:cs typeface="Calibri" panose="020F0502020204030204" pitchFamily="34" charset="0"/>
              </a:rPr>
              <a:t>dara</a:t>
            </a:r>
            <a:r>
              <a:rPr lang="en-US" sz="1867" dirty="0">
                <a:cs typeface="Calibri" panose="020F0502020204030204" pitchFamily="34" charset="0"/>
              </a:rPr>
              <a:t> and pom-refractory patients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G3-4 neutropenia: 29% and no G3-4 fatigue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G3-4 infections: 25%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endParaRPr lang="en-US" sz="1867" baseline="30000" dirty="0"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D9B15A-FC7B-E297-A8A4-8CBEEA7B27D4}"/>
              </a:ext>
            </a:extLst>
          </p:cNvPr>
          <p:cNvGrpSpPr/>
          <p:nvPr/>
        </p:nvGrpSpPr>
        <p:grpSpPr>
          <a:xfrm>
            <a:off x="1749046" y="1815615"/>
            <a:ext cx="3898551" cy="3314399"/>
            <a:chOff x="1263271" y="1755458"/>
            <a:chExt cx="3898551" cy="3314399"/>
          </a:xfrm>
        </p:grpSpPr>
        <p:sp>
          <p:nvSpPr>
            <p:cNvPr id="25" name="Rectangle: Top Corners Rounded 13">
              <a:extLst>
                <a:ext uri="{FF2B5EF4-FFF2-40B4-BE49-F238E27FC236}">
                  <a16:creationId xmlns:a16="http://schemas.microsoft.com/office/drawing/2014/main" id="{4925A8FD-0EFE-DF47-ABBF-F636E476DFDF}"/>
                </a:ext>
              </a:extLst>
            </p:cNvPr>
            <p:cNvSpPr/>
            <p:nvPr/>
          </p:nvSpPr>
          <p:spPr>
            <a:xfrm>
              <a:off x="1263271" y="1755458"/>
              <a:ext cx="3717940" cy="403240"/>
            </a:xfrm>
            <a:prstGeom prst="round2SameRect">
              <a:avLst/>
            </a:prstGeom>
            <a:solidFill>
              <a:srgbClr val="F36E26"/>
            </a:solidFill>
            <a:ln w="25400" cap="flat" cmpd="sng" algn="ctr">
              <a:solidFill>
                <a:srgbClr val="F36E2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71531">
                <a:defRPr/>
              </a:pPr>
              <a:r>
                <a:rPr lang="en-US" b="1" kern="0" dirty="0">
                  <a:solidFill>
                    <a:srgbClr val="FFFFFF"/>
                  </a:solidFill>
                </a:rPr>
                <a:t>Patient characteristics (N = 66)</a:t>
              </a:r>
              <a:endParaRPr lang="en-US" b="1" kern="0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: Top Corners Rounded 14">
              <a:extLst>
                <a:ext uri="{FF2B5EF4-FFF2-40B4-BE49-F238E27FC236}">
                  <a16:creationId xmlns:a16="http://schemas.microsoft.com/office/drawing/2014/main" id="{15D56B20-04A8-9943-A00F-6027E3FE972D}"/>
                </a:ext>
              </a:extLst>
            </p:cNvPr>
            <p:cNvSpPr/>
            <p:nvPr/>
          </p:nvSpPr>
          <p:spPr>
            <a:xfrm flipV="1">
              <a:off x="1377207" y="2280791"/>
              <a:ext cx="3490068" cy="2789066"/>
            </a:xfrm>
            <a:prstGeom prst="round2SameRect">
              <a:avLst>
                <a:gd name="adj1" fmla="val 1932"/>
                <a:gd name="adj2" fmla="val 0"/>
              </a:avLst>
            </a:prstGeom>
            <a:solidFill>
              <a:srgbClr val="FFFFFF"/>
            </a:solidFill>
            <a:ln w="25400" cap="flat" cmpd="sng" algn="ctr">
              <a:solidFill>
                <a:srgbClr val="F36E26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defTabSz="861298">
                <a:spcBef>
                  <a:spcPct val="35000"/>
                </a:spcBef>
                <a:buClr>
                  <a:srgbClr val="15717D"/>
                </a:buClr>
                <a:defRPr/>
              </a:pPr>
              <a:endParaRPr lang="en-US" kern="0" dirty="0">
                <a:solidFill>
                  <a:srgbClr val="544F40"/>
                </a:solidFill>
              </a:endParaRPr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1FBDE27A-F05A-9240-90D1-508D570FF355}"/>
                </a:ext>
              </a:extLst>
            </p:cNvPr>
            <p:cNvSpPr txBox="1"/>
            <p:nvPr/>
          </p:nvSpPr>
          <p:spPr>
            <a:xfrm>
              <a:off x="1506010" y="2309667"/>
              <a:ext cx="3655812" cy="2716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1987" indent="-141987" defTabSz="771531">
                <a:spcBef>
                  <a:spcPts val="253"/>
                </a:spcBef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Median age (years):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–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65 (33-79)</a:t>
              </a:r>
            </a:p>
            <a:p>
              <a:pPr marL="141987" indent="-141987" defTabSz="771531">
                <a:spcBef>
                  <a:spcPts val="339"/>
                </a:spcBef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Median prior lines of therapy: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–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5 (2-12)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proteasome inhibitors: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66.7%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l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enalidomide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75.8%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p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omalidomide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56.1%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CD38 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mAb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71.2%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AC2A2B-2E2A-EC05-8E00-4702A6D6EA36}"/>
              </a:ext>
            </a:extLst>
          </p:cNvPr>
          <p:cNvGrpSpPr/>
          <p:nvPr/>
        </p:nvGrpSpPr>
        <p:grpSpPr>
          <a:xfrm>
            <a:off x="6930000" y="1756381"/>
            <a:ext cx="3157983" cy="3350006"/>
            <a:chOff x="6768075" y="1620024"/>
            <a:chExt cx="3157983" cy="335000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ABF5CB4-6D8B-DE41-9D34-660782118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8075" y="1801538"/>
              <a:ext cx="2882917" cy="3168492"/>
            </a:xfrm>
            <a:prstGeom prst="rect">
              <a:avLst/>
            </a:prstGeom>
          </p:spPr>
        </p:pic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62CB5A27-958E-E64A-8909-2C417EA5ACFA}"/>
                </a:ext>
              </a:extLst>
            </p:cNvPr>
            <p:cNvSpPr txBox="1"/>
            <p:nvPr/>
          </p:nvSpPr>
          <p:spPr>
            <a:xfrm>
              <a:off x="7700220" y="2486744"/>
              <a:ext cx="550132" cy="259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71531"/>
              <a:r>
                <a:rPr lang="en-US" sz="844" dirty="0">
                  <a:solidFill>
                    <a:srgbClr val="544F40"/>
                  </a:solidFill>
                </a:rPr>
                <a:t>CBR</a:t>
              </a:r>
              <a:br>
                <a:rPr lang="en-US" sz="844" dirty="0">
                  <a:solidFill>
                    <a:srgbClr val="544F40"/>
                  </a:solidFill>
                </a:rPr>
              </a:br>
              <a:r>
                <a:rPr lang="en-US" sz="844" dirty="0">
                  <a:solidFill>
                    <a:srgbClr val="544F40"/>
                  </a:solidFill>
                </a:rPr>
                <a:t>49.2%</a:t>
              </a:r>
            </a:p>
          </p:txBody>
        </p:sp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7BB92614-DC46-0242-80C5-311CC822DB3F}"/>
                </a:ext>
              </a:extLst>
            </p:cNvPr>
            <p:cNvSpPr txBox="1"/>
            <p:nvPr/>
          </p:nvSpPr>
          <p:spPr>
            <a:xfrm>
              <a:off x="9375926" y="2887612"/>
              <a:ext cx="550132" cy="259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71531"/>
              <a:r>
                <a:rPr lang="en-US" sz="844" dirty="0">
                  <a:solidFill>
                    <a:srgbClr val="544F40"/>
                  </a:solidFill>
                </a:rPr>
                <a:t>DCR</a:t>
              </a:r>
              <a:br>
                <a:rPr lang="en-US" sz="844" dirty="0">
                  <a:solidFill>
                    <a:srgbClr val="544F40"/>
                  </a:solidFill>
                </a:rPr>
              </a:br>
              <a:r>
                <a:rPr lang="en-US" sz="844" dirty="0">
                  <a:solidFill>
                    <a:srgbClr val="544F40"/>
                  </a:solidFill>
                </a:rPr>
                <a:t>84.7%</a:t>
              </a:r>
            </a:p>
          </p:txBody>
        </p:sp>
        <p:sp>
          <p:nvSpPr>
            <p:cNvPr id="19" name="Abrir llave 18">
              <a:extLst>
                <a:ext uri="{FF2B5EF4-FFF2-40B4-BE49-F238E27FC236}">
                  <a16:creationId xmlns:a16="http://schemas.microsoft.com/office/drawing/2014/main" id="{F7A96BAA-4BC4-4B48-B639-45D8E45B17AD}"/>
                </a:ext>
              </a:extLst>
            </p:cNvPr>
            <p:cNvSpPr/>
            <p:nvPr/>
          </p:nvSpPr>
          <p:spPr>
            <a:xfrm>
              <a:off x="8016214" y="2063776"/>
              <a:ext cx="60959" cy="108365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2025"/>
            </a:p>
          </p:txBody>
        </p:sp>
        <p:sp>
          <p:nvSpPr>
            <p:cNvPr id="20" name="Cerrar llave 19">
              <a:extLst>
                <a:ext uri="{FF2B5EF4-FFF2-40B4-BE49-F238E27FC236}">
                  <a16:creationId xmlns:a16="http://schemas.microsoft.com/office/drawing/2014/main" id="{421E2349-C41A-9649-A026-8B2022CBF35F}"/>
                </a:ext>
              </a:extLst>
            </p:cNvPr>
            <p:cNvSpPr/>
            <p:nvPr/>
          </p:nvSpPr>
          <p:spPr>
            <a:xfrm>
              <a:off x="9264353" y="2037348"/>
              <a:ext cx="60121" cy="195410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2025"/>
            </a:p>
          </p:txBody>
        </p:sp>
        <p:sp>
          <p:nvSpPr>
            <p:cNvPr id="31" name="TextBox 33">
              <a:extLst>
                <a:ext uri="{FF2B5EF4-FFF2-40B4-BE49-F238E27FC236}">
                  <a16:creationId xmlns:a16="http://schemas.microsoft.com/office/drawing/2014/main" id="{E8C9BA3B-6EDC-BC4D-A679-90F919D8D20D}"/>
                </a:ext>
              </a:extLst>
            </p:cNvPr>
            <p:cNvSpPr txBox="1"/>
            <p:nvPr/>
          </p:nvSpPr>
          <p:spPr>
            <a:xfrm>
              <a:off x="7647405" y="1620024"/>
              <a:ext cx="144640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771531">
                <a:defRPr/>
              </a:pPr>
              <a:r>
                <a:rPr lang="en-US" sz="1400" b="1" dirty="0">
                  <a:solidFill>
                    <a:srgbClr val="595454"/>
                  </a:solidFill>
                </a:rPr>
                <a:t>ORR: 32.2%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E5904A-E2A5-7822-EF47-F0196B2A37FF}"/>
              </a:ext>
            </a:extLst>
          </p:cNvPr>
          <p:cNvSpPr txBox="1"/>
          <p:nvPr/>
        </p:nvSpPr>
        <p:spPr>
          <a:xfrm>
            <a:off x="2768693" y="6323369"/>
            <a:ext cx="6673661" cy="3850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1600"/>
              </a:spcBef>
              <a:buSzPct val="100000"/>
            </a:pPr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MTD – maximum tolerated dose; RP2D – recommended phase 2 dose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A8AD-F0D4-0EE7-D92C-E1844C9C2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Lonial</a:t>
            </a:r>
            <a:r>
              <a:rPr lang="en-US" dirty="0"/>
              <a:t> S, et al. ASH 2019; 3119.</a:t>
            </a:r>
          </a:p>
        </p:txBody>
      </p:sp>
    </p:spTree>
    <p:extLst>
      <p:ext uri="{BB962C8B-B14F-4D97-AF65-F5344CB8AC3E}">
        <p14:creationId xmlns:p14="http://schemas.microsoft.com/office/powerpoint/2010/main" val="534633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29FB1C-4416-498E-BE6E-5F66CE06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66A771-0DD7-2523-7A66-BFB9925B2C4B}"/>
              </a:ext>
            </a:extLst>
          </p:cNvPr>
          <p:cNvGrpSpPr/>
          <p:nvPr/>
        </p:nvGrpSpPr>
        <p:grpSpPr>
          <a:xfrm>
            <a:off x="630430" y="1673767"/>
            <a:ext cx="10660719" cy="900000"/>
            <a:chOff x="630430" y="1673767"/>
            <a:chExt cx="10660719" cy="9000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177C7C-0C71-4757-B21B-709E01222D2D}"/>
                </a:ext>
              </a:extLst>
            </p:cNvPr>
            <p:cNvSpPr txBox="1"/>
            <p:nvPr/>
          </p:nvSpPr>
          <p:spPr>
            <a:xfrm>
              <a:off x="1731278" y="1846768"/>
              <a:ext cx="9559871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/>
              <a:r>
                <a:rPr lang="en-GB" sz="2000" dirty="0"/>
                <a:t>IBER demonstrates enhanced antiproliferative, tumoricidal, and immune-stimulatory activity in heavily pretreated MM, including those refractory to LEN or POM, with a manageable toxicity profile (also in combination regimens)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5B571E-3847-493A-BC82-54DF32274452}"/>
                </a:ext>
              </a:extLst>
            </p:cNvPr>
            <p:cNvSpPr/>
            <p:nvPr/>
          </p:nvSpPr>
          <p:spPr>
            <a:xfrm>
              <a:off x="630430" y="1673767"/>
              <a:ext cx="900000" cy="900000"/>
            </a:xfrm>
            <a:prstGeom prst="ellipse">
              <a:avLst/>
            </a:prstGeom>
            <a:solidFill>
              <a:schemeClr val="accent6"/>
            </a:solidFill>
            <a:ln w="76200" cmpd="dbl">
              <a:solidFill>
                <a:schemeClr val="accent6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00000"/>
                </a:lnSpc>
              </a:pPr>
              <a:endParaRPr lang="en-GB" sz="2100" i="1" dirty="0"/>
            </a:p>
          </p:txBody>
        </p:sp>
        <p:pic>
          <p:nvPicPr>
            <p:cNvPr id="19" name="Graphic 18" descr="Scatterplot outline">
              <a:extLst>
                <a:ext uri="{FF2B5EF4-FFF2-40B4-BE49-F238E27FC236}">
                  <a16:creationId xmlns:a16="http://schemas.microsoft.com/office/drawing/2014/main" id="{18BC78F9-4484-407C-899C-E39C37150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0429" y="1763767"/>
              <a:ext cx="720002" cy="720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AA0A49-ED07-8B15-475E-7D22388FD71D}"/>
              </a:ext>
            </a:extLst>
          </p:cNvPr>
          <p:cNvGrpSpPr/>
          <p:nvPr/>
        </p:nvGrpSpPr>
        <p:grpSpPr>
          <a:xfrm>
            <a:off x="630431" y="3165214"/>
            <a:ext cx="10818215" cy="923330"/>
            <a:chOff x="630431" y="3022339"/>
            <a:chExt cx="10818215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12E845-DCA7-21B9-FC9A-1C3AC5A583C6}"/>
                </a:ext>
              </a:extLst>
            </p:cNvPr>
            <p:cNvSpPr txBox="1"/>
            <p:nvPr/>
          </p:nvSpPr>
          <p:spPr>
            <a:xfrm>
              <a:off x="1731278" y="3022339"/>
              <a:ext cx="9717368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en-GB" sz="2000" dirty="0"/>
                <a:t>Because of synergy between IBER and other antimyeloma agents, and balance between efficacy and manageable toxicity, </a:t>
              </a:r>
              <a:r>
                <a:rPr lang="en-GB" sz="2000" dirty="0">
                  <a:solidFill>
                    <a:schemeClr val="accent6"/>
                  </a:solidFill>
                </a:rPr>
                <a:t>IBER is a promising combination partnered with other standard of care agents in MM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F47E341-9862-7EEB-8799-4D4BBC4D599E}"/>
                </a:ext>
              </a:extLst>
            </p:cNvPr>
            <p:cNvSpPr/>
            <p:nvPr/>
          </p:nvSpPr>
          <p:spPr>
            <a:xfrm>
              <a:off x="630431" y="3034004"/>
              <a:ext cx="900000" cy="899999"/>
            </a:xfrm>
            <a:prstGeom prst="ellipse">
              <a:avLst/>
            </a:prstGeom>
            <a:solidFill>
              <a:schemeClr val="accent6"/>
            </a:solidFill>
            <a:ln w="76200" cmpd="dbl">
              <a:solidFill>
                <a:schemeClr val="accent6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00000"/>
                </a:lnSpc>
              </a:pPr>
              <a:endParaRPr lang="en-GB" sz="2100" i="1" dirty="0"/>
            </a:p>
          </p:txBody>
        </p:sp>
        <p:pic>
          <p:nvPicPr>
            <p:cNvPr id="28" name="Graphic 27" descr="Scales of justice outline">
              <a:extLst>
                <a:ext uri="{FF2B5EF4-FFF2-40B4-BE49-F238E27FC236}">
                  <a16:creationId xmlns:a16="http://schemas.microsoft.com/office/drawing/2014/main" id="{F6355880-EE79-9909-169C-5F0B2A93B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0428" y="3124004"/>
              <a:ext cx="720002" cy="71999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4721BE-C24E-082F-1591-64DC9E71369B}"/>
              </a:ext>
            </a:extLst>
          </p:cNvPr>
          <p:cNvGrpSpPr/>
          <p:nvPr/>
        </p:nvGrpSpPr>
        <p:grpSpPr>
          <a:xfrm>
            <a:off x="630431" y="4689524"/>
            <a:ext cx="10818215" cy="914400"/>
            <a:chOff x="630431" y="4394249"/>
            <a:chExt cx="10818215" cy="9144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B35DD50-28E5-7520-68D0-7D69B97E098B}"/>
                </a:ext>
              </a:extLst>
            </p:cNvPr>
            <p:cNvSpPr/>
            <p:nvPr/>
          </p:nvSpPr>
          <p:spPr>
            <a:xfrm>
              <a:off x="630431" y="4401449"/>
              <a:ext cx="860054" cy="900000"/>
            </a:xfrm>
            <a:prstGeom prst="ellipse">
              <a:avLst/>
            </a:prstGeom>
            <a:solidFill>
              <a:schemeClr val="accent6"/>
            </a:solidFill>
            <a:ln w="76200" cmpd="dbl">
              <a:solidFill>
                <a:schemeClr val="accent6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00000"/>
                </a:lnSpc>
              </a:pPr>
              <a:endParaRPr lang="en-GB" sz="2400" dirty="0"/>
            </a:p>
          </p:txBody>
        </p:sp>
        <p:pic>
          <p:nvPicPr>
            <p:cNvPr id="31" name="Graphic 30" descr="Decision chart outline">
              <a:extLst>
                <a:ext uri="{FF2B5EF4-FFF2-40B4-BE49-F238E27FC236}">
                  <a16:creationId xmlns:a16="http://schemas.microsoft.com/office/drawing/2014/main" id="{F27A4A3D-0DE1-EE8F-0B53-0AAC1BD81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6435" y="4454807"/>
              <a:ext cx="688043" cy="720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302393-CCE9-87BC-C98C-1268E72E6E93}"/>
                </a:ext>
              </a:extLst>
            </p:cNvPr>
            <p:cNvSpPr txBox="1"/>
            <p:nvPr/>
          </p:nvSpPr>
          <p:spPr>
            <a:xfrm>
              <a:off x="1682417" y="4394249"/>
              <a:ext cx="9766229" cy="9144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2000" dirty="0"/>
                <a:t>Which treatment lines? </a:t>
              </a:r>
            </a:p>
            <a:p>
              <a:pPr marL="285744" indent="-285744">
                <a:buFont typeface="Arial" panose="020B0604020202020204" pitchFamily="34" charset="0"/>
                <a:buChar char="•"/>
              </a:pPr>
              <a:r>
                <a:rPr lang="en-US" sz="2000" dirty="0"/>
                <a:t>IBER less cytopenias</a:t>
              </a:r>
              <a:r>
                <a:rPr lang="nl-NL" sz="2000" dirty="0">
                  <a:sym typeface="Wingdings" panose="05000000000000000000" pitchFamily="2" charset="2"/>
                </a:rPr>
                <a:t> 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chemeClr val="accent6"/>
                  </a:solidFill>
                </a:rPr>
                <a:t>earlier treatment lines </a:t>
              </a:r>
              <a:r>
                <a:rPr lang="en-US" sz="2000" dirty="0"/>
                <a:t>including maintenance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807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337EF1A-A869-4EEC-A2FB-CAF0EE8C8DFB}"/>
              </a:ext>
            </a:extLst>
          </p:cNvPr>
          <p:cNvSpPr/>
          <p:nvPr/>
        </p:nvSpPr>
        <p:spPr>
          <a:xfrm>
            <a:off x="379284" y="1708503"/>
            <a:ext cx="3638339" cy="640200"/>
          </a:xfrm>
          <a:prstGeom prst="roundRect">
            <a:avLst>
              <a:gd name="adj" fmla="val 39255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4CC938C-1A29-4BDD-8BC8-A50B2726C005}"/>
              </a:ext>
            </a:extLst>
          </p:cNvPr>
          <p:cNvSpPr/>
          <p:nvPr/>
        </p:nvSpPr>
        <p:spPr>
          <a:xfrm>
            <a:off x="4126277" y="1708503"/>
            <a:ext cx="3638339" cy="640200"/>
          </a:xfrm>
          <a:prstGeom prst="roundRect">
            <a:avLst>
              <a:gd name="adj" fmla="val 39255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0CC26D-B030-4B85-9D73-8B3CEFF4D311}"/>
              </a:ext>
            </a:extLst>
          </p:cNvPr>
          <p:cNvSpPr/>
          <p:nvPr/>
        </p:nvSpPr>
        <p:spPr>
          <a:xfrm>
            <a:off x="7935620" y="1708503"/>
            <a:ext cx="3638339" cy="640200"/>
          </a:xfrm>
          <a:prstGeom prst="roundRect">
            <a:avLst>
              <a:gd name="adj" fmla="val 39255"/>
            </a:avLst>
          </a:prstGeom>
          <a:solidFill>
            <a:srgbClr val="CB7C78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023E436-EB0D-4591-AEB1-46C0CA6122AF}"/>
              </a:ext>
            </a:extLst>
          </p:cNvPr>
          <p:cNvSpPr/>
          <p:nvPr/>
        </p:nvSpPr>
        <p:spPr>
          <a:xfrm>
            <a:off x="283210" y="2001943"/>
            <a:ext cx="11610917" cy="3789171"/>
          </a:xfrm>
          <a:prstGeom prst="roundRect">
            <a:avLst>
              <a:gd name="adj" fmla="val 3584"/>
            </a:avLst>
          </a:prstGeom>
          <a:solidFill>
            <a:schemeClr val="bg1"/>
          </a:solidFill>
          <a:ln w="38100">
            <a:solidFill>
              <a:srgbClr val="EEE7E7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29FB1C-4416-498E-BE6E-5F66CE06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9676"/>
            <a:ext cx="10744200" cy="687816"/>
          </a:xfrm>
        </p:spPr>
        <p:txBody>
          <a:bodyPr/>
          <a:lstStyle/>
          <a:p>
            <a:r>
              <a:rPr lang="en-GB" dirty="0"/>
              <a:t>Ongoing Clinical Studies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7FBF56-627D-46BC-AAA9-BBFFFE72E654}"/>
              </a:ext>
            </a:extLst>
          </p:cNvPr>
          <p:cNvSpPr/>
          <p:nvPr/>
        </p:nvSpPr>
        <p:spPr>
          <a:xfrm>
            <a:off x="371981" y="1035365"/>
            <a:ext cx="11460480" cy="581721"/>
          </a:xfrm>
          <a:prstGeom prst="roundRect">
            <a:avLst>
              <a:gd name="adj" fmla="val 39255"/>
            </a:avLst>
          </a:prstGeom>
          <a:solidFill>
            <a:srgbClr val="EEE7E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Ongoing Clinical Studies Evaluating </a:t>
            </a:r>
            <a:r>
              <a:rPr lang="en-GB" sz="2400" dirty="0" err="1">
                <a:solidFill>
                  <a:schemeClr val="tx1"/>
                </a:solidFill>
              </a:rPr>
              <a:t>Iberdomide</a:t>
            </a:r>
            <a:r>
              <a:rPr lang="en-GB" sz="24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F944310-732E-4D62-9789-1B78E9E20F46}"/>
              </a:ext>
            </a:extLst>
          </p:cNvPr>
          <p:cNvSpPr/>
          <p:nvPr/>
        </p:nvSpPr>
        <p:spPr>
          <a:xfrm>
            <a:off x="678827" y="1720676"/>
            <a:ext cx="3045600" cy="742797"/>
          </a:xfrm>
          <a:prstGeom prst="roundRect">
            <a:avLst>
              <a:gd name="adj" fmla="val 39255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IBER-maintenance after ASCT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B9C5251-0915-4943-B986-82010B89F841}"/>
              </a:ext>
            </a:extLst>
          </p:cNvPr>
          <p:cNvSpPr/>
          <p:nvPr/>
        </p:nvSpPr>
        <p:spPr>
          <a:xfrm>
            <a:off x="4423340" y="1720676"/>
            <a:ext cx="3045600" cy="742797"/>
          </a:xfrm>
          <a:prstGeom prst="roundRect">
            <a:avLst>
              <a:gd name="adj" fmla="val 39255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400" dirty="0"/>
              <a:t>IberVd and IberDd in NDMM patients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5121B70-5BB6-4218-A1C1-17766570750F}"/>
              </a:ext>
            </a:extLst>
          </p:cNvPr>
          <p:cNvSpPr/>
          <p:nvPr/>
        </p:nvSpPr>
        <p:spPr>
          <a:xfrm>
            <a:off x="8229244" y="1720676"/>
            <a:ext cx="3045173" cy="742797"/>
          </a:xfrm>
          <a:prstGeom prst="roundRect">
            <a:avLst>
              <a:gd name="adj" fmla="val 39255"/>
            </a:avLst>
          </a:prstGeom>
          <a:solidFill>
            <a:srgbClr val="CB7C78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dirty="0"/>
              <a:t>Other combinations in RRMM patients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3C662C-0848-4A75-8B84-65B226F7A263}"/>
              </a:ext>
            </a:extLst>
          </p:cNvPr>
          <p:cNvSpPr/>
          <p:nvPr/>
        </p:nvSpPr>
        <p:spPr>
          <a:xfrm>
            <a:off x="379285" y="2623405"/>
            <a:ext cx="3403009" cy="277790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chemeClr val="accent5"/>
                </a:solidFill>
              </a:rPr>
              <a:t>EMN26 study</a:t>
            </a:r>
            <a:r>
              <a:rPr lang="en-GB" sz="2400" baseline="30000" dirty="0">
                <a:solidFill>
                  <a:schemeClr val="accent5"/>
                </a:solidFill>
              </a:rPr>
              <a:t>1</a:t>
            </a:r>
          </a:p>
          <a:p>
            <a:pPr algn="ctr">
              <a:lnSpc>
                <a:spcPct val="100000"/>
              </a:lnSpc>
            </a:pPr>
            <a:endParaRPr lang="en-GB" sz="2400" dirty="0">
              <a:solidFill>
                <a:schemeClr val="accent5"/>
              </a:solidFill>
            </a:endParaRPr>
          </a:p>
          <a:p>
            <a:pPr algn="ctr">
              <a:lnSpc>
                <a:spcPct val="100000"/>
              </a:lnSpc>
            </a:pPr>
            <a:endParaRPr lang="en-GB" sz="2400" dirty="0">
              <a:solidFill>
                <a:schemeClr val="accent5"/>
              </a:solidFill>
            </a:endParaRPr>
          </a:p>
          <a:p>
            <a:pPr algn="ctr">
              <a:lnSpc>
                <a:spcPct val="100000"/>
              </a:lnSpc>
            </a:pPr>
            <a:endParaRPr lang="en-GB" sz="2400" dirty="0">
              <a:solidFill>
                <a:schemeClr val="accent5"/>
              </a:solidFill>
            </a:endParaRPr>
          </a:p>
          <a:p>
            <a:pPr algn="ctr">
              <a:lnSpc>
                <a:spcPct val="100000"/>
              </a:lnSpc>
            </a:pPr>
            <a:endParaRPr lang="en-GB" sz="2400" dirty="0">
              <a:solidFill>
                <a:schemeClr val="accent5"/>
              </a:solidFill>
            </a:endParaRPr>
          </a:p>
          <a:p>
            <a:pPr algn="ctr">
              <a:lnSpc>
                <a:spcPct val="100000"/>
              </a:lnSpc>
            </a:pPr>
            <a:endParaRPr lang="en-GB" sz="2400" dirty="0">
              <a:solidFill>
                <a:schemeClr val="accent5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GB" sz="2200" dirty="0">
                <a:solidFill>
                  <a:srgbClr val="00B050"/>
                </a:solidFill>
              </a:rPr>
              <a:t>OPEN TO ENROLMENT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3C6472-6105-43D6-94A3-5BD20EE73046}"/>
              </a:ext>
            </a:extLst>
          </p:cNvPr>
          <p:cNvGrpSpPr/>
          <p:nvPr/>
        </p:nvGrpSpPr>
        <p:grpSpPr>
          <a:xfrm>
            <a:off x="1058935" y="2946849"/>
            <a:ext cx="2016000" cy="2016000"/>
            <a:chOff x="1086978" y="3544126"/>
            <a:chExt cx="2016000" cy="2016000"/>
          </a:xfrm>
        </p:grpSpPr>
        <p:pic>
          <p:nvPicPr>
            <p:cNvPr id="17" name="Graphic 16" descr="Traffic light with solid fill">
              <a:extLst>
                <a:ext uri="{FF2B5EF4-FFF2-40B4-BE49-F238E27FC236}">
                  <a16:creationId xmlns:a16="http://schemas.microsoft.com/office/drawing/2014/main" id="{27DCEC3B-263F-4696-9FB4-85F5A9E2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6978" y="3544126"/>
              <a:ext cx="2016000" cy="201600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B97C62-7D94-4620-B13B-77D76AED472B}"/>
                </a:ext>
              </a:extLst>
            </p:cNvPr>
            <p:cNvSpPr/>
            <p:nvPr/>
          </p:nvSpPr>
          <p:spPr>
            <a:xfrm>
              <a:off x="1905978" y="4824636"/>
              <a:ext cx="378000" cy="37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2000" dirty="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CA1B5A1-C814-4A15-83A2-E9741DD903AB}"/>
              </a:ext>
            </a:extLst>
          </p:cNvPr>
          <p:cNvSpPr/>
          <p:nvPr/>
        </p:nvSpPr>
        <p:spPr>
          <a:xfrm>
            <a:off x="3997469" y="2610923"/>
            <a:ext cx="3638339" cy="277790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0000"/>
              </a:lnSpc>
            </a:pPr>
            <a:r>
              <a:rPr lang="en-GB" sz="2400" dirty="0">
                <a:solidFill>
                  <a:schemeClr val="accent6"/>
                </a:solidFill>
              </a:rPr>
              <a:t>CC-220-MM-001</a:t>
            </a:r>
            <a:r>
              <a:rPr lang="en-GB" sz="2400" baseline="30000" dirty="0">
                <a:solidFill>
                  <a:schemeClr val="accent6"/>
                </a:solidFill>
              </a:rPr>
              <a:t>2</a:t>
            </a:r>
          </a:p>
          <a:p>
            <a:pPr algn="ctr">
              <a:lnSpc>
                <a:spcPct val="100000"/>
              </a:lnSpc>
            </a:pPr>
            <a:endParaRPr lang="en-GB" sz="2400" dirty="0">
              <a:solidFill>
                <a:schemeClr val="accent6"/>
              </a:solidFill>
            </a:endParaRPr>
          </a:p>
          <a:p>
            <a:pPr algn="ctr">
              <a:lnSpc>
                <a:spcPct val="100000"/>
              </a:lnSpc>
            </a:pPr>
            <a:endParaRPr lang="en-GB" sz="2400" dirty="0">
              <a:solidFill>
                <a:schemeClr val="accent5"/>
              </a:solidFill>
            </a:endParaRPr>
          </a:p>
          <a:p>
            <a:pPr algn="ctr">
              <a:lnSpc>
                <a:spcPct val="100000"/>
              </a:lnSpc>
            </a:pPr>
            <a:endParaRPr lang="en-GB" sz="2400" dirty="0">
              <a:solidFill>
                <a:schemeClr val="accent5"/>
              </a:solidFill>
            </a:endParaRPr>
          </a:p>
          <a:p>
            <a:pPr algn="ctr">
              <a:lnSpc>
                <a:spcPct val="100000"/>
              </a:lnSpc>
            </a:pPr>
            <a:endParaRPr lang="en-GB" sz="2400" dirty="0">
              <a:solidFill>
                <a:schemeClr val="accent5"/>
              </a:solidFill>
            </a:endParaRPr>
          </a:p>
          <a:p>
            <a:pPr algn="ctr">
              <a:lnSpc>
                <a:spcPct val="100000"/>
              </a:lnSpc>
            </a:pPr>
            <a:endParaRPr lang="en-GB" sz="2400" dirty="0">
              <a:solidFill>
                <a:schemeClr val="accent5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GB" sz="2200" dirty="0">
                <a:solidFill>
                  <a:srgbClr val="00B050"/>
                </a:solidFill>
              </a:rPr>
              <a:t>OPEN TO ENROLMENT</a:t>
            </a:r>
          </a:p>
          <a:p>
            <a:pPr algn="ctr">
              <a:lnSpc>
                <a:spcPct val="100000"/>
              </a:lnSpc>
            </a:pPr>
            <a:endParaRPr lang="en-GB" sz="2400" dirty="0">
              <a:solidFill>
                <a:schemeClr val="accent5"/>
              </a:solidFill>
            </a:endParaRPr>
          </a:p>
          <a:p>
            <a:pPr algn="ctr">
              <a:lnSpc>
                <a:spcPct val="100000"/>
              </a:lnSpc>
            </a:pPr>
            <a:endParaRPr lang="en-GB" sz="2400" dirty="0">
              <a:solidFill>
                <a:schemeClr val="accent5"/>
              </a:solidFill>
            </a:endParaRPr>
          </a:p>
          <a:p>
            <a:pPr algn="ctr">
              <a:lnSpc>
                <a:spcPct val="100000"/>
              </a:lnSpc>
            </a:pPr>
            <a:endParaRPr lang="en-GB" sz="2400" dirty="0">
              <a:solidFill>
                <a:schemeClr val="accent5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E7D679-F688-4EF0-AB0A-E0C0E576C652}"/>
              </a:ext>
            </a:extLst>
          </p:cNvPr>
          <p:cNvGrpSpPr/>
          <p:nvPr/>
        </p:nvGrpSpPr>
        <p:grpSpPr>
          <a:xfrm>
            <a:off x="4808639" y="2946849"/>
            <a:ext cx="2016000" cy="2016000"/>
            <a:chOff x="1086978" y="3544126"/>
            <a:chExt cx="2016000" cy="2016000"/>
          </a:xfrm>
        </p:grpSpPr>
        <p:pic>
          <p:nvPicPr>
            <p:cNvPr id="41" name="Graphic 40" descr="Traffic light with solid fill">
              <a:extLst>
                <a:ext uri="{FF2B5EF4-FFF2-40B4-BE49-F238E27FC236}">
                  <a16:creationId xmlns:a16="http://schemas.microsoft.com/office/drawing/2014/main" id="{A03D8CF2-BACE-419C-B34E-CCBC63817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6978" y="3544126"/>
              <a:ext cx="2016000" cy="2016000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2392783-B956-4987-A4FC-95FC6476B66D}"/>
                </a:ext>
              </a:extLst>
            </p:cNvPr>
            <p:cNvSpPr/>
            <p:nvPr/>
          </p:nvSpPr>
          <p:spPr>
            <a:xfrm>
              <a:off x="1905978" y="4824636"/>
              <a:ext cx="378000" cy="37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2000" dirty="0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90A9811E-4443-43AE-AFE9-3EBFF165050F}"/>
              </a:ext>
            </a:extLst>
          </p:cNvPr>
          <p:cNvSpPr/>
          <p:nvPr/>
        </p:nvSpPr>
        <p:spPr>
          <a:xfrm>
            <a:off x="7764618" y="2552827"/>
            <a:ext cx="4113165" cy="172739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CB7C78"/>
                </a:solidFill>
              </a:rPr>
              <a:t>EXCALIBER (CC-220-MM-002)</a:t>
            </a:r>
            <a:r>
              <a:rPr lang="en-GB" sz="2000" baseline="30000" dirty="0">
                <a:solidFill>
                  <a:srgbClr val="CB7C78"/>
                </a:solidFill>
              </a:rPr>
              <a:t>3</a:t>
            </a:r>
            <a:br>
              <a:rPr lang="en-GB" sz="2000" dirty="0">
                <a:solidFill>
                  <a:srgbClr val="CB7C78"/>
                </a:solidFill>
              </a:rPr>
            </a:br>
            <a:r>
              <a:rPr lang="en-GB" sz="1600" dirty="0">
                <a:solidFill>
                  <a:srgbClr val="CB7C78"/>
                </a:solidFill>
              </a:rPr>
              <a:t>Phase 3: IberDd vs D-Vd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en-GB" sz="800" dirty="0">
              <a:solidFill>
                <a:srgbClr val="00B050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FD13B3-5B89-45B6-AA9F-5BCEC155E994}"/>
              </a:ext>
            </a:extLst>
          </p:cNvPr>
          <p:cNvGrpSpPr/>
          <p:nvPr/>
        </p:nvGrpSpPr>
        <p:grpSpPr>
          <a:xfrm>
            <a:off x="8782049" y="2948804"/>
            <a:ext cx="2009775" cy="2011558"/>
            <a:chOff x="1086978" y="3544126"/>
            <a:chExt cx="2016000" cy="2016000"/>
          </a:xfrm>
        </p:grpSpPr>
        <p:pic>
          <p:nvPicPr>
            <p:cNvPr id="45" name="Graphic 44" descr="Traffic light with solid fill">
              <a:extLst>
                <a:ext uri="{FF2B5EF4-FFF2-40B4-BE49-F238E27FC236}">
                  <a16:creationId xmlns:a16="http://schemas.microsoft.com/office/drawing/2014/main" id="{D4D64334-2270-404F-86FC-15E4A8760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6978" y="3544126"/>
              <a:ext cx="2016000" cy="2016000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8F33D58-CDE2-42A1-A822-F2230A87C667}"/>
                </a:ext>
              </a:extLst>
            </p:cNvPr>
            <p:cNvSpPr/>
            <p:nvPr/>
          </p:nvSpPr>
          <p:spPr>
            <a:xfrm>
              <a:off x="1905978" y="4824636"/>
              <a:ext cx="378000" cy="37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20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E165F09-5C7B-4C0A-8E21-F37A4367B166}"/>
              </a:ext>
            </a:extLst>
          </p:cNvPr>
          <p:cNvSpPr txBox="1"/>
          <p:nvPr/>
        </p:nvSpPr>
        <p:spPr>
          <a:xfrm>
            <a:off x="8087445" y="4812099"/>
            <a:ext cx="37416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200" dirty="0">
                <a:solidFill>
                  <a:srgbClr val="00B050"/>
                </a:solidFill>
              </a:rPr>
              <a:t>OPEN TO ENROLMENT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509DC-DE33-C414-8B48-6777E6C31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/>
              <a:t>The data presented are provided for ease of viewing information from multiple trials. Direct comparison between trials is not intended and should not be inferred.</a:t>
            </a:r>
          </a:p>
          <a:p>
            <a:endParaRPr lang="en-US" sz="1000" dirty="0"/>
          </a:p>
          <a:p>
            <a:r>
              <a:rPr lang="en-US" sz="1000" dirty="0"/>
              <a:t>1. NCT04564703. Available from: https://www.clinicaltrials.gov/ct2/show/NCT04564703.</a:t>
            </a:r>
          </a:p>
          <a:p>
            <a:r>
              <a:rPr lang="en-US" sz="1000" dirty="0"/>
              <a:t>2. NCT02773030. Available from: https://clinicaltrials.gov/ct2/show/NCT02773030. </a:t>
            </a:r>
            <a:br>
              <a:rPr lang="en-US" sz="1000" dirty="0"/>
            </a:br>
            <a:r>
              <a:rPr lang="en-US" sz="1000" dirty="0"/>
              <a:t>3. NCT04975997. Available from: https://clinicaltrials.gov/ct2/show/NCT04975997. All accessed March 2022. </a:t>
            </a:r>
          </a:p>
        </p:txBody>
      </p:sp>
    </p:spTree>
    <p:extLst>
      <p:ext uri="{BB962C8B-B14F-4D97-AF65-F5344CB8AC3E}">
        <p14:creationId xmlns:p14="http://schemas.microsoft.com/office/powerpoint/2010/main" val="61975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0BCC4-12BD-6944-A2ED-43E1994A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5698"/>
            <a:ext cx="10744200" cy="755198"/>
          </a:xfrm>
        </p:spPr>
        <p:txBody>
          <a:bodyPr/>
          <a:lstStyle/>
          <a:p>
            <a:r>
              <a:rPr lang="es-ES" dirty="0"/>
              <a:t>CC-220-MM-001: </a:t>
            </a:r>
            <a:r>
              <a:rPr lang="es-ES" dirty="0" err="1"/>
              <a:t>Cohort</a:t>
            </a:r>
            <a:r>
              <a:rPr lang="es-ES" dirty="0"/>
              <a:t> B (IBER + DEX)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AB525B84-939B-DC49-93CE-737BB3044DAC}"/>
              </a:ext>
            </a:extLst>
          </p:cNvPr>
          <p:cNvSpPr/>
          <p:nvPr/>
        </p:nvSpPr>
        <p:spPr>
          <a:xfrm>
            <a:off x="1918865" y="986445"/>
            <a:ext cx="8354269" cy="4904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400" dirty="0">
                <a:solidFill>
                  <a:srgbClr val="595454"/>
                </a:solidFill>
                <a:cs typeface="Calibri" panose="020F0502020204030204" pitchFamily="34" charset="0"/>
              </a:rPr>
              <a:t>Eligible patients had RRMM and must have received ≥ 2 prior regimens including lenalidomide (LEN) and/or pomalidomide (POM), and a proteasome inhibitor (PI). All patients had progressed on or within 60 days of last MM therapy. IBER dose ranged from 0.3 to 1.2 mg; MTD/RP2D was not reached. </a:t>
            </a:r>
            <a:endParaRPr lang="en-US" sz="1400" baseline="30000" dirty="0">
              <a:solidFill>
                <a:srgbClr val="595454"/>
              </a:solidFill>
              <a:cs typeface="Calibri" panose="020F050202020403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088DB81-0819-CA40-B87A-0EC96046F5FB}"/>
              </a:ext>
            </a:extLst>
          </p:cNvPr>
          <p:cNvSpPr/>
          <p:nvPr/>
        </p:nvSpPr>
        <p:spPr>
          <a:xfrm>
            <a:off x="1656306" y="5258352"/>
            <a:ext cx="8895429" cy="102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Efficacy sustained in </a:t>
            </a:r>
            <a:r>
              <a:rPr lang="en-US" sz="1867" dirty="0" err="1">
                <a:cs typeface="Calibri" panose="020F0502020204030204" pitchFamily="34" charset="0"/>
              </a:rPr>
              <a:t>IMiD</a:t>
            </a:r>
            <a:r>
              <a:rPr lang="en-US" sz="1867" dirty="0">
                <a:cs typeface="Calibri" panose="020F0502020204030204" pitchFamily="34" charset="0"/>
              </a:rPr>
              <a:t>-refractory patients and </a:t>
            </a:r>
            <a:r>
              <a:rPr lang="en-US" sz="1867" dirty="0" err="1">
                <a:cs typeface="Calibri" panose="020F0502020204030204" pitchFamily="34" charset="0"/>
              </a:rPr>
              <a:t>dara</a:t>
            </a:r>
            <a:r>
              <a:rPr lang="en-US" sz="1867" dirty="0">
                <a:cs typeface="Calibri" panose="020F0502020204030204" pitchFamily="34" charset="0"/>
              </a:rPr>
              <a:t> and pom-refractory patients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G3-4 neutropenia: 29% and no G3-4 fatigue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G3-4 infections: 25%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endParaRPr lang="en-US" sz="1867" baseline="30000" dirty="0">
              <a:cs typeface="Calibri" panose="020F0502020204030204" pitchFamily="34" charset="0"/>
            </a:endParaRPr>
          </a:p>
        </p:txBody>
      </p:sp>
      <p:sp>
        <p:nvSpPr>
          <p:cNvPr id="25" name="Rectangle: Top Corners Rounded 13">
            <a:extLst>
              <a:ext uri="{FF2B5EF4-FFF2-40B4-BE49-F238E27FC236}">
                <a16:creationId xmlns:a16="http://schemas.microsoft.com/office/drawing/2014/main" id="{4925A8FD-0EFE-DF47-ABBF-F636E476DFDF}"/>
              </a:ext>
            </a:extLst>
          </p:cNvPr>
          <p:cNvSpPr/>
          <p:nvPr/>
        </p:nvSpPr>
        <p:spPr>
          <a:xfrm>
            <a:off x="1749046" y="1815615"/>
            <a:ext cx="3717940" cy="403240"/>
          </a:xfrm>
          <a:prstGeom prst="round2SameRect">
            <a:avLst/>
          </a:prstGeom>
          <a:solidFill>
            <a:srgbClr val="F36E26"/>
          </a:solidFill>
          <a:ln w="25400" cap="flat" cmpd="sng" algn="ctr">
            <a:solidFill>
              <a:srgbClr val="FF0000"/>
            </a:solidFill>
            <a:prstDash val="solid"/>
          </a:ln>
          <a:effectLst>
            <a:outerShdw blurRad="152400" sx="102000" sy="102000" algn="ctr" rotWithShape="0">
              <a:prstClr val="black">
                <a:alpha val="55000"/>
              </a:prstClr>
            </a:outerShdw>
          </a:effectLst>
        </p:spPr>
        <p:txBody>
          <a:bodyPr rtlCol="0" anchor="ctr"/>
          <a:lstStyle/>
          <a:p>
            <a:pPr algn="ctr" defTabSz="771531"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characteristics (N = 66)</a:t>
            </a:r>
            <a:endParaRPr lang="en-US" b="1" kern="0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: Top Corners Rounded 14">
            <a:extLst>
              <a:ext uri="{FF2B5EF4-FFF2-40B4-BE49-F238E27FC236}">
                <a16:creationId xmlns:a16="http://schemas.microsoft.com/office/drawing/2014/main" id="{15D56B20-04A8-9943-A00F-6027E3FE972D}"/>
              </a:ext>
            </a:extLst>
          </p:cNvPr>
          <p:cNvSpPr/>
          <p:nvPr/>
        </p:nvSpPr>
        <p:spPr>
          <a:xfrm flipV="1">
            <a:off x="1862982" y="2340948"/>
            <a:ext cx="3490068" cy="2789066"/>
          </a:xfrm>
          <a:prstGeom prst="round2SameRect">
            <a:avLst>
              <a:gd name="adj1" fmla="val 1932"/>
              <a:gd name="adj2" fmla="val 0"/>
            </a:avLst>
          </a:prstGeom>
          <a:solidFill>
            <a:srgbClr val="FFFFFF"/>
          </a:solidFill>
          <a:ln w="25400" cap="flat" cmpd="sng" algn="ctr">
            <a:solidFill>
              <a:srgbClr val="F36E26"/>
            </a:solidFill>
            <a:prstDash val="solid"/>
          </a:ln>
          <a:effectLst/>
        </p:spPr>
        <p:txBody>
          <a:bodyPr rtlCol="0" anchor="t" anchorCtr="0"/>
          <a:lstStyle/>
          <a:p>
            <a:pPr defTabSz="861298">
              <a:spcBef>
                <a:spcPct val="35000"/>
              </a:spcBef>
              <a:buClr>
                <a:srgbClr val="15717D"/>
              </a:buClr>
              <a:defRPr/>
            </a:pPr>
            <a:endParaRPr lang="en-US" kern="0" dirty="0">
              <a:solidFill>
                <a:srgbClr val="544F40"/>
              </a:solidFill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1FBDE27A-F05A-9240-90D1-508D570FF355}"/>
              </a:ext>
            </a:extLst>
          </p:cNvPr>
          <p:cNvSpPr txBox="1"/>
          <p:nvPr/>
        </p:nvSpPr>
        <p:spPr>
          <a:xfrm>
            <a:off x="1991785" y="2369824"/>
            <a:ext cx="3655812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987" indent="-141987" defTabSz="771531">
              <a:spcBef>
                <a:spcPts val="253"/>
              </a:spcBef>
              <a:buClr>
                <a:srgbClr val="F36E2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Median age (years):</a:t>
            </a:r>
          </a:p>
          <a:p>
            <a:pPr marL="290671" lvl="1" indent="-144667" defTabSz="771531">
              <a:buClr>
                <a:srgbClr val="F36E26"/>
              </a:buClr>
              <a:buFont typeface="Arial" panose="020B0604020202020204" pitchFamily="34" charset="0"/>
              <a:buChar char="–"/>
              <a:defRPr/>
            </a:pP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65 (33-79)</a:t>
            </a:r>
          </a:p>
          <a:p>
            <a:pPr marL="141987" indent="-141987" defTabSz="771531">
              <a:spcBef>
                <a:spcPts val="339"/>
              </a:spcBef>
              <a:buClr>
                <a:srgbClr val="F36E2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Median prior lines of therapy:</a:t>
            </a:r>
          </a:p>
          <a:p>
            <a:pPr marL="290671" lvl="1" indent="-144667" defTabSz="771531">
              <a:buClr>
                <a:srgbClr val="F36E26"/>
              </a:buClr>
              <a:buFont typeface="Arial" panose="020B0604020202020204" pitchFamily="34" charset="0"/>
              <a:buChar char="–"/>
              <a:defRPr/>
            </a:pP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5 (2-12)</a:t>
            </a:r>
          </a:p>
          <a:p>
            <a:pPr marL="155383" lvl="1" indent="-144667" defTabSz="771531">
              <a:buClr>
                <a:srgbClr val="F36E2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Refractory to proteasome inhibitors:</a:t>
            </a:r>
          </a:p>
          <a:p>
            <a:pPr marL="290671" lvl="1" indent="-144667" defTabSz="771531">
              <a:buClr>
                <a:srgbClr val="F36E26"/>
              </a:buClr>
              <a:buFont typeface="Arial" panose="020B0604020202020204" pitchFamily="34" charset="0"/>
              <a:buChar char="−"/>
              <a:defRPr/>
            </a:pP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66.7%</a:t>
            </a:r>
          </a:p>
          <a:p>
            <a:pPr marL="155383" lvl="1" indent="-144667" defTabSz="771531">
              <a:buClr>
                <a:srgbClr val="F36E2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Refractory to l</a:t>
            </a:r>
            <a:r>
              <a:rPr lang="en-US" sz="1400" dirty="0" err="1">
                <a:solidFill>
                  <a:srgbClr val="544F40"/>
                </a:solidFill>
                <a:cs typeface="Calibri" panose="020F0502020204030204" pitchFamily="34" charset="0"/>
              </a:rPr>
              <a:t>enalidomide</a:t>
            </a: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:</a:t>
            </a:r>
          </a:p>
          <a:p>
            <a:pPr marL="290671" lvl="1" indent="-144667" defTabSz="771531">
              <a:buClr>
                <a:srgbClr val="F36E26"/>
              </a:buClr>
              <a:buFont typeface="Arial" panose="020B0604020202020204" pitchFamily="34" charset="0"/>
              <a:buChar char="−"/>
              <a:defRPr/>
            </a:pP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75.8%</a:t>
            </a:r>
          </a:p>
          <a:p>
            <a:pPr marL="155383" lvl="1" indent="-144667" defTabSz="771531">
              <a:buClr>
                <a:srgbClr val="F36E2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Refractory to p</a:t>
            </a:r>
            <a:r>
              <a:rPr lang="en-US" sz="1400" dirty="0" err="1">
                <a:solidFill>
                  <a:srgbClr val="544F40"/>
                </a:solidFill>
                <a:cs typeface="Calibri" panose="020F0502020204030204" pitchFamily="34" charset="0"/>
              </a:rPr>
              <a:t>omalidomide</a:t>
            </a: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:</a:t>
            </a:r>
          </a:p>
          <a:p>
            <a:pPr marL="290671" lvl="1" indent="-144667" defTabSz="771531">
              <a:buClr>
                <a:srgbClr val="F36E26"/>
              </a:buClr>
              <a:buFont typeface="Arial" panose="020B0604020202020204" pitchFamily="34" charset="0"/>
              <a:buChar char="−"/>
              <a:defRPr/>
            </a:pP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56.1%</a:t>
            </a:r>
          </a:p>
          <a:p>
            <a:pPr marL="155383" lvl="1" indent="-144667" defTabSz="771531">
              <a:buClr>
                <a:srgbClr val="F36E26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Refractory to CD38 </a:t>
            </a:r>
            <a:r>
              <a:rPr lang="en-US" sz="1400" dirty="0" err="1">
                <a:solidFill>
                  <a:srgbClr val="544F40"/>
                </a:solidFill>
                <a:cs typeface="Calibri" panose="020F0502020204030204" pitchFamily="34" charset="0"/>
              </a:rPr>
              <a:t>mAb</a:t>
            </a: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:</a:t>
            </a:r>
          </a:p>
          <a:p>
            <a:pPr marL="290671" lvl="1" indent="-144667" defTabSz="771531">
              <a:buClr>
                <a:srgbClr val="F36E26"/>
              </a:buClr>
              <a:buFont typeface="Arial" panose="020B0604020202020204" pitchFamily="34" charset="0"/>
              <a:buChar char="−"/>
              <a:defRPr/>
            </a:pPr>
            <a:r>
              <a:rPr lang="en-US" sz="1400" dirty="0">
                <a:solidFill>
                  <a:srgbClr val="544F40"/>
                </a:solidFill>
                <a:cs typeface="Calibri" panose="020F0502020204030204" pitchFamily="34" charset="0"/>
              </a:rPr>
              <a:t>71.2%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AC2A2B-2E2A-EC05-8E00-4702A6D6EA36}"/>
              </a:ext>
            </a:extLst>
          </p:cNvPr>
          <p:cNvGrpSpPr/>
          <p:nvPr/>
        </p:nvGrpSpPr>
        <p:grpSpPr>
          <a:xfrm>
            <a:off x="6930000" y="1756381"/>
            <a:ext cx="3157983" cy="3350006"/>
            <a:chOff x="6768075" y="1620024"/>
            <a:chExt cx="3157983" cy="335000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ABF5CB4-6D8B-DE41-9D34-660782118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8075" y="1801538"/>
              <a:ext cx="2882917" cy="3168492"/>
            </a:xfrm>
            <a:prstGeom prst="rect">
              <a:avLst/>
            </a:prstGeom>
          </p:spPr>
        </p:pic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62CB5A27-958E-E64A-8909-2C417EA5ACFA}"/>
                </a:ext>
              </a:extLst>
            </p:cNvPr>
            <p:cNvSpPr txBox="1"/>
            <p:nvPr/>
          </p:nvSpPr>
          <p:spPr>
            <a:xfrm>
              <a:off x="7700220" y="2486744"/>
              <a:ext cx="550132" cy="259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71531"/>
              <a:r>
                <a:rPr lang="en-US" sz="844" dirty="0">
                  <a:solidFill>
                    <a:srgbClr val="544F40"/>
                  </a:solidFill>
                </a:rPr>
                <a:t>CBR</a:t>
              </a:r>
              <a:br>
                <a:rPr lang="en-US" sz="844" dirty="0">
                  <a:solidFill>
                    <a:srgbClr val="544F40"/>
                  </a:solidFill>
                </a:rPr>
              </a:br>
              <a:r>
                <a:rPr lang="en-US" sz="844" dirty="0">
                  <a:solidFill>
                    <a:srgbClr val="544F40"/>
                  </a:solidFill>
                </a:rPr>
                <a:t>49.2%</a:t>
              </a:r>
            </a:p>
          </p:txBody>
        </p:sp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7BB92614-DC46-0242-80C5-311CC822DB3F}"/>
                </a:ext>
              </a:extLst>
            </p:cNvPr>
            <p:cNvSpPr txBox="1"/>
            <p:nvPr/>
          </p:nvSpPr>
          <p:spPr>
            <a:xfrm>
              <a:off x="9375926" y="2887612"/>
              <a:ext cx="550132" cy="259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71531"/>
              <a:r>
                <a:rPr lang="en-US" sz="844" dirty="0">
                  <a:solidFill>
                    <a:srgbClr val="544F40"/>
                  </a:solidFill>
                </a:rPr>
                <a:t>DCR</a:t>
              </a:r>
              <a:br>
                <a:rPr lang="en-US" sz="844" dirty="0">
                  <a:solidFill>
                    <a:srgbClr val="544F40"/>
                  </a:solidFill>
                </a:rPr>
              </a:br>
              <a:r>
                <a:rPr lang="en-US" sz="844" dirty="0">
                  <a:solidFill>
                    <a:srgbClr val="544F40"/>
                  </a:solidFill>
                </a:rPr>
                <a:t>84.7%</a:t>
              </a:r>
            </a:p>
          </p:txBody>
        </p:sp>
        <p:sp>
          <p:nvSpPr>
            <p:cNvPr id="19" name="Abrir llave 18">
              <a:extLst>
                <a:ext uri="{FF2B5EF4-FFF2-40B4-BE49-F238E27FC236}">
                  <a16:creationId xmlns:a16="http://schemas.microsoft.com/office/drawing/2014/main" id="{F7A96BAA-4BC4-4B48-B639-45D8E45B17AD}"/>
                </a:ext>
              </a:extLst>
            </p:cNvPr>
            <p:cNvSpPr/>
            <p:nvPr/>
          </p:nvSpPr>
          <p:spPr>
            <a:xfrm>
              <a:off x="8016214" y="2063776"/>
              <a:ext cx="60959" cy="108365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2025"/>
            </a:p>
          </p:txBody>
        </p:sp>
        <p:sp>
          <p:nvSpPr>
            <p:cNvPr id="20" name="Cerrar llave 19">
              <a:extLst>
                <a:ext uri="{FF2B5EF4-FFF2-40B4-BE49-F238E27FC236}">
                  <a16:creationId xmlns:a16="http://schemas.microsoft.com/office/drawing/2014/main" id="{421E2349-C41A-9649-A026-8B2022CBF35F}"/>
                </a:ext>
              </a:extLst>
            </p:cNvPr>
            <p:cNvSpPr/>
            <p:nvPr/>
          </p:nvSpPr>
          <p:spPr>
            <a:xfrm>
              <a:off x="9264353" y="2037348"/>
              <a:ext cx="60121" cy="195410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2025"/>
            </a:p>
          </p:txBody>
        </p:sp>
        <p:sp>
          <p:nvSpPr>
            <p:cNvPr id="31" name="TextBox 33">
              <a:extLst>
                <a:ext uri="{FF2B5EF4-FFF2-40B4-BE49-F238E27FC236}">
                  <a16:creationId xmlns:a16="http://schemas.microsoft.com/office/drawing/2014/main" id="{E8C9BA3B-6EDC-BC4D-A679-90F919D8D20D}"/>
                </a:ext>
              </a:extLst>
            </p:cNvPr>
            <p:cNvSpPr txBox="1"/>
            <p:nvPr/>
          </p:nvSpPr>
          <p:spPr>
            <a:xfrm>
              <a:off x="7647405" y="1620024"/>
              <a:ext cx="144640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771531">
                <a:defRPr/>
              </a:pPr>
              <a:r>
                <a:rPr lang="en-US" sz="1400" b="1" dirty="0">
                  <a:solidFill>
                    <a:srgbClr val="595454"/>
                  </a:solidFill>
                </a:rPr>
                <a:t>ORR: 32.2%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E5904A-E2A5-7822-EF47-F0196B2A37FF}"/>
              </a:ext>
            </a:extLst>
          </p:cNvPr>
          <p:cNvSpPr txBox="1"/>
          <p:nvPr/>
        </p:nvSpPr>
        <p:spPr>
          <a:xfrm>
            <a:off x="2768693" y="6323369"/>
            <a:ext cx="6673661" cy="3850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1600"/>
              </a:spcBef>
              <a:buSzPct val="100000"/>
            </a:pPr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MTD – maximum tolerated dose; RP2D – recommended phase 2 dose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A8AD-F0D4-0EE7-D92C-E1844C9C2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Lonial</a:t>
            </a:r>
            <a:r>
              <a:rPr lang="en-US" dirty="0"/>
              <a:t> S, et al. ASH 2019; 3119.</a:t>
            </a:r>
          </a:p>
        </p:txBody>
      </p:sp>
    </p:spTree>
    <p:extLst>
      <p:ext uri="{BB962C8B-B14F-4D97-AF65-F5344CB8AC3E}">
        <p14:creationId xmlns:p14="http://schemas.microsoft.com/office/powerpoint/2010/main" val="241008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0BCC4-12BD-6944-A2ED-43E1994A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5698"/>
            <a:ext cx="10744200" cy="755198"/>
          </a:xfrm>
        </p:spPr>
        <p:txBody>
          <a:bodyPr/>
          <a:lstStyle/>
          <a:p>
            <a:r>
              <a:rPr lang="es-ES" dirty="0"/>
              <a:t>CC-220-MM-001: </a:t>
            </a:r>
            <a:r>
              <a:rPr lang="es-ES" dirty="0" err="1"/>
              <a:t>Cohort</a:t>
            </a:r>
            <a:r>
              <a:rPr lang="es-ES" dirty="0"/>
              <a:t> B (IBER + DEX)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AB525B84-939B-DC49-93CE-737BB3044DAC}"/>
              </a:ext>
            </a:extLst>
          </p:cNvPr>
          <p:cNvSpPr/>
          <p:nvPr/>
        </p:nvSpPr>
        <p:spPr>
          <a:xfrm>
            <a:off x="1918865" y="986445"/>
            <a:ext cx="8354269" cy="4904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400" dirty="0">
                <a:solidFill>
                  <a:srgbClr val="595454"/>
                </a:solidFill>
                <a:cs typeface="Calibri" panose="020F0502020204030204" pitchFamily="34" charset="0"/>
              </a:rPr>
              <a:t>Eligible patients had RRMM and must have received ≥ 2 prior regimens including lenalidomide (LEN) and/or pomalidomide (POM), and a proteasome inhibitor (PI). All patients had progressed on or within 60 days of last MM therapy. IBER dose ranged from 0.3 to 1.2 mg; MTD/RP2D was not reached. </a:t>
            </a:r>
            <a:endParaRPr lang="en-US" sz="1400" baseline="30000" dirty="0">
              <a:solidFill>
                <a:srgbClr val="595454"/>
              </a:solidFill>
              <a:cs typeface="Calibri" panose="020F050202020403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088DB81-0819-CA40-B87A-0EC96046F5FB}"/>
              </a:ext>
            </a:extLst>
          </p:cNvPr>
          <p:cNvSpPr/>
          <p:nvPr/>
        </p:nvSpPr>
        <p:spPr>
          <a:xfrm>
            <a:off x="1656306" y="5258352"/>
            <a:ext cx="8895429" cy="102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Efficacy sustained in </a:t>
            </a:r>
            <a:r>
              <a:rPr lang="en-US" sz="1867" dirty="0" err="1">
                <a:cs typeface="Calibri" panose="020F0502020204030204" pitchFamily="34" charset="0"/>
              </a:rPr>
              <a:t>IMiD</a:t>
            </a:r>
            <a:r>
              <a:rPr lang="en-US" sz="1867" dirty="0">
                <a:cs typeface="Calibri" panose="020F0502020204030204" pitchFamily="34" charset="0"/>
              </a:rPr>
              <a:t>-refractory patients and </a:t>
            </a:r>
            <a:r>
              <a:rPr lang="en-US" sz="1867" dirty="0" err="1">
                <a:cs typeface="Calibri" panose="020F0502020204030204" pitchFamily="34" charset="0"/>
              </a:rPr>
              <a:t>dara</a:t>
            </a:r>
            <a:r>
              <a:rPr lang="en-US" sz="1867" dirty="0">
                <a:cs typeface="Calibri" panose="020F0502020204030204" pitchFamily="34" charset="0"/>
              </a:rPr>
              <a:t> and pom-refractory patients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G3-4 neutropenia: 29% and no G3-4 fatigue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G3-4 infections: 25%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endParaRPr lang="en-US" sz="1867" baseline="30000" dirty="0">
              <a:cs typeface="Calibri" panose="020F0502020204030204" pitchFamily="34" charset="0"/>
            </a:endParaRPr>
          </a:p>
        </p:txBody>
      </p:sp>
      <p:sp>
        <p:nvSpPr>
          <p:cNvPr id="26" name="Rectangle: Top Corners Rounded 14">
            <a:extLst>
              <a:ext uri="{FF2B5EF4-FFF2-40B4-BE49-F238E27FC236}">
                <a16:creationId xmlns:a16="http://schemas.microsoft.com/office/drawing/2014/main" id="{15D56B20-04A8-9943-A00F-6027E3FE972D}"/>
              </a:ext>
            </a:extLst>
          </p:cNvPr>
          <p:cNvSpPr/>
          <p:nvPr/>
        </p:nvSpPr>
        <p:spPr>
          <a:xfrm flipV="1">
            <a:off x="1862982" y="2340948"/>
            <a:ext cx="3490068" cy="2789066"/>
          </a:xfrm>
          <a:prstGeom prst="round2SameRect">
            <a:avLst>
              <a:gd name="adj1" fmla="val 1932"/>
              <a:gd name="adj2" fmla="val 0"/>
            </a:avLst>
          </a:prstGeom>
          <a:solidFill>
            <a:schemeClr val="bg1"/>
          </a:solidFill>
          <a:ln w="25400" cap="flat" cmpd="sng" algn="ctr">
            <a:solidFill>
              <a:srgbClr val="F36E26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 anchorCtr="0"/>
          <a:lstStyle/>
          <a:p>
            <a:pPr defTabSz="861298">
              <a:spcBef>
                <a:spcPct val="35000"/>
              </a:spcBef>
              <a:buClr>
                <a:srgbClr val="15717D"/>
              </a:buClr>
              <a:defRPr/>
            </a:pPr>
            <a:endParaRPr lang="en-US" kern="0" dirty="0">
              <a:solidFill>
                <a:srgbClr val="544F40"/>
              </a:solidFill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1FBDE27A-F05A-9240-90D1-508D570FF355}"/>
              </a:ext>
            </a:extLst>
          </p:cNvPr>
          <p:cNvSpPr txBox="1"/>
          <p:nvPr/>
        </p:nvSpPr>
        <p:spPr>
          <a:xfrm>
            <a:off x="1991785" y="2369824"/>
            <a:ext cx="3655812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987" indent="-141987" defTabSz="771531">
              <a:spcBef>
                <a:spcPts val="253"/>
              </a:spcBef>
              <a:buClr>
                <a:srgbClr val="F36E26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Median age (years):</a:t>
            </a:r>
          </a:p>
          <a:p>
            <a:pPr marL="290671" lvl="1" indent="-144667" defTabSz="771531">
              <a:buClr>
                <a:srgbClr val="F36E26"/>
              </a:buClr>
              <a:buFont typeface="Arial" panose="020B0604020202020204" pitchFamily="34" charset="0"/>
              <a:buChar char="–"/>
              <a:defRPr/>
            </a:pP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65 (33-79)</a:t>
            </a:r>
          </a:p>
          <a:p>
            <a:pPr marL="141987" indent="-141987" defTabSz="771531">
              <a:spcBef>
                <a:spcPts val="339"/>
              </a:spcBef>
              <a:buClr>
                <a:srgbClr val="F36E26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Median prior lines of therapy:</a:t>
            </a:r>
          </a:p>
          <a:p>
            <a:pPr marL="290671" lvl="1" indent="-144667" defTabSz="771531">
              <a:buClr>
                <a:srgbClr val="F36E26"/>
              </a:buClr>
              <a:buFont typeface="Arial" panose="020B0604020202020204" pitchFamily="34" charset="0"/>
              <a:buChar char="–"/>
              <a:defRPr/>
            </a:pP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5 (2-12)</a:t>
            </a:r>
          </a:p>
          <a:p>
            <a:pPr marL="155383" lvl="1" indent="-144667" defTabSz="771531">
              <a:buClr>
                <a:srgbClr val="F36E26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Refractory to proteasome inhibitors:</a:t>
            </a:r>
          </a:p>
          <a:p>
            <a:pPr marL="290671" lvl="1" indent="-144667" defTabSz="771531">
              <a:buClr>
                <a:srgbClr val="F36E26"/>
              </a:buClr>
              <a:buFont typeface="Arial" panose="020B0604020202020204" pitchFamily="34" charset="0"/>
              <a:buChar char="−"/>
              <a:defRPr/>
            </a:pP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66.7%</a:t>
            </a:r>
          </a:p>
          <a:p>
            <a:pPr marL="155383" lvl="1" indent="-144667" defTabSz="771531">
              <a:buClr>
                <a:srgbClr val="F36E26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Refractory to l</a:t>
            </a:r>
            <a:r>
              <a:rPr lang="en-US" sz="1400" b="1" dirty="0" err="1">
                <a:solidFill>
                  <a:srgbClr val="544F40"/>
                </a:solidFill>
                <a:cs typeface="Calibri" panose="020F0502020204030204" pitchFamily="34" charset="0"/>
              </a:rPr>
              <a:t>enalidomide</a:t>
            </a: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:</a:t>
            </a:r>
          </a:p>
          <a:p>
            <a:pPr marL="290671" lvl="1" indent="-144667" defTabSz="771531">
              <a:buClr>
                <a:srgbClr val="F36E26"/>
              </a:buClr>
              <a:buFont typeface="Arial" panose="020B0604020202020204" pitchFamily="34" charset="0"/>
              <a:buChar char="−"/>
              <a:defRPr/>
            </a:pP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75.8%</a:t>
            </a:r>
          </a:p>
          <a:p>
            <a:pPr marL="155383" lvl="1" indent="-144667" defTabSz="771531">
              <a:buClr>
                <a:srgbClr val="F36E26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Refractory to p</a:t>
            </a:r>
            <a:r>
              <a:rPr lang="en-US" sz="1400" b="1" dirty="0" err="1">
                <a:solidFill>
                  <a:srgbClr val="544F40"/>
                </a:solidFill>
                <a:cs typeface="Calibri" panose="020F0502020204030204" pitchFamily="34" charset="0"/>
              </a:rPr>
              <a:t>omalidomide</a:t>
            </a: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:</a:t>
            </a:r>
          </a:p>
          <a:p>
            <a:pPr marL="290671" lvl="1" indent="-144667" defTabSz="771531">
              <a:buClr>
                <a:srgbClr val="F36E26"/>
              </a:buClr>
              <a:buFont typeface="Arial" panose="020B0604020202020204" pitchFamily="34" charset="0"/>
              <a:buChar char="−"/>
              <a:defRPr/>
            </a:pP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56.1%</a:t>
            </a:r>
          </a:p>
          <a:p>
            <a:pPr marL="155383" lvl="1" indent="-144667" defTabSz="771531">
              <a:buClr>
                <a:srgbClr val="F36E26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Refractory to CD38 </a:t>
            </a:r>
            <a:r>
              <a:rPr lang="en-US" sz="1400" b="1" dirty="0" err="1">
                <a:solidFill>
                  <a:srgbClr val="544F40"/>
                </a:solidFill>
                <a:cs typeface="Calibri" panose="020F0502020204030204" pitchFamily="34" charset="0"/>
              </a:rPr>
              <a:t>mAb</a:t>
            </a: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:</a:t>
            </a:r>
          </a:p>
          <a:p>
            <a:pPr marL="290671" lvl="1" indent="-144667" defTabSz="771531">
              <a:buClr>
                <a:srgbClr val="F36E26"/>
              </a:buClr>
              <a:buFont typeface="Arial" panose="020B0604020202020204" pitchFamily="34" charset="0"/>
              <a:buChar char="−"/>
              <a:defRPr/>
            </a:pPr>
            <a:r>
              <a:rPr lang="en-US" sz="1400" b="1" dirty="0">
                <a:solidFill>
                  <a:srgbClr val="544F40"/>
                </a:solidFill>
                <a:cs typeface="Calibri" panose="020F0502020204030204" pitchFamily="34" charset="0"/>
              </a:rPr>
              <a:t>71.2%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AC2A2B-2E2A-EC05-8E00-4702A6D6EA36}"/>
              </a:ext>
            </a:extLst>
          </p:cNvPr>
          <p:cNvGrpSpPr/>
          <p:nvPr/>
        </p:nvGrpSpPr>
        <p:grpSpPr>
          <a:xfrm>
            <a:off x="6930000" y="1756381"/>
            <a:ext cx="3157983" cy="3350006"/>
            <a:chOff x="6768075" y="1620024"/>
            <a:chExt cx="3157983" cy="335000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ABF5CB4-6D8B-DE41-9D34-660782118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8075" y="1801538"/>
              <a:ext cx="2882917" cy="3168492"/>
            </a:xfrm>
            <a:prstGeom prst="rect">
              <a:avLst/>
            </a:prstGeom>
          </p:spPr>
        </p:pic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62CB5A27-958E-E64A-8909-2C417EA5ACFA}"/>
                </a:ext>
              </a:extLst>
            </p:cNvPr>
            <p:cNvSpPr txBox="1"/>
            <p:nvPr/>
          </p:nvSpPr>
          <p:spPr>
            <a:xfrm>
              <a:off x="7700220" y="2486744"/>
              <a:ext cx="550132" cy="259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71531"/>
              <a:r>
                <a:rPr lang="en-US" sz="844" dirty="0">
                  <a:solidFill>
                    <a:srgbClr val="544F40"/>
                  </a:solidFill>
                </a:rPr>
                <a:t>CBR</a:t>
              </a:r>
              <a:br>
                <a:rPr lang="en-US" sz="844" dirty="0">
                  <a:solidFill>
                    <a:srgbClr val="544F40"/>
                  </a:solidFill>
                </a:rPr>
              </a:br>
              <a:r>
                <a:rPr lang="en-US" sz="844" dirty="0">
                  <a:solidFill>
                    <a:srgbClr val="544F40"/>
                  </a:solidFill>
                </a:rPr>
                <a:t>49.2%</a:t>
              </a:r>
            </a:p>
          </p:txBody>
        </p:sp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7BB92614-DC46-0242-80C5-311CC822DB3F}"/>
                </a:ext>
              </a:extLst>
            </p:cNvPr>
            <p:cNvSpPr txBox="1"/>
            <p:nvPr/>
          </p:nvSpPr>
          <p:spPr>
            <a:xfrm>
              <a:off x="9375926" y="2887612"/>
              <a:ext cx="550132" cy="259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71531"/>
              <a:r>
                <a:rPr lang="en-US" sz="844" dirty="0">
                  <a:solidFill>
                    <a:srgbClr val="544F40"/>
                  </a:solidFill>
                </a:rPr>
                <a:t>DCR</a:t>
              </a:r>
              <a:br>
                <a:rPr lang="en-US" sz="844" dirty="0">
                  <a:solidFill>
                    <a:srgbClr val="544F40"/>
                  </a:solidFill>
                </a:rPr>
              </a:br>
              <a:r>
                <a:rPr lang="en-US" sz="844" dirty="0">
                  <a:solidFill>
                    <a:srgbClr val="544F40"/>
                  </a:solidFill>
                </a:rPr>
                <a:t>84.7%</a:t>
              </a:r>
            </a:p>
          </p:txBody>
        </p:sp>
        <p:sp>
          <p:nvSpPr>
            <p:cNvPr id="19" name="Abrir llave 18">
              <a:extLst>
                <a:ext uri="{FF2B5EF4-FFF2-40B4-BE49-F238E27FC236}">
                  <a16:creationId xmlns:a16="http://schemas.microsoft.com/office/drawing/2014/main" id="{F7A96BAA-4BC4-4B48-B639-45D8E45B17AD}"/>
                </a:ext>
              </a:extLst>
            </p:cNvPr>
            <p:cNvSpPr/>
            <p:nvPr/>
          </p:nvSpPr>
          <p:spPr>
            <a:xfrm>
              <a:off x="8016214" y="2063776"/>
              <a:ext cx="60959" cy="108365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2025"/>
            </a:p>
          </p:txBody>
        </p:sp>
        <p:sp>
          <p:nvSpPr>
            <p:cNvPr id="20" name="Cerrar llave 19">
              <a:extLst>
                <a:ext uri="{FF2B5EF4-FFF2-40B4-BE49-F238E27FC236}">
                  <a16:creationId xmlns:a16="http://schemas.microsoft.com/office/drawing/2014/main" id="{421E2349-C41A-9649-A026-8B2022CBF35F}"/>
                </a:ext>
              </a:extLst>
            </p:cNvPr>
            <p:cNvSpPr/>
            <p:nvPr/>
          </p:nvSpPr>
          <p:spPr>
            <a:xfrm>
              <a:off x="9264353" y="2037348"/>
              <a:ext cx="60121" cy="195410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2025"/>
            </a:p>
          </p:txBody>
        </p:sp>
        <p:sp>
          <p:nvSpPr>
            <p:cNvPr id="31" name="TextBox 33">
              <a:extLst>
                <a:ext uri="{FF2B5EF4-FFF2-40B4-BE49-F238E27FC236}">
                  <a16:creationId xmlns:a16="http://schemas.microsoft.com/office/drawing/2014/main" id="{E8C9BA3B-6EDC-BC4D-A679-90F919D8D20D}"/>
                </a:ext>
              </a:extLst>
            </p:cNvPr>
            <p:cNvSpPr txBox="1"/>
            <p:nvPr/>
          </p:nvSpPr>
          <p:spPr>
            <a:xfrm>
              <a:off x="7647405" y="1620024"/>
              <a:ext cx="144640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771531">
                <a:defRPr/>
              </a:pPr>
              <a:r>
                <a:rPr lang="en-US" sz="1400" b="1" dirty="0">
                  <a:solidFill>
                    <a:srgbClr val="595454"/>
                  </a:solidFill>
                </a:rPr>
                <a:t>ORR: 32.2%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E5904A-E2A5-7822-EF47-F0196B2A37FF}"/>
              </a:ext>
            </a:extLst>
          </p:cNvPr>
          <p:cNvSpPr txBox="1"/>
          <p:nvPr/>
        </p:nvSpPr>
        <p:spPr>
          <a:xfrm>
            <a:off x="2768693" y="6323369"/>
            <a:ext cx="6673661" cy="3850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1600"/>
              </a:spcBef>
              <a:buSzPct val="100000"/>
            </a:pPr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MTD – maximum tolerated dose; RP2D – recommended phase 2 dose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A8AD-F0D4-0EE7-D92C-E1844C9C2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Lonial</a:t>
            </a:r>
            <a:r>
              <a:rPr lang="en-US" dirty="0"/>
              <a:t> S, et al. ASH 2019; 3119.</a:t>
            </a:r>
          </a:p>
        </p:txBody>
      </p:sp>
      <p:sp>
        <p:nvSpPr>
          <p:cNvPr id="22" name="Rectangle: Top Corners Rounded 13">
            <a:extLst>
              <a:ext uri="{FF2B5EF4-FFF2-40B4-BE49-F238E27FC236}">
                <a16:creationId xmlns:a16="http://schemas.microsoft.com/office/drawing/2014/main" id="{79AF9A60-3860-7703-F35F-4489CCF2663B}"/>
              </a:ext>
            </a:extLst>
          </p:cNvPr>
          <p:cNvSpPr/>
          <p:nvPr/>
        </p:nvSpPr>
        <p:spPr>
          <a:xfrm>
            <a:off x="1749046" y="1815615"/>
            <a:ext cx="3717940" cy="403240"/>
          </a:xfrm>
          <a:prstGeom prst="round2SameRect">
            <a:avLst/>
          </a:prstGeom>
          <a:solidFill>
            <a:srgbClr val="F36E26"/>
          </a:solidFill>
          <a:ln w="25400" cap="flat" cmpd="sng" algn="ctr">
            <a:solidFill>
              <a:srgbClr val="F36E26"/>
            </a:solidFill>
            <a:prstDash val="solid"/>
          </a:ln>
          <a:effectLst/>
        </p:spPr>
        <p:txBody>
          <a:bodyPr rtlCol="0" anchor="ctr"/>
          <a:lstStyle/>
          <a:p>
            <a:pPr algn="ctr" defTabSz="771531">
              <a:defRPr/>
            </a:pPr>
            <a:r>
              <a:rPr lang="en-US" b="1" kern="0" dirty="0">
                <a:solidFill>
                  <a:srgbClr val="FFFFFF"/>
                </a:solidFill>
              </a:rPr>
              <a:t>Patient characteristics (N = 66)</a:t>
            </a:r>
            <a:endParaRPr lang="en-US" b="1" kern="0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6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0BCC4-12BD-6944-A2ED-43E1994A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5698"/>
            <a:ext cx="10744200" cy="755198"/>
          </a:xfrm>
        </p:spPr>
        <p:txBody>
          <a:bodyPr/>
          <a:lstStyle/>
          <a:p>
            <a:r>
              <a:rPr lang="es-ES" dirty="0"/>
              <a:t>CC-220-MM-001: </a:t>
            </a:r>
            <a:r>
              <a:rPr lang="es-ES" dirty="0" err="1"/>
              <a:t>Cohort</a:t>
            </a:r>
            <a:r>
              <a:rPr lang="es-ES" dirty="0"/>
              <a:t> B (IBER + DEX)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AB525B84-939B-DC49-93CE-737BB3044DAC}"/>
              </a:ext>
            </a:extLst>
          </p:cNvPr>
          <p:cNvSpPr/>
          <p:nvPr/>
        </p:nvSpPr>
        <p:spPr>
          <a:xfrm>
            <a:off x="1918865" y="986445"/>
            <a:ext cx="8354269" cy="4904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400" dirty="0">
                <a:solidFill>
                  <a:srgbClr val="595454"/>
                </a:solidFill>
                <a:cs typeface="Calibri" panose="020F0502020204030204" pitchFamily="34" charset="0"/>
              </a:rPr>
              <a:t>Eligible patients had RRMM and must have received ≥ 2 prior regimens including lenalidomide (LEN) and/or pomalidomide (POM), and a proteasome inhibitor (PI). All patients had progressed on or within 60 days of last MM therapy. IBER dose ranged from 0.3 to 1.2 mg; MTD/RP2D was not reached. </a:t>
            </a:r>
            <a:endParaRPr lang="en-US" sz="1400" baseline="30000" dirty="0">
              <a:solidFill>
                <a:srgbClr val="595454"/>
              </a:solidFill>
              <a:cs typeface="Calibri" panose="020F050202020403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088DB81-0819-CA40-B87A-0EC96046F5FB}"/>
              </a:ext>
            </a:extLst>
          </p:cNvPr>
          <p:cNvSpPr/>
          <p:nvPr/>
        </p:nvSpPr>
        <p:spPr>
          <a:xfrm>
            <a:off x="1656306" y="5258352"/>
            <a:ext cx="8895429" cy="102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Efficacy sustained in </a:t>
            </a:r>
            <a:r>
              <a:rPr lang="en-US" sz="1867" dirty="0" err="1">
                <a:cs typeface="Calibri" panose="020F0502020204030204" pitchFamily="34" charset="0"/>
              </a:rPr>
              <a:t>IMiD</a:t>
            </a:r>
            <a:r>
              <a:rPr lang="en-US" sz="1867" dirty="0">
                <a:cs typeface="Calibri" panose="020F0502020204030204" pitchFamily="34" charset="0"/>
              </a:rPr>
              <a:t>-refractory patients and </a:t>
            </a:r>
            <a:r>
              <a:rPr lang="en-US" sz="1867" dirty="0" err="1">
                <a:cs typeface="Calibri" panose="020F0502020204030204" pitchFamily="34" charset="0"/>
              </a:rPr>
              <a:t>dara</a:t>
            </a:r>
            <a:r>
              <a:rPr lang="en-US" sz="1867" dirty="0">
                <a:cs typeface="Calibri" panose="020F0502020204030204" pitchFamily="34" charset="0"/>
              </a:rPr>
              <a:t> and pom-refractory patients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G3-4 neutropenia: 29% and no G3-4 fatigue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G3-4 infections: 25%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endParaRPr lang="en-US" sz="1867" baseline="30000" dirty="0"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D9B15A-FC7B-E297-A8A4-8CBEEA7B27D4}"/>
              </a:ext>
            </a:extLst>
          </p:cNvPr>
          <p:cNvGrpSpPr/>
          <p:nvPr/>
        </p:nvGrpSpPr>
        <p:grpSpPr>
          <a:xfrm>
            <a:off x="1749046" y="1815615"/>
            <a:ext cx="3898551" cy="3314399"/>
            <a:chOff x="1263271" y="1755458"/>
            <a:chExt cx="3898551" cy="3314399"/>
          </a:xfrm>
        </p:grpSpPr>
        <p:sp>
          <p:nvSpPr>
            <p:cNvPr id="25" name="Rectangle: Top Corners Rounded 13">
              <a:extLst>
                <a:ext uri="{FF2B5EF4-FFF2-40B4-BE49-F238E27FC236}">
                  <a16:creationId xmlns:a16="http://schemas.microsoft.com/office/drawing/2014/main" id="{4925A8FD-0EFE-DF47-ABBF-F636E476DFDF}"/>
                </a:ext>
              </a:extLst>
            </p:cNvPr>
            <p:cNvSpPr/>
            <p:nvPr/>
          </p:nvSpPr>
          <p:spPr>
            <a:xfrm>
              <a:off x="1263271" y="1755458"/>
              <a:ext cx="3717940" cy="403240"/>
            </a:xfrm>
            <a:prstGeom prst="round2SameRect">
              <a:avLst/>
            </a:prstGeom>
            <a:solidFill>
              <a:srgbClr val="F36E26"/>
            </a:solidFill>
            <a:ln w="25400" cap="flat" cmpd="sng" algn="ctr">
              <a:solidFill>
                <a:srgbClr val="F36E2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71531">
                <a:defRPr/>
              </a:pPr>
              <a:r>
                <a:rPr lang="en-US" b="1" kern="0" dirty="0">
                  <a:solidFill>
                    <a:srgbClr val="FFFFFF"/>
                  </a:solidFill>
                </a:rPr>
                <a:t>Patient characteristics (N = 66)</a:t>
              </a:r>
              <a:endParaRPr lang="en-US" b="1" kern="0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: Top Corners Rounded 14">
              <a:extLst>
                <a:ext uri="{FF2B5EF4-FFF2-40B4-BE49-F238E27FC236}">
                  <a16:creationId xmlns:a16="http://schemas.microsoft.com/office/drawing/2014/main" id="{15D56B20-04A8-9943-A00F-6027E3FE972D}"/>
                </a:ext>
              </a:extLst>
            </p:cNvPr>
            <p:cNvSpPr/>
            <p:nvPr/>
          </p:nvSpPr>
          <p:spPr>
            <a:xfrm flipV="1">
              <a:off x="1377207" y="2280791"/>
              <a:ext cx="3490068" cy="2789066"/>
            </a:xfrm>
            <a:prstGeom prst="round2SameRect">
              <a:avLst>
                <a:gd name="adj1" fmla="val 1932"/>
                <a:gd name="adj2" fmla="val 0"/>
              </a:avLst>
            </a:prstGeom>
            <a:solidFill>
              <a:srgbClr val="FFFFFF"/>
            </a:solidFill>
            <a:ln w="25400" cap="flat" cmpd="sng" algn="ctr">
              <a:solidFill>
                <a:srgbClr val="F36E26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defTabSz="861298">
                <a:spcBef>
                  <a:spcPct val="35000"/>
                </a:spcBef>
                <a:buClr>
                  <a:srgbClr val="15717D"/>
                </a:buClr>
                <a:defRPr/>
              </a:pPr>
              <a:endParaRPr lang="en-US" kern="0" dirty="0">
                <a:solidFill>
                  <a:srgbClr val="544F40"/>
                </a:solidFill>
              </a:endParaRPr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1FBDE27A-F05A-9240-90D1-508D570FF355}"/>
                </a:ext>
              </a:extLst>
            </p:cNvPr>
            <p:cNvSpPr txBox="1"/>
            <p:nvPr/>
          </p:nvSpPr>
          <p:spPr>
            <a:xfrm>
              <a:off x="1506010" y="2309667"/>
              <a:ext cx="3655812" cy="2716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1987" indent="-141987" defTabSz="771531">
                <a:spcBef>
                  <a:spcPts val="253"/>
                </a:spcBef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Median age (years):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–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65 (33-79)</a:t>
              </a:r>
            </a:p>
            <a:p>
              <a:pPr marL="141987" indent="-141987" defTabSz="771531">
                <a:spcBef>
                  <a:spcPts val="339"/>
                </a:spcBef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Median prior lines of therapy: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–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5 (2-12)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proteasome inhibitors: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66.7%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l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enalidomide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75.8%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p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omalidomide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56.1%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CD38 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mAb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71.2%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AC2A2B-2E2A-EC05-8E00-4702A6D6EA36}"/>
              </a:ext>
            </a:extLst>
          </p:cNvPr>
          <p:cNvGrpSpPr/>
          <p:nvPr/>
        </p:nvGrpSpPr>
        <p:grpSpPr>
          <a:xfrm>
            <a:off x="6930000" y="1756381"/>
            <a:ext cx="3157983" cy="3350006"/>
            <a:chOff x="6768075" y="1620024"/>
            <a:chExt cx="3157983" cy="335000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ABF5CB4-6D8B-DE41-9D34-660782118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8075" y="1801538"/>
              <a:ext cx="2882917" cy="3168492"/>
            </a:xfrm>
            <a:prstGeom prst="rect">
              <a:avLst/>
            </a:prstGeom>
          </p:spPr>
        </p:pic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62CB5A27-958E-E64A-8909-2C417EA5ACFA}"/>
                </a:ext>
              </a:extLst>
            </p:cNvPr>
            <p:cNvSpPr txBox="1"/>
            <p:nvPr/>
          </p:nvSpPr>
          <p:spPr>
            <a:xfrm>
              <a:off x="7700220" y="2486744"/>
              <a:ext cx="550132" cy="259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71531"/>
              <a:r>
                <a:rPr lang="en-US" sz="844" dirty="0">
                  <a:solidFill>
                    <a:srgbClr val="544F40"/>
                  </a:solidFill>
                </a:rPr>
                <a:t>CBR</a:t>
              </a:r>
              <a:br>
                <a:rPr lang="en-US" sz="844" dirty="0">
                  <a:solidFill>
                    <a:srgbClr val="544F40"/>
                  </a:solidFill>
                </a:rPr>
              </a:br>
              <a:r>
                <a:rPr lang="en-US" sz="844" dirty="0">
                  <a:solidFill>
                    <a:srgbClr val="544F40"/>
                  </a:solidFill>
                </a:rPr>
                <a:t>49.2%</a:t>
              </a:r>
            </a:p>
          </p:txBody>
        </p:sp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7BB92614-DC46-0242-80C5-311CC822DB3F}"/>
                </a:ext>
              </a:extLst>
            </p:cNvPr>
            <p:cNvSpPr txBox="1"/>
            <p:nvPr/>
          </p:nvSpPr>
          <p:spPr>
            <a:xfrm>
              <a:off x="9375926" y="2887612"/>
              <a:ext cx="550132" cy="259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71531"/>
              <a:r>
                <a:rPr lang="en-US" sz="844" dirty="0">
                  <a:solidFill>
                    <a:srgbClr val="544F40"/>
                  </a:solidFill>
                </a:rPr>
                <a:t>DCR</a:t>
              </a:r>
              <a:br>
                <a:rPr lang="en-US" sz="844" dirty="0">
                  <a:solidFill>
                    <a:srgbClr val="544F40"/>
                  </a:solidFill>
                </a:rPr>
              </a:br>
              <a:r>
                <a:rPr lang="en-US" sz="844" dirty="0">
                  <a:solidFill>
                    <a:srgbClr val="544F40"/>
                  </a:solidFill>
                </a:rPr>
                <a:t>84.7%</a:t>
              </a:r>
            </a:p>
          </p:txBody>
        </p:sp>
        <p:sp>
          <p:nvSpPr>
            <p:cNvPr id="19" name="Abrir llave 18">
              <a:extLst>
                <a:ext uri="{FF2B5EF4-FFF2-40B4-BE49-F238E27FC236}">
                  <a16:creationId xmlns:a16="http://schemas.microsoft.com/office/drawing/2014/main" id="{F7A96BAA-4BC4-4B48-B639-45D8E45B17AD}"/>
                </a:ext>
              </a:extLst>
            </p:cNvPr>
            <p:cNvSpPr/>
            <p:nvPr/>
          </p:nvSpPr>
          <p:spPr>
            <a:xfrm>
              <a:off x="8016214" y="2063776"/>
              <a:ext cx="60959" cy="108365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2025"/>
            </a:p>
          </p:txBody>
        </p:sp>
        <p:sp>
          <p:nvSpPr>
            <p:cNvPr id="20" name="Cerrar llave 19">
              <a:extLst>
                <a:ext uri="{FF2B5EF4-FFF2-40B4-BE49-F238E27FC236}">
                  <a16:creationId xmlns:a16="http://schemas.microsoft.com/office/drawing/2014/main" id="{421E2349-C41A-9649-A026-8B2022CBF35F}"/>
                </a:ext>
              </a:extLst>
            </p:cNvPr>
            <p:cNvSpPr/>
            <p:nvPr/>
          </p:nvSpPr>
          <p:spPr>
            <a:xfrm>
              <a:off x="9264353" y="2037348"/>
              <a:ext cx="60121" cy="195410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2025"/>
            </a:p>
          </p:txBody>
        </p:sp>
        <p:sp>
          <p:nvSpPr>
            <p:cNvPr id="31" name="TextBox 33">
              <a:extLst>
                <a:ext uri="{FF2B5EF4-FFF2-40B4-BE49-F238E27FC236}">
                  <a16:creationId xmlns:a16="http://schemas.microsoft.com/office/drawing/2014/main" id="{E8C9BA3B-6EDC-BC4D-A679-90F919D8D20D}"/>
                </a:ext>
              </a:extLst>
            </p:cNvPr>
            <p:cNvSpPr txBox="1"/>
            <p:nvPr/>
          </p:nvSpPr>
          <p:spPr>
            <a:xfrm>
              <a:off x="7647405" y="1620024"/>
              <a:ext cx="144640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771531">
                <a:defRPr/>
              </a:pPr>
              <a:r>
                <a:rPr lang="en-US" sz="1400" b="1" dirty="0">
                  <a:solidFill>
                    <a:srgbClr val="000000"/>
                  </a:solidFill>
                </a:rPr>
                <a:t>ORR: 32.2%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E5904A-E2A5-7822-EF47-F0196B2A37FF}"/>
              </a:ext>
            </a:extLst>
          </p:cNvPr>
          <p:cNvSpPr txBox="1"/>
          <p:nvPr/>
        </p:nvSpPr>
        <p:spPr>
          <a:xfrm>
            <a:off x="2768693" y="6323369"/>
            <a:ext cx="6673661" cy="3850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1600"/>
              </a:spcBef>
              <a:buSzPct val="100000"/>
            </a:pPr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MTD – maximum tolerated dose; RP2D – recommended phase 2 dose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A8AD-F0D4-0EE7-D92C-E1844C9C2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Lonial</a:t>
            </a:r>
            <a:r>
              <a:rPr lang="en-US" dirty="0"/>
              <a:t> S, et al. ASH 2019; 3119.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AD56E8-2F41-E692-8211-F3F6C42706A0}"/>
              </a:ext>
            </a:extLst>
          </p:cNvPr>
          <p:cNvSpPr/>
          <p:nvPr/>
        </p:nvSpPr>
        <p:spPr>
          <a:xfrm>
            <a:off x="7954611" y="1705509"/>
            <a:ext cx="1128429" cy="3074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0BCC4-12BD-6944-A2ED-43E1994A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5698"/>
            <a:ext cx="10744200" cy="755198"/>
          </a:xfrm>
        </p:spPr>
        <p:txBody>
          <a:bodyPr/>
          <a:lstStyle/>
          <a:p>
            <a:r>
              <a:rPr lang="es-ES" dirty="0"/>
              <a:t>CC-220-MM-001: </a:t>
            </a:r>
            <a:r>
              <a:rPr lang="es-ES" dirty="0" err="1"/>
              <a:t>Cohort</a:t>
            </a:r>
            <a:r>
              <a:rPr lang="es-ES" dirty="0"/>
              <a:t> B (IBER + DEX)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AB525B84-939B-DC49-93CE-737BB3044DAC}"/>
              </a:ext>
            </a:extLst>
          </p:cNvPr>
          <p:cNvSpPr/>
          <p:nvPr/>
        </p:nvSpPr>
        <p:spPr>
          <a:xfrm>
            <a:off x="1918865" y="986445"/>
            <a:ext cx="8354269" cy="4904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400" dirty="0">
                <a:solidFill>
                  <a:srgbClr val="595454"/>
                </a:solidFill>
                <a:cs typeface="Calibri" panose="020F0502020204030204" pitchFamily="34" charset="0"/>
              </a:rPr>
              <a:t>Eligible patients had RRMM and must have received ≥ 2 prior regimens including lenalidomide (LEN) and/or pomalidomide (POM), and a proteasome inhibitor (PI). All patients had progressed on or within 60 days of last MM therapy. IBER dose ranged from 0.3 to 1.2 mg; MTD/RP2D was not reached. </a:t>
            </a:r>
            <a:endParaRPr lang="en-US" sz="1400" baseline="30000" dirty="0">
              <a:solidFill>
                <a:srgbClr val="595454"/>
              </a:solidFill>
              <a:cs typeface="Calibri" panose="020F050202020403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088DB81-0819-CA40-B87A-0EC96046F5FB}"/>
              </a:ext>
            </a:extLst>
          </p:cNvPr>
          <p:cNvSpPr/>
          <p:nvPr/>
        </p:nvSpPr>
        <p:spPr>
          <a:xfrm>
            <a:off x="1656306" y="5258352"/>
            <a:ext cx="8895429" cy="102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Efficacy sustained in </a:t>
            </a:r>
            <a:r>
              <a:rPr lang="en-US" sz="1867" dirty="0" err="1">
                <a:cs typeface="Calibri" panose="020F0502020204030204" pitchFamily="34" charset="0"/>
              </a:rPr>
              <a:t>IMiD</a:t>
            </a:r>
            <a:r>
              <a:rPr lang="en-US" sz="1867" dirty="0">
                <a:cs typeface="Calibri" panose="020F0502020204030204" pitchFamily="34" charset="0"/>
              </a:rPr>
              <a:t>-refractory patients and </a:t>
            </a:r>
            <a:r>
              <a:rPr lang="en-US" sz="1867" dirty="0" err="1">
                <a:cs typeface="Calibri" panose="020F0502020204030204" pitchFamily="34" charset="0"/>
              </a:rPr>
              <a:t>dara</a:t>
            </a:r>
            <a:r>
              <a:rPr lang="en-US" sz="1867" dirty="0">
                <a:cs typeface="Calibri" panose="020F0502020204030204" pitchFamily="34" charset="0"/>
              </a:rPr>
              <a:t> and pom-refractory patients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G3-4 neutropenia: 29% and no G3-4 fatigue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G3-4 infections: 25%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endParaRPr lang="en-US" sz="1867" baseline="30000" dirty="0"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D9B15A-FC7B-E297-A8A4-8CBEEA7B27D4}"/>
              </a:ext>
            </a:extLst>
          </p:cNvPr>
          <p:cNvGrpSpPr/>
          <p:nvPr/>
        </p:nvGrpSpPr>
        <p:grpSpPr>
          <a:xfrm>
            <a:off x="1749046" y="1815615"/>
            <a:ext cx="3898551" cy="3314399"/>
            <a:chOff x="1263271" y="1755458"/>
            <a:chExt cx="3898551" cy="3314399"/>
          </a:xfrm>
        </p:grpSpPr>
        <p:sp>
          <p:nvSpPr>
            <p:cNvPr id="25" name="Rectangle: Top Corners Rounded 13">
              <a:extLst>
                <a:ext uri="{FF2B5EF4-FFF2-40B4-BE49-F238E27FC236}">
                  <a16:creationId xmlns:a16="http://schemas.microsoft.com/office/drawing/2014/main" id="{4925A8FD-0EFE-DF47-ABBF-F636E476DFDF}"/>
                </a:ext>
              </a:extLst>
            </p:cNvPr>
            <p:cNvSpPr/>
            <p:nvPr/>
          </p:nvSpPr>
          <p:spPr>
            <a:xfrm>
              <a:off x="1263271" y="1755458"/>
              <a:ext cx="3717940" cy="403240"/>
            </a:xfrm>
            <a:prstGeom prst="round2SameRect">
              <a:avLst/>
            </a:prstGeom>
            <a:solidFill>
              <a:srgbClr val="F36E26"/>
            </a:solidFill>
            <a:ln w="25400" cap="flat" cmpd="sng" algn="ctr">
              <a:solidFill>
                <a:srgbClr val="F36E2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71531">
                <a:defRPr/>
              </a:pPr>
              <a:r>
                <a:rPr lang="en-US" b="1" kern="0" dirty="0">
                  <a:solidFill>
                    <a:srgbClr val="FFFFFF"/>
                  </a:solidFill>
                </a:rPr>
                <a:t>Patient characteristics (N = 66)</a:t>
              </a:r>
              <a:endParaRPr lang="en-US" b="1" kern="0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: Top Corners Rounded 14">
              <a:extLst>
                <a:ext uri="{FF2B5EF4-FFF2-40B4-BE49-F238E27FC236}">
                  <a16:creationId xmlns:a16="http://schemas.microsoft.com/office/drawing/2014/main" id="{15D56B20-04A8-9943-A00F-6027E3FE972D}"/>
                </a:ext>
              </a:extLst>
            </p:cNvPr>
            <p:cNvSpPr/>
            <p:nvPr/>
          </p:nvSpPr>
          <p:spPr>
            <a:xfrm flipV="1">
              <a:off x="1377207" y="2280791"/>
              <a:ext cx="3490068" cy="2789066"/>
            </a:xfrm>
            <a:prstGeom prst="round2SameRect">
              <a:avLst>
                <a:gd name="adj1" fmla="val 1932"/>
                <a:gd name="adj2" fmla="val 0"/>
              </a:avLst>
            </a:prstGeom>
            <a:solidFill>
              <a:srgbClr val="FFFFFF"/>
            </a:solidFill>
            <a:ln w="25400" cap="flat" cmpd="sng" algn="ctr">
              <a:solidFill>
                <a:srgbClr val="F36E26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defTabSz="861298">
                <a:spcBef>
                  <a:spcPct val="35000"/>
                </a:spcBef>
                <a:buClr>
                  <a:srgbClr val="15717D"/>
                </a:buClr>
                <a:defRPr/>
              </a:pPr>
              <a:endParaRPr lang="en-US" kern="0" dirty="0">
                <a:solidFill>
                  <a:srgbClr val="544F40"/>
                </a:solidFill>
              </a:endParaRPr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1FBDE27A-F05A-9240-90D1-508D570FF355}"/>
                </a:ext>
              </a:extLst>
            </p:cNvPr>
            <p:cNvSpPr txBox="1"/>
            <p:nvPr/>
          </p:nvSpPr>
          <p:spPr>
            <a:xfrm>
              <a:off x="1506010" y="2309667"/>
              <a:ext cx="3655812" cy="2716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1987" indent="-141987" defTabSz="771531">
                <a:spcBef>
                  <a:spcPts val="253"/>
                </a:spcBef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Median age (years):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–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65 (33-79)</a:t>
              </a:r>
            </a:p>
            <a:p>
              <a:pPr marL="141987" indent="-141987" defTabSz="771531">
                <a:spcBef>
                  <a:spcPts val="339"/>
                </a:spcBef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Median prior lines of therapy: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–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5 (2-12)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proteasome inhibitors: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66.7%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l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enalidomide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75.8%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p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omalidomide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56.1%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CD38 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mAb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71.2%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AC2A2B-2E2A-EC05-8E00-4702A6D6EA36}"/>
              </a:ext>
            </a:extLst>
          </p:cNvPr>
          <p:cNvGrpSpPr/>
          <p:nvPr/>
        </p:nvGrpSpPr>
        <p:grpSpPr>
          <a:xfrm>
            <a:off x="6930000" y="1756381"/>
            <a:ext cx="3157983" cy="3350006"/>
            <a:chOff x="6768075" y="1620024"/>
            <a:chExt cx="3157983" cy="335000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ABF5CB4-6D8B-DE41-9D34-660782118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8075" y="1801538"/>
              <a:ext cx="2882917" cy="3168492"/>
            </a:xfrm>
            <a:prstGeom prst="rect">
              <a:avLst/>
            </a:prstGeom>
          </p:spPr>
        </p:pic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62CB5A27-958E-E64A-8909-2C417EA5ACFA}"/>
                </a:ext>
              </a:extLst>
            </p:cNvPr>
            <p:cNvSpPr txBox="1"/>
            <p:nvPr/>
          </p:nvSpPr>
          <p:spPr>
            <a:xfrm>
              <a:off x="7647002" y="2448040"/>
              <a:ext cx="55013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71531"/>
              <a:r>
                <a:rPr lang="en-US" sz="1100" b="1" dirty="0">
                  <a:solidFill>
                    <a:srgbClr val="000000"/>
                  </a:solidFill>
                </a:rPr>
                <a:t>CBR</a:t>
              </a:r>
              <a:br>
                <a:rPr lang="en-US" sz="1100" b="1" dirty="0">
                  <a:solidFill>
                    <a:srgbClr val="000000"/>
                  </a:solidFill>
                </a:rPr>
              </a:br>
              <a:r>
                <a:rPr lang="en-US" sz="1100" b="1" dirty="0">
                  <a:solidFill>
                    <a:srgbClr val="000000"/>
                  </a:solidFill>
                </a:rPr>
                <a:t>49.2%</a:t>
              </a:r>
            </a:p>
          </p:txBody>
        </p:sp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7BB92614-DC46-0242-80C5-311CC822DB3F}"/>
                </a:ext>
              </a:extLst>
            </p:cNvPr>
            <p:cNvSpPr txBox="1"/>
            <p:nvPr/>
          </p:nvSpPr>
          <p:spPr>
            <a:xfrm>
              <a:off x="9375926" y="2887612"/>
              <a:ext cx="550132" cy="259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71531"/>
              <a:r>
                <a:rPr lang="en-US" sz="844" dirty="0">
                  <a:solidFill>
                    <a:srgbClr val="544F40"/>
                  </a:solidFill>
                </a:rPr>
                <a:t>DCR</a:t>
              </a:r>
              <a:br>
                <a:rPr lang="en-US" sz="844" dirty="0">
                  <a:solidFill>
                    <a:srgbClr val="544F40"/>
                  </a:solidFill>
                </a:rPr>
              </a:br>
              <a:r>
                <a:rPr lang="en-US" sz="844" dirty="0">
                  <a:solidFill>
                    <a:srgbClr val="544F40"/>
                  </a:solidFill>
                </a:rPr>
                <a:t>84.7%</a:t>
              </a:r>
            </a:p>
          </p:txBody>
        </p:sp>
        <p:sp>
          <p:nvSpPr>
            <p:cNvPr id="19" name="Abrir llave 18">
              <a:extLst>
                <a:ext uri="{FF2B5EF4-FFF2-40B4-BE49-F238E27FC236}">
                  <a16:creationId xmlns:a16="http://schemas.microsoft.com/office/drawing/2014/main" id="{F7A96BAA-4BC4-4B48-B639-45D8E45B17AD}"/>
                </a:ext>
              </a:extLst>
            </p:cNvPr>
            <p:cNvSpPr/>
            <p:nvPr/>
          </p:nvSpPr>
          <p:spPr>
            <a:xfrm>
              <a:off x="8016214" y="2063776"/>
              <a:ext cx="60959" cy="108365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2025"/>
            </a:p>
          </p:txBody>
        </p:sp>
        <p:sp>
          <p:nvSpPr>
            <p:cNvPr id="20" name="Cerrar llave 19">
              <a:extLst>
                <a:ext uri="{FF2B5EF4-FFF2-40B4-BE49-F238E27FC236}">
                  <a16:creationId xmlns:a16="http://schemas.microsoft.com/office/drawing/2014/main" id="{421E2349-C41A-9649-A026-8B2022CBF35F}"/>
                </a:ext>
              </a:extLst>
            </p:cNvPr>
            <p:cNvSpPr/>
            <p:nvPr/>
          </p:nvSpPr>
          <p:spPr>
            <a:xfrm>
              <a:off x="9264353" y="2037348"/>
              <a:ext cx="60121" cy="195410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2025"/>
            </a:p>
          </p:txBody>
        </p:sp>
        <p:sp>
          <p:nvSpPr>
            <p:cNvPr id="31" name="TextBox 33">
              <a:extLst>
                <a:ext uri="{FF2B5EF4-FFF2-40B4-BE49-F238E27FC236}">
                  <a16:creationId xmlns:a16="http://schemas.microsoft.com/office/drawing/2014/main" id="{E8C9BA3B-6EDC-BC4D-A679-90F919D8D20D}"/>
                </a:ext>
              </a:extLst>
            </p:cNvPr>
            <p:cNvSpPr txBox="1"/>
            <p:nvPr/>
          </p:nvSpPr>
          <p:spPr>
            <a:xfrm>
              <a:off x="7647405" y="1620024"/>
              <a:ext cx="144640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771531">
                <a:defRPr/>
              </a:pPr>
              <a:r>
                <a:rPr lang="en-US" sz="1400" b="1" dirty="0">
                  <a:solidFill>
                    <a:srgbClr val="595454"/>
                  </a:solidFill>
                </a:rPr>
                <a:t>ORR: 32.2%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E5904A-E2A5-7822-EF47-F0196B2A37FF}"/>
              </a:ext>
            </a:extLst>
          </p:cNvPr>
          <p:cNvSpPr txBox="1"/>
          <p:nvPr/>
        </p:nvSpPr>
        <p:spPr>
          <a:xfrm>
            <a:off x="2768693" y="6323369"/>
            <a:ext cx="6673661" cy="3850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1600"/>
              </a:spcBef>
              <a:buSzPct val="100000"/>
            </a:pPr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MTD – maximum tolerated dose; RP2D – recommended phase 2 dose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A8AD-F0D4-0EE7-D92C-E1844C9C2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Lonial</a:t>
            </a:r>
            <a:r>
              <a:rPr lang="en-US" dirty="0"/>
              <a:t> S, et al. ASH 2019; 3119.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F5DB70-353C-63E1-4E66-81A3529C208E}"/>
              </a:ext>
            </a:extLst>
          </p:cNvPr>
          <p:cNvSpPr/>
          <p:nvPr/>
        </p:nvSpPr>
        <p:spPr>
          <a:xfrm>
            <a:off x="7745791" y="2564191"/>
            <a:ext cx="503162" cy="387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1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0BCC4-12BD-6944-A2ED-43E1994A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5698"/>
            <a:ext cx="10744200" cy="755198"/>
          </a:xfrm>
        </p:spPr>
        <p:txBody>
          <a:bodyPr/>
          <a:lstStyle/>
          <a:p>
            <a:r>
              <a:rPr lang="es-ES" dirty="0"/>
              <a:t>CC-220-MM-001: </a:t>
            </a:r>
            <a:r>
              <a:rPr lang="es-ES" dirty="0" err="1"/>
              <a:t>Cohort</a:t>
            </a:r>
            <a:r>
              <a:rPr lang="es-ES" dirty="0"/>
              <a:t> B (IBER + DEX)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AB525B84-939B-DC49-93CE-737BB3044DAC}"/>
              </a:ext>
            </a:extLst>
          </p:cNvPr>
          <p:cNvSpPr/>
          <p:nvPr/>
        </p:nvSpPr>
        <p:spPr>
          <a:xfrm>
            <a:off x="1918865" y="986445"/>
            <a:ext cx="8354269" cy="4904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400" dirty="0">
                <a:solidFill>
                  <a:srgbClr val="595454"/>
                </a:solidFill>
                <a:cs typeface="Calibri" panose="020F0502020204030204" pitchFamily="34" charset="0"/>
              </a:rPr>
              <a:t>Eligible patients had RRMM and must have received ≥ 2 prior regimens including lenalidomide (LEN) and/or pomalidomide (POM), and a proteasome inhibitor (PI). All patients had progressed on or within 60 days of last MM therapy. IBER dose ranged from 0.3 to 1.2 mg; MTD/RP2D was not reached. </a:t>
            </a:r>
            <a:endParaRPr lang="en-US" sz="1400" baseline="30000" dirty="0">
              <a:solidFill>
                <a:srgbClr val="595454"/>
              </a:solidFill>
              <a:cs typeface="Calibri" panose="020F050202020403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088DB81-0819-CA40-B87A-0EC96046F5FB}"/>
              </a:ext>
            </a:extLst>
          </p:cNvPr>
          <p:cNvSpPr/>
          <p:nvPr/>
        </p:nvSpPr>
        <p:spPr>
          <a:xfrm>
            <a:off x="1656306" y="5258352"/>
            <a:ext cx="8895429" cy="102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Efficacy sustained in </a:t>
            </a:r>
            <a:r>
              <a:rPr lang="en-US" sz="1867" dirty="0" err="1">
                <a:cs typeface="Calibri" panose="020F0502020204030204" pitchFamily="34" charset="0"/>
              </a:rPr>
              <a:t>IMiD</a:t>
            </a:r>
            <a:r>
              <a:rPr lang="en-US" sz="1867" dirty="0">
                <a:cs typeface="Calibri" panose="020F0502020204030204" pitchFamily="34" charset="0"/>
              </a:rPr>
              <a:t>-refractory patients and </a:t>
            </a:r>
            <a:r>
              <a:rPr lang="en-US" sz="1867" dirty="0" err="1">
                <a:cs typeface="Calibri" panose="020F0502020204030204" pitchFamily="34" charset="0"/>
              </a:rPr>
              <a:t>dara</a:t>
            </a:r>
            <a:r>
              <a:rPr lang="en-US" sz="1867" dirty="0">
                <a:cs typeface="Calibri" panose="020F0502020204030204" pitchFamily="34" charset="0"/>
              </a:rPr>
              <a:t> and pom-refractory patients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G3-4 neutropenia: 29% and no G3-4 fatigue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G3-4 infections: 25%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endParaRPr lang="en-US" sz="1867" baseline="30000" dirty="0"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D9B15A-FC7B-E297-A8A4-8CBEEA7B27D4}"/>
              </a:ext>
            </a:extLst>
          </p:cNvPr>
          <p:cNvGrpSpPr/>
          <p:nvPr/>
        </p:nvGrpSpPr>
        <p:grpSpPr>
          <a:xfrm>
            <a:off x="1749046" y="1815615"/>
            <a:ext cx="3898551" cy="3314399"/>
            <a:chOff x="1263271" y="1755458"/>
            <a:chExt cx="3898551" cy="3314399"/>
          </a:xfrm>
        </p:grpSpPr>
        <p:sp>
          <p:nvSpPr>
            <p:cNvPr id="25" name="Rectangle: Top Corners Rounded 13">
              <a:extLst>
                <a:ext uri="{FF2B5EF4-FFF2-40B4-BE49-F238E27FC236}">
                  <a16:creationId xmlns:a16="http://schemas.microsoft.com/office/drawing/2014/main" id="{4925A8FD-0EFE-DF47-ABBF-F636E476DFDF}"/>
                </a:ext>
              </a:extLst>
            </p:cNvPr>
            <p:cNvSpPr/>
            <p:nvPr/>
          </p:nvSpPr>
          <p:spPr>
            <a:xfrm>
              <a:off x="1263271" y="1755458"/>
              <a:ext cx="3717940" cy="403240"/>
            </a:xfrm>
            <a:prstGeom prst="round2SameRect">
              <a:avLst/>
            </a:prstGeom>
            <a:solidFill>
              <a:srgbClr val="F36E26"/>
            </a:solidFill>
            <a:ln w="25400" cap="flat" cmpd="sng" algn="ctr">
              <a:solidFill>
                <a:srgbClr val="F36E2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71531">
                <a:defRPr/>
              </a:pPr>
              <a:r>
                <a:rPr lang="en-US" b="1" kern="0" dirty="0">
                  <a:solidFill>
                    <a:srgbClr val="FFFFFF"/>
                  </a:solidFill>
                </a:rPr>
                <a:t>Patient characteristics (N = 66)</a:t>
              </a:r>
              <a:endParaRPr lang="en-US" b="1" kern="0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: Top Corners Rounded 14">
              <a:extLst>
                <a:ext uri="{FF2B5EF4-FFF2-40B4-BE49-F238E27FC236}">
                  <a16:creationId xmlns:a16="http://schemas.microsoft.com/office/drawing/2014/main" id="{15D56B20-04A8-9943-A00F-6027E3FE972D}"/>
                </a:ext>
              </a:extLst>
            </p:cNvPr>
            <p:cNvSpPr/>
            <p:nvPr/>
          </p:nvSpPr>
          <p:spPr>
            <a:xfrm flipV="1">
              <a:off x="1377207" y="2280791"/>
              <a:ext cx="3490068" cy="2789066"/>
            </a:xfrm>
            <a:prstGeom prst="round2SameRect">
              <a:avLst>
                <a:gd name="adj1" fmla="val 1932"/>
                <a:gd name="adj2" fmla="val 0"/>
              </a:avLst>
            </a:prstGeom>
            <a:solidFill>
              <a:srgbClr val="FFFFFF"/>
            </a:solidFill>
            <a:ln w="25400" cap="flat" cmpd="sng" algn="ctr">
              <a:solidFill>
                <a:srgbClr val="F36E26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defTabSz="861298">
                <a:spcBef>
                  <a:spcPct val="35000"/>
                </a:spcBef>
                <a:buClr>
                  <a:srgbClr val="15717D"/>
                </a:buClr>
                <a:defRPr/>
              </a:pPr>
              <a:endParaRPr lang="en-US" kern="0" dirty="0">
                <a:solidFill>
                  <a:srgbClr val="544F40"/>
                </a:solidFill>
              </a:endParaRPr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1FBDE27A-F05A-9240-90D1-508D570FF355}"/>
                </a:ext>
              </a:extLst>
            </p:cNvPr>
            <p:cNvSpPr txBox="1"/>
            <p:nvPr/>
          </p:nvSpPr>
          <p:spPr>
            <a:xfrm>
              <a:off x="1506010" y="2309667"/>
              <a:ext cx="3655812" cy="2716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1987" indent="-141987" defTabSz="771531">
                <a:spcBef>
                  <a:spcPts val="253"/>
                </a:spcBef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Median age (years):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–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65 (33-79)</a:t>
              </a:r>
            </a:p>
            <a:p>
              <a:pPr marL="141987" indent="-141987" defTabSz="771531">
                <a:spcBef>
                  <a:spcPts val="339"/>
                </a:spcBef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Median prior lines of therapy: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–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5 (2-12)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proteasome inhibitors: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66.7%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l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enalidomide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75.8%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p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omalidomide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56.1%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CD38 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mAb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71.2%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AC2A2B-2E2A-EC05-8E00-4702A6D6EA36}"/>
              </a:ext>
            </a:extLst>
          </p:cNvPr>
          <p:cNvGrpSpPr/>
          <p:nvPr/>
        </p:nvGrpSpPr>
        <p:grpSpPr>
          <a:xfrm>
            <a:off x="6930000" y="1756381"/>
            <a:ext cx="3157983" cy="3350006"/>
            <a:chOff x="6768075" y="1620024"/>
            <a:chExt cx="3157983" cy="335000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ABF5CB4-6D8B-DE41-9D34-660782118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8075" y="1801538"/>
              <a:ext cx="2882917" cy="3168492"/>
            </a:xfrm>
            <a:prstGeom prst="rect">
              <a:avLst/>
            </a:prstGeom>
          </p:spPr>
        </p:pic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62CB5A27-958E-E64A-8909-2C417EA5ACFA}"/>
                </a:ext>
              </a:extLst>
            </p:cNvPr>
            <p:cNvSpPr txBox="1"/>
            <p:nvPr/>
          </p:nvSpPr>
          <p:spPr>
            <a:xfrm>
              <a:off x="7700220" y="2486744"/>
              <a:ext cx="550132" cy="259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71531"/>
              <a:r>
                <a:rPr lang="en-US" sz="844" dirty="0">
                  <a:solidFill>
                    <a:srgbClr val="544F40"/>
                  </a:solidFill>
                </a:rPr>
                <a:t>CBR</a:t>
              </a:r>
              <a:br>
                <a:rPr lang="en-US" sz="844" dirty="0">
                  <a:solidFill>
                    <a:srgbClr val="544F40"/>
                  </a:solidFill>
                </a:rPr>
              </a:br>
              <a:r>
                <a:rPr lang="en-US" sz="844" dirty="0">
                  <a:solidFill>
                    <a:srgbClr val="544F40"/>
                  </a:solidFill>
                </a:rPr>
                <a:t>49.2%</a:t>
              </a:r>
            </a:p>
          </p:txBody>
        </p:sp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7BB92614-DC46-0242-80C5-311CC822DB3F}"/>
                </a:ext>
              </a:extLst>
            </p:cNvPr>
            <p:cNvSpPr txBox="1"/>
            <p:nvPr/>
          </p:nvSpPr>
          <p:spPr>
            <a:xfrm>
              <a:off x="9375926" y="2887612"/>
              <a:ext cx="55013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71531"/>
              <a:r>
                <a:rPr lang="en-US" sz="1100" b="1" dirty="0">
                  <a:solidFill>
                    <a:srgbClr val="000000"/>
                  </a:solidFill>
                </a:rPr>
                <a:t>DCR</a:t>
              </a:r>
              <a:br>
                <a:rPr lang="en-US" sz="1100" b="1" dirty="0">
                  <a:solidFill>
                    <a:srgbClr val="000000"/>
                  </a:solidFill>
                </a:rPr>
              </a:br>
              <a:r>
                <a:rPr lang="en-US" sz="1100" b="1" dirty="0">
                  <a:solidFill>
                    <a:srgbClr val="000000"/>
                  </a:solidFill>
                </a:rPr>
                <a:t>84.7%</a:t>
              </a:r>
            </a:p>
          </p:txBody>
        </p:sp>
        <p:sp>
          <p:nvSpPr>
            <p:cNvPr id="19" name="Abrir llave 18">
              <a:extLst>
                <a:ext uri="{FF2B5EF4-FFF2-40B4-BE49-F238E27FC236}">
                  <a16:creationId xmlns:a16="http://schemas.microsoft.com/office/drawing/2014/main" id="{F7A96BAA-4BC4-4B48-B639-45D8E45B17AD}"/>
                </a:ext>
              </a:extLst>
            </p:cNvPr>
            <p:cNvSpPr/>
            <p:nvPr/>
          </p:nvSpPr>
          <p:spPr>
            <a:xfrm>
              <a:off x="8016214" y="2063776"/>
              <a:ext cx="60959" cy="108365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2025"/>
            </a:p>
          </p:txBody>
        </p:sp>
        <p:sp>
          <p:nvSpPr>
            <p:cNvPr id="20" name="Cerrar llave 19">
              <a:extLst>
                <a:ext uri="{FF2B5EF4-FFF2-40B4-BE49-F238E27FC236}">
                  <a16:creationId xmlns:a16="http://schemas.microsoft.com/office/drawing/2014/main" id="{421E2349-C41A-9649-A026-8B2022CBF35F}"/>
                </a:ext>
              </a:extLst>
            </p:cNvPr>
            <p:cNvSpPr/>
            <p:nvPr/>
          </p:nvSpPr>
          <p:spPr>
            <a:xfrm>
              <a:off x="9264353" y="2037348"/>
              <a:ext cx="60121" cy="195410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2025"/>
            </a:p>
          </p:txBody>
        </p:sp>
        <p:sp>
          <p:nvSpPr>
            <p:cNvPr id="31" name="TextBox 33">
              <a:extLst>
                <a:ext uri="{FF2B5EF4-FFF2-40B4-BE49-F238E27FC236}">
                  <a16:creationId xmlns:a16="http://schemas.microsoft.com/office/drawing/2014/main" id="{E8C9BA3B-6EDC-BC4D-A679-90F919D8D20D}"/>
                </a:ext>
              </a:extLst>
            </p:cNvPr>
            <p:cNvSpPr txBox="1"/>
            <p:nvPr/>
          </p:nvSpPr>
          <p:spPr>
            <a:xfrm>
              <a:off x="7647405" y="1620024"/>
              <a:ext cx="144640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771531">
                <a:defRPr/>
              </a:pPr>
              <a:r>
                <a:rPr lang="en-US" sz="1400" b="1" dirty="0">
                  <a:solidFill>
                    <a:srgbClr val="595454"/>
                  </a:solidFill>
                </a:rPr>
                <a:t>ORR: 32.2%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E5904A-E2A5-7822-EF47-F0196B2A37FF}"/>
              </a:ext>
            </a:extLst>
          </p:cNvPr>
          <p:cNvSpPr txBox="1"/>
          <p:nvPr/>
        </p:nvSpPr>
        <p:spPr>
          <a:xfrm>
            <a:off x="2768693" y="6323369"/>
            <a:ext cx="6673661" cy="3850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1600"/>
              </a:spcBef>
              <a:buSzPct val="100000"/>
            </a:pPr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MTD – maximum tolerated dose; RP2D – recommended phase 2 dose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A8AD-F0D4-0EE7-D92C-E1844C9C2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Lonial</a:t>
            </a:r>
            <a:r>
              <a:rPr lang="en-US" dirty="0"/>
              <a:t> S, et al. ASH 2019; 3119.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C22B345-73EB-FE07-F9AE-4B389D68E13C}"/>
              </a:ext>
            </a:extLst>
          </p:cNvPr>
          <p:cNvSpPr/>
          <p:nvPr/>
        </p:nvSpPr>
        <p:spPr>
          <a:xfrm>
            <a:off x="9431716" y="2971800"/>
            <a:ext cx="550484" cy="4461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8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0BCC4-12BD-6944-A2ED-43E1994A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5698"/>
            <a:ext cx="10744200" cy="755198"/>
          </a:xfrm>
        </p:spPr>
        <p:txBody>
          <a:bodyPr/>
          <a:lstStyle/>
          <a:p>
            <a:r>
              <a:rPr lang="es-ES" dirty="0"/>
              <a:t>CC-220-MM-001: </a:t>
            </a:r>
            <a:r>
              <a:rPr lang="es-ES" dirty="0" err="1"/>
              <a:t>Cohort</a:t>
            </a:r>
            <a:r>
              <a:rPr lang="es-ES" dirty="0"/>
              <a:t> B (IBER + DEX)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AB525B84-939B-DC49-93CE-737BB3044DAC}"/>
              </a:ext>
            </a:extLst>
          </p:cNvPr>
          <p:cNvSpPr/>
          <p:nvPr/>
        </p:nvSpPr>
        <p:spPr>
          <a:xfrm>
            <a:off x="1918865" y="986445"/>
            <a:ext cx="8354269" cy="49045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400" dirty="0">
                <a:solidFill>
                  <a:srgbClr val="595454"/>
                </a:solidFill>
                <a:cs typeface="Calibri" panose="020F0502020204030204" pitchFamily="34" charset="0"/>
              </a:rPr>
              <a:t>Eligible patients had RRMM and must have received ≥ 2 prior regimens including lenalidomide (LEN) and/or pomalidomide (POM), and a proteasome inhibitor (PI). All patients had progressed on or within 60 days of last MM therapy. IBER dose ranged from 0.3 to 1.2 mg; MTD/RP2D was not reached. </a:t>
            </a:r>
            <a:endParaRPr lang="en-US" sz="1400" baseline="30000" dirty="0">
              <a:solidFill>
                <a:srgbClr val="595454"/>
              </a:solidFill>
              <a:cs typeface="Calibri" panose="020F050202020403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088DB81-0819-CA40-B87A-0EC96046F5FB}"/>
              </a:ext>
            </a:extLst>
          </p:cNvPr>
          <p:cNvSpPr/>
          <p:nvPr/>
        </p:nvSpPr>
        <p:spPr>
          <a:xfrm>
            <a:off x="1656306" y="5258352"/>
            <a:ext cx="8895429" cy="10209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Efficacy sustained in </a:t>
            </a:r>
            <a:r>
              <a:rPr lang="en-US" sz="1867" dirty="0" err="1">
                <a:cs typeface="Calibri" panose="020F0502020204030204" pitchFamily="34" charset="0"/>
              </a:rPr>
              <a:t>IMiD</a:t>
            </a:r>
            <a:r>
              <a:rPr lang="en-US" sz="1867" dirty="0">
                <a:cs typeface="Calibri" panose="020F0502020204030204" pitchFamily="34" charset="0"/>
              </a:rPr>
              <a:t>-refractory patients and </a:t>
            </a:r>
            <a:r>
              <a:rPr lang="en-US" sz="1867" dirty="0" err="1">
                <a:cs typeface="Calibri" panose="020F0502020204030204" pitchFamily="34" charset="0"/>
              </a:rPr>
              <a:t>dara</a:t>
            </a:r>
            <a:r>
              <a:rPr lang="en-US" sz="1867" dirty="0">
                <a:cs typeface="Calibri" panose="020F0502020204030204" pitchFamily="34" charset="0"/>
              </a:rPr>
              <a:t> and pom-refractory patients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b="1" dirty="0">
                <a:solidFill>
                  <a:srgbClr val="000000"/>
                </a:solidFill>
                <a:cs typeface="Calibri" panose="020F0502020204030204" pitchFamily="34" charset="0"/>
              </a:rPr>
              <a:t>G3-4 neutropenia: 29% and no G3-4 fatigue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r>
              <a:rPr lang="en-US" sz="1867" dirty="0">
                <a:cs typeface="Calibri" panose="020F0502020204030204" pitchFamily="34" charset="0"/>
              </a:rPr>
              <a:t>G3-4 infections: 25%</a:t>
            </a:r>
          </a:p>
          <a:p>
            <a:pPr marL="0" lvl="1" defTabSz="771531">
              <a:lnSpc>
                <a:spcPct val="95000"/>
              </a:lnSpc>
              <a:spcBef>
                <a:spcPts val="169"/>
              </a:spcBef>
              <a:buClr>
                <a:srgbClr val="F36E26"/>
              </a:buClr>
              <a:defRPr/>
            </a:pPr>
            <a:endParaRPr lang="en-US" sz="1867" baseline="30000" dirty="0"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D9B15A-FC7B-E297-A8A4-8CBEEA7B27D4}"/>
              </a:ext>
            </a:extLst>
          </p:cNvPr>
          <p:cNvGrpSpPr/>
          <p:nvPr/>
        </p:nvGrpSpPr>
        <p:grpSpPr>
          <a:xfrm>
            <a:off x="1749046" y="1815615"/>
            <a:ext cx="3898551" cy="3314399"/>
            <a:chOff x="1263271" y="1755458"/>
            <a:chExt cx="3898551" cy="3314399"/>
          </a:xfrm>
        </p:grpSpPr>
        <p:sp>
          <p:nvSpPr>
            <p:cNvPr id="25" name="Rectangle: Top Corners Rounded 13">
              <a:extLst>
                <a:ext uri="{FF2B5EF4-FFF2-40B4-BE49-F238E27FC236}">
                  <a16:creationId xmlns:a16="http://schemas.microsoft.com/office/drawing/2014/main" id="{4925A8FD-0EFE-DF47-ABBF-F636E476DFDF}"/>
                </a:ext>
              </a:extLst>
            </p:cNvPr>
            <p:cNvSpPr/>
            <p:nvPr/>
          </p:nvSpPr>
          <p:spPr>
            <a:xfrm>
              <a:off x="1263271" y="1755458"/>
              <a:ext cx="3717940" cy="403240"/>
            </a:xfrm>
            <a:prstGeom prst="round2SameRect">
              <a:avLst/>
            </a:prstGeom>
            <a:solidFill>
              <a:srgbClr val="F36E26"/>
            </a:solidFill>
            <a:ln w="25400" cap="flat" cmpd="sng" algn="ctr">
              <a:solidFill>
                <a:srgbClr val="F36E2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71531">
                <a:defRPr/>
              </a:pPr>
              <a:r>
                <a:rPr lang="en-US" b="1" kern="0" dirty="0">
                  <a:solidFill>
                    <a:srgbClr val="FFFFFF"/>
                  </a:solidFill>
                </a:rPr>
                <a:t>Patient characteristics (N = 66)</a:t>
              </a:r>
              <a:endParaRPr lang="en-US" b="1" kern="0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: Top Corners Rounded 14">
              <a:extLst>
                <a:ext uri="{FF2B5EF4-FFF2-40B4-BE49-F238E27FC236}">
                  <a16:creationId xmlns:a16="http://schemas.microsoft.com/office/drawing/2014/main" id="{15D56B20-04A8-9943-A00F-6027E3FE972D}"/>
                </a:ext>
              </a:extLst>
            </p:cNvPr>
            <p:cNvSpPr/>
            <p:nvPr/>
          </p:nvSpPr>
          <p:spPr>
            <a:xfrm flipV="1">
              <a:off x="1377207" y="2280791"/>
              <a:ext cx="3490068" cy="2789066"/>
            </a:xfrm>
            <a:prstGeom prst="round2SameRect">
              <a:avLst>
                <a:gd name="adj1" fmla="val 1932"/>
                <a:gd name="adj2" fmla="val 0"/>
              </a:avLst>
            </a:prstGeom>
            <a:solidFill>
              <a:srgbClr val="FFFFFF"/>
            </a:solidFill>
            <a:ln w="25400" cap="flat" cmpd="sng" algn="ctr">
              <a:solidFill>
                <a:srgbClr val="F36E26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defTabSz="861298">
                <a:spcBef>
                  <a:spcPct val="35000"/>
                </a:spcBef>
                <a:buClr>
                  <a:srgbClr val="15717D"/>
                </a:buClr>
                <a:defRPr/>
              </a:pPr>
              <a:endParaRPr lang="en-US" kern="0" dirty="0">
                <a:solidFill>
                  <a:srgbClr val="544F40"/>
                </a:solidFill>
              </a:endParaRPr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1FBDE27A-F05A-9240-90D1-508D570FF355}"/>
                </a:ext>
              </a:extLst>
            </p:cNvPr>
            <p:cNvSpPr txBox="1"/>
            <p:nvPr/>
          </p:nvSpPr>
          <p:spPr>
            <a:xfrm>
              <a:off x="1506010" y="2309667"/>
              <a:ext cx="3655812" cy="2716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1987" indent="-141987" defTabSz="771531">
                <a:spcBef>
                  <a:spcPts val="253"/>
                </a:spcBef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Median age (years):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–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65 (33-79)</a:t>
              </a:r>
            </a:p>
            <a:p>
              <a:pPr marL="141987" indent="-141987" defTabSz="771531">
                <a:spcBef>
                  <a:spcPts val="339"/>
                </a:spcBef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Median prior lines of therapy: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–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5 (2-12)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proteasome inhibitors: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66.7%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l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enalidomide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75.8%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p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omalidomide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56.1%</a:t>
              </a:r>
            </a:p>
            <a:p>
              <a:pPr marL="155383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Refractory to CD38 </a:t>
              </a:r>
              <a:r>
                <a:rPr lang="en-US" sz="1400" dirty="0" err="1">
                  <a:solidFill>
                    <a:srgbClr val="544F40"/>
                  </a:solidFill>
                  <a:cs typeface="Calibri" panose="020F0502020204030204" pitchFamily="34" charset="0"/>
                </a:rPr>
                <a:t>mAb</a:t>
              </a: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:</a:t>
              </a:r>
            </a:p>
            <a:p>
              <a:pPr marL="290671" lvl="1" indent="-144667" defTabSz="771531">
                <a:buClr>
                  <a:srgbClr val="F36E26"/>
                </a:buClr>
                <a:buFont typeface="Arial" panose="020B0604020202020204" pitchFamily="34" charset="0"/>
                <a:buChar char="−"/>
                <a:defRPr/>
              </a:pPr>
              <a:r>
                <a:rPr lang="en-US" sz="1400" dirty="0">
                  <a:solidFill>
                    <a:srgbClr val="544F40"/>
                  </a:solidFill>
                  <a:cs typeface="Calibri" panose="020F0502020204030204" pitchFamily="34" charset="0"/>
                </a:rPr>
                <a:t>71.2%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AC2A2B-2E2A-EC05-8E00-4702A6D6EA36}"/>
              </a:ext>
            </a:extLst>
          </p:cNvPr>
          <p:cNvGrpSpPr/>
          <p:nvPr/>
        </p:nvGrpSpPr>
        <p:grpSpPr>
          <a:xfrm>
            <a:off x="6930000" y="1756381"/>
            <a:ext cx="3157983" cy="3350006"/>
            <a:chOff x="6768075" y="1620024"/>
            <a:chExt cx="3157983" cy="335000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ABF5CB4-6D8B-DE41-9D34-660782118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8075" y="1801538"/>
              <a:ext cx="2882917" cy="3168492"/>
            </a:xfrm>
            <a:prstGeom prst="rect">
              <a:avLst/>
            </a:prstGeom>
          </p:spPr>
        </p:pic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62CB5A27-958E-E64A-8909-2C417EA5ACFA}"/>
                </a:ext>
              </a:extLst>
            </p:cNvPr>
            <p:cNvSpPr txBox="1"/>
            <p:nvPr/>
          </p:nvSpPr>
          <p:spPr>
            <a:xfrm>
              <a:off x="7700220" y="2486744"/>
              <a:ext cx="550132" cy="259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71531"/>
              <a:r>
                <a:rPr lang="en-US" sz="844" dirty="0">
                  <a:solidFill>
                    <a:srgbClr val="544F40"/>
                  </a:solidFill>
                </a:rPr>
                <a:t>CBR</a:t>
              </a:r>
              <a:br>
                <a:rPr lang="en-US" sz="844" dirty="0">
                  <a:solidFill>
                    <a:srgbClr val="544F40"/>
                  </a:solidFill>
                </a:rPr>
              </a:br>
              <a:r>
                <a:rPr lang="en-US" sz="844" dirty="0">
                  <a:solidFill>
                    <a:srgbClr val="544F40"/>
                  </a:solidFill>
                </a:rPr>
                <a:t>49.2%</a:t>
              </a:r>
            </a:p>
          </p:txBody>
        </p:sp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7BB92614-DC46-0242-80C5-311CC822DB3F}"/>
                </a:ext>
              </a:extLst>
            </p:cNvPr>
            <p:cNvSpPr txBox="1"/>
            <p:nvPr/>
          </p:nvSpPr>
          <p:spPr>
            <a:xfrm>
              <a:off x="9375926" y="2887612"/>
              <a:ext cx="550132" cy="259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771531"/>
              <a:r>
                <a:rPr lang="en-US" sz="844" dirty="0">
                  <a:solidFill>
                    <a:srgbClr val="544F40"/>
                  </a:solidFill>
                </a:rPr>
                <a:t>DCR</a:t>
              </a:r>
              <a:br>
                <a:rPr lang="en-US" sz="844" dirty="0">
                  <a:solidFill>
                    <a:srgbClr val="544F40"/>
                  </a:solidFill>
                </a:rPr>
              </a:br>
              <a:r>
                <a:rPr lang="en-US" sz="844" dirty="0">
                  <a:solidFill>
                    <a:srgbClr val="544F40"/>
                  </a:solidFill>
                </a:rPr>
                <a:t>84.7%</a:t>
              </a:r>
            </a:p>
          </p:txBody>
        </p:sp>
        <p:sp>
          <p:nvSpPr>
            <p:cNvPr id="19" name="Abrir llave 18">
              <a:extLst>
                <a:ext uri="{FF2B5EF4-FFF2-40B4-BE49-F238E27FC236}">
                  <a16:creationId xmlns:a16="http://schemas.microsoft.com/office/drawing/2014/main" id="{F7A96BAA-4BC4-4B48-B639-45D8E45B17AD}"/>
                </a:ext>
              </a:extLst>
            </p:cNvPr>
            <p:cNvSpPr/>
            <p:nvPr/>
          </p:nvSpPr>
          <p:spPr>
            <a:xfrm>
              <a:off x="8016214" y="2063776"/>
              <a:ext cx="60959" cy="108365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2025"/>
            </a:p>
          </p:txBody>
        </p:sp>
        <p:sp>
          <p:nvSpPr>
            <p:cNvPr id="20" name="Cerrar llave 19">
              <a:extLst>
                <a:ext uri="{FF2B5EF4-FFF2-40B4-BE49-F238E27FC236}">
                  <a16:creationId xmlns:a16="http://schemas.microsoft.com/office/drawing/2014/main" id="{421E2349-C41A-9649-A026-8B2022CBF35F}"/>
                </a:ext>
              </a:extLst>
            </p:cNvPr>
            <p:cNvSpPr/>
            <p:nvPr/>
          </p:nvSpPr>
          <p:spPr>
            <a:xfrm>
              <a:off x="9264353" y="2037348"/>
              <a:ext cx="60121" cy="195410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2025"/>
            </a:p>
          </p:txBody>
        </p:sp>
        <p:sp>
          <p:nvSpPr>
            <p:cNvPr id="31" name="TextBox 33">
              <a:extLst>
                <a:ext uri="{FF2B5EF4-FFF2-40B4-BE49-F238E27FC236}">
                  <a16:creationId xmlns:a16="http://schemas.microsoft.com/office/drawing/2014/main" id="{E8C9BA3B-6EDC-BC4D-A679-90F919D8D20D}"/>
                </a:ext>
              </a:extLst>
            </p:cNvPr>
            <p:cNvSpPr txBox="1"/>
            <p:nvPr/>
          </p:nvSpPr>
          <p:spPr>
            <a:xfrm>
              <a:off x="7647405" y="1620024"/>
              <a:ext cx="144640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771531">
                <a:defRPr/>
              </a:pPr>
              <a:r>
                <a:rPr lang="en-US" sz="1400" b="1" dirty="0">
                  <a:solidFill>
                    <a:srgbClr val="595454"/>
                  </a:solidFill>
                </a:rPr>
                <a:t>ORR: 32.2%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E5904A-E2A5-7822-EF47-F0196B2A37FF}"/>
              </a:ext>
            </a:extLst>
          </p:cNvPr>
          <p:cNvSpPr txBox="1"/>
          <p:nvPr/>
        </p:nvSpPr>
        <p:spPr>
          <a:xfrm>
            <a:off x="2768693" y="6323369"/>
            <a:ext cx="6673661" cy="3850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1600"/>
              </a:spcBef>
              <a:buSzPct val="100000"/>
            </a:pPr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MTD – maximum tolerated dose; RP2D – recommended phase 2 dose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A8AD-F0D4-0EE7-D92C-E1844C9C2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Lonial</a:t>
            </a:r>
            <a:r>
              <a:rPr lang="en-US" dirty="0"/>
              <a:t> S, et al. ASH 2019; 3119.</a:t>
            </a:r>
          </a:p>
        </p:txBody>
      </p:sp>
    </p:spTree>
    <p:extLst>
      <p:ext uri="{BB962C8B-B14F-4D97-AF65-F5344CB8AC3E}">
        <p14:creationId xmlns:p14="http://schemas.microsoft.com/office/powerpoint/2010/main" val="3290039019"/>
      </p:ext>
    </p:extLst>
  </p:cSld>
  <p:clrMapOvr>
    <a:masterClrMapping/>
  </p:clrMapOvr>
</p:sld>
</file>

<file path=ppt/theme/theme1.xml><?xml version="1.0" encoding="utf-8"?>
<a:theme xmlns:a="http://schemas.openxmlformats.org/drawingml/2006/main" name="2022 Hem Onc">
  <a:themeElements>
    <a:clrScheme name="HemOnc22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4A86D9"/>
      </a:accent1>
      <a:accent2>
        <a:srgbClr val="F7931E"/>
      </a:accent2>
      <a:accent3>
        <a:srgbClr val="DF504B"/>
      </a:accent3>
      <a:accent4>
        <a:srgbClr val="FF7F40"/>
      </a:accent4>
      <a:accent5>
        <a:srgbClr val="35A696"/>
      </a:accent5>
      <a:accent6>
        <a:srgbClr val="AD337F"/>
      </a:accent6>
      <a:hlink>
        <a:srgbClr val="FF7F40"/>
      </a:hlink>
      <a:folHlink>
        <a:srgbClr val="B7B7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Hem Onc" id="{1BD2C11B-1E1D-4714-A12C-2D116F31C9E6}" vid="{7C79B49B-5FF8-488B-985C-FF1AF5D36A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9">
    <a:dk1>
      <a:srgbClr val="595454"/>
    </a:dk1>
    <a:lt1>
      <a:srgbClr val="FFFFFF"/>
    </a:lt1>
    <a:dk2>
      <a:srgbClr val="595454"/>
    </a:dk2>
    <a:lt2>
      <a:srgbClr val="A69F9F"/>
    </a:lt2>
    <a:accent1>
      <a:srgbClr val="BE2BBB"/>
    </a:accent1>
    <a:accent2>
      <a:srgbClr val="33D6F1"/>
    </a:accent2>
    <a:accent3>
      <a:srgbClr val="59FFB9"/>
    </a:accent3>
    <a:accent4>
      <a:srgbClr val="FDA97D"/>
    </a:accent4>
    <a:accent5>
      <a:srgbClr val="FFD186"/>
    </a:accent5>
    <a:accent6>
      <a:srgbClr val="AE7A65"/>
    </a:accent6>
    <a:hlink>
      <a:srgbClr val="BE2BBB"/>
    </a:hlink>
    <a:folHlink>
      <a:srgbClr val="A69F9F"/>
    </a:folHlink>
  </a:clrScheme>
  <a:fontScheme name="Trebuchet MS">
    <a:majorFont>
      <a:latin typeface="Trebuchet MS" panose="020B0603020202020204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9">
    <a:dk1>
      <a:srgbClr val="595454"/>
    </a:dk1>
    <a:lt1>
      <a:srgbClr val="FFFFFF"/>
    </a:lt1>
    <a:dk2>
      <a:srgbClr val="595454"/>
    </a:dk2>
    <a:lt2>
      <a:srgbClr val="A69F9F"/>
    </a:lt2>
    <a:accent1>
      <a:srgbClr val="BE2BBB"/>
    </a:accent1>
    <a:accent2>
      <a:srgbClr val="33D6F1"/>
    </a:accent2>
    <a:accent3>
      <a:srgbClr val="59FFB9"/>
    </a:accent3>
    <a:accent4>
      <a:srgbClr val="FDA97D"/>
    </a:accent4>
    <a:accent5>
      <a:srgbClr val="FFD186"/>
    </a:accent5>
    <a:accent6>
      <a:srgbClr val="AE7A65"/>
    </a:accent6>
    <a:hlink>
      <a:srgbClr val="BE2BBB"/>
    </a:hlink>
    <a:folHlink>
      <a:srgbClr val="A69F9F"/>
    </a:folHlink>
  </a:clrScheme>
  <a:fontScheme name="Trebuchet MS">
    <a:majorFont>
      <a:latin typeface="Trebuchet MS" panose="020B0603020202020204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9">
    <a:dk1>
      <a:srgbClr val="595454"/>
    </a:dk1>
    <a:lt1>
      <a:srgbClr val="FFFFFF"/>
    </a:lt1>
    <a:dk2>
      <a:srgbClr val="595454"/>
    </a:dk2>
    <a:lt2>
      <a:srgbClr val="A69F9F"/>
    </a:lt2>
    <a:accent1>
      <a:srgbClr val="BE2BBB"/>
    </a:accent1>
    <a:accent2>
      <a:srgbClr val="33D6F1"/>
    </a:accent2>
    <a:accent3>
      <a:srgbClr val="59FFB9"/>
    </a:accent3>
    <a:accent4>
      <a:srgbClr val="FDA97D"/>
    </a:accent4>
    <a:accent5>
      <a:srgbClr val="FFD186"/>
    </a:accent5>
    <a:accent6>
      <a:srgbClr val="AE7A65"/>
    </a:accent6>
    <a:hlink>
      <a:srgbClr val="BE2BBB"/>
    </a:hlink>
    <a:folHlink>
      <a:srgbClr val="A69F9F"/>
    </a:folHlink>
  </a:clrScheme>
  <a:fontScheme name="Trebuchet MS">
    <a:majorFont>
      <a:latin typeface="Trebuchet MS" panose="020B0603020202020204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9">
    <a:dk1>
      <a:srgbClr val="595454"/>
    </a:dk1>
    <a:lt1>
      <a:srgbClr val="FFFFFF"/>
    </a:lt1>
    <a:dk2>
      <a:srgbClr val="595454"/>
    </a:dk2>
    <a:lt2>
      <a:srgbClr val="A69F9F"/>
    </a:lt2>
    <a:accent1>
      <a:srgbClr val="BE2BBB"/>
    </a:accent1>
    <a:accent2>
      <a:srgbClr val="33D6F1"/>
    </a:accent2>
    <a:accent3>
      <a:srgbClr val="59FFB9"/>
    </a:accent3>
    <a:accent4>
      <a:srgbClr val="FDA97D"/>
    </a:accent4>
    <a:accent5>
      <a:srgbClr val="FFD186"/>
    </a:accent5>
    <a:accent6>
      <a:srgbClr val="AE7A65"/>
    </a:accent6>
    <a:hlink>
      <a:srgbClr val="BE2BBB"/>
    </a:hlink>
    <a:folHlink>
      <a:srgbClr val="A69F9F"/>
    </a:folHlink>
  </a:clrScheme>
  <a:fontScheme name="Trebuchet MS">
    <a:majorFont>
      <a:latin typeface="Trebuchet MS" panose="020B0603020202020204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2022 Hem Onc</Template>
  <TotalTime>0</TotalTime>
  <Words>9597</Words>
  <Application>Microsoft Office PowerPoint</Application>
  <PresentationFormat>Widescreen</PresentationFormat>
  <Paragraphs>2303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</vt:lpstr>
      <vt:lpstr>2022 Hem Onc</vt:lpstr>
      <vt:lpstr>What is the Response and Safety Profile With Iberdomide-Based Therapies in Multiple Myeloma?</vt:lpstr>
      <vt:lpstr>CC-220-MM-001: Doses and Schedule</vt:lpstr>
      <vt:lpstr>CC-220-MM-001: Cohort B (IBER + DEX)</vt:lpstr>
      <vt:lpstr>CC-220-MM-001: Cohort B (IBER + DEX)</vt:lpstr>
      <vt:lpstr>CC-220-MM-001: Cohort B (IBER + DEX)</vt:lpstr>
      <vt:lpstr>CC-220-MM-001: Cohort B (IBER + DEX)</vt:lpstr>
      <vt:lpstr>CC-220-MM-001: Cohort B (IBER + DEX)</vt:lpstr>
      <vt:lpstr>CC-220-MM-001: Cohort B (IBER + DEX)</vt:lpstr>
      <vt:lpstr>CC-220-MM-001: Cohort B (IBER + DEX)</vt:lpstr>
      <vt:lpstr>IBER in Combination with DEX:  Results from the Dose-Expansion Phase of the CC-220-MM-001 Trial </vt:lpstr>
      <vt:lpstr>IBER in Combination with DEX:  Results from the Dose-Expansion Phase of the CC-220-MM-001 Trial </vt:lpstr>
      <vt:lpstr>IBER in Combination with DEX:  Results from the Dose-Expansion Phase of the CC-220-MM-001 Trial </vt:lpstr>
      <vt:lpstr>IBER in Combination with DEX:  Results from the Dose-Expansion Phase of the CC-220-MM-001 Trial </vt:lpstr>
      <vt:lpstr>IBER in Combination with DEX:  Results from the Dose-Expansion Phase of the CC-220-MM-001 Trial </vt:lpstr>
      <vt:lpstr>CC-220-MM-001 Trial:  Baseline Characteristics and Treatment Disposition</vt:lpstr>
      <vt:lpstr>CC-220-MM-001 Trial:  Baseline Characteristics and Treatment Disposition</vt:lpstr>
      <vt:lpstr>CC-220-MM-001 Trial:  Baseline Characteristics and Treatment Disposition</vt:lpstr>
      <vt:lpstr>CC-220-MM-001 Trial: Response Rates and Survival</vt:lpstr>
      <vt:lpstr>CC-220-MM-001 Trial: Response Rates and Survival</vt:lpstr>
      <vt:lpstr>CC-220-MM-001 Trial: Response Rates and Survival</vt:lpstr>
      <vt:lpstr>CC-220-MM-001 Trial: Response Rates and Survival</vt:lpstr>
      <vt:lpstr>CC-220-MM-001 Trial: Safety</vt:lpstr>
      <vt:lpstr>CC-220-MM-001 Trial: Safety</vt:lpstr>
      <vt:lpstr>CC-220-MM-001 Trial: Safety</vt:lpstr>
      <vt:lpstr>CC-220-MM-001:  Patient Disposition and Treatment Exposure</vt:lpstr>
      <vt:lpstr>What Iberdomide-Based Triplets Are Being Studied in RRMM?</vt:lpstr>
      <vt:lpstr>CC-220-MM-001: Study Design and Objective</vt:lpstr>
      <vt:lpstr>CC-220-MM-001: Prior Therapies and Refractory Status</vt:lpstr>
      <vt:lpstr>CC-220-MM-001: Best Response (Cohort E, F, and G) </vt:lpstr>
      <vt:lpstr>Conclusions</vt:lpstr>
      <vt:lpstr>Ongoing Clinical Studies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2019-05-10T15:34:56Z</dcterms:created>
  <dcterms:modified xsi:type="dcterms:W3CDTF">2022-08-29T20:56:30Z</dcterms:modified>
</cp:coreProperties>
</file>