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8"/>
  </p:notesMasterIdLst>
  <p:sldIdLst>
    <p:sldId id="2147472964" r:id="rId2"/>
    <p:sldId id="256" r:id="rId3"/>
    <p:sldId id="2147472957" r:id="rId4"/>
    <p:sldId id="361" r:id="rId5"/>
    <p:sldId id="377" r:id="rId6"/>
    <p:sldId id="2147472965"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CEDBCEE-757B-7841-3EEF-48DF27FC157F}" name="Carly Weiss" initials="CW" userId="S::cweiss@ushealthconnect.com::179114ef-fc84-443f-bc4d-8cb9e4a2584a"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CB7C7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1"/>
    <p:restoredTop sz="96327"/>
  </p:normalViewPr>
  <p:slideViewPr>
    <p:cSldViewPr snapToGrid="0">
      <p:cViewPr varScale="1">
        <p:scale>
          <a:sx n="91" d="100"/>
          <a:sy n="91" d="100"/>
        </p:scale>
        <p:origin x="31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8/10/relationships/authors" Targe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210342499791207"/>
          <c:y val="0.13821089148968885"/>
          <c:w val="0.79384121449991285"/>
          <c:h val="0.69593651100174059"/>
        </c:manualLayout>
      </c:layout>
      <c:barChart>
        <c:barDir val="col"/>
        <c:grouping val="stacked"/>
        <c:varyColors val="0"/>
        <c:ser>
          <c:idx val="0"/>
          <c:order val="0"/>
          <c:tx>
            <c:strRef>
              <c:f>Sheet1!$B$1</c:f>
              <c:strCache>
                <c:ptCount val="1"/>
                <c:pt idx="0">
                  <c:v>NE</c:v>
                </c:pt>
              </c:strCache>
            </c:strRef>
          </c:tx>
          <c:spPr>
            <a:solidFill>
              <a:srgbClr val="D9D9D9"/>
            </a:solidFill>
            <a:ln>
              <a:noFill/>
            </a:ln>
            <a:effectLst/>
          </c:spPr>
          <c:invertIfNegative val="0"/>
          <c:dLbls>
            <c:dLbl>
              <c:idx val="1"/>
              <c:tx>
                <c:rich>
                  <a:bodyPr/>
                  <a:lstStyle/>
                  <a:p>
                    <a:r>
                      <a:rPr lang="en-US" dirty="0"/>
                      <a:t>1 (</a:t>
                    </a:r>
                    <a:fld id="{2CEB5865-250D-401A-B316-62A7D65D2900}"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FE3B-40A0-B7A6-14526567D3F0}"/>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rgbClr val="615D5D"/>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IberDd
(N = 37)ᵇ</c:v>
                </c:pt>
                <c:pt idx="1">
                  <c:v>IberVd
(N = 25)ᵇ</c:v>
                </c:pt>
                <c:pt idx="2">
                  <c:v>IberKd
(N = 8)ᵇ</c:v>
                </c:pt>
              </c:strCache>
            </c:strRef>
          </c:cat>
          <c:val>
            <c:numRef>
              <c:f>Sheet1!$B$2:$B$4</c:f>
              <c:numCache>
                <c:formatCode>0.0</c:formatCode>
                <c:ptCount val="3"/>
                <c:pt idx="1">
                  <c:v>4</c:v>
                </c:pt>
              </c:numCache>
            </c:numRef>
          </c:val>
          <c:extLst>
            <c:ext xmlns:c16="http://schemas.microsoft.com/office/drawing/2014/chart" uri="{C3380CC4-5D6E-409C-BE32-E72D297353CC}">
              <c16:uniqueId val="{00000001-FE3B-40A0-B7A6-14526567D3F0}"/>
            </c:ext>
          </c:extLst>
        </c:ser>
        <c:ser>
          <c:idx val="1"/>
          <c:order val="1"/>
          <c:tx>
            <c:strRef>
              <c:f>Sheet1!$C$1</c:f>
              <c:strCache>
                <c:ptCount val="1"/>
                <c:pt idx="0">
                  <c:v>PD</c:v>
                </c:pt>
              </c:strCache>
            </c:strRef>
          </c:tx>
          <c:spPr>
            <a:solidFill>
              <a:srgbClr val="DF603A"/>
            </a:solidFill>
            <a:ln>
              <a:noFill/>
            </a:ln>
            <a:effectLst/>
          </c:spPr>
          <c:invertIfNegative val="0"/>
          <c:dLbls>
            <c:dLbl>
              <c:idx val="0"/>
              <c:tx>
                <c:rich>
                  <a:bodyPr/>
                  <a:lstStyle/>
                  <a:p>
                    <a:r>
                      <a:rPr lang="en-US" dirty="0"/>
                      <a:t>4 (</a:t>
                    </a:r>
                    <a:fld id="{73D0B002-B5A9-43D2-BD74-17D3C0976CEF}"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FE3B-40A0-B7A6-14526567D3F0}"/>
                </c:ext>
              </c:extLst>
            </c:dLbl>
            <c:dLbl>
              <c:idx val="1"/>
              <c:tx>
                <c:rich>
                  <a:bodyPr/>
                  <a:lstStyle/>
                  <a:p>
                    <a:r>
                      <a:rPr lang="en-US" dirty="0"/>
                      <a:t>2 (</a:t>
                    </a:r>
                    <a:fld id="{A86DA3AB-B749-4102-ACAE-442F2775A97B}"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FE3B-40A0-B7A6-14526567D3F0}"/>
                </c:ext>
              </c:extLst>
            </c:dLbl>
            <c:dLbl>
              <c:idx val="2"/>
              <c:tx>
                <c:rich>
                  <a:bodyPr/>
                  <a:lstStyle/>
                  <a:p>
                    <a:r>
                      <a:rPr lang="en-US" dirty="0"/>
                      <a:t>1 (</a:t>
                    </a:r>
                    <a:fld id="{4DD1B02C-1D1D-4FFB-AAA8-D5662498FFEB}"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FE3B-40A0-B7A6-14526567D3F0}"/>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IberDd
(N = 37)ᵇ</c:v>
                </c:pt>
                <c:pt idx="1">
                  <c:v>IberVd
(N = 25)ᵇ</c:v>
                </c:pt>
                <c:pt idx="2">
                  <c:v>IberKd
(N = 8)ᵇ</c:v>
                </c:pt>
              </c:strCache>
            </c:strRef>
          </c:cat>
          <c:val>
            <c:numRef>
              <c:f>Sheet1!$C$2:$C$4</c:f>
              <c:numCache>
                <c:formatCode>0.0</c:formatCode>
                <c:ptCount val="3"/>
                <c:pt idx="0" formatCode="General">
                  <c:v>10.8</c:v>
                </c:pt>
                <c:pt idx="1">
                  <c:v>8</c:v>
                </c:pt>
                <c:pt idx="2" formatCode="General">
                  <c:v>12.5</c:v>
                </c:pt>
              </c:numCache>
            </c:numRef>
          </c:val>
          <c:extLst>
            <c:ext xmlns:c16="http://schemas.microsoft.com/office/drawing/2014/chart" uri="{C3380CC4-5D6E-409C-BE32-E72D297353CC}">
              <c16:uniqueId val="{00000005-FE3B-40A0-B7A6-14526567D3F0}"/>
            </c:ext>
          </c:extLst>
        </c:ser>
        <c:ser>
          <c:idx val="2"/>
          <c:order val="2"/>
          <c:tx>
            <c:strRef>
              <c:f>Sheet1!$D$1</c:f>
              <c:strCache>
                <c:ptCount val="1"/>
                <c:pt idx="0">
                  <c:v>SD</c:v>
                </c:pt>
              </c:strCache>
            </c:strRef>
          </c:tx>
          <c:spPr>
            <a:solidFill>
              <a:srgbClr val="A69F9F"/>
            </a:solidFill>
            <a:ln>
              <a:noFill/>
            </a:ln>
            <a:effectLst/>
          </c:spPr>
          <c:invertIfNegative val="0"/>
          <c:dLbls>
            <c:dLbl>
              <c:idx val="0"/>
              <c:tx>
                <c:rich>
                  <a:bodyPr/>
                  <a:lstStyle/>
                  <a:p>
                    <a:r>
                      <a:rPr lang="en-US" dirty="0"/>
                      <a:t>13 (</a:t>
                    </a:r>
                    <a:fld id="{B171E5FD-2A6E-40AE-91CE-04F9362F143D}"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FE3B-40A0-B7A6-14526567D3F0}"/>
                </c:ext>
              </c:extLst>
            </c:dLbl>
            <c:dLbl>
              <c:idx val="1"/>
              <c:tx>
                <c:rich>
                  <a:bodyPr/>
                  <a:lstStyle/>
                  <a:p>
                    <a:r>
                      <a:rPr lang="en-US" dirty="0"/>
                      <a:t>6 (</a:t>
                    </a:r>
                    <a:fld id="{ECA7506A-8D5C-439E-BB2B-AEFE30DEF817}"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FE3B-40A0-B7A6-14526567D3F0}"/>
                </c:ext>
              </c:extLst>
            </c:dLbl>
            <c:dLbl>
              <c:idx val="2"/>
              <c:tx>
                <c:rich>
                  <a:bodyPr/>
                  <a:lstStyle/>
                  <a:p>
                    <a:r>
                      <a:rPr lang="en-US" dirty="0"/>
                      <a:t>3 (</a:t>
                    </a:r>
                    <a:fld id="{9E8CF4B1-159F-4486-A0F7-E73762A2C268}"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8-FE3B-40A0-B7A6-14526567D3F0}"/>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IberDd
(N = 37)ᵇ</c:v>
                </c:pt>
                <c:pt idx="1">
                  <c:v>IberVd
(N = 25)ᵇ</c:v>
                </c:pt>
                <c:pt idx="2">
                  <c:v>IberKd
(N = 8)ᵇ</c:v>
                </c:pt>
              </c:strCache>
            </c:strRef>
          </c:cat>
          <c:val>
            <c:numRef>
              <c:f>Sheet1!$D$2:$D$4</c:f>
              <c:numCache>
                <c:formatCode>0.0</c:formatCode>
                <c:ptCount val="3"/>
                <c:pt idx="0" formatCode="General">
                  <c:v>35.1</c:v>
                </c:pt>
                <c:pt idx="1">
                  <c:v>24</c:v>
                </c:pt>
                <c:pt idx="2" formatCode="General">
                  <c:v>37.5</c:v>
                </c:pt>
              </c:numCache>
            </c:numRef>
          </c:val>
          <c:extLst>
            <c:ext xmlns:c16="http://schemas.microsoft.com/office/drawing/2014/chart" uri="{C3380CC4-5D6E-409C-BE32-E72D297353CC}">
              <c16:uniqueId val="{00000009-FE3B-40A0-B7A6-14526567D3F0}"/>
            </c:ext>
          </c:extLst>
        </c:ser>
        <c:ser>
          <c:idx val="3"/>
          <c:order val="3"/>
          <c:tx>
            <c:strRef>
              <c:f>Sheet1!$E$1</c:f>
              <c:strCache>
                <c:ptCount val="1"/>
                <c:pt idx="0">
                  <c:v>MR</c:v>
                </c:pt>
              </c:strCache>
            </c:strRef>
          </c:tx>
          <c:spPr>
            <a:solidFill>
              <a:srgbClr val="CDFFFF"/>
            </a:solidFill>
            <a:ln>
              <a:noFill/>
            </a:ln>
            <a:effectLst/>
          </c:spPr>
          <c:invertIfNegative val="0"/>
          <c:dLbls>
            <c:dLbl>
              <c:idx val="0"/>
              <c:tx>
                <c:rich>
                  <a:bodyPr/>
                  <a:lstStyle/>
                  <a:p>
                    <a:r>
                      <a:rPr lang="en-US" dirty="0"/>
                      <a:t>3 (</a:t>
                    </a:r>
                    <a:fld id="{4AEE026E-19A6-4B65-994E-B2142C1B50AC}"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A-FE3B-40A0-B7A6-14526567D3F0}"/>
                </c:ext>
              </c:extLst>
            </c:dLbl>
            <c:dLbl>
              <c:idx val="1"/>
              <c:tx>
                <c:rich>
                  <a:bodyPr/>
                  <a:lstStyle/>
                  <a:p>
                    <a:r>
                      <a:rPr lang="en-US" dirty="0"/>
                      <a:t>2 (</a:t>
                    </a:r>
                    <a:fld id="{193F479B-5ACC-44A7-A23A-58BF9F1B40D0}"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B-FE3B-40A0-B7A6-14526567D3F0}"/>
                </c:ext>
              </c:extLst>
            </c:dLbl>
            <c:dLbl>
              <c:idx val="2"/>
              <c:tx>
                <c:rich>
                  <a:bodyPr/>
                  <a:lstStyle/>
                  <a:p>
                    <a:r>
                      <a:rPr lang="en-US" dirty="0"/>
                      <a:t>1 (</a:t>
                    </a:r>
                    <a:fld id="{351D4706-76F8-4E8B-A491-81B2DF5B376C}"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C-FE3B-40A0-B7A6-14526567D3F0}"/>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rgbClr val="615D5D"/>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IberDd
(N = 37)ᵇ</c:v>
                </c:pt>
                <c:pt idx="1">
                  <c:v>IberVd
(N = 25)ᵇ</c:v>
                </c:pt>
                <c:pt idx="2">
                  <c:v>IberKd
(N = 8)ᵇ</c:v>
                </c:pt>
              </c:strCache>
            </c:strRef>
          </c:cat>
          <c:val>
            <c:numRef>
              <c:f>Sheet1!$E$2:$E$4</c:f>
              <c:numCache>
                <c:formatCode>0.0</c:formatCode>
                <c:ptCount val="3"/>
                <c:pt idx="0" formatCode="General">
                  <c:v>8.1</c:v>
                </c:pt>
                <c:pt idx="1">
                  <c:v>8</c:v>
                </c:pt>
              </c:numCache>
            </c:numRef>
          </c:val>
          <c:extLst>
            <c:ext xmlns:c16="http://schemas.microsoft.com/office/drawing/2014/chart" uri="{C3380CC4-5D6E-409C-BE32-E72D297353CC}">
              <c16:uniqueId val="{0000000D-FE3B-40A0-B7A6-14526567D3F0}"/>
            </c:ext>
          </c:extLst>
        </c:ser>
        <c:ser>
          <c:idx val="4"/>
          <c:order val="4"/>
          <c:tx>
            <c:strRef>
              <c:f>Sheet1!$F$1</c:f>
              <c:strCache>
                <c:ptCount val="1"/>
                <c:pt idx="0">
                  <c:v>PR</c:v>
                </c:pt>
              </c:strCache>
            </c:strRef>
          </c:tx>
          <c:spPr>
            <a:solidFill>
              <a:srgbClr val="33D6F1"/>
            </a:solidFill>
            <a:ln>
              <a:noFill/>
            </a:ln>
            <a:effectLst/>
          </c:spPr>
          <c:invertIfNegative val="0"/>
          <c:dLbls>
            <c:dLbl>
              <c:idx val="0"/>
              <c:tx>
                <c:rich>
                  <a:bodyPr/>
                  <a:lstStyle/>
                  <a:p>
                    <a:r>
                      <a:rPr lang="en-US" dirty="0"/>
                      <a:t>8 (</a:t>
                    </a:r>
                    <a:fld id="{4ABD5656-D016-40F0-9C07-C5C7262A3DBC}"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E-FE3B-40A0-B7A6-14526567D3F0}"/>
                </c:ext>
              </c:extLst>
            </c:dLbl>
            <c:dLbl>
              <c:idx val="1"/>
              <c:tx>
                <c:rich>
                  <a:bodyPr/>
                  <a:lstStyle/>
                  <a:p>
                    <a:r>
                      <a:rPr lang="en-US" baseline="0" dirty="0"/>
                      <a:t>7 (</a:t>
                    </a:r>
                    <a:fld id="{094538D0-A585-4744-A273-E8CA1994A4DD}"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F-FE3B-40A0-B7A6-14526567D3F0}"/>
                </c:ext>
              </c:extLst>
            </c:dLbl>
            <c:dLbl>
              <c:idx val="2"/>
              <c:tx>
                <c:rich>
                  <a:bodyPr/>
                  <a:lstStyle/>
                  <a:p>
                    <a:r>
                      <a:rPr lang="en-US" dirty="0"/>
                      <a:t>1 (</a:t>
                    </a:r>
                    <a:fld id="{66B15838-86F1-4BB9-8F9A-8B4000EB1C91}"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0-FE3B-40A0-B7A6-14526567D3F0}"/>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IberDd
(N = 37)ᵇ</c:v>
                </c:pt>
                <c:pt idx="1">
                  <c:v>IberVd
(N = 25)ᵇ</c:v>
                </c:pt>
                <c:pt idx="2">
                  <c:v>IberKd
(N = 8)ᵇ</c:v>
                </c:pt>
              </c:strCache>
            </c:strRef>
          </c:cat>
          <c:val>
            <c:numRef>
              <c:f>Sheet1!$F$2:$F$4</c:f>
              <c:numCache>
                <c:formatCode>0.0</c:formatCode>
                <c:ptCount val="3"/>
                <c:pt idx="0" formatCode="General">
                  <c:v>21.6</c:v>
                </c:pt>
                <c:pt idx="1">
                  <c:v>28</c:v>
                </c:pt>
                <c:pt idx="2" formatCode="General">
                  <c:v>12.5</c:v>
                </c:pt>
              </c:numCache>
            </c:numRef>
          </c:val>
          <c:extLst>
            <c:ext xmlns:c16="http://schemas.microsoft.com/office/drawing/2014/chart" uri="{C3380CC4-5D6E-409C-BE32-E72D297353CC}">
              <c16:uniqueId val="{00000011-FE3B-40A0-B7A6-14526567D3F0}"/>
            </c:ext>
          </c:extLst>
        </c:ser>
        <c:ser>
          <c:idx val="5"/>
          <c:order val="5"/>
          <c:tx>
            <c:strRef>
              <c:f>Sheet1!$G$1</c:f>
              <c:strCache>
                <c:ptCount val="1"/>
                <c:pt idx="0">
                  <c:v>VGPR</c:v>
                </c:pt>
              </c:strCache>
            </c:strRef>
          </c:tx>
          <c:spPr>
            <a:solidFill>
              <a:srgbClr val="009FBA"/>
            </a:solidFill>
            <a:ln>
              <a:noFill/>
            </a:ln>
            <a:effectLst/>
          </c:spPr>
          <c:invertIfNegative val="0"/>
          <c:dLbls>
            <c:dLbl>
              <c:idx val="0"/>
              <c:tx>
                <c:rich>
                  <a:bodyPr/>
                  <a:lstStyle/>
                  <a:p>
                    <a:r>
                      <a:rPr lang="en-US" dirty="0"/>
                      <a:t>6 (</a:t>
                    </a:r>
                    <a:fld id="{3FD14730-D438-4911-BB32-FA75AE35EB7D}"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2-FE3B-40A0-B7A6-14526567D3F0}"/>
                </c:ext>
              </c:extLst>
            </c:dLbl>
            <c:dLbl>
              <c:idx val="1"/>
              <c:tx>
                <c:rich>
                  <a:bodyPr/>
                  <a:lstStyle/>
                  <a:p>
                    <a:r>
                      <a:rPr lang="en-US" dirty="0"/>
                      <a:t>6 (</a:t>
                    </a:r>
                    <a:fld id="{AA3544D3-5AA0-4CD4-BDA6-0ECAB7109E4C}"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3-FE3B-40A0-B7A6-14526567D3F0}"/>
                </c:ext>
              </c:extLst>
            </c:dLbl>
            <c:dLbl>
              <c:idx val="2"/>
              <c:tx>
                <c:rich>
                  <a:bodyPr/>
                  <a:lstStyle/>
                  <a:p>
                    <a:r>
                      <a:rPr lang="en-US" dirty="0">
                        <a:solidFill>
                          <a:schemeClr val="bg1"/>
                        </a:solidFill>
                      </a:rPr>
                      <a:t>2 (</a:t>
                    </a:r>
                    <a:fld id="{1F25DA04-BA03-4377-9A31-6391728E92E7}" type="VALUE">
                      <a:rPr lang="en-US" smtClean="0">
                        <a:solidFill>
                          <a:schemeClr val="bg1"/>
                        </a:solidFill>
                      </a:rPr>
                      <a:pPr/>
                      <a:t>[VALUE]</a:t>
                    </a:fld>
                    <a:r>
                      <a:rPr lang="en-US" dirty="0">
                        <a:solidFill>
                          <a:schemeClr val="bg1"/>
                        </a:solidFill>
                      </a:rPr>
                      <a:t>.0)</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4-FE3B-40A0-B7A6-14526567D3F0}"/>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IberDd
(N = 37)ᵇ</c:v>
                </c:pt>
                <c:pt idx="1">
                  <c:v>IberVd
(N = 25)ᵇ</c:v>
                </c:pt>
                <c:pt idx="2">
                  <c:v>IberKd
(N = 8)ᵇ</c:v>
                </c:pt>
              </c:strCache>
            </c:strRef>
          </c:cat>
          <c:val>
            <c:numRef>
              <c:f>Sheet1!$G$2:$G$4</c:f>
              <c:numCache>
                <c:formatCode>0.0</c:formatCode>
                <c:ptCount val="3"/>
                <c:pt idx="0" formatCode="General">
                  <c:v>16.2</c:v>
                </c:pt>
                <c:pt idx="1">
                  <c:v>24</c:v>
                </c:pt>
                <c:pt idx="2" formatCode="General">
                  <c:v>25</c:v>
                </c:pt>
              </c:numCache>
            </c:numRef>
          </c:val>
          <c:extLst>
            <c:ext xmlns:c16="http://schemas.microsoft.com/office/drawing/2014/chart" uri="{C3380CC4-5D6E-409C-BE32-E72D297353CC}">
              <c16:uniqueId val="{00000015-FE3B-40A0-B7A6-14526567D3F0}"/>
            </c:ext>
          </c:extLst>
        </c:ser>
        <c:ser>
          <c:idx val="6"/>
          <c:order val="6"/>
          <c:tx>
            <c:strRef>
              <c:f>Sheet1!$H$1</c:f>
              <c:strCache>
                <c:ptCount val="1"/>
                <c:pt idx="0">
                  <c:v>CR</c:v>
                </c:pt>
              </c:strCache>
            </c:strRef>
          </c:tx>
          <c:spPr>
            <a:solidFill>
              <a:srgbClr val="097789"/>
            </a:solidFill>
            <a:ln>
              <a:noFill/>
            </a:ln>
            <a:effectLst/>
          </c:spPr>
          <c:invertIfNegative val="0"/>
          <c:dLbls>
            <c:dLbl>
              <c:idx val="0"/>
              <c:tx>
                <c:rich>
                  <a:bodyPr/>
                  <a:lstStyle/>
                  <a:p>
                    <a:r>
                      <a:rPr lang="en-US" dirty="0"/>
                      <a:t>2 (</a:t>
                    </a:r>
                    <a:fld id="{25C4CEFF-21CE-4854-84BC-8FD7131E538B}"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6-FE3B-40A0-B7A6-14526567D3F0}"/>
                </c:ext>
              </c:extLst>
            </c:dLbl>
            <c:dLbl>
              <c:idx val="1"/>
              <c:tx>
                <c:rich>
                  <a:bodyPr/>
                  <a:lstStyle/>
                  <a:p>
                    <a:r>
                      <a:rPr lang="en-US" dirty="0"/>
                      <a:t>1 (</a:t>
                    </a:r>
                    <a:fld id="{369F6D91-C2D9-43B6-A4A7-4C9614ECA174}"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7-FE3B-40A0-B7A6-14526567D3F0}"/>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IberDd
(N = 37)ᵇ</c:v>
                </c:pt>
                <c:pt idx="1">
                  <c:v>IberVd
(N = 25)ᵇ</c:v>
                </c:pt>
                <c:pt idx="2">
                  <c:v>IberKd
(N = 8)ᵇ</c:v>
                </c:pt>
              </c:strCache>
            </c:strRef>
          </c:cat>
          <c:val>
            <c:numRef>
              <c:f>Sheet1!$H$2:$H$4</c:f>
              <c:numCache>
                <c:formatCode>0.0</c:formatCode>
                <c:ptCount val="3"/>
                <c:pt idx="0" formatCode="General">
                  <c:v>5.4</c:v>
                </c:pt>
                <c:pt idx="1">
                  <c:v>4</c:v>
                </c:pt>
              </c:numCache>
            </c:numRef>
          </c:val>
          <c:extLst>
            <c:ext xmlns:c16="http://schemas.microsoft.com/office/drawing/2014/chart" uri="{C3380CC4-5D6E-409C-BE32-E72D297353CC}">
              <c16:uniqueId val="{00000018-FE3B-40A0-B7A6-14526567D3F0}"/>
            </c:ext>
          </c:extLst>
        </c:ser>
        <c:ser>
          <c:idx val="7"/>
          <c:order val="7"/>
          <c:tx>
            <c:strRef>
              <c:f>Sheet1!$I$1</c:f>
              <c:strCache>
                <c:ptCount val="1"/>
                <c:pt idx="0">
                  <c:v>sCR</c:v>
                </c:pt>
              </c:strCache>
            </c:strRef>
          </c:tx>
          <c:spPr>
            <a:solidFill>
              <a:srgbClr val="138967"/>
            </a:solidFill>
            <a:ln>
              <a:noFill/>
            </a:ln>
            <a:effectLst/>
          </c:spPr>
          <c:invertIfNegative val="0"/>
          <c:dLbls>
            <c:dLbl>
              <c:idx val="0"/>
              <c:layout>
                <c:manualLayout>
                  <c:x val="-4.4311732623636711E-2"/>
                  <c:y val="-6.88367714374023E-2"/>
                </c:manualLayout>
              </c:layout>
              <c:tx>
                <c:rich>
                  <a:bodyPr/>
                  <a:lstStyle/>
                  <a:p>
                    <a:r>
                      <a:rPr lang="en-US" dirty="0"/>
                      <a:t>1 (</a:t>
                    </a:r>
                    <a:fld id="{0E0C83B8-5B81-42BC-8D1E-6BD66652DA53}"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9-FE3B-40A0-B7A6-14526567D3F0}"/>
                </c:ext>
              </c:extLst>
            </c:dLbl>
            <c:dLbl>
              <c:idx val="2"/>
              <c:tx>
                <c:rich>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mn-lt"/>
                        <a:ea typeface="+mn-ea"/>
                        <a:cs typeface="+mn-cs"/>
                      </a:defRPr>
                    </a:pPr>
                    <a:r>
                      <a:rPr lang="en-US" sz="1000" b="0" dirty="0">
                        <a:solidFill>
                          <a:schemeClr val="bg1"/>
                        </a:solidFill>
                      </a:rPr>
                      <a:t>1 (</a:t>
                    </a:r>
                    <a:fld id="{D5A8E586-0253-452E-8446-96569B552C14}" type="VALUE">
                      <a:rPr lang="en-US" sz="1000" b="0" smtClean="0">
                        <a:solidFill>
                          <a:schemeClr val="bg1"/>
                        </a:solidFill>
                      </a:rPr>
                      <a:pPr>
                        <a:defRPr sz="1000">
                          <a:solidFill>
                            <a:schemeClr val="bg1"/>
                          </a:solidFill>
                        </a:defRPr>
                      </a:pPr>
                      <a:t>[VALUE]</a:t>
                    </a:fld>
                    <a:r>
                      <a:rPr lang="en-US" sz="1000" b="0" dirty="0">
                        <a:solidFill>
                          <a:schemeClr val="bg1"/>
                        </a:solidFill>
                      </a:rPr>
                      <a:t>)</a:t>
                    </a:r>
                  </a:p>
                </c:rich>
              </c:tx>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A-FE3B-40A0-B7A6-14526567D3F0}"/>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rgbClr val="615D5D"/>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IberDd
(N = 37)ᵇ</c:v>
                </c:pt>
                <c:pt idx="1">
                  <c:v>IberVd
(N = 25)ᵇ</c:v>
                </c:pt>
                <c:pt idx="2">
                  <c:v>IberKd
(N = 8)ᵇ</c:v>
                </c:pt>
              </c:strCache>
            </c:strRef>
          </c:cat>
          <c:val>
            <c:numRef>
              <c:f>Sheet1!$I$2:$I$4</c:f>
              <c:numCache>
                <c:formatCode>General</c:formatCode>
                <c:ptCount val="3"/>
                <c:pt idx="0">
                  <c:v>2.7</c:v>
                </c:pt>
                <c:pt idx="2">
                  <c:v>12.5</c:v>
                </c:pt>
              </c:numCache>
            </c:numRef>
          </c:val>
          <c:extLst>
            <c:ext xmlns:c16="http://schemas.microsoft.com/office/drawing/2014/chart" uri="{C3380CC4-5D6E-409C-BE32-E72D297353CC}">
              <c16:uniqueId val="{0000001B-FE3B-40A0-B7A6-14526567D3F0}"/>
            </c:ext>
          </c:extLst>
        </c:ser>
        <c:dLbls>
          <c:dLblPos val="ctr"/>
          <c:showLegendKey val="0"/>
          <c:showVal val="1"/>
          <c:showCatName val="0"/>
          <c:showSerName val="0"/>
          <c:showPercent val="0"/>
          <c:showBubbleSize val="0"/>
        </c:dLbls>
        <c:gapWidth val="100"/>
        <c:overlap val="100"/>
        <c:axId val="49535647"/>
        <c:axId val="50078015"/>
      </c:barChart>
      <c:catAx>
        <c:axId val="49535647"/>
        <c:scaling>
          <c:orientation val="minMax"/>
        </c:scaling>
        <c:delete val="0"/>
        <c:axPos val="b"/>
        <c:numFmt formatCode="General" sourceLinked="1"/>
        <c:majorTickMark val="none"/>
        <c:minorTickMark val="none"/>
        <c:tickLblPos val="nextTo"/>
        <c:spPr>
          <a:noFill/>
          <a:ln w="6350" cap="flat" cmpd="sng" algn="ctr">
            <a:solidFill>
              <a:schemeClr val="bg1">
                <a:lumMod val="50000"/>
              </a:schemeClr>
            </a:solidFill>
            <a:round/>
          </a:ln>
          <a:effectLst/>
        </c:spPr>
        <c:txPr>
          <a:bodyPr rot="-60000000" spcFirstLastPara="1" vertOverflow="ellipsis" vert="horz" wrap="square" anchor="ctr" anchorCtr="1"/>
          <a:lstStyle/>
          <a:p>
            <a:pPr>
              <a:defRPr sz="1197" b="0" i="0" u="none" strike="noStrike" kern="1200" baseline="0">
                <a:solidFill>
                  <a:srgbClr val="615D5D"/>
                </a:solidFill>
                <a:latin typeface="+mn-lt"/>
                <a:ea typeface="+mn-ea"/>
                <a:cs typeface="+mn-cs"/>
              </a:defRPr>
            </a:pPr>
            <a:endParaRPr lang="en-US"/>
          </a:p>
        </c:txPr>
        <c:crossAx val="50078015"/>
        <c:crosses val="autoZero"/>
        <c:auto val="1"/>
        <c:lblAlgn val="ctr"/>
        <c:lblOffset val="0"/>
        <c:noMultiLvlLbl val="0"/>
      </c:catAx>
      <c:valAx>
        <c:axId val="50078015"/>
        <c:scaling>
          <c:orientation val="minMax"/>
          <c:max val="100"/>
        </c:scaling>
        <c:delete val="0"/>
        <c:axPos val="l"/>
        <c:title>
          <c:tx>
            <c:rich>
              <a:bodyPr rot="-5400000" spcFirstLastPara="1" vertOverflow="ellipsis" vert="horz" wrap="square" anchor="ctr" anchorCtr="1"/>
              <a:lstStyle/>
              <a:p>
                <a:pPr>
                  <a:defRPr sz="1200" b="1" i="0" u="none" strike="noStrike" kern="1200" baseline="0">
                    <a:solidFill>
                      <a:srgbClr val="615D5D"/>
                    </a:solidFill>
                    <a:latin typeface="+mn-lt"/>
                    <a:ea typeface="+mn-ea"/>
                    <a:cs typeface="+mn-cs"/>
                  </a:defRPr>
                </a:pPr>
                <a:r>
                  <a:rPr lang="en-US" sz="1200" b="1" dirty="0">
                    <a:solidFill>
                      <a:srgbClr val="615D5D"/>
                    </a:solidFill>
                  </a:rPr>
                  <a:t>Response, n (%)</a:t>
                </a:r>
              </a:p>
            </c:rich>
          </c:tx>
          <c:overlay val="0"/>
          <c:spPr>
            <a:noFill/>
            <a:ln>
              <a:noFill/>
            </a:ln>
            <a:effectLst/>
          </c:spPr>
          <c:txPr>
            <a:bodyPr rot="-5400000" spcFirstLastPara="1" vertOverflow="ellipsis" vert="horz" wrap="square" anchor="ctr" anchorCtr="1"/>
            <a:lstStyle/>
            <a:p>
              <a:pPr>
                <a:defRPr sz="1200" b="1" i="0" u="none" strike="noStrike" kern="1200" baseline="0">
                  <a:solidFill>
                    <a:srgbClr val="615D5D"/>
                  </a:solidFill>
                  <a:latin typeface="+mn-lt"/>
                  <a:ea typeface="+mn-ea"/>
                  <a:cs typeface="+mn-cs"/>
                </a:defRPr>
              </a:pPr>
              <a:endParaRPr lang="en-US"/>
            </a:p>
          </c:txPr>
        </c:title>
        <c:numFmt formatCode="0" sourceLinked="0"/>
        <c:majorTickMark val="out"/>
        <c:minorTickMark val="none"/>
        <c:tickLblPos val="nextTo"/>
        <c:spPr>
          <a:noFill/>
          <a:ln w="6350">
            <a:solidFill>
              <a:schemeClr val="bg1">
                <a:lumMod val="50000"/>
              </a:schemeClr>
            </a:solid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49535647"/>
        <c:crosses val="autoZero"/>
        <c:crossBetween val="between"/>
        <c:majorUnit val="20"/>
      </c:valAx>
      <c:spPr>
        <a:noFill/>
        <a:ln>
          <a:noFill/>
        </a:ln>
        <a:effectLst/>
      </c:spPr>
    </c:plotArea>
    <c:legend>
      <c:legendPos val="r"/>
      <c:layout>
        <c:manualLayout>
          <c:xMode val="edge"/>
          <c:yMode val="edge"/>
          <c:x val="0.90944191149339415"/>
          <c:y val="0.13393965218221784"/>
          <c:w val="9.0194334074838664E-2"/>
          <c:h val="0.54551799304490378"/>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2224189356051849"/>
          <c:y val="8.1563727700996499E-2"/>
          <c:w val="0.42266296374025869"/>
          <c:h val="0.66516365669054522"/>
        </c:manualLayout>
      </c:layout>
      <c:barChart>
        <c:barDir val="col"/>
        <c:grouping val="stacked"/>
        <c:varyColors val="0"/>
        <c:ser>
          <c:idx val="0"/>
          <c:order val="0"/>
          <c:tx>
            <c:strRef>
              <c:f>Sheet1!$B$1</c:f>
              <c:strCache>
                <c:ptCount val="1"/>
                <c:pt idx="0">
                  <c:v>PD</c:v>
                </c:pt>
              </c:strCache>
            </c:strRef>
          </c:tx>
          <c:spPr>
            <a:solidFill>
              <a:srgbClr val="DF603A"/>
            </a:solidFill>
            <a:ln>
              <a:noFill/>
            </a:ln>
            <a:effectLst/>
          </c:spPr>
          <c:invertIfNegative val="0"/>
          <c:dLbls>
            <c:delete val="1"/>
          </c:dLbls>
          <c:cat>
            <c:strRef>
              <c:f>Sheet1!$A$2</c:f>
              <c:strCache>
                <c:ptCount val="1"/>
                <c:pt idx="0">
                  <c:v>CC-92480 + BORT + DEX
(N = 19)</c:v>
                </c:pt>
              </c:strCache>
            </c:strRef>
          </c:cat>
          <c:val>
            <c:numRef>
              <c:f>Sheet1!$B$2</c:f>
              <c:numCache>
                <c:formatCode>General</c:formatCode>
                <c:ptCount val="1"/>
                <c:pt idx="0">
                  <c:v>0</c:v>
                </c:pt>
              </c:numCache>
            </c:numRef>
          </c:val>
          <c:extLst>
            <c:ext xmlns:c16="http://schemas.microsoft.com/office/drawing/2014/chart" uri="{C3380CC4-5D6E-409C-BE32-E72D297353CC}">
              <c16:uniqueId val="{00000000-428E-417D-BE62-6FA6F84919DC}"/>
            </c:ext>
          </c:extLst>
        </c:ser>
        <c:ser>
          <c:idx val="1"/>
          <c:order val="1"/>
          <c:tx>
            <c:strRef>
              <c:f>Sheet1!$C$1</c:f>
              <c:strCache>
                <c:ptCount val="1"/>
                <c:pt idx="0">
                  <c:v>SD</c:v>
                </c:pt>
              </c:strCache>
            </c:strRef>
          </c:tx>
          <c:spPr>
            <a:solidFill>
              <a:srgbClr val="A69F9F"/>
            </a:solidFill>
            <a:ln>
              <a:noFill/>
            </a:ln>
            <a:effectLst/>
          </c:spPr>
          <c:invertIfNegative val="0"/>
          <c:dLbls>
            <c:dLbl>
              <c:idx val="0"/>
              <c:tx>
                <c:rich>
                  <a:bodyPr/>
                  <a:lstStyle/>
                  <a:p>
                    <a:r>
                      <a:rPr lang="en-US" dirty="0"/>
                      <a:t>4 (</a:t>
                    </a:r>
                    <a:fld id="{B171E5FD-2A6E-40AE-91CE-04F9362F143D}"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428E-417D-BE62-6FA6F84919DC}"/>
                </c:ext>
              </c:extLst>
            </c:dLbl>
            <c:dLbl>
              <c:idx val="1"/>
              <c:delete val="1"/>
              <c:extLst>
                <c:ext xmlns:c15="http://schemas.microsoft.com/office/drawing/2012/chart" uri="{CE6537A1-D6FC-4f65-9D91-7224C49458BB}"/>
                <c:ext xmlns:c16="http://schemas.microsoft.com/office/drawing/2014/chart" uri="{C3380CC4-5D6E-409C-BE32-E72D297353CC}">
                  <c16:uniqueId val="{00000002-428E-417D-BE62-6FA6F84919DC}"/>
                </c:ext>
              </c:extLst>
            </c:dLbl>
            <c:dLbl>
              <c:idx val="2"/>
              <c:delete val="1"/>
              <c:extLst>
                <c:ext xmlns:c15="http://schemas.microsoft.com/office/drawing/2012/chart" uri="{CE6537A1-D6FC-4f65-9D91-7224C49458BB}"/>
                <c:ext xmlns:c16="http://schemas.microsoft.com/office/drawing/2014/chart" uri="{C3380CC4-5D6E-409C-BE32-E72D297353CC}">
                  <c16:uniqueId val="{00000003-428E-417D-BE62-6FA6F84919DC}"/>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CC-92480 + BORT + DEX
(N = 19)</c:v>
                </c:pt>
              </c:strCache>
            </c:strRef>
          </c:cat>
          <c:val>
            <c:numRef>
              <c:f>Sheet1!$C$2</c:f>
              <c:numCache>
                <c:formatCode>General</c:formatCode>
                <c:ptCount val="1"/>
                <c:pt idx="0">
                  <c:v>21.1</c:v>
                </c:pt>
              </c:numCache>
            </c:numRef>
          </c:val>
          <c:extLst>
            <c:ext xmlns:c16="http://schemas.microsoft.com/office/drawing/2014/chart" uri="{C3380CC4-5D6E-409C-BE32-E72D297353CC}">
              <c16:uniqueId val="{00000004-428E-417D-BE62-6FA6F84919DC}"/>
            </c:ext>
          </c:extLst>
        </c:ser>
        <c:ser>
          <c:idx val="2"/>
          <c:order val="2"/>
          <c:tx>
            <c:strRef>
              <c:f>Sheet1!$D$1</c:f>
              <c:strCache>
                <c:ptCount val="1"/>
                <c:pt idx="0">
                  <c:v>MR</c:v>
                </c:pt>
              </c:strCache>
            </c:strRef>
          </c:tx>
          <c:spPr>
            <a:solidFill>
              <a:srgbClr val="CDFFFF"/>
            </a:solidFill>
            <a:ln>
              <a:noFill/>
            </a:ln>
            <a:effectLst/>
          </c:spPr>
          <c:invertIfNegative val="0"/>
          <c:dLbls>
            <c:dLbl>
              <c:idx val="0"/>
              <c:tx>
                <c:rich>
                  <a:bodyPr/>
                  <a:lstStyle/>
                  <a:p>
                    <a:r>
                      <a:rPr lang="en-US" dirty="0">
                        <a:solidFill>
                          <a:schemeClr val="tx1"/>
                        </a:solidFill>
                      </a:rPr>
                      <a:t>1 (</a:t>
                    </a:r>
                    <a:fld id="{3AC3140E-E86C-4B58-9103-3054C2F0742A}" type="VALUE">
                      <a:rPr lang="en-US" smtClean="0">
                        <a:solidFill>
                          <a:schemeClr val="tx1"/>
                        </a:solidFill>
                      </a:rPr>
                      <a:pPr/>
                      <a:t>[VALUE]</a:t>
                    </a:fld>
                    <a:r>
                      <a:rPr lang="en-US" dirty="0">
                        <a:solidFill>
                          <a:schemeClr val="tx1"/>
                        </a:solidFill>
                      </a:rPr>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428E-417D-BE62-6FA6F84919DC}"/>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CC-92480 + BORT + DEX
(N = 19)</c:v>
                </c:pt>
              </c:strCache>
            </c:strRef>
          </c:cat>
          <c:val>
            <c:numRef>
              <c:f>Sheet1!$D$2</c:f>
              <c:numCache>
                <c:formatCode>General</c:formatCode>
                <c:ptCount val="1"/>
                <c:pt idx="0">
                  <c:v>5.3</c:v>
                </c:pt>
              </c:numCache>
            </c:numRef>
          </c:val>
          <c:extLst>
            <c:ext xmlns:c16="http://schemas.microsoft.com/office/drawing/2014/chart" uri="{C3380CC4-5D6E-409C-BE32-E72D297353CC}">
              <c16:uniqueId val="{00000006-428E-417D-BE62-6FA6F84919DC}"/>
            </c:ext>
          </c:extLst>
        </c:ser>
        <c:ser>
          <c:idx val="3"/>
          <c:order val="3"/>
          <c:tx>
            <c:strRef>
              <c:f>Sheet1!$E$1</c:f>
              <c:strCache>
                <c:ptCount val="1"/>
                <c:pt idx="0">
                  <c:v>PR</c:v>
                </c:pt>
              </c:strCache>
            </c:strRef>
          </c:tx>
          <c:spPr>
            <a:solidFill>
              <a:srgbClr val="33D6F1"/>
            </a:solidFill>
            <a:ln>
              <a:noFill/>
            </a:ln>
            <a:effectLst/>
          </c:spPr>
          <c:invertIfNegative val="0"/>
          <c:dLbls>
            <c:dLbl>
              <c:idx val="0"/>
              <c:tx>
                <c:rich>
                  <a:bodyPr/>
                  <a:lstStyle/>
                  <a:p>
                    <a:r>
                      <a:rPr lang="en-US" dirty="0"/>
                      <a:t>7 (</a:t>
                    </a:r>
                    <a:fld id="{4ABD5656-D016-40F0-9C07-C5C7262A3DBC}"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428E-417D-BE62-6FA6F84919DC}"/>
                </c:ext>
              </c:extLst>
            </c:dLbl>
            <c:dLbl>
              <c:idx val="1"/>
              <c:tx>
                <c:rich>
                  <a:bodyPr/>
                  <a:lstStyle/>
                  <a:p>
                    <a:r>
                      <a:rPr lang="en-US" dirty="0"/>
                      <a:t>1 (</a:t>
                    </a:r>
                    <a:fld id="{193F479B-5ACC-44A7-A23A-58BF9F1B40D0}"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8-428E-417D-BE62-6FA6F84919DC}"/>
                </c:ext>
              </c:extLst>
            </c:dLbl>
            <c:dLbl>
              <c:idx val="2"/>
              <c:tx>
                <c:rich>
                  <a:bodyPr/>
                  <a:lstStyle/>
                  <a:p>
                    <a:r>
                      <a:rPr lang="en-US" dirty="0"/>
                      <a:t>1 (</a:t>
                    </a:r>
                    <a:fld id="{351D4706-76F8-4E8B-A491-81B2DF5B376C}"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428E-417D-BE62-6FA6F84919DC}"/>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CC-92480 + BORT + DEX
(N = 19)</c:v>
                </c:pt>
              </c:strCache>
            </c:strRef>
          </c:cat>
          <c:val>
            <c:numRef>
              <c:f>Sheet1!$E$2</c:f>
              <c:numCache>
                <c:formatCode>General</c:formatCode>
                <c:ptCount val="1"/>
                <c:pt idx="0">
                  <c:v>36.799999999999997</c:v>
                </c:pt>
              </c:numCache>
            </c:numRef>
          </c:val>
          <c:extLst>
            <c:ext xmlns:c16="http://schemas.microsoft.com/office/drawing/2014/chart" uri="{C3380CC4-5D6E-409C-BE32-E72D297353CC}">
              <c16:uniqueId val="{0000000A-428E-417D-BE62-6FA6F84919DC}"/>
            </c:ext>
          </c:extLst>
        </c:ser>
        <c:ser>
          <c:idx val="4"/>
          <c:order val="4"/>
          <c:tx>
            <c:strRef>
              <c:f>Sheet1!$F$1</c:f>
              <c:strCache>
                <c:ptCount val="1"/>
                <c:pt idx="0">
                  <c:v>VGPR</c:v>
                </c:pt>
              </c:strCache>
            </c:strRef>
          </c:tx>
          <c:spPr>
            <a:solidFill>
              <a:srgbClr val="009FBA"/>
            </a:solidFill>
            <a:ln>
              <a:noFill/>
            </a:ln>
            <a:effectLst/>
          </c:spPr>
          <c:invertIfNegative val="0"/>
          <c:dLbls>
            <c:dLbl>
              <c:idx val="0"/>
              <c:tx>
                <c:rich>
                  <a:bodyPr/>
                  <a:lstStyle/>
                  <a:p>
                    <a:r>
                      <a:rPr lang="en-US" dirty="0"/>
                      <a:t>3 (</a:t>
                    </a:r>
                    <a:fld id="{3FD14730-D438-4911-BB32-FA75AE35EB7D}"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B-428E-417D-BE62-6FA6F84919DC}"/>
                </c:ext>
              </c:extLst>
            </c:dLbl>
            <c:dLbl>
              <c:idx val="1"/>
              <c:tx>
                <c:rich>
                  <a:bodyPr/>
                  <a:lstStyle/>
                  <a:p>
                    <a:r>
                      <a:rPr lang="en-US" baseline="0" dirty="0"/>
                      <a:t>2 (</a:t>
                    </a:r>
                    <a:fld id="{094538D0-A585-4744-A273-E8CA1994A4DD}"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C-428E-417D-BE62-6FA6F84919DC}"/>
                </c:ext>
              </c:extLst>
            </c:dLbl>
            <c:dLbl>
              <c:idx val="2"/>
              <c:tx>
                <c:rich>
                  <a:bodyPr/>
                  <a:lstStyle/>
                  <a:p>
                    <a:r>
                      <a:rPr lang="en-US" dirty="0"/>
                      <a:t>3 (</a:t>
                    </a:r>
                    <a:fld id="{66B15838-86F1-4BB9-8F9A-8B4000EB1C91}"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D-428E-417D-BE62-6FA6F84919DC}"/>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CC-92480 + BORT + DEX
(N = 19)</c:v>
                </c:pt>
              </c:strCache>
            </c:strRef>
          </c:cat>
          <c:val>
            <c:numRef>
              <c:f>Sheet1!$F$2</c:f>
              <c:numCache>
                <c:formatCode>General</c:formatCode>
                <c:ptCount val="1"/>
                <c:pt idx="0">
                  <c:v>15.8</c:v>
                </c:pt>
              </c:numCache>
            </c:numRef>
          </c:val>
          <c:extLst>
            <c:ext xmlns:c16="http://schemas.microsoft.com/office/drawing/2014/chart" uri="{C3380CC4-5D6E-409C-BE32-E72D297353CC}">
              <c16:uniqueId val="{0000000E-428E-417D-BE62-6FA6F84919DC}"/>
            </c:ext>
          </c:extLst>
        </c:ser>
        <c:ser>
          <c:idx val="5"/>
          <c:order val="5"/>
          <c:tx>
            <c:strRef>
              <c:f>Sheet1!$G$1</c:f>
              <c:strCache>
                <c:ptCount val="1"/>
                <c:pt idx="0">
                  <c:v>CR</c:v>
                </c:pt>
              </c:strCache>
            </c:strRef>
          </c:tx>
          <c:spPr>
            <a:solidFill>
              <a:srgbClr val="097789"/>
            </a:solidFill>
            <a:ln>
              <a:noFill/>
            </a:ln>
            <a:effectLst/>
          </c:spPr>
          <c:invertIfNegative val="0"/>
          <c:dLbls>
            <c:dLbl>
              <c:idx val="0"/>
              <c:tx>
                <c:rich>
                  <a:bodyPr/>
                  <a:lstStyle/>
                  <a:p>
                    <a:r>
                      <a:rPr lang="en-US" dirty="0"/>
                      <a:t>1 (</a:t>
                    </a:r>
                    <a:fld id="{25C4CEFF-21CE-4854-84BC-8FD7131E538B}"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F-428E-417D-BE62-6FA6F84919DC}"/>
                </c:ext>
              </c:extLst>
            </c:dLbl>
            <c:dLbl>
              <c:idx val="1"/>
              <c:tx>
                <c:rich>
                  <a:bodyPr/>
                  <a:lstStyle/>
                  <a:p>
                    <a:r>
                      <a:rPr lang="en-US" dirty="0"/>
                      <a:t>2 (</a:t>
                    </a:r>
                    <a:fld id="{AA3544D3-5AA0-4CD4-BDA6-0ECAB7109E4C}" type="VALUE">
                      <a:rPr lang="en-US" smtClean="0"/>
                      <a:pPr/>
                      <a:t>[VALUE]</a:t>
                    </a:fld>
                    <a:r>
                      <a:rPr lang="en-US" dirty="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0-428E-417D-BE62-6FA6F84919DC}"/>
                </c:ext>
              </c:extLst>
            </c:dLbl>
            <c:dLbl>
              <c:idx val="2"/>
              <c:tx>
                <c:rich>
                  <a:bodyPr/>
                  <a:lstStyle/>
                  <a:p>
                    <a:r>
                      <a:rPr lang="en-US" dirty="0">
                        <a:solidFill>
                          <a:schemeClr val="bg1"/>
                        </a:solidFill>
                      </a:rPr>
                      <a:t>2 (</a:t>
                    </a:r>
                    <a:fld id="{1F25DA04-BA03-4377-9A31-6391728E92E7}" type="VALUE">
                      <a:rPr lang="en-US" smtClean="0">
                        <a:solidFill>
                          <a:schemeClr val="bg1"/>
                        </a:solidFill>
                      </a:rPr>
                      <a:pPr/>
                      <a:t>[VALUE]</a:t>
                    </a:fld>
                    <a:r>
                      <a:rPr lang="en-US" dirty="0">
                        <a:solidFill>
                          <a:schemeClr val="bg1"/>
                        </a:solidFill>
                      </a:rPr>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1-428E-417D-BE62-6FA6F84919DC}"/>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CC-92480 + BORT + DEX
(N = 19)</c:v>
                </c:pt>
              </c:strCache>
            </c:strRef>
          </c:cat>
          <c:val>
            <c:numRef>
              <c:f>Sheet1!$G$2</c:f>
              <c:numCache>
                <c:formatCode>General</c:formatCode>
                <c:ptCount val="1"/>
                <c:pt idx="0">
                  <c:v>5.3</c:v>
                </c:pt>
              </c:numCache>
            </c:numRef>
          </c:val>
          <c:extLst>
            <c:ext xmlns:c16="http://schemas.microsoft.com/office/drawing/2014/chart" uri="{C3380CC4-5D6E-409C-BE32-E72D297353CC}">
              <c16:uniqueId val="{00000012-428E-417D-BE62-6FA6F84919DC}"/>
            </c:ext>
          </c:extLst>
        </c:ser>
        <c:ser>
          <c:idx val="6"/>
          <c:order val="6"/>
          <c:tx>
            <c:strRef>
              <c:f>Sheet1!$H$1</c:f>
              <c:strCache>
                <c:ptCount val="1"/>
                <c:pt idx="0">
                  <c:v>sCR</c:v>
                </c:pt>
              </c:strCache>
            </c:strRef>
          </c:tx>
          <c:spPr>
            <a:solidFill>
              <a:srgbClr val="138967"/>
            </a:solidFill>
            <a:ln>
              <a:noFill/>
            </a:ln>
            <a:effectLst/>
          </c:spPr>
          <c:invertIfNegative val="0"/>
          <c:dLbls>
            <c:dLbl>
              <c:idx val="0"/>
              <c:tx>
                <c:rich>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mn-lt"/>
                        <a:ea typeface="+mn-ea"/>
                        <a:cs typeface="+mn-cs"/>
                      </a:defRPr>
                    </a:pPr>
                    <a:r>
                      <a:rPr lang="en-US" sz="1000" b="0" dirty="0">
                        <a:solidFill>
                          <a:schemeClr val="bg1"/>
                        </a:solidFill>
                      </a:rPr>
                      <a:t>3 (</a:t>
                    </a:r>
                    <a:fld id="{0E0C83B8-5B81-42BC-8D1E-6BD66652DA53}" type="VALUE">
                      <a:rPr lang="en-US" sz="1000" b="0" smtClean="0">
                        <a:solidFill>
                          <a:schemeClr val="bg1"/>
                        </a:solidFill>
                      </a:rPr>
                      <a:pPr>
                        <a:defRPr sz="1000">
                          <a:solidFill>
                            <a:schemeClr val="bg1"/>
                          </a:solidFill>
                        </a:defRPr>
                      </a:pPr>
                      <a:t>[VALUE]</a:t>
                    </a:fld>
                    <a:r>
                      <a:rPr lang="en-US" sz="1000" b="0" dirty="0">
                        <a:solidFill>
                          <a:schemeClr val="bg1"/>
                        </a:solidFill>
                      </a:rPr>
                      <a:t>)</a:t>
                    </a:r>
                  </a:p>
                </c:rich>
              </c:tx>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3-428E-417D-BE62-6FA6F84919DC}"/>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CC-92480 + BORT + DEX
(N = 19)</c:v>
                </c:pt>
              </c:strCache>
            </c:strRef>
          </c:cat>
          <c:val>
            <c:numRef>
              <c:f>Sheet1!$H$2</c:f>
              <c:numCache>
                <c:formatCode>General</c:formatCode>
                <c:ptCount val="1"/>
                <c:pt idx="0">
                  <c:v>15.8</c:v>
                </c:pt>
              </c:numCache>
            </c:numRef>
          </c:val>
          <c:extLst>
            <c:ext xmlns:c16="http://schemas.microsoft.com/office/drawing/2014/chart" uri="{C3380CC4-5D6E-409C-BE32-E72D297353CC}">
              <c16:uniqueId val="{00000014-428E-417D-BE62-6FA6F84919DC}"/>
            </c:ext>
          </c:extLst>
        </c:ser>
        <c:dLbls>
          <c:dLblPos val="ctr"/>
          <c:showLegendKey val="0"/>
          <c:showVal val="1"/>
          <c:showCatName val="0"/>
          <c:showSerName val="0"/>
          <c:showPercent val="0"/>
          <c:showBubbleSize val="0"/>
        </c:dLbls>
        <c:gapWidth val="100"/>
        <c:overlap val="100"/>
        <c:axId val="49535647"/>
        <c:axId val="50078015"/>
      </c:barChart>
      <c:catAx>
        <c:axId val="49535647"/>
        <c:scaling>
          <c:orientation val="minMax"/>
        </c:scaling>
        <c:delete val="0"/>
        <c:axPos val="b"/>
        <c:numFmt formatCode="General" sourceLinked="1"/>
        <c:majorTickMark val="none"/>
        <c:minorTickMark val="none"/>
        <c:tickLblPos val="nextTo"/>
        <c:spPr>
          <a:noFill/>
          <a:ln w="6350" cap="flat" cmpd="sng" algn="ctr">
            <a:solidFill>
              <a:schemeClr val="tx1"/>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50078015"/>
        <c:crosses val="autoZero"/>
        <c:auto val="1"/>
        <c:lblAlgn val="ctr"/>
        <c:lblOffset val="0"/>
        <c:noMultiLvlLbl val="0"/>
      </c:catAx>
      <c:valAx>
        <c:axId val="50078015"/>
        <c:scaling>
          <c:orientation val="minMax"/>
          <c:max val="100"/>
        </c:scaling>
        <c:delete val="0"/>
        <c:axPos val="l"/>
        <c:title>
          <c:tx>
            <c:rich>
              <a:bodyPr rot="-5400000" spcFirstLastPara="1" vertOverflow="ellipsis" vert="horz" wrap="square" anchor="ctr" anchorCtr="1"/>
              <a:lstStyle/>
              <a:p>
                <a:pPr>
                  <a:defRPr sz="1200" b="1" i="0" u="none" strike="noStrike" kern="1200" baseline="0">
                    <a:solidFill>
                      <a:schemeClr val="tx1"/>
                    </a:solidFill>
                    <a:latin typeface="+mn-lt"/>
                    <a:ea typeface="+mn-ea"/>
                    <a:cs typeface="+mn-cs"/>
                  </a:defRPr>
                </a:pPr>
                <a:r>
                  <a:rPr lang="en-US" sz="1200" b="1" dirty="0">
                    <a:solidFill>
                      <a:schemeClr val="tx1"/>
                    </a:solidFill>
                  </a:rPr>
                  <a:t>Response, n (%)</a:t>
                </a:r>
              </a:p>
            </c:rich>
          </c:tx>
          <c:overlay val="0"/>
          <c:spPr>
            <a:noFill/>
            <a:ln>
              <a:noFill/>
            </a:ln>
            <a:effectLst/>
          </c:spPr>
          <c:txPr>
            <a:bodyPr rot="-540000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title>
        <c:numFmt formatCode="General" sourceLinked="1"/>
        <c:majorTickMark val="out"/>
        <c:minorTickMark val="none"/>
        <c:tickLblPos val="nextTo"/>
        <c:spPr>
          <a:noFill/>
          <a:ln w="6350">
            <a:solidFill>
              <a:schemeClr val="tx1">
                <a:lumMod val="50000"/>
              </a:schemeClr>
            </a:solid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49535647"/>
        <c:crosses val="autoZero"/>
        <c:crossBetween val="between"/>
        <c:majorUnit val="20"/>
      </c:valAx>
      <c:spPr>
        <a:noFill/>
        <a:ln>
          <a:noFill/>
        </a:ln>
        <a:effectLst/>
      </c:spPr>
    </c:plotArea>
    <c:legend>
      <c:legendPos val="r"/>
      <c:legendEntry>
        <c:idx val="6"/>
        <c:delete val="1"/>
      </c:legendEntry>
      <c:layout>
        <c:manualLayout>
          <c:xMode val="edge"/>
          <c:yMode val="edge"/>
          <c:x val="0.55793772995690516"/>
          <c:y val="0.19456746737670302"/>
          <c:w val="0.11465386085075772"/>
          <c:h val="0.36891388520575413"/>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9DB592-14A9-1B42-9D98-7E98FE32982F}" type="datetimeFigureOut">
              <a:rPr lang="en-US" smtClean="0"/>
              <a:t>8/23/2022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55896F2-8F27-324B-9001-497AC125A20C}" type="slidenum">
              <a:rPr lang="en-US" smtClean="0"/>
              <a:t>‹#›</a:t>
            </a:fld>
            <a:endParaRPr lang="en-US"/>
          </a:p>
        </p:txBody>
      </p:sp>
    </p:spTree>
    <p:extLst>
      <p:ext uri="{BB962C8B-B14F-4D97-AF65-F5344CB8AC3E}">
        <p14:creationId xmlns:p14="http://schemas.microsoft.com/office/powerpoint/2010/main" val="10990812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Slide Image Placeholder 1"/>
          <p:cNvSpPr>
            <a:spLocks noGrp="1" noRot="1" noChangeAspect="1" noTextEdit="1"/>
          </p:cNvSpPr>
          <p:nvPr>
            <p:ph type="sldImg"/>
          </p:nvPr>
        </p:nvSpPr>
        <p:spPr>
          <a:ln/>
        </p:spPr>
      </p:sp>
      <p:sp>
        <p:nvSpPr>
          <p:cNvPr id="1945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itchFamily="34" charset="0"/>
            </a:endParaRPr>
          </a:p>
        </p:txBody>
      </p:sp>
      <p:sp>
        <p:nvSpPr>
          <p:cNvPr id="1945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ea typeface="MS PGothic" pitchFamily="34" charset="-128"/>
              </a:defRPr>
            </a:lvl1pPr>
            <a:lvl2pPr marL="742950" indent="-285750">
              <a:defRPr>
                <a:solidFill>
                  <a:schemeClr val="tx1"/>
                </a:solidFill>
                <a:latin typeface="Arial" pitchFamily="34" charset="0"/>
                <a:ea typeface="MS PGothic" pitchFamily="34" charset="-128"/>
              </a:defRPr>
            </a:lvl2pPr>
            <a:lvl3pPr marL="1143000" indent="-228600">
              <a:defRPr>
                <a:solidFill>
                  <a:schemeClr val="tx1"/>
                </a:solidFill>
                <a:latin typeface="Arial" pitchFamily="34" charset="0"/>
                <a:ea typeface="MS PGothic" pitchFamily="34" charset="-128"/>
              </a:defRPr>
            </a:lvl3pPr>
            <a:lvl4pPr marL="1600200" indent="-228600">
              <a:defRPr>
                <a:solidFill>
                  <a:schemeClr val="tx1"/>
                </a:solidFill>
                <a:latin typeface="Arial" pitchFamily="34" charset="0"/>
                <a:ea typeface="MS PGothic" pitchFamily="34" charset="-128"/>
              </a:defRPr>
            </a:lvl4pPr>
            <a:lvl5pPr marL="2057400" indent="-228600">
              <a:defRPr>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Arial" pitchFamily="34" charset="0"/>
                <a:ea typeface="MS PGothic" pitchFamily="34" charset="-128"/>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896F908B-818D-4CAB-A460-11626DA38793}" type="slidenum">
              <a:rPr kumimoji="0" lang="en-US" altLang="en-US" sz="1200" b="0" i="0" u="none" strike="noStrike" kern="1200" cap="none" spc="0" normalizeH="0" baseline="0" noProof="0">
                <a:ln>
                  <a:noFill/>
                </a:ln>
                <a:solidFill>
                  <a:srgbClr val="000000"/>
                </a:solidFill>
                <a:effectLst/>
                <a:uLnTx/>
                <a:uFillTx/>
                <a:latin typeface="Arial" pitchFamily="34" charset="0"/>
                <a:ea typeface="MS PGothic" pitchFamily="34"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altLang="en-US" sz="1200" b="0" i="0" u="none" strike="noStrike" kern="1200" cap="none" spc="0" normalizeH="0" baseline="0" noProof="0">
              <a:ln>
                <a:noFill/>
              </a:ln>
              <a:solidFill>
                <a:srgbClr val="000000"/>
              </a:solidFill>
              <a:effectLst/>
              <a:uLnTx/>
              <a:uFillTx/>
              <a:latin typeface="Arial" pitchFamily="34" charset="0"/>
              <a:ea typeface="MS PGothic" pitchFamily="34" charset="-128"/>
              <a:cs typeface="+mn-cs"/>
            </a:endParaRPr>
          </a:p>
        </p:txBody>
      </p:sp>
      <p:sp>
        <p:nvSpPr>
          <p:cNvPr id="5" name="Date Placeholder 4"/>
          <p:cNvSpPr>
            <a:spLocks noGrp="1"/>
          </p:cNvSpPr>
          <p:nvPr>
            <p:ph type="dt" sz="quarter"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Arial"/>
              <a:ea typeface="+mn-ea"/>
              <a:cs typeface="+mn-cs"/>
            </a:endParaRPr>
          </a:p>
        </p:txBody>
      </p:sp>
    </p:spTree>
    <p:extLst>
      <p:ext uri="{BB962C8B-B14F-4D97-AF65-F5344CB8AC3E}">
        <p14:creationId xmlns:p14="http://schemas.microsoft.com/office/powerpoint/2010/main" val="7571059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91CB8535-DC0F-AF47-A510-8461A80C06B7}" type="slidenum">
              <a:rPr lang="en-US" smtClean="0"/>
              <a:t>3</a:t>
            </a:fld>
            <a:endParaRPr lang="en-US" dirty="0"/>
          </a:p>
        </p:txBody>
      </p:sp>
    </p:spTree>
    <p:extLst>
      <p:ext uri="{BB962C8B-B14F-4D97-AF65-F5344CB8AC3E}">
        <p14:creationId xmlns:p14="http://schemas.microsoft.com/office/powerpoint/2010/main" val="326678606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24E1EB27-17AD-41F7-8E9B-817073D87F9B}"/>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114330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0662224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962981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2749242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0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7D43C-8061-4F4B-A58C-537B44EA7F0E}"/>
              </a:ext>
            </a:extLst>
          </p:cNvPr>
          <p:cNvSpPr>
            <a:spLocks noGrp="1"/>
          </p:cNvSpPr>
          <p:nvPr>
            <p:ph type="title" hasCustomPrompt="1"/>
          </p:nvPr>
        </p:nvSpPr>
        <p:spPr/>
        <p:txBody>
          <a:bodyPr/>
          <a:lstStyle>
            <a:lvl1pPr>
              <a:defRPr/>
            </a:lvl1pPr>
          </a:lstStyle>
          <a:p>
            <a:r>
              <a:rPr lang="en-US" dirty="0"/>
              <a:t>[Slide title]</a:t>
            </a:r>
          </a:p>
        </p:txBody>
      </p:sp>
      <p:sp>
        <p:nvSpPr>
          <p:cNvPr id="3" name="Content Placeholder 2">
            <a:extLst>
              <a:ext uri="{FF2B5EF4-FFF2-40B4-BE49-F238E27FC236}">
                <a16:creationId xmlns:a16="http://schemas.microsoft.com/office/drawing/2014/main" id="{58BCB52D-820B-4886-993D-F1BD3CE0A1BF}"/>
              </a:ext>
            </a:extLst>
          </p:cNvPr>
          <p:cNvSpPr>
            <a:spLocks noGrp="1"/>
          </p:cNvSpPr>
          <p:nvPr>
            <p:ph idx="1"/>
          </p:nvPr>
        </p:nvSpPr>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3">
            <a:extLst>
              <a:ext uri="{FF2B5EF4-FFF2-40B4-BE49-F238E27FC236}">
                <a16:creationId xmlns:a16="http://schemas.microsoft.com/office/drawing/2014/main" id="{A7A49372-BC99-44B1-93F3-52B055BA1B4C}"/>
              </a:ext>
            </a:extLst>
          </p:cNvPr>
          <p:cNvSpPr>
            <a:spLocks noGrp="1"/>
          </p:cNvSpPr>
          <p:nvPr>
            <p:ph type="sldNum" sz="quarter" idx="12"/>
          </p:nvPr>
        </p:nvSpPr>
        <p:spPr/>
        <p:txBody>
          <a:bodyPr/>
          <a:lstStyle/>
          <a:p>
            <a:fld id="{B58DE5F1-E0F9-4CCA-92B7-7A6FC4DFEE14}" type="slidenum">
              <a:rPr lang="en-US" smtClean="0"/>
              <a:t>‹#›</a:t>
            </a:fld>
            <a:endParaRPr lang="en-US"/>
          </a:p>
        </p:txBody>
      </p:sp>
      <p:sp>
        <p:nvSpPr>
          <p:cNvPr id="5" name="Text Placeholder 4">
            <a:extLst>
              <a:ext uri="{FF2B5EF4-FFF2-40B4-BE49-F238E27FC236}">
                <a16:creationId xmlns:a16="http://schemas.microsoft.com/office/drawing/2014/main" id="{CDB38AA5-2B64-4B5B-A11F-3ADF856814B0}"/>
              </a:ext>
            </a:extLst>
          </p:cNvPr>
          <p:cNvSpPr>
            <a:spLocks noGrp="1"/>
          </p:cNvSpPr>
          <p:nvPr>
            <p:ph type="body" sz="quarter" idx="13" hasCustomPrompt="1"/>
          </p:nvPr>
        </p:nvSpPr>
        <p:spPr>
          <a:xfrm>
            <a:off x="365125" y="6096157"/>
            <a:ext cx="11461750" cy="262943"/>
          </a:xfrm>
        </p:spPr>
        <p:txBody>
          <a:bodyPr bIns="108000" anchor="b">
            <a:spAutoFit/>
          </a:bodyPr>
          <a:lstStyle>
            <a:lvl1pPr marL="0" indent="0" algn="l">
              <a:spcBef>
                <a:spcPts val="0"/>
              </a:spcBef>
              <a:buNone/>
              <a:defRPr sz="1000"/>
            </a:lvl1pPr>
          </a:lstStyle>
          <a:p>
            <a:pPr lvl="0"/>
            <a:r>
              <a:rPr lang="en-US" sz="1000" dirty="0"/>
              <a:t>References and abbreviations here.</a:t>
            </a:r>
            <a:endParaRPr lang="en-GB" dirty="0"/>
          </a:p>
        </p:txBody>
      </p:sp>
    </p:spTree>
    <p:extLst>
      <p:ext uri="{BB962C8B-B14F-4D97-AF65-F5344CB8AC3E}">
        <p14:creationId xmlns:p14="http://schemas.microsoft.com/office/powerpoint/2010/main" val="9056212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7D43C-8061-4F4B-A58C-537B44EA7F0E}"/>
              </a:ext>
            </a:extLst>
          </p:cNvPr>
          <p:cNvSpPr>
            <a:spLocks noGrp="1"/>
          </p:cNvSpPr>
          <p:nvPr>
            <p:ph type="title" hasCustomPrompt="1"/>
          </p:nvPr>
        </p:nvSpPr>
        <p:spPr/>
        <p:txBody>
          <a:bodyPr/>
          <a:lstStyle>
            <a:lvl1pPr>
              <a:defRPr/>
            </a:lvl1pPr>
          </a:lstStyle>
          <a:p>
            <a:r>
              <a:rPr lang="en-US" dirty="0"/>
              <a:t>[Slide title]</a:t>
            </a:r>
          </a:p>
        </p:txBody>
      </p:sp>
      <p:sp>
        <p:nvSpPr>
          <p:cNvPr id="3" name="Content Placeholder 2">
            <a:extLst>
              <a:ext uri="{FF2B5EF4-FFF2-40B4-BE49-F238E27FC236}">
                <a16:creationId xmlns:a16="http://schemas.microsoft.com/office/drawing/2014/main" id="{58BCB52D-820B-4886-993D-F1BD3CE0A1BF}"/>
              </a:ext>
            </a:extLst>
          </p:cNvPr>
          <p:cNvSpPr>
            <a:spLocks noGrp="1"/>
          </p:cNvSpPr>
          <p:nvPr>
            <p:ph idx="1"/>
          </p:nvPr>
        </p:nvSpPr>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3">
            <a:extLst>
              <a:ext uri="{FF2B5EF4-FFF2-40B4-BE49-F238E27FC236}">
                <a16:creationId xmlns:a16="http://schemas.microsoft.com/office/drawing/2014/main" id="{A7A49372-BC99-44B1-93F3-52B055BA1B4C}"/>
              </a:ext>
            </a:extLst>
          </p:cNvPr>
          <p:cNvSpPr>
            <a:spLocks noGrp="1"/>
          </p:cNvSpPr>
          <p:nvPr>
            <p:ph type="sldNum" sz="quarter" idx="12"/>
          </p:nvPr>
        </p:nvSpPr>
        <p:spPr/>
        <p:txBody>
          <a:bodyPr/>
          <a:lstStyle/>
          <a:p>
            <a:fld id="{B58DE5F1-E0F9-4CCA-92B7-7A6FC4DFEE14}" type="slidenum">
              <a:rPr lang="en-US" smtClean="0"/>
              <a:t>‹#›</a:t>
            </a:fld>
            <a:endParaRPr lang="en-US"/>
          </a:p>
        </p:txBody>
      </p:sp>
      <p:sp>
        <p:nvSpPr>
          <p:cNvPr id="5" name="Text Placeholder 4">
            <a:extLst>
              <a:ext uri="{FF2B5EF4-FFF2-40B4-BE49-F238E27FC236}">
                <a16:creationId xmlns:a16="http://schemas.microsoft.com/office/drawing/2014/main" id="{CDB38AA5-2B64-4B5B-A11F-3ADF856814B0}"/>
              </a:ext>
            </a:extLst>
          </p:cNvPr>
          <p:cNvSpPr>
            <a:spLocks noGrp="1"/>
          </p:cNvSpPr>
          <p:nvPr>
            <p:ph type="body" sz="quarter" idx="13" hasCustomPrompt="1"/>
          </p:nvPr>
        </p:nvSpPr>
        <p:spPr>
          <a:xfrm>
            <a:off x="365125" y="6096157"/>
            <a:ext cx="11461750" cy="262943"/>
          </a:xfrm>
        </p:spPr>
        <p:txBody>
          <a:bodyPr bIns="108000" anchor="b">
            <a:spAutoFit/>
          </a:bodyPr>
          <a:lstStyle>
            <a:lvl1pPr marL="0" indent="0" algn="l">
              <a:spcBef>
                <a:spcPts val="0"/>
              </a:spcBef>
              <a:buNone/>
              <a:defRPr sz="1000"/>
            </a:lvl1pPr>
          </a:lstStyle>
          <a:p>
            <a:pPr lvl="0"/>
            <a:r>
              <a:rPr lang="en-US" sz="1000" dirty="0"/>
              <a:t>References and abbreviations here.</a:t>
            </a:r>
            <a:endParaRPr lang="en-GB" dirty="0"/>
          </a:p>
        </p:txBody>
      </p:sp>
    </p:spTree>
    <p:extLst>
      <p:ext uri="{BB962C8B-B14F-4D97-AF65-F5344CB8AC3E}">
        <p14:creationId xmlns:p14="http://schemas.microsoft.com/office/powerpoint/2010/main" val="670003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2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7D43C-8061-4F4B-A58C-537B44EA7F0E}"/>
              </a:ext>
            </a:extLst>
          </p:cNvPr>
          <p:cNvSpPr>
            <a:spLocks noGrp="1"/>
          </p:cNvSpPr>
          <p:nvPr>
            <p:ph type="title" hasCustomPrompt="1"/>
          </p:nvPr>
        </p:nvSpPr>
        <p:spPr/>
        <p:txBody>
          <a:bodyPr/>
          <a:lstStyle>
            <a:lvl1pPr>
              <a:defRPr/>
            </a:lvl1pPr>
          </a:lstStyle>
          <a:p>
            <a:r>
              <a:rPr lang="en-US" dirty="0"/>
              <a:t>[Slide title]</a:t>
            </a:r>
          </a:p>
        </p:txBody>
      </p:sp>
      <p:sp>
        <p:nvSpPr>
          <p:cNvPr id="3" name="Content Placeholder 2">
            <a:extLst>
              <a:ext uri="{FF2B5EF4-FFF2-40B4-BE49-F238E27FC236}">
                <a16:creationId xmlns:a16="http://schemas.microsoft.com/office/drawing/2014/main" id="{58BCB52D-820B-4886-993D-F1BD3CE0A1BF}"/>
              </a:ext>
            </a:extLst>
          </p:cNvPr>
          <p:cNvSpPr>
            <a:spLocks noGrp="1"/>
          </p:cNvSpPr>
          <p:nvPr>
            <p:ph idx="1"/>
          </p:nvPr>
        </p:nvSpPr>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3">
            <a:extLst>
              <a:ext uri="{FF2B5EF4-FFF2-40B4-BE49-F238E27FC236}">
                <a16:creationId xmlns:a16="http://schemas.microsoft.com/office/drawing/2014/main" id="{A7A49372-BC99-44B1-93F3-52B055BA1B4C}"/>
              </a:ext>
            </a:extLst>
          </p:cNvPr>
          <p:cNvSpPr>
            <a:spLocks noGrp="1"/>
          </p:cNvSpPr>
          <p:nvPr>
            <p:ph type="sldNum" sz="quarter" idx="12"/>
          </p:nvPr>
        </p:nvSpPr>
        <p:spPr/>
        <p:txBody>
          <a:bodyPr/>
          <a:lstStyle/>
          <a:p>
            <a:fld id="{B58DE5F1-E0F9-4CCA-92B7-7A6FC4DFEE14}" type="slidenum">
              <a:rPr lang="en-US" smtClean="0"/>
              <a:t>‹#›</a:t>
            </a:fld>
            <a:endParaRPr lang="en-US"/>
          </a:p>
        </p:txBody>
      </p:sp>
      <p:sp>
        <p:nvSpPr>
          <p:cNvPr id="5" name="Text Placeholder 4">
            <a:extLst>
              <a:ext uri="{FF2B5EF4-FFF2-40B4-BE49-F238E27FC236}">
                <a16:creationId xmlns:a16="http://schemas.microsoft.com/office/drawing/2014/main" id="{CDB38AA5-2B64-4B5B-A11F-3ADF856814B0}"/>
              </a:ext>
            </a:extLst>
          </p:cNvPr>
          <p:cNvSpPr>
            <a:spLocks noGrp="1"/>
          </p:cNvSpPr>
          <p:nvPr>
            <p:ph type="body" sz="quarter" idx="13" hasCustomPrompt="1"/>
          </p:nvPr>
        </p:nvSpPr>
        <p:spPr>
          <a:xfrm>
            <a:off x="365125" y="6096157"/>
            <a:ext cx="11461750" cy="262943"/>
          </a:xfrm>
        </p:spPr>
        <p:txBody>
          <a:bodyPr bIns="108000" anchor="b">
            <a:spAutoFit/>
          </a:bodyPr>
          <a:lstStyle>
            <a:lvl1pPr marL="0" indent="0" algn="l">
              <a:spcBef>
                <a:spcPts val="0"/>
              </a:spcBef>
              <a:buNone/>
              <a:defRPr sz="1000"/>
            </a:lvl1pPr>
          </a:lstStyle>
          <a:p>
            <a:pPr lvl="0"/>
            <a:r>
              <a:rPr lang="en-US" sz="1000" dirty="0"/>
              <a:t>References and abbreviations here.</a:t>
            </a:r>
            <a:endParaRPr lang="en-GB" dirty="0"/>
          </a:p>
        </p:txBody>
      </p:sp>
    </p:spTree>
    <p:extLst>
      <p:ext uri="{BB962C8B-B14F-4D97-AF65-F5344CB8AC3E}">
        <p14:creationId xmlns:p14="http://schemas.microsoft.com/office/powerpoint/2010/main" val="28055233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a:t>Clic para editar título</a:t>
            </a:r>
          </a:p>
        </p:txBody>
      </p:sp>
      <p:sp>
        <p:nvSpPr>
          <p:cNvPr id="3" name="Marcador de contenido 2"/>
          <p:cNvSpPr>
            <a:spLocks noGrp="1"/>
          </p:cNvSpPr>
          <p:nvPr>
            <p:ph idx="1"/>
          </p:nvPr>
        </p:nvSpPr>
        <p:spPr/>
        <p:txBody>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4" name="Rectangle 4"/>
          <p:cNvSpPr>
            <a:spLocks noGrp="1" noChangeArrowheads="1"/>
          </p:cNvSpPr>
          <p:nvPr>
            <p:ph type="dt" sz="half" idx="10"/>
          </p:nvPr>
        </p:nvSpPr>
        <p:spPr/>
        <p:txBody>
          <a:bodyPr/>
          <a:lstStyle>
            <a:lvl1pPr eaLnBrk="1" hangingPunct="1">
              <a:defRPr>
                <a:ea typeface="+mn-ea"/>
              </a:defRPr>
            </a:lvl1pPr>
          </a:lstStyle>
          <a:p>
            <a:pPr>
              <a:defRPr/>
            </a:pPr>
            <a:endParaRPr lang="en-US"/>
          </a:p>
        </p:txBody>
      </p:sp>
      <p:sp>
        <p:nvSpPr>
          <p:cNvPr id="5" name="Rectangle 5"/>
          <p:cNvSpPr>
            <a:spLocks noGrp="1" noChangeArrowheads="1"/>
          </p:cNvSpPr>
          <p:nvPr>
            <p:ph type="ftr" sz="quarter" idx="11"/>
          </p:nvPr>
        </p:nvSpPr>
        <p:spPr/>
        <p:txBody>
          <a:bodyPr/>
          <a:lstStyle>
            <a:lvl1pPr eaLnBrk="1" hangingPunct="1">
              <a:defRPr>
                <a:ea typeface="+mn-ea"/>
              </a:defRPr>
            </a:lvl1pPr>
          </a:lstStyle>
          <a:p>
            <a:pPr>
              <a:defRPr/>
            </a:pPr>
            <a:endParaRPr lang="en-US"/>
          </a:p>
        </p:txBody>
      </p:sp>
      <p:sp>
        <p:nvSpPr>
          <p:cNvPr id="6" name="Rectangle 6"/>
          <p:cNvSpPr>
            <a:spLocks noGrp="1" noChangeArrowheads="1"/>
          </p:cNvSpPr>
          <p:nvPr>
            <p:ph type="sldNum" sz="quarter" idx="12"/>
          </p:nvPr>
        </p:nvSpPr>
        <p:spPr/>
        <p:txBody>
          <a:bodyPr/>
          <a:lstStyle>
            <a:lvl1pPr eaLnBrk="1" hangingPunct="1">
              <a:defRPr/>
            </a:lvl1pPr>
          </a:lstStyle>
          <a:p>
            <a:pPr>
              <a:defRPr/>
            </a:pPr>
            <a:fld id="{6DECE457-497A-7D40-8ED5-CD56DC984084}" type="slidenum">
              <a:rPr lang="en-US" altLang="en-US"/>
              <a:pPr>
                <a:defRPr/>
              </a:pPr>
              <a:t>‹#›</a:t>
            </a:fld>
            <a:endParaRPr lang="en-US" altLang="en-US"/>
          </a:p>
        </p:txBody>
      </p:sp>
    </p:spTree>
    <p:extLst>
      <p:ext uri="{BB962C8B-B14F-4D97-AF65-F5344CB8AC3E}">
        <p14:creationId xmlns:p14="http://schemas.microsoft.com/office/powerpoint/2010/main" val="41482693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4A365CF6-C114-48A1-87C0-B85E6A74BBC8}"/>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9511555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083908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3899301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1310083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6331119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4"/>
              </a:buClr>
              <a:buSzPct val="100000"/>
              <a:buFont typeface="Arial" panose="020B0604020202020204" pitchFamily="34" charset="0"/>
              <a:buChar char="•"/>
              <a:defRPr/>
            </a:lvl1pPr>
            <a:lvl2pPr marL="685800" indent="-228600">
              <a:buClr>
                <a:schemeClr val="accent4"/>
              </a:buClr>
              <a:buSzPct val="100000"/>
              <a:buFont typeface="Arial" panose="020B0604020202020204" pitchFamily="34" charset="0"/>
              <a:buChar char="•"/>
              <a:defRPr/>
            </a:lvl2pPr>
            <a:lvl3pPr marL="1143000" indent="-228600">
              <a:buClr>
                <a:schemeClr val="accent4"/>
              </a:buClr>
              <a:buSzPct val="100000"/>
              <a:buFont typeface="Arial" panose="020B0604020202020204" pitchFamily="34" charset="0"/>
              <a:buChar char="•"/>
              <a:defRPr/>
            </a:lvl3pPr>
            <a:lvl4pPr marL="1600200" indent="-228600">
              <a:buClr>
                <a:schemeClr val="accent4"/>
              </a:buClr>
              <a:buSzPct val="100000"/>
              <a:buFont typeface="Arial" panose="020B0604020202020204" pitchFamily="34" charset="0"/>
              <a:buChar char="•"/>
              <a:defRPr/>
            </a:lvl4pPr>
            <a:lvl5pPr marL="2057400" indent="-22860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1"/>
              </a:buClr>
              <a:buFont typeface="Arial" panose="020B0604020202020204" pitchFamily="34" charset="0"/>
              <a:buChar char="•"/>
              <a:defRPr/>
            </a:lvl1pPr>
            <a:lvl2pPr marL="685800" indent="-228600">
              <a:buClr>
                <a:schemeClr val="accent1"/>
              </a:buClr>
              <a:buFont typeface="Arial" panose="020B0604020202020204" pitchFamily="34" charset="0"/>
              <a:buChar char="•"/>
              <a:defRPr/>
            </a:lvl2pPr>
            <a:lvl3pPr marL="1143000" indent="-228600">
              <a:buClr>
                <a:schemeClr val="accent1"/>
              </a:buClr>
              <a:buFont typeface="Arial" panose="020B0604020202020204" pitchFamily="34" charset="0"/>
              <a:buChar char="•"/>
              <a:defRPr/>
            </a:lvl3pPr>
            <a:lvl4pPr marL="1600200" indent="-228600">
              <a:buClr>
                <a:schemeClr val="accent1"/>
              </a:buClr>
              <a:buFont typeface="Arial" panose="020B0604020202020204" pitchFamily="34" charset="0"/>
              <a:buChar char="•"/>
              <a:defRPr/>
            </a:lvl4pPr>
            <a:lvl5pPr marL="2057400" indent="-228600">
              <a:buClr>
                <a:schemeClr val="accent1"/>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25523989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8632243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2303903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4888D9C-325D-4873-A0A3-7A5D86C65088}"/>
              </a:ext>
            </a:extLst>
          </p:cNvPr>
          <p:cNvPicPr>
            <a:picLocks noChangeAspect="1"/>
          </p:cNvPicPr>
          <p:nvPr/>
        </p:nvPicPr>
        <p:blipFill rotWithShape="1">
          <a:blip r:embed="rId18">
            <a:extLst>
              <a:ext uri="{28A0092B-C50C-407E-A947-70E740481C1C}">
                <a14:useLocalDpi xmlns:a14="http://schemas.microsoft.com/office/drawing/2010/main" val="0"/>
              </a:ext>
            </a:extLst>
          </a:blip>
          <a:srcRect/>
          <a:stretch/>
        </p:blipFill>
        <p:spPr>
          <a:xfrm>
            <a:off x="0" y="0"/>
            <a:ext cx="12192000" cy="106681"/>
          </a:xfrm>
          <a:prstGeom prst="rect">
            <a:avLst/>
          </a:prstGeom>
        </p:spPr>
      </p:pic>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0185226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3"/>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8.xml"/><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a:spLocks noGrp="1"/>
          </p:cNvSpPr>
          <p:nvPr>
            <p:ph type="ctrTitle"/>
          </p:nvPr>
        </p:nvSpPr>
        <p:spPr/>
        <p:txBody>
          <a:bodyPr/>
          <a:lstStyle/>
          <a:p>
            <a:br>
              <a:rPr lang="en-US" dirty="0"/>
            </a:br>
            <a:r>
              <a:rPr lang="en-US" dirty="0"/>
              <a:t>Emerging </a:t>
            </a:r>
            <a:r>
              <a:rPr lang="en-US" dirty="0" err="1"/>
              <a:t>Iberdomide</a:t>
            </a:r>
            <a:r>
              <a:rPr lang="en-US" dirty="0"/>
              <a:t>-Based Combinations in Multiple Myeloma</a:t>
            </a:r>
          </a:p>
        </p:txBody>
      </p:sp>
      <p:sp>
        <p:nvSpPr>
          <p:cNvPr id="11" name="Subtitle 2"/>
          <p:cNvSpPr>
            <a:spLocks noGrp="1"/>
          </p:cNvSpPr>
          <p:nvPr>
            <p:ph type="subTitle" idx="1"/>
          </p:nvPr>
        </p:nvSpPr>
        <p:spPr/>
        <p:txBody>
          <a:bodyPr>
            <a:normAutofit lnSpcReduction="10000"/>
          </a:bodyPr>
          <a:lstStyle/>
          <a:p>
            <a:r>
              <a:rPr lang="en-US" altLang="ja-JP" sz="1600" dirty="0"/>
              <a:t>Sagar </a:t>
            </a:r>
            <a:r>
              <a:rPr lang="en-US" altLang="ja-JP" sz="1600" dirty="0" err="1"/>
              <a:t>Lonial</a:t>
            </a:r>
            <a:r>
              <a:rPr lang="en-US" altLang="ja-JP" sz="1600" dirty="0"/>
              <a:t>, MD</a:t>
            </a:r>
            <a:br>
              <a:rPr lang="en-US" altLang="ja-JP" sz="1600" dirty="0"/>
            </a:br>
            <a:r>
              <a:rPr lang="en-US" altLang="ja-JP" sz="1600" dirty="0"/>
              <a:t>Chair and Professor</a:t>
            </a:r>
            <a:br>
              <a:rPr lang="en-US" altLang="ja-JP" sz="1600" dirty="0"/>
            </a:br>
            <a:r>
              <a:rPr lang="en-US" altLang="en-US" sz="1600" dirty="0"/>
              <a:t>Department of Hematology and Medical Oncology</a:t>
            </a:r>
            <a:br>
              <a:rPr lang="en-US" altLang="en-US" sz="1600" dirty="0"/>
            </a:br>
            <a:r>
              <a:rPr lang="en-US" altLang="en-US" sz="1600" dirty="0"/>
              <a:t>Chief Medical Officer, Winship Cancer Institute</a:t>
            </a:r>
            <a:br>
              <a:rPr lang="en-US" altLang="en-US" sz="1600" dirty="0"/>
            </a:br>
            <a:r>
              <a:rPr lang="en-US" altLang="en-US" sz="1600" dirty="0"/>
              <a:t>Emory University School of Medicine</a:t>
            </a:r>
            <a:br>
              <a:rPr lang="en-US" altLang="en-US" sz="1600" dirty="0"/>
            </a:br>
            <a:r>
              <a:rPr lang="en-US" altLang="en-US" sz="1600" dirty="0"/>
              <a:t>Atlanta, GA</a:t>
            </a:r>
          </a:p>
        </p:txBody>
      </p:sp>
    </p:spTree>
    <p:extLst>
      <p:ext uri="{BB962C8B-B14F-4D97-AF65-F5344CB8AC3E}">
        <p14:creationId xmlns:p14="http://schemas.microsoft.com/office/powerpoint/2010/main" val="2989493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3366485"/>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Rounded Corners 17">
            <a:extLst>
              <a:ext uri="{FF2B5EF4-FFF2-40B4-BE49-F238E27FC236}">
                <a16:creationId xmlns:a16="http://schemas.microsoft.com/office/drawing/2014/main" id="{A4124701-9036-498B-8C6A-D834E0B17063}"/>
              </a:ext>
            </a:extLst>
          </p:cNvPr>
          <p:cNvSpPr/>
          <p:nvPr/>
        </p:nvSpPr>
        <p:spPr>
          <a:xfrm>
            <a:off x="749595" y="2376853"/>
            <a:ext cx="4919060" cy="648177"/>
          </a:xfrm>
          <a:prstGeom prst="roundRect">
            <a:avLst>
              <a:gd name="adj" fmla="val 43556"/>
            </a:avLst>
          </a:prstGeom>
          <a:solidFill>
            <a:schemeClr val="accent2"/>
          </a:solidFill>
          <a:ln>
            <a:noFill/>
          </a:ln>
        </p:spPr>
        <p:style>
          <a:lnRef idx="0">
            <a:schemeClr val="accent1"/>
          </a:lnRef>
          <a:fillRef idx="1">
            <a:schemeClr val="accent1"/>
          </a:fillRef>
          <a:effectRef idx="0">
            <a:srgbClr val="000000"/>
          </a:effectRef>
          <a:fontRef idx="minor">
            <a:schemeClr val="lt1"/>
          </a:fontRef>
        </p:style>
        <p:txBody>
          <a:bodyPr rtlCol="0" anchor="ctr"/>
          <a:lstStyle/>
          <a:p>
            <a:pPr marL="0" indent="0" algn="ctr">
              <a:buNone/>
            </a:pPr>
            <a:endParaRPr lang="en-GB" sz="3600" b="1" dirty="0">
              <a:solidFill>
                <a:schemeClr val="bg1"/>
              </a:solidFill>
            </a:endParaRPr>
          </a:p>
        </p:txBody>
      </p:sp>
      <p:sp>
        <p:nvSpPr>
          <p:cNvPr id="19" name="Rectangle: Rounded Corners 18">
            <a:extLst>
              <a:ext uri="{FF2B5EF4-FFF2-40B4-BE49-F238E27FC236}">
                <a16:creationId xmlns:a16="http://schemas.microsoft.com/office/drawing/2014/main" id="{ABBCF762-9ED0-4614-B238-C5E1C1AF3F03}"/>
              </a:ext>
            </a:extLst>
          </p:cNvPr>
          <p:cNvSpPr/>
          <p:nvPr/>
        </p:nvSpPr>
        <p:spPr>
          <a:xfrm>
            <a:off x="365125" y="2679938"/>
            <a:ext cx="5688000" cy="3275463"/>
          </a:xfrm>
          <a:prstGeom prst="roundRect">
            <a:avLst>
              <a:gd name="adj" fmla="val 8018"/>
            </a:avLst>
          </a:prstGeom>
          <a:solidFill>
            <a:schemeClr val="bg1"/>
          </a:solidFill>
          <a:ln w="38100">
            <a:solidFill>
              <a:schemeClr val="accent2"/>
            </a:solidFill>
          </a:ln>
        </p:spPr>
        <p:style>
          <a:lnRef idx="0">
            <a:schemeClr val="accent1"/>
          </a:lnRef>
          <a:fillRef idx="1">
            <a:schemeClr val="accent1"/>
          </a:fillRef>
          <a:effectRef idx="0">
            <a:srgbClr val="000000"/>
          </a:effectRef>
          <a:fontRef idx="minor">
            <a:schemeClr val="lt1"/>
          </a:fontRef>
        </p:style>
        <p:txBody>
          <a:bodyPr rtlCol="0" anchor="ctr"/>
          <a:lstStyle/>
          <a:p>
            <a:pPr algn="ctr">
              <a:lnSpc>
                <a:spcPct val="100000"/>
              </a:lnSpc>
            </a:pPr>
            <a:endParaRPr lang="en-GB" sz="2000" dirty="0"/>
          </a:p>
        </p:txBody>
      </p:sp>
      <p:sp>
        <p:nvSpPr>
          <p:cNvPr id="20" name="Rectangle: Rounded Corners 19">
            <a:extLst>
              <a:ext uri="{FF2B5EF4-FFF2-40B4-BE49-F238E27FC236}">
                <a16:creationId xmlns:a16="http://schemas.microsoft.com/office/drawing/2014/main" id="{3AF7BF65-3584-440E-BD30-C7D42E5DB157}"/>
              </a:ext>
            </a:extLst>
          </p:cNvPr>
          <p:cNvSpPr/>
          <p:nvPr/>
        </p:nvSpPr>
        <p:spPr>
          <a:xfrm>
            <a:off x="6523345" y="2376853"/>
            <a:ext cx="4919060" cy="648177"/>
          </a:xfrm>
          <a:prstGeom prst="roundRect">
            <a:avLst>
              <a:gd name="adj" fmla="val 43556"/>
            </a:avLst>
          </a:prstGeom>
          <a:solidFill>
            <a:srgbClr val="CB7C78"/>
          </a:solidFill>
          <a:ln>
            <a:noFill/>
          </a:ln>
        </p:spPr>
        <p:style>
          <a:lnRef idx="0">
            <a:schemeClr val="accent1"/>
          </a:lnRef>
          <a:fillRef idx="1">
            <a:schemeClr val="accent1"/>
          </a:fillRef>
          <a:effectRef idx="0">
            <a:srgbClr val="000000"/>
          </a:effectRef>
          <a:fontRef idx="minor">
            <a:schemeClr val="lt1"/>
          </a:fontRef>
        </p:style>
        <p:txBody>
          <a:bodyPr rtlCol="0" anchor="ctr"/>
          <a:lstStyle/>
          <a:p>
            <a:pPr marL="0" indent="0" algn="ctr">
              <a:buNone/>
            </a:pPr>
            <a:endParaRPr lang="en-GB" sz="3600" b="1" dirty="0">
              <a:solidFill>
                <a:schemeClr val="bg1"/>
              </a:solidFill>
            </a:endParaRPr>
          </a:p>
        </p:txBody>
      </p:sp>
      <p:sp>
        <p:nvSpPr>
          <p:cNvPr id="21" name="Rectangle: Rounded Corners 20">
            <a:extLst>
              <a:ext uri="{FF2B5EF4-FFF2-40B4-BE49-F238E27FC236}">
                <a16:creationId xmlns:a16="http://schemas.microsoft.com/office/drawing/2014/main" id="{D9AD583A-9F0E-4974-A096-C1794CF61971}"/>
              </a:ext>
            </a:extLst>
          </p:cNvPr>
          <p:cNvSpPr/>
          <p:nvPr/>
        </p:nvSpPr>
        <p:spPr>
          <a:xfrm>
            <a:off x="6138875" y="2679938"/>
            <a:ext cx="5688000" cy="3275463"/>
          </a:xfrm>
          <a:prstGeom prst="roundRect">
            <a:avLst>
              <a:gd name="adj" fmla="val 8018"/>
            </a:avLst>
          </a:prstGeom>
          <a:solidFill>
            <a:schemeClr val="bg1"/>
          </a:solidFill>
          <a:ln w="38100">
            <a:solidFill>
              <a:srgbClr val="CB7C78"/>
            </a:solidFill>
          </a:ln>
        </p:spPr>
        <p:style>
          <a:lnRef idx="0">
            <a:schemeClr val="accent1"/>
          </a:lnRef>
          <a:fillRef idx="1">
            <a:schemeClr val="accent1"/>
          </a:fillRef>
          <a:effectRef idx="0">
            <a:srgbClr val="000000"/>
          </a:effectRef>
          <a:fontRef idx="minor">
            <a:schemeClr val="lt1"/>
          </a:fontRef>
        </p:style>
        <p:txBody>
          <a:bodyPr rtlCol="0" anchor="ctr"/>
          <a:lstStyle/>
          <a:p>
            <a:pPr algn="ctr">
              <a:lnSpc>
                <a:spcPct val="100000"/>
              </a:lnSpc>
            </a:pPr>
            <a:endParaRPr lang="en-GB" sz="2000" dirty="0"/>
          </a:p>
        </p:txBody>
      </p:sp>
      <p:sp>
        <p:nvSpPr>
          <p:cNvPr id="22" name="Rectangle: Rounded Corners 21">
            <a:extLst>
              <a:ext uri="{FF2B5EF4-FFF2-40B4-BE49-F238E27FC236}">
                <a16:creationId xmlns:a16="http://schemas.microsoft.com/office/drawing/2014/main" id="{984F4C64-88D0-4A8D-8D21-E9884553C2C9}"/>
              </a:ext>
            </a:extLst>
          </p:cNvPr>
          <p:cNvSpPr/>
          <p:nvPr/>
        </p:nvSpPr>
        <p:spPr>
          <a:xfrm>
            <a:off x="1361975" y="2409174"/>
            <a:ext cx="3694300" cy="480030"/>
          </a:xfrm>
          <a:prstGeom prst="roundRect">
            <a:avLst>
              <a:gd name="adj" fmla="val 43556"/>
            </a:avLst>
          </a:prstGeom>
          <a:solidFill>
            <a:schemeClr val="accent2"/>
          </a:solidFill>
          <a:ln>
            <a:noFill/>
          </a:ln>
        </p:spPr>
        <p:style>
          <a:lnRef idx="0">
            <a:schemeClr val="accent1"/>
          </a:lnRef>
          <a:fillRef idx="1">
            <a:schemeClr val="accent1"/>
          </a:fillRef>
          <a:effectRef idx="0">
            <a:srgbClr val="000000"/>
          </a:effectRef>
          <a:fontRef idx="minor">
            <a:schemeClr val="lt1"/>
          </a:fontRef>
        </p:style>
        <p:txBody>
          <a:bodyPr rtlCol="0" anchor="ctr"/>
          <a:lstStyle/>
          <a:p>
            <a:pPr algn="ctr">
              <a:lnSpc>
                <a:spcPct val="100000"/>
              </a:lnSpc>
              <a:spcBef>
                <a:spcPts val="1200"/>
              </a:spcBef>
              <a:buSzPct val="100000"/>
            </a:pPr>
            <a:r>
              <a:rPr lang="en-GB" sz="2000" b="1" dirty="0">
                <a:solidFill>
                  <a:schemeClr val="bg1"/>
                </a:solidFill>
              </a:rPr>
              <a:t>KMS12 BM cells</a:t>
            </a:r>
          </a:p>
        </p:txBody>
      </p:sp>
      <p:sp>
        <p:nvSpPr>
          <p:cNvPr id="23" name="Rectangle: Rounded Corners 22">
            <a:extLst>
              <a:ext uri="{FF2B5EF4-FFF2-40B4-BE49-F238E27FC236}">
                <a16:creationId xmlns:a16="http://schemas.microsoft.com/office/drawing/2014/main" id="{C1CD9282-A2AA-4857-A4E5-5568873307DB}"/>
              </a:ext>
            </a:extLst>
          </p:cNvPr>
          <p:cNvSpPr/>
          <p:nvPr/>
        </p:nvSpPr>
        <p:spPr>
          <a:xfrm>
            <a:off x="7135725" y="2409174"/>
            <a:ext cx="3694300" cy="480030"/>
          </a:xfrm>
          <a:prstGeom prst="roundRect">
            <a:avLst>
              <a:gd name="adj" fmla="val 43556"/>
            </a:avLst>
          </a:prstGeom>
          <a:solidFill>
            <a:srgbClr val="CB7C78"/>
          </a:solidFill>
          <a:ln>
            <a:noFill/>
          </a:ln>
        </p:spPr>
        <p:style>
          <a:lnRef idx="0">
            <a:schemeClr val="accent1"/>
          </a:lnRef>
          <a:fillRef idx="1">
            <a:schemeClr val="accent1"/>
          </a:fillRef>
          <a:effectRef idx="0">
            <a:srgbClr val="000000"/>
          </a:effectRef>
          <a:fontRef idx="minor">
            <a:schemeClr val="lt1"/>
          </a:fontRef>
        </p:style>
        <p:txBody>
          <a:bodyPr rtlCol="0" anchor="ctr"/>
          <a:lstStyle/>
          <a:p>
            <a:pPr algn="ctr">
              <a:lnSpc>
                <a:spcPct val="100000"/>
              </a:lnSpc>
              <a:spcBef>
                <a:spcPts val="1200"/>
              </a:spcBef>
              <a:buSzPct val="100000"/>
            </a:pPr>
            <a:r>
              <a:rPr lang="en-GB" sz="2000" b="1" dirty="0">
                <a:solidFill>
                  <a:schemeClr val="bg1"/>
                </a:solidFill>
              </a:rPr>
              <a:t>Pro-apoptosis</a:t>
            </a:r>
          </a:p>
        </p:txBody>
      </p:sp>
      <p:sp>
        <p:nvSpPr>
          <p:cNvPr id="2" name="Title 1">
            <a:extLst>
              <a:ext uri="{FF2B5EF4-FFF2-40B4-BE49-F238E27FC236}">
                <a16:creationId xmlns:a16="http://schemas.microsoft.com/office/drawing/2014/main" id="{6AA231AA-7DF5-46B5-8A70-7995AAA361CA}"/>
              </a:ext>
            </a:extLst>
          </p:cNvPr>
          <p:cNvSpPr>
            <a:spLocks noGrp="1"/>
          </p:cNvSpPr>
          <p:nvPr>
            <p:ph type="title"/>
          </p:nvPr>
        </p:nvSpPr>
        <p:spPr/>
        <p:txBody>
          <a:bodyPr>
            <a:normAutofit/>
          </a:bodyPr>
          <a:lstStyle/>
          <a:p>
            <a:r>
              <a:rPr lang="en-GB" sz="2800" dirty="0"/>
              <a:t>Iberdomide (IBER) and </a:t>
            </a:r>
            <a:r>
              <a:rPr lang="en-GB" sz="2800" dirty="0" err="1"/>
              <a:t>Mezigdomide</a:t>
            </a:r>
            <a:r>
              <a:rPr lang="en-GB" sz="2800" dirty="0"/>
              <a:t> (CC-92480) Synergize with Other Anti-Myeloma Agents</a:t>
            </a:r>
          </a:p>
        </p:txBody>
      </p:sp>
      <p:pic>
        <p:nvPicPr>
          <p:cNvPr id="6" name="Afbeelding 4">
            <a:extLst>
              <a:ext uri="{FF2B5EF4-FFF2-40B4-BE49-F238E27FC236}">
                <a16:creationId xmlns:a16="http://schemas.microsoft.com/office/drawing/2014/main" id="{BB5D0E89-9E8C-4A9B-BB06-B6479231EEF9}"/>
              </a:ext>
            </a:extLst>
          </p:cNvPr>
          <p:cNvPicPr>
            <a:picLocks noChangeAspect="1"/>
          </p:cNvPicPr>
          <p:nvPr/>
        </p:nvPicPr>
        <p:blipFill rotWithShape="1">
          <a:blip r:embed="rId3"/>
          <a:srcRect l="14425" t="10932" r="12505" b="11227"/>
          <a:stretch/>
        </p:blipFill>
        <p:spPr>
          <a:xfrm>
            <a:off x="602630" y="2975334"/>
            <a:ext cx="3591781" cy="2882716"/>
          </a:xfrm>
          <a:prstGeom prst="rect">
            <a:avLst/>
          </a:prstGeom>
        </p:spPr>
      </p:pic>
      <p:pic>
        <p:nvPicPr>
          <p:cNvPr id="8" name="Picture 7" descr="Chart, scatter chart&#10;&#10;Description automatically generated">
            <a:extLst>
              <a:ext uri="{FF2B5EF4-FFF2-40B4-BE49-F238E27FC236}">
                <a16:creationId xmlns:a16="http://schemas.microsoft.com/office/drawing/2014/main" id="{6746BC34-9B1B-4A09-8C56-472EEB07B433}"/>
              </a:ext>
            </a:extLst>
          </p:cNvPr>
          <p:cNvPicPr>
            <a:picLocks noChangeAspect="1"/>
          </p:cNvPicPr>
          <p:nvPr/>
        </p:nvPicPr>
        <p:blipFill rotWithShape="1">
          <a:blip r:embed="rId4"/>
          <a:srcRect l="42898" t="6914"/>
          <a:stretch/>
        </p:blipFill>
        <p:spPr>
          <a:xfrm>
            <a:off x="6246383" y="2911346"/>
            <a:ext cx="4266941" cy="2944724"/>
          </a:xfrm>
          <a:prstGeom prst="rect">
            <a:avLst/>
          </a:prstGeom>
        </p:spPr>
      </p:pic>
      <p:sp>
        <p:nvSpPr>
          <p:cNvPr id="11" name="Rectangle: Rounded Corners 10">
            <a:extLst>
              <a:ext uri="{FF2B5EF4-FFF2-40B4-BE49-F238E27FC236}">
                <a16:creationId xmlns:a16="http://schemas.microsoft.com/office/drawing/2014/main" id="{F054E13A-0553-4289-B8DB-AB064B4C1CAA}"/>
              </a:ext>
            </a:extLst>
          </p:cNvPr>
          <p:cNvSpPr/>
          <p:nvPr/>
        </p:nvSpPr>
        <p:spPr>
          <a:xfrm>
            <a:off x="425057" y="1379234"/>
            <a:ext cx="11461750" cy="742797"/>
          </a:xfrm>
          <a:prstGeom prst="roundRect">
            <a:avLst/>
          </a:prstGeom>
          <a:solidFill>
            <a:srgbClr val="EEE7E7"/>
          </a:solidFill>
          <a:ln>
            <a:noFill/>
          </a:ln>
        </p:spPr>
        <p:style>
          <a:lnRef idx="0">
            <a:schemeClr val="accent1"/>
          </a:lnRef>
          <a:fillRef idx="1">
            <a:schemeClr val="accent1"/>
          </a:fillRef>
          <a:effectRef idx="0">
            <a:srgbClr val="000000"/>
          </a:effectRef>
          <a:fontRef idx="minor">
            <a:schemeClr val="lt1"/>
          </a:fontRef>
        </p:style>
        <p:txBody>
          <a:bodyPr rtlCol="0" anchor="ctr"/>
          <a:lstStyle/>
          <a:p>
            <a:pPr algn="ctr"/>
            <a:r>
              <a:rPr lang="en-GB" dirty="0">
                <a:solidFill>
                  <a:schemeClr val="tx1"/>
                </a:solidFill>
              </a:rPr>
              <a:t>Preclinical studies indicate that IBER and mezigdomide synergize with other anti-MM agents including PIs and DARA, demonstrating deep induction of apoptosis and enhanced antibody-dependent cellular cytotoxicity</a:t>
            </a:r>
            <a:endParaRPr lang="en-GB" baseline="30000" dirty="0">
              <a:solidFill>
                <a:schemeClr val="tx1"/>
              </a:solidFill>
            </a:endParaRPr>
          </a:p>
        </p:txBody>
      </p:sp>
      <p:sp>
        <p:nvSpPr>
          <p:cNvPr id="24" name="Rectangle 23">
            <a:extLst>
              <a:ext uri="{FF2B5EF4-FFF2-40B4-BE49-F238E27FC236}">
                <a16:creationId xmlns:a16="http://schemas.microsoft.com/office/drawing/2014/main" id="{E091B367-08DA-4FDE-924A-B8BBA753657F}"/>
              </a:ext>
            </a:extLst>
          </p:cNvPr>
          <p:cNvSpPr/>
          <p:nvPr/>
        </p:nvSpPr>
        <p:spPr>
          <a:xfrm>
            <a:off x="4194411" y="3840550"/>
            <a:ext cx="1783308" cy="954107"/>
          </a:xfrm>
          <a:prstGeom prst="rect">
            <a:avLst/>
          </a:prstGeom>
        </p:spPr>
        <p:txBody>
          <a:bodyPr wrap="square">
            <a:spAutoFit/>
          </a:bodyPr>
          <a:lstStyle/>
          <a:p>
            <a:pPr marR="0" lvl="0" algn="ctr" defTabSz="914400" rtl="0" eaLnBrk="1" fontAlgn="auto" latinLnBrk="0" hangingPunct="1">
              <a:lnSpc>
                <a:spcPct val="100000"/>
              </a:lnSpc>
              <a:spcBef>
                <a:spcPts val="0"/>
              </a:spcBef>
              <a:spcAft>
                <a:spcPts val="0"/>
              </a:spcAft>
              <a:buClrTx/>
              <a:buSzTx/>
              <a:tabLst/>
              <a:defRPr/>
            </a:pPr>
            <a:r>
              <a:rPr kumimoji="0" lang="en-GB" sz="1400" b="1" i="0" u="none" strike="noStrike" kern="1200" cap="none" spc="0" normalizeH="0" baseline="0" dirty="0">
                <a:ln>
                  <a:noFill/>
                </a:ln>
                <a:effectLst/>
                <a:uLnTx/>
                <a:uFillTx/>
                <a:latin typeface="Trebuchet MS"/>
                <a:ea typeface="+mn-ea"/>
                <a:cs typeface="+mn-cs"/>
              </a:rPr>
              <a:t>IBER induces deeper cell killing in combination with PIs vs POM</a:t>
            </a:r>
          </a:p>
        </p:txBody>
      </p:sp>
      <p:sp>
        <p:nvSpPr>
          <p:cNvPr id="7" name="Rectangle 6">
            <a:extLst>
              <a:ext uri="{FF2B5EF4-FFF2-40B4-BE49-F238E27FC236}">
                <a16:creationId xmlns:a16="http://schemas.microsoft.com/office/drawing/2014/main" id="{21B4FF82-B724-4995-B9F1-42E360B05493}"/>
              </a:ext>
            </a:extLst>
          </p:cNvPr>
          <p:cNvSpPr/>
          <p:nvPr/>
        </p:nvSpPr>
        <p:spPr>
          <a:xfrm>
            <a:off x="10455773" y="3472393"/>
            <a:ext cx="1371102" cy="1081218"/>
          </a:xfrm>
          <a:prstGeom prst="rect">
            <a:avLst/>
          </a:prstGeom>
          <a:noFill/>
          <a:ln>
            <a:noFill/>
          </a:ln>
        </p:spPr>
        <p:style>
          <a:lnRef idx="0">
            <a:schemeClr val="accent1"/>
          </a:lnRef>
          <a:fillRef idx="1">
            <a:schemeClr val="accent1"/>
          </a:fillRef>
          <a:effectRef idx="0">
            <a:srgbClr val="000000"/>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dirty="0">
                <a:ln>
                  <a:noFill/>
                </a:ln>
                <a:solidFill>
                  <a:srgbClr val="595454"/>
                </a:solidFill>
                <a:effectLst/>
                <a:uLnTx/>
                <a:uFillTx/>
                <a:latin typeface="Trebuchet MS"/>
                <a:ea typeface="+mn-ea"/>
                <a:cs typeface="+mn-cs"/>
              </a:rPr>
              <a:t>CC-92480 increased induction of apoptosis compared with POM (40% vs 20%)</a:t>
            </a:r>
          </a:p>
        </p:txBody>
      </p:sp>
      <p:cxnSp>
        <p:nvCxnSpPr>
          <p:cNvPr id="9" name="Straight Arrow Connector 8">
            <a:extLst>
              <a:ext uri="{FF2B5EF4-FFF2-40B4-BE49-F238E27FC236}">
                <a16:creationId xmlns:a16="http://schemas.microsoft.com/office/drawing/2014/main" id="{968DE4A7-D838-4B5E-95F9-240E38B8D16B}"/>
              </a:ext>
            </a:extLst>
          </p:cNvPr>
          <p:cNvCxnSpPr/>
          <p:nvPr/>
        </p:nvCxnSpPr>
        <p:spPr>
          <a:xfrm flipH="1">
            <a:off x="9281504" y="3016679"/>
            <a:ext cx="275008" cy="351864"/>
          </a:xfrm>
          <a:prstGeom prst="straightConnector1">
            <a:avLst/>
          </a:prstGeom>
          <a:ln w="34925" cap="sq">
            <a:solidFill>
              <a:srgbClr val="BE2BBB"/>
            </a:solidFill>
            <a:tailEnd type="triangle"/>
          </a:ln>
        </p:spPr>
        <p:style>
          <a:lnRef idx="1">
            <a:schemeClr val="accent1"/>
          </a:lnRef>
          <a:fillRef idx="0">
            <a:schemeClr val="accent1"/>
          </a:fillRef>
          <a:effectRef idx="0">
            <a:srgbClr val="000000"/>
          </a:effectRef>
          <a:fontRef idx="minor">
            <a:schemeClr val="lt1"/>
          </a:fontRef>
        </p:style>
      </p:cxnSp>
      <p:sp>
        <p:nvSpPr>
          <p:cNvPr id="25" name="Rectangle 24">
            <a:extLst>
              <a:ext uri="{FF2B5EF4-FFF2-40B4-BE49-F238E27FC236}">
                <a16:creationId xmlns:a16="http://schemas.microsoft.com/office/drawing/2014/main" id="{13B84D7D-3FEE-42D8-97CB-269A96027D75}"/>
              </a:ext>
            </a:extLst>
          </p:cNvPr>
          <p:cNvSpPr/>
          <p:nvPr/>
        </p:nvSpPr>
        <p:spPr>
          <a:xfrm>
            <a:off x="9257414" y="4689129"/>
            <a:ext cx="1255910" cy="147488"/>
          </a:xfrm>
          <a:prstGeom prst="rect">
            <a:avLst/>
          </a:prstGeom>
          <a:noFill/>
          <a:ln w="28575">
            <a:solidFill>
              <a:srgbClr val="BE2BBB"/>
            </a:solidFill>
          </a:ln>
        </p:spPr>
        <p:style>
          <a:lnRef idx="0">
            <a:schemeClr val="accent1"/>
          </a:lnRef>
          <a:fillRef idx="1">
            <a:schemeClr val="accent1"/>
          </a:fillRef>
          <a:effectRef idx="0">
            <a:srgbClr val="000000"/>
          </a:effectRef>
          <a:fontRef idx="minor">
            <a:schemeClr val="lt1"/>
          </a:fontRef>
        </p:style>
        <p:txBody>
          <a:bodyPr rtlCol="0" anchor="ctr"/>
          <a:lstStyle/>
          <a:p>
            <a:pPr algn="ctr">
              <a:lnSpc>
                <a:spcPct val="100000"/>
              </a:lnSpc>
            </a:pPr>
            <a:endParaRPr lang="en-GB" sz="2000" dirty="0"/>
          </a:p>
        </p:txBody>
      </p:sp>
      <p:sp>
        <p:nvSpPr>
          <p:cNvPr id="27" name="Rectangle 26">
            <a:extLst>
              <a:ext uri="{FF2B5EF4-FFF2-40B4-BE49-F238E27FC236}">
                <a16:creationId xmlns:a16="http://schemas.microsoft.com/office/drawing/2014/main" id="{780C52C8-F51E-446B-A8F7-D3B8D636C438}"/>
              </a:ext>
            </a:extLst>
          </p:cNvPr>
          <p:cNvSpPr/>
          <p:nvPr/>
        </p:nvSpPr>
        <p:spPr>
          <a:xfrm>
            <a:off x="9257414" y="4972135"/>
            <a:ext cx="1255910" cy="147488"/>
          </a:xfrm>
          <a:prstGeom prst="rect">
            <a:avLst/>
          </a:prstGeom>
          <a:noFill/>
          <a:ln w="28575">
            <a:solidFill>
              <a:srgbClr val="BE2BBB"/>
            </a:solidFill>
          </a:ln>
        </p:spPr>
        <p:style>
          <a:lnRef idx="0">
            <a:schemeClr val="accent1"/>
          </a:lnRef>
          <a:fillRef idx="1">
            <a:schemeClr val="accent1"/>
          </a:fillRef>
          <a:effectRef idx="0">
            <a:srgbClr val="000000"/>
          </a:effectRef>
          <a:fontRef idx="minor">
            <a:schemeClr val="lt1"/>
          </a:fontRef>
        </p:style>
        <p:txBody>
          <a:bodyPr rtlCol="0" anchor="ctr"/>
          <a:lstStyle/>
          <a:p>
            <a:pPr algn="ctr">
              <a:lnSpc>
                <a:spcPct val="100000"/>
              </a:lnSpc>
            </a:pPr>
            <a:endParaRPr lang="en-GB" sz="2000" dirty="0"/>
          </a:p>
        </p:txBody>
      </p:sp>
      <p:sp>
        <p:nvSpPr>
          <p:cNvPr id="4" name="Footer Placeholder 3">
            <a:extLst>
              <a:ext uri="{FF2B5EF4-FFF2-40B4-BE49-F238E27FC236}">
                <a16:creationId xmlns:a16="http://schemas.microsoft.com/office/drawing/2014/main" id="{CDA1A833-2F7E-1228-0DA8-1D2BFC644DD6}"/>
              </a:ext>
            </a:extLst>
          </p:cNvPr>
          <p:cNvSpPr>
            <a:spLocks noGrp="1"/>
          </p:cNvSpPr>
          <p:nvPr>
            <p:ph type="ftr" sz="quarter" idx="3"/>
          </p:nvPr>
        </p:nvSpPr>
        <p:spPr>
          <a:xfrm>
            <a:off x="609600" y="6356350"/>
            <a:ext cx="11092665" cy="442131"/>
          </a:xfrm>
        </p:spPr>
        <p:txBody>
          <a:bodyPr/>
          <a:lstStyle/>
          <a:p>
            <a:r>
              <a:rPr lang="en-US" sz="1100" b="1" dirty="0" err="1">
                <a:solidFill>
                  <a:srgbClr val="CB7C78"/>
                </a:solidFill>
              </a:rPr>
              <a:t>Iberdomide</a:t>
            </a:r>
            <a:r>
              <a:rPr lang="en-US" sz="1100" b="1" dirty="0">
                <a:solidFill>
                  <a:srgbClr val="CB7C78"/>
                </a:solidFill>
              </a:rPr>
              <a:t> (IBER; CC-220) and CC-92480 are an investigational products, currently not approved by any regulatory agency.</a:t>
            </a:r>
            <a:r>
              <a:rPr lang="en-US" sz="1100" dirty="0"/>
              <a:t>
</a:t>
            </a:r>
            <a:r>
              <a:rPr lang="en-US" sz="1100" dirty="0" err="1"/>
              <a:t>AnnV</a:t>
            </a:r>
            <a:r>
              <a:rPr lang="en-US" sz="1100" dirty="0"/>
              <a:t>, annexin V; BM, bone marrow; BORT, bortezomib; CFZ, carfilzomib; DARA, daratumumab; DEX, dexamethasone; DMSO, dimethyl sulfoxide; PI, proteasome inhibitor.    
</a:t>
            </a:r>
            <a:r>
              <a:rPr lang="en-US" sz="1100" dirty="0" err="1"/>
              <a:t>Amatangelo</a:t>
            </a:r>
            <a:r>
              <a:rPr lang="en-US" sz="1100" dirty="0"/>
              <a:t> M, et al. </a:t>
            </a:r>
            <a:r>
              <a:rPr lang="en-US" sz="1100" i="1" dirty="0"/>
              <a:t>Blood</a:t>
            </a:r>
            <a:r>
              <a:rPr lang="en-US" sz="1100" dirty="0"/>
              <a:t>. 2018;132:abstract 1935. Bjorklund CC, et al. Poster presentation at ASH 2021; abstract 2669. </a:t>
            </a:r>
          </a:p>
        </p:txBody>
      </p:sp>
    </p:spTree>
    <p:extLst>
      <p:ext uri="{BB962C8B-B14F-4D97-AF65-F5344CB8AC3E}">
        <p14:creationId xmlns:p14="http://schemas.microsoft.com/office/powerpoint/2010/main" val="9874849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Rounded Corners 22">
            <a:extLst>
              <a:ext uri="{FF2B5EF4-FFF2-40B4-BE49-F238E27FC236}">
                <a16:creationId xmlns:a16="http://schemas.microsoft.com/office/drawing/2014/main" id="{C8AC3227-E77E-44A0-A23D-50C5E4A69170}"/>
              </a:ext>
            </a:extLst>
          </p:cNvPr>
          <p:cNvSpPr/>
          <p:nvPr/>
        </p:nvSpPr>
        <p:spPr>
          <a:xfrm>
            <a:off x="471719" y="1608099"/>
            <a:ext cx="4911225" cy="3811306"/>
          </a:xfrm>
          <a:prstGeom prst="roundRect">
            <a:avLst>
              <a:gd name="adj" fmla="val 11358"/>
            </a:avLst>
          </a:prstGeom>
          <a:solidFill>
            <a:srgbClr val="EEE7E7"/>
          </a:solidFill>
          <a:ln>
            <a:noFill/>
          </a:ln>
        </p:spPr>
        <p:style>
          <a:lnRef idx="0">
            <a:schemeClr val="accent1"/>
          </a:lnRef>
          <a:fillRef idx="1">
            <a:schemeClr val="accent1"/>
          </a:fillRef>
          <a:effectRef idx="0">
            <a:srgbClr val="000000"/>
          </a:effectRef>
          <a:fontRef idx="minor">
            <a:schemeClr val="lt1"/>
          </a:fontRef>
        </p:style>
        <p:txBody>
          <a:bodyPr rtlCol="0" anchor="ctr"/>
          <a:lstStyle/>
          <a:p>
            <a:pPr algn="ctr">
              <a:lnSpc>
                <a:spcPct val="100000"/>
              </a:lnSpc>
            </a:pPr>
            <a:endParaRPr lang="en-NL" dirty="0"/>
          </a:p>
        </p:txBody>
      </p:sp>
      <p:sp>
        <p:nvSpPr>
          <p:cNvPr id="2" name="Title 1">
            <a:extLst>
              <a:ext uri="{FF2B5EF4-FFF2-40B4-BE49-F238E27FC236}">
                <a16:creationId xmlns:a16="http://schemas.microsoft.com/office/drawing/2014/main" id="{9E1A7B41-A70A-7B87-980A-F828E3B804CE}"/>
              </a:ext>
            </a:extLst>
          </p:cNvPr>
          <p:cNvSpPr>
            <a:spLocks noGrp="1"/>
          </p:cNvSpPr>
          <p:nvPr>
            <p:ph type="title"/>
          </p:nvPr>
        </p:nvSpPr>
        <p:spPr/>
        <p:txBody>
          <a:bodyPr>
            <a:noAutofit/>
          </a:bodyPr>
          <a:lstStyle/>
          <a:p>
            <a:r>
              <a:rPr lang="en-US" sz="2400" dirty="0"/>
              <a:t>CC-220-MM-001: </a:t>
            </a:r>
            <a:r>
              <a:rPr lang="en-US" sz="2400" dirty="0" err="1"/>
              <a:t>Iberdomide</a:t>
            </a:r>
            <a:r>
              <a:rPr lang="en-PH" sz="2400" dirty="0"/>
              <a:t> in Combination with DEX and DARA, BORT, or CFZ (</a:t>
            </a:r>
            <a:r>
              <a:rPr lang="en-US" sz="2400" dirty="0"/>
              <a:t>Cohorts E, F and G) </a:t>
            </a:r>
            <a:r>
              <a:rPr lang="en-PH" sz="2400" dirty="0"/>
              <a:t>in Patients with RRMM</a:t>
            </a:r>
            <a:endParaRPr lang="en-US" sz="2400" dirty="0"/>
          </a:p>
        </p:txBody>
      </p:sp>
      <p:sp>
        <p:nvSpPr>
          <p:cNvPr id="3" name="Content Placeholder 2">
            <a:extLst>
              <a:ext uri="{FF2B5EF4-FFF2-40B4-BE49-F238E27FC236}">
                <a16:creationId xmlns:a16="http://schemas.microsoft.com/office/drawing/2014/main" id="{56FBB2F3-53D1-4D07-A240-CED8366D27CF}"/>
              </a:ext>
            </a:extLst>
          </p:cNvPr>
          <p:cNvSpPr>
            <a:spLocks noGrp="1"/>
          </p:cNvSpPr>
          <p:nvPr>
            <p:ph idx="4294967295"/>
          </p:nvPr>
        </p:nvSpPr>
        <p:spPr>
          <a:xfrm>
            <a:off x="600206" y="1821456"/>
            <a:ext cx="4536537" cy="3654669"/>
          </a:xfrm>
        </p:spPr>
        <p:txBody>
          <a:bodyPr>
            <a:normAutofit/>
          </a:bodyPr>
          <a:lstStyle/>
          <a:p>
            <a:pPr>
              <a:spcAft>
                <a:spcPts val="600"/>
              </a:spcAft>
            </a:pPr>
            <a:r>
              <a:rPr lang="en-GB" sz="1700" dirty="0"/>
              <a:t>IBER + DEX in combination with DARA or BORT or CFZ showed a favourable safety profile in patients with heavily pretreated RRMM; TEAEs were mainly haematologic and well manageable</a:t>
            </a:r>
          </a:p>
          <a:p>
            <a:pPr>
              <a:spcAft>
                <a:spcPts val="600"/>
              </a:spcAft>
            </a:pPr>
            <a:r>
              <a:rPr lang="en-GB" sz="1700" dirty="0"/>
              <a:t>The RP2D was determined at 1.6 mg in the IberDd cohort, while dose evaluation continues in the IberVd and IberKd cohorts</a:t>
            </a:r>
          </a:p>
          <a:p>
            <a:pPr>
              <a:spcAft>
                <a:spcPts val="600"/>
              </a:spcAft>
            </a:pPr>
            <a:r>
              <a:rPr lang="en-GB" sz="1700" dirty="0"/>
              <a:t>Efficacy was observed even among patients refractory to </a:t>
            </a:r>
            <a:r>
              <a:rPr lang="en-GB" sz="1700" dirty="0" err="1"/>
              <a:t>IMiD</a:t>
            </a:r>
            <a:r>
              <a:rPr lang="en-US" sz="1700" baseline="30000" dirty="0"/>
              <a:t>®</a:t>
            </a:r>
            <a:r>
              <a:rPr lang="en-GB" sz="1700" dirty="0"/>
              <a:t> agents, DARA, and PIs</a:t>
            </a:r>
          </a:p>
        </p:txBody>
      </p:sp>
      <p:graphicFrame>
        <p:nvGraphicFramePr>
          <p:cNvPr id="6" name="Chart 5">
            <a:extLst>
              <a:ext uri="{FF2B5EF4-FFF2-40B4-BE49-F238E27FC236}">
                <a16:creationId xmlns:a16="http://schemas.microsoft.com/office/drawing/2014/main" id="{45388E9E-D6D1-4770-9C30-5D34DE7C8931}"/>
              </a:ext>
            </a:extLst>
          </p:cNvPr>
          <p:cNvGraphicFramePr/>
          <p:nvPr>
            <p:extLst>
              <p:ext uri="{D42A27DB-BD31-4B8C-83A1-F6EECF244321}">
                <p14:modId xmlns:p14="http://schemas.microsoft.com/office/powerpoint/2010/main" val="1593306313"/>
              </p:ext>
            </p:extLst>
          </p:nvPr>
        </p:nvGraphicFramePr>
        <p:xfrm>
          <a:off x="5511431" y="1817889"/>
          <a:ext cx="6501639" cy="3811306"/>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172FDCA0-BF19-4C18-BDBD-7608FE0B627B}"/>
              </a:ext>
            </a:extLst>
          </p:cNvPr>
          <p:cNvSpPr txBox="1"/>
          <p:nvPr/>
        </p:nvSpPr>
        <p:spPr>
          <a:xfrm>
            <a:off x="6765006" y="1523542"/>
            <a:ext cx="661895" cy="461665"/>
          </a:xfrm>
          <a:prstGeom prst="rect">
            <a:avLst/>
          </a:prstGeom>
          <a:noFill/>
        </p:spPr>
        <p:txBody>
          <a:bodyPr wrap="square" rtlCol="0">
            <a:spAutoFit/>
          </a:bodyPr>
          <a:lstStyle/>
          <a:p>
            <a:pPr algn="ctr" defTabSz="1219170">
              <a:defRPr/>
            </a:pPr>
            <a:r>
              <a:rPr lang="en-GB" sz="1200" b="1" dirty="0">
                <a:solidFill>
                  <a:srgbClr val="595454"/>
                </a:solidFill>
              </a:rPr>
              <a:t>ORR</a:t>
            </a:r>
            <a:r>
              <a:rPr lang="en-GB" sz="1200" b="1" baseline="30000" dirty="0">
                <a:solidFill>
                  <a:srgbClr val="595454"/>
                </a:solidFill>
              </a:rPr>
              <a:t>a</a:t>
            </a:r>
            <a:r>
              <a:rPr lang="en-GB" sz="1200" b="1" dirty="0">
                <a:solidFill>
                  <a:srgbClr val="595454"/>
                </a:solidFill>
              </a:rPr>
              <a:t> </a:t>
            </a:r>
            <a:br>
              <a:rPr lang="en-GB" sz="1200" b="1" dirty="0">
                <a:solidFill>
                  <a:srgbClr val="595454"/>
                </a:solidFill>
              </a:rPr>
            </a:br>
            <a:r>
              <a:rPr lang="en-GB" sz="1200" b="1" dirty="0">
                <a:solidFill>
                  <a:srgbClr val="595454"/>
                </a:solidFill>
              </a:rPr>
              <a:t>45.9%</a:t>
            </a:r>
          </a:p>
        </p:txBody>
      </p:sp>
      <p:sp>
        <p:nvSpPr>
          <p:cNvPr id="8" name="TextBox 7">
            <a:extLst>
              <a:ext uri="{FF2B5EF4-FFF2-40B4-BE49-F238E27FC236}">
                <a16:creationId xmlns:a16="http://schemas.microsoft.com/office/drawing/2014/main" id="{3A9E85D9-7634-4B5C-B829-F331B75AB8C4}"/>
              </a:ext>
            </a:extLst>
          </p:cNvPr>
          <p:cNvSpPr txBox="1"/>
          <p:nvPr/>
        </p:nvSpPr>
        <p:spPr>
          <a:xfrm>
            <a:off x="8485685" y="1523542"/>
            <a:ext cx="661895" cy="461665"/>
          </a:xfrm>
          <a:prstGeom prst="rect">
            <a:avLst/>
          </a:prstGeom>
          <a:noFill/>
        </p:spPr>
        <p:txBody>
          <a:bodyPr wrap="square" rtlCol="0">
            <a:spAutoFit/>
          </a:bodyPr>
          <a:lstStyle/>
          <a:p>
            <a:pPr algn="ctr" defTabSz="1219170">
              <a:defRPr/>
            </a:pPr>
            <a:r>
              <a:rPr lang="en-GB" sz="1200" b="1" dirty="0">
                <a:solidFill>
                  <a:srgbClr val="595454"/>
                </a:solidFill>
              </a:rPr>
              <a:t>ORR</a:t>
            </a:r>
            <a:r>
              <a:rPr lang="en-GB" sz="1200" b="1" baseline="30000" dirty="0">
                <a:solidFill>
                  <a:srgbClr val="595454"/>
                </a:solidFill>
              </a:rPr>
              <a:t>a</a:t>
            </a:r>
            <a:r>
              <a:rPr lang="en-GB" sz="1200" b="1" dirty="0">
                <a:solidFill>
                  <a:srgbClr val="595454"/>
                </a:solidFill>
              </a:rPr>
              <a:t> </a:t>
            </a:r>
            <a:br>
              <a:rPr lang="en-GB" sz="1200" b="1" dirty="0">
                <a:solidFill>
                  <a:srgbClr val="595454"/>
                </a:solidFill>
              </a:rPr>
            </a:br>
            <a:r>
              <a:rPr lang="en-GB" sz="1200" b="1" dirty="0">
                <a:solidFill>
                  <a:srgbClr val="595454"/>
                </a:solidFill>
              </a:rPr>
              <a:t>56.0%</a:t>
            </a:r>
          </a:p>
        </p:txBody>
      </p:sp>
      <p:sp>
        <p:nvSpPr>
          <p:cNvPr id="9" name="TextBox 8">
            <a:extLst>
              <a:ext uri="{FF2B5EF4-FFF2-40B4-BE49-F238E27FC236}">
                <a16:creationId xmlns:a16="http://schemas.microsoft.com/office/drawing/2014/main" id="{CE8905FA-0104-44FE-97D0-24488D553782}"/>
              </a:ext>
            </a:extLst>
          </p:cNvPr>
          <p:cNvSpPr txBox="1"/>
          <p:nvPr/>
        </p:nvSpPr>
        <p:spPr>
          <a:xfrm>
            <a:off x="10206364" y="1523542"/>
            <a:ext cx="661895" cy="461665"/>
          </a:xfrm>
          <a:prstGeom prst="rect">
            <a:avLst/>
          </a:prstGeom>
          <a:noFill/>
        </p:spPr>
        <p:txBody>
          <a:bodyPr wrap="square" rtlCol="0">
            <a:spAutoFit/>
          </a:bodyPr>
          <a:lstStyle/>
          <a:p>
            <a:pPr algn="ctr" defTabSz="1219170">
              <a:defRPr/>
            </a:pPr>
            <a:r>
              <a:rPr lang="en-GB" sz="1200" b="1" dirty="0">
                <a:solidFill>
                  <a:srgbClr val="595454"/>
                </a:solidFill>
              </a:rPr>
              <a:t>ORR</a:t>
            </a:r>
            <a:r>
              <a:rPr lang="en-GB" sz="1200" b="1" baseline="30000" dirty="0">
                <a:solidFill>
                  <a:srgbClr val="595454"/>
                </a:solidFill>
              </a:rPr>
              <a:t>a</a:t>
            </a:r>
            <a:br>
              <a:rPr lang="en-GB" sz="1200" b="1" dirty="0">
                <a:solidFill>
                  <a:srgbClr val="595454"/>
                </a:solidFill>
              </a:rPr>
            </a:br>
            <a:r>
              <a:rPr lang="en-GB" sz="1200" b="1" dirty="0">
                <a:solidFill>
                  <a:srgbClr val="595454"/>
                </a:solidFill>
              </a:rPr>
              <a:t>50.0%</a:t>
            </a:r>
          </a:p>
        </p:txBody>
      </p:sp>
      <p:sp>
        <p:nvSpPr>
          <p:cNvPr id="10" name="Right Brace 9">
            <a:extLst>
              <a:ext uri="{FF2B5EF4-FFF2-40B4-BE49-F238E27FC236}">
                <a16:creationId xmlns:a16="http://schemas.microsoft.com/office/drawing/2014/main" id="{157311E3-D4F2-472E-9AE1-6260DDBAE035}"/>
              </a:ext>
            </a:extLst>
          </p:cNvPr>
          <p:cNvSpPr/>
          <p:nvPr/>
        </p:nvSpPr>
        <p:spPr>
          <a:xfrm flipH="1">
            <a:off x="6573793" y="2347776"/>
            <a:ext cx="87202" cy="1432800"/>
          </a:xfrm>
          <a:prstGeom prst="rightBrace">
            <a:avLst>
              <a:gd name="adj1" fmla="val 8333"/>
              <a:gd name="adj2" fmla="val 24658"/>
            </a:avLst>
          </a:prstGeom>
          <a:noFill/>
          <a:ln w="9525" cap="flat" cmpd="sng" algn="ctr">
            <a:solidFill>
              <a:srgbClr val="595454"/>
            </a:solidFill>
            <a:prstDash val="solid"/>
          </a:ln>
          <a:effectLst/>
        </p:spPr>
        <p:txBody>
          <a:bodyPr rtlCol="0" anchor="ctr"/>
          <a:lstStyle/>
          <a:p>
            <a:pPr marL="0" marR="0" lvl="0" indent="0" algn="ctr" defTabSz="1219170" eaLnBrk="1" fontAlgn="auto" latinLnBrk="0" hangingPunct="1">
              <a:lnSpc>
                <a:spcPct val="100000"/>
              </a:lnSpc>
              <a:spcBef>
                <a:spcPts val="0"/>
              </a:spcBef>
              <a:spcAft>
                <a:spcPts val="0"/>
              </a:spcAft>
              <a:buClrTx/>
              <a:buSzTx/>
              <a:buFontTx/>
              <a:buNone/>
              <a:tabLst/>
              <a:defRPr/>
            </a:pPr>
            <a:endParaRPr kumimoji="0" lang="en-GB" sz="1600" b="0" i="0" u="none" strike="noStrike" kern="0" cap="none" spc="0" normalizeH="0" baseline="0" dirty="0">
              <a:ln>
                <a:noFill/>
              </a:ln>
              <a:solidFill>
                <a:srgbClr val="595454"/>
              </a:solidFill>
              <a:effectLst/>
              <a:uLnTx/>
              <a:uFillTx/>
              <a:latin typeface="Trebuchet MS" panose="020B0603020202020204"/>
              <a:ea typeface="+mn-ea"/>
              <a:cs typeface="+mn-cs"/>
            </a:endParaRPr>
          </a:p>
        </p:txBody>
      </p:sp>
      <p:sp>
        <p:nvSpPr>
          <p:cNvPr id="11" name="TextBox 10">
            <a:extLst>
              <a:ext uri="{FF2B5EF4-FFF2-40B4-BE49-F238E27FC236}">
                <a16:creationId xmlns:a16="http://schemas.microsoft.com/office/drawing/2014/main" id="{93EDB581-77A2-4099-B31A-FB2B1FDBB7FC}"/>
              </a:ext>
            </a:extLst>
          </p:cNvPr>
          <p:cNvSpPr txBox="1"/>
          <p:nvPr/>
        </p:nvSpPr>
        <p:spPr>
          <a:xfrm>
            <a:off x="6134949" y="2499425"/>
            <a:ext cx="586003" cy="400110"/>
          </a:xfrm>
          <a:prstGeom prst="rect">
            <a:avLst/>
          </a:prstGeom>
          <a:noFill/>
        </p:spPr>
        <p:txBody>
          <a:bodyPr wrap="square" rtlCol="0">
            <a:spAutoFit/>
          </a:bodyPr>
          <a:lstStyle/>
          <a:p>
            <a:pPr marL="0" marR="0" lvl="0" indent="0" algn="ctr" defTabSz="1219170" eaLnBrk="1" fontAlgn="auto" latinLnBrk="0" hangingPunct="1">
              <a:lnSpc>
                <a:spcPct val="100000"/>
              </a:lnSpc>
              <a:spcBef>
                <a:spcPts val="0"/>
              </a:spcBef>
              <a:spcAft>
                <a:spcPts val="0"/>
              </a:spcAft>
              <a:buClrTx/>
              <a:buSzTx/>
              <a:buFontTx/>
              <a:buNone/>
              <a:tabLst/>
              <a:defRPr/>
            </a:pPr>
            <a:r>
              <a:rPr kumimoji="0" lang="en-GB" sz="1000" i="0" u="none" strike="noStrike" kern="0" cap="none" spc="0" normalizeH="0" baseline="0" dirty="0">
                <a:ln>
                  <a:noFill/>
                </a:ln>
                <a:solidFill>
                  <a:srgbClr val="595454"/>
                </a:solidFill>
                <a:effectLst/>
                <a:uLnTx/>
                <a:uFillTx/>
                <a:latin typeface="Trebuchet MS" panose="020B0603020202020204"/>
              </a:rPr>
              <a:t>CBR</a:t>
            </a:r>
          </a:p>
          <a:p>
            <a:pPr marL="0" marR="0" lvl="0" indent="0" algn="ctr" defTabSz="1219170" eaLnBrk="1" fontAlgn="auto" latinLnBrk="0" hangingPunct="1">
              <a:lnSpc>
                <a:spcPct val="100000"/>
              </a:lnSpc>
              <a:spcBef>
                <a:spcPts val="0"/>
              </a:spcBef>
              <a:spcAft>
                <a:spcPts val="0"/>
              </a:spcAft>
              <a:buClrTx/>
              <a:buSzTx/>
              <a:buFontTx/>
              <a:buNone/>
              <a:tabLst/>
              <a:defRPr/>
            </a:pPr>
            <a:r>
              <a:rPr kumimoji="0" lang="en-GB" sz="1000" i="0" u="none" strike="noStrike" kern="0" cap="none" spc="0" normalizeH="0" baseline="0" dirty="0">
                <a:ln>
                  <a:noFill/>
                </a:ln>
                <a:solidFill>
                  <a:srgbClr val="595454"/>
                </a:solidFill>
                <a:effectLst/>
                <a:uLnTx/>
                <a:uFillTx/>
                <a:latin typeface="Trebuchet MS" panose="020B0603020202020204"/>
              </a:rPr>
              <a:t>54.1%</a:t>
            </a:r>
          </a:p>
        </p:txBody>
      </p:sp>
      <p:sp>
        <p:nvSpPr>
          <p:cNvPr id="12" name="Right Brace 11">
            <a:extLst>
              <a:ext uri="{FF2B5EF4-FFF2-40B4-BE49-F238E27FC236}">
                <a16:creationId xmlns:a16="http://schemas.microsoft.com/office/drawing/2014/main" id="{58298354-F4B4-4E9A-8300-C45B9623B08F}"/>
              </a:ext>
            </a:extLst>
          </p:cNvPr>
          <p:cNvSpPr/>
          <p:nvPr/>
        </p:nvSpPr>
        <p:spPr>
          <a:xfrm>
            <a:off x="7541531" y="2346746"/>
            <a:ext cx="91440" cy="2365200"/>
          </a:xfrm>
          <a:prstGeom prst="rightBrace">
            <a:avLst>
              <a:gd name="adj1" fmla="val 8333"/>
              <a:gd name="adj2" fmla="val 53933"/>
            </a:avLst>
          </a:prstGeom>
          <a:noFill/>
          <a:ln w="9525" cap="flat" cmpd="sng" algn="ctr">
            <a:solidFill>
              <a:srgbClr val="595454"/>
            </a:solidFill>
            <a:prstDash val="solid"/>
          </a:ln>
          <a:effectLst/>
        </p:spPr>
        <p:txBody>
          <a:bodyPr rtlCol="0" anchor="ctr"/>
          <a:lstStyle/>
          <a:p>
            <a:pPr marL="0" marR="0" lvl="0" indent="0" algn="ctr" defTabSz="1219170" eaLnBrk="1" fontAlgn="auto" latinLnBrk="0" hangingPunct="1">
              <a:lnSpc>
                <a:spcPct val="100000"/>
              </a:lnSpc>
              <a:spcBef>
                <a:spcPts val="0"/>
              </a:spcBef>
              <a:spcAft>
                <a:spcPts val="0"/>
              </a:spcAft>
              <a:buClrTx/>
              <a:buSzTx/>
              <a:buFontTx/>
              <a:buNone/>
              <a:tabLst/>
              <a:defRPr/>
            </a:pPr>
            <a:endParaRPr kumimoji="0" lang="en-GB" sz="1600" b="0" i="0" u="none" strike="noStrike" kern="0" cap="none" spc="0" normalizeH="0" baseline="0" dirty="0">
              <a:ln>
                <a:noFill/>
              </a:ln>
              <a:solidFill>
                <a:srgbClr val="595454"/>
              </a:solidFill>
              <a:effectLst/>
              <a:uLnTx/>
              <a:uFillTx/>
              <a:latin typeface="Trebuchet MS" panose="020B0603020202020204"/>
              <a:ea typeface="+mn-ea"/>
              <a:cs typeface="+mn-cs"/>
            </a:endParaRPr>
          </a:p>
        </p:txBody>
      </p:sp>
      <p:sp>
        <p:nvSpPr>
          <p:cNvPr id="13" name="TextBox 12">
            <a:extLst>
              <a:ext uri="{FF2B5EF4-FFF2-40B4-BE49-F238E27FC236}">
                <a16:creationId xmlns:a16="http://schemas.microsoft.com/office/drawing/2014/main" id="{889DDC8C-06D3-441C-83C5-6C9034EE3798}"/>
              </a:ext>
            </a:extLst>
          </p:cNvPr>
          <p:cNvSpPr txBox="1"/>
          <p:nvPr/>
        </p:nvSpPr>
        <p:spPr>
          <a:xfrm>
            <a:off x="7505971" y="3423205"/>
            <a:ext cx="586003" cy="400110"/>
          </a:xfrm>
          <a:prstGeom prst="rect">
            <a:avLst/>
          </a:prstGeom>
          <a:noFill/>
        </p:spPr>
        <p:txBody>
          <a:bodyPr wrap="square" rtlCol="0">
            <a:spAutoFit/>
          </a:bodyPr>
          <a:lstStyle/>
          <a:p>
            <a:pPr marL="0" marR="0" lvl="0" indent="0" algn="ctr" defTabSz="1219170" eaLnBrk="1" fontAlgn="auto" latinLnBrk="0" hangingPunct="1">
              <a:lnSpc>
                <a:spcPct val="100000"/>
              </a:lnSpc>
              <a:spcBef>
                <a:spcPts val="0"/>
              </a:spcBef>
              <a:spcAft>
                <a:spcPts val="0"/>
              </a:spcAft>
              <a:buClrTx/>
              <a:buSzTx/>
              <a:buFontTx/>
              <a:buNone/>
              <a:tabLst/>
              <a:defRPr/>
            </a:pPr>
            <a:r>
              <a:rPr kumimoji="0" lang="en-GB" sz="1000" i="0" u="none" strike="noStrike" kern="0" cap="none" spc="0" normalizeH="0" baseline="0" dirty="0">
                <a:ln>
                  <a:noFill/>
                </a:ln>
                <a:solidFill>
                  <a:srgbClr val="595454"/>
                </a:solidFill>
                <a:effectLst/>
                <a:uLnTx/>
                <a:uFillTx/>
                <a:latin typeface="Trebuchet MS" panose="020B0603020202020204"/>
              </a:rPr>
              <a:t>DCR</a:t>
            </a:r>
          </a:p>
          <a:p>
            <a:pPr marL="0" marR="0" lvl="0" indent="0" algn="ctr" defTabSz="1219170" eaLnBrk="1" fontAlgn="auto" latinLnBrk="0" hangingPunct="1">
              <a:lnSpc>
                <a:spcPct val="100000"/>
              </a:lnSpc>
              <a:spcBef>
                <a:spcPts val="0"/>
              </a:spcBef>
              <a:spcAft>
                <a:spcPts val="0"/>
              </a:spcAft>
              <a:buClrTx/>
              <a:buSzTx/>
              <a:buFontTx/>
              <a:buNone/>
              <a:tabLst/>
              <a:defRPr/>
            </a:pPr>
            <a:r>
              <a:rPr kumimoji="0" lang="en-GB" sz="1000" i="0" u="none" strike="noStrike" kern="0" cap="none" spc="0" normalizeH="0" baseline="0" dirty="0">
                <a:ln>
                  <a:noFill/>
                </a:ln>
                <a:solidFill>
                  <a:srgbClr val="595454"/>
                </a:solidFill>
                <a:effectLst/>
                <a:uLnTx/>
                <a:uFillTx/>
                <a:latin typeface="Trebuchet MS" panose="020B0603020202020204"/>
              </a:rPr>
              <a:t>89.2%</a:t>
            </a:r>
          </a:p>
        </p:txBody>
      </p:sp>
      <p:sp>
        <p:nvSpPr>
          <p:cNvPr id="14" name="Right Brace 13">
            <a:extLst>
              <a:ext uri="{FF2B5EF4-FFF2-40B4-BE49-F238E27FC236}">
                <a16:creationId xmlns:a16="http://schemas.microsoft.com/office/drawing/2014/main" id="{D35CCF26-7AB7-450B-8639-5DBDFF16B9ED}"/>
              </a:ext>
            </a:extLst>
          </p:cNvPr>
          <p:cNvSpPr/>
          <p:nvPr/>
        </p:nvSpPr>
        <p:spPr>
          <a:xfrm flipH="1">
            <a:off x="8287023" y="2350345"/>
            <a:ext cx="87202" cy="1692000"/>
          </a:xfrm>
          <a:prstGeom prst="rightBrace">
            <a:avLst>
              <a:gd name="adj1" fmla="val 8333"/>
              <a:gd name="adj2" fmla="val 24658"/>
            </a:avLst>
          </a:prstGeom>
          <a:noFill/>
          <a:ln w="9525" cap="flat" cmpd="sng" algn="ctr">
            <a:solidFill>
              <a:srgbClr val="595454"/>
            </a:solidFill>
            <a:prstDash val="solid"/>
          </a:ln>
          <a:effectLst/>
        </p:spPr>
        <p:txBody>
          <a:bodyPr rtlCol="0" anchor="ctr"/>
          <a:lstStyle/>
          <a:p>
            <a:pPr marL="0" marR="0" lvl="0" indent="0" algn="ctr" defTabSz="1219170" eaLnBrk="1" fontAlgn="auto" latinLnBrk="0" hangingPunct="1">
              <a:lnSpc>
                <a:spcPct val="100000"/>
              </a:lnSpc>
              <a:spcBef>
                <a:spcPts val="0"/>
              </a:spcBef>
              <a:spcAft>
                <a:spcPts val="0"/>
              </a:spcAft>
              <a:buClrTx/>
              <a:buSzTx/>
              <a:buFontTx/>
              <a:buNone/>
              <a:tabLst/>
              <a:defRPr/>
            </a:pPr>
            <a:endParaRPr kumimoji="0" lang="en-GB" sz="1600" b="0" i="0" u="none" strike="noStrike" kern="0" cap="none" spc="0" normalizeH="0" baseline="0" dirty="0">
              <a:ln>
                <a:noFill/>
              </a:ln>
              <a:solidFill>
                <a:srgbClr val="595454"/>
              </a:solidFill>
              <a:effectLst/>
              <a:uLnTx/>
              <a:uFillTx/>
              <a:latin typeface="Trebuchet MS" panose="020B0603020202020204"/>
              <a:ea typeface="+mn-ea"/>
              <a:cs typeface="+mn-cs"/>
            </a:endParaRPr>
          </a:p>
        </p:txBody>
      </p:sp>
      <p:sp>
        <p:nvSpPr>
          <p:cNvPr id="15" name="TextBox 14">
            <a:extLst>
              <a:ext uri="{FF2B5EF4-FFF2-40B4-BE49-F238E27FC236}">
                <a16:creationId xmlns:a16="http://schemas.microsoft.com/office/drawing/2014/main" id="{95BCED2E-3BA9-4B34-BE7E-3CE884817EEC}"/>
              </a:ext>
            </a:extLst>
          </p:cNvPr>
          <p:cNvSpPr txBox="1"/>
          <p:nvPr/>
        </p:nvSpPr>
        <p:spPr>
          <a:xfrm>
            <a:off x="7847459" y="2566475"/>
            <a:ext cx="586003" cy="400110"/>
          </a:xfrm>
          <a:prstGeom prst="rect">
            <a:avLst/>
          </a:prstGeom>
          <a:noFill/>
        </p:spPr>
        <p:txBody>
          <a:bodyPr wrap="square" rtlCol="0">
            <a:spAutoFit/>
          </a:bodyPr>
          <a:lstStyle/>
          <a:p>
            <a:pPr marL="0" marR="0" lvl="0" indent="0" algn="ctr" defTabSz="1219170" eaLnBrk="1" fontAlgn="auto" latinLnBrk="0" hangingPunct="1">
              <a:lnSpc>
                <a:spcPct val="100000"/>
              </a:lnSpc>
              <a:spcBef>
                <a:spcPts val="0"/>
              </a:spcBef>
              <a:spcAft>
                <a:spcPts val="0"/>
              </a:spcAft>
              <a:buClrTx/>
              <a:buSzTx/>
              <a:buFontTx/>
              <a:buNone/>
              <a:tabLst/>
              <a:defRPr/>
            </a:pPr>
            <a:r>
              <a:rPr kumimoji="0" lang="en-GB" sz="1000" i="0" u="none" strike="noStrike" kern="0" cap="none" spc="0" normalizeH="0" baseline="0" dirty="0">
                <a:ln>
                  <a:noFill/>
                </a:ln>
                <a:solidFill>
                  <a:srgbClr val="595454"/>
                </a:solidFill>
                <a:effectLst/>
                <a:uLnTx/>
                <a:uFillTx/>
                <a:latin typeface="Trebuchet MS" panose="020B0603020202020204"/>
              </a:rPr>
              <a:t>CBR</a:t>
            </a:r>
          </a:p>
          <a:p>
            <a:pPr marL="0" marR="0" lvl="0" indent="0" algn="ctr" defTabSz="1219170" eaLnBrk="1" fontAlgn="auto" latinLnBrk="0" hangingPunct="1">
              <a:lnSpc>
                <a:spcPct val="100000"/>
              </a:lnSpc>
              <a:spcBef>
                <a:spcPts val="0"/>
              </a:spcBef>
              <a:spcAft>
                <a:spcPts val="0"/>
              </a:spcAft>
              <a:buClrTx/>
              <a:buSzTx/>
              <a:buFontTx/>
              <a:buNone/>
              <a:tabLst/>
              <a:defRPr/>
            </a:pPr>
            <a:r>
              <a:rPr kumimoji="0" lang="en-GB" sz="1000" i="0" u="none" strike="noStrike" kern="0" cap="none" spc="0" normalizeH="0" baseline="0" dirty="0">
                <a:ln>
                  <a:noFill/>
                </a:ln>
                <a:solidFill>
                  <a:srgbClr val="595454"/>
                </a:solidFill>
                <a:effectLst/>
                <a:uLnTx/>
                <a:uFillTx/>
                <a:latin typeface="Trebuchet MS" panose="020B0603020202020204"/>
              </a:rPr>
              <a:t>64.0%</a:t>
            </a:r>
          </a:p>
        </p:txBody>
      </p:sp>
      <p:sp>
        <p:nvSpPr>
          <p:cNvPr id="16" name="Right Brace 15">
            <a:extLst>
              <a:ext uri="{FF2B5EF4-FFF2-40B4-BE49-F238E27FC236}">
                <a16:creationId xmlns:a16="http://schemas.microsoft.com/office/drawing/2014/main" id="{FFD05FEB-22EF-4819-9B8C-2A3262355949}"/>
              </a:ext>
            </a:extLst>
          </p:cNvPr>
          <p:cNvSpPr/>
          <p:nvPr/>
        </p:nvSpPr>
        <p:spPr>
          <a:xfrm>
            <a:off x="9257939" y="2349314"/>
            <a:ext cx="91440" cy="2332800"/>
          </a:xfrm>
          <a:prstGeom prst="rightBrace">
            <a:avLst>
              <a:gd name="adj1" fmla="val 8333"/>
              <a:gd name="adj2" fmla="val 53933"/>
            </a:avLst>
          </a:prstGeom>
          <a:noFill/>
          <a:ln w="9525" cap="flat" cmpd="sng" algn="ctr">
            <a:solidFill>
              <a:srgbClr val="595454"/>
            </a:solidFill>
            <a:prstDash val="solid"/>
          </a:ln>
          <a:effectLst/>
        </p:spPr>
        <p:txBody>
          <a:bodyPr rtlCol="0" anchor="ctr"/>
          <a:lstStyle/>
          <a:p>
            <a:pPr marL="0" marR="0" lvl="0" indent="0" algn="ctr" defTabSz="1219170" eaLnBrk="1" fontAlgn="auto" latinLnBrk="0" hangingPunct="1">
              <a:lnSpc>
                <a:spcPct val="100000"/>
              </a:lnSpc>
              <a:spcBef>
                <a:spcPts val="0"/>
              </a:spcBef>
              <a:spcAft>
                <a:spcPts val="0"/>
              </a:spcAft>
              <a:buClrTx/>
              <a:buSzTx/>
              <a:buFontTx/>
              <a:buNone/>
              <a:tabLst/>
              <a:defRPr/>
            </a:pPr>
            <a:endParaRPr kumimoji="0" lang="en-GB" sz="1600" b="0" i="0" u="none" strike="noStrike" kern="0" cap="none" spc="0" normalizeH="0" baseline="0" dirty="0">
              <a:ln>
                <a:noFill/>
              </a:ln>
              <a:solidFill>
                <a:srgbClr val="595454"/>
              </a:solidFill>
              <a:effectLst/>
              <a:uLnTx/>
              <a:uFillTx/>
              <a:latin typeface="Trebuchet MS" panose="020B0603020202020204"/>
              <a:ea typeface="+mn-ea"/>
              <a:cs typeface="+mn-cs"/>
            </a:endParaRPr>
          </a:p>
        </p:txBody>
      </p:sp>
      <p:sp>
        <p:nvSpPr>
          <p:cNvPr id="17" name="TextBox 16">
            <a:extLst>
              <a:ext uri="{FF2B5EF4-FFF2-40B4-BE49-F238E27FC236}">
                <a16:creationId xmlns:a16="http://schemas.microsoft.com/office/drawing/2014/main" id="{B5E6B9B4-9913-4C97-A249-44F1EB41D007}"/>
              </a:ext>
            </a:extLst>
          </p:cNvPr>
          <p:cNvSpPr txBox="1"/>
          <p:nvPr/>
        </p:nvSpPr>
        <p:spPr>
          <a:xfrm>
            <a:off x="9222379" y="3407699"/>
            <a:ext cx="586003" cy="400110"/>
          </a:xfrm>
          <a:prstGeom prst="rect">
            <a:avLst/>
          </a:prstGeom>
          <a:noFill/>
        </p:spPr>
        <p:txBody>
          <a:bodyPr wrap="square" rtlCol="0">
            <a:spAutoFit/>
          </a:bodyPr>
          <a:lstStyle/>
          <a:p>
            <a:pPr marL="0" marR="0" lvl="0" indent="0" algn="ctr" defTabSz="1219170" eaLnBrk="1" fontAlgn="auto" latinLnBrk="0" hangingPunct="1">
              <a:lnSpc>
                <a:spcPct val="100000"/>
              </a:lnSpc>
              <a:spcBef>
                <a:spcPts val="0"/>
              </a:spcBef>
              <a:spcAft>
                <a:spcPts val="0"/>
              </a:spcAft>
              <a:buClrTx/>
              <a:buSzTx/>
              <a:buFontTx/>
              <a:buNone/>
              <a:tabLst/>
              <a:defRPr/>
            </a:pPr>
            <a:r>
              <a:rPr kumimoji="0" lang="en-GB" sz="1000" i="0" u="none" strike="noStrike" kern="0" cap="none" spc="0" normalizeH="0" baseline="0" dirty="0">
                <a:ln>
                  <a:noFill/>
                </a:ln>
                <a:solidFill>
                  <a:srgbClr val="595454"/>
                </a:solidFill>
                <a:effectLst/>
                <a:uLnTx/>
                <a:uFillTx/>
                <a:latin typeface="Trebuchet MS" panose="020B0603020202020204"/>
              </a:rPr>
              <a:t>DCR</a:t>
            </a:r>
          </a:p>
          <a:p>
            <a:pPr marL="0" marR="0" lvl="0" indent="0" algn="ctr" defTabSz="1219170" eaLnBrk="1" fontAlgn="auto" latinLnBrk="0" hangingPunct="1">
              <a:lnSpc>
                <a:spcPct val="100000"/>
              </a:lnSpc>
              <a:spcBef>
                <a:spcPts val="0"/>
              </a:spcBef>
              <a:spcAft>
                <a:spcPts val="0"/>
              </a:spcAft>
              <a:buClrTx/>
              <a:buSzTx/>
              <a:buFontTx/>
              <a:buNone/>
              <a:tabLst/>
              <a:defRPr/>
            </a:pPr>
            <a:r>
              <a:rPr kumimoji="0" lang="en-GB" sz="1000" i="0" u="none" strike="noStrike" kern="0" cap="none" spc="0" normalizeH="0" baseline="0" dirty="0">
                <a:ln>
                  <a:noFill/>
                </a:ln>
                <a:solidFill>
                  <a:srgbClr val="595454"/>
                </a:solidFill>
                <a:effectLst/>
                <a:uLnTx/>
                <a:uFillTx/>
                <a:latin typeface="Trebuchet MS" panose="020B0603020202020204"/>
              </a:rPr>
              <a:t>88.0%</a:t>
            </a:r>
          </a:p>
        </p:txBody>
      </p:sp>
      <p:sp>
        <p:nvSpPr>
          <p:cNvPr id="18" name="Right Brace 17">
            <a:extLst>
              <a:ext uri="{FF2B5EF4-FFF2-40B4-BE49-F238E27FC236}">
                <a16:creationId xmlns:a16="http://schemas.microsoft.com/office/drawing/2014/main" id="{F3A367C8-9152-4CB8-AFC5-422AB25A8BF2}"/>
              </a:ext>
            </a:extLst>
          </p:cNvPr>
          <p:cNvSpPr/>
          <p:nvPr/>
        </p:nvSpPr>
        <p:spPr>
          <a:xfrm flipH="1">
            <a:off x="10012573" y="2349285"/>
            <a:ext cx="87202" cy="1324800"/>
          </a:xfrm>
          <a:prstGeom prst="rightBrace">
            <a:avLst>
              <a:gd name="adj1" fmla="val 8333"/>
              <a:gd name="adj2" fmla="val 24658"/>
            </a:avLst>
          </a:prstGeom>
          <a:noFill/>
          <a:ln w="9525" cap="flat" cmpd="sng" algn="ctr">
            <a:solidFill>
              <a:srgbClr val="595454"/>
            </a:solidFill>
            <a:prstDash val="solid"/>
          </a:ln>
          <a:effectLst/>
        </p:spPr>
        <p:txBody>
          <a:bodyPr rtlCol="0" anchor="ctr"/>
          <a:lstStyle/>
          <a:p>
            <a:pPr marL="0" marR="0" lvl="0" indent="0" algn="ctr" defTabSz="1219170" eaLnBrk="1" fontAlgn="auto" latinLnBrk="0" hangingPunct="1">
              <a:lnSpc>
                <a:spcPct val="100000"/>
              </a:lnSpc>
              <a:spcBef>
                <a:spcPts val="0"/>
              </a:spcBef>
              <a:spcAft>
                <a:spcPts val="0"/>
              </a:spcAft>
              <a:buClrTx/>
              <a:buSzTx/>
              <a:buFontTx/>
              <a:buNone/>
              <a:tabLst/>
              <a:defRPr/>
            </a:pPr>
            <a:endParaRPr kumimoji="0" lang="en-GB" sz="1600" b="0" i="0" u="none" strike="noStrike" kern="0" cap="none" spc="0" normalizeH="0" baseline="0" dirty="0">
              <a:ln>
                <a:noFill/>
              </a:ln>
              <a:solidFill>
                <a:srgbClr val="595454"/>
              </a:solidFill>
              <a:effectLst/>
              <a:uLnTx/>
              <a:uFillTx/>
              <a:latin typeface="Trebuchet MS" panose="020B0603020202020204"/>
              <a:ea typeface="+mn-ea"/>
              <a:cs typeface="+mn-cs"/>
            </a:endParaRPr>
          </a:p>
        </p:txBody>
      </p:sp>
      <p:sp>
        <p:nvSpPr>
          <p:cNvPr id="19" name="TextBox 18">
            <a:extLst>
              <a:ext uri="{FF2B5EF4-FFF2-40B4-BE49-F238E27FC236}">
                <a16:creationId xmlns:a16="http://schemas.microsoft.com/office/drawing/2014/main" id="{D8C96125-68DA-4904-84E7-DBCD936A9C66}"/>
              </a:ext>
            </a:extLst>
          </p:cNvPr>
          <p:cNvSpPr txBox="1"/>
          <p:nvPr/>
        </p:nvSpPr>
        <p:spPr>
          <a:xfrm>
            <a:off x="9573009" y="2473946"/>
            <a:ext cx="586003" cy="400110"/>
          </a:xfrm>
          <a:prstGeom prst="rect">
            <a:avLst/>
          </a:prstGeom>
          <a:noFill/>
        </p:spPr>
        <p:txBody>
          <a:bodyPr wrap="square" rtlCol="0">
            <a:spAutoFit/>
          </a:bodyPr>
          <a:lstStyle/>
          <a:p>
            <a:pPr marL="0" marR="0" lvl="0" indent="0" algn="ctr" defTabSz="1219170" eaLnBrk="1" fontAlgn="auto" latinLnBrk="0" hangingPunct="1">
              <a:lnSpc>
                <a:spcPct val="100000"/>
              </a:lnSpc>
              <a:spcBef>
                <a:spcPts val="0"/>
              </a:spcBef>
              <a:spcAft>
                <a:spcPts val="0"/>
              </a:spcAft>
              <a:buClrTx/>
              <a:buSzTx/>
              <a:buFontTx/>
              <a:buNone/>
              <a:tabLst/>
              <a:defRPr/>
            </a:pPr>
            <a:r>
              <a:rPr kumimoji="0" lang="en-GB" sz="1000" i="0" u="none" strike="noStrike" kern="0" cap="none" spc="0" normalizeH="0" baseline="0" dirty="0">
                <a:ln>
                  <a:noFill/>
                </a:ln>
                <a:solidFill>
                  <a:srgbClr val="595454"/>
                </a:solidFill>
                <a:effectLst/>
                <a:uLnTx/>
                <a:uFillTx/>
                <a:latin typeface="Trebuchet MS" panose="020B0603020202020204"/>
              </a:rPr>
              <a:t>CBR</a:t>
            </a:r>
          </a:p>
          <a:p>
            <a:pPr marL="0" marR="0" lvl="0" indent="0" algn="ctr" defTabSz="1219170" eaLnBrk="1" fontAlgn="auto" latinLnBrk="0" hangingPunct="1">
              <a:lnSpc>
                <a:spcPct val="100000"/>
              </a:lnSpc>
              <a:spcBef>
                <a:spcPts val="0"/>
              </a:spcBef>
              <a:spcAft>
                <a:spcPts val="0"/>
              </a:spcAft>
              <a:buClrTx/>
              <a:buSzTx/>
              <a:buFontTx/>
              <a:buNone/>
              <a:tabLst/>
              <a:defRPr/>
            </a:pPr>
            <a:r>
              <a:rPr kumimoji="0" lang="en-GB" sz="1000" i="0" u="none" strike="noStrike" kern="0" cap="none" spc="0" normalizeH="0" baseline="0" dirty="0">
                <a:ln>
                  <a:noFill/>
                </a:ln>
                <a:solidFill>
                  <a:srgbClr val="595454"/>
                </a:solidFill>
                <a:effectLst/>
                <a:uLnTx/>
                <a:uFillTx/>
                <a:latin typeface="Trebuchet MS" panose="020B0603020202020204"/>
              </a:rPr>
              <a:t>50.0%</a:t>
            </a:r>
          </a:p>
        </p:txBody>
      </p:sp>
      <p:sp>
        <p:nvSpPr>
          <p:cNvPr id="20" name="Right Brace 19">
            <a:extLst>
              <a:ext uri="{FF2B5EF4-FFF2-40B4-BE49-F238E27FC236}">
                <a16:creationId xmlns:a16="http://schemas.microsoft.com/office/drawing/2014/main" id="{92A52495-5F42-4CC0-874C-0944199049D3}"/>
              </a:ext>
            </a:extLst>
          </p:cNvPr>
          <p:cNvSpPr/>
          <p:nvPr/>
        </p:nvSpPr>
        <p:spPr>
          <a:xfrm>
            <a:off x="10983489" y="2349300"/>
            <a:ext cx="91440" cy="2318400"/>
          </a:xfrm>
          <a:prstGeom prst="rightBrace">
            <a:avLst>
              <a:gd name="adj1" fmla="val 8333"/>
              <a:gd name="adj2" fmla="val 53933"/>
            </a:avLst>
          </a:prstGeom>
          <a:noFill/>
          <a:ln w="9525" cap="flat" cmpd="sng" algn="ctr">
            <a:solidFill>
              <a:srgbClr val="595454"/>
            </a:solidFill>
            <a:prstDash val="solid"/>
          </a:ln>
          <a:effectLst/>
        </p:spPr>
        <p:txBody>
          <a:bodyPr rtlCol="0" anchor="ctr"/>
          <a:lstStyle/>
          <a:p>
            <a:pPr marL="0" marR="0" lvl="0" indent="0" algn="ctr" defTabSz="1219170" eaLnBrk="1" fontAlgn="auto" latinLnBrk="0" hangingPunct="1">
              <a:lnSpc>
                <a:spcPct val="100000"/>
              </a:lnSpc>
              <a:spcBef>
                <a:spcPts val="0"/>
              </a:spcBef>
              <a:spcAft>
                <a:spcPts val="0"/>
              </a:spcAft>
              <a:buClrTx/>
              <a:buSzTx/>
              <a:buFontTx/>
              <a:buNone/>
              <a:tabLst/>
              <a:defRPr/>
            </a:pPr>
            <a:endParaRPr kumimoji="0" lang="en-GB" sz="1600" b="0" i="0" u="none" strike="noStrike" kern="0" cap="none" spc="0" normalizeH="0" baseline="0" dirty="0">
              <a:ln>
                <a:noFill/>
              </a:ln>
              <a:solidFill>
                <a:srgbClr val="595454"/>
              </a:solidFill>
              <a:effectLst/>
              <a:uLnTx/>
              <a:uFillTx/>
              <a:latin typeface="Trebuchet MS" panose="020B0603020202020204"/>
              <a:ea typeface="+mn-ea"/>
              <a:cs typeface="+mn-cs"/>
            </a:endParaRPr>
          </a:p>
        </p:txBody>
      </p:sp>
      <p:sp>
        <p:nvSpPr>
          <p:cNvPr id="21" name="TextBox 20">
            <a:extLst>
              <a:ext uri="{FF2B5EF4-FFF2-40B4-BE49-F238E27FC236}">
                <a16:creationId xmlns:a16="http://schemas.microsoft.com/office/drawing/2014/main" id="{01BC9EE6-E4C6-4A72-9D82-2C9D33B1F083}"/>
              </a:ext>
            </a:extLst>
          </p:cNvPr>
          <p:cNvSpPr txBox="1"/>
          <p:nvPr/>
        </p:nvSpPr>
        <p:spPr>
          <a:xfrm>
            <a:off x="10947929" y="3400235"/>
            <a:ext cx="586003" cy="400110"/>
          </a:xfrm>
          <a:prstGeom prst="rect">
            <a:avLst/>
          </a:prstGeom>
          <a:noFill/>
        </p:spPr>
        <p:txBody>
          <a:bodyPr wrap="square" rtlCol="0">
            <a:spAutoFit/>
          </a:bodyPr>
          <a:lstStyle/>
          <a:p>
            <a:pPr marL="0" marR="0" lvl="0" indent="0" algn="ctr" defTabSz="1219170" eaLnBrk="1" fontAlgn="auto" latinLnBrk="0" hangingPunct="1">
              <a:lnSpc>
                <a:spcPct val="100000"/>
              </a:lnSpc>
              <a:spcBef>
                <a:spcPts val="0"/>
              </a:spcBef>
              <a:spcAft>
                <a:spcPts val="0"/>
              </a:spcAft>
              <a:buClrTx/>
              <a:buSzTx/>
              <a:buFontTx/>
              <a:buNone/>
              <a:tabLst/>
              <a:defRPr/>
            </a:pPr>
            <a:r>
              <a:rPr kumimoji="0" lang="en-GB" sz="1000" i="0" u="none" strike="noStrike" kern="0" cap="none" spc="0" normalizeH="0" baseline="0" dirty="0">
                <a:ln>
                  <a:noFill/>
                </a:ln>
                <a:solidFill>
                  <a:srgbClr val="595454"/>
                </a:solidFill>
                <a:effectLst/>
                <a:uLnTx/>
                <a:uFillTx/>
                <a:latin typeface="Trebuchet MS" panose="020B0603020202020204"/>
              </a:rPr>
              <a:t>DCR</a:t>
            </a:r>
          </a:p>
          <a:p>
            <a:pPr marL="0" marR="0" lvl="0" indent="0" algn="ctr" defTabSz="1219170" eaLnBrk="1" fontAlgn="auto" latinLnBrk="0" hangingPunct="1">
              <a:lnSpc>
                <a:spcPct val="100000"/>
              </a:lnSpc>
              <a:spcBef>
                <a:spcPts val="0"/>
              </a:spcBef>
              <a:spcAft>
                <a:spcPts val="0"/>
              </a:spcAft>
              <a:buClrTx/>
              <a:buSzTx/>
              <a:buFontTx/>
              <a:buNone/>
              <a:tabLst/>
              <a:defRPr/>
            </a:pPr>
            <a:r>
              <a:rPr kumimoji="0" lang="en-GB" sz="1000" i="0" u="none" strike="noStrike" kern="0" cap="none" spc="0" normalizeH="0" baseline="0" dirty="0">
                <a:ln>
                  <a:noFill/>
                </a:ln>
                <a:solidFill>
                  <a:srgbClr val="595454"/>
                </a:solidFill>
                <a:effectLst/>
                <a:uLnTx/>
                <a:uFillTx/>
                <a:latin typeface="Trebuchet MS" panose="020B0603020202020204"/>
              </a:rPr>
              <a:t>87.5%</a:t>
            </a:r>
          </a:p>
        </p:txBody>
      </p:sp>
      <p:sp>
        <p:nvSpPr>
          <p:cNvPr id="22" name="Footer Placeholder 21">
            <a:extLst>
              <a:ext uri="{FF2B5EF4-FFF2-40B4-BE49-F238E27FC236}">
                <a16:creationId xmlns:a16="http://schemas.microsoft.com/office/drawing/2014/main" id="{DE90F90F-340B-FF79-E908-1D28E95C8104}"/>
              </a:ext>
            </a:extLst>
          </p:cNvPr>
          <p:cNvSpPr>
            <a:spLocks noGrp="1"/>
          </p:cNvSpPr>
          <p:nvPr>
            <p:ph type="ftr" sz="quarter" idx="3"/>
          </p:nvPr>
        </p:nvSpPr>
        <p:spPr/>
        <p:txBody>
          <a:bodyPr/>
          <a:lstStyle/>
          <a:p>
            <a:r>
              <a:rPr lang="en-US" sz="1100" b="1" dirty="0" err="1">
                <a:solidFill>
                  <a:srgbClr val="CB7C78"/>
                </a:solidFill>
              </a:rPr>
              <a:t>Iberdomide</a:t>
            </a:r>
            <a:r>
              <a:rPr lang="en-US" sz="1100" b="1" dirty="0">
                <a:solidFill>
                  <a:srgbClr val="CB7C78"/>
                </a:solidFill>
              </a:rPr>
              <a:t> (IBER; CC-220) is an investigational product, currently not approved by any regulatory agency.</a:t>
            </a:r>
            <a:r>
              <a:rPr lang="en-US" sz="1100" dirty="0"/>
              <a:t>
</a:t>
            </a:r>
            <a:r>
              <a:rPr lang="en-US" sz="1100" dirty="0">
                <a:solidFill>
                  <a:schemeClr val="tx1">
                    <a:lumMod val="50000"/>
                  </a:schemeClr>
                </a:solidFill>
              </a:rPr>
              <a:t>Numbers have been rounded-off to nearest integer. </a:t>
            </a:r>
            <a:r>
              <a:rPr lang="en-US" sz="1100" dirty="0"/>
              <a:t>
</a:t>
            </a:r>
            <a:r>
              <a:rPr lang="en-US" sz="1100" baseline="30000" dirty="0">
                <a:solidFill>
                  <a:schemeClr val="tx1">
                    <a:lumMod val="50000"/>
                  </a:schemeClr>
                </a:solidFill>
              </a:rPr>
              <a:t>a </a:t>
            </a:r>
            <a:r>
              <a:rPr lang="en-US" sz="1100" dirty="0">
                <a:solidFill>
                  <a:schemeClr val="tx1">
                    <a:lumMod val="50000"/>
                  </a:schemeClr>
                </a:solidFill>
              </a:rPr>
              <a:t>PR or better; </a:t>
            </a:r>
            <a:r>
              <a:rPr lang="en-US" sz="1100" baseline="30000" dirty="0">
                <a:solidFill>
                  <a:schemeClr val="tx1">
                    <a:lumMod val="50000"/>
                  </a:schemeClr>
                </a:solidFill>
              </a:rPr>
              <a:t>b </a:t>
            </a:r>
            <a:r>
              <a:rPr lang="en-US" sz="1100" dirty="0">
                <a:solidFill>
                  <a:schemeClr val="tx1">
                    <a:lumMod val="50000"/>
                  </a:schemeClr>
                </a:solidFill>
              </a:rPr>
              <a:t>Excludes treated patients who did not reach any post-baseline efficacy assessment and were still on treatment at time of data cut-off.</a:t>
            </a:r>
            <a:r>
              <a:rPr lang="en-US" sz="1100" dirty="0"/>
              <a:t>
BORT, bortezomib; CFZ, carfilzomib; DARA, daratumumab; DEX, dexamethasone; RRMM, relapsed/refractory multiple myeloma. 
</a:t>
            </a:r>
            <a:r>
              <a:rPr lang="en-US" sz="1100" dirty="0" err="1"/>
              <a:t>Lonial</a:t>
            </a:r>
            <a:r>
              <a:rPr lang="en-US" sz="1100" dirty="0"/>
              <a:t> S, et al. Oral presentation at EHA 2021; abstract S187.</a:t>
            </a:r>
          </a:p>
        </p:txBody>
      </p:sp>
    </p:spTree>
    <p:extLst>
      <p:ext uri="{BB962C8B-B14F-4D97-AF65-F5344CB8AC3E}">
        <p14:creationId xmlns:p14="http://schemas.microsoft.com/office/powerpoint/2010/main" val="37728308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Rectangle: Rounded Corners 22">
            <a:extLst>
              <a:ext uri="{FF2B5EF4-FFF2-40B4-BE49-F238E27FC236}">
                <a16:creationId xmlns:a16="http://schemas.microsoft.com/office/drawing/2014/main" id="{6BD500DE-1341-C089-D5B0-82E25BCB0C12}"/>
              </a:ext>
            </a:extLst>
          </p:cNvPr>
          <p:cNvSpPr/>
          <p:nvPr/>
        </p:nvSpPr>
        <p:spPr>
          <a:xfrm>
            <a:off x="159733" y="1436453"/>
            <a:ext cx="3218803" cy="3863606"/>
          </a:xfrm>
          <a:prstGeom prst="roundRect">
            <a:avLst>
              <a:gd name="adj" fmla="val 5613"/>
            </a:avLst>
          </a:prstGeom>
          <a:solidFill>
            <a:srgbClr val="EEE7E7"/>
          </a:solidFill>
          <a:ln>
            <a:noFill/>
          </a:ln>
        </p:spPr>
        <p:style>
          <a:lnRef idx="0">
            <a:schemeClr val="accent1"/>
          </a:lnRef>
          <a:fillRef idx="1">
            <a:schemeClr val="accent1"/>
          </a:fillRef>
          <a:effectRef idx="0">
            <a:srgbClr val="000000"/>
          </a:effectRef>
          <a:fontRef idx="minor">
            <a:schemeClr val="lt1"/>
          </a:fontRef>
        </p:style>
        <p:txBody>
          <a:bodyPr rtlCol="0" anchor="ctr"/>
          <a:lstStyle/>
          <a:p>
            <a:pPr algn="ctr">
              <a:lnSpc>
                <a:spcPct val="100000"/>
              </a:lnSpc>
            </a:pPr>
            <a:endParaRPr lang="en-NL" dirty="0"/>
          </a:p>
        </p:txBody>
      </p:sp>
      <p:pic>
        <p:nvPicPr>
          <p:cNvPr id="34" name="Picture 33">
            <a:extLst>
              <a:ext uri="{FF2B5EF4-FFF2-40B4-BE49-F238E27FC236}">
                <a16:creationId xmlns:a16="http://schemas.microsoft.com/office/drawing/2014/main" id="{ED1F17DE-8EB4-4F70-892D-0362B6A21377}"/>
              </a:ext>
            </a:extLst>
          </p:cNvPr>
          <p:cNvPicPr>
            <a:picLocks noChangeAspect="1"/>
          </p:cNvPicPr>
          <p:nvPr/>
        </p:nvPicPr>
        <p:blipFill>
          <a:blip r:embed="rId2"/>
          <a:stretch>
            <a:fillRect/>
          </a:stretch>
        </p:blipFill>
        <p:spPr>
          <a:xfrm>
            <a:off x="3532278" y="1458748"/>
            <a:ext cx="8541085" cy="3846068"/>
          </a:xfrm>
          <a:prstGeom prst="rect">
            <a:avLst/>
          </a:prstGeom>
        </p:spPr>
      </p:pic>
      <p:sp>
        <p:nvSpPr>
          <p:cNvPr id="2" name="Title 1">
            <a:extLst>
              <a:ext uri="{FF2B5EF4-FFF2-40B4-BE49-F238E27FC236}">
                <a16:creationId xmlns:a16="http://schemas.microsoft.com/office/drawing/2014/main" id="{4B26D5B0-3025-4237-85EA-3EA313C64A56}"/>
              </a:ext>
            </a:extLst>
          </p:cNvPr>
          <p:cNvSpPr>
            <a:spLocks noGrp="1"/>
          </p:cNvSpPr>
          <p:nvPr>
            <p:ph type="title"/>
          </p:nvPr>
        </p:nvSpPr>
        <p:spPr/>
        <p:txBody>
          <a:bodyPr>
            <a:normAutofit/>
          </a:bodyPr>
          <a:lstStyle/>
          <a:p>
            <a:r>
              <a:rPr lang="en-PH" sz="2800" dirty="0"/>
              <a:t>CC-92480-MM-002: </a:t>
            </a:r>
            <a:r>
              <a:rPr lang="en-PH" sz="2800" dirty="0" err="1"/>
              <a:t>Mezigdomide</a:t>
            </a:r>
            <a:r>
              <a:rPr lang="en-PH" sz="2800" dirty="0"/>
              <a:t> (CC-92480) + BORT + DEX</a:t>
            </a:r>
            <a:br>
              <a:rPr lang="en-PH" sz="2800" dirty="0"/>
            </a:br>
            <a:r>
              <a:rPr lang="en-PH" sz="2400" b="0" dirty="0"/>
              <a:t>Response</a:t>
            </a:r>
            <a:endParaRPr lang="en-PH" sz="2800" b="0" dirty="0"/>
          </a:p>
        </p:txBody>
      </p:sp>
      <p:graphicFrame>
        <p:nvGraphicFramePr>
          <p:cNvPr id="6" name="Chart 5">
            <a:extLst>
              <a:ext uri="{FF2B5EF4-FFF2-40B4-BE49-F238E27FC236}">
                <a16:creationId xmlns:a16="http://schemas.microsoft.com/office/drawing/2014/main" id="{4192EF9A-817C-4323-A4DF-C0C6F7256813}"/>
              </a:ext>
            </a:extLst>
          </p:cNvPr>
          <p:cNvGraphicFramePr/>
          <p:nvPr>
            <p:extLst>
              <p:ext uri="{D42A27DB-BD31-4B8C-83A1-F6EECF244321}">
                <p14:modId xmlns:p14="http://schemas.microsoft.com/office/powerpoint/2010/main" val="4139958483"/>
              </p:ext>
            </p:extLst>
          </p:nvPr>
        </p:nvGraphicFramePr>
        <p:xfrm>
          <a:off x="-300508" y="1685805"/>
          <a:ext cx="5236579" cy="4081669"/>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a:extLst>
              <a:ext uri="{FF2B5EF4-FFF2-40B4-BE49-F238E27FC236}">
                <a16:creationId xmlns:a16="http://schemas.microsoft.com/office/drawing/2014/main" id="{7ADE6B5A-E84A-46A8-BC4E-F5773B3E7EF4}"/>
              </a:ext>
            </a:extLst>
          </p:cNvPr>
          <p:cNvSpPr txBox="1"/>
          <p:nvPr/>
        </p:nvSpPr>
        <p:spPr>
          <a:xfrm>
            <a:off x="1080712" y="1484972"/>
            <a:ext cx="1760485" cy="338554"/>
          </a:xfrm>
          <a:prstGeom prst="rect">
            <a:avLst/>
          </a:prstGeom>
          <a:noFill/>
        </p:spPr>
        <p:txBody>
          <a:bodyPr wrap="square" rtlCol="0">
            <a:spAutoFit/>
          </a:bodyPr>
          <a:lstStyle/>
          <a:p>
            <a:pPr algn="ctr">
              <a:defRPr/>
            </a:pPr>
            <a:r>
              <a:rPr lang="en-US" sz="1600" b="1" dirty="0">
                <a:solidFill>
                  <a:srgbClr val="595454"/>
                </a:solidFill>
                <a:latin typeface="Trebuchet MS" panose="020B0603020202020204"/>
              </a:rPr>
              <a:t>ORR</a:t>
            </a:r>
            <a:r>
              <a:rPr lang="en-US" sz="1600" b="1" baseline="30000" dirty="0">
                <a:solidFill>
                  <a:srgbClr val="595454"/>
                </a:solidFill>
                <a:latin typeface="Trebuchet MS" panose="020B0603020202020204"/>
              </a:rPr>
              <a:t>a</a:t>
            </a:r>
            <a:r>
              <a:rPr lang="en-US" sz="1600" b="1" dirty="0">
                <a:solidFill>
                  <a:srgbClr val="595454"/>
                </a:solidFill>
                <a:latin typeface="Trebuchet MS" panose="020B0603020202020204"/>
              </a:rPr>
              <a:t> 73.7%</a:t>
            </a:r>
          </a:p>
        </p:txBody>
      </p:sp>
      <p:sp>
        <p:nvSpPr>
          <p:cNvPr id="8" name="Right Brace 7">
            <a:extLst>
              <a:ext uri="{FF2B5EF4-FFF2-40B4-BE49-F238E27FC236}">
                <a16:creationId xmlns:a16="http://schemas.microsoft.com/office/drawing/2014/main" id="{BD49CE7A-4E51-4D92-9BCC-F03F93100258}"/>
              </a:ext>
            </a:extLst>
          </p:cNvPr>
          <p:cNvSpPr/>
          <p:nvPr/>
        </p:nvSpPr>
        <p:spPr>
          <a:xfrm flipH="1">
            <a:off x="1297172" y="2020718"/>
            <a:ext cx="135094" cy="2142000"/>
          </a:xfrm>
          <a:prstGeom prst="rightBrace">
            <a:avLst/>
          </a:prstGeom>
          <a:ln w="9525">
            <a:solidFill>
              <a:schemeClr val="tx1">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9" name="TextBox 8">
            <a:extLst>
              <a:ext uri="{FF2B5EF4-FFF2-40B4-BE49-F238E27FC236}">
                <a16:creationId xmlns:a16="http://schemas.microsoft.com/office/drawing/2014/main" id="{E11FDA15-013C-4DAE-A734-FB1828321EDC}"/>
              </a:ext>
            </a:extLst>
          </p:cNvPr>
          <p:cNvSpPr txBox="1"/>
          <p:nvPr/>
        </p:nvSpPr>
        <p:spPr>
          <a:xfrm>
            <a:off x="850771" y="2889958"/>
            <a:ext cx="510076" cy="400110"/>
          </a:xfrm>
          <a:prstGeom prst="rect">
            <a:avLst/>
          </a:prstGeom>
          <a:noFill/>
        </p:spPr>
        <p:txBody>
          <a:bodyPr wrap="none" rtlCol="0">
            <a:spAutoFit/>
          </a:bodyPr>
          <a:lstStyle/>
          <a:p>
            <a:pPr algn="ctr"/>
            <a:r>
              <a:rPr lang="it-IT" sz="1000" dirty="0"/>
              <a:t>CBR</a:t>
            </a:r>
          </a:p>
          <a:p>
            <a:pPr algn="ctr"/>
            <a:r>
              <a:rPr lang="it-IT" sz="1000" dirty="0"/>
              <a:t>78.9%</a:t>
            </a:r>
            <a:endParaRPr lang="en-US" sz="1000" dirty="0"/>
          </a:p>
        </p:txBody>
      </p:sp>
      <p:grpSp>
        <p:nvGrpSpPr>
          <p:cNvPr id="10" name="Group 9">
            <a:extLst>
              <a:ext uri="{FF2B5EF4-FFF2-40B4-BE49-F238E27FC236}">
                <a16:creationId xmlns:a16="http://schemas.microsoft.com/office/drawing/2014/main" id="{CBCE82CD-9969-4214-8A50-E97A4459D0A1}"/>
              </a:ext>
            </a:extLst>
          </p:cNvPr>
          <p:cNvGrpSpPr/>
          <p:nvPr/>
        </p:nvGrpSpPr>
        <p:grpSpPr>
          <a:xfrm>
            <a:off x="10583232" y="3353879"/>
            <a:ext cx="1623325" cy="2007653"/>
            <a:chOff x="7905002" y="1721226"/>
            <a:chExt cx="839315" cy="2132292"/>
          </a:xfrm>
        </p:grpSpPr>
        <p:grpSp>
          <p:nvGrpSpPr>
            <p:cNvPr id="11" name="Group 10">
              <a:extLst>
                <a:ext uri="{FF2B5EF4-FFF2-40B4-BE49-F238E27FC236}">
                  <a16:creationId xmlns:a16="http://schemas.microsoft.com/office/drawing/2014/main" id="{185D83E8-B45B-428A-BA24-E62E30614CC1}"/>
                </a:ext>
              </a:extLst>
            </p:cNvPr>
            <p:cNvGrpSpPr/>
            <p:nvPr/>
          </p:nvGrpSpPr>
          <p:grpSpPr>
            <a:xfrm>
              <a:off x="7905002" y="1721226"/>
              <a:ext cx="416147" cy="407085"/>
              <a:chOff x="7896085" y="1729981"/>
              <a:chExt cx="416147" cy="407085"/>
            </a:xfrm>
          </p:grpSpPr>
          <p:sp>
            <p:nvSpPr>
              <p:cNvPr id="30" name="Rectangle 29">
                <a:extLst>
                  <a:ext uri="{FF2B5EF4-FFF2-40B4-BE49-F238E27FC236}">
                    <a16:creationId xmlns:a16="http://schemas.microsoft.com/office/drawing/2014/main" id="{9009299B-3264-4117-92BA-CBD1E5A8F17C}"/>
                  </a:ext>
                </a:extLst>
              </p:cNvPr>
              <p:cNvSpPr/>
              <p:nvPr/>
            </p:nvSpPr>
            <p:spPr>
              <a:xfrm>
                <a:off x="7896085" y="2038267"/>
                <a:ext cx="91440" cy="9144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US" sz="1600" dirty="0">
                  <a:solidFill>
                    <a:srgbClr val="FFFFFF"/>
                  </a:solidFill>
                  <a:latin typeface="Trebuchet MS" panose="020B0603020202020204"/>
                </a:endParaRPr>
              </a:p>
            </p:txBody>
          </p:sp>
          <p:sp>
            <p:nvSpPr>
              <p:cNvPr id="31" name="TextBox 30">
                <a:extLst>
                  <a:ext uri="{FF2B5EF4-FFF2-40B4-BE49-F238E27FC236}">
                    <a16:creationId xmlns:a16="http://schemas.microsoft.com/office/drawing/2014/main" id="{F8264C5A-DFD3-4827-BCC0-3F104DE30A68}"/>
                  </a:ext>
                </a:extLst>
              </p:cNvPr>
              <p:cNvSpPr txBox="1"/>
              <p:nvPr/>
            </p:nvSpPr>
            <p:spPr>
              <a:xfrm>
                <a:off x="7960854" y="1940859"/>
                <a:ext cx="351378" cy="196207"/>
              </a:xfrm>
              <a:prstGeom prst="rect">
                <a:avLst/>
              </a:prstGeom>
              <a:noFill/>
            </p:spPr>
            <p:txBody>
              <a:bodyPr wrap="square" rtlCol="0">
                <a:spAutoFit/>
              </a:bodyPr>
              <a:lstStyle/>
              <a:p>
                <a:pPr defTabSz="1219170"/>
                <a:r>
                  <a:rPr lang="en-US" sz="1100" dirty="0">
                    <a:solidFill>
                      <a:srgbClr val="595454"/>
                    </a:solidFill>
                    <a:latin typeface="Trebuchet MS" panose="020B0603020202020204"/>
                  </a:rPr>
                  <a:t>CR</a:t>
                </a:r>
                <a:endParaRPr lang="en-US" sz="1600" dirty="0">
                  <a:solidFill>
                    <a:srgbClr val="595454"/>
                  </a:solidFill>
                  <a:latin typeface="Trebuchet MS" panose="020B0603020202020204"/>
                </a:endParaRPr>
              </a:p>
            </p:txBody>
          </p:sp>
          <p:sp>
            <p:nvSpPr>
              <p:cNvPr id="32" name="Rectangle 31">
                <a:extLst>
                  <a:ext uri="{FF2B5EF4-FFF2-40B4-BE49-F238E27FC236}">
                    <a16:creationId xmlns:a16="http://schemas.microsoft.com/office/drawing/2014/main" id="{54EC1516-E8D1-4D60-83EC-388C8D2C14DF}"/>
                  </a:ext>
                </a:extLst>
              </p:cNvPr>
              <p:cNvSpPr/>
              <p:nvPr/>
            </p:nvSpPr>
            <p:spPr>
              <a:xfrm>
                <a:off x="7896085" y="1822651"/>
                <a:ext cx="91440" cy="91440"/>
              </a:xfrm>
              <a:prstGeom prst="rect">
                <a:avLst/>
              </a:prstGeom>
              <a:solidFill>
                <a:srgbClr val="1389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US" sz="1600" dirty="0">
                  <a:solidFill>
                    <a:srgbClr val="FFFFFF"/>
                  </a:solidFill>
                  <a:latin typeface="Trebuchet MS" panose="020B0603020202020204"/>
                </a:endParaRPr>
              </a:p>
            </p:txBody>
          </p:sp>
          <p:sp>
            <p:nvSpPr>
              <p:cNvPr id="33" name="TextBox 32">
                <a:extLst>
                  <a:ext uri="{FF2B5EF4-FFF2-40B4-BE49-F238E27FC236}">
                    <a16:creationId xmlns:a16="http://schemas.microsoft.com/office/drawing/2014/main" id="{81C81341-7327-4C6E-80AE-BB6A7E7ACFF1}"/>
                  </a:ext>
                </a:extLst>
              </p:cNvPr>
              <p:cNvSpPr txBox="1"/>
              <p:nvPr/>
            </p:nvSpPr>
            <p:spPr>
              <a:xfrm>
                <a:off x="7960854" y="1729981"/>
                <a:ext cx="351378" cy="277851"/>
              </a:xfrm>
              <a:prstGeom prst="rect">
                <a:avLst/>
              </a:prstGeom>
              <a:noFill/>
            </p:spPr>
            <p:txBody>
              <a:bodyPr wrap="square" rtlCol="0">
                <a:spAutoFit/>
              </a:bodyPr>
              <a:lstStyle/>
              <a:p>
                <a:pPr defTabSz="1219170"/>
                <a:r>
                  <a:rPr lang="en-US" sz="1100" dirty="0">
                    <a:solidFill>
                      <a:srgbClr val="595454"/>
                    </a:solidFill>
                    <a:latin typeface="Trebuchet MS" panose="020B0603020202020204"/>
                  </a:rPr>
                  <a:t>sCR</a:t>
                </a:r>
                <a:endParaRPr lang="en-US" sz="1600" dirty="0">
                  <a:solidFill>
                    <a:srgbClr val="595454"/>
                  </a:solidFill>
                  <a:latin typeface="Trebuchet MS" panose="020B0603020202020204"/>
                </a:endParaRPr>
              </a:p>
            </p:txBody>
          </p:sp>
        </p:grpSp>
        <p:grpSp>
          <p:nvGrpSpPr>
            <p:cNvPr id="12" name="Group 11">
              <a:extLst>
                <a:ext uri="{FF2B5EF4-FFF2-40B4-BE49-F238E27FC236}">
                  <a16:creationId xmlns:a16="http://schemas.microsoft.com/office/drawing/2014/main" id="{AE02B401-9052-40E7-9C5E-B3A646C18DCA}"/>
                </a:ext>
              </a:extLst>
            </p:cNvPr>
            <p:cNvGrpSpPr/>
            <p:nvPr/>
          </p:nvGrpSpPr>
          <p:grpSpPr>
            <a:xfrm>
              <a:off x="7905002" y="2156585"/>
              <a:ext cx="458146" cy="277851"/>
              <a:chOff x="7896085" y="2183428"/>
              <a:chExt cx="458146" cy="277851"/>
            </a:xfrm>
          </p:grpSpPr>
          <p:sp>
            <p:nvSpPr>
              <p:cNvPr id="28" name="Rectangle 27">
                <a:extLst>
                  <a:ext uri="{FF2B5EF4-FFF2-40B4-BE49-F238E27FC236}">
                    <a16:creationId xmlns:a16="http://schemas.microsoft.com/office/drawing/2014/main" id="{A1BC94DE-FDEA-462E-BECA-AC162B8FF782}"/>
                  </a:ext>
                </a:extLst>
              </p:cNvPr>
              <p:cNvSpPr/>
              <p:nvPr/>
            </p:nvSpPr>
            <p:spPr>
              <a:xfrm>
                <a:off x="7896085" y="2271969"/>
                <a:ext cx="91440" cy="91440"/>
              </a:xfrm>
              <a:prstGeom prst="rect">
                <a:avLst/>
              </a:prstGeom>
              <a:solidFill>
                <a:srgbClr val="009F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US" sz="1600" dirty="0">
                  <a:solidFill>
                    <a:srgbClr val="FFFFFF"/>
                  </a:solidFill>
                  <a:latin typeface="Trebuchet MS" panose="020B0603020202020204"/>
                </a:endParaRPr>
              </a:p>
            </p:txBody>
          </p:sp>
          <p:sp>
            <p:nvSpPr>
              <p:cNvPr id="29" name="TextBox 28">
                <a:extLst>
                  <a:ext uri="{FF2B5EF4-FFF2-40B4-BE49-F238E27FC236}">
                    <a16:creationId xmlns:a16="http://schemas.microsoft.com/office/drawing/2014/main" id="{C2DADC53-DC65-439C-B634-75E4C55784B0}"/>
                  </a:ext>
                </a:extLst>
              </p:cNvPr>
              <p:cNvSpPr txBox="1"/>
              <p:nvPr/>
            </p:nvSpPr>
            <p:spPr>
              <a:xfrm>
                <a:off x="7960854" y="2183428"/>
                <a:ext cx="393377" cy="277851"/>
              </a:xfrm>
              <a:prstGeom prst="rect">
                <a:avLst/>
              </a:prstGeom>
              <a:noFill/>
            </p:spPr>
            <p:txBody>
              <a:bodyPr wrap="none" rtlCol="0">
                <a:spAutoFit/>
              </a:bodyPr>
              <a:lstStyle/>
              <a:p>
                <a:pPr defTabSz="1219170"/>
                <a:r>
                  <a:rPr lang="en-US" sz="1100" dirty="0">
                    <a:solidFill>
                      <a:srgbClr val="595454"/>
                    </a:solidFill>
                    <a:latin typeface="Trebuchet MS" panose="020B0603020202020204"/>
                  </a:rPr>
                  <a:t>VGPR</a:t>
                </a:r>
                <a:endParaRPr lang="en-US" sz="1600" baseline="30000" dirty="0">
                  <a:solidFill>
                    <a:srgbClr val="595454"/>
                  </a:solidFill>
                  <a:latin typeface="Trebuchet MS" panose="020B0603020202020204"/>
                </a:endParaRPr>
              </a:p>
            </p:txBody>
          </p:sp>
        </p:grpSp>
        <p:grpSp>
          <p:nvGrpSpPr>
            <p:cNvPr id="13" name="Group 12">
              <a:extLst>
                <a:ext uri="{FF2B5EF4-FFF2-40B4-BE49-F238E27FC236}">
                  <a16:creationId xmlns:a16="http://schemas.microsoft.com/office/drawing/2014/main" id="{9453E0D2-7302-41A6-B5B8-14FDEE75539F}"/>
                </a:ext>
              </a:extLst>
            </p:cNvPr>
            <p:cNvGrpSpPr/>
            <p:nvPr/>
          </p:nvGrpSpPr>
          <p:grpSpPr>
            <a:xfrm>
              <a:off x="7905002" y="2366039"/>
              <a:ext cx="323494" cy="277851"/>
              <a:chOff x="7896085" y="2421826"/>
              <a:chExt cx="323494" cy="277851"/>
            </a:xfrm>
          </p:grpSpPr>
          <p:sp>
            <p:nvSpPr>
              <p:cNvPr id="26" name="Rectangle 25">
                <a:extLst>
                  <a:ext uri="{FF2B5EF4-FFF2-40B4-BE49-F238E27FC236}">
                    <a16:creationId xmlns:a16="http://schemas.microsoft.com/office/drawing/2014/main" id="{65E70595-3CDA-4D94-A9A7-F35185FD0DBC}"/>
                  </a:ext>
                </a:extLst>
              </p:cNvPr>
              <p:cNvSpPr/>
              <p:nvPr/>
            </p:nvSpPr>
            <p:spPr>
              <a:xfrm>
                <a:off x="7896085" y="2516529"/>
                <a:ext cx="91440" cy="91440"/>
              </a:xfrm>
              <a:prstGeom prst="rect">
                <a:avLst/>
              </a:prstGeom>
              <a:solidFill>
                <a:srgbClr val="33D6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US" sz="1600" dirty="0">
                  <a:solidFill>
                    <a:srgbClr val="FFFFFF"/>
                  </a:solidFill>
                  <a:latin typeface="Trebuchet MS" panose="020B0603020202020204"/>
                </a:endParaRPr>
              </a:p>
            </p:txBody>
          </p:sp>
          <p:sp>
            <p:nvSpPr>
              <p:cNvPr id="27" name="TextBox 26">
                <a:extLst>
                  <a:ext uri="{FF2B5EF4-FFF2-40B4-BE49-F238E27FC236}">
                    <a16:creationId xmlns:a16="http://schemas.microsoft.com/office/drawing/2014/main" id="{8A6540A9-47CD-4589-9D36-87B7A8F7A83F}"/>
                  </a:ext>
                </a:extLst>
              </p:cNvPr>
              <p:cNvSpPr txBox="1"/>
              <p:nvPr/>
            </p:nvSpPr>
            <p:spPr>
              <a:xfrm>
                <a:off x="7960854" y="2421826"/>
                <a:ext cx="258725" cy="277851"/>
              </a:xfrm>
              <a:prstGeom prst="rect">
                <a:avLst/>
              </a:prstGeom>
              <a:noFill/>
            </p:spPr>
            <p:txBody>
              <a:bodyPr wrap="none" rtlCol="0">
                <a:spAutoFit/>
              </a:bodyPr>
              <a:lstStyle/>
              <a:p>
                <a:pPr defTabSz="1219170"/>
                <a:r>
                  <a:rPr lang="en-US" sz="1100" dirty="0">
                    <a:solidFill>
                      <a:srgbClr val="595454"/>
                    </a:solidFill>
                    <a:latin typeface="Trebuchet MS" panose="020B0603020202020204"/>
                  </a:rPr>
                  <a:t>PR</a:t>
                </a:r>
                <a:endParaRPr lang="en-US" sz="1600" baseline="30000" dirty="0">
                  <a:solidFill>
                    <a:srgbClr val="595454"/>
                  </a:solidFill>
                  <a:latin typeface="Trebuchet MS" panose="020B0603020202020204"/>
                </a:endParaRPr>
              </a:p>
            </p:txBody>
          </p:sp>
        </p:grpSp>
        <p:grpSp>
          <p:nvGrpSpPr>
            <p:cNvPr id="14" name="Group 13">
              <a:extLst>
                <a:ext uri="{FF2B5EF4-FFF2-40B4-BE49-F238E27FC236}">
                  <a16:creationId xmlns:a16="http://schemas.microsoft.com/office/drawing/2014/main" id="{060DCB01-72F0-4A4C-907D-71A5D9573D82}"/>
                </a:ext>
              </a:extLst>
            </p:cNvPr>
            <p:cNvGrpSpPr/>
            <p:nvPr/>
          </p:nvGrpSpPr>
          <p:grpSpPr>
            <a:xfrm>
              <a:off x="7905002" y="2579213"/>
              <a:ext cx="347697" cy="196207"/>
              <a:chOff x="7896085" y="2642262"/>
              <a:chExt cx="347697" cy="196207"/>
            </a:xfrm>
          </p:grpSpPr>
          <p:sp>
            <p:nvSpPr>
              <p:cNvPr id="24" name="Rectangle 23">
                <a:extLst>
                  <a:ext uri="{FF2B5EF4-FFF2-40B4-BE49-F238E27FC236}">
                    <a16:creationId xmlns:a16="http://schemas.microsoft.com/office/drawing/2014/main" id="{DA60C4FC-A1B8-46B2-98AC-9C559EAC4A3C}"/>
                  </a:ext>
                </a:extLst>
              </p:cNvPr>
              <p:cNvSpPr/>
              <p:nvPr/>
            </p:nvSpPr>
            <p:spPr>
              <a:xfrm>
                <a:off x="7896085" y="2739407"/>
                <a:ext cx="91440" cy="91440"/>
              </a:xfrm>
              <a:prstGeom prst="rect">
                <a:avLst/>
              </a:prstGeom>
              <a:solidFill>
                <a:srgbClr val="CD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US" sz="1600" dirty="0">
                  <a:solidFill>
                    <a:srgbClr val="FFFFFF"/>
                  </a:solidFill>
                  <a:latin typeface="Trebuchet MS" panose="020B0603020202020204"/>
                </a:endParaRPr>
              </a:p>
            </p:txBody>
          </p:sp>
          <p:sp>
            <p:nvSpPr>
              <p:cNvPr id="25" name="TextBox 24">
                <a:extLst>
                  <a:ext uri="{FF2B5EF4-FFF2-40B4-BE49-F238E27FC236}">
                    <a16:creationId xmlns:a16="http://schemas.microsoft.com/office/drawing/2014/main" id="{79D08450-D176-46E5-B6A4-DA976B43490A}"/>
                  </a:ext>
                </a:extLst>
              </p:cNvPr>
              <p:cNvSpPr txBox="1"/>
              <p:nvPr/>
            </p:nvSpPr>
            <p:spPr>
              <a:xfrm>
                <a:off x="7969427" y="2642262"/>
                <a:ext cx="274355" cy="196207"/>
              </a:xfrm>
              <a:prstGeom prst="rect">
                <a:avLst/>
              </a:prstGeom>
              <a:noFill/>
            </p:spPr>
            <p:txBody>
              <a:bodyPr wrap="none" rtlCol="0">
                <a:spAutoFit/>
              </a:bodyPr>
              <a:lstStyle/>
              <a:p>
                <a:pPr defTabSz="1219170"/>
                <a:r>
                  <a:rPr lang="en-US" sz="1100" dirty="0">
                    <a:solidFill>
                      <a:srgbClr val="595454"/>
                    </a:solidFill>
                    <a:latin typeface="Trebuchet MS" panose="020B0603020202020204"/>
                  </a:rPr>
                  <a:t>MR</a:t>
                </a:r>
                <a:endParaRPr lang="en-US" sz="1600" dirty="0">
                  <a:solidFill>
                    <a:srgbClr val="595454"/>
                  </a:solidFill>
                  <a:latin typeface="Trebuchet MS" panose="020B0603020202020204"/>
                </a:endParaRPr>
              </a:p>
            </p:txBody>
          </p:sp>
        </p:grpSp>
        <p:grpSp>
          <p:nvGrpSpPr>
            <p:cNvPr id="15" name="Group 14">
              <a:extLst>
                <a:ext uri="{FF2B5EF4-FFF2-40B4-BE49-F238E27FC236}">
                  <a16:creationId xmlns:a16="http://schemas.microsoft.com/office/drawing/2014/main" id="{B851CE14-4E5C-47CC-9120-953A9D2C718E}"/>
                </a:ext>
              </a:extLst>
            </p:cNvPr>
            <p:cNvGrpSpPr/>
            <p:nvPr/>
          </p:nvGrpSpPr>
          <p:grpSpPr>
            <a:xfrm>
              <a:off x="7905002" y="2800090"/>
              <a:ext cx="335830" cy="196207"/>
              <a:chOff x="7896085" y="2875189"/>
              <a:chExt cx="335830" cy="196207"/>
            </a:xfrm>
          </p:grpSpPr>
          <p:sp>
            <p:nvSpPr>
              <p:cNvPr id="22" name="Rectangle 21">
                <a:extLst>
                  <a:ext uri="{FF2B5EF4-FFF2-40B4-BE49-F238E27FC236}">
                    <a16:creationId xmlns:a16="http://schemas.microsoft.com/office/drawing/2014/main" id="{2BA8484E-1EE8-4445-BB4C-0A0263422402}"/>
                  </a:ext>
                </a:extLst>
              </p:cNvPr>
              <p:cNvSpPr/>
              <p:nvPr/>
            </p:nvSpPr>
            <p:spPr>
              <a:xfrm>
                <a:off x="7896085" y="2967072"/>
                <a:ext cx="91440" cy="91440"/>
              </a:xfrm>
              <a:prstGeom prst="rect">
                <a:avLst/>
              </a:prstGeom>
              <a:solidFill>
                <a:srgbClr val="0977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US" sz="1600" dirty="0">
                  <a:solidFill>
                    <a:srgbClr val="FFFFFF"/>
                  </a:solidFill>
                  <a:latin typeface="Trebuchet MS" panose="020B0603020202020204"/>
                </a:endParaRPr>
              </a:p>
            </p:txBody>
          </p:sp>
          <p:sp>
            <p:nvSpPr>
              <p:cNvPr id="23" name="TextBox 22">
                <a:extLst>
                  <a:ext uri="{FF2B5EF4-FFF2-40B4-BE49-F238E27FC236}">
                    <a16:creationId xmlns:a16="http://schemas.microsoft.com/office/drawing/2014/main" id="{BDE1C8CB-7D8E-461F-B5F5-7401B3005FC5}"/>
                  </a:ext>
                </a:extLst>
              </p:cNvPr>
              <p:cNvSpPr txBox="1"/>
              <p:nvPr/>
            </p:nvSpPr>
            <p:spPr>
              <a:xfrm>
                <a:off x="7978000" y="2875189"/>
                <a:ext cx="253915" cy="196207"/>
              </a:xfrm>
              <a:prstGeom prst="rect">
                <a:avLst/>
              </a:prstGeom>
              <a:noFill/>
            </p:spPr>
            <p:txBody>
              <a:bodyPr wrap="none" rtlCol="0">
                <a:spAutoFit/>
              </a:bodyPr>
              <a:lstStyle/>
              <a:p>
                <a:pPr defTabSz="1219170"/>
                <a:r>
                  <a:rPr lang="en-US" sz="1100" dirty="0">
                    <a:solidFill>
                      <a:srgbClr val="595454"/>
                    </a:solidFill>
                    <a:latin typeface="Trebuchet MS" panose="020B0603020202020204"/>
                  </a:rPr>
                  <a:t>SD</a:t>
                </a:r>
                <a:endParaRPr lang="en-US" sz="1600" dirty="0">
                  <a:solidFill>
                    <a:srgbClr val="595454"/>
                  </a:solidFill>
                  <a:latin typeface="Trebuchet MS" panose="020B0603020202020204"/>
                </a:endParaRPr>
              </a:p>
            </p:txBody>
          </p:sp>
        </p:grpSp>
        <p:grpSp>
          <p:nvGrpSpPr>
            <p:cNvPr id="16" name="Group 15">
              <a:extLst>
                <a:ext uri="{FF2B5EF4-FFF2-40B4-BE49-F238E27FC236}">
                  <a16:creationId xmlns:a16="http://schemas.microsoft.com/office/drawing/2014/main" id="{EF228D53-754E-4277-9C1A-BF72B2CC56BB}"/>
                </a:ext>
              </a:extLst>
            </p:cNvPr>
            <p:cNvGrpSpPr/>
            <p:nvPr/>
          </p:nvGrpSpPr>
          <p:grpSpPr>
            <a:xfrm>
              <a:off x="7905002" y="3013446"/>
              <a:ext cx="344247" cy="277851"/>
              <a:chOff x="7896085" y="3157110"/>
              <a:chExt cx="344247" cy="277851"/>
            </a:xfrm>
          </p:grpSpPr>
          <p:sp>
            <p:nvSpPr>
              <p:cNvPr id="20" name="Rectangle 19">
                <a:extLst>
                  <a:ext uri="{FF2B5EF4-FFF2-40B4-BE49-F238E27FC236}">
                    <a16:creationId xmlns:a16="http://schemas.microsoft.com/office/drawing/2014/main" id="{B0C0E02D-8F61-4B92-883E-6F0164F0E300}"/>
                  </a:ext>
                </a:extLst>
              </p:cNvPr>
              <p:cNvSpPr/>
              <p:nvPr/>
            </p:nvSpPr>
            <p:spPr>
              <a:xfrm>
                <a:off x="7896085" y="3251253"/>
                <a:ext cx="91440" cy="91440"/>
              </a:xfrm>
              <a:prstGeom prst="rect">
                <a:avLst/>
              </a:prstGeom>
              <a:solidFill>
                <a:srgbClr val="DF60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US" sz="1600" dirty="0">
                  <a:solidFill>
                    <a:srgbClr val="FFFFFF"/>
                  </a:solidFill>
                  <a:latin typeface="Trebuchet MS" panose="020B0603020202020204"/>
                </a:endParaRPr>
              </a:p>
            </p:txBody>
          </p:sp>
          <p:sp>
            <p:nvSpPr>
              <p:cNvPr id="21" name="TextBox 20">
                <a:extLst>
                  <a:ext uri="{FF2B5EF4-FFF2-40B4-BE49-F238E27FC236}">
                    <a16:creationId xmlns:a16="http://schemas.microsoft.com/office/drawing/2014/main" id="{277BC0AF-56B5-43A7-B815-9499A298D805}"/>
                  </a:ext>
                </a:extLst>
              </p:cNvPr>
              <p:cNvSpPr txBox="1"/>
              <p:nvPr/>
            </p:nvSpPr>
            <p:spPr>
              <a:xfrm>
                <a:off x="7978000" y="3157110"/>
                <a:ext cx="262332" cy="277851"/>
              </a:xfrm>
              <a:prstGeom prst="rect">
                <a:avLst/>
              </a:prstGeom>
              <a:noFill/>
            </p:spPr>
            <p:txBody>
              <a:bodyPr wrap="none" rtlCol="0">
                <a:spAutoFit/>
              </a:bodyPr>
              <a:lstStyle/>
              <a:p>
                <a:pPr defTabSz="1219170"/>
                <a:r>
                  <a:rPr lang="en-US" sz="1100" dirty="0">
                    <a:solidFill>
                      <a:srgbClr val="595454"/>
                    </a:solidFill>
                    <a:latin typeface="Trebuchet MS" panose="020B0603020202020204"/>
                  </a:rPr>
                  <a:t>PD</a:t>
                </a:r>
                <a:endParaRPr lang="en-US" sz="1600" baseline="30000" dirty="0">
                  <a:solidFill>
                    <a:srgbClr val="595454"/>
                  </a:solidFill>
                  <a:latin typeface="Trebuchet MS" panose="020B0603020202020204"/>
                </a:endParaRPr>
              </a:p>
            </p:txBody>
          </p:sp>
        </p:grpSp>
        <p:grpSp>
          <p:nvGrpSpPr>
            <p:cNvPr id="17" name="Group 16">
              <a:extLst>
                <a:ext uri="{FF2B5EF4-FFF2-40B4-BE49-F238E27FC236}">
                  <a16:creationId xmlns:a16="http://schemas.microsoft.com/office/drawing/2014/main" id="{9935A053-5049-40F3-BCED-0514B6167DB0}"/>
                </a:ext>
              </a:extLst>
            </p:cNvPr>
            <p:cNvGrpSpPr/>
            <p:nvPr/>
          </p:nvGrpSpPr>
          <p:grpSpPr>
            <a:xfrm>
              <a:off x="7905319" y="3216095"/>
              <a:ext cx="838998" cy="637423"/>
              <a:chOff x="7905319" y="3391949"/>
              <a:chExt cx="838998" cy="637423"/>
            </a:xfrm>
          </p:grpSpPr>
          <p:sp>
            <p:nvSpPr>
              <p:cNvPr id="18" name="TextBox 17">
                <a:extLst>
                  <a:ext uri="{FF2B5EF4-FFF2-40B4-BE49-F238E27FC236}">
                    <a16:creationId xmlns:a16="http://schemas.microsoft.com/office/drawing/2014/main" id="{ACC96AD0-358B-479D-A848-D99AF6C5059D}"/>
                  </a:ext>
                </a:extLst>
              </p:cNvPr>
              <p:cNvSpPr txBox="1"/>
              <p:nvPr/>
            </p:nvSpPr>
            <p:spPr>
              <a:xfrm>
                <a:off x="7986917" y="3391949"/>
                <a:ext cx="757400" cy="637423"/>
              </a:xfrm>
              <a:prstGeom prst="rect">
                <a:avLst/>
              </a:prstGeom>
              <a:noFill/>
            </p:spPr>
            <p:txBody>
              <a:bodyPr wrap="square" rtlCol="0">
                <a:spAutoFit/>
              </a:bodyPr>
              <a:lstStyle/>
              <a:p>
                <a:pPr defTabSz="1219170"/>
                <a:r>
                  <a:rPr lang="en-US" sz="1100" dirty="0">
                    <a:solidFill>
                      <a:srgbClr val="595454"/>
                    </a:solidFill>
                    <a:latin typeface="Trebuchet MS" panose="020B0603020202020204"/>
                  </a:rPr>
                  <a:t>On treatment </a:t>
                </a:r>
                <a:br>
                  <a:rPr lang="en-US" sz="1100" dirty="0">
                    <a:solidFill>
                      <a:srgbClr val="595454"/>
                    </a:solidFill>
                    <a:latin typeface="Trebuchet MS" panose="020B0603020202020204"/>
                  </a:rPr>
                </a:br>
                <a:r>
                  <a:rPr lang="en-US" sz="1100" dirty="0">
                    <a:solidFill>
                      <a:srgbClr val="595454"/>
                    </a:solidFill>
                    <a:latin typeface="Trebuchet MS" panose="020B0603020202020204"/>
                  </a:rPr>
                  <a:t>at time of </a:t>
                </a:r>
                <a:br>
                  <a:rPr lang="en-US" sz="1100" dirty="0">
                    <a:solidFill>
                      <a:srgbClr val="595454"/>
                    </a:solidFill>
                    <a:latin typeface="Trebuchet MS" panose="020B0603020202020204"/>
                  </a:rPr>
                </a:br>
                <a:r>
                  <a:rPr lang="en-US" sz="1100" dirty="0">
                    <a:solidFill>
                      <a:srgbClr val="595454"/>
                    </a:solidFill>
                    <a:latin typeface="Trebuchet MS" panose="020B0603020202020204"/>
                  </a:rPr>
                  <a:t>data cut-off</a:t>
                </a:r>
                <a:endParaRPr lang="en-US" sz="1600" dirty="0">
                  <a:solidFill>
                    <a:srgbClr val="595454"/>
                  </a:solidFill>
                  <a:latin typeface="Trebuchet MS" panose="020B0603020202020204"/>
                </a:endParaRPr>
              </a:p>
            </p:txBody>
          </p:sp>
          <p:sp>
            <p:nvSpPr>
              <p:cNvPr id="19" name="Arrow: Right 18">
                <a:extLst>
                  <a:ext uri="{FF2B5EF4-FFF2-40B4-BE49-F238E27FC236}">
                    <a16:creationId xmlns:a16="http://schemas.microsoft.com/office/drawing/2014/main" id="{F7756400-4E65-4749-9577-CDD5189F635D}"/>
                  </a:ext>
                </a:extLst>
              </p:cNvPr>
              <p:cNvSpPr/>
              <p:nvPr/>
            </p:nvSpPr>
            <p:spPr>
              <a:xfrm>
                <a:off x="7905319" y="3450313"/>
                <a:ext cx="103135" cy="158749"/>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US" sz="1600" dirty="0">
                  <a:solidFill>
                    <a:srgbClr val="FFFFFF"/>
                  </a:solidFill>
                  <a:latin typeface="Trebuchet MS" panose="020B0603020202020204"/>
                </a:endParaRPr>
              </a:p>
            </p:txBody>
          </p:sp>
        </p:grpSp>
      </p:grpSp>
      <p:sp>
        <p:nvSpPr>
          <p:cNvPr id="37" name="Footer Placeholder 36">
            <a:extLst>
              <a:ext uri="{FF2B5EF4-FFF2-40B4-BE49-F238E27FC236}">
                <a16:creationId xmlns:a16="http://schemas.microsoft.com/office/drawing/2014/main" id="{45599F6B-B5B6-F39C-968C-E4067066C5A8}"/>
              </a:ext>
            </a:extLst>
          </p:cNvPr>
          <p:cNvSpPr>
            <a:spLocks noGrp="1"/>
          </p:cNvSpPr>
          <p:nvPr>
            <p:ph type="ftr" sz="quarter" idx="3"/>
          </p:nvPr>
        </p:nvSpPr>
        <p:spPr/>
        <p:txBody>
          <a:bodyPr/>
          <a:lstStyle/>
          <a:p>
            <a:r>
              <a:rPr lang="en-US" sz="1100" b="1" dirty="0" err="1">
                <a:solidFill>
                  <a:srgbClr val="CB7C78"/>
                </a:solidFill>
              </a:rPr>
              <a:t>Mezigdomide</a:t>
            </a:r>
            <a:r>
              <a:rPr lang="en-US" sz="1100" b="1" dirty="0">
                <a:solidFill>
                  <a:srgbClr val="CB7C78"/>
                </a:solidFill>
              </a:rPr>
              <a:t> (CC-92480) is an investigational product, currently not approved by any regulatory agency. </a:t>
            </a:r>
            <a:r>
              <a:rPr lang="en-US" sz="1100" dirty="0"/>
              <a:t>
</a:t>
            </a:r>
            <a:r>
              <a:rPr lang="en-US" sz="1100" baseline="30000" dirty="0">
                <a:solidFill>
                  <a:schemeClr val="tx1">
                    <a:lumMod val="50000"/>
                  </a:schemeClr>
                </a:solidFill>
              </a:rPr>
              <a:t>a </a:t>
            </a:r>
            <a:r>
              <a:rPr lang="en-US" sz="1100" dirty="0">
                <a:solidFill>
                  <a:schemeClr val="tx1">
                    <a:lumMod val="50000"/>
                  </a:schemeClr>
                </a:solidFill>
              </a:rPr>
              <a:t>PR or better. </a:t>
            </a:r>
            <a:r>
              <a:rPr lang="en-US" sz="1100" dirty="0"/>
              <a:t>
BORT, bortezomib; DEX, dexamethasone; </a:t>
            </a:r>
            <a:r>
              <a:rPr lang="en-US" sz="1100" dirty="0" err="1"/>
              <a:t>Refr</a:t>
            </a:r>
            <a:r>
              <a:rPr lang="en-US" sz="1100" dirty="0"/>
              <a:t>, refractory; reg, regimen.
Richardson PG, et al. Poster presentation at ASH 2021; abstract 2731.</a:t>
            </a:r>
          </a:p>
        </p:txBody>
      </p:sp>
      <p:sp>
        <p:nvSpPr>
          <p:cNvPr id="38" name="Rectangle: Rounded Corners 22">
            <a:extLst>
              <a:ext uri="{FF2B5EF4-FFF2-40B4-BE49-F238E27FC236}">
                <a16:creationId xmlns:a16="http://schemas.microsoft.com/office/drawing/2014/main" id="{8A3184C0-C3D4-0F65-ACED-E19FBE8779DE}"/>
              </a:ext>
            </a:extLst>
          </p:cNvPr>
          <p:cNvSpPr/>
          <p:nvPr/>
        </p:nvSpPr>
        <p:spPr>
          <a:xfrm>
            <a:off x="341256" y="5528863"/>
            <a:ext cx="11357597" cy="415255"/>
          </a:xfrm>
          <a:prstGeom prst="roundRect">
            <a:avLst>
              <a:gd name="adj" fmla="val 11358"/>
            </a:avLst>
          </a:prstGeom>
          <a:solidFill>
            <a:srgbClr val="EEE7E7"/>
          </a:solidFill>
          <a:ln>
            <a:noFill/>
          </a:ln>
        </p:spPr>
        <p:style>
          <a:lnRef idx="0">
            <a:schemeClr val="accent1"/>
          </a:lnRef>
          <a:fillRef idx="1">
            <a:schemeClr val="accent1"/>
          </a:fillRef>
          <a:effectRef idx="0">
            <a:srgbClr val="000000"/>
          </a:effectRef>
          <a:fontRef idx="minor">
            <a:schemeClr val="lt1"/>
          </a:fontRef>
        </p:style>
        <p:txBody>
          <a:bodyPr rtlCol="0" anchor="ctr"/>
          <a:lstStyle/>
          <a:p>
            <a:pPr algn="ctr"/>
            <a:r>
              <a:rPr lang="en-GB" sz="1400" b="1" spc="10" dirty="0">
                <a:solidFill>
                  <a:schemeClr val="tx1">
                    <a:lumMod val="50000"/>
                  </a:schemeClr>
                </a:solidFill>
                <a:cs typeface="Trebuchet MS"/>
              </a:rPr>
              <a:t>Median time to response was 1.17 (range, 0.7–4.9) months and median DOR was 10.4 (95% CI, 9.5</a:t>
            </a:r>
            <a:r>
              <a:rPr lang="en-GB" sz="1400" b="1" spc="10" dirty="0">
                <a:solidFill>
                  <a:schemeClr val="tx1">
                    <a:lumMod val="50000"/>
                  </a:schemeClr>
                </a:solidFill>
                <a:cs typeface="Arial" panose="020B0604020202020204" pitchFamily="34" charset="0"/>
              </a:rPr>
              <a:t>–</a:t>
            </a:r>
            <a:r>
              <a:rPr lang="en-GB" sz="1400" b="1" spc="10" dirty="0">
                <a:solidFill>
                  <a:schemeClr val="tx1">
                    <a:lumMod val="50000"/>
                  </a:schemeClr>
                </a:solidFill>
                <a:cs typeface="Trebuchet MS"/>
              </a:rPr>
              <a:t>NR) months</a:t>
            </a:r>
            <a:endParaRPr lang="en-GB" sz="1400" b="1" dirty="0">
              <a:solidFill>
                <a:schemeClr val="tx1">
                  <a:lumMod val="50000"/>
                </a:schemeClr>
              </a:solidFill>
              <a:cs typeface="Trebuchet MS"/>
            </a:endParaRPr>
          </a:p>
        </p:txBody>
      </p:sp>
    </p:spTree>
    <p:extLst>
      <p:ext uri="{BB962C8B-B14F-4D97-AF65-F5344CB8AC3E}">
        <p14:creationId xmlns:p14="http://schemas.microsoft.com/office/powerpoint/2010/main" val="494627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E33C7-EC14-C5F0-624F-95031718382F}"/>
              </a:ext>
            </a:extLst>
          </p:cNvPr>
          <p:cNvSpPr>
            <a:spLocks noGrp="1"/>
          </p:cNvSpPr>
          <p:nvPr>
            <p:ph type="title"/>
          </p:nvPr>
        </p:nvSpPr>
        <p:spPr/>
        <p:txBody>
          <a:bodyPr/>
          <a:lstStyle/>
          <a:p>
            <a:r>
              <a:rPr lang="en-US" dirty="0" err="1"/>
              <a:t>CELMoD</a:t>
            </a:r>
            <a:r>
              <a:rPr lang="en-US" baseline="30000" dirty="0"/>
              <a:t>® </a:t>
            </a:r>
            <a:r>
              <a:rPr lang="en-US" dirty="0"/>
              <a:t>Based Combinations</a:t>
            </a:r>
          </a:p>
        </p:txBody>
      </p:sp>
      <p:sp>
        <p:nvSpPr>
          <p:cNvPr id="3" name="Content Placeholder 2">
            <a:extLst>
              <a:ext uri="{FF2B5EF4-FFF2-40B4-BE49-F238E27FC236}">
                <a16:creationId xmlns:a16="http://schemas.microsoft.com/office/drawing/2014/main" id="{EF9376D8-3B8D-CAEE-FEEF-D3ED20EF34D8}"/>
              </a:ext>
            </a:extLst>
          </p:cNvPr>
          <p:cNvSpPr>
            <a:spLocks noGrp="1"/>
          </p:cNvSpPr>
          <p:nvPr>
            <p:ph idx="1"/>
          </p:nvPr>
        </p:nvSpPr>
        <p:spPr>
          <a:xfrm>
            <a:off x="609600" y="1477906"/>
            <a:ext cx="10568683" cy="4722477"/>
          </a:xfrm>
        </p:spPr>
        <p:txBody>
          <a:bodyPr>
            <a:normAutofit/>
          </a:bodyPr>
          <a:lstStyle/>
          <a:p>
            <a:pPr>
              <a:spcAft>
                <a:spcPts val="1200"/>
              </a:spcAft>
            </a:pPr>
            <a:r>
              <a:rPr lang="en-US" sz="3200" dirty="0"/>
              <a:t>Clear preclinical synergy with common multiple myeloma agents</a:t>
            </a:r>
          </a:p>
          <a:p>
            <a:pPr>
              <a:spcAft>
                <a:spcPts val="1200"/>
              </a:spcAft>
            </a:pPr>
            <a:r>
              <a:rPr lang="en-US" sz="3200" dirty="0"/>
              <a:t>Clinical trial suggests that </a:t>
            </a:r>
            <a:r>
              <a:rPr lang="en-US" sz="3200" dirty="0" err="1"/>
              <a:t>iberdomide</a:t>
            </a:r>
            <a:r>
              <a:rPr lang="en-US" sz="3200" dirty="0"/>
              <a:t> combinations are active and safe</a:t>
            </a:r>
          </a:p>
          <a:p>
            <a:pPr>
              <a:spcAft>
                <a:spcPts val="1200"/>
              </a:spcAft>
            </a:pPr>
            <a:r>
              <a:rPr lang="en-US" sz="3200" dirty="0"/>
              <a:t>Clinical trial suggests that </a:t>
            </a:r>
            <a:r>
              <a:rPr lang="en-US" sz="3200" dirty="0" err="1"/>
              <a:t>mezigdomide</a:t>
            </a:r>
            <a:r>
              <a:rPr lang="en-US" sz="3200" dirty="0"/>
              <a:t> (CC-92480) combinations are active and safe</a:t>
            </a:r>
          </a:p>
          <a:p>
            <a:pPr>
              <a:spcAft>
                <a:spcPts val="1200"/>
              </a:spcAft>
            </a:pPr>
            <a:endParaRPr lang="en-US" sz="3200" dirty="0"/>
          </a:p>
          <a:p>
            <a:pPr>
              <a:spcAft>
                <a:spcPts val="1200"/>
              </a:spcAft>
            </a:pPr>
            <a:endParaRPr lang="en-US" sz="3200" dirty="0"/>
          </a:p>
        </p:txBody>
      </p:sp>
    </p:spTree>
    <p:extLst>
      <p:ext uri="{BB962C8B-B14F-4D97-AF65-F5344CB8AC3E}">
        <p14:creationId xmlns:p14="http://schemas.microsoft.com/office/powerpoint/2010/main" val="813720493"/>
      </p:ext>
    </p:extLst>
  </p:cSld>
  <p:clrMapOvr>
    <a:masterClrMapping/>
  </p:clrMapOvr>
</p:sld>
</file>

<file path=ppt/theme/theme1.xml><?xml version="1.0" encoding="utf-8"?>
<a:theme xmlns:a="http://schemas.openxmlformats.org/drawingml/2006/main" name="Hem-Onc 22">
  <a:themeElements>
    <a:clrScheme name="HemOnc 22 New New">
      <a:dk1>
        <a:srgbClr val="4D4D4D"/>
      </a:dk1>
      <a:lt1>
        <a:srgbClr val="FFFFFF"/>
      </a:lt1>
      <a:dk2>
        <a:srgbClr val="4D4D4D"/>
      </a:dk2>
      <a:lt2>
        <a:srgbClr val="FFFFFF"/>
      </a:lt2>
      <a:accent1>
        <a:srgbClr val="4A86D9"/>
      </a:accent1>
      <a:accent2>
        <a:srgbClr val="F7931E"/>
      </a:accent2>
      <a:accent3>
        <a:srgbClr val="DF504B"/>
      </a:accent3>
      <a:accent4>
        <a:srgbClr val="FF7F40"/>
      </a:accent4>
      <a:accent5>
        <a:srgbClr val="AD337F"/>
      </a:accent5>
      <a:accent6>
        <a:srgbClr val="35A696"/>
      </a:accent6>
      <a:hlink>
        <a:srgbClr val="FF7F40"/>
      </a:hlink>
      <a:folHlink>
        <a:srgbClr val="B7B7B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m-Onc 22" id="{E12A7785-9153-754E-BFF8-B70BEB47CB96}" vid="{C525A16D-7D79-E74D-B882-BC89E4B70CD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Hem-Onc 22</Template>
  <TotalTime>14</TotalTime>
  <Words>857</Words>
  <Application>Microsoft Office PowerPoint</Application>
  <PresentationFormat>Widescreen</PresentationFormat>
  <Paragraphs>85</Paragraphs>
  <Slides>6</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Trebuchet MS</vt:lpstr>
      <vt:lpstr>Hem-Onc 22</vt:lpstr>
      <vt:lpstr> Emerging Iberdomide-Based Combinations in Multiple Myeloma</vt:lpstr>
      <vt:lpstr>Disclaimer</vt:lpstr>
      <vt:lpstr>Iberdomide (IBER) and Mezigdomide (CC-92480) Synergize with Other Anti-Myeloma Agents</vt:lpstr>
      <vt:lpstr>CC-220-MM-001: Iberdomide in Combination with DEX and DARA, BORT, or CFZ (Cohorts E, F and G) in Patients with RRMM</vt:lpstr>
      <vt:lpstr>CC-92480-MM-002: Mezigdomide (CC-92480) + BORT + DEX Response</vt:lpstr>
      <vt:lpstr>CELMoD® Based Combinations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Emerging Iberdomide-Based Combinations in Multiple Myeloma</dc:title>
  <dc:creator/>
  <cp:lastModifiedBy>Jeffrey Knapp</cp:lastModifiedBy>
  <cp:revision>3</cp:revision>
  <dcterms:created xsi:type="dcterms:W3CDTF">2022-08-15T16:42:21Z</dcterms:created>
  <dcterms:modified xsi:type="dcterms:W3CDTF">2022-08-23T17:55:42Z</dcterms:modified>
</cp:coreProperties>
</file>