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Lst>
  <p:notesMasterIdLst>
    <p:notesMasterId r:id="rId8"/>
  </p:notesMasterIdLst>
  <p:sldIdLst>
    <p:sldId id="2147472973" r:id="rId2"/>
    <p:sldId id="256" r:id="rId3"/>
    <p:sldId id="2147472977" r:id="rId4"/>
    <p:sldId id="359" r:id="rId5"/>
    <p:sldId id="2147472968" r:id="rId6"/>
    <p:sldId id="214747297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4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DA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18" autoAdjust="0"/>
    <p:restoredTop sz="94660"/>
  </p:normalViewPr>
  <p:slideViewPr>
    <p:cSldViewPr snapToGrid="0">
      <p:cViewPr varScale="1">
        <p:scale>
          <a:sx n="91" d="100"/>
          <a:sy n="91" d="100"/>
        </p:scale>
        <p:origin x="150" y="90"/>
      </p:cViewPr>
      <p:guideLst>
        <p:guide orient="horz" pos="324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8/23/2022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3D6FF80-3E55-024D-8852-4395725BFE8B}" type="slidenum">
              <a:rPr lang="en-US" smtClean="0"/>
              <a:t>3</a:t>
            </a:fld>
            <a:endParaRPr lang="en-US"/>
          </a:p>
        </p:txBody>
      </p:sp>
    </p:spTree>
    <p:extLst>
      <p:ext uri="{BB962C8B-B14F-4D97-AF65-F5344CB8AC3E}">
        <p14:creationId xmlns:p14="http://schemas.microsoft.com/office/powerpoint/2010/main" val="30838418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3877963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2692685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6">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microsoft.com/office/2007/relationships/hdphoto" Target="../media/hdphoto2.wdp"/><Relationship Id="rId5" Type="http://schemas.openxmlformats.org/officeDocument/2006/relationships/image" Target="../media/image5.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D20EB-29FA-4346-84D9-04D0EDDCC310}"/>
              </a:ext>
            </a:extLst>
          </p:cNvPr>
          <p:cNvSpPr>
            <a:spLocks noGrp="1"/>
          </p:cNvSpPr>
          <p:nvPr>
            <p:ph type="title"/>
          </p:nvPr>
        </p:nvSpPr>
        <p:spPr/>
        <p:txBody>
          <a:bodyPr>
            <a:normAutofit fontScale="90000"/>
          </a:bodyPr>
          <a:lstStyle/>
          <a:p>
            <a:r>
              <a:rPr lang="en-US" dirty="0"/>
              <a:t>How Does the Safety and Tolerability With Iberdomide Compare to Current </a:t>
            </a:r>
            <a:r>
              <a:rPr lang="en-US" dirty="0" err="1"/>
              <a:t>IMiD</a:t>
            </a:r>
            <a:r>
              <a:rPr lang="en-US" dirty="0"/>
              <a:t> Therapies?</a:t>
            </a:r>
          </a:p>
        </p:txBody>
      </p:sp>
      <p:sp>
        <p:nvSpPr>
          <p:cNvPr id="3" name="Subtitle 2">
            <a:extLst>
              <a:ext uri="{FF2B5EF4-FFF2-40B4-BE49-F238E27FC236}">
                <a16:creationId xmlns:a16="http://schemas.microsoft.com/office/drawing/2014/main" id="{53F438D8-DA60-2442-BF0C-85854D0B503D}"/>
              </a:ext>
            </a:extLst>
          </p:cNvPr>
          <p:cNvSpPr>
            <a:spLocks noGrp="1"/>
          </p:cNvSpPr>
          <p:nvPr>
            <p:ph type="body" idx="1"/>
          </p:nvPr>
        </p:nvSpPr>
        <p:spPr>
          <a:xfrm>
            <a:off x="609601" y="4589463"/>
            <a:ext cx="10515600" cy="2268537"/>
          </a:xfrm>
        </p:spPr>
        <p:txBody>
          <a:bodyPr>
            <a:normAutofit/>
          </a:bodyPr>
          <a:lstStyle/>
          <a:p>
            <a:r>
              <a:rPr lang="en-US" dirty="0" err="1"/>
              <a:t>Krina</a:t>
            </a:r>
            <a:r>
              <a:rPr lang="en-US" dirty="0"/>
              <a:t> Patel, MD, MSc</a:t>
            </a:r>
          </a:p>
          <a:p>
            <a:r>
              <a:rPr lang="en-US" dirty="0"/>
              <a:t>Associate Professor</a:t>
            </a:r>
          </a:p>
          <a:p>
            <a:r>
              <a:rPr lang="en-US" dirty="0"/>
              <a:t>UT MD Anderson Cancer Center</a:t>
            </a:r>
          </a:p>
          <a:p>
            <a:r>
              <a:rPr lang="en-US" dirty="0"/>
              <a:t>Houston, Texas</a:t>
            </a:r>
          </a:p>
        </p:txBody>
      </p:sp>
    </p:spTree>
    <p:extLst>
      <p:ext uri="{BB962C8B-B14F-4D97-AF65-F5344CB8AC3E}">
        <p14:creationId xmlns:p14="http://schemas.microsoft.com/office/powerpoint/2010/main" val="3052794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72535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E29E4-FBF4-46B9-B8F5-6947BD577E4D}"/>
              </a:ext>
            </a:extLst>
          </p:cNvPr>
          <p:cNvSpPr>
            <a:spLocks noGrp="1"/>
          </p:cNvSpPr>
          <p:nvPr>
            <p:ph type="title"/>
          </p:nvPr>
        </p:nvSpPr>
        <p:spPr>
          <a:xfrm>
            <a:off x="609600" y="24848"/>
            <a:ext cx="10744200" cy="1331344"/>
          </a:xfrm>
        </p:spPr>
        <p:txBody>
          <a:bodyPr>
            <a:normAutofit/>
          </a:bodyPr>
          <a:lstStyle/>
          <a:p>
            <a:r>
              <a:rPr lang="en-US" sz="2800" dirty="0"/>
              <a:t>Lenalidomide and</a:t>
            </a:r>
            <a:br>
              <a:rPr lang="en-US" sz="2800" dirty="0"/>
            </a:br>
            <a:r>
              <a:rPr lang="en-US" sz="2800" dirty="0"/>
              <a:t>Pomalidomide TEAEs</a:t>
            </a:r>
          </a:p>
        </p:txBody>
      </p:sp>
      <p:pic>
        <p:nvPicPr>
          <p:cNvPr id="5" name="Picture 4">
            <a:extLst>
              <a:ext uri="{FF2B5EF4-FFF2-40B4-BE49-F238E27FC236}">
                <a16:creationId xmlns:a16="http://schemas.microsoft.com/office/drawing/2014/main" id="{553F4742-1C2E-46DF-85C7-18FE303468BF}"/>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18000"/>
                    </a14:imgEffect>
                  </a14:imgLayer>
                </a14:imgProps>
              </a:ext>
            </a:extLst>
          </a:blip>
          <a:stretch>
            <a:fillRect/>
          </a:stretch>
        </p:blipFill>
        <p:spPr>
          <a:xfrm>
            <a:off x="178003" y="1414289"/>
            <a:ext cx="3737124" cy="3569868"/>
          </a:xfrm>
          <a:prstGeom prst="rect">
            <a:avLst/>
          </a:prstGeom>
        </p:spPr>
      </p:pic>
      <p:pic>
        <p:nvPicPr>
          <p:cNvPr id="7" name="Picture 6">
            <a:extLst>
              <a:ext uri="{FF2B5EF4-FFF2-40B4-BE49-F238E27FC236}">
                <a16:creationId xmlns:a16="http://schemas.microsoft.com/office/drawing/2014/main" id="{A53F4089-9848-4F0A-8830-AC5FD26D5EA0}"/>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17000"/>
                    </a14:imgEffect>
                  </a14:imgLayer>
                </a14:imgProps>
              </a:ext>
            </a:extLst>
          </a:blip>
          <a:stretch>
            <a:fillRect/>
          </a:stretch>
        </p:blipFill>
        <p:spPr>
          <a:xfrm>
            <a:off x="3972221" y="2467915"/>
            <a:ext cx="2899926" cy="1648669"/>
          </a:xfrm>
          <a:prstGeom prst="rect">
            <a:avLst/>
          </a:prstGeom>
        </p:spPr>
      </p:pic>
      <p:sp>
        <p:nvSpPr>
          <p:cNvPr id="6" name="Footer Placeholder 5">
            <a:extLst>
              <a:ext uri="{FF2B5EF4-FFF2-40B4-BE49-F238E27FC236}">
                <a16:creationId xmlns:a16="http://schemas.microsoft.com/office/drawing/2014/main" id="{82672E18-F793-0F1D-3A6B-60E30470F9FD}"/>
              </a:ext>
            </a:extLst>
          </p:cNvPr>
          <p:cNvSpPr>
            <a:spLocks noGrp="1"/>
          </p:cNvSpPr>
          <p:nvPr>
            <p:ph type="ftr" sz="quarter" idx="3"/>
          </p:nvPr>
        </p:nvSpPr>
        <p:spPr/>
        <p:txBody>
          <a:bodyPr/>
          <a:lstStyle/>
          <a:p>
            <a:r>
              <a:rPr lang="it-IT" dirty="0"/>
              <a:t>San Miguel J, et al. </a:t>
            </a:r>
            <a:r>
              <a:rPr lang="it-IT" i="1" dirty="0"/>
              <a:t>Lancet Oncol. </a:t>
            </a:r>
            <a:r>
              <a:rPr lang="it-IT" dirty="0"/>
              <a:t>2013, 14:1055-66.</a:t>
            </a:r>
          </a:p>
          <a:p>
            <a:r>
              <a:rPr lang="en-US" dirty="0"/>
              <a:t>Palumbo A, et al. </a:t>
            </a:r>
            <a:r>
              <a:rPr lang="en-US" i="1" dirty="0"/>
              <a:t>Blood Reviews, </a:t>
            </a:r>
            <a:r>
              <a:rPr lang="en-US" dirty="0"/>
              <a:t>2009, 23:87-93.</a:t>
            </a:r>
          </a:p>
        </p:txBody>
      </p:sp>
      <p:graphicFrame>
        <p:nvGraphicFramePr>
          <p:cNvPr id="3" name="Table 2">
            <a:extLst>
              <a:ext uri="{FF2B5EF4-FFF2-40B4-BE49-F238E27FC236}">
                <a16:creationId xmlns:a16="http://schemas.microsoft.com/office/drawing/2014/main" id="{EB462EF9-F252-9E94-CA41-6AB48539747F}"/>
              </a:ext>
            </a:extLst>
          </p:cNvPr>
          <p:cNvGraphicFramePr>
            <a:graphicFrameLocks noGrp="1"/>
          </p:cNvGraphicFramePr>
          <p:nvPr>
            <p:extLst>
              <p:ext uri="{D42A27DB-BD31-4B8C-83A1-F6EECF244321}">
                <p14:modId xmlns:p14="http://schemas.microsoft.com/office/powerpoint/2010/main" val="567167182"/>
              </p:ext>
            </p:extLst>
          </p:nvPr>
        </p:nvGraphicFramePr>
        <p:xfrm>
          <a:off x="6950129" y="575350"/>
          <a:ext cx="5063867" cy="5676552"/>
        </p:xfrm>
        <a:graphic>
          <a:graphicData uri="http://schemas.openxmlformats.org/drawingml/2006/table">
            <a:tbl>
              <a:tblPr bandRow="1">
                <a:tableStyleId>{C083E6E3-FA7D-4D7B-A595-EF9225AFEA82}</a:tableStyleId>
              </a:tblPr>
              <a:tblGrid>
                <a:gridCol w="1700711">
                  <a:extLst>
                    <a:ext uri="{9D8B030D-6E8A-4147-A177-3AD203B41FA5}">
                      <a16:colId xmlns:a16="http://schemas.microsoft.com/office/drawing/2014/main" val="1304671875"/>
                    </a:ext>
                  </a:extLst>
                </a:gridCol>
                <a:gridCol w="1007247">
                  <a:extLst>
                    <a:ext uri="{9D8B030D-6E8A-4147-A177-3AD203B41FA5}">
                      <a16:colId xmlns:a16="http://schemas.microsoft.com/office/drawing/2014/main" val="3705513758"/>
                    </a:ext>
                  </a:extLst>
                </a:gridCol>
                <a:gridCol w="785303">
                  <a:extLst>
                    <a:ext uri="{9D8B030D-6E8A-4147-A177-3AD203B41FA5}">
                      <a16:colId xmlns:a16="http://schemas.microsoft.com/office/drawing/2014/main" val="1842708745"/>
                    </a:ext>
                  </a:extLst>
                </a:gridCol>
                <a:gridCol w="785303">
                  <a:extLst>
                    <a:ext uri="{9D8B030D-6E8A-4147-A177-3AD203B41FA5}">
                      <a16:colId xmlns:a16="http://schemas.microsoft.com/office/drawing/2014/main" val="3506489870"/>
                    </a:ext>
                  </a:extLst>
                </a:gridCol>
                <a:gridCol w="785303">
                  <a:extLst>
                    <a:ext uri="{9D8B030D-6E8A-4147-A177-3AD203B41FA5}">
                      <a16:colId xmlns:a16="http://schemas.microsoft.com/office/drawing/2014/main" val="3785219142"/>
                    </a:ext>
                  </a:extLst>
                </a:gridCol>
              </a:tblGrid>
              <a:tr h="184681">
                <a:tc>
                  <a:txBody>
                    <a:bodyPr/>
                    <a:lstStyle/>
                    <a:p>
                      <a:pPr algn="r"/>
                      <a:endParaRPr lang="en-US" sz="1000" b="1" dirty="0">
                        <a:effectLst/>
                      </a:endParaRPr>
                    </a:p>
                  </a:txBody>
                  <a:tcPr marL="38087" marR="38087" marT="19044" marB="19044" anchor="ctr">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3">
                        <a:lumMod val="20000"/>
                        <a:lumOff val="80000"/>
                      </a:schemeClr>
                    </a:solidFill>
                  </a:tcPr>
                </a:tc>
                <a:tc gridSpan="4">
                  <a:txBody>
                    <a:bodyPr/>
                    <a:lstStyle/>
                    <a:p>
                      <a:pPr algn="ctr"/>
                      <a:r>
                        <a:rPr lang="en-US" sz="1000" b="1" dirty="0">
                          <a:effectLst/>
                        </a:rPr>
                        <a:t>Pomalidomide plus low-dose dexamethasone (n=300)</a:t>
                      </a:r>
                      <a:endParaRPr lang="en-US" sz="900" b="1" dirty="0">
                        <a:effectLst/>
                      </a:endParaRPr>
                    </a:p>
                  </a:txBody>
                  <a:tcPr marL="38087" marR="38087" marT="19044" marB="19044" anchor="ctr">
                    <a:lnL>
                      <a:noFill/>
                    </a:lnL>
                    <a:lnR>
                      <a:noFill/>
                    </a:lnR>
                    <a:lnT w="12700" cap="flat" cmpd="sng" algn="ctr">
                      <a:noFill/>
                      <a:prstDash val="solid"/>
                      <a:round/>
                      <a:headEnd type="none" w="med" len="med"/>
                      <a:tailEnd type="none" w="med" len="med"/>
                    </a:lnT>
                    <a:lnB w="12700" cap="flat" cmpd="sng" algn="ctr">
                      <a:solidFill>
                        <a:schemeClr val="tx1">
                          <a:lumMod val="75000"/>
                        </a:schemeClr>
                      </a:solidFill>
                      <a:prstDash val="solid"/>
                      <a:round/>
                      <a:headEnd type="none" w="med" len="med"/>
                      <a:tailEnd type="none" w="med" len="med"/>
                    </a:lnB>
                    <a:solidFill>
                      <a:schemeClr val="accent3">
                        <a:lumMod val="20000"/>
                        <a:lumOff val="80000"/>
                      </a:schemeClr>
                    </a:solidFill>
                  </a:tcPr>
                </a:tc>
                <a:tc hMerge="1">
                  <a:txBody>
                    <a:bodyPr/>
                    <a:lstStyle/>
                    <a:p>
                      <a:endParaRPr lang="en-US" sz="700" dirty="0">
                        <a:effectLst/>
                      </a:endParaRPr>
                    </a:p>
                  </a:txBody>
                  <a:tcPr marL="38087" marR="38087" marT="19044" marB="19044" anchor="ctr">
                    <a:lnL>
                      <a:noFill/>
                    </a:lnL>
                    <a:lnR>
                      <a:noFill/>
                    </a:lnR>
                    <a:lnT>
                      <a:noFill/>
                    </a:lnT>
                    <a:lnB>
                      <a:noFill/>
                    </a:lnB>
                    <a:solidFill>
                      <a:schemeClr val="bg1"/>
                    </a:solidFill>
                  </a:tcPr>
                </a:tc>
                <a:tc hMerge="1">
                  <a:txBody>
                    <a:bodyPr/>
                    <a:lstStyle/>
                    <a:p>
                      <a:endParaRPr lang="en-US" sz="700" dirty="0">
                        <a:effectLst/>
                      </a:endParaRPr>
                    </a:p>
                  </a:txBody>
                  <a:tcPr marL="38087" marR="38087" marT="19044" marB="19044" anchor="ctr">
                    <a:lnL>
                      <a:noFill/>
                    </a:lnL>
                    <a:lnR>
                      <a:noFill/>
                    </a:lnR>
                    <a:lnT>
                      <a:noFill/>
                    </a:lnT>
                    <a:lnB>
                      <a:noFill/>
                    </a:lnB>
                    <a:solidFill>
                      <a:schemeClr val="bg1"/>
                    </a:solidFill>
                  </a:tcPr>
                </a:tc>
                <a:tc hMerge="1">
                  <a:txBody>
                    <a:bodyPr/>
                    <a:lstStyle/>
                    <a:p>
                      <a:endParaRPr lang="en-US" sz="700" dirty="0">
                        <a:effectLst/>
                      </a:endParaRPr>
                    </a:p>
                  </a:txBody>
                  <a:tcPr marL="38087" marR="38087" marT="19044" marB="19044" anchor="ctr">
                    <a:lnL>
                      <a:noFill/>
                    </a:lnL>
                    <a:lnR>
                      <a:noFill/>
                    </a:lnR>
                    <a:lnT>
                      <a:noFill/>
                    </a:lnT>
                    <a:lnB>
                      <a:noFill/>
                    </a:lnB>
                    <a:solidFill>
                      <a:schemeClr val="bg1"/>
                    </a:solidFill>
                  </a:tcPr>
                </a:tc>
                <a:extLst>
                  <a:ext uri="{0D108BD9-81ED-4DB2-BD59-A6C34878D82A}">
                    <a16:rowId xmlns:a16="http://schemas.microsoft.com/office/drawing/2014/main" val="4180406032"/>
                  </a:ext>
                </a:extLst>
              </a:tr>
              <a:tr h="125938">
                <a:tc>
                  <a:txBody>
                    <a:bodyPr/>
                    <a:lstStyle/>
                    <a:p>
                      <a:endParaRPr lang="en-US" sz="1000" b="1" dirty="0">
                        <a:effectLst/>
                      </a:endParaRPr>
                    </a:p>
                  </a:txBody>
                  <a:tcPr marL="38087" marR="38087" marT="19044" marB="19044"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3">
                        <a:lumMod val="20000"/>
                        <a:lumOff val="80000"/>
                      </a:schemeClr>
                    </a:solidFill>
                  </a:tcPr>
                </a:tc>
                <a:tc>
                  <a:txBody>
                    <a:bodyPr/>
                    <a:lstStyle/>
                    <a:p>
                      <a:pPr algn="ctr"/>
                      <a:r>
                        <a:rPr lang="en-US" sz="1000" b="1" dirty="0">
                          <a:effectLst/>
                        </a:rPr>
                        <a:t>Total</a:t>
                      </a:r>
                    </a:p>
                  </a:txBody>
                  <a:tcPr marL="38087" marR="38087" marT="19044" marB="19044" anchor="ctr">
                    <a:lnT w="12700" cap="flat" cmpd="sng" algn="ctr">
                      <a:solidFill>
                        <a:schemeClr val="tx1">
                          <a:lumMod val="75000"/>
                        </a:schemeClr>
                      </a:solidFill>
                      <a:prstDash val="solid"/>
                      <a:round/>
                      <a:headEnd type="none" w="med" len="med"/>
                      <a:tailEnd type="none" w="med" len="med"/>
                    </a:lnT>
                    <a:lnB w="12700" cap="flat" cmpd="sng" algn="ctr">
                      <a:solidFill>
                        <a:schemeClr val="tx1">
                          <a:lumMod val="75000"/>
                        </a:schemeClr>
                      </a:solidFill>
                      <a:prstDash val="solid"/>
                      <a:round/>
                      <a:headEnd type="none" w="med" len="med"/>
                      <a:tailEnd type="none" w="med" len="med"/>
                    </a:lnB>
                    <a:solidFill>
                      <a:schemeClr val="accent3">
                        <a:lumMod val="20000"/>
                        <a:lumOff val="80000"/>
                      </a:schemeClr>
                    </a:solidFill>
                  </a:tcPr>
                </a:tc>
                <a:tc>
                  <a:txBody>
                    <a:bodyPr/>
                    <a:lstStyle/>
                    <a:p>
                      <a:pPr algn="ctr"/>
                      <a:r>
                        <a:rPr lang="en-US" sz="1000" b="1" dirty="0">
                          <a:effectLst/>
                        </a:rPr>
                        <a:t>Grade 3</a:t>
                      </a:r>
                    </a:p>
                  </a:txBody>
                  <a:tcPr marL="38087" marR="38087" marT="19044" marB="19044" anchor="ctr">
                    <a:lnT w="12700" cap="flat" cmpd="sng" algn="ctr">
                      <a:solidFill>
                        <a:schemeClr val="tx1">
                          <a:lumMod val="75000"/>
                        </a:schemeClr>
                      </a:solidFill>
                      <a:prstDash val="solid"/>
                      <a:round/>
                      <a:headEnd type="none" w="med" len="med"/>
                      <a:tailEnd type="none" w="med" len="med"/>
                    </a:lnT>
                    <a:lnB w="12700" cap="flat" cmpd="sng" algn="ctr">
                      <a:solidFill>
                        <a:schemeClr val="tx1">
                          <a:lumMod val="75000"/>
                        </a:schemeClr>
                      </a:solidFill>
                      <a:prstDash val="solid"/>
                      <a:round/>
                      <a:headEnd type="none" w="med" len="med"/>
                      <a:tailEnd type="none" w="med" len="med"/>
                    </a:lnB>
                    <a:solidFill>
                      <a:schemeClr val="accent3">
                        <a:lumMod val="20000"/>
                        <a:lumOff val="80000"/>
                      </a:schemeClr>
                    </a:solidFill>
                  </a:tcPr>
                </a:tc>
                <a:tc>
                  <a:txBody>
                    <a:bodyPr/>
                    <a:lstStyle/>
                    <a:p>
                      <a:pPr algn="ctr"/>
                      <a:r>
                        <a:rPr lang="en-US" sz="1000" b="1" dirty="0">
                          <a:effectLst/>
                        </a:rPr>
                        <a:t>Grade 4</a:t>
                      </a:r>
                    </a:p>
                  </a:txBody>
                  <a:tcPr marL="38087" marR="38087" marT="19044" marB="19044" anchor="ctr">
                    <a:lnT w="12700" cap="flat" cmpd="sng" algn="ctr">
                      <a:solidFill>
                        <a:schemeClr val="tx1">
                          <a:lumMod val="75000"/>
                        </a:schemeClr>
                      </a:solidFill>
                      <a:prstDash val="solid"/>
                      <a:round/>
                      <a:headEnd type="none" w="med" len="med"/>
                      <a:tailEnd type="none" w="med" len="med"/>
                    </a:lnT>
                    <a:lnB w="12700" cap="flat" cmpd="sng" algn="ctr">
                      <a:solidFill>
                        <a:schemeClr val="tx1">
                          <a:lumMod val="75000"/>
                        </a:schemeClr>
                      </a:solidFill>
                      <a:prstDash val="solid"/>
                      <a:round/>
                      <a:headEnd type="none" w="med" len="med"/>
                      <a:tailEnd type="none" w="med" len="med"/>
                    </a:lnB>
                    <a:solidFill>
                      <a:schemeClr val="accent3">
                        <a:lumMod val="20000"/>
                        <a:lumOff val="80000"/>
                      </a:schemeClr>
                    </a:solidFill>
                  </a:tcPr>
                </a:tc>
                <a:tc>
                  <a:txBody>
                    <a:bodyPr/>
                    <a:lstStyle/>
                    <a:p>
                      <a:pPr algn="ctr"/>
                      <a:r>
                        <a:rPr lang="en-US" sz="1000" b="1" dirty="0">
                          <a:effectLst/>
                        </a:rPr>
                        <a:t>Grades</a:t>
                      </a:r>
                    </a:p>
                  </a:txBody>
                  <a:tcPr marL="38087" marR="38087" marT="19044" marB="19044" anchor="ctr">
                    <a:lnT w="12700" cap="flat" cmpd="sng" algn="ctr">
                      <a:solidFill>
                        <a:schemeClr val="tx1">
                          <a:lumMod val="75000"/>
                        </a:schemeClr>
                      </a:solidFill>
                      <a:prstDash val="solid"/>
                      <a:round/>
                      <a:headEnd type="none" w="med" len="med"/>
                      <a:tailEnd type="none" w="med" len="med"/>
                    </a:lnT>
                    <a:lnB w="12700" cap="flat" cmpd="sng" algn="ctr">
                      <a:solidFill>
                        <a:schemeClr val="tx1">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585469446"/>
                  </a:ext>
                </a:extLst>
              </a:tr>
              <a:tr h="125938">
                <a:tc>
                  <a:txBody>
                    <a:bodyPr/>
                    <a:lstStyle/>
                    <a:p>
                      <a:r>
                        <a:rPr lang="en-US" sz="1000" b="1" dirty="0">
                          <a:effectLst/>
                        </a:rPr>
                        <a:t>Infections and infestations</a:t>
                      </a:r>
                    </a:p>
                  </a:txBody>
                  <a:tcPr marL="38087" marR="38087" marT="19044" marB="19044"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3">
                        <a:lumMod val="20000"/>
                        <a:lumOff val="80000"/>
                      </a:schemeClr>
                    </a:solidFill>
                  </a:tcPr>
                </a:tc>
                <a:tc>
                  <a:txBody>
                    <a:bodyPr/>
                    <a:lstStyle/>
                    <a:p>
                      <a:pPr algn="ctr"/>
                      <a:r>
                        <a:rPr lang="en-US" sz="1000" b="1" dirty="0">
                          <a:effectLst/>
                        </a:rPr>
                        <a:t>203 (68%)</a:t>
                      </a:r>
                    </a:p>
                  </a:txBody>
                  <a:tcPr marL="38087" marR="38087" marT="19044" marB="19044" anchor="ctr">
                    <a:lnT w="12700" cap="flat" cmpd="sng" algn="ctr">
                      <a:solidFill>
                        <a:schemeClr val="tx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chemeClr val="accent3">
                        <a:lumMod val="20000"/>
                        <a:lumOff val="80000"/>
                      </a:schemeClr>
                    </a:solidFill>
                  </a:tcPr>
                </a:tc>
                <a:tc>
                  <a:txBody>
                    <a:bodyPr/>
                    <a:lstStyle/>
                    <a:p>
                      <a:pPr algn="ctr"/>
                      <a:r>
                        <a:rPr lang="en-US" sz="1000" b="1" dirty="0">
                          <a:effectLst/>
                        </a:rPr>
                        <a:t>72 (24%)</a:t>
                      </a:r>
                    </a:p>
                  </a:txBody>
                  <a:tcPr marL="38087" marR="38087" marT="19044" marB="19044" anchor="ctr">
                    <a:lnT w="12700" cap="flat" cmpd="sng" algn="ctr">
                      <a:solidFill>
                        <a:schemeClr val="tx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chemeClr val="accent3">
                        <a:lumMod val="20000"/>
                        <a:lumOff val="80000"/>
                      </a:schemeClr>
                    </a:solidFill>
                  </a:tcPr>
                </a:tc>
                <a:tc>
                  <a:txBody>
                    <a:bodyPr/>
                    <a:lstStyle/>
                    <a:p>
                      <a:pPr algn="ctr"/>
                      <a:r>
                        <a:rPr lang="en-US" sz="1000" b="1" dirty="0">
                          <a:effectLst/>
                        </a:rPr>
                        <a:t>19 (6%)</a:t>
                      </a:r>
                    </a:p>
                  </a:txBody>
                  <a:tcPr marL="38087" marR="38087" marT="19044" marB="19044" anchor="ctr">
                    <a:lnT w="12700" cap="flat" cmpd="sng" algn="ctr">
                      <a:solidFill>
                        <a:schemeClr val="tx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chemeClr val="accent3">
                        <a:lumMod val="20000"/>
                        <a:lumOff val="80000"/>
                      </a:schemeClr>
                    </a:solidFill>
                  </a:tcPr>
                </a:tc>
                <a:tc>
                  <a:txBody>
                    <a:bodyPr/>
                    <a:lstStyle/>
                    <a:p>
                      <a:pPr algn="ctr"/>
                      <a:r>
                        <a:rPr lang="en-US" sz="1000" b="1" dirty="0">
                          <a:effectLst/>
                        </a:rPr>
                        <a:t>11 (4%)</a:t>
                      </a:r>
                    </a:p>
                  </a:txBody>
                  <a:tcPr marL="38087" marR="38087" marT="19044" marB="19044" anchor="ctr">
                    <a:lnT w="12700" cap="flat" cmpd="sng" algn="ctr">
                      <a:solidFill>
                        <a:schemeClr val="tx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72016101"/>
                  </a:ext>
                </a:extLst>
              </a:tr>
              <a:tr h="125938">
                <a:tc>
                  <a:txBody>
                    <a:bodyPr/>
                    <a:lstStyle/>
                    <a:p>
                      <a:r>
                        <a:rPr lang="en-US" sz="1000" dirty="0" err="1">
                          <a:effectLst/>
                        </a:rPr>
                        <a:t>Anaemia</a:t>
                      </a:r>
                      <a:endParaRPr lang="en-US" sz="1000" dirty="0">
                        <a:effectLst/>
                      </a:endParaRPr>
                    </a:p>
                  </a:txBody>
                  <a:tcPr marL="38087" marR="38087" marT="19044" marB="19044" anchor="ctr">
                    <a:lnT w="12700" cap="flat" cmpd="sng" algn="ctr">
                      <a:noFill/>
                      <a:prstDash val="solid"/>
                      <a:round/>
                      <a:headEnd type="none" w="med" len="med"/>
                      <a:tailEnd type="none" w="med" len="med"/>
                    </a:lnT>
                  </a:tcPr>
                </a:tc>
                <a:tc>
                  <a:txBody>
                    <a:bodyPr/>
                    <a:lstStyle/>
                    <a:p>
                      <a:pPr algn="ctr"/>
                      <a:r>
                        <a:rPr lang="en-US" sz="1000" dirty="0">
                          <a:effectLst/>
                        </a:rPr>
                        <a:t>157 (52%)</a:t>
                      </a:r>
                    </a:p>
                  </a:txBody>
                  <a:tcPr marL="38087" marR="38087" marT="19044" marB="19044" anchor="ctr">
                    <a:lnT w="12700" cap="flat" cmpd="sng" algn="ctr">
                      <a:noFill/>
                      <a:prstDash val="solid"/>
                      <a:round/>
                      <a:headEnd type="none" w="med" len="med"/>
                      <a:tailEnd type="none" w="med" len="med"/>
                    </a:lnT>
                  </a:tcPr>
                </a:tc>
                <a:tc>
                  <a:txBody>
                    <a:bodyPr/>
                    <a:lstStyle/>
                    <a:p>
                      <a:pPr algn="ctr"/>
                      <a:r>
                        <a:rPr lang="en-US" sz="1000" dirty="0">
                          <a:effectLst/>
                        </a:rPr>
                        <a:t>93 (31%)</a:t>
                      </a:r>
                    </a:p>
                  </a:txBody>
                  <a:tcPr marL="38087" marR="38087" marT="19044" marB="19044" anchor="ctr">
                    <a:lnT w="12700" cap="flat" cmpd="sng" algn="ctr">
                      <a:noFill/>
                      <a:prstDash val="solid"/>
                      <a:round/>
                      <a:headEnd type="none" w="med" len="med"/>
                      <a:tailEnd type="none" w="med" len="med"/>
                    </a:lnT>
                  </a:tcPr>
                </a:tc>
                <a:tc>
                  <a:txBody>
                    <a:bodyPr/>
                    <a:lstStyle/>
                    <a:p>
                      <a:pPr algn="ctr"/>
                      <a:r>
                        <a:rPr lang="en-US" sz="1000" dirty="0">
                          <a:effectLst/>
                        </a:rPr>
                        <a:t>6 (2%)</a:t>
                      </a:r>
                    </a:p>
                  </a:txBody>
                  <a:tcPr marL="38087" marR="38087" marT="19044" marB="19044" anchor="ctr">
                    <a:lnT w="12700" cap="flat" cmpd="sng" algn="ctr">
                      <a:noFill/>
                      <a:prstDash val="solid"/>
                      <a:round/>
                      <a:headEnd type="none" w="med" len="med"/>
                      <a:tailEnd type="none" w="med" len="med"/>
                    </a:lnT>
                  </a:tcP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lnT w="12700" cap="flat" cmpd="sng" algn="ctr">
                      <a:noFill/>
                      <a:prstDash val="solid"/>
                      <a:round/>
                      <a:headEnd type="none" w="med" len="med"/>
                      <a:tailEnd type="none" w="med" len="med"/>
                    </a:lnT>
                  </a:tcPr>
                </a:tc>
                <a:extLst>
                  <a:ext uri="{0D108BD9-81ED-4DB2-BD59-A6C34878D82A}">
                    <a16:rowId xmlns:a16="http://schemas.microsoft.com/office/drawing/2014/main" val="3410077280"/>
                  </a:ext>
                </a:extLst>
              </a:tr>
              <a:tr h="125938">
                <a:tc>
                  <a:txBody>
                    <a:bodyPr/>
                    <a:lstStyle/>
                    <a:p>
                      <a:r>
                        <a:rPr lang="en-US" sz="1000" dirty="0">
                          <a:effectLst/>
                        </a:rPr>
                        <a:t>Neutropenia</a:t>
                      </a:r>
                    </a:p>
                  </a:txBody>
                  <a:tcPr marL="38087" marR="38087" marT="19044" marB="19044" anchor="ctr"/>
                </a:tc>
                <a:tc>
                  <a:txBody>
                    <a:bodyPr/>
                    <a:lstStyle/>
                    <a:p>
                      <a:pPr algn="ctr"/>
                      <a:r>
                        <a:rPr lang="en-US" sz="1000">
                          <a:effectLst/>
                        </a:rPr>
                        <a:t>152 (51%)</a:t>
                      </a:r>
                    </a:p>
                  </a:txBody>
                  <a:tcPr marL="38087" marR="38087" marT="19044" marB="19044" anchor="ctr"/>
                </a:tc>
                <a:tc>
                  <a:txBody>
                    <a:bodyPr/>
                    <a:lstStyle/>
                    <a:p>
                      <a:pPr algn="ctr"/>
                      <a:r>
                        <a:rPr lang="en-US" sz="1000" dirty="0">
                          <a:effectLst/>
                        </a:rPr>
                        <a:t>77 (26%)</a:t>
                      </a:r>
                    </a:p>
                  </a:txBody>
                  <a:tcPr marL="38087" marR="38087" marT="19044" marB="19044" anchor="ctr"/>
                </a:tc>
                <a:tc>
                  <a:txBody>
                    <a:bodyPr/>
                    <a:lstStyle/>
                    <a:p>
                      <a:pPr algn="ctr"/>
                      <a:r>
                        <a:rPr lang="en-US" sz="1000" dirty="0">
                          <a:effectLst/>
                        </a:rPr>
                        <a:t>66 (22%)</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91181504"/>
                  </a:ext>
                </a:extLst>
              </a:tr>
              <a:tr h="125938">
                <a:tc>
                  <a:txBody>
                    <a:bodyPr/>
                    <a:lstStyle/>
                    <a:p>
                      <a:r>
                        <a:rPr lang="en-US" sz="1000" dirty="0">
                          <a:effectLst/>
                        </a:rPr>
                        <a:t>Fatigue</a:t>
                      </a:r>
                    </a:p>
                  </a:txBody>
                  <a:tcPr marL="38087" marR="38087" marT="19044" marB="19044" anchor="ctr"/>
                </a:tc>
                <a:tc>
                  <a:txBody>
                    <a:bodyPr/>
                    <a:lstStyle/>
                    <a:p>
                      <a:pPr algn="ctr"/>
                      <a:r>
                        <a:rPr lang="en-US" sz="1000" dirty="0">
                          <a:effectLst/>
                        </a:rPr>
                        <a:t>103 (34%)</a:t>
                      </a:r>
                    </a:p>
                  </a:txBody>
                  <a:tcPr marL="38087" marR="38087" marT="19044" marB="19044" anchor="ctr"/>
                </a:tc>
                <a:tc>
                  <a:txBody>
                    <a:bodyPr/>
                    <a:lstStyle/>
                    <a:p>
                      <a:pPr algn="ctr"/>
                      <a:r>
                        <a:rPr lang="en-US" sz="1000">
                          <a:effectLst/>
                        </a:rPr>
                        <a:t>16 (5%)</a:t>
                      </a:r>
                    </a:p>
                  </a:txBody>
                  <a:tcPr marL="38087" marR="38087" marT="19044" marB="19044" anchor="ctr"/>
                </a:tc>
                <a:tc>
                  <a:txBody>
                    <a:bodyPr/>
                    <a:lstStyle/>
                    <a:p>
                      <a:pPr algn="ctr"/>
                      <a:r>
                        <a:rPr lang="en-US" sz="1000" dirty="0">
                          <a:effectLst/>
                        </a:rPr>
                        <a:t>**</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676451198"/>
                  </a:ext>
                </a:extLst>
              </a:tr>
              <a:tr h="125938">
                <a:tc>
                  <a:txBody>
                    <a:bodyPr/>
                    <a:lstStyle/>
                    <a:p>
                      <a:r>
                        <a:rPr lang="en-US" sz="1000">
                          <a:effectLst/>
                        </a:rPr>
                        <a:t>Thrombocytopenia</a:t>
                      </a:r>
                    </a:p>
                  </a:txBody>
                  <a:tcPr marL="38087" marR="38087" marT="19044" marB="19044" anchor="ctr"/>
                </a:tc>
                <a:tc>
                  <a:txBody>
                    <a:bodyPr/>
                    <a:lstStyle/>
                    <a:p>
                      <a:pPr algn="ctr"/>
                      <a:r>
                        <a:rPr lang="en-US" sz="1000">
                          <a:effectLst/>
                        </a:rPr>
                        <a:t>90 (30%)</a:t>
                      </a:r>
                    </a:p>
                  </a:txBody>
                  <a:tcPr marL="38087" marR="38087" marT="19044" marB="19044" anchor="ctr"/>
                </a:tc>
                <a:tc>
                  <a:txBody>
                    <a:bodyPr/>
                    <a:lstStyle/>
                    <a:p>
                      <a:pPr algn="ctr"/>
                      <a:r>
                        <a:rPr lang="en-US" sz="1000" dirty="0">
                          <a:effectLst/>
                        </a:rPr>
                        <a:t>27 (9%)</a:t>
                      </a:r>
                    </a:p>
                  </a:txBody>
                  <a:tcPr marL="38087" marR="38087" marT="19044" marB="19044" anchor="ctr"/>
                </a:tc>
                <a:tc>
                  <a:txBody>
                    <a:bodyPr/>
                    <a:lstStyle/>
                    <a:p>
                      <a:pPr algn="ctr"/>
                      <a:r>
                        <a:rPr lang="en-US" sz="1000">
                          <a:effectLst/>
                        </a:rPr>
                        <a:t>40 (13%)</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2539572922"/>
                  </a:ext>
                </a:extLst>
              </a:tr>
              <a:tr h="125938">
                <a:tc>
                  <a:txBody>
                    <a:bodyPr/>
                    <a:lstStyle/>
                    <a:p>
                      <a:r>
                        <a:rPr lang="en-US" sz="1000">
                          <a:effectLst/>
                        </a:rPr>
                        <a:t>Pyrexia</a:t>
                      </a:r>
                    </a:p>
                  </a:txBody>
                  <a:tcPr marL="38087" marR="38087" marT="19044" marB="19044" anchor="ctr"/>
                </a:tc>
                <a:tc>
                  <a:txBody>
                    <a:bodyPr/>
                    <a:lstStyle/>
                    <a:p>
                      <a:pPr algn="ctr"/>
                      <a:r>
                        <a:rPr lang="en-US" sz="1000" dirty="0">
                          <a:effectLst/>
                        </a:rPr>
                        <a:t>80 (27%)</a:t>
                      </a:r>
                    </a:p>
                  </a:txBody>
                  <a:tcPr marL="38087" marR="38087" marT="19044" marB="19044" anchor="ctr"/>
                </a:tc>
                <a:tc>
                  <a:txBody>
                    <a:bodyPr/>
                    <a:lstStyle/>
                    <a:p>
                      <a:pPr algn="ctr"/>
                      <a:r>
                        <a:rPr lang="en-US" sz="1000">
                          <a:effectLst/>
                        </a:rPr>
                        <a:t>8 (3%)</a:t>
                      </a:r>
                    </a:p>
                  </a:txBody>
                  <a:tcPr marL="38087" marR="38087" marT="19044" marB="19044" anchor="ctr"/>
                </a:tc>
                <a:tc>
                  <a:txBody>
                    <a:bodyPr/>
                    <a:lstStyle/>
                    <a:p>
                      <a:pPr algn="ctr"/>
                      <a:r>
                        <a:rPr lang="en-US" sz="1000">
                          <a:effectLst/>
                        </a:rPr>
                        <a:t>1 (&lt;1%)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726114042"/>
                  </a:ext>
                </a:extLst>
              </a:tr>
              <a:tr h="125938">
                <a:tc>
                  <a:txBody>
                    <a:bodyPr/>
                    <a:lstStyle/>
                    <a:p>
                      <a:r>
                        <a:rPr lang="en-US" sz="1000">
                          <a:effectLst/>
                        </a:rPr>
                        <a:t>Diarrhoea</a:t>
                      </a:r>
                    </a:p>
                  </a:txBody>
                  <a:tcPr marL="38087" marR="38087" marT="19044" marB="19044" anchor="ctr"/>
                </a:tc>
                <a:tc>
                  <a:txBody>
                    <a:bodyPr/>
                    <a:lstStyle/>
                    <a:p>
                      <a:pPr algn="ctr"/>
                      <a:r>
                        <a:rPr lang="en-US" sz="1000" dirty="0">
                          <a:effectLst/>
                        </a:rPr>
                        <a:t>66 (22%)</a:t>
                      </a:r>
                    </a:p>
                  </a:txBody>
                  <a:tcPr marL="38087" marR="38087" marT="19044" marB="19044" anchor="ctr"/>
                </a:tc>
                <a:tc>
                  <a:txBody>
                    <a:bodyPr/>
                    <a:lstStyle/>
                    <a:p>
                      <a:pPr algn="ctr"/>
                      <a:r>
                        <a:rPr lang="en-US" sz="1000">
                          <a:effectLst/>
                        </a:rPr>
                        <a:t>3 (1%)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3631945512"/>
                  </a:ext>
                </a:extLst>
              </a:tr>
              <a:tr h="125938">
                <a:tc>
                  <a:txBody>
                    <a:bodyPr/>
                    <a:lstStyle/>
                    <a:p>
                      <a:r>
                        <a:rPr lang="en-US" sz="1000">
                          <a:effectLst/>
                        </a:rPr>
                        <a:t>Constipation</a:t>
                      </a:r>
                    </a:p>
                  </a:txBody>
                  <a:tcPr marL="38087" marR="38087" marT="19044" marB="19044" anchor="ctr"/>
                </a:tc>
                <a:tc>
                  <a:txBody>
                    <a:bodyPr/>
                    <a:lstStyle/>
                    <a:p>
                      <a:pPr algn="ctr"/>
                      <a:r>
                        <a:rPr lang="en-US" sz="1000">
                          <a:effectLst/>
                        </a:rPr>
                        <a:t>65 (22%)</a:t>
                      </a:r>
                    </a:p>
                  </a:txBody>
                  <a:tcPr marL="38087" marR="38087" marT="19044" marB="19044" anchor="ctr"/>
                </a:tc>
                <a:tc>
                  <a:txBody>
                    <a:bodyPr/>
                    <a:lstStyle/>
                    <a:p>
                      <a:pPr algn="ctr"/>
                      <a:r>
                        <a:rPr lang="en-US" sz="1000" dirty="0">
                          <a:effectLst/>
                        </a:rPr>
                        <a:t>7 (2%)</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1572628506"/>
                  </a:ext>
                </a:extLst>
              </a:tr>
              <a:tr h="125938">
                <a:tc>
                  <a:txBody>
                    <a:bodyPr/>
                    <a:lstStyle/>
                    <a:p>
                      <a:r>
                        <a:rPr lang="en-US" sz="1000">
                          <a:effectLst/>
                        </a:rPr>
                        <a:t>Cough</a:t>
                      </a:r>
                    </a:p>
                  </a:txBody>
                  <a:tcPr marL="38087" marR="38087" marT="19044" marB="19044" anchor="ctr"/>
                </a:tc>
                <a:tc>
                  <a:txBody>
                    <a:bodyPr/>
                    <a:lstStyle/>
                    <a:p>
                      <a:pPr algn="ctr"/>
                      <a:r>
                        <a:rPr lang="en-US" sz="1000">
                          <a:effectLst/>
                        </a:rPr>
                        <a:t>61 (20%)</a:t>
                      </a:r>
                    </a:p>
                  </a:txBody>
                  <a:tcPr marL="38087" marR="38087" marT="19044" marB="19044" anchor="ctr"/>
                </a:tc>
                <a:tc>
                  <a:txBody>
                    <a:bodyPr/>
                    <a:lstStyle/>
                    <a:p>
                      <a:pPr algn="ctr"/>
                      <a:r>
                        <a:rPr lang="en-US" sz="1000" dirty="0">
                          <a:effectLst/>
                        </a:rPr>
                        <a:t>1 (&lt;1%)</a:t>
                      </a:r>
                    </a:p>
                  </a:txBody>
                  <a:tcPr marL="38087" marR="38087" marT="19044" marB="19044" anchor="ctr"/>
                </a:tc>
                <a:tc>
                  <a:txBody>
                    <a:bodyPr/>
                    <a:lstStyle/>
                    <a:p>
                      <a:pPr algn="ctr"/>
                      <a:r>
                        <a:rPr lang="en-US" sz="1000">
                          <a:effectLst/>
                        </a:rPr>
                        <a:t>1 (&lt;1%)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440682169"/>
                  </a:ext>
                </a:extLst>
              </a:tr>
              <a:tr h="125938">
                <a:tc>
                  <a:txBody>
                    <a:bodyPr/>
                    <a:lstStyle/>
                    <a:p>
                      <a:r>
                        <a:rPr lang="en-US" sz="1000">
                          <a:effectLst/>
                        </a:rPr>
                        <a:t>Back pain</a:t>
                      </a:r>
                    </a:p>
                  </a:txBody>
                  <a:tcPr marL="38087" marR="38087" marT="19044" marB="19044" anchor="ctr"/>
                </a:tc>
                <a:tc>
                  <a:txBody>
                    <a:bodyPr/>
                    <a:lstStyle/>
                    <a:p>
                      <a:pPr algn="ctr"/>
                      <a:r>
                        <a:rPr lang="en-US" sz="1000">
                          <a:effectLst/>
                        </a:rPr>
                        <a:t>59 (20%)</a:t>
                      </a:r>
                    </a:p>
                  </a:txBody>
                  <a:tcPr marL="38087" marR="38087" marT="19044" marB="19044" anchor="ctr"/>
                </a:tc>
                <a:tc>
                  <a:txBody>
                    <a:bodyPr/>
                    <a:lstStyle/>
                    <a:p>
                      <a:pPr algn="ctr"/>
                      <a:r>
                        <a:rPr lang="en-US" sz="1000" dirty="0">
                          <a:effectLst/>
                        </a:rPr>
                        <a:t>13 (4%)</a:t>
                      </a:r>
                    </a:p>
                  </a:txBody>
                  <a:tcPr marL="38087" marR="38087" marT="19044" marB="19044" anchor="ctr"/>
                </a:tc>
                <a:tc>
                  <a:txBody>
                    <a:bodyPr/>
                    <a:lstStyle/>
                    <a:p>
                      <a:pPr algn="ctr"/>
                      <a:r>
                        <a:rPr lang="en-US" sz="1000" dirty="0">
                          <a:effectLst/>
                        </a:rPr>
                        <a:t>2 (1%)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2569662223"/>
                  </a:ext>
                </a:extLst>
              </a:tr>
              <a:tr h="125938">
                <a:tc>
                  <a:txBody>
                    <a:bodyPr/>
                    <a:lstStyle/>
                    <a:p>
                      <a:r>
                        <a:rPr lang="en-US" sz="1000">
                          <a:effectLst/>
                        </a:rPr>
                        <a:t>Dyspnoea</a:t>
                      </a:r>
                    </a:p>
                  </a:txBody>
                  <a:tcPr marL="38087" marR="38087" marT="19044" marB="19044" anchor="ctr"/>
                </a:tc>
                <a:tc>
                  <a:txBody>
                    <a:bodyPr/>
                    <a:lstStyle/>
                    <a:p>
                      <a:pPr algn="ctr"/>
                      <a:r>
                        <a:rPr lang="en-US" sz="1000">
                          <a:effectLst/>
                        </a:rPr>
                        <a:t>59 (20%)</a:t>
                      </a:r>
                    </a:p>
                  </a:txBody>
                  <a:tcPr marL="38087" marR="38087" marT="19044" marB="19044" anchor="ctr"/>
                </a:tc>
                <a:tc>
                  <a:txBody>
                    <a:bodyPr/>
                    <a:lstStyle/>
                    <a:p>
                      <a:pPr algn="ctr"/>
                      <a:r>
                        <a:rPr lang="en-US" sz="1000" dirty="0">
                          <a:effectLst/>
                        </a:rPr>
                        <a:t>13 (4%)</a:t>
                      </a:r>
                    </a:p>
                  </a:txBody>
                  <a:tcPr marL="38087" marR="38087" marT="19044" marB="19044" anchor="ctr"/>
                </a:tc>
                <a:tc>
                  <a:txBody>
                    <a:bodyPr/>
                    <a:lstStyle/>
                    <a:p>
                      <a:pPr algn="ctr"/>
                      <a:r>
                        <a:rPr lang="en-US" sz="1000" dirty="0">
                          <a:effectLst/>
                        </a:rPr>
                        <a:t>2 (1%)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1612334841"/>
                  </a:ext>
                </a:extLst>
              </a:tr>
              <a:tr h="125938">
                <a:tc>
                  <a:txBody>
                    <a:bodyPr/>
                    <a:lstStyle/>
                    <a:p>
                      <a:r>
                        <a:rPr lang="en-US" sz="1000">
                          <a:effectLst/>
                        </a:rPr>
                        <a:t>Bone pain</a:t>
                      </a:r>
                    </a:p>
                  </a:txBody>
                  <a:tcPr marL="38087" marR="38087" marT="19044" marB="19044" anchor="ctr"/>
                </a:tc>
                <a:tc>
                  <a:txBody>
                    <a:bodyPr/>
                    <a:lstStyle/>
                    <a:p>
                      <a:pPr algn="ctr"/>
                      <a:r>
                        <a:rPr lang="en-US" sz="1000">
                          <a:effectLst/>
                        </a:rPr>
                        <a:t>52 (17%)</a:t>
                      </a:r>
                    </a:p>
                  </a:txBody>
                  <a:tcPr marL="38087" marR="38087" marT="19044" marB="19044" anchor="ctr"/>
                </a:tc>
                <a:tc>
                  <a:txBody>
                    <a:bodyPr/>
                    <a:lstStyle/>
                    <a:p>
                      <a:pPr algn="ctr"/>
                      <a:r>
                        <a:rPr lang="en-US" sz="1000" dirty="0">
                          <a:effectLst/>
                        </a:rPr>
                        <a:t>20 (7%)</a:t>
                      </a:r>
                    </a:p>
                  </a:txBody>
                  <a:tcPr marL="38087" marR="38087" marT="19044" marB="19044" anchor="ctr"/>
                </a:tc>
                <a:tc>
                  <a:txBody>
                    <a:bodyPr/>
                    <a:lstStyle/>
                    <a:p>
                      <a:pPr algn="ctr"/>
                      <a:r>
                        <a:rPr lang="en-US" sz="1000" dirty="0">
                          <a:effectLst/>
                        </a:rPr>
                        <a:t>1 (&lt;1%)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2051603262"/>
                  </a:ext>
                </a:extLst>
              </a:tr>
              <a:tr h="125938">
                <a:tc>
                  <a:txBody>
                    <a:bodyPr/>
                    <a:lstStyle/>
                    <a:p>
                      <a:r>
                        <a:rPr lang="en-US" sz="1000" dirty="0">
                          <a:effectLst/>
                        </a:rPr>
                        <a:t>Peripheral oedema</a:t>
                      </a:r>
                    </a:p>
                  </a:txBody>
                  <a:tcPr marL="38087" marR="38087" marT="19044" marB="19044" anchor="ctr"/>
                </a:tc>
                <a:tc>
                  <a:txBody>
                    <a:bodyPr/>
                    <a:lstStyle/>
                    <a:p>
                      <a:pPr algn="ctr"/>
                      <a:r>
                        <a:rPr lang="en-US" sz="1000">
                          <a:effectLst/>
                        </a:rPr>
                        <a:t>52 (17%)</a:t>
                      </a:r>
                    </a:p>
                  </a:txBody>
                  <a:tcPr marL="38087" marR="38087" marT="19044" marB="19044" anchor="ctr"/>
                </a:tc>
                <a:tc>
                  <a:txBody>
                    <a:bodyPr/>
                    <a:lstStyle/>
                    <a:p>
                      <a:pPr algn="ctr"/>
                      <a:r>
                        <a:rPr lang="en-US" sz="1000" dirty="0">
                          <a:effectLst/>
                        </a:rPr>
                        <a:t>4 (1%)</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1294858296"/>
                  </a:ext>
                </a:extLst>
              </a:tr>
              <a:tr h="226695">
                <a:tc>
                  <a:txBody>
                    <a:bodyPr/>
                    <a:lstStyle/>
                    <a:p>
                      <a:r>
                        <a:rPr lang="en-US" sz="1000">
                          <a:effectLst/>
                        </a:rPr>
                        <a:t>Upper respiratory tract infection</a:t>
                      </a:r>
                    </a:p>
                  </a:txBody>
                  <a:tcPr marL="38087" marR="38087" marT="19044" marB="19044" anchor="ctr"/>
                </a:tc>
                <a:tc>
                  <a:txBody>
                    <a:bodyPr/>
                    <a:lstStyle/>
                    <a:p>
                      <a:pPr algn="ctr"/>
                      <a:r>
                        <a:rPr lang="en-US" sz="1000">
                          <a:effectLst/>
                        </a:rPr>
                        <a:t>48 (16%)</a:t>
                      </a:r>
                    </a:p>
                  </a:txBody>
                  <a:tcPr marL="38087" marR="38087" marT="19044" marB="19044" anchor="ctr"/>
                </a:tc>
                <a:tc>
                  <a:txBody>
                    <a:bodyPr/>
                    <a:lstStyle/>
                    <a:p>
                      <a:pPr algn="ctr"/>
                      <a:r>
                        <a:rPr lang="en-US" sz="1000" dirty="0">
                          <a:effectLst/>
                        </a:rPr>
                        <a:t>5 (2%)</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73979566"/>
                  </a:ext>
                </a:extLst>
              </a:tr>
              <a:tr h="125938">
                <a:tc>
                  <a:txBody>
                    <a:bodyPr/>
                    <a:lstStyle/>
                    <a:p>
                      <a:r>
                        <a:rPr lang="en-US" sz="1000">
                          <a:effectLst/>
                        </a:rPr>
                        <a:t>Asthenia</a:t>
                      </a:r>
                    </a:p>
                  </a:txBody>
                  <a:tcPr marL="38087" marR="38087" marT="19044" marB="19044" anchor="ctr"/>
                </a:tc>
                <a:tc>
                  <a:txBody>
                    <a:bodyPr/>
                    <a:lstStyle/>
                    <a:p>
                      <a:pPr algn="ctr"/>
                      <a:r>
                        <a:rPr lang="en-US" sz="1000">
                          <a:effectLst/>
                        </a:rPr>
                        <a:t>48 (16%)</a:t>
                      </a:r>
                    </a:p>
                  </a:txBody>
                  <a:tcPr marL="38087" marR="38087" marT="19044" marB="19044" anchor="ctr"/>
                </a:tc>
                <a:tc>
                  <a:txBody>
                    <a:bodyPr/>
                    <a:lstStyle/>
                    <a:p>
                      <a:pPr algn="ctr"/>
                      <a:r>
                        <a:rPr lang="en-US" sz="1000" dirty="0">
                          <a:effectLst/>
                        </a:rPr>
                        <a:t>10 (3%)</a:t>
                      </a:r>
                    </a:p>
                  </a:txBody>
                  <a:tcPr marL="38087" marR="38087" marT="19044" marB="19044" anchor="ctr"/>
                </a:tc>
                <a:tc>
                  <a:txBody>
                    <a:bodyPr/>
                    <a:lstStyle/>
                    <a:p>
                      <a:pPr algn="ctr"/>
                      <a:r>
                        <a:rPr lang="en-US" sz="1000">
                          <a:effectLst/>
                        </a:rPr>
                        <a:t>1 (&lt;1%)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4204019274"/>
                  </a:ext>
                </a:extLst>
              </a:tr>
              <a:tr h="125938">
                <a:tc>
                  <a:txBody>
                    <a:bodyPr/>
                    <a:lstStyle/>
                    <a:p>
                      <a:r>
                        <a:rPr lang="en-US" sz="1000">
                          <a:effectLst/>
                        </a:rPr>
                        <a:t>Muscle spasms</a:t>
                      </a:r>
                    </a:p>
                  </a:txBody>
                  <a:tcPr marL="38087" marR="38087" marT="19044" marB="19044" anchor="ctr"/>
                </a:tc>
                <a:tc>
                  <a:txBody>
                    <a:bodyPr/>
                    <a:lstStyle/>
                    <a:p>
                      <a:pPr algn="ctr"/>
                      <a:r>
                        <a:rPr lang="en-US" sz="1000">
                          <a:effectLst/>
                        </a:rPr>
                        <a:t>47 (16%)</a:t>
                      </a:r>
                    </a:p>
                  </a:txBody>
                  <a:tcPr marL="38087" marR="38087" marT="19044" marB="19044" anchor="ctr"/>
                </a:tc>
                <a:tc>
                  <a:txBody>
                    <a:bodyPr/>
                    <a:lstStyle/>
                    <a:p>
                      <a:pPr algn="ctr"/>
                      <a:r>
                        <a:rPr lang="en-US" sz="1000" dirty="0">
                          <a:effectLst/>
                        </a:rPr>
                        <a:t>1 (&lt;1%)</a:t>
                      </a:r>
                    </a:p>
                  </a:txBody>
                  <a:tcPr marL="38087" marR="38087" marT="19044" marB="19044" anchor="ctr"/>
                </a:tc>
                <a:tc>
                  <a:txBody>
                    <a:bodyPr/>
                    <a:lstStyle/>
                    <a:p>
                      <a:pPr algn="ctr"/>
                      <a:r>
                        <a:rPr lang="en-US" sz="1000" dirty="0">
                          <a:effectLst/>
                        </a:rPr>
                        <a:t>**</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3708972025"/>
                  </a:ext>
                </a:extLst>
              </a:tr>
              <a:tr h="125938">
                <a:tc>
                  <a:txBody>
                    <a:bodyPr/>
                    <a:lstStyle/>
                    <a:p>
                      <a:r>
                        <a:rPr lang="en-US" sz="1000">
                          <a:effectLst/>
                        </a:rPr>
                        <a:t>Pneumonia</a:t>
                      </a:r>
                    </a:p>
                  </a:txBody>
                  <a:tcPr marL="38087" marR="38087" marT="19044" marB="19044" anchor="ctr"/>
                </a:tc>
                <a:tc>
                  <a:txBody>
                    <a:bodyPr/>
                    <a:lstStyle/>
                    <a:p>
                      <a:pPr algn="ctr"/>
                      <a:r>
                        <a:rPr lang="en-US" sz="1000">
                          <a:effectLst/>
                        </a:rPr>
                        <a:t>46 (15%)</a:t>
                      </a:r>
                    </a:p>
                  </a:txBody>
                  <a:tcPr marL="38087" marR="38087" marT="19044" marB="19044" anchor="ctr"/>
                </a:tc>
                <a:tc>
                  <a:txBody>
                    <a:bodyPr/>
                    <a:lstStyle/>
                    <a:p>
                      <a:pPr algn="ctr"/>
                      <a:r>
                        <a:rPr lang="en-US" sz="1000" dirty="0">
                          <a:effectLst/>
                        </a:rPr>
                        <a:t>30 (10%)</a:t>
                      </a:r>
                    </a:p>
                  </a:txBody>
                  <a:tcPr marL="38087" marR="38087" marT="19044" marB="19044" anchor="ctr"/>
                </a:tc>
                <a:tc>
                  <a:txBody>
                    <a:bodyPr/>
                    <a:lstStyle/>
                    <a:p>
                      <a:pPr algn="ctr"/>
                      <a:r>
                        <a:rPr lang="en-US" sz="1000" dirty="0">
                          <a:effectLst/>
                        </a:rPr>
                        <a:t>8 (3%)</a:t>
                      </a:r>
                    </a:p>
                  </a:txBody>
                  <a:tcPr marL="38087" marR="38087" marT="19044" marB="19044" anchor="ctr"/>
                </a:tc>
                <a:tc>
                  <a:txBody>
                    <a:bodyPr/>
                    <a:lstStyle/>
                    <a:p>
                      <a:pPr algn="ctr"/>
                      <a:r>
                        <a:rPr lang="en-US" sz="1000">
                          <a:effectLst/>
                        </a:rPr>
                        <a:t>4 (1%)</a:t>
                      </a:r>
                    </a:p>
                  </a:txBody>
                  <a:tcPr marL="38087" marR="38087" marT="19044" marB="19044" anchor="ctr"/>
                </a:tc>
                <a:extLst>
                  <a:ext uri="{0D108BD9-81ED-4DB2-BD59-A6C34878D82A}">
                    <a16:rowId xmlns:a16="http://schemas.microsoft.com/office/drawing/2014/main" val="483402125"/>
                  </a:ext>
                </a:extLst>
              </a:tr>
              <a:tr h="125938">
                <a:tc>
                  <a:txBody>
                    <a:bodyPr/>
                    <a:lstStyle/>
                    <a:p>
                      <a:r>
                        <a:rPr lang="en-US" sz="1000">
                          <a:effectLst/>
                        </a:rPr>
                        <a:t>Nausea</a:t>
                      </a:r>
                    </a:p>
                  </a:txBody>
                  <a:tcPr marL="38087" marR="38087" marT="19044" marB="19044" anchor="ctr"/>
                </a:tc>
                <a:tc>
                  <a:txBody>
                    <a:bodyPr/>
                    <a:lstStyle/>
                    <a:p>
                      <a:pPr algn="ctr"/>
                      <a:r>
                        <a:rPr lang="en-US" sz="1000" dirty="0">
                          <a:effectLst/>
                        </a:rPr>
                        <a:t>45 (15%)</a:t>
                      </a:r>
                    </a:p>
                  </a:txBody>
                  <a:tcPr marL="38087" marR="38087" marT="19044" marB="19044" anchor="ctr"/>
                </a:tc>
                <a:tc>
                  <a:txBody>
                    <a:bodyPr/>
                    <a:lstStyle/>
                    <a:p>
                      <a:pPr algn="ctr"/>
                      <a:r>
                        <a:rPr lang="en-US" sz="1000" dirty="0">
                          <a:effectLst/>
                        </a:rPr>
                        <a:t>2 (1%)</a:t>
                      </a:r>
                    </a:p>
                  </a:txBody>
                  <a:tcPr marL="38087" marR="38087" marT="19044" marB="19044" anchor="ctr"/>
                </a:tc>
                <a:tc>
                  <a:txBody>
                    <a:bodyPr/>
                    <a:lstStyle/>
                    <a:p>
                      <a:pPr algn="ctr"/>
                      <a:r>
                        <a:rPr lang="en-US" sz="1000" dirty="0">
                          <a:effectLst/>
                        </a:rPr>
                        <a:t>**</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152547435"/>
                  </a:ext>
                </a:extLst>
              </a:tr>
              <a:tr h="125938">
                <a:tc>
                  <a:txBody>
                    <a:bodyPr/>
                    <a:lstStyle/>
                    <a:p>
                      <a:r>
                        <a:rPr lang="en-US" sz="1000" dirty="0">
                          <a:effectLst/>
                        </a:rPr>
                        <a:t>Leukopenia</a:t>
                      </a:r>
                    </a:p>
                  </a:txBody>
                  <a:tcPr marL="38087" marR="38087" marT="19044" marB="19044" anchor="ctr"/>
                </a:tc>
                <a:tc>
                  <a:txBody>
                    <a:bodyPr/>
                    <a:lstStyle/>
                    <a:p>
                      <a:pPr algn="ctr"/>
                      <a:r>
                        <a:rPr lang="en-US" sz="1000">
                          <a:effectLst/>
                        </a:rPr>
                        <a:t>38 (13%)</a:t>
                      </a:r>
                    </a:p>
                  </a:txBody>
                  <a:tcPr marL="38087" marR="38087" marT="19044" marB="19044" anchor="ctr"/>
                </a:tc>
                <a:tc>
                  <a:txBody>
                    <a:bodyPr/>
                    <a:lstStyle/>
                    <a:p>
                      <a:pPr algn="ctr"/>
                      <a:r>
                        <a:rPr lang="en-US" sz="1000" dirty="0">
                          <a:effectLst/>
                        </a:rPr>
                        <a:t>20 (7%)</a:t>
                      </a:r>
                    </a:p>
                  </a:txBody>
                  <a:tcPr marL="38087" marR="38087" marT="19044" marB="19044" anchor="ctr"/>
                </a:tc>
                <a:tc>
                  <a:txBody>
                    <a:bodyPr/>
                    <a:lstStyle/>
                    <a:p>
                      <a:pPr algn="ctr"/>
                      <a:r>
                        <a:rPr lang="en-US" sz="1000">
                          <a:effectLst/>
                        </a:rPr>
                        <a:t>6 (2%)</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1113873876"/>
                  </a:ext>
                </a:extLst>
              </a:tr>
              <a:tr h="125938">
                <a:tc>
                  <a:txBody>
                    <a:bodyPr/>
                    <a:lstStyle/>
                    <a:p>
                      <a:r>
                        <a:rPr lang="en-US" sz="1000">
                          <a:effectLst/>
                        </a:rPr>
                        <a:t>Dizziness</a:t>
                      </a:r>
                    </a:p>
                  </a:txBody>
                  <a:tcPr marL="38087" marR="38087" marT="19044" marB="19044" anchor="ctr"/>
                </a:tc>
                <a:tc>
                  <a:txBody>
                    <a:bodyPr/>
                    <a:lstStyle/>
                    <a:p>
                      <a:pPr algn="ctr"/>
                      <a:r>
                        <a:rPr lang="en-US" sz="1000">
                          <a:effectLst/>
                        </a:rPr>
                        <a:t>37 (12%)</a:t>
                      </a:r>
                    </a:p>
                  </a:txBody>
                  <a:tcPr marL="38087" marR="38087" marT="19044" marB="19044" anchor="ctr"/>
                </a:tc>
                <a:tc>
                  <a:txBody>
                    <a:bodyPr/>
                    <a:lstStyle/>
                    <a:p>
                      <a:pPr algn="ctr"/>
                      <a:r>
                        <a:rPr lang="en-US" sz="1000" dirty="0">
                          <a:effectLst/>
                        </a:rPr>
                        <a:t>4 (1%)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14376636"/>
                  </a:ext>
                </a:extLst>
              </a:tr>
              <a:tr h="125938">
                <a:tc>
                  <a:txBody>
                    <a:bodyPr/>
                    <a:lstStyle/>
                    <a:p>
                      <a:r>
                        <a:rPr lang="en-US" sz="1000">
                          <a:effectLst/>
                        </a:rPr>
                        <a:t>Decreased appetite</a:t>
                      </a:r>
                    </a:p>
                  </a:txBody>
                  <a:tcPr marL="38087" marR="38087" marT="19044" marB="19044" anchor="ctr"/>
                </a:tc>
                <a:tc>
                  <a:txBody>
                    <a:bodyPr/>
                    <a:lstStyle/>
                    <a:p>
                      <a:pPr algn="ctr"/>
                      <a:r>
                        <a:rPr lang="en-US" sz="1000">
                          <a:effectLst/>
                        </a:rPr>
                        <a:t>36 (12%)</a:t>
                      </a:r>
                    </a:p>
                  </a:txBody>
                  <a:tcPr marL="38087" marR="38087" marT="19044" marB="19044" anchor="ctr"/>
                </a:tc>
                <a:tc>
                  <a:txBody>
                    <a:bodyPr/>
                    <a:lstStyle/>
                    <a:p>
                      <a:pPr algn="ctr"/>
                      <a:r>
                        <a:rPr lang="en-US" sz="1000" dirty="0">
                          <a:effectLst/>
                        </a:rPr>
                        <a:t>2 (1%)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3379063373"/>
                  </a:ext>
                </a:extLst>
              </a:tr>
              <a:tr h="125938">
                <a:tc>
                  <a:txBody>
                    <a:bodyPr/>
                    <a:lstStyle/>
                    <a:p>
                      <a:r>
                        <a:rPr lang="en-US" sz="1000">
                          <a:effectLst/>
                        </a:rPr>
                        <a:t>Insomnia</a:t>
                      </a:r>
                    </a:p>
                  </a:txBody>
                  <a:tcPr marL="38087" marR="38087" marT="19044" marB="19044" anchor="ctr"/>
                </a:tc>
                <a:tc>
                  <a:txBody>
                    <a:bodyPr/>
                    <a:lstStyle/>
                    <a:p>
                      <a:pPr algn="ctr"/>
                      <a:r>
                        <a:rPr lang="en-US" sz="1000">
                          <a:effectLst/>
                        </a:rPr>
                        <a:t>31 (10%)</a:t>
                      </a:r>
                    </a:p>
                  </a:txBody>
                  <a:tcPr marL="38087" marR="38087" marT="19044" marB="19044" anchor="ctr"/>
                </a:tc>
                <a:tc>
                  <a:txBody>
                    <a:bodyPr/>
                    <a:lstStyle/>
                    <a:p>
                      <a:pPr algn="ctr"/>
                      <a:r>
                        <a:rPr lang="en-US" sz="1000" dirty="0">
                          <a:effectLst/>
                        </a:rPr>
                        <a:t>3 (1%)</a:t>
                      </a:r>
                    </a:p>
                  </a:txBody>
                  <a:tcPr marL="38087" marR="38087" marT="19044" marB="19044" anchor="ctr"/>
                </a:tc>
                <a:tc>
                  <a:txBody>
                    <a:bodyPr/>
                    <a:lstStyle/>
                    <a:p>
                      <a:pPr algn="ctr"/>
                      <a:r>
                        <a:rPr kumimoji="0" lang="en-US" sz="1000" b="0" u="none" strike="noStrike" kern="1200" cap="none" spc="0" normalizeH="0" baseline="0" noProof="0">
                          <a:ln>
                            <a:noFill/>
                          </a:ln>
                          <a:solidFill>
                            <a:srgbClr val="4D4D4D"/>
                          </a:solidFill>
                          <a:effectLst/>
                          <a:uLnTx/>
                          <a:uFillTx/>
                        </a:rPr>
                        <a:t>**</a:t>
                      </a:r>
                      <a:endParaRPr lang="en-US" sz="1000" dirty="0">
                        <a:effectLst/>
                      </a:endParaRP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1604742868"/>
                  </a:ext>
                </a:extLst>
              </a:tr>
              <a:tr h="125938">
                <a:tc>
                  <a:txBody>
                    <a:bodyPr/>
                    <a:lstStyle/>
                    <a:p>
                      <a:r>
                        <a:rPr lang="en-US" sz="1000">
                          <a:effectLst/>
                        </a:rPr>
                        <a:t>Bronchitis</a:t>
                      </a:r>
                    </a:p>
                  </a:txBody>
                  <a:tcPr marL="38087" marR="38087" marT="19044" marB="19044" anchor="ctr"/>
                </a:tc>
                <a:tc>
                  <a:txBody>
                    <a:bodyPr/>
                    <a:lstStyle/>
                    <a:p>
                      <a:pPr algn="ctr"/>
                      <a:r>
                        <a:rPr lang="en-US" sz="1000">
                          <a:effectLst/>
                        </a:rPr>
                        <a:t>30 (10%)</a:t>
                      </a:r>
                    </a:p>
                  </a:txBody>
                  <a:tcPr marL="38087" marR="38087" marT="19044" marB="19044" anchor="ctr"/>
                </a:tc>
                <a:tc>
                  <a:txBody>
                    <a:bodyPr/>
                    <a:lstStyle/>
                    <a:p>
                      <a:pPr algn="ctr"/>
                      <a:r>
                        <a:rPr lang="en-US" sz="1000" dirty="0">
                          <a:effectLst/>
                        </a:rPr>
                        <a:t>3 (1%)</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819156685"/>
                  </a:ext>
                </a:extLst>
              </a:tr>
              <a:tr h="125938">
                <a:tc>
                  <a:txBody>
                    <a:bodyPr/>
                    <a:lstStyle/>
                    <a:p>
                      <a:r>
                        <a:rPr lang="en-US" sz="1000">
                          <a:effectLst/>
                        </a:rPr>
                        <a:t>Febrile neutropenia</a:t>
                      </a:r>
                    </a:p>
                  </a:txBody>
                  <a:tcPr marL="38087" marR="38087" marT="19044" marB="19044" anchor="ctr"/>
                </a:tc>
                <a:tc>
                  <a:txBody>
                    <a:bodyPr/>
                    <a:lstStyle/>
                    <a:p>
                      <a:pPr algn="ctr"/>
                      <a:r>
                        <a:rPr lang="en-US" sz="1000">
                          <a:effectLst/>
                        </a:rPr>
                        <a:t>29 (10%)</a:t>
                      </a:r>
                    </a:p>
                  </a:txBody>
                  <a:tcPr marL="38087" marR="38087" marT="19044" marB="19044" anchor="ctr"/>
                </a:tc>
                <a:tc>
                  <a:txBody>
                    <a:bodyPr/>
                    <a:lstStyle/>
                    <a:p>
                      <a:pPr algn="ctr"/>
                      <a:r>
                        <a:rPr lang="en-US" sz="1000" dirty="0">
                          <a:effectLst/>
                        </a:rPr>
                        <a:t>23 (8%)</a:t>
                      </a:r>
                    </a:p>
                  </a:txBody>
                  <a:tcPr marL="38087" marR="38087" marT="19044" marB="19044" anchor="ctr"/>
                </a:tc>
                <a:tc>
                  <a:txBody>
                    <a:bodyPr/>
                    <a:lstStyle/>
                    <a:p>
                      <a:pPr algn="ctr"/>
                      <a:r>
                        <a:rPr lang="en-US" sz="1000">
                          <a:effectLst/>
                        </a:rPr>
                        <a:t>5 (2%)</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162429201"/>
                  </a:ext>
                </a:extLst>
              </a:tr>
              <a:tr h="125938">
                <a:tc>
                  <a:txBody>
                    <a:bodyPr/>
                    <a:lstStyle/>
                    <a:p>
                      <a:r>
                        <a:rPr lang="en-US" sz="1000">
                          <a:effectLst/>
                        </a:rPr>
                        <a:t>Epistaxis</a:t>
                      </a:r>
                    </a:p>
                  </a:txBody>
                  <a:tcPr marL="38087" marR="38087" marT="19044" marB="19044" anchor="ctr"/>
                </a:tc>
                <a:tc>
                  <a:txBody>
                    <a:bodyPr/>
                    <a:lstStyle/>
                    <a:p>
                      <a:pPr algn="ctr"/>
                      <a:r>
                        <a:rPr lang="en-US" sz="1000">
                          <a:effectLst/>
                        </a:rPr>
                        <a:t>28 (9%)</a:t>
                      </a:r>
                    </a:p>
                  </a:txBody>
                  <a:tcPr marL="38087" marR="38087" marT="19044" marB="19044" anchor="ctr"/>
                </a:tc>
                <a:tc>
                  <a:txBody>
                    <a:bodyPr/>
                    <a:lstStyle/>
                    <a:p>
                      <a:pPr algn="ctr"/>
                      <a:r>
                        <a:rPr lang="en-US" sz="1000" dirty="0">
                          <a:effectLst/>
                        </a:rPr>
                        <a:t>2 (&lt;1%)</a:t>
                      </a:r>
                    </a:p>
                  </a:txBody>
                  <a:tcPr marL="38087" marR="38087" marT="19044" marB="19044" anchor="ctr"/>
                </a:tc>
                <a:tc>
                  <a:txBody>
                    <a:bodyPr/>
                    <a:lstStyle/>
                    <a:p>
                      <a:pPr algn="ctr"/>
                      <a:r>
                        <a:rPr lang="en-US" sz="1000">
                          <a:effectLst/>
                        </a:rPr>
                        <a:t>1 (&lt;1%)</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1250637248"/>
                  </a:ext>
                </a:extLst>
              </a:tr>
              <a:tr h="125938">
                <a:tc>
                  <a:txBody>
                    <a:bodyPr/>
                    <a:lstStyle/>
                    <a:p>
                      <a:r>
                        <a:rPr lang="en-US" sz="1000">
                          <a:effectLst/>
                        </a:rPr>
                        <a:t>Hypercalcaemia</a:t>
                      </a:r>
                    </a:p>
                  </a:txBody>
                  <a:tcPr marL="38087" marR="38087" marT="19044" marB="19044" anchor="ctr"/>
                </a:tc>
                <a:tc>
                  <a:txBody>
                    <a:bodyPr/>
                    <a:lstStyle/>
                    <a:p>
                      <a:pPr algn="ctr"/>
                      <a:r>
                        <a:rPr lang="en-US" sz="1000">
                          <a:effectLst/>
                        </a:rPr>
                        <a:t>21 (7%)</a:t>
                      </a:r>
                    </a:p>
                  </a:txBody>
                  <a:tcPr marL="38087" marR="38087" marT="19044" marB="19044" anchor="ctr"/>
                </a:tc>
                <a:tc>
                  <a:txBody>
                    <a:bodyPr/>
                    <a:lstStyle/>
                    <a:p>
                      <a:pPr algn="ctr"/>
                      <a:r>
                        <a:rPr lang="en-US" sz="1000">
                          <a:effectLst/>
                        </a:rPr>
                        <a:t>6 (2%)</a:t>
                      </a:r>
                    </a:p>
                  </a:txBody>
                  <a:tcPr marL="38087" marR="38087" marT="19044" marB="19044" anchor="ctr"/>
                </a:tc>
                <a:tc>
                  <a:txBody>
                    <a:bodyPr/>
                    <a:lstStyle/>
                    <a:p>
                      <a:pPr algn="ctr"/>
                      <a:r>
                        <a:rPr lang="en-US" sz="1000">
                          <a:effectLst/>
                        </a:rPr>
                        <a:t>7 (2%)</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2512686536"/>
                  </a:ext>
                </a:extLst>
              </a:tr>
              <a:tr h="125938">
                <a:tc>
                  <a:txBody>
                    <a:bodyPr/>
                    <a:lstStyle/>
                    <a:p>
                      <a:r>
                        <a:rPr lang="en-US" sz="1000" dirty="0">
                          <a:effectLst/>
                        </a:rPr>
                        <a:t>Muscle weakness</a:t>
                      </a:r>
                    </a:p>
                  </a:txBody>
                  <a:tcPr marL="38087" marR="38087" marT="19044" marB="19044" anchor="ctr"/>
                </a:tc>
                <a:tc>
                  <a:txBody>
                    <a:bodyPr/>
                    <a:lstStyle/>
                    <a:p>
                      <a:pPr algn="ctr"/>
                      <a:r>
                        <a:rPr lang="en-US" sz="1000" dirty="0">
                          <a:effectLst/>
                        </a:rPr>
                        <a:t>11 (4%)</a:t>
                      </a:r>
                    </a:p>
                  </a:txBody>
                  <a:tcPr marL="38087" marR="38087" marT="19044" marB="19044" anchor="ctr"/>
                </a:tc>
                <a:tc>
                  <a:txBody>
                    <a:bodyPr/>
                    <a:lstStyle/>
                    <a:p>
                      <a:pPr algn="ctr"/>
                      <a:r>
                        <a:rPr lang="en-US" sz="1000" dirty="0">
                          <a:effectLst/>
                        </a:rPr>
                        <a:t>3 (1%)</a:t>
                      </a:r>
                    </a:p>
                  </a:txBody>
                  <a:tcPr marL="38087" marR="38087" marT="19044" marB="19044" anchor="ctr"/>
                </a:tc>
                <a:tc>
                  <a:txBody>
                    <a:bodyPr/>
                    <a:lstStyle/>
                    <a:p>
                      <a:pPr algn="ctr"/>
                      <a:r>
                        <a:rPr lang="en-US" sz="1000" dirty="0">
                          <a:effectLst/>
                        </a:rPr>
                        <a:t>**</a:t>
                      </a:r>
                    </a:p>
                  </a:txBody>
                  <a:tcPr marL="38087" marR="38087" marT="19044" marB="19044" anchor="ctr"/>
                </a:tc>
                <a:tc>
                  <a:txBody>
                    <a:bodyPr/>
                    <a:lstStyle/>
                    <a:p>
                      <a:pPr algn="ctr"/>
                      <a:r>
                        <a:rPr kumimoji="0" lang="en-US" sz="1000" b="0" u="none" strike="noStrike" kern="1200" cap="none" spc="0" normalizeH="0" baseline="0" noProof="0" dirty="0">
                          <a:ln>
                            <a:noFill/>
                          </a:ln>
                          <a:solidFill>
                            <a:srgbClr val="4D4D4D"/>
                          </a:solidFill>
                          <a:effectLst/>
                          <a:uLnTx/>
                          <a:uFillTx/>
                        </a:rPr>
                        <a:t>**</a:t>
                      </a:r>
                      <a:endParaRPr lang="en-US" sz="1000" dirty="0">
                        <a:effectLst/>
                      </a:endParaRPr>
                    </a:p>
                  </a:txBody>
                  <a:tcPr marL="38087" marR="38087" marT="19044" marB="19044" anchor="ctr"/>
                </a:tc>
                <a:extLst>
                  <a:ext uri="{0D108BD9-81ED-4DB2-BD59-A6C34878D82A}">
                    <a16:rowId xmlns:a16="http://schemas.microsoft.com/office/drawing/2014/main" val="242544364"/>
                  </a:ext>
                </a:extLst>
              </a:tr>
            </a:tbl>
          </a:graphicData>
        </a:graphic>
      </p:graphicFrame>
    </p:spTree>
    <p:extLst>
      <p:ext uri="{BB962C8B-B14F-4D97-AF65-F5344CB8AC3E}">
        <p14:creationId xmlns:p14="http://schemas.microsoft.com/office/powerpoint/2010/main" val="19589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AF7D7-C12E-41C0-9F7D-A2AD6AF5B417}"/>
              </a:ext>
            </a:extLst>
          </p:cNvPr>
          <p:cNvSpPr>
            <a:spLocks noGrp="1"/>
          </p:cNvSpPr>
          <p:nvPr>
            <p:ph type="title"/>
          </p:nvPr>
        </p:nvSpPr>
        <p:spPr>
          <a:xfrm>
            <a:off x="609600" y="123305"/>
            <a:ext cx="10744200" cy="955267"/>
          </a:xfrm>
        </p:spPr>
        <p:txBody>
          <a:bodyPr/>
          <a:lstStyle/>
          <a:p>
            <a:r>
              <a:rPr lang="en-GB" dirty="0"/>
              <a:t>CC-220-MM-001: Response Rates and Safety</a:t>
            </a:r>
          </a:p>
        </p:txBody>
      </p:sp>
      <p:graphicFrame>
        <p:nvGraphicFramePr>
          <p:cNvPr id="6" name="Table 5">
            <a:extLst>
              <a:ext uri="{FF2B5EF4-FFF2-40B4-BE49-F238E27FC236}">
                <a16:creationId xmlns:a16="http://schemas.microsoft.com/office/drawing/2014/main" id="{82E67C17-2261-41D8-AAB7-94B72E339B34}"/>
              </a:ext>
            </a:extLst>
          </p:cNvPr>
          <p:cNvGraphicFramePr>
            <a:graphicFrameLocks noGrp="1"/>
          </p:cNvGraphicFramePr>
          <p:nvPr>
            <p:extLst>
              <p:ext uri="{D42A27DB-BD31-4B8C-83A1-F6EECF244321}">
                <p14:modId xmlns:p14="http://schemas.microsoft.com/office/powerpoint/2010/main" val="637338986"/>
              </p:ext>
            </p:extLst>
          </p:nvPr>
        </p:nvGraphicFramePr>
        <p:xfrm>
          <a:off x="6044526" y="1075695"/>
          <a:ext cx="5832934" cy="4078109"/>
        </p:xfrm>
        <a:graphic>
          <a:graphicData uri="http://schemas.openxmlformats.org/drawingml/2006/table">
            <a:tbl>
              <a:tblPr firstRow="1">
                <a:tableStyleId>{E8B1032C-EA38-4F05-BA0D-38AFFFC7BED3}</a:tableStyleId>
              </a:tblPr>
              <a:tblGrid>
                <a:gridCol w="2304376">
                  <a:extLst>
                    <a:ext uri="{9D8B030D-6E8A-4147-A177-3AD203B41FA5}">
                      <a16:colId xmlns:a16="http://schemas.microsoft.com/office/drawing/2014/main" val="1960462176"/>
                    </a:ext>
                  </a:extLst>
                </a:gridCol>
                <a:gridCol w="1176186">
                  <a:extLst>
                    <a:ext uri="{9D8B030D-6E8A-4147-A177-3AD203B41FA5}">
                      <a16:colId xmlns:a16="http://schemas.microsoft.com/office/drawing/2014/main" val="3423548485"/>
                    </a:ext>
                  </a:extLst>
                </a:gridCol>
                <a:gridCol w="1176186">
                  <a:extLst>
                    <a:ext uri="{9D8B030D-6E8A-4147-A177-3AD203B41FA5}">
                      <a16:colId xmlns:a16="http://schemas.microsoft.com/office/drawing/2014/main" val="1649128984"/>
                    </a:ext>
                  </a:extLst>
                </a:gridCol>
                <a:gridCol w="1176186">
                  <a:extLst>
                    <a:ext uri="{9D8B030D-6E8A-4147-A177-3AD203B41FA5}">
                      <a16:colId xmlns:a16="http://schemas.microsoft.com/office/drawing/2014/main" val="3761341410"/>
                    </a:ext>
                  </a:extLst>
                </a:gridCol>
              </a:tblGrid>
              <a:tr h="422373">
                <a:tc rowSpan="2">
                  <a:txBody>
                    <a:bodyPr/>
                    <a:lstStyle/>
                    <a:p>
                      <a:pPr algn="ctr">
                        <a:lnSpc>
                          <a:spcPct val="90000"/>
                        </a:lnSpc>
                      </a:pPr>
                      <a:r>
                        <a:rPr lang="en-GB" sz="1200" b="1" noProof="0" dirty="0">
                          <a:solidFill>
                            <a:schemeClr val="tx1"/>
                          </a:solidFill>
                          <a:latin typeface="Calibri" panose="020F0502020204030204" pitchFamily="34" charset="0"/>
                          <a:cs typeface="Calibri" panose="020F0502020204030204" pitchFamily="34" charset="0"/>
                        </a:rPr>
                        <a:t>Common (&gt; 20% all grade) TEAEs and events of interest, n (%)</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solidFill>
                      <a:srgbClr val="FDA97D"/>
                    </a:solidFill>
                  </a:tcPr>
                </a:tc>
                <a:tc gridSpan="3">
                  <a:txBody>
                    <a:bodyPr/>
                    <a:lstStyle/>
                    <a:p>
                      <a:pPr algn="ctr">
                        <a:lnSpc>
                          <a:spcPct val="90000"/>
                        </a:lnSpc>
                      </a:pPr>
                      <a:r>
                        <a:rPr lang="en-GB" sz="1200" b="1" noProof="0" dirty="0">
                          <a:solidFill>
                            <a:schemeClr val="tx1"/>
                          </a:solidFill>
                          <a:latin typeface="Calibri" panose="020F0502020204030204" pitchFamily="34" charset="0"/>
                          <a:cs typeface="Calibri" panose="020F0502020204030204" pitchFamily="34" charset="0"/>
                        </a:rPr>
                        <a:t>Cohort B (IBER + DEX)</a:t>
                      </a:r>
                    </a:p>
                    <a:p>
                      <a:pPr marL="0" marR="0" lvl="0" indent="0" algn="ctr"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(N = 75)</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DA97D"/>
                    </a:solidFill>
                  </a:tcPr>
                </a:tc>
                <a:tc hMerge="1">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endParaRPr lang="en-US" sz="1100" b="1" dirty="0">
                        <a:solidFill>
                          <a:srgbClr val="4C4C4C"/>
                        </a:solidFill>
                      </a:endParaRPr>
                    </a:p>
                  </a:txBody>
                  <a:tcPr marT="34290" marB="3429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endParaRPr lang="en-US" sz="1100" b="1" dirty="0">
                        <a:solidFill>
                          <a:srgbClr val="4C4C4C"/>
                        </a:solidFill>
                      </a:endParaRPr>
                    </a:p>
                  </a:txBody>
                  <a:tcPr marT="34290" marB="3429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994121088"/>
                  </a:ext>
                </a:extLst>
              </a:tr>
              <a:tr h="269492">
                <a:tc vMerge="1">
                  <a:txBody>
                    <a:bodyPr/>
                    <a:lstStyle/>
                    <a:p>
                      <a:pPr algn="l">
                        <a:lnSpc>
                          <a:spcPct val="90000"/>
                        </a:lnSpc>
                      </a:pPr>
                      <a:endParaRPr lang="en-US" sz="1100" dirty="0">
                        <a:solidFill>
                          <a:srgbClr val="4C4C4C"/>
                        </a:solidFill>
                      </a:endParaRPr>
                    </a:p>
                  </a:txBody>
                  <a:tcPr marT="34290" marB="34290" anchor="ctr">
                    <a:lnL w="12700" cmpd="sng">
                      <a:noFill/>
                    </a:lnL>
                    <a:lnR w="12700" cmpd="sng">
                      <a:noFill/>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All grade</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solidFill>
                      <a:srgbClr val="FDA97D"/>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Grade 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solidFill>
                      <a:srgbClr val="FDA97D"/>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Grade 4</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solidFill>
                      <a:srgbClr val="FDA97D"/>
                    </a:solidFill>
                  </a:tcPr>
                </a:tc>
                <a:extLst>
                  <a:ext uri="{0D108BD9-81ED-4DB2-BD59-A6C34878D82A}">
                    <a16:rowId xmlns:a16="http://schemas.microsoft.com/office/drawing/2014/main" val="591678001"/>
                  </a:ext>
                </a:extLst>
              </a:tr>
              <a:tr h="243185">
                <a:tc>
                  <a:txBody>
                    <a:bodyPr/>
                    <a:lstStyle/>
                    <a:p>
                      <a:pPr>
                        <a:lnSpc>
                          <a:spcPct val="90000"/>
                        </a:lnSpc>
                      </a:pPr>
                      <a:r>
                        <a:rPr lang="en-GB" sz="1200" b="1" noProof="0" dirty="0">
                          <a:solidFill>
                            <a:schemeClr val="tx1"/>
                          </a:solidFill>
                          <a:latin typeface="Calibri" panose="020F0502020204030204" pitchFamily="34" charset="0"/>
                          <a:cs typeface="Calibri" panose="020F0502020204030204" pitchFamily="34" charset="0"/>
                        </a:rPr>
                        <a:t>Anaemia</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90000"/>
                        </a:lnSpc>
                        <a:tabLst>
                          <a:tab pos="357188" algn="dec"/>
                        </a:tabLst>
                      </a:pPr>
                      <a:r>
                        <a:rPr lang="en-GB" sz="1200" b="1" noProof="0" dirty="0">
                          <a:solidFill>
                            <a:schemeClr val="tx1"/>
                          </a:solidFill>
                          <a:latin typeface="Calibri" panose="020F0502020204030204" pitchFamily="34" charset="0"/>
                          <a:cs typeface="Calibri" panose="020F0502020204030204" pitchFamily="34" charset="0"/>
                        </a:rPr>
                        <a:t>	32 (42.7)</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90000"/>
                        </a:lnSpc>
                        <a:tabLst>
                          <a:tab pos="357188" algn="dec"/>
                        </a:tabLst>
                      </a:pPr>
                      <a:r>
                        <a:rPr lang="en-GB" sz="1200" b="1" noProof="0" dirty="0">
                          <a:solidFill>
                            <a:schemeClr val="tx1"/>
                          </a:solidFill>
                          <a:latin typeface="Calibri" panose="020F0502020204030204" pitchFamily="34" charset="0"/>
                          <a:cs typeface="Calibri" panose="020F0502020204030204" pitchFamily="34" charset="0"/>
                        </a:rPr>
                        <a:t>	20 (26.7)</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90000"/>
                        </a:lnSpc>
                        <a:tabLst>
                          <a:tab pos="357188" algn="dec"/>
                        </a:tabLst>
                      </a:pPr>
                      <a:r>
                        <a:rPr lang="en-GB" sz="1200" b="1" noProof="0" dirty="0">
                          <a:solidFill>
                            <a:schemeClr val="tx1"/>
                          </a:solidFill>
                          <a:latin typeface="Calibri" panose="020F0502020204030204" pitchFamily="34" charset="0"/>
                          <a:cs typeface="Calibri" panose="020F0502020204030204" pitchFamily="34" charset="0"/>
                        </a:rPr>
                        <a:t>	1 (1.3)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48751897"/>
                  </a:ext>
                </a:extLst>
              </a:tr>
              <a:tr h="243185">
                <a:tc>
                  <a:txBody>
                    <a:bodyPr/>
                    <a:lstStyle/>
                    <a:p>
                      <a:pPr>
                        <a:lnSpc>
                          <a:spcPct val="90000"/>
                        </a:lnSpc>
                      </a:pPr>
                      <a:r>
                        <a:rPr lang="en-GB" sz="1200" b="1" noProof="0" dirty="0">
                          <a:solidFill>
                            <a:schemeClr val="tx1"/>
                          </a:solidFill>
                          <a:latin typeface="Calibri" panose="020F0502020204030204" pitchFamily="34" charset="0"/>
                          <a:cs typeface="Calibri" panose="020F0502020204030204" pitchFamily="34" charset="0"/>
                        </a:rPr>
                        <a:t>Neutropenia </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90000"/>
                        </a:lnSpc>
                        <a:tabLst>
                          <a:tab pos="357188" algn="dec"/>
                        </a:tabLst>
                      </a:pPr>
                      <a:r>
                        <a:rPr lang="en-GB" sz="1200" b="1" kern="1200" noProof="0" dirty="0">
                          <a:solidFill>
                            <a:schemeClr val="tx1"/>
                          </a:solidFill>
                          <a:latin typeface="Calibri" panose="020F0502020204030204" pitchFamily="34" charset="0"/>
                          <a:ea typeface="+mn-ea"/>
                          <a:cs typeface="Calibri" panose="020F0502020204030204" pitchFamily="34" charset="0"/>
                        </a:rPr>
                        <a:t>	30 (40.0)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90000"/>
                        </a:lnSpc>
                        <a:tabLst>
                          <a:tab pos="357188" algn="dec"/>
                        </a:tabLst>
                      </a:pPr>
                      <a:r>
                        <a:rPr lang="en-GB" sz="1200" b="1" kern="1200" noProof="0" dirty="0">
                          <a:solidFill>
                            <a:schemeClr val="tx1"/>
                          </a:solidFill>
                          <a:latin typeface="Calibri" panose="020F0502020204030204" pitchFamily="34" charset="0"/>
                          <a:ea typeface="+mn-ea"/>
                          <a:cs typeface="Calibri" panose="020F0502020204030204" pitchFamily="34" charset="0"/>
                        </a:rPr>
                        <a:t>	13 (17.3)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90000"/>
                        </a:lnSpc>
                        <a:tabLst>
                          <a:tab pos="357188" algn="dec"/>
                        </a:tabLst>
                      </a:pPr>
                      <a:r>
                        <a:rPr lang="en-GB" sz="1200" b="1" kern="1200" noProof="0" dirty="0">
                          <a:solidFill>
                            <a:schemeClr val="tx1"/>
                          </a:solidFill>
                          <a:latin typeface="Calibri" panose="020F0502020204030204" pitchFamily="34" charset="0"/>
                          <a:ea typeface="+mn-ea"/>
                          <a:cs typeface="Calibri" panose="020F0502020204030204" pitchFamily="34" charset="0"/>
                        </a:rPr>
                        <a:t>	12 (16.0)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48582105"/>
                  </a:ext>
                </a:extLst>
              </a:tr>
              <a:tr h="243185">
                <a:tc>
                  <a:txBody>
                    <a:bodyPr/>
                    <a:lstStyle/>
                    <a:p>
                      <a:pPr>
                        <a:lnSpc>
                          <a:spcPct val="90000"/>
                        </a:lnSpc>
                      </a:pPr>
                      <a:r>
                        <a:rPr lang="en-GB" sz="1200" b="1" noProof="0" dirty="0">
                          <a:solidFill>
                            <a:schemeClr val="tx1"/>
                          </a:solidFill>
                          <a:latin typeface="Calibri" panose="020F0502020204030204" pitchFamily="34" charset="0"/>
                          <a:cs typeface="Calibri" panose="020F0502020204030204" pitchFamily="34" charset="0"/>
                        </a:rPr>
                        <a:t>Febrile neutropenia</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90000"/>
                        </a:lnSpc>
                        <a:tabLst>
                          <a:tab pos="357188" algn="dec"/>
                        </a:tabLst>
                      </a:pPr>
                      <a:r>
                        <a:rPr lang="en-GB" sz="1200" b="1" kern="1200" noProof="0" dirty="0">
                          <a:solidFill>
                            <a:schemeClr val="tx1"/>
                          </a:solidFill>
                          <a:latin typeface="Calibri" panose="020F0502020204030204" pitchFamily="34" charset="0"/>
                          <a:ea typeface="+mn-ea"/>
                          <a:cs typeface="Calibri" panose="020F0502020204030204" pitchFamily="34" charset="0"/>
                        </a:rPr>
                        <a:t>	4 (5.3)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90000"/>
                        </a:lnSpc>
                        <a:tabLst>
                          <a:tab pos="357188" algn="dec"/>
                        </a:tabLst>
                      </a:pPr>
                      <a:r>
                        <a:rPr lang="en-GB" sz="1200" b="1" kern="1200" noProof="0" dirty="0">
                          <a:solidFill>
                            <a:schemeClr val="tx1"/>
                          </a:solidFill>
                          <a:latin typeface="Calibri" panose="020F0502020204030204" pitchFamily="34" charset="0"/>
                          <a:ea typeface="+mn-ea"/>
                          <a:cs typeface="Calibri" panose="020F0502020204030204" pitchFamily="34" charset="0"/>
                        </a:rPr>
                        <a:t>	4 (5.3)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90000"/>
                        </a:lnSpc>
                        <a:tabLst>
                          <a:tab pos="357188" algn="dec"/>
                        </a:tabLst>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71002044"/>
                  </a:ext>
                </a:extLst>
              </a:tr>
              <a:tr h="243185">
                <a:tc>
                  <a:txBody>
                    <a:bodyPr/>
                    <a:lstStyle/>
                    <a:p>
                      <a:pPr>
                        <a:lnSpc>
                          <a:spcPct val="90000"/>
                        </a:lnSpc>
                      </a:pPr>
                      <a:r>
                        <a:rPr lang="en-GB" sz="1200" b="1" noProof="0" dirty="0">
                          <a:solidFill>
                            <a:schemeClr val="tx1"/>
                          </a:solidFill>
                          <a:latin typeface="Calibri" panose="020F0502020204030204" pitchFamily="34" charset="0"/>
                          <a:cs typeface="Calibri" panose="020F0502020204030204" pitchFamily="34" charset="0"/>
                        </a:rPr>
                        <a:t>Thrombocytopenia</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13 (17.3)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3 (4.0)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5 (6.7)</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02349135"/>
                  </a:ext>
                </a:extLst>
              </a:tr>
              <a:tr h="24318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Infection</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38 (50.7)</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16 (21.3)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 (1.3)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827883"/>
                  </a:ext>
                </a:extLst>
              </a:tr>
              <a:tr h="243185">
                <a:tc>
                  <a:txBody>
                    <a:bodyPr/>
                    <a:lstStyle/>
                    <a:p>
                      <a:pPr>
                        <a:lnSpc>
                          <a:spcPct val="90000"/>
                        </a:lnSpc>
                      </a:pPr>
                      <a:r>
                        <a:rPr lang="en-GB" sz="1200" b="1" noProof="0" dirty="0">
                          <a:solidFill>
                            <a:schemeClr val="tx1"/>
                          </a:solidFill>
                          <a:latin typeface="Calibri" panose="020F0502020204030204" pitchFamily="34" charset="0"/>
                          <a:cs typeface="Calibri" panose="020F0502020204030204" pitchFamily="34" charset="0"/>
                        </a:rPr>
                        <a:t>Fatigue</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26 (34.7)</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 (1.3)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45307418"/>
                  </a:ext>
                </a:extLst>
              </a:tr>
              <a:tr h="24318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Insomnia</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23 (30.7)</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50872905"/>
                  </a:ext>
                </a:extLst>
              </a:tr>
              <a:tr h="24318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Back pain</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16 (21.3)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6 (8.0)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6962908"/>
                  </a:ext>
                </a:extLst>
              </a:tr>
              <a:tr h="24318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Muscle spasms</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15 (20.0)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56223740"/>
                  </a:ext>
                </a:extLst>
              </a:tr>
              <a:tr h="24318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Diarrhoea</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15 (20.0)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77873597"/>
                  </a:ext>
                </a:extLst>
              </a:tr>
              <a:tr h="24318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Constipation</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11 (14.7)</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 (1.3)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3595198"/>
                  </a:ext>
                </a:extLst>
              </a:tr>
              <a:tr h="23485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Peripheral sensory neuropathy</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4 (5.3)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 (1.3)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99535935"/>
                  </a:ext>
                </a:extLst>
              </a:tr>
              <a:tr h="24318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Deep vein thrombosis</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 (1.3)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59363162"/>
                  </a:ext>
                </a:extLst>
              </a:tr>
              <a:tr h="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GB" sz="1200" b="1" noProof="0" dirty="0">
                          <a:solidFill>
                            <a:schemeClr val="tx1"/>
                          </a:solidFill>
                          <a:latin typeface="Calibri" panose="020F0502020204030204" pitchFamily="34" charset="0"/>
                          <a:cs typeface="Calibri" panose="020F0502020204030204" pitchFamily="34" charset="0"/>
                        </a:rPr>
                        <a:t>Pulmonary embolism</a:t>
                      </a:r>
                    </a:p>
                  </a:txBody>
                  <a:tcPr marL="122400"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 (1.3)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1 (1.3)</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tab pos="357188" algn="dec"/>
                        </a:tabLst>
                        <a:defRPr/>
                      </a:pPr>
                      <a:r>
                        <a:rPr lang="en-GB" sz="1200" b="1" kern="1200" noProof="0" dirty="0">
                          <a:solidFill>
                            <a:schemeClr val="tx1"/>
                          </a:solidFill>
                          <a:latin typeface="Calibri" panose="020F0502020204030204" pitchFamily="34" charset="0"/>
                          <a:ea typeface="+mn-ea"/>
                          <a:cs typeface="Calibri" panose="020F0502020204030204" pitchFamily="34" charset="0"/>
                        </a:rPr>
                        <a:t>	0</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67250027"/>
                  </a:ext>
                </a:extLst>
              </a:tr>
            </a:tbl>
          </a:graphicData>
        </a:graphic>
      </p:graphicFrame>
      <p:grpSp>
        <p:nvGrpSpPr>
          <p:cNvPr id="7" name="Group 6">
            <a:extLst>
              <a:ext uri="{FF2B5EF4-FFF2-40B4-BE49-F238E27FC236}">
                <a16:creationId xmlns:a16="http://schemas.microsoft.com/office/drawing/2014/main" id="{AABC4941-4F31-4BF3-BBC0-D9C899EE2E32}"/>
              </a:ext>
            </a:extLst>
          </p:cNvPr>
          <p:cNvGrpSpPr/>
          <p:nvPr/>
        </p:nvGrpSpPr>
        <p:grpSpPr>
          <a:xfrm>
            <a:off x="143447" y="1118536"/>
            <a:ext cx="5736193" cy="4199892"/>
            <a:chOff x="142188" y="1530350"/>
            <a:chExt cx="5736193" cy="4199892"/>
          </a:xfrm>
        </p:grpSpPr>
        <p:grpSp>
          <p:nvGrpSpPr>
            <p:cNvPr id="8" name="Group 7">
              <a:extLst>
                <a:ext uri="{FF2B5EF4-FFF2-40B4-BE49-F238E27FC236}">
                  <a16:creationId xmlns:a16="http://schemas.microsoft.com/office/drawing/2014/main" id="{719F00ED-66B3-4B26-A632-2C3D3610C037}"/>
                </a:ext>
              </a:extLst>
            </p:cNvPr>
            <p:cNvGrpSpPr/>
            <p:nvPr/>
          </p:nvGrpSpPr>
          <p:grpSpPr>
            <a:xfrm>
              <a:off x="5245077" y="1684106"/>
              <a:ext cx="633304" cy="1052996"/>
              <a:chOff x="7905002" y="2156585"/>
              <a:chExt cx="474978" cy="1118368"/>
            </a:xfrm>
          </p:grpSpPr>
          <p:grpSp>
            <p:nvGrpSpPr>
              <p:cNvPr id="71" name="Group 70">
                <a:extLst>
                  <a:ext uri="{FF2B5EF4-FFF2-40B4-BE49-F238E27FC236}">
                    <a16:creationId xmlns:a16="http://schemas.microsoft.com/office/drawing/2014/main" id="{CC4F2102-56EB-4927-9E98-CB8B9538D26D}"/>
                  </a:ext>
                </a:extLst>
              </p:cNvPr>
              <p:cNvGrpSpPr/>
              <p:nvPr/>
            </p:nvGrpSpPr>
            <p:grpSpPr>
              <a:xfrm>
                <a:off x="7905002" y="2156585"/>
                <a:ext cx="474978" cy="261507"/>
                <a:chOff x="7896085" y="2183428"/>
                <a:chExt cx="474978" cy="261507"/>
              </a:xfrm>
            </p:grpSpPr>
            <p:sp>
              <p:nvSpPr>
                <p:cNvPr id="84" name="Rectangle 83">
                  <a:extLst>
                    <a:ext uri="{FF2B5EF4-FFF2-40B4-BE49-F238E27FC236}">
                      <a16:creationId xmlns:a16="http://schemas.microsoft.com/office/drawing/2014/main" id="{6EF1D9A6-9CAC-4A32-94B5-1ECBB6E154B3}"/>
                    </a:ext>
                  </a:extLst>
                </p:cNvPr>
                <p:cNvSpPr/>
                <p:nvPr/>
              </p:nvSpPr>
              <p:spPr>
                <a:xfrm>
                  <a:off x="7896085" y="2271969"/>
                  <a:ext cx="91440" cy="91440"/>
                </a:xfrm>
                <a:prstGeom prst="rect">
                  <a:avLst/>
                </a:prstGeom>
                <a:solidFill>
                  <a:srgbClr val="009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dirty="0">
                    <a:ln>
                      <a:noFill/>
                    </a:ln>
                    <a:solidFill>
                      <a:srgbClr val="FFFFFF"/>
                    </a:solidFill>
                    <a:effectLst/>
                    <a:uLnTx/>
                    <a:uFillTx/>
                    <a:cs typeface="Calibri" panose="020F0502020204030204" pitchFamily="34" charset="0"/>
                  </a:endParaRPr>
                </a:p>
              </p:txBody>
            </p:sp>
            <p:sp>
              <p:nvSpPr>
                <p:cNvPr id="85" name="TextBox 84">
                  <a:extLst>
                    <a:ext uri="{FF2B5EF4-FFF2-40B4-BE49-F238E27FC236}">
                      <a16:creationId xmlns:a16="http://schemas.microsoft.com/office/drawing/2014/main" id="{FF418BF8-DE86-40D9-AB7A-A61E83A43FC8}"/>
                    </a:ext>
                  </a:extLst>
                </p:cNvPr>
                <p:cNvSpPr txBox="1"/>
                <p:nvPr/>
              </p:nvSpPr>
              <p:spPr>
                <a:xfrm>
                  <a:off x="7960854" y="2183428"/>
                  <a:ext cx="410209" cy="261507"/>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dirty="0">
                      <a:ln>
                        <a:noFill/>
                      </a:ln>
                      <a:solidFill>
                        <a:srgbClr val="595454"/>
                      </a:solidFill>
                      <a:effectLst/>
                      <a:uLnTx/>
                      <a:uFillTx/>
                      <a:cs typeface="Calibri" panose="020F0502020204030204" pitchFamily="34" charset="0"/>
                    </a:rPr>
                    <a:t>VGPR</a:t>
                  </a:r>
                  <a:endParaRPr kumimoji="0" lang="en-GB" sz="1000" b="1" i="0" u="none" strike="noStrike" kern="1200" cap="none" spc="0" normalizeH="0" baseline="30000" dirty="0">
                    <a:ln>
                      <a:noFill/>
                    </a:ln>
                    <a:solidFill>
                      <a:srgbClr val="595454"/>
                    </a:solidFill>
                    <a:effectLst/>
                    <a:uLnTx/>
                    <a:uFillTx/>
                    <a:cs typeface="Calibri" panose="020F0502020204030204" pitchFamily="34" charset="0"/>
                  </a:endParaRPr>
                </a:p>
              </p:txBody>
            </p:sp>
          </p:grpSp>
          <p:grpSp>
            <p:nvGrpSpPr>
              <p:cNvPr id="72" name="Group 71">
                <a:extLst>
                  <a:ext uri="{FF2B5EF4-FFF2-40B4-BE49-F238E27FC236}">
                    <a16:creationId xmlns:a16="http://schemas.microsoft.com/office/drawing/2014/main" id="{22E472DF-44F9-42EE-BF00-13FEE8069A08}"/>
                  </a:ext>
                </a:extLst>
              </p:cNvPr>
              <p:cNvGrpSpPr/>
              <p:nvPr/>
            </p:nvGrpSpPr>
            <p:grpSpPr>
              <a:xfrm>
                <a:off x="7905002" y="2366039"/>
                <a:ext cx="336719" cy="261507"/>
                <a:chOff x="7896085" y="2421826"/>
                <a:chExt cx="336719" cy="261507"/>
              </a:xfrm>
            </p:grpSpPr>
            <p:sp>
              <p:nvSpPr>
                <p:cNvPr id="82" name="Rectangle 81">
                  <a:extLst>
                    <a:ext uri="{FF2B5EF4-FFF2-40B4-BE49-F238E27FC236}">
                      <a16:creationId xmlns:a16="http://schemas.microsoft.com/office/drawing/2014/main" id="{B1FA1903-804D-4797-9826-4A1DD4B6043E}"/>
                    </a:ext>
                  </a:extLst>
                </p:cNvPr>
                <p:cNvSpPr/>
                <p:nvPr/>
              </p:nvSpPr>
              <p:spPr>
                <a:xfrm>
                  <a:off x="7896085" y="2516529"/>
                  <a:ext cx="91440" cy="91440"/>
                </a:xfrm>
                <a:prstGeom prst="rect">
                  <a:avLst/>
                </a:prstGeom>
                <a:solidFill>
                  <a:srgbClr val="3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dirty="0">
                    <a:ln>
                      <a:noFill/>
                    </a:ln>
                    <a:solidFill>
                      <a:srgbClr val="FFFFFF"/>
                    </a:solidFill>
                    <a:effectLst/>
                    <a:uLnTx/>
                    <a:uFillTx/>
                    <a:cs typeface="Calibri" panose="020F0502020204030204" pitchFamily="34" charset="0"/>
                  </a:endParaRPr>
                </a:p>
              </p:txBody>
            </p:sp>
            <p:sp>
              <p:nvSpPr>
                <p:cNvPr id="83" name="TextBox 82">
                  <a:extLst>
                    <a:ext uri="{FF2B5EF4-FFF2-40B4-BE49-F238E27FC236}">
                      <a16:creationId xmlns:a16="http://schemas.microsoft.com/office/drawing/2014/main" id="{0893214C-B5B2-4CC4-8A01-943F334A53A5}"/>
                    </a:ext>
                  </a:extLst>
                </p:cNvPr>
                <p:cNvSpPr txBox="1"/>
                <p:nvPr/>
              </p:nvSpPr>
              <p:spPr>
                <a:xfrm>
                  <a:off x="7960854" y="2421826"/>
                  <a:ext cx="271950" cy="261507"/>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dirty="0">
                      <a:ln>
                        <a:noFill/>
                      </a:ln>
                      <a:solidFill>
                        <a:srgbClr val="595454"/>
                      </a:solidFill>
                      <a:effectLst/>
                      <a:uLnTx/>
                      <a:uFillTx/>
                      <a:cs typeface="Calibri" panose="020F0502020204030204" pitchFamily="34" charset="0"/>
                    </a:rPr>
                    <a:t>PR</a:t>
                  </a:r>
                  <a:endParaRPr kumimoji="0" lang="en-GB" sz="1000" b="1" i="0" u="none" strike="noStrike" kern="1200" cap="none" spc="0" normalizeH="0" baseline="30000" dirty="0">
                    <a:ln>
                      <a:noFill/>
                    </a:ln>
                    <a:solidFill>
                      <a:srgbClr val="595454"/>
                    </a:solidFill>
                    <a:effectLst/>
                    <a:uLnTx/>
                    <a:uFillTx/>
                    <a:cs typeface="Calibri" panose="020F0502020204030204" pitchFamily="34" charset="0"/>
                  </a:endParaRPr>
                </a:p>
              </p:txBody>
            </p:sp>
          </p:grpSp>
          <p:grpSp>
            <p:nvGrpSpPr>
              <p:cNvPr id="73" name="Group 72">
                <a:extLst>
                  <a:ext uri="{FF2B5EF4-FFF2-40B4-BE49-F238E27FC236}">
                    <a16:creationId xmlns:a16="http://schemas.microsoft.com/office/drawing/2014/main" id="{CB822F8D-F747-479B-9177-571861F7FDFC}"/>
                  </a:ext>
                </a:extLst>
              </p:cNvPr>
              <p:cNvGrpSpPr/>
              <p:nvPr/>
            </p:nvGrpSpPr>
            <p:grpSpPr>
              <a:xfrm>
                <a:off x="7905002" y="2579213"/>
                <a:ext cx="362124" cy="261507"/>
                <a:chOff x="7896085" y="2642262"/>
                <a:chExt cx="362124" cy="261507"/>
              </a:xfrm>
            </p:grpSpPr>
            <p:sp>
              <p:nvSpPr>
                <p:cNvPr id="80" name="Rectangle 79">
                  <a:extLst>
                    <a:ext uri="{FF2B5EF4-FFF2-40B4-BE49-F238E27FC236}">
                      <a16:creationId xmlns:a16="http://schemas.microsoft.com/office/drawing/2014/main" id="{2A4B8835-E2FC-4878-8207-5E16157B7A6A}"/>
                    </a:ext>
                  </a:extLst>
                </p:cNvPr>
                <p:cNvSpPr/>
                <p:nvPr/>
              </p:nvSpPr>
              <p:spPr>
                <a:xfrm>
                  <a:off x="7896085" y="2739407"/>
                  <a:ext cx="91440" cy="91440"/>
                </a:xfrm>
                <a:prstGeom prst="rect">
                  <a:avLst/>
                </a:prstGeom>
                <a:solidFill>
                  <a:srgbClr val="CD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dirty="0">
                    <a:ln>
                      <a:noFill/>
                    </a:ln>
                    <a:solidFill>
                      <a:srgbClr val="FFFFFF"/>
                    </a:solidFill>
                    <a:effectLst/>
                    <a:uLnTx/>
                    <a:uFillTx/>
                    <a:cs typeface="Calibri" panose="020F0502020204030204" pitchFamily="34" charset="0"/>
                  </a:endParaRPr>
                </a:p>
              </p:txBody>
            </p:sp>
            <p:sp>
              <p:nvSpPr>
                <p:cNvPr id="81" name="TextBox 80">
                  <a:extLst>
                    <a:ext uri="{FF2B5EF4-FFF2-40B4-BE49-F238E27FC236}">
                      <a16:creationId xmlns:a16="http://schemas.microsoft.com/office/drawing/2014/main" id="{819702D0-3DB9-4E08-AA33-60DC8D9F56D3}"/>
                    </a:ext>
                  </a:extLst>
                </p:cNvPr>
                <p:cNvSpPr txBox="1"/>
                <p:nvPr/>
              </p:nvSpPr>
              <p:spPr>
                <a:xfrm>
                  <a:off x="7969427" y="2642262"/>
                  <a:ext cx="288782" cy="261507"/>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dirty="0">
                      <a:ln>
                        <a:noFill/>
                      </a:ln>
                      <a:solidFill>
                        <a:srgbClr val="595454"/>
                      </a:solidFill>
                      <a:effectLst/>
                      <a:uLnTx/>
                      <a:uFillTx/>
                      <a:cs typeface="Calibri" panose="020F0502020204030204" pitchFamily="34" charset="0"/>
                    </a:rPr>
                    <a:t>MR</a:t>
                  </a:r>
                </a:p>
              </p:txBody>
            </p:sp>
          </p:grpSp>
          <p:grpSp>
            <p:nvGrpSpPr>
              <p:cNvPr id="74" name="Group 73">
                <a:extLst>
                  <a:ext uri="{FF2B5EF4-FFF2-40B4-BE49-F238E27FC236}">
                    <a16:creationId xmlns:a16="http://schemas.microsoft.com/office/drawing/2014/main" id="{B71F2013-80BD-4167-BC04-84ADBE1A6C03}"/>
                  </a:ext>
                </a:extLst>
              </p:cNvPr>
              <p:cNvGrpSpPr/>
              <p:nvPr/>
            </p:nvGrpSpPr>
            <p:grpSpPr>
              <a:xfrm>
                <a:off x="7905002" y="2800090"/>
                <a:ext cx="353865" cy="261507"/>
                <a:chOff x="7896085" y="2875189"/>
                <a:chExt cx="353865" cy="261507"/>
              </a:xfrm>
            </p:grpSpPr>
            <p:sp>
              <p:nvSpPr>
                <p:cNvPr id="78" name="Rectangle 77">
                  <a:extLst>
                    <a:ext uri="{FF2B5EF4-FFF2-40B4-BE49-F238E27FC236}">
                      <a16:creationId xmlns:a16="http://schemas.microsoft.com/office/drawing/2014/main" id="{79F2E10E-AD4A-4E9A-80EA-D2042EFC335D}"/>
                    </a:ext>
                  </a:extLst>
                </p:cNvPr>
                <p:cNvSpPr/>
                <p:nvPr/>
              </p:nvSpPr>
              <p:spPr>
                <a:xfrm>
                  <a:off x="7896085" y="2967072"/>
                  <a:ext cx="91440" cy="91440"/>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dirty="0">
                    <a:ln>
                      <a:noFill/>
                    </a:ln>
                    <a:solidFill>
                      <a:srgbClr val="FFFFFF"/>
                    </a:solidFill>
                    <a:effectLst/>
                    <a:uLnTx/>
                    <a:uFillTx/>
                    <a:cs typeface="Calibri" panose="020F0502020204030204" pitchFamily="34" charset="0"/>
                  </a:endParaRPr>
                </a:p>
              </p:txBody>
            </p:sp>
            <p:sp>
              <p:nvSpPr>
                <p:cNvPr id="79" name="TextBox 78">
                  <a:extLst>
                    <a:ext uri="{FF2B5EF4-FFF2-40B4-BE49-F238E27FC236}">
                      <a16:creationId xmlns:a16="http://schemas.microsoft.com/office/drawing/2014/main" id="{A13F3303-DC96-4A45-A4FB-80BF8E36FC83}"/>
                    </a:ext>
                  </a:extLst>
                </p:cNvPr>
                <p:cNvSpPr txBox="1"/>
                <p:nvPr/>
              </p:nvSpPr>
              <p:spPr>
                <a:xfrm>
                  <a:off x="7978000" y="2875189"/>
                  <a:ext cx="271950" cy="261507"/>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dirty="0">
                      <a:ln>
                        <a:noFill/>
                      </a:ln>
                      <a:solidFill>
                        <a:srgbClr val="595454"/>
                      </a:solidFill>
                      <a:effectLst/>
                      <a:uLnTx/>
                      <a:uFillTx/>
                      <a:cs typeface="Calibri" panose="020F0502020204030204" pitchFamily="34" charset="0"/>
                    </a:rPr>
                    <a:t>SD</a:t>
                  </a:r>
                </a:p>
              </p:txBody>
            </p:sp>
          </p:grpSp>
          <p:grpSp>
            <p:nvGrpSpPr>
              <p:cNvPr id="75" name="Group 74">
                <a:extLst>
                  <a:ext uri="{FF2B5EF4-FFF2-40B4-BE49-F238E27FC236}">
                    <a16:creationId xmlns:a16="http://schemas.microsoft.com/office/drawing/2014/main" id="{9C481D43-16F9-4EF4-ABBC-E18122B55504}"/>
                  </a:ext>
                </a:extLst>
              </p:cNvPr>
              <p:cNvGrpSpPr/>
              <p:nvPr/>
            </p:nvGrpSpPr>
            <p:grpSpPr>
              <a:xfrm>
                <a:off x="7905002" y="3013446"/>
                <a:ext cx="353865" cy="261507"/>
                <a:chOff x="7896085" y="3157110"/>
                <a:chExt cx="353865" cy="261507"/>
              </a:xfrm>
            </p:grpSpPr>
            <p:sp>
              <p:nvSpPr>
                <p:cNvPr id="76" name="Rectangle 75">
                  <a:extLst>
                    <a:ext uri="{FF2B5EF4-FFF2-40B4-BE49-F238E27FC236}">
                      <a16:creationId xmlns:a16="http://schemas.microsoft.com/office/drawing/2014/main" id="{49E68A2F-D420-4050-A00F-C07528E81335}"/>
                    </a:ext>
                  </a:extLst>
                </p:cNvPr>
                <p:cNvSpPr/>
                <p:nvPr/>
              </p:nvSpPr>
              <p:spPr>
                <a:xfrm>
                  <a:off x="7896085" y="3251253"/>
                  <a:ext cx="91440" cy="91440"/>
                </a:xfrm>
                <a:prstGeom prst="rect">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dirty="0">
                    <a:ln>
                      <a:noFill/>
                    </a:ln>
                    <a:solidFill>
                      <a:srgbClr val="FFFFFF"/>
                    </a:solidFill>
                    <a:effectLst/>
                    <a:uLnTx/>
                    <a:uFillTx/>
                    <a:cs typeface="Calibri" panose="020F0502020204030204" pitchFamily="34" charset="0"/>
                  </a:endParaRPr>
                </a:p>
              </p:txBody>
            </p:sp>
            <p:sp>
              <p:nvSpPr>
                <p:cNvPr id="77" name="TextBox 76">
                  <a:extLst>
                    <a:ext uri="{FF2B5EF4-FFF2-40B4-BE49-F238E27FC236}">
                      <a16:creationId xmlns:a16="http://schemas.microsoft.com/office/drawing/2014/main" id="{B0BB3463-113C-484E-B23F-6978E7E0C726}"/>
                    </a:ext>
                  </a:extLst>
                </p:cNvPr>
                <p:cNvSpPr txBox="1"/>
                <p:nvPr/>
              </p:nvSpPr>
              <p:spPr>
                <a:xfrm>
                  <a:off x="7978000" y="3157110"/>
                  <a:ext cx="271950" cy="261507"/>
                </a:xfrm>
                <a:prstGeom prst="rect">
                  <a:avLst/>
                </a:prstGeom>
                <a:noFill/>
              </p:spPr>
              <p:txBody>
                <a:bodyPr wrap="non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dirty="0">
                      <a:ln>
                        <a:noFill/>
                      </a:ln>
                      <a:solidFill>
                        <a:srgbClr val="595454"/>
                      </a:solidFill>
                      <a:effectLst/>
                      <a:uLnTx/>
                      <a:uFillTx/>
                      <a:cs typeface="Calibri" panose="020F0502020204030204" pitchFamily="34" charset="0"/>
                    </a:rPr>
                    <a:t>PD</a:t>
                  </a:r>
                  <a:endParaRPr kumimoji="0" lang="en-GB" sz="1000" b="1" i="0" u="none" strike="noStrike" kern="1200" cap="none" spc="0" normalizeH="0" baseline="30000" dirty="0">
                    <a:ln>
                      <a:noFill/>
                    </a:ln>
                    <a:solidFill>
                      <a:srgbClr val="595454"/>
                    </a:solidFill>
                    <a:effectLst/>
                    <a:uLnTx/>
                    <a:uFillTx/>
                    <a:cs typeface="Calibri" panose="020F0502020204030204" pitchFamily="34" charset="0"/>
                  </a:endParaRPr>
                </a:p>
              </p:txBody>
            </p:sp>
          </p:grpSp>
        </p:grpSp>
        <p:grpSp>
          <p:nvGrpSpPr>
            <p:cNvPr id="9" name="Group 8">
              <a:extLst>
                <a:ext uri="{FF2B5EF4-FFF2-40B4-BE49-F238E27FC236}">
                  <a16:creationId xmlns:a16="http://schemas.microsoft.com/office/drawing/2014/main" id="{BA5ED283-18D2-4794-AAA7-913474367F30}"/>
                </a:ext>
              </a:extLst>
            </p:cNvPr>
            <p:cNvGrpSpPr/>
            <p:nvPr/>
          </p:nvGrpSpPr>
          <p:grpSpPr>
            <a:xfrm>
              <a:off x="699186" y="1762125"/>
              <a:ext cx="4765268" cy="3533775"/>
              <a:chOff x="699186" y="1762125"/>
              <a:chExt cx="4765268" cy="3533775"/>
            </a:xfrm>
          </p:grpSpPr>
          <p:grpSp>
            <p:nvGrpSpPr>
              <p:cNvPr id="61" name="Group 60">
                <a:extLst>
                  <a:ext uri="{FF2B5EF4-FFF2-40B4-BE49-F238E27FC236}">
                    <a16:creationId xmlns:a16="http://schemas.microsoft.com/office/drawing/2014/main" id="{67C473EC-74C2-424D-BD61-64B0F993944D}"/>
                  </a:ext>
                </a:extLst>
              </p:cNvPr>
              <p:cNvGrpSpPr/>
              <p:nvPr/>
            </p:nvGrpSpPr>
            <p:grpSpPr>
              <a:xfrm>
                <a:off x="772338" y="1762125"/>
                <a:ext cx="4692116" cy="3533775"/>
                <a:chOff x="772338" y="1762125"/>
                <a:chExt cx="4692116" cy="3533775"/>
              </a:xfrm>
            </p:grpSpPr>
            <p:cxnSp>
              <p:nvCxnSpPr>
                <p:cNvPr id="69" name="Straight Connector 68">
                  <a:extLst>
                    <a:ext uri="{FF2B5EF4-FFF2-40B4-BE49-F238E27FC236}">
                      <a16:creationId xmlns:a16="http://schemas.microsoft.com/office/drawing/2014/main" id="{902DFFF8-C807-4B10-A1C0-48BCD0FF159F}"/>
                    </a:ext>
                  </a:extLst>
                </p:cNvPr>
                <p:cNvCxnSpPr>
                  <a:cxnSpLocks/>
                </p:cNvCxnSpPr>
                <p:nvPr/>
              </p:nvCxnSpPr>
              <p:spPr>
                <a:xfrm>
                  <a:off x="772338" y="1762125"/>
                  <a:ext cx="0" cy="3533775"/>
                </a:xfrm>
                <a:prstGeom prst="line">
                  <a:avLst/>
                </a:prstGeom>
                <a:ln w="9525" cap="sq">
                  <a:solidFill>
                    <a:schemeClr val="bg1">
                      <a:lumMod val="50000"/>
                    </a:schemeClr>
                  </a:solidFill>
                </a:ln>
              </p:spPr>
              <p:style>
                <a:lnRef idx="1">
                  <a:schemeClr val="accent1"/>
                </a:lnRef>
                <a:fillRef idx="0">
                  <a:schemeClr val="accent1"/>
                </a:fillRef>
                <a:effectRef idx="0">
                  <a:srgbClr val="000000"/>
                </a:effectRef>
                <a:fontRef idx="minor">
                  <a:schemeClr val="lt1"/>
                </a:fontRef>
              </p:style>
            </p:cxnSp>
            <p:cxnSp>
              <p:nvCxnSpPr>
                <p:cNvPr id="70" name="Straight Connector 69">
                  <a:extLst>
                    <a:ext uri="{FF2B5EF4-FFF2-40B4-BE49-F238E27FC236}">
                      <a16:creationId xmlns:a16="http://schemas.microsoft.com/office/drawing/2014/main" id="{F4C8BA48-7A19-4A3B-A31A-B681B59A1AF3}"/>
                    </a:ext>
                  </a:extLst>
                </p:cNvPr>
                <p:cNvCxnSpPr>
                  <a:cxnSpLocks/>
                </p:cNvCxnSpPr>
                <p:nvPr/>
              </p:nvCxnSpPr>
              <p:spPr>
                <a:xfrm>
                  <a:off x="772338" y="5295898"/>
                  <a:ext cx="4692116" cy="0"/>
                </a:xfrm>
                <a:prstGeom prst="line">
                  <a:avLst/>
                </a:prstGeom>
                <a:ln w="9525" cap="sq">
                  <a:solidFill>
                    <a:schemeClr val="bg1">
                      <a:lumMod val="50000"/>
                    </a:schemeClr>
                  </a:solidFill>
                </a:ln>
              </p:spPr>
              <p:style>
                <a:lnRef idx="1">
                  <a:schemeClr val="accent1"/>
                </a:lnRef>
                <a:fillRef idx="0">
                  <a:schemeClr val="accent1"/>
                </a:fillRef>
                <a:effectRef idx="0">
                  <a:srgbClr val="000000"/>
                </a:effectRef>
                <a:fontRef idx="minor">
                  <a:schemeClr val="lt1"/>
                </a:fontRef>
              </p:style>
            </p:cxnSp>
          </p:grpSp>
          <p:grpSp>
            <p:nvGrpSpPr>
              <p:cNvPr id="62" name="Group 61">
                <a:extLst>
                  <a:ext uri="{FF2B5EF4-FFF2-40B4-BE49-F238E27FC236}">
                    <a16:creationId xmlns:a16="http://schemas.microsoft.com/office/drawing/2014/main" id="{ECCC24D5-905A-41F1-B510-75E71F3A51FB}"/>
                  </a:ext>
                </a:extLst>
              </p:cNvPr>
              <p:cNvGrpSpPr/>
              <p:nvPr/>
            </p:nvGrpSpPr>
            <p:grpSpPr>
              <a:xfrm>
                <a:off x="699186" y="1762125"/>
                <a:ext cx="73152" cy="3533775"/>
                <a:chOff x="779653" y="1762125"/>
                <a:chExt cx="73152" cy="3533775"/>
              </a:xfrm>
            </p:grpSpPr>
            <p:cxnSp>
              <p:nvCxnSpPr>
                <p:cNvPr id="63" name="Straight Connector 62">
                  <a:extLst>
                    <a:ext uri="{FF2B5EF4-FFF2-40B4-BE49-F238E27FC236}">
                      <a16:creationId xmlns:a16="http://schemas.microsoft.com/office/drawing/2014/main" id="{6D617D37-2DB7-4582-A1CF-9CD36AF4D28D}"/>
                    </a:ext>
                  </a:extLst>
                </p:cNvPr>
                <p:cNvCxnSpPr>
                  <a:cxnSpLocks/>
                </p:cNvCxnSpPr>
                <p:nvPr/>
              </p:nvCxnSpPr>
              <p:spPr>
                <a:xfrm flipV="1">
                  <a:off x="779653" y="5295899"/>
                  <a:ext cx="73152" cy="1"/>
                </a:xfrm>
                <a:prstGeom prst="line">
                  <a:avLst/>
                </a:prstGeom>
                <a:ln w="9525" cap="sq">
                  <a:solidFill>
                    <a:schemeClr val="bg1">
                      <a:lumMod val="50000"/>
                    </a:schemeClr>
                  </a:solidFill>
                </a:ln>
              </p:spPr>
              <p:style>
                <a:lnRef idx="1">
                  <a:schemeClr val="accent1"/>
                </a:lnRef>
                <a:fillRef idx="0">
                  <a:schemeClr val="accent1"/>
                </a:fillRef>
                <a:effectRef idx="0">
                  <a:srgbClr val="000000"/>
                </a:effectRef>
                <a:fontRef idx="minor">
                  <a:schemeClr val="lt1"/>
                </a:fontRef>
              </p:style>
            </p:cxnSp>
            <p:cxnSp>
              <p:nvCxnSpPr>
                <p:cNvPr id="64" name="Straight Connector 63">
                  <a:extLst>
                    <a:ext uri="{FF2B5EF4-FFF2-40B4-BE49-F238E27FC236}">
                      <a16:creationId xmlns:a16="http://schemas.microsoft.com/office/drawing/2014/main" id="{B345C4FD-DB39-479A-93AC-E29D45514170}"/>
                    </a:ext>
                  </a:extLst>
                </p:cNvPr>
                <p:cNvCxnSpPr>
                  <a:cxnSpLocks/>
                </p:cNvCxnSpPr>
                <p:nvPr/>
              </p:nvCxnSpPr>
              <p:spPr>
                <a:xfrm flipV="1">
                  <a:off x="779653" y="4589145"/>
                  <a:ext cx="73152" cy="1"/>
                </a:xfrm>
                <a:prstGeom prst="line">
                  <a:avLst/>
                </a:prstGeom>
                <a:ln w="9525" cap="sq">
                  <a:solidFill>
                    <a:schemeClr val="bg1">
                      <a:lumMod val="50000"/>
                    </a:schemeClr>
                  </a:solidFill>
                </a:ln>
              </p:spPr>
              <p:style>
                <a:lnRef idx="1">
                  <a:schemeClr val="accent1"/>
                </a:lnRef>
                <a:fillRef idx="0">
                  <a:schemeClr val="accent1"/>
                </a:fillRef>
                <a:effectRef idx="0">
                  <a:srgbClr val="000000"/>
                </a:effectRef>
                <a:fontRef idx="minor">
                  <a:schemeClr val="lt1"/>
                </a:fontRef>
              </p:style>
            </p:cxnSp>
            <p:cxnSp>
              <p:nvCxnSpPr>
                <p:cNvPr id="65" name="Straight Connector 64">
                  <a:extLst>
                    <a:ext uri="{FF2B5EF4-FFF2-40B4-BE49-F238E27FC236}">
                      <a16:creationId xmlns:a16="http://schemas.microsoft.com/office/drawing/2014/main" id="{41A4CD38-4FA4-4C28-A145-6F36823239C0}"/>
                    </a:ext>
                  </a:extLst>
                </p:cNvPr>
                <p:cNvCxnSpPr>
                  <a:cxnSpLocks/>
                </p:cNvCxnSpPr>
                <p:nvPr/>
              </p:nvCxnSpPr>
              <p:spPr>
                <a:xfrm flipV="1">
                  <a:off x="779653" y="3882390"/>
                  <a:ext cx="73152" cy="1"/>
                </a:xfrm>
                <a:prstGeom prst="line">
                  <a:avLst/>
                </a:prstGeom>
                <a:ln w="9525" cap="sq">
                  <a:solidFill>
                    <a:schemeClr val="bg1">
                      <a:lumMod val="50000"/>
                    </a:schemeClr>
                  </a:solidFill>
                </a:ln>
              </p:spPr>
              <p:style>
                <a:lnRef idx="1">
                  <a:schemeClr val="accent1"/>
                </a:lnRef>
                <a:fillRef idx="0">
                  <a:schemeClr val="accent1"/>
                </a:fillRef>
                <a:effectRef idx="0">
                  <a:srgbClr val="000000"/>
                </a:effectRef>
                <a:fontRef idx="minor">
                  <a:schemeClr val="lt1"/>
                </a:fontRef>
              </p:style>
            </p:cxnSp>
            <p:cxnSp>
              <p:nvCxnSpPr>
                <p:cNvPr id="66" name="Straight Connector 65">
                  <a:extLst>
                    <a:ext uri="{FF2B5EF4-FFF2-40B4-BE49-F238E27FC236}">
                      <a16:creationId xmlns:a16="http://schemas.microsoft.com/office/drawing/2014/main" id="{438B9A89-BCFD-4887-B94B-FE2C3BFCCF2A}"/>
                    </a:ext>
                  </a:extLst>
                </p:cNvPr>
                <p:cNvCxnSpPr>
                  <a:cxnSpLocks/>
                </p:cNvCxnSpPr>
                <p:nvPr/>
              </p:nvCxnSpPr>
              <p:spPr>
                <a:xfrm flipV="1">
                  <a:off x="779653" y="3175635"/>
                  <a:ext cx="73152" cy="1"/>
                </a:xfrm>
                <a:prstGeom prst="line">
                  <a:avLst/>
                </a:prstGeom>
                <a:ln w="9525" cap="sq">
                  <a:solidFill>
                    <a:schemeClr val="bg1">
                      <a:lumMod val="50000"/>
                    </a:schemeClr>
                  </a:solidFill>
                </a:ln>
              </p:spPr>
              <p:style>
                <a:lnRef idx="1">
                  <a:schemeClr val="accent1"/>
                </a:lnRef>
                <a:fillRef idx="0">
                  <a:schemeClr val="accent1"/>
                </a:fillRef>
                <a:effectRef idx="0">
                  <a:srgbClr val="000000"/>
                </a:effectRef>
                <a:fontRef idx="minor">
                  <a:schemeClr val="lt1"/>
                </a:fontRef>
              </p:style>
            </p:cxnSp>
            <p:cxnSp>
              <p:nvCxnSpPr>
                <p:cNvPr id="67" name="Straight Connector 66">
                  <a:extLst>
                    <a:ext uri="{FF2B5EF4-FFF2-40B4-BE49-F238E27FC236}">
                      <a16:creationId xmlns:a16="http://schemas.microsoft.com/office/drawing/2014/main" id="{3C6B497D-7C11-433E-BD0C-2E4D0F934FAE}"/>
                    </a:ext>
                  </a:extLst>
                </p:cNvPr>
                <p:cNvCxnSpPr>
                  <a:cxnSpLocks/>
                </p:cNvCxnSpPr>
                <p:nvPr/>
              </p:nvCxnSpPr>
              <p:spPr>
                <a:xfrm flipV="1">
                  <a:off x="779653" y="2468880"/>
                  <a:ext cx="73152" cy="1"/>
                </a:xfrm>
                <a:prstGeom prst="line">
                  <a:avLst/>
                </a:prstGeom>
                <a:ln w="9525" cap="sq">
                  <a:solidFill>
                    <a:schemeClr val="bg1">
                      <a:lumMod val="50000"/>
                    </a:schemeClr>
                  </a:solidFill>
                </a:ln>
              </p:spPr>
              <p:style>
                <a:lnRef idx="1">
                  <a:schemeClr val="accent1"/>
                </a:lnRef>
                <a:fillRef idx="0">
                  <a:schemeClr val="accent1"/>
                </a:fillRef>
                <a:effectRef idx="0">
                  <a:srgbClr val="000000"/>
                </a:effectRef>
                <a:fontRef idx="minor">
                  <a:schemeClr val="lt1"/>
                </a:fontRef>
              </p:style>
            </p:cxnSp>
            <p:cxnSp>
              <p:nvCxnSpPr>
                <p:cNvPr id="68" name="Straight Connector 67">
                  <a:extLst>
                    <a:ext uri="{FF2B5EF4-FFF2-40B4-BE49-F238E27FC236}">
                      <a16:creationId xmlns:a16="http://schemas.microsoft.com/office/drawing/2014/main" id="{59405349-7110-46A3-8787-E507248ECC14}"/>
                    </a:ext>
                  </a:extLst>
                </p:cNvPr>
                <p:cNvCxnSpPr>
                  <a:cxnSpLocks/>
                </p:cNvCxnSpPr>
                <p:nvPr/>
              </p:nvCxnSpPr>
              <p:spPr>
                <a:xfrm flipV="1">
                  <a:off x="779653" y="1762125"/>
                  <a:ext cx="73152" cy="1"/>
                </a:xfrm>
                <a:prstGeom prst="line">
                  <a:avLst/>
                </a:prstGeom>
                <a:ln w="9525" cap="sq">
                  <a:solidFill>
                    <a:schemeClr val="bg1">
                      <a:lumMod val="50000"/>
                    </a:schemeClr>
                  </a:solidFill>
                </a:ln>
              </p:spPr>
              <p:style>
                <a:lnRef idx="1">
                  <a:schemeClr val="accent1"/>
                </a:lnRef>
                <a:fillRef idx="0">
                  <a:schemeClr val="accent1"/>
                </a:fillRef>
                <a:effectRef idx="0">
                  <a:srgbClr val="000000"/>
                </a:effectRef>
                <a:fontRef idx="minor">
                  <a:schemeClr val="lt1"/>
                </a:fontRef>
              </p:style>
            </p:cxnSp>
          </p:grpSp>
        </p:grpSp>
        <p:grpSp>
          <p:nvGrpSpPr>
            <p:cNvPr id="10" name="Group 9">
              <a:extLst>
                <a:ext uri="{FF2B5EF4-FFF2-40B4-BE49-F238E27FC236}">
                  <a16:creationId xmlns:a16="http://schemas.microsoft.com/office/drawing/2014/main" id="{087AF7E5-BB2B-400A-BC8F-FF9568C9193B}"/>
                </a:ext>
              </a:extLst>
            </p:cNvPr>
            <p:cNvGrpSpPr/>
            <p:nvPr/>
          </p:nvGrpSpPr>
          <p:grpSpPr>
            <a:xfrm>
              <a:off x="952991" y="5292090"/>
              <a:ext cx="4360074" cy="438152"/>
              <a:chOff x="1033458" y="5276850"/>
              <a:chExt cx="4360074" cy="438152"/>
            </a:xfrm>
          </p:grpSpPr>
          <p:sp>
            <p:nvSpPr>
              <p:cNvPr id="58" name="TextBox 57">
                <a:extLst>
                  <a:ext uri="{FF2B5EF4-FFF2-40B4-BE49-F238E27FC236}">
                    <a16:creationId xmlns:a16="http://schemas.microsoft.com/office/drawing/2014/main" id="{8B00A079-BBA7-449D-94B3-C60A2B351ADF}"/>
                  </a:ext>
                </a:extLst>
              </p:cNvPr>
              <p:cNvSpPr txBox="1"/>
              <p:nvPr/>
            </p:nvSpPr>
            <p:spPr>
              <a:xfrm>
                <a:off x="1033458" y="5276850"/>
                <a:ext cx="1200154" cy="438152"/>
              </a:xfrm>
              <a:prstGeom prst="rect">
                <a:avLst/>
              </a:prstGeom>
              <a:noFill/>
            </p:spPr>
            <p:txBody>
              <a:bodyPr wrap="none" lIns="0" tIns="0" rIns="0" bIns="0" rtlCol="0" anchor="ctr">
                <a:noAutofit/>
              </a:bodyPr>
              <a:lstStyle/>
              <a:p>
                <a:pPr algn="ctr">
                  <a:lnSpc>
                    <a:spcPct val="100000"/>
                  </a:lnSpc>
                  <a:spcBef>
                    <a:spcPts val="1200"/>
                  </a:spcBef>
                  <a:buSzPct val="100000"/>
                </a:pPr>
                <a:r>
                  <a:rPr lang="en-GB" sz="1000" b="1" dirty="0">
                    <a:cs typeface="Calibri" panose="020F0502020204030204" pitchFamily="34" charset="0"/>
                  </a:rPr>
                  <a:t>All evaluable</a:t>
                </a:r>
                <a:br>
                  <a:rPr lang="en-GB" sz="1000" b="1" dirty="0">
                    <a:cs typeface="Calibri" panose="020F0502020204030204" pitchFamily="34" charset="0"/>
                  </a:rPr>
                </a:br>
                <a:r>
                  <a:rPr lang="en-GB" sz="1000" b="1" dirty="0">
                    <a:cs typeface="Calibri" panose="020F0502020204030204" pitchFamily="34" charset="0"/>
                  </a:rPr>
                  <a:t>(n = 69)</a:t>
                </a:r>
              </a:p>
            </p:txBody>
          </p:sp>
          <p:sp>
            <p:nvSpPr>
              <p:cNvPr id="59" name="TextBox 58">
                <a:extLst>
                  <a:ext uri="{FF2B5EF4-FFF2-40B4-BE49-F238E27FC236}">
                    <a16:creationId xmlns:a16="http://schemas.microsoft.com/office/drawing/2014/main" id="{612E43C2-5800-4B45-87D8-7E9ADE4E7DE5}"/>
                  </a:ext>
                </a:extLst>
              </p:cNvPr>
              <p:cNvSpPr txBox="1"/>
              <p:nvPr/>
            </p:nvSpPr>
            <p:spPr>
              <a:xfrm>
                <a:off x="2614609" y="5276850"/>
                <a:ext cx="1200154" cy="438152"/>
              </a:xfrm>
              <a:prstGeom prst="rect">
                <a:avLst/>
              </a:prstGeom>
              <a:noFill/>
            </p:spPr>
            <p:txBody>
              <a:bodyPr wrap="none" lIns="0" tIns="0" rIns="0" bIns="0" rtlCol="0" anchor="ctr">
                <a:noAutofit/>
              </a:bodyPr>
              <a:lstStyle/>
              <a:p>
                <a:pPr algn="ctr">
                  <a:lnSpc>
                    <a:spcPct val="100000"/>
                  </a:lnSpc>
                  <a:spcBef>
                    <a:spcPts val="1200"/>
                  </a:spcBef>
                  <a:buSzPct val="100000"/>
                </a:pPr>
                <a:r>
                  <a:rPr lang="en-GB" sz="1000" b="1" dirty="0" err="1">
                    <a:cs typeface="Calibri" panose="020F0502020204030204" pitchFamily="34" charset="0"/>
                  </a:rPr>
                  <a:t>IMiD</a:t>
                </a:r>
                <a:r>
                  <a:rPr lang="en-US" sz="1000" b="1" baseline="30000" dirty="0">
                    <a:cs typeface="Calibri" panose="020F0502020204030204" pitchFamily="34" charset="0"/>
                  </a:rPr>
                  <a:t>®</a:t>
                </a:r>
                <a:r>
                  <a:rPr lang="en-GB" sz="1000" b="1" dirty="0">
                    <a:cs typeface="Calibri" panose="020F0502020204030204" pitchFamily="34" charset="0"/>
                  </a:rPr>
                  <a:t>-agent </a:t>
                </a:r>
                <a:r>
                  <a:rPr lang="en-GB" sz="1000" b="1" dirty="0" err="1">
                    <a:cs typeface="Calibri" panose="020F0502020204030204" pitchFamily="34" charset="0"/>
                  </a:rPr>
                  <a:t>refractory</a:t>
                </a:r>
                <a:r>
                  <a:rPr lang="en-GB" sz="1000" b="1" baseline="30000" dirty="0" err="1">
                    <a:cs typeface="Calibri" panose="020F0502020204030204" pitchFamily="34" charset="0"/>
                  </a:rPr>
                  <a:t>b</a:t>
                </a:r>
                <a:br>
                  <a:rPr lang="en-GB" sz="1000" b="1" dirty="0">
                    <a:cs typeface="Calibri" panose="020F0502020204030204" pitchFamily="34" charset="0"/>
                  </a:rPr>
                </a:br>
                <a:r>
                  <a:rPr lang="en-GB" sz="1000" b="1" dirty="0">
                    <a:cs typeface="Calibri" panose="020F0502020204030204" pitchFamily="34" charset="0"/>
                  </a:rPr>
                  <a:t>(n = 66)</a:t>
                </a:r>
              </a:p>
            </p:txBody>
          </p:sp>
          <p:sp>
            <p:nvSpPr>
              <p:cNvPr id="60" name="TextBox 59">
                <a:extLst>
                  <a:ext uri="{FF2B5EF4-FFF2-40B4-BE49-F238E27FC236}">
                    <a16:creationId xmlns:a16="http://schemas.microsoft.com/office/drawing/2014/main" id="{CCBA0E57-D819-484A-8592-1E4EEA3885E2}"/>
                  </a:ext>
                </a:extLst>
              </p:cNvPr>
              <p:cNvSpPr txBox="1"/>
              <p:nvPr/>
            </p:nvSpPr>
            <p:spPr>
              <a:xfrm>
                <a:off x="4193378" y="5276850"/>
                <a:ext cx="1200154" cy="438152"/>
              </a:xfrm>
              <a:prstGeom prst="rect">
                <a:avLst/>
              </a:prstGeom>
              <a:noFill/>
            </p:spPr>
            <p:txBody>
              <a:bodyPr wrap="none" lIns="0" tIns="0" rIns="0" bIns="0" rtlCol="0" anchor="ctr">
                <a:noAutofit/>
              </a:bodyPr>
              <a:lstStyle/>
              <a:p>
                <a:pPr algn="ctr">
                  <a:lnSpc>
                    <a:spcPct val="100000"/>
                  </a:lnSpc>
                  <a:spcBef>
                    <a:spcPts val="1200"/>
                  </a:spcBef>
                  <a:buSzPct val="100000"/>
                </a:pPr>
                <a:r>
                  <a:rPr lang="en-GB" sz="1000" b="1" dirty="0">
                    <a:cs typeface="Calibri" panose="020F0502020204030204" pitchFamily="34" charset="0"/>
                  </a:rPr>
                  <a:t>Quad-class </a:t>
                </a:r>
                <a:r>
                  <a:rPr lang="en-GB" sz="1000" b="1" dirty="0" err="1">
                    <a:cs typeface="Calibri" panose="020F0502020204030204" pitchFamily="34" charset="0"/>
                  </a:rPr>
                  <a:t>refractory</a:t>
                </a:r>
                <a:r>
                  <a:rPr lang="en-GB" sz="1000" b="1" baseline="30000" dirty="0" err="1">
                    <a:cs typeface="Calibri" panose="020F0502020204030204" pitchFamily="34" charset="0"/>
                  </a:rPr>
                  <a:t>c</a:t>
                </a:r>
                <a:br>
                  <a:rPr lang="en-GB" sz="1000" b="1" dirty="0">
                    <a:cs typeface="Calibri" panose="020F0502020204030204" pitchFamily="34" charset="0"/>
                  </a:rPr>
                </a:br>
                <a:r>
                  <a:rPr lang="en-GB" sz="1000" b="1" dirty="0">
                    <a:cs typeface="Calibri" panose="020F0502020204030204" pitchFamily="34" charset="0"/>
                  </a:rPr>
                  <a:t>(n = 37)</a:t>
                </a:r>
              </a:p>
            </p:txBody>
          </p:sp>
        </p:grpSp>
        <p:grpSp>
          <p:nvGrpSpPr>
            <p:cNvPr id="11" name="Group 10">
              <a:extLst>
                <a:ext uri="{FF2B5EF4-FFF2-40B4-BE49-F238E27FC236}">
                  <a16:creationId xmlns:a16="http://schemas.microsoft.com/office/drawing/2014/main" id="{DB596D2A-39AF-4DB0-AC05-33DF9ACD26F2}"/>
                </a:ext>
              </a:extLst>
            </p:cNvPr>
            <p:cNvGrpSpPr/>
            <p:nvPr/>
          </p:nvGrpSpPr>
          <p:grpSpPr>
            <a:xfrm>
              <a:off x="447207" y="1682750"/>
              <a:ext cx="230186" cy="3702052"/>
              <a:chOff x="520700" y="1682750"/>
              <a:chExt cx="230186" cy="3702052"/>
            </a:xfrm>
          </p:grpSpPr>
          <p:sp>
            <p:nvSpPr>
              <p:cNvPr id="52" name="TextBox 51">
                <a:extLst>
                  <a:ext uri="{FF2B5EF4-FFF2-40B4-BE49-F238E27FC236}">
                    <a16:creationId xmlns:a16="http://schemas.microsoft.com/office/drawing/2014/main" id="{CAF98087-C0A4-4D16-AF2B-EBF0BEE02C09}"/>
                  </a:ext>
                </a:extLst>
              </p:cNvPr>
              <p:cNvSpPr txBox="1"/>
              <p:nvPr/>
            </p:nvSpPr>
            <p:spPr>
              <a:xfrm>
                <a:off x="520700" y="5213350"/>
                <a:ext cx="230186" cy="171452"/>
              </a:xfrm>
              <a:prstGeom prst="rect">
                <a:avLst/>
              </a:prstGeom>
              <a:noFill/>
            </p:spPr>
            <p:txBody>
              <a:bodyPr wrap="none" lIns="0" tIns="0" rIns="0" bIns="0" rtlCol="0" anchor="ctr">
                <a:noAutofit/>
              </a:bodyPr>
              <a:lstStyle/>
              <a:p>
                <a:pPr algn="r">
                  <a:lnSpc>
                    <a:spcPct val="100000"/>
                  </a:lnSpc>
                  <a:spcBef>
                    <a:spcPts val="1200"/>
                  </a:spcBef>
                  <a:buSzPct val="100000"/>
                </a:pPr>
                <a:r>
                  <a:rPr lang="en-GB" sz="1000" b="1" dirty="0">
                    <a:cs typeface="Calibri" panose="020F0502020204030204" pitchFamily="34" charset="0"/>
                  </a:rPr>
                  <a:t>0</a:t>
                </a:r>
              </a:p>
            </p:txBody>
          </p:sp>
          <p:sp>
            <p:nvSpPr>
              <p:cNvPr id="53" name="TextBox 52">
                <a:extLst>
                  <a:ext uri="{FF2B5EF4-FFF2-40B4-BE49-F238E27FC236}">
                    <a16:creationId xmlns:a16="http://schemas.microsoft.com/office/drawing/2014/main" id="{91B74E35-9614-41B7-AE75-D7BCA439C6E1}"/>
                  </a:ext>
                </a:extLst>
              </p:cNvPr>
              <p:cNvSpPr txBox="1"/>
              <p:nvPr/>
            </p:nvSpPr>
            <p:spPr>
              <a:xfrm>
                <a:off x="520700" y="4505465"/>
                <a:ext cx="230186" cy="171452"/>
              </a:xfrm>
              <a:prstGeom prst="rect">
                <a:avLst/>
              </a:prstGeom>
              <a:noFill/>
            </p:spPr>
            <p:txBody>
              <a:bodyPr wrap="none" lIns="0" tIns="0" rIns="0" bIns="0" rtlCol="0" anchor="ctr">
                <a:noAutofit/>
              </a:bodyPr>
              <a:lstStyle/>
              <a:p>
                <a:pPr algn="r">
                  <a:lnSpc>
                    <a:spcPct val="100000"/>
                  </a:lnSpc>
                  <a:spcBef>
                    <a:spcPts val="1200"/>
                  </a:spcBef>
                  <a:buSzPct val="100000"/>
                </a:pPr>
                <a:r>
                  <a:rPr lang="en-GB" sz="1000" b="1" dirty="0">
                    <a:cs typeface="Calibri" panose="020F0502020204030204" pitchFamily="34" charset="0"/>
                  </a:rPr>
                  <a:t>20</a:t>
                </a:r>
              </a:p>
            </p:txBody>
          </p:sp>
          <p:sp>
            <p:nvSpPr>
              <p:cNvPr id="54" name="TextBox 53">
                <a:extLst>
                  <a:ext uri="{FF2B5EF4-FFF2-40B4-BE49-F238E27FC236}">
                    <a16:creationId xmlns:a16="http://schemas.microsoft.com/office/drawing/2014/main" id="{215AB3BA-58AF-4D40-BF36-372849A4CD83}"/>
                  </a:ext>
                </a:extLst>
              </p:cNvPr>
              <p:cNvSpPr txBox="1"/>
              <p:nvPr/>
            </p:nvSpPr>
            <p:spPr>
              <a:xfrm>
                <a:off x="520700" y="3797580"/>
                <a:ext cx="230186" cy="171452"/>
              </a:xfrm>
              <a:prstGeom prst="rect">
                <a:avLst/>
              </a:prstGeom>
              <a:noFill/>
            </p:spPr>
            <p:txBody>
              <a:bodyPr wrap="none" lIns="0" tIns="0" rIns="0" bIns="0" rtlCol="0" anchor="ctr">
                <a:noAutofit/>
              </a:bodyPr>
              <a:lstStyle/>
              <a:p>
                <a:pPr algn="r">
                  <a:lnSpc>
                    <a:spcPct val="100000"/>
                  </a:lnSpc>
                  <a:spcBef>
                    <a:spcPts val="1200"/>
                  </a:spcBef>
                  <a:buSzPct val="100000"/>
                </a:pPr>
                <a:r>
                  <a:rPr lang="en-GB" sz="1000" b="1" dirty="0">
                    <a:cs typeface="Calibri" panose="020F0502020204030204" pitchFamily="34" charset="0"/>
                  </a:rPr>
                  <a:t>40</a:t>
                </a:r>
              </a:p>
            </p:txBody>
          </p:sp>
          <p:sp>
            <p:nvSpPr>
              <p:cNvPr id="55" name="TextBox 54">
                <a:extLst>
                  <a:ext uri="{FF2B5EF4-FFF2-40B4-BE49-F238E27FC236}">
                    <a16:creationId xmlns:a16="http://schemas.microsoft.com/office/drawing/2014/main" id="{3015A6DF-48CB-4859-A77C-9B8D7D0D9A63}"/>
                  </a:ext>
                </a:extLst>
              </p:cNvPr>
              <p:cNvSpPr txBox="1"/>
              <p:nvPr/>
            </p:nvSpPr>
            <p:spPr>
              <a:xfrm>
                <a:off x="520700" y="3093225"/>
                <a:ext cx="230186" cy="171452"/>
              </a:xfrm>
              <a:prstGeom prst="rect">
                <a:avLst/>
              </a:prstGeom>
              <a:noFill/>
            </p:spPr>
            <p:txBody>
              <a:bodyPr wrap="none" lIns="0" tIns="0" rIns="0" bIns="0" rtlCol="0" anchor="ctr">
                <a:noAutofit/>
              </a:bodyPr>
              <a:lstStyle/>
              <a:p>
                <a:pPr algn="r">
                  <a:lnSpc>
                    <a:spcPct val="100000"/>
                  </a:lnSpc>
                  <a:spcBef>
                    <a:spcPts val="1200"/>
                  </a:spcBef>
                  <a:buSzPct val="100000"/>
                </a:pPr>
                <a:r>
                  <a:rPr lang="en-GB" sz="1000" b="1" dirty="0">
                    <a:cs typeface="Calibri" panose="020F0502020204030204" pitchFamily="34" charset="0"/>
                  </a:rPr>
                  <a:t>60</a:t>
                </a:r>
              </a:p>
            </p:txBody>
          </p:sp>
          <p:sp>
            <p:nvSpPr>
              <p:cNvPr id="56" name="TextBox 55">
                <a:extLst>
                  <a:ext uri="{FF2B5EF4-FFF2-40B4-BE49-F238E27FC236}">
                    <a16:creationId xmlns:a16="http://schemas.microsoft.com/office/drawing/2014/main" id="{06C964AB-3586-4707-B534-BA37203EB51B}"/>
                  </a:ext>
                </a:extLst>
              </p:cNvPr>
              <p:cNvSpPr txBox="1"/>
              <p:nvPr/>
            </p:nvSpPr>
            <p:spPr>
              <a:xfrm>
                <a:off x="520700" y="2387105"/>
                <a:ext cx="230186" cy="171452"/>
              </a:xfrm>
              <a:prstGeom prst="rect">
                <a:avLst/>
              </a:prstGeom>
              <a:noFill/>
            </p:spPr>
            <p:txBody>
              <a:bodyPr wrap="none" lIns="0" tIns="0" rIns="0" bIns="0" rtlCol="0" anchor="ctr">
                <a:noAutofit/>
              </a:bodyPr>
              <a:lstStyle/>
              <a:p>
                <a:pPr algn="r">
                  <a:lnSpc>
                    <a:spcPct val="100000"/>
                  </a:lnSpc>
                  <a:buSzPct val="100000"/>
                </a:pPr>
                <a:r>
                  <a:rPr lang="en-GB" sz="1000" b="1" dirty="0">
                    <a:cs typeface="Calibri" panose="020F0502020204030204" pitchFamily="34" charset="0"/>
                  </a:rPr>
                  <a:t>80</a:t>
                </a:r>
              </a:p>
            </p:txBody>
          </p:sp>
          <p:sp>
            <p:nvSpPr>
              <p:cNvPr id="57" name="TextBox 56">
                <a:extLst>
                  <a:ext uri="{FF2B5EF4-FFF2-40B4-BE49-F238E27FC236}">
                    <a16:creationId xmlns:a16="http://schemas.microsoft.com/office/drawing/2014/main" id="{E6A47FAD-5946-4A8F-A1EF-788B10A17AF2}"/>
                  </a:ext>
                </a:extLst>
              </p:cNvPr>
              <p:cNvSpPr txBox="1"/>
              <p:nvPr/>
            </p:nvSpPr>
            <p:spPr>
              <a:xfrm>
                <a:off x="520700" y="1682750"/>
                <a:ext cx="230186" cy="171452"/>
              </a:xfrm>
              <a:prstGeom prst="rect">
                <a:avLst/>
              </a:prstGeom>
              <a:noFill/>
            </p:spPr>
            <p:txBody>
              <a:bodyPr wrap="none" lIns="0" tIns="0" rIns="0" bIns="0" rtlCol="0" anchor="ctr">
                <a:noAutofit/>
              </a:bodyPr>
              <a:lstStyle/>
              <a:p>
                <a:pPr algn="r">
                  <a:lnSpc>
                    <a:spcPct val="100000"/>
                  </a:lnSpc>
                  <a:spcBef>
                    <a:spcPts val="1200"/>
                  </a:spcBef>
                  <a:buSzPct val="100000"/>
                </a:pPr>
                <a:r>
                  <a:rPr lang="en-GB" sz="1000" b="1" dirty="0">
                    <a:cs typeface="Calibri" panose="020F0502020204030204" pitchFamily="34" charset="0"/>
                  </a:rPr>
                  <a:t>100</a:t>
                </a:r>
              </a:p>
            </p:txBody>
          </p:sp>
        </p:grpSp>
        <p:sp>
          <p:nvSpPr>
            <p:cNvPr id="12" name="TextBox 11">
              <a:extLst>
                <a:ext uri="{FF2B5EF4-FFF2-40B4-BE49-F238E27FC236}">
                  <a16:creationId xmlns:a16="http://schemas.microsoft.com/office/drawing/2014/main" id="{110F80EA-7B14-4830-99B6-09415598E8BB}"/>
                </a:ext>
              </a:extLst>
            </p:cNvPr>
            <p:cNvSpPr txBox="1"/>
            <p:nvPr/>
          </p:nvSpPr>
          <p:spPr>
            <a:xfrm rot="16200000">
              <a:off x="-238813" y="3309936"/>
              <a:ext cx="1200154" cy="438152"/>
            </a:xfrm>
            <a:prstGeom prst="rect">
              <a:avLst/>
            </a:prstGeom>
            <a:noFill/>
          </p:spPr>
          <p:txBody>
            <a:bodyPr wrap="none" lIns="0" tIns="0" rIns="0" bIns="0" rtlCol="0" anchor="ctr">
              <a:noAutofit/>
            </a:bodyPr>
            <a:lstStyle/>
            <a:p>
              <a:pPr algn="ctr">
                <a:lnSpc>
                  <a:spcPct val="100000"/>
                </a:lnSpc>
                <a:spcBef>
                  <a:spcPts val="1200"/>
                </a:spcBef>
                <a:buSzPct val="100000"/>
              </a:pPr>
              <a:r>
                <a:rPr lang="en-GB" sz="1000" b="1" dirty="0">
                  <a:cs typeface="Calibri" panose="020F0502020204030204" pitchFamily="34" charset="0"/>
                </a:rPr>
                <a:t>Response, n (%)</a:t>
              </a:r>
            </a:p>
          </p:txBody>
        </p:sp>
        <p:sp>
          <p:nvSpPr>
            <p:cNvPr id="13" name="TextBox 12">
              <a:extLst>
                <a:ext uri="{FF2B5EF4-FFF2-40B4-BE49-F238E27FC236}">
                  <a16:creationId xmlns:a16="http://schemas.microsoft.com/office/drawing/2014/main" id="{7D0E0555-8EF4-4CC3-ADC1-D7E249402F68}"/>
                </a:ext>
              </a:extLst>
            </p:cNvPr>
            <p:cNvSpPr txBox="1"/>
            <p:nvPr/>
          </p:nvSpPr>
          <p:spPr>
            <a:xfrm>
              <a:off x="1088723" y="1530350"/>
              <a:ext cx="928690" cy="184152"/>
            </a:xfrm>
            <a:prstGeom prst="rect">
              <a:avLst/>
            </a:prstGeom>
            <a:noFill/>
          </p:spPr>
          <p:txBody>
            <a:bodyPr wrap="none" lIns="0" tIns="0" rIns="0" bIns="0" rtlCol="0" anchor="ctr">
              <a:noAutofit/>
            </a:bodyPr>
            <a:lstStyle/>
            <a:p>
              <a:pPr algn="ctr">
                <a:lnSpc>
                  <a:spcPct val="100000"/>
                </a:lnSpc>
                <a:spcBef>
                  <a:spcPts val="1200"/>
                </a:spcBef>
                <a:buSzPct val="100000"/>
              </a:pPr>
              <a:r>
                <a:rPr lang="en-GB" sz="1000" b="1" dirty="0" err="1">
                  <a:cs typeface="Calibri" panose="020F0502020204030204" pitchFamily="34" charset="0"/>
                </a:rPr>
                <a:t>ORR</a:t>
              </a:r>
              <a:r>
                <a:rPr lang="en-GB" sz="1000" b="1" baseline="30000" dirty="0" err="1">
                  <a:cs typeface="Calibri" panose="020F0502020204030204" pitchFamily="34" charset="0"/>
                </a:rPr>
                <a:t>a</a:t>
              </a:r>
              <a:r>
                <a:rPr lang="en-GB" sz="1000" b="1" dirty="0">
                  <a:cs typeface="Calibri" panose="020F0502020204030204" pitchFamily="34" charset="0"/>
                </a:rPr>
                <a:t> 31.9%</a:t>
              </a:r>
            </a:p>
          </p:txBody>
        </p:sp>
        <p:sp>
          <p:nvSpPr>
            <p:cNvPr id="14" name="TextBox 13">
              <a:extLst>
                <a:ext uri="{FF2B5EF4-FFF2-40B4-BE49-F238E27FC236}">
                  <a16:creationId xmlns:a16="http://schemas.microsoft.com/office/drawing/2014/main" id="{1B44CE8A-A948-4CE6-9CE5-984B802DACD2}"/>
                </a:ext>
              </a:extLst>
            </p:cNvPr>
            <p:cNvSpPr txBox="1"/>
            <p:nvPr/>
          </p:nvSpPr>
          <p:spPr>
            <a:xfrm>
              <a:off x="2669874" y="1530350"/>
              <a:ext cx="928690" cy="184152"/>
            </a:xfrm>
            <a:prstGeom prst="rect">
              <a:avLst/>
            </a:prstGeom>
            <a:noFill/>
          </p:spPr>
          <p:txBody>
            <a:bodyPr wrap="none" lIns="0" tIns="0" rIns="0" bIns="0" rtlCol="0" anchor="ctr">
              <a:noAutofit/>
            </a:bodyPr>
            <a:lstStyle/>
            <a:p>
              <a:pPr algn="ctr">
                <a:lnSpc>
                  <a:spcPct val="100000"/>
                </a:lnSpc>
                <a:spcBef>
                  <a:spcPts val="1200"/>
                </a:spcBef>
                <a:buSzPct val="100000"/>
              </a:pPr>
              <a:r>
                <a:rPr lang="en-GB" sz="1000" b="1" dirty="0" err="1">
                  <a:cs typeface="Calibri" panose="020F0502020204030204" pitchFamily="34" charset="0"/>
                </a:rPr>
                <a:t>ORR</a:t>
              </a:r>
              <a:r>
                <a:rPr lang="en-GB" sz="1000" b="1" baseline="30000" dirty="0" err="1">
                  <a:cs typeface="Calibri" panose="020F0502020204030204" pitchFamily="34" charset="0"/>
                </a:rPr>
                <a:t>a</a:t>
              </a:r>
              <a:r>
                <a:rPr lang="en-GB" sz="1000" b="1" dirty="0">
                  <a:cs typeface="Calibri" panose="020F0502020204030204" pitchFamily="34" charset="0"/>
                </a:rPr>
                <a:t> 33.3%</a:t>
              </a:r>
            </a:p>
          </p:txBody>
        </p:sp>
        <p:sp>
          <p:nvSpPr>
            <p:cNvPr id="15" name="TextBox 14">
              <a:extLst>
                <a:ext uri="{FF2B5EF4-FFF2-40B4-BE49-F238E27FC236}">
                  <a16:creationId xmlns:a16="http://schemas.microsoft.com/office/drawing/2014/main" id="{B40B43DB-4811-443D-8D6B-896D5EFBEA3F}"/>
                </a:ext>
              </a:extLst>
            </p:cNvPr>
            <p:cNvSpPr txBox="1"/>
            <p:nvPr/>
          </p:nvSpPr>
          <p:spPr>
            <a:xfrm>
              <a:off x="4248643" y="1530350"/>
              <a:ext cx="928690" cy="184152"/>
            </a:xfrm>
            <a:prstGeom prst="rect">
              <a:avLst/>
            </a:prstGeom>
            <a:noFill/>
          </p:spPr>
          <p:txBody>
            <a:bodyPr wrap="none" lIns="0" tIns="0" rIns="0" bIns="0" rtlCol="0" anchor="ctr">
              <a:noAutofit/>
            </a:bodyPr>
            <a:lstStyle/>
            <a:p>
              <a:pPr algn="ctr">
                <a:lnSpc>
                  <a:spcPct val="100000"/>
                </a:lnSpc>
                <a:spcBef>
                  <a:spcPts val="1200"/>
                </a:spcBef>
                <a:buSzPct val="100000"/>
              </a:pPr>
              <a:r>
                <a:rPr lang="en-GB" sz="1000" b="1" dirty="0" err="1">
                  <a:cs typeface="Calibri" panose="020F0502020204030204" pitchFamily="34" charset="0"/>
                </a:rPr>
                <a:t>ORR</a:t>
              </a:r>
              <a:r>
                <a:rPr lang="en-GB" sz="1000" b="1" baseline="30000" dirty="0" err="1">
                  <a:cs typeface="Calibri" panose="020F0502020204030204" pitchFamily="34" charset="0"/>
                </a:rPr>
                <a:t>a</a:t>
              </a:r>
              <a:r>
                <a:rPr lang="en-GB" sz="1000" b="1" dirty="0">
                  <a:cs typeface="Calibri" panose="020F0502020204030204" pitchFamily="34" charset="0"/>
                </a:rPr>
                <a:t> 32.4%</a:t>
              </a:r>
            </a:p>
          </p:txBody>
        </p:sp>
        <p:grpSp>
          <p:nvGrpSpPr>
            <p:cNvPr id="16" name="Group 15">
              <a:extLst>
                <a:ext uri="{FF2B5EF4-FFF2-40B4-BE49-F238E27FC236}">
                  <a16:creationId xmlns:a16="http://schemas.microsoft.com/office/drawing/2014/main" id="{5D7E93D7-B528-4A5A-BCEF-909D08C69BF3}"/>
                </a:ext>
              </a:extLst>
            </p:cNvPr>
            <p:cNvGrpSpPr/>
            <p:nvPr/>
          </p:nvGrpSpPr>
          <p:grpSpPr>
            <a:xfrm>
              <a:off x="1236362" y="1738313"/>
              <a:ext cx="633413" cy="3557587"/>
              <a:chOff x="2088354" y="1738313"/>
              <a:chExt cx="633413" cy="3557587"/>
            </a:xfrm>
          </p:grpSpPr>
          <p:grpSp>
            <p:nvGrpSpPr>
              <p:cNvPr id="41" name="Group 40">
                <a:extLst>
                  <a:ext uri="{FF2B5EF4-FFF2-40B4-BE49-F238E27FC236}">
                    <a16:creationId xmlns:a16="http://schemas.microsoft.com/office/drawing/2014/main" id="{C188EFB9-5093-4D59-A839-2C51AB763032}"/>
                  </a:ext>
                </a:extLst>
              </p:cNvPr>
              <p:cNvGrpSpPr/>
              <p:nvPr/>
            </p:nvGrpSpPr>
            <p:grpSpPr>
              <a:xfrm>
                <a:off x="2088354" y="1762125"/>
                <a:ext cx="633413" cy="3533775"/>
                <a:chOff x="2024062" y="1762125"/>
                <a:chExt cx="633413" cy="3533775"/>
              </a:xfrm>
            </p:grpSpPr>
            <p:sp>
              <p:nvSpPr>
                <p:cNvPr id="47" name="Rectangle 46">
                  <a:extLst>
                    <a:ext uri="{FF2B5EF4-FFF2-40B4-BE49-F238E27FC236}">
                      <a16:creationId xmlns:a16="http://schemas.microsoft.com/office/drawing/2014/main" id="{FC82C264-54B0-4FDD-B418-04E66AF1E271}"/>
                    </a:ext>
                  </a:extLst>
                </p:cNvPr>
                <p:cNvSpPr/>
                <p:nvPr/>
              </p:nvSpPr>
              <p:spPr>
                <a:xfrm>
                  <a:off x="2024062" y="1762125"/>
                  <a:ext cx="633413" cy="3533775"/>
                </a:xfrm>
                <a:prstGeom prst="rect">
                  <a:avLst/>
                </a:prstGeom>
                <a:solidFill>
                  <a:srgbClr val="009FBA"/>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48" name="Rectangle 47">
                  <a:extLst>
                    <a:ext uri="{FF2B5EF4-FFF2-40B4-BE49-F238E27FC236}">
                      <a16:creationId xmlns:a16="http://schemas.microsoft.com/office/drawing/2014/main" id="{13D8EDB9-BA40-452E-8AB4-436DEAFBF3E9}"/>
                    </a:ext>
                  </a:extLst>
                </p:cNvPr>
                <p:cNvSpPr/>
                <p:nvPr/>
              </p:nvSpPr>
              <p:spPr>
                <a:xfrm>
                  <a:off x="2024062" y="1919288"/>
                  <a:ext cx="633413" cy="3376612"/>
                </a:xfrm>
                <a:prstGeom prst="rect">
                  <a:avLst/>
                </a:prstGeom>
                <a:solidFill>
                  <a:srgbClr val="33D6F1"/>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49" name="Rectangle 48">
                  <a:extLst>
                    <a:ext uri="{FF2B5EF4-FFF2-40B4-BE49-F238E27FC236}">
                      <a16:creationId xmlns:a16="http://schemas.microsoft.com/office/drawing/2014/main" id="{53255E30-6A98-41F6-ADE0-765BBE5D7A20}"/>
                    </a:ext>
                  </a:extLst>
                </p:cNvPr>
                <p:cNvSpPr/>
                <p:nvPr/>
              </p:nvSpPr>
              <p:spPr>
                <a:xfrm>
                  <a:off x="2024062" y="2895600"/>
                  <a:ext cx="633413" cy="2400300"/>
                </a:xfrm>
                <a:prstGeom prst="rect">
                  <a:avLst/>
                </a:prstGeom>
                <a:solidFill>
                  <a:srgbClr val="CDFFFF"/>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50" name="Rectangle 49">
                  <a:extLst>
                    <a:ext uri="{FF2B5EF4-FFF2-40B4-BE49-F238E27FC236}">
                      <a16:creationId xmlns:a16="http://schemas.microsoft.com/office/drawing/2014/main" id="{F22B4823-568A-4162-9A3E-4C4B976632CC}"/>
                    </a:ext>
                  </a:extLst>
                </p:cNvPr>
                <p:cNvSpPr/>
                <p:nvPr/>
              </p:nvSpPr>
              <p:spPr>
                <a:xfrm>
                  <a:off x="2024062" y="3400424"/>
                  <a:ext cx="633413" cy="1895475"/>
                </a:xfrm>
                <a:prstGeom prst="rect">
                  <a:avLst/>
                </a:prstGeom>
                <a:solidFill>
                  <a:srgbClr val="A69F9F"/>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51" name="Rectangle 50">
                  <a:extLst>
                    <a:ext uri="{FF2B5EF4-FFF2-40B4-BE49-F238E27FC236}">
                      <a16:creationId xmlns:a16="http://schemas.microsoft.com/office/drawing/2014/main" id="{75646C9D-DB04-4996-93F1-1F7482C3C936}"/>
                    </a:ext>
                  </a:extLst>
                </p:cNvPr>
                <p:cNvSpPr/>
                <p:nvPr/>
              </p:nvSpPr>
              <p:spPr>
                <a:xfrm>
                  <a:off x="2024062" y="4733925"/>
                  <a:ext cx="633413" cy="561974"/>
                </a:xfrm>
                <a:prstGeom prst="rect">
                  <a:avLst/>
                </a:prstGeom>
                <a:solidFill>
                  <a:srgbClr val="DF603A"/>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grpSp>
          <p:sp>
            <p:nvSpPr>
              <p:cNvPr id="42" name="TextBox 41">
                <a:extLst>
                  <a:ext uri="{FF2B5EF4-FFF2-40B4-BE49-F238E27FC236}">
                    <a16:creationId xmlns:a16="http://schemas.microsoft.com/office/drawing/2014/main" id="{61737B78-FA1B-40D2-86BA-6966DF63BDDB}"/>
                  </a:ext>
                </a:extLst>
              </p:cNvPr>
              <p:cNvSpPr txBox="1"/>
              <p:nvPr/>
            </p:nvSpPr>
            <p:spPr>
              <a:xfrm>
                <a:off x="2138357" y="1738313"/>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solidFill>
                      <a:schemeClr val="bg1"/>
                    </a:solidFill>
                    <a:cs typeface="Calibri" panose="020F0502020204030204" pitchFamily="34" charset="0"/>
                  </a:rPr>
                  <a:t>3 (4.3)</a:t>
                </a:r>
              </a:p>
            </p:txBody>
          </p:sp>
          <p:sp>
            <p:nvSpPr>
              <p:cNvPr id="43" name="TextBox 42">
                <a:extLst>
                  <a:ext uri="{FF2B5EF4-FFF2-40B4-BE49-F238E27FC236}">
                    <a16:creationId xmlns:a16="http://schemas.microsoft.com/office/drawing/2014/main" id="{97EFB5DA-4F6A-409C-8E4B-7301726ACEA8}"/>
                  </a:ext>
                </a:extLst>
              </p:cNvPr>
              <p:cNvSpPr txBox="1"/>
              <p:nvPr/>
            </p:nvSpPr>
            <p:spPr>
              <a:xfrm>
                <a:off x="2138357" y="2295525"/>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cs typeface="Calibri" panose="020F0502020204030204" pitchFamily="34" charset="0"/>
                  </a:rPr>
                  <a:t>19 (27.5)</a:t>
                </a:r>
              </a:p>
            </p:txBody>
          </p:sp>
          <p:sp>
            <p:nvSpPr>
              <p:cNvPr id="44" name="TextBox 43">
                <a:extLst>
                  <a:ext uri="{FF2B5EF4-FFF2-40B4-BE49-F238E27FC236}">
                    <a16:creationId xmlns:a16="http://schemas.microsoft.com/office/drawing/2014/main" id="{F9C6CCEC-482F-4216-8353-6118B693F932}"/>
                  </a:ext>
                </a:extLst>
              </p:cNvPr>
              <p:cNvSpPr txBox="1"/>
              <p:nvPr/>
            </p:nvSpPr>
            <p:spPr>
              <a:xfrm>
                <a:off x="2138357" y="3028950"/>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cs typeface="Calibri" panose="020F0502020204030204" pitchFamily="34" charset="0"/>
                  </a:rPr>
                  <a:t>10 (14.5)</a:t>
                </a:r>
              </a:p>
            </p:txBody>
          </p:sp>
          <p:sp>
            <p:nvSpPr>
              <p:cNvPr id="45" name="TextBox 44">
                <a:extLst>
                  <a:ext uri="{FF2B5EF4-FFF2-40B4-BE49-F238E27FC236}">
                    <a16:creationId xmlns:a16="http://schemas.microsoft.com/office/drawing/2014/main" id="{CDA3BC20-7A71-449F-B715-002428FE687D}"/>
                  </a:ext>
                </a:extLst>
              </p:cNvPr>
              <p:cNvSpPr txBox="1"/>
              <p:nvPr/>
            </p:nvSpPr>
            <p:spPr>
              <a:xfrm>
                <a:off x="2138357" y="3976687"/>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solidFill>
                      <a:schemeClr val="bg1"/>
                    </a:solidFill>
                    <a:cs typeface="Calibri" panose="020F0502020204030204" pitchFamily="34" charset="0"/>
                  </a:rPr>
                  <a:t>26 (37.7)</a:t>
                </a:r>
              </a:p>
            </p:txBody>
          </p:sp>
          <p:sp>
            <p:nvSpPr>
              <p:cNvPr id="46" name="TextBox 45">
                <a:extLst>
                  <a:ext uri="{FF2B5EF4-FFF2-40B4-BE49-F238E27FC236}">
                    <a16:creationId xmlns:a16="http://schemas.microsoft.com/office/drawing/2014/main" id="{AEE013A3-AFC9-48F3-9A72-3AB7F0DCA061}"/>
                  </a:ext>
                </a:extLst>
              </p:cNvPr>
              <p:cNvSpPr txBox="1"/>
              <p:nvPr/>
            </p:nvSpPr>
            <p:spPr>
              <a:xfrm>
                <a:off x="2138357" y="4914899"/>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solidFill>
                      <a:schemeClr val="bg1"/>
                    </a:solidFill>
                    <a:cs typeface="Calibri" panose="020F0502020204030204" pitchFamily="34" charset="0"/>
                  </a:rPr>
                  <a:t>11 (15.9)</a:t>
                </a:r>
              </a:p>
            </p:txBody>
          </p:sp>
        </p:grpSp>
        <p:grpSp>
          <p:nvGrpSpPr>
            <p:cNvPr id="17" name="Group 16">
              <a:extLst>
                <a:ext uri="{FF2B5EF4-FFF2-40B4-BE49-F238E27FC236}">
                  <a16:creationId xmlns:a16="http://schemas.microsoft.com/office/drawing/2014/main" id="{32D6F738-26AC-45E3-9B0C-99ABE04CC300}"/>
                </a:ext>
              </a:extLst>
            </p:cNvPr>
            <p:cNvGrpSpPr/>
            <p:nvPr/>
          </p:nvGrpSpPr>
          <p:grpSpPr>
            <a:xfrm>
              <a:off x="2817513" y="1738313"/>
              <a:ext cx="633413" cy="3557587"/>
              <a:chOff x="2088354" y="1738313"/>
              <a:chExt cx="633413" cy="3557587"/>
            </a:xfrm>
          </p:grpSpPr>
          <p:grpSp>
            <p:nvGrpSpPr>
              <p:cNvPr id="30" name="Group 29">
                <a:extLst>
                  <a:ext uri="{FF2B5EF4-FFF2-40B4-BE49-F238E27FC236}">
                    <a16:creationId xmlns:a16="http://schemas.microsoft.com/office/drawing/2014/main" id="{509A1F11-8600-4567-ADB2-0DF0B9B669B4}"/>
                  </a:ext>
                </a:extLst>
              </p:cNvPr>
              <p:cNvGrpSpPr/>
              <p:nvPr/>
            </p:nvGrpSpPr>
            <p:grpSpPr>
              <a:xfrm>
                <a:off x="2088354" y="1762125"/>
                <a:ext cx="633413" cy="3533775"/>
                <a:chOff x="2024062" y="1762125"/>
                <a:chExt cx="633413" cy="3533775"/>
              </a:xfrm>
            </p:grpSpPr>
            <p:sp>
              <p:nvSpPr>
                <p:cNvPr id="36" name="Rectangle 35">
                  <a:extLst>
                    <a:ext uri="{FF2B5EF4-FFF2-40B4-BE49-F238E27FC236}">
                      <a16:creationId xmlns:a16="http://schemas.microsoft.com/office/drawing/2014/main" id="{C18A2D54-9C33-49EC-9C03-6EDA68FAE4D2}"/>
                    </a:ext>
                  </a:extLst>
                </p:cNvPr>
                <p:cNvSpPr/>
                <p:nvPr/>
              </p:nvSpPr>
              <p:spPr>
                <a:xfrm>
                  <a:off x="2024062" y="1762125"/>
                  <a:ext cx="633413" cy="3533775"/>
                </a:xfrm>
                <a:prstGeom prst="rect">
                  <a:avLst/>
                </a:prstGeom>
                <a:solidFill>
                  <a:srgbClr val="009FBA"/>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37" name="Rectangle 36">
                  <a:extLst>
                    <a:ext uri="{FF2B5EF4-FFF2-40B4-BE49-F238E27FC236}">
                      <a16:creationId xmlns:a16="http://schemas.microsoft.com/office/drawing/2014/main" id="{6EBC7784-96F4-49E9-96AA-8703C4D0657C}"/>
                    </a:ext>
                  </a:extLst>
                </p:cNvPr>
                <p:cNvSpPr/>
                <p:nvPr/>
              </p:nvSpPr>
              <p:spPr>
                <a:xfrm>
                  <a:off x="2024062" y="1926430"/>
                  <a:ext cx="633413" cy="3369469"/>
                </a:xfrm>
                <a:prstGeom prst="rect">
                  <a:avLst/>
                </a:prstGeom>
                <a:solidFill>
                  <a:srgbClr val="33D6F1"/>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38" name="Rectangle 37">
                  <a:extLst>
                    <a:ext uri="{FF2B5EF4-FFF2-40B4-BE49-F238E27FC236}">
                      <a16:creationId xmlns:a16="http://schemas.microsoft.com/office/drawing/2014/main" id="{D51E9F7B-7D42-4474-B06F-A87E494F6B9F}"/>
                    </a:ext>
                  </a:extLst>
                </p:cNvPr>
                <p:cNvSpPr/>
                <p:nvPr/>
              </p:nvSpPr>
              <p:spPr>
                <a:xfrm>
                  <a:off x="2024062" y="2943224"/>
                  <a:ext cx="633413" cy="2352675"/>
                </a:xfrm>
                <a:prstGeom prst="rect">
                  <a:avLst/>
                </a:prstGeom>
                <a:solidFill>
                  <a:srgbClr val="CDFFFF"/>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39" name="Rectangle 38">
                  <a:extLst>
                    <a:ext uri="{FF2B5EF4-FFF2-40B4-BE49-F238E27FC236}">
                      <a16:creationId xmlns:a16="http://schemas.microsoft.com/office/drawing/2014/main" id="{28B01AEB-AAD0-447B-A10F-4FB4BB487A30}"/>
                    </a:ext>
                  </a:extLst>
                </p:cNvPr>
                <p:cNvSpPr/>
                <p:nvPr/>
              </p:nvSpPr>
              <p:spPr>
                <a:xfrm>
                  <a:off x="2024062" y="3424238"/>
                  <a:ext cx="633413" cy="1871661"/>
                </a:xfrm>
                <a:prstGeom prst="rect">
                  <a:avLst/>
                </a:prstGeom>
                <a:solidFill>
                  <a:srgbClr val="A69F9F"/>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40" name="Rectangle 39">
                  <a:extLst>
                    <a:ext uri="{FF2B5EF4-FFF2-40B4-BE49-F238E27FC236}">
                      <a16:creationId xmlns:a16="http://schemas.microsoft.com/office/drawing/2014/main" id="{6ED5E57F-9DDA-4796-A771-431BEAD12ECD}"/>
                    </a:ext>
                  </a:extLst>
                </p:cNvPr>
                <p:cNvSpPr/>
                <p:nvPr/>
              </p:nvSpPr>
              <p:spPr>
                <a:xfrm>
                  <a:off x="2024062" y="4764881"/>
                  <a:ext cx="633413" cy="531018"/>
                </a:xfrm>
                <a:prstGeom prst="rect">
                  <a:avLst/>
                </a:prstGeom>
                <a:solidFill>
                  <a:srgbClr val="DF603A"/>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grpSp>
          <p:sp>
            <p:nvSpPr>
              <p:cNvPr id="31" name="TextBox 30">
                <a:extLst>
                  <a:ext uri="{FF2B5EF4-FFF2-40B4-BE49-F238E27FC236}">
                    <a16:creationId xmlns:a16="http://schemas.microsoft.com/office/drawing/2014/main" id="{BC6BC011-5F73-4A4A-A66B-5A2FF41E806A}"/>
                  </a:ext>
                </a:extLst>
              </p:cNvPr>
              <p:cNvSpPr txBox="1"/>
              <p:nvPr/>
            </p:nvSpPr>
            <p:spPr>
              <a:xfrm>
                <a:off x="2138357" y="1738313"/>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solidFill>
                      <a:schemeClr val="bg1"/>
                    </a:solidFill>
                    <a:cs typeface="Calibri" panose="020F0502020204030204" pitchFamily="34" charset="0"/>
                  </a:rPr>
                  <a:t>3 (4.5)</a:t>
                </a:r>
              </a:p>
            </p:txBody>
          </p:sp>
          <p:sp>
            <p:nvSpPr>
              <p:cNvPr id="32" name="TextBox 31">
                <a:extLst>
                  <a:ext uri="{FF2B5EF4-FFF2-40B4-BE49-F238E27FC236}">
                    <a16:creationId xmlns:a16="http://schemas.microsoft.com/office/drawing/2014/main" id="{95045473-A3FE-4DF5-8C73-3BE88B679EEA}"/>
                  </a:ext>
                </a:extLst>
              </p:cNvPr>
              <p:cNvSpPr txBox="1"/>
              <p:nvPr/>
            </p:nvSpPr>
            <p:spPr>
              <a:xfrm>
                <a:off x="2138357" y="2295525"/>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cs typeface="Calibri" panose="020F0502020204030204" pitchFamily="34" charset="0"/>
                  </a:rPr>
                  <a:t>19 (28.8)</a:t>
                </a:r>
              </a:p>
            </p:txBody>
          </p:sp>
          <p:sp>
            <p:nvSpPr>
              <p:cNvPr id="33" name="TextBox 32">
                <a:extLst>
                  <a:ext uri="{FF2B5EF4-FFF2-40B4-BE49-F238E27FC236}">
                    <a16:creationId xmlns:a16="http://schemas.microsoft.com/office/drawing/2014/main" id="{3DE13742-D793-4C6B-9621-66476D0CC4F4}"/>
                  </a:ext>
                </a:extLst>
              </p:cNvPr>
              <p:cNvSpPr txBox="1"/>
              <p:nvPr/>
            </p:nvSpPr>
            <p:spPr>
              <a:xfrm>
                <a:off x="2138357" y="3067050"/>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cs typeface="Calibri" panose="020F0502020204030204" pitchFamily="34" charset="0"/>
                  </a:rPr>
                  <a:t>9 (13.6)</a:t>
                </a:r>
              </a:p>
            </p:txBody>
          </p:sp>
          <p:sp>
            <p:nvSpPr>
              <p:cNvPr id="34" name="TextBox 33">
                <a:extLst>
                  <a:ext uri="{FF2B5EF4-FFF2-40B4-BE49-F238E27FC236}">
                    <a16:creationId xmlns:a16="http://schemas.microsoft.com/office/drawing/2014/main" id="{D8703404-223E-425E-A2DA-2593D888415A}"/>
                  </a:ext>
                </a:extLst>
              </p:cNvPr>
              <p:cNvSpPr txBox="1"/>
              <p:nvPr/>
            </p:nvSpPr>
            <p:spPr>
              <a:xfrm>
                <a:off x="2138357" y="3986212"/>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solidFill>
                      <a:schemeClr val="bg1"/>
                    </a:solidFill>
                    <a:cs typeface="Calibri" panose="020F0502020204030204" pitchFamily="34" charset="0"/>
                  </a:rPr>
                  <a:t>25 (37.9)</a:t>
                </a:r>
              </a:p>
            </p:txBody>
          </p:sp>
          <p:sp>
            <p:nvSpPr>
              <p:cNvPr id="35" name="TextBox 34">
                <a:extLst>
                  <a:ext uri="{FF2B5EF4-FFF2-40B4-BE49-F238E27FC236}">
                    <a16:creationId xmlns:a16="http://schemas.microsoft.com/office/drawing/2014/main" id="{E463F7B4-D84F-4269-B0E3-EF5CE0A00660}"/>
                  </a:ext>
                </a:extLst>
              </p:cNvPr>
              <p:cNvSpPr txBox="1"/>
              <p:nvPr/>
            </p:nvSpPr>
            <p:spPr>
              <a:xfrm>
                <a:off x="2138357" y="4914899"/>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solidFill>
                      <a:schemeClr val="bg1"/>
                    </a:solidFill>
                    <a:cs typeface="Calibri" panose="020F0502020204030204" pitchFamily="34" charset="0"/>
                  </a:rPr>
                  <a:t>10 (15.2)</a:t>
                </a:r>
              </a:p>
            </p:txBody>
          </p:sp>
        </p:grpSp>
        <p:grpSp>
          <p:nvGrpSpPr>
            <p:cNvPr id="18" name="Group 17">
              <a:extLst>
                <a:ext uri="{FF2B5EF4-FFF2-40B4-BE49-F238E27FC236}">
                  <a16:creationId xmlns:a16="http://schemas.microsoft.com/office/drawing/2014/main" id="{76F83139-FEE4-4467-97CF-A31041109195}"/>
                </a:ext>
              </a:extLst>
            </p:cNvPr>
            <p:cNvGrpSpPr/>
            <p:nvPr/>
          </p:nvGrpSpPr>
          <p:grpSpPr>
            <a:xfrm>
              <a:off x="4396282" y="1738313"/>
              <a:ext cx="633413" cy="3557587"/>
              <a:chOff x="2088354" y="1738313"/>
              <a:chExt cx="633413" cy="3557587"/>
            </a:xfrm>
          </p:grpSpPr>
          <p:grpSp>
            <p:nvGrpSpPr>
              <p:cNvPr id="19" name="Group 18">
                <a:extLst>
                  <a:ext uri="{FF2B5EF4-FFF2-40B4-BE49-F238E27FC236}">
                    <a16:creationId xmlns:a16="http://schemas.microsoft.com/office/drawing/2014/main" id="{3338C04B-E0CE-4BBB-9EEC-CCE3138CEB5C}"/>
                  </a:ext>
                </a:extLst>
              </p:cNvPr>
              <p:cNvGrpSpPr/>
              <p:nvPr/>
            </p:nvGrpSpPr>
            <p:grpSpPr>
              <a:xfrm>
                <a:off x="2088354" y="1762125"/>
                <a:ext cx="633413" cy="3533775"/>
                <a:chOff x="2024062" y="1762125"/>
                <a:chExt cx="633413" cy="3533775"/>
              </a:xfrm>
            </p:grpSpPr>
            <p:sp>
              <p:nvSpPr>
                <p:cNvPr id="25" name="Rectangle 24">
                  <a:extLst>
                    <a:ext uri="{FF2B5EF4-FFF2-40B4-BE49-F238E27FC236}">
                      <a16:creationId xmlns:a16="http://schemas.microsoft.com/office/drawing/2014/main" id="{1793FE2F-3B6B-48C6-92C7-B6E60A4F7140}"/>
                    </a:ext>
                  </a:extLst>
                </p:cNvPr>
                <p:cNvSpPr/>
                <p:nvPr/>
              </p:nvSpPr>
              <p:spPr>
                <a:xfrm>
                  <a:off x="2024062" y="1762125"/>
                  <a:ext cx="633413" cy="3533775"/>
                </a:xfrm>
                <a:prstGeom prst="rect">
                  <a:avLst/>
                </a:prstGeom>
                <a:solidFill>
                  <a:srgbClr val="009FBA"/>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26" name="Rectangle 25">
                  <a:extLst>
                    <a:ext uri="{FF2B5EF4-FFF2-40B4-BE49-F238E27FC236}">
                      <a16:creationId xmlns:a16="http://schemas.microsoft.com/office/drawing/2014/main" id="{B6841074-21FA-4390-849C-EF6BACCF6148}"/>
                    </a:ext>
                  </a:extLst>
                </p:cNvPr>
                <p:cNvSpPr/>
                <p:nvPr/>
              </p:nvSpPr>
              <p:spPr>
                <a:xfrm>
                  <a:off x="2024062" y="1957388"/>
                  <a:ext cx="633413" cy="3338511"/>
                </a:xfrm>
                <a:prstGeom prst="rect">
                  <a:avLst/>
                </a:prstGeom>
                <a:solidFill>
                  <a:srgbClr val="33D6F1"/>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27" name="Rectangle 26">
                  <a:extLst>
                    <a:ext uri="{FF2B5EF4-FFF2-40B4-BE49-F238E27FC236}">
                      <a16:creationId xmlns:a16="http://schemas.microsoft.com/office/drawing/2014/main" id="{E7015B35-B2F1-4BBA-8921-3C5AC9153A73}"/>
                    </a:ext>
                  </a:extLst>
                </p:cNvPr>
                <p:cNvSpPr/>
                <p:nvPr/>
              </p:nvSpPr>
              <p:spPr>
                <a:xfrm>
                  <a:off x="2024062" y="2907506"/>
                  <a:ext cx="633413" cy="2388393"/>
                </a:xfrm>
                <a:prstGeom prst="rect">
                  <a:avLst/>
                </a:prstGeom>
                <a:solidFill>
                  <a:srgbClr val="CDFFFF"/>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28" name="Rectangle 27">
                  <a:extLst>
                    <a:ext uri="{FF2B5EF4-FFF2-40B4-BE49-F238E27FC236}">
                      <a16:creationId xmlns:a16="http://schemas.microsoft.com/office/drawing/2014/main" id="{692A3CD9-66EB-4D16-B851-6E7465A22537}"/>
                    </a:ext>
                  </a:extLst>
                </p:cNvPr>
                <p:cNvSpPr/>
                <p:nvPr/>
              </p:nvSpPr>
              <p:spPr>
                <a:xfrm>
                  <a:off x="2024062" y="3298032"/>
                  <a:ext cx="633413" cy="1997868"/>
                </a:xfrm>
                <a:prstGeom prst="rect">
                  <a:avLst/>
                </a:prstGeom>
                <a:solidFill>
                  <a:srgbClr val="A69F9F"/>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sp>
              <p:nvSpPr>
                <p:cNvPr id="29" name="Rectangle 28">
                  <a:extLst>
                    <a:ext uri="{FF2B5EF4-FFF2-40B4-BE49-F238E27FC236}">
                      <a16:creationId xmlns:a16="http://schemas.microsoft.com/office/drawing/2014/main" id="{79496D39-19D1-4B31-85F5-D8A89E488F71}"/>
                    </a:ext>
                  </a:extLst>
                </p:cNvPr>
                <p:cNvSpPr/>
                <p:nvPr/>
              </p:nvSpPr>
              <p:spPr>
                <a:xfrm>
                  <a:off x="2024062" y="4729163"/>
                  <a:ext cx="633413" cy="566736"/>
                </a:xfrm>
                <a:prstGeom prst="rect">
                  <a:avLst/>
                </a:prstGeom>
                <a:solidFill>
                  <a:srgbClr val="DF603A"/>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b="1" dirty="0">
                    <a:cs typeface="Calibri" panose="020F0502020204030204" pitchFamily="34" charset="0"/>
                  </a:endParaRPr>
                </a:p>
              </p:txBody>
            </p:sp>
          </p:grpSp>
          <p:sp>
            <p:nvSpPr>
              <p:cNvPr id="20" name="TextBox 19">
                <a:extLst>
                  <a:ext uri="{FF2B5EF4-FFF2-40B4-BE49-F238E27FC236}">
                    <a16:creationId xmlns:a16="http://schemas.microsoft.com/office/drawing/2014/main" id="{34C933BD-D730-41AE-A83B-A3C618A9708D}"/>
                  </a:ext>
                </a:extLst>
              </p:cNvPr>
              <p:cNvSpPr txBox="1"/>
              <p:nvPr/>
            </p:nvSpPr>
            <p:spPr>
              <a:xfrm>
                <a:off x="2138357" y="1738313"/>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solidFill>
                      <a:schemeClr val="bg1"/>
                    </a:solidFill>
                    <a:cs typeface="Calibri" panose="020F0502020204030204" pitchFamily="34" charset="0"/>
                  </a:rPr>
                  <a:t>2 (5.4)</a:t>
                </a:r>
              </a:p>
            </p:txBody>
          </p:sp>
          <p:sp>
            <p:nvSpPr>
              <p:cNvPr id="21" name="TextBox 20">
                <a:extLst>
                  <a:ext uri="{FF2B5EF4-FFF2-40B4-BE49-F238E27FC236}">
                    <a16:creationId xmlns:a16="http://schemas.microsoft.com/office/drawing/2014/main" id="{9F092666-CC7F-412E-85A2-19D3BA84CA73}"/>
                  </a:ext>
                </a:extLst>
              </p:cNvPr>
              <p:cNvSpPr txBox="1"/>
              <p:nvPr/>
            </p:nvSpPr>
            <p:spPr>
              <a:xfrm>
                <a:off x="2138357" y="2319336"/>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cs typeface="Calibri" panose="020F0502020204030204" pitchFamily="34" charset="0"/>
                  </a:rPr>
                  <a:t>10 (27.0)</a:t>
                </a:r>
              </a:p>
            </p:txBody>
          </p:sp>
          <p:sp>
            <p:nvSpPr>
              <p:cNvPr id="22" name="TextBox 21">
                <a:extLst>
                  <a:ext uri="{FF2B5EF4-FFF2-40B4-BE49-F238E27FC236}">
                    <a16:creationId xmlns:a16="http://schemas.microsoft.com/office/drawing/2014/main" id="{A1BFFBC6-68E5-43EC-9F7F-1B2764C74931}"/>
                  </a:ext>
                </a:extLst>
              </p:cNvPr>
              <p:cNvSpPr txBox="1"/>
              <p:nvPr/>
            </p:nvSpPr>
            <p:spPr>
              <a:xfrm>
                <a:off x="2138357" y="2986087"/>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cs typeface="Calibri" panose="020F0502020204030204" pitchFamily="34" charset="0"/>
                  </a:rPr>
                  <a:t>4 (10.8)</a:t>
                </a:r>
              </a:p>
            </p:txBody>
          </p:sp>
          <p:sp>
            <p:nvSpPr>
              <p:cNvPr id="23" name="TextBox 22">
                <a:extLst>
                  <a:ext uri="{FF2B5EF4-FFF2-40B4-BE49-F238E27FC236}">
                    <a16:creationId xmlns:a16="http://schemas.microsoft.com/office/drawing/2014/main" id="{19D360DD-FBF0-4D5E-867C-CF64C1BB2095}"/>
                  </a:ext>
                </a:extLst>
              </p:cNvPr>
              <p:cNvSpPr txBox="1"/>
              <p:nvPr/>
            </p:nvSpPr>
            <p:spPr>
              <a:xfrm>
                <a:off x="2138357" y="3910012"/>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solidFill>
                      <a:schemeClr val="bg1"/>
                    </a:solidFill>
                    <a:cs typeface="Calibri" panose="020F0502020204030204" pitchFamily="34" charset="0"/>
                  </a:rPr>
                  <a:t>15 (40.5)</a:t>
                </a:r>
              </a:p>
            </p:txBody>
          </p:sp>
          <p:sp>
            <p:nvSpPr>
              <p:cNvPr id="24" name="TextBox 23">
                <a:extLst>
                  <a:ext uri="{FF2B5EF4-FFF2-40B4-BE49-F238E27FC236}">
                    <a16:creationId xmlns:a16="http://schemas.microsoft.com/office/drawing/2014/main" id="{2A1C963B-008A-4083-A0CA-3ACC1F8E4B1F}"/>
                  </a:ext>
                </a:extLst>
              </p:cNvPr>
              <p:cNvSpPr txBox="1"/>
              <p:nvPr/>
            </p:nvSpPr>
            <p:spPr>
              <a:xfrm>
                <a:off x="2138357" y="4905375"/>
                <a:ext cx="533406" cy="206376"/>
              </a:xfrm>
              <a:prstGeom prst="rect">
                <a:avLst/>
              </a:prstGeom>
              <a:noFill/>
            </p:spPr>
            <p:txBody>
              <a:bodyPr wrap="none" lIns="0" tIns="0" rIns="0" bIns="0" rtlCol="0" anchor="ctr">
                <a:noAutofit/>
              </a:bodyPr>
              <a:lstStyle/>
              <a:p>
                <a:pPr algn="ctr">
                  <a:lnSpc>
                    <a:spcPct val="100000"/>
                  </a:lnSpc>
                  <a:spcBef>
                    <a:spcPts val="1200"/>
                  </a:spcBef>
                  <a:buSzPct val="100000"/>
                </a:pPr>
                <a:r>
                  <a:rPr lang="en-GB" sz="800" b="1" dirty="0">
                    <a:solidFill>
                      <a:schemeClr val="bg1"/>
                    </a:solidFill>
                    <a:cs typeface="Calibri" panose="020F0502020204030204" pitchFamily="34" charset="0"/>
                  </a:rPr>
                  <a:t>6 (16.2)</a:t>
                </a:r>
              </a:p>
            </p:txBody>
          </p:sp>
        </p:grpSp>
      </p:grpSp>
      <p:sp>
        <p:nvSpPr>
          <p:cNvPr id="86" name="Rectangle: Rounded Corners 85">
            <a:extLst>
              <a:ext uri="{FF2B5EF4-FFF2-40B4-BE49-F238E27FC236}">
                <a16:creationId xmlns:a16="http://schemas.microsoft.com/office/drawing/2014/main" id="{0F733047-50D7-4BBA-ACDF-C5C6307E894D}"/>
              </a:ext>
            </a:extLst>
          </p:cNvPr>
          <p:cNvSpPr/>
          <p:nvPr/>
        </p:nvSpPr>
        <p:spPr>
          <a:xfrm>
            <a:off x="9542614" y="1749178"/>
            <a:ext cx="2339340" cy="3416056"/>
          </a:xfrm>
          <a:prstGeom prst="roundRect">
            <a:avLst>
              <a:gd name="adj" fmla="val 8124"/>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dirty="0">
              <a:ln>
                <a:noFill/>
              </a:ln>
              <a:solidFill>
                <a:srgbClr val="FFFFFF"/>
              </a:solidFill>
              <a:effectLst/>
              <a:uLnTx/>
              <a:uFillTx/>
              <a:cs typeface="Calibri" panose="020F0502020204030204" pitchFamily="34" charset="0"/>
            </a:endParaRPr>
          </a:p>
        </p:txBody>
      </p:sp>
      <p:sp>
        <p:nvSpPr>
          <p:cNvPr id="87" name="Footer Placeholder 86">
            <a:extLst>
              <a:ext uri="{FF2B5EF4-FFF2-40B4-BE49-F238E27FC236}">
                <a16:creationId xmlns:a16="http://schemas.microsoft.com/office/drawing/2014/main" id="{2D2ACE85-8A35-D93D-1636-7D0B91080904}"/>
              </a:ext>
            </a:extLst>
          </p:cNvPr>
          <p:cNvSpPr>
            <a:spLocks noGrp="1"/>
          </p:cNvSpPr>
          <p:nvPr>
            <p:ph type="ftr" sz="quarter" idx="3"/>
          </p:nvPr>
        </p:nvSpPr>
        <p:spPr>
          <a:xfrm>
            <a:off x="609600" y="5165234"/>
            <a:ext cx="10744199" cy="1633248"/>
          </a:xfrm>
        </p:spPr>
        <p:txBody>
          <a:bodyPr/>
          <a:lstStyle/>
          <a:p>
            <a:r>
              <a:rPr lang="en-US" sz="1050" dirty="0" err="1"/>
              <a:t>Iberdomide</a:t>
            </a:r>
            <a:r>
              <a:rPr lang="en-US" sz="1050" dirty="0"/>
              <a:t> (</a:t>
            </a:r>
            <a:r>
              <a:rPr lang="en-US" sz="1050" dirty="0" err="1"/>
              <a:t>IBER</a:t>
            </a:r>
            <a:r>
              <a:rPr lang="en-US" sz="1050" dirty="0"/>
              <a:t>; CC-220) is an investigational product, currently not approved by any regulatory agency.</a:t>
            </a:r>
          </a:p>
          <a:p>
            <a:endParaRPr lang="en-US" sz="1050" dirty="0"/>
          </a:p>
          <a:p>
            <a:r>
              <a:rPr lang="en-US" sz="1050" baseline="30000" dirty="0"/>
              <a:t>a </a:t>
            </a:r>
            <a:r>
              <a:rPr lang="en-US" sz="1050" dirty="0"/>
              <a:t>PR or better. Evaluable patients include patients who have received 1 dose of </a:t>
            </a:r>
            <a:r>
              <a:rPr lang="en-US" sz="1050" dirty="0" err="1"/>
              <a:t>IBER</a:t>
            </a:r>
            <a:r>
              <a:rPr lang="en-US" sz="1050" dirty="0"/>
              <a:t>, had measurable disease at baseline, and 1 post-baseline response assessment; </a:t>
            </a:r>
            <a:r>
              <a:rPr lang="en-US" sz="1050" baseline="30000" dirty="0"/>
              <a:t>b</a:t>
            </a:r>
            <a:r>
              <a:rPr lang="en-US" sz="1050" dirty="0"/>
              <a:t> Refractory to LEN or POM; </a:t>
            </a:r>
            <a:r>
              <a:rPr lang="en-US" sz="1050" baseline="30000" dirty="0"/>
              <a:t>c </a:t>
            </a:r>
            <a:r>
              <a:rPr lang="en-US" sz="1050" dirty="0"/>
              <a:t>Refractory to 1 </a:t>
            </a:r>
            <a:r>
              <a:rPr lang="en-US" sz="1050" dirty="0" err="1"/>
              <a:t>IMiD</a:t>
            </a:r>
            <a:r>
              <a:rPr lang="en-US" sz="1050" baseline="30000" dirty="0"/>
              <a:t>®</a:t>
            </a:r>
            <a:r>
              <a:rPr lang="en-US" sz="1050" dirty="0"/>
              <a:t> agent, 1 PI, 1 anti-CD38 </a:t>
            </a:r>
            <a:r>
              <a:rPr lang="en-US" sz="1050" dirty="0" err="1"/>
              <a:t>mAb</a:t>
            </a:r>
            <a:r>
              <a:rPr lang="en-US" sz="1050" dirty="0"/>
              <a:t>, and 1 steroid. </a:t>
            </a:r>
          </a:p>
          <a:p>
            <a:endParaRPr lang="en-US" sz="1050" dirty="0"/>
          </a:p>
          <a:p>
            <a:r>
              <a:rPr lang="en-US" sz="1050" dirty="0" err="1"/>
              <a:t>mAb</a:t>
            </a:r>
            <a:r>
              <a:rPr lang="en-US" sz="1050" dirty="0"/>
              <a:t>, monoclonal antibody; MR, minimal response; ORR, overall response rate; PI, proteasome inhibitor; PR, partial response; SD, stable disease; </a:t>
            </a:r>
            <a:r>
              <a:rPr lang="en-US" sz="1050" dirty="0" err="1"/>
              <a:t>TEAE</a:t>
            </a:r>
            <a:r>
              <a:rPr lang="en-US" sz="1050" dirty="0"/>
              <a:t>, treatment-emergent adverse event; </a:t>
            </a:r>
            <a:r>
              <a:rPr lang="en-US" sz="1050" dirty="0" err="1"/>
              <a:t>VGPR</a:t>
            </a:r>
            <a:r>
              <a:rPr lang="en-US" sz="1050" dirty="0"/>
              <a:t>, very good partial response.</a:t>
            </a:r>
          </a:p>
          <a:p>
            <a:endParaRPr lang="en-US" sz="1050" dirty="0"/>
          </a:p>
          <a:p>
            <a:r>
              <a:rPr lang="en-US" sz="1050" dirty="0" err="1"/>
              <a:t>Lonial</a:t>
            </a:r>
            <a:r>
              <a:rPr lang="en-US" sz="1050" dirty="0"/>
              <a:t> S, et al. Oral presentation at ASCO 2019; abstract 8006. </a:t>
            </a:r>
            <a:r>
              <a:rPr lang="en-US" sz="1050" dirty="0" err="1"/>
              <a:t>Lonial</a:t>
            </a:r>
            <a:r>
              <a:rPr lang="en-US" sz="1050" dirty="0"/>
              <a:t> S, et al. </a:t>
            </a:r>
            <a:r>
              <a:rPr lang="en-US" sz="1050" i="1" dirty="0"/>
              <a:t>Blood </a:t>
            </a:r>
            <a:r>
              <a:rPr lang="en-US" sz="1050" dirty="0"/>
              <a:t>2019;134:abstract 3119.</a:t>
            </a:r>
          </a:p>
        </p:txBody>
      </p:sp>
    </p:spTree>
    <p:extLst>
      <p:ext uri="{BB962C8B-B14F-4D97-AF65-F5344CB8AC3E}">
        <p14:creationId xmlns:p14="http://schemas.microsoft.com/office/powerpoint/2010/main" val="1711497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E3782-0EBF-4E43-B723-848B1B781995}"/>
              </a:ext>
            </a:extLst>
          </p:cNvPr>
          <p:cNvSpPr>
            <a:spLocks noGrp="1"/>
          </p:cNvSpPr>
          <p:nvPr>
            <p:ph type="title"/>
          </p:nvPr>
        </p:nvSpPr>
        <p:spPr>
          <a:xfrm>
            <a:off x="609599" y="211228"/>
            <a:ext cx="11014129" cy="1043141"/>
          </a:xfrm>
        </p:spPr>
        <p:txBody>
          <a:bodyPr>
            <a:normAutofit/>
          </a:bodyPr>
          <a:lstStyle/>
          <a:p>
            <a:r>
              <a:rPr lang="en-GB" sz="2800" dirty="0"/>
              <a:t>TEAEs: I</a:t>
            </a:r>
            <a:r>
              <a:rPr lang="en-US" sz="2800" dirty="0" err="1"/>
              <a:t>berdomide</a:t>
            </a:r>
            <a:r>
              <a:rPr lang="en-PH" sz="2800" dirty="0"/>
              <a:t> in Combination with DEX and DARA, BORT, or CFZ (</a:t>
            </a:r>
            <a:r>
              <a:rPr lang="en-US" sz="2800" dirty="0"/>
              <a:t>Cohorts E, F and G) </a:t>
            </a:r>
            <a:r>
              <a:rPr lang="en-PH" sz="2800" dirty="0"/>
              <a:t>in Patients With RRMM</a:t>
            </a:r>
            <a:endParaRPr lang="en-GB" sz="2800" dirty="0"/>
          </a:p>
        </p:txBody>
      </p:sp>
      <p:graphicFrame>
        <p:nvGraphicFramePr>
          <p:cNvPr id="6" name="Table 5">
            <a:extLst>
              <a:ext uri="{FF2B5EF4-FFF2-40B4-BE49-F238E27FC236}">
                <a16:creationId xmlns:a16="http://schemas.microsoft.com/office/drawing/2014/main" id="{0F6BE008-5649-4B47-B7EA-AD8FBB9A2CEB}"/>
              </a:ext>
            </a:extLst>
          </p:cNvPr>
          <p:cNvGraphicFramePr>
            <a:graphicFrameLocks noGrp="1"/>
          </p:cNvGraphicFramePr>
          <p:nvPr>
            <p:extLst>
              <p:ext uri="{D42A27DB-BD31-4B8C-83A1-F6EECF244321}">
                <p14:modId xmlns:p14="http://schemas.microsoft.com/office/powerpoint/2010/main" val="3475156643"/>
              </p:ext>
            </p:extLst>
          </p:nvPr>
        </p:nvGraphicFramePr>
        <p:xfrm>
          <a:off x="1175358" y="1232683"/>
          <a:ext cx="9841283" cy="4325226"/>
        </p:xfrm>
        <a:graphic>
          <a:graphicData uri="http://schemas.openxmlformats.org/drawingml/2006/table">
            <a:tbl>
              <a:tblPr firstRow="1">
                <a:tableStyleId>{E8B1032C-EA38-4F05-BA0D-38AFFFC7BED3}</a:tableStyleId>
              </a:tblPr>
              <a:tblGrid>
                <a:gridCol w="4497503">
                  <a:extLst>
                    <a:ext uri="{9D8B030D-6E8A-4147-A177-3AD203B41FA5}">
                      <a16:colId xmlns:a16="http://schemas.microsoft.com/office/drawing/2014/main" val="20000"/>
                    </a:ext>
                  </a:extLst>
                </a:gridCol>
                <a:gridCol w="1799303">
                  <a:extLst>
                    <a:ext uri="{9D8B030D-6E8A-4147-A177-3AD203B41FA5}">
                      <a16:colId xmlns:a16="http://schemas.microsoft.com/office/drawing/2014/main" val="1227056931"/>
                    </a:ext>
                  </a:extLst>
                </a:gridCol>
                <a:gridCol w="1763919">
                  <a:extLst>
                    <a:ext uri="{9D8B030D-6E8A-4147-A177-3AD203B41FA5}">
                      <a16:colId xmlns:a16="http://schemas.microsoft.com/office/drawing/2014/main" val="20001"/>
                    </a:ext>
                  </a:extLst>
                </a:gridCol>
                <a:gridCol w="1780558">
                  <a:extLst>
                    <a:ext uri="{9D8B030D-6E8A-4147-A177-3AD203B41FA5}">
                      <a16:colId xmlns:a16="http://schemas.microsoft.com/office/drawing/2014/main" val="20002"/>
                    </a:ext>
                  </a:extLst>
                </a:gridCol>
              </a:tblGrid>
              <a:tr h="260346">
                <a:tc rowSpan="2">
                  <a:txBody>
                    <a:bodyPr/>
                    <a:lstStyle/>
                    <a:p>
                      <a:pPr algn="ctr" fontAlgn="auto">
                        <a:lnSpc>
                          <a:spcPct val="90000"/>
                        </a:lnSpc>
                        <a:spcBef>
                          <a:spcPts val="0"/>
                        </a:spcBef>
                        <a:spcAft>
                          <a:spcPts val="200"/>
                        </a:spcAft>
                      </a:pPr>
                      <a:r>
                        <a:rPr lang="en-GB" sz="1400" b="1" noProof="0" dirty="0">
                          <a:solidFill>
                            <a:schemeClr val="tx1"/>
                          </a:solidFill>
                          <a:latin typeface="+mn-lt"/>
                          <a:ea typeface="MS Mincho"/>
                          <a:cs typeface="Calibri" panose="020F0502020204030204" pitchFamily="34" charset="0"/>
                        </a:rPr>
                        <a:t>TEAEs of interest, n (%)</a:t>
                      </a:r>
                    </a:p>
                  </a:txBody>
                  <a:tcPr marT="34290" marB="3429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solidFill>
                      <a:srgbClr val="FDA97D"/>
                    </a:solidFill>
                  </a:tcPr>
                </a:tc>
                <a:tc gridSpan="3">
                  <a:txBody>
                    <a:bodyPr/>
                    <a:lstStyle/>
                    <a:p>
                      <a:pPr marL="0" indent="0" algn="ctr">
                        <a:lnSpc>
                          <a:spcPct val="79000"/>
                        </a:lnSpc>
                        <a:spcBef>
                          <a:spcPts val="0"/>
                        </a:spcBef>
                        <a:spcAft>
                          <a:spcPts val="200"/>
                        </a:spcAft>
                        <a:tabLst/>
                      </a:pPr>
                      <a:r>
                        <a:rPr lang="en-GB" sz="1400" b="1" kern="1200" noProof="0" dirty="0">
                          <a:solidFill>
                            <a:schemeClr val="tx1"/>
                          </a:solidFill>
                          <a:latin typeface="+mn-lt"/>
                          <a:ea typeface="+mn-ea"/>
                          <a:cs typeface="Calibri" panose="020F0502020204030204" pitchFamily="34" charset="0"/>
                        </a:rPr>
                        <a:t>Grade ≥ 3</a:t>
                      </a:r>
                    </a:p>
                  </a:txBody>
                  <a:tcPr marL="121920" marR="121920" marT="36000" marB="3600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DA97D"/>
                    </a:solidFill>
                  </a:tcPr>
                </a:tc>
                <a:tc hMerge="1">
                  <a:txBody>
                    <a:bodyPr/>
                    <a:lstStyle/>
                    <a:p>
                      <a:pPr marL="0" indent="0" algn="ctr">
                        <a:lnSpc>
                          <a:spcPct val="79000"/>
                        </a:lnSpc>
                        <a:spcBef>
                          <a:spcPts val="0"/>
                        </a:spcBef>
                        <a:spcAft>
                          <a:spcPts val="200"/>
                        </a:spcAft>
                        <a:tabLst/>
                      </a:pPr>
                      <a:endParaRPr lang="en-GB" sz="1400" b="1" kern="1200" dirty="0">
                        <a:solidFill>
                          <a:schemeClr val="tx1"/>
                        </a:solidFill>
                        <a:latin typeface="+mn-lt"/>
                        <a:ea typeface="+mn-ea"/>
                        <a:cs typeface="+mn-cs"/>
                      </a:endParaRPr>
                    </a:p>
                  </a:txBody>
                  <a:tcPr marL="121920" marR="121920" marT="12192" marB="12192" anchor="ctr">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rgbClr val="FDA97D"/>
                    </a:solidFill>
                  </a:tcPr>
                </a:tc>
                <a:tc hMerge="1">
                  <a:txBody>
                    <a:bodyPr/>
                    <a:lstStyle/>
                    <a:p>
                      <a:pPr marL="0" indent="0" algn="ctr">
                        <a:lnSpc>
                          <a:spcPct val="79000"/>
                        </a:lnSpc>
                        <a:spcBef>
                          <a:spcPts val="0"/>
                        </a:spcBef>
                        <a:spcAft>
                          <a:spcPts val="200"/>
                        </a:spcAft>
                        <a:tabLst/>
                      </a:pPr>
                      <a:endParaRPr lang="en-GB" sz="1400" b="1" kern="1200" dirty="0">
                        <a:solidFill>
                          <a:schemeClr val="tx1"/>
                        </a:solidFill>
                        <a:latin typeface="+mn-lt"/>
                        <a:ea typeface="+mn-ea"/>
                        <a:cs typeface="+mn-cs"/>
                      </a:endParaRPr>
                    </a:p>
                  </a:txBody>
                  <a:tcPr marL="121920" marR="121920" marT="12192" marB="12192"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solidFill>
                      <a:srgbClr val="FDA97D"/>
                    </a:solidFill>
                  </a:tcPr>
                </a:tc>
                <a:extLst>
                  <a:ext uri="{0D108BD9-81ED-4DB2-BD59-A6C34878D82A}">
                    <a16:rowId xmlns:a16="http://schemas.microsoft.com/office/drawing/2014/main" val="2871115585"/>
                  </a:ext>
                </a:extLst>
              </a:tr>
              <a:tr h="456866">
                <a:tc vMerge="1">
                  <a:txBody>
                    <a:bodyPr/>
                    <a:lstStyle/>
                    <a:p>
                      <a:pPr fontAlgn="auto">
                        <a:lnSpc>
                          <a:spcPct val="90000"/>
                        </a:lnSpc>
                        <a:spcBef>
                          <a:spcPts val="0"/>
                        </a:spcBef>
                        <a:spcAft>
                          <a:spcPts val="200"/>
                        </a:spcAft>
                      </a:pPr>
                      <a:r>
                        <a:rPr lang="en-US" sz="1200" b="1" dirty="0">
                          <a:solidFill>
                            <a:schemeClr val="bg1"/>
                          </a:solidFill>
                          <a:latin typeface="+mj-lt"/>
                          <a:ea typeface="MS Mincho"/>
                          <a:cs typeface="Times New Roman"/>
                        </a:rPr>
                        <a:t>TEAEs of interest, n (%)</a:t>
                      </a:r>
                    </a:p>
                    <a:p>
                      <a:pPr fontAlgn="auto">
                        <a:lnSpc>
                          <a:spcPct val="90000"/>
                        </a:lnSpc>
                        <a:spcBef>
                          <a:spcPts val="0"/>
                        </a:spcBef>
                        <a:spcAft>
                          <a:spcPts val="200"/>
                        </a:spcAft>
                      </a:pPr>
                      <a:endParaRPr lang="en-US" sz="1200" b="1" dirty="0">
                        <a:solidFill>
                          <a:schemeClr val="bg1"/>
                        </a:solidFill>
                        <a:latin typeface="+mj-lt"/>
                        <a:ea typeface="MS Mincho"/>
                        <a:cs typeface="Times New Roman"/>
                      </a:endParaRPr>
                    </a:p>
                  </a:txBody>
                  <a:tcPr marT="34290" marB="3429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solidFill>
                  </a:tcPr>
                </a:tc>
                <a:tc>
                  <a:txBody>
                    <a:bodyPr/>
                    <a:lstStyle/>
                    <a:p>
                      <a:pPr marL="0" indent="0" algn="ctr">
                        <a:lnSpc>
                          <a:spcPct val="100000"/>
                        </a:lnSpc>
                        <a:spcBef>
                          <a:spcPts val="0"/>
                        </a:spcBef>
                        <a:spcAft>
                          <a:spcPts val="0"/>
                        </a:spcAft>
                        <a:tabLst/>
                      </a:pPr>
                      <a:r>
                        <a:rPr lang="en-GB" sz="1400" b="1" kern="1200" noProof="0" dirty="0">
                          <a:solidFill>
                            <a:schemeClr val="tx1"/>
                          </a:solidFill>
                          <a:latin typeface="+mn-lt"/>
                          <a:cs typeface="Calibri" panose="020F0502020204030204" pitchFamily="34" charset="0"/>
                        </a:rPr>
                        <a:t>IberDd</a:t>
                      </a:r>
                    </a:p>
                    <a:p>
                      <a:pPr marL="0" indent="0" algn="ctr">
                        <a:lnSpc>
                          <a:spcPct val="100000"/>
                        </a:lnSpc>
                        <a:spcBef>
                          <a:spcPts val="0"/>
                        </a:spcBef>
                        <a:spcAft>
                          <a:spcPts val="0"/>
                        </a:spcAft>
                        <a:tabLst/>
                      </a:pPr>
                      <a:r>
                        <a:rPr lang="en-GB" sz="1400" b="1" kern="1200" noProof="0" dirty="0">
                          <a:solidFill>
                            <a:schemeClr val="tx1"/>
                          </a:solidFill>
                          <a:latin typeface="+mn-lt"/>
                          <a:cs typeface="Calibri" panose="020F0502020204030204" pitchFamily="34" charset="0"/>
                        </a:rPr>
                        <a:t>(N = 39)</a:t>
                      </a:r>
                      <a:r>
                        <a:rPr lang="en-GB" sz="1400" b="1" kern="1200" baseline="30000" noProof="0" dirty="0">
                          <a:solidFill>
                            <a:schemeClr val="tx1"/>
                          </a:solidFill>
                          <a:latin typeface="+mn-lt"/>
                          <a:cs typeface="Calibri" panose="020F0502020204030204" pitchFamily="34" charset="0"/>
                        </a:rPr>
                        <a:t>a</a:t>
                      </a:r>
                      <a:endParaRPr lang="en-GB" sz="1400" b="1" kern="1200" noProof="0" dirty="0">
                        <a:solidFill>
                          <a:schemeClr val="tx1"/>
                        </a:solidFill>
                        <a:latin typeface="+mn-lt"/>
                        <a:ea typeface="+mn-ea"/>
                        <a:cs typeface="Calibri" panose="020F0502020204030204" pitchFamily="34" charset="0"/>
                      </a:endParaRPr>
                    </a:p>
                  </a:txBody>
                  <a:tcPr marL="121920" marR="121920" marT="36000" marB="3600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solidFill>
                      <a:srgbClr val="FDA97D"/>
                    </a:solidFill>
                  </a:tcPr>
                </a:tc>
                <a:tc>
                  <a:txBody>
                    <a:bodyPr/>
                    <a:lstStyle/>
                    <a:p>
                      <a:pPr marL="0" indent="0" algn="ctr">
                        <a:lnSpc>
                          <a:spcPct val="100000"/>
                        </a:lnSpc>
                        <a:spcBef>
                          <a:spcPts val="0"/>
                        </a:spcBef>
                        <a:spcAft>
                          <a:spcPts val="0"/>
                        </a:spcAft>
                        <a:tabLst/>
                      </a:pPr>
                      <a:r>
                        <a:rPr lang="en-GB" sz="1400" b="1" kern="1200" noProof="0" dirty="0">
                          <a:solidFill>
                            <a:schemeClr val="tx1"/>
                          </a:solidFill>
                          <a:latin typeface="+mn-lt"/>
                          <a:cs typeface="Calibri" panose="020F0502020204030204" pitchFamily="34" charset="0"/>
                        </a:rPr>
                        <a:t>IberVd</a:t>
                      </a:r>
                    </a:p>
                    <a:p>
                      <a:pPr marL="0" indent="0" algn="ctr">
                        <a:lnSpc>
                          <a:spcPct val="100000"/>
                        </a:lnSpc>
                        <a:spcBef>
                          <a:spcPts val="0"/>
                        </a:spcBef>
                        <a:spcAft>
                          <a:spcPts val="0"/>
                        </a:spcAft>
                        <a:tabLst/>
                      </a:pPr>
                      <a:r>
                        <a:rPr lang="en-GB" sz="1400" b="1" kern="1200" noProof="0" dirty="0">
                          <a:solidFill>
                            <a:schemeClr val="tx1"/>
                          </a:solidFill>
                          <a:latin typeface="+mn-lt"/>
                          <a:cs typeface="Calibri" panose="020F0502020204030204" pitchFamily="34" charset="0"/>
                        </a:rPr>
                        <a:t>(N = 25)</a:t>
                      </a:r>
                      <a:endParaRPr lang="en-GB" sz="1400" b="1" kern="1200" noProof="0" dirty="0">
                        <a:solidFill>
                          <a:schemeClr val="tx1"/>
                        </a:solidFill>
                        <a:latin typeface="+mn-lt"/>
                        <a:ea typeface="+mn-ea"/>
                        <a:cs typeface="Calibri" panose="020F0502020204030204" pitchFamily="34" charset="0"/>
                      </a:endParaRPr>
                    </a:p>
                  </a:txBody>
                  <a:tcPr marL="121920" marR="121920" marT="36000" marB="3600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solidFill>
                      <a:srgbClr val="FDA97D"/>
                    </a:solidFill>
                  </a:tcPr>
                </a:tc>
                <a:tc>
                  <a:txBody>
                    <a:bodyPr/>
                    <a:lstStyle/>
                    <a:p>
                      <a:pPr marL="0" indent="0" algn="ctr">
                        <a:lnSpc>
                          <a:spcPct val="100000"/>
                        </a:lnSpc>
                        <a:spcBef>
                          <a:spcPts val="0"/>
                        </a:spcBef>
                        <a:spcAft>
                          <a:spcPts val="0"/>
                        </a:spcAft>
                        <a:tabLst/>
                      </a:pPr>
                      <a:r>
                        <a:rPr lang="en-GB" sz="1400" b="1" kern="1200" noProof="0" dirty="0">
                          <a:solidFill>
                            <a:schemeClr val="tx1"/>
                          </a:solidFill>
                          <a:latin typeface="+mn-lt"/>
                          <a:cs typeface="Calibri" panose="020F0502020204030204" pitchFamily="34" charset="0"/>
                        </a:rPr>
                        <a:t>IberKd</a:t>
                      </a:r>
                    </a:p>
                    <a:p>
                      <a:pPr marL="0" indent="0" algn="ctr">
                        <a:lnSpc>
                          <a:spcPct val="100000"/>
                        </a:lnSpc>
                        <a:spcBef>
                          <a:spcPts val="0"/>
                        </a:spcBef>
                        <a:spcAft>
                          <a:spcPts val="0"/>
                        </a:spcAft>
                        <a:tabLst/>
                      </a:pPr>
                      <a:r>
                        <a:rPr lang="en-GB" sz="1400" b="1" kern="1200" noProof="0" dirty="0">
                          <a:solidFill>
                            <a:schemeClr val="tx1"/>
                          </a:solidFill>
                          <a:latin typeface="+mn-lt"/>
                          <a:cs typeface="Calibri" panose="020F0502020204030204" pitchFamily="34" charset="0"/>
                        </a:rPr>
                        <a:t>(N = 9)</a:t>
                      </a:r>
                      <a:endParaRPr lang="en-GB" sz="1400" b="1" kern="1200" noProof="0" dirty="0">
                        <a:solidFill>
                          <a:schemeClr val="tx1"/>
                        </a:solidFill>
                        <a:latin typeface="+mn-lt"/>
                        <a:ea typeface="+mn-ea"/>
                        <a:cs typeface="Calibri" panose="020F0502020204030204" pitchFamily="34" charset="0"/>
                      </a:endParaRPr>
                    </a:p>
                  </a:txBody>
                  <a:tcPr marL="121920" marR="121920" marT="36000" marB="36000"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solidFill>
                      <a:srgbClr val="FDA97D"/>
                    </a:solidFill>
                  </a:tcPr>
                </a:tc>
                <a:extLst>
                  <a:ext uri="{0D108BD9-81ED-4DB2-BD59-A6C34878D82A}">
                    <a16:rowId xmlns:a16="http://schemas.microsoft.com/office/drawing/2014/main" val="1076937661"/>
                  </a:ext>
                </a:extLst>
              </a:tr>
              <a:tr h="217792">
                <a:tc>
                  <a:txBody>
                    <a:bodyPr/>
                    <a:lstStyle/>
                    <a:p>
                      <a:pPr marL="0" indent="0">
                        <a:lnSpc>
                          <a:spcPct val="100000"/>
                        </a:lnSpc>
                        <a:spcBef>
                          <a:spcPts val="0"/>
                        </a:spcBef>
                        <a:spcAft>
                          <a:spcPts val="0"/>
                        </a:spcAft>
                        <a:tabLst/>
                      </a:pPr>
                      <a:r>
                        <a:rPr lang="en-GB" sz="1400" b="1" noProof="0" dirty="0">
                          <a:solidFill>
                            <a:schemeClr val="tx1"/>
                          </a:solidFill>
                          <a:latin typeface="+mn-lt"/>
                          <a:cs typeface="Calibri" panose="020F0502020204030204" pitchFamily="34" charset="0"/>
                        </a:rPr>
                        <a:t>Haematological</a:t>
                      </a:r>
                      <a:endParaRPr lang="en-GB" sz="1400" b="1" strike="sngStrike" noProof="0" dirty="0">
                        <a:solidFill>
                          <a:srgbClr val="FF0000"/>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endParaRPr lang="en-GB" sz="1400" b="0" noProof="0" dirty="0">
                        <a:solidFill>
                          <a:schemeClr val="tx1"/>
                        </a:solidFill>
                        <a:effectLst/>
                        <a:latin typeface="+mn-lt"/>
                        <a:ea typeface="Times New Roman"/>
                        <a:cs typeface="Calibri" panose="020F0502020204030204" pitchFamily="34" charset="0"/>
                      </a:endParaRP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endParaRPr lang="en-GB" sz="1400" b="0" noProof="0" dirty="0">
                        <a:solidFill>
                          <a:schemeClr val="tx1"/>
                        </a:solidFill>
                        <a:effectLst/>
                        <a:latin typeface="+mn-lt"/>
                        <a:ea typeface="Times New Roman"/>
                        <a:cs typeface="Calibri" panose="020F0502020204030204" pitchFamily="34" charset="0"/>
                      </a:endParaRP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endParaRPr lang="en-GB" sz="1400" b="0" noProof="0" dirty="0">
                        <a:solidFill>
                          <a:schemeClr val="tx1"/>
                        </a:solidFill>
                        <a:effectLst/>
                        <a:latin typeface="+mn-lt"/>
                        <a:ea typeface="Times New Roman"/>
                        <a:cs typeface="Calibri" panose="020F0502020204030204" pitchFamily="34" charset="0"/>
                      </a:endParaRP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18847597"/>
                  </a:ext>
                </a:extLst>
              </a:tr>
              <a:tr h="217792">
                <a:tc>
                  <a:txBody>
                    <a:bodyPr/>
                    <a:lstStyle/>
                    <a:p>
                      <a:pPr marL="118872"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Neutropenia</a:t>
                      </a:r>
                      <a:endParaRPr lang="en-GB" sz="1400" b="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tabLst>
                          <a:tab pos="628650" algn="dec"/>
                        </a:tabLst>
                      </a:pPr>
                      <a:r>
                        <a:rPr lang="en-GB" sz="1400" b="0" noProof="0" dirty="0">
                          <a:solidFill>
                            <a:schemeClr val="tx1"/>
                          </a:solidFill>
                          <a:effectLst/>
                          <a:latin typeface="+mn-lt"/>
                          <a:cs typeface="Calibri" panose="020F0502020204030204" pitchFamily="34" charset="0"/>
                        </a:rPr>
                        <a:t>	26 (66.7)</a:t>
                      </a:r>
                      <a:endParaRPr lang="en-GB" sz="1400" b="0" noProof="0" dirty="0">
                        <a:solidFill>
                          <a:schemeClr val="tx1"/>
                        </a:solidFill>
                        <a:effectLst/>
                        <a:latin typeface="+mn-lt"/>
                        <a:ea typeface="Times New Roman"/>
                        <a:cs typeface="Calibri" panose="020F0502020204030204" pitchFamily="34" charset="0"/>
                      </a:endParaRP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cs typeface="Calibri" panose="020F0502020204030204" pitchFamily="34" charset="0"/>
                        </a:rPr>
                        <a:t>	7 (28.0)</a:t>
                      </a:r>
                      <a:endParaRPr lang="en-GB" sz="1400" b="0" kern="1200" noProof="0" dirty="0">
                        <a:solidFill>
                          <a:schemeClr val="tx1"/>
                        </a:solidFill>
                        <a:effectLst/>
                        <a:latin typeface="+mn-lt"/>
                        <a:ea typeface="Times New Roman"/>
                        <a:cs typeface="Calibri" panose="020F0502020204030204" pitchFamily="34" charset="0"/>
                      </a:endParaRP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cs typeface="Calibri" panose="020F0502020204030204" pitchFamily="34" charset="0"/>
                        </a:rPr>
                        <a:t>	3 (33.3)</a:t>
                      </a:r>
                      <a:endParaRPr lang="en-GB" sz="1400" b="0" kern="1200" noProof="0" dirty="0">
                        <a:solidFill>
                          <a:schemeClr val="tx1"/>
                        </a:solidFill>
                        <a:effectLst/>
                        <a:latin typeface="+mn-lt"/>
                        <a:ea typeface="Times New Roman"/>
                        <a:cs typeface="Calibri" panose="020F0502020204030204" pitchFamily="34" charset="0"/>
                      </a:endParaRP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85945046"/>
                  </a:ext>
                </a:extLst>
              </a:tr>
              <a:tr h="217792">
                <a:tc>
                  <a:txBody>
                    <a:bodyPr/>
                    <a:lstStyle/>
                    <a:p>
                      <a:pPr marL="290513" lvl="0"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Febrile neutropenia</a:t>
                      </a:r>
                      <a:r>
                        <a:rPr lang="en-GB" sz="1400" baseline="30000" noProof="0" dirty="0">
                          <a:solidFill>
                            <a:schemeClr val="tx1"/>
                          </a:solidFill>
                          <a:latin typeface="+mn-lt"/>
                          <a:cs typeface="Calibri" panose="020F0502020204030204" pitchFamily="34" charset="0"/>
                        </a:rPr>
                        <a:t>b</a:t>
                      </a:r>
                      <a:endParaRPr lang="en-GB" sz="1400" b="0" baseline="3000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2 (5.1)</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80054736"/>
                  </a:ext>
                </a:extLst>
              </a:tr>
              <a:tr h="217792">
                <a:tc>
                  <a:txBody>
                    <a:bodyPr/>
                    <a:lstStyle/>
                    <a:p>
                      <a:pPr marL="118872"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Thrombocytopenia</a:t>
                      </a:r>
                      <a:endParaRPr lang="en-GB" sz="1400" b="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5 (12.8)</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6 (24.0)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1 (11.1)</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70235722"/>
                  </a:ext>
                </a:extLst>
              </a:tr>
              <a:tr h="217792">
                <a:tc>
                  <a:txBody>
                    <a:bodyPr/>
                    <a:lstStyle/>
                    <a:p>
                      <a:pPr marL="118872"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Anaemia</a:t>
                      </a:r>
                      <a:endParaRPr lang="en-GB" sz="1400" b="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8 (20.5)</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3 (12.0)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71517677"/>
                  </a:ext>
                </a:extLst>
              </a:tr>
              <a:tr h="217792">
                <a:tc>
                  <a:txBody>
                    <a:bodyPr/>
                    <a:lstStyle/>
                    <a:p>
                      <a:pPr marL="0" indent="0">
                        <a:lnSpc>
                          <a:spcPct val="100000"/>
                        </a:lnSpc>
                        <a:spcBef>
                          <a:spcPts val="0"/>
                        </a:spcBef>
                        <a:spcAft>
                          <a:spcPts val="0"/>
                        </a:spcAft>
                        <a:tabLst/>
                      </a:pPr>
                      <a:r>
                        <a:rPr lang="en-GB" sz="1400" b="1" noProof="0" dirty="0">
                          <a:solidFill>
                            <a:schemeClr val="tx1"/>
                          </a:solidFill>
                          <a:latin typeface="+mn-lt"/>
                          <a:cs typeface="Calibri" panose="020F0502020204030204" pitchFamily="34" charset="0"/>
                        </a:rPr>
                        <a:t>Non-haematological</a:t>
                      </a:r>
                      <a:endParaRPr lang="en-GB" sz="1400" b="1" strike="sngStrike" noProof="0" dirty="0">
                        <a:solidFill>
                          <a:srgbClr val="FF0000"/>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endParaRPr lang="en-GB" sz="1400" kern="1200" noProof="0" dirty="0">
                        <a:solidFill>
                          <a:schemeClr val="tx1"/>
                        </a:solidFill>
                        <a:effectLst/>
                        <a:latin typeface="+mn-lt"/>
                        <a:ea typeface="+mn-ea"/>
                        <a:cs typeface="Calibri" panose="020F0502020204030204" pitchFamily="34" charset="0"/>
                      </a:endParaRP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pPr>
                      <a:endParaRPr lang="en-GB" sz="1400" b="0" noProof="0" dirty="0">
                        <a:solidFill>
                          <a:schemeClr val="tx1"/>
                        </a:solidFill>
                        <a:effectLst/>
                        <a:latin typeface="+mn-lt"/>
                        <a:ea typeface="Times New Roman"/>
                        <a:cs typeface="Calibri" panose="020F0502020204030204" pitchFamily="34" charset="0"/>
                      </a:endParaRP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15949054"/>
                  </a:ext>
                </a:extLst>
              </a:tr>
              <a:tr h="217792">
                <a:tc>
                  <a:txBody>
                    <a:bodyPr/>
                    <a:lstStyle/>
                    <a:p>
                      <a:pPr marL="118872"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Fatigue</a:t>
                      </a:r>
                      <a:endParaRPr lang="en-GB" sz="1400" b="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1 (2.6)</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1 (11.1)</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03927496"/>
                  </a:ext>
                </a:extLst>
              </a:tr>
              <a:tr h="217792">
                <a:tc>
                  <a:txBody>
                    <a:bodyPr/>
                    <a:lstStyle/>
                    <a:p>
                      <a:pPr marL="118872"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Diarrhoea</a:t>
                      </a:r>
                      <a:endParaRPr lang="en-GB" sz="1400" b="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1 (2.6)</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1 (4.0)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89367973"/>
                  </a:ext>
                </a:extLst>
              </a:tr>
              <a:tr h="217792">
                <a:tc>
                  <a:txBody>
                    <a:bodyPr/>
                    <a:lstStyle/>
                    <a:p>
                      <a:pPr marL="118872"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Constipation</a:t>
                      </a:r>
                      <a:endParaRPr lang="en-GB" sz="1400" b="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6411089"/>
                  </a:ext>
                </a:extLst>
              </a:tr>
              <a:tr h="217792">
                <a:tc>
                  <a:txBody>
                    <a:bodyPr/>
                    <a:lstStyle/>
                    <a:p>
                      <a:pPr marL="118872"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Infusion-related reaction</a:t>
                      </a:r>
                      <a:endParaRPr lang="en-GB" sz="1400" b="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GB" sz="1400" b="0" noProof="0" dirty="0">
                          <a:solidFill>
                            <a:schemeClr val="tx1"/>
                          </a:solidFill>
                          <a:effectLst/>
                          <a:latin typeface="+mn-lt"/>
                          <a:cs typeface="Calibri" panose="020F0502020204030204" pitchFamily="34" charset="0"/>
                        </a:rPr>
                        <a:t>-</a:t>
                      </a:r>
                      <a:endParaRPr lang="en-GB" sz="1400" b="0" noProof="0" dirty="0">
                        <a:solidFill>
                          <a:schemeClr val="tx1"/>
                        </a:solidFill>
                        <a:effectLst/>
                        <a:latin typeface="+mn-lt"/>
                        <a:ea typeface="Times New Roman"/>
                        <a:cs typeface="Calibri" panose="020F0502020204030204" pitchFamily="34" charset="0"/>
                      </a:endParaRP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5643609"/>
                  </a:ext>
                </a:extLst>
              </a:tr>
              <a:tr h="217792">
                <a:tc>
                  <a:txBody>
                    <a:bodyPr/>
                    <a:lstStyle/>
                    <a:p>
                      <a:pPr marL="118872"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Peripheral neuropathy</a:t>
                      </a:r>
                      <a:r>
                        <a:rPr lang="en-GB" sz="1400" baseline="30000" noProof="0" dirty="0">
                          <a:solidFill>
                            <a:schemeClr val="tx1"/>
                          </a:solidFill>
                          <a:latin typeface="+mn-lt"/>
                          <a:cs typeface="Calibri" panose="020F0502020204030204" pitchFamily="34" charset="0"/>
                        </a:rPr>
                        <a:t>c</a:t>
                      </a:r>
                      <a:endParaRPr lang="en-GB" sz="1400" b="0" baseline="3000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0250385"/>
                  </a:ext>
                </a:extLst>
              </a:tr>
              <a:tr h="217792">
                <a:tc>
                  <a:txBody>
                    <a:bodyPr/>
                    <a:lstStyle/>
                    <a:p>
                      <a:pPr marL="118872" indent="0">
                        <a:lnSpc>
                          <a:spcPct val="100000"/>
                        </a:lnSpc>
                        <a:spcBef>
                          <a:spcPts val="0"/>
                        </a:spcBef>
                        <a:spcAft>
                          <a:spcPts val="0"/>
                        </a:spcAft>
                        <a:tabLst/>
                      </a:pPr>
                      <a:r>
                        <a:rPr lang="en-GB" sz="1400" noProof="0" dirty="0">
                          <a:solidFill>
                            <a:schemeClr val="tx1"/>
                          </a:solidFill>
                          <a:latin typeface="+mn-lt"/>
                          <a:cs typeface="Calibri" panose="020F0502020204030204" pitchFamily="34" charset="0"/>
                        </a:rPr>
                        <a:t>Rash</a:t>
                      </a:r>
                      <a:endParaRPr lang="en-GB" sz="1400" b="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1 (4.0)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1574987"/>
                  </a:ext>
                </a:extLst>
              </a:tr>
              <a:tr h="217792">
                <a:tc>
                  <a:txBody>
                    <a:bodyPr/>
                    <a:lstStyle/>
                    <a:p>
                      <a:pPr marL="118872" indent="0">
                        <a:lnSpc>
                          <a:spcPct val="100000"/>
                        </a:lnSpc>
                        <a:spcBef>
                          <a:spcPts val="0"/>
                        </a:spcBef>
                        <a:spcAft>
                          <a:spcPts val="0"/>
                        </a:spcAft>
                        <a:tabLst/>
                      </a:pPr>
                      <a:r>
                        <a:rPr lang="en-GB" sz="1400" b="0" noProof="0" dirty="0">
                          <a:solidFill>
                            <a:schemeClr val="tx1"/>
                          </a:solidFill>
                          <a:latin typeface="+mn-lt"/>
                          <a:cs typeface="Calibri" panose="020F0502020204030204" pitchFamily="34" charset="0"/>
                        </a:rPr>
                        <a:t>Thrombotic event</a:t>
                      </a:r>
                      <a:r>
                        <a:rPr lang="en-GB" sz="1400" b="0" baseline="30000" noProof="0" dirty="0">
                          <a:solidFill>
                            <a:schemeClr val="tx1"/>
                          </a:solidFill>
                          <a:latin typeface="+mn-lt"/>
                          <a:cs typeface="Calibri" panose="020F0502020204030204" pitchFamily="34" charset="0"/>
                        </a:rPr>
                        <a:t>d</a:t>
                      </a:r>
                      <a:endParaRPr lang="en-GB" sz="1400" b="0" baseline="3000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459776"/>
                  </a:ext>
                </a:extLst>
              </a:tr>
              <a:tr h="217792">
                <a:tc>
                  <a:txBody>
                    <a:bodyPr/>
                    <a:lstStyle/>
                    <a:p>
                      <a:pPr marL="0" indent="0">
                        <a:lnSpc>
                          <a:spcPct val="100000"/>
                        </a:lnSpc>
                        <a:spcBef>
                          <a:spcPts val="0"/>
                        </a:spcBef>
                        <a:spcAft>
                          <a:spcPts val="0"/>
                        </a:spcAft>
                        <a:tabLst/>
                      </a:pPr>
                      <a:r>
                        <a:rPr lang="en-GB" sz="1400" b="1" noProof="0" dirty="0">
                          <a:solidFill>
                            <a:schemeClr val="tx1"/>
                          </a:solidFill>
                          <a:latin typeface="+mn-lt"/>
                          <a:cs typeface="Calibri" panose="020F0502020204030204" pitchFamily="34" charset="0"/>
                        </a:rPr>
                        <a:t>Infections</a:t>
                      </a:r>
                      <a:endParaRPr lang="en-GB" sz="1400" b="1"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defTabSz="914400" rtl="0" eaLnBrk="1" latinLnBrk="0" hangingPunct="1">
                        <a:lnSpc>
                          <a:spcPct val="100000"/>
                        </a:lnSpc>
                        <a:spcBef>
                          <a:spcPts val="0"/>
                        </a:spcBef>
                        <a:spcAft>
                          <a:spcPts val="0"/>
                        </a:spcAft>
                        <a:tabLst>
                          <a:tab pos="628650" algn="dec"/>
                        </a:tabLst>
                      </a:pPr>
                      <a:r>
                        <a:rPr lang="en-GB" sz="1400" b="0" kern="1200" noProof="0" dirty="0">
                          <a:solidFill>
                            <a:schemeClr val="tx1"/>
                          </a:solidFill>
                          <a:effectLst/>
                          <a:latin typeface="+mn-lt"/>
                          <a:ea typeface="+mn-ea"/>
                          <a:cs typeface="Calibri" panose="020F0502020204030204" pitchFamily="34" charset="0"/>
                        </a:rPr>
                        <a:t>	6 (15.4)</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5 (20.0)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3 (33.3)</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6713143"/>
                  </a:ext>
                </a:extLst>
              </a:tr>
              <a:tr h="217792">
                <a:tc>
                  <a:txBody>
                    <a:bodyPr/>
                    <a:lstStyle/>
                    <a:p>
                      <a:pPr marL="118872" indent="0">
                        <a:lnSpc>
                          <a:spcPct val="100000"/>
                        </a:lnSpc>
                        <a:spcBef>
                          <a:spcPts val="0"/>
                        </a:spcBef>
                        <a:spcAft>
                          <a:spcPts val="0"/>
                        </a:spcAft>
                        <a:tabLst/>
                      </a:pPr>
                      <a:r>
                        <a:rPr lang="en-GB" sz="1400" b="0" baseline="0" noProof="0" dirty="0">
                          <a:solidFill>
                            <a:schemeClr val="tx1"/>
                          </a:solidFill>
                          <a:latin typeface="+mn-lt"/>
                          <a:cs typeface="Calibri" panose="020F0502020204030204" pitchFamily="34" charset="0"/>
                        </a:rPr>
                        <a:t>Upper respiratory tract infection</a:t>
                      </a:r>
                      <a:endParaRPr lang="en-GB" sz="1400" b="0" baseline="0" noProof="0" dirty="0">
                        <a:solidFill>
                          <a:schemeClr val="tx1"/>
                        </a:solidFill>
                        <a:latin typeface="+mn-lt"/>
                        <a:ea typeface="MS Mincho"/>
                        <a:cs typeface="Calibri" panose="020F0502020204030204" pitchFamily="34" charset="0"/>
                      </a:endParaRPr>
                    </a:p>
                  </a:txBody>
                  <a:tcPr marL="121920" marR="121920"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b="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2 (8.0)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628650" algn="dec"/>
                        </a:tabLst>
                        <a:defRPr/>
                      </a:pPr>
                      <a:r>
                        <a:rPr lang="en-GB" sz="1400" kern="1200" noProof="0" dirty="0">
                          <a:solidFill>
                            <a:schemeClr val="tx1"/>
                          </a:solidFill>
                          <a:effectLst/>
                          <a:latin typeface="+mn-lt"/>
                          <a:ea typeface="+mn-ea"/>
                          <a:cs typeface="Calibri" panose="020F0502020204030204" pitchFamily="34" charset="0"/>
                        </a:rPr>
                        <a:t>	0</a:t>
                      </a:r>
                    </a:p>
                  </a:txBody>
                  <a:tcPr marT="12192" marB="12192" anchor="ctr">
                    <a:lnL w="12700" cap="flat" cmpd="sng" algn="ctr">
                      <a:solidFill>
                        <a:srgbClr val="FDA97D"/>
                      </a:solidFill>
                      <a:prstDash val="solid"/>
                      <a:round/>
                      <a:headEnd type="none" w="med" len="med"/>
                      <a:tailEnd type="none" w="med" len="med"/>
                    </a:lnL>
                    <a:lnR w="12700" cap="flat" cmpd="sng" algn="ctr">
                      <a:solidFill>
                        <a:srgbClr val="FDA97D"/>
                      </a:solidFill>
                      <a:prstDash val="solid"/>
                      <a:round/>
                      <a:headEnd type="none" w="med" len="med"/>
                      <a:tailEnd type="none" w="med" len="med"/>
                    </a:lnR>
                    <a:lnT w="12700" cap="flat" cmpd="sng" algn="ctr">
                      <a:solidFill>
                        <a:srgbClr val="FDA97D"/>
                      </a:solidFill>
                      <a:prstDash val="solid"/>
                      <a:round/>
                      <a:headEnd type="none" w="med" len="med"/>
                      <a:tailEnd type="none" w="med" len="med"/>
                    </a:lnT>
                    <a:lnB w="12700" cap="flat" cmpd="sng" algn="ctr">
                      <a:solidFill>
                        <a:srgbClr val="FDA97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96849024"/>
                  </a:ext>
                </a:extLst>
              </a:tr>
            </a:tbl>
          </a:graphicData>
        </a:graphic>
      </p:graphicFrame>
      <p:sp>
        <p:nvSpPr>
          <p:cNvPr id="7" name="Footer Placeholder 6">
            <a:extLst>
              <a:ext uri="{FF2B5EF4-FFF2-40B4-BE49-F238E27FC236}">
                <a16:creationId xmlns:a16="http://schemas.microsoft.com/office/drawing/2014/main" id="{DAF75957-8952-F9AE-201A-99A007122E84}"/>
              </a:ext>
            </a:extLst>
          </p:cNvPr>
          <p:cNvSpPr>
            <a:spLocks noGrp="1"/>
          </p:cNvSpPr>
          <p:nvPr>
            <p:ph type="ftr" sz="quarter" idx="3"/>
          </p:nvPr>
        </p:nvSpPr>
        <p:spPr>
          <a:xfrm>
            <a:off x="609600" y="5557910"/>
            <a:ext cx="10744199" cy="1240572"/>
          </a:xfrm>
        </p:spPr>
        <p:txBody>
          <a:bodyPr/>
          <a:lstStyle/>
          <a:p>
            <a:r>
              <a:rPr lang="en-US" dirty="0" err="1"/>
              <a:t>Iberdomide</a:t>
            </a:r>
            <a:r>
              <a:rPr lang="en-US" dirty="0"/>
              <a:t> (</a:t>
            </a:r>
            <a:r>
              <a:rPr lang="en-US" dirty="0" err="1"/>
              <a:t>IBER</a:t>
            </a:r>
            <a:r>
              <a:rPr lang="en-US" dirty="0"/>
              <a:t>; CC-220) is an investigational product, currently not approved by any regulatory agency.</a:t>
            </a:r>
          </a:p>
          <a:p>
            <a:endParaRPr lang="en-US" dirty="0"/>
          </a:p>
          <a:p>
            <a:r>
              <a:rPr lang="en-US" baseline="30000" dirty="0"/>
              <a:t>a </a:t>
            </a:r>
            <a:r>
              <a:rPr lang="en-US" dirty="0"/>
              <a:t>4 patients were enrolled but not treated at the time of data cut-off; </a:t>
            </a:r>
            <a:r>
              <a:rPr lang="en-US" baseline="30000" dirty="0"/>
              <a:t>b </a:t>
            </a:r>
            <a:r>
              <a:rPr lang="en-US" dirty="0"/>
              <a:t>Includes neutropenic sepsis;</a:t>
            </a:r>
            <a:r>
              <a:rPr lang="en-US" baseline="30000" dirty="0"/>
              <a:t> c </a:t>
            </a:r>
            <a:r>
              <a:rPr lang="en-US" dirty="0"/>
              <a:t>Includes peripheral sensory neuropathy;. </a:t>
            </a:r>
            <a:r>
              <a:rPr lang="en-US" baseline="30000" dirty="0"/>
              <a:t>d </a:t>
            </a:r>
            <a:r>
              <a:rPr lang="en-US" dirty="0"/>
              <a:t>Includes pulmonary embolism and deep vein thrombosis</a:t>
            </a:r>
          </a:p>
          <a:p>
            <a:endParaRPr lang="en-US" dirty="0"/>
          </a:p>
          <a:p>
            <a:r>
              <a:rPr lang="en-US" dirty="0" err="1"/>
              <a:t>Lonial</a:t>
            </a:r>
            <a:r>
              <a:rPr lang="en-US" dirty="0"/>
              <a:t> S, et al. Oral presentation at </a:t>
            </a:r>
            <a:r>
              <a:rPr lang="en-US" dirty="0" err="1"/>
              <a:t>EHA</a:t>
            </a:r>
            <a:r>
              <a:rPr lang="en-US" dirty="0"/>
              <a:t> 2021; abstract S187.</a:t>
            </a:r>
          </a:p>
        </p:txBody>
      </p:sp>
    </p:spTree>
    <p:extLst>
      <p:ext uri="{BB962C8B-B14F-4D97-AF65-F5344CB8AC3E}">
        <p14:creationId xmlns:p14="http://schemas.microsoft.com/office/powerpoint/2010/main" val="2231653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72076-CD12-4102-B0CB-42E740FEF734}"/>
              </a:ext>
            </a:extLst>
          </p:cNvPr>
          <p:cNvSpPr>
            <a:spLocks noGrp="1"/>
          </p:cNvSpPr>
          <p:nvPr>
            <p:ph type="title"/>
          </p:nvPr>
        </p:nvSpPr>
        <p:spPr/>
        <p:txBody>
          <a:bodyPr/>
          <a:lstStyle/>
          <a:p>
            <a:r>
              <a:rPr lang="en-US" dirty="0"/>
              <a:t>Take Home Point</a:t>
            </a:r>
          </a:p>
        </p:txBody>
      </p:sp>
      <p:sp>
        <p:nvSpPr>
          <p:cNvPr id="3" name="Content Placeholder 2">
            <a:extLst>
              <a:ext uri="{FF2B5EF4-FFF2-40B4-BE49-F238E27FC236}">
                <a16:creationId xmlns:a16="http://schemas.microsoft.com/office/drawing/2014/main" id="{184B24E7-EA33-465C-9E5D-C4794360757F}"/>
              </a:ext>
            </a:extLst>
          </p:cNvPr>
          <p:cNvSpPr>
            <a:spLocks noGrp="1"/>
          </p:cNvSpPr>
          <p:nvPr>
            <p:ph idx="1"/>
          </p:nvPr>
        </p:nvSpPr>
        <p:spPr/>
        <p:txBody>
          <a:bodyPr>
            <a:normAutofit/>
          </a:bodyPr>
          <a:lstStyle/>
          <a:p>
            <a:r>
              <a:rPr lang="en-US" sz="2800" dirty="0" err="1"/>
              <a:t>CELMods</a:t>
            </a:r>
            <a:r>
              <a:rPr lang="en-US" sz="2800" baseline="30000" dirty="0"/>
              <a:t>®</a:t>
            </a:r>
            <a:r>
              <a:rPr lang="en-US" sz="2800" dirty="0"/>
              <a:t> are safe and may have a favorable profile compared to IMIDs for certain toxicities such as neutropenia </a:t>
            </a:r>
          </a:p>
          <a:p>
            <a:endParaRPr lang="en-US" sz="2800" dirty="0"/>
          </a:p>
          <a:p>
            <a:r>
              <a:rPr lang="en-US" sz="2800" dirty="0"/>
              <a:t>Combination with other therapies increases grade 3 and 4 toxicity; however, this remains manageable </a:t>
            </a:r>
          </a:p>
          <a:p>
            <a:endParaRPr lang="en-US" sz="2800" dirty="0"/>
          </a:p>
          <a:p>
            <a:r>
              <a:rPr lang="en-US" sz="2800" dirty="0"/>
              <a:t>Hematological AEs and infections were the most common and were overall treatable </a:t>
            </a:r>
          </a:p>
        </p:txBody>
      </p:sp>
    </p:spTree>
    <p:extLst>
      <p:ext uri="{BB962C8B-B14F-4D97-AF65-F5344CB8AC3E}">
        <p14:creationId xmlns:p14="http://schemas.microsoft.com/office/powerpoint/2010/main" val="1621831982"/>
      </p:ext>
    </p:extLst>
  </p:cSld>
  <p:clrMapOvr>
    <a:masterClrMapping/>
  </p:clrMapOvr>
</p:sld>
</file>

<file path=ppt/theme/theme1.xml><?xml version="1.0" encoding="utf-8"?>
<a:theme xmlns:a="http://schemas.openxmlformats.org/drawingml/2006/main" name="2022 Hem Onc">
  <a:themeElements>
    <a:clrScheme name="HemOnc22">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35A696"/>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1396</Words>
  <Application>Microsoft Office PowerPoint</Application>
  <PresentationFormat>Widescreen</PresentationFormat>
  <Paragraphs>329</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2022 Hem Onc</vt:lpstr>
      <vt:lpstr>How Does the Safety and Tolerability With Iberdomide Compare to Current IMiD Therapies?</vt:lpstr>
      <vt:lpstr>Disclaimer</vt:lpstr>
      <vt:lpstr>Lenalidomide and Pomalidomide TEAEs</vt:lpstr>
      <vt:lpstr>CC-220-MM-001: Response Rates and Safety</vt:lpstr>
      <vt:lpstr>TEAEs: Iberdomide in Combination with DEX and DARA, BORT, or CFZ (Cohorts E, F and G) in Patients With RRMM</vt:lpstr>
      <vt:lpstr>Take Home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2022-08-23T17:50:57Z</dcterms:modified>
</cp:coreProperties>
</file>