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xml" ContentType="application/vnd.openxmlformats-officedocument.presentationml.tags+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12"/>
  </p:notesMasterIdLst>
  <p:sldIdLst>
    <p:sldId id="2147472972" r:id="rId2"/>
    <p:sldId id="256" r:id="rId3"/>
    <p:sldId id="2147472956" r:id="rId4"/>
    <p:sldId id="371" r:id="rId5"/>
    <p:sldId id="372" r:id="rId6"/>
    <p:sldId id="373" r:id="rId7"/>
    <p:sldId id="2147472962" r:id="rId8"/>
    <p:sldId id="375" r:id="rId9"/>
    <p:sldId id="377" r:id="rId10"/>
    <p:sldId id="21474729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8" autoAdjust="0"/>
    <p:restoredTop sz="94660"/>
  </p:normalViewPr>
  <p:slideViewPr>
    <p:cSldViewPr snapToGrid="0">
      <p:cViewPr varScale="1">
        <p:scale>
          <a:sx n="82" d="100"/>
          <a:sy n="82" d="100"/>
        </p:scale>
        <p:origin x="126" y="450"/>
      </p:cViewPr>
      <p:guideLst>
        <p:guide orient="horz" pos="324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291684305590839E-2"/>
          <c:y val="0.10703925037634159"/>
          <c:w val="0.82081370813461929"/>
          <c:h val="0.63968818944793315"/>
        </c:manualLayout>
      </c:layout>
      <c:barChart>
        <c:barDir val="col"/>
        <c:grouping val="stacked"/>
        <c:varyColors val="0"/>
        <c:ser>
          <c:idx val="0"/>
          <c:order val="0"/>
          <c:tx>
            <c:strRef>
              <c:f>Sheet1!$B$1</c:f>
              <c:strCache>
                <c:ptCount val="1"/>
                <c:pt idx="0">
                  <c:v>NE</c:v>
                </c:pt>
              </c:strCache>
            </c:strRef>
          </c:tx>
          <c:spPr>
            <a:solidFill>
              <a:srgbClr val="D9D9D9"/>
            </a:solidFill>
            <a:ln>
              <a:noFill/>
            </a:ln>
            <a:effectLst/>
          </c:spPr>
          <c:invertIfNegative val="0"/>
          <c:dLbls>
            <c:dLbl>
              <c:idx val="0"/>
              <c:layout>
                <c:manualLayout>
                  <c:x val="0.13116621511020796"/>
                  <c:y val="-4.6592639889325646E-2"/>
                </c:manualLayout>
              </c:layout>
              <c:tx>
                <c:rich>
                  <a:bodyPr rot="0" spcFirstLastPara="1" vertOverflow="ellipsis" vert="horz" wrap="square" lIns="38100" tIns="19050" rIns="38100" bIns="19050" anchor="ctr" anchorCtr="1">
                    <a:spAutoFit/>
                  </a:bodyPr>
                  <a:lstStyle/>
                  <a:p>
                    <a:pPr>
                      <a:defRPr sz="900" b="0" i="0" u="none" strike="noStrike" kern="1200" baseline="0">
                        <a:solidFill>
                          <a:srgbClr val="595454"/>
                        </a:solidFill>
                        <a:latin typeface="+mn-lt"/>
                        <a:ea typeface="+mn-ea"/>
                        <a:cs typeface="+mn-cs"/>
                      </a:defRPr>
                    </a:pPr>
                    <a:r>
                      <a:rPr lang="en-US" sz="900" b="0" dirty="0">
                        <a:solidFill>
                          <a:srgbClr val="595454"/>
                        </a:solidFill>
                      </a:rPr>
                      <a:t>3 (</a:t>
                    </a:r>
                    <a:fld id="{46AB0136-6EA5-4AD8-B27C-C67DBC25B22B}" type="VALUE">
                      <a:rPr lang="en-US" sz="900" b="0" smtClean="0">
                        <a:solidFill>
                          <a:srgbClr val="595454"/>
                        </a:solidFill>
                      </a:rPr>
                      <a:pPr>
                        <a:defRPr sz="900">
                          <a:solidFill>
                            <a:srgbClr val="595454"/>
                          </a:solidFill>
                        </a:defRPr>
                      </a:pPr>
                      <a:t>[VALUE]</a:t>
                    </a:fld>
                    <a:r>
                      <a:rPr lang="en-US" sz="900" b="0" dirty="0">
                        <a:solidFill>
                          <a:srgbClr val="595454"/>
                        </a:solidFill>
                      </a:rPr>
                      <a:t>)</a:t>
                    </a:r>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595454"/>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Sheet1!$B$2:$B$4</c:f>
              <c:numCache>
                <c:formatCode>0.0</c:formatCode>
                <c:ptCount val="3"/>
                <c:pt idx="0" formatCode="General">
                  <c:v>3.9</c:v>
                </c:pt>
                <c:pt idx="1">
                  <c:v>0</c:v>
                </c:pt>
                <c:pt idx="2" formatCode="General">
                  <c:v>0</c:v>
                </c:pt>
              </c:numCache>
            </c:numRef>
          </c:val>
          <c:extLst>
            <c:ext xmlns:c16="http://schemas.microsoft.com/office/drawing/2014/chart" uri="{C3380CC4-5D6E-409C-BE32-E72D297353CC}">
              <c16:uniqueId val="{00000001-3841-4841-A800-DCAA7EC1C3EF}"/>
            </c:ext>
          </c:extLst>
        </c:ser>
        <c:ser>
          <c:idx val="1"/>
          <c:order val="1"/>
          <c:tx>
            <c:strRef>
              <c:f>Sheet1!$C$1</c:f>
              <c:strCache>
                <c:ptCount val="1"/>
                <c:pt idx="0">
                  <c:v>PDᵈ</c:v>
                </c:pt>
              </c:strCache>
            </c:strRef>
          </c:tx>
          <c:spPr>
            <a:solidFill>
              <a:srgbClr val="DF603A"/>
            </a:solidFill>
            <a:ln>
              <a:noFill/>
            </a:ln>
            <a:effectLst/>
          </c:spPr>
          <c:invertIfNegative val="0"/>
          <c:dLbls>
            <c:dLbl>
              <c:idx val="0"/>
              <c:tx>
                <c:rich>
                  <a:bodyPr/>
                  <a:lstStyle/>
                  <a:p>
                    <a:r>
                      <a:rPr lang="en-US" dirty="0"/>
                      <a:t>15 (</a:t>
                    </a:r>
                    <a:fld id="{B171E5FD-2A6E-40AE-91CE-04F9362F143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3841-4841-A800-DCAA7EC1C3EF}"/>
                </c:ext>
              </c:extLst>
            </c:dLbl>
            <c:dLbl>
              <c:idx val="1"/>
              <c:delete val="1"/>
              <c:extLst>
                <c:ext xmlns:c15="http://schemas.microsoft.com/office/drawing/2012/chart" uri="{CE6537A1-D6FC-4f65-9D91-7224C49458BB}"/>
                <c:ext xmlns:c16="http://schemas.microsoft.com/office/drawing/2014/chart" uri="{C3380CC4-5D6E-409C-BE32-E72D297353CC}">
                  <c16:uniqueId val="{00000003-3841-4841-A800-DCAA7EC1C3EF}"/>
                </c:ext>
              </c:extLst>
            </c:dLbl>
            <c:dLbl>
              <c:idx val="2"/>
              <c:delete val="1"/>
              <c:extLst>
                <c:ext xmlns:c15="http://schemas.microsoft.com/office/drawing/2012/chart" uri="{CE6537A1-D6FC-4f65-9D91-7224C49458BB}"/>
                <c:ext xmlns:c16="http://schemas.microsoft.com/office/drawing/2014/chart" uri="{C3380CC4-5D6E-409C-BE32-E72D297353CC}">
                  <c16:uniqueId val="{00000004-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Sheet1!$C$2:$C$4</c:f>
              <c:numCache>
                <c:formatCode>0.0</c:formatCode>
                <c:ptCount val="3"/>
                <c:pt idx="0" formatCode="General">
                  <c:v>19.7</c:v>
                </c:pt>
                <c:pt idx="1">
                  <c:v>0</c:v>
                </c:pt>
                <c:pt idx="2" formatCode="General">
                  <c:v>0</c:v>
                </c:pt>
              </c:numCache>
            </c:numRef>
          </c:val>
          <c:extLst>
            <c:ext xmlns:c16="http://schemas.microsoft.com/office/drawing/2014/chart" uri="{C3380CC4-5D6E-409C-BE32-E72D297353CC}">
              <c16:uniqueId val="{00000005-3841-4841-A800-DCAA7EC1C3EF}"/>
            </c:ext>
          </c:extLst>
        </c:ser>
        <c:ser>
          <c:idx val="2"/>
          <c:order val="2"/>
          <c:tx>
            <c:strRef>
              <c:f>Sheet1!$D$1</c:f>
              <c:strCache>
                <c:ptCount val="1"/>
                <c:pt idx="0">
                  <c:v>SD</c:v>
                </c:pt>
              </c:strCache>
            </c:strRef>
          </c:tx>
          <c:spPr>
            <a:solidFill>
              <a:srgbClr val="A69F9F"/>
            </a:solidFill>
            <a:ln>
              <a:noFill/>
            </a:ln>
            <a:effectLst/>
          </c:spPr>
          <c:invertIfNegative val="0"/>
          <c:dLbls>
            <c:dLbl>
              <c:idx val="0"/>
              <c:tx>
                <c:rich>
                  <a:bodyPr/>
                  <a:lstStyle/>
                  <a:p>
                    <a:r>
                      <a:rPr lang="en-US" sz="900" b="0" dirty="0"/>
                      <a:t>37 (</a:t>
                    </a:r>
                    <a:fld id="{4AEE026E-19A6-4B65-994E-B2142C1B50AC}" type="VALUE">
                      <a:rPr lang="en-US" sz="900" b="0" smtClean="0"/>
                      <a:pPr/>
                      <a:t>[VALUE]</a:t>
                    </a:fld>
                    <a:r>
                      <a:rPr lang="en-US" sz="900" b="0"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841-4841-A800-DCAA7EC1C3EF}"/>
                </c:ext>
              </c:extLst>
            </c:dLbl>
            <c:dLbl>
              <c:idx val="1"/>
              <c:tx>
                <c:rich>
                  <a:bodyPr/>
                  <a:lstStyle/>
                  <a:p>
                    <a:r>
                      <a:rPr lang="en-US" sz="900" b="0" dirty="0"/>
                      <a:t>5 (</a:t>
                    </a:r>
                    <a:fld id="{ECA7506A-8D5C-439E-BB2B-AEFE30DEF817}" type="VALUE">
                      <a:rPr lang="en-US" sz="900" b="0" smtClean="0"/>
                      <a:pPr/>
                      <a:t>[VALUE]</a:t>
                    </a:fld>
                    <a:r>
                      <a:rPr lang="en-US" sz="900" b="0"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3841-4841-A800-DCAA7EC1C3EF}"/>
                </c:ext>
              </c:extLst>
            </c:dLbl>
            <c:dLbl>
              <c:idx val="2"/>
              <c:tx>
                <c:rich>
                  <a:bodyPr/>
                  <a:lstStyle/>
                  <a:p>
                    <a:r>
                      <a:rPr lang="en-US" sz="900" b="0" dirty="0"/>
                      <a:t>4 (</a:t>
                    </a:r>
                    <a:fld id="{9E8CF4B1-159F-4486-A0F7-E73762A2C268}" type="VALUE">
                      <a:rPr lang="en-US" sz="900" b="0" smtClean="0"/>
                      <a:pPr/>
                      <a:t>[VALUE]</a:t>
                    </a:fld>
                    <a:r>
                      <a:rPr lang="en-US" sz="900" b="0"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Sheet1!$D$2:$D$4</c:f>
              <c:numCache>
                <c:formatCode>0.0</c:formatCode>
                <c:ptCount val="3"/>
                <c:pt idx="0" formatCode="General">
                  <c:v>48.7</c:v>
                </c:pt>
                <c:pt idx="1">
                  <c:v>50</c:v>
                </c:pt>
                <c:pt idx="2" formatCode="General">
                  <c:v>36.4</c:v>
                </c:pt>
              </c:numCache>
            </c:numRef>
          </c:val>
          <c:extLst>
            <c:ext xmlns:c16="http://schemas.microsoft.com/office/drawing/2014/chart" uri="{C3380CC4-5D6E-409C-BE32-E72D297353CC}">
              <c16:uniqueId val="{00000009-3841-4841-A800-DCAA7EC1C3EF}"/>
            </c:ext>
          </c:extLst>
        </c:ser>
        <c:ser>
          <c:idx val="3"/>
          <c:order val="3"/>
          <c:tx>
            <c:strRef>
              <c:f>Sheet1!$E$1</c:f>
              <c:strCache>
                <c:ptCount val="1"/>
                <c:pt idx="0">
                  <c:v>MR</c:v>
                </c:pt>
              </c:strCache>
            </c:strRef>
          </c:tx>
          <c:spPr>
            <a:solidFill>
              <a:srgbClr val="CDFFFF"/>
            </a:solidFill>
            <a:ln>
              <a:noFill/>
            </a:ln>
            <a:effectLst/>
          </c:spPr>
          <c:invertIfNegative val="0"/>
          <c:dLbls>
            <c:dLbl>
              <c:idx val="0"/>
              <c:tx>
                <c:rich>
                  <a:bodyPr/>
                  <a:lstStyle/>
                  <a:p>
                    <a:r>
                      <a:rPr lang="en-US" dirty="0"/>
                      <a:t>4 (</a:t>
                    </a:r>
                    <a:fld id="{4ABD5656-D016-40F0-9C07-C5C7262A3DB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3841-4841-A800-DCAA7EC1C3EF}"/>
                </c:ext>
              </c:extLst>
            </c:dLbl>
            <c:dLbl>
              <c:idx val="1"/>
              <c:tx>
                <c:rich>
                  <a:bodyPr/>
                  <a:lstStyle/>
                  <a:p>
                    <a:r>
                      <a:rPr lang="en-US" dirty="0"/>
                      <a:t>1 (</a:t>
                    </a:r>
                    <a:fld id="{193F479B-5ACC-44A7-A23A-58BF9F1B40D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3841-4841-A800-DCAA7EC1C3EF}"/>
                </c:ext>
              </c:extLst>
            </c:dLbl>
            <c:dLbl>
              <c:idx val="2"/>
              <c:tx>
                <c:rich>
                  <a:bodyPr/>
                  <a:lstStyle/>
                  <a:p>
                    <a:r>
                      <a:rPr lang="en-US" dirty="0"/>
                      <a:t>1 (</a:t>
                    </a:r>
                    <a:fld id="{351D4706-76F8-4E8B-A491-81B2DF5B376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Sheet1!$E$2:$E$4</c:f>
              <c:numCache>
                <c:formatCode>0.0</c:formatCode>
                <c:ptCount val="3"/>
                <c:pt idx="0" formatCode="General">
                  <c:v>5.3</c:v>
                </c:pt>
                <c:pt idx="1">
                  <c:v>10</c:v>
                </c:pt>
                <c:pt idx="2" formatCode="General">
                  <c:v>9.1</c:v>
                </c:pt>
              </c:numCache>
            </c:numRef>
          </c:val>
          <c:extLst>
            <c:ext xmlns:c16="http://schemas.microsoft.com/office/drawing/2014/chart" uri="{C3380CC4-5D6E-409C-BE32-E72D297353CC}">
              <c16:uniqueId val="{0000000D-3841-4841-A800-DCAA7EC1C3EF}"/>
            </c:ext>
          </c:extLst>
        </c:ser>
        <c:ser>
          <c:idx val="4"/>
          <c:order val="4"/>
          <c:tx>
            <c:strRef>
              <c:f>Sheet1!$F$1</c:f>
              <c:strCache>
                <c:ptCount val="1"/>
                <c:pt idx="0">
                  <c:v>PRᶜ</c:v>
                </c:pt>
              </c:strCache>
            </c:strRef>
          </c:tx>
          <c:spPr>
            <a:solidFill>
              <a:srgbClr val="33D6F1"/>
            </a:solidFill>
            <a:ln>
              <a:noFill/>
            </a:ln>
            <a:effectLst/>
          </c:spPr>
          <c:invertIfNegative val="0"/>
          <c:dLbls>
            <c:dLbl>
              <c:idx val="0"/>
              <c:tx>
                <c:rich>
                  <a:bodyPr/>
                  <a:lstStyle/>
                  <a:p>
                    <a:r>
                      <a:rPr lang="en-US" dirty="0"/>
                      <a:t>9 (</a:t>
                    </a:r>
                    <a:fld id="{3FD14730-D438-4911-BB32-FA75AE35EB7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3841-4841-A800-DCAA7EC1C3EF}"/>
                </c:ext>
              </c:extLst>
            </c:dLbl>
            <c:dLbl>
              <c:idx val="1"/>
              <c:tx>
                <c:rich>
                  <a:bodyPr/>
                  <a:lstStyle/>
                  <a:p>
                    <a:r>
                      <a:rPr lang="en-US" baseline="0" dirty="0"/>
                      <a:t>2 (</a:t>
                    </a:r>
                    <a:fld id="{094538D0-A585-4744-A273-E8CA1994A4D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3841-4841-A800-DCAA7EC1C3EF}"/>
                </c:ext>
              </c:extLst>
            </c:dLbl>
            <c:dLbl>
              <c:idx val="2"/>
              <c:tx>
                <c:rich>
                  <a:bodyPr/>
                  <a:lstStyle/>
                  <a:p>
                    <a:r>
                      <a:rPr lang="en-US" dirty="0"/>
                      <a:t>3 (</a:t>
                    </a:r>
                    <a:fld id="{66B15838-86F1-4BB9-8F9A-8B4000EB1C91}"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Sheet1!$F$2:$F$4</c:f>
              <c:numCache>
                <c:formatCode>0.0</c:formatCode>
                <c:ptCount val="3"/>
                <c:pt idx="0" formatCode="General">
                  <c:v>11.8</c:v>
                </c:pt>
                <c:pt idx="1">
                  <c:v>20</c:v>
                </c:pt>
                <c:pt idx="2" formatCode="General">
                  <c:v>27.3</c:v>
                </c:pt>
              </c:numCache>
            </c:numRef>
          </c:val>
          <c:extLst>
            <c:ext xmlns:c16="http://schemas.microsoft.com/office/drawing/2014/chart" uri="{C3380CC4-5D6E-409C-BE32-E72D297353CC}">
              <c16:uniqueId val="{00000011-3841-4841-A800-DCAA7EC1C3EF}"/>
            </c:ext>
          </c:extLst>
        </c:ser>
        <c:ser>
          <c:idx val="5"/>
          <c:order val="5"/>
          <c:tx>
            <c:strRef>
              <c:f>Sheet1!$G$1</c:f>
              <c:strCache>
                <c:ptCount val="1"/>
                <c:pt idx="0">
                  <c:v>VGPRᵇ</c:v>
                </c:pt>
              </c:strCache>
            </c:strRef>
          </c:tx>
          <c:spPr>
            <a:solidFill>
              <a:srgbClr val="009FBA"/>
            </a:solidFill>
            <a:ln>
              <a:noFill/>
            </a:ln>
            <a:effectLst/>
          </c:spPr>
          <c:invertIfNegative val="0"/>
          <c:dLbls>
            <c:dLbl>
              <c:idx val="0"/>
              <c:tx>
                <c:rich>
                  <a:bodyPr/>
                  <a:lstStyle/>
                  <a:p>
                    <a:r>
                      <a:rPr lang="en-US" dirty="0"/>
                      <a:t>6 (</a:t>
                    </a:r>
                    <a:fld id="{25C4CEFF-21CE-4854-84BC-8FD7131E538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3841-4841-A800-DCAA7EC1C3EF}"/>
                </c:ext>
              </c:extLst>
            </c:dLbl>
            <c:dLbl>
              <c:idx val="1"/>
              <c:tx>
                <c:rich>
                  <a:bodyPr/>
                  <a:lstStyle/>
                  <a:p>
                    <a:r>
                      <a:rPr lang="en-US" dirty="0"/>
                      <a:t>2 (</a:t>
                    </a:r>
                    <a:fld id="{AA3544D3-5AA0-4CD4-BDA6-0ECAB7109E4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3841-4841-A800-DCAA7EC1C3EF}"/>
                </c:ext>
              </c:extLst>
            </c:dLbl>
            <c:dLbl>
              <c:idx val="2"/>
              <c:tx>
                <c:rich>
                  <a:bodyPr/>
                  <a:lstStyle/>
                  <a:p>
                    <a:r>
                      <a:rPr lang="en-US" sz="900" b="0" dirty="0">
                        <a:solidFill>
                          <a:schemeClr val="bg1"/>
                        </a:solidFill>
                      </a:rPr>
                      <a:t>2 (</a:t>
                    </a:r>
                    <a:fld id="{1F25DA04-BA03-4377-9A31-6391728E92E7}" type="VALUE">
                      <a:rPr lang="en-US" sz="900" b="0" smtClean="0">
                        <a:solidFill>
                          <a:schemeClr val="bg1"/>
                        </a:solidFill>
                      </a:rPr>
                      <a:pPr/>
                      <a:t>[VALUE]</a:t>
                    </a:fld>
                    <a:r>
                      <a:rPr lang="en-US" sz="900" b="0" dirty="0">
                        <a:solidFill>
                          <a:schemeClr val="bg1"/>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Sheet1!$G$2:$G$4</c:f>
              <c:numCache>
                <c:formatCode>0.0</c:formatCode>
                <c:ptCount val="3"/>
                <c:pt idx="0" formatCode="General">
                  <c:v>7.9</c:v>
                </c:pt>
                <c:pt idx="1">
                  <c:v>20</c:v>
                </c:pt>
                <c:pt idx="2" formatCode="General">
                  <c:v>18.2</c:v>
                </c:pt>
              </c:numCache>
            </c:numRef>
          </c:val>
          <c:extLst>
            <c:ext xmlns:c16="http://schemas.microsoft.com/office/drawing/2014/chart" uri="{C3380CC4-5D6E-409C-BE32-E72D297353CC}">
              <c16:uniqueId val="{00000015-3841-4841-A800-DCAA7EC1C3EF}"/>
            </c:ext>
          </c:extLst>
        </c:ser>
        <c:ser>
          <c:idx val="6"/>
          <c:order val="6"/>
          <c:tx>
            <c:strRef>
              <c:f>Sheet1!$H$1</c:f>
              <c:strCache>
                <c:ptCount val="1"/>
                <c:pt idx="0">
                  <c:v>CR</c:v>
                </c:pt>
              </c:strCache>
            </c:strRef>
          </c:tx>
          <c:spPr>
            <a:solidFill>
              <a:srgbClr val="077688"/>
            </a:solidFill>
            <a:ln>
              <a:noFill/>
            </a:ln>
            <a:effectLst/>
          </c:spPr>
          <c:invertIfNegative val="0"/>
          <c:dLbls>
            <c:dLbl>
              <c:idx val="0"/>
              <c:layout>
                <c:manualLayout>
                  <c:x val="6.5130869058034419E-2"/>
                  <c:y val="-3.0328081303365704E-2"/>
                </c:manualLayout>
              </c:layout>
              <c:tx>
                <c:rich>
                  <a:bodyPr/>
                  <a:lstStyle/>
                  <a:p>
                    <a:r>
                      <a:rPr lang="en-US" dirty="0"/>
                      <a:t>1 (</a:t>
                    </a:r>
                    <a:fld id="{114B83EB-7D6E-4DC0-B7B9-3624ECC0854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3841-4841-A800-DCAA7EC1C3EF}"/>
                </c:ext>
              </c:extLst>
            </c:dLbl>
            <c:dLbl>
              <c:idx val="1"/>
              <c:delete val="1"/>
              <c:extLst>
                <c:ext xmlns:c15="http://schemas.microsoft.com/office/drawing/2012/chart" uri="{CE6537A1-D6FC-4f65-9D91-7224C49458BB}"/>
                <c:ext xmlns:c16="http://schemas.microsoft.com/office/drawing/2014/chart" uri="{C3380CC4-5D6E-409C-BE32-E72D297353CC}">
                  <c16:uniqueId val="{00000017-3841-4841-A800-DCAA7EC1C3EF}"/>
                </c:ext>
              </c:extLst>
            </c:dLbl>
            <c:dLbl>
              <c:idx val="2"/>
              <c:tx>
                <c:rich>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r>
                      <a:rPr lang="en-US" sz="900" b="0" dirty="0">
                        <a:solidFill>
                          <a:schemeClr val="bg1"/>
                        </a:solidFill>
                      </a:rPr>
                      <a:t>1 (</a:t>
                    </a:r>
                    <a:fld id="{E36AF2D1-61C2-41A1-8D42-4A6777966802}" type="VALUE">
                      <a:rPr lang="en-US" sz="900" b="0" smtClean="0">
                        <a:solidFill>
                          <a:schemeClr val="bg1"/>
                        </a:solidFill>
                      </a:rPr>
                      <a:pPr>
                        <a:defRPr sz="900">
                          <a:solidFill>
                            <a:schemeClr val="bg1"/>
                          </a:solidFill>
                        </a:defRPr>
                      </a:pPr>
                      <a:t>[VALUE]</a:t>
                    </a:fld>
                    <a:r>
                      <a:rPr lang="en-US" sz="900" b="0" dirty="0">
                        <a:solidFill>
                          <a:schemeClr val="bg1"/>
                        </a:solidFill>
                      </a:rPr>
                      <a:t>)</a:t>
                    </a:r>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8-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Sheet1!$H$2:$H$4</c:f>
              <c:numCache>
                <c:formatCode>0.0</c:formatCode>
                <c:ptCount val="3"/>
                <c:pt idx="0" formatCode="General">
                  <c:v>1.3</c:v>
                </c:pt>
                <c:pt idx="1">
                  <c:v>0</c:v>
                </c:pt>
                <c:pt idx="2" formatCode="General">
                  <c:v>9.1</c:v>
                </c:pt>
              </c:numCache>
            </c:numRef>
          </c:val>
          <c:extLst>
            <c:ext xmlns:c16="http://schemas.microsoft.com/office/drawing/2014/chart" uri="{C3380CC4-5D6E-409C-BE32-E72D297353CC}">
              <c16:uniqueId val="{00000019-3841-4841-A800-DCAA7EC1C3EF}"/>
            </c:ext>
          </c:extLst>
        </c:ser>
        <c:dLbls>
          <c:dLblPos val="ctr"/>
          <c:showLegendKey val="0"/>
          <c:showVal val="1"/>
          <c:showCatName val="0"/>
          <c:showSerName val="0"/>
          <c:showPercent val="0"/>
          <c:showBubbleSize val="0"/>
        </c:dLbls>
        <c:gapWidth val="100"/>
        <c:overlap val="100"/>
        <c:axId val="336437632"/>
        <c:axId val="336439168"/>
      </c:barChart>
      <c:catAx>
        <c:axId val="336437632"/>
        <c:scaling>
          <c:orientation val="minMax"/>
        </c:scaling>
        <c:delete val="0"/>
        <c:axPos val="b"/>
        <c:numFmt formatCode="General" sourceLinked="1"/>
        <c:majorTickMark val="none"/>
        <c:minorTickMark val="none"/>
        <c:tickLblPos val="nextTo"/>
        <c:spPr>
          <a:noFill/>
          <a:ln w="6350" cap="flat" cmpd="sng" algn="ctr">
            <a:solidFill>
              <a:schemeClr val="bg1">
                <a:lumMod val="50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36439168"/>
        <c:crosses val="autoZero"/>
        <c:auto val="1"/>
        <c:lblAlgn val="ctr"/>
        <c:lblOffset val="0"/>
        <c:noMultiLvlLbl val="0"/>
      </c:catAx>
      <c:valAx>
        <c:axId val="336439168"/>
        <c:scaling>
          <c:orientation val="minMax"/>
          <c:max val="100"/>
        </c:scaling>
        <c:delete val="0"/>
        <c:axPos val="l"/>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US" sz="1000" b="1" dirty="0">
                    <a:solidFill>
                      <a:schemeClr val="tx1"/>
                    </a:solidFill>
                  </a:rPr>
                  <a:t>Response, n (%)</a:t>
                </a:r>
              </a:p>
            </c:rich>
          </c:tx>
          <c:layout>
            <c:manualLayout>
              <c:xMode val="edge"/>
              <c:yMode val="edge"/>
              <c:x val="6.3069737250585622E-3"/>
              <c:y val="0.25081808567950997"/>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36437632"/>
        <c:crosses val="autoZero"/>
        <c:crossBetween val="between"/>
        <c:majorUnit val="20"/>
      </c:valAx>
      <c:spPr>
        <a:noFill/>
        <a:ln>
          <a:noFill/>
        </a:ln>
        <a:effectLst/>
      </c:spPr>
    </c:plotArea>
    <c:legend>
      <c:legendPos val="r"/>
      <c:layout>
        <c:manualLayout>
          <c:xMode val="edge"/>
          <c:yMode val="edge"/>
          <c:x val="0.9023128157367426"/>
          <c:y val="0.15262230824315545"/>
          <c:w val="9.7687184263257412E-2"/>
          <c:h val="0.49978874172571758"/>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224189356051849"/>
          <c:y val="8.1563727700996499E-2"/>
          <c:w val="0.42266296374025869"/>
          <c:h val="0.66516365669054522"/>
        </c:manualLayout>
      </c:layout>
      <c:barChart>
        <c:barDir val="col"/>
        <c:grouping val="stacked"/>
        <c:varyColors val="0"/>
        <c:ser>
          <c:idx val="0"/>
          <c:order val="0"/>
          <c:tx>
            <c:strRef>
              <c:f>Sheet1!$B$1</c:f>
              <c:strCache>
                <c:ptCount val="1"/>
                <c:pt idx="0">
                  <c:v>PD</c:v>
                </c:pt>
              </c:strCache>
            </c:strRef>
          </c:tx>
          <c:spPr>
            <a:solidFill>
              <a:srgbClr val="DF603A"/>
            </a:solidFill>
            <a:ln>
              <a:noFill/>
            </a:ln>
            <a:effectLst/>
          </c:spPr>
          <c:invertIfNegative val="0"/>
          <c:dLbls>
            <c:delete val="1"/>
          </c:dLbls>
          <c:cat>
            <c:strRef>
              <c:f>Sheet1!$A$2</c:f>
              <c:strCache>
                <c:ptCount val="1"/>
                <c:pt idx="0">
                  <c:v>CC-92480 + BORT + DEX
(N = 19)</c:v>
                </c:pt>
              </c:strCache>
            </c:strRef>
          </c:cat>
          <c:val>
            <c:numRef>
              <c:f>Sheet1!$B$2</c:f>
              <c:numCache>
                <c:formatCode>General</c:formatCode>
                <c:ptCount val="1"/>
                <c:pt idx="0">
                  <c:v>0</c:v>
                </c:pt>
              </c:numCache>
            </c:numRef>
          </c:val>
          <c:extLst>
            <c:ext xmlns:c16="http://schemas.microsoft.com/office/drawing/2014/chart" uri="{C3380CC4-5D6E-409C-BE32-E72D297353CC}">
              <c16:uniqueId val="{00000000-428E-417D-BE62-6FA6F84919DC}"/>
            </c:ext>
          </c:extLst>
        </c:ser>
        <c:ser>
          <c:idx val="1"/>
          <c:order val="1"/>
          <c:tx>
            <c:strRef>
              <c:f>Sheet1!$C$1</c:f>
              <c:strCache>
                <c:ptCount val="1"/>
                <c:pt idx="0">
                  <c:v>SD</c:v>
                </c:pt>
              </c:strCache>
            </c:strRef>
          </c:tx>
          <c:spPr>
            <a:solidFill>
              <a:srgbClr val="A69F9F"/>
            </a:solidFill>
            <a:ln>
              <a:noFill/>
            </a:ln>
            <a:effectLst/>
          </c:spPr>
          <c:invertIfNegative val="0"/>
          <c:dLbls>
            <c:dLbl>
              <c:idx val="0"/>
              <c:tx>
                <c:rich>
                  <a:bodyPr/>
                  <a:lstStyle/>
                  <a:p>
                    <a:r>
                      <a:rPr lang="en-US" dirty="0"/>
                      <a:t>4 (</a:t>
                    </a:r>
                    <a:fld id="{B171E5FD-2A6E-40AE-91CE-04F9362F143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28E-417D-BE62-6FA6F84919DC}"/>
                </c:ext>
              </c:extLst>
            </c:dLbl>
            <c:dLbl>
              <c:idx val="1"/>
              <c:delete val="1"/>
              <c:extLst>
                <c:ext xmlns:c15="http://schemas.microsoft.com/office/drawing/2012/chart" uri="{CE6537A1-D6FC-4f65-9D91-7224C49458BB}"/>
                <c:ext xmlns:c16="http://schemas.microsoft.com/office/drawing/2014/chart" uri="{C3380CC4-5D6E-409C-BE32-E72D297353CC}">
                  <c16:uniqueId val="{00000002-428E-417D-BE62-6FA6F84919DC}"/>
                </c:ext>
              </c:extLst>
            </c:dLbl>
            <c:dLbl>
              <c:idx val="2"/>
              <c:delete val="1"/>
              <c:extLst>
                <c:ext xmlns:c15="http://schemas.microsoft.com/office/drawing/2012/chart" uri="{CE6537A1-D6FC-4f65-9D91-7224C49458BB}"/>
                <c:ext xmlns:c16="http://schemas.microsoft.com/office/drawing/2014/chart" uri="{C3380CC4-5D6E-409C-BE32-E72D297353CC}">
                  <c16:uniqueId val="{00000003-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Sheet1!$C$2</c:f>
              <c:numCache>
                <c:formatCode>General</c:formatCode>
                <c:ptCount val="1"/>
                <c:pt idx="0">
                  <c:v>21.1</c:v>
                </c:pt>
              </c:numCache>
            </c:numRef>
          </c:val>
          <c:extLst>
            <c:ext xmlns:c16="http://schemas.microsoft.com/office/drawing/2014/chart" uri="{C3380CC4-5D6E-409C-BE32-E72D297353CC}">
              <c16:uniqueId val="{00000004-428E-417D-BE62-6FA6F84919DC}"/>
            </c:ext>
          </c:extLst>
        </c:ser>
        <c:ser>
          <c:idx val="2"/>
          <c:order val="2"/>
          <c:tx>
            <c:strRef>
              <c:f>Sheet1!$D$1</c:f>
              <c:strCache>
                <c:ptCount val="1"/>
                <c:pt idx="0">
                  <c:v>MR</c:v>
                </c:pt>
              </c:strCache>
            </c:strRef>
          </c:tx>
          <c:spPr>
            <a:solidFill>
              <a:srgbClr val="CDFFFF"/>
            </a:solidFill>
            <a:ln>
              <a:noFill/>
            </a:ln>
            <a:effectLst/>
          </c:spPr>
          <c:invertIfNegative val="0"/>
          <c:dLbls>
            <c:dLbl>
              <c:idx val="0"/>
              <c:tx>
                <c:rich>
                  <a:bodyPr/>
                  <a:lstStyle/>
                  <a:p>
                    <a:r>
                      <a:rPr lang="en-US" dirty="0">
                        <a:solidFill>
                          <a:schemeClr val="tx1"/>
                        </a:solidFill>
                      </a:rPr>
                      <a:t>1 (</a:t>
                    </a:r>
                    <a:fld id="{3AC3140E-E86C-4B58-9103-3054C2F0742A}" type="VALUE">
                      <a:rPr lang="en-US" smtClean="0">
                        <a:solidFill>
                          <a:schemeClr val="tx1"/>
                        </a:solidFill>
                      </a:rPr>
                      <a:pPr/>
                      <a:t>[VALUE]</a:t>
                    </a:fld>
                    <a:r>
                      <a:rPr lang="en-US" dirty="0">
                        <a:solidFill>
                          <a:schemeClr val="tx1"/>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Sheet1!$D$2</c:f>
              <c:numCache>
                <c:formatCode>General</c:formatCode>
                <c:ptCount val="1"/>
                <c:pt idx="0">
                  <c:v>5.3</c:v>
                </c:pt>
              </c:numCache>
            </c:numRef>
          </c:val>
          <c:extLst>
            <c:ext xmlns:c16="http://schemas.microsoft.com/office/drawing/2014/chart" uri="{C3380CC4-5D6E-409C-BE32-E72D297353CC}">
              <c16:uniqueId val="{00000006-428E-417D-BE62-6FA6F84919DC}"/>
            </c:ext>
          </c:extLst>
        </c:ser>
        <c:ser>
          <c:idx val="3"/>
          <c:order val="3"/>
          <c:tx>
            <c:strRef>
              <c:f>Sheet1!$E$1</c:f>
              <c:strCache>
                <c:ptCount val="1"/>
                <c:pt idx="0">
                  <c:v>PR</c:v>
                </c:pt>
              </c:strCache>
            </c:strRef>
          </c:tx>
          <c:spPr>
            <a:solidFill>
              <a:srgbClr val="33D6F1"/>
            </a:solidFill>
            <a:ln>
              <a:noFill/>
            </a:ln>
            <a:effectLst/>
          </c:spPr>
          <c:invertIfNegative val="0"/>
          <c:dLbls>
            <c:dLbl>
              <c:idx val="0"/>
              <c:tx>
                <c:rich>
                  <a:bodyPr/>
                  <a:lstStyle/>
                  <a:p>
                    <a:r>
                      <a:rPr lang="en-US" dirty="0"/>
                      <a:t>7 (</a:t>
                    </a:r>
                    <a:fld id="{4ABD5656-D016-40F0-9C07-C5C7262A3DB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28E-417D-BE62-6FA6F84919DC}"/>
                </c:ext>
              </c:extLst>
            </c:dLbl>
            <c:dLbl>
              <c:idx val="1"/>
              <c:tx>
                <c:rich>
                  <a:bodyPr/>
                  <a:lstStyle/>
                  <a:p>
                    <a:r>
                      <a:rPr lang="en-US" dirty="0"/>
                      <a:t>1 (</a:t>
                    </a:r>
                    <a:fld id="{193F479B-5ACC-44A7-A23A-58BF9F1B40D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428E-417D-BE62-6FA6F84919DC}"/>
                </c:ext>
              </c:extLst>
            </c:dLbl>
            <c:dLbl>
              <c:idx val="2"/>
              <c:tx>
                <c:rich>
                  <a:bodyPr/>
                  <a:lstStyle/>
                  <a:p>
                    <a:r>
                      <a:rPr lang="en-US" dirty="0"/>
                      <a:t>1 (</a:t>
                    </a:r>
                    <a:fld id="{351D4706-76F8-4E8B-A491-81B2DF5B376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Sheet1!$E$2</c:f>
              <c:numCache>
                <c:formatCode>General</c:formatCode>
                <c:ptCount val="1"/>
                <c:pt idx="0">
                  <c:v>36.799999999999997</c:v>
                </c:pt>
              </c:numCache>
            </c:numRef>
          </c:val>
          <c:extLst>
            <c:ext xmlns:c16="http://schemas.microsoft.com/office/drawing/2014/chart" uri="{C3380CC4-5D6E-409C-BE32-E72D297353CC}">
              <c16:uniqueId val="{0000000A-428E-417D-BE62-6FA6F84919DC}"/>
            </c:ext>
          </c:extLst>
        </c:ser>
        <c:ser>
          <c:idx val="4"/>
          <c:order val="4"/>
          <c:tx>
            <c:strRef>
              <c:f>Sheet1!$F$1</c:f>
              <c:strCache>
                <c:ptCount val="1"/>
                <c:pt idx="0">
                  <c:v>VGPR</c:v>
                </c:pt>
              </c:strCache>
            </c:strRef>
          </c:tx>
          <c:spPr>
            <a:solidFill>
              <a:srgbClr val="009FBA"/>
            </a:solidFill>
            <a:ln>
              <a:noFill/>
            </a:ln>
            <a:effectLst/>
          </c:spPr>
          <c:invertIfNegative val="0"/>
          <c:dLbls>
            <c:dLbl>
              <c:idx val="0"/>
              <c:tx>
                <c:rich>
                  <a:bodyPr/>
                  <a:lstStyle/>
                  <a:p>
                    <a:r>
                      <a:rPr lang="en-US" dirty="0"/>
                      <a:t>3 (</a:t>
                    </a:r>
                    <a:fld id="{3FD14730-D438-4911-BB32-FA75AE35EB7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428E-417D-BE62-6FA6F84919DC}"/>
                </c:ext>
              </c:extLst>
            </c:dLbl>
            <c:dLbl>
              <c:idx val="1"/>
              <c:tx>
                <c:rich>
                  <a:bodyPr/>
                  <a:lstStyle/>
                  <a:p>
                    <a:r>
                      <a:rPr lang="en-US" baseline="0" dirty="0"/>
                      <a:t>2 (</a:t>
                    </a:r>
                    <a:fld id="{094538D0-A585-4744-A273-E8CA1994A4D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428E-417D-BE62-6FA6F84919DC}"/>
                </c:ext>
              </c:extLst>
            </c:dLbl>
            <c:dLbl>
              <c:idx val="2"/>
              <c:tx>
                <c:rich>
                  <a:bodyPr/>
                  <a:lstStyle/>
                  <a:p>
                    <a:r>
                      <a:rPr lang="en-US" dirty="0"/>
                      <a:t>3 (</a:t>
                    </a:r>
                    <a:fld id="{66B15838-86F1-4BB9-8F9A-8B4000EB1C91}"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Sheet1!$F$2</c:f>
              <c:numCache>
                <c:formatCode>General</c:formatCode>
                <c:ptCount val="1"/>
                <c:pt idx="0">
                  <c:v>15.8</c:v>
                </c:pt>
              </c:numCache>
            </c:numRef>
          </c:val>
          <c:extLst>
            <c:ext xmlns:c16="http://schemas.microsoft.com/office/drawing/2014/chart" uri="{C3380CC4-5D6E-409C-BE32-E72D297353CC}">
              <c16:uniqueId val="{0000000E-428E-417D-BE62-6FA6F84919DC}"/>
            </c:ext>
          </c:extLst>
        </c:ser>
        <c:ser>
          <c:idx val="5"/>
          <c:order val="5"/>
          <c:tx>
            <c:strRef>
              <c:f>Sheet1!$G$1</c:f>
              <c:strCache>
                <c:ptCount val="1"/>
                <c:pt idx="0">
                  <c:v>CR</c:v>
                </c:pt>
              </c:strCache>
            </c:strRef>
          </c:tx>
          <c:spPr>
            <a:solidFill>
              <a:srgbClr val="097789"/>
            </a:solidFill>
            <a:ln>
              <a:noFill/>
            </a:ln>
            <a:effectLst/>
          </c:spPr>
          <c:invertIfNegative val="0"/>
          <c:dLbls>
            <c:dLbl>
              <c:idx val="0"/>
              <c:tx>
                <c:rich>
                  <a:bodyPr/>
                  <a:lstStyle/>
                  <a:p>
                    <a:r>
                      <a:rPr lang="en-US" dirty="0"/>
                      <a:t>1 (</a:t>
                    </a:r>
                    <a:fld id="{25C4CEFF-21CE-4854-84BC-8FD7131E538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428E-417D-BE62-6FA6F84919DC}"/>
                </c:ext>
              </c:extLst>
            </c:dLbl>
            <c:dLbl>
              <c:idx val="1"/>
              <c:tx>
                <c:rich>
                  <a:bodyPr/>
                  <a:lstStyle/>
                  <a:p>
                    <a:r>
                      <a:rPr lang="en-US" dirty="0"/>
                      <a:t>2 (</a:t>
                    </a:r>
                    <a:fld id="{AA3544D3-5AA0-4CD4-BDA6-0ECAB7109E4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428E-417D-BE62-6FA6F84919DC}"/>
                </c:ext>
              </c:extLst>
            </c:dLbl>
            <c:dLbl>
              <c:idx val="2"/>
              <c:tx>
                <c:rich>
                  <a:bodyPr/>
                  <a:lstStyle/>
                  <a:p>
                    <a:r>
                      <a:rPr lang="en-US" dirty="0">
                        <a:solidFill>
                          <a:schemeClr val="bg1"/>
                        </a:solidFill>
                      </a:rPr>
                      <a:t>2 (</a:t>
                    </a:r>
                    <a:fld id="{1F25DA04-BA03-4377-9A31-6391728E92E7}" type="VALUE">
                      <a:rPr lang="en-US" smtClean="0">
                        <a:solidFill>
                          <a:schemeClr val="bg1"/>
                        </a:solidFill>
                      </a:rPr>
                      <a:pPr/>
                      <a:t>[VALUE]</a:t>
                    </a:fld>
                    <a:r>
                      <a:rPr lang="en-US" dirty="0">
                        <a:solidFill>
                          <a:schemeClr val="bg1"/>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Sheet1!$G$2</c:f>
              <c:numCache>
                <c:formatCode>General</c:formatCode>
                <c:ptCount val="1"/>
                <c:pt idx="0">
                  <c:v>5.3</c:v>
                </c:pt>
              </c:numCache>
            </c:numRef>
          </c:val>
          <c:extLst>
            <c:ext xmlns:c16="http://schemas.microsoft.com/office/drawing/2014/chart" uri="{C3380CC4-5D6E-409C-BE32-E72D297353CC}">
              <c16:uniqueId val="{00000012-428E-417D-BE62-6FA6F84919DC}"/>
            </c:ext>
          </c:extLst>
        </c:ser>
        <c:ser>
          <c:idx val="6"/>
          <c:order val="6"/>
          <c:tx>
            <c:strRef>
              <c:f>Sheet1!$H$1</c:f>
              <c:strCache>
                <c:ptCount val="1"/>
                <c:pt idx="0">
                  <c:v>sCR</c:v>
                </c:pt>
              </c:strCache>
            </c:strRef>
          </c:tx>
          <c:spPr>
            <a:solidFill>
              <a:srgbClr val="138967"/>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r>
                      <a:rPr lang="en-US" sz="1000" b="0" dirty="0">
                        <a:solidFill>
                          <a:schemeClr val="bg1"/>
                        </a:solidFill>
                      </a:rPr>
                      <a:t>3 (</a:t>
                    </a:r>
                    <a:fld id="{0E0C83B8-5B81-42BC-8D1E-6BD66652DA53}" type="VALUE">
                      <a:rPr lang="en-US" sz="1000" b="0" smtClean="0">
                        <a:solidFill>
                          <a:schemeClr val="bg1"/>
                        </a:solidFill>
                      </a:rPr>
                      <a:pPr>
                        <a:defRPr sz="1000">
                          <a:solidFill>
                            <a:schemeClr val="bg1"/>
                          </a:solidFill>
                        </a:defRPr>
                      </a:pPr>
                      <a:t>[VALUE]</a:t>
                    </a:fld>
                    <a:r>
                      <a:rPr lang="en-US" sz="1000" b="0" dirty="0">
                        <a:solidFill>
                          <a:schemeClr val="bg1"/>
                        </a:solidFill>
                      </a:rPr>
                      <a:t>)</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Sheet1!$H$2</c:f>
              <c:numCache>
                <c:formatCode>General</c:formatCode>
                <c:ptCount val="1"/>
                <c:pt idx="0">
                  <c:v>15.8</c:v>
                </c:pt>
              </c:numCache>
            </c:numRef>
          </c:val>
          <c:extLst>
            <c:ext xmlns:c16="http://schemas.microsoft.com/office/drawing/2014/chart" uri="{C3380CC4-5D6E-409C-BE32-E72D297353CC}">
              <c16:uniqueId val="{00000014-428E-417D-BE62-6FA6F84919DC}"/>
            </c:ext>
          </c:extLst>
        </c:ser>
        <c:dLbls>
          <c:dLblPos val="ctr"/>
          <c:showLegendKey val="0"/>
          <c:showVal val="1"/>
          <c:showCatName val="0"/>
          <c:showSerName val="0"/>
          <c:showPercent val="0"/>
          <c:showBubbleSize val="0"/>
        </c:dLbls>
        <c:gapWidth val="10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sz="1200" b="1" dirty="0">
                    <a:solidFill>
                      <a:schemeClr val="tx1"/>
                    </a:solidFill>
                  </a:rPr>
                  <a:t>Response, n (%)</a:t>
                </a:r>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legend>
      <c:legendPos val="r"/>
      <c:legendEntry>
        <c:idx val="6"/>
        <c:delete val="1"/>
      </c:legendEntry>
      <c:layout>
        <c:manualLayout>
          <c:xMode val="edge"/>
          <c:yMode val="edge"/>
          <c:x val="0.55793772995690516"/>
          <c:y val="0.19456746737670302"/>
          <c:w val="0.11465386085075772"/>
          <c:h val="0.36891388520575413"/>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Trebuchet MS" panose="020B0603020202020204" pitchFamily="34" charset="0"/>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3941723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3700087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1512794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2242467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1661560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2302932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218645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843309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21">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 id="2147483730" r:id="rId18"/>
    <p:sldLayoutId id="2147483731" r:id="rId19"/>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tags" Target="../tags/tag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D20EB-29FA-4346-84D9-04D0EDDCC310}"/>
              </a:ext>
            </a:extLst>
          </p:cNvPr>
          <p:cNvSpPr>
            <a:spLocks noGrp="1"/>
          </p:cNvSpPr>
          <p:nvPr>
            <p:ph type="title"/>
          </p:nvPr>
        </p:nvSpPr>
        <p:spPr>
          <a:xfrm>
            <a:off x="609601" y="1709738"/>
            <a:ext cx="11056218" cy="2852737"/>
          </a:xfrm>
        </p:spPr>
        <p:txBody>
          <a:bodyPr>
            <a:normAutofit/>
          </a:bodyPr>
          <a:lstStyle/>
          <a:p>
            <a:r>
              <a:rPr lang="en-US" sz="4400" dirty="0"/>
              <a:t>How Effective is CC-92480 Monotherapy or in Combination in RRMM?</a:t>
            </a:r>
          </a:p>
        </p:txBody>
      </p:sp>
      <p:sp>
        <p:nvSpPr>
          <p:cNvPr id="3" name="Subtitle 2">
            <a:extLst>
              <a:ext uri="{FF2B5EF4-FFF2-40B4-BE49-F238E27FC236}">
                <a16:creationId xmlns:a16="http://schemas.microsoft.com/office/drawing/2014/main" id="{53F438D8-DA60-2442-BF0C-85854D0B503D}"/>
              </a:ext>
            </a:extLst>
          </p:cNvPr>
          <p:cNvSpPr>
            <a:spLocks noGrp="1"/>
          </p:cNvSpPr>
          <p:nvPr>
            <p:ph type="body" idx="1"/>
          </p:nvPr>
        </p:nvSpPr>
        <p:spPr/>
        <p:txBody>
          <a:bodyPr>
            <a:normAutofit lnSpcReduction="10000"/>
          </a:bodyPr>
          <a:lstStyle/>
          <a:p>
            <a:r>
              <a:rPr lang="en-US" dirty="0" err="1"/>
              <a:t>Krina</a:t>
            </a:r>
            <a:r>
              <a:rPr lang="en-US" dirty="0"/>
              <a:t> Patel, MD, MSc</a:t>
            </a:r>
          </a:p>
          <a:p>
            <a:r>
              <a:rPr lang="en-US" dirty="0"/>
              <a:t>Associate Professor</a:t>
            </a:r>
          </a:p>
          <a:p>
            <a:r>
              <a:rPr lang="en-US" dirty="0"/>
              <a:t>UT MD Anderson Cancer Center</a:t>
            </a:r>
          </a:p>
          <a:p>
            <a:r>
              <a:rPr lang="en-US" dirty="0"/>
              <a:t>Houston, Texas </a:t>
            </a:r>
          </a:p>
        </p:txBody>
      </p:sp>
    </p:spTree>
    <p:extLst>
      <p:ext uri="{BB962C8B-B14F-4D97-AF65-F5344CB8AC3E}">
        <p14:creationId xmlns:p14="http://schemas.microsoft.com/office/powerpoint/2010/main" val="3158809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72076-CD12-4102-B0CB-42E740FEF734}"/>
              </a:ext>
            </a:extLst>
          </p:cNvPr>
          <p:cNvSpPr>
            <a:spLocks noGrp="1"/>
          </p:cNvSpPr>
          <p:nvPr>
            <p:ph type="title"/>
          </p:nvPr>
        </p:nvSpPr>
        <p:spPr/>
        <p:txBody>
          <a:bodyPr>
            <a:normAutofit/>
          </a:bodyPr>
          <a:lstStyle/>
          <a:p>
            <a:r>
              <a:rPr lang="en-US" sz="3600" dirty="0"/>
              <a:t>Take Home Point</a:t>
            </a:r>
          </a:p>
        </p:txBody>
      </p:sp>
      <p:sp>
        <p:nvSpPr>
          <p:cNvPr id="3" name="Content Placeholder 2">
            <a:extLst>
              <a:ext uri="{FF2B5EF4-FFF2-40B4-BE49-F238E27FC236}">
                <a16:creationId xmlns:a16="http://schemas.microsoft.com/office/drawing/2014/main" id="{184B24E7-EA33-465C-9E5D-C4794360757F}"/>
              </a:ext>
            </a:extLst>
          </p:cNvPr>
          <p:cNvSpPr>
            <a:spLocks noGrp="1"/>
          </p:cNvSpPr>
          <p:nvPr>
            <p:ph idx="1"/>
          </p:nvPr>
        </p:nvSpPr>
        <p:spPr>
          <a:xfrm>
            <a:off x="609600" y="2582806"/>
            <a:ext cx="10744200" cy="1598669"/>
          </a:xfrm>
        </p:spPr>
        <p:txBody>
          <a:bodyPr>
            <a:normAutofit/>
          </a:bodyPr>
          <a:lstStyle/>
          <a:p>
            <a:r>
              <a:rPr lang="en-US" sz="3200" dirty="0" err="1"/>
              <a:t>Mezigdomide</a:t>
            </a:r>
            <a:r>
              <a:rPr lang="en-US" sz="3200" dirty="0"/>
              <a:t> in doublet and triplet combinations is safe and has efficacy even in IMID refractory patients </a:t>
            </a:r>
          </a:p>
        </p:txBody>
      </p:sp>
    </p:spTree>
    <p:extLst>
      <p:ext uri="{BB962C8B-B14F-4D97-AF65-F5344CB8AC3E}">
        <p14:creationId xmlns:p14="http://schemas.microsoft.com/office/powerpoint/2010/main" val="835127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284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F14F-709A-41BA-9587-1DD148780492}"/>
              </a:ext>
            </a:extLst>
          </p:cNvPr>
          <p:cNvSpPr>
            <a:spLocks noGrp="1"/>
          </p:cNvSpPr>
          <p:nvPr>
            <p:ph type="title"/>
          </p:nvPr>
        </p:nvSpPr>
        <p:spPr>
          <a:xfrm>
            <a:off x="609599" y="87995"/>
            <a:ext cx="11224653" cy="1185577"/>
          </a:xfrm>
        </p:spPr>
        <p:txBody>
          <a:bodyPr>
            <a:normAutofit/>
          </a:bodyPr>
          <a:lstStyle/>
          <a:p>
            <a:r>
              <a:rPr lang="en-GB" sz="2800" dirty="0"/>
              <a:t>CC-92480-MM-001 Phase 1 Trial: </a:t>
            </a:r>
            <a:r>
              <a:rPr lang="en-GB" sz="2800" dirty="0" err="1"/>
              <a:t>Mezigdomide</a:t>
            </a:r>
            <a:r>
              <a:rPr lang="en-GB" sz="2800" dirty="0"/>
              <a:t> (CC-92480) + DEX Study Design</a:t>
            </a:r>
          </a:p>
        </p:txBody>
      </p:sp>
      <p:grpSp>
        <p:nvGrpSpPr>
          <p:cNvPr id="160" name="Group 159">
            <a:extLst>
              <a:ext uri="{FF2B5EF4-FFF2-40B4-BE49-F238E27FC236}">
                <a16:creationId xmlns:a16="http://schemas.microsoft.com/office/drawing/2014/main" id="{119FC7D5-07A2-4EFD-8EB0-35194F99CDC7}"/>
              </a:ext>
            </a:extLst>
          </p:cNvPr>
          <p:cNvGrpSpPr/>
          <p:nvPr/>
        </p:nvGrpSpPr>
        <p:grpSpPr>
          <a:xfrm>
            <a:off x="373778" y="995737"/>
            <a:ext cx="11460480" cy="4576975"/>
            <a:chOff x="419288" y="877639"/>
            <a:chExt cx="11444445" cy="4823152"/>
          </a:xfrm>
        </p:grpSpPr>
        <p:sp>
          <p:nvSpPr>
            <p:cNvPr id="6" name="Rectangle: Rounded Corners 5">
              <a:extLst>
                <a:ext uri="{FF2B5EF4-FFF2-40B4-BE49-F238E27FC236}">
                  <a16:creationId xmlns:a16="http://schemas.microsoft.com/office/drawing/2014/main" id="{C4799DCC-B1D5-4EE4-BE05-257B3F68D6B8}"/>
                </a:ext>
              </a:extLst>
            </p:cNvPr>
            <p:cNvSpPr/>
            <p:nvPr/>
          </p:nvSpPr>
          <p:spPr>
            <a:xfrm>
              <a:off x="419288" y="1383647"/>
              <a:ext cx="2213626" cy="2374279"/>
            </a:xfrm>
            <a:prstGeom prst="roundRect">
              <a:avLst/>
            </a:prstGeom>
            <a:solidFill>
              <a:srgbClr val="FDA97D"/>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0" tIns="45720" rIns="121920" rtlCol="0" anchor="ctr" anchorCtr="0">
              <a:spAutoFit/>
            </a:bodyPr>
            <a:lstStyle/>
            <a:p>
              <a:pPr marL="0" marR="0" lvl="0" indent="0" algn="ctr" defTabSz="1219170" rtl="0" eaLnBrk="1" fontAlgn="auto" latinLnBrk="0" hangingPunct="1">
                <a:lnSpc>
                  <a:spcPct val="100000"/>
                </a:lnSpc>
                <a:spcBef>
                  <a:spcPts val="0"/>
                </a:spcBef>
                <a:spcAft>
                  <a:spcPts val="300"/>
                </a:spcAft>
                <a:buClrTx/>
                <a:buSzTx/>
                <a:buFontTx/>
                <a:buNone/>
                <a:tabLst/>
                <a:defRPr/>
              </a:pPr>
              <a:r>
                <a:rPr kumimoji="0" lang="en-US" sz="1200" b="1" i="0" u="none" strike="noStrike" kern="1200" cap="none" spc="0" normalizeH="0" baseline="0" noProof="0" dirty="0">
                  <a:ln>
                    <a:noFill/>
                  </a:ln>
                  <a:solidFill>
                    <a:srgbClr val="595454"/>
                  </a:solidFill>
                  <a:effectLst/>
                  <a:uLnTx/>
                  <a:uFillTx/>
                  <a:ea typeface="+mn-ea"/>
                  <a:cs typeface="Calibri" panose="020F0502020204030204" pitchFamily="34" charset="0"/>
                </a:rPr>
                <a:t>Key Eligibility </a:t>
              </a:r>
              <a:r>
                <a:rPr lang="en-US" sz="1200" b="1" dirty="0">
                  <a:solidFill>
                    <a:srgbClr val="595454"/>
                  </a:solidFill>
                  <a:cs typeface="Calibri" panose="020F0502020204030204" pitchFamily="34" charset="0"/>
                </a:rPr>
                <a:t>C</a:t>
              </a:r>
              <a:r>
                <a:rPr kumimoji="0" lang="en-US" sz="1200" b="1" i="0" u="none" strike="noStrike" kern="1200" cap="none" spc="0" normalizeH="0" baseline="0" noProof="0" dirty="0" err="1">
                  <a:ln>
                    <a:noFill/>
                  </a:ln>
                  <a:solidFill>
                    <a:srgbClr val="595454"/>
                  </a:solidFill>
                  <a:effectLst/>
                  <a:uLnTx/>
                  <a:uFillTx/>
                  <a:ea typeface="+mn-ea"/>
                  <a:cs typeface="Calibri" panose="020F0502020204030204" pitchFamily="34" charset="0"/>
                </a:rPr>
                <a:t>riteria</a:t>
              </a:r>
              <a:endParaRPr kumimoji="0" lang="en-US" sz="1200" b="1" i="0" u="none" strike="noStrike" kern="1200" cap="none" spc="0" normalizeH="0" baseline="0" noProof="0" dirty="0">
                <a:ln>
                  <a:noFill/>
                </a:ln>
                <a:solidFill>
                  <a:srgbClr val="595454"/>
                </a:solidFill>
                <a:effectLst/>
                <a:uLnTx/>
                <a:uFillTx/>
                <a:ea typeface="+mn-ea"/>
                <a:cs typeface="Calibri" panose="020F0502020204030204" pitchFamily="34" charset="0"/>
              </a:endParaRPr>
            </a:p>
            <a:p>
              <a:pPr marL="179388" marR="0" lvl="0" indent="-179388" algn="l" defTabSz="514338" rtl="0" eaLnBrk="0" fontAlgn="auto" latinLnBrk="0" hangingPunct="0">
                <a:lnSpc>
                  <a:spcPct val="100000"/>
                </a:lnSpc>
                <a:spcBef>
                  <a:spcPts val="0"/>
                </a:spcBef>
                <a:spcAft>
                  <a:spcPts val="300"/>
                </a:spcAft>
                <a:buClr>
                  <a:srgbClr val="595454"/>
                </a:buClr>
                <a:buSzTx/>
                <a:buFont typeface="Arial" panose="020B0604020202020204" pitchFamily="34" charset="0"/>
                <a:buChar char="•"/>
                <a:tabLst/>
                <a:defRPr/>
              </a:pPr>
              <a:r>
                <a:rPr kumimoji="0" lang="en-US"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rPr>
                <a:t>RRMM</a:t>
              </a:r>
            </a:p>
            <a:p>
              <a:pPr marL="179388" marR="0" lvl="0" indent="-179388" algn="l" defTabSz="514338" rtl="0" eaLnBrk="0" fontAlgn="auto" latinLnBrk="0" hangingPunct="0">
                <a:lnSpc>
                  <a:spcPct val="100000"/>
                </a:lnSpc>
                <a:spcBef>
                  <a:spcPts val="0"/>
                </a:spcBef>
                <a:spcAft>
                  <a:spcPts val="300"/>
                </a:spcAft>
                <a:buClr>
                  <a:srgbClr val="595454"/>
                </a:buClr>
                <a:buSzTx/>
                <a:buFont typeface="Arial" panose="020B0604020202020204" pitchFamily="34" charset="0"/>
                <a:buChar char="•"/>
                <a:tabLst/>
                <a:defRPr/>
              </a:pPr>
              <a:r>
                <a:rPr kumimoji="0" lang="en-US"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rPr>
                <a:t>Resistant, intolerant to, or not otherwise candidates for currently available therapies</a:t>
              </a:r>
              <a:r>
                <a:rPr kumimoji="0" lang="en-US" sz="1200" b="0" i="0" u="none" strike="noStrike" kern="1200" cap="none" spc="0" normalizeH="0" baseline="30000" noProof="0" dirty="0">
                  <a:ln>
                    <a:noFill/>
                  </a:ln>
                  <a:solidFill>
                    <a:srgbClr val="595454"/>
                  </a:solidFill>
                  <a:effectLst/>
                  <a:uLnTx/>
                  <a:uFillTx/>
                  <a:ea typeface="ＭＳ Ｐゴシック" pitchFamily="34" charset="-128"/>
                  <a:cs typeface="Calibri" panose="020F0502020204030204" pitchFamily="34" charset="0"/>
                </a:rPr>
                <a:t>a</a:t>
              </a:r>
            </a:p>
            <a:p>
              <a:pPr marL="179388" marR="0" lvl="0" indent="-179388" algn="l" defTabSz="1219170" rtl="0" eaLnBrk="1" fontAlgn="auto" latinLnBrk="0" hangingPunct="1">
                <a:lnSpc>
                  <a:spcPct val="100000"/>
                </a:lnSpc>
                <a:spcBef>
                  <a:spcPts val="0"/>
                </a:spcBef>
                <a:spcAft>
                  <a:spcPts val="300"/>
                </a:spcAft>
                <a:buClr>
                  <a:srgbClr val="595454"/>
                </a:buClr>
                <a:buSzTx/>
                <a:buFont typeface="Arial" panose="020B0604020202020204" pitchFamily="34" charset="0"/>
                <a:buChar char="•"/>
                <a:tabLst/>
                <a:defRPr/>
              </a:pPr>
              <a:r>
                <a:rPr kumimoji="0" lang="en-US"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rPr>
                <a:t>PD on or within 60 days of last anti-myeloma therapy</a:t>
              </a:r>
            </a:p>
          </p:txBody>
        </p:sp>
        <p:sp>
          <p:nvSpPr>
            <p:cNvPr id="7" name="Rectangle 6">
              <a:extLst>
                <a:ext uri="{FF2B5EF4-FFF2-40B4-BE49-F238E27FC236}">
                  <a16:creationId xmlns:a16="http://schemas.microsoft.com/office/drawing/2014/main" id="{202711A6-0571-4D93-8F4F-1DFCF0EE6B5A}"/>
                </a:ext>
              </a:extLst>
            </p:cNvPr>
            <p:cNvSpPr/>
            <p:nvPr/>
          </p:nvSpPr>
          <p:spPr>
            <a:xfrm>
              <a:off x="4755831" y="877639"/>
              <a:ext cx="3012018" cy="389197"/>
            </a:xfrm>
            <a:prstGeom prst="rect">
              <a:avLst/>
            </a:prstGeom>
          </p:spPr>
          <p:txBody>
            <a:bodyPr wrap="square">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595454"/>
                  </a:solidFill>
                  <a:effectLst/>
                  <a:uLnTx/>
                  <a:uFillTx/>
                  <a:ea typeface="+mn-ea"/>
                  <a:cs typeface="Calibri" panose="020F0502020204030204" pitchFamily="34" charset="0"/>
                </a:rPr>
                <a:t>Part 1: Dose </a:t>
              </a:r>
              <a:r>
                <a:rPr lang="en-US" b="1" dirty="0">
                  <a:solidFill>
                    <a:srgbClr val="595454"/>
                  </a:solidFill>
                  <a:cs typeface="Calibri" panose="020F0502020204030204" pitchFamily="34" charset="0"/>
                </a:rPr>
                <a:t>E</a:t>
              </a:r>
              <a:r>
                <a:rPr kumimoji="0" lang="en-US" sz="1800" b="1" i="0" u="none" strike="noStrike" kern="1200" cap="none" spc="0" normalizeH="0" baseline="0" noProof="0" dirty="0">
                  <a:ln>
                    <a:noFill/>
                  </a:ln>
                  <a:solidFill>
                    <a:srgbClr val="595454"/>
                  </a:solidFill>
                  <a:effectLst/>
                  <a:uLnTx/>
                  <a:uFillTx/>
                  <a:ea typeface="+mn-ea"/>
                  <a:cs typeface="Calibri" panose="020F0502020204030204" pitchFamily="34" charset="0"/>
                </a:rPr>
                <a:t>scalation</a:t>
              </a:r>
            </a:p>
          </p:txBody>
        </p:sp>
        <p:sp>
          <p:nvSpPr>
            <p:cNvPr id="8" name="Rectangle: Rounded Corners 7">
              <a:extLst>
                <a:ext uri="{FF2B5EF4-FFF2-40B4-BE49-F238E27FC236}">
                  <a16:creationId xmlns:a16="http://schemas.microsoft.com/office/drawing/2014/main" id="{7F1EDA83-AD1F-4949-9C43-DA0417ACAB79}"/>
                </a:ext>
              </a:extLst>
            </p:cNvPr>
            <p:cNvSpPr/>
            <p:nvPr/>
          </p:nvSpPr>
          <p:spPr>
            <a:xfrm>
              <a:off x="419288" y="3691321"/>
              <a:ext cx="2214000" cy="2009470"/>
            </a:xfrm>
            <a:prstGeom prst="roundRect">
              <a:avLst/>
            </a:prstGeom>
            <a:solidFill>
              <a:srgbClr val="FEDCCA"/>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0" tIns="45720" rIns="121920" rtlCol="0" anchor="ctr" anchorCtr="0">
              <a:spAutoFit/>
            </a:bodyPr>
            <a:lstStyle/>
            <a:p>
              <a:pPr marL="0" marR="0" lvl="0" indent="0" algn="ctr" defTabSz="1219170" rtl="0" eaLnBrk="1" fontAlgn="auto" latinLnBrk="0" hangingPunct="1">
                <a:lnSpc>
                  <a:spcPct val="100000"/>
                </a:lnSpc>
                <a:spcBef>
                  <a:spcPts val="0"/>
                </a:spcBef>
                <a:spcAft>
                  <a:spcPts val="300"/>
                </a:spcAft>
                <a:buClrTx/>
                <a:buSzTx/>
                <a:buFontTx/>
                <a:buNone/>
                <a:tabLst/>
                <a:defRPr/>
              </a:pPr>
              <a:r>
                <a:rPr kumimoji="0" lang="en-US" sz="1200" b="1" i="0" u="none" strike="noStrike" kern="1200" cap="none" spc="0" normalizeH="0" baseline="0" noProof="0" dirty="0">
                  <a:ln>
                    <a:noFill/>
                  </a:ln>
                  <a:solidFill>
                    <a:srgbClr val="595454"/>
                  </a:solidFill>
                  <a:effectLst/>
                  <a:uLnTx/>
                  <a:uFillTx/>
                  <a:ea typeface="+mn-ea"/>
                  <a:cs typeface="Calibri" panose="020F0502020204030204" pitchFamily="34" charset="0"/>
                </a:rPr>
                <a:t>Study Endpoints</a:t>
              </a:r>
            </a:p>
            <a:p>
              <a:pPr marL="0" marR="0" lvl="0" indent="0" algn="l" defTabSz="1219170" rtl="0" eaLnBrk="1" fontAlgn="auto" latinLnBrk="0" hangingPunct="1">
                <a:lnSpc>
                  <a:spcPct val="100000"/>
                </a:lnSpc>
                <a:spcBef>
                  <a:spcPts val="0"/>
                </a:spcBef>
                <a:spcAft>
                  <a:spcPts val="300"/>
                </a:spcAft>
                <a:buClrTx/>
                <a:buSzTx/>
                <a:buFontTx/>
                <a:buNone/>
                <a:tabLst/>
                <a:defRPr/>
              </a:pPr>
              <a:r>
                <a:rPr kumimoji="0" lang="en-US" sz="1200" b="1" i="0" u="none" strike="noStrike" kern="1200" cap="none" spc="0" normalizeH="0" baseline="0" noProof="0" dirty="0">
                  <a:ln>
                    <a:noFill/>
                  </a:ln>
                  <a:solidFill>
                    <a:srgbClr val="595454"/>
                  </a:solidFill>
                  <a:effectLst/>
                  <a:uLnTx/>
                  <a:uFillTx/>
                  <a:ea typeface="+mn-ea"/>
                  <a:cs typeface="Calibri" panose="020F0502020204030204" pitchFamily="34" charset="0"/>
                </a:rPr>
                <a:t>Primary</a:t>
              </a:r>
              <a:r>
                <a:rPr kumimoji="0" lang="en-US" sz="1200" b="0" i="0" u="none" strike="noStrike" kern="1200" cap="none" spc="0" normalizeH="0" baseline="0" noProof="0" dirty="0">
                  <a:ln>
                    <a:noFill/>
                  </a:ln>
                  <a:solidFill>
                    <a:srgbClr val="595454"/>
                  </a:solidFill>
                  <a:effectLst/>
                  <a:uLnTx/>
                  <a:uFillTx/>
                  <a:ea typeface="+mn-ea"/>
                  <a:cs typeface="Calibri" panose="020F0502020204030204" pitchFamily="34" charset="0"/>
                </a:rPr>
                <a:t>: </a:t>
              </a:r>
            </a:p>
            <a:p>
              <a:pPr marL="171450" marR="0" lvl="0" indent="-171450" algn="l" defTabSz="121917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595454"/>
                  </a:solidFill>
                  <a:effectLst/>
                  <a:uLnTx/>
                  <a:uFillTx/>
                  <a:ea typeface="+mn-ea"/>
                  <a:cs typeface="Calibri" panose="020F0502020204030204" pitchFamily="34" charset="0"/>
                </a:rPr>
                <a:t>Assess PK and safety, and define the MTD/RP2D</a:t>
              </a:r>
            </a:p>
            <a:p>
              <a:pPr marL="0" marR="0" lvl="0" indent="0" algn="l" defTabSz="1219170" rtl="0" eaLnBrk="1" fontAlgn="auto" latinLnBrk="0" hangingPunct="1">
                <a:lnSpc>
                  <a:spcPct val="100000"/>
                </a:lnSpc>
                <a:spcBef>
                  <a:spcPts val="0"/>
                </a:spcBef>
                <a:spcAft>
                  <a:spcPts val="300"/>
                </a:spcAft>
                <a:buClrTx/>
                <a:buSzTx/>
                <a:buFontTx/>
                <a:buNone/>
                <a:tabLst/>
                <a:defRPr/>
              </a:pPr>
              <a:r>
                <a:rPr kumimoji="0" lang="en-US" sz="1200" b="1" i="0" u="none" strike="noStrike" kern="1200" cap="none" spc="0" normalizeH="0" baseline="0" noProof="0" dirty="0">
                  <a:ln>
                    <a:noFill/>
                  </a:ln>
                  <a:solidFill>
                    <a:srgbClr val="595454"/>
                  </a:solidFill>
                  <a:effectLst/>
                  <a:uLnTx/>
                  <a:uFillTx/>
                  <a:ea typeface="+mn-ea"/>
                  <a:cs typeface="Calibri" panose="020F0502020204030204" pitchFamily="34" charset="0"/>
                </a:rPr>
                <a:t>Secondary</a:t>
              </a:r>
              <a:r>
                <a:rPr kumimoji="0" lang="en-US" sz="1200" b="0" i="0" u="none" strike="noStrike" kern="1200" cap="none" spc="0" normalizeH="0" baseline="0" noProof="0" dirty="0">
                  <a:ln>
                    <a:noFill/>
                  </a:ln>
                  <a:solidFill>
                    <a:srgbClr val="595454"/>
                  </a:solidFill>
                  <a:effectLst/>
                  <a:uLnTx/>
                  <a:uFillTx/>
                  <a:ea typeface="+mn-ea"/>
                  <a:cs typeface="Calibri" panose="020F0502020204030204" pitchFamily="34" charset="0"/>
                </a:rPr>
                <a:t>: </a:t>
              </a:r>
            </a:p>
            <a:p>
              <a:pPr marL="171450" marR="0" lvl="0" indent="-171450" algn="l" defTabSz="121917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595454"/>
                  </a:solidFill>
                  <a:effectLst/>
                  <a:uLnTx/>
                  <a:uFillTx/>
                  <a:ea typeface="+mn-ea"/>
                  <a:cs typeface="Calibri" panose="020F0502020204030204" pitchFamily="34" charset="0"/>
                </a:rPr>
                <a:t>Assess preliminary efficacy </a:t>
              </a:r>
            </a:p>
          </p:txBody>
        </p:sp>
        <p:sp>
          <p:nvSpPr>
            <p:cNvPr id="9" name="TextBox 8">
              <a:extLst>
                <a:ext uri="{FF2B5EF4-FFF2-40B4-BE49-F238E27FC236}">
                  <a16:creationId xmlns:a16="http://schemas.microsoft.com/office/drawing/2014/main" id="{AD8204A3-2AB6-4371-9FF7-1CABF1DD6AB9}"/>
                </a:ext>
              </a:extLst>
            </p:cNvPr>
            <p:cNvSpPr txBox="1"/>
            <p:nvPr/>
          </p:nvSpPr>
          <p:spPr>
            <a:xfrm>
              <a:off x="5866484" y="1871589"/>
              <a:ext cx="3886420" cy="324331"/>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DA97D"/>
                  </a:solidFill>
                  <a:effectLst/>
                  <a:uLnTx/>
                  <a:uFillTx/>
                  <a:ea typeface="+mn-ea"/>
                  <a:cs typeface="+mn-cs"/>
                </a:rPr>
                <a:t>CC-92480</a:t>
              </a:r>
              <a:r>
                <a:rPr kumimoji="0" lang="en-US" sz="1400" b="1" i="0" u="none" strike="noStrike" kern="1200" cap="none" spc="0" normalizeH="0" baseline="30000" noProof="0" dirty="0">
                  <a:ln>
                    <a:noFill/>
                  </a:ln>
                  <a:solidFill>
                    <a:srgbClr val="FDA97D"/>
                  </a:solidFill>
                  <a:effectLst/>
                  <a:uLnTx/>
                  <a:uFillTx/>
                  <a:ea typeface="+mn-ea"/>
                  <a:cs typeface="+mn-cs"/>
                </a:rPr>
                <a:t>b</a:t>
              </a:r>
              <a:r>
                <a:rPr kumimoji="0" lang="en-US" sz="1400" b="1" i="0" u="none" strike="noStrike" kern="1200" cap="none" spc="0" normalizeH="0" baseline="0" noProof="0" dirty="0">
                  <a:ln>
                    <a:noFill/>
                  </a:ln>
                  <a:solidFill>
                    <a:srgbClr val="FDA97D"/>
                  </a:solidFill>
                  <a:effectLst/>
                  <a:uLnTx/>
                  <a:uFillTx/>
                  <a:ea typeface="+mn-ea"/>
                  <a:cs typeface="+mn-cs"/>
                </a:rPr>
                <a:t> QD </a:t>
              </a:r>
              <a:r>
                <a:rPr kumimoji="0" lang="en-US" sz="1400" b="1" i="0" u="none" strike="noStrike" kern="1200" cap="none" spc="0" normalizeH="0" baseline="0" noProof="0" dirty="0">
                  <a:ln>
                    <a:noFill/>
                  </a:ln>
                  <a:solidFill>
                    <a:srgbClr val="595454"/>
                  </a:solidFill>
                  <a:effectLst/>
                  <a:uLnTx/>
                  <a:uFillTx/>
                  <a:ea typeface="+mn-ea"/>
                  <a:cs typeface="+mn-cs"/>
                </a:rPr>
                <a:t>+ DEX</a:t>
              </a:r>
              <a:r>
                <a:rPr kumimoji="0" lang="en-US" sz="1400" b="1" i="0" u="none" strike="noStrike" kern="1200" cap="none" spc="0" normalizeH="0" baseline="30000" noProof="0" dirty="0">
                  <a:ln>
                    <a:noFill/>
                  </a:ln>
                  <a:solidFill>
                    <a:srgbClr val="595454"/>
                  </a:solidFill>
                  <a:effectLst/>
                  <a:uLnTx/>
                  <a:uFillTx/>
                  <a:ea typeface="+mn-ea"/>
                  <a:cs typeface="+mn-cs"/>
                </a:rPr>
                <a:t>c</a:t>
              </a:r>
            </a:p>
          </p:txBody>
        </p:sp>
        <p:grpSp>
          <p:nvGrpSpPr>
            <p:cNvPr id="10" name="Group 9">
              <a:extLst>
                <a:ext uri="{FF2B5EF4-FFF2-40B4-BE49-F238E27FC236}">
                  <a16:creationId xmlns:a16="http://schemas.microsoft.com/office/drawing/2014/main" id="{873B8BD8-C30D-4DA7-9757-33DEF2DAFBC4}"/>
                </a:ext>
              </a:extLst>
            </p:cNvPr>
            <p:cNvGrpSpPr/>
            <p:nvPr/>
          </p:nvGrpSpPr>
          <p:grpSpPr>
            <a:xfrm>
              <a:off x="6281881" y="1497730"/>
              <a:ext cx="3413760" cy="365760"/>
              <a:chOff x="356421" y="1471895"/>
              <a:chExt cx="2560320" cy="178308"/>
            </a:xfrm>
          </p:grpSpPr>
          <p:sp>
            <p:nvSpPr>
              <p:cNvPr id="11" name="Rectangle 10">
                <a:extLst>
                  <a:ext uri="{FF2B5EF4-FFF2-40B4-BE49-F238E27FC236}">
                    <a16:creationId xmlns:a16="http://schemas.microsoft.com/office/drawing/2014/main" id="{CB942BC5-935E-4767-9EC8-3571385408F4}"/>
                  </a:ext>
                </a:extLst>
              </p:cNvPr>
              <p:cNvSpPr/>
              <p:nvPr/>
            </p:nvSpPr>
            <p:spPr bwMode="auto">
              <a:xfrm>
                <a:off x="356421"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 name="Rectangle 11">
                <a:extLst>
                  <a:ext uri="{FF2B5EF4-FFF2-40B4-BE49-F238E27FC236}">
                    <a16:creationId xmlns:a16="http://schemas.microsoft.com/office/drawing/2014/main" id="{24EB02F8-5D32-45F7-A7DD-51D018C75FA0}"/>
                  </a:ext>
                </a:extLst>
              </p:cNvPr>
              <p:cNvSpPr/>
              <p:nvPr/>
            </p:nvSpPr>
            <p:spPr bwMode="auto">
              <a:xfrm>
                <a:off x="447572"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 name="Rectangle 12">
                <a:extLst>
                  <a:ext uri="{FF2B5EF4-FFF2-40B4-BE49-F238E27FC236}">
                    <a16:creationId xmlns:a16="http://schemas.microsoft.com/office/drawing/2014/main" id="{1591744F-C6C5-4765-9F06-43165CDF6F0A}"/>
                  </a:ext>
                </a:extLst>
              </p:cNvPr>
              <p:cNvSpPr/>
              <p:nvPr/>
            </p:nvSpPr>
            <p:spPr bwMode="auto">
              <a:xfrm>
                <a:off x="539398"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 name="Rectangle 13">
                <a:extLst>
                  <a:ext uri="{FF2B5EF4-FFF2-40B4-BE49-F238E27FC236}">
                    <a16:creationId xmlns:a16="http://schemas.microsoft.com/office/drawing/2014/main" id="{FEF7417D-C015-4AA0-8378-6D47B6D07591}"/>
                  </a:ext>
                </a:extLst>
              </p:cNvPr>
              <p:cNvSpPr/>
              <p:nvPr/>
            </p:nvSpPr>
            <p:spPr bwMode="auto">
              <a:xfrm>
                <a:off x="630548"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5" name="Rectangle 14">
                <a:extLst>
                  <a:ext uri="{FF2B5EF4-FFF2-40B4-BE49-F238E27FC236}">
                    <a16:creationId xmlns:a16="http://schemas.microsoft.com/office/drawing/2014/main" id="{BFD22B7A-E61C-4AC2-8DEA-A590C86C683E}"/>
                  </a:ext>
                </a:extLst>
              </p:cNvPr>
              <p:cNvSpPr/>
              <p:nvPr/>
            </p:nvSpPr>
            <p:spPr bwMode="auto">
              <a:xfrm>
                <a:off x="722374"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6" name="Rectangle 15">
                <a:extLst>
                  <a:ext uri="{FF2B5EF4-FFF2-40B4-BE49-F238E27FC236}">
                    <a16:creationId xmlns:a16="http://schemas.microsoft.com/office/drawing/2014/main" id="{7375D1CF-F145-48CC-85C5-825E83CDB6B4}"/>
                  </a:ext>
                </a:extLst>
              </p:cNvPr>
              <p:cNvSpPr/>
              <p:nvPr/>
            </p:nvSpPr>
            <p:spPr bwMode="auto">
              <a:xfrm>
                <a:off x="813525"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7" name="Rectangle 16">
                <a:extLst>
                  <a:ext uri="{FF2B5EF4-FFF2-40B4-BE49-F238E27FC236}">
                    <a16:creationId xmlns:a16="http://schemas.microsoft.com/office/drawing/2014/main" id="{32BC1907-F9B0-4F8D-B0A6-BC98C2F33CF0}"/>
                  </a:ext>
                </a:extLst>
              </p:cNvPr>
              <p:cNvSpPr/>
              <p:nvPr/>
            </p:nvSpPr>
            <p:spPr bwMode="auto">
              <a:xfrm>
                <a:off x="905350"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8" name="Rectangle 17">
                <a:extLst>
                  <a:ext uri="{FF2B5EF4-FFF2-40B4-BE49-F238E27FC236}">
                    <a16:creationId xmlns:a16="http://schemas.microsoft.com/office/drawing/2014/main" id="{364B34D9-F3AE-42CD-BB80-D16616B81EC8}"/>
                  </a:ext>
                </a:extLst>
              </p:cNvPr>
              <p:cNvSpPr/>
              <p:nvPr/>
            </p:nvSpPr>
            <p:spPr bwMode="auto">
              <a:xfrm>
                <a:off x="996501"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9" name="Rectangle 18">
                <a:extLst>
                  <a:ext uri="{FF2B5EF4-FFF2-40B4-BE49-F238E27FC236}">
                    <a16:creationId xmlns:a16="http://schemas.microsoft.com/office/drawing/2014/main" id="{9610C172-83A2-428A-B398-24B46EB11F0C}"/>
                  </a:ext>
                </a:extLst>
              </p:cNvPr>
              <p:cNvSpPr/>
              <p:nvPr/>
            </p:nvSpPr>
            <p:spPr bwMode="auto">
              <a:xfrm>
                <a:off x="1087652"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0" name="Rectangle 19">
                <a:extLst>
                  <a:ext uri="{FF2B5EF4-FFF2-40B4-BE49-F238E27FC236}">
                    <a16:creationId xmlns:a16="http://schemas.microsoft.com/office/drawing/2014/main" id="{E93E65BC-0DF3-45A5-BE50-EF8860B52812}"/>
                  </a:ext>
                </a:extLst>
              </p:cNvPr>
              <p:cNvSpPr/>
              <p:nvPr/>
            </p:nvSpPr>
            <p:spPr bwMode="auto">
              <a:xfrm>
                <a:off x="1179478"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1" name="Rectangle 20">
                <a:extLst>
                  <a:ext uri="{FF2B5EF4-FFF2-40B4-BE49-F238E27FC236}">
                    <a16:creationId xmlns:a16="http://schemas.microsoft.com/office/drawing/2014/main" id="{DF39EC0B-D2B9-4CAB-9473-22728295CEBA}"/>
                  </a:ext>
                </a:extLst>
              </p:cNvPr>
              <p:cNvSpPr/>
              <p:nvPr/>
            </p:nvSpPr>
            <p:spPr bwMode="auto">
              <a:xfrm>
                <a:off x="1270628" y="1570955"/>
                <a:ext cx="91827"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2" name="Rectangle 21">
                <a:extLst>
                  <a:ext uri="{FF2B5EF4-FFF2-40B4-BE49-F238E27FC236}">
                    <a16:creationId xmlns:a16="http://schemas.microsoft.com/office/drawing/2014/main" id="{7C0F8FFE-FCBE-4DC6-B0A1-A20F99379B47}"/>
                  </a:ext>
                </a:extLst>
              </p:cNvPr>
              <p:cNvSpPr/>
              <p:nvPr/>
            </p:nvSpPr>
            <p:spPr bwMode="auto">
              <a:xfrm>
                <a:off x="1362454" y="1570955"/>
                <a:ext cx="91151"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3" name="Rectangle 22">
                <a:extLst>
                  <a:ext uri="{FF2B5EF4-FFF2-40B4-BE49-F238E27FC236}">
                    <a16:creationId xmlns:a16="http://schemas.microsoft.com/office/drawing/2014/main" id="{DE438CE8-FD96-4810-B2EB-C3A2DA7016CA}"/>
                  </a:ext>
                </a:extLst>
              </p:cNvPr>
              <p:cNvSpPr/>
              <p:nvPr/>
            </p:nvSpPr>
            <p:spPr bwMode="auto">
              <a:xfrm>
                <a:off x="1453605" y="1570955"/>
                <a:ext cx="91827"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4" name="Rectangle 23">
                <a:extLst>
                  <a:ext uri="{FF2B5EF4-FFF2-40B4-BE49-F238E27FC236}">
                    <a16:creationId xmlns:a16="http://schemas.microsoft.com/office/drawing/2014/main" id="{25C8810F-B497-4430-BAE9-68E969B7A44D}"/>
                  </a:ext>
                </a:extLst>
              </p:cNvPr>
              <p:cNvSpPr/>
              <p:nvPr/>
            </p:nvSpPr>
            <p:spPr bwMode="auto">
              <a:xfrm>
                <a:off x="1545430" y="1570955"/>
                <a:ext cx="91151"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5" name="Rectangle 24">
                <a:extLst>
                  <a:ext uri="{FF2B5EF4-FFF2-40B4-BE49-F238E27FC236}">
                    <a16:creationId xmlns:a16="http://schemas.microsoft.com/office/drawing/2014/main" id="{CED47C62-3AE9-4C06-807A-B49546B53264}"/>
                  </a:ext>
                </a:extLst>
              </p:cNvPr>
              <p:cNvSpPr/>
              <p:nvPr/>
            </p:nvSpPr>
            <p:spPr bwMode="auto">
              <a:xfrm>
                <a:off x="1636581"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6" name="Rectangle 25">
                <a:extLst>
                  <a:ext uri="{FF2B5EF4-FFF2-40B4-BE49-F238E27FC236}">
                    <a16:creationId xmlns:a16="http://schemas.microsoft.com/office/drawing/2014/main" id="{E9061EEB-1A8B-40BE-8D6F-268A5AC0EE8A}"/>
                  </a:ext>
                </a:extLst>
              </p:cNvPr>
              <p:cNvSpPr/>
              <p:nvPr/>
            </p:nvSpPr>
            <p:spPr bwMode="auto">
              <a:xfrm>
                <a:off x="1727732"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7" name="Rectangle 26">
                <a:extLst>
                  <a:ext uri="{FF2B5EF4-FFF2-40B4-BE49-F238E27FC236}">
                    <a16:creationId xmlns:a16="http://schemas.microsoft.com/office/drawing/2014/main" id="{31726CEE-1AB6-4C94-A355-207EADB0B241}"/>
                  </a:ext>
                </a:extLst>
              </p:cNvPr>
              <p:cNvSpPr/>
              <p:nvPr/>
            </p:nvSpPr>
            <p:spPr bwMode="auto">
              <a:xfrm>
                <a:off x="1819558"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8" name="Rectangle 27">
                <a:extLst>
                  <a:ext uri="{FF2B5EF4-FFF2-40B4-BE49-F238E27FC236}">
                    <a16:creationId xmlns:a16="http://schemas.microsoft.com/office/drawing/2014/main" id="{3B674B06-E44A-4403-A697-A2EF49C245CE}"/>
                  </a:ext>
                </a:extLst>
              </p:cNvPr>
              <p:cNvSpPr/>
              <p:nvPr/>
            </p:nvSpPr>
            <p:spPr bwMode="auto">
              <a:xfrm>
                <a:off x="1910708"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29" name="Rectangle 28">
                <a:extLst>
                  <a:ext uri="{FF2B5EF4-FFF2-40B4-BE49-F238E27FC236}">
                    <a16:creationId xmlns:a16="http://schemas.microsoft.com/office/drawing/2014/main" id="{E51EE6BC-EB51-4DA4-A4BA-BFBF36B47A8A}"/>
                  </a:ext>
                </a:extLst>
              </p:cNvPr>
              <p:cNvSpPr/>
              <p:nvPr/>
            </p:nvSpPr>
            <p:spPr bwMode="auto">
              <a:xfrm>
                <a:off x="2002534"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0" name="Rectangle 29">
                <a:extLst>
                  <a:ext uri="{FF2B5EF4-FFF2-40B4-BE49-F238E27FC236}">
                    <a16:creationId xmlns:a16="http://schemas.microsoft.com/office/drawing/2014/main" id="{CEE34AE4-0B6A-4B3D-A2E9-52687787B359}"/>
                  </a:ext>
                </a:extLst>
              </p:cNvPr>
              <p:cNvSpPr/>
              <p:nvPr/>
            </p:nvSpPr>
            <p:spPr bwMode="auto">
              <a:xfrm>
                <a:off x="2093685"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1" name="Rectangle 30">
                <a:extLst>
                  <a:ext uri="{FF2B5EF4-FFF2-40B4-BE49-F238E27FC236}">
                    <a16:creationId xmlns:a16="http://schemas.microsoft.com/office/drawing/2014/main" id="{6BC24832-1F22-4F15-A6F5-1D7C37F0C9A0}"/>
                  </a:ext>
                </a:extLst>
              </p:cNvPr>
              <p:cNvSpPr/>
              <p:nvPr/>
            </p:nvSpPr>
            <p:spPr bwMode="auto">
              <a:xfrm>
                <a:off x="2185510"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2" name="Rectangle 31">
                <a:extLst>
                  <a:ext uri="{FF2B5EF4-FFF2-40B4-BE49-F238E27FC236}">
                    <a16:creationId xmlns:a16="http://schemas.microsoft.com/office/drawing/2014/main" id="{15669548-3490-44B5-8E17-59A3DCAAB8C6}"/>
                  </a:ext>
                </a:extLst>
              </p:cNvPr>
              <p:cNvSpPr/>
              <p:nvPr/>
            </p:nvSpPr>
            <p:spPr bwMode="auto">
              <a:xfrm>
                <a:off x="2276661"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3" name="Rectangle 32">
                <a:extLst>
                  <a:ext uri="{FF2B5EF4-FFF2-40B4-BE49-F238E27FC236}">
                    <a16:creationId xmlns:a16="http://schemas.microsoft.com/office/drawing/2014/main" id="{77187C7D-6122-4C0F-BB44-E9D87A142A24}"/>
                  </a:ext>
                </a:extLst>
              </p:cNvPr>
              <p:cNvSpPr/>
              <p:nvPr/>
            </p:nvSpPr>
            <p:spPr bwMode="auto">
              <a:xfrm>
                <a:off x="2367812" y="1570955"/>
                <a:ext cx="91827"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4" name="Rectangle 33">
                <a:extLst>
                  <a:ext uri="{FF2B5EF4-FFF2-40B4-BE49-F238E27FC236}">
                    <a16:creationId xmlns:a16="http://schemas.microsoft.com/office/drawing/2014/main" id="{4DB0AD8D-3F60-435E-AEF6-FF768088613B}"/>
                  </a:ext>
                </a:extLst>
              </p:cNvPr>
              <p:cNvSpPr/>
              <p:nvPr/>
            </p:nvSpPr>
            <p:spPr bwMode="auto">
              <a:xfrm>
                <a:off x="2459638" y="1570955"/>
                <a:ext cx="91151" cy="79248"/>
              </a:xfrm>
              <a:prstGeom prst="rect">
                <a:avLst/>
              </a:prstGeom>
              <a:solidFill>
                <a:srgbClr val="FDA97D">
                  <a:alpha val="85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5" name="Rectangle 34">
                <a:extLst>
                  <a:ext uri="{FF2B5EF4-FFF2-40B4-BE49-F238E27FC236}">
                    <a16:creationId xmlns:a16="http://schemas.microsoft.com/office/drawing/2014/main" id="{C2DD4F4B-0871-429B-B1A3-8431ADA62B82}"/>
                  </a:ext>
                </a:extLst>
              </p:cNvPr>
              <p:cNvSpPr/>
              <p:nvPr/>
            </p:nvSpPr>
            <p:spPr bwMode="auto">
              <a:xfrm>
                <a:off x="2550788" y="1570955"/>
                <a:ext cx="91827"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6" name="Rectangle 35">
                <a:extLst>
                  <a:ext uri="{FF2B5EF4-FFF2-40B4-BE49-F238E27FC236}">
                    <a16:creationId xmlns:a16="http://schemas.microsoft.com/office/drawing/2014/main" id="{E37576C8-6E19-4052-93B6-243757334C49}"/>
                  </a:ext>
                </a:extLst>
              </p:cNvPr>
              <p:cNvSpPr/>
              <p:nvPr/>
            </p:nvSpPr>
            <p:spPr bwMode="auto">
              <a:xfrm>
                <a:off x="2642614" y="1570955"/>
                <a:ext cx="91151"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7" name="Rectangle 36">
                <a:extLst>
                  <a:ext uri="{FF2B5EF4-FFF2-40B4-BE49-F238E27FC236}">
                    <a16:creationId xmlns:a16="http://schemas.microsoft.com/office/drawing/2014/main" id="{28AF892E-5A12-4E6B-BFF2-B8400E4F2727}"/>
                  </a:ext>
                </a:extLst>
              </p:cNvPr>
              <p:cNvSpPr/>
              <p:nvPr/>
            </p:nvSpPr>
            <p:spPr bwMode="auto">
              <a:xfrm>
                <a:off x="2733765" y="1570955"/>
                <a:ext cx="91827"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8" name="Rectangle 37">
                <a:extLst>
                  <a:ext uri="{FF2B5EF4-FFF2-40B4-BE49-F238E27FC236}">
                    <a16:creationId xmlns:a16="http://schemas.microsoft.com/office/drawing/2014/main" id="{A8D6A427-F0A0-4411-9E24-4DB369C9F9AF}"/>
                  </a:ext>
                </a:extLst>
              </p:cNvPr>
              <p:cNvSpPr/>
              <p:nvPr/>
            </p:nvSpPr>
            <p:spPr bwMode="auto">
              <a:xfrm>
                <a:off x="2825590" y="1570955"/>
                <a:ext cx="91151" cy="7924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39" name="Line 20">
                <a:extLst>
                  <a:ext uri="{FF2B5EF4-FFF2-40B4-BE49-F238E27FC236}">
                    <a16:creationId xmlns:a16="http://schemas.microsoft.com/office/drawing/2014/main" id="{AB871E98-3B21-438F-9781-AA1D1BF7CDF2}"/>
                  </a:ext>
                </a:extLst>
              </p:cNvPr>
              <p:cNvSpPr>
                <a:spLocks noChangeShapeType="1"/>
              </p:cNvSpPr>
              <p:nvPr/>
            </p:nvSpPr>
            <p:spPr bwMode="auto">
              <a:xfrm>
                <a:off x="396374" y="1471895"/>
                <a:ext cx="0" cy="990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40" name="Line 20">
                <a:extLst>
                  <a:ext uri="{FF2B5EF4-FFF2-40B4-BE49-F238E27FC236}">
                    <a16:creationId xmlns:a16="http://schemas.microsoft.com/office/drawing/2014/main" id="{EF9C408C-B2B3-4E5C-8204-E36B7BF297CD}"/>
                  </a:ext>
                </a:extLst>
              </p:cNvPr>
              <p:cNvSpPr>
                <a:spLocks noChangeShapeType="1"/>
              </p:cNvSpPr>
              <p:nvPr/>
            </p:nvSpPr>
            <p:spPr bwMode="auto">
              <a:xfrm>
                <a:off x="1036507" y="1471895"/>
                <a:ext cx="0" cy="990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41" name="Line 20">
                <a:extLst>
                  <a:ext uri="{FF2B5EF4-FFF2-40B4-BE49-F238E27FC236}">
                    <a16:creationId xmlns:a16="http://schemas.microsoft.com/office/drawing/2014/main" id="{606A91A6-FCF0-4238-84D6-8DD027DD2D6E}"/>
                  </a:ext>
                </a:extLst>
              </p:cNvPr>
              <p:cNvSpPr>
                <a:spLocks noChangeShapeType="1"/>
              </p:cNvSpPr>
              <p:nvPr/>
            </p:nvSpPr>
            <p:spPr bwMode="auto">
              <a:xfrm>
                <a:off x="1676534" y="1471895"/>
                <a:ext cx="0" cy="990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42" name="Line 20">
                <a:extLst>
                  <a:ext uri="{FF2B5EF4-FFF2-40B4-BE49-F238E27FC236}">
                    <a16:creationId xmlns:a16="http://schemas.microsoft.com/office/drawing/2014/main" id="{5EE7AB51-80F6-4239-98E0-1400663C91D3}"/>
                  </a:ext>
                </a:extLst>
              </p:cNvPr>
              <p:cNvSpPr>
                <a:spLocks noChangeShapeType="1"/>
              </p:cNvSpPr>
              <p:nvPr/>
            </p:nvSpPr>
            <p:spPr bwMode="auto">
              <a:xfrm>
                <a:off x="2314622" y="1471895"/>
                <a:ext cx="0" cy="990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grpSp>
        <p:sp>
          <p:nvSpPr>
            <p:cNvPr id="43" name="TextBox 42">
              <a:extLst>
                <a:ext uri="{FF2B5EF4-FFF2-40B4-BE49-F238E27FC236}">
                  <a16:creationId xmlns:a16="http://schemas.microsoft.com/office/drawing/2014/main" id="{E011AC87-B57C-4D23-8985-9E9CE575DCBD}"/>
                </a:ext>
              </a:extLst>
            </p:cNvPr>
            <p:cNvSpPr txBox="1"/>
            <p:nvPr/>
          </p:nvSpPr>
          <p:spPr>
            <a:xfrm>
              <a:off x="6795153" y="4245047"/>
              <a:ext cx="2031684" cy="324331"/>
            </a:xfrm>
            <a:prstGeom prst="rect">
              <a:avLst/>
            </a:prstGeom>
            <a:noFill/>
          </p:spPr>
          <p:txBody>
            <a:bodyPr wrap="non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DA97D"/>
                  </a:solidFill>
                  <a:effectLst/>
                  <a:uLnTx/>
                  <a:uFillTx/>
                  <a:ea typeface="+mn-ea"/>
                  <a:cs typeface="+mn-cs"/>
                </a:rPr>
                <a:t>CC-92480</a:t>
              </a:r>
              <a:r>
                <a:rPr kumimoji="0" lang="en-US" sz="1400" b="1" i="0" u="none" strike="noStrike" kern="1200" cap="none" spc="0" normalizeH="0" baseline="30000" noProof="0" dirty="0">
                  <a:ln>
                    <a:noFill/>
                  </a:ln>
                  <a:solidFill>
                    <a:srgbClr val="FDA97D"/>
                  </a:solidFill>
                  <a:effectLst/>
                  <a:uLnTx/>
                  <a:uFillTx/>
                  <a:ea typeface="+mn-ea"/>
                  <a:cs typeface="+mn-cs"/>
                </a:rPr>
                <a:t>b</a:t>
              </a:r>
              <a:r>
                <a:rPr kumimoji="0" lang="en-US" sz="1400" b="1" i="0" u="none" strike="noStrike" kern="1200" cap="none" spc="0" normalizeH="0" baseline="0" noProof="0" dirty="0">
                  <a:ln>
                    <a:noFill/>
                  </a:ln>
                  <a:solidFill>
                    <a:srgbClr val="FDA97D"/>
                  </a:solidFill>
                  <a:effectLst/>
                  <a:uLnTx/>
                  <a:uFillTx/>
                  <a:ea typeface="+mn-ea"/>
                  <a:cs typeface="+mn-cs"/>
                </a:rPr>
                <a:t> QD</a:t>
              </a:r>
              <a:r>
                <a:rPr kumimoji="0" lang="en-US" sz="1400" b="1" i="0" u="none" strike="noStrike" kern="1200" cap="none" spc="0" normalizeH="0" baseline="0" noProof="0" dirty="0">
                  <a:ln>
                    <a:noFill/>
                  </a:ln>
                  <a:solidFill>
                    <a:srgbClr val="CB7C78"/>
                  </a:solidFill>
                  <a:effectLst/>
                  <a:uLnTx/>
                  <a:uFillTx/>
                  <a:ea typeface="+mn-ea"/>
                  <a:cs typeface="+mn-cs"/>
                </a:rPr>
                <a:t> </a:t>
              </a:r>
              <a:r>
                <a:rPr kumimoji="0" lang="en-US" sz="1400" b="1" i="0" u="none" strike="noStrike" kern="1200" cap="none" spc="0" normalizeH="0" baseline="0" noProof="0" dirty="0">
                  <a:ln>
                    <a:noFill/>
                  </a:ln>
                  <a:solidFill>
                    <a:srgbClr val="595454"/>
                  </a:solidFill>
                  <a:effectLst/>
                  <a:uLnTx/>
                  <a:uFillTx/>
                  <a:ea typeface="+mn-ea"/>
                  <a:cs typeface="+mn-cs"/>
                </a:rPr>
                <a:t>+ DEX</a:t>
              </a:r>
              <a:r>
                <a:rPr kumimoji="0" lang="en-US" sz="1400" b="1" i="0" u="none" strike="noStrike" kern="1200" cap="none" spc="0" normalizeH="0" baseline="30000" noProof="0" dirty="0">
                  <a:ln>
                    <a:noFill/>
                  </a:ln>
                  <a:solidFill>
                    <a:srgbClr val="595454"/>
                  </a:solidFill>
                  <a:effectLst/>
                  <a:uLnTx/>
                  <a:uFillTx/>
                  <a:ea typeface="+mn-ea"/>
                  <a:cs typeface="+mn-cs"/>
                </a:rPr>
                <a:t>c</a:t>
              </a:r>
            </a:p>
          </p:txBody>
        </p:sp>
        <p:grpSp>
          <p:nvGrpSpPr>
            <p:cNvPr id="44" name="Group 43">
              <a:extLst>
                <a:ext uri="{FF2B5EF4-FFF2-40B4-BE49-F238E27FC236}">
                  <a16:creationId xmlns:a16="http://schemas.microsoft.com/office/drawing/2014/main" id="{BD0E3C1A-E671-4FF6-87D6-301022AC0811}"/>
                </a:ext>
              </a:extLst>
            </p:cNvPr>
            <p:cNvGrpSpPr/>
            <p:nvPr/>
          </p:nvGrpSpPr>
          <p:grpSpPr>
            <a:xfrm>
              <a:off x="6297385" y="3800429"/>
              <a:ext cx="3413760" cy="365760"/>
              <a:chOff x="3287164" y="1504973"/>
              <a:chExt cx="2276003" cy="176004"/>
            </a:xfrm>
          </p:grpSpPr>
          <p:sp>
            <p:nvSpPr>
              <p:cNvPr id="45" name="Rectangle 44">
                <a:extLst>
                  <a:ext uri="{FF2B5EF4-FFF2-40B4-BE49-F238E27FC236}">
                    <a16:creationId xmlns:a16="http://schemas.microsoft.com/office/drawing/2014/main" id="{C8E40F0E-5F41-40F9-8472-19E0A105D17D}"/>
                  </a:ext>
                </a:extLst>
              </p:cNvPr>
              <p:cNvSpPr/>
              <p:nvPr/>
            </p:nvSpPr>
            <p:spPr bwMode="auto">
              <a:xfrm>
                <a:off x="3287164" y="1602753"/>
                <a:ext cx="810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46" name="Rectangle 45">
                <a:extLst>
                  <a:ext uri="{FF2B5EF4-FFF2-40B4-BE49-F238E27FC236}">
                    <a16:creationId xmlns:a16="http://schemas.microsoft.com/office/drawing/2014/main" id="{98527223-2324-4DB7-A4F5-2F49D3CD529B}"/>
                  </a:ext>
                </a:extLst>
              </p:cNvPr>
              <p:cNvSpPr/>
              <p:nvPr/>
            </p:nvSpPr>
            <p:spPr bwMode="auto">
              <a:xfrm>
                <a:off x="3368193"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47" name="Rectangle 46">
                <a:extLst>
                  <a:ext uri="{FF2B5EF4-FFF2-40B4-BE49-F238E27FC236}">
                    <a16:creationId xmlns:a16="http://schemas.microsoft.com/office/drawing/2014/main" id="{6BA0FEC5-E6CE-4418-B57F-A16D35F39671}"/>
                  </a:ext>
                </a:extLst>
              </p:cNvPr>
              <p:cNvSpPr/>
              <p:nvPr/>
            </p:nvSpPr>
            <p:spPr bwMode="auto">
              <a:xfrm>
                <a:off x="3449822" y="1602753"/>
                <a:ext cx="81028"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48" name="Rectangle 47">
                <a:extLst>
                  <a:ext uri="{FF2B5EF4-FFF2-40B4-BE49-F238E27FC236}">
                    <a16:creationId xmlns:a16="http://schemas.microsoft.com/office/drawing/2014/main" id="{0ECF2F7D-2CA5-4C94-AFFC-B272CBC631C5}"/>
                  </a:ext>
                </a:extLst>
              </p:cNvPr>
              <p:cNvSpPr/>
              <p:nvPr/>
            </p:nvSpPr>
            <p:spPr bwMode="auto">
              <a:xfrm>
                <a:off x="3530850"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49" name="Rectangle 48">
                <a:extLst>
                  <a:ext uri="{FF2B5EF4-FFF2-40B4-BE49-F238E27FC236}">
                    <a16:creationId xmlns:a16="http://schemas.microsoft.com/office/drawing/2014/main" id="{DCBAF0FD-73AC-4C3B-8477-488A96CCB58D}"/>
                  </a:ext>
                </a:extLst>
              </p:cNvPr>
              <p:cNvSpPr/>
              <p:nvPr/>
            </p:nvSpPr>
            <p:spPr bwMode="auto">
              <a:xfrm>
                <a:off x="3612479"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0" name="Rectangle 49">
                <a:extLst>
                  <a:ext uri="{FF2B5EF4-FFF2-40B4-BE49-F238E27FC236}">
                    <a16:creationId xmlns:a16="http://schemas.microsoft.com/office/drawing/2014/main" id="{0B9E7321-FC67-47B5-97C9-ED8FFB7FC78A}"/>
                  </a:ext>
                </a:extLst>
              </p:cNvPr>
              <p:cNvSpPr/>
              <p:nvPr/>
            </p:nvSpPr>
            <p:spPr bwMode="auto">
              <a:xfrm>
                <a:off x="3693507"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1" name="Rectangle 50">
                <a:extLst>
                  <a:ext uri="{FF2B5EF4-FFF2-40B4-BE49-F238E27FC236}">
                    <a16:creationId xmlns:a16="http://schemas.microsoft.com/office/drawing/2014/main" id="{694547C3-5430-4566-85C6-15BF34F97CEE}"/>
                  </a:ext>
                </a:extLst>
              </p:cNvPr>
              <p:cNvSpPr/>
              <p:nvPr/>
            </p:nvSpPr>
            <p:spPr bwMode="auto">
              <a:xfrm>
                <a:off x="3775136"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2" name="Rectangle 51">
                <a:extLst>
                  <a:ext uri="{FF2B5EF4-FFF2-40B4-BE49-F238E27FC236}">
                    <a16:creationId xmlns:a16="http://schemas.microsoft.com/office/drawing/2014/main" id="{5E80242E-06DC-4F47-B704-673860AFCD7A}"/>
                  </a:ext>
                </a:extLst>
              </p:cNvPr>
              <p:cNvSpPr/>
              <p:nvPr/>
            </p:nvSpPr>
            <p:spPr bwMode="auto">
              <a:xfrm>
                <a:off x="3856165"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3" name="Rectangle 52">
                <a:extLst>
                  <a:ext uri="{FF2B5EF4-FFF2-40B4-BE49-F238E27FC236}">
                    <a16:creationId xmlns:a16="http://schemas.microsoft.com/office/drawing/2014/main" id="{BB638949-BC82-41F3-824E-B49C701E5210}"/>
                  </a:ext>
                </a:extLst>
              </p:cNvPr>
              <p:cNvSpPr/>
              <p:nvPr/>
            </p:nvSpPr>
            <p:spPr bwMode="auto">
              <a:xfrm>
                <a:off x="3937193"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4" name="Rectangle 53">
                <a:extLst>
                  <a:ext uri="{FF2B5EF4-FFF2-40B4-BE49-F238E27FC236}">
                    <a16:creationId xmlns:a16="http://schemas.microsoft.com/office/drawing/2014/main" id="{D1360566-2586-4EB4-A163-A88B08D09EE1}"/>
                  </a:ext>
                </a:extLst>
              </p:cNvPr>
              <p:cNvSpPr/>
              <p:nvPr/>
            </p:nvSpPr>
            <p:spPr bwMode="auto">
              <a:xfrm>
                <a:off x="4018822"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5" name="Rectangle 54">
                <a:extLst>
                  <a:ext uri="{FF2B5EF4-FFF2-40B4-BE49-F238E27FC236}">
                    <a16:creationId xmlns:a16="http://schemas.microsoft.com/office/drawing/2014/main" id="{71C36711-271B-4E91-97A4-958C049394B1}"/>
                  </a:ext>
                </a:extLst>
              </p:cNvPr>
              <p:cNvSpPr/>
              <p:nvPr/>
            </p:nvSpPr>
            <p:spPr bwMode="auto">
              <a:xfrm>
                <a:off x="4099851"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6" name="Rectangle 55">
                <a:extLst>
                  <a:ext uri="{FF2B5EF4-FFF2-40B4-BE49-F238E27FC236}">
                    <a16:creationId xmlns:a16="http://schemas.microsoft.com/office/drawing/2014/main" id="{A228E883-94AB-478E-B0BD-0A2E0EC17EAF}"/>
                  </a:ext>
                </a:extLst>
              </p:cNvPr>
              <p:cNvSpPr/>
              <p:nvPr/>
            </p:nvSpPr>
            <p:spPr bwMode="auto">
              <a:xfrm>
                <a:off x="4181479"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7" name="Rectangle 56">
                <a:extLst>
                  <a:ext uri="{FF2B5EF4-FFF2-40B4-BE49-F238E27FC236}">
                    <a16:creationId xmlns:a16="http://schemas.microsoft.com/office/drawing/2014/main" id="{5D7B6B89-6BC4-4E30-928F-296A5C34B4CC}"/>
                  </a:ext>
                </a:extLst>
              </p:cNvPr>
              <p:cNvSpPr/>
              <p:nvPr/>
            </p:nvSpPr>
            <p:spPr bwMode="auto">
              <a:xfrm>
                <a:off x="4262508"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8" name="Rectangle 57">
                <a:extLst>
                  <a:ext uri="{FF2B5EF4-FFF2-40B4-BE49-F238E27FC236}">
                    <a16:creationId xmlns:a16="http://schemas.microsoft.com/office/drawing/2014/main" id="{51140E4A-415B-4949-B0BC-769AB28FED62}"/>
                  </a:ext>
                </a:extLst>
              </p:cNvPr>
              <p:cNvSpPr/>
              <p:nvPr/>
            </p:nvSpPr>
            <p:spPr bwMode="auto">
              <a:xfrm>
                <a:off x="4344137"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59" name="Rectangle 58">
                <a:extLst>
                  <a:ext uri="{FF2B5EF4-FFF2-40B4-BE49-F238E27FC236}">
                    <a16:creationId xmlns:a16="http://schemas.microsoft.com/office/drawing/2014/main" id="{4AEDCDF1-9C15-44EE-B280-DEE5DCF245CC}"/>
                  </a:ext>
                </a:extLst>
              </p:cNvPr>
              <p:cNvSpPr/>
              <p:nvPr/>
            </p:nvSpPr>
            <p:spPr bwMode="auto">
              <a:xfrm>
                <a:off x="4425166" y="1602753"/>
                <a:ext cx="810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0" name="Rectangle 59">
                <a:extLst>
                  <a:ext uri="{FF2B5EF4-FFF2-40B4-BE49-F238E27FC236}">
                    <a16:creationId xmlns:a16="http://schemas.microsoft.com/office/drawing/2014/main" id="{75C74FBE-8A63-4047-AF99-CEF10027C6F0}"/>
                  </a:ext>
                </a:extLst>
              </p:cNvPr>
              <p:cNvSpPr/>
              <p:nvPr/>
            </p:nvSpPr>
            <p:spPr bwMode="auto">
              <a:xfrm>
                <a:off x="4506194"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1" name="Rectangle 60">
                <a:extLst>
                  <a:ext uri="{FF2B5EF4-FFF2-40B4-BE49-F238E27FC236}">
                    <a16:creationId xmlns:a16="http://schemas.microsoft.com/office/drawing/2014/main" id="{7429511D-10E8-490D-A0D6-32E4895BEBB5}"/>
                  </a:ext>
                </a:extLst>
              </p:cNvPr>
              <p:cNvSpPr/>
              <p:nvPr/>
            </p:nvSpPr>
            <p:spPr bwMode="auto">
              <a:xfrm>
                <a:off x="4587823" y="1602753"/>
                <a:ext cx="81028"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2" name="Rectangle 61">
                <a:extLst>
                  <a:ext uri="{FF2B5EF4-FFF2-40B4-BE49-F238E27FC236}">
                    <a16:creationId xmlns:a16="http://schemas.microsoft.com/office/drawing/2014/main" id="{F9DF573D-AB51-4296-9363-48B287649222}"/>
                  </a:ext>
                </a:extLst>
              </p:cNvPr>
              <p:cNvSpPr/>
              <p:nvPr/>
            </p:nvSpPr>
            <p:spPr bwMode="auto">
              <a:xfrm>
                <a:off x="4668852"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3" name="Rectangle 62">
                <a:extLst>
                  <a:ext uri="{FF2B5EF4-FFF2-40B4-BE49-F238E27FC236}">
                    <a16:creationId xmlns:a16="http://schemas.microsoft.com/office/drawing/2014/main" id="{C99E84A9-BB53-4096-8527-28980E189B38}"/>
                  </a:ext>
                </a:extLst>
              </p:cNvPr>
              <p:cNvSpPr/>
              <p:nvPr/>
            </p:nvSpPr>
            <p:spPr bwMode="auto">
              <a:xfrm>
                <a:off x="4750480"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4" name="Rectangle 63">
                <a:extLst>
                  <a:ext uri="{FF2B5EF4-FFF2-40B4-BE49-F238E27FC236}">
                    <a16:creationId xmlns:a16="http://schemas.microsoft.com/office/drawing/2014/main" id="{5820C327-0546-46C9-9285-7C55BB42CEC0}"/>
                  </a:ext>
                </a:extLst>
              </p:cNvPr>
              <p:cNvSpPr/>
              <p:nvPr/>
            </p:nvSpPr>
            <p:spPr bwMode="auto">
              <a:xfrm>
                <a:off x="4831509"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5" name="Rectangle 64">
                <a:extLst>
                  <a:ext uri="{FF2B5EF4-FFF2-40B4-BE49-F238E27FC236}">
                    <a16:creationId xmlns:a16="http://schemas.microsoft.com/office/drawing/2014/main" id="{04BFDB01-D5D1-447F-84F4-6D6DF948B5C9}"/>
                  </a:ext>
                </a:extLst>
              </p:cNvPr>
              <p:cNvSpPr/>
              <p:nvPr/>
            </p:nvSpPr>
            <p:spPr bwMode="auto">
              <a:xfrm>
                <a:off x="4913138"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6" name="Rectangle 65">
                <a:extLst>
                  <a:ext uri="{FF2B5EF4-FFF2-40B4-BE49-F238E27FC236}">
                    <a16:creationId xmlns:a16="http://schemas.microsoft.com/office/drawing/2014/main" id="{3103F8BB-7008-44D0-AA60-DC2CCBB18E3B}"/>
                  </a:ext>
                </a:extLst>
              </p:cNvPr>
              <p:cNvSpPr/>
              <p:nvPr/>
            </p:nvSpPr>
            <p:spPr bwMode="auto">
              <a:xfrm>
                <a:off x="4994166"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7" name="Rectangle 66">
                <a:extLst>
                  <a:ext uri="{FF2B5EF4-FFF2-40B4-BE49-F238E27FC236}">
                    <a16:creationId xmlns:a16="http://schemas.microsoft.com/office/drawing/2014/main" id="{35E11E6A-F249-40C4-9625-5C86A90A0D1A}"/>
                  </a:ext>
                </a:extLst>
              </p:cNvPr>
              <p:cNvSpPr/>
              <p:nvPr/>
            </p:nvSpPr>
            <p:spPr bwMode="auto">
              <a:xfrm>
                <a:off x="5075195"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8" name="Rectangle 67">
                <a:extLst>
                  <a:ext uri="{FF2B5EF4-FFF2-40B4-BE49-F238E27FC236}">
                    <a16:creationId xmlns:a16="http://schemas.microsoft.com/office/drawing/2014/main" id="{C08ABABA-F47B-4F40-AE66-8178580A7C47}"/>
                  </a:ext>
                </a:extLst>
              </p:cNvPr>
              <p:cNvSpPr/>
              <p:nvPr/>
            </p:nvSpPr>
            <p:spPr bwMode="auto">
              <a:xfrm>
                <a:off x="5156824"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69" name="Rectangle 68">
                <a:extLst>
                  <a:ext uri="{FF2B5EF4-FFF2-40B4-BE49-F238E27FC236}">
                    <a16:creationId xmlns:a16="http://schemas.microsoft.com/office/drawing/2014/main" id="{4AD9573C-9EE9-4E04-8763-BF4A70F437C7}"/>
                  </a:ext>
                </a:extLst>
              </p:cNvPr>
              <p:cNvSpPr/>
              <p:nvPr/>
            </p:nvSpPr>
            <p:spPr bwMode="auto">
              <a:xfrm>
                <a:off x="5237852"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70" name="Rectangle 69">
                <a:extLst>
                  <a:ext uri="{FF2B5EF4-FFF2-40B4-BE49-F238E27FC236}">
                    <a16:creationId xmlns:a16="http://schemas.microsoft.com/office/drawing/2014/main" id="{3A95A94A-A1D0-4A37-A609-3F00EF473976}"/>
                  </a:ext>
                </a:extLst>
              </p:cNvPr>
              <p:cNvSpPr/>
              <p:nvPr/>
            </p:nvSpPr>
            <p:spPr bwMode="auto">
              <a:xfrm>
                <a:off x="5319481"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71" name="Rectangle 70">
                <a:extLst>
                  <a:ext uri="{FF2B5EF4-FFF2-40B4-BE49-F238E27FC236}">
                    <a16:creationId xmlns:a16="http://schemas.microsoft.com/office/drawing/2014/main" id="{866BE26D-586F-4C57-91F9-BCE1FE82836F}"/>
                  </a:ext>
                </a:extLst>
              </p:cNvPr>
              <p:cNvSpPr/>
              <p:nvPr/>
            </p:nvSpPr>
            <p:spPr bwMode="auto">
              <a:xfrm>
                <a:off x="5400510"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72" name="Rectangle 71">
                <a:extLst>
                  <a:ext uri="{FF2B5EF4-FFF2-40B4-BE49-F238E27FC236}">
                    <a16:creationId xmlns:a16="http://schemas.microsoft.com/office/drawing/2014/main" id="{0F600ABF-384B-449E-A337-E5DFE29781BE}"/>
                  </a:ext>
                </a:extLst>
              </p:cNvPr>
              <p:cNvSpPr/>
              <p:nvPr/>
            </p:nvSpPr>
            <p:spPr bwMode="auto">
              <a:xfrm>
                <a:off x="5482139"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73" name="Line 20">
                <a:extLst>
                  <a:ext uri="{FF2B5EF4-FFF2-40B4-BE49-F238E27FC236}">
                    <a16:creationId xmlns:a16="http://schemas.microsoft.com/office/drawing/2014/main" id="{A142E4E2-CFFC-4855-8B5A-107B10FF1DDA}"/>
                  </a:ext>
                </a:extLst>
              </p:cNvPr>
              <p:cNvSpPr>
                <a:spLocks noChangeShapeType="1"/>
              </p:cNvSpPr>
              <p:nvPr/>
            </p:nvSpPr>
            <p:spPr bwMode="auto">
              <a:xfrm>
                <a:off x="3321905"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74" name="Line 20">
                <a:extLst>
                  <a:ext uri="{FF2B5EF4-FFF2-40B4-BE49-F238E27FC236}">
                    <a16:creationId xmlns:a16="http://schemas.microsoft.com/office/drawing/2014/main" id="{E26F5BBB-807F-4341-B81F-1AE3F86C668E}"/>
                  </a:ext>
                </a:extLst>
              </p:cNvPr>
              <p:cNvSpPr>
                <a:spLocks noChangeShapeType="1"/>
              </p:cNvSpPr>
              <p:nvPr/>
            </p:nvSpPr>
            <p:spPr bwMode="auto">
              <a:xfrm>
                <a:off x="3487767"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75" name="Line 20">
                <a:extLst>
                  <a:ext uri="{FF2B5EF4-FFF2-40B4-BE49-F238E27FC236}">
                    <a16:creationId xmlns:a16="http://schemas.microsoft.com/office/drawing/2014/main" id="{F49602D7-4611-40EC-80D6-EEFAB0473F44}"/>
                  </a:ext>
                </a:extLst>
              </p:cNvPr>
              <p:cNvSpPr>
                <a:spLocks noChangeShapeType="1"/>
              </p:cNvSpPr>
              <p:nvPr/>
            </p:nvSpPr>
            <p:spPr bwMode="auto">
              <a:xfrm>
                <a:off x="4461249"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76" name="Line 20">
                <a:extLst>
                  <a:ext uri="{FF2B5EF4-FFF2-40B4-BE49-F238E27FC236}">
                    <a16:creationId xmlns:a16="http://schemas.microsoft.com/office/drawing/2014/main" id="{29526B6F-5677-4CBA-B8C2-9C75B0A79B67}"/>
                  </a:ext>
                </a:extLst>
              </p:cNvPr>
              <p:cNvSpPr>
                <a:spLocks noChangeShapeType="1"/>
              </p:cNvSpPr>
              <p:nvPr/>
            </p:nvSpPr>
            <p:spPr bwMode="auto">
              <a:xfrm>
                <a:off x="4622996"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grpSp>
        <p:sp>
          <p:nvSpPr>
            <p:cNvPr id="77" name="Rectangle: Rounded Corners 76">
              <a:extLst>
                <a:ext uri="{FF2B5EF4-FFF2-40B4-BE49-F238E27FC236}">
                  <a16:creationId xmlns:a16="http://schemas.microsoft.com/office/drawing/2014/main" id="{97D50EA2-FA68-4F07-946A-362B234E9F8F}"/>
                </a:ext>
              </a:extLst>
            </p:cNvPr>
            <p:cNvSpPr/>
            <p:nvPr/>
          </p:nvSpPr>
          <p:spPr>
            <a:xfrm>
              <a:off x="10361057" y="2791414"/>
              <a:ext cx="1502676" cy="1076501"/>
            </a:xfrm>
            <a:prstGeom prst="roundRect">
              <a:avLst/>
            </a:prstGeom>
            <a:solidFill>
              <a:srgbClr val="B1AAAA"/>
            </a:solidFill>
          </p:spPr>
          <p:txBody>
            <a:bodyPr wrap="square">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ea typeface="+mn-ea"/>
                  <a:cs typeface="Calibri" panose="020F0502020204030204" pitchFamily="34" charset="0"/>
                </a:rPr>
                <a:t>Part 2: Cohort </a:t>
              </a:r>
              <a:r>
                <a:rPr lang="en-US" b="1" dirty="0">
                  <a:solidFill>
                    <a:srgbClr val="FFFFFF"/>
                  </a:solidFill>
                  <a:cs typeface="Calibri" panose="020F0502020204030204" pitchFamily="34" charset="0"/>
                </a:rPr>
                <a:t>E</a:t>
              </a:r>
              <a:r>
                <a:rPr kumimoji="0" lang="en-US" sz="1800" b="1" i="0" u="none" strike="noStrike" kern="1200" cap="none" spc="0" normalizeH="0" baseline="0" noProof="0" dirty="0" err="1">
                  <a:ln>
                    <a:noFill/>
                  </a:ln>
                  <a:solidFill>
                    <a:srgbClr val="FFFFFF"/>
                  </a:solidFill>
                  <a:effectLst/>
                  <a:uLnTx/>
                  <a:uFillTx/>
                  <a:ea typeface="+mn-ea"/>
                  <a:cs typeface="Calibri" panose="020F0502020204030204" pitchFamily="34" charset="0"/>
                </a:rPr>
                <a:t>xpansion</a:t>
              </a:r>
              <a:endParaRPr kumimoji="0" lang="en-US" sz="1800" b="1" i="0" u="none" strike="noStrike" kern="1200" cap="none" spc="0" normalizeH="0" baseline="0" noProof="0" dirty="0">
                <a:ln>
                  <a:noFill/>
                </a:ln>
                <a:solidFill>
                  <a:srgbClr val="FFFFFF"/>
                </a:solidFill>
                <a:effectLst/>
                <a:uLnTx/>
                <a:uFillTx/>
                <a:ea typeface="+mn-ea"/>
                <a:cs typeface="Calibri" panose="020F0502020204030204" pitchFamily="34" charset="0"/>
              </a:endParaRPr>
            </a:p>
          </p:txBody>
        </p:sp>
        <p:grpSp>
          <p:nvGrpSpPr>
            <p:cNvPr id="78" name="Group 77">
              <a:extLst>
                <a:ext uri="{FF2B5EF4-FFF2-40B4-BE49-F238E27FC236}">
                  <a16:creationId xmlns:a16="http://schemas.microsoft.com/office/drawing/2014/main" id="{CCF8B4E8-6C67-494E-B56A-1B79AC6A95D0}"/>
                </a:ext>
              </a:extLst>
            </p:cNvPr>
            <p:cNvGrpSpPr/>
            <p:nvPr/>
          </p:nvGrpSpPr>
          <p:grpSpPr>
            <a:xfrm>
              <a:off x="9981685" y="1002088"/>
              <a:ext cx="147653" cy="4425703"/>
              <a:chOff x="7670601" y="815613"/>
              <a:chExt cx="110740" cy="3319277"/>
            </a:xfrm>
          </p:grpSpPr>
          <p:cxnSp>
            <p:nvCxnSpPr>
              <p:cNvPr id="79" name="Straight Connector 78">
                <a:extLst>
                  <a:ext uri="{FF2B5EF4-FFF2-40B4-BE49-F238E27FC236}">
                    <a16:creationId xmlns:a16="http://schemas.microsoft.com/office/drawing/2014/main" id="{D949078B-10D4-4BC1-93A1-725310E49619}"/>
                  </a:ext>
                </a:extLst>
              </p:cNvPr>
              <p:cNvCxnSpPr>
                <a:cxnSpLocks/>
              </p:cNvCxnSpPr>
              <p:nvPr/>
            </p:nvCxnSpPr>
            <p:spPr>
              <a:xfrm>
                <a:off x="7725972" y="815613"/>
                <a:ext cx="0" cy="3012829"/>
              </a:xfrm>
              <a:prstGeom prst="line">
                <a:avLst/>
              </a:prstGeom>
              <a:ln w="571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0" name="Arrow: Down 79">
                <a:extLst>
                  <a:ext uri="{FF2B5EF4-FFF2-40B4-BE49-F238E27FC236}">
                    <a16:creationId xmlns:a16="http://schemas.microsoft.com/office/drawing/2014/main" id="{68F3FAD8-C259-42A2-B591-DA6B58C92B25}"/>
                  </a:ext>
                </a:extLst>
              </p:cNvPr>
              <p:cNvSpPr/>
              <p:nvPr/>
            </p:nvSpPr>
            <p:spPr>
              <a:xfrm rot="10800000">
                <a:off x="7670601" y="3864823"/>
                <a:ext cx="110740" cy="270067"/>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ea typeface="+mn-ea"/>
                  <a:cs typeface="+mn-cs"/>
                </a:endParaRPr>
              </a:p>
            </p:txBody>
          </p:sp>
        </p:grpSp>
        <p:cxnSp>
          <p:nvCxnSpPr>
            <p:cNvPr id="81" name="Straight Connector 80">
              <a:extLst>
                <a:ext uri="{FF2B5EF4-FFF2-40B4-BE49-F238E27FC236}">
                  <a16:creationId xmlns:a16="http://schemas.microsoft.com/office/drawing/2014/main" id="{CF1AE730-B6DC-4127-80FA-0E06172656BA}"/>
                </a:ext>
              </a:extLst>
            </p:cNvPr>
            <p:cNvCxnSpPr>
              <a:cxnSpLocks/>
            </p:cNvCxnSpPr>
            <p:nvPr/>
          </p:nvCxnSpPr>
          <p:spPr>
            <a:xfrm>
              <a:off x="2957748" y="1233801"/>
              <a:ext cx="6749756" cy="0"/>
            </a:xfrm>
            <a:prstGeom prst="line">
              <a:avLst/>
            </a:prstGeom>
            <a:ln w="12700"/>
          </p:spPr>
          <p:style>
            <a:lnRef idx="1">
              <a:schemeClr val="dk1"/>
            </a:lnRef>
            <a:fillRef idx="0">
              <a:schemeClr val="dk1"/>
            </a:fillRef>
            <a:effectRef idx="0">
              <a:schemeClr val="dk1"/>
            </a:effectRef>
            <a:fontRef idx="minor">
              <a:schemeClr val="tx1"/>
            </a:fontRef>
          </p:style>
        </p:cxnSp>
        <p:sp>
          <p:nvSpPr>
            <p:cNvPr id="82" name="TextBox 81">
              <a:extLst>
                <a:ext uri="{FF2B5EF4-FFF2-40B4-BE49-F238E27FC236}">
                  <a16:creationId xmlns:a16="http://schemas.microsoft.com/office/drawing/2014/main" id="{912F6529-22BD-4A87-BF76-F9F2B35B549F}"/>
                </a:ext>
              </a:extLst>
            </p:cNvPr>
            <p:cNvSpPr txBox="1"/>
            <p:nvPr/>
          </p:nvSpPr>
          <p:spPr>
            <a:xfrm>
              <a:off x="5866484" y="2821260"/>
              <a:ext cx="3886420" cy="324331"/>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DA97D"/>
                  </a:solidFill>
                  <a:effectLst/>
                  <a:uLnTx/>
                  <a:uFillTx/>
                  <a:ea typeface="+mn-ea"/>
                  <a:cs typeface="+mn-cs"/>
                </a:rPr>
                <a:t>CC-92480</a:t>
              </a:r>
              <a:r>
                <a:rPr kumimoji="0" lang="en-US" sz="1400" b="1" i="0" u="none" strike="noStrike" kern="1200" cap="none" spc="0" normalizeH="0" baseline="30000" noProof="0" dirty="0">
                  <a:ln>
                    <a:noFill/>
                  </a:ln>
                  <a:solidFill>
                    <a:srgbClr val="FDA97D"/>
                  </a:solidFill>
                  <a:effectLst/>
                  <a:uLnTx/>
                  <a:uFillTx/>
                  <a:ea typeface="+mn-ea"/>
                  <a:cs typeface="+mn-cs"/>
                </a:rPr>
                <a:t>b</a:t>
              </a:r>
              <a:r>
                <a:rPr kumimoji="0" lang="en-US" sz="1400" b="1" i="0" u="none" strike="noStrike" kern="1200" cap="none" spc="0" normalizeH="0" baseline="0" noProof="0" dirty="0">
                  <a:ln>
                    <a:noFill/>
                  </a:ln>
                  <a:solidFill>
                    <a:srgbClr val="FDA97D"/>
                  </a:solidFill>
                  <a:effectLst/>
                  <a:uLnTx/>
                  <a:uFillTx/>
                  <a:ea typeface="+mn-ea"/>
                  <a:cs typeface="+mn-cs"/>
                </a:rPr>
                <a:t> QD</a:t>
              </a:r>
              <a:r>
                <a:rPr kumimoji="0" lang="en-US" sz="1400" b="1" i="0" u="none" strike="noStrike" kern="1200" cap="none" spc="0" normalizeH="0" baseline="0" noProof="0" dirty="0">
                  <a:ln>
                    <a:noFill/>
                  </a:ln>
                  <a:solidFill>
                    <a:srgbClr val="CB7C78"/>
                  </a:solidFill>
                  <a:effectLst/>
                  <a:uLnTx/>
                  <a:uFillTx/>
                  <a:ea typeface="+mn-ea"/>
                  <a:cs typeface="+mn-cs"/>
                </a:rPr>
                <a:t> </a:t>
              </a:r>
              <a:r>
                <a:rPr kumimoji="0" lang="en-US" sz="1400" b="1" i="0" u="none" strike="noStrike" kern="1200" cap="none" spc="0" normalizeH="0" baseline="0" noProof="0" dirty="0">
                  <a:ln>
                    <a:noFill/>
                  </a:ln>
                  <a:solidFill>
                    <a:srgbClr val="595454"/>
                  </a:solidFill>
                  <a:effectLst/>
                  <a:uLnTx/>
                  <a:uFillTx/>
                  <a:ea typeface="+mn-ea"/>
                  <a:cs typeface="+mn-cs"/>
                </a:rPr>
                <a:t>+</a:t>
              </a:r>
              <a:r>
                <a:rPr kumimoji="0" lang="en-US" sz="1400" b="1" i="0" u="none" strike="noStrike" kern="1200" cap="none" spc="0" normalizeH="0" baseline="0" noProof="0" dirty="0">
                  <a:ln>
                    <a:noFill/>
                  </a:ln>
                  <a:solidFill>
                    <a:srgbClr val="CB7C78"/>
                  </a:solidFill>
                  <a:effectLst/>
                  <a:uLnTx/>
                  <a:uFillTx/>
                  <a:ea typeface="+mn-ea"/>
                  <a:cs typeface="+mn-cs"/>
                </a:rPr>
                <a:t> </a:t>
              </a:r>
              <a:r>
                <a:rPr kumimoji="0" lang="en-US" sz="1400" b="1" i="0" u="none" strike="noStrike" kern="1200" cap="none" spc="0" normalizeH="0" baseline="0" noProof="0" dirty="0">
                  <a:ln>
                    <a:noFill/>
                  </a:ln>
                  <a:solidFill>
                    <a:srgbClr val="595454"/>
                  </a:solidFill>
                  <a:effectLst/>
                  <a:uLnTx/>
                  <a:uFillTx/>
                  <a:ea typeface="+mn-ea"/>
                  <a:cs typeface="+mn-cs"/>
                </a:rPr>
                <a:t>DEX</a:t>
              </a:r>
              <a:r>
                <a:rPr kumimoji="0" lang="en-US" sz="1400" b="1" i="0" u="none" strike="noStrike" kern="1200" cap="none" spc="0" normalizeH="0" baseline="30000" noProof="0" dirty="0">
                  <a:ln>
                    <a:noFill/>
                  </a:ln>
                  <a:solidFill>
                    <a:srgbClr val="595454"/>
                  </a:solidFill>
                  <a:effectLst/>
                  <a:uLnTx/>
                  <a:uFillTx/>
                  <a:ea typeface="+mn-ea"/>
                  <a:cs typeface="+mn-cs"/>
                </a:rPr>
                <a:t>c</a:t>
              </a:r>
            </a:p>
          </p:txBody>
        </p:sp>
        <p:grpSp>
          <p:nvGrpSpPr>
            <p:cNvPr id="83" name="Group 82">
              <a:extLst>
                <a:ext uri="{FF2B5EF4-FFF2-40B4-BE49-F238E27FC236}">
                  <a16:creationId xmlns:a16="http://schemas.microsoft.com/office/drawing/2014/main" id="{144731A3-5CEF-4DCD-8872-DF0CE701D62A}"/>
                </a:ext>
              </a:extLst>
            </p:cNvPr>
            <p:cNvGrpSpPr/>
            <p:nvPr/>
          </p:nvGrpSpPr>
          <p:grpSpPr>
            <a:xfrm>
              <a:off x="6281881" y="2447396"/>
              <a:ext cx="3413760" cy="365762"/>
              <a:chOff x="4646096" y="1944408"/>
              <a:chExt cx="2560320" cy="274322"/>
            </a:xfrm>
          </p:grpSpPr>
          <p:sp>
            <p:nvSpPr>
              <p:cNvPr id="84" name="Rectangle 83">
                <a:extLst>
                  <a:ext uri="{FF2B5EF4-FFF2-40B4-BE49-F238E27FC236}">
                    <a16:creationId xmlns:a16="http://schemas.microsoft.com/office/drawing/2014/main" id="{FF02A2C1-AFF7-4F78-A39F-0B147DF63DE4}"/>
                  </a:ext>
                </a:extLst>
              </p:cNvPr>
              <p:cNvSpPr/>
              <p:nvPr/>
            </p:nvSpPr>
            <p:spPr bwMode="auto">
              <a:xfrm>
                <a:off x="4646096" y="2096810"/>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85" name="Rectangle 84">
                <a:extLst>
                  <a:ext uri="{FF2B5EF4-FFF2-40B4-BE49-F238E27FC236}">
                    <a16:creationId xmlns:a16="http://schemas.microsoft.com/office/drawing/2014/main" id="{2090E852-4FE2-47FE-9040-8C295881001D}"/>
                  </a:ext>
                </a:extLst>
              </p:cNvPr>
              <p:cNvSpPr/>
              <p:nvPr/>
            </p:nvSpPr>
            <p:spPr bwMode="auto">
              <a:xfrm>
                <a:off x="4737247" y="2096807"/>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86" name="Rectangle 85">
                <a:extLst>
                  <a:ext uri="{FF2B5EF4-FFF2-40B4-BE49-F238E27FC236}">
                    <a16:creationId xmlns:a16="http://schemas.microsoft.com/office/drawing/2014/main" id="{14850A44-C991-478B-91EE-F06609BD49C4}"/>
                  </a:ext>
                </a:extLst>
              </p:cNvPr>
              <p:cNvSpPr/>
              <p:nvPr/>
            </p:nvSpPr>
            <p:spPr bwMode="auto">
              <a:xfrm>
                <a:off x="4829073"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87" name="Rectangle 86">
                <a:extLst>
                  <a:ext uri="{FF2B5EF4-FFF2-40B4-BE49-F238E27FC236}">
                    <a16:creationId xmlns:a16="http://schemas.microsoft.com/office/drawing/2014/main" id="{4EA63078-56F9-4A4B-825E-5CA86705B267}"/>
                  </a:ext>
                </a:extLst>
              </p:cNvPr>
              <p:cNvSpPr/>
              <p:nvPr/>
            </p:nvSpPr>
            <p:spPr bwMode="auto">
              <a:xfrm>
                <a:off x="4920223"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88" name="Rectangle 87">
                <a:extLst>
                  <a:ext uri="{FF2B5EF4-FFF2-40B4-BE49-F238E27FC236}">
                    <a16:creationId xmlns:a16="http://schemas.microsoft.com/office/drawing/2014/main" id="{FF113605-2443-4444-90E1-A9F598888481}"/>
                  </a:ext>
                </a:extLst>
              </p:cNvPr>
              <p:cNvSpPr/>
              <p:nvPr/>
            </p:nvSpPr>
            <p:spPr bwMode="auto">
              <a:xfrm>
                <a:off x="5012049"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89" name="Rectangle 88">
                <a:extLst>
                  <a:ext uri="{FF2B5EF4-FFF2-40B4-BE49-F238E27FC236}">
                    <a16:creationId xmlns:a16="http://schemas.microsoft.com/office/drawing/2014/main" id="{5A919D43-0A99-4BD4-846E-3B036BAB4F39}"/>
                  </a:ext>
                </a:extLst>
              </p:cNvPr>
              <p:cNvSpPr/>
              <p:nvPr/>
            </p:nvSpPr>
            <p:spPr bwMode="auto">
              <a:xfrm>
                <a:off x="5103200"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0" name="Rectangle 89">
                <a:extLst>
                  <a:ext uri="{FF2B5EF4-FFF2-40B4-BE49-F238E27FC236}">
                    <a16:creationId xmlns:a16="http://schemas.microsoft.com/office/drawing/2014/main" id="{E495129B-B0E9-48D2-8D01-2A7566D73FB4}"/>
                  </a:ext>
                </a:extLst>
              </p:cNvPr>
              <p:cNvSpPr/>
              <p:nvPr/>
            </p:nvSpPr>
            <p:spPr bwMode="auto">
              <a:xfrm>
                <a:off x="5195025"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1" name="Rectangle 90">
                <a:extLst>
                  <a:ext uri="{FF2B5EF4-FFF2-40B4-BE49-F238E27FC236}">
                    <a16:creationId xmlns:a16="http://schemas.microsoft.com/office/drawing/2014/main" id="{F6411B03-6245-4C02-BF71-56794398D12D}"/>
                  </a:ext>
                </a:extLst>
              </p:cNvPr>
              <p:cNvSpPr/>
              <p:nvPr/>
            </p:nvSpPr>
            <p:spPr bwMode="auto">
              <a:xfrm>
                <a:off x="5286176"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2" name="Rectangle 91">
                <a:extLst>
                  <a:ext uri="{FF2B5EF4-FFF2-40B4-BE49-F238E27FC236}">
                    <a16:creationId xmlns:a16="http://schemas.microsoft.com/office/drawing/2014/main" id="{89820E34-D976-4B51-8BDD-E4A7E6D90DCB}"/>
                  </a:ext>
                </a:extLst>
              </p:cNvPr>
              <p:cNvSpPr/>
              <p:nvPr/>
            </p:nvSpPr>
            <p:spPr bwMode="auto">
              <a:xfrm>
                <a:off x="5377327"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3" name="Rectangle 92">
                <a:extLst>
                  <a:ext uri="{FF2B5EF4-FFF2-40B4-BE49-F238E27FC236}">
                    <a16:creationId xmlns:a16="http://schemas.microsoft.com/office/drawing/2014/main" id="{CC8187A9-5063-4FE1-B5FC-5A29056B9BEC}"/>
                  </a:ext>
                </a:extLst>
              </p:cNvPr>
              <p:cNvSpPr/>
              <p:nvPr/>
            </p:nvSpPr>
            <p:spPr bwMode="auto">
              <a:xfrm>
                <a:off x="5469153"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4" name="Rectangle 93">
                <a:extLst>
                  <a:ext uri="{FF2B5EF4-FFF2-40B4-BE49-F238E27FC236}">
                    <a16:creationId xmlns:a16="http://schemas.microsoft.com/office/drawing/2014/main" id="{5A2BD90A-8C81-43BA-B826-0E4F64D1E9FB}"/>
                  </a:ext>
                </a:extLst>
              </p:cNvPr>
              <p:cNvSpPr/>
              <p:nvPr/>
            </p:nvSpPr>
            <p:spPr bwMode="auto">
              <a:xfrm>
                <a:off x="5560303"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5" name="Rectangle 94">
                <a:extLst>
                  <a:ext uri="{FF2B5EF4-FFF2-40B4-BE49-F238E27FC236}">
                    <a16:creationId xmlns:a16="http://schemas.microsoft.com/office/drawing/2014/main" id="{E0C26EB2-4988-4CE5-BF8F-ABA807187282}"/>
                  </a:ext>
                </a:extLst>
              </p:cNvPr>
              <p:cNvSpPr/>
              <p:nvPr/>
            </p:nvSpPr>
            <p:spPr bwMode="auto">
              <a:xfrm>
                <a:off x="5652129"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6" name="Rectangle 95">
                <a:extLst>
                  <a:ext uri="{FF2B5EF4-FFF2-40B4-BE49-F238E27FC236}">
                    <a16:creationId xmlns:a16="http://schemas.microsoft.com/office/drawing/2014/main" id="{06629919-70EE-48BD-9F49-D43242A57C2A}"/>
                  </a:ext>
                </a:extLst>
              </p:cNvPr>
              <p:cNvSpPr/>
              <p:nvPr/>
            </p:nvSpPr>
            <p:spPr bwMode="auto">
              <a:xfrm>
                <a:off x="5743280"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7" name="Rectangle 96">
                <a:extLst>
                  <a:ext uri="{FF2B5EF4-FFF2-40B4-BE49-F238E27FC236}">
                    <a16:creationId xmlns:a16="http://schemas.microsoft.com/office/drawing/2014/main" id="{85B61A9B-8382-4A56-AD1C-BC647EF3B371}"/>
                  </a:ext>
                </a:extLst>
              </p:cNvPr>
              <p:cNvSpPr/>
              <p:nvPr/>
            </p:nvSpPr>
            <p:spPr bwMode="auto">
              <a:xfrm>
                <a:off x="5835105"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8" name="Rectangle 97">
                <a:extLst>
                  <a:ext uri="{FF2B5EF4-FFF2-40B4-BE49-F238E27FC236}">
                    <a16:creationId xmlns:a16="http://schemas.microsoft.com/office/drawing/2014/main" id="{CE4E00EB-C23E-4AD4-8E7E-2E0840CBAD6D}"/>
                  </a:ext>
                </a:extLst>
              </p:cNvPr>
              <p:cNvSpPr/>
              <p:nvPr/>
            </p:nvSpPr>
            <p:spPr bwMode="auto">
              <a:xfrm>
                <a:off x="5926256"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99" name="Rectangle 98">
                <a:extLst>
                  <a:ext uri="{FF2B5EF4-FFF2-40B4-BE49-F238E27FC236}">
                    <a16:creationId xmlns:a16="http://schemas.microsoft.com/office/drawing/2014/main" id="{2E16E713-5837-4A80-8CF6-7C46FFFCC71D}"/>
                  </a:ext>
                </a:extLst>
              </p:cNvPr>
              <p:cNvSpPr/>
              <p:nvPr/>
            </p:nvSpPr>
            <p:spPr bwMode="auto">
              <a:xfrm>
                <a:off x="6017407"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0" name="Rectangle 99">
                <a:extLst>
                  <a:ext uri="{FF2B5EF4-FFF2-40B4-BE49-F238E27FC236}">
                    <a16:creationId xmlns:a16="http://schemas.microsoft.com/office/drawing/2014/main" id="{6C2B23C0-5130-462C-8750-54CD5CCE4840}"/>
                  </a:ext>
                </a:extLst>
              </p:cNvPr>
              <p:cNvSpPr/>
              <p:nvPr/>
            </p:nvSpPr>
            <p:spPr bwMode="auto">
              <a:xfrm>
                <a:off x="6109233"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1" name="Rectangle 100">
                <a:extLst>
                  <a:ext uri="{FF2B5EF4-FFF2-40B4-BE49-F238E27FC236}">
                    <a16:creationId xmlns:a16="http://schemas.microsoft.com/office/drawing/2014/main" id="{87EB2851-764B-4674-B9A6-B26EBA61D9CD}"/>
                  </a:ext>
                </a:extLst>
              </p:cNvPr>
              <p:cNvSpPr/>
              <p:nvPr/>
            </p:nvSpPr>
            <p:spPr bwMode="auto">
              <a:xfrm>
                <a:off x="6200383"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2" name="Rectangle 101">
                <a:extLst>
                  <a:ext uri="{FF2B5EF4-FFF2-40B4-BE49-F238E27FC236}">
                    <a16:creationId xmlns:a16="http://schemas.microsoft.com/office/drawing/2014/main" id="{A6092AD5-05B3-47D3-BAB5-D9E5FC4A4B3B}"/>
                  </a:ext>
                </a:extLst>
              </p:cNvPr>
              <p:cNvSpPr/>
              <p:nvPr/>
            </p:nvSpPr>
            <p:spPr bwMode="auto">
              <a:xfrm>
                <a:off x="6292209"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3" name="Rectangle 102">
                <a:extLst>
                  <a:ext uri="{FF2B5EF4-FFF2-40B4-BE49-F238E27FC236}">
                    <a16:creationId xmlns:a16="http://schemas.microsoft.com/office/drawing/2014/main" id="{0EF816D0-94FF-4797-954A-F74E5BA47905}"/>
                  </a:ext>
                </a:extLst>
              </p:cNvPr>
              <p:cNvSpPr/>
              <p:nvPr/>
            </p:nvSpPr>
            <p:spPr bwMode="auto">
              <a:xfrm>
                <a:off x="6383360" y="2096808"/>
                <a:ext cx="91827"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4" name="Rectangle 103">
                <a:extLst>
                  <a:ext uri="{FF2B5EF4-FFF2-40B4-BE49-F238E27FC236}">
                    <a16:creationId xmlns:a16="http://schemas.microsoft.com/office/drawing/2014/main" id="{FE74ED8F-D08E-446E-BFBD-B7DC863F7704}"/>
                  </a:ext>
                </a:extLst>
              </p:cNvPr>
              <p:cNvSpPr/>
              <p:nvPr/>
            </p:nvSpPr>
            <p:spPr bwMode="auto">
              <a:xfrm>
                <a:off x="6475185" y="2096808"/>
                <a:ext cx="91151" cy="121920"/>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5" name="Rectangle 104">
                <a:extLst>
                  <a:ext uri="{FF2B5EF4-FFF2-40B4-BE49-F238E27FC236}">
                    <a16:creationId xmlns:a16="http://schemas.microsoft.com/office/drawing/2014/main" id="{73EB809C-1074-4663-8945-BD8DA51BE204}"/>
                  </a:ext>
                </a:extLst>
              </p:cNvPr>
              <p:cNvSpPr/>
              <p:nvPr/>
            </p:nvSpPr>
            <p:spPr bwMode="auto">
              <a:xfrm>
                <a:off x="6566336" y="2096808"/>
                <a:ext cx="91151"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6" name="Rectangle 105">
                <a:extLst>
                  <a:ext uri="{FF2B5EF4-FFF2-40B4-BE49-F238E27FC236}">
                    <a16:creationId xmlns:a16="http://schemas.microsoft.com/office/drawing/2014/main" id="{AA31775C-FEC4-4919-8C47-815C41AB6C57}"/>
                  </a:ext>
                </a:extLst>
              </p:cNvPr>
              <p:cNvSpPr/>
              <p:nvPr/>
            </p:nvSpPr>
            <p:spPr bwMode="auto">
              <a:xfrm>
                <a:off x="6657487" y="2096808"/>
                <a:ext cx="91827"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7" name="Rectangle 106">
                <a:extLst>
                  <a:ext uri="{FF2B5EF4-FFF2-40B4-BE49-F238E27FC236}">
                    <a16:creationId xmlns:a16="http://schemas.microsoft.com/office/drawing/2014/main" id="{D1A88C4C-C5F0-4A20-B334-5CD2935A99AE}"/>
                  </a:ext>
                </a:extLst>
              </p:cNvPr>
              <p:cNvSpPr/>
              <p:nvPr/>
            </p:nvSpPr>
            <p:spPr bwMode="auto">
              <a:xfrm>
                <a:off x="6749313" y="2096808"/>
                <a:ext cx="91151"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8" name="Rectangle 107">
                <a:extLst>
                  <a:ext uri="{FF2B5EF4-FFF2-40B4-BE49-F238E27FC236}">
                    <a16:creationId xmlns:a16="http://schemas.microsoft.com/office/drawing/2014/main" id="{96303901-DA42-4355-B878-8596122E4C08}"/>
                  </a:ext>
                </a:extLst>
              </p:cNvPr>
              <p:cNvSpPr/>
              <p:nvPr/>
            </p:nvSpPr>
            <p:spPr bwMode="auto">
              <a:xfrm>
                <a:off x="6840463" y="2096808"/>
                <a:ext cx="91827"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09" name="Rectangle 108">
                <a:extLst>
                  <a:ext uri="{FF2B5EF4-FFF2-40B4-BE49-F238E27FC236}">
                    <a16:creationId xmlns:a16="http://schemas.microsoft.com/office/drawing/2014/main" id="{FACE1933-254B-413D-B7B2-B787DBE1AF18}"/>
                  </a:ext>
                </a:extLst>
              </p:cNvPr>
              <p:cNvSpPr/>
              <p:nvPr/>
            </p:nvSpPr>
            <p:spPr bwMode="auto">
              <a:xfrm>
                <a:off x="6932289" y="2096808"/>
                <a:ext cx="91151"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10" name="Rectangle 109">
                <a:extLst>
                  <a:ext uri="{FF2B5EF4-FFF2-40B4-BE49-F238E27FC236}">
                    <a16:creationId xmlns:a16="http://schemas.microsoft.com/office/drawing/2014/main" id="{3D6E752B-A30E-41EA-95C9-33F7833256D4}"/>
                  </a:ext>
                </a:extLst>
              </p:cNvPr>
              <p:cNvSpPr/>
              <p:nvPr/>
            </p:nvSpPr>
            <p:spPr bwMode="auto">
              <a:xfrm>
                <a:off x="7023440" y="2096808"/>
                <a:ext cx="91827"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11" name="Rectangle 110">
                <a:extLst>
                  <a:ext uri="{FF2B5EF4-FFF2-40B4-BE49-F238E27FC236}">
                    <a16:creationId xmlns:a16="http://schemas.microsoft.com/office/drawing/2014/main" id="{D8CB4449-2DB3-4474-A479-2AAA069A9477}"/>
                  </a:ext>
                </a:extLst>
              </p:cNvPr>
              <p:cNvSpPr/>
              <p:nvPr/>
            </p:nvSpPr>
            <p:spPr bwMode="auto">
              <a:xfrm>
                <a:off x="7115265" y="2096808"/>
                <a:ext cx="91151" cy="121920"/>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12" name="Line 20">
                <a:extLst>
                  <a:ext uri="{FF2B5EF4-FFF2-40B4-BE49-F238E27FC236}">
                    <a16:creationId xmlns:a16="http://schemas.microsoft.com/office/drawing/2014/main" id="{AF87B70C-ECFD-4F01-AE6D-2C2FEBA9727F}"/>
                  </a:ext>
                </a:extLst>
              </p:cNvPr>
              <p:cNvSpPr>
                <a:spLocks noChangeShapeType="1"/>
              </p:cNvSpPr>
              <p:nvPr/>
            </p:nvSpPr>
            <p:spPr bwMode="auto">
              <a:xfrm>
                <a:off x="4686049" y="1944408"/>
                <a:ext cx="0" cy="15240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113" name="Line 20">
                <a:extLst>
                  <a:ext uri="{FF2B5EF4-FFF2-40B4-BE49-F238E27FC236}">
                    <a16:creationId xmlns:a16="http://schemas.microsoft.com/office/drawing/2014/main" id="{B869276A-3F4D-474B-8802-24CD346F94DE}"/>
                  </a:ext>
                </a:extLst>
              </p:cNvPr>
              <p:cNvSpPr>
                <a:spLocks noChangeShapeType="1"/>
              </p:cNvSpPr>
              <p:nvPr/>
            </p:nvSpPr>
            <p:spPr bwMode="auto">
              <a:xfrm>
                <a:off x="5326182" y="1944408"/>
                <a:ext cx="0" cy="15240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114" name="Line 20">
                <a:extLst>
                  <a:ext uri="{FF2B5EF4-FFF2-40B4-BE49-F238E27FC236}">
                    <a16:creationId xmlns:a16="http://schemas.microsoft.com/office/drawing/2014/main" id="{0AA63CFB-883B-45D3-86C6-1B4B9F999C1F}"/>
                  </a:ext>
                </a:extLst>
              </p:cNvPr>
              <p:cNvSpPr>
                <a:spLocks noChangeShapeType="1"/>
              </p:cNvSpPr>
              <p:nvPr/>
            </p:nvSpPr>
            <p:spPr bwMode="auto">
              <a:xfrm>
                <a:off x="5965460" y="1944408"/>
                <a:ext cx="0" cy="15240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115" name="Line 20">
                <a:extLst>
                  <a:ext uri="{FF2B5EF4-FFF2-40B4-BE49-F238E27FC236}">
                    <a16:creationId xmlns:a16="http://schemas.microsoft.com/office/drawing/2014/main" id="{5CF89267-D7C1-4563-90F2-8D5FEB86CEE9}"/>
                  </a:ext>
                </a:extLst>
              </p:cNvPr>
              <p:cNvSpPr>
                <a:spLocks noChangeShapeType="1"/>
              </p:cNvSpPr>
              <p:nvPr/>
            </p:nvSpPr>
            <p:spPr bwMode="auto">
              <a:xfrm>
                <a:off x="6611305" y="1944408"/>
                <a:ext cx="0" cy="15240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grpSp>
        <p:sp>
          <p:nvSpPr>
            <p:cNvPr id="116" name="TextBox 115">
              <a:extLst>
                <a:ext uri="{FF2B5EF4-FFF2-40B4-BE49-F238E27FC236}">
                  <a16:creationId xmlns:a16="http://schemas.microsoft.com/office/drawing/2014/main" id="{03347B1A-B852-4C11-BA2C-FA31ADD5A79A}"/>
                </a:ext>
              </a:extLst>
            </p:cNvPr>
            <p:cNvSpPr txBox="1"/>
            <p:nvPr/>
          </p:nvSpPr>
          <p:spPr>
            <a:xfrm>
              <a:off x="6615872" y="5289669"/>
              <a:ext cx="2390255" cy="324331"/>
            </a:xfrm>
            <a:prstGeom prst="rect">
              <a:avLst/>
            </a:prstGeom>
            <a:noFill/>
          </p:spPr>
          <p:txBody>
            <a:bodyPr wrap="non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DA97D"/>
                  </a:solidFill>
                  <a:effectLst/>
                  <a:uLnTx/>
                  <a:uFillTx/>
                  <a:ea typeface="+mn-ea"/>
                  <a:cs typeface="+mn-cs"/>
                </a:rPr>
                <a:t>CC-92480</a:t>
              </a:r>
              <a:r>
                <a:rPr kumimoji="0" lang="en-US" sz="1400" b="1" i="0" u="none" strike="noStrike" kern="1200" cap="none" spc="0" normalizeH="0" baseline="30000" noProof="0" dirty="0">
                  <a:ln>
                    <a:noFill/>
                  </a:ln>
                  <a:solidFill>
                    <a:srgbClr val="FDA97D"/>
                  </a:solidFill>
                  <a:effectLst/>
                  <a:uLnTx/>
                  <a:uFillTx/>
                  <a:ea typeface="+mn-ea"/>
                  <a:cs typeface="+mn-cs"/>
                </a:rPr>
                <a:t>b</a:t>
              </a:r>
              <a:r>
                <a:rPr kumimoji="0" lang="en-US" sz="1400" b="1" i="0" u="none" strike="noStrike" kern="1200" cap="none" spc="0" normalizeH="0" baseline="0" noProof="0" dirty="0">
                  <a:ln>
                    <a:noFill/>
                  </a:ln>
                  <a:solidFill>
                    <a:srgbClr val="FDA97D"/>
                  </a:solidFill>
                  <a:effectLst/>
                  <a:uLnTx/>
                  <a:uFillTx/>
                  <a:ea typeface="+mn-ea"/>
                  <a:cs typeface="+mn-cs"/>
                </a:rPr>
                <a:t> BID/QD </a:t>
              </a:r>
              <a:r>
                <a:rPr kumimoji="0" lang="en-US" sz="1400" b="1" i="0" u="none" strike="noStrike" kern="1200" cap="none" spc="0" normalizeH="0" baseline="0" noProof="0" dirty="0">
                  <a:ln>
                    <a:noFill/>
                  </a:ln>
                  <a:solidFill>
                    <a:srgbClr val="595454"/>
                  </a:solidFill>
                  <a:effectLst/>
                  <a:uLnTx/>
                  <a:uFillTx/>
                  <a:ea typeface="+mn-ea"/>
                  <a:cs typeface="+mn-cs"/>
                </a:rPr>
                <a:t>+ DEX</a:t>
              </a:r>
              <a:r>
                <a:rPr kumimoji="0" lang="en-US" sz="1400" b="1" i="0" u="none" strike="noStrike" kern="1200" cap="none" spc="0" normalizeH="0" baseline="30000" noProof="0" dirty="0">
                  <a:ln>
                    <a:noFill/>
                  </a:ln>
                  <a:solidFill>
                    <a:srgbClr val="595454"/>
                  </a:solidFill>
                  <a:effectLst/>
                  <a:uLnTx/>
                  <a:uFillTx/>
                  <a:ea typeface="+mn-ea"/>
                  <a:cs typeface="+mn-cs"/>
                </a:rPr>
                <a:t>c</a:t>
              </a:r>
            </a:p>
          </p:txBody>
        </p:sp>
        <p:grpSp>
          <p:nvGrpSpPr>
            <p:cNvPr id="117" name="Group 116">
              <a:extLst>
                <a:ext uri="{FF2B5EF4-FFF2-40B4-BE49-F238E27FC236}">
                  <a16:creationId xmlns:a16="http://schemas.microsoft.com/office/drawing/2014/main" id="{690CD91F-934A-4F3C-B327-2AA33151E96C}"/>
                </a:ext>
              </a:extLst>
            </p:cNvPr>
            <p:cNvGrpSpPr/>
            <p:nvPr/>
          </p:nvGrpSpPr>
          <p:grpSpPr>
            <a:xfrm>
              <a:off x="6297385" y="4845052"/>
              <a:ext cx="3413760" cy="365760"/>
              <a:chOff x="3287164" y="1504973"/>
              <a:chExt cx="2276003" cy="176004"/>
            </a:xfrm>
          </p:grpSpPr>
          <p:sp>
            <p:nvSpPr>
              <p:cNvPr id="118" name="Rectangle 117">
                <a:extLst>
                  <a:ext uri="{FF2B5EF4-FFF2-40B4-BE49-F238E27FC236}">
                    <a16:creationId xmlns:a16="http://schemas.microsoft.com/office/drawing/2014/main" id="{FA77F01F-16D2-4D44-915A-B778267C6D27}"/>
                  </a:ext>
                </a:extLst>
              </p:cNvPr>
              <p:cNvSpPr/>
              <p:nvPr/>
            </p:nvSpPr>
            <p:spPr bwMode="auto">
              <a:xfrm>
                <a:off x="3287164" y="1602753"/>
                <a:ext cx="810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19" name="Rectangle 118">
                <a:extLst>
                  <a:ext uri="{FF2B5EF4-FFF2-40B4-BE49-F238E27FC236}">
                    <a16:creationId xmlns:a16="http://schemas.microsoft.com/office/drawing/2014/main" id="{8D443AAB-93F3-4489-93AE-0C38606B3AA5}"/>
                  </a:ext>
                </a:extLst>
              </p:cNvPr>
              <p:cNvSpPr/>
              <p:nvPr/>
            </p:nvSpPr>
            <p:spPr bwMode="auto">
              <a:xfrm>
                <a:off x="3368193"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0" name="Rectangle 119">
                <a:extLst>
                  <a:ext uri="{FF2B5EF4-FFF2-40B4-BE49-F238E27FC236}">
                    <a16:creationId xmlns:a16="http://schemas.microsoft.com/office/drawing/2014/main" id="{18C52DC0-63D8-4732-8B29-38E2CE25A176}"/>
                  </a:ext>
                </a:extLst>
              </p:cNvPr>
              <p:cNvSpPr/>
              <p:nvPr/>
            </p:nvSpPr>
            <p:spPr bwMode="auto">
              <a:xfrm>
                <a:off x="3449822" y="1602753"/>
                <a:ext cx="81028"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1" name="Rectangle 120">
                <a:extLst>
                  <a:ext uri="{FF2B5EF4-FFF2-40B4-BE49-F238E27FC236}">
                    <a16:creationId xmlns:a16="http://schemas.microsoft.com/office/drawing/2014/main" id="{37BADAF4-7BE9-4601-91AF-776989B7F459}"/>
                  </a:ext>
                </a:extLst>
              </p:cNvPr>
              <p:cNvSpPr/>
              <p:nvPr/>
            </p:nvSpPr>
            <p:spPr bwMode="auto">
              <a:xfrm>
                <a:off x="3530850"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2" name="Rectangle 121">
                <a:extLst>
                  <a:ext uri="{FF2B5EF4-FFF2-40B4-BE49-F238E27FC236}">
                    <a16:creationId xmlns:a16="http://schemas.microsoft.com/office/drawing/2014/main" id="{D95A92F9-CB53-49E9-8A05-B6674B82E91A}"/>
                  </a:ext>
                </a:extLst>
              </p:cNvPr>
              <p:cNvSpPr/>
              <p:nvPr/>
            </p:nvSpPr>
            <p:spPr bwMode="auto">
              <a:xfrm>
                <a:off x="3612479" y="1602753"/>
                <a:ext cx="810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3" name="Rectangle 122">
                <a:extLst>
                  <a:ext uri="{FF2B5EF4-FFF2-40B4-BE49-F238E27FC236}">
                    <a16:creationId xmlns:a16="http://schemas.microsoft.com/office/drawing/2014/main" id="{CB3CD018-997E-4EC0-97CF-3E53CFC06C40}"/>
                  </a:ext>
                </a:extLst>
              </p:cNvPr>
              <p:cNvSpPr/>
              <p:nvPr/>
            </p:nvSpPr>
            <p:spPr bwMode="auto">
              <a:xfrm>
                <a:off x="3693507"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4" name="Rectangle 123">
                <a:extLst>
                  <a:ext uri="{FF2B5EF4-FFF2-40B4-BE49-F238E27FC236}">
                    <a16:creationId xmlns:a16="http://schemas.microsoft.com/office/drawing/2014/main" id="{C5441D6D-CC99-48E3-B1BD-3EB1C74A3619}"/>
                  </a:ext>
                </a:extLst>
              </p:cNvPr>
              <p:cNvSpPr/>
              <p:nvPr/>
            </p:nvSpPr>
            <p:spPr bwMode="auto">
              <a:xfrm>
                <a:off x="3775136" y="1602753"/>
                <a:ext cx="81028"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5" name="Rectangle 124">
                <a:extLst>
                  <a:ext uri="{FF2B5EF4-FFF2-40B4-BE49-F238E27FC236}">
                    <a16:creationId xmlns:a16="http://schemas.microsoft.com/office/drawing/2014/main" id="{1DB1B39C-5897-441B-B7A3-80DCA9DFD652}"/>
                  </a:ext>
                </a:extLst>
              </p:cNvPr>
              <p:cNvSpPr/>
              <p:nvPr/>
            </p:nvSpPr>
            <p:spPr bwMode="auto">
              <a:xfrm>
                <a:off x="3856165"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6" name="Rectangle 125">
                <a:extLst>
                  <a:ext uri="{FF2B5EF4-FFF2-40B4-BE49-F238E27FC236}">
                    <a16:creationId xmlns:a16="http://schemas.microsoft.com/office/drawing/2014/main" id="{75377523-5117-4B13-9CEE-FAE14CFAF41E}"/>
                  </a:ext>
                </a:extLst>
              </p:cNvPr>
              <p:cNvSpPr/>
              <p:nvPr/>
            </p:nvSpPr>
            <p:spPr bwMode="auto">
              <a:xfrm>
                <a:off x="3937193"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7" name="Rectangle 126">
                <a:extLst>
                  <a:ext uri="{FF2B5EF4-FFF2-40B4-BE49-F238E27FC236}">
                    <a16:creationId xmlns:a16="http://schemas.microsoft.com/office/drawing/2014/main" id="{F370DC04-6FB8-4AD3-B50E-E96C9C58DF21}"/>
                  </a:ext>
                </a:extLst>
              </p:cNvPr>
              <p:cNvSpPr/>
              <p:nvPr/>
            </p:nvSpPr>
            <p:spPr bwMode="auto">
              <a:xfrm>
                <a:off x="4018822"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8" name="Rectangle 127">
                <a:extLst>
                  <a:ext uri="{FF2B5EF4-FFF2-40B4-BE49-F238E27FC236}">
                    <a16:creationId xmlns:a16="http://schemas.microsoft.com/office/drawing/2014/main" id="{BE303865-B191-459B-B991-48B82B1C20E5}"/>
                  </a:ext>
                </a:extLst>
              </p:cNvPr>
              <p:cNvSpPr/>
              <p:nvPr/>
            </p:nvSpPr>
            <p:spPr bwMode="auto">
              <a:xfrm>
                <a:off x="4099851"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29" name="Rectangle 128">
                <a:extLst>
                  <a:ext uri="{FF2B5EF4-FFF2-40B4-BE49-F238E27FC236}">
                    <a16:creationId xmlns:a16="http://schemas.microsoft.com/office/drawing/2014/main" id="{C63729BE-6A8F-439B-AC6C-D4B3C1EFEA13}"/>
                  </a:ext>
                </a:extLst>
              </p:cNvPr>
              <p:cNvSpPr/>
              <p:nvPr/>
            </p:nvSpPr>
            <p:spPr bwMode="auto">
              <a:xfrm>
                <a:off x="4181479"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0" name="Rectangle 129">
                <a:extLst>
                  <a:ext uri="{FF2B5EF4-FFF2-40B4-BE49-F238E27FC236}">
                    <a16:creationId xmlns:a16="http://schemas.microsoft.com/office/drawing/2014/main" id="{3EF811AF-86EF-4DFD-AE6C-146932A28386}"/>
                  </a:ext>
                </a:extLst>
              </p:cNvPr>
              <p:cNvSpPr/>
              <p:nvPr/>
            </p:nvSpPr>
            <p:spPr bwMode="auto">
              <a:xfrm>
                <a:off x="4262508"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1" name="Rectangle 130">
                <a:extLst>
                  <a:ext uri="{FF2B5EF4-FFF2-40B4-BE49-F238E27FC236}">
                    <a16:creationId xmlns:a16="http://schemas.microsoft.com/office/drawing/2014/main" id="{3692177D-DF0B-4616-8234-B8A3A46A630D}"/>
                  </a:ext>
                </a:extLst>
              </p:cNvPr>
              <p:cNvSpPr/>
              <p:nvPr/>
            </p:nvSpPr>
            <p:spPr bwMode="auto">
              <a:xfrm>
                <a:off x="4344137"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2" name="Rectangle 131">
                <a:extLst>
                  <a:ext uri="{FF2B5EF4-FFF2-40B4-BE49-F238E27FC236}">
                    <a16:creationId xmlns:a16="http://schemas.microsoft.com/office/drawing/2014/main" id="{05280181-9AD5-4C62-A42B-D09DC01A657B}"/>
                  </a:ext>
                </a:extLst>
              </p:cNvPr>
              <p:cNvSpPr/>
              <p:nvPr/>
            </p:nvSpPr>
            <p:spPr bwMode="auto">
              <a:xfrm>
                <a:off x="4425166" y="1602753"/>
                <a:ext cx="810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3" name="Rectangle 132">
                <a:extLst>
                  <a:ext uri="{FF2B5EF4-FFF2-40B4-BE49-F238E27FC236}">
                    <a16:creationId xmlns:a16="http://schemas.microsoft.com/office/drawing/2014/main" id="{7EAB496D-93C9-4E4E-BCA8-D83BE754C4FB}"/>
                  </a:ext>
                </a:extLst>
              </p:cNvPr>
              <p:cNvSpPr/>
              <p:nvPr/>
            </p:nvSpPr>
            <p:spPr bwMode="auto">
              <a:xfrm>
                <a:off x="4506194"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4" name="Rectangle 133">
                <a:extLst>
                  <a:ext uri="{FF2B5EF4-FFF2-40B4-BE49-F238E27FC236}">
                    <a16:creationId xmlns:a16="http://schemas.microsoft.com/office/drawing/2014/main" id="{554A5DEC-05AD-4AA4-9ECF-E59F0411F82F}"/>
                  </a:ext>
                </a:extLst>
              </p:cNvPr>
              <p:cNvSpPr/>
              <p:nvPr/>
            </p:nvSpPr>
            <p:spPr bwMode="auto">
              <a:xfrm>
                <a:off x="4587823" y="1602753"/>
                <a:ext cx="81028"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5" name="Rectangle 134">
                <a:extLst>
                  <a:ext uri="{FF2B5EF4-FFF2-40B4-BE49-F238E27FC236}">
                    <a16:creationId xmlns:a16="http://schemas.microsoft.com/office/drawing/2014/main" id="{19B0EE6E-1058-4340-8711-F11F35D6C624}"/>
                  </a:ext>
                </a:extLst>
              </p:cNvPr>
              <p:cNvSpPr/>
              <p:nvPr/>
            </p:nvSpPr>
            <p:spPr bwMode="auto">
              <a:xfrm>
                <a:off x="4668852"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6" name="Rectangle 135">
                <a:extLst>
                  <a:ext uri="{FF2B5EF4-FFF2-40B4-BE49-F238E27FC236}">
                    <a16:creationId xmlns:a16="http://schemas.microsoft.com/office/drawing/2014/main" id="{CB51D88F-A2EF-4C60-B0A3-0CCC7B584C8E}"/>
                  </a:ext>
                </a:extLst>
              </p:cNvPr>
              <p:cNvSpPr/>
              <p:nvPr/>
            </p:nvSpPr>
            <p:spPr bwMode="auto">
              <a:xfrm>
                <a:off x="4750480" y="1602753"/>
                <a:ext cx="810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7" name="Rectangle 136">
                <a:extLst>
                  <a:ext uri="{FF2B5EF4-FFF2-40B4-BE49-F238E27FC236}">
                    <a16:creationId xmlns:a16="http://schemas.microsoft.com/office/drawing/2014/main" id="{DF88EE53-1A22-4A78-901C-7A9A0F429A69}"/>
                  </a:ext>
                </a:extLst>
              </p:cNvPr>
              <p:cNvSpPr/>
              <p:nvPr/>
            </p:nvSpPr>
            <p:spPr bwMode="auto">
              <a:xfrm>
                <a:off x="4831509" y="1602753"/>
                <a:ext cx="81629"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8" name="Rectangle 137">
                <a:extLst>
                  <a:ext uri="{FF2B5EF4-FFF2-40B4-BE49-F238E27FC236}">
                    <a16:creationId xmlns:a16="http://schemas.microsoft.com/office/drawing/2014/main" id="{4234B32D-91F2-4D50-A09D-972175A720D6}"/>
                  </a:ext>
                </a:extLst>
              </p:cNvPr>
              <p:cNvSpPr/>
              <p:nvPr/>
            </p:nvSpPr>
            <p:spPr bwMode="auto">
              <a:xfrm>
                <a:off x="4913138" y="1602753"/>
                <a:ext cx="81028" cy="78224"/>
              </a:xfrm>
              <a:prstGeom prst="rect">
                <a:avLst/>
              </a:prstGeom>
              <a:solidFill>
                <a:srgbClr val="FDA97D"/>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39" name="Rectangle 138">
                <a:extLst>
                  <a:ext uri="{FF2B5EF4-FFF2-40B4-BE49-F238E27FC236}">
                    <a16:creationId xmlns:a16="http://schemas.microsoft.com/office/drawing/2014/main" id="{D29557AB-C6E9-416B-AA29-7D9C08280D8B}"/>
                  </a:ext>
                </a:extLst>
              </p:cNvPr>
              <p:cNvSpPr/>
              <p:nvPr/>
            </p:nvSpPr>
            <p:spPr bwMode="auto">
              <a:xfrm>
                <a:off x="4994166"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0" name="Rectangle 139">
                <a:extLst>
                  <a:ext uri="{FF2B5EF4-FFF2-40B4-BE49-F238E27FC236}">
                    <a16:creationId xmlns:a16="http://schemas.microsoft.com/office/drawing/2014/main" id="{2E6388AB-00A3-49C5-B82D-A4E7D3B1B86A}"/>
                  </a:ext>
                </a:extLst>
              </p:cNvPr>
              <p:cNvSpPr/>
              <p:nvPr/>
            </p:nvSpPr>
            <p:spPr bwMode="auto">
              <a:xfrm>
                <a:off x="5075195"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1" name="Rectangle 140">
                <a:extLst>
                  <a:ext uri="{FF2B5EF4-FFF2-40B4-BE49-F238E27FC236}">
                    <a16:creationId xmlns:a16="http://schemas.microsoft.com/office/drawing/2014/main" id="{43706EA9-F476-4C02-B121-65BBF87DD28A}"/>
                  </a:ext>
                </a:extLst>
              </p:cNvPr>
              <p:cNvSpPr/>
              <p:nvPr/>
            </p:nvSpPr>
            <p:spPr bwMode="auto">
              <a:xfrm>
                <a:off x="5156824"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2" name="Rectangle 141">
                <a:extLst>
                  <a:ext uri="{FF2B5EF4-FFF2-40B4-BE49-F238E27FC236}">
                    <a16:creationId xmlns:a16="http://schemas.microsoft.com/office/drawing/2014/main" id="{0D5C52B1-71A5-4ABE-8C8C-CE26A0C89725}"/>
                  </a:ext>
                </a:extLst>
              </p:cNvPr>
              <p:cNvSpPr/>
              <p:nvPr/>
            </p:nvSpPr>
            <p:spPr bwMode="auto">
              <a:xfrm>
                <a:off x="5237852"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3" name="Rectangle 142">
                <a:extLst>
                  <a:ext uri="{FF2B5EF4-FFF2-40B4-BE49-F238E27FC236}">
                    <a16:creationId xmlns:a16="http://schemas.microsoft.com/office/drawing/2014/main" id="{455DC4C6-595F-464D-A06F-A3E3DC0FED57}"/>
                  </a:ext>
                </a:extLst>
              </p:cNvPr>
              <p:cNvSpPr/>
              <p:nvPr/>
            </p:nvSpPr>
            <p:spPr bwMode="auto">
              <a:xfrm>
                <a:off x="5319481" y="1602753"/>
                <a:ext cx="810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4" name="Rectangle 143">
                <a:extLst>
                  <a:ext uri="{FF2B5EF4-FFF2-40B4-BE49-F238E27FC236}">
                    <a16:creationId xmlns:a16="http://schemas.microsoft.com/office/drawing/2014/main" id="{8712FB65-0474-487F-8E8F-B4F675FC524A}"/>
                  </a:ext>
                </a:extLst>
              </p:cNvPr>
              <p:cNvSpPr/>
              <p:nvPr/>
            </p:nvSpPr>
            <p:spPr bwMode="auto">
              <a:xfrm>
                <a:off x="5400510" y="1602753"/>
                <a:ext cx="81629"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5" name="Rectangle 144">
                <a:extLst>
                  <a:ext uri="{FF2B5EF4-FFF2-40B4-BE49-F238E27FC236}">
                    <a16:creationId xmlns:a16="http://schemas.microsoft.com/office/drawing/2014/main" id="{9FB25CCA-21A9-4D3D-AF0A-B685DBC3EE2E}"/>
                  </a:ext>
                </a:extLst>
              </p:cNvPr>
              <p:cNvSpPr/>
              <p:nvPr/>
            </p:nvSpPr>
            <p:spPr bwMode="auto">
              <a:xfrm>
                <a:off x="5482139" y="1602753"/>
                <a:ext cx="81028" cy="78224"/>
              </a:xfrm>
              <a:prstGeom prst="rect">
                <a:avLst/>
              </a:prstGeom>
              <a:solidFill>
                <a:schemeClr val="bg1"/>
              </a:solidFill>
              <a:ln w="952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a typeface="+mn-ea"/>
                  <a:cs typeface="+mn-cs"/>
                </a:endParaRPr>
              </a:p>
            </p:txBody>
          </p:sp>
          <p:sp>
            <p:nvSpPr>
              <p:cNvPr id="146" name="Line 20">
                <a:extLst>
                  <a:ext uri="{FF2B5EF4-FFF2-40B4-BE49-F238E27FC236}">
                    <a16:creationId xmlns:a16="http://schemas.microsoft.com/office/drawing/2014/main" id="{95206799-343F-4CB4-A680-9BBDC91BB82D}"/>
                  </a:ext>
                </a:extLst>
              </p:cNvPr>
              <p:cNvSpPr>
                <a:spLocks noChangeShapeType="1"/>
              </p:cNvSpPr>
              <p:nvPr/>
            </p:nvSpPr>
            <p:spPr bwMode="auto">
              <a:xfrm>
                <a:off x="3321905"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147" name="Line 20">
                <a:extLst>
                  <a:ext uri="{FF2B5EF4-FFF2-40B4-BE49-F238E27FC236}">
                    <a16:creationId xmlns:a16="http://schemas.microsoft.com/office/drawing/2014/main" id="{C2AAC520-EB6C-4FD4-A67B-56B05320AC2E}"/>
                  </a:ext>
                </a:extLst>
              </p:cNvPr>
              <p:cNvSpPr>
                <a:spLocks noChangeShapeType="1"/>
              </p:cNvSpPr>
              <p:nvPr/>
            </p:nvSpPr>
            <p:spPr bwMode="auto">
              <a:xfrm>
                <a:off x="3566214"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148" name="Line 20">
                <a:extLst>
                  <a:ext uri="{FF2B5EF4-FFF2-40B4-BE49-F238E27FC236}">
                    <a16:creationId xmlns:a16="http://schemas.microsoft.com/office/drawing/2014/main" id="{22D63BCD-01B3-4872-AA0F-30E433096EDC}"/>
                  </a:ext>
                </a:extLst>
              </p:cNvPr>
              <p:cNvSpPr>
                <a:spLocks noChangeShapeType="1"/>
              </p:cNvSpPr>
              <p:nvPr/>
            </p:nvSpPr>
            <p:spPr bwMode="auto">
              <a:xfrm>
                <a:off x="4461301"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sp>
            <p:nvSpPr>
              <p:cNvPr id="149" name="Line 20">
                <a:extLst>
                  <a:ext uri="{FF2B5EF4-FFF2-40B4-BE49-F238E27FC236}">
                    <a16:creationId xmlns:a16="http://schemas.microsoft.com/office/drawing/2014/main" id="{425E6547-9773-4831-901F-B4D03037D040}"/>
                  </a:ext>
                </a:extLst>
              </p:cNvPr>
              <p:cNvSpPr>
                <a:spLocks noChangeShapeType="1"/>
              </p:cNvSpPr>
              <p:nvPr/>
            </p:nvSpPr>
            <p:spPr bwMode="auto">
              <a:xfrm>
                <a:off x="4705614" y="1504973"/>
                <a:ext cx="0" cy="97780"/>
              </a:xfrm>
              <a:prstGeom prst="line">
                <a:avLst/>
              </a:prstGeom>
              <a:noFill/>
              <a:ln w="9525">
                <a:solidFill>
                  <a:srgbClr val="595454"/>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a typeface="+mn-ea"/>
                  <a:cs typeface="+mn-cs"/>
                </a:endParaRPr>
              </a:p>
            </p:txBody>
          </p:sp>
        </p:grpSp>
        <p:sp>
          <p:nvSpPr>
            <p:cNvPr id="150" name="Rectangle 149">
              <a:extLst>
                <a:ext uri="{FF2B5EF4-FFF2-40B4-BE49-F238E27FC236}">
                  <a16:creationId xmlns:a16="http://schemas.microsoft.com/office/drawing/2014/main" id="{3B358D0B-9490-49C6-8833-38ECE31F5423}"/>
                </a:ext>
              </a:extLst>
            </p:cNvPr>
            <p:cNvSpPr/>
            <p:nvPr/>
          </p:nvSpPr>
          <p:spPr>
            <a:xfrm>
              <a:off x="2850586" y="1818054"/>
              <a:ext cx="1465015" cy="681095"/>
            </a:xfrm>
            <a:prstGeom prst="rect">
              <a:avLst/>
            </a:prstGeom>
          </p:spPr>
          <p:txBody>
            <a:bodyPr wrap="non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595454"/>
                  </a:solidFill>
                  <a:effectLst/>
                  <a:uLnTx/>
                  <a:uFillTx/>
                  <a:ea typeface="+mn-ea"/>
                  <a:cs typeface="Calibri" panose="020F0502020204030204" pitchFamily="34" charset="0"/>
                </a:rPr>
                <a:t>Continuous</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595454"/>
                  </a:solidFill>
                  <a:effectLst/>
                  <a:uLnTx/>
                  <a:uFillTx/>
                  <a:ea typeface="+mn-ea"/>
                  <a:cs typeface="Calibri" panose="020F0502020204030204" pitchFamily="34" charset="0"/>
                </a:rPr>
                <a:t>schedules</a:t>
              </a:r>
              <a:endParaRPr kumimoji="0" lang="en-US" sz="1800" b="0" i="0" u="none" strike="noStrike" kern="1200" cap="none" spc="0" normalizeH="0" baseline="0" noProof="0" dirty="0">
                <a:ln>
                  <a:noFill/>
                </a:ln>
                <a:solidFill>
                  <a:srgbClr val="595454"/>
                </a:solidFill>
                <a:effectLst/>
                <a:uLnTx/>
                <a:uFillTx/>
                <a:ea typeface="+mn-ea"/>
                <a:cs typeface="+mn-cs"/>
              </a:endParaRPr>
            </a:p>
          </p:txBody>
        </p:sp>
        <p:sp>
          <p:nvSpPr>
            <p:cNvPr id="151" name="Rectangle 150">
              <a:extLst>
                <a:ext uri="{FF2B5EF4-FFF2-40B4-BE49-F238E27FC236}">
                  <a16:creationId xmlns:a16="http://schemas.microsoft.com/office/drawing/2014/main" id="{70FF1FB1-3CF2-4325-920B-9E97D5FC48DF}"/>
                </a:ext>
              </a:extLst>
            </p:cNvPr>
            <p:cNvSpPr/>
            <p:nvPr/>
          </p:nvSpPr>
          <p:spPr>
            <a:xfrm>
              <a:off x="2850586" y="4277523"/>
              <a:ext cx="1311343" cy="681095"/>
            </a:xfrm>
            <a:prstGeom prst="rect">
              <a:avLst/>
            </a:prstGeom>
          </p:spPr>
          <p:txBody>
            <a:bodyPr wrap="non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595454"/>
                  </a:solidFill>
                  <a:effectLst/>
                  <a:uLnTx/>
                  <a:uFillTx/>
                  <a:ea typeface="+mn-ea"/>
                  <a:cs typeface="Calibri" panose="020F0502020204030204" pitchFamily="34" charset="0"/>
                </a:rPr>
                <a:t>Intensive</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595454"/>
                  </a:solidFill>
                  <a:effectLst/>
                  <a:uLnTx/>
                  <a:uFillTx/>
                  <a:ea typeface="+mn-ea"/>
                  <a:cs typeface="Calibri" panose="020F0502020204030204" pitchFamily="34" charset="0"/>
                </a:rPr>
                <a:t>schedules</a:t>
              </a:r>
              <a:endParaRPr kumimoji="0" lang="en-US" sz="1800" b="0" i="0" u="none" strike="noStrike" kern="1200" cap="none" spc="0" normalizeH="0" baseline="0" noProof="0" dirty="0">
                <a:ln>
                  <a:noFill/>
                </a:ln>
                <a:solidFill>
                  <a:srgbClr val="595454"/>
                </a:solidFill>
                <a:effectLst/>
                <a:uLnTx/>
                <a:uFillTx/>
                <a:ea typeface="+mn-ea"/>
                <a:cs typeface="+mn-cs"/>
              </a:endParaRPr>
            </a:p>
          </p:txBody>
        </p:sp>
        <p:cxnSp>
          <p:nvCxnSpPr>
            <p:cNvPr id="152" name="Straight Arrow Connector 151">
              <a:extLst>
                <a:ext uri="{FF2B5EF4-FFF2-40B4-BE49-F238E27FC236}">
                  <a16:creationId xmlns:a16="http://schemas.microsoft.com/office/drawing/2014/main" id="{397DEC3E-D0C3-4B39-B0D0-306FBA582FFE}"/>
                </a:ext>
              </a:extLst>
            </p:cNvPr>
            <p:cNvCxnSpPr>
              <a:cxnSpLocks/>
            </p:cNvCxnSpPr>
            <p:nvPr/>
          </p:nvCxnSpPr>
          <p:spPr>
            <a:xfrm flipV="1">
              <a:off x="4585440" y="1730720"/>
              <a:ext cx="1437348" cy="17414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Straight Arrow Connector 152">
              <a:extLst>
                <a:ext uri="{FF2B5EF4-FFF2-40B4-BE49-F238E27FC236}">
                  <a16:creationId xmlns:a16="http://schemas.microsoft.com/office/drawing/2014/main" id="{A3D8BBBC-0BE1-4C62-934C-D020F6BE60E3}"/>
                </a:ext>
              </a:extLst>
            </p:cNvPr>
            <p:cNvCxnSpPr>
              <a:cxnSpLocks/>
            </p:cNvCxnSpPr>
            <p:nvPr/>
          </p:nvCxnSpPr>
          <p:spPr>
            <a:xfrm flipV="1">
              <a:off x="4373128" y="4179365"/>
              <a:ext cx="1437348" cy="17414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282C25E7-FBFD-44CF-8E3A-666DDDBEE4B4}"/>
                </a:ext>
              </a:extLst>
            </p:cNvPr>
            <p:cNvCxnSpPr>
              <a:cxnSpLocks/>
            </p:cNvCxnSpPr>
            <p:nvPr/>
          </p:nvCxnSpPr>
          <p:spPr>
            <a:xfrm>
              <a:off x="4564877" y="2400687"/>
              <a:ext cx="1437348" cy="17414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Straight Arrow Connector 154">
              <a:extLst>
                <a:ext uri="{FF2B5EF4-FFF2-40B4-BE49-F238E27FC236}">
                  <a16:creationId xmlns:a16="http://schemas.microsoft.com/office/drawing/2014/main" id="{BB437CA7-0A0F-48E5-8D0B-FA9CD6049131}"/>
                </a:ext>
              </a:extLst>
            </p:cNvPr>
            <p:cNvCxnSpPr>
              <a:cxnSpLocks/>
            </p:cNvCxnSpPr>
            <p:nvPr/>
          </p:nvCxnSpPr>
          <p:spPr>
            <a:xfrm>
              <a:off x="4373128" y="4845052"/>
              <a:ext cx="1437348" cy="17414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6" name="Rectangle 155">
              <a:extLst>
                <a:ext uri="{FF2B5EF4-FFF2-40B4-BE49-F238E27FC236}">
                  <a16:creationId xmlns:a16="http://schemas.microsoft.com/office/drawing/2014/main" id="{C790EFF2-C621-4417-998C-7A8844DFAC54}"/>
                </a:ext>
              </a:extLst>
            </p:cNvPr>
            <p:cNvSpPr/>
            <p:nvPr/>
          </p:nvSpPr>
          <p:spPr>
            <a:xfrm>
              <a:off x="4585607" y="1362744"/>
              <a:ext cx="1346559" cy="324331"/>
            </a:xfrm>
            <a:prstGeom prst="rect">
              <a:avLst/>
            </a:prstGeom>
          </p:spPr>
          <p:txBody>
            <a:bodyPr wrap="none">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ea typeface="+mn-ea"/>
                  <a:cs typeface="Calibri" panose="020F0502020204030204" pitchFamily="34" charset="0"/>
                </a:rPr>
                <a:t>10/14 days × 2</a:t>
              </a:r>
            </a:p>
          </p:txBody>
        </p:sp>
        <p:sp>
          <p:nvSpPr>
            <p:cNvPr id="157" name="Rectangle 156">
              <a:extLst>
                <a:ext uri="{FF2B5EF4-FFF2-40B4-BE49-F238E27FC236}">
                  <a16:creationId xmlns:a16="http://schemas.microsoft.com/office/drawing/2014/main" id="{A507013E-B09E-4303-8E85-F0586FA965A5}"/>
                </a:ext>
              </a:extLst>
            </p:cNvPr>
            <p:cNvSpPr/>
            <p:nvPr/>
          </p:nvSpPr>
          <p:spPr>
            <a:xfrm>
              <a:off x="4759777" y="2744223"/>
              <a:ext cx="1058423" cy="324331"/>
            </a:xfrm>
            <a:prstGeom prst="rect">
              <a:avLst/>
            </a:prstGeom>
          </p:spPr>
          <p:txBody>
            <a:bodyPr wrap="none">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ea typeface="+mn-ea"/>
                  <a:cs typeface="Calibri" panose="020F0502020204030204" pitchFamily="34" charset="0"/>
                </a:rPr>
                <a:t>21/28 days</a:t>
              </a:r>
            </a:p>
          </p:txBody>
        </p:sp>
        <p:sp>
          <p:nvSpPr>
            <p:cNvPr id="158" name="Rectangle 157">
              <a:extLst>
                <a:ext uri="{FF2B5EF4-FFF2-40B4-BE49-F238E27FC236}">
                  <a16:creationId xmlns:a16="http://schemas.microsoft.com/office/drawing/2014/main" id="{E58DED07-1BC7-4813-8679-502113767E2B}"/>
                </a:ext>
              </a:extLst>
            </p:cNvPr>
            <p:cNvSpPr/>
            <p:nvPr/>
          </p:nvSpPr>
          <p:spPr>
            <a:xfrm>
              <a:off x="4507112" y="3764320"/>
              <a:ext cx="1247312" cy="324331"/>
            </a:xfrm>
            <a:prstGeom prst="rect">
              <a:avLst/>
            </a:prstGeom>
          </p:spPr>
          <p:txBody>
            <a:bodyPr wrap="none">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ea typeface="+mn-ea"/>
                  <a:cs typeface="Calibri" panose="020F0502020204030204" pitchFamily="34" charset="0"/>
                </a:rPr>
                <a:t>3/14 days × 2</a:t>
              </a:r>
            </a:p>
          </p:txBody>
        </p:sp>
        <p:sp>
          <p:nvSpPr>
            <p:cNvPr id="159" name="Rectangle 158">
              <a:extLst>
                <a:ext uri="{FF2B5EF4-FFF2-40B4-BE49-F238E27FC236}">
                  <a16:creationId xmlns:a16="http://schemas.microsoft.com/office/drawing/2014/main" id="{1338B0CF-B7A9-42BC-A70F-9235B1C68B62}"/>
                </a:ext>
              </a:extLst>
            </p:cNvPr>
            <p:cNvSpPr/>
            <p:nvPr/>
          </p:nvSpPr>
          <p:spPr>
            <a:xfrm>
              <a:off x="4537215" y="5098172"/>
              <a:ext cx="1247312" cy="324331"/>
            </a:xfrm>
            <a:prstGeom prst="rect">
              <a:avLst/>
            </a:prstGeom>
          </p:spPr>
          <p:txBody>
            <a:bodyPr wrap="none">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ea typeface="+mn-ea"/>
                  <a:cs typeface="Calibri" panose="020F0502020204030204" pitchFamily="34" charset="0"/>
                </a:rPr>
                <a:t>7/14 days × 2</a:t>
              </a:r>
            </a:p>
          </p:txBody>
        </p:sp>
      </p:grpSp>
      <p:sp>
        <p:nvSpPr>
          <p:cNvPr id="161" name="Footer Placeholder 160">
            <a:extLst>
              <a:ext uri="{FF2B5EF4-FFF2-40B4-BE49-F238E27FC236}">
                <a16:creationId xmlns:a16="http://schemas.microsoft.com/office/drawing/2014/main" id="{BB86724A-DC57-287B-8275-78D06B391A89}"/>
              </a:ext>
            </a:extLst>
          </p:cNvPr>
          <p:cNvSpPr>
            <a:spLocks noGrp="1"/>
          </p:cNvSpPr>
          <p:nvPr>
            <p:ph type="ftr" sz="quarter" idx="3"/>
          </p:nvPr>
        </p:nvSpPr>
        <p:spPr>
          <a:xfrm>
            <a:off x="373778" y="6356350"/>
            <a:ext cx="11651704" cy="442131"/>
          </a:xfrm>
        </p:spPr>
        <p:txBody>
          <a:bodyPr/>
          <a:lstStyle/>
          <a:p>
            <a:r>
              <a:rPr lang="en-US" sz="1050" dirty="0" err="1"/>
              <a:t>Mezigdomide</a:t>
            </a:r>
            <a:r>
              <a:rPr lang="en-US" sz="1050" dirty="0"/>
              <a:t> (CC-92480) is an investigational product, currently not approved by any regulatory agency.</a:t>
            </a:r>
          </a:p>
          <a:p>
            <a:endParaRPr lang="en-US" sz="1050" dirty="0"/>
          </a:p>
          <a:p>
            <a:r>
              <a:rPr lang="en-US" sz="1050" baseline="30000" dirty="0"/>
              <a:t>a</a:t>
            </a:r>
            <a:r>
              <a:rPr lang="en-US" sz="1050" dirty="0"/>
              <a:t> Including LEN, POM, a PI, a glucocorticoid, and an anti-CD38 </a:t>
            </a:r>
            <a:r>
              <a:rPr lang="en-US" sz="1050" dirty="0" err="1"/>
              <a:t>mAb</a:t>
            </a:r>
            <a:r>
              <a:rPr lang="en-US" sz="1050" dirty="0"/>
              <a:t>, according to local availability; </a:t>
            </a:r>
            <a:r>
              <a:rPr lang="en-US" sz="1050" baseline="30000" dirty="0"/>
              <a:t>b </a:t>
            </a:r>
            <a:r>
              <a:rPr lang="en-US" sz="1050" dirty="0"/>
              <a:t>Administered orally; </a:t>
            </a:r>
            <a:r>
              <a:rPr lang="en-US" sz="1050" baseline="30000" dirty="0"/>
              <a:t>c </a:t>
            </a:r>
            <a:r>
              <a:rPr lang="en-US" sz="1050" dirty="0"/>
              <a:t>DEX given at a dose of 40 mg (20 mg in patients ≥ 75 years of age). </a:t>
            </a:r>
          </a:p>
          <a:p>
            <a:r>
              <a:rPr lang="en-US" sz="1050" dirty="0"/>
              <a:t>BID, twice daily; PK, pharmacokinetics.</a:t>
            </a:r>
          </a:p>
          <a:p>
            <a:endParaRPr lang="en-US" sz="1050" dirty="0"/>
          </a:p>
          <a:p>
            <a:r>
              <a:rPr lang="en-US" sz="1050" dirty="0"/>
              <a:t>NCT03374085. Available from: https://clinicaltrials.gov/ct2/show/NCT03374085. Accessed May 2022. Richardson PG, et al. </a:t>
            </a:r>
            <a:r>
              <a:rPr lang="en-US" sz="1050" i="1" dirty="0"/>
              <a:t>J Clin Oncol. </a:t>
            </a:r>
            <a:r>
              <a:rPr lang="en-US" sz="1050" dirty="0"/>
              <a:t>2020;38:abstract 8500. </a:t>
            </a:r>
          </a:p>
        </p:txBody>
      </p:sp>
    </p:spTree>
    <p:extLst>
      <p:ext uri="{BB962C8B-B14F-4D97-AF65-F5344CB8AC3E}">
        <p14:creationId xmlns:p14="http://schemas.microsoft.com/office/powerpoint/2010/main" val="206785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D3E1C-0AD0-496F-A949-B09AD5AB5530}"/>
              </a:ext>
            </a:extLst>
          </p:cNvPr>
          <p:cNvSpPr>
            <a:spLocks noGrp="1"/>
          </p:cNvSpPr>
          <p:nvPr>
            <p:ph type="title"/>
          </p:nvPr>
        </p:nvSpPr>
        <p:spPr>
          <a:xfrm>
            <a:off x="609600" y="199506"/>
            <a:ext cx="10744200" cy="815256"/>
          </a:xfrm>
        </p:spPr>
        <p:txBody>
          <a:bodyPr/>
          <a:lstStyle/>
          <a:p>
            <a:r>
              <a:rPr lang="en-GB" dirty="0"/>
              <a:t>CC-92480-MM-001: Prior Therapies</a:t>
            </a:r>
          </a:p>
        </p:txBody>
      </p:sp>
      <p:graphicFrame>
        <p:nvGraphicFramePr>
          <p:cNvPr id="6" name="Table 5">
            <a:extLst>
              <a:ext uri="{FF2B5EF4-FFF2-40B4-BE49-F238E27FC236}">
                <a16:creationId xmlns:a16="http://schemas.microsoft.com/office/drawing/2014/main" id="{C6AE3557-B597-4442-BF1B-A089360C7DC7}"/>
              </a:ext>
            </a:extLst>
          </p:cNvPr>
          <p:cNvGraphicFramePr>
            <a:graphicFrameLocks noGrp="1"/>
          </p:cNvGraphicFramePr>
          <p:nvPr>
            <p:extLst>
              <p:ext uri="{D42A27DB-BD31-4B8C-83A1-F6EECF244321}">
                <p14:modId xmlns:p14="http://schemas.microsoft.com/office/powerpoint/2010/main" val="591494561"/>
              </p:ext>
            </p:extLst>
          </p:nvPr>
        </p:nvGraphicFramePr>
        <p:xfrm>
          <a:off x="1067151" y="1057978"/>
          <a:ext cx="10080000" cy="4504944"/>
        </p:xfrm>
        <a:graphic>
          <a:graphicData uri="http://schemas.openxmlformats.org/drawingml/2006/table">
            <a:tbl>
              <a:tblPr firstRow="1">
                <a:tableStyleId>{10A1B5D5-9B99-4C35-A422-299274C87663}</a:tableStyleId>
              </a:tblPr>
              <a:tblGrid>
                <a:gridCol w="7002440">
                  <a:extLst>
                    <a:ext uri="{9D8B030D-6E8A-4147-A177-3AD203B41FA5}">
                      <a16:colId xmlns:a16="http://schemas.microsoft.com/office/drawing/2014/main" val="20000"/>
                    </a:ext>
                  </a:extLst>
                </a:gridCol>
                <a:gridCol w="3077560">
                  <a:extLst>
                    <a:ext uri="{9D8B030D-6E8A-4147-A177-3AD203B41FA5}">
                      <a16:colId xmlns:a16="http://schemas.microsoft.com/office/drawing/2014/main" val="20001"/>
                    </a:ext>
                  </a:extLst>
                </a:gridCol>
              </a:tblGrid>
              <a:tr h="553977">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auto">
                        <a:lnSpc>
                          <a:spcPct val="100000"/>
                        </a:lnSpc>
                        <a:spcBef>
                          <a:spcPts val="0"/>
                        </a:spcBef>
                        <a:spcAft>
                          <a:spcPts val="0"/>
                        </a:spcAft>
                      </a:pPr>
                      <a:r>
                        <a:rPr lang="en-GB" sz="1700" b="1" noProof="0" dirty="0">
                          <a:solidFill>
                            <a:schemeClr val="bg1"/>
                          </a:solidFill>
                          <a:latin typeface="+mn-lt"/>
                          <a:cs typeface="Calibri" panose="020F0502020204030204" pitchFamily="34" charset="0"/>
                        </a:rPr>
                        <a:t>Characteristics</a:t>
                      </a:r>
                      <a:endParaRPr lang="en-GB" sz="1700" b="1" noProof="0" dirty="0">
                        <a:solidFill>
                          <a:schemeClr val="bg1"/>
                        </a:solidFill>
                        <a:latin typeface="+mn-lt"/>
                        <a:ea typeface="MS Mincho"/>
                        <a:cs typeface="Calibri" panose="020F0502020204030204" pitchFamily="34" charset="0"/>
                      </a:endParaRPr>
                    </a:p>
                  </a:txBody>
                  <a:tcPr marL="121920" marR="121920" anchor="ct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100000"/>
                        </a:lnSpc>
                        <a:spcBef>
                          <a:spcPts val="0"/>
                        </a:spcBef>
                        <a:spcAft>
                          <a:spcPts val="0"/>
                        </a:spcAft>
                        <a:tabLst/>
                      </a:pPr>
                      <a:r>
                        <a:rPr lang="en-GB" sz="1700" b="1" noProof="0" dirty="0">
                          <a:solidFill>
                            <a:schemeClr val="bg1"/>
                          </a:solidFill>
                          <a:latin typeface="+mn-lt"/>
                          <a:cs typeface="Calibri" panose="020F0502020204030204" pitchFamily="34" charset="0"/>
                        </a:rPr>
                        <a:t>Safety population</a:t>
                      </a:r>
                      <a:br>
                        <a:rPr lang="en-GB" sz="1700" b="1" noProof="0" dirty="0">
                          <a:solidFill>
                            <a:schemeClr val="bg1"/>
                          </a:solidFill>
                          <a:latin typeface="+mn-lt"/>
                          <a:cs typeface="Calibri" panose="020F0502020204030204" pitchFamily="34" charset="0"/>
                        </a:rPr>
                      </a:br>
                      <a:r>
                        <a:rPr lang="en-GB" sz="1700" b="1" noProof="0" dirty="0">
                          <a:solidFill>
                            <a:schemeClr val="bg1"/>
                          </a:solidFill>
                          <a:latin typeface="+mn-lt"/>
                          <a:cs typeface="Calibri" panose="020F0502020204030204" pitchFamily="34" charset="0"/>
                        </a:rPr>
                        <a:t>(N = 76)</a:t>
                      </a:r>
                      <a:r>
                        <a:rPr lang="en-GB" sz="1700" b="1" baseline="30000" noProof="0" dirty="0">
                          <a:solidFill>
                            <a:schemeClr val="bg1"/>
                          </a:solidFill>
                          <a:latin typeface="+mn-lt"/>
                          <a:cs typeface="Calibri" panose="020F0502020204030204" pitchFamily="34" charset="0"/>
                        </a:rPr>
                        <a:t>a</a:t>
                      </a:r>
                    </a:p>
                  </a:txBody>
                  <a:tcPr marL="121920" marR="121920" anchor="ctr"/>
                </a:tc>
                <a:extLst>
                  <a:ext uri="{0D108BD9-81ED-4DB2-BD59-A6C34878D82A}">
                    <a16:rowId xmlns:a16="http://schemas.microsoft.com/office/drawing/2014/main" val="10000"/>
                  </a:ext>
                </a:extLst>
              </a:tr>
              <a:tr h="294993">
                <a:tc>
                  <a:txBody>
                    <a:bodyPr/>
                    <a:lstStyle/>
                    <a:p>
                      <a:pPr marL="0" indent="0">
                        <a:lnSpc>
                          <a:spcPct val="90000"/>
                        </a:lnSpc>
                        <a:spcBef>
                          <a:spcPts val="0"/>
                        </a:spcBef>
                        <a:spcAft>
                          <a:spcPts val="200"/>
                        </a:spcAft>
                        <a:tabLst/>
                      </a:pPr>
                      <a:r>
                        <a:rPr lang="en-GB" sz="1700" b="1" kern="1200" noProof="0" dirty="0">
                          <a:solidFill>
                            <a:schemeClr val="tx1"/>
                          </a:solidFill>
                          <a:latin typeface="+mn-lt"/>
                          <a:ea typeface="+mn-ea"/>
                          <a:cs typeface="Calibri" panose="020F0502020204030204" pitchFamily="34" charset="0"/>
                        </a:rPr>
                        <a:t>Prior lines of therapies, median (range), n</a:t>
                      </a: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6 (2–13)</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10014"/>
                  </a:ext>
                </a:extLst>
              </a:tr>
              <a:tr h="294993">
                <a:tc>
                  <a:txBody>
                    <a:bodyPr/>
                    <a:lstStyle/>
                    <a:p>
                      <a:pPr marL="365760" indent="-230188">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ASCT,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58 (76.3)</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933904959"/>
                  </a:ext>
                </a:extLst>
              </a:tr>
              <a:tr h="294993">
                <a:tc>
                  <a:txBody>
                    <a:bodyPr/>
                    <a:lstStyle/>
                    <a:p>
                      <a:pPr marL="365760" indent="-230188">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PI,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76 (100)</a:t>
                      </a:r>
                      <a:endParaRPr lang="en-GB" sz="1700" b="1" baseline="30000"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1635127061"/>
                  </a:ext>
                </a:extLst>
              </a:tr>
              <a:tr h="294993">
                <a:tc>
                  <a:txBody>
                    <a:bodyPr/>
                    <a:lstStyle/>
                    <a:p>
                      <a:pPr marL="365760" indent="-230188">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LEN,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74 (97.4)</a:t>
                      </a:r>
                      <a:endParaRPr lang="en-GB" sz="1700" b="1" baseline="30000"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2175759435"/>
                  </a:ext>
                </a:extLst>
              </a:tr>
              <a:tr h="294993">
                <a:tc>
                  <a:txBody>
                    <a:bodyPr/>
                    <a:lstStyle/>
                    <a:p>
                      <a:pPr marL="365760" indent="-230188">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POM,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70 (92.1)</a:t>
                      </a:r>
                      <a:endParaRPr lang="en-GB" sz="1700" b="1" baseline="30000"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2289992749"/>
                  </a:ext>
                </a:extLst>
              </a:tr>
              <a:tr h="294993">
                <a:tc>
                  <a:txBody>
                    <a:bodyPr/>
                    <a:lstStyle/>
                    <a:p>
                      <a:pPr marL="365760" indent="-230188">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Anti-CD38 mAb,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57 (75.0)</a:t>
                      </a:r>
                      <a:endParaRPr lang="en-GB" sz="1700" b="1" baseline="30000"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409611713"/>
                  </a:ext>
                </a:extLst>
              </a:tr>
              <a:tr h="294993">
                <a:tc>
                  <a:txBody>
                    <a:bodyPr/>
                    <a:lstStyle/>
                    <a:p>
                      <a:pPr marL="0" indent="0">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LEN refractory,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56 (73.7)</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3779893397"/>
                  </a:ext>
                </a:extLst>
              </a:tr>
              <a:tr h="294993">
                <a:tc>
                  <a:txBody>
                    <a:bodyPr/>
                    <a:lstStyle/>
                    <a:p>
                      <a:pPr marL="0" indent="0">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POM refractory,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60 (78.9)</a:t>
                      </a:r>
                      <a:endParaRPr lang="en-GB" sz="1700" b="1" baseline="30000"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3070646082"/>
                  </a:ext>
                </a:extLst>
              </a:tr>
              <a:tr h="294993">
                <a:tc>
                  <a:txBody>
                    <a:bodyPr/>
                    <a:lstStyle/>
                    <a:p>
                      <a:pPr marL="0" indent="0">
                        <a:lnSpc>
                          <a:spcPct val="90000"/>
                        </a:lnSpc>
                        <a:spcBef>
                          <a:spcPts val="0"/>
                        </a:spcBef>
                        <a:spcAft>
                          <a:spcPts val="200"/>
                        </a:spcAft>
                        <a:tabLst/>
                      </a:pPr>
                      <a:r>
                        <a:rPr lang="en-GB" sz="1700" b="1" noProof="0" dirty="0" err="1">
                          <a:solidFill>
                            <a:schemeClr val="tx1"/>
                          </a:solidFill>
                          <a:latin typeface="+mn-lt"/>
                          <a:cs typeface="Calibri" panose="020F0502020204030204" pitchFamily="34" charset="0"/>
                        </a:rPr>
                        <a:t>IMiD</a:t>
                      </a:r>
                      <a:r>
                        <a:rPr lang="en-US" sz="1700" b="1" baseline="30000" dirty="0">
                          <a:solidFill>
                            <a:schemeClr val="tx1"/>
                          </a:solidFill>
                          <a:latin typeface="+mn-lt"/>
                          <a:cs typeface="Calibri" panose="020F0502020204030204" pitchFamily="34" charset="0"/>
                        </a:rPr>
                        <a:t>®</a:t>
                      </a:r>
                      <a:r>
                        <a:rPr lang="en-GB" sz="1700" b="1" baseline="0" noProof="0" dirty="0">
                          <a:solidFill>
                            <a:schemeClr val="tx1"/>
                          </a:solidFill>
                          <a:latin typeface="+mn-lt"/>
                          <a:cs typeface="Calibri" panose="020F0502020204030204" pitchFamily="34" charset="0"/>
                        </a:rPr>
                        <a:t>-</a:t>
                      </a:r>
                      <a:r>
                        <a:rPr lang="en-GB" sz="1700" b="1" noProof="0" dirty="0">
                          <a:solidFill>
                            <a:schemeClr val="tx1"/>
                          </a:solidFill>
                          <a:latin typeface="+mn-lt"/>
                          <a:cs typeface="Calibri" panose="020F0502020204030204" pitchFamily="34" charset="0"/>
                        </a:rPr>
                        <a:t>agent refractory,</a:t>
                      </a:r>
                      <a:r>
                        <a:rPr lang="en-GB" sz="1700" b="1" baseline="30000" noProof="0" dirty="0">
                          <a:solidFill>
                            <a:schemeClr val="tx1"/>
                          </a:solidFill>
                          <a:latin typeface="+mn-lt"/>
                          <a:cs typeface="Calibri" panose="020F0502020204030204" pitchFamily="34" charset="0"/>
                        </a:rPr>
                        <a:t>b</a:t>
                      </a:r>
                      <a:r>
                        <a:rPr lang="en-GB" sz="1700" b="1" noProof="0" dirty="0">
                          <a:solidFill>
                            <a:schemeClr val="tx1"/>
                          </a:solidFill>
                          <a:latin typeface="+mn-lt"/>
                          <a:cs typeface="Calibri" panose="020F0502020204030204" pitchFamily="34" charset="0"/>
                        </a:rPr>
                        <a:t> n (%)</a:t>
                      </a:r>
                      <a:endParaRPr lang="en-GB" sz="1700" b="1" baseline="30000"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68 (89.5)</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2840101045"/>
                  </a:ext>
                </a:extLst>
              </a:tr>
              <a:tr h="294993">
                <a:tc>
                  <a:txBody>
                    <a:bodyPr/>
                    <a:lstStyle/>
                    <a:p>
                      <a:pPr marL="0" marR="0" lvl="0" indent="0" algn="l" defTabSz="914400" rtl="0" eaLnBrk="1" fontAlgn="auto" latinLnBrk="0" hangingPunct="1">
                        <a:lnSpc>
                          <a:spcPct val="90000"/>
                        </a:lnSpc>
                        <a:spcBef>
                          <a:spcPts val="0"/>
                        </a:spcBef>
                        <a:spcAft>
                          <a:spcPts val="200"/>
                        </a:spcAft>
                        <a:buClrTx/>
                        <a:buSzTx/>
                        <a:buFontTx/>
                        <a:buNone/>
                        <a:tabLst/>
                        <a:defRPr/>
                      </a:pPr>
                      <a:r>
                        <a:rPr lang="en-GB" sz="1700" b="1" noProof="0" dirty="0">
                          <a:solidFill>
                            <a:schemeClr val="tx1"/>
                          </a:solidFill>
                          <a:latin typeface="+mn-lt"/>
                          <a:cs typeface="Calibri" panose="020F0502020204030204" pitchFamily="34" charset="0"/>
                        </a:rPr>
                        <a:t>PI refractory,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56 (73.7)</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906719613"/>
                  </a:ext>
                </a:extLst>
              </a:tr>
              <a:tr h="294993">
                <a:tc>
                  <a:txBody>
                    <a:bodyPr/>
                    <a:lstStyle/>
                    <a:p>
                      <a:pPr marL="0" indent="0">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Anti-CD38-mAb refractory, n (%)</a:t>
                      </a:r>
                      <a:endParaRPr lang="en-GB" sz="1700" b="1"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53 (69.7)</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2770307162"/>
                  </a:ext>
                </a:extLst>
              </a:tr>
              <a:tr h="294993">
                <a:tc>
                  <a:txBody>
                    <a:bodyPr/>
                    <a:lstStyle/>
                    <a:p>
                      <a:pPr marL="0" indent="0">
                        <a:lnSpc>
                          <a:spcPct val="90000"/>
                        </a:lnSpc>
                        <a:spcBef>
                          <a:spcPts val="0"/>
                        </a:spcBef>
                        <a:spcAft>
                          <a:spcPts val="200"/>
                        </a:spcAft>
                        <a:tabLst/>
                      </a:pPr>
                      <a:r>
                        <a:rPr lang="en-GB" sz="1700" b="1" noProof="0" dirty="0">
                          <a:solidFill>
                            <a:schemeClr val="tx1"/>
                          </a:solidFill>
                          <a:latin typeface="+mn-lt"/>
                          <a:cs typeface="Calibri" panose="020F0502020204030204" pitchFamily="34" charset="0"/>
                        </a:rPr>
                        <a:t>Triple-class refractory,</a:t>
                      </a:r>
                      <a:r>
                        <a:rPr lang="en-GB" sz="1700" b="1" baseline="30000" noProof="0" dirty="0">
                          <a:solidFill>
                            <a:schemeClr val="tx1"/>
                          </a:solidFill>
                          <a:latin typeface="+mn-lt"/>
                          <a:cs typeface="Calibri" panose="020F0502020204030204" pitchFamily="34" charset="0"/>
                        </a:rPr>
                        <a:t>c</a:t>
                      </a:r>
                      <a:r>
                        <a:rPr lang="en-GB" sz="1700" b="1" noProof="0" dirty="0">
                          <a:solidFill>
                            <a:schemeClr val="tx1"/>
                          </a:solidFill>
                          <a:latin typeface="+mn-lt"/>
                          <a:cs typeface="Calibri" panose="020F0502020204030204" pitchFamily="34" charset="0"/>
                        </a:rPr>
                        <a:t> n (%)</a:t>
                      </a:r>
                      <a:endParaRPr lang="en-GB" sz="1700" b="1" baseline="30000" noProof="0" dirty="0">
                        <a:solidFill>
                          <a:schemeClr val="tx1"/>
                        </a:solidFill>
                        <a:latin typeface="+mn-lt"/>
                        <a:ea typeface="MS Mincho"/>
                        <a:cs typeface="Calibri" panose="020F0502020204030204" pitchFamily="34" charset="0"/>
                      </a:endParaRPr>
                    </a:p>
                  </a:txBody>
                  <a:tcPr marL="121920" marR="121920" anchor="ctr"/>
                </a:tc>
                <a:tc>
                  <a:txBody>
                    <a:bodyPr/>
                    <a:lstStyle/>
                    <a:p>
                      <a:pPr marL="0" marR="0" algn="ctr">
                        <a:spcBef>
                          <a:spcPts val="0"/>
                        </a:spcBef>
                        <a:spcAft>
                          <a:spcPts val="0"/>
                        </a:spcAft>
                      </a:pPr>
                      <a:r>
                        <a:rPr lang="en-GB" sz="1700" b="1" noProof="0" dirty="0">
                          <a:solidFill>
                            <a:schemeClr val="tx1"/>
                          </a:solidFill>
                          <a:effectLst/>
                          <a:latin typeface="+mn-lt"/>
                          <a:cs typeface="Calibri" panose="020F0502020204030204" pitchFamily="34" charset="0"/>
                        </a:rPr>
                        <a:t>38 (50.0)</a:t>
                      </a:r>
                      <a:endParaRPr lang="en-GB" sz="1700" b="1" noProof="0" dirty="0">
                        <a:solidFill>
                          <a:schemeClr val="tx1"/>
                        </a:solidFill>
                        <a:effectLst/>
                        <a:latin typeface="+mn-lt"/>
                        <a:ea typeface="Times New Roman"/>
                        <a:cs typeface="Calibri" panose="020F0502020204030204" pitchFamily="34" charset="0"/>
                      </a:endParaRPr>
                    </a:p>
                  </a:txBody>
                  <a:tcPr marT="0" marB="0" anchor="ctr"/>
                </a:tc>
                <a:extLst>
                  <a:ext uri="{0D108BD9-81ED-4DB2-BD59-A6C34878D82A}">
                    <a16:rowId xmlns:a16="http://schemas.microsoft.com/office/drawing/2014/main" val="178262888"/>
                  </a:ext>
                </a:extLst>
              </a:tr>
            </a:tbl>
          </a:graphicData>
        </a:graphic>
      </p:graphicFrame>
      <p:sp>
        <p:nvSpPr>
          <p:cNvPr id="7" name="Footer Placeholder 6">
            <a:extLst>
              <a:ext uri="{FF2B5EF4-FFF2-40B4-BE49-F238E27FC236}">
                <a16:creationId xmlns:a16="http://schemas.microsoft.com/office/drawing/2014/main" id="{01872313-B9FE-AFA1-4E26-48C3FDFC41CE}"/>
              </a:ext>
            </a:extLst>
          </p:cNvPr>
          <p:cNvSpPr>
            <a:spLocks noGrp="1"/>
          </p:cNvSpPr>
          <p:nvPr>
            <p:ph type="ftr" sz="quarter" idx="3"/>
          </p:nvPr>
        </p:nvSpPr>
        <p:spPr>
          <a:xfrm>
            <a:off x="609600" y="5698274"/>
            <a:ext cx="11411415" cy="1100208"/>
          </a:xfrm>
        </p:spPr>
        <p:txBody>
          <a:bodyPr/>
          <a:lstStyle/>
          <a:p>
            <a:r>
              <a:rPr lang="en-US" sz="1100" dirty="0" err="1"/>
              <a:t>Mezigdomide</a:t>
            </a:r>
            <a:r>
              <a:rPr lang="en-US" sz="1100" dirty="0"/>
              <a:t> (CC-92480) is an investigational product, currently not approved by any regulatory agency.</a:t>
            </a:r>
          </a:p>
          <a:p>
            <a:endParaRPr lang="en-US" sz="1100" dirty="0"/>
          </a:p>
          <a:p>
            <a:r>
              <a:rPr lang="en-US" sz="1100" baseline="30000" dirty="0"/>
              <a:t>a </a:t>
            </a:r>
            <a:r>
              <a:rPr lang="en-US" sz="1100" dirty="0"/>
              <a:t>Includes all enrolled patients who received ≥ 1 dose of CC-92480; </a:t>
            </a:r>
            <a:r>
              <a:rPr lang="en-US" sz="1100" baseline="30000" dirty="0"/>
              <a:t>b </a:t>
            </a:r>
            <a:r>
              <a:rPr lang="en-US" sz="1100" dirty="0"/>
              <a:t>Defined as refractory to LEN or POM; </a:t>
            </a:r>
            <a:r>
              <a:rPr lang="en-US" sz="1100" baseline="30000" dirty="0"/>
              <a:t>c </a:t>
            </a:r>
            <a:r>
              <a:rPr lang="en-US" sz="1100" dirty="0"/>
              <a:t>Defined as refractory to ≥ 1 </a:t>
            </a:r>
            <a:r>
              <a:rPr lang="en-US" sz="1100" dirty="0" err="1"/>
              <a:t>IMiD</a:t>
            </a:r>
            <a:r>
              <a:rPr lang="en-US" sz="1100" dirty="0"/>
              <a:t>® agent, 1 PI, and 1 anti-CD38 </a:t>
            </a:r>
            <a:r>
              <a:rPr lang="en-US" sz="1100" dirty="0" err="1"/>
              <a:t>mAb</a:t>
            </a:r>
            <a:r>
              <a:rPr lang="en-US" sz="1100" dirty="0"/>
              <a:t>.</a:t>
            </a:r>
          </a:p>
          <a:p>
            <a:endParaRPr lang="en-US" sz="1100" dirty="0"/>
          </a:p>
          <a:p>
            <a:r>
              <a:rPr lang="en-US" sz="1100" dirty="0"/>
              <a:t>Richardson PG, et al. Oral presentation at ASCO 2020; abstract 8500.</a:t>
            </a:r>
          </a:p>
        </p:txBody>
      </p:sp>
    </p:spTree>
    <p:extLst>
      <p:ext uri="{BB962C8B-B14F-4D97-AF65-F5344CB8AC3E}">
        <p14:creationId xmlns:p14="http://schemas.microsoft.com/office/powerpoint/2010/main" val="1972283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8454-F92D-4C7D-B8C0-3B80B4D8D09D}"/>
              </a:ext>
            </a:extLst>
          </p:cNvPr>
          <p:cNvSpPr>
            <a:spLocks noGrp="1"/>
          </p:cNvSpPr>
          <p:nvPr>
            <p:ph type="title"/>
          </p:nvPr>
        </p:nvSpPr>
        <p:spPr>
          <a:xfrm>
            <a:off x="609600" y="199505"/>
            <a:ext cx="10744200" cy="961987"/>
          </a:xfrm>
        </p:spPr>
        <p:txBody>
          <a:bodyPr>
            <a:normAutofit/>
          </a:bodyPr>
          <a:lstStyle/>
          <a:p>
            <a:r>
              <a:rPr lang="en-GB" sz="2800" dirty="0"/>
              <a:t>CC-92480-MM-001: Efficacy and Safety in Patients With Heavily </a:t>
            </a:r>
            <a:r>
              <a:rPr lang="en-GB" sz="2800" dirty="0" err="1"/>
              <a:t>Pretreated</a:t>
            </a:r>
            <a:r>
              <a:rPr lang="en-GB" sz="2800" dirty="0"/>
              <a:t> RRMM</a:t>
            </a:r>
            <a:endParaRPr lang="en-PH" sz="2800" dirty="0"/>
          </a:p>
        </p:txBody>
      </p:sp>
      <p:graphicFrame>
        <p:nvGraphicFramePr>
          <p:cNvPr id="6" name="Table 5">
            <a:extLst>
              <a:ext uri="{FF2B5EF4-FFF2-40B4-BE49-F238E27FC236}">
                <a16:creationId xmlns:a16="http://schemas.microsoft.com/office/drawing/2014/main" id="{0E2B79DD-C07F-4A77-B666-55B4F8F3336B}"/>
              </a:ext>
            </a:extLst>
          </p:cNvPr>
          <p:cNvGraphicFramePr>
            <a:graphicFrameLocks noGrp="1"/>
          </p:cNvGraphicFramePr>
          <p:nvPr>
            <p:extLst>
              <p:ext uri="{D42A27DB-BD31-4B8C-83A1-F6EECF244321}">
                <p14:modId xmlns:p14="http://schemas.microsoft.com/office/powerpoint/2010/main" val="1244496512"/>
              </p:ext>
            </p:extLst>
          </p:nvPr>
        </p:nvGraphicFramePr>
        <p:xfrm>
          <a:off x="6407736" y="1274544"/>
          <a:ext cx="5400000" cy="2878802"/>
        </p:xfrm>
        <a:graphic>
          <a:graphicData uri="http://schemas.openxmlformats.org/drawingml/2006/table">
            <a:tbl>
              <a:tblPr firstRow="1" bandRow="1">
                <a:tableStyleId>{E8B1032C-EA38-4F05-BA0D-38AFFFC7BED3}</a:tableStyleId>
              </a:tblPr>
              <a:tblGrid>
                <a:gridCol w="2908240">
                  <a:extLst>
                    <a:ext uri="{9D8B030D-6E8A-4147-A177-3AD203B41FA5}">
                      <a16:colId xmlns:a16="http://schemas.microsoft.com/office/drawing/2014/main" val="1960462176"/>
                    </a:ext>
                  </a:extLst>
                </a:gridCol>
                <a:gridCol w="1245880">
                  <a:extLst>
                    <a:ext uri="{9D8B030D-6E8A-4147-A177-3AD203B41FA5}">
                      <a16:colId xmlns:a16="http://schemas.microsoft.com/office/drawing/2014/main" val="3423548485"/>
                    </a:ext>
                  </a:extLst>
                </a:gridCol>
                <a:gridCol w="1245880">
                  <a:extLst>
                    <a:ext uri="{9D8B030D-6E8A-4147-A177-3AD203B41FA5}">
                      <a16:colId xmlns:a16="http://schemas.microsoft.com/office/drawing/2014/main" val="1786115451"/>
                    </a:ext>
                  </a:extLst>
                </a:gridCol>
              </a:tblGrid>
              <a:tr h="286493">
                <a:tc rowSpan="2">
                  <a:txBody>
                    <a:bodyPr/>
                    <a:lstStyle/>
                    <a:p>
                      <a:pPr algn="l">
                        <a:lnSpc>
                          <a:spcPct val="90000"/>
                        </a:lnSpc>
                      </a:pPr>
                      <a:r>
                        <a:rPr lang="en-GB" sz="1300" b="1" kern="1200" cap="none" baseline="0" noProof="0" dirty="0">
                          <a:solidFill>
                            <a:schemeClr val="bg1"/>
                          </a:solidFill>
                          <a:latin typeface="Calibri" panose="020F0502020204030204" pitchFamily="34" charset="0"/>
                          <a:cs typeface="Calibri" panose="020F0502020204030204" pitchFamily="34" charset="0"/>
                        </a:rPr>
                        <a:t>Common (&gt; 20% all grade) TEAEs </a:t>
                      </a:r>
                      <a:br>
                        <a:rPr lang="en-GB" sz="1300" b="1" kern="1200" cap="none" baseline="0" noProof="0" dirty="0">
                          <a:solidFill>
                            <a:schemeClr val="bg1"/>
                          </a:solidFill>
                          <a:latin typeface="Calibri" panose="020F0502020204030204" pitchFamily="34" charset="0"/>
                          <a:cs typeface="Calibri" panose="020F0502020204030204" pitchFamily="34" charset="0"/>
                        </a:rPr>
                      </a:br>
                      <a:r>
                        <a:rPr lang="en-GB" sz="1300" b="1" kern="1200" cap="none" baseline="0" noProof="0" dirty="0">
                          <a:solidFill>
                            <a:schemeClr val="bg1"/>
                          </a:solidFill>
                          <a:latin typeface="Calibri" panose="020F0502020204030204" pitchFamily="34" charset="0"/>
                          <a:cs typeface="Calibri" panose="020F0502020204030204" pitchFamily="34" charset="0"/>
                        </a:rPr>
                        <a:t>and events of interest, n (%)</a:t>
                      </a:r>
                      <a:endParaRPr lang="en-GB" sz="1300" b="1" kern="1200" cap="none" baseline="0" noProof="0" dirty="0">
                        <a:solidFill>
                          <a:schemeClr val="bg1"/>
                        </a:solidFill>
                        <a:latin typeface="Calibri" panose="020F0502020204030204" pitchFamily="34" charset="0"/>
                        <a:ea typeface="+mn-ea"/>
                        <a:cs typeface="Calibri" panose="020F0502020204030204" pitchFamily="34" charset="0"/>
                      </a:endParaRPr>
                    </a:p>
                  </a:txBody>
                  <a:tcPr marL="90000" marT="34290" marB="34290" anchor="ctr">
                    <a:solidFill>
                      <a:schemeClr val="accent6"/>
                    </a:solidFill>
                  </a:tcPr>
                </a:tc>
                <a:tc gridSpan="2">
                  <a:txBody>
                    <a:bodyPr/>
                    <a:lstStyle/>
                    <a:p>
                      <a:pPr algn="ctr">
                        <a:lnSpc>
                          <a:spcPct val="90000"/>
                        </a:lnSpc>
                      </a:pPr>
                      <a:r>
                        <a:rPr lang="en-GB" sz="1300" b="1" kern="1200" cap="none" baseline="0" noProof="0" dirty="0">
                          <a:solidFill>
                            <a:schemeClr val="bg1"/>
                          </a:solidFill>
                          <a:latin typeface="Calibri" panose="020F0502020204030204" pitchFamily="34" charset="0"/>
                          <a:cs typeface="Calibri" panose="020F0502020204030204" pitchFamily="34" charset="0"/>
                        </a:rPr>
                        <a:t>All doses (N = 76)</a:t>
                      </a:r>
                      <a:endParaRPr lang="en-GB" sz="1300" b="1" kern="1200" cap="none" baseline="0" noProof="0" dirty="0">
                        <a:solidFill>
                          <a:schemeClr val="bg1"/>
                        </a:solidFill>
                        <a:latin typeface="Calibri" panose="020F0502020204030204" pitchFamily="34" charset="0"/>
                        <a:ea typeface="+mn-ea"/>
                        <a:cs typeface="Calibri" panose="020F0502020204030204" pitchFamily="34" charset="0"/>
                      </a:endParaRPr>
                    </a:p>
                  </a:txBody>
                  <a:tcPr marL="90000" marT="34290" marB="34290" anchor="ctr">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ct val="90000"/>
                        </a:lnSpc>
                      </a:pPr>
                      <a:endParaRPr lang="en-US" sz="1200" b="1" kern="1200" cap="none" baseline="0">
                        <a:solidFill>
                          <a:schemeClr val="bg1"/>
                        </a:solidFill>
                        <a:latin typeface="+mn-lt"/>
                        <a:ea typeface="+mn-ea"/>
                        <a:cs typeface="+mn-cs"/>
                      </a:endParaRPr>
                    </a:p>
                  </a:txBody>
                  <a:tcPr marL="90000" marT="34290" marB="34290" anchor="ctr">
                    <a:lnL w="12700" cap="flat" cmpd="sng" algn="ctr">
                      <a:solidFill>
                        <a:srgbClr val="14467B"/>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2"/>
                    </a:solidFill>
                  </a:tcPr>
                </a:tc>
                <a:extLst>
                  <a:ext uri="{0D108BD9-81ED-4DB2-BD59-A6C34878D82A}">
                    <a16:rowId xmlns:a16="http://schemas.microsoft.com/office/drawing/2014/main" val="1994121088"/>
                  </a:ext>
                </a:extLst>
              </a:tr>
              <a:tr h="214869">
                <a:tc vMerge="1">
                  <a:txBody>
                    <a:bodyPr/>
                    <a:lstStyle/>
                    <a:p>
                      <a:pPr marL="0" marR="0" lvl="0" indent="0" algn="l" defTabSz="914400" rtl="0" eaLnBrk="1" fontAlgn="auto" latinLnBrk="0" hangingPunct="1">
                        <a:lnSpc>
                          <a:spcPct val="90000"/>
                        </a:lnSpc>
                        <a:spcBef>
                          <a:spcPts val="0"/>
                        </a:spcBef>
                        <a:spcAft>
                          <a:spcPts val="0"/>
                        </a:spcAft>
                        <a:buClrTx/>
                        <a:buSzTx/>
                        <a:buFontTx/>
                        <a:buNone/>
                        <a:tabLst/>
                      </a:pPr>
                      <a:endParaRPr kumimoji="0" lang="en-US" altLang="en-US" sz="1200" b="0" i="0" u="none" strike="noStrike" kern="1200" cap="none" spc="0" normalizeH="0" baseline="0">
                        <a:ln>
                          <a:noFill/>
                        </a:ln>
                        <a:solidFill>
                          <a:srgbClr val="14467B">
                            <a:lumMod val="100000"/>
                          </a:srgbClr>
                        </a:solidFill>
                        <a:effectLst/>
                        <a:latin typeface="Trebuchet MS" panose="020B0603020202020204" pitchFamily="34" charset="0"/>
                        <a:ea typeface="+mn-ea"/>
                        <a:cs typeface="+mn-cs"/>
                        <a:sym typeface=""/>
                      </a:endParaRPr>
                    </a:p>
                  </a:txBody>
                  <a:tcPr marL="90000" marR="0" marT="0" marB="0" anchor="ctr" horzOverflow="overflow">
                    <a:lnL w="12700" cap="flat" cmpd="sng" algn="ctr">
                      <a:noFill/>
                      <a:prstDash val="solid"/>
                      <a:round/>
                      <a:headEnd type="none" w="med" len="med"/>
                      <a:tailEnd type="none" w="med" len="med"/>
                    </a:lnL>
                    <a:lnR w="12700" cap="flat" cmpd="sng" algn="ctr">
                      <a:solidFill>
                        <a:srgbClr val="14467B"/>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pPr>
                      <a:r>
                        <a:rPr kumimoji="0" lang="en-GB" altLang="en-US" sz="1300" b="1" u="none" strike="noStrike" kern="1200" cap="none" spc="0" normalizeH="0" baseline="0" noProof="0" dirty="0">
                          <a:ln>
                            <a:noFill/>
                          </a:ln>
                          <a:solidFill>
                            <a:schemeClr val="bg1"/>
                          </a:solidFill>
                          <a:effectLst/>
                          <a:latin typeface="Calibri" panose="020F0502020204030204" pitchFamily="34" charset="0"/>
                          <a:cs typeface="Calibri" panose="020F0502020204030204" pitchFamily="34" charset="0"/>
                          <a:sym typeface=""/>
                        </a:rPr>
                        <a:t>Grade 3</a:t>
                      </a:r>
                      <a:endParaRPr kumimoji="0" lang="en-GB" altLang="en-US" sz="1300" b="1" i="0" u="none" strike="noStrike" kern="1200" cap="none" spc="0" normalizeH="0" baseline="0" noProof="0" dirty="0">
                        <a:ln>
                          <a:noFill/>
                        </a:ln>
                        <a:solidFill>
                          <a:schemeClr val="bg1"/>
                        </a:solidFill>
                        <a:effectLst/>
                        <a:latin typeface="Calibri" panose="020F0502020204030204" pitchFamily="34" charset="0"/>
                        <a:ea typeface="+mn-ea"/>
                        <a:cs typeface="Calibri" panose="020F0502020204030204" pitchFamily="34" charset="0"/>
                        <a:sym typeface=""/>
                      </a:endParaRPr>
                    </a:p>
                  </a:txBody>
                  <a:tcPr marL="0" marR="0" marT="0" marB="0" anchor="ctr" horzOverflow="overflow">
                    <a:lnT w="12700" cap="flat" cmpd="sng" algn="ctr">
                      <a:solidFill>
                        <a:schemeClr val="tx1"/>
                      </a:solidFill>
                      <a:prstDash val="solid"/>
                      <a:round/>
                      <a:headEnd type="none" w="med" len="med"/>
                      <a:tailEnd type="none" w="med" len="med"/>
                    </a:lnT>
                    <a:solidFill>
                      <a:schemeClr val="accent6"/>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pPr>
                      <a:r>
                        <a:rPr kumimoji="0" lang="en-GB" altLang="en-US" sz="1300" b="1" u="none" strike="noStrike" kern="1200" cap="none" spc="0" normalizeH="0" baseline="0" noProof="0" dirty="0">
                          <a:ln>
                            <a:noFill/>
                          </a:ln>
                          <a:solidFill>
                            <a:schemeClr val="bg1"/>
                          </a:solidFill>
                          <a:effectLst/>
                          <a:latin typeface="Calibri" panose="020F0502020204030204" pitchFamily="34" charset="0"/>
                          <a:cs typeface="Calibri" panose="020F0502020204030204" pitchFamily="34" charset="0"/>
                          <a:sym typeface=""/>
                        </a:rPr>
                        <a:t>Grade 4</a:t>
                      </a:r>
                      <a:endParaRPr kumimoji="0" lang="en-GB" altLang="en-US" sz="1300" b="1" i="0" u="none" strike="noStrike" kern="1200" cap="none" spc="0" normalizeH="0" baseline="0" noProof="0" dirty="0">
                        <a:ln>
                          <a:noFill/>
                        </a:ln>
                        <a:solidFill>
                          <a:schemeClr val="bg1"/>
                        </a:solidFill>
                        <a:effectLst/>
                        <a:latin typeface="Calibri" panose="020F0502020204030204" pitchFamily="34" charset="0"/>
                        <a:ea typeface="+mn-ea"/>
                        <a:cs typeface="Calibri" panose="020F0502020204030204" pitchFamily="34" charset="0"/>
                        <a:sym typeface=""/>
                      </a:endParaRPr>
                    </a:p>
                  </a:txBody>
                  <a:tcPr marL="0" marR="0" marT="0" marB="0" anchor="ctr" horzOverflow="overflow">
                    <a:lnT w="12700" cap="flat" cmpd="sng" algn="ctr">
                      <a:solidFill>
                        <a:schemeClr val="tx1"/>
                      </a:solidFill>
                      <a:prstDash val="solid"/>
                      <a:round/>
                      <a:headEnd type="none" w="med" len="med"/>
                      <a:tailEnd type="none" w="med" len="med"/>
                    </a:lnT>
                    <a:solidFill>
                      <a:schemeClr val="accent6"/>
                    </a:solidFill>
                  </a:tcPr>
                </a:tc>
                <a:extLst>
                  <a:ext uri="{0D108BD9-81ED-4DB2-BD59-A6C34878D82A}">
                    <a16:rowId xmlns:a16="http://schemas.microsoft.com/office/drawing/2014/main" val="3444523356"/>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Neutropenia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23 (30.3)</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26 (34.2)</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594311941"/>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Febrile neutropenia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4 (5.3)</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1 (1.3)</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619363060"/>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Anaemia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24 (31.6)</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3166035532"/>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Thrombocytopenia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5 (6.6)</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7 (9.2)</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2974826209"/>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Fatigue</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7 (9.2)</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2857281689"/>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Pyrexia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3 (3.9)</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300" b="1" i="0" u="none" strike="noStrike" kern="1200" cap="none" spc="0" normalizeH="0" baseline="0" noProof="0" dirty="0">
                          <a:ln>
                            <a:noFill/>
                          </a:ln>
                          <a:solidFill>
                            <a:srgbClr val="595454"/>
                          </a:solidFill>
                          <a:effectLst/>
                          <a:uLnTx/>
                          <a:uFillTx/>
                          <a:latin typeface="Calibri" panose="020F0502020204030204" pitchFamily="34" charset="0"/>
                          <a:ea typeface="+mn-ea"/>
                          <a:cs typeface="Calibri" panose="020F0502020204030204" pitchFamily="34" charset="0"/>
                          <a:sym typeface=""/>
                        </a:rPr>
                        <a:t>–</a:t>
                      </a:r>
                    </a:p>
                  </a:txBody>
                  <a:tcPr marL="0" marR="0" marT="0" marB="0" anchor="ctr">
                    <a:noFill/>
                  </a:tcPr>
                </a:tc>
                <a:extLst>
                  <a:ext uri="{0D108BD9-81ED-4DB2-BD59-A6C34878D82A}">
                    <a16:rowId xmlns:a16="http://schemas.microsoft.com/office/drawing/2014/main" val="4048582105"/>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Peripheral sensory neuropathy</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300" b="1" i="0" u="none" strike="noStrike" kern="1200" cap="none" spc="0" normalizeH="0" baseline="0" noProof="0" dirty="0">
                          <a:ln>
                            <a:noFill/>
                          </a:ln>
                          <a:solidFill>
                            <a:srgbClr val="595454"/>
                          </a:solidFill>
                          <a:effectLst/>
                          <a:uLnTx/>
                          <a:uFillTx/>
                          <a:latin typeface="Calibri" panose="020F0502020204030204" pitchFamily="34" charset="0"/>
                          <a:ea typeface="+mn-ea"/>
                          <a:cs typeface="Calibri" panose="020F0502020204030204" pitchFamily="34" charset="0"/>
                          <a:sym typeface=""/>
                        </a:rPr>
                        <a:t>–</a:t>
                      </a:r>
                    </a:p>
                  </a:txBody>
                  <a:tcPr marL="0" marR="0" marT="0" marB="0" anchor="ctr">
                    <a:noFill/>
                  </a:tcPr>
                </a:tc>
                <a:extLst>
                  <a:ext uri="{0D108BD9-81ED-4DB2-BD59-A6C34878D82A}">
                    <a16:rowId xmlns:a16="http://schemas.microsoft.com/office/drawing/2014/main" val="3152850975"/>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Diarrhoea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1 (1.3)</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300" b="1" i="0" u="none" strike="noStrike" kern="1200" cap="none" spc="0" normalizeH="0" baseline="0" noProof="0" dirty="0">
                          <a:ln>
                            <a:noFill/>
                          </a:ln>
                          <a:solidFill>
                            <a:srgbClr val="595454"/>
                          </a:solidFill>
                          <a:effectLst/>
                          <a:uLnTx/>
                          <a:uFillTx/>
                          <a:latin typeface="Calibri" panose="020F0502020204030204" pitchFamily="34" charset="0"/>
                          <a:ea typeface="+mn-ea"/>
                          <a:cs typeface="Calibri" panose="020F0502020204030204" pitchFamily="34" charset="0"/>
                          <a:sym typeface=""/>
                        </a:rPr>
                        <a:t>–</a:t>
                      </a:r>
                    </a:p>
                  </a:txBody>
                  <a:tcPr marL="0" marR="0" marT="0" marB="0" anchor="ctr">
                    <a:noFill/>
                  </a:tcPr>
                </a:tc>
                <a:extLst>
                  <a:ext uri="{0D108BD9-81ED-4DB2-BD59-A6C34878D82A}">
                    <a16:rowId xmlns:a16="http://schemas.microsoft.com/office/drawing/2014/main" val="4245307418"/>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Nausea</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1 (1.3)</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300" b="1" i="0" u="none" strike="noStrike" kern="1200" cap="none" spc="0" normalizeH="0" baseline="0" noProof="0" dirty="0">
                          <a:ln>
                            <a:noFill/>
                          </a:ln>
                          <a:solidFill>
                            <a:srgbClr val="595454"/>
                          </a:solidFill>
                          <a:effectLst/>
                          <a:uLnTx/>
                          <a:uFillTx/>
                          <a:latin typeface="Calibri" panose="020F0502020204030204" pitchFamily="34" charset="0"/>
                          <a:ea typeface="+mn-ea"/>
                          <a:cs typeface="Calibri" panose="020F0502020204030204" pitchFamily="34" charset="0"/>
                          <a:sym typeface=""/>
                        </a:rPr>
                        <a:t>–</a:t>
                      </a:r>
                    </a:p>
                  </a:txBody>
                  <a:tcPr marL="0" marR="0" marT="0" marB="0" anchor="ctr">
                    <a:noFill/>
                  </a:tcPr>
                </a:tc>
                <a:extLst>
                  <a:ext uri="{0D108BD9-81ED-4DB2-BD59-A6C34878D82A}">
                    <a16:rowId xmlns:a16="http://schemas.microsoft.com/office/drawing/2014/main" val="4192345227"/>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Deep vein thrombosis</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300" b="1" i="0" u="none" strike="noStrike" kern="1200" cap="none" spc="0" normalizeH="0" baseline="0" noProof="0" dirty="0">
                          <a:ln>
                            <a:noFill/>
                          </a:ln>
                          <a:solidFill>
                            <a:srgbClr val="595454"/>
                          </a:solidFill>
                          <a:effectLst/>
                          <a:uLnTx/>
                          <a:uFillTx/>
                          <a:latin typeface="Calibri" panose="020F0502020204030204" pitchFamily="34" charset="0"/>
                          <a:ea typeface="+mn-ea"/>
                          <a:cs typeface="Calibri" panose="020F0502020204030204" pitchFamily="34" charset="0"/>
                          <a:sym typeface=""/>
                        </a:rPr>
                        <a:t>–</a:t>
                      </a:r>
                    </a:p>
                  </a:txBody>
                  <a:tcPr marL="0" marR="0" marT="0" marB="0" anchor="ctr">
                    <a:noFill/>
                  </a:tcPr>
                </a:tc>
                <a:extLst>
                  <a:ext uri="{0D108BD9-81ED-4DB2-BD59-A6C34878D82A}">
                    <a16:rowId xmlns:a16="http://schemas.microsoft.com/office/drawing/2014/main" val="3786249745"/>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Infections</a:t>
                      </a:r>
                      <a:endParaRPr lang="en-GB" sz="1300" b="1" i="0" u="none" strike="noStrike" kern="1200" cap="none" spc="0" normalizeH="0" baseline="0" noProof="0" dirty="0">
                        <a:solidFill>
                          <a:schemeClr val="tx1"/>
                        </a:solidFill>
                        <a:latin typeface="Calibri" panose="020F0502020204030204" pitchFamily="34" charset="0"/>
                        <a:ea typeface="+mn-ea"/>
                        <a:cs typeface="Calibri" panose="020F0502020204030204" pitchFamily="34" charset="0"/>
                        <a:sym typeface=""/>
                      </a:endParaRPr>
                    </a:p>
                  </a:txBody>
                  <a:tcPr marL="9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25 (32.9)</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2 (2.6)</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2376962068"/>
                  </a:ext>
                </a:extLst>
              </a:tr>
              <a:tr h="186220">
                <a:tc>
                  <a:txBody>
                    <a:bodyPr/>
                    <a:lstStyle/>
                    <a:p>
                      <a:pPr marL="0" marR="0" lvl="0" indent="0" algn="l" defTabSz="914400" rtl="0" eaLnBrk="1" fontAlgn="auto" hangingPunct="1">
                        <a:lnSpc>
                          <a:spcPct val="100000"/>
                        </a:lnSpc>
                        <a:spcBef>
                          <a:spcPts val="0"/>
                        </a:spcBef>
                        <a:spcAft>
                          <a:spcPts val="0"/>
                        </a:spcAft>
                        <a:buFontTx/>
                        <a:buNone/>
                        <a:tabLst/>
                      </a:pPr>
                      <a:r>
                        <a:rPr lang="en-GB" sz="1300" b="1" u="none" strike="noStrike" kern="1200" cap="none" spc="0" normalizeH="0" baseline="0" noProof="0" dirty="0">
                          <a:solidFill>
                            <a:schemeClr val="tx1"/>
                          </a:solidFill>
                          <a:latin typeface="Calibri" panose="020F0502020204030204" pitchFamily="34" charset="0"/>
                          <a:cs typeface="Calibri" panose="020F0502020204030204" pitchFamily="34" charset="0"/>
                          <a:sym typeface=""/>
                        </a:rPr>
                        <a:t>Pneumonia</a:t>
                      </a:r>
                      <a:r>
                        <a:rPr lang="en-GB" sz="1300" b="1" u="none" strike="noStrike" kern="1200" cap="none" spc="0" normalizeH="0" baseline="30000" noProof="0" dirty="0">
                          <a:solidFill>
                            <a:schemeClr val="tx1"/>
                          </a:solidFill>
                          <a:latin typeface="Calibri" panose="020F0502020204030204" pitchFamily="34" charset="0"/>
                          <a:cs typeface="Calibri" panose="020F0502020204030204" pitchFamily="34" charset="0"/>
                          <a:sym typeface=""/>
                        </a:rPr>
                        <a:t>h</a:t>
                      </a:r>
                      <a:endParaRPr lang="en-GB" sz="1300" b="1" i="0" u="none" strike="noStrike" kern="1200" cap="none" spc="0" normalizeH="0" baseline="30000" noProof="0" dirty="0">
                        <a:solidFill>
                          <a:schemeClr val="tx1"/>
                        </a:solidFill>
                        <a:latin typeface="Calibri" panose="020F0502020204030204" pitchFamily="34" charset="0"/>
                        <a:ea typeface="+mn-ea"/>
                        <a:cs typeface="Calibri" panose="020F0502020204030204" pitchFamily="34" charset="0"/>
                        <a:sym typeface=""/>
                      </a:endParaRPr>
                    </a:p>
                  </a:txBody>
                  <a:tcPr marL="18000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11 (14.5)</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tc>
                  <a:txBody>
                    <a:bodyPr/>
                    <a:lstStyle/>
                    <a:p>
                      <a:pPr marL="0" marR="0" lvl="0" indent="0" algn="ctr" defTabSz="914400" rtl="0" eaLnBrk="1" fontAlgn="auto" hangingPunct="1">
                        <a:lnSpc>
                          <a:spcPct val="100000"/>
                        </a:lnSpc>
                        <a:spcBef>
                          <a:spcPts val="0"/>
                        </a:spcBef>
                        <a:spcAft>
                          <a:spcPts val="0"/>
                        </a:spcAft>
                        <a:buFontTx/>
                        <a:buNone/>
                      </a:pPr>
                      <a:r>
                        <a:rPr lang="en-GB" sz="1300" b="1" u="none" strike="noStrike" kern="1200" cap="none" spc="0" normalizeH="0" baseline="0" noProof="0" dirty="0">
                          <a:solidFill>
                            <a:schemeClr val="tx1"/>
                          </a:solidFill>
                          <a:effectLst/>
                          <a:latin typeface="Calibri" panose="020F0502020204030204" pitchFamily="34" charset="0"/>
                          <a:cs typeface="Calibri" panose="020F0502020204030204" pitchFamily="34" charset="0"/>
                          <a:sym typeface=""/>
                        </a:rPr>
                        <a:t>–</a:t>
                      </a:r>
                      <a:endParaRPr lang="en-GB" sz="1300" b="1" i="0" u="none" strike="noStrike" kern="1200" cap="none" spc="0" normalizeH="0" baseline="0" noProof="0" dirty="0">
                        <a:solidFill>
                          <a:schemeClr val="tx1"/>
                        </a:solidFill>
                        <a:effectLst/>
                        <a:latin typeface="Calibri" panose="020F0502020204030204" pitchFamily="34" charset="0"/>
                        <a:ea typeface="+mn-ea"/>
                        <a:cs typeface="Calibri" panose="020F0502020204030204" pitchFamily="34" charset="0"/>
                        <a:sym typeface=""/>
                      </a:endParaRPr>
                    </a:p>
                  </a:txBody>
                  <a:tcPr marL="0" marR="0" marT="0" marB="0" anchor="ctr">
                    <a:noFill/>
                  </a:tcPr>
                </a:tc>
                <a:extLst>
                  <a:ext uri="{0D108BD9-81ED-4DB2-BD59-A6C34878D82A}">
                    <a16:rowId xmlns:a16="http://schemas.microsoft.com/office/drawing/2014/main" val="3549931438"/>
                  </a:ext>
                </a:extLst>
              </a:tr>
            </a:tbl>
          </a:graphicData>
        </a:graphic>
      </p:graphicFrame>
      <p:sp>
        <p:nvSpPr>
          <p:cNvPr id="7" name="Rectangle 6">
            <a:extLst>
              <a:ext uri="{FF2B5EF4-FFF2-40B4-BE49-F238E27FC236}">
                <a16:creationId xmlns:a16="http://schemas.microsoft.com/office/drawing/2014/main" id="{01CB9F2F-7968-439E-8505-E3F7D9009A42}"/>
              </a:ext>
            </a:extLst>
          </p:cNvPr>
          <p:cNvSpPr/>
          <p:nvPr/>
        </p:nvSpPr>
        <p:spPr>
          <a:xfrm>
            <a:off x="6396909" y="3988168"/>
            <a:ext cx="5400001" cy="1242968"/>
          </a:xfrm>
          <a:prstGeom prst="rect">
            <a:avLst/>
          </a:prstGeom>
          <a:noFill/>
        </p:spPr>
        <p:txBody>
          <a:bodyPr wrap="square" lIns="122400" tIns="0" bIns="0" anchor="ctr" anchorCtr="0">
            <a:noAutofit/>
          </a:bodyPr>
          <a:lstStyle/>
          <a:p>
            <a:pPr marL="179388" marR="0" lvl="0" indent="-179388" algn="l"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Times New Roman" panose="02020603050405020304" pitchFamily="18" charset="0"/>
                <a:cs typeface="+mn-cs"/>
              </a:rPr>
              <a:t>Prophylactic G-CSF was not permitted during C1</a:t>
            </a:r>
          </a:p>
          <a:p>
            <a:pPr marL="171450" marR="0" lvl="0" indent="-171450" algn="l"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Times New Roman" panose="02020603050405020304" pitchFamily="18" charset="0"/>
                <a:cs typeface="+mn-cs"/>
              </a:rPr>
              <a:t>Neutropenia was managed with dose interruption/reduction and G-CSF</a:t>
            </a:r>
          </a:p>
          <a:p>
            <a:pPr marL="171450" marR="0" lvl="0" indent="-171450" algn="l"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Times New Roman" panose="02020603050405020304" pitchFamily="18" charset="0"/>
                <a:cs typeface="+mn-cs"/>
              </a:rPr>
              <a:t>Dose reduction of CC-92480 occurred in 17 (22.4%) patients</a:t>
            </a:r>
          </a:p>
          <a:p>
            <a:pPr marL="171450" marR="0" lvl="0" indent="-171450" algn="l"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Times New Roman" panose="02020603050405020304" pitchFamily="18" charset="0"/>
                <a:cs typeface="+mn-cs"/>
              </a:rPr>
              <a:t>No patients discontinued due to treatment-related AEs</a:t>
            </a:r>
          </a:p>
        </p:txBody>
      </p:sp>
      <p:grpSp>
        <p:nvGrpSpPr>
          <p:cNvPr id="8" name="Group 7">
            <a:extLst>
              <a:ext uri="{FF2B5EF4-FFF2-40B4-BE49-F238E27FC236}">
                <a16:creationId xmlns:a16="http://schemas.microsoft.com/office/drawing/2014/main" id="{687C7C37-1930-4CC4-862B-CFF05AF25F7B}"/>
              </a:ext>
            </a:extLst>
          </p:cNvPr>
          <p:cNvGrpSpPr/>
          <p:nvPr/>
        </p:nvGrpSpPr>
        <p:grpSpPr>
          <a:xfrm>
            <a:off x="396444" y="1332999"/>
            <a:ext cx="5669280" cy="3689372"/>
            <a:chOff x="665340" y="890334"/>
            <a:chExt cx="8123060" cy="3058209"/>
          </a:xfrm>
        </p:grpSpPr>
        <p:graphicFrame>
          <p:nvGraphicFramePr>
            <p:cNvPr id="9" name="Chart 8">
              <a:extLst>
                <a:ext uri="{FF2B5EF4-FFF2-40B4-BE49-F238E27FC236}">
                  <a16:creationId xmlns:a16="http://schemas.microsoft.com/office/drawing/2014/main" id="{822FA792-D75C-4E49-BFDB-649DD710E26F}"/>
                </a:ext>
              </a:extLst>
            </p:cNvPr>
            <p:cNvGraphicFramePr/>
            <p:nvPr/>
          </p:nvGraphicFramePr>
          <p:xfrm>
            <a:off x="665340" y="957434"/>
            <a:ext cx="8123060" cy="2991109"/>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320FDB72-DA50-4307-BBC4-0651BFEC0BFF}"/>
                </a:ext>
              </a:extLst>
            </p:cNvPr>
            <p:cNvSpPr txBox="1"/>
            <p:nvPr/>
          </p:nvSpPr>
          <p:spPr>
            <a:xfrm>
              <a:off x="1604835" y="890334"/>
              <a:ext cx="1795997" cy="2040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595454"/>
                  </a:solidFill>
                  <a:effectLst/>
                  <a:uLnTx/>
                  <a:uFillTx/>
                  <a:ea typeface="+mn-ea"/>
                  <a:cs typeface="+mn-cs"/>
                </a:rPr>
                <a:t>ORR</a:t>
              </a:r>
              <a:r>
                <a:rPr kumimoji="0" lang="en-GB" sz="1000" b="0" i="0" u="none" strike="noStrike" kern="1200" cap="none" spc="0" normalizeH="0" baseline="30000" noProof="0" dirty="0">
                  <a:ln>
                    <a:noFill/>
                  </a:ln>
                  <a:solidFill>
                    <a:srgbClr val="595454"/>
                  </a:solidFill>
                  <a:effectLst/>
                  <a:uLnTx/>
                  <a:uFillTx/>
                  <a:ea typeface="+mn-ea"/>
                  <a:cs typeface="+mn-cs"/>
                </a:rPr>
                <a:t>a</a:t>
              </a:r>
              <a:r>
                <a:rPr kumimoji="0" lang="en-GB" sz="1000" b="0" i="0" u="none" strike="noStrike" kern="1200" cap="none" spc="0" normalizeH="0" baseline="0" noProof="0" dirty="0">
                  <a:ln>
                    <a:noFill/>
                  </a:ln>
                  <a:solidFill>
                    <a:srgbClr val="595454"/>
                  </a:solidFill>
                  <a:effectLst/>
                  <a:uLnTx/>
                  <a:uFillTx/>
                  <a:ea typeface="+mn-ea"/>
                  <a:cs typeface="+mn-cs"/>
                </a:rPr>
                <a:t> 21.1%</a:t>
              </a:r>
            </a:p>
          </p:txBody>
        </p:sp>
        <p:sp>
          <p:nvSpPr>
            <p:cNvPr id="11" name="TextBox 10">
              <a:extLst>
                <a:ext uri="{FF2B5EF4-FFF2-40B4-BE49-F238E27FC236}">
                  <a16:creationId xmlns:a16="http://schemas.microsoft.com/office/drawing/2014/main" id="{7BAAFE82-5BD6-4949-9DDA-F1E1E3CEBB3C}"/>
                </a:ext>
              </a:extLst>
            </p:cNvPr>
            <p:cNvSpPr txBox="1"/>
            <p:nvPr/>
          </p:nvSpPr>
          <p:spPr>
            <a:xfrm>
              <a:off x="6164889" y="891673"/>
              <a:ext cx="1472979" cy="2040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595454"/>
                  </a:solidFill>
                  <a:effectLst/>
                  <a:uLnTx/>
                  <a:uFillTx/>
                  <a:ea typeface="+mn-ea"/>
                  <a:cs typeface="+mn-cs"/>
                </a:rPr>
                <a:t>ORR</a:t>
              </a:r>
              <a:r>
                <a:rPr kumimoji="0" lang="en-GB" sz="1000" b="0" i="0" u="none" strike="noStrike" kern="1200" cap="none" spc="0" normalizeH="0" baseline="30000" noProof="0" dirty="0">
                  <a:ln>
                    <a:noFill/>
                  </a:ln>
                  <a:solidFill>
                    <a:srgbClr val="595454"/>
                  </a:solidFill>
                  <a:effectLst/>
                  <a:uLnTx/>
                  <a:uFillTx/>
                  <a:ea typeface="+mn-ea"/>
                  <a:cs typeface="+mn-cs"/>
                </a:rPr>
                <a:t>a</a:t>
              </a:r>
              <a:r>
                <a:rPr kumimoji="0" lang="en-GB" sz="1000" b="0" i="0" u="none" strike="noStrike" kern="1200" cap="none" spc="0" normalizeH="0" baseline="0" noProof="0" dirty="0">
                  <a:ln>
                    <a:noFill/>
                  </a:ln>
                  <a:solidFill>
                    <a:srgbClr val="595454"/>
                  </a:solidFill>
                  <a:effectLst/>
                  <a:uLnTx/>
                  <a:uFillTx/>
                  <a:ea typeface="+mn-ea"/>
                  <a:cs typeface="+mn-cs"/>
                </a:rPr>
                <a:t> 54.5%</a:t>
              </a:r>
            </a:p>
          </p:txBody>
        </p:sp>
        <p:sp>
          <p:nvSpPr>
            <p:cNvPr id="12" name="TextBox 11">
              <a:extLst>
                <a:ext uri="{FF2B5EF4-FFF2-40B4-BE49-F238E27FC236}">
                  <a16:creationId xmlns:a16="http://schemas.microsoft.com/office/drawing/2014/main" id="{412F11BF-6102-40CA-BF49-7A225381494C}"/>
                </a:ext>
              </a:extLst>
            </p:cNvPr>
            <p:cNvSpPr txBox="1"/>
            <p:nvPr/>
          </p:nvSpPr>
          <p:spPr>
            <a:xfrm>
              <a:off x="3984370" y="894660"/>
              <a:ext cx="1472979" cy="2040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595454"/>
                  </a:solidFill>
                  <a:effectLst/>
                  <a:uLnTx/>
                  <a:uFillTx/>
                  <a:ea typeface="+mn-ea"/>
                  <a:cs typeface="+mn-cs"/>
                </a:rPr>
                <a:t>ORR</a:t>
              </a:r>
              <a:r>
                <a:rPr kumimoji="0" lang="en-GB" sz="1000" b="0" i="0" u="none" strike="noStrike" kern="1200" cap="none" spc="0" normalizeH="0" baseline="30000" noProof="0" dirty="0">
                  <a:ln>
                    <a:noFill/>
                  </a:ln>
                  <a:solidFill>
                    <a:srgbClr val="595454"/>
                  </a:solidFill>
                  <a:effectLst/>
                  <a:uLnTx/>
                  <a:uFillTx/>
                  <a:ea typeface="+mn-ea"/>
                  <a:cs typeface="+mn-cs"/>
                </a:rPr>
                <a:t>a</a:t>
              </a:r>
              <a:r>
                <a:rPr kumimoji="0" lang="en-GB" sz="1000" b="0" i="0" u="none" strike="noStrike" kern="1200" cap="none" spc="0" normalizeH="0" baseline="0" noProof="0" dirty="0">
                  <a:ln>
                    <a:noFill/>
                  </a:ln>
                  <a:solidFill>
                    <a:srgbClr val="595454"/>
                  </a:solidFill>
                  <a:effectLst/>
                  <a:uLnTx/>
                  <a:uFillTx/>
                  <a:ea typeface="+mn-ea"/>
                  <a:cs typeface="+mn-cs"/>
                </a:rPr>
                <a:t> 40.0%</a:t>
              </a:r>
            </a:p>
          </p:txBody>
        </p:sp>
        <p:sp>
          <p:nvSpPr>
            <p:cNvPr id="13" name="TextBox 12">
              <a:extLst>
                <a:ext uri="{FF2B5EF4-FFF2-40B4-BE49-F238E27FC236}">
                  <a16:creationId xmlns:a16="http://schemas.microsoft.com/office/drawing/2014/main" id="{5E2D0A86-E7AD-49D5-B9BF-8D9F075665FC}"/>
                </a:ext>
              </a:extLst>
            </p:cNvPr>
            <p:cNvSpPr txBox="1"/>
            <p:nvPr/>
          </p:nvSpPr>
          <p:spPr>
            <a:xfrm>
              <a:off x="4126500" y="3651966"/>
              <a:ext cx="1188719" cy="150877"/>
            </a:xfrm>
            <a:prstGeom prst="rect">
              <a:avLst/>
            </a:prstGeom>
            <a:noFill/>
            <a:ln>
              <a:noFill/>
            </a:ln>
          </p:spPr>
          <p:txBody>
            <a:bodyPr wrap="none" t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w="22225">
                    <a:noFill/>
                    <a:prstDash val="solid"/>
                  </a:ln>
                  <a:solidFill>
                    <a:srgbClr val="595454"/>
                  </a:solidFill>
                  <a:effectLst/>
                  <a:uLnTx/>
                  <a:uFillTx/>
                  <a:ea typeface="+mn-ea"/>
                  <a:cs typeface="Calibri" panose="020F0502020204030204" pitchFamily="34" charset="0"/>
                </a:rPr>
                <a:t>MTD</a:t>
              </a:r>
            </a:p>
          </p:txBody>
        </p:sp>
        <p:sp>
          <p:nvSpPr>
            <p:cNvPr id="14" name="TextBox 13">
              <a:extLst>
                <a:ext uri="{FF2B5EF4-FFF2-40B4-BE49-F238E27FC236}">
                  <a16:creationId xmlns:a16="http://schemas.microsoft.com/office/drawing/2014/main" id="{763EA6CD-8369-43AB-8B33-0A85DEB5096B}"/>
                </a:ext>
              </a:extLst>
            </p:cNvPr>
            <p:cNvSpPr txBox="1"/>
            <p:nvPr/>
          </p:nvSpPr>
          <p:spPr>
            <a:xfrm>
              <a:off x="6305117" y="3650092"/>
              <a:ext cx="1192526" cy="150877"/>
            </a:xfrm>
            <a:prstGeom prst="rect">
              <a:avLst/>
            </a:prstGeom>
            <a:noFill/>
            <a:ln w="19050">
              <a:noFill/>
            </a:ln>
          </p:spPr>
          <p:txBody>
            <a:bodyPr wrap="none" t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w="22225">
                    <a:noFill/>
                    <a:prstDash val="solid"/>
                  </a:ln>
                  <a:solidFill>
                    <a:srgbClr val="595454"/>
                  </a:solidFill>
                  <a:effectLst/>
                  <a:uLnTx/>
                  <a:uFillTx/>
                  <a:ea typeface="+mn-ea"/>
                  <a:cs typeface="Calibri" panose="020F0502020204030204" pitchFamily="34" charset="0"/>
                </a:rPr>
                <a:t>RP2D</a:t>
              </a:r>
            </a:p>
          </p:txBody>
        </p:sp>
        <p:sp>
          <p:nvSpPr>
            <p:cNvPr id="15" name="Right Brace 14">
              <a:extLst>
                <a:ext uri="{FF2B5EF4-FFF2-40B4-BE49-F238E27FC236}">
                  <a16:creationId xmlns:a16="http://schemas.microsoft.com/office/drawing/2014/main" id="{B06D66C2-2284-4E8C-BB79-8F9FABB45368}"/>
                </a:ext>
              </a:extLst>
            </p:cNvPr>
            <p:cNvSpPr/>
            <p:nvPr/>
          </p:nvSpPr>
          <p:spPr>
            <a:xfrm flipH="1">
              <a:off x="1798789" y="1312337"/>
              <a:ext cx="112337" cy="503153"/>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16" name="TextBox 15">
              <a:extLst>
                <a:ext uri="{FF2B5EF4-FFF2-40B4-BE49-F238E27FC236}">
                  <a16:creationId xmlns:a16="http://schemas.microsoft.com/office/drawing/2014/main" id="{BDC6D2EC-5FD7-41C3-8217-9A249227D96A}"/>
                </a:ext>
              </a:extLst>
            </p:cNvPr>
            <p:cNvSpPr txBox="1"/>
            <p:nvPr/>
          </p:nvSpPr>
          <p:spPr>
            <a:xfrm>
              <a:off x="1150910" y="1428310"/>
              <a:ext cx="902109"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CBR</a:t>
              </a:r>
              <a:r>
                <a:rPr kumimoji="0" lang="en-GB" sz="900" b="0" i="0" u="none" strike="noStrike" kern="1200" cap="none" spc="0" normalizeH="0" baseline="30000" noProof="0" dirty="0">
                  <a:ln>
                    <a:noFill/>
                  </a:ln>
                  <a:solidFill>
                    <a:srgbClr val="595454"/>
                  </a:solidFill>
                  <a:effectLst/>
                  <a:uLnTx/>
                  <a:uFillTx/>
                  <a:ea typeface="+mn-ea"/>
                  <a:cs typeface="+mn-cs"/>
                </a:rPr>
                <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26.3%</a:t>
              </a:r>
            </a:p>
          </p:txBody>
        </p:sp>
        <p:sp>
          <p:nvSpPr>
            <p:cNvPr id="17" name="Right Brace 16">
              <a:extLst>
                <a:ext uri="{FF2B5EF4-FFF2-40B4-BE49-F238E27FC236}">
                  <a16:creationId xmlns:a16="http://schemas.microsoft.com/office/drawing/2014/main" id="{D6C91662-3635-4CF6-9039-7EF76BCD61ED}"/>
                </a:ext>
              </a:extLst>
            </p:cNvPr>
            <p:cNvSpPr/>
            <p:nvPr/>
          </p:nvSpPr>
          <p:spPr>
            <a:xfrm>
              <a:off x="3072235" y="1311165"/>
              <a:ext cx="113479" cy="1437083"/>
            </a:xfrm>
            <a:prstGeom prst="rightBrace">
              <a:avLst>
                <a:gd name="adj1" fmla="val 8333"/>
                <a:gd name="adj2" fmla="val 6414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18" name="TextBox 17">
              <a:extLst>
                <a:ext uri="{FF2B5EF4-FFF2-40B4-BE49-F238E27FC236}">
                  <a16:creationId xmlns:a16="http://schemas.microsoft.com/office/drawing/2014/main" id="{9893B03F-CA93-473A-925D-A47D89433EDA}"/>
                </a:ext>
              </a:extLst>
            </p:cNvPr>
            <p:cNvSpPr txBox="1"/>
            <p:nvPr/>
          </p:nvSpPr>
          <p:spPr>
            <a:xfrm>
              <a:off x="3080122" y="2068337"/>
              <a:ext cx="814096"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DCR</a:t>
              </a:r>
              <a:r>
                <a:rPr kumimoji="0" lang="en-GB" sz="900" b="0" i="0" u="none" strike="noStrike" kern="1200" cap="none" spc="0" normalizeH="0" baseline="30000" noProof="0" dirty="0">
                  <a:ln>
                    <a:noFill/>
                  </a:ln>
                  <a:solidFill>
                    <a:srgbClr val="595454"/>
                  </a:solidFill>
                  <a:effectLst/>
                  <a:uLnTx/>
                  <a:uFillTx/>
                  <a:ea typeface="+mn-ea"/>
                  <a:cs typeface="+mn-cs"/>
                </a:rPr>
                <a:t>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75.0%</a:t>
              </a:r>
            </a:p>
          </p:txBody>
        </p:sp>
        <p:sp>
          <p:nvSpPr>
            <p:cNvPr id="19" name="Right Brace 18">
              <a:extLst>
                <a:ext uri="{FF2B5EF4-FFF2-40B4-BE49-F238E27FC236}">
                  <a16:creationId xmlns:a16="http://schemas.microsoft.com/office/drawing/2014/main" id="{BB7D6893-4B7C-4D09-B988-B4EF2FC82AF5}"/>
                </a:ext>
              </a:extLst>
            </p:cNvPr>
            <p:cNvSpPr/>
            <p:nvPr/>
          </p:nvSpPr>
          <p:spPr>
            <a:xfrm flipH="1">
              <a:off x="4014162" y="1287510"/>
              <a:ext cx="112337" cy="956534"/>
            </a:xfrm>
            <a:prstGeom prst="rightBrace">
              <a:avLst>
                <a:gd name="adj1" fmla="val 8333"/>
                <a:gd name="adj2" fmla="val 4812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20" name="TextBox 19">
              <a:extLst>
                <a:ext uri="{FF2B5EF4-FFF2-40B4-BE49-F238E27FC236}">
                  <a16:creationId xmlns:a16="http://schemas.microsoft.com/office/drawing/2014/main" id="{1D615D9C-2922-4BB2-A115-34F1C2F7311A}"/>
                </a:ext>
              </a:extLst>
            </p:cNvPr>
            <p:cNvSpPr txBox="1"/>
            <p:nvPr/>
          </p:nvSpPr>
          <p:spPr>
            <a:xfrm>
              <a:off x="3304933" y="1523633"/>
              <a:ext cx="814096"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CBR</a:t>
              </a:r>
              <a:r>
                <a:rPr kumimoji="0" lang="en-GB" sz="900" b="0" i="0" u="none" strike="noStrike" kern="1200" cap="none" spc="0" normalizeH="0" baseline="30000" noProof="0" dirty="0">
                  <a:ln>
                    <a:noFill/>
                  </a:ln>
                  <a:solidFill>
                    <a:srgbClr val="595454"/>
                  </a:solidFill>
                  <a:effectLst/>
                  <a:uLnTx/>
                  <a:uFillTx/>
                  <a:ea typeface="+mn-ea"/>
                  <a:cs typeface="+mn-cs"/>
                </a:rPr>
                <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50.0%</a:t>
              </a:r>
            </a:p>
          </p:txBody>
        </p:sp>
        <p:sp>
          <p:nvSpPr>
            <p:cNvPr id="21" name="Right Brace 20">
              <a:extLst>
                <a:ext uri="{FF2B5EF4-FFF2-40B4-BE49-F238E27FC236}">
                  <a16:creationId xmlns:a16="http://schemas.microsoft.com/office/drawing/2014/main" id="{D7315FC1-3D70-4C5E-8AC7-C7CF55FB6B9A}"/>
                </a:ext>
              </a:extLst>
            </p:cNvPr>
            <p:cNvSpPr/>
            <p:nvPr/>
          </p:nvSpPr>
          <p:spPr>
            <a:xfrm>
              <a:off x="5292522" y="1282707"/>
              <a:ext cx="113479" cy="1906754"/>
            </a:xfrm>
            <a:prstGeom prst="rightBrace">
              <a:avLst>
                <a:gd name="adj1" fmla="val 8333"/>
                <a:gd name="adj2" fmla="val 4829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22" name="TextBox 21">
              <a:extLst>
                <a:ext uri="{FF2B5EF4-FFF2-40B4-BE49-F238E27FC236}">
                  <a16:creationId xmlns:a16="http://schemas.microsoft.com/office/drawing/2014/main" id="{1896E8CA-626F-4960-A3C4-DC87748D0A16}"/>
                </a:ext>
              </a:extLst>
            </p:cNvPr>
            <p:cNvSpPr txBox="1"/>
            <p:nvPr/>
          </p:nvSpPr>
          <p:spPr>
            <a:xfrm>
              <a:off x="5293304" y="2039612"/>
              <a:ext cx="814096"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DCR</a:t>
              </a:r>
              <a:r>
                <a:rPr kumimoji="0" lang="en-GB" sz="900" b="0" i="0" u="none" strike="noStrike" kern="1200" cap="none" spc="0" normalizeH="0" baseline="30000" noProof="0" dirty="0">
                  <a:ln>
                    <a:noFill/>
                  </a:ln>
                  <a:solidFill>
                    <a:srgbClr val="595454"/>
                  </a:solidFill>
                  <a:effectLst/>
                  <a:uLnTx/>
                  <a:uFillTx/>
                  <a:ea typeface="+mn-ea"/>
                  <a:cs typeface="+mn-cs"/>
                </a:rPr>
                <a:t>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100%</a:t>
              </a:r>
            </a:p>
          </p:txBody>
        </p:sp>
        <p:sp>
          <p:nvSpPr>
            <p:cNvPr id="23" name="Right Brace 22">
              <a:extLst>
                <a:ext uri="{FF2B5EF4-FFF2-40B4-BE49-F238E27FC236}">
                  <a16:creationId xmlns:a16="http://schemas.microsoft.com/office/drawing/2014/main" id="{D93E262D-9EC6-4DE6-878D-9D6B3EF8000D}"/>
                </a:ext>
              </a:extLst>
            </p:cNvPr>
            <p:cNvSpPr/>
            <p:nvPr/>
          </p:nvSpPr>
          <p:spPr>
            <a:xfrm flipH="1">
              <a:off x="6242237" y="1282201"/>
              <a:ext cx="112337" cy="1215418"/>
            </a:xfrm>
            <a:prstGeom prst="rightBrace">
              <a:avLst>
                <a:gd name="adj1" fmla="val 8333"/>
                <a:gd name="adj2" fmla="val 3719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24" name="TextBox 23">
              <a:extLst>
                <a:ext uri="{FF2B5EF4-FFF2-40B4-BE49-F238E27FC236}">
                  <a16:creationId xmlns:a16="http://schemas.microsoft.com/office/drawing/2014/main" id="{C3D93F4E-1764-4FDD-BB2E-C71D975A182E}"/>
                </a:ext>
              </a:extLst>
            </p:cNvPr>
            <p:cNvSpPr txBox="1"/>
            <p:nvPr/>
          </p:nvSpPr>
          <p:spPr>
            <a:xfrm>
              <a:off x="5536158" y="1536712"/>
              <a:ext cx="856887"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CBR</a:t>
              </a:r>
              <a:r>
                <a:rPr kumimoji="0" lang="en-GB" sz="900" b="0" i="0" u="none" strike="noStrike" kern="1200" cap="none" spc="0" normalizeH="0" baseline="30000" noProof="0" dirty="0">
                  <a:ln>
                    <a:noFill/>
                  </a:ln>
                  <a:solidFill>
                    <a:srgbClr val="595454"/>
                  </a:solidFill>
                  <a:effectLst/>
                  <a:uLnTx/>
                  <a:uFillTx/>
                  <a:ea typeface="+mn-ea"/>
                  <a:cs typeface="+mn-cs"/>
                </a:rPr>
                <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63.6%</a:t>
              </a:r>
            </a:p>
          </p:txBody>
        </p:sp>
        <p:sp>
          <p:nvSpPr>
            <p:cNvPr id="25" name="Right Brace 24">
              <a:extLst>
                <a:ext uri="{FF2B5EF4-FFF2-40B4-BE49-F238E27FC236}">
                  <a16:creationId xmlns:a16="http://schemas.microsoft.com/office/drawing/2014/main" id="{17B783B1-7196-4F13-B071-BEBBF65A1AC2}"/>
                </a:ext>
              </a:extLst>
            </p:cNvPr>
            <p:cNvSpPr/>
            <p:nvPr/>
          </p:nvSpPr>
          <p:spPr>
            <a:xfrm>
              <a:off x="7508876" y="1284467"/>
              <a:ext cx="113479" cy="1903873"/>
            </a:xfrm>
            <a:prstGeom prst="rightBrace">
              <a:avLst>
                <a:gd name="adj1" fmla="val 8333"/>
                <a:gd name="adj2" fmla="val 4806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26" name="TextBox 25">
              <a:extLst>
                <a:ext uri="{FF2B5EF4-FFF2-40B4-BE49-F238E27FC236}">
                  <a16:creationId xmlns:a16="http://schemas.microsoft.com/office/drawing/2014/main" id="{4070E366-7120-4403-90FA-E1654B6B5FB8}"/>
                </a:ext>
              </a:extLst>
            </p:cNvPr>
            <p:cNvSpPr txBox="1"/>
            <p:nvPr/>
          </p:nvSpPr>
          <p:spPr>
            <a:xfrm>
              <a:off x="7432235" y="2051009"/>
              <a:ext cx="754913"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DCR</a:t>
              </a:r>
              <a:r>
                <a:rPr kumimoji="0" lang="en-GB" sz="900" b="0" i="0" u="none" strike="noStrike" kern="1200" cap="none" spc="0" normalizeH="0" baseline="30000" noProof="0" dirty="0">
                  <a:ln>
                    <a:noFill/>
                  </a:ln>
                  <a:solidFill>
                    <a:srgbClr val="595454"/>
                  </a:solidFill>
                  <a:effectLst/>
                  <a:uLnTx/>
                  <a:uFillTx/>
                  <a:ea typeface="+mn-ea"/>
                  <a:cs typeface="+mn-cs"/>
                </a:rPr>
                <a:t>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595454"/>
                  </a:solidFill>
                  <a:effectLst/>
                  <a:uLnTx/>
                  <a:uFillTx/>
                  <a:ea typeface="+mn-ea"/>
                  <a:cs typeface="+mn-cs"/>
                </a:rPr>
                <a:t>100%</a:t>
              </a:r>
            </a:p>
          </p:txBody>
        </p:sp>
      </p:grpSp>
      <p:sp>
        <p:nvSpPr>
          <p:cNvPr id="27" name="Footer Placeholder 26">
            <a:extLst>
              <a:ext uri="{FF2B5EF4-FFF2-40B4-BE49-F238E27FC236}">
                <a16:creationId xmlns:a16="http://schemas.microsoft.com/office/drawing/2014/main" id="{F48BD8D9-3A2C-FBC2-D172-ABA8CF485ACD}"/>
              </a:ext>
            </a:extLst>
          </p:cNvPr>
          <p:cNvSpPr>
            <a:spLocks noGrp="1"/>
          </p:cNvSpPr>
          <p:nvPr>
            <p:ph type="ftr" sz="quarter" idx="3"/>
          </p:nvPr>
        </p:nvSpPr>
        <p:spPr>
          <a:xfrm>
            <a:off x="609600" y="4787294"/>
            <a:ext cx="10744199" cy="2011187"/>
          </a:xfrm>
        </p:spPr>
        <p:txBody>
          <a:bodyPr/>
          <a:lstStyle/>
          <a:p>
            <a:r>
              <a:rPr lang="en-US" sz="1050" dirty="0" err="1"/>
              <a:t>Mezigdomide</a:t>
            </a:r>
            <a:r>
              <a:rPr lang="en-US" sz="1050" dirty="0"/>
              <a:t> (CC-92480) is an investigational product, currently not approved by any regulatory agency.</a:t>
            </a:r>
          </a:p>
          <a:p>
            <a:endParaRPr lang="en-US" sz="1050" dirty="0"/>
          </a:p>
          <a:p>
            <a:r>
              <a:rPr lang="en-US" sz="1050" dirty="0"/>
              <a:t>Numbers have been rounded-off to nearest integer.</a:t>
            </a:r>
          </a:p>
          <a:p>
            <a:r>
              <a:rPr lang="en-US" sz="1050" dirty="0"/>
              <a:t> </a:t>
            </a:r>
          </a:p>
          <a:p>
            <a:r>
              <a:rPr lang="en-US" sz="1050" baseline="30000" dirty="0"/>
              <a:t>a </a:t>
            </a:r>
            <a:r>
              <a:rPr lang="en-US" sz="1050" dirty="0"/>
              <a:t>PR or better;</a:t>
            </a:r>
            <a:r>
              <a:rPr lang="en-US" sz="1050" baseline="30000" dirty="0"/>
              <a:t> b </a:t>
            </a:r>
            <a:r>
              <a:rPr lang="en-US" sz="1050" dirty="0"/>
              <a:t>1 patient in the 21/28-day 1.0-mg </a:t>
            </a:r>
            <a:r>
              <a:rPr lang="en-US" sz="1050" dirty="0" err="1"/>
              <a:t>QD</a:t>
            </a:r>
            <a:r>
              <a:rPr lang="en-US" sz="1050" dirty="0"/>
              <a:t> cohort had an unconfirmed </a:t>
            </a:r>
            <a:r>
              <a:rPr lang="en-US" sz="1050" dirty="0" err="1"/>
              <a:t>VGPR</a:t>
            </a:r>
            <a:r>
              <a:rPr lang="en-US" sz="1050" dirty="0"/>
              <a:t> at time of data cut-off; </a:t>
            </a:r>
            <a:r>
              <a:rPr lang="en-US" sz="1050" baseline="30000" dirty="0"/>
              <a:t>c </a:t>
            </a:r>
            <a:r>
              <a:rPr lang="en-US" sz="1050" dirty="0"/>
              <a:t>2 patients in the 21/28-day 0.8-mg </a:t>
            </a:r>
            <a:r>
              <a:rPr lang="en-US" sz="1050" dirty="0" err="1"/>
              <a:t>QD</a:t>
            </a:r>
            <a:r>
              <a:rPr lang="en-US" sz="1050" dirty="0"/>
              <a:t> cohort had an unconfirmed PR at time of data cut-off; </a:t>
            </a:r>
            <a:r>
              <a:rPr lang="en-US" sz="1050" baseline="30000" dirty="0"/>
              <a:t>d </a:t>
            </a:r>
            <a:r>
              <a:rPr lang="en-US" sz="1050" dirty="0"/>
              <a:t>1 patient in the 21/28-day 0.8-mg </a:t>
            </a:r>
            <a:r>
              <a:rPr lang="en-US" sz="1050" dirty="0" err="1"/>
              <a:t>QD</a:t>
            </a:r>
            <a:r>
              <a:rPr lang="en-US" sz="1050" dirty="0"/>
              <a:t> cohort had an unconfirmed PD at time of data cut-off;</a:t>
            </a:r>
            <a:r>
              <a:rPr lang="en-US" sz="1050" baseline="30000" dirty="0"/>
              <a:t> e </a:t>
            </a:r>
            <a:r>
              <a:rPr lang="en-US" sz="1050" dirty="0" err="1"/>
              <a:t>CBR</a:t>
            </a:r>
            <a:r>
              <a:rPr lang="en-US" sz="1050" dirty="0"/>
              <a:t> defined as MR; </a:t>
            </a:r>
            <a:r>
              <a:rPr lang="en-US" sz="1050" baseline="30000" dirty="0"/>
              <a:t>f </a:t>
            </a:r>
            <a:r>
              <a:rPr lang="en-US" sz="1050" dirty="0" err="1"/>
              <a:t>DCR</a:t>
            </a:r>
            <a:r>
              <a:rPr lang="en-US" sz="1050" dirty="0"/>
              <a:t> defined as SD; </a:t>
            </a:r>
            <a:r>
              <a:rPr lang="en-US" sz="1050" baseline="30000" dirty="0"/>
              <a:t>g </a:t>
            </a:r>
            <a:r>
              <a:rPr lang="en-US" sz="1050" dirty="0"/>
              <a:t>1 patient had a pending response assessment at time of data cut-off; </a:t>
            </a:r>
            <a:r>
              <a:rPr lang="en-US" sz="1050" baseline="30000" dirty="0"/>
              <a:t>h </a:t>
            </a:r>
            <a:r>
              <a:rPr lang="en-US" sz="1050" dirty="0"/>
              <a:t>Includes Medical Dictionary for Regulatory Activities Terminology version 22.0 preferred terms pneumonia, pneumocystis </a:t>
            </a:r>
            <a:r>
              <a:rPr lang="en-US" sz="1050" dirty="0" err="1"/>
              <a:t>jirovecii</a:t>
            </a:r>
            <a:r>
              <a:rPr lang="en-US" sz="1050" dirty="0"/>
              <a:t> pneumonia, respiratory syncytial viral pneumonia, and staphylococcal pneumonia. </a:t>
            </a:r>
          </a:p>
          <a:p>
            <a:r>
              <a:rPr lang="en-US" sz="1050" dirty="0"/>
              <a:t>AE, adverse event; G-CSF, granulocyte-colony stimulating factor.</a:t>
            </a:r>
          </a:p>
          <a:p>
            <a:endParaRPr lang="en-US" sz="1050" dirty="0"/>
          </a:p>
          <a:p>
            <a:r>
              <a:rPr lang="en-US" sz="1050" dirty="0"/>
              <a:t>Richardson PG, et al. Oral presentation at ASCO 2020; abstract 8500.</a:t>
            </a:r>
          </a:p>
        </p:txBody>
      </p:sp>
      <p:sp>
        <p:nvSpPr>
          <p:cNvPr id="3" name="Rectangle 2">
            <a:extLst>
              <a:ext uri="{FF2B5EF4-FFF2-40B4-BE49-F238E27FC236}">
                <a16:creationId xmlns:a16="http://schemas.microsoft.com/office/drawing/2014/main" id="{B7A018BA-FFBC-5A13-6786-5217600E872F}"/>
              </a:ext>
            </a:extLst>
          </p:cNvPr>
          <p:cNvSpPr/>
          <p:nvPr/>
        </p:nvSpPr>
        <p:spPr>
          <a:xfrm>
            <a:off x="6471620" y="3981444"/>
            <a:ext cx="997528" cy="1467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graphical user interface&#10;&#10;Description automatically generated">
            <a:extLst>
              <a:ext uri="{FF2B5EF4-FFF2-40B4-BE49-F238E27FC236}">
                <a16:creationId xmlns:a16="http://schemas.microsoft.com/office/drawing/2014/main" id="{C3B80E96-71CE-C607-07AB-6C2614DF05E1}"/>
              </a:ext>
            </a:extLst>
          </p:cNvPr>
          <p:cNvPicPr>
            <a:picLocks noChangeAspect="1"/>
          </p:cNvPicPr>
          <p:nvPr/>
        </p:nvPicPr>
        <p:blipFill rotWithShape="1">
          <a:blip r:embed="rId3">
            <a:extLst>
              <a:ext uri="{28A0092B-C50C-407E-A947-70E740481C1C}">
                <a14:useLocalDpi xmlns:a14="http://schemas.microsoft.com/office/drawing/2010/main" val="0"/>
              </a:ext>
            </a:extLst>
          </a:blip>
          <a:srcRect l="3303" t="90614" r="80467" b="4224"/>
          <a:stretch/>
        </p:blipFill>
        <p:spPr>
          <a:xfrm>
            <a:off x="6486860" y="3969587"/>
            <a:ext cx="880111" cy="154753"/>
          </a:xfrm>
          <a:prstGeom prst="rect">
            <a:avLst/>
          </a:prstGeom>
        </p:spPr>
      </p:pic>
    </p:spTree>
    <p:extLst>
      <p:ext uri="{BB962C8B-B14F-4D97-AF65-F5344CB8AC3E}">
        <p14:creationId xmlns:p14="http://schemas.microsoft.com/office/powerpoint/2010/main" val="1082745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BE5B-D9DB-4300-921D-04EB75F455F7}"/>
              </a:ext>
            </a:extLst>
          </p:cNvPr>
          <p:cNvSpPr>
            <a:spLocks noGrp="1"/>
          </p:cNvSpPr>
          <p:nvPr>
            <p:ph type="title"/>
          </p:nvPr>
        </p:nvSpPr>
        <p:spPr>
          <a:xfrm>
            <a:off x="609600" y="199505"/>
            <a:ext cx="10744200" cy="705359"/>
          </a:xfrm>
        </p:spPr>
        <p:txBody>
          <a:bodyPr>
            <a:normAutofit/>
          </a:bodyPr>
          <a:lstStyle/>
          <a:p>
            <a:r>
              <a:rPr lang="en-GB" sz="2800" dirty="0"/>
              <a:t>CC-92480-MM-001: </a:t>
            </a:r>
            <a:r>
              <a:rPr lang="en-US" sz="2800" dirty="0"/>
              <a:t>Responders (PR or Better) by Dose Level</a:t>
            </a:r>
            <a:endParaRPr lang="en-PH" sz="2800" dirty="0"/>
          </a:p>
        </p:txBody>
      </p:sp>
      <p:sp>
        <p:nvSpPr>
          <p:cNvPr id="41" name="Footer Placeholder 40">
            <a:extLst>
              <a:ext uri="{FF2B5EF4-FFF2-40B4-BE49-F238E27FC236}">
                <a16:creationId xmlns:a16="http://schemas.microsoft.com/office/drawing/2014/main" id="{ECD7C795-8B55-214D-AEC0-F9349D21627B}"/>
              </a:ext>
            </a:extLst>
          </p:cNvPr>
          <p:cNvSpPr>
            <a:spLocks noGrp="1"/>
          </p:cNvSpPr>
          <p:nvPr>
            <p:ph type="ftr" sz="quarter" idx="3"/>
          </p:nvPr>
        </p:nvSpPr>
        <p:spPr>
          <a:xfrm>
            <a:off x="609600" y="5589400"/>
            <a:ext cx="10744199" cy="1209081"/>
          </a:xfrm>
        </p:spPr>
        <p:txBody>
          <a:bodyPr/>
          <a:lstStyle/>
          <a:p>
            <a:r>
              <a:rPr lang="en-US" sz="1100" dirty="0" err="1"/>
              <a:t>Mezigdomide</a:t>
            </a:r>
            <a:r>
              <a:rPr lang="en-US" sz="1100" dirty="0"/>
              <a:t> (CC-92480) is an investigational product, currently not approved by any regulatory agency.</a:t>
            </a:r>
          </a:p>
          <a:p>
            <a:endParaRPr lang="en-US" sz="1100" dirty="0"/>
          </a:p>
          <a:p>
            <a:r>
              <a:rPr lang="en-US" sz="1100" baseline="30000" dirty="0"/>
              <a:t>a </a:t>
            </a:r>
            <a:r>
              <a:rPr lang="en-US" sz="1100" dirty="0"/>
              <a:t>Refractory to both LEN and POM;</a:t>
            </a:r>
            <a:r>
              <a:rPr lang="en-US" sz="1100" baseline="30000" dirty="0"/>
              <a:t> b </a:t>
            </a:r>
            <a:r>
              <a:rPr lang="en-US" sz="1100" dirty="0"/>
              <a:t>1 patient in the 21/28-day 1.0-mg </a:t>
            </a:r>
            <a:r>
              <a:rPr lang="en-US" sz="1100" dirty="0" err="1"/>
              <a:t>QD</a:t>
            </a:r>
            <a:r>
              <a:rPr lang="en-US" sz="1100" dirty="0"/>
              <a:t> cohort had an unconfirmed </a:t>
            </a:r>
            <a:r>
              <a:rPr lang="en-US" sz="1100" dirty="0" err="1"/>
              <a:t>VGPR</a:t>
            </a:r>
            <a:r>
              <a:rPr lang="en-US" sz="1100" dirty="0"/>
              <a:t> at time of data cut-off; </a:t>
            </a:r>
            <a:r>
              <a:rPr lang="en-US" sz="1100" baseline="30000" dirty="0"/>
              <a:t>c </a:t>
            </a:r>
            <a:r>
              <a:rPr lang="en-US" sz="1100" dirty="0"/>
              <a:t>2 patients in the 21/28-day 0.8-mg </a:t>
            </a:r>
            <a:r>
              <a:rPr lang="en-US" sz="1100" dirty="0" err="1"/>
              <a:t>QD</a:t>
            </a:r>
            <a:r>
              <a:rPr lang="en-US" sz="1100" dirty="0"/>
              <a:t> cohort had an unconfirmed PR at time of data cut-off; </a:t>
            </a:r>
            <a:r>
              <a:rPr lang="en-US" sz="1100" baseline="30000" dirty="0"/>
              <a:t>d </a:t>
            </a:r>
            <a:r>
              <a:rPr lang="en-US" sz="1100" dirty="0"/>
              <a:t>No response at 2.0 mg </a:t>
            </a:r>
            <a:r>
              <a:rPr lang="en-US" sz="1100" dirty="0" err="1"/>
              <a:t>QD</a:t>
            </a:r>
            <a:r>
              <a:rPr lang="en-US" sz="1100" dirty="0"/>
              <a:t> 7/14 days 2.</a:t>
            </a:r>
          </a:p>
          <a:p>
            <a:endParaRPr lang="en-US" sz="1100" dirty="0"/>
          </a:p>
          <a:p>
            <a:r>
              <a:rPr lang="en-US" sz="1100" dirty="0"/>
              <a:t>Richardson PG, et al. Oral presentation at ASCO 2020; abstract 8500.</a:t>
            </a:r>
          </a:p>
        </p:txBody>
      </p:sp>
      <p:sp>
        <p:nvSpPr>
          <p:cNvPr id="3" name="Content Placeholder 2">
            <a:extLst>
              <a:ext uri="{FF2B5EF4-FFF2-40B4-BE49-F238E27FC236}">
                <a16:creationId xmlns:a16="http://schemas.microsoft.com/office/drawing/2014/main" id="{0B3F1336-44EB-480C-B1B5-7B9AA8F01499}"/>
              </a:ext>
            </a:extLst>
          </p:cNvPr>
          <p:cNvSpPr>
            <a:spLocks noGrp="1"/>
          </p:cNvSpPr>
          <p:nvPr>
            <p:ph idx="4294967295"/>
          </p:nvPr>
        </p:nvSpPr>
        <p:spPr>
          <a:xfrm>
            <a:off x="365125" y="896938"/>
            <a:ext cx="11461750" cy="338137"/>
          </a:xfrm>
        </p:spPr>
        <p:txBody>
          <a:bodyPr>
            <a:normAutofit fontScale="77500" lnSpcReduction="20000"/>
          </a:bodyPr>
          <a:lstStyle/>
          <a:p>
            <a:pPr marL="0" indent="0" algn="ctr">
              <a:buNone/>
            </a:pPr>
            <a:r>
              <a:rPr lang="en-GB" sz="2400" b="1" dirty="0">
                <a:solidFill>
                  <a:schemeClr val="tx1"/>
                </a:solidFill>
                <a:latin typeface="Calibri" panose="020F0502020204030204" pitchFamily="34" charset="0"/>
                <a:cs typeface="Calibri" panose="020F0502020204030204" pitchFamily="34" charset="0"/>
              </a:rPr>
              <a:t>Majority of responders were dual </a:t>
            </a:r>
            <a:r>
              <a:rPr lang="en-GB" sz="2400" b="1" dirty="0" err="1">
                <a:solidFill>
                  <a:schemeClr val="tx1"/>
                </a:solidFill>
                <a:latin typeface="Calibri" panose="020F0502020204030204" pitchFamily="34" charset="0"/>
                <a:cs typeface="Calibri" panose="020F0502020204030204" pitchFamily="34" charset="0"/>
              </a:rPr>
              <a:t>IMiD</a:t>
            </a:r>
            <a:r>
              <a:rPr lang="en-GB" sz="2400" b="1" baseline="30000" dirty="0">
                <a:solidFill>
                  <a:schemeClr val="tx1"/>
                </a:solidFill>
                <a:latin typeface="Calibri" panose="020F0502020204030204" pitchFamily="34" charset="0"/>
                <a:cs typeface="Calibri" panose="020F0502020204030204" pitchFamily="34" charset="0"/>
              </a:rPr>
              <a:t>®</a:t>
            </a:r>
            <a:r>
              <a:rPr lang="en-GB" sz="2400" b="1" dirty="0">
                <a:solidFill>
                  <a:schemeClr val="tx1"/>
                </a:solidFill>
                <a:latin typeface="Calibri" panose="020F0502020204030204" pitchFamily="34" charset="0"/>
                <a:cs typeface="Calibri" panose="020F0502020204030204" pitchFamily="34" charset="0"/>
              </a:rPr>
              <a:t>-agent refractory</a:t>
            </a:r>
            <a:r>
              <a:rPr lang="en-GB" sz="2400" b="1" baseline="30000" dirty="0">
                <a:solidFill>
                  <a:schemeClr val="tx1"/>
                </a:solidFill>
                <a:latin typeface="Calibri" panose="020F0502020204030204" pitchFamily="34" charset="0"/>
                <a:cs typeface="Calibri" panose="020F0502020204030204" pitchFamily="34" charset="0"/>
              </a:rPr>
              <a:t>a</a:t>
            </a:r>
            <a:r>
              <a:rPr lang="en-GB" sz="2400" b="1" dirty="0">
                <a:solidFill>
                  <a:schemeClr val="tx1"/>
                </a:solidFill>
                <a:latin typeface="Calibri" panose="020F0502020204030204" pitchFamily="34" charset="0"/>
                <a:cs typeface="Calibri" panose="020F0502020204030204" pitchFamily="34" charset="0"/>
              </a:rPr>
              <a:t> (10/16 [63%] patients)</a:t>
            </a:r>
          </a:p>
        </p:txBody>
      </p:sp>
      <p:graphicFrame>
        <p:nvGraphicFramePr>
          <p:cNvPr id="6" name="Table 36">
            <a:extLst>
              <a:ext uri="{FF2B5EF4-FFF2-40B4-BE49-F238E27FC236}">
                <a16:creationId xmlns:a16="http://schemas.microsoft.com/office/drawing/2014/main" id="{DD0D802E-E7E5-4995-A4F8-A43B38274552}"/>
              </a:ext>
            </a:extLst>
          </p:cNvPr>
          <p:cNvGraphicFramePr>
            <a:graphicFrameLocks noGrp="1"/>
          </p:cNvGraphicFramePr>
          <p:nvPr/>
        </p:nvGraphicFramePr>
        <p:xfrm>
          <a:off x="1371586" y="1356777"/>
          <a:ext cx="9448827" cy="4067740"/>
        </p:xfrm>
        <a:graphic>
          <a:graphicData uri="http://schemas.openxmlformats.org/drawingml/2006/table">
            <a:tbl>
              <a:tblPr firstRow="1" bandRow="1">
                <a:tableStyleId>{5940675A-B579-460E-94D1-54222C63F5DA}</a:tableStyleId>
              </a:tblPr>
              <a:tblGrid>
                <a:gridCol w="1117044">
                  <a:extLst>
                    <a:ext uri="{9D8B030D-6E8A-4147-A177-3AD203B41FA5}">
                      <a16:colId xmlns:a16="http://schemas.microsoft.com/office/drawing/2014/main" val="832325015"/>
                    </a:ext>
                  </a:extLst>
                </a:gridCol>
                <a:gridCol w="732827">
                  <a:extLst>
                    <a:ext uri="{9D8B030D-6E8A-4147-A177-3AD203B41FA5}">
                      <a16:colId xmlns:a16="http://schemas.microsoft.com/office/drawing/2014/main" val="3271573540"/>
                    </a:ext>
                  </a:extLst>
                </a:gridCol>
                <a:gridCol w="775934">
                  <a:extLst>
                    <a:ext uri="{9D8B030D-6E8A-4147-A177-3AD203B41FA5}">
                      <a16:colId xmlns:a16="http://schemas.microsoft.com/office/drawing/2014/main" val="1330702715"/>
                    </a:ext>
                  </a:extLst>
                </a:gridCol>
                <a:gridCol w="775934">
                  <a:extLst>
                    <a:ext uri="{9D8B030D-6E8A-4147-A177-3AD203B41FA5}">
                      <a16:colId xmlns:a16="http://schemas.microsoft.com/office/drawing/2014/main" val="2807234966"/>
                    </a:ext>
                  </a:extLst>
                </a:gridCol>
                <a:gridCol w="503924">
                  <a:extLst>
                    <a:ext uri="{9D8B030D-6E8A-4147-A177-3AD203B41FA5}">
                      <a16:colId xmlns:a16="http://schemas.microsoft.com/office/drawing/2014/main" val="864621650"/>
                    </a:ext>
                  </a:extLst>
                </a:gridCol>
                <a:gridCol w="125981">
                  <a:extLst>
                    <a:ext uri="{9D8B030D-6E8A-4147-A177-3AD203B41FA5}">
                      <a16:colId xmlns:a16="http://schemas.microsoft.com/office/drawing/2014/main" val="96241054"/>
                    </a:ext>
                  </a:extLst>
                </a:gridCol>
                <a:gridCol w="125981">
                  <a:extLst>
                    <a:ext uri="{9D8B030D-6E8A-4147-A177-3AD203B41FA5}">
                      <a16:colId xmlns:a16="http://schemas.microsoft.com/office/drawing/2014/main" val="1546488010"/>
                    </a:ext>
                  </a:extLst>
                </a:gridCol>
                <a:gridCol w="125981">
                  <a:extLst>
                    <a:ext uri="{9D8B030D-6E8A-4147-A177-3AD203B41FA5}">
                      <a16:colId xmlns:a16="http://schemas.microsoft.com/office/drawing/2014/main" val="1116432913"/>
                    </a:ext>
                  </a:extLst>
                </a:gridCol>
                <a:gridCol w="125981">
                  <a:extLst>
                    <a:ext uri="{9D8B030D-6E8A-4147-A177-3AD203B41FA5}">
                      <a16:colId xmlns:a16="http://schemas.microsoft.com/office/drawing/2014/main" val="465368747"/>
                    </a:ext>
                  </a:extLst>
                </a:gridCol>
                <a:gridCol w="125981">
                  <a:extLst>
                    <a:ext uri="{9D8B030D-6E8A-4147-A177-3AD203B41FA5}">
                      <a16:colId xmlns:a16="http://schemas.microsoft.com/office/drawing/2014/main" val="3424300752"/>
                    </a:ext>
                  </a:extLst>
                </a:gridCol>
                <a:gridCol w="125981">
                  <a:extLst>
                    <a:ext uri="{9D8B030D-6E8A-4147-A177-3AD203B41FA5}">
                      <a16:colId xmlns:a16="http://schemas.microsoft.com/office/drawing/2014/main" val="2305028290"/>
                    </a:ext>
                  </a:extLst>
                </a:gridCol>
                <a:gridCol w="125981">
                  <a:extLst>
                    <a:ext uri="{9D8B030D-6E8A-4147-A177-3AD203B41FA5}">
                      <a16:colId xmlns:a16="http://schemas.microsoft.com/office/drawing/2014/main" val="351136277"/>
                    </a:ext>
                  </a:extLst>
                </a:gridCol>
                <a:gridCol w="125981">
                  <a:extLst>
                    <a:ext uri="{9D8B030D-6E8A-4147-A177-3AD203B41FA5}">
                      <a16:colId xmlns:a16="http://schemas.microsoft.com/office/drawing/2014/main" val="404452301"/>
                    </a:ext>
                  </a:extLst>
                </a:gridCol>
                <a:gridCol w="125981">
                  <a:extLst>
                    <a:ext uri="{9D8B030D-6E8A-4147-A177-3AD203B41FA5}">
                      <a16:colId xmlns:a16="http://schemas.microsoft.com/office/drawing/2014/main" val="3533851224"/>
                    </a:ext>
                  </a:extLst>
                </a:gridCol>
                <a:gridCol w="125981">
                  <a:extLst>
                    <a:ext uri="{9D8B030D-6E8A-4147-A177-3AD203B41FA5}">
                      <a16:colId xmlns:a16="http://schemas.microsoft.com/office/drawing/2014/main" val="1848163597"/>
                    </a:ext>
                  </a:extLst>
                </a:gridCol>
                <a:gridCol w="125981">
                  <a:extLst>
                    <a:ext uri="{9D8B030D-6E8A-4147-A177-3AD203B41FA5}">
                      <a16:colId xmlns:a16="http://schemas.microsoft.com/office/drawing/2014/main" val="3317046475"/>
                    </a:ext>
                  </a:extLst>
                </a:gridCol>
                <a:gridCol w="125981">
                  <a:extLst>
                    <a:ext uri="{9D8B030D-6E8A-4147-A177-3AD203B41FA5}">
                      <a16:colId xmlns:a16="http://schemas.microsoft.com/office/drawing/2014/main" val="1581110030"/>
                    </a:ext>
                  </a:extLst>
                </a:gridCol>
                <a:gridCol w="125981">
                  <a:extLst>
                    <a:ext uri="{9D8B030D-6E8A-4147-A177-3AD203B41FA5}">
                      <a16:colId xmlns:a16="http://schemas.microsoft.com/office/drawing/2014/main" val="1734422863"/>
                    </a:ext>
                  </a:extLst>
                </a:gridCol>
                <a:gridCol w="125981">
                  <a:extLst>
                    <a:ext uri="{9D8B030D-6E8A-4147-A177-3AD203B41FA5}">
                      <a16:colId xmlns:a16="http://schemas.microsoft.com/office/drawing/2014/main" val="487671381"/>
                    </a:ext>
                  </a:extLst>
                </a:gridCol>
                <a:gridCol w="125981">
                  <a:extLst>
                    <a:ext uri="{9D8B030D-6E8A-4147-A177-3AD203B41FA5}">
                      <a16:colId xmlns:a16="http://schemas.microsoft.com/office/drawing/2014/main" val="1636134158"/>
                    </a:ext>
                  </a:extLst>
                </a:gridCol>
                <a:gridCol w="125981">
                  <a:extLst>
                    <a:ext uri="{9D8B030D-6E8A-4147-A177-3AD203B41FA5}">
                      <a16:colId xmlns:a16="http://schemas.microsoft.com/office/drawing/2014/main" val="3403586095"/>
                    </a:ext>
                  </a:extLst>
                </a:gridCol>
                <a:gridCol w="125981">
                  <a:extLst>
                    <a:ext uri="{9D8B030D-6E8A-4147-A177-3AD203B41FA5}">
                      <a16:colId xmlns:a16="http://schemas.microsoft.com/office/drawing/2014/main" val="1708986812"/>
                    </a:ext>
                  </a:extLst>
                </a:gridCol>
                <a:gridCol w="125981">
                  <a:extLst>
                    <a:ext uri="{9D8B030D-6E8A-4147-A177-3AD203B41FA5}">
                      <a16:colId xmlns:a16="http://schemas.microsoft.com/office/drawing/2014/main" val="1194506996"/>
                    </a:ext>
                  </a:extLst>
                </a:gridCol>
                <a:gridCol w="125981">
                  <a:extLst>
                    <a:ext uri="{9D8B030D-6E8A-4147-A177-3AD203B41FA5}">
                      <a16:colId xmlns:a16="http://schemas.microsoft.com/office/drawing/2014/main" val="2626982417"/>
                    </a:ext>
                  </a:extLst>
                </a:gridCol>
                <a:gridCol w="125981">
                  <a:extLst>
                    <a:ext uri="{9D8B030D-6E8A-4147-A177-3AD203B41FA5}">
                      <a16:colId xmlns:a16="http://schemas.microsoft.com/office/drawing/2014/main" val="3705088899"/>
                    </a:ext>
                  </a:extLst>
                </a:gridCol>
                <a:gridCol w="125981">
                  <a:extLst>
                    <a:ext uri="{9D8B030D-6E8A-4147-A177-3AD203B41FA5}">
                      <a16:colId xmlns:a16="http://schemas.microsoft.com/office/drawing/2014/main" val="934244997"/>
                    </a:ext>
                  </a:extLst>
                </a:gridCol>
                <a:gridCol w="125981">
                  <a:extLst>
                    <a:ext uri="{9D8B030D-6E8A-4147-A177-3AD203B41FA5}">
                      <a16:colId xmlns:a16="http://schemas.microsoft.com/office/drawing/2014/main" val="2315810744"/>
                    </a:ext>
                  </a:extLst>
                </a:gridCol>
                <a:gridCol w="125981">
                  <a:extLst>
                    <a:ext uri="{9D8B030D-6E8A-4147-A177-3AD203B41FA5}">
                      <a16:colId xmlns:a16="http://schemas.microsoft.com/office/drawing/2014/main" val="2442424550"/>
                    </a:ext>
                  </a:extLst>
                </a:gridCol>
                <a:gridCol w="125981">
                  <a:extLst>
                    <a:ext uri="{9D8B030D-6E8A-4147-A177-3AD203B41FA5}">
                      <a16:colId xmlns:a16="http://schemas.microsoft.com/office/drawing/2014/main" val="2333759019"/>
                    </a:ext>
                  </a:extLst>
                </a:gridCol>
                <a:gridCol w="125981">
                  <a:extLst>
                    <a:ext uri="{9D8B030D-6E8A-4147-A177-3AD203B41FA5}">
                      <a16:colId xmlns:a16="http://schemas.microsoft.com/office/drawing/2014/main" val="969206784"/>
                    </a:ext>
                  </a:extLst>
                </a:gridCol>
                <a:gridCol w="125981">
                  <a:extLst>
                    <a:ext uri="{9D8B030D-6E8A-4147-A177-3AD203B41FA5}">
                      <a16:colId xmlns:a16="http://schemas.microsoft.com/office/drawing/2014/main" val="2050892443"/>
                    </a:ext>
                  </a:extLst>
                </a:gridCol>
                <a:gridCol w="125981">
                  <a:extLst>
                    <a:ext uri="{9D8B030D-6E8A-4147-A177-3AD203B41FA5}">
                      <a16:colId xmlns:a16="http://schemas.microsoft.com/office/drawing/2014/main" val="523210269"/>
                    </a:ext>
                  </a:extLst>
                </a:gridCol>
                <a:gridCol w="125981">
                  <a:extLst>
                    <a:ext uri="{9D8B030D-6E8A-4147-A177-3AD203B41FA5}">
                      <a16:colId xmlns:a16="http://schemas.microsoft.com/office/drawing/2014/main" val="1214668721"/>
                    </a:ext>
                  </a:extLst>
                </a:gridCol>
                <a:gridCol w="125981">
                  <a:extLst>
                    <a:ext uri="{9D8B030D-6E8A-4147-A177-3AD203B41FA5}">
                      <a16:colId xmlns:a16="http://schemas.microsoft.com/office/drawing/2014/main" val="1862923241"/>
                    </a:ext>
                  </a:extLst>
                </a:gridCol>
                <a:gridCol w="125981">
                  <a:extLst>
                    <a:ext uri="{9D8B030D-6E8A-4147-A177-3AD203B41FA5}">
                      <a16:colId xmlns:a16="http://schemas.microsoft.com/office/drawing/2014/main" val="3193686138"/>
                    </a:ext>
                  </a:extLst>
                </a:gridCol>
                <a:gridCol w="125981">
                  <a:extLst>
                    <a:ext uri="{9D8B030D-6E8A-4147-A177-3AD203B41FA5}">
                      <a16:colId xmlns:a16="http://schemas.microsoft.com/office/drawing/2014/main" val="1405138566"/>
                    </a:ext>
                  </a:extLst>
                </a:gridCol>
                <a:gridCol w="125981">
                  <a:extLst>
                    <a:ext uri="{9D8B030D-6E8A-4147-A177-3AD203B41FA5}">
                      <a16:colId xmlns:a16="http://schemas.microsoft.com/office/drawing/2014/main" val="1622197407"/>
                    </a:ext>
                  </a:extLst>
                </a:gridCol>
                <a:gridCol w="125981">
                  <a:extLst>
                    <a:ext uri="{9D8B030D-6E8A-4147-A177-3AD203B41FA5}">
                      <a16:colId xmlns:a16="http://schemas.microsoft.com/office/drawing/2014/main" val="3874190500"/>
                    </a:ext>
                  </a:extLst>
                </a:gridCol>
                <a:gridCol w="125981">
                  <a:extLst>
                    <a:ext uri="{9D8B030D-6E8A-4147-A177-3AD203B41FA5}">
                      <a16:colId xmlns:a16="http://schemas.microsoft.com/office/drawing/2014/main" val="2129326551"/>
                    </a:ext>
                  </a:extLst>
                </a:gridCol>
                <a:gridCol w="125981">
                  <a:extLst>
                    <a:ext uri="{9D8B030D-6E8A-4147-A177-3AD203B41FA5}">
                      <a16:colId xmlns:a16="http://schemas.microsoft.com/office/drawing/2014/main" val="851762802"/>
                    </a:ext>
                  </a:extLst>
                </a:gridCol>
                <a:gridCol w="125981">
                  <a:extLst>
                    <a:ext uri="{9D8B030D-6E8A-4147-A177-3AD203B41FA5}">
                      <a16:colId xmlns:a16="http://schemas.microsoft.com/office/drawing/2014/main" val="2023946302"/>
                    </a:ext>
                  </a:extLst>
                </a:gridCol>
                <a:gridCol w="125981">
                  <a:extLst>
                    <a:ext uri="{9D8B030D-6E8A-4147-A177-3AD203B41FA5}">
                      <a16:colId xmlns:a16="http://schemas.microsoft.com/office/drawing/2014/main" val="2456362413"/>
                    </a:ext>
                  </a:extLst>
                </a:gridCol>
                <a:gridCol w="125981">
                  <a:extLst>
                    <a:ext uri="{9D8B030D-6E8A-4147-A177-3AD203B41FA5}">
                      <a16:colId xmlns:a16="http://schemas.microsoft.com/office/drawing/2014/main" val="3670875236"/>
                    </a:ext>
                  </a:extLst>
                </a:gridCol>
                <a:gridCol w="125981">
                  <a:extLst>
                    <a:ext uri="{9D8B030D-6E8A-4147-A177-3AD203B41FA5}">
                      <a16:colId xmlns:a16="http://schemas.microsoft.com/office/drawing/2014/main" val="2384174166"/>
                    </a:ext>
                  </a:extLst>
                </a:gridCol>
                <a:gridCol w="125981">
                  <a:extLst>
                    <a:ext uri="{9D8B030D-6E8A-4147-A177-3AD203B41FA5}">
                      <a16:colId xmlns:a16="http://schemas.microsoft.com/office/drawing/2014/main" val="2074151277"/>
                    </a:ext>
                  </a:extLst>
                </a:gridCol>
                <a:gridCol w="125981">
                  <a:extLst>
                    <a:ext uri="{9D8B030D-6E8A-4147-A177-3AD203B41FA5}">
                      <a16:colId xmlns:a16="http://schemas.microsoft.com/office/drawing/2014/main" val="1428537665"/>
                    </a:ext>
                  </a:extLst>
                </a:gridCol>
                <a:gridCol w="125981">
                  <a:extLst>
                    <a:ext uri="{9D8B030D-6E8A-4147-A177-3AD203B41FA5}">
                      <a16:colId xmlns:a16="http://schemas.microsoft.com/office/drawing/2014/main" val="4083201481"/>
                    </a:ext>
                  </a:extLst>
                </a:gridCol>
                <a:gridCol w="125981">
                  <a:extLst>
                    <a:ext uri="{9D8B030D-6E8A-4147-A177-3AD203B41FA5}">
                      <a16:colId xmlns:a16="http://schemas.microsoft.com/office/drawing/2014/main" val="1536311334"/>
                    </a:ext>
                  </a:extLst>
                </a:gridCol>
                <a:gridCol w="125981">
                  <a:extLst>
                    <a:ext uri="{9D8B030D-6E8A-4147-A177-3AD203B41FA5}">
                      <a16:colId xmlns:a16="http://schemas.microsoft.com/office/drawing/2014/main" val="3687047588"/>
                    </a:ext>
                  </a:extLst>
                </a:gridCol>
              </a:tblGrid>
              <a:tr h="224230">
                <a:tc>
                  <a:txBody>
                    <a:bodyPr/>
                    <a:lstStyle/>
                    <a:p>
                      <a:pPr algn="ctr"/>
                      <a:r>
                        <a:rPr lang="en-GB" sz="1050" b="1" noProof="0" dirty="0">
                          <a:solidFill>
                            <a:schemeClr val="bg1"/>
                          </a:solidFill>
                          <a:latin typeface="Calibri" panose="020F0502020204030204" pitchFamily="34" charset="0"/>
                          <a:cs typeface="Calibri" panose="020F0502020204030204" pitchFamily="34" charset="0"/>
                        </a:rPr>
                        <a:t>Dosing schedule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050" b="1" noProof="0" dirty="0">
                          <a:solidFill>
                            <a:schemeClr val="bg1"/>
                          </a:solidFill>
                          <a:latin typeface="Calibri" panose="020F0502020204030204" pitchFamily="34" charset="0"/>
                          <a:cs typeface="Calibri" panose="020F0502020204030204" pitchFamily="34" charset="0"/>
                        </a:rPr>
                        <a:t>Dose level</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050" b="1" noProof="0" dirty="0">
                          <a:solidFill>
                            <a:schemeClr val="bg1"/>
                          </a:solidFill>
                          <a:latin typeface="Calibri" panose="020F0502020204030204" pitchFamily="34" charset="0"/>
                          <a:cs typeface="Calibri" panose="020F0502020204030204" pitchFamily="34" charset="0"/>
                        </a:rPr>
                        <a:t>POM refractory</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050" b="1" noProof="0" dirty="0">
                          <a:solidFill>
                            <a:schemeClr val="bg1"/>
                          </a:solidFill>
                          <a:latin typeface="Calibri" panose="020F0502020204030204" pitchFamily="34" charset="0"/>
                          <a:cs typeface="Calibri" panose="020F0502020204030204" pitchFamily="34" charset="0"/>
                        </a:rPr>
                        <a:t>Anti-CD38-mAb refractory</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050" b="1" noProof="0" dirty="0">
                          <a:solidFill>
                            <a:schemeClr val="bg1"/>
                          </a:solidFill>
                          <a:latin typeface="Calibri" panose="020F0502020204030204" pitchFamily="34" charset="0"/>
                          <a:cs typeface="Calibri" panose="020F0502020204030204" pitchFamily="34" charset="0"/>
                        </a:rPr>
                        <a:t>C2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C10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C11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C12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C13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PH" sz="1000" dirty="0"/>
                    </a:p>
                  </a:txBody>
                  <a:tcPr marL="0" marR="0" marT="0" marB="0" anchor="ctr"/>
                </a:tc>
                <a:tc hMerge="1">
                  <a:txBody>
                    <a:bodyPr/>
                    <a:lstStyle/>
                    <a:p>
                      <a:endParaRPr lang="en-PH" sz="1000" dirty="0"/>
                    </a:p>
                  </a:txBody>
                  <a:tcPr marL="0" marR="0" marT="0" marB="0" anchor="ctr"/>
                </a:tc>
                <a:tc hMerge="1">
                  <a:txBody>
                    <a:bodyPr/>
                    <a:lstStyle/>
                    <a:p>
                      <a:endParaRPr lang="en-PH" sz="1000" dirty="0"/>
                    </a:p>
                  </a:txBody>
                  <a:tcPr marL="0" marR="0" marT="0" marB="0" anchor="ctr"/>
                </a:tc>
                <a:extLst>
                  <a:ext uri="{0D108BD9-81ED-4DB2-BD59-A6C34878D82A}">
                    <a16:rowId xmlns:a16="http://schemas.microsoft.com/office/drawing/2014/main" val="731276593"/>
                  </a:ext>
                </a:extLst>
              </a:tr>
              <a:tr h="224230">
                <a:tc rowSpan="5">
                  <a:txBody>
                    <a:bodyPr/>
                    <a:lstStyle/>
                    <a:p>
                      <a:pPr algn="ctr"/>
                      <a:r>
                        <a:rPr lang="en-GB" sz="1050" b="1" noProof="0" dirty="0">
                          <a:latin typeface="Calibri" panose="020F0502020204030204" pitchFamily="34" charset="0"/>
                          <a:cs typeface="Calibri" panose="020F0502020204030204" pitchFamily="34" charset="0"/>
                        </a:rPr>
                        <a:t>10/14</a:t>
                      </a:r>
                    </a:p>
                    <a:p>
                      <a:pPr algn="ctr"/>
                      <a:r>
                        <a:rPr lang="en-GB" sz="1050" b="1" noProof="0" dirty="0">
                          <a:latin typeface="Calibri" panose="020F0502020204030204" pitchFamily="34" charset="0"/>
                          <a:cs typeface="Calibri" panose="020F0502020204030204" pitchFamily="34" charset="0"/>
                        </a:rPr>
                        <a:t>days </a:t>
                      </a:r>
                      <a:r>
                        <a:rPr lang="en-GB" sz="1050" b="1" noProof="0" dirty="0">
                          <a:latin typeface="Calibri" panose="020F0502020204030204" pitchFamily="34" charset="0"/>
                          <a:cs typeface="Calibri" panose="020F0502020204030204" pitchFamily="34" charset="0"/>
                          <a:sym typeface="Symbol" panose="05050102010706020507" pitchFamily="18" charset="2"/>
                        </a:rPr>
                        <a:t> 2</a:t>
                      </a:r>
                      <a:endParaRPr lang="en-GB" sz="1050" b="1" noProof="0" dirty="0">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0.6 mg QD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5">
                  <a:txBody>
                    <a:bodyPr/>
                    <a:lstStyle/>
                    <a:p>
                      <a:pPr algn="ctr"/>
                      <a:r>
                        <a:rPr lang="en-GB" sz="1050" b="1" noProof="0" dirty="0">
                          <a:solidFill>
                            <a:schemeClr val="tx1"/>
                          </a:solidFill>
                          <a:latin typeface="Calibri" panose="020F0502020204030204" pitchFamily="34" charset="0"/>
                          <a:cs typeface="Calibri" panose="020F0502020204030204" pitchFamily="34" charset="0"/>
                        </a:rPr>
                        <a:t>MR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DFFFF"/>
                    </a:solidFill>
                  </a:tcP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18">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85682881"/>
                  </a:ext>
                </a:extLst>
              </a:tr>
              <a:tr h="224230">
                <a:tc vMerge="1">
                  <a:txBody>
                    <a:bodyPr/>
                    <a:lstStyle/>
                    <a:p>
                      <a:pPr algn="ctr"/>
                      <a:endParaRPr lang="en-PH" sz="1000" dirty="0"/>
                    </a:p>
                  </a:txBody>
                  <a:tcPr marL="0" marR="0" marT="0" marB="0" anchor="ctr"/>
                </a:tc>
                <a:tc rowSpan="4">
                  <a:txBody>
                    <a:bodyPr/>
                    <a:lstStyle/>
                    <a:p>
                      <a:pPr algn="ctr"/>
                      <a:r>
                        <a:rPr lang="en-GB" sz="1050" b="1" noProof="0" dirty="0">
                          <a:latin typeface="Calibri" panose="020F0502020204030204" pitchFamily="34" charset="0"/>
                          <a:cs typeface="Calibri" panose="020F0502020204030204" pitchFamily="34" charset="0"/>
                        </a:rPr>
                        <a:t>1.0 mg QD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9">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PD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F603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82542694"/>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solidFill>
                            <a:schemeClr val="tx1"/>
                          </a:solidFill>
                          <a:latin typeface="Calibri" panose="020F0502020204030204" pitchFamily="34" charset="0"/>
                          <a:cs typeface="Calibri" panose="020F0502020204030204" pitchFamily="34" charset="0"/>
                        </a:rPr>
                        <a:t>MR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DFFFF"/>
                    </a:solidFill>
                  </a:tcPr>
                </a:tc>
                <a:tc gridSpan="13">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17">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12245735"/>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9">
                  <a:txBody>
                    <a:bodyPr/>
                    <a:lstStyle/>
                    <a:p>
                      <a:pPr algn="ctr"/>
                      <a:r>
                        <a:rPr lang="en-GB" sz="1050" b="1" noProof="0" dirty="0">
                          <a:solidFill>
                            <a:schemeClr val="bg1"/>
                          </a:solidFill>
                          <a:latin typeface="Calibri" panose="020F0502020204030204" pitchFamily="34" charset="0"/>
                          <a:cs typeface="Calibri" panose="020F0502020204030204" pitchFamily="34" charset="0"/>
                        </a:rPr>
                        <a:t>SD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14">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7307170"/>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5">
                  <a:txBody>
                    <a:bodyPr/>
                    <a:lstStyle/>
                    <a:p>
                      <a:pPr algn="ctr"/>
                      <a:r>
                        <a:rPr lang="en-GB" sz="1050" b="1" noProof="0" dirty="0">
                          <a:solidFill>
                            <a:schemeClr val="bg1"/>
                          </a:solidFill>
                          <a:latin typeface="Calibri" panose="020F0502020204030204" pitchFamily="34" charset="0"/>
                          <a:cs typeface="Calibri" panose="020F0502020204030204" pitchFamily="34" charset="0"/>
                        </a:rPr>
                        <a:t>SD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8">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34519519"/>
                  </a:ext>
                </a:extLst>
              </a:tr>
              <a:tr h="224230">
                <a:tc rowSpan="8">
                  <a:txBody>
                    <a:bodyPr/>
                    <a:lstStyle/>
                    <a:p>
                      <a:pPr algn="ctr"/>
                      <a:r>
                        <a:rPr lang="en-GB" sz="1050" b="1" noProof="0" dirty="0">
                          <a:latin typeface="Calibri" panose="020F0502020204030204" pitchFamily="34" charset="0"/>
                          <a:cs typeface="Calibri" panose="020F0502020204030204" pitchFamily="34" charset="0"/>
                        </a:rPr>
                        <a:t>21/28</a:t>
                      </a:r>
                    </a:p>
                    <a:p>
                      <a:pPr algn="ctr"/>
                      <a:r>
                        <a:rPr lang="en-GB" sz="1050" b="1" noProof="0" dirty="0">
                          <a:latin typeface="Calibri" panose="020F0502020204030204" pitchFamily="34" charset="0"/>
                          <a:cs typeface="Calibri" panose="020F0502020204030204" pitchFamily="34" charset="0"/>
                        </a:rPr>
                        <a:t>days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1050" b="1" noProof="0" dirty="0">
                          <a:latin typeface="Calibri" panose="020F0502020204030204" pitchFamily="34" charset="0"/>
                          <a:cs typeface="Calibri" panose="020F0502020204030204" pitchFamily="34" charset="0"/>
                        </a:rPr>
                        <a:t>0.8 mg QD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2">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20158717"/>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2">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6224096"/>
                  </a:ext>
                </a:extLst>
              </a:tr>
              <a:tr h="224230">
                <a:tc vMerge="1">
                  <a:txBody>
                    <a:bodyPr/>
                    <a:lstStyle/>
                    <a:p>
                      <a:pPr algn="ctr"/>
                      <a:endParaRPr lang="en-PH" sz="1000"/>
                    </a:p>
                  </a:txBody>
                  <a:tcPr marL="0" marR="0" marT="0" marB="0" anchor="ctr"/>
                </a:tc>
                <a:tc rowSpan="6">
                  <a:txBody>
                    <a:bodyPr/>
                    <a:lstStyle/>
                    <a:p>
                      <a:pPr algn="ctr"/>
                      <a:r>
                        <a:rPr lang="en-GB" sz="1050" b="1" noProof="0" dirty="0">
                          <a:latin typeface="Calibri" panose="020F0502020204030204" pitchFamily="34" charset="0"/>
                          <a:cs typeface="Calibri" panose="020F0502020204030204" pitchFamily="34" charset="0"/>
                        </a:rPr>
                        <a:t>1.0 mg QD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6">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6">
                  <a:txBody>
                    <a:bodyPr/>
                    <a:lstStyle/>
                    <a:p>
                      <a:pPr algn="ctr"/>
                      <a:r>
                        <a:rPr lang="en-GB" sz="1050" b="1" noProof="0" dirty="0">
                          <a:solidFill>
                            <a:schemeClr val="bg1"/>
                          </a:solidFill>
                          <a:latin typeface="Calibri" panose="020F0502020204030204" pitchFamily="34" charset="0"/>
                          <a:cs typeface="Calibri" panose="020F0502020204030204" pitchFamily="34" charset="0"/>
                        </a:rPr>
                        <a:t>PD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F603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18603887"/>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2">
                  <a:txBody>
                    <a:bodyPr/>
                    <a:lstStyle/>
                    <a:p>
                      <a:pPr algn="ctr"/>
                      <a:r>
                        <a:rPr lang="en-GB" sz="1050" b="1" noProof="0" dirty="0">
                          <a:solidFill>
                            <a:schemeClr val="bg1"/>
                          </a:solidFill>
                          <a:latin typeface="Calibri" panose="020F0502020204030204" pitchFamily="34" charset="0"/>
                          <a:cs typeface="Calibri" panose="020F0502020204030204" pitchFamily="34" charset="0"/>
                        </a:rPr>
                        <a:t>SD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tc hMerge="1">
                  <a:txBody>
                    <a:bodyPr/>
                    <a:lstStyle/>
                    <a:p>
                      <a:pPr algn="ctr"/>
                      <a:endParaRPr lang="en-PH" sz="1000" dirty="0"/>
                    </a:p>
                  </a:txBody>
                  <a:tcPr marL="0" marR="0" marT="0" marB="0" anchor="ctr"/>
                </a:tc>
                <a:tc gridSpan="5">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5">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26897056"/>
                  </a:ext>
                </a:extLst>
              </a:tr>
              <a:tr h="224230">
                <a:tc vMerge="1">
                  <a:txBody>
                    <a:bodyPr/>
                    <a:lstStyle/>
                    <a:p>
                      <a:pPr algn="ctr"/>
                      <a:endParaRPr lang="en-PH" sz="100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8">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3488584"/>
                  </a:ext>
                </a:extLst>
              </a:tr>
              <a:tr h="224230">
                <a:tc vMerge="1">
                  <a:txBody>
                    <a:bodyPr/>
                    <a:lstStyle/>
                    <a:p>
                      <a:pPr algn="ctr"/>
                      <a:endParaRPr lang="en-PH" sz="1000" dirty="0"/>
                    </a:p>
                  </a:txBody>
                  <a:tcPr marL="0" marR="0" marT="0" marB="0" anchor="ctr"/>
                </a:tc>
                <a:tc vMerge="1">
                  <a:txBody>
                    <a:bodyPr/>
                    <a:lstStyle/>
                    <a:p>
                      <a:pPr algn="ctr"/>
                      <a:endParaRPr lang="en-PH" sz="100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2">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gridSpan="10">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6">
                  <a:txBody>
                    <a:bodyPr/>
                    <a:lstStyle/>
                    <a:p>
                      <a:pPr algn="ctr"/>
                      <a:r>
                        <a:rPr lang="en-GB" sz="1050" b="1" noProof="0" dirty="0">
                          <a:solidFill>
                            <a:schemeClr val="bg1"/>
                          </a:solidFill>
                          <a:latin typeface="Calibri" panose="020F0502020204030204" pitchFamily="34" charset="0"/>
                          <a:cs typeface="Calibri" panose="020F0502020204030204" pitchFamily="34" charset="0"/>
                        </a:rPr>
                        <a:t>CR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77688"/>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72631051"/>
                  </a:ext>
                </a:extLst>
              </a:tr>
              <a:tr h="224230">
                <a:tc vMerge="1">
                  <a:txBody>
                    <a:bodyPr/>
                    <a:lstStyle/>
                    <a:p>
                      <a:pPr algn="ctr"/>
                      <a:endParaRPr lang="en-PH" sz="100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17792844"/>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6">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16151044"/>
                  </a:ext>
                </a:extLst>
              </a:tr>
              <a:tr h="224230">
                <a:tc rowSpan="3">
                  <a:txBody>
                    <a:bodyPr/>
                    <a:lstStyle/>
                    <a:p>
                      <a:pPr algn="ctr"/>
                      <a:r>
                        <a:rPr lang="en-GB" sz="1050" b="1" noProof="0" dirty="0">
                          <a:latin typeface="Calibri" panose="020F0502020204030204" pitchFamily="34" charset="0"/>
                          <a:cs typeface="Calibri" panose="020F0502020204030204" pitchFamily="34" charset="0"/>
                        </a:rPr>
                        <a:t>7/14</a:t>
                      </a:r>
                    </a:p>
                    <a:p>
                      <a:pPr algn="ctr"/>
                      <a:r>
                        <a:rPr lang="en-GB" sz="1050" b="1" noProof="0" dirty="0">
                          <a:latin typeface="Calibri" panose="020F0502020204030204" pitchFamily="34" charset="0"/>
                          <a:cs typeface="Calibri" panose="020F0502020204030204" pitchFamily="34" charset="0"/>
                        </a:rPr>
                        <a:t>days </a:t>
                      </a:r>
                      <a:r>
                        <a:rPr lang="en-GB" sz="1050" b="1" noProof="0" dirty="0">
                          <a:latin typeface="Calibri" panose="020F0502020204030204" pitchFamily="34" charset="0"/>
                          <a:cs typeface="Calibri" panose="020F0502020204030204" pitchFamily="34" charset="0"/>
                          <a:sym typeface="Symbol" panose="05050102010706020507" pitchFamily="18" charset="2"/>
                        </a:rPr>
                        <a:t> 2</a:t>
                      </a:r>
                      <a:r>
                        <a:rPr lang="en-GB" sz="1050" b="1" baseline="30000" noProof="0" dirty="0">
                          <a:latin typeface="Calibri" panose="020F0502020204030204" pitchFamily="34" charset="0"/>
                          <a:cs typeface="Calibri" panose="020F0502020204030204" pitchFamily="34" charset="0"/>
                          <a:sym typeface="Symbol" panose="05050102010706020507" pitchFamily="18" charset="2"/>
                        </a:rPr>
                        <a:t>d</a:t>
                      </a:r>
                      <a:endParaRPr lang="en-GB" sz="1050" b="1" baseline="30000" noProof="0" dirty="0">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1050" b="1" noProof="0" dirty="0">
                          <a:latin typeface="Calibri" panose="020F0502020204030204" pitchFamily="34" charset="0"/>
                          <a:cs typeface="Calibri" panose="020F0502020204030204" pitchFamily="34" charset="0"/>
                        </a:rPr>
                        <a:t>0.8 mg BID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noProof="0" dirty="0">
                          <a:latin typeface="Calibri" panose="020F0502020204030204" pitchFamily="34" charset="0"/>
                          <a:cs typeface="Calibri" panose="020F0502020204030204" pitchFamily="34" charset="0"/>
                        </a:rPr>
                        <a:t>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gridSpan="5">
                  <a:txBody>
                    <a:bodyPr/>
                    <a:lstStyle/>
                    <a:p>
                      <a:pPr algn="ctr"/>
                      <a:r>
                        <a:rPr lang="en-GB" sz="1050" b="1" noProof="0" dirty="0">
                          <a:solidFill>
                            <a:schemeClr val="bg1"/>
                          </a:solidFill>
                          <a:latin typeface="Calibri" panose="020F0502020204030204" pitchFamily="34" charset="0"/>
                          <a:cs typeface="Calibri" panose="020F0502020204030204" pitchFamily="34" charset="0"/>
                        </a:rPr>
                        <a:t>PD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F603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50017215"/>
                  </a:ext>
                </a:extLst>
              </a:tr>
              <a:tr h="224230">
                <a:tc vMerge="1">
                  <a:txBody>
                    <a:bodyPr/>
                    <a:lstStyle/>
                    <a:p>
                      <a:pPr algn="ctr"/>
                      <a:endParaRPr lang="en-PH" sz="1000" dirty="0"/>
                    </a:p>
                  </a:txBody>
                  <a:tcPr marL="0" marR="0" marT="0" marB="0" anchor="ctr"/>
                </a:tc>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gridSpan="43">
                  <a:txBody>
                    <a:bodyPr/>
                    <a:lstStyle/>
                    <a:p>
                      <a:pPr algn="ctr"/>
                      <a:r>
                        <a:rPr lang="en-GB" sz="1050" b="1" noProof="0" dirty="0">
                          <a:solidFill>
                            <a:schemeClr val="bg1"/>
                          </a:solidFill>
                          <a:latin typeface="Calibri" panose="020F0502020204030204" pitchFamily="34" charset="0"/>
                          <a:cs typeface="Calibri" panose="020F0502020204030204" pitchFamily="34" charset="0"/>
                        </a:rPr>
                        <a:t>VGPR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FBA"/>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5238933"/>
                  </a:ext>
                </a:extLst>
              </a:tr>
              <a:tr h="224230">
                <a:tc vMerge="1">
                  <a:txBody>
                    <a:bodyPr/>
                    <a:lstStyle/>
                    <a:p>
                      <a:pPr algn="ctr"/>
                      <a:endParaRPr lang="en-PH" sz="1000" dirty="0"/>
                    </a:p>
                  </a:txBody>
                  <a:tcPr marL="0" marR="0" marT="0" marB="0" anchor="ctr"/>
                </a:tc>
                <a:tc>
                  <a:txBody>
                    <a:bodyPr/>
                    <a:lstStyle/>
                    <a:p>
                      <a:pPr algn="ctr"/>
                      <a:r>
                        <a:rPr lang="en-GB" sz="1050" b="1" noProof="0" dirty="0">
                          <a:latin typeface="Calibri" panose="020F0502020204030204" pitchFamily="34" charset="0"/>
                          <a:cs typeface="Calibri" panose="020F0502020204030204" pitchFamily="34" charset="0"/>
                        </a:rPr>
                        <a:t>1.6 mg QD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latin typeface="Calibri" panose="020F0502020204030204" pitchFamily="34" charset="0"/>
                          <a:cs typeface="Calibri" panose="020F0502020204030204" pitchFamily="34" charset="0"/>
                        </a:rPr>
                        <a:t>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B7"/>
                    </a:solidFill>
                  </a:tcPr>
                </a:tc>
                <a:tc>
                  <a:txBody>
                    <a:bodyPr/>
                    <a:lstStyle/>
                    <a:p>
                      <a:pPr algn="ctr"/>
                      <a:r>
                        <a:rPr lang="en-GB" sz="1050" b="1" noProof="0" dirty="0">
                          <a:solidFill>
                            <a:schemeClr val="bg1"/>
                          </a:solidFill>
                          <a:latin typeface="Calibri" panose="020F0502020204030204" pitchFamily="34" charset="0"/>
                          <a:cs typeface="Calibri" panose="020F0502020204030204" pitchFamily="34" charset="0"/>
                        </a:rPr>
                        <a:t>SD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tc gridSpan="16">
                  <a:txBody>
                    <a:bodyPr/>
                    <a:lstStyle/>
                    <a:p>
                      <a:pPr algn="ctr"/>
                      <a:r>
                        <a:rPr lang="en-GB" sz="1050" b="1" noProof="0" dirty="0">
                          <a:solidFill>
                            <a:schemeClr val="tx1"/>
                          </a:solidFill>
                          <a:latin typeface="Calibri" panose="020F0502020204030204" pitchFamily="34" charset="0"/>
                          <a:cs typeface="Calibri" panose="020F0502020204030204" pitchFamily="34" charset="0"/>
                        </a:rPr>
                        <a:t>MR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DFFFF"/>
                    </a:solidFill>
                  </a:tcP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gridSpan="18">
                  <a:txBody>
                    <a:bodyPr/>
                    <a:lstStyle/>
                    <a:p>
                      <a:pPr algn="ctr"/>
                      <a:r>
                        <a:rPr lang="en-GB" sz="1050" b="1" noProof="0" dirty="0">
                          <a:solidFill>
                            <a:schemeClr val="bg1"/>
                          </a:solidFill>
                          <a:latin typeface="Calibri" panose="020F0502020204030204" pitchFamily="34" charset="0"/>
                          <a:cs typeface="Calibri" panose="020F0502020204030204" pitchFamily="34" charset="0"/>
                        </a:rPr>
                        <a:t>PR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D6F1"/>
                    </a:solidFill>
                  </a:tcP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hMerge="1">
                  <a:txBody>
                    <a:bodyPr/>
                    <a:lstStyle/>
                    <a:p>
                      <a:pPr algn="ctr"/>
                      <a:endParaRPr lang="en-PH" sz="1000" dirty="0"/>
                    </a:p>
                  </a:txBody>
                  <a:tcPr marL="0" marR="0" marT="0" marB="0" anchor="ct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50" b="1" noProof="0" dirty="0">
                        <a:solidFill>
                          <a:schemeClr val="bg1"/>
                        </a:solidFill>
                        <a:latin typeface="Calibri" panose="020F0502020204030204" pitchFamily="34" charset="0"/>
                        <a:cs typeface="Calibri" panose="020F050202020403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87478207"/>
                  </a:ext>
                </a:extLst>
              </a:tr>
            </a:tbl>
          </a:graphicData>
        </a:graphic>
      </p:graphicFrame>
      <p:grpSp>
        <p:nvGrpSpPr>
          <p:cNvPr id="7" name="Group 6">
            <a:extLst>
              <a:ext uri="{FF2B5EF4-FFF2-40B4-BE49-F238E27FC236}">
                <a16:creationId xmlns:a16="http://schemas.microsoft.com/office/drawing/2014/main" id="{548C5F9A-395B-4135-913A-D6AA71FA3AA6}"/>
              </a:ext>
            </a:extLst>
          </p:cNvPr>
          <p:cNvGrpSpPr/>
          <p:nvPr/>
        </p:nvGrpSpPr>
        <p:grpSpPr>
          <a:xfrm>
            <a:off x="10547083" y="2892012"/>
            <a:ext cx="1113021" cy="1823774"/>
            <a:chOff x="7905002" y="1932104"/>
            <a:chExt cx="834765" cy="1936996"/>
          </a:xfrm>
        </p:grpSpPr>
        <p:grpSp>
          <p:nvGrpSpPr>
            <p:cNvPr id="8" name="Group 7">
              <a:extLst>
                <a:ext uri="{FF2B5EF4-FFF2-40B4-BE49-F238E27FC236}">
                  <a16:creationId xmlns:a16="http://schemas.microsoft.com/office/drawing/2014/main" id="{88A7D2F1-F678-44F2-BC54-E01A08762A85}"/>
                </a:ext>
              </a:extLst>
            </p:cNvPr>
            <p:cNvGrpSpPr/>
            <p:nvPr/>
          </p:nvGrpSpPr>
          <p:grpSpPr>
            <a:xfrm>
              <a:off x="7905002" y="1932104"/>
              <a:ext cx="416147" cy="277851"/>
              <a:chOff x="7896085" y="1940859"/>
              <a:chExt cx="416147" cy="277851"/>
            </a:xfrm>
          </p:grpSpPr>
          <p:sp>
            <p:nvSpPr>
              <p:cNvPr id="27" name="Rectangle 26">
                <a:extLst>
                  <a:ext uri="{FF2B5EF4-FFF2-40B4-BE49-F238E27FC236}">
                    <a16:creationId xmlns:a16="http://schemas.microsoft.com/office/drawing/2014/main" id="{806844A9-2FB4-4CDF-8D41-609767679FBF}"/>
                  </a:ext>
                </a:extLst>
              </p:cNvPr>
              <p:cNvSpPr/>
              <p:nvPr/>
            </p:nvSpPr>
            <p:spPr>
              <a:xfrm>
                <a:off x="7896085" y="2038267"/>
                <a:ext cx="91440" cy="91440"/>
              </a:xfrm>
              <a:prstGeom prst="rect">
                <a:avLst/>
              </a:prstGeom>
              <a:solidFill>
                <a:srgbClr val="0776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sp>
            <p:nvSpPr>
              <p:cNvPr id="28" name="TextBox 27">
                <a:extLst>
                  <a:ext uri="{FF2B5EF4-FFF2-40B4-BE49-F238E27FC236}">
                    <a16:creationId xmlns:a16="http://schemas.microsoft.com/office/drawing/2014/main" id="{F9D2B404-5A3B-4DA8-8F6A-1296DEE8A2B5}"/>
                  </a:ext>
                </a:extLst>
              </p:cNvPr>
              <p:cNvSpPr txBox="1"/>
              <p:nvPr/>
            </p:nvSpPr>
            <p:spPr>
              <a:xfrm>
                <a:off x="7960854" y="1940859"/>
                <a:ext cx="351378" cy="277851"/>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CR</a:t>
                </a:r>
                <a:endParaRPr kumimoji="0" lang="en-GB" sz="1600" b="0" i="0" u="none" strike="noStrike" kern="1200" cap="none" spc="0" normalizeH="0" baseline="0" noProof="0" dirty="0">
                  <a:ln>
                    <a:noFill/>
                  </a:ln>
                  <a:solidFill>
                    <a:srgbClr val="595454"/>
                  </a:solidFill>
                  <a:effectLst/>
                  <a:uLnTx/>
                  <a:uFillTx/>
                  <a:ea typeface="+mn-ea"/>
                  <a:cs typeface="+mn-cs"/>
                </a:endParaRPr>
              </a:p>
            </p:txBody>
          </p:sp>
        </p:grpSp>
        <p:grpSp>
          <p:nvGrpSpPr>
            <p:cNvPr id="9" name="Group 8">
              <a:extLst>
                <a:ext uri="{FF2B5EF4-FFF2-40B4-BE49-F238E27FC236}">
                  <a16:creationId xmlns:a16="http://schemas.microsoft.com/office/drawing/2014/main" id="{B0CD18E9-ADDE-4033-B757-E00296C8E8F1}"/>
                </a:ext>
              </a:extLst>
            </p:cNvPr>
            <p:cNvGrpSpPr/>
            <p:nvPr/>
          </p:nvGrpSpPr>
          <p:grpSpPr>
            <a:xfrm>
              <a:off x="7905002" y="2156585"/>
              <a:ext cx="543505" cy="277851"/>
              <a:chOff x="7896085" y="2183428"/>
              <a:chExt cx="543505" cy="277851"/>
            </a:xfrm>
          </p:grpSpPr>
          <p:sp>
            <p:nvSpPr>
              <p:cNvPr id="25" name="Rectangle 24">
                <a:extLst>
                  <a:ext uri="{FF2B5EF4-FFF2-40B4-BE49-F238E27FC236}">
                    <a16:creationId xmlns:a16="http://schemas.microsoft.com/office/drawing/2014/main" id="{174119CB-B2F0-422D-A027-AF4F35887E08}"/>
                  </a:ext>
                </a:extLst>
              </p:cNvPr>
              <p:cNvSpPr/>
              <p:nvPr/>
            </p:nvSpPr>
            <p:spPr>
              <a:xfrm>
                <a:off x="7896085" y="2271969"/>
                <a:ext cx="91440" cy="9144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sp>
            <p:nvSpPr>
              <p:cNvPr id="26" name="TextBox 25">
                <a:extLst>
                  <a:ext uri="{FF2B5EF4-FFF2-40B4-BE49-F238E27FC236}">
                    <a16:creationId xmlns:a16="http://schemas.microsoft.com/office/drawing/2014/main" id="{51E1589F-7880-424E-9A88-C0BB16CB8798}"/>
                  </a:ext>
                </a:extLst>
              </p:cNvPr>
              <p:cNvSpPr txBox="1"/>
              <p:nvPr/>
            </p:nvSpPr>
            <p:spPr>
              <a:xfrm>
                <a:off x="7960854" y="2183428"/>
                <a:ext cx="478736" cy="277851"/>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VGPR</a:t>
                </a:r>
                <a:r>
                  <a:rPr kumimoji="0" lang="en-GB" sz="1100" b="0" i="0" u="none" strike="noStrike" kern="1200" cap="none" spc="0" normalizeH="0" baseline="30000" noProof="0" dirty="0">
                    <a:ln>
                      <a:noFill/>
                    </a:ln>
                    <a:solidFill>
                      <a:srgbClr val="595454"/>
                    </a:solidFill>
                    <a:effectLst/>
                    <a:uLnTx/>
                    <a:uFillTx/>
                    <a:ea typeface="+mn-ea"/>
                    <a:cs typeface="+mn-cs"/>
                  </a:rPr>
                  <a:t>b</a:t>
                </a:r>
                <a:endParaRPr kumimoji="0" lang="en-GB" sz="1600" b="0" i="0" u="none" strike="noStrike" kern="1200" cap="none" spc="0" normalizeH="0" baseline="30000" noProof="0" dirty="0">
                  <a:ln>
                    <a:noFill/>
                  </a:ln>
                  <a:solidFill>
                    <a:srgbClr val="595454"/>
                  </a:solidFill>
                  <a:effectLst/>
                  <a:uLnTx/>
                  <a:uFillTx/>
                  <a:ea typeface="+mn-ea"/>
                  <a:cs typeface="+mn-cs"/>
                </a:endParaRPr>
              </a:p>
            </p:txBody>
          </p:sp>
        </p:grpSp>
        <p:grpSp>
          <p:nvGrpSpPr>
            <p:cNvPr id="10" name="Group 9">
              <a:extLst>
                <a:ext uri="{FF2B5EF4-FFF2-40B4-BE49-F238E27FC236}">
                  <a16:creationId xmlns:a16="http://schemas.microsoft.com/office/drawing/2014/main" id="{FD76A6F2-D2F7-45C1-BBD4-B57C9F9A0EB5}"/>
                </a:ext>
              </a:extLst>
            </p:cNvPr>
            <p:cNvGrpSpPr/>
            <p:nvPr/>
          </p:nvGrpSpPr>
          <p:grpSpPr>
            <a:xfrm>
              <a:off x="7905002" y="2366039"/>
              <a:ext cx="386010" cy="277851"/>
              <a:chOff x="7896085" y="2421826"/>
              <a:chExt cx="386010" cy="277851"/>
            </a:xfrm>
          </p:grpSpPr>
          <p:sp>
            <p:nvSpPr>
              <p:cNvPr id="23" name="Rectangle 22">
                <a:extLst>
                  <a:ext uri="{FF2B5EF4-FFF2-40B4-BE49-F238E27FC236}">
                    <a16:creationId xmlns:a16="http://schemas.microsoft.com/office/drawing/2014/main" id="{0F76DACE-68D3-4832-9322-66AADE1A853E}"/>
                  </a:ext>
                </a:extLst>
              </p:cNvPr>
              <p:cNvSpPr/>
              <p:nvPr/>
            </p:nvSpPr>
            <p:spPr>
              <a:xfrm>
                <a:off x="7896085" y="2516529"/>
                <a:ext cx="91440" cy="9144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sp>
            <p:nvSpPr>
              <p:cNvPr id="24" name="TextBox 23">
                <a:extLst>
                  <a:ext uri="{FF2B5EF4-FFF2-40B4-BE49-F238E27FC236}">
                    <a16:creationId xmlns:a16="http://schemas.microsoft.com/office/drawing/2014/main" id="{AE767AB3-42D0-4D20-8FA9-397046D1E9E9}"/>
                  </a:ext>
                </a:extLst>
              </p:cNvPr>
              <p:cNvSpPr txBox="1"/>
              <p:nvPr/>
            </p:nvSpPr>
            <p:spPr>
              <a:xfrm>
                <a:off x="7960854" y="2421826"/>
                <a:ext cx="321241" cy="277851"/>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PR</a:t>
                </a:r>
                <a:r>
                  <a:rPr kumimoji="0" lang="en-GB" sz="1100" b="0" i="0" u="none" strike="noStrike" kern="1200" cap="none" spc="0" normalizeH="0" baseline="30000" noProof="0" dirty="0">
                    <a:ln>
                      <a:noFill/>
                    </a:ln>
                    <a:solidFill>
                      <a:srgbClr val="595454"/>
                    </a:solidFill>
                    <a:effectLst/>
                    <a:uLnTx/>
                    <a:uFillTx/>
                    <a:ea typeface="+mn-ea"/>
                    <a:cs typeface="+mn-cs"/>
                  </a:rPr>
                  <a:t>c</a:t>
                </a:r>
                <a:endParaRPr kumimoji="0" lang="en-GB" sz="1600" b="0" i="0" u="none" strike="noStrike" kern="1200" cap="none" spc="0" normalizeH="0" baseline="30000" noProof="0" dirty="0">
                  <a:ln>
                    <a:noFill/>
                  </a:ln>
                  <a:solidFill>
                    <a:srgbClr val="595454"/>
                  </a:solidFill>
                  <a:effectLst/>
                  <a:uLnTx/>
                  <a:uFillTx/>
                  <a:ea typeface="+mn-ea"/>
                  <a:cs typeface="+mn-cs"/>
                </a:endParaRPr>
              </a:p>
            </p:txBody>
          </p:sp>
        </p:grpSp>
        <p:grpSp>
          <p:nvGrpSpPr>
            <p:cNvPr id="11" name="Group 10">
              <a:extLst>
                <a:ext uri="{FF2B5EF4-FFF2-40B4-BE49-F238E27FC236}">
                  <a16:creationId xmlns:a16="http://schemas.microsoft.com/office/drawing/2014/main" id="{56234A54-26B5-4F42-8993-E56D6A37859B}"/>
                </a:ext>
              </a:extLst>
            </p:cNvPr>
            <p:cNvGrpSpPr/>
            <p:nvPr/>
          </p:nvGrpSpPr>
          <p:grpSpPr>
            <a:xfrm>
              <a:off x="7905002" y="2579213"/>
              <a:ext cx="376551" cy="277851"/>
              <a:chOff x="7896085" y="2642262"/>
              <a:chExt cx="376551" cy="277851"/>
            </a:xfrm>
          </p:grpSpPr>
          <p:sp>
            <p:nvSpPr>
              <p:cNvPr id="21" name="Rectangle 20">
                <a:extLst>
                  <a:ext uri="{FF2B5EF4-FFF2-40B4-BE49-F238E27FC236}">
                    <a16:creationId xmlns:a16="http://schemas.microsoft.com/office/drawing/2014/main" id="{CA174BCD-9165-4F2F-9F36-5EEC9EF87139}"/>
                  </a:ext>
                </a:extLst>
              </p:cNvPr>
              <p:cNvSpPr/>
              <p:nvPr/>
            </p:nvSpPr>
            <p:spPr>
              <a:xfrm>
                <a:off x="7896085" y="2739407"/>
                <a:ext cx="91440" cy="9144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sp>
            <p:nvSpPr>
              <p:cNvPr id="22" name="TextBox 21">
                <a:extLst>
                  <a:ext uri="{FF2B5EF4-FFF2-40B4-BE49-F238E27FC236}">
                    <a16:creationId xmlns:a16="http://schemas.microsoft.com/office/drawing/2014/main" id="{0A64E0D9-903B-4A72-BA9E-73621060E1B0}"/>
                  </a:ext>
                </a:extLst>
              </p:cNvPr>
              <p:cNvSpPr txBox="1"/>
              <p:nvPr/>
            </p:nvSpPr>
            <p:spPr>
              <a:xfrm>
                <a:off x="7969427" y="2642262"/>
                <a:ext cx="303209" cy="277851"/>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MR</a:t>
                </a:r>
                <a:endParaRPr kumimoji="0" lang="en-GB" sz="1600" b="0" i="0" u="none" strike="noStrike" kern="1200" cap="none" spc="0" normalizeH="0" baseline="0" noProof="0" dirty="0">
                  <a:ln>
                    <a:noFill/>
                  </a:ln>
                  <a:solidFill>
                    <a:srgbClr val="595454"/>
                  </a:solidFill>
                  <a:effectLst/>
                  <a:uLnTx/>
                  <a:uFillTx/>
                  <a:ea typeface="+mn-ea"/>
                  <a:cs typeface="+mn-cs"/>
                </a:endParaRPr>
              </a:p>
            </p:txBody>
          </p:sp>
        </p:grpSp>
        <p:grpSp>
          <p:nvGrpSpPr>
            <p:cNvPr id="12" name="Group 11">
              <a:extLst>
                <a:ext uri="{FF2B5EF4-FFF2-40B4-BE49-F238E27FC236}">
                  <a16:creationId xmlns:a16="http://schemas.microsoft.com/office/drawing/2014/main" id="{C5AF16DA-2F8B-4E11-B0A6-0767B2565F37}"/>
                </a:ext>
              </a:extLst>
            </p:cNvPr>
            <p:cNvGrpSpPr/>
            <p:nvPr/>
          </p:nvGrpSpPr>
          <p:grpSpPr>
            <a:xfrm>
              <a:off x="7905002" y="2800090"/>
              <a:ext cx="368292" cy="277851"/>
              <a:chOff x="7896085" y="2875189"/>
              <a:chExt cx="368292" cy="277851"/>
            </a:xfrm>
          </p:grpSpPr>
          <p:sp>
            <p:nvSpPr>
              <p:cNvPr id="19" name="Rectangle 18">
                <a:extLst>
                  <a:ext uri="{FF2B5EF4-FFF2-40B4-BE49-F238E27FC236}">
                    <a16:creationId xmlns:a16="http://schemas.microsoft.com/office/drawing/2014/main" id="{E3E81DFB-09B2-489C-B445-EF4A9219538A}"/>
                  </a:ext>
                </a:extLst>
              </p:cNvPr>
              <p:cNvSpPr/>
              <p:nvPr/>
            </p:nvSpPr>
            <p:spPr>
              <a:xfrm>
                <a:off x="7896085" y="2967072"/>
                <a:ext cx="91440" cy="9144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sp>
            <p:nvSpPr>
              <p:cNvPr id="20" name="TextBox 19">
                <a:extLst>
                  <a:ext uri="{FF2B5EF4-FFF2-40B4-BE49-F238E27FC236}">
                    <a16:creationId xmlns:a16="http://schemas.microsoft.com/office/drawing/2014/main" id="{D114CF38-10A2-46AD-8567-66F522CE002B}"/>
                  </a:ext>
                </a:extLst>
              </p:cNvPr>
              <p:cNvSpPr txBox="1"/>
              <p:nvPr/>
            </p:nvSpPr>
            <p:spPr>
              <a:xfrm>
                <a:off x="7978000" y="2875189"/>
                <a:ext cx="286377" cy="277851"/>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SD</a:t>
                </a:r>
                <a:endParaRPr kumimoji="0" lang="en-GB" sz="1600" b="0" i="0" u="none" strike="noStrike" kern="1200" cap="none" spc="0" normalizeH="0" baseline="0" noProof="0" dirty="0">
                  <a:ln>
                    <a:noFill/>
                  </a:ln>
                  <a:solidFill>
                    <a:srgbClr val="595454"/>
                  </a:solidFill>
                  <a:effectLst/>
                  <a:uLnTx/>
                  <a:uFillTx/>
                  <a:ea typeface="+mn-ea"/>
                  <a:cs typeface="+mn-cs"/>
                </a:endParaRPr>
              </a:p>
            </p:txBody>
          </p:sp>
        </p:grpSp>
        <p:grpSp>
          <p:nvGrpSpPr>
            <p:cNvPr id="13" name="Group 12">
              <a:extLst>
                <a:ext uri="{FF2B5EF4-FFF2-40B4-BE49-F238E27FC236}">
                  <a16:creationId xmlns:a16="http://schemas.microsoft.com/office/drawing/2014/main" id="{5948D971-714C-4603-90B8-8D5983EC05C7}"/>
                </a:ext>
              </a:extLst>
            </p:cNvPr>
            <p:cNvGrpSpPr/>
            <p:nvPr/>
          </p:nvGrpSpPr>
          <p:grpSpPr>
            <a:xfrm>
              <a:off x="7905002" y="3013446"/>
              <a:ext cx="368292" cy="277851"/>
              <a:chOff x="7896085" y="3157110"/>
              <a:chExt cx="368292" cy="277851"/>
            </a:xfrm>
          </p:grpSpPr>
          <p:sp>
            <p:nvSpPr>
              <p:cNvPr id="17" name="Rectangle 16">
                <a:extLst>
                  <a:ext uri="{FF2B5EF4-FFF2-40B4-BE49-F238E27FC236}">
                    <a16:creationId xmlns:a16="http://schemas.microsoft.com/office/drawing/2014/main" id="{D613FE9E-1E88-41CE-A997-67268ADA0573}"/>
                  </a:ext>
                </a:extLst>
              </p:cNvPr>
              <p:cNvSpPr/>
              <p:nvPr/>
            </p:nvSpPr>
            <p:spPr>
              <a:xfrm>
                <a:off x="7896085" y="3251253"/>
                <a:ext cx="91440" cy="9144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sp>
            <p:nvSpPr>
              <p:cNvPr id="18" name="TextBox 17">
                <a:extLst>
                  <a:ext uri="{FF2B5EF4-FFF2-40B4-BE49-F238E27FC236}">
                    <a16:creationId xmlns:a16="http://schemas.microsoft.com/office/drawing/2014/main" id="{B55CC175-19CA-48BB-8C22-99AB9A010414}"/>
                  </a:ext>
                </a:extLst>
              </p:cNvPr>
              <p:cNvSpPr txBox="1"/>
              <p:nvPr/>
            </p:nvSpPr>
            <p:spPr>
              <a:xfrm>
                <a:off x="7978000" y="3157110"/>
                <a:ext cx="286377" cy="277851"/>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PD</a:t>
                </a:r>
                <a:endParaRPr kumimoji="0" lang="en-GB" sz="1600" b="0" i="0" u="none" strike="noStrike" kern="1200" cap="none" spc="0" normalizeH="0" baseline="30000" noProof="0" dirty="0">
                  <a:ln>
                    <a:noFill/>
                  </a:ln>
                  <a:solidFill>
                    <a:srgbClr val="595454"/>
                  </a:solidFill>
                  <a:effectLst/>
                  <a:uLnTx/>
                  <a:uFillTx/>
                  <a:ea typeface="+mn-ea"/>
                  <a:cs typeface="+mn-cs"/>
                </a:endParaRPr>
              </a:p>
            </p:txBody>
          </p:sp>
        </p:grpSp>
        <p:grpSp>
          <p:nvGrpSpPr>
            <p:cNvPr id="14" name="Group 13">
              <a:extLst>
                <a:ext uri="{FF2B5EF4-FFF2-40B4-BE49-F238E27FC236}">
                  <a16:creationId xmlns:a16="http://schemas.microsoft.com/office/drawing/2014/main" id="{1C4D2258-C1B7-4A8E-B8BD-88023FA15A08}"/>
                </a:ext>
              </a:extLst>
            </p:cNvPr>
            <p:cNvGrpSpPr/>
            <p:nvPr/>
          </p:nvGrpSpPr>
          <p:grpSpPr>
            <a:xfrm>
              <a:off x="7905319" y="3231677"/>
              <a:ext cx="834448" cy="637423"/>
              <a:chOff x="7905319" y="3407531"/>
              <a:chExt cx="834448" cy="637423"/>
            </a:xfrm>
          </p:grpSpPr>
          <p:sp>
            <p:nvSpPr>
              <p:cNvPr id="15" name="TextBox 14">
                <a:extLst>
                  <a:ext uri="{FF2B5EF4-FFF2-40B4-BE49-F238E27FC236}">
                    <a16:creationId xmlns:a16="http://schemas.microsoft.com/office/drawing/2014/main" id="{2FC728B7-B3DE-480C-A9F9-830973E98676}"/>
                  </a:ext>
                </a:extLst>
              </p:cNvPr>
              <p:cNvSpPr txBox="1"/>
              <p:nvPr/>
            </p:nvSpPr>
            <p:spPr>
              <a:xfrm>
                <a:off x="7986917" y="3407531"/>
                <a:ext cx="752850" cy="637423"/>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On treatment</a:t>
                </a:r>
                <a:br>
                  <a:rPr kumimoji="0" lang="en-GB" sz="1100" b="0" i="0" u="none" strike="noStrike" kern="1200" cap="none" spc="0" normalizeH="0" baseline="0" noProof="0" dirty="0">
                    <a:ln>
                      <a:noFill/>
                    </a:ln>
                    <a:solidFill>
                      <a:srgbClr val="595454"/>
                    </a:solidFill>
                    <a:effectLst/>
                    <a:uLnTx/>
                    <a:uFillTx/>
                    <a:ea typeface="+mn-ea"/>
                    <a:cs typeface="+mn-cs"/>
                  </a:rPr>
                </a:br>
                <a:r>
                  <a:rPr kumimoji="0" lang="en-GB" sz="1100" b="0" i="0" u="none" strike="noStrike" kern="1200" cap="none" spc="0" normalizeH="0" baseline="0" noProof="0" dirty="0">
                    <a:ln>
                      <a:noFill/>
                    </a:ln>
                    <a:solidFill>
                      <a:srgbClr val="595454"/>
                    </a:solidFill>
                    <a:effectLst/>
                    <a:uLnTx/>
                    <a:uFillTx/>
                    <a:ea typeface="+mn-ea"/>
                    <a:cs typeface="+mn-cs"/>
                  </a:rPr>
                  <a:t>at time of </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595454"/>
                    </a:solidFill>
                    <a:effectLst/>
                    <a:uLnTx/>
                    <a:uFillTx/>
                    <a:ea typeface="+mn-ea"/>
                    <a:cs typeface="+mn-cs"/>
                  </a:rPr>
                  <a:t>data cut-off</a:t>
                </a:r>
                <a:endParaRPr kumimoji="0" lang="en-GB" sz="1600" b="0" i="0" u="none" strike="noStrike" kern="1200" cap="none" spc="0" normalizeH="0" baseline="0" noProof="0" dirty="0">
                  <a:ln>
                    <a:noFill/>
                  </a:ln>
                  <a:solidFill>
                    <a:srgbClr val="595454"/>
                  </a:solidFill>
                  <a:effectLst/>
                  <a:uLnTx/>
                  <a:uFillTx/>
                  <a:ea typeface="+mn-ea"/>
                  <a:cs typeface="+mn-cs"/>
                </a:endParaRPr>
              </a:p>
            </p:txBody>
          </p:sp>
          <p:sp>
            <p:nvSpPr>
              <p:cNvPr id="16" name="Arrow: Right 15">
                <a:extLst>
                  <a:ext uri="{FF2B5EF4-FFF2-40B4-BE49-F238E27FC236}">
                    <a16:creationId xmlns:a16="http://schemas.microsoft.com/office/drawing/2014/main" id="{619E4409-4ED0-46D2-B263-D9C76B2E989F}"/>
                  </a:ext>
                </a:extLst>
              </p:cNvPr>
              <p:cNvSpPr/>
              <p:nvPr/>
            </p:nvSpPr>
            <p:spPr>
              <a:xfrm>
                <a:off x="7905319" y="3465895"/>
                <a:ext cx="103135" cy="15874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ea typeface="+mn-ea"/>
                  <a:cs typeface="+mn-cs"/>
                </a:endParaRPr>
              </a:p>
            </p:txBody>
          </p:sp>
        </p:grpSp>
      </p:grpSp>
      <p:grpSp>
        <p:nvGrpSpPr>
          <p:cNvPr id="29" name="Group 28">
            <a:extLst>
              <a:ext uri="{FF2B5EF4-FFF2-40B4-BE49-F238E27FC236}">
                <a16:creationId xmlns:a16="http://schemas.microsoft.com/office/drawing/2014/main" id="{072F4FB3-67B1-476E-A829-39AB1D345F58}"/>
              </a:ext>
            </a:extLst>
          </p:cNvPr>
          <p:cNvGrpSpPr/>
          <p:nvPr/>
        </p:nvGrpSpPr>
        <p:grpSpPr>
          <a:xfrm>
            <a:off x="5470965" y="1866218"/>
            <a:ext cx="5544664" cy="2870261"/>
            <a:chOff x="5472586" y="1848781"/>
            <a:chExt cx="5544664" cy="2870261"/>
          </a:xfrm>
        </p:grpSpPr>
        <p:sp>
          <p:nvSpPr>
            <p:cNvPr id="30" name="Arrow: Right 29">
              <a:extLst>
                <a:ext uri="{FF2B5EF4-FFF2-40B4-BE49-F238E27FC236}">
                  <a16:creationId xmlns:a16="http://schemas.microsoft.com/office/drawing/2014/main" id="{E25CE923-65BB-4A77-9D49-FE274414D1A7}"/>
                </a:ext>
              </a:extLst>
            </p:cNvPr>
            <p:cNvSpPr/>
            <p:nvPr/>
          </p:nvSpPr>
          <p:spPr>
            <a:xfrm>
              <a:off x="10654186" y="1848781"/>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1" name="Arrow: Right 30">
              <a:extLst>
                <a:ext uri="{FF2B5EF4-FFF2-40B4-BE49-F238E27FC236}">
                  <a16:creationId xmlns:a16="http://schemas.microsoft.com/office/drawing/2014/main" id="{9093C617-8459-4029-9DA5-FAC5FD8707F8}"/>
                </a:ext>
              </a:extLst>
            </p:cNvPr>
            <p:cNvSpPr/>
            <p:nvPr/>
          </p:nvSpPr>
          <p:spPr>
            <a:xfrm>
              <a:off x="9130186" y="2293281"/>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2" name="Arrow: Right 31">
              <a:extLst>
                <a:ext uri="{FF2B5EF4-FFF2-40B4-BE49-F238E27FC236}">
                  <a16:creationId xmlns:a16="http://schemas.microsoft.com/office/drawing/2014/main" id="{4D424B84-03DC-45FC-8EE2-E5CFA75618B9}"/>
                </a:ext>
              </a:extLst>
            </p:cNvPr>
            <p:cNvSpPr/>
            <p:nvPr/>
          </p:nvSpPr>
          <p:spPr>
            <a:xfrm>
              <a:off x="8116726" y="2518700"/>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3" name="Arrow: Right 32">
              <a:extLst>
                <a:ext uri="{FF2B5EF4-FFF2-40B4-BE49-F238E27FC236}">
                  <a16:creationId xmlns:a16="http://schemas.microsoft.com/office/drawing/2014/main" id="{23CE5E79-795D-4A3F-92E0-9B13F96BEEAC}"/>
                </a:ext>
              </a:extLst>
            </p:cNvPr>
            <p:cNvSpPr/>
            <p:nvPr/>
          </p:nvSpPr>
          <p:spPr>
            <a:xfrm>
              <a:off x="6851806" y="2754920"/>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4" name="Arrow: Right 33">
              <a:extLst>
                <a:ext uri="{FF2B5EF4-FFF2-40B4-BE49-F238E27FC236}">
                  <a16:creationId xmlns:a16="http://schemas.microsoft.com/office/drawing/2014/main" id="{4B549692-D89C-4822-A286-670FBFFAC2B4}"/>
                </a:ext>
              </a:extLst>
            </p:cNvPr>
            <p:cNvSpPr/>
            <p:nvPr/>
          </p:nvSpPr>
          <p:spPr>
            <a:xfrm>
              <a:off x="5472586" y="2984766"/>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5" name="Arrow: Right 34">
              <a:extLst>
                <a:ext uri="{FF2B5EF4-FFF2-40B4-BE49-F238E27FC236}">
                  <a16:creationId xmlns:a16="http://schemas.microsoft.com/office/drawing/2014/main" id="{FCCB4D7B-16B9-4C9F-B00F-AD083C8AA4F7}"/>
                </a:ext>
              </a:extLst>
            </p:cNvPr>
            <p:cNvSpPr/>
            <p:nvPr/>
          </p:nvSpPr>
          <p:spPr>
            <a:xfrm>
              <a:off x="5472586" y="3198126"/>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6" name="Arrow: Right 35">
              <a:extLst>
                <a:ext uri="{FF2B5EF4-FFF2-40B4-BE49-F238E27FC236}">
                  <a16:creationId xmlns:a16="http://schemas.microsoft.com/office/drawing/2014/main" id="{7A6250EC-92E8-4C1C-A02F-3ED90DEC787B}"/>
                </a:ext>
              </a:extLst>
            </p:cNvPr>
            <p:cNvSpPr/>
            <p:nvPr/>
          </p:nvSpPr>
          <p:spPr>
            <a:xfrm>
              <a:off x="7458710" y="3883265"/>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7" name="Arrow: Right 36">
              <a:extLst>
                <a:ext uri="{FF2B5EF4-FFF2-40B4-BE49-F238E27FC236}">
                  <a16:creationId xmlns:a16="http://schemas.microsoft.com/office/drawing/2014/main" id="{794EC39C-464B-403F-A7E9-CA907A4CAFF7}"/>
                </a:ext>
              </a:extLst>
            </p:cNvPr>
            <p:cNvSpPr/>
            <p:nvPr/>
          </p:nvSpPr>
          <p:spPr>
            <a:xfrm>
              <a:off x="7458710" y="4096625"/>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8" name="Arrow: Right 37">
              <a:extLst>
                <a:ext uri="{FF2B5EF4-FFF2-40B4-BE49-F238E27FC236}">
                  <a16:creationId xmlns:a16="http://schemas.microsoft.com/office/drawing/2014/main" id="{273FA64A-8111-4AB2-A342-B15B2AD43543}"/>
                </a:ext>
              </a:extLst>
            </p:cNvPr>
            <p:cNvSpPr/>
            <p:nvPr/>
          </p:nvSpPr>
          <p:spPr>
            <a:xfrm>
              <a:off x="7095646" y="4321459"/>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39" name="Arrow: Right 38">
              <a:extLst>
                <a:ext uri="{FF2B5EF4-FFF2-40B4-BE49-F238E27FC236}">
                  <a16:creationId xmlns:a16="http://schemas.microsoft.com/office/drawing/2014/main" id="{40A18F80-6E05-4873-A041-6813294D8699}"/>
                </a:ext>
              </a:extLst>
            </p:cNvPr>
            <p:cNvSpPr/>
            <p:nvPr/>
          </p:nvSpPr>
          <p:spPr>
            <a:xfrm>
              <a:off x="5967886" y="4531348"/>
              <a:ext cx="363064" cy="18769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Trebuchet MS"/>
                <a:ea typeface="+mn-ea"/>
                <a:cs typeface="+mn-cs"/>
              </a:endParaRPr>
            </a:p>
          </p:txBody>
        </p:sp>
      </p:grpSp>
    </p:spTree>
    <p:extLst>
      <p:ext uri="{BB962C8B-B14F-4D97-AF65-F5344CB8AC3E}">
        <p14:creationId xmlns:p14="http://schemas.microsoft.com/office/powerpoint/2010/main" val="1233318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A4CD447-7AFA-4775-8413-23B971508FDE}"/>
              </a:ext>
            </a:extLst>
          </p:cNvPr>
          <p:cNvSpPr>
            <a:spLocks noGrp="1"/>
          </p:cNvSpPr>
          <p:nvPr>
            <p:ph type="title"/>
          </p:nvPr>
        </p:nvSpPr>
        <p:spPr>
          <a:xfrm>
            <a:off x="609600" y="64336"/>
            <a:ext cx="10744200" cy="1185577"/>
          </a:xfrm>
        </p:spPr>
        <p:txBody>
          <a:bodyPr>
            <a:normAutofit/>
          </a:bodyPr>
          <a:lstStyle/>
          <a:p>
            <a:r>
              <a:rPr lang="en-GB" sz="2800" dirty="0"/>
              <a:t>CC-92480-MM-002</a:t>
            </a:r>
            <a:r>
              <a:rPr lang="en-GB" sz="2800" baseline="30000" dirty="0"/>
              <a:t>1</a:t>
            </a:r>
            <a:r>
              <a:rPr lang="en-GB" sz="2800" dirty="0"/>
              <a:t> Phase 1/2 trial: </a:t>
            </a:r>
            <a:r>
              <a:rPr lang="en-GB" sz="2800" dirty="0" err="1"/>
              <a:t>Mezigdomide</a:t>
            </a:r>
            <a:r>
              <a:rPr lang="en-GB" sz="2800" dirty="0"/>
              <a:t> (CC-92480) + BORT + DEX Study Design</a:t>
            </a:r>
          </a:p>
        </p:txBody>
      </p:sp>
      <p:sp>
        <p:nvSpPr>
          <p:cNvPr id="23" name="Rectangle: Rounded Corners 22">
            <a:extLst>
              <a:ext uri="{FF2B5EF4-FFF2-40B4-BE49-F238E27FC236}">
                <a16:creationId xmlns:a16="http://schemas.microsoft.com/office/drawing/2014/main" id="{2F4F21E7-DCFC-4A55-A8CF-A6E94C23D520}"/>
              </a:ext>
            </a:extLst>
          </p:cNvPr>
          <p:cNvSpPr/>
          <p:nvPr/>
        </p:nvSpPr>
        <p:spPr>
          <a:xfrm>
            <a:off x="414503" y="1451821"/>
            <a:ext cx="2492437" cy="1498283"/>
          </a:xfrm>
          <a:prstGeom prst="roundRect">
            <a:avLst/>
          </a:prstGeom>
          <a:solidFill>
            <a:srgbClr val="FDA97D"/>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0" tIns="45720" rIns="121920" rtlCol="0" anchor="ctr" anchorCtr="0">
            <a:spAutoFit/>
          </a:bodyPr>
          <a:lstStyle/>
          <a:p>
            <a:pPr marL="0" marR="0" lvl="0" indent="0" algn="ctr" defTabSz="1219170" rtl="0" eaLnBrk="1" fontAlgn="auto" latinLnBrk="0" hangingPunct="1">
              <a:lnSpc>
                <a:spcPct val="100000"/>
              </a:lnSpc>
              <a:spcBef>
                <a:spcPts val="0"/>
              </a:spcBef>
              <a:spcAft>
                <a:spcPts val="300"/>
              </a:spcAft>
              <a:buClrTx/>
              <a:buSzTx/>
              <a:buFontTx/>
              <a:buNone/>
              <a:tabLst/>
              <a:defRPr/>
            </a:pPr>
            <a:r>
              <a:rPr kumimoji="0" lang="en-GB" sz="1200" b="1" i="0" u="none" strike="noStrike" kern="1200" cap="none" spc="0" normalizeH="0" baseline="0" noProof="0" dirty="0">
                <a:ln>
                  <a:noFill/>
                </a:ln>
                <a:solidFill>
                  <a:srgbClr val="595454"/>
                </a:solidFill>
                <a:effectLst/>
                <a:uLnTx/>
                <a:uFillTx/>
                <a:cs typeface="Calibri" panose="020F0502020204030204" pitchFamily="34" charset="0"/>
              </a:rPr>
              <a:t>Key Eligibility </a:t>
            </a:r>
            <a:r>
              <a:rPr lang="en-GB" sz="1200" b="1" dirty="0">
                <a:solidFill>
                  <a:srgbClr val="595454"/>
                </a:solidFill>
                <a:cs typeface="Calibri" panose="020F0502020204030204" pitchFamily="34" charset="0"/>
              </a:rPr>
              <a:t>C</a:t>
            </a:r>
            <a:r>
              <a:rPr kumimoji="0" lang="en-GB" sz="1200" b="1" i="0" u="none" strike="noStrike" kern="1200" cap="none" spc="0" normalizeH="0" baseline="0" noProof="0" dirty="0" err="1">
                <a:ln>
                  <a:noFill/>
                </a:ln>
                <a:solidFill>
                  <a:srgbClr val="595454"/>
                </a:solidFill>
                <a:effectLst/>
                <a:uLnTx/>
                <a:uFillTx/>
                <a:cs typeface="Calibri" panose="020F0502020204030204" pitchFamily="34" charset="0"/>
              </a:rPr>
              <a:t>riteria</a:t>
            </a:r>
            <a:endParaRPr kumimoji="0" lang="en-GB" sz="1200" b="1" i="0" u="none" strike="noStrike" kern="1200" cap="none" spc="0" normalizeH="0" baseline="0" noProof="0" dirty="0">
              <a:ln>
                <a:noFill/>
              </a:ln>
              <a:solidFill>
                <a:srgbClr val="595454"/>
              </a:solidFill>
              <a:effectLst/>
              <a:uLnTx/>
              <a:uFillTx/>
              <a:cs typeface="Calibri" panose="020F0502020204030204" pitchFamily="34" charset="0"/>
            </a:endParaRPr>
          </a:p>
          <a:p>
            <a:pPr marL="179388" marR="0" lvl="0" indent="-179388" algn="l" defTabSz="514338" rtl="0" eaLnBrk="0" fontAlgn="auto" latinLnBrk="0" hangingPunct="0">
              <a:lnSpc>
                <a:spcPct val="100000"/>
              </a:lnSpc>
              <a:spcBef>
                <a:spcPts val="0"/>
              </a:spcBef>
              <a:spcAft>
                <a:spcPts val="300"/>
              </a:spcAft>
              <a:buClr>
                <a:srgbClr val="595454"/>
              </a:buClr>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rPr>
              <a:t>RRMM</a:t>
            </a:r>
          </a:p>
          <a:p>
            <a:pPr marL="179388" marR="0" lvl="0" indent="-179388" algn="l" defTabSz="514338" rtl="0" eaLnBrk="0" fontAlgn="auto" latinLnBrk="0" hangingPunct="0">
              <a:lnSpc>
                <a:spcPct val="100000"/>
              </a:lnSpc>
              <a:spcBef>
                <a:spcPts val="0"/>
              </a:spcBef>
              <a:spcAft>
                <a:spcPts val="300"/>
              </a:spcAft>
              <a:buClr>
                <a:srgbClr val="595454"/>
              </a:buClr>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rPr>
              <a:t>2-4 prior regimens</a:t>
            </a:r>
          </a:p>
          <a:p>
            <a:pPr marL="179388" marR="0" lvl="0" indent="-179388" algn="l" defTabSz="514338" rtl="0" eaLnBrk="0" fontAlgn="auto" latinLnBrk="0" hangingPunct="0">
              <a:lnSpc>
                <a:spcPct val="100000"/>
              </a:lnSpc>
              <a:spcBef>
                <a:spcPts val="0"/>
              </a:spcBef>
              <a:spcAft>
                <a:spcPts val="300"/>
              </a:spcAft>
              <a:buClr>
                <a:srgbClr val="595454"/>
              </a:buClr>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rPr>
              <a:t>Prior treatment with LEN</a:t>
            </a:r>
          </a:p>
          <a:p>
            <a:pPr marL="179388" marR="0" lvl="0" indent="-179388" algn="l" defTabSz="514338" rtl="0" eaLnBrk="0" fontAlgn="auto" latinLnBrk="0" hangingPunct="0">
              <a:lnSpc>
                <a:spcPct val="100000"/>
              </a:lnSpc>
              <a:spcBef>
                <a:spcPts val="0"/>
              </a:spcBef>
              <a:spcAft>
                <a:spcPts val="300"/>
              </a:spcAft>
              <a:buClr>
                <a:srgbClr val="595454"/>
              </a:buClr>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t>PD during or after the last </a:t>
            </a:r>
            <a:b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br>
            <a: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t>anti-myeloma therapy</a:t>
            </a:r>
            <a:endParaRPr kumimoji="0" lang="en-GB" sz="1200" b="0" i="0" u="none" strike="noStrike" kern="1200" cap="none" spc="0" normalizeH="0" baseline="0" noProof="0" dirty="0">
              <a:ln>
                <a:noFill/>
              </a:ln>
              <a:solidFill>
                <a:srgbClr val="595454"/>
              </a:solidFill>
              <a:effectLst/>
              <a:uLnTx/>
              <a:uFillTx/>
              <a:ea typeface="ＭＳ Ｐゴシック" pitchFamily="34" charset="-128"/>
              <a:cs typeface="Calibri" panose="020F0502020204030204" pitchFamily="34" charset="0"/>
            </a:endParaRPr>
          </a:p>
        </p:txBody>
      </p:sp>
      <p:sp>
        <p:nvSpPr>
          <p:cNvPr id="24" name="Rectangle: Rounded Corners 23">
            <a:extLst>
              <a:ext uri="{FF2B5EF4-FFF2-40B4-BE49-F238E27FC236}">
                <a16:creationId xmlns:a16="http://schemas.microsoft.com/office/drawing/2014/main" id="{F51F1FB0-F249-4C5C-AC3E-4649F0420F35}"/>
              </a:ext>
            </a:extLst>
          </p:cNvPr>
          <p:cNvSpPr/>
          <p:nvPr/>
        </p:nvSpPr>
        <p:spPr>
          <a:xfrm>
            <a:off x="398875" y="3068325"/>
            <a:ext cx="2492858" cy="2111216"/>
          </a:xfrm>
          <a:prstGeom prst="roundRect">
            <a:avLst/>
          </a:prstGeom>
          <a:solidFill>
            <a:srgbClr val="FEDCCA"/>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0" tIns="45720" rIns="121920" rtlCol="0" anchor="ctr" anchorCtr="0">
            <a:spAutoFit/>
          </a:bodyPr>
          <a:lstStyle/>
          <a:p>
            <a:pPr marL="0" marR="0" lvl="0" indent="0" algn="ctr" defTabSz="1219170" rtl="0" eaLnBrk="1" fontAlgn="auto" latinLnBrk="0" hangingPunct="1">
              <a:lnSpc>
                <a:spcPct val="100000"/>
              </a:lnSpc>
              <a:spcBef>
                <a:spcPts val="0"/>
              </a:spcBef>
              <a:spcAft>
                <a:spcPts val="300"/>
              </a:spcAft>
              <a:buClrTx/>
              <a:buSzTx/>
              <a:buFontTx/>
              <a:buNone/>
              <a:tabLst/>
              <a:defRPr/>
            </a:pPr>
            <a:r>
              <a:rPr kumimoji="0" lang="en-GB" sz="1200" b="1" i="0" u="none" strike="noStrike" kern="1200" cap="none" spc="0" normalizeH="0" baseline="0" noProof="0" dirty="0">
                <a:ln>
                  <a:noFill/>
                </a:ln>
                <a:solidFill>
                  <a:srgbClr val="595454"/>
                </a:solidFill>
                <a:effectLst/>
                <a:uLnTx/>
                <a:uFillTx/>
                <a:cs typeface="Calibri" panose="020F0502020204030204" pitchFamily="34" charset="0"/>
              </a:rPr>
              <a:t>Study Endpoints</a:t>
            </a:r>
          </a:p>
          <a:p>
            <a:pPr marL="0" marR="0" lvl="0" indent="0" algn="l" defTabSz="1219170" rtl="0" eaLnBrk="1" fontAlgn="auto" latinLnBrk="0" hangingPunct="1">
              <a:lnSpc>
                <a:spcPct val="100000"/>
              </a:lnSpc>
              <a:spcBef>
                <a:spcPts val="0"/>
              </a:spcBef>
              <a:spcAft>
                <a:spcPts val="300"/>
              </a:spcAft>
              <a:buClrTx/>
              <a:buSzTx/>
              <a:buFontTx/>
              <a:buNone/>
              <a:tabLst/>
              <a:defRPr/>
            </a:pPr>
            <a:r>
              <a:rPr kumimoji="0" lang="en-GB" sz="1200" b="1" i="0" u="none" strike="noStrike" kern="1200" cap="none" spc="0" normalizeH="0" baseline="0" noProof="0" dirty="0">
                <a:ln>
                  <a:noFill/>
                </a:ln>
                <a:solidFill>
                  <a:srgbClr val="595454"/>
                </a:solidFill>
                <a:effectLst/>
                <a:uLnTx/>
                <a:uFillTx/>
                <a:cs typeface="Calibri" panose="020F0502020204030204" pitchFamily="34" charset="0"/>
              </a:rPr>
              <a:t>Primary</a:t>
            </a:r>
            <a: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t>:</a:t>
            </a:r>
          </a:p>
          <a:p>
            <a:pPr marL="171450" marR="0" lvl="0" indent="-171450" algn="l" defTabSz="121917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t>Determine MTD/RP2D, evaluate preliminary safety and efficacy of CC-02480 + BORT + DEX</a:t>
            </a:r>
          </a:p>
          <a:p>
            <a:pPr marL="0" marR="0" lvl="0" indent="0" algn="l" defTabSz="1219170" rtl="0" eaLnBrk="1" fontAlgn="auto" latinLnBrk="0" hangingPunct="1">
              <a:lnSpc>
                <a:spcPct val="100000"/>
              </a:lnSpc>
              <a:spcBef>
                <a:spcPts val="0"/>
              </a:spcBef>
              <a:spcAft>
                <a:spcPts val="300"/>
              </a:spcAft>
              <a:buClrTx/>
              <a:buSzTx/>
              <a:buFontTx/>
              <a:buNone/>
              <a:tabLst/>
              <a:defRPr/>
            </a:pPr>
            <a:r>
              <a:rPr kumimoji="0" lang="en-GB" sz="1200" b="1" i="0" u="none" strike="noStrike" kern="1200" cap="none" spc="0" normalizeH="0" baseline="0" noProof="0" dirty="0">
                <a:ln>
                  <a:noFill/>
                </a:ln>
                <a:solidFill>
                  <a:srgbClr val="595454"/>
                </a:solidFill>
                <a:effectLst/>
                <a:uLnTx/>
                <a:uFillTx/>
                <a:cs typeface="Calibri" panose="020F0502020204030204" pitchFamily="34" charset="0"/>
              </a:rPr>
              <a:t>Secondary</a:t>
            </a:r>
            <a: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t>: </a:t>
            </a:r>
          </a:p>
          <a:p>
            <a:pPr marL="171450" marR="0" lvl="0" indent="-171450" algn="l" defTabSz="121917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595454"/>
                </a:solidFill>
                <a:effectLst/>
                <a:uLnTx/>
                <a:uFillTx/>
                <a:cs typeface="Calibri" panose="020F0502020204030204" pitchFamily="34" charset="0"/>
              </a:rPr>
              <a:t>Evaluate additional efficacy measures</a:t>
            </a:r>
          </a:p>
        </p:txBody>
      </p:sp>
      <p:pic>
        <p:nvPicPr>
          <p:cNvPr id="10" name="Picture 9">
            <a:extLst>
              <a:ext uri="{FF2B5EF4-FFF2-40B4-BE49-F238E27FC236}">
                <a16:creationId xmlns:a16="http://schemas.microsoft.com/office/drawing/2014/main" id="{3A18459F-E64B-45E9-936D-6843AC906FBE}"/>
              </a:ext>
            </a:extLst>
          </p:cNvPr>
          <p:cNvPicPr>
            <a:picLocks noChangeAspect="1"/>
          </p:cNvPicPr>
          <p:nvPr/>
        </p:nvPicPr>
        <p:blipFill>
          <a:blip r:embed="rId4"/>
          <a:stretch>
            <a:fillRect/>
          </a:stretch>
        </p:blipFill>
        <p:spPr>
          <a:xfrm>
            <a:off x="2938968" y="1863787"/>
            <a:ext cx="4697799" cy="3049313"/>
          </a:xfrm>
          <a:prstGeom prst="rect">
            <a:avLst/>
          </a:prstGeom>
        </p:spPr>
      </p:pic>
      <p:grpSp>
        <p:nvGrpSpPr>
          <p:cNvPr id="5" name="Group 4">
            <a:extLst>
              <a:ext uri="{FF2B5EF4-FFF2-40B4-BE49-F238E27FC236}">
                <a16:creationId xmlns:a16="http://schemas.microsoft.com/office/drawing/2014/main" id="{65084E37-6ACC-4121-B1D3-916738AD83CD}"/>
              </a:ext>
            </a:extLst>
          </p:cNvPr>
          <p:cNvGrpSpPr/>
          <p:nvPr/>
        </p:nvGrpSpPr>
        <p:grpSpPr>
          <a:xfrm>
            <a:off x="7305581" y="753732"/>
            <a:ext cx="4471916" cy="4909945"/>
            <a:chOff x="6466287" y="929615"/>
            <a:chExt cx="4471916" cy="4909945"/>
          </a:xfrm>
        </p:grpSpPr>
        <p:sp>
          <p:nvSpPr>
            <p:cNvPr id="35" name="TextBox 34">
              <a:extLst>
                <a:ext uri="{FF2B5EF4-FFF2-40B4-BE49-F238E27FC236}">
                  <a16:creationId xmlns:a16="http://schemas.microsoft.com/office/drawing/2014/main" id="{B46B6F9E-781A-47D9-B634-B78010F4036C}"/>
                </a:ext>
              </a:extLst>
            </p:cNvPr>
            <p:cNvSpPr txBox="1"/>
            <p:nvPr/>
          </p:nvSpPr>
          <p:spPr>
            <a:xfrm>
              <a:off x="6466287" y="3416492"/>
              <a:ext cx="768317"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21-day</a:t>
              </a:r>
              <a:b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b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cycles</a:t>
              </a:r>
            </a:p>
          </p:txBody>
        </p:sp>
        <p:grpSp>
          <p:nvGrpSpPr>
            <p:cNvPr id="2" name="Group 1">
              <a:extLst>
                <a:ext uri="{FF2B5EF4-FFF2-40B4-BE49-F238E27FC236}">
                  <a16:creationId xmlns:a16="http://schemas.microsoft.com/office/drawing/2014/main" id="{949FBE9D-97E4-40BA-BC6E-0B24E16EA5F4}"/>
                </a:ext>
              </a:extLst>
            </p:cNvPr>
            <p:cNvGrpSpPr/>
            <p:nvPr/>
          </p:nvGrpSpPr>
          <p:grpSpPr>
            <a:xfrm>
              <a:off x="7196041" y="929615"/>
              <a:ext cx="3742162" cy="4909945"/>
              <a:chOff x="7196041" y="929615"/>
              <a:chExt cx="3742162" cy="4909945"/>
            </a:xfrm>
          </p:grpSpPr>
          <p:grpSp>
            <p:nvGrpSpPr>
              <p:cNvPr id="6" name="Group 5">
                <a:extLst>
                  <a:ext uri="{FF2B5EF4-FFF2-40B4-BE49-F238E27FC236}">
                    <a16:creationId xmlns:a16="http://schemas.microsoft.com/office/drawing/2014/main" id="{AC4D9B84-FFA0-45CF-8DC9-506AC171E0C5}"/>
                  </a:ext>
                </a:extLst>
              </p:cNvPr>
              <p:cNvGrpSpPr/>
              <p:nvPr/>
            </p:nvGrpSpPr>
            <p:grpSpPr>
              <a:xfrm>
                <a:off x="7380838" y="1528983"/>
                <a:ext cx="3557365" cy="2068535"/>
                <a:chOff x="8104976" y="1335042"/>
                <a:chExt cx="3557365" cy="2068535"/>
              </a:xfrm>
            </p:grpSpPr>
            <p:sp>
              <p:nvSpPr>
                <p:cNvPr id="80" name="TextBox 79">
                  <a:extLst>
                    <a:ext uri="{FF2B5EF4-FFF2-40B4-BE49-F238E27FC236}">
                      <a16:creationId xmlns:a16="http://schemas.microsoft.com/office/drawing/2014/main" id="{BB89FE89-92D2-4D3C-AEA1-067872719A5A}"/>
                    </a:ext>
                  </a:extLst>
                </p:cNvPr>
                <p:cNvSpPr txBox="1"/>
                <p:nvPr/>
              </p:nvSpPr>
              <p:spPr>
                <a:xfrm>
                  <a:off x="8104976" y="1335042"/>
                  <a:ext cx="3557365" cy="2068535"/>
                </a:xfrm>
                <a:prstGeom prst="rect">
                  <a:avLst/>
                </a:prstGeom>
                <a:solidFill>
                  <a:schemeClr val="bg1">
                    <a:lumMod val="95000"/>
                  </a:schemeClr>
                </a:solidFill>
              </p:spPr>
              <p:txBody>
                <a:bodyPr wrap="square" lIns="91440" rIns="9144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Oral CC-92480 at specified cohort dose on</a:t>
                  </a:r>
                  <a:b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b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D1–14, followed by a </a:t>
                  </a:r>
                  <a:r>
                    <a:rPr lang="en-US" sz="1200" dirty="0">
                      <a:solidFill>
                        <a:srgbClr val="595454"/>
                      </a:solidFill>
                      <a:cs typeface="Calibri" panose="020F0502020204030204" pitchFamily="34" charset="0"/>
                    </a:rPr>
                    <a:t>seven-day</a:t>
                  </a: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 resting period </a:t>
                  </a:r>
                </a:p>
              </p:txBody>
            </p:sp>
            <p:grpSp>
              <p:nvGrpSpPr>
                <p:cNvPr id="81" name="Group 80">
                  <a:extLst>
                    <a:ext uri="{FF2B5EF4-FFF2-40B4-BE49-F238E27FC236}">
                      <a16:creationId xmlns:a16="http://schemas.microsoft.com/office/drawing/2014/main" id="{77BD5596-136A-4ED0-88F8-0574E7AEA215}"/>
                    </a:ext>
                  </a:extLst>
                </p:cNvPr>
                <p:cNvGrpSpPr/>
                <p:nvPr/>
              </p:nvGrpSpPr>
              <p:grpSpPr>
                <a:xfrm>
                  <a:off x="8167288" y="2065238"/>
                  <a:ext cx="3167155" cy="1274516"/>
                  <a:chOff x="205218" y="1911001"/>
                  <a:chExt cx="2375366" cy="955887"/>
                </a:xfrm>
              </p:grpSpPr>
              <p:sp>
                <p:nvSpPr>
                  <p:cNvPr id="82" name="Rectangle 81">
                    <a:extLst>
                      <a:ext uri="{FF2B5EF4-FFF2-40B4-BE49-F238E27FC236}">
                        <a16:creationId xmlns:a16="http://schemas.microsoft.com/office/drawing/2014/main" id="{B49BBE83-F610-4C23-82A1-CFB2E48F959A}"/>
                      </a:ext>
                    </a:extLst>
                  </p:cNvPr>
                  <p:cNvSpPr/>
                  <p:nvPr/>
                </p:nvSpPr>
                <p:spPr>
                  <a:xfrm>
                    <a:off x="205218" y="2363968"/>
                    <a:ext cx="758952" cy="50292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 rIns="12192" rtlCol="0" anchor="ct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200" b="1" i="0" u="none" strike="noStrike" kern="1200" cap="none" spc="0" normalizeH="0" baseline="0" noProof="0" dirty="0">
                        <a:ln>
                          <a:noFill/>
                        </a:ln>
                        <a:solidFill>
                          <a:srgbClr val="FFFFFF"/>
                        </a:solidFill>
                        <a:effectLst/>
                        <a:uLnTx/>
                        <a:uFillTx/>
                        <a:cs typeface="Calibri" panose="020F0502020204030204" pitchFamily="34" charset="0"/>
                      </a:rPr>
                      <a:t>0.3 mg</a:t>
                    </a:r>
                  </a:p>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200" b="1" i="0" u="none" strike="noStrike" kern="1200" cap="none" spc="0" normalizeH="0" baseline="0" noProof="0" dirty="0">
                        <a:ln>
                          <a:noFill/>
                        </a:ln>
                        <a:solidFill>
                          <a:srgbClr val="FFFFFF"/>
                        </a:solidFill>
                        <a:effectLst/>
                        <a:uLnTx/>
                        <a:uFillTx/>
                        <a:cs typeface="Calibri" panose="020F0502020204030204" pitchFamily="34" charset="0"/>
                      </a:rPr>
                      <a:t>n = 3</a:t>
                    </a:r>
                  </a:p>
                </p:txBody>
              </p:sp>
              <p:sp>
                <p:nvSpPr>
                  <p:cNvPr id="83" name="Rectangle 82">
                    <a:extLst>
                      <a:ext uri="{FF2B5EF4-FFF2-40B4-BE49-F238E27FC236}">
                        <a16:creationId xmlns:a16="http://schemas.microsoft.com/office/drawing/2014/main" id="{3E60D165-0079-4CB1-B625-0764FF8BBFF1}"/>
                      </a:ext>
                    </a:extLst>
                  </p:cNvPr>
                  <p:cNvSpPr/>
                  <p:nvPr/>
                </p:nvSpPr>
                <p:spPr>
                  <a:xfrm>
                    <a:off x="1013425" y="2137485"/>
                    <a:ext cx="758952" cy="50292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 rIns="12192" rtlCol="0" anchor="ct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200" b="1" i="0" u="none" strike="noStrike" kern="1200" cap="none" spc="0" normalizeH="0" baseline="0" noProof="0" dirty="0">
                        <a:ln>
                          <a:noFill/>
                        </a:ln>
                        <a:solidFill>
                          <a:srgbClr val="FFFFFF"/>
                        </a:solidFill>
                        <a:effectLst/>
                        <a:uLnTx/>
                        <a:uFillTx/>
                        <a:cs typeface="Calibri" panose="020F0502020204030204" pitchFamily="34" charset="0"/>
                      </a:rPr>
                      <a:t>0.6 mg</a:t>
                    </a:r>
                  </a:p>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200" b="1" i="0" u="none" strike="noStrike" kern="1200" cap="none" spc="0" normalizeH="0" baseline="0" noProof="0" dirty="0">
                        <a:ln>
                          <a:noFill/>
                        </a:ln>
                        <a:solidFill>
                          <a:srgbClr val="FFFFFF"/>
                        </a:solidFill>
                        <a:effectLst/>
                        <a:uLnTx/>
                        <a:uFillTx/>
                        <a:cs typeface="Calibri" panose="020F0502020204030204" pitchFamily="34" charset="0"/>
                      </a:rPr>
                      <a:t>n = 6</a:t>
                    </a:r>
                  </a:p>
                </p:txBody>
              </p:sp>
              <p:sp>
                <p:nvSpPr>
                  <p:cNvPr id="84" name="Rectangle 83">
                    <a:extLst>
                      <a:ext uri="{FF2B5EF4-FFF2-40B4-BE49-F238E27FC236}">
                        <a16:creationId xmlns:a16="http://schemas.microsoft.com/office/drawing/2014/main" id="{4D4D1A5D-EC9C-4E44-9E26-3C1F2D3064EE}"/>
                      </a:ext>
                    </a:extLst>
                  </p:cNvPr>
                  <p:cNvSpPr/>
                  <p:nvPr/>
                </p:nvSpPr>
                <p:spPr>
                  <a:xfrm>
                    <a:off x="1821632" y="1911001"/>
                    <a:ext cx="758952" cy="50292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2" rIns="12192" rtlCol="0" anchor="ct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200" b="1" i="0" u="none" strike="noStrike" kern="1200" cap="none" spc="0" normalizeH="0" baseline="0" noProof="0" dirty="0">
                        <a:ln>
                          <a:noFill/>
                        </a:ln>
                        <a:solidFill>
                          <a:srgbClr val="FFFFFF"/>
                        </a:solidFill>
                        <a:effectLst/>
                        <a:uLnTx/>
                        <a:uFillTx/>
                        <a:cs typeface="Calibri" panose="020F0502020204030204" pitchFamily="34" charset="0"/>
                      </a:rPr>
                      <a:t>1.0 mg</a:t>
                    </a:r>
                  </a:p>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200" b="1" i="0" u="none" strike="noStrike" kern="1200" cap="none" spc="0" normalizeH="0" baseline="0" noProof="0" dirty="0">
                        <a:ln>
                          <a:noFill/>
                        </a:ln>
                        <a:solidFill>
                          <a:srgbClr val="FFFFFF"/>
                        </a:solidFill>
                        <a:effectLst/>
                        <a:uLnTx/>
                        <a:uFillTx/>
                        <a:cs typeface="Calibri" panose="020F0502020204030204" pitchFamily="34" charset="0"/>
                      </a:rPr>
                      <a:t>n = 10</a:t>
                    </a:r>
                  </a:p>
                </p:txBody>
              </p:sp>
              <p:sp>
                <p:nvSpPr>
                  <p:cNvPr id="85" name="Arrow: Bent 84">
                    <a:extLst>
                      <a:ext uri="{FF2B5EF4-FFF2-40B4-BE49-F238E27FC236}">
                        <a16:creationId xmlns:a16="http://schemas.microsoft.com/office/drawing/2014/main" id="{77B46E01-0FFD-4AA4-AA1D-B286887E4EAA}"/>
                      </a:ext>
                    </a:extLst>
                  </p:cNvPr>
                  <p:cNvSpPr/>
                  <p:nvPr/>
                </p:nvSpPr>
                <p:spPr>
                  <a:xfrm>
                    <a:off x="693235" y="2216508"/>
                    <a:ext cx="320190" cy="151297"/>
                  </a:xfrm>
                  <a:prstGeom prst="bentArrow">
                    <a:avLst>
                      <a:gd name="adj1" fmla="val 37591"/>
                      <a:gd name="adj2" fmla="val 39165"/>
                      <a:gd name="adj3" fmla="val 25000"/>
                      <a:gd name="adj4"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595454"/>
                      </a:solidFill>
                      <a:effectLst/>
                      <a:uLnTx/>
                      <a:uFillTx/>
                      <a:cs typeface="Calibri" panose="020F0502020204030204" pitchFamily="34" charset="0"/>
                    </a:endParaRPr>
                  </a:p>
                </p:txBody>
              </p:sp>
              <p:sp>
                <p:nvSpPr>
                  <p:cNvPr id="86" name="Arrow: Bent 85">
                    <a:extLst>
                      <a:ext uri="{FF2B5EF4-FFF2-40B4-BE49-F238E27FC236}">
                        <a16:creationId xmlns:a16="http://schemas.microsoft.com/office/drawing/2014/main" id="{255AE811-1533-451A-B504-248C6B057140}"/>
                      </a:ext>
                    </a:extLst>
                  </p:cNvPr>
                  <p:cNvSpPr/>
                  <p:nvPr/>
                </p:nvSpPr>
                <p:spPr>
                  <a:xfrm>
                    <a:off x="1500867" y="1993308"/>
                    <a:ext cx="320190" cy="151297"/>
                  </a:xfrm>
                  <a:prstGeom prst="bentArrow">
                    <a:avLst>
                      <a:gd name="adj1" fmla="val 37591"/>
                      <a:gd name="adj2" fmla="val 39165"/>
                      <a:gd name="adj3" fmla="val 25000"/>
                      <a:gd name="adj4"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595454"/>
                      </a:solidFill>
                      <a:effectLst/>
                      <a:uLnTx/>
                      <a:uFillTx/>
                      <a:cs typeface="Calibri" panose="020F0502020204030204" pitchFamily="34" charset="0"/>
                    </a:endParaRPr>
                  </a:p>
                </p:txBody>
              </p:sp>
            </p:grpSp>
          </p:grpSp>
          <p:sp>
            <p:nvSpPr>
              <p:cNvPr id="89" name="TextBox 88">
                <a:extLst>
                  <a:ext uri="{FF2B5EF4-FFF2-40B4-BE49-F238E27FC236}">
                    <a16:creationId xmlns:a16="http://schemas.microsoft.com/office/drawing/2014/main" id="{C60A9DBB-A2B3-4755-A0FD-22CBF4FCEF15}"/>
                  </a:ext>
                </a:extLst>
              </p:cNvPr>
              <p:cNvSpPr txBox="1"/>
              <p:nvPr/>
            </p:nvSpPr>
            <p:spPr>
              <a:xfrm>
                <a:off x="7380838" y="3616142"/>
                <a:ext cx="3557365" cy="1040438"/>
              </a:xfrm>
              <a:prstGeom prst="rect">
                <a:avLst/>
              </a:prstGeom>
              <a:solidFill>
                <a:schemeClr val="accent6">
                  <a:lumMod val="20000"/>
                  <a:lumOff val="80000"/>
                </a:schemeClr>
              </a:solidFill>
            </p:spPr>
            <p:txBody>
              <a:bodyPr wrap="squar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s.c. BORT at a starting dose of 1.3 mg/m</a:t>
                </a:r>
                <a:r>
                  <a:rPr kumimoji="0" lang="en-US" sz="1200" b="0" i="0" u="none" strike="noStrike" kern="1200" cap="none" spc="0" normalizeH="0" baseline="30000" noProof="0" dirty="0">
                    <a:ln>
                      <a:noFill/>
                    </a:ln>
                    <a:solidFill>
                      <a:srgbClr val="595454"/>
                    </a:solidFill>
                    <a:effectLst/>
                    <a:uLnTx/>
                    <a:uFillTx/>
                    <a:cs typeface="Calibri" panose="020F0502020204030204" pitchFamily="34" charset="0"/>
                  </a:rPr>
                  <a:t>2</a:t>
                </a: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 on</a:t>
                </a:r>
                <a:b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b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D1, 4, 8, and 11 (C1–8) and on D1 and 8 (C ≥ 9)</a:t>
                </a:r>
              </a:p>
            </p:txBody>
          </p:sp>
          <p:sp>
            <p:nvSpPr>
              <p:cNvPr id="90" name="TextBox 89">
                <a:extLst>
                  <a:ext uri="{FF2B5EF4-FFF2-40B4-BE49-F238E27FC236}">
                    <a16:creationId xmlns:a16="http://schemas.microsoft.com/office/drawing/2014/main" id="{B96E82E4-5A0F-415D-BD39-AFA9C32206D4}"/>
                  </a:ext>
                </a:extLst>
              </p:cNvPr>
              <p:cNvSpPr txBox="1"/>
              <p:nvPr/>
            </p:nvSpPr>
            <p:spPr>
              <a:xfrm>
                <a:off x="7380838" y="4648400"/>
                <a:ext cx="3557365" cy="1040438"/>
              </a:xfrm>
              <a:prstGeom prst="rect">
                <a:avLst/>
              </a:prstGeom>
              <a:solidFill>
                <a:srgbClr val="DAC5C5"/>
              </a:solidFill>
            </p:spPr>
            <p:txBody>
              <a:bodyPr wrap="square">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Oral DEX at 20 mg/day (10 mg/day if &gt; 75</a:t>
                </a:r>
                <a:b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br>
                <a:r>
                  <a:rPr kumimoji="0" lang="en-US" sz="1200" b="0" i="0" u="none" strike="noStrike" kern="1200" cap="none" spc="0" normalizeH="0" baseline="0" noProof="0" dirty="0">
                    <a:ln>
                      <a:noFill/>
                    </a:ln>
                    <a:solidFill>
                      <a:srgbClr val="595454"/>
                    </a:solidFill>
                    <a:effectLst/>
                    <a:uLnTx/>
                    <a:uFillTx/>
                    <a:cs typeface="Calibri" panose="020F0502020204030204" pitchFamily="34" charset="0"/>
                  </a:rPr>
                  <a:t>years of age)                                                           on D1, 2, 4, 5, 8, 9, 11, and 12 (C1–8)                                                            and on D1, 2, 8, and 9 (C ≥ 9)</a:t>
                </a:r>
              </a:p>
            </p:txBody>
          </p:sp>
          <p:sp>
            <p:nvSpPr>
              <p:cNvPr id="7" name="Left Brace 6">
                <a:extLst>
                  <a:ext uri="{FF2B5EF4-FFF2-40B4-BE49-F238E27FC236}">
                    <a16:creationId xmlns:a16="http://schemas.microsoft.com/office/drawing/2014/main" id="{B7089052-A8CE-443F-A7BF-4B92C1EFD638}"/>
                  </a:ext>
                </a:extLst>
              </p:cNvPr>
              <p:cNvSpPr/>
              <p:nvPr/>
            </p:nvSpPr>
            <p:spPr>
              <a:xfrm>
                <a:off x="7196041" y="1528983"/>
                <a:ext cx="137562" cy="4310577"/>
              </a:xfrm>
              <a:prstGeom prst="leftBrace">
                <a:avLst/>
              </a:prstGeom>
              <a:ln>
                <a:solidFill>
                  <a:srgbClr val="595454"/>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595454"/>
                  </a:solidFill>
                  <a:effectLst/>
                  <a:uLnTx/>
                  <a:uFillTx/>
                  <a:cs typeface="Calibri" panose="020F0502020204030204" pitchFamily="34" charset="0"/>
                </a:endParaRPr>
              </a:p>
            </p:txBody>
          </p:sp>
          <p:sp>
            <p:nvSpPr>
              <p:cNvPr id="43" name="TextBox 42">
                <a:extLst>
                  <a:ext uri="{FF2B5EF4-FFF2-40B4-BE49-F238E27FC236}">
                    <a16:creationId xmlns:a16="http://schemas.microsoft.com/office/drawing/2014/main" id="{136934C0-1B16-4417-A794-0639657A43CA}"/>
                  </a:ext>
                </a:extLst>
              </p:cNvPr>
              <p:cNvSpPr txBox="1"/>
              <p:nvPr/>
            </p:nvSpPr>
            <p:spPr>
              <a:xfrm>
                <a:off x="7333603" y="929615"/>
                <a:ext cx="3557366"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effectLst/>
                    <a:uLnTx/>
                    <a:uFillTx/>
                    <a:cs typeface="Calibri" panose="020F0502020204030204" pitchFamily="34" charset="0"/>
                  </a:rPr>
                  <a:t>Treatment Schedule for the </a:t>
                </a:r>
                <a:br>
                  <a:rPr kumimoji="0" lang="en-US" sz="1400" b="1" i="0" u="none" strike="noStrike" kern="1200" cap="none" spc="0" normalizeH="0" baseline="0" noProof="0" dirty="0">
                    <a:ln>
                      <a:noFill/>
                    </a:ln>
                    <a:effectLst/>
                    <a:uLnTx/>
                    <a:uFillTx/>
                    <a:cs typeface="Calibri" panose="020F0502020204030204" pitchFamily="34" charset="0"/>
                  </a:rPr>
                </a:br>
                <a:r>
                  <a:rPr lang="en-US" sz="1400" b="1" dirty="0">
                    <a:cs typeface="Calibri" panose="020F0502020204030204" pitchFamily="34" charset="0"/>
                  </a:rPr>
                  <a:t>M</a:t>
                </a:r>
                <a:r>
                  <a:rPr kumimoji="0" lang="en-US" sz="1400" b="1" i="0" u="none" strike="noStrike" kern="1200" cap="none" spc="0" normalizeH="0" baseline="0" noProof="0" dirty="0" err="1">
                    <a:ln>
                      <a:noFill/>
                    </a:ln>
                    <a:effectLst/>
                    <a:uLnTx/>
                    <a:uFillTx/>
                    <a:cs typeface="Calibri" panose="020F0502020204030204" pitchFamily="34" charset="0"/>
                  </a:rPr>
                  <a:t>ezigdomide</a:t>
                </a:r>
                <a:r>
                  <a:rPr kumimoji="0" lang="en-US" sz="1400" b="1" i="0" u="none" strike="noStrike" kern="1200" cap="none" spc="0" normalizeH="0" baseline="0" noProof="0" dirty="0">
                    <a:ln>
                      <a:noFill/>
                    </a:ln>
                    <a:effectLst/>
                    <a:uLnTx/>
                    <a:uFillTx/>
                    <a:cs typeface="Calibri" panose="020F0502020204030204" pitchFamily="34" charset="0"/>
                  </a:rPr>
                  <a:t> + BORT + DEX cohort</a:t>
                </a:r>
              </a:p>
            </p:txBody>
          </p:sp>
        </p:grpSp>
      </p:grpSp>
      <p:sp>
        <p:nvSpPr>
          <p:cNvPr id="9" name="Footer Placeholder 8">
            <a:extLst>
              <a:ext uri="{FF2B5EF4-FFF2-40B4-BE49-F238E27FC236}">
                <a16:creationId xmlns:a16="http://schemas.microsoft.com/office/drawing/2014/main" id="{7A5FBC14-733C-1C0A-E249-10C91F690158}"/>
              </a:ext>
            </a:extLst>
          </p:cNvPr>
          <p:cNvSpPr>
            <a:spLocks noGrp="1"/>
          </p:cNvSpPr>
          <p:nvPr>
            <p:ph type="ftr" sz="quarter" idx="3"/>
          </p:nvPr>
        </p:nvSpPr>
        <p:spPr>
          <a:xfrm>
            <a:off x="609600" y="5198166"/>
            <a:ext cx="11412538" cy="1600316"/>
          </a:xfrm>
        </p:spPr>
        <p:txBody>
          <a:bodyPr/>
          <a:lstStyle/>
          <a:p>
            <a:r>
              <a:rPr lang="en-US" sz="1100" dirty="0" err="1"/>
              <a:t>Mezigdomide</a:t>
            </a:r>
            <a:r>
              <a:rPr lang="en-US" sz="1100" dirty="0"/>
              <a:t> (CC-92480) is an investigational product, currently not approved by any regulatory agency.</a:t>
            </a:r>
            <a:br>
              <a:rPr lang="en-US" sz="1100" dirty="0"/>
            </a:br>
            <a:r>
              <a:rPr lang="en-US" sz="1100" baseline="30000" dirty="0"/>
              <a:t>a </a:t>
            </a:r>
            <a:r>
              <a:rPr lang="en-US" sz="1100" dirty="0"/>
              <a:t>0.3, 0.6, or 1.0 mg given orally on D1–14 of each 21-day cycle; </a:t>
            </a:r>
            <a:r>
              <a:rPr lang="en-US" sz="1100" baseline="30000" dirty="0"/>
              <a:t>b </a:t>
            </a:r>
            <a:r>
              <a:rPr lang="en-US" sz="1100" dirty="0"/>
              <a:t>If the threshold for minimum ≥ </a:t>
            </a:r>
            <a:r>
              <a:rPr lang="en-US" sz="1100" dirty="0" err="1"/>
              <a:t>VGPR</a:t>
            </a:r>
            <a:r>
              <a:rPr lang="en-US" sz="1100" dirty="0"/>
              <a:t> rate for Cohort D is met, </a:t>
            </a:r>
            <a:br>
              <a:rPr lang="en-US" sz="1100" dirty="0"/>
            </a:br>
            <a:r>
              <a:rPr lang="en-US" sz="1100" dirty="0"/>
              <a:t>an additional cohort may be opened to evaluate CC-92480 + BORT + DEX in </a:t>
            </a:r>
            <a:r>
              <a:rPr lang="en-US" sz="1100" dirty="0" err="1"/>
              <a:t>TE</a:t>
            </a:r>
            <a:r>
              <a:rPr lang="en-US" sz="1100" dirty="0"/>
              <a:t> </a:t>
            </a:r>
            <a:r>
              <a:rPr lang="en-US" sz="1100" dirty="0" err="1"/>
              <a:t>NDMM</a:t>
            </a:r>
            <a:r>
              <a:rPr lang="en-US" sz="1100" dirty="0"/>
              <a:t> patients; </a:t>
            </a:r>
            <a:r>
              <a:rPr lang="en-US" sz="1100" baseline="30000" dirty="0"/>
              <a:t>c </a:t>
            </a:r>
            <a:r>
              <a:rPr lang="en-US" sz="1100" dirty="0"/>
              <a:t>At RP2D.</a:t>
            </a:r>
          </a:p>
          <a:p>
            <a:r>
              <a:rPr lang="en-US" sz="1100" dirty="0"/>
              <a:t> </a:t>
            </a:r>
          </a:p>
          <a:p>
            <a:r>
              <a:rPr lang="en-US" sz="1100" dirty="0"/>
              <a:t>ELO, </a:t>
            </a:r>
            <a:r>
              <a:rPr lang="en-US" sz="1100" dirty="0" err="1"/>
              <a:t>elotuzumab</a:t>
            </a:r>
            <a:r>
              <a:rPr lang="en-US" sz="1100" dirty="0"/>
              <a:t>; ISA, </a:t>
            </a:r>
            <a:r>
              <a:rPr lang="en-US" sz="1100" dirty="0" err="1"/>
              <a:t>isatuximab</a:t>
            </a:r>
            <a:r>
              <a:rPr lang="en-US" sz="1100" dirty="0"/>
              <a:t>; </a:t>
            </a:r>
            <a:r>
              <a:rPr lang="en-US" sz="1100" dirty="0" err="1"/>
              <a:t>s.c.</a:t>
            </a:r>
            <a:r>
              <a:rPr lang="en-US" sz="1100" dirty="0"/>
              <a:t> subcutaneous.</a:t>
            </a:r>
          </a:p>
          <a:p>
            <a:endParaRPr lang="en-US" sz="1100" dirty="0"/>
          </a:p>
          <a:p>
            <a:r>
              <a:rPr lang="en-US" sz="1100" dirty="0"/>
              <a:t>1. NCT03989414. Available from: https://clinicaltrials.gov/ct2/show/NCT03989414. Accessed March 2022. 2. Richardson PG, et al. </a:t>
            </a:r>
            <a:r>
              <a:rPr lang="en-US" sz="1100" i="1" dirty="0"/>
              <a:t>Blood. </a:t>
            </a:r>
            <a:r>
              <a:rPr lang="en-US" sz="1100" dirty="0"/>
              <a:t>2021;138:abstract 2731.</a:t>
            </a:r>
          </a:p>
        </p:txBody>
      </p:sp>
    </p:spTree>
    <p:custDataLst>
      <p:tags r:id="rId1"/>
    </p:custDataLst>
    <p:extLst>
      <p:ext uri="{BB962C8B-B14F-4D97-AF65-F5344CB8AC3E}">
        <p14:creationId xmlns:p14="http://schemas.microsoft.com/office/powerpoint/2010/main" val="3152512785"/>
      </p:ext>
    </p:extLst>
  </p:cSld>
  <p:clrMapOvr>
    <a:masterClrMapping/>
  </p:clrMapOvr>
  <mc:AlternateContent xmlns:mc="http://schemas.openxmlformats.org/markup-compatibility/2006" xmlns:p14="http://schemas.microsoft.com/office/powerpoint/2010/main">
    <mc:Choice Requires="p14">
      <p:transition p14:dur="0" advClick="0" advTm="31920"/>
    </mc:Choice>
    <mc:Fallback xmlns="">
      <p:transition advClick="0" advTm="3192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326EA-69E9-4D65-BD99-C0358B872503}"/>
              </a:ext>
            </a:extLst>
          </p:cNvPr>
          <p:cNvSpPr>
            <a:spLocks noGrp="1"/>
          </p:cNvSpPr>
          <p:nvPr>
            <p:ph type="title"/>
          </p:nvPr>
        </p:nvSpPr>
        <p:spPr>
          <a:xfrm>
            <a:off x="609600" y="282630"/>
            <a:ext cx="11461750" cy="793465"/>
          </a:xfrm>
        </p:spPr>
        <p:txBody>
          <a:bodyPr>
            <a:noAutofit/>
          </a:bodyPr>
          <a:lstStyle/>
          <a:p>
            <a:r>
              <a:rPr lang="en-US" sz="2600" dirty="0"/>
              <a:t>CC-92480-MM-002: Prior Therapies and Refractory Status</a:t>
            </a:r>
            <a:br>
              <a:rPr lang="en-US" sz="2600" dirty="0"/>
            </a:br>
            <a:r>
              <a:rPr lang="en-US" sz="2600" dirty="0" err="1"/>
              <a:t>Mezigdomide</a:t>
            </a:r>
            <a:r>
              <a:rPr lang="en-US" sz="2600" dirty="0"/>
              <a:t> (CC-92480) + BORT + DEX</a:t>
            </a:r>
            <a:endParaRPr lang="en-PH" sz="2600" dirty="0"/>
          </a:p>
        </p:txBody>
      </p:sp>
      <p:graphicFrame>
        <p:nvGraphicFramePr>
          <p:cNvPr id="6" name="Table 5">
            <a:extLst>
              <a:ext uri="{FF2B5EF4-FFF2-40B4-BE49-F238E27FC236}">
                <a16:creationId xmlns:a16="http://schemas.microsoft.com/office/drawing/2014/main" id="{A4AE4812-6C32-4CF2-98E2-FC9C87596657}"/>
              </a:ext>
            </a:extLst>
          </p:cNvPr>
          <p:cNvGraphicFramePr>
            <a:graphicFrameLocks noGrp="1"/>
          </p:cNvGraphicFramePr>
          <p:nvPr>
            <p:extLst>
              <p:ext uri="{D42A27DB-BD31-4B8C-83A1-F6EECF244321}">
                <p14:modId xmlns:p14="http://schemas.microsoft.com/office/powerpoint/2010/main" val="1820298361"/>
              </p:ext>
            </p:extLst>
          </p:nvPr>
        </p:nvGraphicFramePr>
        <p:xfrm>
          <a:off x="2020458" y="1209675"/>
          <a:ext cx="8151083" cy="4297330"/>
        </p:xfrm>
        <a:graphic>
          <a:graphicData uri="http://schemas.openxmlformats.org/drawingml/2006/table">
            <a:tbl>
              <a:tblPr firstRow="1">
                <a:tableStyleId>{E8B1032C-EA38-4F05-BA0D-38AFFFC7BED3}</a:tableStyleId>
              </a:tblPr>
              <a:tblGrid>
                <a:gridCol w="4302983">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37978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auto">
                        <a:lnSpc>
                          <a:spcPct val="90000"/>
                        </a:lnSpc>
                        <a:spcBef>
                          <a:spcPts val="0"/>
                        </a:spcBef>
                        <a:spcAft>
                          <a:spcPts val="200"/>
                        </a:spcAft>
                      </a:pPr>
                      <a:r>
                        <a:rPr lang="en-GB" sz="1400" b="1" noProof="0" dirty="0">
                          <a:solidFill>
                            <a:schemeClr val="bg1"/>
                          </a:solidFill>
                          <a:latin typeface="+mn-lt"/>
                          <a:cs typeface="Calibri" panose="020F0502020204030204" pitchFamily="34" charset="0"/>
                        </a:rPr>
                        <a:t>Characteristics</a:t>
                      </a:r>
                      <a:endParaRPr lang="en-GB" sz="1400" b="1" noProof="0" dirty="0">
                        <a:solidFill>
                          <a:schemeClr val="bg1"/>
                        </a:solidFill>
                        <a:latin typeface="+mn-lt"/>
                        <a:ea typeface="MS Mincho"/>
                        <a:cs typeface="Calibri" panose="020F0502020204030204" pitchFamily="34" charset="0"/>
                      </a:endParaRPr>
                    </a:p>
                  </a:txBody>
                  <a:tcPr marL="121920" marR="121920" marT="18288" marB="18288" anchor="ctr">
                    <a:solidFill>
                      <a:schemeClr val="accent6"/>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90000"/>
                        </a:lnSpc>
                        <a:spcBef>
                          <a:spcPts val="0"/>
                        </a:spcBef>
                        <a:spcAft>
                          <a:spcPts val="200"/>
                        </a:spcAft>
                        <a:tabLst/>
                      </a:pPr>
                      <a:r>
                        <a:rPr lang="en-GB" sz="1400" b="1" kern="1200" noProof="0" dirty="0">
                          <a:solidFill>
                            <a:schemeClr val="bg1"/>
                          </a:solidFill>
                          <a:latin typeface="+mn-lt"/>
                          <a:cs typeface="Calibri" panose="020F0502020204030204" pitchFamily="34" charset="0"/>
                        </a:rPr>
                        <a:t>All patients (N = 19)</a:t>
                      </a:r>
                      <a:endParaRPr lang="en-GB" sz="1400" b="1" kern="1200" noProof="0" dirty="0">
                        <a:solidFill>
                          <a:schemeClr val="bg1"/>
                        </a:solidFill>
                        <a:latin typeface="+mn-lt"/>
                        <a:ea typeface="+mn-ea"/>
                        <a:cs typeface="Calibri" panose="020F0502020204030204" pitchFamily="34" charset="0"/>
                      </a:endParaRPr>
                    </a:p>
                  </a:txBody>
                  <a:tcPr marL="121920" marR="121920" marT="18288" marB="18288" anchor="ctr">
                    <a:solidFill>
                      <a:schemeClr val="accent6"/>
                    </a:solidFill>
                  </a:tcPr>
                </a:tc>
                <a:extLst>
                  <a:ext uri="{0D108BD9-81ED-4DB2-BD59-A6C34878D82A}">
                    <a16:rowId xmlns:a16="http://schemas.microsoft.com/office/drawing/2014/main" val="10000"/>
                  </a:ext>
                </a:extLst>
              </a:tr>
              <a:tr h="261170">
                <a:tc>
                  <a:txBody>
                    <a:bodyPr/>
                    <a:lstStyle/>
                    <a:p>
                      <a:pPr marL="0" indent="0">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Prior therapies, median (range), n</a:t>
                      </a:r>
                      <a:endParaRPr lang="en-GB" sz="1200" b="1" i="0"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3 (2–4)</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10014"/>
                  </a:ext>
                </a:extLst>
              </a:tr>
              <a:tr h="261170">
                <a:tc>
                  <a:txBody>
                    <a:bodyPr/>
                    <a:lstStyle/>
                    <a:p>
                      <a:pPr marL="365760" indent="-230188">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Stem cell transplant,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11 (57.9)</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933904959"/>
                  </a:ext>
                </a:extLst>
              </a:tr>
              <a:tr h="261170">
                <a:tc>
                  <a:txBody>
                    <a:bodyPr/>
                    <a:lstStyle/>
                    <a:p>
                      <a:pPr marL="365760" indent="-230188">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PI,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18 (94.7)</a:t>
                      </a:r>
                      <a:endParaRPr lang="en-GB" sz="1200" b="1" baseline="3000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1635127061"/>
                  </a:ext>
                </a:extLst>
              </a:tr>
              <a:tr h="261170">
                <a:tc>
                  <a:txBody>
                    <a:bodyPr/>
                    <a:lstStyle/>
                    <a:p>
                      <a:pPr marL="365760" indent="-230188">
                        <a:lnSpc>
                          <a:spcPct val="90000"/>
                        </a:lnSpc>
                        <a:spcBef>
                          <a:spcPts val="0"/>
                        </a:spcBef>
                        <a:spcAft>
                          <a:spcPts val="200"/>
                        </a:spcAft>
                        <a:tabLst/>
                      </a:pPr>
                      <a:r>
                        <a:rPr lang="en-GB" sz="1200" b="1" noProof="0" dirty="0" err="1">
                          <a:solidFill>
                            <a:schemeClr val="tx1"/>
                          </a:solidFill>
                          <a:latin typeface="+mn-lt"/>
                          <a:cs typeface="Calibri" panose="020F0502020204030204" pitchFamily="34" charset="0"/>
                        </a:rPr>
                        <a:t>IMiD</a:t>
                      </a:r>
                      <a:r>
                        <a:rPr lang="en-US" sz="1200" b="1" baseline="30000" dirty="0">
                          <a:solidFill>
                            <a:schemeClr val="tx1"/>
                          </a:solidFill>
                          <a:latin typeface="+mn-lt"/>
                          <a:cs typeface="Calibri" panose="020F0502020204030204" pitchFamily="34" charset="0"/>
                        </a:rPr>
                        <a:t>®</a:t>
                      </a:r>
                      <a:r>
                        <a:rPr lang="en-GB" sz="1200" b="1" noProof="0" dirty="0">
                          <a:solidFill>
                            <a:schemeClr val="tx1"/>
                          </a:solidFill>
                          <a:latin typeface="+mn-lt"/>
                          <a:cs typeface="Calibri" panose="020F0502020204030204" pitchFamily="34" charset="0"/>
                        </a:rPr>
                        <a:t> agent,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19 (100)</a:t>
                      </a:r>
                      <a:endParaRPr lang="en-GB" sz="1200" b="1" baseline="3000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2175759435"/>
                  </a:ext>
                </a:extLst>
              </a:tr>
              <a:tr h="261170">
                <a:tc>
                  <a:txBody>
                    <a:bodyPr/>
                    <a:lstStyle/>
                    <a:p>
                      <a:pPr marL="396875" indent="0">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POM,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baseline="0" noProof="0" dirty="0">
                          <a:solidFill>
                            <a:schemeClr val="tx1"/>
                          </a:solidFill>
                          <a:effectLst/>
                          <a:latin typeface="+mn-lt"/>
                          <a:cs typeface="Calibri" panose="020F0502020204030204" pitchFamily="34" charset="0"/>
                        </a:rPr>
                        <a:t>9 (47.4)</a:t>
                      </a:r>
                      <a:endParaRPr lang="en-GB" sz="1200" b="1" baseline="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3729601978"/>
                  </a:ext>
                </a:extLst>
              </a:tr>
              <a:tr h="261170">
                <a:tc>
                  <a:txBody>
                    <a:bodyPr/>
                    <a:lstStyle/>
                    <a:p>
                      <a:pPr marL="365760" indent="-230188">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CD38 mAb,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7 (36.8)</a:t>
                      </a:r>
                      <a:endParaRPr lang="en-GB" sz="1200" b="1" baseline="3000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409611713"/>
                  </a:ext>
                </a:extLst>
              </a:tr>
              <a:tr h="261170">
                <a:tc>
                  <a:txBody>
                    <a:bodyPr/>
                    <a:lstStyle/>
                    <a:p>
                      <a:pPr marL="0" indent="0">
                        <a:lnSpc>
                          <a:spcPct val="90000"/>
                        </a:lnSpc>
                        <a:spcBef>
                          <a:spcPts val="0"/>
                        </a:spcBef>
                        <a:spcAft>
                          <a:spcPts val="200"/>
                        </a:spcAft>
                        <a:tabLst/>
                      </a:pPr>
                      <a:r>
                        <a:rPr lang="en-GB" sz="1200" b="1" noProof="0" dirty="0" err="1">
                          <a:solidFill>
                            <a:schemeClr val="tx1"/>
                          </a:solidFill>
                          <a:latin typeface="+mn-lt"/>
                          <a:cs typeface="Calibri" panose="020F0502020204030204" pitchFamily="34" charset="0"/>
                        </a:rPr>
                        <a:t>IMiD</a:t>
                      </a:r>
                      <a:r>
                        <a:rPr lang="en-US" sz="1200" b="1" baseline="30000" dirty="0">
                          <a:solidFill>
                            <a:schemeClr val="tx1"/>
                          </a:solidFill>
                          <a:latin typeface="+mn-lt"/>
                          <a:cs typeface="Calibri" panose="020F0502020204030204" pitchFamily="34" charset="0"/>
                        </a:rPr>
                        <a:t>®</a:t>
                      </a:r>
                      <a:r>
                        <a:rPr lang="en-GB" sz="1200" b="1" noProof="0" dirty="0">
                          <a:solidFill>
                            <a:schemeClr val="tx1"/>
                          </a:solidFill>
                          <a:latin typeface="+mn-lt"/>
                          <a:cs typeface="Calibri" panose="020F0502020204030204" pitchFamily="34" charset="0"/>
                        </a:rPr>
                        <a:t>-agent refractory,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200" b="1" kern="1200" noProof="0" dirty="0">
                          <a:solidFill>
                            <a:schemeClr val="tx1"/>
                          </a:solidFill>
                          <a:effectLst/>
                          <a:latin typeface="+mn-lt"/>
                          <a:cs typeface="Calibri" panose="020F0502020204030204" pitchFamily="34" charset="0"/>
                        </a:rPr>
                        <a:t>15 (78.9)</a:t>
                      </a:r>
                      <a:endParaRPr lang="en-GB" sz="1200" b="1" kern="120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557625159"/>
                  </a:ext>
                </a:extLst>
              </a:tr>
              <a:tr h="261170">
                <a:tc>
                  <a:txBody>
                    <a:bodyPr/>
                    <a:lstStyle/>
                    <a:p>
                      <a:pPr marL="365760" indent="-228600">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LEN refractory</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15 (78.9)</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3779893397"/>
                  </a:ext>
                </a:extLst>
              </a:tr>
              <a:tr h="261170">
                <a:tc>
                  <a:txBody>
                    <a:bodyPr/>
                    <a:lstStyle/>
                    <a:p>
                      <a:pPr marL="365760" indent="-228600">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POM refractory</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8 (42.1)</a:t>
                      </a:r>
                      <a:endParaRPr lang="en-GB" sz="1200" b="1" baseline="3000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3070646082"/>
                  </a:ext>
                </a:extLst>
              </a:tr>
              <a:tr h="261170">
                <a:tc>
                  <a:txBody>
                    <a:bodyPr/>
                    <a:lstStyle/>
                    <a:p>
                      <a:pPr marL="0" marR="0" lvl="0" indent="0" algn="l" defTabSz="914400" rtl="0" eaLnBrk="1" fontAlgn="auto" latinLnBrk="0" hangingPunct="1">
                        <a:lnSpc>
                          <a:spcPct val="90000"/>
                        </a:lnSpc>
                        <a:spcBef>
                          <a:spcPts val="0"/>
                        </a:spcBef>
                        <a:spcAft>
                          <a:spcPts val="200"/>
                        </a:spcAft>
                        <a:buClrTx/>
                        <a:buSzTx/>
                        <a:buFontTx/>
                        <a:buNone/>
                        <a:tabLst/>
                        <a:defRPr/>
                      </a:pPr>
                      <a:r>
                        <a:rPr lang="en-GB" sz="1200" b="1" noProof="0" dirty="0">
                          <a:solidFill>
                            <a:schemeClr val="tx1"/>
                          </a:solidFill>
                          <a:latin typeface="+mn-lt"/>
                          <a:cs typeface="Calibri" panose="020F0502020204030204" pitchFamily="34" charset="0"/>
                        </a:rPr>
                        <a:t>PI refractory,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kern="1200" noProof="0" dirty="0">
                          <a:solidFill>
                            <a:schemeClr val="tx1"/>
                          </a:solidFill>
                          <a:effectLst/>
                          <a:latin typeface="+mn-lt"/>
                          <a:cs typeface="Calibri" panose="020F0502020204030204" pitchFamily="34" charset="0"/>
                        </a:rPr>
                        <a:t>8 (42.1)</a:t>
                      </a:r>
                      <a:endParaRPr lang="en-GB" sz="1200" b="1" kern="1200" baseline="30000"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3419131161"/>
                  </a:ext>
                </a:extLst>
              </a:tr>
              <a:tr h="261170">
                <a:tc>
                  <a:txBody>
                    <a:bodyPr/>
                    <a:lstStyle/>
                    <a:p>
                      <a:pPr marL="365760" marR="0" lvl="0" indent="-228600" algn="l" defTabSz="914400" rtl="0" eaLnBrk="1" fontAlgn="auto" latinLnBrk="0" hangingPunct="1">
                        <a:lnSpc>
                          <a:spcPct val="90000"/>
                        </a:lnSpc>
                        <a:spcBef>
                          <a:spcPts val="0"/>
                        </a:spcBef>
                        <a:spcAft>
                          <a:spcPts val="200"/>
                        </a:spcAft>
                        <a:buClrTx/>
                        <a:buSzTx/>
                        <a:buFontTx/>
                        <a:buNone/>
                        <a:tabLst/>
                        <a:defRPr/>
                      </a:pPr>
                      <a:r>
                        <a:rPr lang="en-GB" sz="1200" b="1" noProof="0" dirty="0">
                          <a:solidFill>
                            <a:schemeClr val="tx1"/>
                          </a:solidFill>
                          <a:latin typeface="+mn-lt"/>
                          <a:cs typeface="Calibri" panose="020F0502020204030204" pitchFamily="34" charset="0"/>
                        </a:rPr>
                        <a:t>IXA refractory</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5 (26.3)</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906719613"/>
                  </a:ext>
                </a:extLst>
              </a:tr>
              <a:tr h="261170">
                <a:tc>
                  <a:txBody>
                    <a:bodyPr/>
                    <a:lstStyle/>
                    <a:p>
                      <a:pPr marL="365760" marR="0" lvl="0" indent="-228600" algn="l" defTabSz="914400" rtl="0" eaLnBrk="1" fontAlgn="auto" latinLnBrk="0" hangingPunct="1">
                        <a:lnSpc>
                          <a:spcPct val="90000"/>
                        </a:lnSpc>
                        <a:spcBef>
                          <a:spcPts val="0"/>
                        </a:spcBef>
                        <a:spcAft>
                          <a:spcPts val="200"/>
                        </a:spcAft>
                        <a:buClrTx/>
                        <a:buSzTx/>
                        <a:buFontTx/>
                        <a:buNone/>
                        <a:tabLst/>
                        <a:defRPr/>
                      </a:pPr>
                      <a:r>
                        <a:rPr lang="en-GB" sz="1200" b="1" noProof="0" dirty="0">
                          <a:solidFill>
                            <a:schemeClr val="tx1"/>
                          </a:solidFill>
                          <a:latin typeface="+mn-lt"/>
                          <a:cs typeface="Calibri" panose="020F0502020204030204" pitchFamily="34" charset="0"/>
                        </a:rPr>
                        <a:t>BORT refractory</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3 (15.8)</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3935468146"/>
                  </a:ext>
                </a:extLst>
              </a:tr>
              <a:tr h="261170">
                <a:tc>
                  <a:txBody>
                    <a:bodyPr/>
                    <a:lstStyle/>
                    <a:p>
                      <a:pPr marL="365760" marR="0" lvl="0" indent="-228600" algn="l" defTabSz="914400" rtl="0" eaLnBrk="1" fontAlgn="auto" latinLnBrk="0" hangingPunct="1">
                        <a:lnSpc>
                          <a:spcPct val="90000"/>
                        </a:lnSpc>
                        <a:spcBef>
                          <a:spcPts val="0"/>
                        </a:spcBef>
                        <a:spcAft>
                          <a:spcPts val="200"/>
                        </a:spcAft>
                        <a:buClrTx/>
                        <a:buSzTx/>
                        <a:buFontTx/>
                        <a:buNone/>
                        <a:tabLst/>
                        <a:defRPr/>
                      </a:pPr>
                      <a:r>
                        <a:rPr lang="en-GB" sz="1200" b="1" noProof="0" dirty="0">
                          <a:solidFill>
                            <a:schemeClr val="tx1"/>
                          </a:solidFill>
                          <a:latin typeface="+mn-lt"/>
                          <a:cs typeface="Calibri" panose="020F0502020204030204" pitchFamily="34" charset="0"/>
                        </a:rPr>
                        <a:t>CFZ refractory</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2 (10.5)</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598765267"/>
                  </a:ext>
                </a:extLst>
              </a:tr>
              <a:tr h="261170">
                <a:tc>
                  <a:txBody>
                    <a:bodyPr/>
                    <a:lstStyle/>
                    <a:p>
                      <a:pPr marL="0" indent="0">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CD38 mAb refractory,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7 (36.8)</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2770307162"/>
                  </a:ext>
                </a:extLst>
              </a:tr>
              <a:tr h="261170">
                <a:tc>
                  <a:txBody>
                    <a:bodyPr/>
                    <a:lstStyle/>
                    <a:p>
                      <a:pPr marL="0" indent="0">
                        <a:lnSpc>
                          <a:spcPct val="90000"/>
                        </a:lnSpc>
                        <a:spcBef>
                          <a:spcPts val="0"/>
                        </a:spcBef>
                        <a:spcAft>
                          <a:spcPts val="200"/>
                        </a:spcAft>
                        <a:tabLst/>
                      </a:pPr>
                      <a:r>
                        <a:rPr lang="en-GB" sz="1200" b="1" noProof="0" dirty="0">
                          <a:solidFill>
                            <a:schemeClr val="tx1"/>
                          </a:solidFill>
                          <a:latin typeface="+mn-lt"/>
                          <a:cs typeface="Calibri" panose="020F0502020204030204" pitchFamily="34" charset="0"/>
                        </a:rPr>
                        <a:t>Triple-class refractory,</a:t>
                      </a:r>
                      <a:r>
                        <a:rPr lang="en-GB" sz="1200" b="1" baseline="30000" noProof="0" dirty="0">
                          <a:solidFill>
                            <a:schemeClr val="tx1"/>
                          </a:solidFill>
                          <a:latin typeface="+mn-lt"/>
                          <a:cs typeface="Calibri" panose="020F0502020204030204" pitchFamily="34" charset="0"/>
                        </a:rPr>
                        <a:t>a</a:t>
                      </a:r>
                      <a:r>
                        <a:rPr lang="en-GB" sz="1200" b="1" noProof="0" dirty="0">
                          <a:solidFill>
                            <a:schemeClr val="tx1"/>
                          </a:solidFill>
                          <a:latin typeface="+mn-lt"/>
                          <a:cs typeface="Calibri" panose="020F0502020204030204" pitchFamily="34" charset="0"/>
                        </a:rPr>
                        <a:t> n (%)</a:t>
                      </a:r>
                      <a:endParaRPr lang="en-GB" sz="1200" b="1" noProof="0" dirty="0">
                        <a:solidFill>
                          <a:schemeClr val="tx1"/>
                        </a:solidFill>
                        <a:latin typeface="+mn-lt"/>
                        <a:ea typeface="MS Mincho"/>
                        <a:cs typeface="Calibri" panose="020F0502020204030204" pitchFamily="34" charset="0"/>
                      </a:endParaRPr>
                    </a:p>
                  </a:txBody>
                  <a:tcPr marL="121920" marR="121920" marT="18288" marB="18288" anchor="ctr"/>
                </a:tc>
                <a:tc>
                  <a:txBody>
                    <a:bodyPr/>
                    <a:lstStyle/>
                    <a:p>
                      <a:pPr marL="0" marR="0" algn="ctr">
                        <a:spcBef>
                          <a:spcPts val="0"/>
                        </a:spcBef>
                        <a:spcAft>
                          <a:spcPts val="0"/>
                        </a:spcAft>
                      </a:pPr>
                      <a:r>
                        <a:rPr lang="en-GB" sz="1200" b="1" noProof="0" dirty="0">
                          <a:solidFill>
                            <a:schemeClr val="tx1"/>
                          </a:solidFill>
                          <a:effectLst/>
                          <a:latin typeface="+mn-lt"/>
                          <a:cs typeface="Calibri" panose="020F0502020204030204" pitchFamily="34" charset="0"/>
                        </a:rPr>
                        <a:t>4 (21.1)</a:t>
                      </a:r>
                      <a:endParaRPr lang="en-GB" sz="1200" b="1" noProof="0" dirty="0">
                        <a:solidFill>
                          <a:schemeClr val="tx1"/>
                        </a:solidFill>
                        <a:effectLst/>
                        <a:latin typeface="+mn-lt"/>
                        <a:ea typeface="Times New Roman"/>
                        <a:cs typeface="Calibri" panose="020F0502020204030204" pitchFamily="34" charset="0"/>
                      </a:endParaRPr>
                    </a:p>
                  </a:txBody>
                  <a:tcPr marT="18288" marB="18288" anchor="ctr"/>
                </a:tc>
                <a:extLst>
                  <a:ext uri="{0D108BD9-81ED-4DB2-BD59-A6C34878D82A}">
                    <a16:rowId xmlns:a16="http://schemas.microsoft.com/office/drawing/2014/main" val="178262888"/>
                  </a:ext>
                </a:extLst>
              </a:tr>
            </a:tbl>
          </a:graphicData>
        </a:graphic>
      </p:graphicFrame>
      <p:sp>
        <p:nvSpPr>
          <p:cNvPr id="8" name="Footer Placeholder 7">
            <a:extLst>
              <a:ext uri="{FF2B5EF4-FFF2-40B4-BE49-F238E27FC236}">
                <a16:creationId xmlns:a16="http://schemas.microsoft.com/office/drawing/2014/main" id="{34DF6CDE-4240-3103-0633-939D891FC4B2}"/>
              </a:ext>
            </a:extLst>
          </p:cNvPr>
          <p:cNvSpPr>
            <a:spLocks noGrp="1"/>
          </p:cNvSpPr>
          <p:nvPr>
            <p:ph type="ftr" sz="quarter" idx="3"/>
          </p:nvPr>
        </p:nvSpPr>
        <p:spPr>
          <a:xfrm>
            <a:off x="609600" y="5507006"/>
            <a:ext cx="10744199" cy="1291476"/>
          </a:xfrm>
        </p:spPr>
        <p:txBody>
          <a:bodyPr/>
          <a:lstStyle/>
          <a:p>
            <a:r>
              <a:rPr lang="en-US" dirty="0" err="1"/>
              <a:t>Mezigdomide</a:t>
            </a:r>
            <a:r>
              <a:rPr lang="en-US" dirty="0"/>
              <a:t> (CC-92480) is an investigational product, currently not approved by any regulatory agency.</a:t>
            </a:r>
          </a:p>
          <a:p>
            <a:r>
              <a:rPr lang="en-US" dirty="0"/>
              <a:t> </a:t>
            </a:r>
          </a:p>
          <a:p>
            <a:r>
              <a:rPr lang="en-US" baseline="30000" dirty="0"/>
              <a:t>a </a:t>
            </a:r>
            <a:r>
              <a:rPr lang="en-US" dirty="0"/>
              <a:t>Defined as refractory to ≥ 1 </a:t>
            </a:r>
            <a:r>
              <a:rPr lang="en-US" dirty="0" err="1"/>
              <a:t>IMiD</a:t>
            </a:r>
            <a:r>
              <a:rPr lang="en-US" baseline="30000" dirty="0"/>
              <a:t>®</a:t>
            </a:r>
            <a:r>
              <a:rPr lang="en-US" dirty="0"/>
              <a:t> agent, 1 PI, and 1 anti-CD38 </a:t>
            </a:r>
            <a:r>
              <a:rPr lang="en-US" dirty="0" err="1"/>
              <a:t>mAb</a:t>
            </a:r>
            <a:endParaRPr lang="en-US" dirty="0"/>
          </a:p>
          <a:p>
            <a:r>
              <a:rPr lang="en-US" dirty="0" err="1"/>
              <a:t>IXA</a:t>
            </a:r>
            <a:r>
              <a:rPr lang="en-US" dirty="0"/>
              <a:t>, </a:t>
            </a:r>
            <a:r>
              <a:rPr lang="en-US" dirty="0" err="1"/>
              <a:t>ixazomib</a:t>
            </a:r>
            <a:r>
              <a:rPr lang="en-US" dirty="0"/>
              <a:t>.</a:t>
            </a:r>
          </a:p>
          <a:p>
            <a:r>
              <a:rPr lang="en-US" dirty="0"/>
              <a:t> </a:t>
            </a:r>
          </a:p>
          <a:p>
            <a:r>
              <a:rPr lang="en-US" dirty="0"/>
              <a:t>Richardson PG, et al. Poster presentation at ASH 2021; abstract 2731.</a:t>
            </a:r>
          </a:p>
        </p:txBody>
      </p:sp>
    </p:spTree>
    <p:extLst>
      <p:ext uri="{BB962C8B-B14F-4D97-AF65-F5344CB8AC3E}">
        <p14:creationId xmlns:p14="http://schemas.microsoft.com/office/powerpoint/2010/main" val="2157632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a:extLst>
              <a:ext uri="{FF2B5EF4-FFF2-40B4-BE49-F238E27FC236}">
                <a16:creationId xmlns:a16="http://schemas.microsoft.com/office/drawing/2014/main" id="{ED1F17DE-8EB4-4F70-892D-0362B6A21377}"/>
              </a:ext>
            </a:extLst>
          </p:cNvPr>
          <p:cNvPicPr>
            <a:picLocks noChangeAspect="1"/>
          </p:cNvPicPr>
          <p:nvPr/>
        </p:nvPicPr>
        <p:blipFill>
          <a:blip r:embed="rId2"/>
          <a:stretch>
            <a:fillRect/>
          </a:stretch>
        </p:blipFill>
        <p:spPr>
          <a:xfrm>
            <a:off x="3491182" y="1458748"/>
            <a:ext cx="8541085" cy="3846068"/>
          </a:xfrm>
          <a:prstGeom prst="rect">
            <a:avLst/>
          </a:prstGeom>
        </p:spPr>
      </p:pic>
      <p:sp>
        <p:nvSpPr>
          <p:cNvPr id="2" name="Title 1">
            <a:extLst>
              <a:ext uri="{FF2B5EF4-FFF2-40B4-BE49-F238E27FC236}">
                <a16:creationId xmlns:a16="http://schemas.microsoft.com/office/drawing/2014/main" id="{4B26D5B0-3025-4237-85EA-3EA313C64A56}"/>
              </a:ext>
            </a:extLst>
          </p:cNvPr>
          <p:cNvSpPr>
            <a:spLocks noGrp="1"/>
          </p:cNvSpPr>
          <p:nvPr>
            <p:ph type="title"/>
          </p:nvPr>
        </p:nvSpPr>
        <p:spPr>
          <a:xfrm>
            <a:off x="609599" y="199505"/>
            <a:ext cx="11422667" cy="1185577"/>
          </a:xfrm>
        </p:spPr>
        <p:txBody>
          <a:bodyPr>
            <a:normAutofit/>
          </a:bodyPr>
          <a:lstStyle/>
          <a:p>
            <a:r>
              <a:rPr lang="en-PH" sz="2600" dirty="0"/>
              <a:t>CC-92480-MM-002: Response </a:t>
            </a:r>
            <a:r>
              <a:rPr lang="en-PH" sz="2600" dirty="0" err="1"/>
              <a:t>Mezigdomide</a:t>
            </a:r>
            <a:r>
              <a:rPr lang="en-PH" sz="2600" dirty="0"/>
              <a:t> (CC-92480) + BORT + DEX</a:t>
            </a:r>
          </a:p>
        </p:txBody>
      </p:sp>
      <p:sp>
        <p:nvSpPr>
          <p:cNvPr id="37" name="Footer Placeholder 36">
            <a:extLst>
              <a:ext uri="{FF2B5EF4-FFF2-40B4-BE49-F238E27FC236}">
                <a16:creationId xmlns:a16="http://schemas.microsoft.com/office/drawing/2014/main" id="{16128DFD-C781-7D63-0847-D606D15C2A36}"/>
              </a:ext>
            </a:extLst>
          </p:cNvPr>
          <p:cNvSpPr>
            <a:spLocks noGrp="1"/>
          </p:cNvSpPr>
          <p:nvPr>
            <p:ph type="ftr" sz="quarter" idx="3"/>
          </p:nvPr>
        </p:nvSpPr>
        <p:spPr/>
        <p:txBody>
          <a:bodyPr/>
          <a:lstStyle/>
          <a:p>
            <a:r>
              <a:rPr lang="en-US" dirty="0" err="1"/>
              <a:t>Mezigdomide</a:t>
            </a:r>
            <a:r>
              <a:rPr lang="en-US" dirty="0"/>
              <a:t> (CC-92480) is an investigational product, currently not approved by any regulatory agency. </a:t>
            </a:r>
          </a:p>
          <a:p>
            <a:r>
              <a:rPr lang="en-US" baseline="30000" dirty="0"/>
              <a:t>a </a:t>
            </a:r>
            <a:r>
              <a:rPr lang="en-US" dirty="0"/>
              <a:t>PR or better. </a:t>
            </a:r>
          </a:p>
          <a:p>
            <a:r>
              <a:rPr lang="en-US" dirty="0" err="1"/>
              <a:t>Refr</a:t>
            </a:r>
            <a:r>
              <a:rPr lang="en-US" dirty="0"/>
              <a:t>, refractory; reg, regimen.</a:t>
            </a:r>
          </a:p>
          <a:p>
            <a:endParaRPr lang="en-US" dirty="0"/>
          </a:p>
          <a:p>
            <a:r>
              <a:rPr lang="en-US" dirty="0"/>
              <a:t>Richardson PG, et al. Poster presentation at ASH 2021; abstract 2731.</a:t>
            </a:r>
          </a:p>
        </p:txBody>
      </p:sp>
      <p:sp>
        <p:nvSpPr>
          <p:cNvPr id="3" name="Content Placeholder 2">
            <a:extLst>
              <a:ext uri="{FF2B5EF4-FFF2-40B4-BE49-F238E27FC236}">
                <a16:creationId xmlns:a16="http://schemas.microsoft.com/office/drawing/2014/main" id="{88A0F28C-3ECC-4F5A-AC07-70DE1CB95AEC}"/>
              </a:ext>
            </a:extLst>
          </p:cNvPr>
          <p:cNvSpPr>
            <a:spLocks noGrp="1"/>
          </p:cNvSpPr>
          <p:nvPr>
            <p:ph idx="4294967295"/>
          </p:nvPr>
        </p:nvSpPr>
        <p:spPr>
          <a:xfrm>
            <a:off x="374649" y="5395805"/>
            <a:ext cx="11461750" cy="227012"/>
          </a:xfrm>
          <a:solidFill>
            <a:srgbClr val="D9D9D9"/>
          </a:solidFill>
        </p:spPr>
        <p:txBody>
          <a:bodyPr>
            <a:normAutofit fontScale="77500" lnSpcReduction="20000"/>
          </a:bodyPr>
          <a:lstStyle/>
          <a:p>
            <a:pPr marL="0" indent="0" algn="ctr">
              <a:buNone/>
            </a:pPr>
            <a:r>
              <a:rPr lang="en-GB" sz="1400" b="1" spc="10" dirty="0">
                <a:cs typeface="Trebuchet MS"/>
              </a:rPr>
              <a:t>Median time to response was 1.17 (range, 0.7–4.9) months and median DOR was 10.4 (95% CI, 9.5</a:t>
            </a:r>
            <a:r>
              <a:rPr lang="en-GB" sz="1400" b="1" spc="10" dirty="0">
                <a:cs typeface="Arial" panose="020B0604020202020204" pitchFamily="34" charset="0"/>
              </a:rPr>
              <a:t>–</a:t>
            </a:r>
            <a:r>
              <a:rPr lang="en-GB" sz="1400" b="1" spc="10" dirty="0">
                <a:cs typeface="Trebuchet MS"/>
              </a:rPr>
              <a:t>NR) months</a:t>
            </a:r>
            <a:endParaRPr lang="en-GB" sz="1400" b="1" dirty="0">
              <a:cs typeface="Trebuchet MS"/>
            </a:endParaRPr>
          </a:p>
        </p:txBody>
      </p:sp>
      <p:graphicFrame>
        <p:nvGraphicFramePr>
          <p:cNvPr id="6" name="Chart 5">
            <a:extLst>
              <a:ext uri="{FF2B5EF4-FFF2-40B4-BE49-F238E27FC236}">
                <a16:creationId xmlns:a16="http://schemas.microsoft.com/office/drawing/2014/main" id="{4192EF9A-817C-4323-A4DF-C0C6F7256813}"/>
              </a:ext>
            </a:extLst>
          </p:cNvPr>
          <p:cNvGraphicFramePr/>
          <p:nvPr>
            <p:extLst>
              <p:ext uri="{D42A27DB-BD31-4B8C-83A1-F6EECF244321}">
                <p14:modId xmlns:p14="http://schemas.microsoft.com/office/powerpoint/2010/main" val="3325297043"/>
              </p:ext>
            </p:extLst>
          </p:nvPr>
        </p:nvGraphicFramePr>
        <p:xfrm>
          <a:off x="-300508" y="1685805"/>
          <a:ext cx="5236579" cy="408166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7ADE6B5A-E84A-46A8-BC4E-F5773B3E7EF4}"/>
              </a:ext>
            </a:extLst>
          </p:cNvPr>
          <p:cNvSpPr txBox="1"/>
          <p:nvPr/>
        </p:nvSpPr>
        <p:spPr>
          <a:xfrm>
            <a:off x="1060164" y="1484972"/>
            <a:ext cx="1760485" cy="338554"/>
          </a:xfrm>
          <a:prstGeom prst="rect">
            <a:avLst/>
          </a:prstGeom>
          <a:noFill/>
        </p:spPr>
        <p:txBody>
          <a:bodyPr wrap="square" rtlCol="0">
            <a:spAutoFit/>
          </a:bodyPr>
          <a:lstStyle/>
          <a:p>
            <a:pPr algn="ctr">
              <a:defRPr/>
            </a:pPr>
            <a:r>
              <a:rPr lang="en-US" sz="1600" b="1" dirty="0">
                <a:solidFill>
                  <a:srgbClr val="595454"/>
                </a:solidFill>
              </a:rPr>
              <a:t>ORR</a:t>
            </a:r>
            <a:r>
              <a:rPr lang="en-US" sz="1600" b="1" baseline="30000" dirty="0">
                <a:solidFill>
                  <a:srgbClr val="595454"/>
                </a:solidFill>
              </a:rPr>
              <a:t>a</a:t>
            </a:r>
            <a:r>
              <a:rPr lang="en-US" sz="1600" b="1" dirty="0">
                <a:solidFill>
                  <a:srgbClr val="595454"/>
                </a:solidFill>
              </a:rPr>
              <a:t> 73.7%</a:t>
            </a:r>
          </a:p>
        </p:txBody>
      </p:sp>
      <p:sp>
        <p:nvSpPr>
          <p:cNvPr id="8" name="Right Brace 7">
            <a:extLst>
              <a:ext uri="{FF2B5EF4-FFF2-40B4-BE49-F238E27FC236}">
                <a16:creationId xmlns:a16="http://schemas.microsoft.com/office/drawing/2014/main" id="{BD49CE7A-4E51-4D92-9BCC-F03F93100258}"/>
              </a:ext>
            </a:extLst>
          </p:cNvPr>
          <p:cNvSpPr/>
          <p:nvPr/>
        </p:nvSpPr>
        <p:spPr>
          <a:xfrm flipH="1">
            <a:off x="1276624" y="2020718"/>
            <a:ext cx="135094" cy="2142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TextBox 8">
            <a:extLst>
              <a:ext uri="{FF2B5EF4-FFF2-40B4-BE49-F238E27FC236}">
                <a16:creationId xmlns:a16="http://schemas.microsoft.com/office/drawing/2014/main" id="{E11FDA15-013C-4DAE-A734-FB1828321EDC}"/>
              </a:ext>
            </a:extLst>
          </p:cNvPr>
          <p:cNvSpPr txBox="1"/>
          <p:nvPr/>
        </p:nvSpPr>
        <p:spPr>
          <a:xfrm>
            <a:off x="812590" y="2889958"/>
            <a:ext cx="545342" cy="400110"/>
          </a:xfrm>
          <a:prstGeom prst="rect">
            <a:avLst/>
          </a:prstGeom>
          <a:noFill/>
        </p:spPr>
        <p:txBody>
          <a:bodyPr wrap="none" rtlCol="0">
            <a:spAutoFit/>
          </a:bodyPr>
          <a:lstStyle/>
          <a:p>
            <a:pPr algn="ctr"/>
            <a:r>
              <a:rPr lang="it-IT" sz="1000" dirty="0"/>
              <a:t>CBR</a:t>
            </a:r>
          </a:p>
          <a:p>
            <a:pPr algn="ctr"/>
            <a:r>
              <a:rPr lang="it-IT" sz="1000" dirty="0"/>
              <a:t>78.9%</a:t>
            </a:r>
            <a:endParaRPr lang="en-US" sz="1000" dirty="0"/>
          </a:p>
        </p:txBody>
      </p:sp>
      <p:grpSp>
        <p:nvGrpSpPr>
          <p:cNvPr id="10" name="Group 9">
            <a:extLst>
              <a:ext uri="{FF2B5EF4-FFF2-40B4-BE49-F238E27FC236}">
                <a16:creationId xmlns:a16="http://schemas.microsoft.com/office/drawing/2014/main" id="{CBCE82CD-9969-4214-8A50-E97A4459D0A1}"/>
              </a:ext>
            </a:extLst>
          </p:cNvPr>
          <p:cNvGrpSpPr/>
          <p:nvPr/>
        </p:nvGrpSpPr>
        <p:grpSpPr>
          <a:xfrm>
            <a:off x="10793719" y="3091516"/>
            <a:ext cx="1113021" cy="2007653"/>
            <a:chOff x="7905002" y="1721226"/>
            <a:chExt cx="834765" cy="2132292"/>
          </a:xfrm>
        </p:grpSpPr>
        <p:grpSp>
          <p:nvGrpSpPr>
            <p:cNvPr id="11" name="Group 10">
              <a:extLst>
                <a:ext uri="{FF2B5EF4-FFF2-40B4-BE49-F238E27FC236}">
                  <a16:creationId xmlns:a16="http://schemas.microsoft.com/office/drawing/2014/main" id="{185D83E8-B45B-428A-BA24-E62E30614CC1}"/>
                </a:ext>
              </a:extLst>
            </p:cNvPr>
            <p:cNvGrpSpPr/>
            <p:nvPr/>
          </p:nvGrpSpPr>
          <p:grpSpPr>
            <a:xfrm>
              <a:off x="7905002" y="1721226"/>
              <a:ext cx="416147" cy="488729"/>
              <a:chOff x="7896085" y="1729981"/>
              <a:chExt cx="416147" cy="488729"/>
            </a:xfrm>
          </p:grpSpPr>
          <p:sp>
            <p:nvSpPr>
              <p:cNvPr id="30" name="Rectangle 29">
                <a:extLst>
                  <a:ext uri="{FF2B5EF4-FFF2-40B4-BE49-F238E27FC236}">
                    <a16:creationId xmlns:a16="http://schemas.microsoft.com/office/drawing/2014/main" id="{9009299B-3264-4117-92BA-CBD1E5A8F17C}"/>
                  </a:ext>
                </a:extLst>
              </p:cNvPr>
              <p:cNvSpPr/>
              <p:nvPr/>
            </p:nvSpPr>
            <p:spPr>
              <a:xfrm>
                <a:off x="7896085" y="2038267"/>
                <a:ext cx="91440" cy="914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31" name="TextBox 30">
                <a:extLst>
                  <a:ext uri="{FF2B5EF4-FFF2-40B4-BE49-F238E27FC236}">
                    <a16:creationId xmlns:a16="http://schemas.microsoft.com/office/drawing/2014/main" id="{F8264C5A-DFD3-4827-BCC0-3F104DE30A68}"/>
                  </a:ext>
                </a:extLst>
              </p:cNvPr>
              <p:cNvSpPr txBox="1"/>
              <p:nvPr/>
            </p:nvSpPr>
            <p:spPr>
              <a:xfrm>
                <a:off x="7960854" y="1940859"/>
                <a:ext cx="351378" cy="277851"/>
              </a:xfrm>
              <a:prstGeom prst="rect">
                <a:avLst/>
              </a:prstGeom>
              <a:noFill/>
            </p:spPr>
            <p:txBody>
              <a:bodyPr wrap="square" rtlCol="0">
                <a:spAutoFit/>
              </a:bodyPr>
              <a:lstStyle/>
              <a:p>
                <a:pPr defTabSz="1219170"/>
                <a:r>
                  <a:rPr lang="en-US" sz="1100" dirty="0">
                    <a:solidFill>
                      <a:srgbClr val="595454"/>
                    </a:solidFill>
                  </a:rPr>
                  <a:t>CR</a:t>
                </a:r>
                <a:endParaRPr lang="en-US" sz="1600" dirty="0">
                  <a:solidFill>
                    <a:srgbClr val="595454"/>
                  </a:solidFill>
                </a:endParaRPr>
              </a:p>
            </p:txBody>
          </p:sp>
          <p:sp>
            <p:nvSpPr>
              <p:cNvPr id="32" name="Rectangle 31">
                <a:extLst>
                  <a:ext uri="{FF2B5EF4-FFF2-40B4-BE49-F238E27FC236}">
                    <a16:creationId xmlns:a16="http://schemas.microsoft.com/office/drawing/2014/main" id="{54EC1516-E8D1-4D60-83EC-388C8D2C14DF}"/>
                  </a:ext>
                </a:extLst>
              </p:cNvPr>
              <p:cNvSpPr/>
              <p:nvPr/>
            </p:nvSpPr>
            <p:spPr>
              <a:xfrm>
                <a:off x="7896085" y="1822651"/>
                <a:ext cx="91440" cy="9144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33" name="TextBox 32">
                <a:extLst>
                  <a:ext uri="{FF2B5EF4-FFF2-40B4-BE49-F238E27FC236}">
                    <a16:creationId xmlns:a16="http://schemas.microsoft.com/office/drawing/2014/main" id="{81C81341-7327-4C6E-80AE-BB6A7E7ACFF1}"/>
                  </a:ext>
                </a:extLst>
              </p:cNvPr>
              <p:cNvSpPr txBox="1"/>
              <p:nvPr/>
            </p:nvSpPr>
            <p:spPr>
              <a:xfrm>
                <a:off x="7960854" y="1729981"/>
                <a:ext cx="351378" cy="277851"/>
              </a:xfrm>
              <a:prstGeom prst="rect">
                <a:avLst/>
              </a:prstGeom>
              <a:noFill/>
            </p:spPr>
            <p:txBody>
              <a:bodyPr wrap="square" rtlCol="0">
                <a:spAutoFit/>
              </a:bodyPr>
              <a:lstStyle/>
              <a:p>
                <a:pPr defTabSz="1219170"/>
                <a:r>
                  <a:rPr lang="en-US" sz="1100" dirty="0">
                    <a:solidFill>
                      <a:srgbClr val="595454"/>
                    </a:solidFill>
                  </a:rPr>
                  <a:t>sCR</a:t>
                </a:r>
                <a:endParaRPr lang="en-US" sz="1600" dirty="0">
                  <a:solidFill>
                    <a:srgbClr val="595454"/>
                  </a:solidFill>
                </a:endParaRPr>
              </a:p>
            </p:txBody>
          </p:sp>
        </p:grpSp>
        <p:grpSp>
          <p:nvGrpSpPr>
            <p:cNvPr id="12" name="Group 11">
              <a:extLst>
                <a:ext uri="{FF2B5EF4-FFF2-40B4-BE49-F238E27FC236}">
                  <a16:creationId xmlns:a16="http://schemas.microsoft.com/office/drawing/2014/main" id="{AE02B401-9052-40E7-9C5E-B3A646C18DCA}"/>
                </a:ext>
              </a:extLst>
            </p:cNvPr>
            <p:cNvGrpSpPr/>
            <p:nvPr/>
          </p:nvGrpSpPr>
          <p:grpSpPr>
            <a:xfrm>
              <a:off x="7905002" y="2156585"/>
              <a:ext cx="503831" cy="277851"/>
              <a:chOff x="7896085" y="2183428"/>
              <a:chExt cx="503831" cy="277851"/>
            </a:xfrm>
          </p:grpSpPr>
          <p:sp>
            <p:nvSpPr>
              <p:cNvPr id="28" name="Rectangle 27">
                <a:extLst>
                  <a:ext uri="{FF2B5EF4-FFF2-40B4-BE49-F238E27FC236}">
                    <a16:creationId xmlns:a16="http://schemas.microsoft.com/office/drawing/2014/main" id="{A1BC94DE-FDEA-462E-BECA-AC162B8FF782}"/>
                  </a:ext>
                </a:extLst>
              </p:cNvPr>
              <p:cNvSpPr/>
              <p:nvPr/>
            </p:nvSpPr>
            <p:spPr>
              <a:xfrm>
                <a:off x="7896085" y="2271969"/>
                <a:ext cx="91440" cy="9144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9" name="TextBox 28">
                <a:extLst>
                  <a:ext uri="{FF2B5EF4-FFF2-40B4-BE49-F238E27FC236}">
                    <a16:creationId xmlns:a16="http://schemas.microsoft.com/office/drawing/2014/main" id="{C2DADC53-DC65-439C-B634-75E4C55784B0}"/>
                  </a:ext>
                </a:extLst>
              </p:cNvPr>
              <p:cNvSpPr txBox="1"/>
              <p:nvPr/>
            </p:nvSpPr>
            <p:spPr>
              <a:xfrm>
                <a:off x="7960854" y="2183428"/>
                <a:ext cx="439062" cy="277851"/>
              </a:xfrm>
              <a:prstGeom prst="rect">
                <a:avLst/>
              </a:prstGeom>
              <a:noFill/>
            </p:spPr>
            <p:txBody>
              <a:bodyPr wrap="none" rtlCol="0">
                <a:spAutoFit/>
              </a:bodyPr>
              <a:lstStyle/>
              <a:p>
                <a:pPr defTabSz="1219170"/>
                <a:r>
                  <a:rPr lang="en-US" sz="1100" dirty="0">
                    <a:solidFill>
                      <a:srgbClr val="595454"/>
                    </a:solidFill>
                  </a:rPr>
                  <a:t>VGPR</a:t>
                </a:r>
                <a:endParaRPr lang="en-US" sz="1600" baseline="30000" dirty="0">
                  <a:solidFill>
                    <a:srgbClr val="595454"/>
                  </a:solidFill>
                </a:endParaRPr>
              </a:p>
            </p:txBody>
          </p:sp>
        </p:grpSp>
        <p:grpSp>
          <p:nvGrpSpPr>
            <p:cNvPr id="13" name="Group 12">
              <a:extLst>
                <a:ext uri="{FF2B5EF4-FFF2-40B4-BE49-F238E27FC236}">
                  <a16:creationId xmlns:a16="http://schemas.microsoft.com/office/drawing/2014/main" id="{9453E0D2-7302-41A6-B5B8-14FDEE75539F}"/>
                </a:ext>
              </a:extLst>
            </p:cNvPr>
            <p:cNvGrpSpPr/>
            <p:nvPr/>
          </p:nvGrpSpPr>
          <p:grpSpPr>
            <a:xfrm>
              <a:off x="7905002" y="2366039"/>
              <a:ext cx="351146" cy="277851"/>
              <a:chOff x="7896085" y="2421826"/>
              <a:chExt cx="351146" cy="277851"/>
            </a:xfrm>
          </p:grpSpPr>
          <p:sp>
            <p:nvSpPr>
              <p:cNvPr id="26" name="Rectangle 25">
                <a:extLst>
                  <a:ext uri="{FF2B5EF4-FFF2-40B4-BE49-F238E27FC236}">
                    <a16:creationId xmlns:a16="http://schemas.microsoft.com/office/drawing/2014/main" id="{65E70595-3CDA-4D94-A9A7-F35185FD0DBC}"/>
                  </a:ext>
                </a:extLst>
              </p:cNvPr>
              <p:cNvSpPr/>
              <p:nvPr/>
            </p:nvSpPr>
            <p:spPr>
              <a:xfrm>
                <a:off x="7896085" y="2516529"/>
                <a:ext cx="91440" cy="9144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7" name="TextBox 26">
                <a:extLst>
                  <a:ext uri="{FF2B5EF4-FFF2-40B4-BE49-F238E27FC236}">
                    <a16:creationId xmlns:a16="http://schemas.microsoft.com/office/drawing/2014/main" id="{8A6540A9-47CD-4589-9D36-87B7A8F7A83F}"/>
                  </a:ext>
                </a:extLst>
              </p:cNvPr>
              <p:cNvSpPr txBox="1"/>
              <p:nvPr/>
            </p:nvSpPr>
            <p:spPr>
              <a:xfrm>
                <a:off x="7960854" y="2421826"/>
                <a:ext cx="286377" cy="277851"/>
              </a:xfrm>
              <a:prstGeom prst="rect">
                <a:avLst/>
              </a:prstGeom>
              <a:noFill/>
            </p:spPr>
            <p:txBody>
              <a:bodyPr wrap="none" rtlCol="0">
                <a:spAutoFit/>
              </a:bodyPr>
              <a:lstStyle/>
              <a:p>
                <a:pPr defTabSz="1219170"/>
                <a:r>
                  <a:rPr lang="en-US" sz="1100" dirty="0">
                    <a:solidFill>
                      <a:srgbClr val="595454"/>
                    </a:solidFill>
                  </a:rPr>
                  <a:t>PR</a:t>
                </a:r>
                <a:endParaRPr lang="en-US" sz="1600" baseline="30000" dirty="0">
                  <a:solidFill>
                    <a:srgbClr val="595454"/>
                  </a:solidFill>
                </a:endParaRPr>
              </a:p>
            </p:txBody>
          </p:sp>
        </p:grpSp>
        <p:grpSp>
          <p:nvGrpSpPr>
            <p:cNvPr id="14" name="Group 13">
              <a:extLst>
                <a:ext uri="{FF2B5EF4-FFF2-40B4-BE49-F238E27FC236}">
                  <a16:creationId xmlns:a16="http://schemas.microsoft.com/office/drawing/2014/main" id="{060DCB01-72F0-4A4C-907D-71A5D9573D82}"/>
                </a:ext>
              </a:extLst>
            </p:cNvPr>
            <p:cNvGrpSpPr/>
            <p:nvPr/>
          </p:nvGrpSpPr>
          <p:grpSpPr>
            <a:xfrm>
              <a:off x="7905002" y="2579213"/>
              <a:ext cx="376551" cy="277851"/>
              <a:chOff x="7896085" y="2642262"/>
              <a:chExt cx="376551" cy="277851"/>
            </a:xfrm>
          </p:grpSpPr>
          <p:sp>
            <p:nvSpPr>
              <p:cNvPr id="24" name="Rectangle 23">
                <a:extLst>
                  <a:ext uri="{FF2B5EF4-FFF2-40B4-BE49-F238E27FC236}">
                    <a16:creationId xmlns:a16="http://schemas.microsoft.com/office/drawing/2014/main" id="{DA60C4FC-A1B8-46B2-98AC-9C559EAC4A3C}"/>
                  </a:ext>
                </a:extLst>
              </p:cNvPr>
              <p:cNvSpPr/>
              <p:nvPr/>
            </p:nvSpPr>
            <p:spPr>
              <a:xfrm>
                <a:off x="7896085" y="2739407"/>
                <a:ext cx="91440" cy="9144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5" name="TextBox 24">
                <a:extLst>
                  <a:ext uri="{FF2B5EF4-FFF2-40B4-BE49-F238E27FC236}">
                    <a16:creationId xmlns:a16="http://schemas.microsoft.com/office/drawing/2014/main" id="{79D08450-D176-46E5-B6A4-DA976B43490A}"/>
                  </a:ext>
                </a:extLst>
              </p:cNvPr>
              <p:cNvSpPr txBox="1"/>
              <p:nvPr/>
            </p:nvSpPr>
            <p:spPr>
              <a:xfrm>
                <a:off x="7969427" y="2642262"/>
                <a:ext cx="303209" cy="277851"/>
              </a:xfrm>
              <a:prstGeom prst="rect">
                <a:avLst/>
              </a:prstGeom>
              <a:noFill/>
            </p:spPr>
            <p:txBody>
              <a:bodyPr wrap="none" rtlCol="0">
                <a:spAutoFit/>
              </a:bodyPr>
              <a:lstStyle/>
              <a:p>
                <a:pPr defTabSz="1219170"/>
                <a:r>
                  <a:rPr lang="en-US" sz="1100" dirty="0">
                    <a:solidFill>
                      <a:srgbClr val="595454"/>
                    </a:solidFill>
                  </a:rPr>
                  <a:t>MR</a:t>
                </a:r>
                <a:endParaRPr lang="en-US" sz="1600" dirty="0">
                  <a:solidFill>
                    <a:srgbClr val="595454"/>
                  </a:solidFill>
                </a:endParaRPr>
              </a:p>
            </p:txBody>
          </p:sp>
        </p:grpSp>
        <p:grpSp>
          <p:nvGrpSpPr>
            <p:cNvPr id="15" name="Group 14">
              <a:extLst>
                <a:ext uri="{FF2B5EF4-FFF2-40B4-BE49-F238E27FC236}">
                  <a16:creationId xmlns:a16="http://schemas.microsoft.com/office/drawing/2014/main" id="{B851CE14-4E5C-47CC-9120-953A9D2C718E}"/>
                </a:ext>
              </a:extLst>
            </p:cNvPr>
            <p:cNvGrpSpPr/>
            <p:nvPr/>
          </p:nvGrpSpPr>
          <p:grpSpPr>
            <a:xfrm>
              <a:off x="7905002" y="2800090"/>
              <a:ext cx="368292" cy="277851"/>
              <a:chOff x="7896085" y="2875189"/>
              <a:chExt cx="368292" cy="277851"/>
            </a:xfrm>
          </p:grpSpPr>
          <p:sp>
            <p:nvSpPr>
              <p:cNvPr id="22" name="Rectangle 21">
                <a:extLst>
                  <a:ext uri="{FF2B5EF4-FFF2-40B4-BE49-F238E27FC236}">
                    <a16:creationId xmlns:a16="http://schemas.microsoft.com/office/drawing/2014/main" id="{2BA8484E-1EE8-4445-BB4C-0A0263422402}"/>
                  </a:ext>
                </a:extLst>
              </p:cNvPr>
              <p:cNvSpPr/>
              <p:nvPr/>
            </p:nvSpPr>
            <p:spPr>
              <a:xfrm>
                <a:off x="7896085" y="2967072"/>
                <a:ext cx="91440" cy="9144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3" name="TextBox 22">
                <a:extLst>
                  <a:ext uri="{FF2B5EF4-FFF2-40B4-BE49-F238E27FC236}">
                    <a16:creationId xmlns:a16="http://schemas.microsoft.com/office/drawing/2014/main" id="{BDE1C8CB-7D8E-461F-B5F5-7401B3005FC5}"/>
                  </a:ext>
                </a:extLst>
              </p:cNvPr>
              <p:cNvSpPr txBox="1"/>
              <p:nvPr/>
            </p:nvSpPr>
            <p:spPr>
              <a:xfrm>
                <a:off x="7978000" y="2875189"/>
                <a:ext cx="286377" cy="277851"/>
              </a:xfrm>
              <a:prstGeom prst="rect">
                <a:avLst/>
              </a:prstGeom>
              <a:noFill/>
            </p:spPr>
            <p:txBody>
              <a:bodyPr wrap="none" rtlCol="0">
                <a:spAutoFit/>
              </a:bodyPr>
              <a:lstStyle/>
              <a:p>
                <a:pPr defTabSz="1219170"/>
                <a:r>
                  <a:rPr lang="en-US" sz="1100" dirty="0">
                    <a:solidFill>
                      <a:srgbClr val="595454"/>
                    </a:solidFill>
                  </a:rPr>
                  <a:t>SD</a:t>
                </a:r>
                <a:endParaRPr lang="en-US" sz="1600" dirty="0">
                  <a:solidFill>
                    <a:srgbClr val="595454"/>
                  </a:solidFill>
                </a:endParaRPr>
              </a:p>
            </p:txBody>
          </p:sp>
        </p:grpSp>
        <p:grpSp>
          <p:nvGrpSpPr>
            <p:cNvPr id="16" name="Group 15">
              <a:extLst>
                <a:ext uri="{FF2B5EF4-FFF2-40B4-BE49-F238E27FC236}">
                  <a16:creationId xmlns:a16="http://schemas.microsoft.com/office/drawing/2014/main" id="{EF228D53-754E-4277-9C1A-BF72B2CC56BB}"/>
                </a:ext>
              </a:extLst>
            </p:cNvPr>
            <p:cNvGrpSpPr/>
            <p:nvPr/>
          </p:nvGrpSpPr>
          <p:grpSpPr>
            <a:xfrm>
              <a:off x="7905002" y="3013446"/>
              <a:ext cx="368292" cy="277851"/>
              <a:chOff x="7896085" y="3157110"/>
              <a:chExt cx="368292" cy="277851"/>
            </a:xfrm>
          </p:grpSpPr>
          <p:sp>
            <p:nvSpPr>
              <p:cNvPr id="20" name="Rectangle 19">
                <a:extLst>
                  <a:ext uri="{FF2B5EF4-FFF2-40B4-BE49-F238E27FC236}">
                    <a16:creationId xmlns:a16="http://schemas.microsoft.com/office/drawing/2014/main" id="{B0C0E02D-8F61-4B92-883E-6F0164F0E300}"/>
                  </a:ext>
                </a:extLst>
              </p:cNvPr>
              <p:cNvSpPr/>
              <p:nvPr/>
            </p:nvSpPr>
            <p:spPr>
              <a:xfrm>
                <a:off x="7896085" y="3251253"/>
                <a:ext cx="91440" cy="9144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sp>
            <p:nvSpPr>
              <p:cNvPr id="21" name="TextBox 20">
                <a:extLst>
                  <a:ext uri="{FF2B5EF4-FFF2-40B4-BE49-F238E27FC236}">
                    <a16:creationId xmlns:a16="http://schemas.microsoft.com/office/drawing/2014/main" id="{277BC0AF-56B5-43A7-B815-9499A298D805}"/>
                  </a:ext>
                </a:extLst>
              </p:cNvPr>
              <p:cNvSpPr txBox="1"/>
              <p:nvPr/>
            </p:nvSpPr>
            <p:spPr>
              <a:xfrm>
                <a:off x="7978000" y="3157110"/>
                <a:ext cx="286377" cy="277851"/>
              </a:xfrm>
              <a:prstGeom prst="rect">
                <a:avLst/>
              </a:prstGeom>
              <a:noFill/>
            </p:spPr>
            <p:txBody>
              <a:bodyPr wrap="none" rtlCol="0">
                <a:spAutoFit/>
              </a:bodyPr>
              <a:lstStyle/>
              <a:p>
                <a:pPr defTabSz="1219170"/>
                <a:r>
                  <a:rPr lang="en-US" sz="1100" dirty="0">
                    <a:solidFill>
                      <a:srgbClr val="595454"/>
                    </a:solidFill>
                  </a:rPr>
                  <a:t>PD</a:t>
                </a:r>
                <a:endParaRPr lang="en-US" sz="1600" baseline="30000" dirty="0">
                  <a:solidFill>
                    <a:srgbClr val="595454"/>
                  </a:solidFill>
                </a:endParaRPr>
              </a:p>
            </p:txBody>
          </p:sp>
        </p:grpSp>
        <p:grpSp>
          <p:nvGrpSpPr>
            <p:cNvPr id="17" name="Group 16">
              <a:extLst>
                <a:ext uri="{FF2B5EF4-FFF2-40B4-BE49-F238E27FC236}">
                  <a16:creationId xmlns:a16="http://schemas.microsoft.com/office/drawing/2014/main" id="{9935A053-5049-40F3-BCED-0514B6167DB0}"/>
                </a:ext>
              </a:extLst>
            </p:cNvPr>
            <p:cNvGrpSpPr/>
            <p:nvPr/>
          </p:nvGrpSpPr>
          <p:grpSpPr>
            <a:xfrm>
              <a:off x="7905319" y="3216095"/>
              <a:ext cx="834448" cy="637423"/>
              <a:chOff x="7905319" y="3391949"/>
              <a:chExt cx="834448" cy="637423"/>
            </a:xfrm>
          </p:grpSpPr>
          <p:sp>
            <p:nvSpPr>
              <p:cNvPr id="18" name="TextBox 17">
                <a:extLst>
                  <a:ext uri="{FF2B5EF4-FFF2-40B4-BE49-F238E27FC236}">
                    <a16:creationId xmlns:a16="http://schemas.microsoft.com/office/drawing/2014/main" id="{ACC96AD0-358B-479D-A848-D99AF6C5059D}"/>
                  </a:ext>
                </a:extLst>
              </p:cNvPr>
              <p:cNvSpPr txBox="1"/>
              <p:nvPr/>
            </p:nvSpPr>
            <p:spPr>
              <a:xfrm>
                <a:off x="7986917" y="3391949"/>
                <a:ext cx="752850" cy="637423"/>
              </a:xfrm>
              <a:prstGeom prst="rect">
                <a:avLst/>
              </a:prstGeom>
              <a:noFill/>
            </p:spPr>
            <p:txBody>
              <a:bodyPr wrap="none" rtlCol="0">
                <a:spAutoFit/>
              </a:bodyPr>
              <a:lstStyle/>
              <a:p>
                <a:pPr defTabSz="1219170"/>
                <a:r>
                  <a:rPr lang="en-US" sz="1100" dirty="0">
                    <a:solidFill>
                      <a:srgbClr val="595454"/>
                    </a:solidFill>
                  </a:rPr>
                  <a:t>On treatment</a:t>
                </a:r>
                <a:br>
                  <a:rPr lang="en-US" sz="1100" dirty="0">
                    <a:solidFill>
                      <a:srgbClr val="595454"/>
                    </a:solidFill>
                  </a:rPr>
                </a:br>
                <a:r>
                  <a:rPr lang="en-US" sz="1100" dirty="0">
                    <a:solidFill>
                      <a:srgbClr val="595454"/>
                    </a:solidFill>
                  </a:rPr>
                  <a:t>at time of </a:t>
                </a:r>
              </a:p>
              <a:p>
                <a:pPr defTabSz="1219170"/>
                <a:r>
                  <a:rPr lang="en-US" sz="1100" dirty="0">
                    <a:solidFill>
                      <a:srgbClr val="595454"/>
                    </a:solidFill>
                  </a:rPr>
                  <a:t>data cut-off</a:t>
                </a:r>
                <a:endParaRPr lang="en-US" sz="1600" dirty="0">
                  <a:solidFill>
                    <a:srgbClr val="595454"/>
                  </a:solidFill>
                </a:endParaRPr>
              </a:p>
            </p:txBody>
          </p:sp>
          <p:sp>
            <p:nvSpPr>
              <p:cNvPr id="19" name="Arrow: Right 18">
                <a:extLst>
                  <a:ext uri="{FF2B5EF4-FFF2-40B4-BE49-F238E27FC236}">
                    <a16:creationId xmlns:a16="http://schemas.microsoft.com/office/drawing/2014/main" id="{F7756400-4E65-4749-9577-CDD5189F635D}"/>
                  </a:ext>
                </a:extLst>
              </p:cNvPr>
              <p:cNvSpPr/>
              <p:nvPr/>
            </p:nvSpPr>
            <p:spPr>
              <a:xfrm>
                <a:off x="7905319" y="3450313"/>
                <a:ext cx="103135" cy="15874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endParaRPr>
              </a:p>
            </p:txBody>
          </p:sp>
        </p:grpSp>
      </p:grpSp>
      <p:sp>
        <p:nvSpPr>
          <p:cNvPr id="35" name="TextBox 34">
            <a:extLst>
              <a:ext uri="{FF2B5EF4-FFF2-40B4-BE49-F238E27FC236}">
                <a16:creationId xmlns:a16="http://schemas.microsoft.com/office/drawing/2014/main" id="{8D1E7A90-8A67-D246-8907-83C3A7DE4E92}"/>
              </a:ext>
            </a:extLst>
          </p:cNvPr>
          <p:cNvSpPr txBox="1"/>
          <p:nvPr/>
        </p:nvSpPr>
        <p:spPr>
          <a:xfrm>
            <a:off x="8077177" y="5725872"/>
            <a:ext cx="3735962" cy="1200329"/>
          </a:xfrm>
          <a:prstGeom prst="rect">
            <a:avLst/>
          </a:prstGeom>
          <a:noFill/>
        </p:spPr>
        <p:txBody>
          <a:bodyPr wrap="square">
            <a:spAutoFit/>
          </a:bodyPr>
          <a:lstStyle/>
          <a:p>
            <a:pPr algn="ctr">
              <a:lnSpc>
                <a:spcPct val="100000"/>
              </a:lnSpc>
            </a:pPr>
            <a:r>
              <a:rPr lang="en-GB" sz="1600" b="1" dirty="0">
                <a:solidFill>
                  <a:schemeClr val="tx1">
                    <a:lumMod val="50000"/>
                  </a:schemeClr>
                </a:solidFill>
              </a:rPr>
              <a:t>CC-92480-MM-002</a:t>
            </a:r>
          </a:p>
          <a:p>
            <a:pPr algn="ctr">
              <a:lnSpc>
                <a:spcPct val="100000"/>
              </a:lnSpc>
            </a:pPr>
            <a:endParaRPr lang="en-GB" sz="1400" b="1" dirty="0">
              <a:solidFill>
                <a:schemeClr val="tx1">
                  <a:lumMod val="50000"/>
                </a:schemeClr>
              </a:solidFill>
            </a:endParaRPr>
          </a:p>
          <a:p>
            <a:pPr algn="ctr">
              <a:lnSpc>
                <a:spcPct val="100000"/>
              </a:lnSpc>
            </a:pPr>
            <a:r>
              <a:rPr lang="en-GB" sz="1400" dirty="0">
                <a:solidFill>
                  <a:schemeClr val="tx1">
                    <a:lumMod val="50000"/>
                  </a:schemeClr>
                </a:solidFill>
              </a:rPr>
              <a:t>Phase 1/2: 480/DEX in combination with either BORT, CFZ, DARA, ISA, ELO</a:t>
            </a:r>
          </a:p>
          <a:p>
            <a:pPr marL="171450" indent="-171450" algn="ctr">
              <a:lnSpc>
                <a:spcPct val="100000"/>
              </a:lnSpc>
              <a:buFont typeface="Arial" panose="020B0604020202020204" pitchFamily="34" charset="0"/>
              <a:buChar char="•"/>
            </a:pPr>
            <a:endParaRPr lang="en-GB" sz="1400" b="1" dirty="0">
              <a:solidFill>
                <a:schemeClr val="tx1">
                  <a:lumMod val="50000"/>
                </a:schemeClr>
              </a:solidFill>
            </a:endParaRPr>
          </a:p>
        </p:txBody>
      </p:sp>
    </p:spTree>
    <p:extLst>
      <p:ext uri="{BB962C8B-B14F-4D97-AF65-F5344CB8AC3E}">
        <p14:creationId xmlns:p14="http://schemas.microsoft.com/office/powerpoint/2010/main" val="14316441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60.1"/>
</p:tagLst>
</file>

<file path=ppt/theme/theme1.xml><?xml version="1.0" encoding="utf-8"?>
<a:theme xmlns:a="http://schemas.openxmlformats.org/drawingml/2006/main" name="2022 Hem Onc">
  <a:themeElements>
    <a:clrScheme name="HemOnc22">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35A696"/>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1978</Words>
  <Application>Microsoft Office PowerPoint</Application>
  <PresentationFormat>Widescreen</PresentationFormat>
  <Paragraphs>365</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Trebuchet MS</vt:lpstr>
      <vt:lpstr>2022 Hem Onc</vt:lpstr>
      <vt:lpstr>How Effective is CC-92480 Monotherapy or in Combination in RRMM?</vt:lpstr>
      <vt:lpstr>Disclaimer</vt:lpstr>
      <vt:lpstr>CC-92480-MM-001 Phase 1 Trial: Mezigdomide (CC-92480) + DEX Study Design</vt:lpstr>
      <vt:lpstr>CC-92480-MM-001: Prior Therapies</vt:lpstr>
      <vt:lpstr>CC-92480-MM-001: Efficacy and Safety in Patients With Heavily Pretreated RRMM</vt:lpstr>
      <vt:lpstr>CC-92480-MM-001: Responders (PR or Better) by Dose Level</vt:lpstr>
      <vt:lpstr>CC-92480-MM-0021 Phase 1/2 trial: Mezigdomide (CC-92480) + BORT + DEX Study Design</vt:lpstr>
      <vt:lpstr>CC-92480-MM-002: Prior Therapies and Refractory Status Mezigdomide (CC-92480) + BORT + DEX</vt:lpstr>
      <vt:lpstr>CC-92480-MM-002: Response Mezigdomide (CC-92480) + BORT + DEX</vt:lpstr>
      <vt:lpstr>Take Home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2022-08-23T17:49:34Z</dcterms:modified>
</cp:coreProperties>
</file>