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0"/>
  </p:notesMasterIdLst>
  <p:sldIdLst>
    <p:sldId id="2147472955" r:id="rId2"/>
    <p:sldId id="256" r:id="rId3"/>
    <p:sldId id="2147472961" r:id="rId4"/>
    <p:sldId id="365" r:id="rId5"/>
    <p:sldId id="366" r:id="rId6"/>
    <p:sldId id="371" r:id="rId7"/>
    <p:sldId id="372" r:id="rId8"/>
    <p:sldId id="214747296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046F1A5-432C-C090-D08C-EB18BF5FD4FA}" name="Robert Garris" initials="RG" userId="Robert Garris" providerId="None"/>
  <p188:author id="{8CEDBCEE-757B-7841-3EEF-48DF27FC157F}" name="Carly Weiss" initials="CW" userId="S::cweiss@ushealthconnect.com::179114ef-fc84-443f-bc4d-8cb9e4a2584a"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CB7C7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6327"/>
  </p:normalViewPr>
  <p:slideViewPr>
    <p:cSldViewPr snapToGrid="0">
      <p:cViewPr varScale="1">
        <p:scale>
          <a:sx n="101" d="100"/>
          <a:sy n="101" d="100"/>
        </p:scale>
        <p:origin x="150" y="5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9660873906999695E-2"/>
          <c:y val="0.10335551745685564"/>
          <c:w val="0.85029060039370064"/>
          <c:h val="0.74869864279067266"/>
        </c:manualLayout>
      </c:layout>
      <c:barChart>
        <c:barDir val="col"/>
        <c:grouping val="stacked"/>
        <c:varyColors val="0"/>
        <c:ser>
          <c:idx val="0"/>
          <c:order val="0"/>
          <c:tx>
            <c:strRef>
              <c:f>Sheet1!$B$1</c:f>
              <c:strCache>
                <c:ptCount val="1"/>
                <c:pt idx="0">
                  <c:v>NE</c:v>
                </c:pt>
              </c:strCache>
            </c:strRef>
          </c:tx>
          <c:spPr>
            <a:solidFill>
              <a:srgbClr val="D9D9D9"/>
            </a:solidFill>
            <a:ln>
              <a:noFill/>
            </a:ln>
            <a:effectLst/>
          </c:spPr>
          <c:invertIfNegative val="0"/>
          <c:dLbls>
            <c:dLbl>
              <c:idx val="0"/>
              <c:tx>
                <c:rich>
                  <a:bodyPr/>
                  <a:lstStyle/>
                  <a:p>
                    <a:r>
                      <a:rPr lang="en-US" dirty="0"/>
                      <a:t>7 (</a:t>
                    </a:r>
                    <a:fld id="{5D48A353-9DCD-4B66-A88F-4A25ADF025EF}"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7058-4E85-ABD5-B56289AB0A31}"/>
                </c:ext>
              </c:extLst>
            </c:dLbl>
            <c:dLbl>
              <c:idx val="1"/>
              <c:tx>
                <c:rich>
                  <a:bodyPr/>
                  <a:lstStyle/>
                  <a:p>
                    <a:r>
                      <a:rPr lang="en-US" dirty="0"/>
                      <a:t>2 (</a:t>
                    </a:r>
                    <a:fld id="{B3D08137-741D-437C-BBD7-10CCDD8C87F7}"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7058-4E85-ABD5-B56289AB0A31}"/>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Cohort D
IBER + DEX
(N = 107)ᵇ</c:v>
                </c:pt>
                <c:pt idx="1">
                  <c:v>Cohort I
IBER + DEX post BCMA
(N = 24)ᶜ</c:v>
                </c:pt>
              </c:strCache>
            </c:strRef>
          </c:cat>
          <c:val>
            <c:numRef>
              <c:f>Sheet1!$B$2:$B$3</c:f>
              <c:numCache>
                <c:formatCode>0.0</c:formatCode>
                <c:ptCount val="2"/>
                <c:pt idx="0">
                  <c:v>6.5</c:v>
                </c:pt>
                <c:pt idx="1">
                  <c:v>8.3000000000000007</c:v>
                </c:pt>
              </c:numCache>
            </c:numRef>
          </c:val>
          <c:extLst>
            <c:ext xmlns:c16="http://schemas.microsoft.com/office/drawing/2014/chart" uri="{C3380CC4-5D6E-409C-BE32-E72D297353CC}">
              <c16:uniqueId val="{00000002-7058-4E85-ABD5-B56289AB0A31}"/>
            </c:ext>
          </c:extLst>
        </c:ser>
        <c:ser>
          <c:idx val="1"/>
          <c:order val="1"/>
          <c:tx>
            <c:strRef>
              <c:f>Sheet1!$C$1</c:f>
              <c:strCache>
                <c:ptCount val="1"/>
                <c:pt idx="0">
                  <c:v>PD</c:v>
                </c:pt>
              </c:strCache>
            </c:strRef>
          </c:tx>
          <c:spPr>
            <a:solidFill>
              <a:srgbClr val="DF603A"/>
            </a:solidFill>
            <a:ln>
              <a:noFill/>
            </a:ln>
            <a:effectLst/>
          </c:spPr>
          <c:invertIfNegative val="0"/>
          <c:dLbls>
            <c:dLbl>
              <c:idx val="0"/>
              <c:tx>
                <c:rich>
                  <a:bodyPr/>
                  <a:lstStyle/>
                  <a:p>
                    <a:r>
                      <a:rPr lang="en-US" dirty="0"/>
                      <a:t>15 (</a:t>
                    </a:r>
                    <a:fld id="{F7C6F1B7-FB3C-43B7-8588-A81A1F9B4315}"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7058-4E85-ABD5-B56289AB0A31}"/>
                </c:ext>
              </c:extLst>
            </c:dLbl>
            <c:dLbl>
              <c:idx val="1"/>
              <c:tx>
                <c:rich>
                  <a:bodyPr/>
                  <a:lstStyle/>
                  <a:p>
                    <a:r>
                      <a:rPr lang="en-US" dirty="0"/>
                      <a:t>4 (</a:t>
                    </a:r>
                    <a:fld id="{7EB62BBB-E7C9-4A84-B6EE-C8446821137D}"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7058-4E85-ABD5-B56289AB0A31}"/>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Cohort D
IBER + DEX
(N = 107)ᵇ</c:v>
                </c:pt>
                <c:pt idx="1">
                  <c:v>Cohort I
IBER + DEX post BCMA
(N = 24)ᶜ</c:v>
                </c:pt>
              </c:strCache>
            </c:strRef>
          </c:cat>
          <c:val>
            <c:numRef>
              <c:f>Sheet1!$C$2:$C$3</c:f>
              <c:numCache>
                <c:formatCode>0.0</c:formatCode>
                <c:ptCount val="2"/>
                <c:pt idx="0">
                  <c:v>14</c:v>
                </c:pt>
                <c:pt idx="1">
                  <c:v>16.7</c:v>
                </c:pt>
              </c:numCache>
            </c:numRef>
          </c:val>
          <c:extLst>
            <c:ext xmlns:c16="http://schemas.microsoft.com/office/drawing/2014/chart" uri="{C3380CC4-5D6E-409C-BE32-E72D297353CC}">
              <c16:uniqueId val="{00000005-7058-4E85-ABD5-B56289AB0A31}"/>
            </c:ext>
          </c:extLst>
        </c:ser>
        <c:ser>
          <c:idx val="2"/>
          <c:order val="2"/>
          <c:tx>
            <c:strRef>
              <c:f>Sheet1!$D$1</c:f>
              <c:strCache>
                <c:ptCount val="1"/>
                <c:pt idx="0">
                  <c:v>SD</c:v>
                </c:pt>
              </c:strCache>
            </c:strRef>
          </c:tx>
          <c:spPr>
            <a:solidFill>
              <a:srgbClr val="A69F9F"/>
            </a:solidFill>
            <a:ln>
              <a:noFill/>
            </a:ln>
            <a:effectLst/>
          </c:spPr>
          <c:invertIfNegative val="0"/>
          <c:dLbls>
            <c:dLbl>
              <c:idx val="0"/>
              <c:tx>
                <c:rich>
                  <a:bodyPr/>
                  <a:lstStyle/>
                  <a:p>
                    <a:r>
                      <a:rPr lang="en-US" dirty="0"/>
                      <a:t>46 (</a:t>
                    </a:r>
                    <a:fld id="{9828CBAE-CE9B-4018-A077-FFAFFFA07B91}"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7058-4E85-ABD5-B56289AB0A31}"/>
                </c:ext>
              </c:extLst>
            </c:dLbl>
            <c:dLbl>
              <c:idx val="1"/>
              <c:tx>
                <c:rich>
                  <a:bodyPr/>
                  <a:lstStyle/>
                  <a:p>
                    <a:r>
                      <a:rPr lang="en-US" dirty="0"/>
                      <a:t>8 (</a:t>
                    </a:r>
                    <a:fld id="{C4440EFB-DBC7-4FBB-A958-4689834EF2C3}"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7058-4E85-ABD5-B56289AB0A31}"/>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Cohort D
IBER + DEX
(N = 107)ᵇ</c:v>
                </c:pt>
                <c:pt idx="1">
                  <c:v>Cohort I
IBER + DEX post BCMA
(N = 24)ᶜ</c:v>
                </c:pt>
              </c:strCache>
            </c:strRef>
          </c:cat>
          <c:val>
            <c:numRef>
              <c:f>Sheet1!$D$2:$D$3</c:f>
              <c:numCache>
                <c:formatCode>0.0</c:formatCode>
                <c:ptCount val="2"/>
                <c:pt idx="0">
                  <c:v>43</c:v>
                </c:pt>
                <c:pt idx="1">
                  <c:v>33.299999999999997</c:v>
                </c:pt>
              </c:numCache>
            </c:numRef>
          </c:val>
          <c:extLst>
            <c:ext xmlns:c16="http://schemas.microsoft.com/office/drawing/2014/chart" uri="{C3380CC4-5D6E-409C-BE32-E72D297353CC}">
              <c16:uniqueId val="{00000008-7058-4E85-ABD5-B56289AB0A31}"/>
            </c:ext>
          </c:extLst>
        </c:ser>
        <c:ser>
          <c:idx val="3"/>
          <c:order val="3"/>
          <c:tx>
            <c:strRef>
              <c:f>Sheet1!$E$1</c:f>
              <c:strCache>
                <c:ptCount val="1"/>
                <c:pt idx="0">
                  <c:v>MR</c:v>
                </c:pt>
              </c:strCache>
            </c:strRef>
          </c:tx>
          <c:spPr>
            <a:solidFill>
              <a:srgbClr val="CDFFFF"/>
            </a:solidFill>
            <a:ln>
              <a:noFill/>
            </a:ln>
            <a:effectLst/>
          </c:spPr>
          <c:invertIfNegative val="0"/>
          <c:dLbls>
            <c:dLbl>
              <c:idx val="0"/>
              <c:tx>
                <c:rich>
                  <a:bodyPr/>
                  <a:lstStyle/>
                  <a:p>
                    <a:r>
                      <a:rPr lang="en-US" dirty="0"/>
                      <a:t>11 (</a:t>
                    </a:r>
                    <a:fld id="{2F91CDAA-9455-4E03-8FCA-3C072D4A1B0F}"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7058-4E85-ABD5-B56289AB0A31}"/>
                </c:ext>
              </c:extLst>
            </c:dLbl>
            <c:dLbl>
              <c:idx val="1"/>
              <c:tx>
                <c:rich>
                  <a:bodyPr/>
                  <a:lstStyle/>
                  <a:p>
                    <a:r>
                      <a:rPr lang="en-US" dirty="0"/>
                      <a:t>4</a:t>
                    </a:r>
                    <a:r>
                      <a:rPr lang="en-US" baseline="0" dirty="0"/>
                      <a:t> (</a:t>
                    </a:r>
                    <a:fld id="{F98C1855-2B8A-47AB-9DF5-2D13BF98C5C0}"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A-7058-4E85-ABD5-B56289AB0A31}"/>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4B4B4B"/>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Cohort D
IBER + DEX
(N = 107)ᵇ</c:v>
                </c:pt>
                <c:pt idx="1">
                  <c:v>Cohort I
IBER + DEX post BCMA
(N = 24)ᶜ</c:v>
                </c:pt>
              </c:strCache>
            </c:strRef>
          </c:cat>
          <c:val>
            <c:numRef>
              <c:f>Sheet1!$E$2:$E$3</c:f>
              <c:numCache>
                <c:formatCode>0.0</c:formatCode>
                <c:ptCount val="2"/>
                <c:pt idx="0">
                  <c:v>10.3</c:v>
                </c:pt>
                <c:pt idx="1">
                  <c:v>16.7</c:v>
                </c:pt>
              </c:numCache>
            </c:numRef>
          </c:val>
          <c:extLst>
            <c:ext xmlns:c16="http://schemas.microsoft.com/office/drawing/2014/chart" uri="{C3380CC4-5D6E-409C-BE32-E72D297353CC}">
              <c16:uniqueId val="{0000000B-7058-4E85-ABD5-B56289AB0A31}"/>
            </c:ext>
          </c:extLst>
        </c:ser>
        <c:ser>
          <c:idx val="4"/>
          <c:order val="4"/>
          <c:tx>
            <c:strRef>
              <c:f>Sheet1!$F$1</c:f>
              <c:strCache>
                <c:ptCount val="1"/>
                <c:pt idx="0">
                  <c:v>PR</c:v>
                </c:pt>
              </c:strCache>
            </c:strRef>
          </c:tx>
          <c:spPr>
            <a:solidFill>
              <a:srgbClr val="33D6F1"/>
            </a:solidFill>
            <a:ln>
              <a:noFill/>
            </a:ln>
            <a:effectLst/>
          </c:spPr>
          <c:invertIfNegative val="0"/>
          <c:dLbls>
            <c:dLbl>
              <c:idx val="0"/>
              <c:tx>
                <c:rich>
                  <a:bodyPr/>
                  <a:lstStyle/>
                  <a:p>
                    <a:r>
                      <a:rPr lang="en-US" dirty="0"/>
                      <a:t>19 (</a:t>
                    </a:r>
                    <a:fld id="{099FFEC0-59B5-4AF4-A357-1697642F635E}"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C-7058-4E85-ABD5-B56289AB0A31}"/>
                </c:ext>
              </c:extLst>
            </c:dLbl>
            <c:dLbl>
              <c:idx val="1"/>
              <c:tx>
                <c:rich>
                  <a:bodyPr/>
                  <a:lstStyle/>
                  <a:p>
                    <a:r>
                      <a:rPr lang="en-US" dirty="0"/>
                      <a:t>4 (</a:t>
                    </a:r>
                    <a:fld id="{D68B11EE-C156-466E-92C2-F9C0A445440C}"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7058-4E85-ABD5-B56289AB0A31}"/>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Cohort D
IBER + DEX
(N = 107)ᵇ</c:v>
                </c:pt>
                <c:pt idx="1">
                  <c:v>Cohort I
IBER + DEX post BCMA
(N = 24)ᶜ</c:v>
                </c:pt>
              </c:strCache>
            </c:strRef>
          </c:cat>
          <c:val>
            <c:numRef>
              <c:f>Sheet1!$F$2:$F$3</c:f>
              <c:numCache>
                <c:formatCode>0.0</c:formatCode>
                <c:ptCount val="2"/>
                <c:pt idx="0">
                  <c:v>17.8</c:v>
                </c:pt>
                <c:pt idx="1">
                  <c:v>16.7</c:v>
                </c:pt>
              </c:numCache>
            </c:numRef>
          </c:val>
          <c:extLst>
            <c:ext xmlns:c16="http://schemas.microsoft.com/office/drawing/2014/chart" uri="{C3380CC4-5D6E-409C-BE32-E72D297353CC}">
              <c16:uniqueId val="{0000000E-7058-4E85-ABD5-B56289AB0A31}"/>
            </c:ext>
          </c:extLst>
        </c:ser>
        <c:ser>
          <c:idx val="5"/>
          <c:order val="5"/>
          <c:tx>
            <c:strRef>
              <c:f>Sheet1!$G$1</c:f>
              <c:strCache>
                <c:ptCount val="1"/>
                <c:pt idx="0">
                  <c:v>VGPR</c:v>
                </c:pt>
              </c:strCache>
            </c:strRef>
          </c:tx>
          <c:spPr>
            <a:solidFill>
              <a:srgbClr val="009FBA"/>
            </a:solidFill>
            <a:ln>
              <a:noFill/>
            </a:ln>
            <a:effectLst/>
          </c:spPr>
          <c:invertIfNegative val="0"/>
          <c:dLbls>
            <c:dLbl>
              <c:idx val="0"/>
              <c:tx>
                <c:rich>
                  <a:bodyPr/>
                  <a:lstStyle/>
                  <a:p>
                    <a:r>
                      <a:rPr lang="en-US" dirty="0"/>
                      <a:t>8 (</a:t>
                    </a:r>
                    <a:fld id="{1FF863D3-4AD8-441F-8655-95465D10B26E}"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F-7058-4E85-ABD5-B56289AB0A31}"/>
                </c:ext>
              </c:extLst>
            </c:dLbl>
            <c:dLbl>
              <c:idx val="1"/>
              <c:tx>
                <c:rich>
                  <a:bodyPr/>
                  <a:lstStyle/>
                  <a:p>
                    <a:r>
                      <a:rPr lang="en-US" dirty="0"/>
                      <a:t>1 (</a:t>
                    </a:r>
                    <a:fld id="{90EBAF9E-FA84-4420-A49A-A273D94C3863}"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0-7058-4E85-ABD5-B56289AB0A31}"/>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Cohort D
IBER + DEX
(N = 107)ᵇ</c:v>
                </c:pt>
                <c:pt idx="1">
                  <c:v>Cohort I
IBER + DEX post BCMA
(N = 24)ᶜ</c:v>
                </c:pt>
              </c:strCache>
            </c:strRef>
          </c:cat>
          <c:val>
            <c:numRef>
              <c:f>Sheet1!$G$2:$G$3</c:f>
              <c:numCache>
                <c:formatCode>0.0</c:formatCode>
                <c:ptCount val="2"/>
                <c:pt idx="0">
                  <c:v>7.5</c:v>
                </c:pt>
                <c:pt idx="1">
                  <c:v>4.2</c:v>
                </c:pt>
              </c:numCache>
            </c:numRef>
          </c:val>
          <c:extLst>
            <c:ext xmlns:c16="http://schemas.microsoft.com/office/drawing/2014/chart" uri="{C3380CC4-5D6E-409C-BE32-E72D297353CC}">
              <c16:uniqueId val="{00000011-7058-4E85-ABD5-B56289AB0A31}"/>
            </c:ext>
          </c:extLst>
        </c:ser>
        <c:ser>
          <c:idx val="6"/>
          <c:order val="6"/>
          <c:tx>
            <c:strRef>
              <c:f>Sheet1!$H$1</c:f>
              <c:strCache>
                <c:ptCount val="1"/>
                <c:pt idx="0">
                  <c:v>CR</c:v>
                </c:pt>
              </c:strCache>
            </c:strRef>
          </c:tx>
          <c:spPr>
            <a:solidFill>
              <a:srgbClr val="097789"/>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12-7058-4E85-ABD5-B56289AB0A31}"/>
                </c:ext>
              </c:extLst>
            </c:dLbl>
            <c:dLbl>
              <c:idx val="1"/>
              <c:tx>
                <c:rich>
                  <a:bodyPr/>
                  <a:lstStyle/>
                  <a:p>
                    <a:r>
                      <a:rPr lang="en-US" dirty="0"/>
                      <a:t>1 (</a:t>
                    </a:r>
                    <a:fld id="{4D182E9D-A9FC-42E6-875A-1F330091F0D9}"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3-7058-4E85-ABD5-B56289AB0A31}"/>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Cohort D
IBER + DEX
(N = 107)ᵇ</c:v>
                </c:pt>
                <c:pt idx="1">
                  <c:v>Cohort I
IBER + DEX post BCMA
(N = 24)ᶜ</c:v>
                </c:pt>
              </c:strCache>
            </c:strRef>
          </c:cat>
          <c:val>
            <c:numRef>
              <c:f>Sheet1!$H$2:$H$3</c:f>
              <c:numCache>
                <c:formatCode>0.0</c:formatCode>
                <c:ptCount val="2"/>
                <c:pt idx="0">
                  <c:v>0</c:v>
                </c:pt>
                <c:pt idx="1">
                  <c:v>4.2</c:v>
                </c:pt>
              </c:numCache>
            </c:numRef>
          </c:val>
          <c:extLst>
            <c:ext xmlns:c16="http://schemas.microsoft.com/office/drawing/2014/chart" uri="{C3380CC4-5D6E-409C-BE32-E72D297353CC}">
              <c16:uniqueId val="{00000014-7058-4E85-ABD5-B56289AB0A31}"/>
            </c:ext>
          </c:extLst>
        </c:ser>
        <c:ser>
          <c:idx val="7"/>
          <c:order val="7"/>
          <c:tx>
            <c:strRef>
              <c:f>Sheet1!$I$1</c:f>
              <c:strCache>
                <c:ptCount val="1"/>
                <c:pt idx="0">
                  <c:v>sCR</c:v>
                </c:pt>
              </c:strCache>
            </c:strRef>
          </c:tx>
          <c:spPr>
            <a:solidFill>
              <a:srgbClr val="138967"/>
            </a:solidFill>
            <a:ln>
              <a:noFill/>
            </a:ln>
            <a:effectLst/>
          </c:spPr>
          <c:invertIfNegative val="0"/>
          <c:dLbls>
            <c:dLbl>
              <c:idx val="0"/>
              <c:layout>
                <c:manualLayout>
                  <c:x val="1.40625E-2"/>
                  <c:y val="-4.4531247260627016E-2"/>
                </c:manualLayout>
              </c:layout>
              <c:tx>
                <c:rich>
                  <a:bodyPr rot="0" spcFirstLastPara="1" vertOverflow="ellipsis" vert="horz" wrap="square" lIns="38100" tIns="19050" rIns="38100" bIns="19050" anchor="ctr" anchorCtr="1">
                    <a:spAutoFit/>
                  </a:bodyPr>
                  <a:lstStyle/>
                  <a:p>
                    <a:pPr>
                      <a:defRPr sz="1197" b="0" i="0" u="none" strike="noStrike" kern="1200" baseline="0">
                        <a:solidFill>
                          <a:srgbClr val="4B4B4B"/>
                        </a:solidFill>
                        <a:latin typeface="+mn-lt"/>
                        <a:ea typeface="+mn-ea"/>
                        <a:cs typeface="+mn-cs"/>
                      </a:defRPr>
                    </a:pPr>
                    <a:r>
                      <a:rPr lang="en-US" b="0" dirty="0">
                        <a:solidFill>
                          <a:srgbClr val="4B4B4B"/>
                        </a:solidFill>
                      </a:rPr>
                      <a:t>1 (</a:t>
                    </a:r>
                    <a:fld id="{8D54EDB8-C32A-41BE-94A1-4A31EBA84B6E}" type="VALUE">
                      <a:rPr lang="en-US" b="0" smtClean="0">
                        <a:solidFill>
                          <a:srgbClr val="4B4B4B"/>
                        </a:solidFill>
                      </a:rPr>
                      <a:pPr>
                        <a:defRPr>
                          <a:solidFill>
                            <a:srgbClr val="4B4B4B"/>
                          </a:solidFill>
                        </a:defRPr>
                      </a:pPr>
                      <a:t>[VALUE]</a:t>
                    </a:fld>
                    <a:r>
                      <a:rPr lang="en-US" b="0" dirty="0">
                        <a:solidFill>
                          <a:srgbClr val="4B4B4B"/>
                        </a:solidFill>
                      </a:rPr>
                      <a:t>)</a:t>
                    </a:r>
                  </a:p>
                </c:rich>
              </c:tx>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4B4B4B"/>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5-7058-4E85-ABD5-B56289AB0A31}"/>
                </c:ext>
              </c:extLst>
            </c:dLbl>
            <c:dLbl>
              <c:idx val="1"/>
              <c:delete val="1"/>
              <c:extLst>
                <c:ext xmlns:c15="http://schemas.microsoft.com/office/drawing/2012/chart" uri="{CE6537A1-D6FC-4f65-9D91-7224C49458BB}"/>
                <c:ext xmlns:c16="http://schemas.microsoft.com/office/drawing/2014/chart" uri="{C3380CC4-5D6E-409C-BE32-E72D297353CC}">
                  <c16:uniqueId val="{00000016-7058-4E85-ABD5-B56289AB0A31}"/>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rgbClr val="4B4B4B"/>
                      </a:solidFill>
                      <a:round/>
                    </a:ln>
                    <a:effectLst/>
                  </c:spPr>
                </c15:leaderLines>
              </c:ext>
            </c:extLst>
          </c:dLbls>
          <c:cat>
            <c:strRef>
              <c:f>Sheet1!$A$2:$A$3</c:f>
              <c:strCache>
                <c:ptCount val="2"/>
                <c:pt idx="0">
                  <c:v>Cohort D
IBER + DEX
(N = 107)ᵇ</c:v>
                </c:pt>
                <c:pt idx="1">
                  <c:v>Cohort I
IBER + DEX post BCMA
(N = 24)ᶜ</c:v>
                </c:pt>
              </c:strCache>
            </c:strRef>
          </c:cat>
          <c:val>
            <c:numRef>
              <c:f>Sheet1!$I$2:$I$3</c:f>
              <c:numCache>
                <c:formatCode>0.0</c:formatCode>
                <c:ptCount val="2"/>
                <c:pt idx="0">
                  <c:v>0.9</c:v>
                </c:pt>
                <c:pt idx="1">
                  <c:v>0</c:v>
                </c:pt>
              </c:numCache>
            </c:numRef>
          </c:val>
          <c:extLst>
            <c:ext xmlns:c16="http://schemas.microsoft.com/office/drawing/2014/chart" uri="{C3380CC4-5D6E-409C-BE32-E72D297353CC}">
              <c16:uniqueId val="{00000017-7058-4E85-ABD5-B56289AB0A31}"/>
            </c:ext>
          </c:extLst>
        </c:ser>
        <c:dLbls>
          <c:dLblPos val="ctr"/>
          <c:showLegendKey val="0"/>
          <c:showVal val="1"/>
          <c:showCatName val="0"/>
          <c:showSerName val="0"/>
          <c:showPercent val="0"/>
          <c:showBubbleSize val="0"/>
        </c:dLbls>
        <c:gapWidth val="100"/>
        <c:overlap val="100"/>
        <c:axId val="49535647"/>
        <c:axId val="50078015"/>
      </c:barChart>
      <c:catAx>
        <c:axId val="49535647"/>
        <c:scaling>
          <c:orientation val="minMax"/>
        </c:scaling>
        <c:delete val="0"/>
        <c:axPos val="b"/>
        <c:numFmt formatCode="General" sourceLinked="1"/>
        <c:majorTickMark val="none"/>
        <c:minorTickMark val="none"/>
        <c:tickLblPos val="nextTo"/>
        <c:spPr>
          <a:noFill/>
          <a:ln w="6350" cap="flat" cmpd="sng" algn="ctr">
            <a:solidFill>
              <a:srgbClr val="FFFFFF">
                <a:lumMod val="50000"/>
              </a:srgb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50078015"/>
        <c:crosses val="autoZero"/>
        <c:auto val="1"/>
        <c:lblAlgn val="ctr"/>
        <c:lblOffset val="0"/>
        <c:noMultiLvlLbl val="0"/>
      </c:catAx>
      <c:valAx>
        <c:axId val="50078015"/>
        <c:scaling>
          <c:orientation val="minMax"/>
          <c:max val="100"/>
        </c:scaling>
        <c:delete val="0"/>
        <c:axPos val="l"/>
        <c:title>
          <c:tx>
            <c:rich>
              <a:bodyPr rot="-5400000" spcFirstLastPara="1" vertOverflow="ellipsis" vert="horz" wrap="square" anchor="ctr" anchorCtr="1"/>
              <a:lstStyle/>
              <a:p>
                <a:pPr>
                  <a:defRPr sz="1200" b="1" i="0" u="none" strike="noStrike" kern="1200" baseline="0">
                    <a:solidFill>
                      <a:schemeClr val="tx1"/>
                    </a:solidFill>
                    <a:latin typeface="+mn-lt"/>
                    <a:ea typeface="+mn-ea"/>
                    <a:cs typeface="+mn-cs"/>
                  </a:defRPr>
                </a:pPr>
                <a:r>
                  <a:rPr lang="en-US" sz="1200" dirty="0"/>
                  <a:t>Response, n (%)</a:t>
                </a:r>
              </a:p>
            </c:rich>
          </c:tx>
          <c:overlay val="0"/>
          <c:spPr>
            <a:noFill/>
            <a:ln>
              <a:noFill/>
            </a:ln>
            <a:effectLst/>
          </c:spPr>
          <c:txPr>
            <a:bodyPr rot="-54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title>
        <c:numFmt formatCode="0" sourceLinked="0"/>
        <c:majorTickMark val="out"/>
        <c:minorTickMark val="none"/>
        <c:tickLblPos val="nextTo"/>
        <c:spPr>
          <a:noFill/>
          <a:ln w="6350">
            <a:solidFill>
              <a:srgbClr val="FFFFFF">
                <a:lumMod val="50000"/>
              </a:srgbClr>
            </a:solid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49535647"/>
        <c:crosses val="autoZero"/>
        <c:crossBetween val="between"/>
        <c:majorUnit val="20"/>
      </c:valAx>
      <c:spPr>
        <a:noFill/>
        <a:ln>
          <a:noFill/>
        </a:ln>
        <a:effectLst/>
      </c:spPr>
    </c:plotArea>
    <c:legend>
      <c:legendPos val="r"/>
      <c:layout>
        <c:manualLayout>
          <c:xMode val="edge"/>
          <c:yMode val="edge"/>
          <c:x val="0.93725832876838877"/>
          <c:y val="0.10394080329799013"/>
          <c:w val="6.2741671231611257E-2"/>
          <c:h val="0.45687613012278716"/>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showDLblsOverMax val="0"/>
    <c:extLst/>
  </c:chart>
  <c:spPr>
    <a:noFill/>
    <a:ln>
      <a:noFill/>
    </a:ln>
    <a:effectLst/>
  </c:spPr>
  <c:txPr>
    <a:bodyPr/>
    <a:lstStyle/>
    <a:p>
      <a:pPr>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291684305590839E-2"/>
          <c:y val="0.10703925037634159"/>
          <c:w val="0.82081370813461929"/>
          <c:h val="0.63968818944793315"/>
        </c:manualLayout>
      </c:layout>
      <c:barChart>
        <c:barDir val="col"/>
        <c:grouping val="stacked"/>
        <c:varyColors val="0"/>
        <c:ser>
          <c:idx val="0"/>
          <c:order val="0"/>
          <c:tx>
            <c:strRef>
              <c:f>Sheet1!$B$1</c:f>
              <c:strCache>
                <c:ptCount val="1"/>
                <c:pt idx="0">
                  <c:v>NE</c:v>
                </c:pt>
              </c:strCache>
            </c:strRef>
          </c:tx>
          <c:spPr>
            <a:solidFill>
              <a:srgbClr val="D9D9D9"/>
            </a:solidFill>
            <a:ln>
              <a:noFill/>
            </a:ln>
            <a:effectLst/>
          </c:spPr>
          <c:invertIfNegative val="0"/>
          <c:dLbls>
            <c:dLbl>
              <c:idx val="0"/>
              <c:layout>
                <c:manualLayout>
                  <c:x val="0.13116621511020796"/>
                  <c:y val="-4.6592639889325646E-2"/>
                </c:manualLayout>
              </c:layout>
              <c:tx>
                <c:rich>
                  <a:bodyPr rot="0" spcFirstLastPara="1" vertOverflow="ellipsis" vert="horz" wrap="square" lIns="38100" tIns="19050" rIns="38100" bIns="19050" anchor="ctr" anchorCtr="1">
                    <a:spAutoFit/>
                  </a:bodyPr>
                  <a:lstStyle/>
                  <a:p>
                    <a:pPr>
                      <a:defRPr sz="900" b="0" i="0" u="none" strike="noStrike" kern="1200" baseline="0">
                        <a:solidFill>
                          <a:srgbClr val="595454"/>
                        </a:solidFill>
                        <a:latin typeface="+mn-lt"/>
                        <a:ea typeface="+mn-ea"/>
                        <a:cs typeface="+mn-cs"/>
                      </a:defRPr>
                    </a:pPr>
                    <a:r>
                      <a:rPr lang="en-US" sz="900" b="0" dirty="0">
                        <a:solidFill>
                          <a:srgbClr val="595454"/>
                        </a:solidFill>
                      </a:rPr>
                      <a:t>3 (</a:t>
                    </a:r>
                    <a:fld id="{46AB0136-6EA5-4AD8-B27C-C67DBC25B22B}" type="VALUE">
                      <a:rPr lang="en-US" sz="900" b="0" smtClean="0">
                        <a:solidFill>
                          <a:srgbClr val="595454"/>
                        </a:solidFill>
                      </a:rPr>
                      <a:pPr>
                        <a:defRPr sz="900">
                          <a:solidFill>
                            <a:srgbClr val="595454"/>
                          </a:solidFill>
                        </a:defRPr>
                      </a:pPr>
                      <a:t>[VALUE]</a:t>
                    </a:fld>
                    <a:r>
                      <a:rPr lang="en-US" sz="900" b="0" dirty="0">
                        <a:solidFill>
                          <a:srgbClr val="595454"/>
                        </a:solidFill>
                      </a:rPr>
                      <a:t>)</a:t>
                    </a:r>
                  </a:p>
                </c:rich>
              </c:tx>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rgbClr val="595454"/>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3841-4841-A800-DCAA7EC1C3EF}"/>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lumMod val="50000"/>
                      </a:schemeClr>
                    </a:solidFill>
                    <a:latin typeface="+mn-lt"/>
                    <a:ea typeface="+mn-ea"/>
                    <a:cs typeface="+mn-cs"/>
                  </a:defRPr>
                </a:pPr>
                <a:endParaRPr lang="en-US"/>
              </a:p>
            </c:txPr>
            <c:dLblPos val="ct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solidFill>
                      <a:round/>
                    </a:ln>
                    <a:effectLst/>
                  </c:spPr>
                </c15:leaderLines>
              </c:ext>
            </c:extLst>
          </c:dLbls>
          <c:cat>
            <c:strRef>
              <c:f>Sheet1!$A$2:$A$4</c:f>
              <c:strCache>
                <c:ptCount val="3"/>
                <c:pt idx="0">
                  <c:v>All evaluable
(n = 76)ᵍ</c:v>
                </c:pt>
                <c:pt idx="1">
                  <c:v>10/14 days × 2
1.0 mg QD
(n = 10)</c:v>
                </c:pt>
                <c:pt idx="2">
                  <c:v>21/28 days
1.0 mg QD
(n = 11)</c:v>
                </c:pt>
              </c:strCache>
            </c:strRef>
          </c:cat>
          <c:val>
            <c:numRef>
              <c:f>Sheet1!$B$2:$B$4</c:f>
              <c:numCache>
                <c:formatCode>0.0</c:formatCode>
                <c:ptCount val="3"/>
                <c:pt idx="0" formatCode="General">
                  <c:v>3.9</c:v>
                </c:pt>
                <c:pt idx="1">
                  <c:v>0</c:v>
                </c:pt>
                <c:pt idx="2" formatCode="General">
                  <c:v>0</c:v>
                </c:pt>
              </c:numCache>
            </c:numRef>
          </c:val>
          <c:extLst>
            <c:ext xmlns:c16="http://schemas.microsoft.com/office/drawing/2014/chart" uri="{C3380CC4-5D6E-409C-BE32-E72D297353CC}">
              <c16:uniqueId val="{00000001-3841-4841-A800-DCAA7EC1C3EF}"/>
            </c:ext>
          </c:extLst>
        </c:ser>
        <c:ser>
          <c:idx val="1"/>
          <c:order val="1"/>
          <c:tx>
            <c:strRef>
              <c:f>Sheet1!$C$1</c:f>
              <c:strCache>
                <c:ptCount val="1"/>
                <c:pt idx="0">
                  <c:v>PDᵈ</c:v>
                </c:pt>
              </c:strCache>
            </c:strRef>
          </c:tx>
          <c:spPr>
            <a:solidFill>
              <a:srgbClr val="DF603A"/>
            </a:solidFill>
            <a:ln>
              <a:noFill/>
            </a:ln>
            <a:effectLst/>
          </c:spPr>
          <c:invertIfNegative val="0"/>
          <c:dLbls>
            <c:dLbl>
              <c:idx val="0"/>
              <c:tx>
                <c:rich>
                  <a:bodyPr/>
                  <a:lstStyle/>
                  <a:p>
                    <a:r>
                      <a:rPr lang="en-US" dirty="0"/>
                      <a:t>15 (</a:t>
                    </a:r>
                    <a:fld id="{B171E5FD-2A6E-40AE-91CE-04F9362F143D}"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3841-4841-A800-DCAA7EC1C3EF}"/>
                </c:ext>
              </c:extLst>
            </c:dLbl>
            <c:dLbl>
              <c:idx val="1"/>
              <c:delete val="1"/>
              <c:extLst>
                <c:ext xmlns:c15="http://schemas.microsoft.com/office/drawing/2012/chart" uri="{CE6537A1-D6FC-4f65-9D91-7224C49458BB}"/>
                <c:ext xmlns:c16="http://schemas.microsoft.com/office/drawing/2014/chart" uri="{C3380CC4-5D6E-409C-BE32-E72D297353CC}">
                  <c16:uniqueId val="{00000003-3841-4841-A800-DCAA7EC1C3EF}"/>
                </c:ext>
              </c:extLst>
            </c:dLbl>
            <c:dLbl>
              <c:idx val="2"/>
              <c:delete val="1"/>
              <c:extLst>
                <c:ext xmlns:c15="http://schemas.microsoft.com/office/drawing/2012/chart" uri="{CE6537A1-D6FC-4f65-9D91-7224C49458BB}"/>
                <c:ext xmlns:c16="http://schemas.microsoft.com/office/drawing/2014/chart" uri="{C3380CC4-5D6E-409C-BE32-E72D297353CC}">
                  <c16:uniqueId val="{00000004-3841-4841-A800-DCAA7EC1C3EF}"/>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All evaluable
(n = 76)ᵍ</c:v>
                </c:pt>
                <c:pt idx="1">
                  <c:v>10/14 days × 2
1.0 mg QD
(n = 10)</c:v>
                </c:pt>
                <c:pt idx="2">
                  <c:v>21/28 days
1.0 mg QD
(n = 11)</c:v>
                </c:pt>
              </c:strCache>
            </c:strRef>
          </c:cat>
          <c:val>
            <c:numRef>
              <c:f>Sheet1!$C$2:$C$4</c:f>
              <c:numCache>
                <c:formatCode>0.0</c:formatCode>
                <c:ptCount val="3"/>
                <c:pt idx="0" formatCode="General">
                  <c:v>19.7</c:v>
                </c:pt>
                <c:pt idx="1">
                  <c:v>0</c:v>
                </c:pt>
                <c:pt idx="2" formatCode="General">
                  <c:v>0</c:v>
                </c:pt>
              </c:numCache>
            </c:numRef>
          </c:val>
          <c:extLst>
            <c:ext xmlns:c16="http://schemas.microsoft.com/office/drawing/2014/chart" uri="{C3380CC4-5D6E-409C-BE32-E72D297353CC}">
              <c16:uniqueId val="{00000005-3841-4841-A800-DCAA7EC1C3EF}"/>
            </c:ext>
          </c:extLst>
        </c:ser>
        <c:ser>
          <c:idx val="2"/>
          <c:order val="2"/>
          <c:tx>
            <c:strRef>
              <c:f>Sheet1!$D$1</c:f>
              <c:strCache>
                <c:ptCount val="1"/>
                <c:pt idx="0">
                  <c:v>SD</c:v>
                </c:pt>
              </c:strCache>
            </c:strRef>
          </c:tx>
          <c:spPr>
            <a:solidFill>
              <a:srgbClr val="A69F9F"/>
            </a:solidFill>
            <a:ln>
              <a:noFill/>
            </a:ln>
            <a:effectLst/>
          </c:spPr>
          <c:invertIfNegative val="0"/>
          <c:dLbls>
            <c:dLbl>
              <c:idx val="0"/>
              <c:tx>
                <c:rich>
                  <a:bodyPr/>
                  <a:lstStyle/>
                  <a:p>
                    <a:r>
                      <a:rPr lang="en-US" sz="900" b="0" dirty="0"/>
                      <a:t>37 (</a:t>
                    </a:r>
                    <a:fld id="{4AEE026E-19A6-4B65-994E-B2142C1B50AC}" type="VALUE">
                      <a:rPr lang="en-US" sz="900" b="0" smtClean="0"/>
                      <a:pPr/>
                      <a:t>[VALUE]</a:t>
                    </a:fld>
                    <a:r>
                      <a:rPr lang="en-US" sz="900" b="0"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3841-4841-A800-DCAA7EC1C3EF}"/>
                </c:ext>
              </c:extLst>
            </c:dLbl>
            <c:dLbl>
              <c:idx val="1"/>
              <c:tx>
                <c:rich>
                  <a:bodyPr/>
                  <a:lstStyle/>
                  <a:p>
                    <a:r>
                      <a:rPr lang="en-US" sz="900" b="0" dirty="0"/>
                      <a:t>5 (</a:t>
                    </a:r>
                    <a:fld id="{ECA7506A-8D5C-439E-BB2B-AEFE30DEF817}" type="VALUE">
                      <a:rPr lang="en-US" sz="900" b="0" smtClean="0"/>
                      <a:pPr/>
                      <a:t>[VALUE]</a:t>
                    </a:fld>
                    <a:r>
                      <a:rPr lang="en-US" sz="900" b="0"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3841-4841-A800-DCAA7EC1C3EF}"/>
                </c:ext>
              </c:extLst>
            </c:dLbl>
            <c:dLbl>
              <c:idx val="2"/>
              <c:tx>
                <c:rich>
                  <a:bodyPr/>
                  <a:lstStyle/>
                  <a:p>
                    <a:r>
                      <a:rPr lang="en-US" sz="900" b="0" dirty="0"/>
                      <a:t>4 (</a:t>
                    </a:r>
                    <a:fld id="{9E8CF4B1-159F-4486-A0F7-E73762A2C268}" type="VALUE">
                      <a:rPr lang="en-US" sz="900" b="0" smtClean="0"/>
                      <a:pPr/>
                      <a:t>[VALUE]</a:t>
                    </a:fld>
                    <a:r>
                      <a:rPr lang="en-US" sz="900" b="0"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3841-4841-A800-DCAA7EC1C3EF}"/>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All evaluable
(n = 76)ᵍ</c:v>
                </c:pt>
                <c:pt idx="1">
                  <c:v>10/14 days × 2
1.0 mg QD
(n = 10)</c:v>
                </c:pt>
                <c:pt idx="2">
                  <c:v>21/28 days
1.0 mg QD
(n = 11)</c:v>
                </c:pt>
              </c:strCache>
            </c:strRef>
          </c:cat>
          <c:val>
            <c:numRef>
              <c:f>Sheet1!$D$2:$D$4</c:f>
              <c:numCache>
                <c:formatCode>0.0</c:formatCode>
                <c:ptCount val="3"/>
                <c:pt idx="0" formatCode="General">
                  <c:v>48.7</c:v>
                </c:pt>
                <c:pt idx="1">
                  <c:v>50</c:v>
                </c:pt>
                <c:pt idx="2" formatCode="General">
                  <c:v>36.4</c:v>
                </c:pt>
              </c:numCache>
            </c:numRef>
          </c:val>
          <c:extLst>
            <c:ext xmlns:c16="http://schemas.microsoft.com/office/drawing/2014/chart" uri="{C3380CC4-5D6E-409C-BE32-E72D297353CC}">
              <c16:uniqueId val="{00000009-3841-4841-A800-DCAA7EC1C3EF}"/>
            </c:ext>
          </c:extLst>
        </c:ser>
        <c:ser>
          <c:idx val="3"/>
          <c:order val="3"/>
          <c:tx>
            <c:strRef>
              <c:f>Sheet1!$E$1</c:f>
              <c:strCache>
                <c:ptCount val="1"/>
                <c:pt idx="0">
                  <c:v>MR</c:v>
                </c:pt>
              </c:strCache>
            </c:strRef>
          </c:tx>
          <c:spPr>
            <a:solidFill>
              <a:srgbClr val="CDFFFF"/>
            </a:solidFill>
            <a:ln>
              <a:noFill/>
            </a:ln>
            <a:effectLst/>
          </c:spPr>
          <c:invertIfNegative val="0"/>
          <c:dLbls>
            <c:dLbl>
              <c:idx val="0"/>
              <c:tx>
                <c:rich>
                  <a:bodyPr/>
                  <a:lstStyle/>
                  <a:p>
                    <a:r>
                      <a:rPr lang="en-US" dirty="0"/>
                      <a:t>4 (</a:t>
                    </a:r>
                    <a:fld id="{4ABD5656-D016-40F0-9C07-C5C7262A3DBC}"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A-3841-4841-A800-DCAA7EC1C3EF}"/>
                </c:ext>
              </c:extLst>
            </c:dLbl>
            <c:dLbl>
              <c:idx val="1"/>
              <c:tx>
                <c:rich>
                  <a:bodyPr/>
                  <a:lstStyle/>
                  <a:p>
                    <a:r>
                      <a:rPr lang="en-US" dirty="0"/>
                      <a:t>1 (</a:t>
                    </a:r>
                    <a:fld id="{193F479B-5ACC-44A7-A23A-58BF9F1B40D0}"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B-3841-4841-A800-DCAA7EC1C3EF}"/>
                </c:ext>
              </c:extLst>
            </c:dLbl>
            <c:dLbl>
              <c:idx val="2"/>
              <c:tx>
                <c:rich>
                  <a:bodyPr/>
                  <a:lstStyle/>
                  <a:p>
                    <a:r>
                      <a:rPr lang="en-US" dirty="0"/>
                      <a:t>1 (</a:t>
                    </a:r>
                    <a:fld id="{351D4706-76F8-4E8B-A491-81B2DF5B376C}"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C-3841-4841-A800-DCAA7EC1C3EF}"/>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All evaluable
(n = 76)ᵍ</c:v>
                </c:pt>
                <c:pt idx="1">
                  <c:v>10/14 days × 2
1.0 mg QD
(n = 10)</c:v>
                </c:pt>
                <c:pt idx="2">
                  <c:v>21/28 days
1.0 mg QD
(n = 11)</c:v>
                </c:pt>
              </c:strCache>
            </c:strRef>
          </c:cat>
          <c:val>
            <c:numRef>
              <c:f>Sheet1!$E$2:$E$4</c:f>
              <c:numCache>
                <c:formatCode>0.0</c:formatCode>
                <c:ptCount val="3"/>
                <c:pt idx="0" formatCode="General">
                  <c:v>5.3</c:v>
                </c:pt>
                <c:pt idx="1">
                  <c:v>10</c:v>
                </c:pt>
                <c:pt idx="2" formatCode="General">
                  <c:v>9.1</c:v>
                </c:pt>
              </c:numCache>
            </c:numRef>
          </c:val>
          <c:extLst>
            <c:ext xmlns:c16="http://schemas.microsoft.com/office/drawing/2014/chart" uri="{C3380CC4-5D6E-409C-BE32-E72D297353CC}">
              <c16:uniqueId val="{0000000D-3841-4841-A800-DCAA7EC1C3EF}"/>
            </c:ext>
          </c:extLst>
        </c:ser>
        <c:ser>
          <c:idx val="4"/>
          <c:order val="4"/>
          <c:tx>
            <c:strRef>
              <c:f>Sheet1!$F$1</c:f>
              <c:strCache>
                <c:ptCount val="1"/>
                <c:pt idx="0">
                  <c:v>PRᶜ</c:v>
                </c:pt>
              </c:strCache>
            </c:strRef>
          </c:tx>
          <c:spPr>
            <a:solidFill>
              <a:srgbClr val="33D6F1"/>
            </a:solidFill>
            <a:ln>
              <a:noFill/>
            </a:ln>
            <a:effectLst/>
          </c:spPr>
          <c:invertIfNegative val="0"/>
          <c:dLbls>
            <c:dLbl>
              <c:idx val="0"/>
              <c:tx>
                <c:rich>
                  <a:bodyPr/>
                  <a:lstStyle/>
                  <a:p>
                    <a:r>
                      <a:rPr lang="en-US" dirty="0"/>
                      <a:t>9 (</a:t>
                    </a:r>
                    <a:fld id="{3FD14730-D438-4911-BB32-FA75AE35EB7D}"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E-3841-4841-A800-DCAA7EC1C3EF}"/>
                </c:ext>
              </c:extLst>
            </c:dLbl>
            <c:dLbl>
              <c:idx val="1"/>
              <c:tx>
                <c:rich>
                  <a:bodyPr/>
                  <a:lstStyle/>
                  <a:p>
                    <a:r>
                      <a:rPr lang="en-US" baseline="0" dirty="0"/>
                      <a:t>2 (</a:t>
                    </a:r>
                    <a:fld id="{094538D0-A585-4744-A273-E8CA1994A4DD}"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F-3841-4841-A800-DCAA7EC1C3EF}"/>
                </c:ext>
              </c:extLst>
            </c:dLbl>
            <c:dLbl>
              <c:idx val="2"/>
              <c:tx>
                <c:rich>
                  <a:bodyPr/>
                  <a:lstStyle/>
                  <a:p>
                    <a:r>
                      <a:rPr lang="en-US" dirty="0"/>
                      <a:t>3 (</a:t>
                    </a:r>
                    <a:fld id="{66B15838-86F1-4BB9-8F9A-8B4000EB1C91}"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0-3841-4841-A800-DCAA7EC1C3EF}"/>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All evaluable
(n = 76)ᵍ</c:v>
                </c:pt>
                <c:pt idx="1">
                  <c:v>10/14 days × 2
1.0 mg QD
(n = 10)</c:v>
                </c:pt>
                <c:pt idx="2">
                  <c:v>21/28 days
1.0 mg QD
(n = 11)</c:v>
                </c:pt>
              </c:strCache>
            </c:strRef>
          </c:cat>
          <c:val>
            <c:numRef>
              <c:f>Sheet1!$F$2:$F$4</c:f>
              <c:numCache>
                <c:formatCode>0.0</c:formatCode>
                <c:ptCount val="3"/>
                <c:pt idx="0" formatCode="General">
                  <c:v>11.8</c:v>
                </c:pt>
                <c:pt idx="1">
                  <c:v>20</c:v>
                </c:pt>
                <c:pt idx="2" formatCode="General">
                  <c:v>27.3</c:v>
                </c:pt>
              </c:numCache>
            </c:numRef>
          </c:val>
          <c:extLst>
            <c:ext xmlns:c16="http://schemas.microsoft.com/office/drawing/2014/chart" uri="{C3380CC4-5D6E-409C-BE32-E72D297353CC}">
              <c16:uniqueId val="{00000011-3841-4841-A800-DCAA7EC1C3EF}"/>
            </c:ext>
          </c:extLst>
        </c:ser>
        <c:ser>
          <c:idx val="5"/>
          <c:order val="5"/>
          <c:tx>
            <c:strRef>
              <c:f>Sheet1!$G$1</c:f>
              <c:strCache>
                <c:ptCount val="1"/>
                <c:pt idx="0">
                  <c:v>VGPRᵇ</c:v>
                </c:pt>
              </c:strCache>
            </c:strRef>
          </c:tx>
          <c:spPr>
            <a:solidFill>
              <a:srgbClr val="009FBA"/>
            </a:solidFill>
            <a:ln>
              <a:noFill/>
            </a:ln>
            <a:effectLst/>
          </c:spPr>
          <c:invertIfNegative val="0"/>
          <c:dLbls>
            <c:dLbl>
              <c:idx val="0"/>
              <c:tx>
                <c:rich>
                  <a:bodyPr/>
                  <a:lstStyle/>
                  <a:p>
                    <a:r>
                      <a:rPr lang="en-US" dirty="0"/>
                      <a:t>6 (</a:t>
                    </a:r>
                    <a:fld id="{25C4CEFF-21CE-4854-84BC-8FD7131E538B}"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2-3841-4841-A800-DCAA7EC1C3EF}"/>
                </c:ext>
              </c:extLst>
            </c:dLbl>
            <c:dLbl>
              <c:idx val="1"/>
              <c:tx>
                <c:rich>
                  <a:bodyPr/>
                  <a:lstStyle/>
                  <a:p>
                    <a:r>
                      <a:rPr lang="en-US" dirty="0"/>
                      <a:t>2 (</a:t>
                    </a:r>
                    <a:fld id="{AA3544D3-5AA0-4CD4-BDA6-0ECAB7109E4C}"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3-3841-4841-A800-DCAA7EC1C3EF}"/>
                </c:ext>
              </c:extLst>
            </c:dLbl>
            <c:dLbl>
              <c:idx val="2"/>
              <c:tx>
                <c:rich>
                  <a:bodyPr/>
                  <a:lstStyle/>
                  <a:p>
                    <a:r>
                      <a:rPr lang="en-US" sz="900" b="0" dirty="0">
                        <a:solidFill>
                          <a:schemeClr val="bg1"/>
                        </a:solidFill>
                      </a:rPr>
                      <a:t>2 (</a:t>
                    </a:r>
                    <a:fld id="{1F25DA04-BA03-4377-9A31-6391728E92E7}" type="VALUE">
                      <a:rPr lang="en-US" sz="900" b="0" smtClean="0">
                        <a:solidFill>
                          <a:schemeClr val="bg1"/>
                        </a:solidFill>
                      </a:rPr>
                      <a:pPr/>
                      <a:t>[VALUE]</a:t>
                    </a:fld>
                    <a:r>
                      <a:rPr lang="en-US" sz="900" b="0" dirty="0">
                        <a:solidFill>
                          <a:schemeClr val="bg1"/>
                        </a:solidFill>
                      </a:rPr>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4-3841-4841-A800-DCAA7EC1C3EF}"/>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All evaluable
(n = 76)ᵍ</c:v>
                </c:pt>
                <c:pt idx="1">
                  <c:v>10/14 days × 2
1.0 mg QD
(n = 10)</c:v>
                </c:pt>
                <c:pt idx="2">
                  <c:v>21/28 days
1.0 mg QD
(n = 11)</c:v>
                </c:pt>
              </c:strCache>
            </c:strRef>
          </c:cat>
          <c:val>
            <c:numRef>
              <c:f>Sheet1!$G$2:$G$4</c:f>
              <c:numCache>
                <c:formatCode>0.0</c:formatCode>
                <c:ptCount val="3"/>
                <c:pt idx="0" formatCode="General">
                  <c:v>7.9</c:v>
                </c:pt>
                <c:pt idx="1">
                  <c:v>20</c:v>
                </c:pt>
                <c:pt idx="2" formatCode="General">
                  <c:v>18.2</c:v>
                </c:pt>
              </c:numCache>
            </c:numRef>
          </c:val>
          <c:extLst>
            <c:ext xmlns:c16="http://schemas.microsoft.com/office/drawing/2014/chart" uri="{C3380CC4-5D6E-409C-BE32-E72D297353CC}">
              <c16:uniqueId val="{00000015-3841-4841-A800-DCAA7EC1C3EF}"/>
            </c:ext>
          </c:extLst>
        </c:ser>
        <c:ser>
          <c:idx val="6"/>
          <c:order val="6"/>
          <c:tx>
            <c:strRef>
              <c:f>Sheet1!$H$1</c:f>
              <c:strCache>
                <c:ptCount val="1"/>
                <c:pt idx="0">
                  <c:v>CR</c:v>
                </c:pt>
              </c:strCache>
            </c:strRef>
          </c:tx>
          <c:spPr>
            <a:solidFill>
              <a:srgbClr val="077688"/>
            </a:solidFill>
            <a:ln>
              <a:noFill/>
            </a:ln>
            <a:effectLst/>
          </c:spPr>
          <c:invertIfNegative val="0"/>
          <c:dLbls>
            <c:dLbl>
              <c:idx val="0"/>
              <c:layout>
                <c:manualLayout>
                  <c:x val="6.5130869058034419E-2"/>
                  <c:y val="-3.0328081303365704E-2"/>
                </c:manualLayout>
              </c:layout>
              <c:tx>
                <c:rich>
                  <a:bodyPr/>
                  <a:lstStyle/>
                  <a:p>
                    <a:r>
                      <a:rPr lang="en-US" dirty="0"/>
                      <a:t>1 (</a:t>
                    </a:r>
                    <a:fld id="{114B83EB-7D6E-4DC0-B7B9-3624ECC0854F}"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6-3841-4841-A800-DCAA7EC1C3EF}"/>
                </c:ext>
              </c:extLst>
            </c:dLbl>
            <c:dLbl>
              <c:idx val="1"/>
              <c:delete val="1"/>
              <c:extLst>
                <c:ext xmlns:c15="http://schemas.microsoft.com/office/drawing/2012/chart" uri="{CE6537A1-D6FC-4f65-9D91-7224C49458BB}"/>
                <c:ext xmlns:c16="http://schemas.microsoft.com/office/drawing/2014/chart" uri="{C3380CC4-5D6E-409C-BE32-E72D297353CC}">
                  <c16:uniqueId val="{00000017-3841-4841-A800-DCAA7EC1C3EF}"/>
                </c:ext>
              </c:extLst>
            </c:dLbl>
            <c:dLbl>
              <c:idx val="2"/>
              <c:tx>
                <c:rich>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r>
                      <a:rPr lang="en-US" sz="900" b="0" dirty="0">
                        <a:solidFill>
                          <a:schemeClr val="bg1"/>
                        </a:solidFill>
                      </a:rPr>
                      <a:t>1 (</a:t>
                    </a:r>
                    <a:fld id="{E36AF2D1-61C2-41A1-8D42-4A6777966802}" type="VALUE">
                      <a:rPr lang="en-US" sz="900" b="0" smtClean="0">
                        <a:solidFill>
                          <a:schemeClr val="bg1"/>
                        </a:solidFill>
                      </a:rPr>
                      <a:pPr>
                        <a:defRPr sz="900">
                          <a:solidFill>
                            <a:schemeClr val="bg1"/>
                          </a:solidFill>
                        </a:defRPr>
                      </a:pPr>
                      <a:t>[VALUE]</a:t>
                    </a:fld>
                    <a:r>
                      <a:rPr lang="en-US" sz="900" b="0" dirty="0">
                        <a:solidFill>
                          <a:schemeClr val="bg1"/>
                        </a:solidFill>
                      </a:rPr>
                      <a:t>)</a:t>
                    </a:r>
                  </a:p>
                </c:rich>
              </c:tx>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8-3841-4841-A800-DCAA7EC1C3EF}"/>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50000"/>
                        </a:schemeClr>
                      </a:solidFill>
                      <a:round/>
                    </a:ln>
                    <a:effectLst/>
                  </c:spPr>
                </c15:leaderLines>
              </c:ext>
            </c:extLst>
          </c:dLbls>
          <c:cat>
            <c:strRef>
              <c:f>Sheet1!$A$2:$A$4</c:f>
              <c:strCache>
                <c:ptCount val="3"/>
                <c:pt idx="0">
                  <c:v>All evaluable
(n = 76)ᵍ</c:v>
                </c:pt>
                <c:pt idx="1">
                  <c:v>10/14 days × 2
1.0 mg QD
(n = 10)</c:v>
                </c:pt>
                <c:pt idx="2">
                  <c:v>21/28 days
1.0 mg QD
(n = 11)</c:v>
                </c:pt>
              </c:strCache>
            </c:strRef>
          </c:cat>
          <c:val>
            <c:numRef>
              <c:f>Sheet1!$H$2:$H$4</c:f>
              <c:numCache>
                <c:formatCode>0.0</c:formatCode>
                <c:ptCount val="3"/>
                <c:pt idx="0" formatCode="General">
                  <c:v>1.3</c:v>
                </c:pt>
                <c:pt idx="1">
                  <c:v>0</c:v>
                </c:pt>
                <c:pt idx="2" formatCode="General">
                  <c:v>9.1</c:v>
                </c:pt>
              </c:numCache>
            </c:numRef>
          </c:val>
          <c:extLst>
            <c:ext xmlns:c16="http://schemas.microsoft.com/office/drawing/2014/chart" uri="{C3380CC4-5D6E-409C-BE32-E72D297353CC}">
              <c16:uniqueId val="{00000019-3841-4841-A800-DCAA7EC1C3EF}"/>
            </c:ext>
          </c:extLst>
        </c:ser>
        <c:dLbls>
          <c:dLblPos val="ctr"/>
          <c:showLegendKey val="0"/>
          <c:showVal val="1"/>
          <c:showCatName val="0"/>
          <c:showSerName val="0"/>
          <c:showPercent val="0"/>
          <c:showBubbleSize val="0"/>
        </c:dLbls>
        <c:gapWidth val="100"/>
        <c:overlap val="100"/>
        <c:axId val="336437632"/>
        <c:axId val="336439168"/>
      </c:barChart>
      <c:catAx>
        <c:axId val="336437632"/>
        <c:scaling>
          <c:orientation val="minMax"/>
        </c:scaling>
        <c:delete val="0"/>
        <c:axPos val="b"/>
        <c:numFmt formatCode="General" sourceLinked="1"/>
        <c:majorTickMark val="none"/>
        <c:minorTickMark val="none"/>
        <c:tickLblPos val="nextTo"/>
        <c:spPr>
          <a:noFill/>
          <a:ln w="6350" cap="flat" cmpd="sng" algn="ctr">
            <a:solidFill>
              <a:schemeClr val="bg1">
                <a:lumMod val="50000"/>
              </a:schemeClr>
            </a:solidFill>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crossAx val="336439168"/>
        <c:crosses val="autoZero"/>
        <c:auto val="1"/>
        <c:lblAlgn val="ctr"/>
        <c:lblOffset val="0"/>
        <c:noMultiLvlLbl val="0"/>
      </c:catAx>
      <c:valAx>
        <c:axId val="336439168"/>
        <c:scaling>
          <c:orientation val="minMax"/>
          <c:max val="100"/>
        </c:scaling>
        <c:delete val="0"/>
        <c:axPos val="l"/>
        <c:title>
          <c:tx>
            <c:rich>
              <a:bodyPr rot="-5400000" spcFirstLastPara="1" vertOverflow="ellipsis" vert="horz" wrap="square" anchor="ctr" anchorCtr="1"/>
              <a:lstStyle/>
              <a:p>
                <a:pPr>
                  <a:defRPr sz="1000" b="1" i="0" u="none" strike="noStrike" kern="1200" baseline="0">
                    <a:solidFill>
                      <a:schemeClr val="tx1"/>
                    </a:solidFill>
                    <a:latin typeface="+mn-lt"/>
                    <a:ea typeface="+mn-ea"/>
                    <a:cs typeface="+mn-cs"/>
                  </a:defRPr>
                </a:pPr>
                <a:r>
                  <a:rPr lang="en-US" sz="1000" b="1" dirty="0">
                    <a:solidFill>
                      <a:schemeClr val="tx1"/>
                    </a:solidFill>
                  </a:rPr>
                  <a:t>Response, n (%)</a:t>
                </a:r>
              </a:p>
            </c:rich>
          </c:tx>
          <c:layout>
            <c:manualLayout>
              <c:xMode val="edge"/>
              <c:yMode val="edge"/>
              <c:x val="6.3069737250585622E-3"/>
              <c:y val="0.25081808567950997"/>
            </c:manualLayout>
          </c:layout>
          <c:overlay val="0"/>
          <c:spPr>
            <a:noFill/>
            <a:ln>
              <a:noFill/>
            </a:ln>
            <a:effectLst/>
          </c:spPr>
          <c:txPr>
            <a:bodyPr rot="-54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title>
        <c:numFmt formatCode="General" sourceLinked="1"/>
        <c:majorTickMark val="out"/>
        <c:minorTickMark val="none"/>
        <c:tickLblPos val="nextTo"/>
        <c:spPr>
          <a:noFill/>
          <a:ln w="6350">
            <a:solidFill>
              <a:schemeClr val="bg1">
                <a:lumMod val="50000"/>
              </a:schemeClr>
            </a:solidFill>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crossAx val="336437632"/>
        <c:crosses val="autoZero"/>
        <c:crossBetween val="between"/>
        <c:majorUnit val="20"/>
      </c:valAx>
      <c:spPr>
        <a:noFill/>
        <a:ln>
          <a:noFill/>
        </a:ln>
        <a:effectLst/>
      </c:spPr>
    </c:plotArea>
    <c:legend>
      <c:legendPos val="r"/>
      <c:layout>
        <c:manualLayout>
          <c:xMode val="edge"/>
          <c:yMode val="edge"/>
          <c:x val="0.9023128157367426"/>
          <c:y val="0.15262230824315545"/>
          <c:w val="9.7687184263257412E-2"/>
          <c:h val="0.49978874172571758"/>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F2914D-79E5-9E46-BEDA-11DF9F672836}" type="datetimeFigureOut">
              <a:rPr lang="en-US" smtClean="0"/>
              <a:t>8/23/2022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BFE97B-32C3-3B45-BC11-9CF7E457BCBB}" type="slidenum">
              <a:rPr lang="en-US" smtClean="0"/>
              <a:t>‹#›</a:t>
            </a:fld>
            <a:endParaRPr lang="en-US"/>
          </a:p>
        </p:txBody>
      </p:sp>
    </p:spTree>
    <p:extLst>
      <p:ext uri="{BB962C8B-B14F-4D97-AF65-F5344CB8AC3E}">
        <p14:creationId xmlns:p14="http://schemas.microsoft.com/office/powerpoint/2010/main" val="55890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Slide Image Placeholder 1"/>
          <p:cNvSpPr>
            <a:spLocks noGrp="1" noRot="1" noChangeAspect="1" noTextEdit="1"/>
          </p:cNvSpPr>
          <p:nvPr>
            <p:ph type="sldImg"/>
          </p:nvPr>
        </p:nvSpPr>
        <p:spPr>
          <a:ln/>
        </p:spPr>
      </p:sp>
      <p:sp>
        <p:nvSpPr>
          <p:cNvPr id="1945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itchFamily="34" charset="0"/>
            </a:endParaRPr>
          </a:p>
        </p:txBody>
      </p:sp>
      <p:sp>
        <p:nvSpPr>
          <p:cNvPr id="1945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ea typeface="MS PGothic" pitchFamily="34" charset="-128"/>
              </a:defRPr>
            </a:lvl1pPr>
            <a:lvl2pPr marL="742950" indent="-285750">
              <a:defRPr>
                <a:solidFill>
                  <a:schemeClr val="tx1"/>
                </a:solidFill>
                <a:latin typeface="Arial" pitchFamily="34" charset="0"/>
                <a:ea typeface="MS PGothic" pitchFamily="34" charset="-128"/>
              </a:defRPr>
            </a:lvl2pPr>
            <a:lvl3pPr marL="1143000" indent="-228600">
              <a:defRPr>
                <a:solidFill>
                  <a:schemeClr val="tx1"/>
                </a:solidFill>
                <a:latin typeface="Arial" pitchFamily="34" charset="0"/>
                <a:ea typeface="MS PGothic" pitchFamily="34" charset="-128"/>
              </a:defRPr>
            </a:lvl3pPr>
            <a:lvl4pPr marL="1600200" indent="-228600">
              <a:defRPr>
                <a:solidFill>
                  <a:schemeClr val="tx1"/>
                </a:solidFill>
                <a:latin typeface="Arial" pitchFamily="34" charset="0"/>
                <a:ea typeface="MS PGothic" pitchFamily="34" charset="-128"/>
              </a:defRPr>
            </a:lvl4pPr>
            <a:lvl5pPr marL="2057400" indent="-228600">
              <a:defRPr>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Arial" pitchFamily="34" charset="0"/>
                <a:ea typeface="MS PGothic" pitchFamily="34" charset="-128"/>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896F908B-818D-4CAB-A460-11626DA38793}" type="slidenum">
              <a:rPr kumimoji="0" lang="en-US" altLang="en-US" sz="1200" b="0" i="0" u="none" strike="noStrike" kern="1200" cap="none" spc="0" normalizeH="0" baseline="0" noProof="0">
                <a:ln>
                  <a:noFill/>
                </a:ln>
                <a:solidFill>
                  <a:srgbClr val="000000"/>
                </a:solidFill>
                <a:effectLst/>
                <a:uLnTx/>
                <a:uFillTx/>
                <a:latin typeface="Arial" pitchFamily="34" charset="0"/>
                <a:ea typeface="MS PGothic" pitchFamily="34"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altLang="en-US" sz="1200" b="0" i="0" u="none" strike="noStrike" kern="1200" cap="none" spc="0" normalizeH="0" baseline="0" noProof="0">
              <a:ln>
                <a:noFill/>
              </a:ln>
              <a:solidFill>
                <a:srgbClr val="000000"/>
              </a:solidFill>
              <a:effectLst/>
              <a:uLnTx/>
              <a:uFillTx/>
              <a:latin typeface="Arial" pitchFamily="34" charset="0"/>
              <a:ea typeface="MS PGothic" pitchFamily="34" charset="-128"/>
              <a:cs typeface="+mn-cs"/>
            </a:endParaRPr>
          </a:p>
        </p:txBody>
      </p:sp>
      <p:sp>
        <p:nvSpPr>
          <p:cNvPr id="5" name="Date Placeholder 4"/>
          <p:cNvSpPr>
            <a:spLocks noGrp="1"/>
          </p:cNvSpPr>
          <p:nvPr>
            <p:ph type="dt" sz="quarter"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Arial"/>
              <a:ea typeface="+mn-ea"/>
              <a:cs typeface="+mn-cs"/>
            </a:endParaRPr>
          </a:p>
        </p:txBody>
      </p:sp>
    </p:spTree>
    <p:extLst>
      <p:ext uri="{BB962C8B-B14F-4D97-AF65-F5344CB8AC3E}">
        <p14:creationId xmlns:p14="http://schemas.microsoft.com/office/powerpoint/2010/main" val="47952818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31060857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440288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6689477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503436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38728722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9481331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87585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32062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2618145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0712773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9276991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337246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14">
            <a:extLst>
              <a:ext uri="{28A0092B-C50C-407E-A947-70E740481C1C}">
                <a14:useLocalDpi xmlns:a14="http://schemas.microsoft.com/office/drawing/2010/main" val="0"/>
              </a:ext>
            </a:extLst>
          </a:blip>
          <a:srcRect/>
          <a:stretch/>
        </p:blipFill>
        <p:spPr>
          <a:xfrm>
            <a:off x="0" y="0"/>
            <a:ext cx="12192000" cy="10668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0609493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3"/>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a:spLocks noGrp="1"/>
          </p:cNvSpPr>
          <p:nvPr>
            <p:ph type="ctrTitle"/>
          </p:nvPr>
        </p:nvSpPr>
        <p:spPr/>
        <p:txBody>
          <a:bodyPr/>
          <a:lstStyle/>
          <a:p>
            <a:r>
              <a:rPr lang="en-US" dirty="0"/>
              <a:t>Will I Be Able To Use </a:t>
            </a:r>
            <a:r>
              <a:rPr lang="en-US" dirty="0" err="1"/>
              <a:t>CELMoDs</a:t>
            </a:r>
            <a:r>
              <a:rPr lang="en-US" baseline="30000" dirty="0"/>
              <a:t>®</a:t>
            </a:r>
            <a:r>
              <a:rPr lang="en-US" dirty="0"/>
              <a:t> in </a:t>
            </a:r>
            <a:r>
              <a:rPr lang="en-US" dirty="0" err="1"/>
              <a:t>IMiD</a:t>
            </a:r>
            <a:r>
              <a:rPr lang="en-US" dirty="0"/>
              <a:t>-refractory Patients?</a:t>
            </a:r>
          </a:p>
        </p:txBody>
      </p:sp>
      <p:sp>
        <p:nvSpPr>
          <p:cNvPr id="11" name="Subtitle 2"/>
          <p:cNvSpPr>
            <a:spLocks noGrp="1"/>
          </p:cNvSpPr>
          <p:nvPr>
            <p:ph type="subTitle" idx="1"/>
          </p:nvPr>
        </p:nvSpPr>
        <p:spPr/>
        <p:txBody>
          <a:bodyPr>
            <a:normAutofit lnSpcReduction="10000"/>
          </a:bodyPr>
          <a:lstStyle/>
          <a:p>
            <a:r>
              <a:rPr lang="en-US" altLang="ja-JP" sz="1600" dirty="0"/>
              <a:t>Sagar </a:t>
            </a:r>
            <a:r>
              <a:rPr lang="en-US" altLang="ja-JP" sz="1600" dirty="0" err="1"/>
              <a:t>Lonial</a:t>
            </a:r>
            <a:r>
              <a:rPr lang="en-US" altLang="ja-JP" sz="1600" dirty="0"/>
              <a:t>, MD</a:t>
            </a:r>
            <a:br>
              <a:rPr lang="en-US" altLang="ja-JP" sz="1600" dirty="0"/>
            </a:br>
            <a:r>
              <a:rPr lang="en-US" altLang="ja-JP" sz="1600" dirty="0"/>
              <a:t>Chair and Professor</a:t>
            </a:r>
            <a:br>
              <a:rPr lang="en-US" altLang="ja-JP" sz="1600" dirty="0"/>
            </a:br>
            <a:r>
              <a:rPr lang="en-US" altLang="en-US" sz="1600" dirty="0"/>
              <a:t>Department of Hematology and Medical Oncology</a:t>
            </a:r>
            <a:br>
              <a:rPr lang="en-US" altLang="en-US" sz="1600" dirty="0"/>
            </a:br>
            <a:r>
              <a:rPr lang="en-US" altLang="en-US" sz="1600" dirty="0"/>
              <a:t>Chief Medical Officer, Winship Cancer Institute</a:t>
            </a:r>
            <a:br>
              <a:rPr lang="en-US" altLang="en-US" sz="1600" dirty="0"/>
            </a:br>
            <a:r>
              <a:rPr lang="en-US" altLang="en-US" sz="1600" dirty="0"/>
              <a:t>Emory University School of Medicine</a:t>
            </a:r>
            <a:br>
              <a:rPr lang="en-US" altLang="en-US" sz="1600" dirty="0"/>
            </a:br>
            <a:r>
              <a:rPr lang="en-US" altLang="en-US" sz="1600" dirty="0"/>
              <a:t>Atlanta, GA</a:t>
            </a:r>
          </a:p>
        </p:txBody>
      </p:sp>
    </p:spTree>
    <p:extLst>
      <p:ext uri="{BB962C8B-B14F-4D97-AF65-F5344CB8AC3E}">
        <p14:creationId xmlns:p14="http://schemas.microsoft.com/office/powerpoint/2010/main" val="1118297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79400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71D733-997D-4AFD-938A-F944FCBB7BD5}"/>
              </a:ext>
            </a:extLst>
          </p:cNvPr>
          <p:cNvSpPr>
            <a:spLocks noGrp="1"/>
          </p:cNvSpPr>
          <p:nvPr>
            <p:ph type="title"/>
          </p:nvPr>
        </p:nvSpPr>
        <p:spPr/>
        <p:txBody>
          <a:bodyPr anchor="t">
            <a:normAutofit/>
          </a:bodyPr>
          <a:lstStyle/>
          <a:p>
            <a:r>
              <a:rPr lang="en-GB" sz="2400" dirty="0"/>
              <a:t>Iberdomide (IBER) in Combination with DEX: </a:t>
            </a:r>
            <a:br>
              <a:rPr lang="en-GB" sz="2400" dirty="0"/>
            </a:br>
            <a:r>
              <a:rPr lang="en-GB" sz="2400" dirty="0"/>
              <a:t>Results From the Dose-expansion Phase of the CC-220-MM-001 Trial </a:t>
            </a:r>
          </a:p>
        </p:txBody>
      </p:sp>
      <p:sp>
        <p:nvSpPr>
          <p:cNvPr id="10" name="Rectangle: Rounded Corners 9">
            <a:extLst>
              <a:ext uri="{FF2B5EF4-FFF2-40B4-BE49-F238E27FC236}">
                <a16:creationId xmlns:a16="http://schemas.microsoft.com/office/drawing/2014/main" id="{48DFD5D4-C899-4007-95B6-C450187274D0}"/>
              </a:ext>
            </a:extLst>
          </p:cNvPr>
          <p:cNvSpPr/>
          <p:nvPr/>
        </p:nvSpPr>
        <p:spPr>
          <a:xfrm>
            <a:off x="765313" y="1678368"/>
            <a:ext cx="3444861" cy="1759347"/>
          </a:xfrm>
          <a:prstGeom prst="roundRect">
            <a:avLst/>
          </a:prstGeom>
          <a:solidFill>
            <a:srgbClr val="FEDCCA"/>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21920" tIns="45720" rIns="121920" rtlCol="0" anchor="ctr" anchorCtr="0">
            <a:spAutoFit/>
          </a:bodyPr>
          <a:lstStyle/>
          <a:p>
            <a:pPr marL="0" marR="0" lvl="0" indent="0" algn="ctr" defTabSz="1219170" rtl="0" eaLnBrk="1" fontAlgn="auto" latinLnBrk="0" hangingPunct="1">
              <a:spcBef>
                <a:spcPts val="0"/>
              </a:spcBef>
              <a:spcAft>
                <a:spcPts val="400"/>
              </a:spcAft>
              <a:buClrTx/>
              <a:buSzTx/>
              <a:buFontTx/>
              <a:buNone/>
              <a:tabLst/>
              <a:defRPr/>
            </a:pPr>
            <a:r>
              <a:rPr kumimoji="0" lang="en-US" sz="1200" b="1" i="0" u="sng" strike="noStrike" kern="1200" cap="none" spc="0" normalizeH="0" baseline="0" noProof="0" dirty="0">
                <a:ln>
                  <a:noFill/>
                </a:ln>
                <a:solidFill>
                  <a:srgbClr val="595454"/>
                </a:solidFill>
                <a:effectLst/>
                <a:uLnTx/>
                <a:uFillTx/>
                <a:ea typeface="+mn-ea"/>
                <a:cs typeface="Calibri" panose="020F0502020204030204" pitchFamily="34" charset="0"/>
              </a:rPr>
              <a:t>Cohort D</a:t>
            </a:r>
          </a:p>
          <a:p>
            <a:pPr marL="228594" marR="0" lvl="0" indent="-228594" algn="l" defTabSz="1219170" rtl="0" eaLnBrk="1" fontAlgn="auto" latinLnBrk="0" hangingPunct="1">
              <a:spcBef>
                <a:spcPts val="0"/>
              </a:spcBef>
              <a:spcAft>
                <a:spcPts val="400"/>
              </a:spcAft>
              <a:buClrTx/>
              <a:buSzTx/>
              <a:buFont typeface="Arial" panose="020B0604020202020204" pitchFamily="34" charset="0"/>
              <a:buChar char="•"/>
              <a:tabLst/>
              <a:defRPr/>
            </a:pPr>
            <a:r>
              <a:rPr kumimoji="0" lang="en-US" sz="1200" i="0" u="none" strike="noStrike" kern="1200" cap="none" spc="0" normalizeH="0" baseline="0" noProof="0" dirty="0">
                <a:ln>
                  <a:noFill/>
                </a:ln>
                <a:solidFill>
                  <a:srgbClr val="595454"/>
                </a:solidFill>
                <a:effectLst/>
                <a:uLnTx/>
                <a:uFillTx/>
                <a:ea typeface="+mn-ea"/>
                <a:cs typeface="Calibri" panose="020F0502020204030204" pitchFamily="34" charset="0"/>
              </a:rPr>
              <a:t>RRMM</a:t>
            </a:r>
          </a:p>
          <a:p>
            <a:pPr marL="228594" marR="0" lvl="0" indent="-228594" algn="l" defTabSz="1219170" rtl="0" eaLnBrk="1" fontAlgn="auto" latinLnBrk="0" hangingPunct="1">
              <a:spcBef>
                <a:spcPts val="0"/>
              </a:spcBef>
              <a:spcAft>
                <a:spcPts val="400"/>
              </a:spcAft>
              <a:buClrTx/>
              <a:buSzTx/>
              <a:buFont typeface="Arial" panose="020B0604020202020204" pitchFamily="34" charset="0"/>
              <a:buChar char="•"/>
              <a:tabLst/>
              <a:defRPr/>
            </a:pPr>
            <a:r>
              <a:rPr kumimoji="0" lang="en-US" sz="1200" i="0" u="none" strike="noStrike" kern="1200" cap="none" spc="0" normalizeH="0" baseline="0" noProof="0" dirty="0">
                <a:ln>
                  <a:noFill/>
                </a:ln>
                <a:solidFill>
                  <a:srgbClr val="595454"/>
                </a:solidFill>
                <a:effectLst/>
                <a:uLnTx/>
                <a:uFillTx/>
                <a:ea typeface="+mn-ea"/>
                <a:cs typeface="Calibri" panose="020F0502020204030204" pitchFamily="34" charset="0"/>
              </a:rPr>
              <a:t>≥ 3 lines of prior therapy</a:t>
            </a:r>
            <a:r>
              <a:rPr kumimoji="0" lang="en-US" sz="1200" i="0" u="none" strike="noStrike" kern="1200" cap="none" spc="0" normalizeH="0" baseline="30000" noProof="0" dirty="0">
                <a:ln>
                  <a:noFill/>
                </a:ln>
                <a:solidFill>
                  <a:srgbClr val="595454"/>
                </a:solidFill>
                <a:effectLst/>
                <a:uLnTx/>
                <a:uFillTx/>
                <a:ea typeface="+mn-ea"/>
                <a:cs typeface="Calibri" panose="020F0502020204030204" pitchFamily="34" charset="0"/>
              </a:rPr>
              <a:t>a</a:t>
            </a:r>
          </a:p>
          <a:p>
            <a:pPr marL="228594" marR="0" lvl="0" indent="-228594" algn="l" defTabSz="1219170" rtl="0" eaLnBrk="1" fontAlgn="auto" latinLnBrk="0" hangingPunct="1">
              <a:spcBef>
                <a:spcPts val="0"/>
              </a:spcBef>
              <a:spcAft>
                <a:spcPts val="400"/>
              </a:spcAft>
              <a:buClrTx/>
              <a:buSzTx/>
              <a:buFont typeface="Arial" panose="020B0604020202020204" pitchFamily="34" charset="0"/>
              <a:buChar char="•"/>
              <a:tabLst/>
              <a:defRPr/>
            </a:pPr>
            <a:r>
              <a:rPr kumimoji="0" lang="en-US" sz="1200" i="0" u="none" strike="noStrike" kern="1200" cap="none" spc="0" normalizeH="0" noProof="0" dirty="0">
                <a:ln>
                  <a:noFill/>
                </a:ln>
                <a:solidFill>
                  <a:srgbClr val="595454"/>
                </a:solidFill>
                <a:effectLst/>
                <a:uLnTx/>
                <a:uFillTx/>
                <a:ea typeface="+mn-ea"/>
                <a:cs typeface="Calibri" panose="020F0502020204030204" pitchFamily="34" charset="0"/>
              </a:rPr>
              <a:t>Disease progression on or within 60 days of last anti-myeloma therapy</a:t>
            </a:r>
          </a:p>
          <a:p>
            <a:pPr marL="228594" marR="0" lvl="0" indent="-228594" algn="l" defTabSz="1219170" rtl="0" eaLnBrk="1" fontAlgn="auto" latinLnBrk="0" hangingPunct="1">
              <a:spcBef>
                <a:spcPts val="0"/>
              </a:spcBef>
              <a:spcAft>
                <a:spcPts val="400"/>
              </a:spcAft>
              <a:buClrTx/>
              <a:buSzTx/>
              <a:buFont typeface="Arial" panose="020B0604020202020204" pitchFamily="34" charset="0"/>
              <a:buChar char="•"/>
              <a:tabLst/>
              <a:defRPr/>
            </a:pPr>
            <a:r>
              <a:rPr kumimoji="0" lang="en-US" sz="1200" i="0" u="none" strike="noStrike" kern="1200" cap="none" spc="0" normalizeH="0" noProof="0" dirty="0">
                <a:ln>
                  <a:noFill/>
                </a:ln>
                <a:solidFill>
                  <a:srgbClr val="595454"/>
                </a:solidFill>
                <a:effectLst/>
                <a:uLnTx/>
                <a:uFillTx/>
                <a:ea typeface="+mn-ea"/>
                <a:cs typeface="Calibri" panose="020F0502020204030204" pitchFamily="34" charset="0"/>
              </a:rPr>
              <a:t>Refractory to an IMiD</a:t>
            </a:r>
            <a:r>
              <a:rPr kumimoji="0" lang="en-US" sz="1200" i="0" u="none" strike="noStrike" kern="1200" cap="none" spc="0" normalizeH="0" baseline="30000" noProof="0" dirty="0">
                <a:ln>
                  <a:noFill/>
                </a:ln>
                <a:solidFill>
                  <a:srgbClr val="595454"/>
                </a:solidFill>
                <a:effectLst/>
                <a:uLnTx/>
                <a:uFillTx/>
                <a:ea typeface="+mn-ea"/>
                <a:cs typeface="Calibri" panose="020F0502020204030204" pitchFamily="34" charset="0"/>
              </a:rPr>
              <a:t>®</a:t>
            </a:r>
            <a:r>
              <a:rPr kumimoji="0" lang="en-US" sz="1200" i="0" u="none" strike="noStrike" kern="1200" cap="none" spc="0" normalizeH="0" noProof="0" dirty="0">
                <a:ln>
                  <a:noFill/>
                </a:ln>
                <a:solidFill>
                  <a:srgbClr val="595454"/>
                </a:solidFill>
                <a:effectLst/>
                <a:uLnTx/>
                <a:uFillTx/>
                <a:ea typeface="+mn-ea"/>
                <a:cs typeface="Calibri" panose="020F0502020204030204" pitchFamily="34" charset="0"/>
              </a:rPr>
              <a:t> agent, a PI, a glucocorticoid, and an anti-CD38 mAb</a:t>
            </a:r>
          </a:p>
        </p:txBody>
      </p:sp>
      <p:sp>
        <p:nvSpPr>
          <p:cNvPr id="11" name="Rectangle: Rounded Corners 10">
            <a:extLst>
              <a:ext uri="{FF2B5EF4-FFF2-40B4-BE49-F238E27FC236}">
                <a16:creationId xmlns:a16="http://schemas.microsoft.com/office/drawing/2014/main" id="{A7EBA4BC-8F0B-453D-B571-C7301E44C7FF}"/>
              </a:ext>
            </a:extLst>
          </p:cNvPr>
          <p:cNvSpPr/>
          <p:nvPr/>
        </p:nvSpPr>
        <p:spPr>
          <a:xfrm>
            <a:off x="765313" y="3694886"/>
            <a:ext cx="3444861" cy="1800209"/>
          </a:xfrm>
          <a:prstGeom prst="roundRect">
            <a:avLst/>
          </a:prstGeom>
          <a:solidFill>
            <a:srgbClr val="FEDCCA"/>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21920" tIns="45720" rIns="121920" rtlCol="0" anchor="ctr" anchorCtr="0">
            <a:spAutoFit/>
          </a:bodyPr>
          <a:lstStyle/>
          <a:p>
            <a:pPr marL="0" marR="0" lvl="0" indent="0" algn="ctr" defTabSz="1219170" rtl="0" eaLnBrk="1" fontAlgn="auto" latinLnBrk="0" hangingPunct="1">
              <a:lnSpc>
                <a:spcPct val="90000"/>
              </a:lnSpc>
              <a:spcBef>
                <a:spcPts val="0"/>
              </a:spcBef>
              <a:spcAft>
                <a:spcPts val="400"/>
              </a:spcAft>
              <a:buClrTx/>
              <a:buSzTx/>
              <a:buFontTx/>
              <a:buNone/>
              <a:tabLst/>
              <a:defRPr/>
            </a:pPr>
            <a:r>
              <a:rPr kumimoji="0" lang="en-US" sz="1200" b="1" i="0" u="sng" strike="noStrike" kern="1200" cap="none" spc="0" normalizeH="0" baseline="0" noProof="0" dirty="0">
                <a:ln>
                  <a:noFill/>
                </a:ln>
                <a:solidFill>
                  <a:srgbClr val="595454"/>
                </a:solidFill>
                <a:effectLst/>
                <a:uLnTx/>
                <a:uFillTx/>
                <a:ea typeface="+mn-ea"/>
                <a:cs typeface="Calibri" panose="020F0502020204030204" pitchFamily="34" charset="0"/>
              </a:rPr>
              <a:t>Cohort I</a:t>
            </a:r>
            <a:endParaRPr kumimoji="0" lang="en-US" sz="1200" b="1" i="0" u="none" strike="noStrike" kern="1200" cap="none" spc="0" normalizeH="0" baseline="0" noProof="0" dirty="0">
              <a:ln>
                <a:noFill/>
              </a:ln>
              <a:solidFill>
                <a:srgbClr val="595454"/>
              </a:solidFill>
              <a:effectLst/>
              <a:uLnTx/>
              <a:uFillTx/>
              <a:ea typeface="+mn-ea"/>
              <a:cs typeface="Calibri" panose="020F0502020204030204" pitchFamily="34" charset="0"/>
            </a:endParaRPr>
          </a:p>
          <a:p>
            <a:pPr marL="228594" marR="0" lvl="0" indent="-228594" algn="l" defTabSz="1219170" rtl="0" eaLnBrk="1" fontAlgn="auto" latinLnBrk="0" hangingPunct="1">
              <a:lnSpc>
                <a:spcPct val="90000"/>
              </a:lnSpc>
              <a:spcBef>
                <a:spcPts val="0"/>
              </a:spcBef>
              <a:spcAft>
                <a:spcPts val="400"/>
              </a:spcAft>
              <a:buClrTx/>
              <a:buSzTx/>
              <a:buFont typeface="Arial" panose="020B0604020202020204" pitchFamily="34" charset="0"/>
              <a:buChar char="•"/>
              <a:tabLst/>
              <a:defRPr/>
            </a:pPr>
            <a:r>
              <a:rPr kumimoji="0" lang="en-US" sz="1200" i="0" u="none" strike="noStrike" kern="1200" cap="none" spc="0" normalizeH="0" baseline="0" noProof="0" dirty="0">
                <a:ln>
                  <a:noFill/>
                </a:ln>
                <a:solidFill>
                  <a:srgbClr val="595454"/>
                </a:solidFill>
                <a:effectLst/>
                <a:uLnTx/>
                <a:uFillTx/>
                <a:ea typeface="+mn-ea"/>
                <a:cs typeface="Calibri" panose="020F0502020204030204" pitchFamily="34" charset="0"/>
              </a:rPr>
              <a:t>RRMM</a:t>
            </a:r>
          </a:p>
          <a:p>
            <a:pPr marL="228594" marR="0" lvl="0" indent="-228594" algn="l" defTabSz="1219170" rtl="0" eaLnBrk="1" fontAlgn="auto" latinLnBrk="0" hangingPunct="1">
              <a:lnSpc>
                <a:spcPct val="90000"/>
              </a:lnSpc>
              <a:spcBef>
                <a:spcPts val="0"/>
              </a:spcBef>
              <a:spcAft>
                <a:spcPts val="400"/>
              </a:spcAft>
              <a:buClrTx/>
              <a:buSzTx/>
              <a:buFont typeface="Arial" panose="020B0604020202020204" pitchFamily="34" charset="0"/>
              <a:buChar char="•"/>
              <a:tabLst/>
              <a:defRPr/>
            </a:pPr>
            <a:r>
              <a:rPr kumimoji="0" lang="en-US" sz="1200" i="0" u="none" strike="noStrike" kern="1200" cap="none" spc="0" normalizeH="0" baseline="0" noProof="0" dirty="0">
                <a:ln>
                  <a:noFill/>
                </a:ln>
                <a:solidFill>
                  <a:srgbClr val="595454"/>
                </a:solidFill>
                <a:effectLst/>
                <a:uLnTx/>
                <a:uFillTx/>
                <a:ea typeface="+mn-ea"/>
                <a:cs typeface="Calibri" panose="020F0502020204030204" pitchFamily="34" charset="0"/>
              </a:rPr>
              <a:t>≥ 3 prior lines of therapy</a:t>
            </a:r>
            <a:r>
              <a:rPr lang="en-US" sz="1200" baseline="30000" dirty="0">
                <a:solidFill>
                  <a:srgbClr val="595454"/>
                </a:solidFill>
                <a:cs typeface="Calibri" panose="020F0502020204030204" pitchFamily="34" charset="0"/>
              </a:rPr>
              <a:t>b</a:t>
            </a:r>
            <a:endParaRPr kumimoji="0" lang="en-US" sz="1200" i="0" u="none" strike="noStrike" kern="1200" cap="none" spc="0" normalizeH="0" baseline="30000" noProof="0" dirty="0">
              <a:ln>
                <a:noFill/>
              </a:ln>
              <a:solidFill>
                <a:srgbClr val="595454"/>
              </a:solidFill>
              <a:effectLst/>
              <a:uLnTx/>
              <a:uFillTx/>
              <a:ea typeface="+mn-ea"/>
              <a:cs typeface="Calibri" panose="020F0502020204030204" pitchFamily="34" charset="0"/>
            </a:endParaRPr>
          </a:p>
          <a:p>
            <a:pPr marL="228594" marR="0" lvl="0" indent="-228594" algn="l" defTabSz="1219170" rtl="0" eaLnBrk="1" fontAlgn="auto" latinLnBrk="0" hangingPunct="1">
              <a:lnSpc>
                <a:spcPct val="90000"/>
              </a:lnSpc>
              <a:spcBef>
                <a:spcPts val="0"/>
              </a:spcBef>
              <a:spcAft>
                <a:spcPts val="400"/>
              </a:spcAft>
              <a:buClrTx/>
              <a:buSzTx/>
              <a:buFont typeface="Arial" panose="020B0604020202020204" pitchFamily="34" charset="0"/>
              <a:buChar char="•"/>
              <a:tabLst/>
              <a:defRPr/>
            </a:pPr>
            <a:r>
              <a:rPr kumimoji="0" lang="en-US" sz="1200" i="0" u="none" strike="noStrike" kern="1200" cap="none" spc="0" normalizeH="0" noProof="0" dirty="0">
                <a:ln>
                  <a:noFill/>
                </a:ln>
                <a:solidFill>
                  <a:srgbClr val="595454"/>
                </a:solidFill>
                <a:effectLst/>
                <a:uLnTx/>
                <a:uFillTx/>
                <a:ea typeface="+mn-ea"/>
                <a:cs typeface="Calibri" panose="020F0502020204030204" pitchFamily="34" charset="0"/>
              </a:rPr>
              <a:t>Prior treatment with a </a:t>
            </a:r>
            <a:br>
              <a:rPr kumimoji="0" lang="en-US" sz="1200" i="0" u="none" strike="noStrike" kern="1200" cap="none" spc="0" normalizeH="0" noProof="0" dirty="0">
                <a:ln>
                  <a:noFill/>
                </a:ln>
                <a:solidFill>
                  <a:srgbClr val="595454"/>
                </a:solidFill>
                <a:effectLst/>
                <a:uLnTx/>
                <a:uFillTx/>
                <a:ea typeface="+mn-ea"/>
                <a:cs typeface="Calibri" panose="020F0502020204030204" pitchFamily="34" charset="0"/>
              </a:rPr>
            </a:br>
            <a:r>
              <a:rPr kumimoji="0" lang="en-US" sz="1200" i="0" u="none" strike="noStrike" kern="1200" cap="none" spc="0" normalizeH="0" noProof="0" dirty="0">
                <a:ln>
                  <a:noFill/>
                </a:ln>
                <a:solidFill>
                  <a:srgbClr val="595454"/>
                </a:solidFill>
                <a:effectLst/>
                <a:uLnTx/>
                <a:uFillTx/>
                <a:ea typeface="+mn-ea"/>
                <a:cs typeface="Calibri" panose="020F0502020204030204" pitchFamily="34" charset="0"/>
              </a:rPr>
              <a:t>BCMA-targeted therapy </a:t>
            </a:r>
          </a:p>
          <a:p>
            <a:pPr marL="228594" marR="0" lvl="0" indent="-228594" algn="l" defTabSz="1219170" rtl="0" eaLnBrk="1" fontAlgn="auto" latinLnBrk="0" hangingPunct="1">
              <a:lnSpc>
                <a:spcPct val="90000"/>
              </a:lnSpc>
              <a:spcBef>
                <a:spcPts val="0"/>
              </a:spcBef>
              <a:spcAft>
                <a:spcPts val="400"/>
              </a:spcAft>
              <a:buClrTx/>
              <a:buSzTx/>
              <a:buFont typeface="Arial" panose="020B0604020202020204" pitchFamily="34" charset="0"/>
              <a:buChar char="•"/>
              <a:tabLst/>
              <a:defRPr/>
            </a:pPr>
            <a:r>
              <a:rPr kumimoji="0" lang="en-US" sz="1200" i="0" u="none" strike="noStrike" kern="1200" cap="none" spc="0" normalizeH="0" noProof="0" dirty="0">
                <a:ln>
                  <a:noFill/>
                </a:ln>
                <a:solidFill>
                  <a:srgbClr val="595454"/>
                </a:solidFill>
                <a:effectLst/>
                <a:uLnTx/>
                <a:uFillTx/>
                <a:ea typeface="+mn-ea"/>
                <a:cs typeface="Calibri" panose="020F0502020204030204" pitchFamily="34" charset="0"/>
              </a:rPr>
              <a:t>PD on or within 60 days of last anti-myeloma therapy (documented PD if CAR T cell therapy as last therapy)</a:t>
            </a:r>
          </a:p>
        </p:txBody>
      </p:sp>
      <p:sp>
        <p:nvSpPr>
          <p:cNvPr id="12" name="Rectangle: Rounded Corners 11">
            <a:extLst>
              <a:ext uri="{FF2B5EF4-FFF2-40B4-BE49-F238E27FC236}">
                <a16:creationId xmlns:a16="http://schemas.microsoft.com/office/drawing/2014/main" id="{55DFDB8C-9FF4-43E5-A133-FB62BA80C1EE}"/>
              </a:ext>
            </a:extLst>
          </p:cNvPr>
          <p:cNvSpPr/>
          <p:nvPr/>
        </p:nvSpPr>
        <p:spPr>
          <a:xfrm>
            <a:off x="5105667" y="1877004"/>
            <a:ext cx="3078481" cy="1362075"/>
          </a:xfrm>
          <a:prstGeom prst="roundRect">
            <a:avLst/>
          </a:prstGeom>
          <a:solidFill>
            <a:srgbClr val="CB7C7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21920" tIns="45720" rIns="121920" rtlCol="0" anchor="ctr" anchorCtr="0">
            <a:spAutoFit/>
          </a:bodyPr>
          <a:lstStyle/>
          <a:p>
            <a:pPr marL="0" marR="0" lvl="0" indent="0" algn="ctr" defTabSz="1219170" rtl="0" eaLnBrk="1" fontAlgn="auto" latinLnBrk="0" hangingPunct="1">
              <a:lnSpc>
                <a:spcPct val="90000"/>
              </a:lnSpc>
              <a:spcBef>
                <a:spcPts val="0"/>
              </a:spcBef>
              <a:spcAft>
                <a:spcPts val="600"/>
              </a:spcAft>
              <a:buClrTx/>
              <a:buSzTx/>
              <a:buFontTx/>
              <a:buNone/>
              <a:tabLst/>
              <a:defRPr/>
            </a:pPr>
            <a:r>
              <a:rPr kumimoji="0" lang="en-US" sz="1200" b="1" i="0" u="sng" strike="noStrike" kern="1200" cap="none" spc="0" normalizeH="0" baseline="0" noProof="0" dirty="0">
                <a:ln>
                  <a:noFill/>
                </a:ln>
                <a:solidFill>
                  <a:schemeClr val="bg1"/>
                </a:solidFill>
                <a:effectLst/>
                <a:uLnTx/>
                <a:uFillTx/>
                <a:ea typeface="+mn-ea"/>
                <a:cs typeface="Calibri" panose="020F0502020204030204" pitchFamily="34" charset="0"/>
              </a:rPr>
              <a:t>Cohort D</a:t>
            </a:r>
          </a:p>
          <a:p>
            <a:pPr marR="0" lvl="0" algn="l" defTabSz="1219170" rtl="0" eaLnBrk="1" fontAlgn="auto" latinLnBrk="0" hangingPunct="1">
              <a:lnSpc>
                <a:spcPct val="90000"/>
              </a:lnSpc>
              <a:spcBef>
                <a:spcPts val="0"/>
              </a:spcBef>
              <a:spcAft>
                <a:spcPts val="600"/>
              </a:spcAft>
              <a:buClrTx/>
              <a:buSzTx/>
              <a:tabLst/>
              <a:defRPr/>
            </a:pPr>
            <a:r>
              <a:rPr kumimoji="0" lang="en-US" sz="1200" i="0" u="none" strike="noStrike" kern="1200" cap="none" spc="0" normalizeH="0" baseline="0" noProof="0" dirty="0">
                <a:ln>
                  <a:noFill/>
                </a:ln>
                <a:solidFill>
                  <a:schemeClr val="bg1"/>
                </a:solidFill>
                <a:effectLst/>
                <a:uLnTx/>
                <a:uFillTx/>
                <a:ea typeface="+mn-ea"/>
                <a:cs typeface="Calibri" panose="020F0502020204030204" pitchFamily="34" charset="0"/>
              </a:rPr>
              <a:t>IBER (RP2D) + DEX </a:t>
            </a:r>
          </a:p>
          <a:p>
            <a:pPr marR="0" lvl="0" algn="l" defTabSz="1219170" rtl="0" eaLnBrk="1" fontAlgn="auto" latinLnBrk="0" hangingPunct="1">
              <a:lnSpc>
                <a:spcPct val="90000"/>
              </a:lnSpc>
              <a:spcBef>
                <a:spcPts val="0"/>
              </a:spcBef>
              <a:spcAft>
                <a:spcPts val="600"/>
              </a:spcAft>
              <a:buClrTx/>
              <a:buSzTx/>
              <a:tabLst/>
              <a:defRPr/>
            </a:pPr>
            <a:r>
              <a:rPr kumimoji="0" lang="en-US" sz="1200" i="0" u="none" strike="noStrike" kern="1200" cap="none" spc="0" normalizeH="0" baseline="0" noProof="0" dirty="0">
                <a:ln>
                  <a:noFill/>
                </a:ln>
                <a:solidFill>
                  <a:schemeClr val="bg1"/>
                </a:solidFill>
                <a:effectLst/>
                <a:uLnTx/>
                <a:uFillTx/>
                <a:ea typeface="+mn-ea"/>
                <a:cs typeface="Calibri" panose="020F0502020204030204" pitchFamily="34" charset="0"/>
              </a:rPr>
              <a:t>IBER (oral): 1.6 mg D1-21 </a:t>
            </a:r>
          </a:p>
          <a:p>
            <a:pPr marR="0" lvl="0" algn="l" defTabSz="1219170" rtl="0" eaLnBrk="1" fontAlgn="auto" latinLnBrk="0" hangingPunct="1">
              <a:lnSpc>
                <a:spcPct val="90000"/>
              </a:lnSpc>
              <a:spcBef>
                <a:spcPts val="0"/>
              </a:spcBef>
              <a:spcAft>
                <a:spcPts val="600"/>
              </a:spcAft>
              <a:buClrTx/>
              <a:buSzTx/>
              <a:tabLst/>
              <a:defRPr/>
            </a:pPr>
            <a:r>
              <a:rPr kumimoji="0" lang="en-US" sz="1200" i="0" u="none" strike="noStrike" kern="1200" cap="none" spc="0" normalizeH="0" baseline="0" noProof="0" dirty="0">
                <a:ln>
                  <a:noFill/>
                </a:ln>
                <a:solidFill>
                  <a:schemeClr val="bg1"/>
                </a:solidFill>
                <a:effectLst/>
                <a:uLnTx/>
                <a:uFillTx/>
                <a:ea typeface="+mn-ea"/>
                <a:cs typeface="Calibri" panose="020F0502020204030204" pitchFamily="34" charset="0"/>
              </a:rPr>
              <a:t>DEX (oral): 40 mg on D1, 8, 15, 22</a:t>
            </a:r>
            <a:r>
              <a:rPr kumimoji="0" lang="en-US" sz="1200" i="0" u="none" strike="noStrike" kern="1200" cap="none" spc="0" normalizeH="0" baseline="30000" noProof="0" dirty="0">
                <a:ln>
                  <a:noFill/>
                </a:ln>
                <a:solidFill>
                  <a:schemeClr val="bg1"/>
                </a:solidFill>
                <a:effectLst/>
                <a:uLnTx/>
                <a:uFillTx/>
                <a:ea typeface="+mn-ea"/>
                <a:cs typeface="Calibri" panose="020F0502020204030204" pitchFamily="34" charset="0"/>
              </a:rPr>
              <a:t>a</a:t>
            </a:r>
            <a:r>
              <a:rPr kumimoji="0" lang="en-US" sz="1200" i="0" u="none" strike="noStrike" kern="1200" cap="none" spc="0" normalizeH="0" baseline="0" noProof="0" dirty="0">
                <a:ln>
                  <a:noFill/>
                </a:ln>
                <a:solidFill>
                  <a:schemeClr val="bg1"/>
                </a:solidFill>
                <a:effectLst/>
                <a:uLnTx/>
                <a:uFillTx/>
                <a:ea typeface="+mn-ea"/>
                <a:cs typeface="Calibri" panose="020F0502020204030204" pitchFamily="34" charset="0"/>
              </a:rPr>
              <a:t> </a:t>
            </a:r>
          </a:p>
          <a:p>
            <a:pPr marR="0" lvl="0" algn="ctr" defTabSz="1219170" rtl="0" eaLnBrk="1" fontAlgn="auto" latinLnBrk="0" hangingPunct="1">
              <a:lnSpc>
                <a:spcPct val="90000"/>
              </a:lnSpc>
              <a:spcBef>
                <a:spcPts val="0"/>
              </a:spcBef>
              <a:spcAft>
                <a:spcPts val="600"/>
              </a:spcAft>
              <a:buClrTx/>
              <a:buSzTx/>
              <a:tabLst/>
              <a:defRPr/>
            </a:pPr>
            <a:r>
              <a:rPr kumimoji="0" lang="en-US" sz="1200" b="1" i="0" u="none" strike="noStrike" kern="1200" cap="none" spc="0" normalizeH="0" baseline="0" noProof="0" dirty="0">
                <a:ln>
                  <a:noFill/>
                </a:ln>
                <a:solidFill>
                  <a:schemeClr val="bg1"/>
                </a:solidFill>
                <a:effectLst/>
                <a:uLnTx/>
                <a:uFillTx/>
                <a:ea typeface="+mn-ea"/>
                <a:cs typeface="Calibri" panose="020F0502020204030204" pitchFamily="34" charset="0"/>
              </a:rPr>
              <a:t>28-day cycles </a:t>
            </a:r>
            <a:endParaRPr kumimoji="0" lang="en-US" sz="1200" i="0" u="none" strike="noStrike" kern="1200" cap="none" spc="0" normalizeH="0" noProof="0" dirty="0">
              <a:ln>
                <a:noFill/>
              </a:ln>
              <a:solidFill>
                <a:schemeClr val="bg1"/>
              </a:solidFill>
              <a:effectLst/>
              <a:uLnTx/>
              <a:uFillTx/>
              <a:ea typeface="+mn-ea"/>
              <a:cs typeface="Calibri" panose="020F0502020204030204" pitchFamily="34" charset="0"/>
            </a:endParaRPr>
          </a:p>
        </p:txBody>
      </p:sp>
      <p:sp>
        <p:nvSpPr>
          <p:cNvPr id="13" name="Rectangle: Rounded Corners 12">
            <a:extLst>
              <a:ext uri="{FF2B5EF4-FFF2-40B4-BE49-F238E27FC236}">
                <a16:creationId xmlns:a16="http://schemas.microsoft.com/office/drawing/2014/main" id="{550458AA-0890-4E4B-A040-75A17C75BAAA}"/>
              </a:ext>
            </a:extLst>
          </p:cNvPr>
          <p:cNvSpPr/>
          <p:nvPr/>
        </p:nvSpPr>
        <p:spPr>
          <a:xfrm>
            <a:off x="5105665" y="3913953"/>
            <a:ext cx="3078481" cy="1362075"/>
          </a:xfrm>
          <a:prstGeom prst="roundRect">
            <a:avLst/>
          </a:prstGeom>
          <a:solidFill>
            <a:srgbClr val="FFD18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21920" tIns="45720" rIns="121920" rtlCol="0" anchor="ctr" anchorCtr="0">
            <a:spAutoFit/>
          </a:bodyPr>
          <a:lstStyle/>
          <a:p>
            <a:pPr marL="0" marR="0" lvl="0" indent="0" algn="ctr" defTabSz="1219170" rtl="0" eaLnBrk="1" fontAlgn="auto" latinLnBrk="0" hangingPunct="1">
              <a:lnSpc>
                <a:spcPct val="90000"/>
              </a:lnSpc>
              <a:spcBef>
                <a:spcPts val="0"/>
              </a:spcBef>
              <a:spcAft>
                <a:spcPts val="600"/>
              </a:spcAft>
              <a:buClrTx/>
              <a:buSzTx/>
              <a:buFontTx/>
              <a:buNone/>
              <a:tabLst/>
              <a:defRPr/>
            </a:pPr>
            <a:r>
              <a:rPr kumimoji="0" lang="en-US" sz="1200" b="1" i="0" u="sng" strike="noStrike" kern="1200" cap="none" spc="0" normalizeH="0" baseline="0" noProof="0" dirty="0">
                <a:ln>
                  <a:noFill/>
                </a:ln>
                <a:solidFill>
                  <a:schemeClr val="tx1"/>
                </a:solidFill>
                <a:effectLst/>
                <a:uLnTx/>
                <a:uFillTx/>
                <a:ea typeface="+mn-ea"/>
                <a:cs typeface="Calibri" panose="020F0502020204030204" pitchFamily="34" charset="0"/>
              </a:rPr>
              <a:t>Cohort I (post BCMA) </a:t>
            </a:r>
            <a:endParaRPr kumimoji="0" lang="en-US" sz="1200" i="0" u="none" strike="noStrike" kern="1200" cap="none" spc="0" normalizeH="0" baseline="0" noProof="0" dirty="0">
              <a:ln>
                <a:noFill/>
              </a:ln>
              <a:solidFill>
                <a:schemeClr val="tx1"/>
              </a:solidFill>
              <a:effectLst/>
              <a:uLnTx/>
              <a:uFillTx/>
              <a:ea typeface="+mn-ea"/>
              <a:cs typeface="Calibri" panose="020F0502020204030204" pitchFamily="34" charset="0"/>
            </a:endParaRPr>
          </a:p>
          <a:p>
            <a:pPr marL="0" marR="0" lvl="0" indent="0" defTabSz="1219170" rtl="0" eaLnBrk="1" fontAlgn="auto" latinLnBrk="0" hangingPunct="1">
              <a:lnSpc>
                <a:spcPct val="90000"/>
              </a:lnSpc>
              <a:spcBef>
                <a:spcPts val="0"/>
              </a:spcBef>
              <a:spcAft>
                <a:spcPts val="600"/>
              </a:spcAft>
              <a:buClrTx/>
              <a:buSzTx/>
              <a:buFontTx/>
              <a:buNone/>
              <a:tabLst/>
              <a:defRPr/>
            </a:pPr>
            <a:r>
              <a:rPr kumimoji="0" lang="en-US" sz="1200" i="0" u="none" strike="noStrike" kern="1200" cap="none" spc="0" normalizeH="0" baseline="0" noProof="0" dirty="0">
                <a:ln>
                  <a:noFill/>
                </a:ln>
                <a:solidFill>
                  <a:schemeClr val="tx1"/>
                </a:solidFill>
                <a:effectLst/>
                <a:uLnTx/>
                <a:uFillTx/>
                <a:ea typeface="+mn-ea"/>
                <a:cs typeface="Calibri" panose="020F0502020204030204" pitchFamily="34" charset="0"/>
              </a:rPr>
              <a:t>IBER (RP2D) + DEX </a:t>
            </a:r>
          </a:p>
          <a:p>
            <a:pPr marL="0" marR="0" lvl="0" indent="0" defTabSz="1219170" rtl="0" eaLnBrk="1" fontAlgn="auto" latinLnBrk="0" hangingPunct="1">
              <a:lnSpc>
                <a:spcPct val="90000"/>
              </a:lnSpc>
              <a:spcBef>
                <a:spcPts val="0"/>
              </a:spcBef>
              <a:spcAft>
                <a:spcPts val="600"/>
              </a:spcAft>
              <a:buClrTx/>
              <a:buSzTx/>
              <a:buFontTx/>
              <a:buNone/>
              <a:tabLst/>
              <a:defRPr/>
            </a:pPr>
            <a:r>
              <a:rPr kumimoji="0" lang="en-US" sz="1200" i="0" u="none" strike="noStrike" kern="1200" cap="none" spc="0" normalizeH="0" baseline="0" noProof="0" dirty="0">
                <a:ln>
                  <a:noFill/>
                </a:ln>
                <a:solidFill>
                  <a:schemeClr val="tx1"/>
                </a:solidFill>
                <a:effectLst/>
                <a:uLnTx/>
                <a:uFillTx/>
                <a:ea typeface="+mn-ea"/>
                <a:cs typeface="Calibri" panose="020F0502020204030204" pitchFamily="34" charset="0"/>
              </a:rPr>
              <a:t>IBER (oral): 1.6 mg D1-21</a:t>
            </a:r>
          </a:p>
          <a:p>
            <a:pPr marL="0" marR="0" lvl="0" indent="0" defTabSz="1219170" rtl="0" eaLnBrk="1" fontAlgn="auto" latinLnBrk="0" hangingPunct="1">
              <a:lnSpc>
                <a:spcPct val="90000"/>
              </a:lnSpc>
              <a:spcBef>
                <a:spcPts val="0"/>
              </a:spcBef>
              <a:spcAft>
                <a:spcPts val="600"/>
              </a:spcAft>
              <a:buClrTx/>
              <a:buSzTx/>
              <a:buFontTx/>
              <a:buNone/>
              <a:tabLst/>
              <a:defRPr/>
            </a:pPr>
            <a:r>
              <a:rPr kumimoji="0" lang="en-US" sz="1200" i="0" u="none" strike="noStrike" kern="1200" cap="none" spc="0" normalizeH="0" baseline="0" noProof="0" dirty="0">
                <a:ln>
                  <a:noFill/>
                </a:ln>
                <a:solidFill>
                  <a:schemeClr val="tx1"/>
                </a:solidFill>
                <a:effectLst/>
                <a:uLnTx/>
                <a:uFillTx/>
                <a:ea typeface="+mn-ea"/>
                <a:cs typeface="Calibri" panose="020F0502020204030204" pitchFamily="34" charset="0"/>
              </a:rPr>
              <a:t>DEX (oral): 40 mg on D1, 8, 15, 22</a:t>
            </a:r>
            <a:r>
              <a:rPr kumimoji="0" lang="en-US" sz="1200" i="0" u="none" strike="noStrike" kern="1200" cap="none" spc="0" normalizeH="0" baseline="30000" noProof="0" dirty="0">
                <a:ln>
                  <a:noFill/>
                </a:ln>
                <a:solidFill>
                  <a:schemeClr val="tx1"/>
                </a:solidFill>
                <a:effectLst/>
                <a:uLnTx/>
                <a:uFillTx/>
                <a:ea typeface="+mn-ea"/>
                <a:cs typeface="Calibri" panose="020F0502020204030204" pitchFamily="34" charset="0"/>
              </a:rPr>
              <a:t>a</a:t>
            </a:r>
          </a:p>
          <a:p>
            <a:pPr marL="0" marR="0" lvl="0" indent="0" algn="ctr" defTabSz="1219170" rtl="0" eaLnBrk="1" fontAlgn="auto" latinLnBrk="0" hangingPunct="1">
              <a:lnSpc>
                <a:spcPct val="90000"/>
              </a:lnSpc>
              <a:spcBef>
                <a:spcPts val="0"/>
              </a:spcBef>
              <a:spcAft>
                <a:spcPts val="600"/>
              </a:spcAft>
              <a:buClrTx/>
              <a:buSzTx/>
              <a:buFontTx/>
              <a:buNone/>
              <a:tabLst/>
              <a:defRPr/>
            </a:pPr>
            <a:r>
              <a:rPr kumimoji="0" lang="en-US" sz="1200" b="1" i="0" u="none" strike="noStrike" kern="1200" cap="none" spc="0" normalizeH="0" baseline="0" noProof="0" dirty="0">
                <a:ln>
                  <a:noFill/>
                </a:ln>
                <a:solidFill>
                  <a:schemeClr val="tx1"/>
                </a:solidFill>
                <a:effectLst/>
                <a:uLnTx/>
                <a:uFillTx/>
                <a:ea typeface="+mn-ea"/>
                <a:cs typeface="Calibri" panose="020F0502020204030204" pitchFamily="34" charset="0"/>
              </a:rPr>
              <a:t>28-day cycles </a:t>
            </a:r>
          </a:p>
        </p:txBody>
      </p:sp>
      <p:sp>
        <p:nvSpPr>
          <p:cNvPr id="14" name="Rectangle: Rounded Corners 13">
            <a:extLst>
              <a:ext uri="{FF2B5EF4-FFF2-40B4-BE49-F238E27FC236}">
                <a16:creationId xmlns:a16="http://schemas.microsoft.com/office/drawing/2014/main" id="{F51ADB0C-7460-4E08-AB00-796BC8DDF5F4}"/>
              </a:ext>
            </a:extLst>
          </p:cNvPr>
          <p:cNvSpPr/>
          <p:nvPr/>
        </p:nvSpPr>
        <p:spPr>
          <a:xfrm>
            <a:off x="9079639" y="1745649"/>
            <a:ext cx="2347048" cy="1624786"/>
          </a:xfrm>
          <a:prstGeom prst="roundRect">
            <a:avLst>
              <a:gd name="adj" fmla="val 1344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21920" tIns="45720" rIns="121920" rtlCol="0" anchor="ctr" anchorCtr="0">
            <a:spAutoFit/>
          </a:bodyPr>
          <a:lstStyle/>
          <a:p>
            <a:pPr marR="0" lvl="0" defTabSz="1219170" rtl="0" eaLnBrk="1" fontAlgn="auto" latinLnBrk="0" hangingPunct="1">
              <a:spcBef>
                <a:spcPts val="0"/>
              </a:spcBef>
              <a:spcAft>
                <a:spcPts val="600"/>
              </a:spcAft>
              <a:buClrTx/>
              <a:buSzTx/>
              <a:tabLst/>
              <a:defRPr/>
            </a:pPr>
            <a:r>
              <a:rPr kumimoji="0" lang="en-US" sz="1200" b="1" i="0" u="none" strike="noStrike" kern="1200" cap="none" spc="0" normalizeH="0" baseline="0" noProof="0" dirty="0">
                <a:ln>
                  <a:noFill/>
                </a:ln>
                <a:solidFill>
                  <a:schemeClr val="tx1"/>
                </a:solidFill>
                <a:effectLst/>
                <a:uLnTx/>
                <a:uFillTx/>
                <a:ea typeface="+mn-ea"/>
                <a:cs typeface="Calibri" panose="020F0502020204030204" pitchFamily="34" charset="0"/>
              </a:rPr>
              <a:t>Primary:</a:t>
            </a:r>
          </a:p>
          <a:p>
            <a:pPr marL="171450" marR="0" lvl="0" indent="-171450" defTabSz="1219170" rtl="0" eaLnBrk="1" fontAlgn="auto" latinLnBrk="0" hangingPunct="1">
              <a:spcBef>
                <a:spcPts val="0"/>
              </a:spcBef>
              <a:spcAft>
                <a:spcPts val="1200"/>
              </a:spcAft>
              <a:buClrTx/>
              <a:buSzTx/>
              <a:buFont typeface="Arial" panose="020B0604020202020204" pitchFamily="34" charset="0"/>
              <a:buChar char="•"/>
              <a:tabLst/>
              <a:defRPr/>
            </a:pPr>
            <a:r>
              <a:rPr kumimoji="0" lang="en-US" sz="1200" i="0" u="none" strike="noStrike" kern="1200" cap="none" spc="0" normalizeH="0" baseline="0" noProof="0" dirty="0">
                <a:ln>
                  <a:noFill/>
                </a:ln>
                <a:solidFill>
                  <a:schemeClr val="tx1"/>
                </a:solidFill>
                <a:effectLst/>
                <a:uLnTx/>
                <a:uFillTx/>
                <a:ea typeface="+mn-ea"/>
                <a:cs typeface="Calibri" panose="020F0502020204030204" pitchFamily="34" charset="0"/>
              </a:rPr>
              <a:t>Efficacy (ORR) </a:t>
            </a:r>
            <a:endParaRPr kumimoji="0" lang="en-US" sz="1200" b="1" i="0" u="none" strike="noStrike" kern="1200" cap="none" spc="0" normalizeH="0" baseline="0" noProof="0" dirty="0">
              <a:ln>
                <a:noFill/>
              </a:ln>
              <a:solidFill>
                <a:schemeClr val="tx1"/>
              </a:solidFill>
              <a:effectLst/>
              <a:uLnTx/>
              <a:uFillTx/>
              <a:ea typeface="+mn-ea"/>
              <a:cs typeface="Calibri" panose="020F0502020204030204" pitchFamily="34" charset="0"/>
            </a:endParaRPr>
          </a:p>
          <a:p>
            <a:pPr marR="0" lvl="0" defTabSz="1219170" rtl="0" eaLnBrk="1" fontAlgn="auto" latinLnBrk="0" hangingPunct="1">
              <a:spcBef>
                <a:spcPts val="0"/>
              </a:spcBef>
              <a:spcAft>
                <a:spcPts val="600"/>
              </a:spcAft>
              <a:buClrTx/>
              <a:buSzTx/>
              <a:tabLst/>
              <a:defRPr/>
            </a:pPr>
            <a:r>
              <a:rPr kumimoji="0" lang="en-US" sz="1200" b="1" i="0" u="none" strike="noStrike" kern="1200" cap="none" spc="0" normalizeH="0" baseline="0" noProof="0" dirty="0">
                <a:ln>
                  <a:noFill/>
                </a:ln>
                <a:solidFill>
                  <a:schemeClr val="tx1"/>
                </a:solidFill>
                <a:effectLst/>
                <a:uLnTx/>
                <a:uFillTx/>
                <a:ea typeface="+mn-ea"/>
                <a:cs typeface="Calibri" panose="020F0502020204030204" pitchFamily="34" charset="0"/>
              </a:rPr>
              <a:t>Secondary:</a:t>
            </a:r>
          </a:p>
          <a:p>
            <a:pPr marL="171450" indent="-171450" defTabSz="1219170">
              <a:spcAft>
                <a:spcPts val="600"/>
              </a:spcAft>
              <a:buFont typeface="Arial" panose="020B0604020202020204" pitchFamily="34" charset="0"/>
              <a:buChar char="•"/>
              <a:defRPr/>
            </a:pPr>
            <a:r>
              <a:rPr lang="en-US" sz="1200" dirty="0">
                <a:solidFill>
                  <a:schemeClr val="tx1"/>
                </a:solidFill>
                <a:cs typeface="Calibri" panose="020F0502020204030204" pitchFamily="34" charset="0"/>
              </a:rPr>
              <a:t>Safety and additional efficacy parameters (including DOR, PFS, OS)</a:t>
            </a:r>
          </a:p>
        </p:txBody>
      </p:sp>
      <p:sp>
        <p:nvSpPr>
          <p:cNvPr id="15" name="Rectangle: Rounded Corners 14">
            <a:extLst>
              <a:ext uri="{FF2B5EF4-FFF2-40B4-BE49-F238E27FC236}">
                <a16:creationId xmlns:a16="http://schemas.microsoft.com/office/drawing/2014/main" id="{5E098E67-59A5-4913-82F5-75EC53C9EBE8}"/>
              </a:ext>
            </a:extLst>
          </p:cNvPr>
          <p:cNvSpPr/>
          <p:nvPr/>
        </p:nvSpPr>
        <p:spPr>
          <a:xfrm>
            <a:off x="9079639" y="4211339"/>
            <a:ext cx="2347048" cy="767302"/>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21920" tIns="45720" rIns="121920" rtlCol="0" anchor="ctr" anchorCtr="0">
            <a:spAutoFit/>
          </a:bodyPr>
          <a:lstStyle/>
          <a:p>
            <a:pPr marR="0" lvl="0" defTabSz="1219170" rtl="0" eaLnBrk="1" fontAlgn="auto" latinLnBrk="0" hangingPunct="1">
              <a:lnSpc>
                <a:spcPct val="90000"/>
              </a:lnSpc>
              <a:spcBef>
                <a:spcPts val="0"/>
              </a:spcBef>
              <a:spcAft>
                <a:spcPts val="800"/>
              </a:spcAft>
              <a:buClrTx/>
              <a:buSzTx/>
              <a:tabLst/>
              <a:defRPr/>
            </a:pPr>
            <a:r>
              <a:rPr kumimoji="0" lang="en-US" sz="1200" b="1" i="0" u="none" strike="noStrike" kern="1200" cap="none" spc="0" normalizeH="0" baseline="0" noProof="0" dirty="0">
                <a:ln>
                  <a:noFill/>
                </a:ln>
                <a:solidFill>
                  <a:schemeClr val="tx1"/>
                </a:solidFill>
                <a:effectLst/>
                <a:uLnTx/>
                <a:uFillTx/>
                <a:ea typeface="+mn-ea"/>
                <a:cs typeface="Calibri" panose="020F0502020204030204" pitchFamily="34" charset="0"/>
              </a:rPr>
              <a:t>Primary:</a:t>
            </a:r>
            <a:endParaRPr kumimoji="0" lang="en-US" sz="1200" i="0" u="none" strike="noStrike" kern="1200" cap="none" spc="0" normalizeH="0" baseline="0" noProof="0" dirty="0">
              <a:ln>
                <a:noFill/>
              </a:ln>
              <a:solidFill>
                <a:schemeClr val="tx1"/>
              </a:solidFill>
              <a:effectLst/>
              <a:uLnTx/>
              <a:uFillTx/>
              <a:ea typeface="+mn-ea"/>
              <a:cs typeface="Calibri" panose="020F0502020204030204" pitchFamily="34" charset="0"/>
            </a:endParaRPr>
          </a:p>
          <a:p>
            <a:pPr marL="171450" marR="0" lvl="0" indent="-171450" defTabSz="1219170" fontAlgn="auto">
              <a:lnSpc>
                <a:spcPct val="90000"/>
              </a:lnSpc>
              <a:spcBef>
                <a:spcPts val="0"/>
              </a:spcBef>
              <a:spcAft>
                <a:spcPts val="600"/>
              </a:spcAft>
              <a:buClrTx/>
              <a:buSzTx/>
              <a:buFont typeface="Arial" panose="020B0604020202020204" pitchFamily="34" charset="0"/>
              <a:buChar char="•"/>
              <a:tabLst/>
              <a:defRPr/>
            </a:pPr>
            <a:r>
              <a:rPr lang="en-US" sz="1200" dirty="0">
                <a:solidFill>
                  <a:schemeClr val="tx1"/>
                </a:solidFill>
                <a:cs typeface="Calibri" panose="020F0502020204030204" pitchFamily="34" charset="0"/>
              </a:rPr>
              <a:t>Preliminary efficacy and safety </a:t>
            </a:r>
          </a:p>
        </p:txBody>
      </p:sp>
      <p:sp>
        <p:nvSpPr>
          <p:cNvPr id="16" name="Arrow: Right 15">
            <a:extLst>
              <a:ext uri="{FF2B5EF4-FFF2-40B4-BE49-F238E27FC236}">
                <a16:creationId xmlns:a16="http://schemas.microsoft.com/office/drawing/2014/main" id="{7FD73E75-7902-40F4-BC11-1B02D1FF7298}"/>
              </a:ext>
            </a:extLst>
          </p:cNvPr>
          <p:cNvSpPr/>
          <p:nvPr/>
        </p:nvSpPr>
        <p:spPr>
          <a:xfrm>
            <a:off x="8281057" y="2344061"/>
            <a:ext cx="701675" cy="427960"/>
          </a:xfrm>
          <a:prstGeom prst="rightArrow">
            <a:avLst/>
          </a:prstGeom>
          <a:ln>
            <a:noFill/>
          </a:ln>
        </p:spPr>
        <p:style>
          <a:lnRef idx="0">
            <a:schemeClr val="accent1"/>
          </a:lnRef>
          <a:fillRef idx="1">
            <a:schemeClr val="accent1"/>
          </a:fillRef>
          <a:effectRef idx="0">
            <a:srgbClr val="000000"/>
          </a:effectRef>
          <a:fontRef idx="minor">
            <a:schemeClr val="lt1"/>
          </a:fontRef>
        </p:style>
        <p:txBody>
          <a:bodyPr rtlCol="0" anchor="ctr"/>
          <a:lstStyle/>
          <a:p>
            <a:pPr algn="ctr">
              <a:lnSpc>
                <a:spcPct val="100000"/>
              </a:lnSpc>
            </a:pPr>
            <a:endParaRPr lang="en-PH" sz="2000" dirty="0"/>
          </a:p>
        </p:txBody>
      </p:sp>
      <p:sp>
        <p:nvSpPr>
          <p:cNvPr id="17" name="Arrow: Right 16">
            <a:extLst>
              <a:ext uri="{FF2B5EF4-FFF2-40B4-BE49-F238E27FC236}">
                <a16:creationId xmlns:a16="http://schemas.microsoft.com/office/drawing/2014/main" id="{E13EDF13-A9F5-4532-A7AA-DE09137F0A14}"/>
              </a:ext>
            </a:extLst>
          </p:cNvPr>
          <p:cNvSpPr/>
          <p:nvPr/>
        </p:nvSpPr>
        <p:spPr>
          <a:xfrm>
            <a:off x="8281054" y="4381010"/>
            <a:ext cx="701675" cy="427960"/>
          </a:xfrm>
          <a:prstGeom prst="rightArrow">
            <a:avLst/>
          </a:prstGeom>
          <a:ln>
            <a:noFill/>
          </a:ln>
        </p:spPr>
        <p:style>
          <a:lnRef idx="0">
            <a:schemeClr val="accent1"/>
          </a:lnRef>
          <a:fillRef idx="1">
            <a:schemeClr val="accent1"/>
          </a:fillRef>
          <a:effectRef idx="0">
            <a:srgbClr val="000000"/>
          </a:effectRef>
          <a:fontRef idx="minor">
            <a:schemeClr val="lt1"/>
          </a:fontRef>
        </p:style>
        <p:txBody>
          <a:bodyPr rtlCol="0" anchor="ctr"/>
          <a:lstStyle/>
          <a:p>
            <a:pPr algn="ctr">
              <a:lnSpc>
                <a:spcPct val="100000"/>
              </a:lnSpc>
            </a:pPr>
            <a:endParaRPr lang="en-PH" sz="2000" dirty="0"/>
          </a:p>
        </p:txBody>
      </p:sp>
      <p:sp>
        <p:nvSpPr>
          <p:cNvPr id="18" name="Arrow: Right 17">
            <a:extLst>
              <a:ext uri="{FF2B5EF4-FFF2-40B4-BE49-F238E27FC236}">
                <a16:creationId xmlns:a16="http://schemas.microsoft.com/office/drawing/2014/main" id="{CD56BDEF-3247-444D-AE88-C2CA2796CC26}"/>
              </a:ext>
            </a:extLst>
          </p:cNvPr>
          <p:cNvSpPr/>
          <p:nvPr/>
        </p:nvSpPr>
        <p:spPr>
          <a:xfrm>
            <a:off x="4307083" y="2344061"/>
            <a:ext cx="701675" cy="427960"/>
          </a:xfrm>
          <a:prstGeom prst="rightArrow">
            <a:avLst/>
          </a:prstGeom>
          <a:ln>
            <a:noFill/>
          </a:ln>
        </p:spPr>
        <p:style>
          <a:lnRef idx="0">
            <a:schemeClr val="accent1"/>
          </a:lnRef>
          <a:fillRef idx="1">
            <a:schemeClr val="accent1"/>
          </a:fillRef>
          <a:effectRef idx="0">
            <a:srgbClr val="000000"/>
          </a:effectRef>
          <a:fontRef idx="minor">
            <a:schemeClr val="lt1"/>
          </a:fontRef>
        </p:style>
        <p:txBody>
          <a:bodyPr rtlCol="0" anchor="ctr"/>
          <a:lstStyle/>
          <a:p>
            <a:pPr algn="ctr">
              <a:lnSpc>
                <a:spcPct val="100000"/>
              </a:lnSpc>
            </a:pPr>
            <a:endParaRPr lang="en-PH" sz="2000" dirty="0"/>
          </a:p>
        </p:txBody>
      </p:sp>
      <p:sp>
        <p:nvSpPr>
          <p:cNvPr id="19" name="Arrow: Right 18">
            <a:extLst>
              <a:ext uri="{FF2B5EF4-FFF2-40B4-BE49-F238E27FC236}">
                <a16:creationId xmlns:a16="http://schemas.microsoft.com/office/drawing/2014/main" id="{3FEEB465-6B36-4B2D-8DB0-D5152BDCC876}"/>
              </a:ext>
            </a:extLst>
          </p:cNvPr>
          <p:cNvSpPr/>
          <p:nvPr/>
        </p:nvSpPr>
        <p:spPr>
          <a:xfrm>
            <a:off x="4307082" y="4381010"/>
            <a:ext cx="701675" cy="427960"/>
          </a:xfrm>
          <a:prstGeom prst="rightArrow">
            <a:avLst/>
          </a:prstGeom>
          <a:ln>
            <a:noFill/>
          </a:ln>
        </p:spPr>
        <p:style>
          <a:lnRef idx="0">
            <a:schemeClr val="accent1"/>
          </a:lnRef>
          <a:fillRef idx="1">
            <a:schemeClr val="accent1"/>
          </a:fillRef>
          <a:effectRef idx="0">
            <a:srgbClr val="000000"/>
          </a:effectRef>
          <a:fontRef idx="minor">
            <a:schemeClr val="lt1"/>
          </a:fontRef>
        </p:style>
        <p:txBody>
          <a:bodyPr rtlCol="0" anchor="ctr"/>
          <a:lstStyle/>
          <a:p>
            <a:pPr algn="ctr">
              <a:lnSpc>
                <a:spcPct val="100000"/>
              </a:lnSpc>
            </a:pPr>
            <a:endParaRPr lang="en-PH" sz="2000" dirty="0"/>
          </a:p>
        </p:txBody>
      </p:sp>
      <p:sp>
        <p:nvSpPr>
          <p:cNvPr id="20" name="TextBox 19">
            <a:extLst>
              <a:ext uri="{FF2B5EF4-FFF2-40B4-BE49-F238E27FC236}">
                <a16:creationId xmlns:a16="http://schemas.microsoft.com/office/drawing/2014/main" id="{86761C7F-6D5D-4B2A-8109-5DD30E365AE5}"/>
              </a:ext>
            </a:extLst>
          </p:cNvPr>
          <p:cNvSpPr txBox="1"/>
          <p:nvPr/>
        </p:nvSpPr>
        <p:spPr>
          <a:xfrm>
            <a:off x="1173687" y="1189834"/>
            <a:ext cx="2544832" cy="382726"/>
          </a:xfrm>
          <a:prstGeom prst="rect">
            <a:avLst/>
          </a:prstGeom>
          <a:noFill/>
        </p:spPr>
        <p:txBody>
          <a:bodyPr wrap="square" lIns="0" tIns="0" rIns="0" bIns="0" rtlCol="0" anchor="ctr">
            <a:noAutofit/>
          </a:bodyPr>
          <a:lstStyle/>
          <a:p>
            <a:pPr algn="ctr">
              <a:lnSpc>
                <a:spcPct val="100000"/>
              </a:lnSpc>
              <a:spcBef>
                <a:spcPts val="1200"/>
              </a:spcBef>
              <a:buSzPct val="100000"/>
            </a:pPr>
            <a:r>
              <a:rPr lang="en-US" b="1" dirty="0"/>
              <a:t>Key eligibility criteria</a:t>
            </a:r>
            <a:endParaRPr lang="en-PH" b="1" dirty="0"/>
          </a:p>
        </p:txBody>
      </p:sp>
      <p:sp>
        <p:nvSpPr>
          <p:cNvPr id="21" name="TextBox 20">
            <a:extLst>
              <a:ext uri="{FF2B5EF4-FFF2-40B4-BE49-F238E27FC236}">
                <a16:creationId xmlns:a16="http://schemas.microsoft.com/office/drawing/2014/main" id="{71068997-5D88-4B12-A97B-BB441196CD52}"/>
              </a:ext>
            </a:extLst>
          </p:cNvPr>
          <p:cNvSpPr txBox="1"/>
          <p:nvPr/>
        </p:nvSpPr>
        <p:spPr>
          <a:xfrm>
            <a:off x="9036672" y="1189834"/>
            <a:ext cx="2301240" cy="382726"/>
          </a:xfrm>
          <a:prstGeom prst="rect">
            <a:avLst/>
          </a:prstGeom>
          <a:noFill/>
        </p:spPr>
        <p:txBody>
          <a:bodyPr wrap="square" lIns="0" tIns="0" rIns="0" bIns="0" rtlCol="0" anchor="ctr">
            <a:noAutofit/>
          </a:bodyPr>
          <a:lstStyle>
            <a:defPPr>
              <a:defRPr lang="en-US"/>
            </a:defPPr>
            <a:lvl1pPr algn="ctr">
              <a:lnSpc>
                <a:spcPct val="100000"/>
              </a:lnSpc>
              <a:spcBef>
                <a:spcPts val="1200"/>
              </a:spcBef>
              <a:buSzPct val="100000"/>
              <a:defRPr b="1"/>
            </a:lvl1pPr>
          </a:lstStyle>
          <a:p>
            <a:r>
              <a:rPr lang="en-US" dirty="0"/>
              <a:t>Endpoints</a:t>
            </a:r>
            <a:endParaRPr lang="en-PH" dirty="0"/>
          </a:p>
        </p:txBody>
      </p:sp>
      <p:sp>
        <p:nvSpPr>
          <p:cNvPr id="4" name="Footer Placeholder 3">
            <a:extLst>
              <a:ext uri="{FF2B5EF4-FFF2-40B4-BE49-F238E27FC236}">
                <a16:creationId xmlns:a16="http://schemas.microsoft.com/office/drawing/2014/main" id="{57408C16-6F0D-D018-6259-77F0E0438883}"/>
              </a:ext>
            </a:extLst>
          </p:cNvPr>
          <p:cNvSpPr>
            <a:spLocks noGrp="1"/>
          </p:cNvSpPr>
          <p:nvPr>
            <p:ph type="ftr" sz="quarter" idx="3"/>
          </p:nvPr>
        </p:nvSpPr>
        <p:spPr>
          <a:xfrm>
            <a:off x="609600" y="6356350"/>
            <a:ext cx="10424845" cy="442131"/>
          </a:xfrm>
        </p:spPr>
        <p:txBody>
          <a:bodyPr/>
          <a:lstStyle/>
          <a:p>
            <a:r>
              <a:rPr lang="en-US" sz="1100" b="1" dirty="0" err="1">
                <a:solidFill>
                  <a:srgbClr val="CB7C78"/>
                </a:solidFill>
              </a:rPr>
              <a:t>Iberdomide</a:t>
            </a:r>
            <a:r>
              <a:rPr lang="en-US" sz="1100" b="1" dirty="0">
                <a:solidFill>
                  <a:srgbClr val="CB7C78"/>
                </a:solidFill>
              </a:rPr>
              <a:t> (IBER; CC-220) is an investigational product, currently not approved by any regulatory agency.</a:t>
            </a:r>
            <a:r>
              <a:rPr lang="en-US" sz="1100" dirty="0"/>
              <a:t>
</a:t>
            </a:r>
            <a:r>
              <a:rPr lang="en-US" sz="1100" baseline="30000" dirty="0">
                <a:solidFill>
                  <a:schemeClr val="tx1">
                    <a:lumMod val="50000"/>
                  </a:schemeClr>
                </a:solidFill>
              </a:rPr>
              <a:t>a </a:t>
            </a:r>
            <a:r>
              <a:rPr lang="en-US" sz="1100" dirty="0">
                <a:solidFill>
                  <a:schemeClr val="tx1">
                    <a:lumMod val="50000"/>
                  </a:schemeClr>
                </a:solidFill>
              </a:rPr>
              <a:t>Including LEN, POM, a PI, a glucocorticoid, and an anti-CD38 </a:t>
            </a:r>
            <a:r>
              <a:rPr lang="en-US" sz="1100" dirty="0" err="1">
                <a:solidFill>
                  <a:schemeClr val="tx1">
                    <a:lumMod val="50000"/>
                  </a:schemeClr>
                </a:solidFill>
              </a:rPr>
              <a:t>mAb</a:t>
            </a:r>
            <a:r>
              <a:rPr lang="en-US" sz="1100" dirty="0">
                <a:solidFill>
                  <a:schemeClr val="tx1">
                    <a:lumMod val="50000"/>
                  </a:schemeClr>
                </a:solidFill>
              </a:rPr>
              <a:t>; </a:t>
            </a:r>
            <a:r>
              <a:rPr lang="en-US" sz="1100" baseline="30000" dirty="0">
                <a:solidFill>
                  <a:schemeClr val="tx1">
                    <a:lumMod val="50000"/>
                  </a:schemeClr>
                </a:solidFill>
              </a:rPr>
              <a:t>b </a:t>
            </a:r>
            <a:r>
              <a:rPr lang="en-US" sz="1100" dirty="0">
                <a:solidFill>
                  <a:schemeClr val="tx1">
                    <a:lumMod val="50000"/>
                  </a:schemeClr>
                </a:solidFill>
              </a:rPr>
              <a:t>Including LEN or POM, a PI, a CD38 </a:t>
            </a:r>
            <a:r>
              <a:rPr lang="en-US" sz="1100" dirty="0" err="1">
                <a:solidFill>
                  <a:schemeClr val="tx1">
                    <a:lumMod val="50000"/>
                  </a:schemeClr>
                </a:solidFill>
              </a:rPr>
              <a:t>mAb</a:t>
            </a:r>
            <a:r>
              <a:rPr lang="en-US" sz="1100" dirty="0">
                <a:solidFill>
                  <a:schemeClr val="tx1">
                    <a:lumMod val="50000"/>
                  </a:schemeClr>
                </a:solidFill>
              </a:rPr>
              <a:t>, and a BCMA therapy.</a:t>
            </a:r>
            <a:r>
              <a:rPr lang="en-US" sz="1100" dirty="0"/>
              <a:t>
BCMA, B-cell maturation antigen; CAR, chimeric antigen receptor; DOR, duration of response; LEN, lenalidomide; ORR, overall response rate; OS, overall survival; PFS, progression-free survival; POM, pomalidomide.
</a:t>
            </a:r>
            <a:r>
              <a:rPr lang="en-US" sz="1100" dirty="0" err="1"/>
              <a:t>Lonial</a:t>
            </a:r>
            <a:r>
              <a:rPr lang="en-US" sz="1100" dirty="0"/>
              <a:t> S, et al. </a:t>
            </a:r>
            <a:r>
              <a:rPr lang="en-US" sz="1100" i="1" dirty="0"/>
              <a:t>Blood</a:t>
            </a:r>
            <a:r>
              <a:rPr lang="en-US" sz="1100" dirty="0"/>
              <a:t>. 2021;138:abstract 162.</a:t>
            </a:r>
          </a:p>
        </p:txBody>
      </p:sp>
    </p:spTree>
    <p:extLst>
      <p:ext uri="{BB962C8B-B14F-4D97-AF65-F5344CB8AC3E}">
        <p14:creationId xmlns:p14="http://schemas.microsoft.com/office/powerpoint/2010/main" val="11253086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Rounded Corners 8">
            <a:extLst>
              <a:ext uri="{FF2B5EF4-FFF2-40B4-BE49-F238E27FC236}">
                <a16:creationId xmlns:a16="http://schemas.microsoft.com/office/drawing/2014/main" id="{8361AF1C-33F1-4352-967C-F37E06CCD7F5}"/>
              </a:ext>
            </a:extLst>
          </p:cNvPr>
          <p:cNvSpPr/>
          <p:nvPr/>
        </p:nvSpPr>
        <p:spPr>
          <a:xfrm>
            <a:off x="1361130" y="5265159"/>
            <a:ext cx="9415632" cy="375557"/>
          </a:xfrm>
          <a:prstGeom prst="roundRect">
            <a:avLst/>
          </a:prstGeom>
          <a:solidFill>
            <a:srgbClr val="EEE7E7"/>
          </a:solidFill>
          <a:ln>
            <a:noFill/>
          </a:ln>
        </p:spPr>
        <p:style>
          <a:lnRef idx="0">
            <a:schemeClr val="accent1"/>
          </a:lnRef>
          <a:fillRef idx="1">
            <a:schemeClr val="accent1"/>
          </a:fillRef>
          <a:effectRef idx="0">
            <a:srgbClr val="000000"/>
          </a:effectRef>
          <a:fontRef idx="minor">
            <a:schemeClr val="lt1"/>
          </a:fontRef>
        </p:style>
        <p:txBody>
          <a:bodyPr rtlCol="0" anchor="ctr"/>
          <a:lstStyle/>
          <a:p>
            <a:pPr marL="0" indent="0" algn="ctr">
              <a:buNone/>
            </a:pPr>
            <a:endParaRPr lang="en-GB" sz="2000" b="1" dirty="0">
              <a:solidFill>
                <a:schemeClr val="tx1"/>
              </a:solidFill>
            </a:endParaRPr>
          </a:p>
        </p:txBody>
      </p:sp>
      <p:sp>
        <p:nvSpPr>
          <p:cNvPr id="2" name="Title 1">
            <a:extLst>
              <a:ext uri="{FF2B5EF4-FFF2-40B4-BE49-F238E27FC236}">
                <a16:creationId xmlns:a16="http://schemas.microsoft.com/office/drawing/2014/main" id="{461B26AA-0EFF-4AD7-A313-13EBAFA8D11D}"/>
              </a:ext>
            </a:extLst>
          </p:cNvPr>
          <p:cNvSpPr>
            <a:spLocks noGrp="1"/>
          </p:cNvSpPr>
          <p:nvPr>
            <p:ph type="title"/>
          </p:nvPr>
        </p:nvSpPr>
        <p:spPr/>
        <p:txBody>
          <a:bodyPr anchor="t">
            <a:normAutofit fontScale="90000"/>
          </a:bodyPr>
          <a:lstStyle/>
          <a:p>
            <a:r>
              <a:rPr lang="en-GB" sz="3200" dirty="0">
                <a:solidFill>
                  <a:schemeClr val="tx1"/>
                </a:solidFill>
              </a:rPr>
              <a:t>CC-220-MM-001: Cohort D and I (Dose-Expansion Phase)</a:t>
            </a:r>
            <a:br>
              <a:rPr lang="en-GB" sz="3200" dirty="0">
                <a:solidFill>
                  <a:schemeClr val="tx1"/>
                </a:solidFill>
              </a:rPr>
            </a:br>
            <a:r>
              <a:rPr lang="en-GB" sz="2400" dirty="0">
                <a:solidFill>
                  <a:schemeClr val="tx1"/>
                </a:solidFill>
              </a:rPr>
              <a:t>Prior therapies and refractory status</a:t>
            </a:r>
          </a:p>
        </p:txBody>
      </p:sp>
      <p:graphicFrame>
        <p:nvGraphicFramePr>
          <p:cNvPr id="7" name="Table 6">
            <a:extLst>
              <a:ext uri="{FF2B5EF4-FFF2-40B4-BE49-F238E27FC236}">
                <a16:creationId xmlns:a16="http://schemas.microsoft.com/office/drawing/2014/main" id="{3027BE66-86D0-42EB-BE0E-997BADF242A7}"/>
              </a:ext>
            </a:extLst>
          </p:cNvPr>
          <p:cNvGraphicFramePr>
            <a:graphicFrameLocks noGrp="1"/>
          </p:cNvGraphicFramePr>
          <p:nvPr>
            <p:extLst>
              <p:ext uri="{D42A27DB-BD31-4B8C-83A1-F6EECF244321}">
                <p14:modId xmlns:p14="http://schemas.microsoft.com/office/powerpoint/2010/main" val="3928495925"/>
              </p:ext>
            </p:extLst>
          </p:nvPr>
        </p:nvGraphicFramePr>
        <p:xfrm>
          <a:off x="1411462" y="1202077"/>
          <a:ext cx="9361522" cy="3904181"/>
        </p:xfrm>
        <a:graphic>
          <a:graphicData uri="http://schemas.openxmlformats.org/drawingml/2006/table">
            <a:tbl>
              <a:tblPr firstRow="1">
                <a:tableStyleId>{793D81CF-94F2-401A-BA57-92F5A7B2D0C5}</a:tableStyleId>
              </a:tblPr>
              <a:tblGrid>
                <a:gridCol w="4340668">
                  <a:extLst>
                    <a:ext uri="{9D8B030D-6E8A-4147-A177-3AD203B41FA5}">
                      <a16:colId xmlns:a16="http://schemas.microsoft.com/office/drawing/2014/main" val="20000"/>
                    </a:ext>
                  </a:extLst>
                </a:gridCol>
                <a:gridCol w="2510427">
                  <a:extLst>
                    <a:ext uri="{9D8B030D-6E8A-4147-A177-3AD203B41FA5}">
                      <a16:colId xmlns:a16="http://schemas.microsoft.com/office/drawing/2014/main" val="4126096714"/>
                    </a:ext>
                  </a:extLst>
                </a:gridCol>
                <a:gridCol w="2510427">
                  <a:extLst>
                    <a:ext uri="{9D8B030D-6E8A-4147-A177-3AD203B41FA5}">
                      <a16:colId xmlns:a16="http://schemas.microsoft.com/office/drawing/2014/main" val="20001"/>
                    </a:ext>
                  </a:extLst>
                </a:gridCol>
              </a:tblGrid>
              <a:tr h="770939">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algn="l" fontAlgn="auto">
                        <a:lnSpc>
                          <a:spcPct val="90000"/>
                        </a:lnSpc>
                        <a:spcBef>
                          <a:spcPts val="0"/>
                        </a:spcBef>
                        <a:spcAft>
                          <a:spcPts val="200"/>
                        </a:spcAft>
                      </a:pPr>
                      <a:r>
                        <a:rPr lang="en-GB" sz="1400" noProof="0" dirty="0">
                          <a:solidFill>
                            <a:schemeClr val="bg1"/>
                          </a:solidFill>
                        </a:rPr>
                        <a:t>Characteristic</a:t>
                      </a:r>
                      <a:r>
                        <a:rPr lang="en-GB" sz="1400" baseline="30000" noProof="0" dirty="0">
                          <a:solidFill>
                            <a:schemeClr val="bg1"/>
                          </a:solidFill>
                        </a:rPr>
                        <a:t>a</a:t>
                      </a:r>
                      <a:endParaRPr lang="en-GB" sz="1400" b="1" baseline="30000" noProof="0" dirty="0">
                        <a:solidFill>
                          <a:schemeClr val="bg1"/>
                        </a:solidFill>
                        <a:latin typeface="+mn-lt"/>
                        <a:ea typeface="MS Mincho"/>
                        <a:cs typeface="Times New Roman"/>
                      </a:endParaRPr>
                    </a:p>
                  </a:txBody>
                  <a:tcPr marL="121920" marR="121920" marT="9144" marB="9144" anchor="ctr">
                    <a:solidFill>
                      <a:schemeClr val="bg1">
                        <a:lumMod val="50000"/>
                      </a:schemeClr>
                    </a:solidFill>
                  </a:tcPr>
                </a:tc>
                <a:tc>
                  <a:txBody>
                    <a:bodyPr/>
                    <a:lstStyle/>
                    <a:p>
                      <a:pPr marL="0" indent="0" algn="ctr">
                        <a:lnSpc>
                          <a:spcPct val="90000"/>
                        </a:lnSpc>
                        <a:spcBef>
                          <a:spcPts val="0"/>
                        </a:spcBef>
                        <a:spcAft>
                          <a:spcPts val="200"/>
                        </a:spcAft>
                        <a:tabLst/>
                      </a:pPr>
                      <a:r>
                        <a:rPr lang="en-GB" sz="1400" b="1" kern="1200" noProof="0" dirty="0">
                          <a:solidFill>
                            <a:schemeClr val="bg1"/>
                          </a:solidFill>
                        </a:rPr>
                        <a:t>Cohort D</a:t>
                      </a:r>
                    </a:p>
                    <a:p>
                      <a:pPr marL="0" indent="0" algn="ctr">
                        <a:lnSpc>
                          <a:spcPct val="90000"/>
                        </a:lnSpc>
                        <a:spcBef>
                          <a:spcPts val="0"/>
                        </a:spcBef>
                        <a:spcAft>
                          <a:spcPts val="200"/>
                        </a:spcAft>
                        <a:tabLst/>
                      </a:pPr>
                      <a:r>
                        <a:rPr lang="en-GB" sz="1400" b="1" kern="1200" noProof="0" dirty="0">
                          <a:solidFill>
                            <a:schemeClr val="bg1"/>
                          </a:solidFill>
                        </a:rPr>
                        <a:t>IBER + DEX</a:t>
                      </a:r>
                    </a:p>
                    <a:p>
                      <a:pPr marL="0" indent="0" algn="ctr">
                        <a:lnSpc>
                          <a:spcPct val="90000"/>
                        </a:lnSpc>
                        <a:spcBef>
                          <a:spcPts val="0"/>
                        </a:spcBef>
                        <a:spcAft>
                          <a:spcPts val="200"/>
                        </a:spcAft>
                        <a:tabLst/>
                      </a:pPr>
                      <a:r>
                        <a:rPr lang="en-GB" sz="1400" b="1" kern="1200" noProof="0" dirty="0">
                          <a:solidFill>
                            <a:schemeClr val="bg1"/>
                          </a:solidFill>
                        </a:rPr>
                        <a:t>(N = 107)</a:t>
                      </a:r>
                      <a:endParaRPr lang="en-GB" sz="1400" b="1" kern="1200" noProof="0" dirty="0">
                        <a:solidFill>
                          <a:schemeClr val="bg1"/>
                        </a:solidFill>
                        <a:latin typeface="+mn-lt"/>
                        <a:ea typeface="+mn-ea"/>
                        <a:cs typeface="+mn-cs"/>
                      </a:endParaRPr>
                    </a:p>
                  </a:txBody>
                  <a:tcPr marL="121920" marR="121920" anchor="ctr">
                    <a:solidFill>
                      <a:schemeClr val="bg1">
                        <a:lumMod val="50000"/>
                      </a:schemeClr>
                    </a:solid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indent="0" algn="ctr">
                        <a:lnSpc>
                          <a:spcPct val="90000"/>
                        </a:lnSpc>
                        <a:spcBef>
                          <a:spcPts val="0"/>
                        </a:spcBef>
                        <a:spcAft>
                          <a:spcPts val="200"/>
                        </a:spcAft>
                        <a:tabLst/>
                      </a:pPr>
                      <a:r>
                        <a:rPr lang="en-GB" sz="1400" kern="1200" noProof="0" dirty="0">
                          <a:solidFill>
                            <a:schemeClr val="bg1"/>
                          </a:solidFill>
                        </a:rPr>
                        <a:t>Cohort I</a:t>
                      </a:r>
                      <a:br>
                        <a:rPr lang="en-GB" sz="1400" kern="1200" noProof="0" dirty="0">
                          <a:solidFill>
                            <a:schemeClr val="bg1"/>
                          </a:solidFill>
                        </a:rPr>
                      </a:br>
                      <a:r>
                        <a:rPr lang="en-GB" sz="1400" kern="1200" noProof="0" dirty="0">
                          <a:solidFill>
                            <a:schemeClr val="bg1"/>
                          </a:solidFill>
                        </a:rPr>
                        <a:t>IBER + DEX post BCMA</a:t>
                      </a:r>
                    </a:p>
                    <a:p>
                      <a:pPr marL="0" indent="0" algn="ctr">
                        <a:lnSpc>
                          <a:spcPct val="90000"/>
                        </a:lnSpc>
                        <a:spcBef>
                          <a:spcPts val="0"/>
                        </a:spcBef>
                        <a:spcAft>
                          <a:spcPts val="200"/>
                        </a:spcAft>
                        <a:tabLst/>
                      </a:pPr>
                      <a:r>
                        <a:rPr lang="en-GB" sz="1400" kern="1200" noProof="0" dirty="0">
                          <a:solidFill>
                            <a:schemeClr val="bg1"/>
                          </a:solidFill>
                        </a:rPr>
                        <a:t>(N = 26)</a:t>
                      </a:r>
                      <a:endParaRPr lang="en-GB" sz="1400" kern="1200" noProof="0" dirty="0">
                        <a:solidFill>
                          <a:schemeClr val="bg1"/>
                        </a:solidFill>
                        <a:latin typeface="+mn-lt"/>
                      </a:endParaRPr>
                    </a:p>
                  </a:txBody>
                  <a:tcPr marL="121920" marR="121920" anchor="ctr">
                    <a:solidFill>
                      <a:schemeClr val="bg1">
                        <a:lumMod val="50000"/>
                      </a:schemeClr>
                    </a:solidFill>
                  </a:tcPr>
                </a:tc>
                <a:extLst>
                  <a:ext uri="{0D108BD9-81ED-4DB2-BD59-A6C34878D82A}">
                    <a16:rowId xmlns:a16="http://schemas.microsoft.com/office/drawing/2014/main" val="10000"/>
                  </a:ext>
                </a:extLst>
              </a:tr>
              <a:tr h="223803">
                <a:tc>
                  <a:txBody>
                    <a:bodyPr/>
                    <a:lstStyle/>
                    <a:p>
                      <a:pPr marL="0" indent="0">
                        <a:lnSpc>
                          <a:spcPct val="78000"/>
                        </a:lnSpc>
                        <a:spcBef>
                          <a:spcPts val="0"/>
                        </a:spcBef>
                        <a:spcAft>
                          <a:spcPts val="200"/>
                        </a:spcAft>
                        <a:tabLst/>
                      </a:pPr>
                      <a:r>
                        <a:rPr lang="en-GB" sz="1200" b="1" noProof="0" dirty="0">
                          <a:solidFill>
                            <a:schemeClr val="tx1"/>
                          </a:solidFill>
                        </a:rPr>
                        <a:t>Prior lines of therapies, median (range), n</a:t>
                      </a:r>
                      <a:endParaRPr lang="en-GB" sz="1200" b="1" i="0" noProof="0" dirty="0">
                        <a:solidFill>
                          <a:schemeClr val="tx1"/>
                        </a:solidFill>
                        <a:latin typeface="+mn-lt"/>
                        <a:ea typeface="MS Mincho"/>
                        <a:cs typeface="ArialMT"/>
                      </a:endParaRPr>
                    </a:p>
                  </a:txBody>
                  <a:tcPr marL="121920" marR="121920" marT="18288" marB="18288" anchor="b"/>
                </a:tc>
                <a:tc>
                  <a:txBody>
                    <a:bodyPr/>
                    <a:lstStyle/>
                    <a:p>
                      <a:pPr marL="0" marR="0" algn="ctr">
                        <a:lnSpc>
                          <a:spcPct val="78000"/>
                        </a:lnSpc>
                        <a:spcBef>
                          <a:spcPts val="0"/>
                        </a:spcBef>
                        <a:spcAft>
                          <a:spcPts val="0"/>
                        </a:spcAft>
                      </a:pPr>
                      <a:r>
                        <a:rPr lang="en-GB" sz="1200" kern="1200" noProof="0" dirty="0">
                          <a:solidFill>
                            <a:schemeClr val="tx1"/>
                          </a:solidFill>
                        </a:rPr>
                        <a:t>6 (3–23)</a:t>
                      </a:r>
                      <a:endParaRPr lang="en-GB" sz="1200" b="0" kern="1200" noProof="0" dirty="0">
                        <a:solidFill>
                          <a:schemeClr val="tx1"/>
                        </a:solidFill>
                        <a:latin typeface="+mn-lt"/>
                        <a:ea typeface="MS Mincho"/>
                        <a:cs typeface="Times New Roman" panose="02020603050405020304" pitchFamily="18" charset="0"/>
                      </a:endParaRPr>
                    </a:p>
                  </a:txBody>
                  <a:tcPr marL="97367" marR="97367" marT="18288" marB="18288" anchor="b"/>
                </a:tc>
                <a:tc>
                  <a:txBody>
                    <a:bodyPr/>
                    <a:lstStyle/>
                    <a:p>
                      <a:pPr marL="0" marR="0" algn="ctr">
                        <a:lnSpc>
                          <a:spcPct val="78000"/>
                        </a:lnSpc>
                        <a:spcBef>
                          <a:spcPts val="0"/>
                        </a:spcBef>
                        <a:spcAft>
                          <a:spcPts val="0"/>
                        </a:spcAft>
                      </a:pPr>
                      <a:r>
                        <a:rPr lang="en-GB" sz="1200" kern="1200" noProof="0" dirty="0">
                          <a:solidFill>
                            <a:schemeClr val="tx1"/>
                          </a:solidFill>
                        </a:rPr>
                        <a:t>7 (4–15)</a:t>
                      </a:r>
                      <a:endParaRPr lang="en-GB" sz="1200" b="0" kern="1200" noProof="0" dirty="0">
                        <a:solidFill>
                          <a:schemeClr val="tx1"/>
                        </a:solidFill>
                        <a:latin typeface="+mn-lt"/>
                        <a:ea typeface="MS Mincho"/>
                        <a:cs typeface="Times New Roman" panose="02020603050405020304" pitchFamily="18" charset="0"/>
                      </a:endParaRPr>
                    </a:p>
                  </a:txBody>
                  <a:tcPr marL="97367" marR="97367" marT="18288" marB="18288" anchor="b"/>
                </a:tc>
                <a:extLst>
                  <a:ext uri="{0D108BD9-81ED-4DB2-BD59-A6C34878D82A}">
                    <a16:rowId xmlns:a16="http://schemas.microsoft.com/office/drawing/2014/main" val="4273026980"/>
                  </a:ext>
                </a:extLst>
              </a:tr>
              <a:tr h="223803">
                <a:tc>
                  <a:txBody>
                    <a:bodyPr/>
                    <a:lstStyle/>
                    <a:p>
                      <a:pPr marL="0" indent="0">
                        <a:lnSpc>
                          <a:spcPct val="78000"/>
                        </a:lnSpc>
                        <a:spcBef>
                          <a:spcPts val="0"/>
                        </a:spcBef>
                        <a:spcAft>
                          <a:spcPts val="200"/>
                        </a:spcAft>
                        <a:tabLst/>
                      </a:pPr>
                      <a:r>
                        <a:rPr lang="en-GB" sz="1200" b="1" noProof="0" dirty="0">
                          <a:solidFill>
                            <a:schemeClr val="tx1"/>
                          </a:solidFill>
                        </a:rPr>
                        <a:t>ASCT, n (%)</a:t>
                      </a:r>
                      <a:endParaRPr lang="en-GB" sz="1200" b="1" noProof="0" dirty="0">
                        <a:solidFill>
                          <a:schemeClr val="tx1"/>
                        </a:solidFill>
                        <a:latin typeface="+mn-lt"/>
                        <a:ea typeface="MS Mincho"/>
                        <a:cs typeface="ArialMT"/>
                      </a:endParaRPr>
                    </a:p>
                  </a:txBody>
                  <a:tcPr marL="121920" marR="121920" marT="18288" marB="18288" anchor="b"/>
                </a:tc>
                <a:tc>
                  <a:txBody>
                    <a:bodyPr/>
                    <a:lstStyle/>
                    <a:p>
                      <a:pPr marL="0" marR="0" algn="ctr">
                        <a:lnSpc>
                          <a:spcPct val="78000"/>
                        </a:lnSpc>
                        <a:spcBef>
                          <a:spcPts val="0"/>
                        </a:spcBef>
                        <a:spcAft>
                          <a:spcPts val="0"/>
                        </a:spcAft>
                      </a:pPr>
                      <a:r>
                        <a:rPr lang="en-GB" sz="1200" kern="1200" noProof="0" dirty="0">
                          <a:solidFill>
                            <a:schemeClr val="tx1"/>
                          </a:solidFill>
                        </a:rPr>
                        <a:t>84 (78.5)</a:t>
                      </a:r>
                      <a:r>
                        <a:rPr lang="en-GB" sz="1200" kern="1200" baseline="30000" noProof="0" dirty="0">
                          <a:solidFill>
                            <a:schemeClr val="tx1"/>
                          </a:solidFill>
                        </a:rPr>
                        <a:t>b</a:t>
                      </a:r>
                      <a:endParaRPr lang="en-GB" sz="1200" b="0" kern="1200" baseline="30000" noProof="0" dirty="0">
                        <a:solidFill>
                          <a:schemeClr val="tx1"/>
                        </a:solidFill>
                        <a:latin typeface="+mn-lt"/>
                        <a:ea typeface="MS Mincho"/>
                        <a:cs typeface="Times New Roman" panose="02020603050405020304" pitchFamily="18" charset="0"/>
                      </a:endParaRPr>
                    </a:p>
                  </a:txBody>
                  <a:tcPr marL="97367" marR="97367" marT="18288" marB="18288" anchor="b"/>
                </a:tc>
                <a:tc>
                  <a:txBody>
                    <a:bodyPr/>
                    <a:lstStyle/>
                    <a:p>
                      <a:pPr marL="0" marR="0" algn="ctr">
                        <a:lnSpc>
                          <a:spcPct val="78000"/>
                        </a:lnSpc>
                        <a:spcBef>
                          <a:spcPts val="0"/>
                        </a:spcBef>
                        <a:spcAft>
                          <a:spcPts val="0"/>
                        </a:spcAft>
                      </a:pPr>
                      <a:r>
                        <a:rPr lang="en-GB" sz="1200" kern="1200" noProof="0" dirty="0">
                          <a:solidFill>
                            <a:schemeClr val="tx1"/>
                          </a:solidFill>
                        </a:rPr>
                        <a:t>23 (88.5)</a:t>
                      </a:r>
                      <a:endParaRPr lang="en-GB" sz="1200" b="0" kern="1200" baseline="30000" noProof="0" dirty="0">
                        <a:solidFill>
                          <a:schemeClr val="tx1"/>
                        </a:solidFill>
                        <a:latin typeface="+mn-lt"/>
                        <a:ea typeface="MS Mincho"/>
                        <a:cs typeface="Times New Roman" panose="02020603050405020304" pitchFamily="18" charset="0"/>
                      </a:endParaRPr>
                    </a:p>
                  </a:txBody>
                  <a:tcPr marL="97367" marR="97367" marT="18288" marB="18288" anchor="b"/>
                </a:tc>
                <a:extLst>
                  <a:ext uri="{0D108BD9-81ED-4DB2-BD59-A6C34878D82A}">
                    <a16:rowId xmlns:a16="http://schemas.microsoft.com/office/drawing/2014/main" val="4241473420"/>
                  </a:ext>
                </a:extLst>
              </a:tr>
              <a:tr h="223803">
                <a:tc>
                  <a:txBody>
                    <a:bodyPr/>
                    <a:lstStyle/>
                    <a:p>
                      <a:pPr marL="0" indent="0">
                        <a:lnSpc>
                          <a:spcPct val="78000"/>
                        </a:lnSpc>
                        <a:spcBef>
                          <a:spcPts val="0"/>
                        </a:spcBef>
                        <a:spcAft>
                          <a:spcPts val="200"/>
                        </a:spcAft>
                        <a:tabLst/>
                      </a:pPr>
                      <a:r>
                        <a:rPr lang="en-GB" sz="1200" b="1" noProof="0" dirty="0" err="1">
                          <a:solidFill>
                            <a:schemeClr val="tx1"/>
                          </a:solidFill>
                        </a:rPr>
                        <a:t>IMiD</a:t>
                      </a:r>
                      <a:r>
                        <a:rPr lang="en-US" sz="1200" baseline="30000" dirty="0"/>
                        <a:t>®</a:t>
                      </a:r>
                      <a:r>
                        <a:rPr lang="en-GB" sz="1200" b="1" noProof="0" dirty="0">
                          <a:solidFill>
                            <a:schemeClr val="tx1"/>
                          </a:solidFill>
                        </a:rPr>
                        <a:t>-agent refractory,</a:t>
                      </a:r>
                      <a:r>
                        <a:rPr lang="en-GB" sz="1200" b="1" baseline="30000" noProof="0" dirty="0">
                          <a:solidFill>
                            <a:schemeClr val="tx1"/>
                          </a:solidFill>
                        </a:rPr>
                        <a:t>c</a:t>
                      </a:r>
                      <a:r>
                        <a:rPr lang="en-GB" sz="1200" b="1" noProof="0" dirty="0">
                          <a:solidFill>
                            <a:schemeClr val="tx1"/>
                          </a:solidFill>
                        </a:rPr>
                        <a:t> n (%)</a:t>
                      </a:r>
                      <a:endParaRPr lang="en-GB" sz="1200" b="1" baseline="30000" noProof="0" dirty="0">
                        <a:solidFill>
                          <a:schemeClr val="tx1"/>
                        </a:solidFill>
                        <a:latin typeface="+mn-lt"/>
                        <a:ea typeface="MS Mincho"/>
                        <a:cs typeface="ArialMT"/>
                      </a:endParaRPr>
                    </a:p>
                  </a:txBody>
                  <a:tcPr marL="121920" marR="121920" marT="18288" marB="18288" anchor="b"/>
                </a:tc>
                <a:tc>
                  <a:txBody>
                    <a:bodyPr/>
                    <a:lstStyle/>
                    <a:p>
                      <a:pPr marL="0" marR="0" algn="ctr">
                        <a:lnSpc>
                          <a:spcPct val="78000"/>
                        </a:lnSpc>
                        <a:spcBef>
                          <a:spcPts val="0"/>
                        </a:spcBef>
                        <a:spcAft>
                          <a:spcPts val="0"/>
                        </a:spcAft>
                      </a:pPr>
                      <a:r>
                        <a:rPr lang="en-GB" sz="1200" kern="1200" noProof="0" dirty="0">
                          <a:solidFill>
                            <a:schemeClr val="tx1"/>
                          </a:solidFill>
                        </a:rPr>
                        <a:t>107 (100)</a:t>
                      </a:r>
                      <a:endParaRPr lang="en-GB" sz="1200" b="0" kern="1200" noProof="0" dirty="0">
                        <a:solidFill>
                          <a:schemeClr val="tx1"/>
                        </a:solidFill>
                        <a:latin typeface="+mn-lt"/>
                        <a:ea typeface="MS Mincho"/>
                        <a:cs typeface="Times New Roman" panose="02020603050405020304" pitchFamily="18" charset="0"/>
                      </a:endParaRPr>
                    </a:p>
                  </a:txBody>
                  <a:tcPr marL="97367" marR="97367" marT="18288" marB="18288" anchor="b"/>
                </a:tc>
                <a:tc>
                  <a:txBody>
                    <a:bodyPr/>
                    <a:lstStyle/>
                    <a:p>
                      <a:pPr marL="0" marR="0" algn="ctr">
                        <a:lnSpc>
                          <a:spcPct val="78000"/>
                        </a:lnSpc>
                        <a:spcBef>
                          <a:spcPts val="0"/>
                        </a:spcBef>
                        <a:spcAft>
                          <a:spcPts val="0"/>
                        </a:spcAft>
                      </a:pPr>
                      <a:r>
                        <a:rPr lang="en-GB" sz="1200" kern="1200" noProof="0" dirty="0">
                          <a:solidFill>
                            <a:schemeClr val="tx1"/>
                          </a:solidFill>
                        </a:rPr>
                        <a:t>26 (100)</a:t>
                      </a:r>
                      <a:endParaRPr lang="en-GB" sz="1200" b="0" kern="1200" noProof="0" dirty="0">
                        <a:solidFill>
                          <a:schemeClr val="tx1"/>
                        </a:solidFill>
                        <a:latin typeface="+mn-lt"/>
                        <a:ea typeface="MS Mincho"/>
                        <a:cs typeface="Times New Roman" panose="02020603050405020304" pitchFamily="18" charset="0"/>
                      </a:endParaRPr>
                    </a:p>
                  </a:txBody>
                  <a:tcPr marL="97367" marR="97367" marT="18288" marB="18288" anchor="b"/>
                </a:tc>
                <a:extLst>
                  <a:ext uri="{0D108BD9-81ED-4DB2-BD59-A6C34878D82A}">
                    <a16:rowId xmlns:a16="http://schemas.microsoft.com/office/drawing/2014/main" val="2009868732"/>
                  </a:ext>
                </a:extLst>
              </a:tr>
              <a:tr h="223803">
                <a:tc>
                  <a:txBody>
                    <a:bodyPr/>
                    <a:lstStyle/>
                    <a:p>
                      <a:pPr marL="365760" indent="-228600">
                        <a:lnSpc>
                          <a:spcPct val="78000"/>
                        </a:lnSpc>
                        <a:spcBef>
                          <a:spcPts val="0"/>
                        </a:spcBef>
                        <a:spcAft>
                          <a:spcPts val="200"/>
                        </a:spcAft>
                        <a:tabLst/>
                      </a:pPr>
                      <a:r>
                        <a:rPr lang="en-GB" sz="1200" b="0" baseline="0" noProof="0" dirty="0">
                          <a:solidFill>
                            <a:schemeClr val="tx1"/>
                          </a:solidFill>
                        </a:rPr>
                        <a:t>POM</a:t>
                      </a:r>
                      <a:endParaRPr lang="en-GB" sz="1200" b="0" baseline="0" noProof="0" dirty="0">
                        <a:solidFill>
                          <a:schemeClr val="tx1"/>
                        </a:solidFill>
                        <a:latin typeface="+mn-lt"/>
                        <a:ea typeface="MS Mincho"/>
                        <a:cs typeface="ArialMT"/>
                      </a:endParaRPr>
                    </a:p>
                  </a:txBody>
                  <a:tcPr marL="121920" marR="121920" marT="18288" marB="18288" anchor="b"/>
                </a:tc>
                <a:tc>
                  <a:txBody>
                    <a:bodyPr/>
                    <a:lstStyle/>
                    <a:p>
                      <a:pPr marL="0" marR="0" algn="ctr">
                        <a:lnSpc>
                          <a:spcPct val="78000"/>
                        </a:lnSpc>
                        <a:spcBef>
                          <a:spcPts val="0"/>
                        </a:spcBef>
                        <a:spcAft>
                          <a:spcPts val="0"/>
                        </a:spcAft>
                      </a:pPr>
                      <a:r>
                        <a:rPr lang="en-GB" sz="1200" b="0" kern="1200" noProof="0" dirty="0">
                          <a:solidFill>
                            <a:schemeClr val="tx1"/>
                          </a:solidFill>
                        </a:rPr>
                        <a:t>102 (95.3)</a:t>
                      </a:r>
                      <a:endParaRPr lang="en-GB" sz="1200" b="0" kern="1200" noProof="0" dirty="0">
                        <a:solidFill>
                          <a:schemeClr val="tx1"/>
                        </a:solidFill>
                        <a:latin typeface="+mn-lt"/>
                        <a:ea typeface="MS Mincho"/>
                        <a:cs typeface="Times New Roman" panose="02020603050405020304" pitchFamily="18" charset="0"/>
                      </a:endParaRPr>
                    </a:p>
                  </a:txBody>
                  <a:tcPr marL="97367" marR="97367" marT="18288" marB="18288" anchor="b"/>
                </a:tc>
                <a:tc>
                  <a:txBody>
                    <a:bodyPr/>
                    <a:lstStyle/>
                    <a:p>
                      <a:pPr marL="0" marR="0" algn="ctr">
                        <a:lnSpc>
                          <a:spcPct val="78000"/>
                        </a:lnSpc>
                        <a:spcBef>
                          <a:spcPts val="0"/>
                        </a:spcBef>
                        <a:spcAft>
                          <a:spcPts val="0"/>
                        </a:spcAft>
                      </a:pPr>
                      <a:r>
                        <a:rPr lang="en-GB" sz="1200" b="0" kern="1200" noProof="0" dirty="0">
                          <a:solidFill>
                            <a:schemeClr val="tx1"/>
                          </a:solidFill>
                        </a:rPr>
                        <a:t>23 (88.5)</a:t>
                      </a:r>
                      <a:endParaRPr lang="en-GB" sz="1200" b="0" kern="1200" noProof="0" dirty="0">
                        <a:solidFill>
                          <a:schemeClr val="tx1"/>
                        </a:solidFill>
                        <a:latin typeface="+mn-lt"/>
                        <a:ea typeface="MS Mincho"/>
                        <a:cs typeface="Times New Roman" panose="02020603050405020304" pitchFamily="18" charset="0"/>
                      </a:endParaRPr>
                    </a:p>
                  </a:txBody>
                  <a:tcPr marL="97367" marR="97367" marT="18288" marB="18288" anchor="b"/>
                </a:tc>
                <a:extLst>
                  <a:ext uri="{0D108BD9-81ED-4DB2-BD59-A6C34878D82A}">
                    <a16:rowId xmlns:a16="http://schemas.microsoft.com/office/drawing/2014/main" val="954953659"/>
                  </a:ext>
                </a:extLst>
              </a:tr>
              <a:tr h="223803">
                <a:tc>
                  <a:txBody>
                    <a:bodyPr/>
                    <a:lstStyle/>
                    <a:p>
                      <a:pPr marL="365760" indent="-228600">
                        <a:lnSpc>
                          <a:spcPct val="78000"/>
                        </a:lnSpc>
                        <a:spcBef>
                          <a:spcPts val="0"/>
                        </a:spcBef>
                        <a:spcAft>
                          <a:spcPts val="200"/>
                        </a:spcAft>
                        <a:tabLst/>
                      </a:pPr>
                      <a:r>
                        <a:rPr lang="en-GB" sz="1200" b="0" baseline="0" noProof="0" dirty="0">
                          <a:solidFill>
                            <a:schemeClr val="tx1"/>
                          </a:solidFill>
                        </a:rPr>
                        <a:t>LEN</a:t>
                      </a:r>
                      <a:endParaRPr lang="en-GB" sz="1200" b="0" baseline="0" noProof="0" dirty="0">
                        <a:solidFill>
                          <a:schemeClr val="tx1"/>
                        </a:solidFill>
                        <a:latin typeface="+mn-lt"/>
                        <a:ea typeface="MS Mincho"/>
                        <a:cs typeface="ArialMT"/>
                      </a:endParaRPr>
                    </a:p>
                  </a:txBody>
                  <a:tcPr marL="121920" marR="121920" marT="18288" marB="18288" anchor="b"/>
                </a:tc>
                <a:tc>
                  <a:txBody>
                    <a:bodyPr/>
                    <a:lstStyle/>
                    <a:p>
                      <a:pPr marL="0" marR="0" algn="ctr">
                        <a:lnSpc>
                          <a:spcPct val="78000"/>
                        </a:lnSpc>
                        <a:spcBef>
                          <a:spcPts val="0"/>
                        </a:spcBef>
                        <a:spcAft>
                          <a:spcPts val="0"/>
                        </a:spcAft>
                      </a:pPr>
                      <a:r>
                        <a:rPr lang="en-GB" sz="1200" b="0" kern="1200" noProof="0" dirty="0">
                          <a:solidFill>
                            <a:schemeClr val="tx1"/>
                          </a:solidFill>
                        </a:rPr>
                        <a:t>91 (85.0)</a:t>
                      </a:r>
                      <a:endParaRPr lang="en-GB" sz="1200" b="0" kern="1200" noProof="0" dirty="0">
                        <a:solidFill>
                          <a:schemeClr val="tx1"/>
                        </a:solidFill>
                        <a:latin typeface="+mn-lt"/>
                        <a:ea typeface="MS Mincho"/>
                        <a:cs typeface="Times New Roman" panose="02020603050405020304" pitchFamily="18" charset="0"/>
                      </a:endParaRPr>
                    </a:p>
                  </a:txBody>
                  <a:tcPr marL="97367" marR="97367" marT="18288" marB="18288" anchor="b"/>
                </a:tc>
                <a:tc>
                  <a:txBody>
                    <a:bodyPr/>
                    <a:lstStyle/>
                    <a:p>
                      <a:pPr marL="0" marR="0" algn="ctr">
                        <a:lnSpc>
                          <a:spcPct val="78000"/>
                        </a:lnSpc>
                        <a:spcBef>
                          <a:spcPts val="0"/>
                        </a:spcBef>
                        <a:spcAft>
                          <a:spcPts val="0"/>
                        </a:spcAft>
                      </a:pPr>
                      <a:r>
                        <a:rPr lang="en-GB" sz="1200" b="0" kern="1200" noProof="0" dirty="0">
                          <a:solidFill>
                            <a:schemeClr val="tx1"/>
                          </a:solidFill>
                        </a:rPr>
                        <a:t>22 (84.6)</a:t>
                      </a:r>
                      <a:endParaRPr lang="en-GB" sz="1200" b="0" kern="1200" noProof="0" dirty="0">
                        <a:solidFill>
                          <a:schemeClr val="tx1"/>
                        </a:solidFill>
                        <a:latin typeface="+mn-lt"/>
                        <a:ea typeface="MS Mincho"/>
                        <a:cs typeface="Times New Roman" panose="02020603050405020304" pitchFamily="18" charset="0"/>
                      </a:endParaRPr>
                    </a:p>
                  </a:txBody>
                  <a:tcPr marL="97367" marR="97367" marT="18288" marB="18288" anchor="b"/>
                </a:tc>
                <a:extLst>
                  <a:ext uri="{0D108BD9-81ED-4DB2-BD59-A6C34878D82A}">
                    <a16:rowId xmlns:a16="http://schemas.microsoft.com/office/drawing/2014/main" val="1434009867"/>
                  </a:ext>
                </a:extLst>
              </a:tr>
              <a:tr h="223803">
                <a:tc>
                  <a:txBody>
                    <a:bodyPr/>
                    <a:lstStyle/>
                    <a:p>
                      <a:pPr marL="0" marR="0" lvl="0" indent="0" algn="l" defTabSz="914400" rtl="0" eaLnBrk="1" fontAlgn="auto" latinLnBrk="0" hangingPunct="1">
                        <a:lnSpc>
                          <a:spcPct val="78000"/>
                        </a:lnSpc>
                        <a:spcBef>
                          <a:spcPts val="0"/>
                        </a:spcBef>
                        <a:spcAft>
                          <a:spcPts val="200"/>
                        </a:spcAft>
                        <a:buClrTx/>
                        <a:buSzTx/>
                        <a:buFontTx/>
                        <a:buNone/>
                        <a:tabLst/>
                        <a:defRPr/>
                      </a:pPr>
                      <a:r>
                        <a:rPr lang="en-GB" sz="1200" b="1" noProof="0" dirty="0">
                          <a:solidFill>
                            <a:schemeClr val="tx1"/>
                          </a:solidFill>
                        </a:rPr>
                        <a:t>PI refractory, n (%)</a:t>
                      </a:r>
                      <a:endParaRPr lang="en-GB" sz="1200" b="1" noProof="0" dirty="0">
                        <a:solidFill>
                          <a:schemeClr val="tx1"/>
                        </a:solidFill>
                        <a:latin typeface="+mn-lt"/>
                        <a:ea typeface="MS Mincho"/>
                        <a:cs typeface="ArialMT"/>
                      </a:endParaRPr>
                    </a:p>
                  </a:txBody>
                  <a:tcPr marL="121920" marR="121920" marT="18288" marB="18288" anchor="b"/>
                </a:tc>
                <a:tc>
                  <a:txBody>
                    <a:bodyPr/>
                    <a:lstStyle/>
                    <a:p>
                      <a:pPr marL="0" marR="0" algn="ctr">
                        <a:lnSpc>
                          <a:spcPct val="78000"/>
                        </a:lnSpc>
                        <a:spcBef>
                          <a:spcPts val="0"/>
                        </a:spcBef>
                        <a:spcAft>
                          <a:spcPts val="0"/>
                        </a:spcAft>
                      </a:pPr>
                      <a:r>
                        <a:rPr lang="en-GB" sz="1200" kern="1200" noProof="0" dirty="0">
                          <a:solidFill>
                            <a:schemeClr val="tx1"/>
                          </a:solidFill>
                        </a:rPr>
                        <a:t>104 (97.2)</a:t>
                      </a:r>
                      <a:endParaRPr lang="en-GB" sz="1200" b="0" kern="1200" noProof="0" dirty="0">
                        <a:solidFill>
                          <a:schemeClr val="tx1"/>
                        </a:solidFill>
                        <a:latin typeface="+mn-lt"/>
                        <a:ea typeface="MS Mincho"/>
                        <a:cs typeface="Times New Roman" panose="02020603050405020304" pitchFamily="18" charset="0"/>
                      </a:endParaRPr>
                    </a:p>
                  </a:txBody>
                  <a:tcPr marL="97367" marR="97367" marT="18288" marB="18288" anchor="b"/>
                </a:tc>
                <a:tc>
                  <a:txBody>
                    <a:bodyPr/>
                    <a:lstStyle/>
                    <a:p>
                      <a:pPr marL="0" marR="0" algn="ctr">
                        <a:lnSpc>
                          <a:spcPct val="78000"/>
                        </a:lnSpc>
                        <a:spcBef>
                          <a:spcPts val="0"/>
                        </a:spcBef>
                        <a:spcAft>
                          <a:spcPts val="0"/>
                        </a:spcAft>
                      </a:pPr>
                      <a:r>
                        <a:rPr lang="en-GB" sz="1200" kern="1200" noProof="0" dirty="0">
                          <a:solidFill>
                            <a:schemeClr val="tx1"/>
                          </a:solidFill>
                        </a:rPr>
                        <a:t>25 (96.2)</a:t>
                      </a:r>
                      <a:endParaRPr lang="en-GB" sz="1200" b="0" kern="1200" noProof="0" dirty="0">
                        <a:solidFill>
                          <a:schemeClr val="tx1"/>
                        </a:solidFill>
                        <a:latin typeface="+mn-lt"/>
                        <a:ea typeface="MS Mincho"/>
                        <a:cs typeface="Times New Roman" panose="02020603050405020304" pitchFamily="18" charset="0"/>
                      </a:endParaRPr>
                    </a:p>
                  </a:txBody>
                  <a:tcPr marL="97367" marR="97367" marT="18288" marB="18288" anchor="b"/>
                </a:tc>
                <a:extLst>
                  <a:ext uri="{0D108BD9-81ED-4DB2-BD59-A6C34878D82A}">
                    <a16:rowId xmlns:a16="http://schemas.microsoft.com/office/drawing/2014/main" val="3006169971"/>
                  </a:ext>
                </a:extLst>
              </a:tr>
              <a:tr h="223803">
                <a:tc>
                  <a:txBody>
                    <a:bodyPr/>
                    <a:lstStyle/>
                    <a:p>
                      <a:pPr marL="365760" marR="0" lvl="0" indent="-228600" algn="l" defTabSz="914400" rtl="0" eaLnBrk="1" fontAlgn="auto" latinLnBrk="0" hangingPunct="1">
                        <a:lnSpc>
                          <a:spcPct val="78000"/>
                        </a:lnSpc>
                        <a:spcBef>
                          <a:spcPts val="0"/>
                        </a:spcBef>
                        <a:spcAft>
                          <a:spcPts val="200"/>
                        </a:spcAft>
                        <a:buClrTx/>
                        <a:buSzTx/>
                        <a:buFontTx/>
                        <a:buNone/>
                        <a:tabLst/>
                        <a:defRPr/>
                      </a:pPr>
                      <a:r>
                        <a:rPr lang="en-GB" sz="1200" noProof="0" dirty="0">
                          <a:solidFill>
                            <a:schemeClr val="tx1"/>
                          </a:solidFill>
                        </a:rPr>
                        <a:t>BORT</a:t>
                      </a:r>
                      <a:endParaRPr lang="en-GB" sz="1200" b="0" noProof="0" dirty="0">
                        <a:solidFill>
                          <a:schemeClr val="tx1"/>
                        </a:solidFill>
                        <a:latin typeface="+mn-lt"/>
                        <a:ea typeface="MS Mincho"/>
                        <a:cs typeface="ArialMT"/>
                      </a:endParaRPr>
                    </a:p>
                  </a:txBody>
                  <a:tcPr marL="121920" marR="121920" marT="18288" marB="18288" anchor="b"/>
                </a:tc>
                <a:tc>
                  <a:txBody>
                    <a:bodyPr/>
                    <a:lstStyle/>
                    <a:p>
                      <a:pPr marL="0" marR="0" algn="ctr">
                        <a:lnSpc>
                          <a:spcPct val="78000"/>
                        </a:lnSpc>
                        <a:spcBef>
                          <a:spcPts val="0"/>
                        </a:spcBef>
                        <a:spcAft>
                          <a:spcPts val="0"/>
                        </a:spcAft>
                      </a:pPr>
                      <a:r>
                        <a:rPr lang="en-GB" sz="1200" kern="1200" noProof="0" dirty="0">
                          <a:solidFill>
                            <a:schemeClr val="tx1"/>
                          </a:solidFill>
                        </a:rPr>
                        <a:t>62 (57.9)</a:t>
                      </a:r>
                      <a:endParaRPr lang="en-GB" sz="1200" b="0" kern="1200" noProof="0" dirty="0">
                        <a:solidFill>
                          <a:schemeClr val="tx1"/>
                        </a:solidFill>
                        <a:latin typeface="+mn-lt"/>
                        <a:ea typeface="MS Mincho"/>
                        <a:cs typeface="Times New Roman" panose="02020603050405020304" pitchFamily="18" charset="0"/>
                      </a:endParaRPr>
                    </a:p>
                  </a:txBody>
                  <a:tcPr marL="97367" marR="97367" marT="18288" marB="18288" anchor="b"/>
                </a:tc>
                <a:tc>
                  <a:txBody>
                    <a:bodyPr/>
                    <a:lstStyle/>
                    <a:p>
                      <a:pPr marL="0" marR="0" algn="ctr">
                        <a:lnSpc>
                          <a:spcPct val="78000"/>
                        </a:lnSpc>
                        <a:spcBef>
                          <a:spcPts val="0"/>
                        </a:spcBef>
                        <a:spcAft>
                          <a:spcPts val="0"/>
                        </a:spcAft>
                      </a:pPr>
                      <a:r>
                        <a:rPr lang="en-GB" sz="1200" kern="1200" noProof="0" dirty="0">
                          <a:solidFill>
                            <a:schemeClr val="tx1"/>
                          </a:solidFill>
                        </a:rPr>
                        <a:t>14 (53.8)</a:t>
                      </a:r>
                      <a:endParaRPr lang="en-GB" sz="1200" b="0" kern="1200" noProof="0" dirty="0">
                        <a:solidFill>
                          <a:schemeClr val="tx1"/>
                        </a:solidFill>
                        <a:latin typeface="+mn-lt"/>
                        <a:ea typeface="MS Mincho"/>
                        <a:cs typeface="Times New Roman" panose="02020603050405020304" pitchFamily="18" charset="0"/>
                      </a:endParaRPr>
                    </a:p>
                  </a:txBody>
                  <a:tcPr marL="97367" marR="97367" marT="18288" marB="18288" anchor="b"/>
                </a:tc>
                <a:extLst>
                  <a:ext uri="{0D108BD9-81ED-4DB2-BD59-A6C34878D82A}">
                    <a16:rowId xmlns:a16="http://schemas.microsoft.com/office/drawing/2014/main" val="2431799316"/>
                  </a:ext>
                </a:extLst>
              </a:tr>
              <a:tr h="223803">
                <a:tc>
                  <a:txBody>
                    <a:bodyPr/>
                    <a:lstStyle/>
                    <a:p>
                      <a:pPr marL="365760" marR="0" lvl="0" indent="-228600" algn="l" defTabSz="914400" rtl="0" eaLnBrk="1" fontAlgn="auto" latinLnBrk="0" hangingPunct="1">
                        <a:lnSpc>
                          <a:spcPct val="78000"/>
                        </a:lnSpc>
                        <a:spcBef>
                          <a:spcPts val="0"/>
                        </a:spcBef>
                        <a:spcAft>
                          <a:spcPts val="200"/>
                        </a:spcAft>
                        <a:buClrTx/>
                        <a:buSzTx/>
                        <a:buFontTx/>
                        <a:buNone/>
                        <a:tabLst/>
                        <a:defRPr/>
                      </a:pPr>
                      <a:r>
                        <a:rPr lang="en-GB" sz="1200" noProof="0" dirty="0">
                          <a:solidFill>
                            <a:schemeClr val="tx1"/>
                          </a:solidFill>
                        </a:rPr>
                        <a:t>CFZ</a:t>
                      </a:r>
                      <a:endParaRPr lang="en-GB" sz="1200" b="0" noProof="0" dirty="0">
                        <a:solidFill>
                          <a:schemeClr val="tx1"/>
                        </a:solidFill>
                        <a:latin typeface="+mn-lt"/>
                        <a:ea typeface="MS Mincho"/>
                        <a:cs typeface="ArialMT"/>
                      </a:endParaRPr>
                    </a:p>
                  </a:txBody>
                  <a:tcPr marL="121920" marR="121920" marT="18288" marB="18288" anchor="b"/>
                </a:tc>
                <a:tc>
                  <a:txBody>
                    <a:bodyPr/>
                    <a:lstStyle/>
                    <a:p>
                      <a:pPr marL="0" marR="0" algn="ctr">
                        <a:lnSpc>
                          <a:spcPct val="78000"/>
                        </a:lnSpc>
                        <a:spcBef>
                          <a:spcPts val="0"/>
                        </a:spcBef>
                        <a:spcAft>
                          <a:spcPts val="0"/>
                        </a:spcAft>
                      </a:pPr>
                      <a:r>
                        <a:rPr lang="en-GB" sz="1200" kern="1200" noProof="0" dirty="0">
                          <a:solidFill>
                            <a:schemeClr val="tx1"/>
                          </a:solidFill>
                        </a:rPr>
                        <a:t>66 (61.7)</a:t>
                      </a:r>
                      <a:endParaRPr lang="en-GB" sz="1200" b="0" kern="1200" noProof="0" dirty="0">
                        <a:solidFill>
                          <a:schemeClr val="tx1"/>
                        </a:solidFill>
                        <a:latin typeface="+mn-lt"/>
                        <a:ea typeface="MS Mincho"/>
                        <a:cs typeface="Times New Roman" panose="02020603050405020304" pitchFamily="18" charset="0"/>
                      </a:endParaRPr>
                    </a:p>
                  </a:txBody>
                  <a:tcPr marL="97367" marR="97367" marT="18288" marB="18288" anchor="b"/>
                </a:tc>
                <a:tc>
                  <a:txBody>
                    <a:bodyPr/>
                    <a:lstStyle/>
                    <a:p>
                      <a:pPr marL="0" marR="0" algn="ctr">
                        <a:lnSpc>
                          <a:spcPct val="78000"/>
                        </a:lnSpc>
                        <a:spcBef>
                          <a:spcPts val="0"/>
                        </a:spcBef>
                        <a:spcAft>
                          <a:spcPts val="0"/>
                        </a:spcAft>
                      </a:pPr>
                      <a:r>
                        <a:rPr lang="en-GB" sz="1200" kern="1200" noProof="0" dirty="0">
                          <a:solidFill>
                            <a:schemeClr val="tx1"/>
                          </a:solidFill>
                        </a:rPr>
                        <a:t>21 (80.8)</a:t>
                      </a:r>
                      <a:endParaRPr lang="en-GB" sz="1200" b="0" kern="1200" noProof="0" dirty="0">
                        <a:solidFill>
                          <a:schemeClr val="tx1"/>
                        </a:solidFill>
                        <a:latin typeface="+mn-lt"/>
                        <a:ea typeface="MS Mincho"/>
                        <a:cs typeface="Times New Roman" panose="02020603050405020304" pitchFamily="18" charset="0"/>
                      </a:endParaRPr>
                    </a:p>
                  </a:txBody>
                  <a:tcPr marL="97367" marR="97367" marT="18288" marB="18288" anchor="b"/>
                </a:tc>
                <a:extLst>
                  <a:ext uri="{0D108BD9-81ED-4DB2-BD59-A6C34878D82A}">
                    <a16:rowId xmlns:a16="http://schemas.microsoft.com/office/drawing/2014/main" val="297784598"/>
                  </a:ext>
                </a:extLst>
              </a:tr>
              <a:tr h="223803">
                <a:tc>
                  <a:txBody>
                    <a:bodyPr/>
                    <a:lstStyle/>
                    <a:p>
                      <a:pPr marL="0" indent="0">
                        <a:lnSpc>
                          <a:spcPct val="78000"/>
                        </a:lnSpc>
                        <a:spcBef>
                          <a:spcPts val="0"/>
                        </a:spcBef>
                        <a:spcAft>
                          <a:spcPts val="200"/>
                        </a:spcAft>
                        <a:tabLst/>
                      </a:pPr>
                      <a:r>
                        <a:rPr lang="en-GB" sz="1200" b="1" noProof="0" dirty="0">
                          <a:solidFill>
                            <a:schemeClr val="tx1"/>
                          </a:solidFill>
                        </a:rPr>
                        <a:t>CD38 mAb refractory, n (%)</a:t>
                      </a:r>
                      <a:endParaRPr lang="en-GB" sz="1200" b="1" noProof="0" dirty="0">
                        <a:solidFill>
                          <a:schemeClr val="tx1"/>
                        </a:solidFill>
                        <a:latin typeface="+mn-lt"/>
                        <a:ea typeface="MS Mincho"/>
                        <a:cs typeface="ArialMT"/>
                      </a:endParaRPr>
                    </a:p>
                  </a:txBody>
                  <a:tcPr marL="121920" marR="121920" marT="18288" marB="18288" anchor="b"/>
                </a:tc>
                <a:tc>
                  <a:txBody>
                    <a:bodyPr/>
                    <a:lstStyle/>
                    <a:p>
                      <a:pPr marL="0" marR="0" algn="ctr">
                        <a:lnSpc>
                          <a:spcPct val="78000"/>
                        </a:lnSpc>
                        <a:spcBef>
                          <a:spcPts val="0"/>
                        </a:spcBef>
                        <a:spcAft>
                          <a:spcPts val="0"/>
                        </a:spcAft>
                      </a:pPr>
                      <a:r>
                        <a:rPr lang="en-GB" sz="1200" kern="1200" noProof="0" dirty="0">
                          <a:solidFill>
                            <a:schemeClr val="tx1"/>
                          </a:solidFill>
                        </a:rPr>
                        <a:t>107 (100)</a:t>
                      </a:r>
                      <a:endParaRPr lang="en-GB" sz="1200" b="0" kern="1200" noProof="0" dirty="0">
                        <a:solidFill>
                          <a:schemeClr val="tx1"/>
                        </a:solidFill>
                        <a:latin typeface="+mn-lt"/>
                        <a:ea typeface="MS Mincho"/>
                        <a:cs typeface="Times New Roman" panose="02020603050405020304" pitchFamily="18" charset="0"/>
                      </a:endParaRPr>
                    </a:p>
                  </a:txBody>
                  <a:tcPr marL="97367" marR="97367" marT="18288" marB="18288" anchor="b"/>
                </a:tc>
                <a:tc>
                  <a:txBody>
                    <a:bodyPr/>
                    <a:lstStyle/>
                    <a:p>
                      <a:pPr marL="0" marR="0" algn="ctr">
                        <a:lnSpc>
                          <a:spcPct val="78000"/>
                        </a:lnSpc>
                        <a:spcBef>
                          <a:spcPts val="0"/>
                        </a:spcBef>
                        <a:spcAft>
                          <a:spcPts val="0"/>
                        </a:spcAft>
                      </a:pPr>
                      <a:r>
                        <a:rPr lang="en-GB" sz="1200" kern="1200" noProof="0" dirty="0">
                          <a:solidFill>
                            <a:schemeClr val="tx1"/>
                          </a:solidFill>
                        </a:rPr>
                        <a:t>22 (84.6)</a:t>
                      </a:r>
                      <a:endParaRPr lang="en-GB" sz="1200" b="0" kern="1200" noProof="0" dirty="0">
                        <a:solidFill>
                          <a:schemeClr val="tx1"/>
                        </a:solidFill>
                        <a:latin typeface="+mn-lt"/>
                        <a:ea typeface="MS Mincho"/>
                        <a:cs typeface="Times New Roman" panose="02020603050405020304" pitchFamily="18" charset="0"/>
                      </a:endParaRPr>
                    </a:p>
                  </a:txBody>
                  <a:tcPr marL="97367" marR="97367" marT="18288" marB="18288" anchor="b"/>
                </a:tc>
                <a:extLst>
                  <a:ext uri="{0D108BD9-81ED-4DB2-BD59-A6C34878D82A}">
                    <a16:rowId xmlns:a16="http://schemas.microsoft.com/office/drawing/2014/main" val="10014"/>
                  </a:ext>
                </a:extLst>
              </a:tr>
              <a:tr h="223803">
                <a:tc>
                  <a:txBody>
                    <a:bodyPr/>
                    <a:lstStyle/>
                    <a:p>
                      <a:pPr marL="0" indent="0">
                        <a:lnSpc>
                          <a:spcPct val="78000"/>
                        </a:lnSpc>
                        <a:spcBef>
                          <a:spcPts val="0"/>
                        </a:spcBef>
                        <a:spcAft>
                          <a:spcPts val="200"/>
                        </a:spcAft>
                        <a:tabLst/>
                      </a:pPr>
                      <a:r>
                        <a:rPr lang="en-GB" sz="1200" b="1" noProof="0" dirty="0">
                          <a:solidFill>
                            <a:schemeClr val="tx1"/>
                          </a:solidFill>
                        </a:rPr>
                        <a:t>Triple-class refractory,</a:t>
                      </a:r>
                      <a:r>
                        <a:rPr lang="en-GB" sz="1200" b="1" baseline="30000" noProof="0" dirty="0">
                          <a:solidFill>
                            <a:schemeClr val="tx1"/>
                          </a:solidFill>
                        </a:rPr>
                        <a:t>d</a:t>
                      </a:r>
                      <a:r>
                        <a:rPr lang="en-GB" sz="1200" b="1" noProof="0" dirty="0">
                          <a:solidFill>
                            <a:schemeClr val="tx1"/>
                          </a:solidFill>
                        </a:rPr>
                        <a:t> n (%)</a:t>
                      </a:r>
                      <a:endParaRPr lang="en-GB" sz="1200" b="1" noProof="0" dirty="0">
                        <a:solidFill>
                          <a:schemeClr val="tx1"/>
                        </a:solidFill>
                        <a:latin typeface="+mn-lt"/>
                        <a:ea typeface="MS Mincho"/>
                        <a:cs typeface="ArialMT"/>
                      </a:endParaRPr>
                    </a:p>
                  </a:txBody>
                  <a:tcPr marL="121920" marR="121920" marT="18288" marB="18288" anchor="b"/>
                </a:tc>
                <a:tc>
                  <a:txBody>
                    <a:bodyPr/>
                    <a:lstStyle/>
                    <a:p>
                      <a:pPr marL="0" marR="0" algn="ctr">
                        <a:lnSpc>
                          <a:spcPct val="78000"/>
                        </a:lnSpc>
                        <a:spcBef>
                          <a:spcPts val="0"/>
                        </a:spcBef>
                        <a:spcAft>
                          <a:spcPts val="0"/>
                        </a:spcAft>
                      </a:pPr>
                      <a:r>
                        <a:rPr lang="en-GB" sz="1200" kern="1200" noProof="0" dirty="0">
                          <a:solidFill>
                            <a:schemeClr val="tx1"/>
                          </a:solidFill>
                        </a:rPr>
                        <a:t>104 (97.2)</a:t>
                      </a:r>
                      <a:endParaRPr lang="en-GB" sz="1200" b="0" kern="1200" noProof="0" dirty="0">
                        <a:solidFill>
                          <a:schemeClr val="tx1"/>
                        </a:solidFill>
                        <a:latin typeface="+mn-lt"/>
                        <a:ea typeface="MS Mincho"/>
                        <a:cs typeface="Times New Roman" panose="02020603050405020304" pitchFamily="18" charset="0"/>
                      </a:endParaRPr>
                    </a:p>
                  </a:txBody>
                  <a:tcPr marL="97367" marR="97367" marT="18288" marB="18288" anchor="b"/>
                </a:tc>
                <a:tc>
                  <a:txBody>
                    <a:bodyPr/>
                    <a:lstStyle/>
                    <a:p>
                      <a:pPr marL="0" marR="0" algn="ctr">
                        <a:lnSpc>
                          <a:spcPct val="78000"/>
                        </a:lnSpc>
                        <a:spcBef>
                          <a:spcPts val="0"/>
                        </a:spcBef>
                        <a:spcAft>
                          <a:spcPts val="0"/>
                        </a:spcAft>
                      </a:pPr>
                      <a:r>
                        <a:rPr lang="en-GB" sz="1200" kern="1200" noProof="0" dirty="0">
                          <a:solidFill>
                            <a:schemeClr val="tx1"/>
                          </a:solidFill>
                        </a:rPr>
                        <a:t>21 (80.8)</a:t>
                      </a:r>
                      <a:endParaRPr lang="en-GB" sz="1200" b="0" kern="1200" noProof="0" dirty="0">
                        <a:solidFill>
                          <a:schemeClr val="tx1"/>
                        </a:solidFill>
                        <a:latin typeface="+mn-lt"/>
                        <a:ea typeface="MS Mincho"/>
                        <a:cs typeface="Times New Roman" panose="02020603050405020304" pitchFamily="18" charset="0"/>
                      </a:endParaRPr>
                    </a:p>
                  </a:txBody>
                  <a:tcPr marL="97367" marR="97367" marT="18288" marB="18288" anchor="b"/>
                </a:tc>
                <a:extLst>
                  <a:ext uri="{0D108BD9-81ED-4DB2-BD59-A6C34878D82A}">
                    <a16:rowId xmlns:a16="http://schemas.microsoft.com/office/drawing/2014/main" val="933904959"/>
                  </a:ext>
                </a:extLst>
              </a:tr>
              <a:tr h="223803">
                <a:tc>
                  <a:txBody>
                    <a:bodyPr/>
                    <a:lstStyle/>
                    <a:p>
                      <a:pPr marL="0" indent="0">
                        <a:lnSpc>
                          <a:spcPct val="78000"/>
                        </a:lnSpc>
                        <a:spcBef>
                          <a:spcPts val="0"/>
                        </a:spcBef>
                        <a:spcAft>
                          <a:spcPts val="200"/>
                        </a:spcAft>
                        <a:tabLst/>
                      </a:pPr>
                      <a:r>
                        <a:rPr lang="en-GB" sz="1200" b="1" noProof="0" dirty="0">
                          <a:solidFill>
                            <a:schemeClr val="tx1"/>
                          </a:solidFill>
                        </a:rPr>
                        <a:t>BCMA exposed, n (%)</a:t>
                      </a:r>
                      <a:endParaRPr lang="en-GB" sz="1200" b="1" noProof="0" dirty="0">
                        <a:solidFill>
                          <a:schemeClr val="tx1"/>
                        </a:solidFill>
                        <a:latin typeface="+mn-lt"/>
                        <a:ea typeface="MS Mincho"/>
                        <a:cs typeface="ArialMT"/>
                      </a:endParaRPr>
                    </a:p>
                  </a:txBody>
                  <a:tcPr marL="121920" marR="121920" marT="18288" marB="18288" anchor="b"/>
                </a:tc>
                <a:tc>
                  <a:txBody>
                    <a:bodyPr/>
                    <a:lstStyle/>
                    <a:p>
                      <a:pPr marL="0" marR="0" algn="ctr">
                        <a:lnSpc>
                          <a:spcPct val="78000"/>
                        </a:lnSpc>
                        <a:spcBef>
                          <a:spcPts val="0"/>
                        </a:spcBef>
                        <a:spcAft>
                          <a:spcPts val="0"/>
                        </a:spcAft>
                      </a:pPr>
                      <a:r>
                        <a:rPr lang="en-GB" sz="1200" b="0" kern="1200" noProof="0" dirty="0">
                          <a:solidFill>
                            <a:schemeClr val="tx1"/>
                          </a:solidFill>
                        </a:rPr>
                        <a:t>1 (0.9)</a:t>
                      </a:r>
                      <a:endParaRPr lang="en-GB" sz="1200" b="0" kern="1200" noProof="0" dirty="0">
                        <a:solidFill>
                          <a:schemeClr val="tx1"/>
                        </a:solidFill>
                        <a:latin typeface="+mn-lt"/>
                        <a:ea typeface="MS Mincho"/>
                        <a:cs typeface="Times New Roman" panose="02020603050405020304" pitchFamily="18" charset="0"/>
                      </a:endParaRPr>
                    </a:p>
                  </a:txBody>
                  <a:tcPr marL="97367" marR="97367" marT="18288" marB="18288" anchor="b"/>
                </a:tc>
                <a:tc>
                  <a:txBody>
                    <a:bodyPr/>
                    <a:lstStyle/>
                    <a:p>
                      <a:pPr marL="0" marR="0" algn="ctr">
                        <a:lnSpc>
                          <a:spcPct val="78000"/>
                        </a:lnSpc>
                        <a:spcBef>
                          <a:spcPts val="0"/>
                        </a:spcBef>
                        <a:spcAft>
                          <a:spcPts val="0"/>
                        </a:spcAft>
                      </a:pPr>
                      <a:r>
                        <a:rPr lang="en-GB" sz="1200" b="0" kern="1200" noProof="0" dirty="0">
                          <a:solidFill>
                            <a:schemeClr val="tx1"/>
                          </a:solidFill>
                        </a:rPr>
                        <a:t>26 (100)</a:t>
                      </a:r>
                      <a:endParaRPr lang="en-GB" sz="1200" b="0" kern="1200" noProof="0" dirty="0">
                        <a:solidFill>
                          <a:schemeClr val="tx1"/>
                        </a:solidFill>
                        <a:latin typeface="+mn-lt"/>
                        <a:ea typeface="MS Mincho"/>
                        <a:cs typeface="Times New Roman" panose="02020603050405020304" pitchFamily="18" charset="0"/>
                      </a:endParaRPr>
                    </a:p>
                  </a:txBody>
                  <a:tcPr marL="97367" marR="97367" marT="18288" marB="18288" anchor="b"/>
                </a:tc>
                <a:extLst>
                  <a:ext uri="{0D108BD9-81ED-4DB2-BD59-A6C34878D82A}">
                    <a16:rowId xmlns:a16="http://schemas.microsoft.com/office/drawing/2014/main" val="2175759435"/>
                  </a:ext>
                </a:extLst>
              </a:tr>
              <a:tr h="223803">
                <a:tc>
                  <a:txBody>
                    <a:bodyPr/>
                    <a:lstStyle/>
                    <a:p>
                      <a:pPr marL="365760" indent="-228600">
                        <a:lnSpc>
                          <a:spcPct val="78000"/>
                        </a:lnSpc>
                        <a:spcBef>
                          <a:spcPts val="0"/>
                        </a:spcBef>
                        <a:spcAft>
                          <a:spcPts val="200"/>
                        </a:spcAft>
                        <a:tabLst/>
                      </a:pPr>
                      <a:r>
                        <a:rPr lang="en-GB" sz="1200" b="0" noProof="0" dirty="0">
                          <a:solidFill>
                            <a:schemeClr val="tx1"/>
                          </a:solidFill>
                        </a:rPr>
                        <a:t>CAR T cell therapy</a:t>
                      </a:r>
                      <a:endParaRPr lang="en-GB" sz="1200" b="0" noProof="0" dirty="0">
                        <a:solidFill>
                          <a:schemeClr val="tx1"/>
                        </a:solidFill>
                        <a:latin typeface="+mn-lt"/>
                        <a:ea typeface="MS Mincho"/>
                        <a:cs typeface="ArialMT"/>
                      </a:endParaRPr>
                    </a:p>
                  </a:txBody>
                  <a:tcPr marL="121920" marR="121920" marT="18288" marB="18288" anchor="b"/>
                </a:tc>
                <a:tc>
                  <a:txBody>
                    <a:bodyPr/>
                    <a:lstStyle/>
                    <a:p>
                      <a:pPr marL="0" marR="0" algn="ctr">
                        <a:lnSpc>
                          <a:spcPct val="78000"/>
                        </a:lnSpc>
                        <a:spcBef>
                          <a:spcPts val="0"/>
                        </a:spcBef>
                        <a:spcAft>
                          <a:spcPts val="0"/>
                        </a:spcAft>
                      </a:pPr>
                      <a:r>
                        <a:rPr lang="en-GB" sz="1200" b="0" kern="1200" noProof="0" dirty="0">
                          <a:solidFill>
                            <a:schemeClr val="tx1"/>
                          </a:solidFill>
                        </a:rPr>
                        <a:t>0</a:t>
                      </a:r>
                      <a:endParaRPr lang="en-GB" sz="1200" b="0" kern="1200" noProof="0" dirty="0">
                        <a:solidFill>
                          <a:schemeClr val="tx1"/>
                        </a:solidFill>
                        <a:latin typeface="+mn-lt"/>
                        <a:ea typeface="MS Mincho"/>
                        <a:cs typeface="Times New Roman" panose="02020603050405020304" pitchFamily="18" charset="0"/>
                      </a:endParaRPr>
                    </a:p>
                  </a:txBody>
                  <a:tcPr marL="97367" marR="97367" marT="18288" marB="18288" anchor="b"/>
                </a:tc>
                <a:tc>
                  <a:txBody>
                    <a:bodyPr/>
                    <a:lstStyle/>
                    <a:p>
                      <a:pPr marL="0" marR="0" algn="ctr">
                        <a:lnSpc>
                          <a:spcPct val="78000"/>
                        </a:lnSpc>
                        <a:spcBef>
                          <a:spcPts val="0"/>
                        </a:spcBef>
                        <a:spcAft>
                          <a:spcPts val="0"/>
                        </a:spcAft>
                      </a:pPr>
                      <a:r>
                        <a:rPr lang="en-GB" sz="1200" b="0" kern="1200" noProof="0" dirty="0">
                          <a:solidFill>
                            <a:schemeClr val="tx1"/>
                          </a:solidFill>
                        </a:rPr>
                        <a:t>6 (23.1)</a:t>
                      </a:r>
                      <a:endParaRPr lang="en-GB" sz="1200" b="0" kern="1200" noProof="0" dirty="0">
                        <a:solidFill>
                          <a:schemeClr val="tx1"/>
                        </a:solidFill>
                        <a:latin typeface="+mn-lt"/>
                        <a:ea typeface="MS Mincho"/>
                        <a:cs typeface="Times New Roman" panose="02020603050405020304" pitchFamily="18" charset="0"/>
                      </a:endParaRPr>
                    </a:p>
                  </a:txBody>
                  <a:tcPr marL="97367" marR="97367" marT="18288" marB="18288" anchor="b"/>
                </a:tc>
                <a:extLst>
                  <a:ext uri="{0D108BD9-81ED-4DB2-BD59-A6C34878D82A}">
                    <a16:rowId xmlns:a16="http://schemas.microsoft.com/office/drawing/2014/main" val="409611713"/>
                  </a:ext>
                </a:extLst>
              </a:tr>
              <a:tr h="223803">
                <a:tc>
                  <a:txBody>
                    <a:bodyPr/>
                    <a:lstStyle/>
                    <a:p>
                      <a:pPr marL="365760" indent="-228600">
                        <a:lnSpc>
                          <a:spcPct val="78000"/>
                        </a:lnSpc>
                        <a:spcBef>
                          <a:spcPts val="0"/>
                        </a:spcBef>
                        <a:spcAft>
                          <a:spcPts val="200"/>
                        </a:spcAft>
                        <a:tabLst/>
                      </a:pPr>
                      <a:r>
                        <a:rPr lang="en-GB" sz="1200" b="0" noProof="0" dirty="0">
                          <a:solidFill>
                            <a:schemeClr val="tx1"/>
                          </a:solidFill>
                        </a:rPr>
                        <a:t>Antibody-drug conjugate</a:t>
                      </a:r>
                      <a:endParaRPr lang="en-GB" sz="1200" b="0" noProof="0" dirty="0">
                        <a:solidFill>
                          <a:schemeClr val="tx1"/>
                        </a:solidFill>
                        <a:latin typeface="+mn-lt"/>
                        <a:ea typeface="MS Mincho"/>
                        <a:cs typeface="ArialMT"/>
                      </a:endParaRPr>
                    </a:p>
                  </a:txBody>
                  <a:tcPr marL="121920" marR="121920" marT="18288" marB="18288" anchor="b"/>
                </a:tc>
                <a:tc>
                  <a:txBody>
                    <a:bodyPr/>
                    <a:lstStyle/>
                    <a:p>
                      <a:pPr marL="0" marR="0" algn="ctr">
                        <a:lnSpc>
                          <a:spcPct val="78000"/>
                        </a:lnSpc>
                        <a:spcBef>
                          <a:spcPts val="0"/>
                        </a:spcBef>
                        <a:spcAft>
                          <a:spcPts val="0"/>
                        </a:spcAft>
                      </a:pPr>
                      <a:r>
                        <a:rPr lang="en-GB" sz="1200" b="0" kern="1200" noProof="0" dirty="0">
                          <a:solidFill>
                            <a:schemeClr val="tx1"/>
                          </a:solidFill>
                        </a:rPr>
                        <a:t>1 (0.9)</a:t>
                      </a:r>
                      <a:endParaRPr lang="en-GB" sz="1200" b="0" kern="1200" noProof="0" dirty="0">
                        <a:solidFill>
                          <a:schemeClr val="tx1"/>
                        </a:solidFill>
                        <a:latin typeface="+mn-lt"/>
                        <a:ea typeface="MS Mincho"/>
                        <a:cs typeface="Times New Roman" panose="02020603050405020304" pitchFamily="18" charset="0"/>
                      </a:endParaRPr>
                    </a:p>
                  </a:txBody>
                  <a:tcPr marL="97367" marR="97367" marT="18288" marB="18288" anchor="b"/>
                </a:tc>
                <a:tc>
                  <a:txBody>
                    <a:bodyPr/>
                    <a:lstStyle/>
                    <a:p>
                      <a:pPr marL="0" marR="0" algn="ctr">
                        <a:lnSpc>
                          <a:spcPct val="78000"/>
                        </a:lnSpc>
                        <a:spcBef>
                          <a:spcPts val="0"/>
                        </a:spcBef>
                        <a:spcAft>
                          <a:spcPts val="0"/>
                        </a:spcAft>
                      </a:pPr>
                      <a:r>
                        <a:rPr lang="en-GB" sz="1200" b="0" kern="1200" noProof="0" dirty="0">
                          <a:solidFill>
                            <a:schemeClr val="tx1"/>
                          </a:solidFill>
                        </a:rPr>
                        <a:t>13 (50.0)</a:t>
                      </a:r>
                      <a:endParaRPr lang="en-GB" sz="1200" b="0" kern="1200" noProof="0" dirty="0">
                        <a:solidFill>
                          <a:schemeClr val="tx1"/>
                        </a:solidFill>
                        <a:latin typeface="+mn-lt"/>
                        <a:ea typeface="MS Mincho"/>
                        <a:cs typeface="Times New Roman" panose="02020603050405020304" pitchFamily="18" charset="0"/>
                      </a:endParaRPr>
                    </a:p>
                  </a:txBody>
                  <a:tcPr marL="97367" marR="97367" marT="18288" marB="18288" anchor="b"/>
                </a:tc>
                <a:extLst>
                  <a:ext uri="{0D108BD9-81ED-4DB2-BD59-A6C34878D82A}">
                    <a16:rowId xmlns:a16="http://schemas.microsoft.com/office/drawing/2014/main" val="487940985"/>
                  </a:ext>
                </a:extLst>
              </a:tr>
              <a:tr h="223803">
                <a:tc>
                  <a:txBody>
                    <a:bodyPr/>
                    <a:lstStyle/>
                    <a:p>
                      <a:pPr marL="365760" indent="-228600">
                        <a:lnSpc>
                          <a:spcPct val="78000"/>
                        </a:lnSpc>
                        <a:spcBef>
                          <a:spcPts val="0"/>
                        </a:spcBef>
                        <a:spcAft>
                          <a:spcPts val="200"/>
                        </a:spcAft>
                        <a:tabLst/>
                      </a:pPr>
                      <a:r>
                        <a:rPr lang="en-GB" sz="1200" b="0" noProof="0" dirty="0">
                          <a:solidFill>
                            <a:schemeClr val="tx1"/>
                          </a:solidFill>
                        </a:rPr>
                        <a:t>T-cell engager</a:t>
                      </a:r>
                      <a:endParaRPr lang="en-GB" sz="1200" b="0" noProof="0" dirty="0">
                        <a:solidFill>
                          <a:schemeClr val="tx1"/>
                        </a:solidFill>
                        <a:latin typeface="+mn-lt"/>
                        <a:ea typeface="MS Mincho"/>
                        <a:cs typeface="ArialMT"/>
                      </a:endParaRPr>
                    </a:p>
                  </a:txBody>
                  <a:tcPr marL="121920" marR="121920" marT="18288" marB="18288" anchor="b"/>
                </a:tc>
                <a:tc>
                  <a:txBody>
                    <a:bodyPr/>
                    <a:lstStyle/>
                    <a:p>
                      <a:pPr marL="0" marR="0" algn="ctr">
                        <a:lnSpc>
                          <a:spcPct val="78000"/>
                        </a:lnSpc>
                        <a:spcBef>
                          <a:spcPts val="0"/>
                        </a:spcBef>
                        <a:spcAft>
                          <a:spcPts val="0"/>
                        </a:spcAft>
                      </a:pPr>
                      <a:r>
                        <a:rPr lang="en-GB" sz="1200" b="0" kern="1200" noProof="0" dirty="0">
                          <a:solidFill>
                            <a:schemeClr val="tx1"/>
                          </a:solidFill>
                        </a:rPr>
                        <a:t>0</a:t>
                      </a:r>
                      <a:endParaRPr lang="en-GB" sz="1200" b="0" kern="1200" noProof="0" dirty="0">
                        <a:solidFill>
                          <a:schemeClr val="tx1"/>
                        </a:solidFill>
                        <a:latin typeface="+mn-lt"/>
                        <a:ea typeface="MS Mincho"/>
                        <a:cs typeface="Times New Roman" panose="02020603050405020304" pitchFamily="18" charset="0"/>
                      </a:endParaRPr>
                    </a:p>
                  </a:txBody>
                  <a:tcPr marL="97367" marR="97367" marT="18288" marB="18288" anchor="b"/>
                </a:tc>
                <a:tc>
                  <a:txBody>
                    <a:bodyPr/>
                    <a:lstStyle/>
                    <a:p>
                      <a:pPr marL="0" marR="0" algn="ctr">
                        <a:lnSpc>
                          <a:spcPct val="78000"/>
                        </a:lnSpc>
                        <a:spcBef>
                          <a:spcPts val="0"/>
                        </a:spcBef>
                        <a:spcAft>
                          <a:spcPts val="0"/>
                        </a:spcAft>
                      </a:pPr>
                      <a:r>
                        <a:rPr lang="en-GB" sz="1200" b="0" kern="1200" noProof="0" dirty="0">
                          <a:solidFill>
                            <a:schemeClr val="tx1"/>
                          </a:solidFill>
                        </a:rPr>
                        <a:t>8 (30.8)</a:t>
                      </a:r>
                      <a:endParaRPr lang="en-GB" sz="1200" b="0" kern="1200" noProof="0" dirty="0">
                        <a:solidFill>
                          <a:schemeClr val="tx1"/>
                        </a:solidFill>
                        <a:latin typeface="+mn-lt"/>
                        <a:ea typeface="MS Mincho"/>
                        <a:cs typeface="Times New Roman" panose="02020603050405020304" pitchFamily="18" charset="0"/>
                      </a:endParaRPr>
                    </a:p>
                  </a:txBody>
                  <a:tcPr marL="97367" marR="97367" marT="18288" marB="18288" anchor="b"/>
                </a:tc>
                <a:extLst>
                  <a:ext uri="{0D108BD9-81ED-4DB2-BD59-A6C34878D82A}">
                    <a16:rowId xmlns:a16="http://schemas.microsoft.com/office/drawing/2014/main" val="3363013532"/>
                  </a:ext>
                </a:extLst>
              </a:tr>
            </a:tbl>
          </a:graphicData>
        </a:graphic>
      </p:graphicFrame>
      <p:sp>
        <p:nvSpPr>
          <p:cNvPr id="8" name="Content Placeholder 2">
            <a:extLst>
              <a:ext uri="{FF2B5EF4-FFF2-40B4-BE49-F238E27FC236}">
                <a16:creationId xmlns:a16="http://schemas.microsoft.com/office/drawing/2014/main" id="{E811A9F1-E818-43DC-9407-D04D7C23C524}"/>
              </a:ext>
            </a:extLst>
          </p:cNvPr>
          <p:cNvSpPr txBox="1">
            <a:spLocks/>
          </p:cNvSpPr>
          <p:nvPr/>
        </p:nvSpPr>
        <p:spPr>
          <a:xfrm>
            <a:off x="2728012" y="5325605"/>
            <a:ext cx="6681867" cy="362605"/>
          </a:xfrm>
          <a:prstGeom prst="rect">
            <a:avLst/>
          </a:prstGeom>
        </p:spPr>
        <p:txBody>
          <a:bodyPr vert="horz" lIns="0" tIns="0" rIns="0" bIns="0" spcCol="301752" rtlCol="0">
            <a:noAutofit/>
          </a:bodyPr>
          <a:lstStyle>
            <a:lvl1pPr marL="228600" indent="-228600" algn="l" defTabSz="914400" rtl="0" eaLnBrk="1" latinLnBrk="0" hangingPunct="1">
              <a:lnSpc>
                <a:spcPct val="100000"/>
              </a:lnSpc>
              <a:spcBef>
                <a:spcPts val="1200"/>
              </a:spcBef>
              <a:buFont typeface="Trebuchet MS" panose="020B0603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2pPr>
            <a:lvl3pPr marL="6858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3pPr>
            <a:lvl4pPr marL="9144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4pPr>
            <a:lvl5pPr marL="11430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5pPr>
            <a:lvl6pPr marL="13716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6pPr>
            <a:lvl7pPr marL="16002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7pPr>
            <a:lvl8pPr marL="18288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8pPr>
            <a:lvl9pPr marL="20574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9p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dirty="0">
                <a:ln>
                  <a:noFill/>
                </a:ln>
                <a:solidFill>
                  <a:srgbClr val="595454"/>
                </a:solidFill>
                <a:effectLst/>
                <a:uLnTx/>
                <a:uFillTx/>
                <a:latin typeface="Trebuchet MS" panose="020B0603020202020204"/>
                <a:ea typeface="+mn-ea"/>
                <a:cs typeface="+mn-cs"/>
              </a:rPr>
              <a:t>Most patients had triple-class refractory RRMM</a:t>
            </a:r>
            <a:endParaRPr kumimoji="0" lang="en-GB" sz="1800" b="1" i="0" u="none" strike="noStrike" kern="1200" cap="none" spc="0" normalizeH="0" baseline="30000" dirty="0">
              <a:ln>
                <a:noFill/>
              </a:ln>
              <a:solidFill>
                <a:srgbClr val="595454"/>
              </a:solidFill>
              <a:effectLst/>
              <a:uLnTx/>
              <a:uFillTx/>
              <a:latin typeface="Trebuchet MS" panose="020B0603020202020204"/>
              <a:ea typeface="+mn-ea"/>
              <a:cs typeface="+mn-cs"/>
            </a:endParaRPr>
          </a:p>
        </p:txBody>
      </p:sp>
      <p:sp>
        <p:nvSpPr>
          <p:cNvPr id="11" name="Rectangle: Rounded Corners 10">
            <a:extLst>
              <a:ext uri="{FF2B5EF4-FFF2-40B4-BE49-F238E27FC236}">
                <a16:creationId xmlns:a16="http://schemas.microsoft.com/office/drawing/2014/main" id="{EB89FA1E-87AD-4BCB-9DCD-A0B600F72C21}"/>
              </a:ext>
            </a:extLst>
          </p:cNvPr>
          <p:cNvSpPr/>
          <p:nvPr/>
        </p:nvSpPr>
        <p:spPr>
          <a:xfrm>
            <a:off x="1426570" y="1958576"/>
            <a:ext cx="9353968" cy="243799"/>
          </a:xfrm>
          <a:prstGeom prst="roundRect">
            <a:avLst/>
          </a:prstGeom>
          <a:noFill/>
          <a:ln w="38100">
            <a:solidFill>
              <a:srgbClr val="BE2BBB"/>
            </a:solidFill>
          </a:ln>
        </p:spPr>
        <p:style>
          <a:lnRef idx="0">
            <a:schemeClr val="accent1"/>
          </a:lnRef>
          <a:fillRef idx="1">
            <a:schemeClr val="accent1"/>
          </a:fillRef>
          <a:effectRef idx="0">
            <a:srgbClr val="000000"/>
          </a:effectRef>
          <a:fontRef idx="minor">
            <a:schemeClr val="lt1"/>
          </a:fontRef>
        </p:style>
        <p:txBody>
          <a:bodyPr rtlCol="0" anchor="ctr"/>
          <a:lstStyle/>
          <a:p>
            <a:pPr algn="ctr">
              <a:lnSpc>
                <a:spcPct val="100000"/>
              </a:lnSpc>
            </a:pPr>
            <a:endParaRPr lang="en-GB" sz="2000" dirty="0"/>
          </a:p>
        </p:txBody>
      </p:sp>
      <p:sp>
        <p:nvSpPr>
          <p:cNvPr id="12" name="Rectangle: Rounded Corners 11">
            <a:extLst>
              <a:ext uri="{FF2B5EF4-FFF2-40B4-BE49-F238E27FC236}">
                <a16:creationId xmlns:a16="http://schemas.microsoft.com/office/drawing/2014/main" id="{232F3E8C-53F6-4128-BA66-8B094CE7FA6B}"/>
              </a:ext>
            </a:extLst>
          </p:cNvPr>
          <p:cNvSpPr/>
          <p:nvPr/>
        </p:nvSpPr>
        <p:spPr>
          <a:xfrm>
            <a:off x="1396998" y="3978835"/>
            <a:ext cx="9390449" cy="243799"/>
          </a:xfrm>
          <a:prstGeom prst="roundRect">
            <a:avLst/>
          </a:prstGeom>
          <a:noFill/>
          <a:ln w="38100">
            <a:solidFill>
              <a:srgbClr val="BE2BBB"/>
            </a:solidFill>
          </a:ln>
        </p:spPr>
        <p:style>
          <a:lnRef idx="0">
            <a:schemeClr val="accent1"/>
          </a:lnRef>
          <a:fillRef idx="1">
            <a:schemeClr val="accent1"/>
          </a:fillRef>
          <a:effectRef idx="0">
            <a:srgbClr val="000000"/>
          </a:effectRef>
          <a:fontRef idx="minor">
            <a:schemeClr val="lt1"/>
          </a:fontRef>
        </p:style>
        <p:txBody>
          <a:bodyPr rtlCol="0" anchor="ctr"/>
          <a:lstStyle/>
          <a:p>
            <a:pPr algn="ctr">
              <a:lnSpc>
                <a:spcPct val="100000"/>
              </a:lnSpc>
            </a:pPr>
            <a:endParaRPr lang="en-GB" sz="2000" dirty="0"/>
          </a:p>
        </p:txBody>
      </p:sp>
      <p:sp>
        <p:nvSpPr>
          <p:cNvPr id="3" name="Footer Placeholder 2">
            <a:extLst>
              <a:ext uri="{FF2B5EF4-FFF2-40B4-BE49-F238E27FC236}">
                <a16:creationId xmlns:a16="http://schemas.microsoft.com/office/drawing/2014/main" id="{17AA6DB4-77B9-9839-5AE8-6C3CFCFC18C7}"/>
              </a:ext>
            </a:extLst>
          </p:cNvPr>
          <p:cNvSpPr>
            <a:spLocks noGrp="1"/>
          </p:cNvSpPr>
          <p:nvPr>
            <p:ph type="ftr" sz="quarter" idx="3"/>
          </p:nvPr>
        </p:nvSpPr>
        <p:spPr>
          <a:xfrm>
            <a:off x="609600" y="6356350"/>
            <a:ext cx="11179277" cy="442131"/>
          </a:xfrm>
        </p:spPr>
        <p:txBody>
          <a:bodyPr/>
          <a:lstStyle/>
          <a:p>
            <a:r>
              <a:rPr lang="en-US" sz="1100" b="1" dirty="0" err="1">
                <a:solidFill>
                  <a:srgbClr val="CB7C78"/>
                </a:solidFill>
              </a:rPr>
              <a:t>Iberdomide</a:t>
            </a:r>
            <a:r>
              <a:rPr lang="en-US" sz="1100" b="1" dirty="0">
                <a:solidFill>
                  <a:srgbClr val="CB7C78"/>
                </a:solidFill>
              </a:rPr>
              <a:t> (IBER; CC-220) is an investigational product, currently not approved by any regulatory agency.</a:t>
            </a:r>
            <a:r>
              <a:rPr lang="en-US" sz="1100" dirty="0"/>
              <a:t>
</a:t>
            </a:r>
            <a:r>
              <a:rPr lang="en-US" sz="1100" baseline="30000" dirty="0">
                <a:solidFill>
                  <a:schemeClr val="tx1">
                    <a:lumMod val="50000"/>
                  </a:schemeClr>
                </a:solidFill>
              </a:rPr>
              <a:t>a</a:t>
            </a:r>
            <a:r>
              <a:rPr lang="en-US" sz="1100" dirty="0">
                <a:solidFill>
                  <a:schemeClr val="tx1">
                    <a:lumMod val="50000"/>
                  </a:schemeClr>
                </a:solidFill>
              </a:rPr>
              <a:t> Data cut-off: 2 June 2021;</a:t>
            </a:r>
            <a:r>
              <a:rPr lang="en-US" sz="1100" baseline="30000" dirty="0">
                <a:solidFill>
                  <a:schemeClr val="tx1">
                    <a:lumMod val="50000"/>
                  </a:schemeClr>
                </a:solidFill>
              </a:rPr>
              <a:t> b </a:t>
            </a:r>
            <a:r>
              <a:rPr lang="en-US" sz="1100" dirty="0">
                <a:solidFill>
                  <a:schemeClr val="tx1">
                    <a:lumMod val="50000"/>
                  </a:schemeClr>
                </a:solidFill>
              </a:rPr>
              <a:t>8 patients received both autologous and allogenic stem cell transplant; </a:t>
            </a:r>
            <a:r>
              <a:rPr lang="en-US" sz="1100" baseline="30000" dirty="0">
                <a:solidFill>
                  <a:schemeClr val="tx1">
                    <a:lumMod val="50000"/>
                  </a:schemeClr>
                </a:solidFill>
              </a:rPr>
              <a:t>c </a:t>
            </a:r>
            <a:r>
              <a:rPr lang="en-US" sz="1100" dirty="0">
                <a:solidFill>
                  <a:schemeClr val="tx1">
                    <a:lumMod val="50000"/>
                  </a:schemeClr>
                </a:solidFill>
              </a:rPr>
              <a:t>Defined as refractory to LEN or POM; </a:t>
            </a:r>
            <a:r>
              <a:rPr lang="en-US" sz="1100" baseline="30000" dirty="0">
                <a:solidFill>
                  <a:schemeClr val="tx1">
                    <a:lumMod val="50000"/>
                  </a:schemeClr>
                </a:solidFill>
              </a:rPr>
              <a:t>d </a:t>
            </a:r>
            <a:r>
              <a:rPr lang="en-US" sz="1100" dirty="0">
                <a:solidFill>
                  <a:schemeClr val="tx1">
                    <a:lumMod val="50000"/>
                  </a:schemeClr>
                </a:solidFill>
              </a:rPr>
              <a:t>Defined as refractory to ≥ 1 </a:t>
            </a:r>
            <a:r>
              <a:rPr lang="en-US" sz="1100" dirty="0" err="1">
                <a:solidFill>
                  <a:schemeClr val="tx1">
                    <a:lumMod val="50000"/>
                  </a:schemeClr>
                </a:solidFill>
              </a:rPr>
              <a:t>IMiD</a:t>
            </a:r>
            <a:r>
              <a:rPr lang="en-US" sz="1100" baseline="30000" dirty="0">
                <a:solidFill>
                  <a:schemeClr val="tx1">
                    <a:lumMod val="50000"/>
                  </a:schemeClr>
                </a:solidFill>
              </a:rPr>
              <a:t>® </a:t>
            </a:r>
            <a:r>
              <a:rPr lang="en-US" sz="1100" dirty="0">
                <a:solidFill>
                  <a:schemeClr val="tx1">
                    <a:lumMod val="50000"/>
                  </a:schemeClr>
                </a:solidFill>
              </a:rPr>
              <a:t>agent, 1 PI, and 1 anti-CD38 </a:t>
            </a:r>
            <a:r>
              <a:rPr lang="en-US" sz="1100" dirty="0" err="1">
                <a:solidFill>
                  <a:schemeClr val="tx1">
                    <a:lumMod val="50000"/>
                  </a:schemeClr>
                </a:solidFill>
              </a:rPr>
              <a:t>mAb</a:t>
            </a:r>
            <a:r>
              <a:rPr lang="en-US" sz="1100" dirty="0">
                <a:solidFill>
                  <a:schemeClr val="tx1">
                    <a:lumMod val="50000"/>
                  </a:schemeClr>
                </a:solidFill>
              </a:rPr>
              <a:t>.</a:t>
            </a:r>
          </a:p>
          <a:p>
            <a:r>
              <a:rPr lang="en-US" sz="1100" dirty="0"/>
              <a:t>ASCT, autologous stem cell transplant; BCMA, B-cell maturation antigen; BORT, bortezomib; CFZ, carfilzomib; CAR, chimeric antigen receptor; IBER, </a:t>
            </a:r>
            <a:r>
              <a:rPr lang="en-US" sz="1100" dirty="0" err="1"/>
              <a:t>iberdomide</a:t>
            </a:r>
            <a:r>
              <a:rPr lang="en-US" sz="1100" dirty="0"/>
              <a:t> (CC-220); DEX, dexamethasone; LEN, lenalidomide; POM, pomalidomide.
</a:t>
            </a:r>
            <a:r>
              <a:rPr lang="en-US" sz="1100" dirty="0" err="1"/>
              <a:t>Lonial</a:t>
            </a:r>
            <a:r>
              <a:rPr lang="en-US" sz="1100" dirty="0"/>
              <a:t> S, et al. Oral presentation at ASH 2021; abstract 162.</a:t>
            </a:r>
          </a:p>
        </p:txBody>
      </p:sp>
    </p:spTree>
    <p:extLst>
      <p:ext uri="{BB962C8B-B14F-4D97-AF65-F5344CB8AC3E}">
        <p14:creationId xmlns:p14="http://schemas.microsoft.com/office/powerpoint/2010/main" val="37781563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2DCD71-3A06-40EC-8BFE-F880E71448E4}"/>
              </a:ext>
            </a:extLst>
          </p:cNvPr>
          <p:cNvSpPr>
            <a:spLocks noGrp="1"/>
          </p:cNvSpPr>
          <p:nvPr>
            <p:ph type="title"/>
          </p:nvPr>
        </p:nvSpPr>
        <p:spPr/>
        <p:txBody>
          <a:bodyPr anchor="t">
            <a:normAutofit fontScale="90000"/>
          </a:bodyPr>
          <a:lstStyle/>
          <a:p>
            <a:r>
              <a:rPr lang="en-GB" dirty="0"/>
              <a:t>CC-220-MM-001: Cohort D and I (Dose-Expansion Phase)</a:t>
            </a:r>
            <a:br>
              <a:rPr lang="en-GB" dirty="0"/>
            </a:br>
            <a:r>
              <a:rPr lang="en-GB" sz="2700" dirty="0"/>
              <a:t>Response</a:t>
            </a:r>
            <a:endParaRPr lang="en-GB" dirty="0"/>
          </a:p>
        </p:txBody>
      </p:sp>
      <p:graphicFrame>
        <p:nvGraphicFramePr>
          <p:cNvPr id="6" name="Chart 5">
            <a:extLst>
              <a:ext uri="{FF2B5EF4-FFF2-40B4-BE49-F238E27FC236}">
                <a16:creationId xmlns:a16="http://schemas.microsoft.com/office/drawing/2014/main" id="{1146A9DD-307A-4388-9D65-168044A8C708}"/>
              </a:ext>
            </a:extLst>
          </p:cNvPr>
          <p:cNvGraphicFramePr/>
          <p:nvPr>
            <p:extLst>
              <p:ext uri="{D42A27DB-BD31-4B8C-83A1-F6EECF244321}">
                <p14:modId xmlns:p14="http://schemas.microsoft.com/office/powerpoint/2010/main" val="118309740"/>
              </p:ext>
            </p:extLst>
          </p:nvPr>
        </p:nvGraphicFramePr>
        <p:xfrm>
          <a:off x="1069603" y="1116184"/>
          <a:ext cx="9569302" cy="4394434"/>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6259E21A-50D0-4B01-A6E8-5093E26F3E48}"/>
              </a:ext>
            </a:extLst>
          </p:cNvPr>
          <p:cNvSpPr txBox="1"/>
          <p:nvPr/>
        </p:nvSpPr>
        <p:spPr>
          <a:xfrm>
            <a:off x="7053218" y="956573"/>
            <a:ext cx="2073498" cy="307777"/>
          </a:xfrm>
          <a:prstGeom prst="rect">
            <a:avLst/>
          </a:prstGeom>
          <a:noFill/>
        </p:spPr>
        <p:txBody>
          <a:bodyPr wrap="square"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dirty="0">
                <a:ln>
                  <a:noFill/>
                </a:ln>
                <a:effectLst/>
                <a:uLnTx/>
                <a:uFillTx/>
                <a:latin typeface="Trebuchet MS" panose="020B0603020202020204"/>
                <a:ea typeface="+mn-ea"/>
                <a:cs typeface="+mn-cs"/>
              </a:rPr>
              <a:t>ORR</a:t>
            </a:r>
            <a:r>
              <a:rPr kumimoji="0" lang="en-GB" sz="1400" b="1" i="0" u="none" strike="noStrike" kern="1200" cap="none" spc="0" normalizeH="0" baseline="30000" dirty="0">
                <a:ln>
                  <a:noFill/>
                </a:ln>
                <a:effectLst/>
                <a:uLnTx/>
                <a:uFillTx/>
                <a:latin typeface="Trebuchet MS" panose="020B0603020202020204"/>
                <a:ea typeface="+mn-ea"/>
                <a:cs typeface="+mn-cs"/>
              </a:rPr>
              <a:t>a</a:t>
            </a:r>
            <a:r>
              <a:rPr kumimoji="0" lang="en-GB" sz="1400" b="1" i="0" u="none" strike="noStrike" kern="1200" cap="none" spc="0" normalizeH="0" baseline="0" dirty="0">
                <a:ln>
                  <a:noFill/>
                </a:ln>
                <a:effectLst/>
                <a:uLnTx/>
                <a:uFillTx/>
                <a:latin typeface="Trebuchet MS" panose="020B0603020202020204"/>
                <a:ea typeface="+mn-ea"/>
                <a:cs typeface="+mn-cs"/>
              </a:rPr>
              <a:t> 25.0%</a:t>
            </a:r>
            <a:endParaRPr kumimoji="0" lang="en-GB" sz="1400" b="0" i="0" u="none" strike="noStrike" kern="1200" cap="none" spc="0" normalizeH="0" baseline="0" dirty="0">
              <a:ln>
                <a:noFill/>
              </a:ln>
              <a:effectLst/>
              <a:uLnTx/>
              <a:uFillTx/>
              <a:latin typeface="Trebuchet MS" panose="020B0603020202020204"/>
              <a:ea typeface="+mn-ea"/>
              <a:cs typeface="+mn-cs"/>
            </a:endParaRPr>
          </a:p>
        </p:txBody>
      </p:sp>
      <p:sp>
        <p:nvSpPr>
          <p:cNvPr id="8" name="TextBox 7">
            <a:extLst>
              <a:ext uri="{FF2B5EF4-FFF2-40B4-BE49-F238E27FC236}">
                <a16:creationId xmlns:a16="http://schemas.microsoft.com/office/drawing/2014/main" id="{A0A6D44B-12B4-4AFE-95E1-D6E1043D5B43}"/>
              </a:ext>
            </a:extLst>
          </p:cNvPr>
          <p:cNvSpPr txBox="1"/>
          <p:nvPr/>
        </p:nvSpPr>
        <p:spPr>
          <a:xfrm>
            <a:off x="3024940" y="956573"/>
            <a:ext cx="2073498" cy="307777"/>
          </a:xfrm>
          <a:prstGeom prst="rect">
            <a:avLst/>
          </a:prstGeom>
          <a:noFill/>
        </p:spPr>
        <p:txBody>
          <a:bodyPr wrap="square"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dirty="0">
                <a:ln>
                  <a:noFill/>
                </a:ln>
                <a:effectLst/>
                <a:uLnTx/>
                <a:uFillTx/>
                <a:latin typeface="Trebuchet MS" panose="020B0603020202020204"/>
                <a:ea typeface="+mn-ea"/>
                <a:cs typeface="+mn-cs"/>
              </a:rPr>
              <a:t>ORR</a:t>
            </a:r>
            <a:r>
              <a:rPr kumimoji="0" lang="en-GB" sz="1400" b="1" i="0" u="none" strike="noStrike" kern="1200" cap="none" spc="0" normalizeH="0" baseline="30000" dirty="0">
                <a:ln>
                  <a:noFill/>
                </a:ln>
                <a:effectLst/>
                <a:uLnTx/>
                <a:uFillTx/>
                <a:latin typeface="Trebuchet MS" panose="020B0603020202020204"/>
                <a:ea typeface="+mn-ea"/>
                <a:cs typeface="+mn-cs"/>
              </a:rPr>
              <a:t>a</a:t>
            </a:r>
            <a:r>
              <a:rPr kumimoji="0" lang="en-GB" sz="1400" b="1" i="0" u="none" strike="noStrike" kern="1200" cap="none" spc="0" normalizeH="0" baseline="0" dirty="0">
                <a:ln>
                  <a:noFill/>
                </a:ln>
                <a:effectLst/>
                <a:uLnTx/>
                <a:uFillTx/>
                <a:latin typeface="Trebuchet MS" panose="020B0603020202020204"/>
                <a:ea typeface="+mn-ea"/>
                <a:cs typeface="+mn-cs"/>
              </a:rPr>
              <a:t> 26.2%</a:t>
            </a:r>
            <a:endParaRPr kumimoji="0" lang="en-GB" sz="1400" b="0" i="0" u="none" strike="noStrike" kern="1200" cap="none" spc="0" normalizeH="0" baseline="0" dirty="0">
              <a:ln>
                <a:noFill/>
              </a:ln>
              <a:effectLst/>
              <a:uLnTx/>
              <a:uFillTx/>
              <a:latin typeface="Trebuchet MS" panose="020B0603020202020204"/>
              <a:ea typeface="+mn-ea"/>
              <a:cs typeface="+mn-cs"/>
            </a:endParaRPr>
          </a:p>
        </p:txBody>
      </p:sp>
      <p:sp>
        <p:nvSpPr>
          <p:cNvPr id="9" name="Left Brace 8">
            <a:extLst>
              <a:ext uri="{FF2B5EF4-FFF2-40B4-BE49-F238E27FC236}">
                <a16:creationId xmlns:a16="http://schemas.microsoft.com/office/drawing/2014/main" id="{3D429C66-A73B-4570-937A-B9F62D60C068}"/>
              </a:ext>
            </a:extLst>
          </p:cNvPr>
          <p:cNvSpPr/>
          <p:nvPr/>
        </p:nvSpPr>
        <p:spPr>
          <a:xfrm>
            <a:off x="2842797" y="1569034"/>
            <a:ext cx="189655" cy="1209600"/>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dirty="0">
              <a:ln>
                <a:noFill/>
              </a:ln>
              <a:solidFill>
                <a:srgbClr val="595454"/>
              </a:solidFill>
              <a:effectLst/>
              <a:uLnTx/>
              <a:uFillTx/>
              <a:latin typeface="Trebuchet MS" panose="020B0603020202020204"/>
              <a:ea typeface="+mn-ea"/>
              <a:cs typeface="+mn-cs"/>
            </a:endParaRPr>
          </a:p>
        </p:txBody>
      </p:sp>
      <p:sp>
        <p:nvSpPr>
          <p:cNvPr id="10" name="Left Brace 9">
            <a:extLst>
              <a:ext uri="{FF2B5EF4-FFF2-40B4-BE49-F238E27FC236}">
                <a16:creationId xmlns:a16="http://schemas.microsoft.com/office/drawing/2014/main" id="{179B55D0-2B81-47AA-BE08-808C13E7DCDE}"/>
              </a:ext>
            </a:extLst>
          </p:cNvPr>
          <p:cNvSpPr/>
          <p:nvPr/>
        </p:nvSpPr>
        <p:spPr>
          <a:xfrm flipH="1">
            <a:off x="5083147" y="1569034"/>
            <a:ext cx="189655" cy="2617200"/>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dirty="0">
              <a:ln>
                <a:noFill/>
              </a:ln>
              <a:solidFill>
                <a:srgbClr val="595454"/>
              </a:solidFill>
              <a:effectLst/>
              <a:uLnTx/>
              <a:uFillTx/>
              <a:latin typeface="Trebuchet MS" panose="020B0603020202020204"/>
              <a:ea typeface="+mn-ea"/>
              <a:cs typeface="+mn-cs"/>
            </a:endParaRPr>
          </a:p>
        </p:txBody>
      </p:sp>
      <p:sp>
        <p:nvSpPr>
          <p:cNvPr id="11" name="TextBox 1">
            <a:extLst>
              <a:ext uri="{FF2B5EF4-FFF2-40B4-BE49-F238E27FC236}">
                <a16:creationId xmlns:a16="http://schemas.microsoft.com/office/drawing/2014/main" id="{42222ED7-CE13-406C-A07B-EAFC7B56FEF3}"/>
              </a:ext>
            </a:extLst>
          </p:cNvPr>
          <p:cNvSpPr txBox="1"/>
          <p:nvPr/>
        </p:nvSpPr>
        <p:spPr>
          <a:xfrm>
            <a:off x="2304327" y="1993169"/>
            <a:ext cx="389530" cy="369332"/>
          </a:xfrm>
          <a:prstGeom prst="rect">
            <a:avLst/>
          </a:prstGeom>
        </p:spPr>
        <p:txBody>
          <a:bodyPr wrap="none" lIns="0" tIns="0" rIns="0" bIns="0" rtlCol="0" anchor="ctr">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GB" sz="1200" i="0" u="none" strike="noStrike" kern="1200" cap="none" spc="0" normalizeH="0" baseline="0" dirty="0">
                <a:ln>
                  <a:noFill/>
                </a:ln>
                <a:solidFill>
                  <a:srgbClr val="595454"/>
                </a:solidFill>
                <a:effectLst/>
                <a:uLnTx/>
                <a:uFillTx/>
                <a:latin typeface="Trebuchet MS" panose="020B0603020202020204"/>
                <a:ea typeface="+mn-ea"/>
                <a:cs typeface="+mn-cs"/>
              </a:rPr>
              <a:t>CBR</a:t>
            </a:r>
            <a:br>
              <a:rPr kumimoji="0" lang="en-GB" sz="1200" i="0" u="none" strike="noStrike" kern="1200" cap="none" spc="0" normalizeH="0" baseline="0" dirty="0">
                <a:ln>
                  <a:noFill/>
                </a:ln>
                <a:solidFill>
                  <a:srgbClr val="595454"/>
                </a:solidFill>
                <a:effectLst/>
                <a:uLnTx/>
                <a:uFillTx/>
                <a:latin typeface="Trebuchet MS" panose="020B0603020202020204"/>
                <a:ea typeface="+mn-ea"/>
                <a:cs typeface="+mn-cs"/>
              </a:rPr>
            </a:br>
            <a:r>
              <a:rPr kumimoji="0" lang="en-GB" sz="1200" i="0" u="none" strike="noStrike" kern="1200" cap="none" spc="0" normalizeH="0" baseline="0" dirty="0">
                <a:ln>
                  <a:noFill/>
                </a:ln>
                <a:solidFill>
                  <a:srgbClr val="595454"/>
                </a:solidFill>
                <a:effectLst/>
                <a:uLnTx/>
                <a:uFillTx/>
                <a:latin typeface="Trebuchet MS" panose="020B0603020202020204"/>
                <a:ea typeface="+mn-ea"/>
                <a:cs typeface="+mn-cs"/>
              </a:rPr>
              <a:t>36.4%</a:t>
            </a:r>
            <a:endParaRPr kumimoji="0" lang="en-GB" i="0" u="none" strike="noStrike" kern="1200" cap="none" spc="0" normalizeH="0" baseline="0" dirty="0">
              <a:ln>
                <a:noFill/>
              </a:ln>
              <a:solidFill>
                <a:srgbClr val="595454"/>
              </a:solidFill>
              <a:effectLst/>
              <a:uLnTx/>
              <a:uFillTx/>
              <a:latin typeface="Trebuchet MS" panose="020B0603020202020204"/>
              <a:ea typeface="+mn-ea"/>
              <a:cs typeface="+mn-cs"/>
            </a:endParaRPr>
          </a:p>
        </p:txBody>
      </p:sp>
      <p:sp>
        <p:nvSpPr>
          <p:cNvPr id="12" name="TextBox 2">
            <a:extLst>
              <a:ext uri="{FF2B5EF4-FFF2-40B4-BE49-F238E27FC236}">
                <a16:creationId xmlns:a16="http://schemas.microsoft.com/office/drawing/2014/main" id="{01EFA871-9968-400C-A59C-E7BE761B365D}"/>
              </a:ext>
            </a:extLst>
          </p:cNvPr>
          <p:cNvSpPr txBox="1"/>
          <p:nvPr/>
        </p:nvSpPr>
        <p:spPr>
          <a:xfrm>
            <a:off x="5380079" y="2699289"/>
            <a:ext cx="389530" cy="369332"/>
          </a:xfrm>
          <a:prstGeom prst="rect">
            <a:avLst/>
          </a:prstGeom>
        </p:spPr>
        <p:txBody>
          <a:bodyPr wrap="none" lIns="0" tIns="0" rIns="0" bIns="0" rtlCol="0" anchor="ctr">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GB" sz="1200" i="0" u="none" strike="noStrike" kern="1200" cap="none" spc="0" normalizeH="0" baseline="0" dirty="0">
                <a:ln>
                  <a:noFill/>
                </a:ln>
                <a:solidFill>
                  <a:srgbClr val="595454"/>
                </a:solidFill>
                <a:effectLst/>
                <a:uLnTx/>
                <a:uFillTx/>
                <a:latin typeface="Trebuchet MS" panose="020B0603020202020204"/>
                <a:ea typeface="+mn-ea"/>
                <a:cs typeface="+mn-cs"/>
              </a:rPr>
              <a:t>DCR</a:t>
            </a:r>
            <a:br>
              <a:rPr kumimoji="0" lang="en-GB" sz="1200" i="0" u="none" strike="noStrike" kern="1200" cap="none" spc="0" normalizeH="0" baseline="0" dirty="0">
                <a:ln>
                  <a:noFill/>
                </a:ln>
                <a:solidFill>
                  <a:srgbClr val="595454"/>
                </a:solidFill>
                <a:effectLst/>
                <a:uLnTx/>
                <a:uFillTx/>
                <a:latin typeface="Trebuchet MS" panose="020B0603020202020204"/>
                <a:ea typeface="+mn-ea"/>
                <a:cs typeface="+mn-cs"/>
              </a:rPr>
            </a:br>
            <a:r>
              <a:rPr kumimoji="0" lang="en-GB" sz="1200" i="0" u="none" strike="noStrike" kern="1200" cap="none" spc="0" normalizeH="0" baseline="0" dirty="0">
                <a:ln>
                  <a:noFill/>
                </a:ln>
                <a:solidFill>
                  <a:srgbClr val="595454"/>
                </a:solidFill>
                <a:effectLst/>
                <a:uLnTx/>
                <a:uFillTx/>
                <a:latin typeface="Trebuchet MS" panose="020B0603020202020204"/>
                <a:ea typeface="+mn-ea"/>
                <a:cs typeface="+mn-cs"/>
              </a:rPr>
              <a:t>79.4%</a:t>
            </a:r>
            <a:endParaRPr kumimoji="0" lang="en-GB" i="0" u="none" strike="noStrike" kern="1200" cap="none" spc="0" normalizeH="0" baseline="0" dirty="0">
              <a:ln>
                <a:noFill/>
              </a:ln>
              <a:solidFill>
                <a:srgbClr val="595454"/>
              </a:solidFill>
              <a:effectLst/>
              <a:uLnTx/>
              <a:uFillTx/>
              <a:latin typeface="Trebuchet MS" panose="020B0603020202020204"/>
              <a:ea typeface="+mn-ea"/>
              <a:cs typeface="+mn-cs"/>
            </a:endParaRPr>
          </a:p>
        </p:txBody>
      </p:sp>
      <p:sp>
        <p:nvSpPr>
          <p:cNvPr id="13" name="Left Brace 12">
            <a:extLst>
              <a:ext uri="{FF2B5EF4-FFF2-40B4-BE49-F238E27FC236}">
                <a16:creationId xmlns:a16="http://schemas.microsoft.com/office/drawing/2014/main" id="{C07D3BB9-813E-49E2-9781-C8A8D967E8DE}"/>
              </a:ext>
            </a:extLst>
          </p:cNvPr>
          <p:cNvSpPr/>
          <p:nvPr/>
        </p:nvSpPr>
        <p:spPr>
          <a:xfrm>
            <a:off x="6905827" y="1569034"/>
            <a:ext cx="189655" cy="1378800"/>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dirty="0">
              <a:ln>
                <a:noFill/>
              </a:ln>
              <a:solidFill>
                <a:srgbClr val="595454"/>
              </a:solidFill>
              <a:effectLst/>
              <a:uLnTx/>
              <a:uFillTx/>
              <a:latin typeface="Trebuchet MS" panose="020B0603020202020204"/>
              <a:ea typeface="+mn-ea"/>
              <a:cs typeface="+mn-cs"/>
            </a:endParaRPr>
          </a:p>
        </p:txBody>
      </p:sp>
      <p:sp>
        <p:nvSpPr>
          <p:cNvPr id="14" name="Left Brace 13">
            <a:extLst>
              <a:ext uri="{FF2B5EF4-FFF2-40B4-BE49-F238E27FC236}">
                <a16:creationId xmlns:a16="http://schemas.microsoft.com/office/drawing/2014/main" id="{32FA4147-6B1D-49F8-A08D-23F14899F25C}"/>
              </a:ext>
            </a:extLst>
          </p:cNvPr>
          <p:cNvSpPr/>
          <p:nvPr/>
        </p:nvSpPr>
        <p:spPr>
          <a:xfrm flipH="1">
            <a:off x="9151665" y="1569034"/>
            <a:ext cx="189655" cy="2466000"/>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dirty="0">
              <a:ln>
                <a:noFill/>
              </a:ln>
              <a:solidFill>
                <a:srgbClr val="595454"/>
              </a:solidFill>
              <a:effectLst/>
              <a:uLnTx/>
              <a:uFillTx/>
              <a:latin typeface="Trebuchet MS" panose="020B0603020202020204"/>
              <a:ea typeface="+mn-ea"/>
              <a:cs typeface="+mn-cs"/>
            </a:endParaRPr>
          </a:p>
        </p:txBody>
      </p:sp>
      <p:sp>
        <p:nvSpPr>
          <p:cNvPr id="15" name="TextBox 1">
            <a:extLst>
              <a:ext uri="{FF2B5EF4-FFF2-40B4-BE49-F238E27FC236}">
                <a16:creationId xmlns:a16="http://schemas.microsoft.com/office/drawing/2014/main" id="{6AAB518D-7EC0-48ED-BF85-6ED5697A3C76}"/>
              </a:ext>
            </a:extLst>
          </p:cNvPr>
          <p:cNvSpPr txBox="1"/>
          <p:nvPr/>
        </p:nvSpPr>
        <p:spPr>
          <a:xfrm>
            <a:off x="6401540" y="2076034"/>
            <a:ext cx="389530" cy="369332"/>
          </a:xfrm>
          <a:prstGeom prst="rect">
            <a:avLst/>
          </a:prstGeom>
        </p:spPr>
        <p:txBody>
          <a:bodyPr wrap="none" lIns="0" tIns="0" rIns="0" bIns="0" rtlCol="0" anchor="ctr">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GB" sz="1200" i="0" u="none" strike="noStrike" kern="1200" cap="none" spc="0" normalizeH="0" baseline="0" dirty="0">
                <a:ln>
                  <a:noFill/>
                </a:ln>
                <a:solidFill>
                  <a:srgbClr val="595454"/>
                </a:solidFill>
                <a:effectLst/>
                <a:uLnTx/>
                <a:uFillTx/>
                <a:latin typeface="Trebuchet MS" panose="020B0603020202020204"/>
                <a:ea typeface="+mn-ea"/>
                <a:cs typeface="+mn-cs"/>
              </a:rPr>
              <a:t>CBR</a:t>
            </a:r>
            <a:br>
              <a:rPr kumimoji="0" lang="en-GB" sz="1200" i="0" u="none" strike="noStrike" kern="1200" cap="none" spc="0" normalizeH="0" baseline="0" dirty="0">
                <a:ln>
                  <a:noFill/>
                </a:ln>
                <a:solidFill>
                  <a:srgbClr val="595454"/>
                </a:solidFill>
                <a:effectLst/>
                <a:uLnTx/>
                <a:uFillTx/>
                <a:latin typeface="Trebuchet MS" panose="020B0603020202020204"/>
                <a:ea typeface="+mn-ea"/>
                <a:cs typeface="+mn-cs"/>
              </a:rPr>
            </a:br>
            <a:r>
              <a:rPr kumimoji="0" lang="en-GB" sz="1200" i="0" u="none" strike="noStrike" kern="1200" cap="none" spc="0" normalizeH="0" baseline="0" dirty="0">
                <a:ln>
                  <a:noFill/>
                </a:ln>
                <a:solidFill>
                  <a:srgbClr val="595454"/>
                </a:solidFill>
                <a:effectLst/>
                <a:uLnTx/>
                <a:uFillTx/>
                <a:latin typeface="Trebuchet MS" panose="020B0603020202020204"/>
                <a:ea typeface="+mn-ea"/>
                <a:cs typeface="+mn-cs"/>
              </a:rPr>
              <a:t>41.7%</a:t>
            </a:r>
            <a:endParaRPr kumimoji="0" lang="en-GB" i="0" u="none" strike="noStrike" kern="1200" cap="none" spc="0" normalizeH="0" baseline="0" dirty="0">
              <a:ln>
                <a:noFill/>
              </a:ln>
              <a:solidFill>
                <a:srgbClr val="595454"/>
              </a:solidFill>
              <a:effectLst/>
              <a:uLnTx/>
              <a:uFillTx/>
              <a:latin typeface="Trebuchet MS" panose="020B0603020202020204"/>
              <a:ea typeface="+mn-ea"/>
              <a:cs typeface="+mn-cs"/>
            </a:endParaRPr>
          </a:p>
        </p:txBody>
      </p:sp>
      <p:sp>
        <p:nvSpPr>
          <p:cNvPr id="16" name="TextBox 2">
            <a:extLst>
              <a:ext uri="{FF2B5EF4-FFF2-40B4-BE49-F238E27FC236}">
                <a16:creationId xmlns:a16="http://schemas.microsoft.com/office/drawing/2014/main" id="{625FD112-7000-4B48-AA1A-15F7F7D84477}"/>
              </a:ext>
            </a:extLst>
          </p:cNvPr>
          <p:cNvSpPr txBox="1"/>
          <p:nvPr/>
        </p:nvSpPr>
        <p:spPr>
          <a:xfrm>
            <a:off x="9433360" y="2613725"/>
            <a:ext cx="389530" cy="369332"/>
          </a:xfrm>
          <a:prstGeom prst="rect">
            <a:avLst/>
          </a:prstGeom>
        </p:spPr>
        <p:txBody>
          <a:bodyPr wrap="none" lIns="0" tIns="0" rIns="0" bIns="0" rtlCol="0" anchor="ctr">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GB" sz="1200" i="0" u="none" strike="noStrike" kern="1200" cap="none" spc="0" normalizeH="0" baseline="0" dirty="0">
                <a:ln>
                  <a:noFill/>
                </a:ln>
                <a:solidFill>
                  <a:srgbClr val="595454"/>
                </a:solidFill>
                <a:effectLst/>
                <a:uLnTx/>
                <a:uFillTx/>
                <a:latin typeface="Trebuchet MS" panose="020B0603020202020204"/>
                <a:ea typeface="+mn-ea"/>
                <a:cs typeface="+mn-cs"/>
              </a:rPr>
              <a:t>DCR</a:t>
            </a:r>
            <a:br>
              <a:rPr kumimoji="0" lang="en-GB" sz="1200" i="0" u="none" strike="noStrike" kern="1200" cap="none" spc="0" normalizeH="0" baseline="0" dirty="0">
                <a:ln>
                  <a:noFill/>
                </a:ln>
                <a:solidFill>
                  <a:srgbClr val="595454"/>
                </a:solidFill>
                <a:effectLst/>
                <a:uLnTx/>
                <a:uFillTx/>
                <a:latin typeface="Trebuchet MS" panose="020B0603020202020204"/>
                <a:ea typeface="+mn-ea"/>
                <a:cs typeface="+mn-cs"/>
              </a:rPr>
            </a:br>
            <a:r>
              <a:rPr kumimoji="0" lang="en-GB" sz="1200" i="0" u="none" strike="noStrike" kern="1200" cap="none" spc="0" normalizeH="0" baseline="0" dirty="0">
                <a:ln>
                  <a:noFill/>
                </a:ln>
                <a:solidFill>
                  <a:srgbClr val="595454"/>
                </a:solidFill>
                <a:effectLst/>
                <a:uLnTx/>
                <a:uFillTx/>
                <a:latin typeface="Trebuchet MS" panose="020B0603020202020204"/>
                <a:ea typeface="+mn-ea"/>
                <a:cs typeface="+mn-cs"/>
              </a:rPr>
              <a:t>75.0%</a:t>
            </a:r>
            <a:endParaRPr kumimoji="0" lang="en-GB" i="0" u="none" strike="noStrike" kern="1200" cap="none" spc="0" normalizeH="0" baseline="0" dirty="0">
              <a:ln>
                <a:noFill/>
              </a:ln>
              <a:solidFill>
                <a:srgbClr val="595454"/>
              </a:solidFill>
              <a:effectLst/>
              <a:uLnTx/>
              <a:uFillTx/>
              <a:latin typeface="Trebuchet MS" panose="020B0603020202020204"/>
              <a:ea typeface="+mn-ea"/>
              <a:cs typeface="+mn-cs"/>
            </a:endParaRPr>
          </a:p>
        </p:txBody>
      </p:sp>
      <p:sp>
        <p:nvSpPr>
          <p:cNvPr id="4" name="Footer Placeholder 3">
            <a:extLst>
              <a:ext uri="{FF2B5EF4-FFF2-40B4-BE49-F238E27FC236}">
                <a16:creationId xmlns:a16="http://schemas.microsoft.com/office/drawing/2014/main" id="{EBFE12F3-CEA6-6C00-63F9-4600B0AA050F}"/>
              </a:ext>
            </a:extLst>
          </p:cNvPr>
          <p:cNvSpPr>
            <a:spLocks noGrp="1"/>
          </p:cNvSpPr>
          <p:nvPr>
            <p:ph type="ftr" sz="quarter" idx="3"/>
          </p:nvPr>
        </p:nvSpPr>
        <p:spPr>
          <a:xfrm>
            <a:off x="609600" y="6356350"/>
            <a:ext cx="11144036" cy="442131"/>
          </a:xfrm>
        </p:spPr>
        <p:txBody>
          <a:bodyPr/>
          <a:lstStyle/>
          <a:p>
            <a:r>
              <a:rPr lang="en-US" sz="1100" b="1" dirty="0" err="1">
                <a:solidFill>
                  <a:srgbClr val="CB7C78"/>
                </a:solidFill>
              </a:rPr>
              <a:t>Iberdomide</a:t>
            </a:r>
            <a:r>
              <a:rPr lang="en-US" sz="1100" b="1" dirty="0">
                <a:solidFill>
                  <a:srgbClr val="CB7C78"/>
                </a:solidFill>
              </a:rPr>
              <a:t> (IBER; CC-220) is an investigational product, currently not approved by any regulatory agency.</a:t>
            </a:r>
            <a:r>
              <a:rPr lang="en-US" sz="1100" dirty="0"/>
              <a:t>
</a:t>
            </a:r>
            <a:r>
              <a:rPr lang="en-US" sz="1100" dirty="0">
                <a:solidFill>
                  <a:schemeClr val="tx1">
                    <a:lumMod val="50000"/>
                  </a:schemeClr>
                </a:solidFill>
              </a:rPr>
              <a:t>Numbers have been rounded-off to nearest integer. 
</a:t>
            </a:r>
            <a:r>
              <a:rPr lang="en-US" sz="1100" baseline="30000" dirty="0">
                <a:solidFill>
                  <a:schemeClr val="tx1">
                    <a:lumMod val="50000"/>
                  </a:schemeClr>
                </a:solidFill>
              </a:rPr>
              <a:t>a</a:t>
            </a:r>
            <a:r>
              <a:rPr lang="en-US" sz="1100" dirty="0">
                <a:solidFill>
                  <a:schemeClr val="tx1">
                    <a:lumMod val="50000"/>
                  </a:schemeClr>
                </a:solidFill>
              </a:rPr>
              <a:t> PR or better; </a:t>
            </a:r>
            <a:r>
              <a:rPr lang="en-US" sz="1100" baseline="30000" dirty="0">
                <a:solidFill>
                  <a:schemeClr val="tx1">
                    <a:lumMod val="50000"/>
                  </a:schemeClr>
                </a:solidFill>
              </a:rPr>
              <a:t>b </a:t>
            </a:r>
            <a:r>
              <a:rPr lang="en-US" sz="1100" dirty="0">
                <a:solidFill>
                  <a:schemeClr val="tx1">
                    <a:lumMod val="50000"/>
                  </a:schemeClr>
                </a:solidFill>
              </a:rPr>
              <a:t>2 patients in SD and MR discontinued treatment because of death due to COVID-19; </a:t>
            </a:r>
            <a:r>
              <a:rPr lang="en-US" sz="1100" baseline="30000" dirty="0">
                <a:solidFill>
                  <a:schemeClr val="tx1">
                    <a:lumMod val="50000"/>
                  </a:schemeClr>
                </a:solidFill>
              </a:rPr>
              <a:t>c </a:t>
            </a:r>
            <a:r>
              <a:rPr lang="en-US" sz="1100" dirty="0">
                <a:solidFill>
                  <a:schemeClr val="tx1">
                    <a:lumMod val="50000"/>
                  </a:schemeClr>
                </a:solidFill>
              </a:rPr>
              <a:t>Includes all treated patients who have post-baseline efficacy assessment or have discontinued treatment before any post-baseline efficacy assessment (2 patients were in C1 with no post-baseline efficacy assessments so were excluded from analysis).</a:t>
            </a:r>
            <a:r>
              <a:rPr lang="en-US" sz="1100" dirty="0"/>
              <a:t>
BCMA, B-cell maturation antigen; CBR, clinical benefit rate; COVID, coronavirus disease; CR, complete response; DEX, dexamethasone; DCR, disease control rate; IBER, </a:t>
            </a:r>
            <a:r>
              <a:rPr lang="en-US" sz="1100" dirty="0" err="1"/>
              <a:t>iberdomide</a:t>
            </a:r>
            <a:r>
              <a:rPr lang="en-US" sz="1100" dirty="0"/>
              <a:t> (CC-220); MR, minimal response; NE, not evaluable; PR, partial response; </a:t>
            </a:r>
            <a:r>
              <a:rPr lang="en-US" sz="1100" dirty="0" err="1"/>
              <a:t>sCR</a:t>
            </a:r>
            <a:r>
              <a:rPr lang="en-US" sz="1100" dirty="0"/>
              <a:t>, stringent complete response; SD, stable disease; VGPR, very good partial response.
</a:t>
            </a:r>
            <a:r>
              <a:rPr lang="en-US" sz="1100" dirty="0" err="1"/>
              <a:t>Lonial</a:t>
            </a:r>
            <a:r>
              <a:rPr lang="en-US" sz="1100" dirty="0"/>
              <a:t> S, et al. Oral presentation at ASH 2021; abstract 162.</a:t>
            </a:r>
          </a:p>
        </p:txBody>
      </p:sp>
    </p:spTree>
    <p:extLst>
      <p:ext uri="{BB962C8B-B14F-4D97-AF65-F5344CB8AC3E}">
        <p14:creationId xmlns:p14="http://schemas.microsoft.com/office/powerpoint/2010/main" val="596232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D3E1C-0AD0-496F-A949-B09AD5AB5530}"/>
              </a:ext>
            </a:extLst>
          </p:cNvPr>
          <p:cNvSpPr>
            <a:spLocks noGrp="1"/>
          </p:cNvSpPr>
          <p:nvPr>
            <p:ph type="title"/>
          </p:nvPr>
        </p:nvSpPr>
        <p:spPr/>
        <p:txBody>
          <a:bodyPr/>
          <a:lstStyle/>
          <a:p>
            <a:r>
              <a:rPr lang="en-GB" dirty="0"/>
              <a:t>CC-92480-MM-001: Prior Therapies</a:t>
            </a:r>
          </a:p>
        </p:txBody>
      </p:sp>
      <p:sp>
        <p:nvSpPr>
          <p:cNvPr id="4" name="Footer Placeholder 3">
            <a:extLst>
              <a:ext uri="{FF2B5EF4-FFF2-40B4-BE49-F238E27FC236}">
                <a16:creationId xmlns:a16="http://schemas.microsoft.com/office/drawing/2014/main" id="{4454BD42-B484-DE1B-A755-2D21569E24DD}"/>
              </a:ext>
            </a:extLst>
          </p:cNvPr>
          <p:cNvSpPr>
            <a:spLocks noGrp="1"/>
          </p:cNvSpPr>
          <p:nvPr>
            <p:ph type="ftr" sz="quarter" idx="3"/>
          </p:nvPr>
        </p:nvSpPr>
        <p:spPr>
          <a:xfrm>
            <a:off x="609600" y="6356350"/>
            <a:ext cx="11339245" cy="442131"/>
          </a:xfrm>
        </p:spPr>
        <p:txBody>
          <a:bodyPr/>
          <a:lstStyle/>
          <a:p>
            <a:r>
              <a:rPr lang="en-US" sz="1100" b="1" dirty="0" err="1">
                <a:solidFill>
                  <a:srgbClr val="CB7C78"/>
                </a:solidFill>
              </a:rPr>
              <a:t>Mezigdomide</a:t>
            </a:r>
            <a:r>
              <a:rPr lang="en-US" sz="1100" b="1" dirty="0">
                <a:solidFill>
                  <a:srgbClr val="CB7C78"/>
                </a:solidFill>
              </a:rPr>
              <a:t> (CC-92480) is an investigational product, currently not approved by any regulatory agency.</a:t>
            </a:r>
            <a:r>
              <a:rPr lang="en-US" sz="1100" dirty="0"/>
              <a:t>
</a:t>
            </a:r>
            <a:r>
              <a:rPr lang="en-US" sz="1100" baseline="30000" dirty="0">
                <a:solidFill>
                  <a:schemeClr val="tx1">
                    <a:lumMod val="50000"/>
                  </a:schemeClr>
                </a:solidFill>
              </a:rPr>
              <a:t>a </a:t>
            </a:r>
            <a:r>
              <a:rPr lang="en-US" sz="1100" dirty="0">
                <a:solidFill>
                  <a:schemeClr val="tx1">
                    <a:lumMod val="50000"/>
                  </a:schemeClr>
                </a:solidFill>
              </a:rPr>
              <a:t>Includes all enrolled patients who received ≥ 1 dose of CC-92480; </a:t>
            </a:r>
            <a:r>
              <a:rPr lang="en-US" sz="1100" baseline="30000" dirty="0">
                <a:solidFill>
                  <a:schemeClr val="tx1">
                    <a:lumMod val="50000"/>
                  </a:schemeClr>
                </a:solidFill>
              </a:rPr>
              <a:t>b </a:t>
            </a:r>
            <a:r>
              <a:rPr lang="en-US" sz="1100" dirty="0">
                <a:solidFill>
                  <a:schemeClr val="tx1">
                    <a:lumMod val="50000"/>
                  </a:schemeClr>
                </a:solidFill>
              </a:rPr>
              <a:t>Defined as refractory to LEN or POM; </a:t>
            </a:r>
            <a:r>
              <a:rPr lang="en-US" sz="1100" baseline="30000" dirty="0">
                <a:solidFill>
                  <a:schemeClr val="tx1">
                    <a:lumMod val="50000"/>
                  </a:schemeClr>
                </a:solidFill>
              </a:rPr>
              <a:t>c </a:t>
            </a:r>
            <a:r>
              <a:rPr lang="en-US" sz="1100" dirty="0">
                <a:solidFill>
                  <a:schemeClr val="tx1">
                    <a:lumMod val="50000"/>
                  </a:schemeClr>
                </a:solidFill>
              </a:rPr>
              <a:t>Defined as refractory to ≥ 1 </a:t>
            </a:r>
            <a:r>
              <a:rPr lang="en-US" sz="1100" dirty="0" err="1">
                <a:solidFill>
                  <a:schemeClr val="tx1">
                    <a:lumMod val="50000"/>
                  </a:schemeClr>
                </a:solidFill>
              </a:rPr>
              <a:t>IMiD</a:t>
            </a:r>
            <a:r>
              <a:rPr lang="en-US" sz="1100" baseline="30000" dirty="0">
                <a:solidFill>
                  <a:schemeClr val="tx1">
                    <a:lumMod val="50000"/>
                  </a:schemeClr>
                </a:solidFill>
              </a:rPr>
              <a:t>®</a:t>
            </a:r>
            <a:r>
              <a:rPr lang="en-US" sz="1100" dirty="0">
                <a:solidFill>
                  <a:schemeClr val="tx1">
                    <a:lumMod val="50000"/>
                  </a:schemeClr>
                </a:solidFill>
              </a:rPr>
              <a:t> agent, 1 PI, and 1 anti-CD38 </a:t>
            </a:r>
            <a:r>
              <a:rPr lang="en-US" sz="1100" dirty="0" err="1">
                <a:solidFill>
                  <a:schemeClr val="tx1">
                    <a:lumMod val="50000"/>
                  </a:schemeClr>
                </a:solidFill>
              </a:rPr>
              <a:t>mAb</a:t>
            </a:r>
            <a:r>
              <a:rPr lang="en-US" sz="1100" dirty="0">
                <a:solidFill>
                  <a:schemeClr val="tx1">
                    <a:lumMod val="50000"/>
                  </a:schemeClr>
                </a:solidFill>
              </a:rPr>
              <a:t>.</a:t>
            </a:r>
            <a:r>
              <a:rPr lang="en-US" sz="1100" dirty="0"/>
              <a:t>
ASCT, autologous stem cell transplant; LEN, lenalidomide; PI, proteasome inhibitor; POM, pomalidomide.
Richardson PG, et al. Oral presentation at ASCO 2020; abstract 8500.</a:t>
            </a:r>
          </a:p>
        </p:txBody>
      </p:sp>
      <p:graphicFrame>
        <p:nvGraphicFramePr>
          <p:cNvPr id="6" name="Table 5">
            <a:extLst>
              <a:ext uri="{FF2B5EF4-FFF2-40B4-BE49-F238E27FC236}">
                <a16:creationId xmlns:a16="http://schemas.microsoft.com/office/drawing/2014/main" id="{C6AE3557-B597-4442-BF1B-A089360C7DC7}"/>
              </a:ext>
            </a:extLst>
          </p:cNvPr>
          <p:cNvGraphicFramePr>
            <a:graphicFrameLocks noGrp="1"/>
          </p:cNvGraphicFramePr>
          <p:nvPr>
            <p:extLst>
              <p:ext uri="{D42A27DB-BD31-4B8C-83A1-F6EECF244321}">
                <p14:modId xmlns:p14="http://schemas.microsoft.com/office/powerpoint/2010/main" val="397546633"/>
              </p:ext>
            </p:extLst>
          </p:nvPr>
        </p:nvGraphicFramePr>
        <p:xfrm>
          <a:off x="941699" y="1167570"/>
          <a:ext cx="10080000" cy="4678427"/>
        </p:xfrm>
        <a:graphic>
          <a:graphicData uri="http://schemas.openxmlformats.org/drawingml/2006/table">
            <a:tbl>
              <a:tblPr firstRow="1">
                <a:tableStyleId>{793D81CF-94F2-401A-BA57-92F5A7B2D0C5}</a:tableStyleId>
              </a:tblPr>
              <a:tblGrid>
                <a:gridCol w="7002440">
                  <a:extLst>
                    <a:ext uri="{9D8B030D-6E8A-4147-A177-3AD203B41FA5}">
                      <a16:colId xmlns:a16="http://schemas.microsoft.com/office/drawing/2014/main" val="20000"/>
                    </a:ext>
                  </a:extLst>
                </a:gridCol>
                <a:gridCol w="3077560">
                  <a:extLst>
                    <a:ext uri="{9D8B030D-6E8A-4147-A177-3AD203B41FA5}">
                      <a16:colId xmlns:a16="http://schemas.microsoft.com/office/drawing/2014/main" val="20001"/>
                    </a:ext>
                  </a:extLst>
                </a:gridCol>
              </a:tblGrid>
              <a:tr h="628643">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fontAlgn="auto">
                        <a:lnSpc>
                          <a:spcPct val="100000"/>
                        </a:lnSpc>
                        <a:spcBef>
                          <a:spcPts val="0"/>
                        </a:spcBef>
                        <a:spcAft>
                          <a:spcPts val="0"/>
                        </a:spcAft>
                      </a:pPr>
                      <a:r>
                        <a:rPr lang="en-GB" sz="1600" b="1" noProof="0" dirty="0">
                          <a:solidFill>
                            <a:schemeClr val="bg1"/>
                          </a:solidFill>
                        </a:rPr>
                        <a:t>Characteristics</a:t>
                      </a:r>
                      <a:endParaRPr lang="en-GB" sz="1600" b="1" noProof="0" dirty="0">
                        <a:solidFill>
                          <a:schemeClr val="bg1"/>
                        </a:solidFill>
                        <a:latin typeface="+mn-lt"/>
                        <a:ea typeface="MS Mincho"/>
                        <a:cs typeface="Times New Roman"/>
                      </a:endParaRPr>
                    </a:p>
                  </a:txBody>
                  <a:tcPr marL="121920" marR="121920" anchor="ctr">
                    <a:solidFill>
                      <a:schemeClr val="bg1">
                        <a:lumMod val="50000"/>
                      </a:schemeClr>
                    </a:solid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indent="0" algn="ctr">
                        <a:lnSpc>
                          <a:spcPct val="100000"/>
                        </a:lnSpc>
                        <a:spcBef>
                          <a:spcPts val="0"/>
                        </a:spcBef>
                        <a:spcAft>
                          <a:spcPts val="0"/>
                        </a:spcAft>
                        <a:tabLst/>
                      </a:pPr>
                      <a:r>
                        <a:rPr lang="en-GB" sz="1600" b="1" noProof="0" dirty="0">
                          <a:solidFill>
                            <a:schemeClr val="bg1"/>
                          </a:solidFill>
                        </a:rPr>
                        <a:t>Safety population</a:t>
                      </a:r>
                      <a:br>
                        <a:rPr lang="en-GB" sz="1600" b="1" noProof="0" dirty="0">
                          <a:solidFill>
                            <a:schemeClr val="bg1"/>
                          </a:solidFill>
                        </a:rPr>
                      </a:br>
                      <a:r>
                        <a:rPr lang="en-GB" sz="1600" b="1" noProof="0" dirty="0">
                          <a:solidFill>
                            <a:schemeClr val="bg1"/>
                          </a:solidFill>
                        </a:rPr>
                        <a:t>(N = 76)</a:t>
                      </a:r>
                      <a:r>
                        <a:rPr lang="en-GB" sz="1600" b="1" baseline="30000" noProof="0" dirty="0">
                          <a:solidFill>
                            <a:schemeClr val="bg1"/>
                          </a:solidFill>
                        </a:rPr>
                        <a:t>a</a:t>
                      </a:r>
                      <a:endParaRPr lang="en-GB" sz="1600" b="1" baseline="30000" noProof="0" dirty="0">
                        <a:solidFill>
                          <a:schemeClr val="bg1"/>
                        </a:solidFill>
                        <a:latin typeface="+mn-lt"/>
                      </a:endParaRPr>
                    </a:p>
                  </a:txBody>
                  <a:tcPr marL="121920" marR="121920" anchor="ctr">
                    <a:solidFill>
                      <a:schemeClr val="bg1">
                        <a:lumMod val="50000"/>
                      </a:schemeClr>
                    </a:solidFill>
                  </a:tcPr>
                </a:tc>
                <a:extLst>
                  <a:ext uri="{0D108BD9-81ED-4DB2-BD59-A6C34878D82A}">
                    <a16:rowId xmlns:a16="http://schemas.microsoft.com/office/drawing/2014/main" val="10000"/>
                  </a:ext>
                </a:extLst>
              </a:tr>
              <a:tr h="337482">
                <a:tc>
                  <a:txBody>
                    <a:bodyPr/>
                    <a:lstStyle/>
                    <a:p>
                      <a:pPr marL="0" indent="0">
                        <a:lnSpc>
                          <a:spcPct val="90000"/>
                        </a:lnSpc>
                        <a:spcBef>
                          <a:spcPts val="0"/>
                        </a:spcBef>
                        <a:spcAft>
                          <a:spcPts val="200"/>
                        </a:spcAft>
                        <a:tabLst/>
                      </a:pPr>
                      <a:r>
                        <a:rPr lang="en-GB" sz="1600" b="1" kern="1200" noProof="0" dirty="0">
                          <a:solidFill>
                            <a:schemeClr val="tx1"/>
                          </a:solidFill>
                        </a:rPr>
                        <a:t>Prior lines of therapies, median (range), n</a:t>
                      </a:r>
                      <a:endParaRPr lang="en-GB" sz="1600" b="1" kern="1200" noProof="0" dirty="0">
                        <a:solidFill>
                          <a:schemeClr val="tx1"/>
                        </a:solidFill>
                        <a:latin typeface="+mn-lt"/>
                        <a:ea typeface="+mn-ea"/>
                        <a:cs typeface="+mn-cs"/>
                      </a:endParaRPr>
                    </a:p>
                  </a:txBody>
                  <a:tcPr marL="121920" marR="121920" anchor="ctr"/>
                </a:tc>
                <a:tc>
                  <a:txBody>
                    <a:bodyPr/>
                    <a:lstStyle/>
                    <a:p>
                      <a:pPr marL="0" marR="0" algn="ctr">
                        <a:spcBef>
                          <a:spcPts val="0"/>
                        </a:spcBef>
                        <a:spcAft>
                          <a:spcPts val="0"/>
                        </a:spcAft>
                      </a:pPr>
                      <a:r>
                        <a:rPr lang="en-GB" sz="1600" b="0" noProof="0" dirty="0">
                          <a:solidFill>
                            <a:schemeClr val="tx1"/>
                          </a:solidFill>
                          <a:effectLst/>
                        </a:rPr>
                        <a:t>6 (2–13)</a:t>
                      </a:r>
                      <a:endParaRPr lang="en-GB" sz="1600" b="0" noProof="0" dirty="0">
                        <a:solidFill>
                          <a:schemeClr val="tx1"/>
                        </a:solidFill>
                        <a:effectLst/>
                        <a:latin typeface="+mn-lt"/>
                        <a:ea typeface="Times New Roman"/>
                        <a:cs typeface="Palatino Linotype"/>
                      </a:endParaRPr>
                    </a:p>
                  </a:txBody>
                  <a:tcPr marT="0" marB="0" anchor="ctr"/>
                </a:tc>
                <a:extLst>
                  <a:ext uri="{0D108BD9-81ED-4DB2-BD59-A6C34878D82A}">
                    <a16:rowId xmlns:a16="http://schemas.microsoft.com/office/drawing/2014/main" val="10014"/>
                  </a:ext>
                </a:extLst>
              </a:tr>
              <a:tr h="337482">
                <a:tc>
                  <a:txBody>
                    <a:bodyPr/>
                    <a:lstStyle/>
                    <a:p>
                      <a:pPr marL="365760" indent="-230188">
                        <a:lnSpc>
                          <a:spcPct val="90000"/>
                        </a:lnSpc>
                        <a:spcBef>
                          <a:spcPts val="0"/>
                        </a:spcBef>
                        <a:spcAft>
                          <a:spcPts val="200"/>
                        </a:spcAft>
                        <a:tabLst/>
                      </a:pPr>
                      <a:r>
                        <a:rPr lang="en-GB" sz="1600" b="0" noProof="0" dirty="0">
                          <a:solidFill>
                            <a:schemeClr val="tx1"/>
                          </a:solidFill>
                        </a:rPr>
                        <a:t>ASCT, n (%)</a:t>
                      </a:r>
                      <a:endParaRPr lang="en-GB" sz="1600" b="0" noProof="0" dirty="0">
                        <a:solidFill>
                          <a:schemeClr val="tx1"/>
                        </a:solidFill>
                        <a:latin typeface="+mn-lt"/>
                        <a:ea typeface="MS Mincho"/>
                        <a:cs typeface="ArialMT"/>
                      </a:endParaRPr>
                    </a:p>
                  </a:txBody>
                  <a:tcPr marL="121920" marR="121920" anchor="ctr"/>
                </a:tc>
                <a:tc>
                  <a:txBody>
                    <a:bodyPr/>
                    <a:lstStyle/>
                    <a:p>
                      <a:pPr marL="0" marR="0" algn="ctr">
                        <a:spcBef>
                          <a:spcPts val="0"/>
                        </a:spcBef>
                        <a:spcAft>
                          <a:spcPts val="0"/>
                        </a:spcAft>
                      </a:pPr>
                      <a:r>
                        <a:rPr lang="en-GB" sz="1600" b="0" noProof="0" dirty="0">
                          <a:solidFill>
                            <a:schemeClr val="tx1"/>
                          </a:solidFill>
                          <a:effectLst/>
                        </a:rPr>
                        <a:t>58 (76.3)</a:t>
                      </a:r>
                      <a:endParaRPr lang="en-GB" sz="1600" b="0" noProof="0" dirty="0">
                        <a:solidFill>
                          <a:schemeClr val="tx1"/>
                        </a:solidFill>
                        <a:effectLst/>
                        <a:latin typeface="+mn-lt"/>
                        <a:ea typeface="Times New Roman"/>
                        <a:cs typeface="Palatino Linotype"/>
                      </a:endParaRPr>
                    </a:p>
                  </a:txBody>
                  <a:tcPr marT="0" marB="0" anchor="ctr"/>
                </a:tc>
                <a:extLst>
                  <a:ext uri="{0D108BD9-81ED-4DB2-BD59-A6C34878D82A}">
                    <a16:rowId xmlns:a16="http://schemas.microsoft.com/office/drawing/2014/main" val="933904959"/>
                  </a:ext>
                </a:extLst>
              </a:tr>
              <a:tr h="337482">
                <a:tc>
                  <a:txBody>
                    <a:bodyPr/>
                    <a:lstStyle/>
                    <a:p>
                      <a:pPr marL="365760" indent="-230188">
                        <a:lnSpc>
                          <a:spcPct val="90000"/>
                        </a:lnSpc>
                        <a:spcBef>
                          <a:spcPts val="0"/>
                        </a:spcBef>
                        <a:spcAft>
                          <a:spcPts val="200"/>
                        </a:spcAft>
                        <a:tabLst/>
                      </a:pPr>
                      <a:r>
                        <a:rPr lang="en-GB" sz="1600" b="0" noProof="0" dirty="0">
                          <a:solidFill>
                            <a:schemeClr val="tx1"/>
                          </a:solidFill>
                        </a:rPr>
                        <a:t>PI, n (%)</a:t>
                      </a:r>
                      <a:endParaRPr lang="en-GB" sz="1600" b="0" noProof="0" dirty="0">
                        <a:solidFill>
                          <a:schemeClr val="tx1"/>
                        </a:solidFill>
                        <a:latin typeface="+mn-lt"/>
                        <a:ea typeface="MS Mincho"/>
                        <a:cs typeface="ArialMT"/>
                      </a:endParaRPr>
                    </a:p>
                  </a:txBody>
                  <a:tcPr marL="121920" marR="121920" anchor="ctr"/>
                </a:tc>
                <a:tc>
                  <a:txBody>
                    <a:bodyPr/>
                    <a:lstStyle/>
                    <a:p>
                      <a:pPr marL="0" marR="0" algn="ctr">
                        <a:spcBef>
                          <a:spcPts val="0"/>
                        </a:spcBef>
                        <a:spcAft>
                          <a:spcPts val="0"/>
                        </a:spcAft>
                      </a:pPr>
                      <a:r>
                        <a:rPr lang="en-GB" sz="1600" b="0" noProof="0" dirty="0">
                          <a:solidFill>
                            <a:schemeClr val="tx1"/>
                          </a:solidFill>
                          <a:effectLst/>
                        </a:rPr>
                        <a:t>76 (100)</a:t>
                      </a:r>
                      <a:endParaRPr lang="en-GB" sz="1600" b="0" baseline="30000" noProof="0" dirty="0">
                        <a:solidFill>
                          <a:schemeClr val="tx1"/>
                        </a:solidFill>
                        <a:effectLst/>
                        <a:latin typeface="+mn-lt"/>
                        <a:ea typeface="Times New Roman"/>
                        <a:cs typeface="Palatino Linotype"/>
                      </a:endParaRPr>
                    </a:p>
                  </a:txBody>
                  <a:tcPr marT="0" marB="0" anchor="ctr"/>
                </a:tc>
                <a:extLst>
                  <a:ext uri="{0D108BD9-81ED-4DB2-BD59-A6C34878D82A}">
                    <a16:rowId xmlns:a16="http://schemas.microsoft.com/office/drawing/2014/main" val="1635127061"/>
                  </a:ext>
                </a:extLst>
              </a:tr>
              <a:tr h="337482">
                <a:tc>
                  <a:txBody>
                    <a:bodyPr/>
                    <a:lstStyle/>
                    <a:p>
                      <a:pPr marL="365760" indent="-230188">
                        <a:lnSpc>
                          <a:spcPct val="90000"/>
                        </a:lnSpc>
                        <a:spcBef>
                          <a:spcPts val="0"/>
                        </a:spcBef>
                        <a:spcAft>
                          <a:spcPts val="200"/>
                        </a:spcAft>
                        <a:tabLst/>
                      </a:pPr>
                      <a:r>
                        <a:rPr lang="en-GB" sz="1600" b="0" noProof="0" dirty="0">
                          <a:solidFill>
                            <a:schemeClr val="tx1"/>
                          </a:solidFill>
                        </a:rPr>
                        <a:t>LEN, n (%)</a:t>
                      </a:r>
                      <a:endParaRPr lang="en-GB" sz="1600" b="0" noProof="0" dirty="0">
                        <a:solidFill>
                          <a:schemeClr val="tx1"/>
                        </a:solidFill>
                        <a:latin typeface="+mn-lt"/>
                        <a:ea typeface="MS Mincho"/>
                        <a:cs typeface="ArialMT"/>
                      </a:endParaRPr>
                    </a:p>
                  </a:txBody>
                  <a:tcPr marL="121920" marR="121920" anchor="ctr"/>
                </a:tc>
                <a:tc>
                  <a:txBody>
                    <a:bodyPr/>
                    <a:lstStyle/>
                    <a:p>
                      <a:pPr marL="0" marR="0" algn="ctr">
                        <a:spcBef>
                          <a:spcPts val="0"/>
                        </a:spcBef>
                        <a:spcAft>
                          <a:spcPts val="0"/>
                        </a:spcAft>
                      </a:pPr>
                      <a:r>
                        <a:rPr lang="en-GB" sz="1600" b="0" noProof="0" dirty="0">
                          <a:solidFill>
                            <a:schemeClr val="tx1"/>
                          </a:solidFill>
                          <a:effectLst/>
                        </a:rPr>
                        <a:t>74 (97.4)</a:t>
                      </a:r>
                      <a:endParaRPr lang="en-GB" sz="1600" b="0" baseline="30000" noProof="0" dirty="0">
                        <a:solidFill>
                          <a:schemeClr val="tx1"/>
                        </a:solidFill>
                        <a:effectLst/>
                        <a:latin typeface="+mn-lt"/>
                        <a:ea typeface="Times New Roman"/>
                        <a:cs typeface="Palatino Linotype"/>
                      </a:endParaRPr>
                    </a:p>
                  </a:txBody>
                  <a:tcPr marT="0" marB="0" anchor="ctr"/>
                </a:tc>
                <a:extLst>
                  <a:ext uri="{0D108BD9-81ED-4DB2-BD59-A6C34878D82A}">
                    <a16:rowId xmlns:a16="http://schemas.microsoft.com/office/drawing/2014/main" val="2175759435"/>
                  </a:ext>
                </a:extLst>
              </a:tr>
              <a:tr h="337482">
                <a:tc>
                  <a:txBody>
                    <a:bodyPr/>
                    <a:lstStyle/>
                    <a:p>
                      <a:pPr marL="365760" indent="-230188">
                        <a:lnSpc>
                          <a:spcPct val="90000"/>
                        </a:lnSpc>
                        <a:spcBef>
                          <a:spcPts val="0"/>
                        </a:spcBef>
                        <a:spcAft>
                          <a:spcPts val="200"/>
                        </a:spcAft>
                        <a:tabLst/>
                      </a:pPr>
                      <a:r>
                        <a:rPr lang="en-GB" sz="1600" b="0" noProof="0" dirty="0">
                          <a:solidFill>
                            <a:schemeClr val="tx1"/>
                          </a:solidFill>
                        </a:rPr>
                        <a:t>POM, n (%)</a:t>
                      </a:r>
                      <a:endParaRPr lang="en-GB" sz="1600" b="0" noProof="0" dirty="0">
                        <a:solidFill>
                          <a:schemeClr val="tx1"/>
                        </a:solidFill>
                        <a:latin typeface="+mn-lt"/>
                        <a:ea typeface="MS Mincho"/>
                        <a:cs typeface="ArialMT"/>
                      </a:endParaRPr>
                    </a:p>
                  </a:txBody>
                  <a:tcPr marL="121920" marR="121920" anchor="ctr"/>
                </a:tc>
                <a:tc>
                  <a:txBody>
                    <a:bodyPr/>
                    <a:lstStyle/>
                    <a:p>
                      <a:pPr marL="0" marR="0" algn="ctr">
                        <a:spcBef>
                          <a:spcPts val="0"/>
                        </a:spcBef>
                        <a:spcAft>
                          <a:spcPts val="0"/>
                        </a:spcAft>
                      </a:pPr>
                      <a:r>
                        <a:rPr lang="en-GB" sz="1600" b="0" noProof="0" dirty="0">
                          <a:solidFill>
                            <a:schemeClr val="tx1"/>
                          </a:solidFill>
                          <a:effectLst/>
                        </a:rPr>
                        <a:t>70 (92.1)</a:t>
                      </a:r>
                      <a:endParaRPr lang="en-GB" sz="1600" b="0" baseline="30000" noProof="0" dirty="0">
                        <a:solidFill>
                          <a:schemeClr val="tx1"/>
                        </a:solidFill>
                        <a:effectLst/>
                        <a:latin typeface="+mn-lt"/>
                        <a:ea typeface="Times New Roman"/>
                        <a:cs typeface="Palatino Linotype"/>
                      </a:endParaRPr>
                    </a:p>
                  </a:txBody>
                  <a:tcPr marT="0" marB="0" anchor="ctr"/>
                </a:tc>
                <a:extLst>
                  <a:ext uri="{0D108BD9-81ED-4DB2-BD59-A6C34878D82A}">
                    <a16:rowId xmlns:a16="http://schemas.microsoft.com/office/drawing/2014/main" val="2289992749"/>
                  </a:ext>
                </a:extLst>
              </a:tr>
              <a:tr h="337482">
                <a:tc>
                  <a:txBody>
                    <a:bodyPr/>
                    <a:lstStyle/>
                    <a:p>
                      <a:pPr marL="365760" indent="-230188">
                        <a:lnSpc>
                          <a:spcPct val="90000"/>
                        </a:lnSpc>
                        <a:spcBef>
                          <a:spcPts val="0"/>
                        </a:spcBef>
                        <a:spcAft>
                          <a:spcPts val="200"/>
                        </a:spcAft>
                        <a:tabLst/>
                      </a:pPr>
                      <a:r>
                        <a:rPr lang="en-GB" sz="1600" b="0" noProof="0" dirty="0">
                          <a:solidFill>
                            <a:schemeClr val="tx1"/>
                          </a:solidFill>
                        </a:rPr>
                        <a:t>Anti-CD38 mAb, n (%)</a:t>
                      </a:r>
                      <a:endParaRPr lang="en-GB" sz="1600" b="0" noProof="0" dirty="0">
                        <a:solidFill>
                          <a:schemeClr val="tx1"/>
                        </a:solidFill>
                        <a:latin typeface="+mn-lt"/>
                        <a:ea typeface="MS Mincho"/>
                        <a:cs typeface="ArialMT"/>
                      </a:endParaRPr>
                    </a:p>
                  </a:txBody>
                  <a:tcPr marL="121920" marR="121920" anchor="ctr"/>
                </a:tc>
                <a:tc>
                  <a:txBody>
                    <a:bodyPr/>
                    <a:lstStyle/>
                    <a:p>
                      <a:pPr marL="0" marR="0" algn="ctr">
                        <a:spcBef>
                          <a:spcPts val="0"/>
                        </a:spcBef>
                        <a:spcAft>
                          <a:spcPts val="0"/>
                        </a:spcAft>
                      </a:pPr>
                      <a:r>
                        <a:rPr lang="en-GB" sz="1600" b="0" noProof="0" dirty="0">
                          <a:solidFill>
                            <a:schemeClr val="tx1"/>
                          </a:solidFill>
                          <a:effectLst/>
                        </a:rPr>
                        <a:t>57 (75.0)</a:t>
                      </a:r>
                      <a:endParaRPr lang="en-GB" sz="1600" b="0" baseline="30000" noProof="0" dirty="0">
                        <a:solidFill>
                          <a:schemeClr val="tx1"/>
                        </a:solidFill>
                        <a:effectLst/>
                        <a:latin typeface="+mn-lt"/>
                        <a:ea typeface="Times New Roman"/>
                        <a:cs typeface="Palatino Linotype"/>
                      </a:endParaRPr>
                    </a:p>
                  </a:txBody>
                  <a:tcPr marT="0" marB="0" anchor="ctr"/>
                </a:tc>
                <a:extLst>
                  <a:ext uri="{0D108BD9-81ED-4DB2-BD59-A6C34878D82A}">
                    <a16:rowId xmlns:a16="http://schemas.microsoft.com/office/drawing/2014/main" val="409611713"/>
                  </a:ext>
                </a:extLst>
              </a:tr>
              <a:tr h="337482">
                <a:tc>
                  <a:txBody>
                    <a:bodyPr/>
                    <a:lstStyle/>
                    <a:p>
                      <a:pPr marL="0" indent="0">
                        <a:lnSpc>
                          <a:spcPct val="90000"/>
                        </a:lnSpc>
                        <a:spcBef>
                          <a:spcPts val="0"/>
                        </a:spcBef>
                        <a:spcAft>
                          <a:spcPts val="200"/>
                        </a:spcAft>
                        <a:tabLst/>
                      </a:pPr>
                      <a:r>
                        <a:rPr lang="en-GB" sz="1600" b="1" noProof="0" dirty="0">
                          <a:solidFill>
                            <a:schemeClr val="tx1"/>
                          </a:solidFill>
                        </a:rPr>
                        <a:t>LEN refractory, n (%)</a:t>
                      </a:r>
                      <a:endParaRPr lang="en-GB" sz="1600" b="1" noProof="0" dirty="0">
                        <a:solidFill>
                          <a:schemeClr val="tx1"/>
                        </a:solidFill>
                        <a:latin typeface="+mn-lt"/>
                        <a:ea typeface="MS Mincho"/>
                        <a:cs typeface="ArialMT"/>
                      </a:endParaRPr>
                    </a:p>
                  </a:txBody>
                  <a:tcPr marL="121920" marR="121920" anchor="ctr"/>
                </a:tc>
                <a:tc>
                  <a:txBody>
                    <a:bodyPr/>
                    <a:lstStyle/>
                    <a:p>
                      <a:pPr marL="0" marR="0" algn="ctr">
                        <a:spcBef>
                          <a:spcPts val="0"/>
                        </a:spcBef>
                        <a:spcAft>
                          <a:spcPts val="0"/>
                        </a:spcAft>
                      </a:pPr>
                      <a:r>
                        <a:rPr lang="en-GB" sz="1600" b="0" noProof="0" dirty="0">
                          <a:solidFill>
                            <a:schemeClr val="tx1"/>
                          </a:solidFill>
                          <a:effectLst/>
                        </a:rPr>
                        <a:t>56 (73.7)</a:t>
                      </a:r>
                      <a:endParaRPr lang="en-GB" sz="1600" b="0" noProof="0" dirty="0">
                        <a:solidFill>
                          <a:schemeClr val="tx1"/>
                        </a:solidFill>
                        <a:effectLst/>
                        <a:latin typeface="+mn-lt"/>
                        <a:ea typeface="Times New Roman"/>
                        <a:cs typeface="Palatino Linotype"/>
                      </a:endParaRPr>
                    </a:p>
                  </a:txBody>
                  <a:tcPr marT="0" marB="0" anchor="ctr"/>
                </a:tc>
                <a:extLst>
                  <a:ext uri="{0D108BD9-81ED-4DB2-BD59-A6C34878D82A}">
                    <a16:rowId xmlns:a16="http://schemas.microsoft.com/office/drawing/2014/main" val="3779893397"/>
                  </a:ext>
                </a:extLst>
              </a:tr>
              <a:tr h="337482">
                <a:tc>
                  <a:txBody>
                    <a:bodyPr/>
                    <a:lstStyle/>
                    <a:p>
                      <a:pPr marL="0" indent="0">
                        <a:lnSpc>
                          <a:spcPct val="90000"/>
                        </a:lnSpc>
                        <a:spcBef>
                          <a:spcPts val="0"/>
                        </a:spcBef>
                        <a:spcAft>
                          <a:spcPts val="200"/>
                        </a:spcAft>
                        <a:tabLst/>
                      </a:pPr>
                      <a:r>
                        <a:rPr lang="en-GB" sz="1600" b="1" noProof="0" dirty="0">
                          <a:solidFill>
                            <a:schemeClr val="tx1"/>
                          </a:solidFill>
                        </a:rPr>
                        <a:t>POM refractory, n (%)</a:t>
                      </a:r>
                      <a:endParaRPr lang="en-GB" sz="1600" b="1" noProof="0" dirty="0">
                        <a:solidFill>
                          <a:schemeClr val="tx1"/>
                        </a:solidFill>
                        <a:latin typeface="+mn-lt"/>
                        <a:ea typeface="MS Mincho"/>
                        <a:cs typeface="ArialMT"/>
                      </a:endParaRPr>
                    </a:p>
                  </a:txBody>
                  <a:tcPr marL="121920" marR="121920" anchor="ctr"/>
                </a:tc>
                <a:tc>
                  <a:txBody>
                    <a:bodyPr/>
                    <a:lstStyle/>
                    <a:p>
                      <a:pPr marL="0" marR="0" algn="ctr">
                        <a:spcBef>
                          <a:spcPts val="0"/>
                        </a:spcBef>
                        <a:spcAft>
                          <a:spcPts val="0"/>
                        </a:spcAft>
                      </a:pPr>
                      <a:r>
                        <a:rPr lang="en-GB" sz="1600" b="0" noProof="0" dirty="0">
                          <a:solidFill>
                            <a:schemeClr val="tx1"/>
                          </a:solidFill>
                          <a:effectLst/>
                        </a:rPr>
                        <a:t>60 (78.9)</a:t>
                      </a:r>
                      <a:endParaRPr lang="en-GB" sz="1600" b="0" baseline="30000" noProof="0" dirty="0">
                        <a:solidFill>
                          <a:schemeClr val="tx1"/>
                        </a:solidFill>
                        <a:effectLst/>
                        <a:latin typeface="+mn-lt"/>
                        <a:ea typeface="Times New Roman"/>
                        <a:cs typeface="Palatino Linotype"/>
                      </a:endParaRPr>
                    </a:p>
                  </a:txBody>
                  <a:tcPr marT="0" marB="0" anchor="ctr"/>
                </a:tc>
                <a:extLst>
                  <a:ext uri="{0D108BD9-81ED-4DB2-BD59-A6C34878D82A}">
                    <a16:rowId xmlns:a16="http://schemas.microsoft.com/office/drawing/2014/main" val="3070646082"/>
                  </a:ext>
                </a:extLst>
              </a:tr>
              <a:tr h="337482">
                <a:tc>
                  <a:txBody>
                    <a:bodyPr/>
                    <a:lstStyle/>
                    <a:p>
                      <a:pPr marL="0" indent="0">
                        <a:lnSpc>
                          <a:spcPct val="90000"/>
                        </a:lnSpc>
                        <a:spcBef>
                          <a:spcPts val="0"/>
                        </a:spcBef>
                        <a:spcAft>
                          <a:spcPts val="200"/>
                        </a:spcAft>
                        <a:tabLst/>
                      </a:pPr>
                      <a:r>
                        <a:rPr lang="en-GB" sz="1600" b="1" noProof="0" dirty="0" err="1">
                          <a:solidFill>
                            <a:schemeClr val="tx1"/>
                          </a:solidFill>
                        </a:rPr>
                        <a:t>IMiD</a:t>
                      </a:r>
                      <a:r>
                        <a:rPr lang="en-US" sz="1600" baseline="30000" dirty="0">
                          <a:solidFill>
                            <a:schemeClr val="tx1"/>
                          </a:solidFill>
                        </a:rPr>
                        <a:t>®</a:t>
                      </a:r>
                      <a:r>
                        <a:rPr lang="en-GB" sz="1600" b="1" baseline="0" noProof="0" dirty="0">
                          <a:solidFill>
                            <a:schemeClr val="tx1"/>
                          </a:solidFill>
                        </a:rPr>
                        <a:t>-</a:t>
                      </a:r>
                      <a:r>
                        <a:rPr lang="en-GB" sz="1600" b="1" noProof="0" dirty="0">
                          <a:solidFill>
                            <a:schemeClr val="tx1"/>
                          </a:solidFill>
                        </a:rPr>
                        <a:t>agent refractory,</a:t>
                      </a:r>
                      <a:r>
                        <a:rPr lang="en-GB" sz="1600" b="1" baseline="30000" noProof="0" dirty="0">
                          <a:solidFill>
                            <a:schemeClr val="tx1"/>
                          </a:solidFill>
                        </a:rPr>
                        <a:t>b</a:t>
                      </a:r>
                      <a:r>
                        <a:rPr lang="en-GB" sz="1600" b="1" noProof="0" dirty="0">
                          <a:solidFill>
                            <a:schemeClr val="tx1"/>
                          </a:solidFill>
                        </a:rPr>
                        <a:t> n (%)</a:t>
                      </a:r>
                      <a:endParaRPr lang="en-GB" sz="1600" b="1" baseline="30000" noProof="0" dirty="0">
                        <a:solidFill>
                          <a:schemeClr val="tx1"/>
                        </a:solidFill>
                        <a:latin typeface="+mn-lt"/>
                        <a:ea typeface="MS Mincho"/>
                        <a:cs typeface="ArialMT"/>
                      </a:endParaRPr>
                    </a:p>
                  </a:txBody>
                  <a:tcPr marL="121920" marR="121920" anchor="ctr"/>
                </a:tc>
                <a:tc>
                  <a:txBody>
                    <a:bodyPr/>
                    <a:lstStyle/>
                    <a:p>
                      <a:pPr marL="0" marR="0" algn="ctr">
                        <a:spcBef>
                          <a:spcPts val="0"/>
                        </a:spcBef>
                        <a:spcAft>
                          <a:spcPts val="0"/>
                        </a:spcAft>
                      </a:pPr>
                      <a:r>
                        <a:rPr lang="en-GB" sz="1600" b="0" noProof="0" dirty="0">
                          <a:solidFill>
                            <a:schemeClr val="tx1"/>
                          </a:solidFill>
                          <a:effectLst/>
                        </a:rPr>
                        <a:t>68 (89.5)</a:t>
                      </a:r>
                      <a:endParaRPr lang="en-GB" sz="1600" b="0" noProof="0" dirty="0">
                        <a:solidFill>
                          <a:schemeClr val="tx1"/>
                        </a:solidFill>
                        <a:effectLst/>
                        <a:latin typeface="+mn-lt"/>
                        <a:ea typeface="Times New Roman"/>
                        <a:cs typeface="Palatino Linotype"/>
                      </a:endParaRPr>
                    </a:p>
                  </a:txBody>
                  <a:tcPr marT="0" marB="0" anchor="ctr"/>
                </a:tc>
                <a:extLst>
                  <a:ext uri="{0D108BD9-81ED-4DB2-BD59-A6C34878D82A}">
                    <a16:rowId xmlns:a16="http://schemas.microsoft.com/office/drawing/2014/main" val="2840101045"/>
                  </a:ext>
                </a:extLst>
              </a:tr>
              <a:tr h="337482">
                <a:tc>
                  <a:txBody>
                    <a:bodyPr/>
                    <a:lstStyle/>
                    <a:p>
                      <a:pPr marL="0" marR="0" lvl="0" indent="0" algn="l" defTabSz="914400" rtl="0" eaLnBrk="1" fontAlgn="auto" latinLnBrk="0" hangingPunct="1">
                        <a:lnSpc>
                          <a:spcPct val="90000"/>
                        </a:lnSpc>
                        <a:spcBef>
                          <a:spcPts val="0"/>
                        </a:spcBef>
                        <a:spcAft>
                          <a:spcPts val="200"/>
                        </a:spcAft>
                        <a:buClrTx/>
                        <a:buSzTx/>
                        <a:buFontTx/>
                        <a:buNone/>
                        <a:tabLst/>
                        <a:defRPr/>
                      </a:pPr>
                      <a:r>
                        <a:rPr lang="en-GB" sz="1600" b="1" noProof="0" dirty="0">
                          <a:solidFill>
                            <a:schemeClr val="tx1"/>
                          </a:solidFill>
                        </a:rPr>
                        <a:t>PI refractory, n (%)</a:t>
                      </a:r>
                      <a:endParaRPr lang="en-GB" sz="1600" b="1" noProof="0" dirty="0">
                        <a:solidFill>
                          <a:schemeClr val="tx1"/>
                        </a:solidFill>
                        <a:latin typeface="+mn-lt"/>
                        <a:ea typeface="MS Mincho"/>
                        <a:cs typeface="ArialMT"/>
                      </a:endParaRPr>
                    </a:p>
                  </a:txBody>
                  <a:tcPr marL="121920" marR="121920" anchor="ctr"/>
                </a:tc>
                <a:tc>
                  <a:txBody>
                    <a:bodyPr/>
                    <a:lstStyle/>
                    <a:p>
                      <a:pPr marL="0" marR="0" algn="ctr">
                        <a:spcBef>
                          <a:spcPts val="0"/>
                        </a:spcBef>
                        <a:spcAft>
                          <a:spcPts val="0"/>
                        </a:spcAft>
                      </a:pPr>
                      <a:r>
                        <a:rPr lang="en-GB" sz="1600" b="0" noProof="0" dirty="0">
                          <a:solidFill>
                            <a:schemeClr val="tx1"/>
                          </a:solidFill>
                          <a:effectLst/>
                        </a:rPr>
                        <a:t>56 (73.7)</a:t>
                      </a:r>
                      <a:endParaRPr lang="en-GB" sz="1600" b="0" noProof="0" dirty="0">
                        <a:solidFill>
                          <a:schemeClr val="tx1"/>
                        </a:solidFill>
                        <a:effectLst/>
                        <a:latin typeface="+mn-lt"/>
                        <a:ea typeface="Times New Roman"/>
                        <a:cs typeface="Palatino Linotype"/>
                      </a:endParaRPr>
                    </a:p>
                  </a:txBody>
                  <a:tcPr marT="0" marB="0" anchor="ctr"/>
                </a:tc>
                <a:extLst>
                  <a:ext uri="{0D108BD9-81ED-4DB2-BD59-A6C34878D82A}">
                    <a16:rowId xmlns:a16="http://schemas.microsoft.com/office/drawing/2014/main" val="906719613"/>
                  </a:ext>
                </a:extLst>
              </a:tr>
              <a:tr h="337482">
                <a:tc>
                  <a:txBody>
                    <a:bodyPr/>
                    <a:lstStyle/>
                    <a:p>
                      <a:pPr marL="0" indent="0">
                        <a:lnSpc>
                          <a:spcPct val="90000"/>
                        </a:lnSpc>
                        <a:spcBef>
                          <a:spcPts val="0"/>
                        </a:spcBef>
                        <a:spcAft>
                          <a:spcPts val="200"/>
                        </a:spcAft>
                        <a:tabLst/>
                      </a:pPr>
                      <a:r>
                        <a:rPr lang="en-GB" sz="1600" b="1" noProof="0" dirty="0">
                          <a:solidFill>
                            <a:schemeClr val="tx1"/>
                          </a:solidFill>
                        </a:rPr>
                        <a:t>Anti-CD38-mAb refractory, n (%)</a:t>
                      </a:r>
                      <a:endParaRPr lang="en-GB" sz="1600" b="1" noProof="0" dirty="0">
                        <a:solidFill>
                          <a:schemeClr val="tx1"/>
                        </a:solidFill>
                        <a:latin typeface="+mn-lt"/>
                        <a:ea typeface="MS Mincho"/>
                        <a:cs typeface="ArialMT"/>
                      </a:endParaRPr>
                    </a:p>
                  </a:txBody>
                  <a:tcPr marL="121920" marR="121920" anchor="ctr"/>
                </a:tc>
                <a:tc>
                  <a:txBody>
                    <a:bodyPr/>
                    <a:lstStyle/>
                    <a:p>
                      <a:pPr marL="0" marR="0" algn="ctr">
                        <a:spcBef>
                          <a:spcPts val="0"/>
                        </a:spcBef>
                        <a:spcAft>
                          <a:spcPts val="0"/>
                        </a:spcAft>
                      </a:pPr>
                      <a:r>
                        <a:rPr lang="en-GB" sz="1600" b="0" noProof="0" dirty="0">
                          <a:solidFill>
                            <a:schemeClr val="tx1"/>
                          </a:solidFill>
                          <a:effectLst/>
                        </a:rPr>
                        <a:t>53 (69.7)</a:t>
                      </a:r>
                      <a:endParaRPr lang="en-GB" sz="1600" b="0" noProof="0" dirty="0">
                        <a:solidFill>
                          <a:schemeClr val="tx1"/>
                        </a:solidFill>
                        <a:effectLst/>
                        <a:latin typeface="+mn-lt"/>
                        <a:ea typeface="Times New Roman"/>
                        <a:cs typeface="Palatino Linotype"/>
                      </a:endParaRPr>
                    </a:p>
                  </a:txBody>
                  <a:tcPr marT="0" marB="0" anchor="ctr"/>
                </a:tc>
                <a:extLst>
                  <a:ext uri="{0D108BD9-81ED-4DB2-BD59-A6C34878D82A}">
                    <a16:rowId xmlns:a16="http://schemas.microsoft.com/office/drawing/2014/main" val="2770307162"/>
                  </a:ext>
                </a:extLst>
              </a:tr>
              <a:tr h="337482">
                <a:tc>
                  <a:txBody>
                    <a:bodyPr/>
                    <a:lstStyle/>
                    <a:p>
                      <a:pPr marL="0" indent="0">
                        <a:lnSpc>
                          <a:spcPct val="90000"/>
                        </a:lnSpc>
                        <a:spcBef>
                          <a:spcPts val="0"/>
                        </a:spcBef>
                        <a:spcAft>
                          <a:spcPts val="200"/>
                        </a:spcAft>
                        <a:tabLst/>
                      </a:pPr>
                      <a:r>
                        <a:rPr lang="en-GB" sz="1600" b="1" noProof="0" dirty="0">
                          <a:solidFill>
                            <a:schemeClr val="tx1"/>
                          </a:solidFill>
                        </a:rPr>
                        <a:t>Triple-class refractory,</a:t>
                      </a:r>
                      <a:r>
                        <a:rPr lang="en-GB" sz="1600" b="1" baseline="30000" noProof="0" dirty="0">
                          <a:solidFill>
                            <a:schemeClr val="tx1"/>
                          </a:solidFill>
                        </a:rPr>
                        <a:t>c</a:t>
                      </a:r>
                      <a:r>
                        <a:rPr lang="en-GB" sz="1600" b="1" noProof="0" dirty="0">
                          <a:solidFill>
                            <a:schemeClr val="tx1"/>
                          </a:solidFill>
                        </a:rPr>
                        <a:t> n (%)</a:t>
                      </a:r>
                      <a:endParaRPr lang="en-GB" sz="1600" b="1" baseline="30000" noProof="0" dirty="0">
                        <a:solidFill>
                          <a:schemeClr val="tx1"/>
                        </a:solidFill>
                        <a:latin typeface="+mn-lt"/>
                        <a:ea typeface="MS Mincho"/>
                        <a:cs typeface="ArialMT"/>
                      </a:endParaRPr>
                    </a:p>
                  </a:txBody>
                  <a:tcPr marL="121920" marR="121920" anchor="ctr"/>
                </a:tc>
                <a:tc>
                  <a:txBody>
                    <a:bodyPr/>
                    <a:lstStyle/>
                    <a:p>
                      <a:pPr marL="0" marR="0" algn="ctr">
                        <a:spcBef>
                          <a:spcPts val="0"/>
                        </a:spcBef>
                        <a:spcAft>
                          <a:spcPts val="0"/>
                        </a:spcAft>
                      </a:pPr>
                      <a:r>
                        <a:rPr lang="en-GB" sz="1600" b="0" noProof="0" dirty="0">
                          <a:solidFill>
                            <a:schemeClr val="tx1"/>
                          </a:solidFill>
                          <a:effectLst/>
                        </a:rPr>
                        <a:t>38 (50.0)</a:t>
                      </a:r>
                      <a:endParaRPr lang="en-GB" sz="1600" b="0" noProof="0" dirty="0">
                        <a:solidFill>
                          <a:schemeClr val="tx1"/>
                        </a:solidFill>
                        <a:effectLst/>
                        <a:latin typeface="+mn-lt"/>
                        <a:ea typeface="Times New Roman"/>
                        <a:cs typeface="Palatino Linotype"/>
                      </a:endParaRPr>
                    </a:p>
                  </a:txBody>
                  <a:tcPr marT="0" marB="0" anchor="ctr"/>
                </a:tc>
                <a:extLst>
                  <a:ext uri="{0D108BD9-81ED-4DB2-BD59-A6C34878D82A}">
                    <a16:rowId xmlns:a16="http://schemas.microsoft.com/office/drawing/2014/main" val="178262888"/>
                  </a:ext>
                </a:extLst>
              </a:tr>
            </a:tbl>
          </a:graphicData>
        </a:graphic>
      </p:graphicFrame>
    </p:spTree>
    <p:extLst>
      <p:ext uri="{BB962C8B-B14F-4D97-AF65-F5344CB8AC3E}">
        <p14:creationId xmlns:p14="http://schemas.microsoft.com/office/powerpoint/2010/main" val="2190525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1B8454-F92D-4C7D-B8C0-3B80B4D8D09D}"/>
              </a:ext>
            </a:extLst>
          </p:cNvPr>
          <p:cNvSpPr>
            <a:spLocks noGrp="1"/>
          </p:cNvSpPr>
          <p:nvPr>
            <p:ph type="title"/>
          </p:nvPr>
        </p:nvSpPr>
        <p:spPr/>
        <p:txBody>
          <a:bodyPr>
            <a:normAutofit/>
          </a:bodyPr>
          <a:lstStyle/>
          <a:p>
            <a:r>
              <a:rPr lang="en-GB" sz="2800" dirty="0">
                <a:latin typeface="+mn-lt"/>
              </a:rPr>
              <a:t>CC-92480-MM-001: Efficacy and Safety in Patients with Heavily </a:t>
            </a:r>
            <a:r>
              <a:rPr lang="en-GB" sz="2800" dirty="0" err="1">
                <a:latin typeface="+mn-lt"/>
              </a:rPr>
              <a:t>Pretreated</a:t>
            </a:r>
            <a:r>
              <a:rPr lang="en-GB" sz="2800" dirty="0">
                <a:latin typeface="+mn-lt"/>
              </a:rPr>
              <a:t> RRMM</a:t>
            </a:r>
            <a:endParaRPr lang="en-PH" sz="2800" dirty="0"/>
          </a:p>
        </p:txBody>
      </p:sp>
      <p:graphicFrame>
        <p:nvGraphicFramePr>
          <p:cNvPr id="6" name="Table 5">
            <a:extLst>
              <a:ext uri="{FF2B5EF4-FFF2-40B4-BE49-F238E27FC236}">
                <a16:creationId xmlns:a16="http://schemas.microsoft.com/office/drawing/2014/main" id="{0E2B79DD-C07F-4A77-B666-55B4F8F3336B}"/>
              </a:ext>
            </a:extLst>
          </p:cNvPr>
          <p:cNvGraphicFramePr>
            <a:graphicFrameLocks noGrp="1"/>
          </p:cNvGraphicFramePr>
          <p:nvPr>
            <p:extLst>
              <p:ext uri="{D42A27DB-BD31-4B8C-83A1-F6EECF244321}">
                <p14:modId xmlns:p14="http://schemas.microsoft.com/office/powerpoint/2010/main" val="335816090"/>
              </p:ext>
            </p:extLst>
          </p:nvPr>
        </p:nvGraphicFramePr>
        <p:xfrm>
          <a:off x="6407736" y="1041991"/>
          <a:ext cx="5400000" cy="3060878"/>
        </p:xfrm>
        <a:graphic>
          <a:graphicData uri="http://schemas.openxmlformats.org/drawingml/2006/table">
            <a:tbl>
              <a:tblPr firstRow="1" bandRow="1">
                <a:tableStyleId>{7E9639D4-E3E2-4D34-9284-5A2195B3D0D7}</a:tableStyleId>
              </a:tblPr>
              <a:tblGrid>
                <a:gridCol w="2908240">
                  <a:extLst>
                    <a:ext uri="{9D8B030D-6E8A-4147-A177-3AD203B41FA5}">
                      <a16:colId xmlns:a16="http://schemas.microsoft.com/office/drawing/2014/main" val="1960462176"/>
                    </a:ext>
                  </a:extLst>
                </a:gridCol>
                <a:gridCol w="1245880">
                  <a:extLst>
                    <a:ext uri="{9D8B030D-6E8A-4147-A177-3AD203B41FA5}">
                      <a16:colId xmlns:a16="http://schemas.microsoft.com/office/drawing/2014/main" val="3423548485"/>
                    </a:ext>
                  </a:extLst>
                </a:gridCol>
                <a:gridCol w="1245880">
                  <a:extLst>
                    <a:ext uri="{9D8B030D-6E8A-4147-A177-3AD203B41FA5}">
                      <a16:colId xmlns:a16="http://schemas.microsoft.com/office/drawing/2014/main" val="1786115451"/>
                    </a:ext>
                  </a:extLst>
                </a:gridCol>
              </a:tblGrid>
              <a:tr h="320511">
                <a:tc rowSpan="2">
                  <a:txBody>
                    <a:bodyPr/>
                    <a:lstStyle/>
                    <a:p>
                      <a:pPr algn="l">
                        <a:lnSpc>
                          <a:spcPct val="90000"/>
                        </a:lnSpc>
                      </a:pPr>
                      <a:r>
                        <a:rPr lang="en-GB" sz="1200" kern="1200" cap="none" baseline="0" noProof="0" dirty="0">
                          <a:solidFill>
                            <a:schemeClr val="bg1"/>
                          </a:solidFill>
                        </a:rPr>
                        <a:t>Common (&gt; 20% all grade) TEAEs </a:t>
                      </a:r>
                      <a:br>
                        <a:rPr lang="en-GB" sz="1200" kern="1200" cap="none" baseline="0" noProof="0" dirty="0">
                          <a:solidFill>
                            <a:schemeClr val="bg1"/>
                          </a:solidFill>
                        </a:rPr>
                      </a:br>
                      <a:r>
                        <a:rPr lang="en-GB" sz="1200" kern="1200" cap="none" baseline="0" noProof="0" dirty="0">
                          <a:solidFill>
                            <a:schemeClr val="bg1"/>
                          </a:solidFill>
                        </a:rPr>
                        <a:t>and events of interest, n (%)</a:t>
                      </a:r>
                      <a:endParaRPr lang="en-GB" sz="1200" b="1" kern="1200" cap="none" baseline="0" noProof="0" dirty="0">
                        <a:solidFill>
                          <a:schemeClr val="bg1"/>
                        </a:solidFill>
                        <a:latin typeface="+mn-lt"/>
                        <a:ea typeface="+mn-ea"/>
                        <a:cs typeface="+mn-cs"/>
                      </a:endParaRPr>
                    </a:p>
                  </a:txBody>
                  <a:tcPr marL="90000" marT="34290" marB="34290" anchor="ctr">
                    <a:solidFill>
                      <a:schemeClr val="bg1">
                        <a:lumMod val="50000"/>
                      </a:schemeClr>
                    </a:solidFill>
                  </a:tcPr>
                </a:tc>
                <a:tc gridSpan="2">
                  <a:txBody>
                    <a:bodyPr/>
                    <a:lstStyle/>
                    <a:p>
                      <a:pPr algn="ctr">
                        <a:lnSpc>
                          <a:spcPct val="90000"/>
                        </a:lnSpc>
                      </a:pPr>
                      <a:r>
                        <a:rPr lang="en-GB" sz="1200" kern="1200" cap="none" baseline="0" noProof="0" dirty="0">
                          <a:solidFill>
                            <a:schemeClr val="bg1"/>
                          </a:solidFill>
                        </a:rPr>
                        <a:t>All doses (N = 76)</a:t>
                      </a:r>
                      <a:endParaRPr lang="en-GB" sz="1200" b="1" kern="1200" cap="none" baseline="0" noProof="0" dirty="0">
                        <a:solidFill>
                          <a:schemeClr val="bg1"/>
                        </a:solidFill>
                        <a:latin typeface="+mn-lt"/>
                        <a:ea typeface="+mn-ea"/>
                        <a:cs typeface="+mn-cs"/>
                      </a:endParaRPr>
                    </a:p>
                  </a:txBody>
                  <a:tcPr marL="90000" marT="34290" marB="34290" anchor="ctr">
                    <a:solidFill>
                      <a:schemeClr val="bg1">
                        <a:lumMod val="50000"/>
                      </a:schemeClr>
                    </a:solidFill>
                  </a:tcPr>
                </a:tc>
                <a:tc hMerge="1">
                  <a:txBody>
                    <a:bodyPr/>
                    <a:lstStyle/>
                    <a:p>
                      <a:pPr algn="ctr">
                        <a:lnSpc>
                          <a:spcPct val="90000"/>
                        </a:lnSpc>
                      </a:pPr>
                      <a:endParaRPr lang="en-US" sz="1200" b="1" kern="1200" cap="none" baseline="0">
                        <a:solidFill>
                          <a:schemeClr val="bg1"/>
                        </a:solidFill>
                        <a:latin typeface="+mn-lt"/>
                        <a:ea typeface="+mn-ea"/>
                        <a:cs typeface="+mn-cs"/>
                      </a:endParaRPr>
                    </a:p>
                  </a:txBody>
                  <a:tcPr marL="90000" marT="34290" marB="34290" anchor="ctr">
                    <a:lnL w="12700" cap="flat" cmpd="sng" algn="ctr">
                      <a:solidFill>
                        <a:srgbClr val="14467B"/>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2"/>
                      </a:solidFill>
                      <a:prstDash val="solid"/>
                      <a:round/>
                      <a:headEnd type="none" w="med" len="med"/>
                      <a:tailEnd type="none" w="med" len="med"/>
                    </a:lnB>
                    <a:solidFill>
                      <a:schemeClr val="accent2"/>
                    </a:solidFill>
                  </a:tcPr>
                </a:tc>
                <a:extLst>
                  <a:ext uri="{0D108BD9-81ED-4DB2-BD59-A6C34878D82A}">
                    <a16:rowId xmlns:a16="http://schemas.microsoft.com/office/drawing/2014/main" val="1994121088"/>
                  </a:ext>
                </a:extLst>
              </a:tr>
              <a:tr h="240383">
                <a:tc vMerge="1">
                  <a:txBody>
                    <a:bodyPr/>
                    <a:lstStyle/>
                    <a:p>
                      <a:pPr marL="0" marR="0" lvl="0" indent="0" algn="l" defTabSz="914400" rtl="0" eaLnBrk="1" fontAlgn="auto" latinLnBrk="0" hangingPunct="1">
                        <a:lnSpc>
                          <a:spcPct val="90000"/>
                        </a:lnSpc>
                        <a:spcBef>
                          <a:spcPts val="0"/>
                        </a:spcBef>
                        <a:spcAft>
                          <a:spcPts val="0"/>
                        </a:spcAft>
                        <a:buClrTx/>
                        <a:buSzTx/>
                        <a:buFontTx/>
                        <a:buNone/>
                        <a:tabLst/>
                      </a:pPr>
                      <a:endParaRPr kumimoji="0" lang="en-US" altLang="en-US" sz="1200" b="0" i="0" u="none" strike="noStrike" kern="1200" cap="none" spc="0" normalizeH="0" baseline="0">
                        <a:ln>
                          <a:noFill/>
                        </a:ln>
                        <a:solidFill>
                          <a:srgbClr val="14467B">
                            <a:lumMod val="100000"/>
                          </a:srgbClr>
                        </a:solidFill>
                        <a:effectLst/>
                        <a:latin typeface="Trebuchet MS" panose="020B0603020202020204" pitchFamily="34" charset="0"/>
                        <a:ea typeface="+mn-ea"/>
                        <a:cs typeface="+mn-cs"/>
                        <a:sym typeface=""/>
                      </a:endParaRPr>
                    </a:p>
                  </a:txBody>
                  <a:tcPr marL="90000" marR="0" marT="0" marB="0" anchor="ctr" horzOverflow="overflow">
                    <a:lnL w="12700" cap="flat" cmpd="sng" algn="ctr">
                      <a:noFill/>
                      <a:prstDash val="solid"/>
                      <a:round/>
                      <a:headEnd type="none" w="med" len="med"/>
                      <a:tailEnd type="none" w="med" len="med"/>
                    </a:lnL>
                    <a:lnR w="12700" cap="flat" cmpd="sng" algn="ctr">
                      <a:solidFill>
                        <a:srgbClr val="14467B"/>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pPr>
                      <a:r>
                        <a:rPr kumimoji="0" lang="en-GB" altLang="en-US" sz="1200" b="1" u="none" strike="noStrike" kern="1200" cap="none" spc="0" normalizeH="0" baseline="0" noProof="0" dirty="0">
                          <a:ln>
                            <a:noFill/>
                          </a:ln>
                          <a:solidFill>
                            <a:schemeClr val="bg1"/>
                          </a:solidFill>
                          <a:effectLst/>
                          <a:sym typeface=""/>
                        </a:rPr>
                        <a:t>Grade 3</a:t>
                      </a:r>
                      <a:endParaRPr kumimoji="0" lang="en-GB" altLang="en-US" sz="1200" b="1" i="0" u="none" strike="noStrike" kern="1200" cap="none" spc="0" normalizeH="0" baseline="0" noProof="0" dirty="0">
                        <a:ln>
                          <a:noFill/>
                        </a:ln>
                        <a:solidFill>
                          <a:schemeClr val="bg1"/>
                        </a:solidFill>
                        <a:effectLst/>
                        <a:latin typeface="+mn-lt"/>
                        <a:ea typeface="+mn-ea"/>
                        <a:cs typeface="+mn-cs"/>
                        <a:sym typeface=""/>
                      </a:endParaRPr>
                    </a:p>
                  </a:txBody>
                  <a:tcPr marL="0" marR="0" marT="0" marB="0" anchor="ctr" horzOverflow="overflow">
                    <a:solidFill>
                      <a:schemeClr val="bg1">
                        <a:lumMod val="50000"/>
                      </a:schemeClr>
                    </a:solidFill>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pPr>
                      <a:r>
                        <a:rPr kumimoji="0" lang="en-GB" altLang="en-US" sz="1200" b="1" u="none" strike="noStrike" kern="1200" cap="none" spc="0" normalizeH="0" baseline="0" noProof="0" dirty="0">
                          <a:ln>
                            <a:noFill/>
                          </a:ln>
                          <a:solidFill>
                            <a:schemeClr val="bg1"/>
                          </a:solidFill>
                          <a:effectLst/>
                          <a:sym typeface=""/>
                        </a:rPr>
                        <a:t>Grade 4</a:t>
                      </a:r>
                      <a:endParaRPr kumimoji="0" lang="en-GB" altLang="en-US" sz="1200" b="1" i="0" u="none" strike="noStrike" kern="1200" cap="none" spc="0" normalizeH="0" baseline="0" noProof="0" dirty="0">
                        <a:ln>
                          <a:noFill/>
                        </a:ln>
                        <a:solidFill>
                          <a:schemeClr val="bg1"/>
                        </a:solidFill>
                        <a:effectLst/>
                        <a:latin typeface="+mn-lt"/>
                        <a:ea typeface="+mn-ea"/>
                        <a:cs typeface="+mn-cs"/>
                        <a:sym typeface=""/>
                      </a:endParaRPr>
                    </a:p>
                  </a:txBody>
                  <a:tcPr marL="0" marR="0" marT="0" marB="0" anchor="ctr" horzOverflow="overflow">
                    <a:solidFill>
                      <a:schemeClr val="bg1">
                        <a:lumMod val="50000"/>
                      </a:schemeClr>
                    </a:solidFill>
                  </a:tcPr>
                </a:tc>
                <a:extLst>
                  <a:ext uri="{0D108BD9-81ED-4DB2-BD59-A6C34878D82A}">
                    <a16:rowId xmlns:a16="http://schemas.microsoft.com/office/drawing/2014/main" val="3444523356"/>
                  </a:ext>
                </a:extLst>
              </a:tr>
              <a:tr h="208332">
                <a:tc>
                  <a:txBody>
                    <a:bodyPr/>
                    <a:lstStyle/>
                    <a:p>
                      <a:pPr marL="0" marR="0" lvl="0" indent="0" algn="l" defTabSz="914400" rtl="0" eaLnBrk="1" fontAlgn="auto" hangingPunct="1">
                        <a:lnSpc>
                          <a:spcPct val="100000"/>
                        </a:lnSpc>
                        <a:spcBef>
                          <a:spcPts val="0"/>
                        </a:spcBef>
                        <a:spcAft>
                          <a:spcPts val="0"/>
                        </a:spcAft>
                        <a:buFontTx/>
                        <a:buNone/>
                        <a:tabLst/>
                      </a:pPr>
                      <a:r>
                        <a:rPr lang="en-GB" sz="1200" b="1" u="none" strike="noStrike" kern="1200" cap="none" spc="0" normalizeH="0" baseline="0" noProof="0" dirty="0">
                          <a:solidFill>
                            <a:schemeClr val="tx1"/>
                          </a:solidFill>
                          <a:sym typeface=""/>
                        </a:rPr>
                        <a:t>Neutropenia</a:t>
                      </a:r>
                      <a:endParaRPr lang="en-GB" sz="1200" b="1" i="0" u="none" strike="noStrike" kern="1200" cap="none" spc="0" normalizeH="0" baseline="0" noProof="0" dirty="0">
                        <a:solidFill>
                          <a:schemeClr val="tx1"/>
                        </a:solidFill>
                        <a:latin typeface="+mn-lt"/>
                        <a:ea typeface="+mn-ea"/>
                        <a:cs typeface="+mn-cs"/>
                        <a:sym typeface=""/>
                      </a:endParaRPr>
                    </a:p>
                  </a:txBody>
                  <a:tcPr marL="90000" marR="0" marT="0" marB="0" anchor="ctr"/>
                </a:tc>
                <a:tc>
                  <a:txBody>
                    <a:bodyPr/>
                    <a:lstStyle/>
                    <a:p>
                      <a:pPr marL="0" marR="0" lvl="0" indent="0" algn="ctr" defTabSz="914400" rtl="0" eaLnBrk="1" fontAlgn="auto" hangingPunct="1">
                        <a:lnSpc>
                          <a:spcPct val="100000"/>
                        </a:lnSpc>
                        <a:spcBef>
                          <a:spcPts val="0"/>
                        </a:spcBef>
                        <a:spcAft>
                          <a:spcPts val="0"/>
                        </a:spcAft>
                        <a:buFontTx/>
                        <a:buNone/>
                      </a:pPr>
                      <a:r>
                        <a:rPr lang="en-GB" sz="1200" u="none" strike="noStrike" kern="1200" cap="none" spc="0" normalizeH="0" baseline="0" noProof="0" dirty="0">
                          <a:solidFill>
                            <a:schemeClr val="tx1"/>
                          </a:solidFill>
                          <a:effectLst/>
                          <a:sym typeface=""/>
                        </a:rPr>
                        <a:t>23 (30.3)</a:t>
                      </a:r>
                      <a:endParaRPr lang="en-GB" sz="1200" b="0" i="0" u="none" strike="noStrike" kern="1200" cap="none" spc="0" normalizeH="0" baseline="0" noProof="0" dirty="0">
                        <a:solidFill>
                          <a:schemeClr val="tx1"/>
                        </a:solidFill>
                        <a:effectLst/>
                        <a:latin typeface="+mn-lt"/>
                        <a:ea typeface="+mn-ea"/>
                        <a:cs typeface="+mn-cs"/>
                        <a:sym typeface=""/>
                      </a:endParaRPr>
                    </a:p>
                  </a:txBody>
                  <a:tcPr marL="0" marR="0" marT="0" marB="0" anchor="ctr"/>
                </a:tc>
                <a:tc>
                  <a:txBody>
                    <a:bodyPr/>
                    <a:lstStyle/>
                    <a:p>
                      <a:pPr marL="0" marR="0" lvl="0" indent="0" algn="ctr" defTabSz="914400" rtl="0" eaLnBrk="1" fontAlgn="auto" hangingPunct="1">
                        <a:lnSpc>
                          <a:spcPct val="100000"/>
                        </a:lnSpc>
                        <a:spcBef>
                          <a:spcPts val="0"/>
                        </a:spcBef>
                        <a:spcAft>
                          <a:spcPts val="0"/>
                        </a:spcAft>
                        <a:buFontTx/>
                        <a:buNone/>
                      </a:pPr>
                      <a:r>
                        <a:rPr lang="en-GB" sz="1200" u="none" strike="noStrike" kern="1200" cap="none" spc="0" normalizeH="0" baseline="0" noProof="0" dirty="0">
                          <a:solidFill>
                            <a:schemeClr val="tx1"/>
                          </a:solidFill>
                          <a:effectLst/>
                          <a:sym typeface=""/>
                        </a:rPr>
                        <a:t>26 (34.2)</a:t>
                      </a:r>
                      <a:endParaRPr lang="en-GB" sz="1200" b="0" i="0" u="none" strike="noStrike" kern="1200" cap="none" spc="0" normalizeH="0" baseline="0" noProof="0" dirty="0">
                        <a:solidFill>
                          <a:schemeClr val="tx1"/>
                        </a:solidFill>
                        <a:effectLst/>
                        <a:latin typeface="+mn-lt"/>
                        <a:ea typeface="+mn-ea"/>
                        <a:cs typeface="+mn-cs"/>
                        <a:sym typeface=""/>
                      </a:endParaRPr>
                    </a:p>
                  </a:txBody>
                  <a:tcPr marL="0" marR="0" marT="0" marB="0" anchor="ctr"/>
                </a:tc>
                <a:extLst>
                  <a:ext uri="{0D108BD9-81ED-4DB2-BD59-A6C34878D82A}">
                    <a16:rowId xmlns:a16="http://schemas.microsoft.com/office/drawing/2014/main" val="594311941"/>
                  </a:ext>
                </a:extLst>
              </a:tr>
              <a:tr h="208332">
                <a:tc>
                  <a:txBody>
                    <a:bodyPr/>
                    <a:lstStyle/>
                    <a:p>
                      <a:pPr marL="0" marR="0" lvl="0" indent="0" algn="l" defTabSz="914400" rtl="0" eaLnBrk="1" fontAlgn="auto" hangingPunct="1">
                        <a:lnSpc>
                          <a:spcPct val="100000"/>
                        </a:lnSpc>
                        <a:spcBef>
                          <a:spcPts val="0"/>
                        </a:spcBef>
                        <a:spcAft>
                          <a:spcPts val="0"/>
                        </a:spcAft>
                        <a:buFontTx/>
                        <a:buNone/>
                        <a:tabLst/>
                      </a:pPr>
                      <a:r>
                        <a:rPr lang="en-GB" sz="1200" b="1" u="none" strike="noStrike" kern="1200" cap="none" spc="0" normalizeH="0" baseline="0" noProof="0" dirty="0">
                          <a:solidFill>
                            <a:schemeClr val="tx1"/>
                          </a:solidFill>
                          <a:sym typeface=""/>
                        </a:rPr>
                        <a:t>Febrile neutropenia</a:t>
                      </a:r>
                      <a:endParaRPr lang="en-GB" sz="1200" b="1" i="0" u="none" strike="noStrike" kern="1200" cap="none" spc="0" normalizeH="0" baseline="0" noProof="0" dirty="0">
                        <a:solidFill>
                          <a:schemeClr val="tx1"/>
                        </a:solidFill>
                        <a:latin typeface="+mn-lt"/>
                        <a:ea typeface="+mn-ea"/>
                        <a:cs typeface="+mn-cs"/>
                        <a:sym typeface=""/>
                      </a:endParaRPr>
                    </a:p>
                  </a:txBody>
                  <a:tcPr marL="90000" marR="0" marT="0" marB="0" anchor="ctr"/>
                </a:tc>
                <a:tc>
                  <a:txBody>
                    <a:bodyPr/>
                    <a:lstStyle/>
                    <a:p>
                      <a:pPr marL="0" marR="0" lvl="0" indent="0" algn="ctr" defTabSz="914400" rtl="0" eaLnBrk="1" fontAlgn="auto" hangingPunct="1">
                        <a:lnSpc>
                          <a:spcPct val="100000"/>
                        </a:lnSpc>
                        <a:spcBef>
                          <a:spcPts val="0"/>
                        </a:spcBef>
                        <a:spcAft>
                          <a:spcPts val="0"/>
                        </a:spcAft>
                        <a:buFontTx/>
                        <a:buNone/>
                      </a:pPr>
                      <a:r>
                        <a:rPr lang="en-GB" sz="1200" u="none" strike="noStrike" kern="1200" cap="none" spc="0" normalizeH="0" baseline="0" noProof="0" dirty="0">
                          <a:solidFill>
                            <a:schemeClr val="tx1"/>
                          </a:solidFill>
                          <a:effectLst/>
                          <a:sym typeface=""/>
                        </a:rPr>
                        <a:t>4 (5.3)</a:t>
                      </a:r>
                      <a:endParaRPr lang="en-GB" sz="1200" b="0" i="0" u="none" strike="noStrike" kern="1200" cap="none" spc="0" normalizeH="0" baseline="0" noProof="0" dirty="0">
                        <a:solidFill>
                          <a:schemeClr val="tx1"/>
                        </a:solidFill>
                        <a:effectLst/>
                        <a:latin typeface="+mn-lt"/>
                        <a:ea typeface="+mn-ea"/>
                        <a:cs typeface="+mn-cs"/>
                        <a:sym typeface=""/>
                      </a:endParaRPr>
                    </a:p>
                  </a:txBody>
                  <a:tcPr marL="0" marR="0" marT="0" marB="0" anchor="ctr"/>
                </a:tc>
                <a:tc>
                  <a:txBody>
                    <a:bodyPr/>
                    <a:lstStyle/>
                    <a:p>
                      <a:pPr marL="0" marR="0" lvl="0" indent="0" algn="ctr" defTabSz="914400" rtl="0" eaLnBrk="1" fontAlgn="auto" hangingPunct="1">
                        <a:lnSpc>
                          <a:spcPct val="100000"/>
                        </a:lnSpc>
                        <a:spcBef>
                          <a:spcPts val="0"/>
                        </a:spcBef>
                        <a:spcAft>
                          <a:spcPts val="0"/>
                        </a:spcAft>
                        <a:buFontTx/>
                        <a:buNone/>
                      </a:pPr>
                      <a:r>
                        <a:rPr lang="en-GB" sz="1200" u="none" strike="noStrike" kern="1200" cap="none" spc="0" normalizeH="0" baseline="0" noProof="0" dirty="0">
                          <a:solidFill>
                            <a:schemeClr val="tx1"/>
                          </a:solidFill>
                          <a:effectLst/>
                          <a:sym typeface=""/>
                        </a:rPr>
                        <a:t>1 (1.3)</a:t>
                      </a:r>
                      <a:endParaRPr lang="en-GB" sz="1200" b="0" i="0" u="none" strike="noStrike" kern="1200" cap="none" spc="0" normalizeH="0" baseline="0" noProof="0" dirty="0">
                        <a:solidFill>
                          <a:schemeClr val="tx1"/>
                        </a:solidFill>
                        <a:effectLst/>
                        <a:latin typeface="+mn-lt"/>
                        <a:ea typeface="+mn-ea"/>
                        <a:cs typeface="+mn-cs"/>
                        <a:sym typeface=""/>
                      </a:endParaRPr>
                    </a:p>
                  </a:txBody>
                  <a:tcPr marL="0" marR="0" marT="0" marB="0" anchor="ctr"/>
                </a:tc>
                <a:extLst>
                  <a:ext uri="{0D108BD9-81ED-4DB2-BD59-A6C34878D82A}">
                    <a16:rowId xmlns:a16="http://schemas.microsoft.com/office/drawing/2014/main" val="619363060"/>
                  </a:ext>
                </a:extLst>
              </a:tr>
              <a:tr h="208332">
                <a:tc>
                  <a:txBody>
                    <a:bodyPr/>
                    <a:lstStyle/>
                    <a:p>
                      <a:pPr marL="0" marR="0" lvl="0" indent="0" algn="l" defTabSz="914400" rtl="0" eaLnBrk="1" fontAlgn="auto" hangingPunct="1">
                        <a:lnSpc>
                          <a:spcPct val="100000"/>
                        </a:lnSpc>
                        <a:spcBef>
                          <a:spcPts val="0"/>
                        </a:spcBef>
                        <a:spcAft>
                          <a:spcPts val="0"/>
                        </a:spcAft>
                        <a:buFontTx/>
                        <a:buNone/>
                        <a:tabLst/>
                      </a:pPr>
                      <a:r>
                        <a:rPr lang="en-GB" sz="1200" b="1" u="none" strike="noStrike" kern="1200" cap="none" spc="0" normalizeH="0" baseline="0" noProof="0" dirty="0">
                          <a:solidFill>
                            <a:schemeClr val="tx1"/>
                          </a:solidFill>
                          <a:sym typeface=""/>
                        </a:rPr>
                        <a:t>Anaemia</a:t>
                      </a:r>
                      <a:endParaRPr lang="en-GB" sz="1200" b="1" i="0" u="none" strike="noStrike" kern="1200" cap="none" spc="0" normalizeH="0" baseline="0" noProof="0" dirty="0">
                        <a:solidFill>
                          <a:schemeClr val="tx1"/>
                        </a:solidFill>
                        <a:latin typeface="+mn-lt"/>
                        <a:ea typeface="+mn-ea"/>
                        <a:cs typeface="+mn-cs"/>
                        <a:sym typeface=""/>
                      </a:endParaRPr>
                    </a:p>
                  </a:txBody>
                  <a:tcPr marL="90000" marR="0" marT="0" marB="0" anchor="ctr"/>
                </a:tc>
                <a:tc>
                  <a:txBody>
                    <a:bodyPr/>
                    <a:lstStyle/>
                    <a:p>
                      <a:pPr marL="0" marR="0" lvl="0" indent="0" algn="ctr" defTabSz="914400" rtl="0" eaLnBrk="1" fontAlgn="auto" hangingPunct="1">
                        <a:lnSpc>
                          <a:spcPct val="100000"/>
                        </a:lnSpc>
                        <a:spcBef>
                          <a:spcPts val="0"/>
                        </a:spcBef>
                        <a:spcAft>
                          <a:spcPts val="0"/>
                        </a:spcAft>
                        <a:buFontTx/>
                        <a:buNone/>
                      </a:pPr>
                      <a:r>
                        <a:rPr lang="en-GB" sz="1200" u="none" strike="noStrike" kern="1200" cap="none" spc="0" normalizeH="0" baseline="0" noProof="0" dirty="0">
                          <a:solidFill>
                            <a:schemeClr val="tx1"/>
                          </a:solidFill>
                          <a:effectLst/>
                          <a:sym typeface=""/>
                        </a:rPr>
                        <a:t>24 (31.6)</a:t>
                      </a:r>
                      <a:endParaRPr lang="en-GB" sz="1200" b="0" i="0" u="none" strike="noStrike" kern="1200" cap="none" spc="0" normalizeH="0" baseline="0" noProof="0" dirty="0">
                        <a:solidFill>
                          <a:schemeClr val="tx1"/>
                        </a:solidFill>
                        <a:effectLst/>
                        <a:latin typeface="+mn-lt"/>
                        <a:ea typeface="+mn-ea"/>
                        <a:cs typeface="+mn-cs"/>
                        <a:sym typeface=""/>
                      </a:endParaRPr>
                    </a:p>
                  </a:txBody>
                  <a:tcPr marL="0" marR="0"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u="none" strike="noStrike" kern="1200" cap="none" spc="0" normalizeH="0" baseline="0" noProof="0" dirty="0">
                          <a:solidFill>
                            <a:schemeClr val="tx1"/>
                          </a:solidFill>
                          <a:effectLst/>
                          <a:sym typeface=""/>
                        </a:rPr>
                        <a:t>–</a:t>
                      </a:r>
                      <a:endParaRPr lang="en-GB" sz="1200" b="0" i="0" u="none" strike="noStrike" kern="1200" cap="none" spc="0" normalizeH="0" baseline="0" noProof="0" dirty="0">
                        <a:solidFill>
                          <a:schemeClr val="tx1"/>
                        </a:solidFill>
                        <a:effectLst/>
                        <a:latin typeface="+mn-lt"/>
                        <a:ea typeface="+mn-ea"/>
                        <a:cs typeface="+mn-cs"/>
                        <a:sym typeface=""/>
                      </a:endParaRPr>
                    </a:p>
                  </a:txBody>
                  <a:tcPr marL="0" marR="0" marT="0" marB="0" anchor="ctr"/>
                </a:tc>
                <a:extLst>
                  <a:ext uri="{0D108BD9-81ED-4DB2-BD59-A6C34878D82A}">
                    <a16:rowId xmlns:a16="http://schemas.microsoft.com/office/drawing/2014/main" val="3166035532"/>
                  </a:ext>
                </a:extLst>
              </a:tr>
              <a:tr h="208332">
                <a:tc>
                  <a:txBody>
                    <a:bodyPr/>
                    <a:lstStyle/>
                    <a:p>
                      <a:pPr marL="0" marR="0" lvl="0" indent="0" algn="l" defTabSz="914400" rtl="0" eaLnBrk="1" fontAlgn="auto" hangingPunct="1">
                        <a:lnSpc>
                          <a:spcPct val="100000"/>
                        </a:lnSpc>
                        <a:spcBef>
                          <a:spcPts val="0"/>
                        </a:spcBef>
                        <a:spcAft>
                          <a:spcPts val="0"/>
                        </a:spcAft>
                        <a:buFontTx/>
                        <a:buNone/>
                        <a:tabLst/>
                      </a:pPr>
                      <a:r>
                        <a:rPr lang="en-GB" sz="1200" b="1" u="none" strike="noStrike" kern="1200" cap="none" spc="0" normalizeH="0" baseline="0" noProof="0" dirty="0">
                          <a:solidFill>
                            <a:schemeClr val="tx1"/>
                          </a:solidFill>
                          <a:sym typeface=""/>
                        </a:rPr>
                        <a:t>Thrombocytopenia</a:t>
                      </a:r>
                      <a:endParaRPr lang="en-GB" sz="1200" b="1" i="0" u="none" strike="noStrike" kern="1200" cap="none" spc="0" normalizeH="0" baseline="0" noProof="0" dirty="0">
                        <a:solidFill>
                          <a:schemeClr val="tx1"/>
                        </a:solidFill>
                        <a:latin typeface="+mn-lt"/>
                        <a:ea typeface="+mn-ea"/>
                        <a:cs typeface="+mn-cs"/>
                        <a:sym typeface=""/>
                      </a:endParaRPr>
                    </a:p>
                  </a:txBody>
                  <a:tcPr marL="90000" marR="0" marT="0" marB="0" anchor="ctr"/>
                </a:tc>
                <a:tc>
                  <a:txBody>
                    <a:bodyPr/>
                    <a:lstStyle/>
                    <a:p>
                      <a:pPr marL="0" marR="0" lvl="0" indent="0" algn="ctr" defTabSz="914400" rtl="0" eaLnBrk="1" fontAlgn="auto" hangingPunct="1">
                        <a:lnSpc>
                          <a:spcPct val="100000"/>
                        </a:lnSpc>
                        <a:spcBef>
                          <a:spcPts val="0"/>
                        </a:spcBef>
                        <a:spcAft>
                          <a:spcPts val="0"/>
                        </a:spcAft>
                        <a:buFontTx/>
                        <a:buNone/>
                      </a:pPr>
                      <a:r>
                        <a:rPr lang="en-GB" sz="1200" u="none" strike="noStrike" kern="1200" cap="none" spc="0" normalizeH="0" baseline="0" noProof="0" dirty="0">
                          <a:solidFill>
                            <a:schemeClr val="tx1"/>
                          </a:solidFill>
                          <a:effectLst/>
                          <a:sym typeface=""/>
                        </a:rPr>
                        <a:t>5 (6.6)</a:t>
                      </a:r>
                      <a:endParaRPr lang="en-GB" sz="1200" b="0" i="0" u="none" strike="noStrike" kern="1200" cap="none" spc="0" normalizeH="0" baseline="0" noProof="0" dirty="0">
                        <a:solidFill>
                          <a:schemeClr val="tx1"/>
                        </a:solidFill>
                        <a:effectLst/>
                        <a:latin typeface="+mn-lt"/>
                        <a:ea typeface="+mn-ea"/>
                        <a:cs typeface="+mn-cs"/>
                        <a:sym typeface=""/>
                      </a:endParaRPr>
                    </a:p>
                  </a:txBody>
                  <a:tcPr marL="0" marR="0" marT="0" marB="0" anchor="ctr"/>
                </a:tc>
                <a:tc>
                  <a:txBody>
                    <a:bodyPr/>
                    <a:lstStyle/>
                    <a:p>
                      <a:pPr marL="0" marR="0" lvl="0" indent="0" algn="ctr" defTabSz="914400" rtl="0" eaLnBrk="1" fontAlgn="auto" hangingPunct="1">
                        <a:lnSpc>
                          <a:spcPct val="100000"/>
                        </a:lnSpc>
                        <a:spcBef>
                          <a:spcPts val="0"/>
                        </a:spcBef>
                        <a:spcAft>
                          <a:spcPts val="0"/>
                        </a:spcAft>
                        <a:buFontTx/>
                        <a:buNone/>
                      </a:pPr>
                      <a:r>
                        <a:rPr lang="en-GB" sz="1200" u="none" strike="noStrike" kern="1200" cap="none" spc="0" normalizeH="0" baseline="0" noProof="0" dirty="0">
                          <a:solidFill>
                            <a:schemeClr val="tx1"/>
                          </a:solidFill>
                          <a:effectLst/>
                          <a:sym typeface=""/>
                        </a:rPr>
                        <a:t>7 (9.2)</a:t>
                      </a:r>
                      <a:endParaRPr lang="en-GB" sz="1200" b="0" i="0" u="none" strike="noStrike" kern="1200" cap="none" spc="0" normalizeH="0" baseline="0" noProof="0" dirty="0">
                        <a:solidFill>
                          <a:schemeClr val="tx1"/>
                        </a:solidFill>
                        <a:effectLst/>
                        <a:latin typeface="+mn-lt"/>
                        <a:ea typeface="+mn-ea"/>
                        <a:cs typeface="+mn-cs"/>
                        <a:sym typeface=""/>
                      </a:endParaRPr>
                    </a:p>
                  </a:txBody>
                  <a:tcPr marL="0" marR="0" marT="0" marB="0" anchor="ctr"/>
                </a:tc>
                <a:extLst>
                  <a:ext uri="{0D108BD9-81ED-4DB2-BD59-A6C34878D82A}">
                    <a16:rowId xmlns:a16="http://schemas.microsoft.com/office/drawing/2014/main" val="2974826209"/>
                  </a:ext>
                </a:extLst>
              </a:tr>
              <a:tr h="208332">
                <a:tc>
                  <a:txBody>
                    <a:bodyPr/>
                    <a:lstStyle/>
                    <a:p>
                      <a:pPr marL="0" marR="0" lvl="0" indent="0" algn="l" defTabSz="914400" rtl="0" eaLnBrk="1" fontAlgn="auto" hangingPunct="1">
                        <a:lnSpc>
                          <a:spcPct val="100000"/>
                        </a:lnSpc>
                        <a:spcBef>
                          <a:spcPts val="0"/>
                        </a:spcBef>
                        <a:spcAft>
                          <a:spcPts val="0"/>
                        </a:spcAft>
                        <a:buFontTx/>
                        <a:buNone/>
                        <a:tabLst/>
                      </a:pPr>
                      <a:r>
                        <a:rPr lang="en-GB" sz="1200" b="1" u="none" strike="noStrike" kern="1200" cap="none" spc="0" normalizeH="0" baseline="0" noProof="0" dirty="0">
                          <a:solidFill>
                            <a:schemeClr val="tx1"/>
                          </a:solidFill>
                          <a:sym typeface=""/>
                        </a:rPr>
                        <a:t>Fatigue</a:t>
                      </a:r>
                      <a:endParaRPr lang="en-GB" sz="1200" b="1" i="0" u="none" strike="noStrike" kern="1200" cap="none" spc="0" normalizeH="0" baseline="0" noProof="0" dirty="0">
                        <a:solidFill>
                          <a:schemeClr val="tx1"/>
                        </a:solidFill>
                        <a:latin typeface="+mn-lt"/>
                        <a:ea typeface="+mn-ea"/>
                        <a:cs typeface="+mn-cs"/>
                        <a:sym typeface=""/>
                      </a:endParaRPr>
                    </a:p>
                  </a:txBody>
                  <a:tcPr marL="90000" marR="0" marT="0" marB="0" anchor="ctr"/>
                </a:tc>
                <a:tc>
                  <a:txBody>
                    <a:bodyPr/>
                    <a:lstStyle/>
                    <a:p>
                      <a:pPr marL="0" marR="0" lvl="0" indent="0" algn="ctr" defTabSz="914400" rtl="0" eaLnBrk="1" fontAlgn="auto" hangingPunct="1">
                        <a:lnSpc>
                          <a:spcPct val="100000"/>
                        </a:lnSpc>
                        <a:spcBef>
                          <a:spcPts val="0"/>
                        </a:spcBef>
                        <a:spcAft>
                          <a:spcPts val="0"/>
                        </a:spcAft>
                        <a:buFontTx/>
                        <a:buNone/>
                      </a:pPr>
                      <a:r>
                        <a:rPr lang="en-GB" sz="1200" u="none" strike="noStrike" kern="1200" cap="none" spc="0" normalizeH="0" baseline="0" noProof="0" dirty="0">
                          <a:solidFill>
                            <a:schemeClr val="tx1"/>
                          </a:solidFill>
                          <a:effectLst/>
                          <a:sym typeface=""/>
                        </a:rPr>
                        <a:t>7 (9.2)</a:t>
                      </a:r>
                      <a:endParaRPr lang="en-GB" sz="1200" b="0" i="0" u="none" strike="noStrike" kern="1200" cap="none" spc="0" normalizeH="0" baseline="0" noProof="0" dirty="0">
                        <a:solidFill>
                          <a:schemeClr val="tx1"/>
                        </a:solidFill>
                        <a:effectLst/>
                        <a:latin typeface="+mn-lt"/>
                        <a:ea typeface="+mn-ea"/>
                        <a:cs typeface="+mn-cs"/>
                        <a:sym typeface=""/>
                      </a:endParaRPr>
                    </a:p>
                  </a:txBody>
                  <a:tcPr marL="0" marR="0"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u="none" strike="noStrike" kern="1200" cap="none" spc="0" normalizeH="0" baseline="0" noProof="0" dirty="0">
                          <a:solidFill>
                            <a:schemeClr val="tx1"/>
                          </a:solidFill>
                          <a:effectLst/>
                          <a:sym typeface=""/>
                        </a:rPr>
                        <a:t>–</a:t>
                      </a:r>
                      <a:endParaRPr lang="en-GB" sz="1200" b="0" i="0" u="none" strike="noStrike" kern="1200" cap="none" spc="0" normalizeH="0" baseline="0" noProof="0" dirty="0">
                        <a:solidFill>
                          <a:schemeClr val="tx1"/>
                        </a:solidFill>
                        <a:effectLst/>
                        <a:latin typeface="+mn-lt"/>
                        <a:ea typeface="+mn-ea"/>
                        <a:cs typeface="+mn-cs"/>
                        <a:sym typeface=""/>
                      </a:endParaRPr>
                    </a:p>
                  </a:txBody>
                  <a:tcPr marL="0" marR="0" marT="0" marB="0" anchor="ctr"/>
                </a:tc>
                <a:extLst>
                  <a:ext uri="{0D108BD9-81ED-4DB2-BD59-A6C34878D82A}">
                    <a16:rowId xmlns:a16="http://schemas.microsoft.com/office/drawing/2014/main" val="2857281689"/>
                  </a:ext>
                </a:extLst>
              </a:tr>
              <a:tr h="208332">
                <a:tc>
                  <a:txBody>
                    <a:bodyPr/>
                    <a:lstStyle/>
                    <a:p>
                      <a:pPr marL="0" marR="0" lvl="0" indent="0" algn="l" defTabSz="914400" rtl="0" eaLnBrk="1" fontAlgn="auto" hangingPunct="1">
                        <a:lnSpc>
                          <a:spcPct val="100000"/>
                        </a:lnSpc>
                        <a:spcBef>
                          <a:spcPts val="0"/>
                        </a:spcBef>
                        <a:spcAft>
                          <a:spcPts val="0"/>
                        </a:spcAft>
                        <a:buFontTx/>
                        <a:buNone/>
                        <a:tabLst/>
                      </a:pPr>
                      <a:r>
                        <a:rPr lang="en-GB" sz="1200" b="1" u="none" strike="noStrike" kern="1200" cap="none" spc="0" normalizeH="0" baseline="0" noProof="0" dirty="0">
                          <a:solidFill>
                            <a:schemeClr val="tx1"/>
                          </a:solidFill>
                          <a:sym typeface=""/>
                        </a:rPr>
                        <a:t>Pyrexia</a:t>
                      </a:r>
                      <a:endParaRPr lang="en-GB" sz="1200" b="1" i="0" u="none" strike="noStrike" kern="1200" cap="none" spc="0" normalizeH="0" baseline="0" noProof="0" dirty="0">
                        <a:solidFill>
                          <a:schemeClr val="tx1"/>
                        </a:solidFill>
                        <a:latin typeface="+mn-lt"/>
                        <a:ea typeface="+mn-ea"/>
                        <a:cs typeface="+mn-cs"/>
                        <a:sym typeface=""/>
                      </a:endParaRPr>
                    </a:p>
                  </a:txBody>
                  <a:tcPr marL="90000" marR="0" marT="0" marB="0" anchor="ctr"/>
                </a:tc>
                <a:tc>
                  <a:txBody>
                    <a:bodyPr/>
                    <a:lstStyle/>
                    <a:p>
                      <a:pPr marL="0" marR="0" lvl="0" indent="0" algn="ctr" defTabSz="914400" rtl="0" eaLnBrk="1" fontAlgn="auto" hangingPunct="1">
                        <a:lnSpc>
                          <a:spcPct val="100000"/>
                        </a:lnSpc>
                        <a:spcBef>
                          <a:spcPts val="0"/>
                        </a:spcBef>
                        <a:spcAft>
                          <a:spcPts val="0"/>
                        </a:spcAft>
                        <a:buFontTx/>
                        <a:buNone/>
                      </a:pPr>
                      <a:r>
                        <a:rPr lang="en-GB" sz="1200" u="none" strike="noStrike" kern="1200" cap="none" spc="0" normalizeH="0" baseline="0" noProof="0" dirty="0">
                          <a:solidFill>
                            <a:schemeClr val="tx1"/>
                          </a:solidFill>
                          <a:effectLst/>
                          <a:sym typeface=""/>
                        </a:rPr>
                        <a:t>3 (3.9)</a:t>
                      </a:r>
                      <a:endParaRPr lang="en-GB" sz="1200" b="0" i="0" u="none" strike="noStrike" kern="1200" cap="none" spc="0" normalizeH="0" baseline="0" noProof="0" dirty="0">
                        <a:solidFill>
                          <a:schemeClr val="tx1"/>
                        </a:solidFill>
                        <a:effectLst/>
                        <a:latin typeface="+mn-lt"/>
                        <a:ea typeface="+mn-ea"/>
                        <a:cs typeface="+mn-cs"/>
                        <a:sym typeface=""/>
                      </a:endParaRPr>
                    </a:p>
                  </a:txBody>
                  <a:tcPr marL="0" marR="0"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u="none" strike="noStrike" kern="1200" cap="none" spc="0" normalizeH="0" baseline="0" noProof="0" dirty="0">
                          <a:ln>
                            <a:noFill/>
                          </a:ln>
                          <a:solidFill>
                            <a:srgbClr val="595454"/>
                          </a:solidFill>
                          <a:effectLst/>
                          <a:uLnTx/>
                          <a:uFillTx/>
                          <a:sym typeface=""/>
                        </a:rPr>
                        <a:t>–</a:t>
                      </a:r>
                      <a:endParaRPr kumimoji="0" lang="en-GB" sz="1200" b="0" i="0" u="none" strike="noStrike" kern="1200" cap="none" spc="0" normalizeH="0" baseline="0" noProof="0" dirty="0">
                        <a:ln>
                          <a:noFill/>
                        </a:ln>
                        <a:solidFill>
                          <a:srgbClr val="595454"/>
                        </a:solidFill>
                        <a:effectLst/>
                        <a:uLnTx/>
                        <a:uFillTx/>
                        <a:latin typeface="Trebuchet MS"/>
                        <a:ea typeface="+mn-ea"/>
                        <a:cs typeface="+mn-cs"/>
                        <a:sym typeface=""/>
                      </a:endParaRPr>
                    </a:p>
                  </a:txBody>
                  <a:tcPr marL="0" marR="0" marT="0" marB="0" anchor="ctr"/>
                </a:tc>
                <a:extLst>
                  <a:ext uri="{0D108BD9-81ED-4DB2-BD59-A6C34878D82A}">
                    <a16:rowId xmlns:a16="http://schemas.microsoft.com/office/drawing/2014/main" val="4048582105"/>
                  </a:ext>
                </a:extLst>
              </a:tr>
              <a:tr h="208332">
                <a:tc>
                  <a:txBody>
                    <a:bodyPr/>
                    <a:lstStyle/>
                    <a:p>
                      <a:pPr marL="0" marR="0" lvl="0" indent="0" algn="l" defTabSz="914400" rtl="0" eaLnBrk="1" fontAlgn="auto" hangingPunct="1">
                        <a:lnSpc>
                          <a:spcPct val="100000"/>
                        </a:lnSpc>
                        <a:spcBef>
                          <a:spcPts val="0"/>
                        </a:spcBef>
                        <a:spcAft>
                          <a:spcPts val="0"/>
                        </a:spcAft>
                        <a:buFontTx/>
                        <a:buNone/>
                        <a:tabLst/>
                      </a:pPr>
                      <a:r>
                        <a:rPr lang="en-GB" sz="1200" b="1" u="none" strike="noStrike" kern="1200" cap="none" spc="0" normalizeH="0" baseline="0" noProof="0" dirty="0">
                          <a:solidFill>
                            <a:schemeClr val="tx1"/>
                          </a:solidFill>
                          <a:sym typeface=""/>
                        </a:rPr>
                        <a:t>Peripheral sensory neuropathy</a:t>
                      </a:r>
                      <a:endParaRPr lang="en-GB" sz="1200" b="1" i="0" u="none" strike="noStrike" kern="1200" cap="none" spc="0" normalizeH="0" baseline="0" noProof="0" dirty="0">
                        <a:solidFill>
                          <a:schemeClr val="tx1"/>
                        </a:solidFill>
                        <a:latin typeface="+mn-lt"/>
                        <a:ea typeface="+mn-ea"/>
                        <a:cs typeface="+mn-cs"/>
                        <a:sym typeface=""/>
                      </a:endParaRPr>
                    </a:p>
                  </a:txBody>
                  <a:tcPr marL="90000" marR="0" marT="0" marB="0" anchor="ctr"/>
                </a:tc>
                <a:tc>
                  <a:txBody>
                    <a:bodyPr/>
                    <a:lstStyle/>
                    <a:p>
                      <a:pPr marL="0" marR="0" lvl="0" indent="0" algn="ctr" defTabSz="914400" rtl="0" eaLnBrk="1" fontAlgn="auto" hangingPunct="1">
                        <a:lnSpc>
                          <a:spcPct val="100000"/>
                        </a:lnSpc>
                        <a:spcBef>
                          <a:spcPts val="0"/>
                        </a:spcBef>
                        <a:spcAft>
                          <a:spcPts val="0"/>
                        </a:spcAft>
                        <a:buFontTx/>
                        <a:buNone/>
                      </a:pPr>
                      <a:r>
                        <a:rPr lang="en-GB" sz="1200" u="none" strike="noStrike" kern="1200" cap="none" spc="0" normalizeH="0" baseline="0" noProof="0" dirty="0">
                          <a:solidFill>
                            <a:schemeClr val="tx1"/>
                          </a:solidFill>
                          <a:effectLst/>
                          <a:sym typeface=""/>
                        </a:rPr>
                        <a:t>–</a:t>
                      </a:r>
                      <a:endParaRPr lang="en-GB" sz="1200" b="0" i="0" u="none" strike="noStrike" kern="1200" cap="none" spc="0" normalizeH="0" baseline="0" noProof="0" dirty="0">
                        <a:solidFill>
                          <a:schemeClr val="tx1"/>
                        </a:solidFill>
                        <a:effectLst/>
                        <a:latin typeface="+mn-lt"/>
                        <a:ea typeface="+mn-ea"/>
                        <a:cs typeface="+mn-cs"/>
                        <a:sym typeface=""/>
                      </a:endParaRPr>
                    </a:p>
                  </a:txBody>
                  <a:tcPr marL="0" marR="0"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u="none" strike="noStrike" kern="1200" cap="none" spc="0" normalizeH="0" baseline="0" noProof="0" dirty="0">
                          <a:ln>
                            <a:noFill/>
                          </a:ln>
                          <a:solidFill>
                            <a:srgbClr val="595454"/>
                          </a:solidFill>
                          <a:effectLst/>
                          <a:uLnTx/>
                          <a:uFillTx/>
                          <a:sym typeface=""/>
                        </a:rPr>
                        <a:t>–</a:t>
                      </a:r>
                      <a:endParaRPr kumimoji="0" lang="en-GB" sz="1200" b="0" i="0" u="none" strike="noStrike" kern="1200" cap="none" spc="0" normalizeH="0" baseline="0" noProof="0" dirty="0">
                        <a:ln>
                          <a:noFill/>
                        </a:ln>
                        <a:solidFill>
                          <a:srgbClr val="595454"/>
                        </a:solidFill>
                        <a:effectLst/>
                        <a:uLnTx/>
                        <a:uFillTx/>
                        <a:latin typeface="Trebuchet MS"/>
                        <a:ea typeface="+mn-ea"/>
                        <a:cs typeface="+mn-cs"/>
                        <a:sym typeface=""/>
                      </a:endParaRPr>
                    </a:p>
                  </a:txBody>
                  <a:tcPr marL="0" marR="0" marT="0" marB="0" anchor="ctr"/>
                </a:tc>
                <a:extLst>
                  <a:ext uri="{0D108BD9-81ED-4DB2-BD59-A6C34878D82A}">
                    <a16:rowId xmlns:a16="http://schemas.microsoft.com/office/drawing/2014/main" val="3152850975"/>
                  </a:ext>
                </a:extLst>
              </a:tr>
              <a:tr h="208332">
                <a:tc>
                  <a:txBody>
                    <a:bodyPr/>
                    <a:lstStyle/>
                    <a:p>
                      <a:pPr marL="0" marR="0" lvl="0" indent="0" algn="l" defTabSz="914400" rtl="0" eaLnBrk="1" fontAlgn="auto" hangingPunct="1">
                        <a:lnSpc>
                          <a:spcPct val="100000"/>
                        </a:lnSpc>
                        <a:spcBef>
                          <a:spcPts val="0"/>
                        </a:spcBef>
                        <a:spcAft>
                          <a:spcPts val="0"/>
                        </a:spcAft>
                        <a:buFontTx/>
                        <a:buNone/>
                        <a:tabLst/>
                      </a:pPr>
                      <a:r>
                        <a:rPr lang="en-GB" sz="1200" b="1" u="none" strike="noStrike" kern="1200" cap="none" spc="0" normalizeH="0" baseline="0" noProof="0" dirty="0">
                          <a:solidFill>
                            <a:schemeClr val="tx1"/>
                          </a:solidFill>
                          <a:sym typeface=""/>
                        </a:rPr>
                        <a:t>Diarrhoea</a:t>
                      </a:r>
                      <a:endParaRPr lang="en-GB" sz="1200" b="1" i="0" u="none" strike="noStrike" kern="1200" cap="none" spc="0" normalizeH="0" baseline="0" noProof="0" dirty="0">
                        <a:solidFill>
                          <a:schemeClr val="tx1"/>
                        </a:solidFill>
                        <a:latin typeface="+mn-lt"/>
                        <a:ea typeface="+mn-ea"/>
                        <a:cs typeface="+mn-cs"/>
                        <a:sym typeface=""/>
                      </a:endParaRPr>
                    </a:p>
                  </a:txBody>
                  <a:tcPr marL="90000" marR="0" marT="0" marB="0" anchor="ctr"/>
                </a:tc>
                <a:tc>
                  <a:txBody>
                    <a:bodyPr/>
                    <a:lstStyle/>
                    <a:p>
                      <a:pPr marL="0" marR="0" lvl="0" indent="0" algn="ctr" defTabSz="914400" rtl="0" eaLnBrk="1" fontAlgn="auto" hangingPunct="1">
                        <a:lnSpc>
                          <a:spcPct val="100000"/>
                        </a:lnSpc>
                        <a:spcBef>
                          <a:spcPts val="0"/>
                        </a:spcBef>
                        <a:spcAft>
                          <a:spcPts val="0"/>
                        </a:spcAft>
                        <a:buFontTx/>
                        <a:buNone/>
                      </a:pPr>
                      <a:r>
                        <a:rPr lang="en-GB" sz="1200" u="none" strike="noStrike" kern="1200" cap="none" spc="0" normalizeH="0" baseline="0" noProof="0" dirty="0">
                          <a:solidFill>
                            <a:schemeClr val="tx1"/>
                          </a:solidFill>
                          <a:effectLst/>
                          <a:sym typeface=""/>
                        </a:rPr>
                        <a:t>1 (1.3)</a:t>
                      </a:r>
                      <a:endParaRPr lang="en-GB" sz="1200" b="0" i="0" u="none" strike="noStrike" kern="1200" cap="none" spc="0" normalizeH="0" baseline="0" noProof="0" dirty="0">
                        <a:solidFill>
                          <a:schemeClr val="tx1"/>
                        </a:solidFill>
                        <a:effectLst/>
                        <a:latin typeface="+mn-lt"/>
                        <a:ea typeface="+mn-ea"/>
                        <a:cs typeface="+mn-cs"/>
                        <a:sym typeface=""/>
                      </a:endParaRPr>
                    </a:p>
                  </a:txBody>
                  <a:tcPr marL="0" marR="0"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u="none" strike="noStrike" kern="1200" cap="none" spc="0" normalizeH="0" baseline="0" noProof="0" dirty="0">
                          <a:ln>
                            <a:noFill/>
                          </a:ln>
                          <a:solidFill>
                            <a:srgbClr val="595454"/>
                          </a:solidFill>
                          <a:effectLst/>
                          <a:uLnTx/>
                          <a:uFillTx/>
                          <a:sym typeface=""/>
                        </a:rPr>
                        <a:t>–</a:t>
                      </a:r>
                      <a:endParaRPr kumimoji="0" lang="en-GB" sz="1200" b="0" i="0" u="none" strike="noStrike" kern="1200" cap="none" spc="0" normalizeH="0" baseline="0" noProof="0" dirty="0">
                        <a:ln>
                          <a:noFill/>
                        </a:ln>
                        <a:solidFill>
                          <a:srgbClr val="595454"/>
                        </a:solidFill>
                        <a:effectLst/>
                        <a:uLnTx/>
                        <a:uFillTx/>
                        <a:latin typeface="Trebuchet MS"/>
                        <a:ea typeface="+mn-ea"/>
                        <a:cs typeface="+mn-cs"/>
                        <a:sym typeface=""/>
                      </a:endParaRPr>
                    </a:p>
                  </a:txBody>
                  <a:tcPr marL="0" marR="0" marT="0" marB="0" anchor="ctr"/>
                </a:tc>
                <a:extLst>
                  <a:ext uri="{0D108BD9-81ED-4DB2-BD59-A6C34878D82A}">
                    <a16:rowId xmlns:a16="http://schemas.microsoft.com/office/drawing/2014/main" val="4245307418"/>
                  </a:ext>
                </a:extLst>
              </a:tr>
              <a:tr h="208332">
                <a:tc>
                  <a:txBody>
                    <a:bodyPr/>
                    <a:lstStyle/>
                    <a:p>
                      <a:pPr marL="0" marR="0" lvl="0" indent="0" algn="l" defTabSz="914400" rtl="0" eaLnBrk="1" fontAlgn="auto" hangingPunct="1">
                        <a:lnSpc>
                          <a:spcPct val="100000"/>
                        </a:lnSpc>
                        <a:spcBef>
                          <a:spcPts val="0"/>
                        </a:spcBef>
                        <a:spcAft>
                          <a:spcPts val="0"/>
                        </a:spcAft>
                        <a:buFontTx/>
                        <a:buNone/>
                        <a:tabLst/>
                      </a:pPr>
                      <a:r>
                        <a:rPr lang="en-GB" sz="1200" b="1" u="none" strike="noStrike" kern="1200" cap="none" spc="0" normalizeH="0" baseline="0" noProof="0" dirty="0">
                          <a:solidFill>
                            <a:schemeClr val="tx1"/>
                          </a:solidFill>
                          <a:sym typeface=""/>
                        </a:rPr>
                        <a:t>Nausea</a:t>
                      </a:r>
                      <a:endParaRPr lang="en-GB" sz="1200" b="1" i="0" u="none" strike="noStrike" kern="1200" cap="none" spc="0" normalizeH="0" baseline="0" noProof="0" dirty="0">
                        <a:solidFill>
                          <a:schemeClr val="tx1"/>
                        </a:solidFill>
                        <a:latin typeface="+mn-lt"/>
                        <a:ea typeface="+mn-ea"/>
                        <a:cs typeface="+mn-cs"/>
                        <a:sym typeface=""/>
                      </a:endParaRPr>
                    </a:p>
                  </a:txBody>
                  <a:tcPr marL="90000" marR="0" marT="0" marB="0" anchor="ctr"/>
                </a:tc>
                <a:tc>
                  <a:txBody>
                    <a:bodyPr/>
                    <a:lstStyle/>
                    <a:p>
                      <a:pPr marL="0" marR="0" lvl="0" indent="0" algn="ctr" defTabSz="914400" rtl="0" eaLnBrk="1" fontAlgn="auto" hangingPunct="1">
                        <a:lnSpc>
                          <a:spcPct val="100000"/>
                        </a:lnSpc>
                        <a:spcBef>
                          <a:spcPts val="0"/>
                        </a:spcBef>
                        <a:spcAft>
                          <a:spcPts val="0"/>
                        </a:spcAft>
                        <a:buFontTx/>
                        <a:buNone/>
                      </a:pPr>
                      <a:r>
                        <a:rPr lang="en-GB" sz="1200" u="none" strike="noStrike" kern="1200" cap="none" spc="0" normalizeH="0" baseline="0" noProof="0" dirty="0">
                          <a:solidFill>
                            <a:schemeClr val="tx1"/>
                          </a:solidFill>
                          <a:effectLst/>
                          <a:sym typeface=""/>
                        </a:rPr>
                        <a:t>1 (1.3)</a:t>
                      </a:r>
                      <a:endParaRPr lang="en-GB" sz="1200" b="0" i="0" u="none" strike="noStrike" kern="1200" cap="none" spc="0" normalizeH="0" baseline="0" noProof="0" dirty="0">
                        <a:solidFill>
                          <a:schemeClr val="tx1"/>
                        </a:solidFill>
                        <a:effectLst/>
                        <a:latin typeface="+mn-lt"/>
                        <a:ea typeface="+mn-ea"/>
                        <a:cs typeface="+mn-cs"/>
                        <a:sym typeface=""/>
                      </a:endParaRPr>
                    </a:p>
                  </a:txBody>
                  <a:tcPr marL="0" marR="0"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u="none" strike="noStrike" kern="1200" cap="none" spc="0" normalizeH="0" baseline="0" noProof="0" dirty="0">
                          <a:ln>
                            <a:noFill/>
                          </a:ln>
                          <a:solidFill>
                            <a:srgbClr val="595454"/>
                          </a:solidFill>
                          <a:effectLst/>
                          <a:uLnTx/>
                          <a:uFillTx/>
                          <a:sym typeface=""/>
                        </a:rPr>
                        <a:t>–</a:t>
                      </a:r>
                      <a:endParaRPr kumimoji="0" lang="en-GB" sz="1200" b="0" i="0" u="none" strike="noStrike" kern="1200" cap="none" spc="0" normalizeH="0" baseline="0" noProof="0" dirty="0">
                        <a:ln>
                          <a:noFill/>
                        </a:ln>
                        <a:solidFill>
                          <a:srgbClr val="595454"/>
                        </a:solidFill>
                        <a:effectLst/>
                        <a:uLnTx/>
                        <a:uFillTx/>
                        <a:latin typeface="Trebuchet MS"/>
                        <a:ea typeface="+mn-ea"/>
                        <a:cs typeface="+mn-cs"/>
                        <a:sym typeface=""/>
                      </a:endParaRPr>
                    </a:p>
                  </a:txBody>
                  <a:tcPr marL="0" marR="0" marT="0" marB="0" anchor="ctr"/>
                </a:tc>
                <a:extLst>
                  <a:ext uri="{0D108BD9-81ED-4DB2-BD59-A6C34878D82A}">
                    <a16:rowId xmlns:a16="http://schemas.microsoft.com/office/drawing/2014/main" val="4192345227"/>
                  </a:ext>
                </a:extLst>
              </a:tr>
              <a:tr h="208332">
                <a:tc>
                  <a:txBody>
                    <a:bodyPr/>
                    <a:lstStyle/>
                    <a:p>
                      <a:pPr marL="0" marR="0" lvl="0" indent="0" algn="l" defTabSz="914400" rtl="0" eaLnBrk="1" fontAlgn="auto" hangingPunct="1">
                        <a:lnSpc>
                          <a:spcPct val="100000"/>
                        </a:lnSpc>
                        <a:spcBef>
                          <a:spcPts val="0"/>
                        </a:spcBef>
                        <a:spcAft>
                          <a:spcPts val="0"/>
                        </a:spcAft>
                        <a:buFontTx/>
                        <a:buNone/>
                        <a:tabLst/>
                      </a:pPr>
                      <a:r>
                        <a:rPr lang="en-GB" sz="1200" b="1" u="none" strike="noStrike" kern="1200" cap="none" spc="0" normalizeH="0" baseline="0" noProof="0" dirty="0">
                          <a:solidFill>
                            <a:schemeClr val="tx1"/>
                          </a:solidFill>
                          <a:sym typeface=""/>
                        </a:rPr>
                        <a:t>Deep vein thrombosis</a:t>
                      </a:r>
                      <a:endParaRPr lang="en-GB" sz="1200" b="1" i="0" u="none" strike="noStrike" kern="1200" cap="none" spc="0" normalizeH="0" baseline="0" noProof="0" dirty="0">
                        <a:solidFill>
                          <a:schemeClr val="tx1"/>
                        </a:solidFill>
                        <a:latin typeface="+mn-lt"/>
                        <a:ea typeface="+mn-ea"/>
                        <a:cs typeface="+mn-cs"/>
                        <a:sym typeface=""/>
                      </a:endParaRPr>
                    </a:p>
                  </a:txBody>
                  <a:tcPr marL="90000" marR="0"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u="none" strike="noStrike" kern="1200" cap="none" spc="0" normalizeH="0" baseline="0" noProof="0" dirty="0">
                          <a:solidFill>
                            <a:schemeClr val="tx1"/>
                          </a:solidFill>
                          <a:effectLst/>
                          <a:sym typeface=""/>
                        </a:rPr>
                        <a:t>–</a:t>
                      </a:r>
                      <a:endParaRPr lang="en-GB" sz="1200" b="0" i="0" u="none" strike="noStrike" kern="1200" cap="none" spc="0" normalizeH="0" baseline="0" noProof="0" dirty="0">
                        <a:solidFill>
                          <a:schemeClr val="tx1"/>
                        </a:solidFill>
                        <a:effectLst/>
                        <a:latin typeface="+mn-lt"/>
                        <a:ea typeface="+mn-ea"/>
                        <a:cs typeface="+mn-cs"/>
                        <a:sym typeface=""/>
                      </a:endParaRPr>
                    </a:p>
                  </a:txBody>
                  <a:tcPr marL="0" marR="0"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u="none" strike="noStrike" kern="1200" cap="none" spc="0" normalizeH="0" baseline="0" noProof="0" dirty="0">
                          <a:ln>
                            <a:noFill/>
                          </a:ln>
                          <a:solidFill>
                            <a:srgbClr val="595454"/>
                          </a:solidFill>
                          <a:effectLst/>
                          <a:uLnTx/>
                          <a:uFillTx/>
                          <a:sym typeface=""/>
                        </a:rPr>
                        <a:t>–</a:t>
                      </a:r>
                      <a:endParaRPr kumimoji="0" lang="en-GB" sz="1200" b="0" i="0" u="none" strike="noStrike" kern="1200" cap="none" spc="0" normalizeH="0" baseline="0" noProof="0" dirty="0">
                        <a:ln>
                          <a:noFill/>
                        </a:ln>
                        <a:solidFill>
                          <a:srgbClr val="595454"/>
                        </a:solidFill>
                        <a:effectLst/>
                        <a:uLnTx/>
                        <a:uFillTx/>
                        <a:latin typeface="Trebuchet MS"/>
                        <a:ea typeface="+mn-ea"/>
                        <a:cs typeface="+mn-cs"/>
                        <a:sym typeface=""/>
                      </a:endParaRPr>
                    </a:p>
                  </a:txBody>
                  <a:tcPr marL="0" marR="0" marT="0" marB="0" anchor="ctr"/>
                </a:tc>
                <a:extLst>
                  <a:ext uri="{0D108BD9-81ED-4DB2-BD59-A6C34878D82A}">
                    <a16:rowId xmlns:a16="http://schemas.microsoft.com/office/drawing/2014/main" val="3786249745"/>
                  </a:ext>
                </a:extLst>
              </a:tr>
              <a:tr h="208332">
                <a:tc>
                  <a:txBody>
                    <a:bodyPr/>
                    <a:lstStyle/>
                    <a:p>
                      <a:pPr marL="0" marR="0" lvl="0" indent="0" algn="l" defTabSz="914400" rtl="0" eaLnBrk="1" fontAlgn="auto" hangingPunct="1">
                        <a:lnSpc>
                          <a:spcPct val="100000"/>
                        </a:lnSpc>
                        <a:spcBef>
                          <a:spcPts val="0"/>
                        </a:spcBef>
                        <a:spcAft>
                          <a:spcPts val="0"/>
                        </a:spcAft>
                        <a:buFontTx/>
                        <a:buNone/>
                        <a:tabLst/>
                      </a:pPr>
                      <a:r>
                        <a:rPr lang="en-GB" sz="1200" b="1" u="none" strike="noStrike" kern="1200" cap="none" spc="0" normalizeH="0" baseline="0" noProof="0" dirty="0">
                          <a:solidFill>
                            <a:schemeClr val="tx1"/>
                          </a:solidFill>
                          <a:sym typeface=""/>
                        </a:rPr>
                        <a:t>Infections</a:t>
                      </a:r>
                      <a:endParaRPr lang="en-GB" sz="1200" b="1" i="0" u="none" strike="noStrike" kern="1200" cap="none" spc="0" normalizeH="0" baseline="0" noProof="0" dirty="0">
                        <a:solidFill>
                          <a:schemeClr val="tx1"/>
                        </a:solidFill>
                        <a:latin typeface="+mn-lt"/>
                        <a:ea typeface="+mn-ea"/>
                        <a:cs typeface="+mn-cs"/>
                        <a:sym typeface=""/>
                      </a:endParaRPr>
                    </a:p>
                  </a:txBody>
                  <a:tcPr marL="90000" marR="0" marT="0" marB="0" anchor="ctr"/>
                </a:tc>
                <a:tc>
                  <a:txBody>
                    <a:bodyPr/>
                    <a:lstStyle/>
                    <a:p>
                      <a:pPr marL="0" marR="0" lvl="0" indent="0" algn="ctr" defTabSz="914400" rtl="0" eaLnBrk="1" fontAlgn="auto" hangingPunct="1">
                        <a:lnSpc>
                          <a:spcPct val="100000"/>
                        </a:lnSpc>
                        <a:spcBef>
                          <a:spcPts val="0"/>
                        </a:spcBef>
                        <a:spcAft>
                          <a:spcPts val="0"/>
                        </a:spcAft>
                        <a:buFontTx/>
                        <a:buNone/>
                      </a:pPr>
                      <a:r>
                        <a:rPr lang="en-GB" sz="1200" u="none" strike="noStrike" kern="1200" cap="none" spc="0" normalizeH="0" baseline="0" noProof="0" dirty="0">
                          <a:solidFill>
                            <a:schemeClr val="tx1"/>
                          </a:solidFill>
                          <a:effectLst/>
                          <a:sym typeface=""/>
                        </a:rPr>
                        <a:t>25 (32.9)</a:t>
                      </a:r>
                      <a:endParaRPr lang="en-GB" sz="1200" b="0" i="0" u="none" strike="noStrike" kern="1200" cap="none" spc="0" normalizeH="0" baseline="0" noProof="0" dirty="0">
                        <a:solidFill>
                          <a:schemeClr val="tx1"/>
                        </a:solidFill>
                        <a:effectLst/>
                        <a:latin typeface="+mn-lt"/>
                        <a:ea typeface="+mn-ea"/>
                        <a:cs typeface="+mn-cs"/>
                        <a:sym typeface=""/>
                      </a:endParaRPr>
                    </a:p>
                  </a:txBody>
                  <a:tcPr marL="0" marR="0" marT="0" marB="0" anchor="ctr"/>
                </a:tc>
                <a:tc>
                  <a:txBody>
                    <a:bodyPr/>
                    <a:lstStyle/>
                    <a:p>
                      <a:pPr marL="0" marR="0" lvl="0" indent="0" algn="ctr" defTabSz="914400" rtl="0" eaLnBrk="1" fontAlgn="auto" hangingPunct="1">
                        <a:lnSpc>
                          <a:spcPct val="100000"/>
                        </a:lnSpc>
                        <a:spcBef>
                          <a:spcPts val="0"/>
                        </a:spcBef>
                        <a:spcAft>
                          <a:spcPts val="0"/>
                        </a:spcAft>
                        <a:buFontTx/>
                        <a:buNone/>
                      </a:pPr>
                      <a:r>
                        <a:rPr lang="en-GB" sz="1200" u="none" strike="noStrike" kern="1200" cap="none" spc="0" normalizeH="0" baseline="0" noProof="0" dirty="0">
                          <a:solidFill>
                            <a:schemeClr val="tx1"/>
                          </a:solidFill>
                          <a:effectLst/>
                          <a:sym typeface=""/>
                        </a:rPr>
                        <a:t>2 (2.6)</a:t>
                      </a:r>
                      <a:endParaRPr lang="en-GB" sz="1200" b="0" i="0" u="none" strike="noStrike" kern="1200" cap="none" spc="0" normalizeH="0" baseline="0" noProof="0" dirty="0">
                        <a:solidFill>
                          <a:schemeClr val="tx1"/>
                        </a:solidFill>
                        <a:effectLst/>
                        <a:latin typeface="+mn-lt"/>
                        <a:ea typeface="+mn-ea"/>
                        <a:cs typeface="+mn-cs"/>
                        <a:sym typeface=""/>
                      </a:endParaRPr>
                    </a:p>
                  </a:txBody>
                  <a:tcPr marL="0" marR="0" marT="0" marB="0" anchor="ctr"/>
                </a:tc>
                <a:extLst>
                  <a:ext uri="{0D108BD9-81ED-4DB2-BD59-A6C34878D82A}">
                    <a16:rowId xmlns:a16="http://schemas.microsoft.com/office/drawing/2014/main" val="2376962068"/>
                  </a:ext>
                </a:extLst>
              </a:tr>
              <a:tr h="208332">
                <a:tc>
                  <a:txBody>
                    <a:bodyPr/>
                    <a:lstStyle/>
                    <a:p>
                      <a:pPr marL="0" marR="0" lvl="0" indent="0" algn="l" defTabSz="914400" rtl="0" eaLnBrk="1" fontAlgn="auto" hangingPunct="1">
                        <a:lnSpc>
                          <a:spcPct val="100000"/>
                        </a:lnSpc>
                        <a:spcBef>
                          <a:spcPts val="0"/>
                        </a:spcBef>
                        <a:spcAft>
                          <a:spcPts val="0"/>
                        </a:spcAft>
                        <a:buFontTx/>
                        <a:buNone/>
                        <a:tabLst/>
                      </a:pPr>
                      <a:r>
                        <a:rPr lang="en-GB" sz="1200" b="1" u="none" strike="noStrike" kern="1200" cap="none" spc="0" normalizeH="0" baseline="0" noProof="0" dirty="0" err="1">
                          <a:solidFill>
                            <a:schemeClr val="tx1"/>
                          </a:solidFill>
                          <a:sym typeface=""/>
                        </a:rPr>
                        <a:t>Pneumonia</a:t>
                      </a:r>
                      <a:r>
                        <a:rPr lang="en-GB" sz="1200" b="0" u="none" strike="noStrike" kern="1200" cap="none" spc="0" normalizeH="0" baseline="30000" noProof="0" dirty="0" err="1">
                          <a:solidFill>
                            <a:schemeClr val="tx1"/>
                          </a:solidFill>
                          <a:sym typeface=""/>
                        </a:rPr>
                        <a:t>h</a:t>
                      </a:r>
                      <a:endParaRPr lang="en-GB" sz="1200" b="0" i="0" u="none" strike="noStrike" kern="1200" cap="none" spc="0" normalizeH="0" baseline="30000" noProof="0" dirty="0">
                        <a:solidFill>
                          <a:schemeClr val="tx1"/>
                        </a:solidFill>
                        <a:latin typeface="+mn-lt"/>
                        <a:ea typeface="+mn-ea"/>
                        <a:cs typeface="+mn-cs"/>
                        <a:sym typeface=""/>
                      </a:endParaRPr>
                    </a:p>
                  </a:txBody>
                  <a:tcPr marL="90000" marR="0" marT="0" marB="0" anchor="ctr"/>
                </a:tc>
                <a:tc>
                  <a:txBody>
                    <a:bodyPr/>
                    <a:lstStyle/>
                    <a:p>
                      <a:pPr marL="0" marR="0" lvl="0" indent="0" algn="ctr" defTabSz="914400" rtl="0" eaLnBrk="1" fontAlgn="auto" hangingPunct="1">
                        <a:lnSpc>
                          <a:spcPct val="100000"/>
                        </a:lnSpc>
                        <a:spcBef>
                          <a:spcPts val="0"/>
                        </a:spcBef>
                        <a:spcAft>
                          <a:spcPts val="0"/>
                        </a:spcAft>
                        <a:buFontTx/>
                        <a:buNone/>
                      </a:pPr>
                      <a:r>
                        <a:rPr lang="en-GB" sz="1200" u="none" strike="noStrike" kern="1200" cap="none" spc="0" normalizeH="0" baseline="0" noProof="0" dirty="0">
                          <a:solidFill>
                            <a:schemeClr val="tx1"/>
                          </a:solidFill>
                          <a:effectLst/>
                          <a:sym typeface=""/>
                        </a:rPr>
                        <a:t>11 (14.5)</a:t>
                      </a:r>
                      <a:endParaRPr lang="en-GB" sz="1200" b="0" i="0" u="none" strike="noStrike" kern="1200" cap="none" spc="0" normalizeH="0" baseline="0" noProof="0" dirty="0">
                        <a:solidFill>
                          <a:schemeClr val="tx1"/>
                        </a:solidFill>
                        <a:effectLst/>
                        <a:latin typeface="+mn-lt"/>
                        <a:ea typeface="+mn-ea"/>
                        <a:cs typeface="+mn-cs"/>
                        <a:sym typeface=""/>
                      </a:endParaRPr>
                    </a:p>
                  </a:txBody>
                  <a:tcPr marL="0" marR="0" marT="0" marB="0" anchor="ctr"/>
                </a:tc>
                <a:tc>
                  <a:txBody>
                    <a:bodyPr/>
                    <a:lstStyle/>
                    <a:p>
                      <a:pPr marL="0" marR="0" lvl="0" indent="0" algn="ctr" defTabSz="914400" rtl="0" eaLnBrk="1" fontAlgn="auto" hangingPunct="1">
                        <a:lnSpc>
                          <a:spcPct val="100000"/>
                        </a:lnSpc>
                        <a:spcBef>
                          <a:spcPts val="0"/>
                        </a:spcBef>
                        <a:spcAft>
                          <a:spcPts val="0"/>
                        </a:spcAft>
                        <a:buFontTx/>
                        <a:buNone/>
                      </a:pPr>
                      <a:r>
                        <a:rPr lang="en-GB" sz="1200" u="none" strike="noStrike" kern="1200" cap="none" spc="0" normalizeH="0" baseline="0" noProof="0" dirty="0">
                          <a:solidFill>
                            <a:schemeClr val="tx1"/>
                          </a:solidFill>
                          <a:effectLst/>
                          <a:sym typeface=""/>
                        </a:rPr>
                        <a:t>–</a:t>
                      </a:r>
                      <a:endParaRPr lang="en-GB" sz="1200" b="0" i="0" u="none" strike="noStrike" kern="1200" cap="none" spc="0" normalizeH="0" baseline="0" noProof="0" dirty="0">
                        <a:solidFill>
                          <a:schemeClr val="tx1"/>
                        </a:solidFill>
                        <a:effectLst/>
                        <a:latin typeface="+mn-lt"/>
                        <a:ea typeface="+mn-ea"/>
                        <a:cs typeface="+mn-cs"/>
                        <a:sym typeface=""/>
                      </a:endParaRPr>
                    </a:p>
                  </a:txBody>
                  <a:tcPr marL="0" marR="0" marT="0" marB="0" anchor="ctr"/>
                </a:tc>
                <a:extLst>
                  <a:ext uri="{0D108BD9-81ED-4DB2-BD59-A6C34878D82A}">
                    <a16:rowId xmlns:a16="http://schemas.microsoft.com/office/drawing/2014/main" val="2957718289"/>
                  </a:ext>
                </a:extLst>
              </a:tr>
            </a:tbl>
          </a:graphicData>
        </a:graphic>
      </p:graphicFrame>
      <p:sp>
        <p:nvSpPr>
          <p:cNvPr id="7" name="Rectangle 6">
            <a:extLst>
              <a:ext uri="{FF2B5EF4-FFF2-40B4-BE49-F238E27FC236}">
                <a16:creationId xmlns:a16="http://schemas.microsoft.com/office/drawing/2014/main" id="{01CB9F2F-7968-439E-8505-E3F7D9009A42}"/>
              </a:ext>
            </a:extLst>
          </p:cNvPr>
          <p:cNvSpPr/>
          <p:nvPr/>
        </p:nvSpPr>
        <p:spPr>
          <a:xfrm>
            <a:off x="6407736" y="4207810"/>
            <a:ext cx="5400001" cy="1121721"/>
          </a:xfrm>
          <a:prstGeom prst="rect">
            <a:avLst/>
          </a:prstGeom>
          <a:noFill/>
        </p:spPr>
        <p:txBody>
          <a:bodyPr wrap="square" lIns="122400" tIns="0" bIns="0" anchor="t" anchorCtr="0">
            <a:noAutofit/>
          </a:bodyPr>
          <a:lstStyle/>
          <a:p>
            <a:pPr marL="179388" marR="0" lvl="0" indent="-179388"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GB" sz="1200" i="0" u="none" strike="noStrike" kern="1200" cap="none" spc="0" normalizeH="0" baseline="0" dirty="0">
                <a:ln>
                  <a:noFill/>
                </a:ln>
                <a:solidFill>
                  <a:srgbClr val="595454"/>
                </a:solidFill>
                <a:effectLst/>
                <a:uLnTx/>
                <a:uFillTx/>
                <a:ea typeface="Times New Roman" panose="02020603050405020304" pitchFamily="18" charset="0"/>
                <a:cs typeface="+mn-cs"/>
              </a:rPr>
              <a:t>Prophylactic G-CSF was not permitted during C1</a:t>
            </a:r>
          </a:p>
          <a:p>
            <a:pPr marL="171450" marR="0" lvl="0" indent="-1714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GB" sz="1200" dirty="0">
                <a:solidFill>
                  <a:srgbClr val="595454"/>
                </a:solidFill>
                <a:ea typeface="Times New Roman" panose="02020603050405020304" pitchFamily="18" charset="0"/>
              </a:rPr>
              <a:t>Neutropenia was managed with dose interruption/reduction and G-CSF</a:t>
            </a:r>
          </a:p>
          <a:p>
            <a:pPr marL="171450" marR="0" lvl="0" indent="-1714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GB" sz="1200" i="0" u="none" strike="noStrike" kern="1200" cap="none" spc="0" normalizeH="0" baseline="0" dirty="0">
                <a:ln>
                  <a:noFill/>
                </a:ln>
                <a:solidFill>
                  <a:srgbClr val="595454"/>
                </a:solidFill>
                <a:effectLst/>
                <a:uLnTx/>
                <a:uFillTx/>
                <a:ea typeface="Times New Roman" panose="02020603050405020304" pitchFamily="18" charset="0"/>
                <a:cs typeface="+mn-cs"/>
              </a:rPr>
              <a:t>Dose reduction of CC-92480 occurred in 17 (22.4%) patients</a:t>
            </a:r>
          </a:p>
          <a:p>
            <a:pPr marL="171450" marR="0" lvl="0" indent="-1714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GB" sz="1200" dirty="0">
                <a:solidFill>
                  <a:srgbClr val="595454"/>
                </a:solidFill>
                <a:ea typeface="Times New Roman" panose="02020603050405020304" pitchFamily="18" charset="0"/>
              </a:rPr>
              <a:t>No patients discontinued due to treatment-related AEs</a:t>
            </a:r>
            <a:endParaRPr kumimoji="0" lang="en-GB" sz="1200" i="0" u="none" strike="noStrike" kern="1200" cap="none" spc="0" normalizeH="0" baseline="0" dirty="0">
              <a:ln>
                <a:noFill/>
              </a:ln>
              <a:solidFill>
                <a:srgbClr val="595454"/>
              </a:solidFill>
              <a:effectLst/>
              <a:uLnTx/>
              <a:uFillTx/>
              <a:ea typeface="Times New Roman" panose="02020603050405020304" pitchFamily="18" charset="0"/>
              <a:cs typeface="+mn-cs"/>
            </a:endParaRPr>
          </a:p>
        </p:txBody>
      </p:sp>
      <p:grpSp>
        <p:nvGrpSpPr>
          <p:cNvPr id="8" name="Group 7">
            <a:extLst>
              <a:ext uri="{FF2B5EF4-FFF2-40B4-BE49-F238E27FC236}">
                <a16:creationId xmlns:a16="http://schemas.microsoft.com/office/drawing/2014/main" id="{687C7C37-1930-4CC4-862B-CFF05AF25F7B}"/>
              </a:ext>
            </a:extLst>
          </p:cNvPr>
          <p:cNvGrpSpPr/>
          <p:nvPr/>
        </p:nvGrpSpPr>
        <p:grpSpPr>
          <a:xfrm>
            <a:off x="396444" y="1640159"/>
            <a:ext cx="5669280" cy="3689372"/>
            <a:chOff x="665340" y="890334"/>
            <a:chExt cx="8123060" cy="3058209"/>
          </a:xfrm>
        </p:grpSpPr>
        <p:graphicFrame>
          <p:nvGraphicFramePr>
            <p:cNvPr id="9" name="Chart 8">
              <a:extLst>
                <a:ext uri="{FF2B5EF4-FFF2-40B4-BE49-F238E27FC236}">
                  <a16:creationId xmlns:a16="http://schemas.microsoft.com/office/drawing/2014/main" id="{822FA792-D75C-4E49-BFDB-649DD710E26F}"/>
                </a:ext>
              </a:extLst>
            </p:cNvPr>
            <p:cNvGraphicFramePr/>
            <p:nvPr>
              <p:extLst>
                <p:ext uri="{D42A27DB-BD31-4B8C-83A1-F6EECF244321}">
                  <p14:modId xmlns:p14="http://schemas.microsoft.com/office/powerpoint/2010/main" val="2748431011"/>
                </p:ext>
              </p:extLst>
            </p:nvPr>
          </p:nvGraphicFramePr>
          <p:xfrm>
            <a:off x="665340" y="957434"/>
            <a:ext cx="8123060" cy="2991109"/>
          </p:xfrm>
          <a:graphic>
            <a:graphicData uri="http://schemas.openxmlformats.org/drawingml/2006/chart">
              <c:chart xmlns:c="http://schemas.openxmlformats.org/drawingml/2006/chart" xmlns:r="http://schemas.openxmlformats.org/officeDocument/2006/relationships" r:id="rId2"/>
            </a:graphicData>
          </a:graphic>
        </p:graphicFrame>
        <p:sp>
          <p:nvSpPr>
            <p:cNvPr id="10" name="TextBox 9">
              <a:extLst>
                <a:ext uri="{FF2B5EF4-FFF2-40B4-BE49-F238E27FC236}">
                  <a16:creationId xmlns:a16="http://schemas.microsoft.com/office/drawing/2014/main" id="{320FDB72-DA50-4307-BBC4-0651BFEC0BFF}"/>
                </a:ext>
              </a:extLst>
            </p:cNvPr>
            <p:cNvSpPr txBox="1"/>
            <p:nvPr/>
          </p:nvSpPr>
          <p:spPr>
            <a:xfrm>
              <a:off x="1604835" y="890334"/>
              <a:ext cx="1795997" cy="2040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i="0" u="none" strike="noStrike" kern="1200" cap="none" spc="0" normalizeH="0" baseline="0" dirty="0">
                  <a:ln>
                    <a:noFill/>
                  </a:ln>
                  <a:effectLst/>
                  <a:uLnTx/>
                  <a:uFillTx/>
                  <a:ea typeface="+mn-ea"/>
                  <a:cs typeface="+mn-cs"/>
                </a:rPr>
                <a:t>ORR</a:t>
              </a:r>
              <a:r>
                <a:rPr kumimoji="0" lang="en-GB" sz="1000" i="0" u="none" strike="noStrike" kern="1200" cap="none" spc="0" normalizeH="0" baseline="30000" dirty="0">
                  <a:ln>
                    <a:noFill/>
                  </a:ln>
                  <a:effectLst/>
                  <a:uLnTx/>
                  <a:uFillTx/>
                  <a:ea typeface="+mn-ea"/>
                  <a:cs typeface="+mn-cs"/>
                </a:rPr>
                <a:t>a</a:t>
              </a:r>
              <a:r>
                <a:rPr kumimoji="0" lang="en-GB" sz="1000" i="0" u="none" strike="noStrike" kern="1200" cap="none" spc="0" normalizeH="0" baseline="0" dirty="0">
                  <a:ln>
                    <a:noFill/>
                  </a:ln>
                  <a:effectLst/>
                  <a:uLnTx/>
                  <a:uFillTx/>
                  <a:ea typeface="+mn-ea"/>
                  <a:cs typeface="+mn-cs"/>
                </a:rPr>
                <a:t> 21.1%</a:t>
              </a:r>
            </a:p>
          </p:txBody>
        </p:sp>
        <p:sp>
          <p:nvSpPr>
            <p:cNvPr id="11" name="TextBox 10">
              <a:extLst>
                <a:ext uri="{FF2B5EF4-FFF2-40B4-BE49-F238E27FC236}">
                  <a16:creationId xmlns:a16="http://schemas.microsoft.com/office/drawing/2014/main" id="{7BAAFE82-5BD6-4949-9DDA-F1E1E3CEBB3C}"/>
                </a:ext>
              </a:extLst>
            </p:cNvPr>
            <p:cNvSpPr txBox="1"/>
            <p:nvPr/>
          </p:nvSpPr>
          <p:spPr>
            <a:xfrm>
              <a:off x="6164889" y="891673"/>
              <a:ext cx="1472979" cy="2040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i="0" u="none" strike="noStrike" kern="1200" cap="none" spc="0" normalizeH="0" baseline="0" dirty="0">
                  <a:ln>
                    <a:noFill/>
                  </a:ln>
                  <a:effectLst/>
                  <a:uLnTx/>
                  <a:uFillTx/>
                  <a:ea typeface="+mn-ea"/>
                  <a:cs typeface="+mn-cs"/>
                </a:rPr>
                <a:t>ORR</a:t>
              </a:r>
              <a:r>
                <a:rPr kumimoji="0" lang="en-GB" sz="1000" i="0" u="none" strike="noStrike" kern="1200" cap="none" spc="0" normalizeH="0" baseline="30000" dirty="0">
                  <a:ln>
                    <a:noFill/>
                  </a:ln>
                  <a:effectLst/>
                  <a:uLnTx/>
                  <a:uFillTx/>
                  <a:ea typeface="+mn-ea"/>
                  <a:cs typeface="+mn-cs"/>
                </a:rPr>
                <a:t>a</a:t>
              </a:r>
              <a:r>
                <a:rPr kumimoji="0" lang="en-GB" sz="1000" i="0" u="none" strike="noStrike" kern="1200" cap="none" spc="0" normalizeH="0" baseline="0" dirty="0">
                  <a:ln>
                    <a:noFill/>
                  </a:ln>
                  <a:effectLst/>
                  <a:uLnTx/>
                  <a:uFillTx/>
                  <a:ea typeface="+mn-ea"/>
                  <a:cs typeface="+mn-cs"/>
                </a:rPr>
                <a:t> 54.5%</a:t>
              </a:r>
            </a:p>
          </p:txBody>
        </p:sp>
        <p:sp>
          <p:nvSpPr>
            <p:cNvPr id="12" name="TextBox 11">
              <a:extLst>
                <a:ext uri="{FF2B5EF4-FFF2-40B4-BE49-F238E27FC236}">
                  <a16:creationId xmlns:a16="http://schemas.microsoft.com/office/drawing/2014/main" id="{412F11BF-6102-40CA-BF49-7A225381494C}"/>
                </a:ext>
              </a:extLst>
            </p:cNvPr>
            <p:cNvSpPr txBox="1"/>
            <p:nvPr/>
          </p:nvSpPr>
          <p:spPr>
            <a:xfrm>
              <a:off x="3984370" y="894660"/>
              <a:ext cx="1472979" cy="2040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i="0" u="none" strike="noStrike" kern="1200" cap="none" spc="0" normalizeH="0" baseline="0" dirty="0">
                  <a:ln>
                    <a:noFill/>
                  </a:ln>
                  <a:effectLst/>
                  <a:uLnTx/>
                  <a:uFillTx/>
                  <a:ea typeface="+mn-ea"/>
                  <a:cs typeface="+mn-cs"/>
                </a:rPr>
                <a:t>ORR</a:t>
              </a:r>
              <a:r>
                <a:rPr kumimoji="0" lang="en-GB" sz="1000" i="0" u="none" strike="noStrike" kern="1200" cap="none" spc="0" normalizeH="0" baseline="30000" dirty="0">
                  <a:ln>
                    <a:noFill/>
                  </a:ln>
                  <a:effectLst/>
                  <a:uLnTx/>
                  <a:uFillTx/>
                  <a:ea typeface="+mn-ea"/>
                  <a:cs typeface="+mn-cs"/>
                </a:rPr>
                <a:t>a</a:t>
              </a:r>
              <a:r>
                <a:rPr kumimoji="0" lang="en-GB" sz="1000" i="0" u="none" strike="noStrike" kern="1200" cap="none" spc="0" normalizeH="0" baseline="0" dirty="0">
                  <a:ln>
                    <a:noFill/>
                  </a:ln>
                  <a:effectLst/>
                  <a:uLnTx/>
                  <a:uFillTx/>
                  <a:ea typeface="+mn-ea"/>
                  <a:cs typeface="+mn-cs"/>
                </a:rPr>
                <a:t> 40.0%</a:t>
              </a:r>
            </a:p>
          </p:txBody>
        </p:sp>
        <p:sp>
          <p:nvSpPr>
            <p:cNvPr id="13" name="TextBox 12">
              <a:extLst>
                <a:ext uri="{FF2B5EF4-FFF2-40B4-BE49-F238E27FC236}">
                  <a16:creationId xmlns:a16="http://schemas.microsoft.com/office/drawing/2014/main" id="{5E2D0A86-E7AD-49D5-B9BF-8D9F075665FC}"/>
                </a:ext>
              </a:extLst>
            </p:cNvPr>
            <p:cNvSpPr txBox="1"/>
            <p:nvPr/>
          </p:nvSpPr>
          <p:spPr>
            <a:xfrm>
              <a:off x="4126500" y="3651966"/>
              <a:ext cx="1188719" cy="150877"/>
            </a:xfrm>
            <a:prstGeom prst="rect">
              <a:avLst/>
            </a:prstGeom>
            <a:noFill/>
            <a:ln>
              <a:noFill/>
            </a:ln>
          </p:spPr>
          <p:txBody>
            <a:bodyPr wrap="none" t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dirty="0">
                  <a:ln w="22225">
                    <a:noFill/>
                    <a:prstDash val="solid"/>
                  </a:ln>
                  <a:effectLst/>
                  <a:uLnTx/>
                  <a:uFillTx/>
                  <a:ea typeface="+mn-ea"/>
                  <a:cs typeface="Calibri" panose="020F0502020204030204" pitchFamily="34" charset="0"/>
                </a:rPr>
                <a:t>MTD</a:t>
              </a:r>
            </a:p>
          </p:txBody>
        </p:sp>
        <p:sp>
          <p:nvSpPr>
            <p:cNvPr id="14" name="TextBox 13">
              <a:extLst>
                <a:ext uri="{FF2B5EF4-FFF2-40B4-BE49-F238E27FC236}">
                  <a16:creationId xmlns:a16="http://schemas.microsoft.com/office/drawing/2014/main" id="{763EA6CD-8369-43AB-8B33-0A85DEB5096B}"/>
                </a:ext>
              </a:extLst>
            </p:cNvPr>
            <p:cNvSpPr txBox="1"/>
            <p:nvPr/>
          </p:nvSpPr>
          <p:spPr>
            <a:xfrm>
              <a:off x="6305117" y="3650092"/>
              <a:ext cx="1192526" cy="150877"/>
            </a:xfrm>
            <a:prstGeom prst="rect">
              <a:avLst/>
            </a:prstGeom>
            <a:noFill/>
            <a:ln w="19050">
              <a:noFill/>
            </a:ln>
          </p:spPr>
          <p:txBody>
            <a:bodyPr wrap="none" t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dirty="0">
                  <a:ln w="22225">
                    <a:noFill/>
                    <a:prstDash val="solid"/>
                  </a:ln>
                  <a:effectLst/>
                  <a:uLnTx/>
                  <a:uFillTx/>
                  <a:ea typeface="+mn-ea"/>
                  <a:cs typeface="Calibri" panose="020F0502020204030204" pitchFamily="34" charset="0"/>
                </a:rPr>
                <a:t>RP2D</a:t>
              </a:r>
            </a:p>
          </p:txBody>
        </p:sp>
        <p:sp>
          <p:nvSpPr>
            <p:cNvPr id="15" name="Right Brace 14">
              <a:extLst>
                <a:ext uri="{FF2B5EF4-FFF2-40B4-BE49-F238E27FC236}">
                  <a16:creationId xmlns:a16="http://schemas.microsoft.com/office/drawing/2014/main" id="{B06D66C2-2284-4E8C-BB79-8F9FABB45368}"/>
                </a:ext>
              </a:extLst>
            </p:cNvPr>
            <p:cNvSpPr/>
            <p:nvPr/>
          </p:nvSpPr>
          <p:spPr>
            <a:xfrm flipH="1">
              <a:off x="1798789" y="1312337"/>
              <a:ext cx="112337" cy="503153"/>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dirty="0">
                <a:ln>
                  <a:noFill/>
                </a:ln>
                <a:effectLst/>
                <a:uLnTx/>
                <a:uFillTx/>
                <a:ea typeface="+mn-ea"/>
                <a:cs typeface="+mn-cs"/>
              </a:endParaRPr>
            </a:p>
          </p:txBody>
        </p:sp>
        <p:sp>
          <p:nvSpPr>
            <p:cNvPr id="16" name="TextBox 15">
              <a:extLst>
                <a:ext uri="{FF2B5EF4-FFF2-40B4-BE49-F238E27FC236}">
                  <a16:creationId xmlns:a16="http://schemas.microsoft.com/office/drawing/2014/main" id="{BDC6D2EC-5FD7-41C3-8217-9A249227D96A}"/>
                </a:ext>
              </a:extLst>
            </p:cNvPr>
            <p:cNvSpPr txBox="1"/>
            <p:nvPr/>
          </p:nvSpPr>
          <p:spPr>
            <a:xfrm>
              <a:off x="1150910" y="1428310"/>
              <a:ext cx="902109" cy="28063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800" i="0" u="none" strike="noStrike" kern="1200" cap="none" spc="0" normalizeH="0" baseline="0" dirty="0">
                  <a:ln>
                    <a:noFill/>
                  </a:ln>
                  <a:effectLst/>
                  <a:uLnTx/>
                  <a:uFillTx/>
                  <a:ea typeface="+mn-ea"/>
                  <a:cs typeface="+mn-cs"/>
                </a:rPr>
                <a:t>CBR</a:t>
              </a:r>
              <a:r>
                <a:rPr kumimoji="0" lang="en-GB" sz="800" i="0" u="none" strike="noStrike" kern="1200" cap="none" spc="0" normalizeH="0" baseline="30000" dirty="0">
                  <a:ln>
                    <a:noFill/>
                  </a:ln>
                  <a:effectLst/>
                  <a:uLnTx/>
                  <a:uFillTx/>
                  <a:ea typeface="+mn-ea"/>
                  <a:cs typeface="+mn-cs"/>
                </a:rPr>
                <a:t>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800" i="0" u="none" strike="noStrike" kern="1200" cap="none" spc="0" normalizeH="0" baseline="0" dirty="0">
                  <a:ln>
                    <a:noFill/>
                  </a:ln>
                  <a:effectLst/>
                  <a:uLnTx/>
                  <a:uFillTx/>
                  <a:ea typeface="+mn-ea"/>
                  <a:cs typeface="+mn-cs"/>
                </a:rPr>
                <a:t>26.3%</a:t>
              </a:r>
            </a:p>
          </p:txBody>
        </p:sp>
        <p:sp>
          <p:nvSpPr>
            <p:cNvPr id="17" name="Right Brace 16">
              <a:extLst>
                <a:ext uri="{FF2B5EF4-FFF2-40B4-BE49-F238E27FC236}">
                  <a16:creationId xmlns:a16="http://schemas.microsoft.com/office/drawing/2014/main" id="{D6C91662-3635-4CF6-9039-7EF76BCD61ED}"/>
                </a:ext>
              </a:extLst>
            </p:cNvPr>
            <p:cNvSpPr/>
            <p:nvPr/>
          </p:nvSpPr>
          <p:spPr>
            <a:xfrm>
              <a:off x="3072235" y="1311165"/>
              <a:ext cx="113479" cy="1437083"/>
            </a:xfrm>
            <a:prstGeom prst="rightBrace">
              <a:avLst>
                <a:gd name="adj1" fmla="val 8333"/>
                <a:gd name="adj2" fmla="val 6414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dirty="0">
                <a:ln>
                  <a:noFill/>
                </a:ln>
                <a:effectLst/>
                <a:uLnTx/>
                <a:uFillTx/>
                <a:ea typeface="+mn-ea"/>
                <a:cs typeface="+mn-cs"/>
              </a:endParaRPr>
            </a:p>
          </p:txBody>
        </p:sp>
        <p:sp>
          <p:nvSpPr>
            <p:cNvPr id="18" name="TextBox 17">
              <a:extLst>
                <a:ext uri="{FF2B5EF4-FFF2-40B4-BE49-F238E27FC236}">
                  <a16:creationId xmlns:a16="http://schemas.microsoft.com/office/drawing/2014/main" id="{9893B03F-CA93-473A-925D-A47D89433EDA}"/>
                </a:ext>
              </a:extLst>
            </p:cNvPr>
            <p:cNvSpPr txBox="1"/>
            <p:nvPr/>
          </p:nvSpPr>
          <p:spPr>
            <a:xfrm>
              <a:off x="3080122" y="2068337"/>
              <a:ext cx="814096" cy="30614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900" i="0" u="none" strike="noStrike" kern="1200" cap="none" spc="0" normalizeH="0" baseline="0" dirty="0">
                  <a:ln>
                    <a:noFill/>
                  </a:ln>
                  <a:effectLst/>
                  <a:uLnTx/>
                  <a:uFillTx/>
                  <a:ea typeface="+mn-ea"/>
                  <a:cs typeface="+mn-cs"/>
                </a:rPr>
                <a:t>DCR</a:t>
              </a:r>
              <a:r>
                <a:rPr kumimoji="0" lang="en-GB" sz="900" i="0" u="none" strike="noStrike" kern="1200" cap="none" spc="0" normalizeH="0" baseline="30000" dirty="0">
                  <a:ln>
                    <a:noFill/>
                  </a:ln>
                  <a:effectLst/>
                  <a:uLnTx/>
                  <a:uFillTx/>
                  <a:ea typeface="+mn-ea"/>
                  <a:cs typeface="+mn-cs"/>
                </a:rPr>
                <a:t>f</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900" i="0" u="none" strike="noStrike" kern="1200" cap="none" spc="0" normalizeH="0" baseline="0" dirty="0">
                  <a:ln>
                    <a:noFill/>
                  </a:ln>
                  <a:effectLst/>
                  <a:uLnTx/>
                  <a:uFillTx/>
                  <a:ea typeface="+mn-ea"/>
                  <a:cs typeface="+mn-cs"/>
                </a:rPr>
                <a:t>75.0%</a:t>
              </a:r>
            </a:p>
          </p:txBody>
        </p:sp>
        <p:sp>
          <p:nvSpPr>
            <p:cNvPr id="19" name="Right Brace 18">
              <a:extLst>
                <a:ext uri="{FF2B5EF4-FFF2-40B4-BE49-F238E27FC236}">
                  <a16:creationId xmlns:a16="http://schemas.microsoft.com/office/drawing/2014/main" id="{BB7D6893-4B7C-4D09-B988-B4EF2FC82AF5}"/>
                </a:ext>
              </a:extLst>
            </p:cNvPr>
            <p:cNvSpPr/>
            <p:nvPr/>
          </p:nvSpPr>
          <p:spPr>
            <a:xfrm flipH="1">
              <a:off x="4014162" y="1287510"/>
              <a:ext cx="112337" cy="956534"/>
            </a:xfrm>
            <a:prstGeom prst="rightBrace">
              <a:avLst>
                <a:gd name="adj1" fmla="val 8333"/>
                <a:gd name="adj2" fmla="val 48129"/>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dirty="0">
                <a:ln>
                  <a:noFill/>
                </a:ln>
                <a:effectLst/>
                <a:uLnTx/>
                <a:uFillTx/>
                <a:ea typeface="+mn-ea"/>
                <a:cs typeface="+mn-cs"/>
              </a:endParaRPr>
            </a:p>
          </p:txBody>
        </p:sp>
        <p:sp>
          <p:nvSpPr>
            <p:cNvPr id="20" name="TextBox 19">
              <a:extLst>
                <a:ext uri="{FF2B5EF4-FFF2-40B4-BE49-F238E27FC236}">
                  <a16:creationId xmlns:a16="http://schemas.microsoft.com/office/drawing/2014/main" id="{1D615D9C-2922-4BB2-A115-34F1C2F7311A}"/>
                </a:ext>
              </a:extLst>
            </p:cNvPr>
            <p:cNvSpPr txBox="1"/>
            <p:nvPr/>
          </p:nvSpPr>
          <p:spPr>
            <a:xfrm>
              <a:off x="3304933" y="1523633"/>
              <a:ext cx="814096" cy="30614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900" i="0" u="none" strike="noStrike" kern="1200" cap="none" spc="0" normalizeH="0" baseline="0" dirty="0">
                  <a:ln>
                    <a:noFill/>
                  </a:ln>
                  <a:effectLst/>
                  <a:uLnTx/>
                  <a:uFillTx/>
                  <a:ea typeface="+mn-ea"/>
                  <a:cs typeface="+mn-cs"/>
                </a:rPr>
                <a:t>CBR</a:t>
              </a:r>
              <a:r>
                <a:rPr kumimoji="0" lang="en-GB" sz="900" i="0" u="none" strike="noStrike" kern="1200" cap="none" spc="0" normalizeH="0" baseline="30000" dirty="0">
                  <a:ln>
                    <a:noFill/>
                  </a:ln>
                  <a:effectLst/>
                  <a:uLnTx/>
                  <a:uFillTx/>
                  <a:ea typeface="+mn-ea"/>
                  <a:cs typeface="+mn-cs"/>
                </a:rPr>
                <a:t>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900" i="0" u="none" strike="noStrike" kern="1200" cap="none" spc="0" normalizeH="0" baseline="0" dirty="0">
                  <a:ln>
                    <a:noFill/>
                  </a:ln>
                  <a:effectLst/>
                  <a:uLnTx/>
                  <a:uFillTx/>
                  <a:ea typeface="+mn-ea"/>
                  <a:cs typeface="+mn-cs"/>
                </a:rPr>
                <a:t>50.0%</a:t>
              </a:r>
            </a:p>
          </p:txBody>
        </p:sp>
        <p:sp>
          <p:nvSpPr>
            <p:cNvPr id="21" name="Right Brace 20">
              <a:extLst>
                <a:ext uri="{FF2B5EF4-FFF2-40B4-BE49-F238E27FC236}">
                  <a16:creationId xmlns:a16="http://schemas.microsoft.com/office/drawing/2014/main" id="{D7315FC1-3D70-4C5E-8AC7-C7CF55FB6B9A}"/>
                </a:ext>
              </a:extLst>
            </p:cNvPr>
            <p:cNvSpPr/>
            <p:nvPr/>
          </p:nvSpPr>
          <p:spPr>
            <a:xfrm>
              <a:off x="5292522" y="1282707"/>
              <a:ext cx="113479" cy="1906754"/>
            </a:xfrm>
            <a:prstGeom prst="rightBrace">
              <a:avLst>
                <a:gd name="adj1" fmla="val 8333"/>
                <a:gd name="adj2" fmla="val 48299"/>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dirty="0">
                <a:ln>
                  <a:noFill/>
                </a:ln>
                <a:effectLst/>
                <a:uLnTx/>
                <a:uFillTx/>
                <a:ea typeface="+mn-ea"/>
                <a:cs typeface="+mn-cs"/>
              </a:endParaRPr>
            </a:p>
          </p:txBody>
        </p:sp>
        <p:sp>
          <p:nvSpPr>
            <p:cNvPr id="22" name="TextBox 21">
              <a:extLst>
                <a:ext uri="{FF2B5EF4-FFF2-40B4-BE49-F238E27FC236}">
                  <a16:creationId xmlns:a16="http://schemas.microsoft.com/office/drawing/2014/main" id="{1896E8CA-626F-4960-A3C4-DC87748D0A16}"/>
                </a:ext>
              </a:extLst>
            </p:cNvPr>
            <p:cNvSpPr txBox="1"/>
            <p:nvPr/>
          </p:nvSpPr>
          <p:spPr>
            <a:xfrm>
              <a:off x="5293304" y="2039612"/>
              <a:ext cx="814096" cy="30614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900" i="0" u="none" strike="noStrike" kern="1200" cap="none" spc="0" normalizeH="0" baseline="0" dirty="0">
                  <a:ln>
                    <a:noFill/>
                  </a:ln>
                  <a:effectLst/>
                  <a:uLnTx/>
                  <a:uFillTx/>
                  <a:ea typeface="+mn-ea"/>
                  <a:cs typeface="+mn-cs"/>
                </a:rPr>
                <a:t>DCR</a:t>
              </a:r>
              <a:r>
                <a:rPr kumimoji="0" lang="en-GB" sz="900" i="0" u="none" strike="noStrike" kern="1200" cap="none" spc="0" normalizeH="0" baseline="30000" dirty="0">
                  <a:ln>
                    <a:noFill/>
                  </a:ln>
                  <a:effectLst/>
                  <a:uLnTx/>
                  <a:uFillTx/>
                  <a:ea typeface="+mn-ea"/>
                  <a:cs typeface="+mn-cs"/>
                </a:rPr>
                <a:t>f</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900" i="0" u="none" strike="noStrike" kern="1200" cap="none" spc="0" normalizeH="0" baseline="0" dirty="0">
                  <a:ln>
                    <a:noFill/>
                  </a:ln>
                  <a:effectLst/>
                  <a:uLnTx/>
                  <a:uFillTx/>
                  <a:ea typeface="+mn-ea"/>
                  <a:cs typeface="+mn-cs"/>
                </a:rPr>
                <a:t>100%</a:t>
              </a:r>
            </a:p>
          </p:txBody>
        </p:sp>
        <p:sp>
          <p:nvSpPr>
            <p:cNvPr id="23" name="Right Brace 22">
              <a:extLst>
                <a:ext uri="{FF2B5EF4-FFF2-40B4-BE49-F238E27FC236}">
                  <a16:creationId xmlns:a16="http://schemas.microsoft.com/office/drawing/2014/main" id="{D93E262D-9EC6-4DE6-878D-9D6B3EF8000D}"/>
                </a:ext>
              </a:extLst>
            </p:cNvPr>
            <p:cNvSpPr/>
            <p:nvPr/>
          </p:nvSpPr>
          <p:spPr>
            <a:xfrm flipH="1">
              <a:off x="6242237" y="1282201"/>
              <a:ext cx="112337" cy="1215418"/>
            </a:xfrm>
            <a:prstGeom prst="rightBrace">
              <a:avLst>
                <a:gd name="adj1" fmla="val 8333"/>
                <a:gd name="adj2" fmla="val 37193"/>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dirty="0">
                <a:ln>
                  <a:noFill/>
                </a:ln>
                <a:effectLst/>
                <a:uLnTx/>
                <a:uFillTx/>
                <a:ea typeface="+mn-ea"/>
                <a:cs typeface="+mn-cs"/>
              </a:endParaRPr>
            </a:p>
          </p:txBody>
        </p:sp>
        <p:sp>
          <p:nvSpPr>
            <p:cNvPr id="24" name="TextBox 23">
              <a:extLst>
                <a:ext uri="{FF2B5EF4-FFF2-40B4-BE49-F238E27FC236}">
                  <a16:creationId xmlns:a16="http://schemas.microsoft.com/office/drawing/2014/main" id="{C3D93F4E-1764-4FDD-BB2E-C71D975A182E}"/>
                </a:ext>
              </a:extLst>
            </p:cNvPr>
            <p:cNvSpPr txBox="1"/>
            <p:nvPr/>
          </p:nvSpPr>
          <p:spPr>
            <a:xfrm>
              <a:off x="5536158" y="1536712"/>
              <a:ext cx="856887" cy="30614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900" i="0" u="none" strike="noStrike" kern="1200" cap="none" spc="0" normalizeH="0" baseline="0" dirty="0">
                  <a:ln>
                    <a:noFill/>
                  </a:ln>
                  <a:effectLst/>
                  <a:uLnTx/>
                  <a:uFillTx/>
                  <a:ea typeface="+mn-ea"/>
                  <a:cs typeface="+mn-cs"/>
                </a:rPr>
                <a:t>CBR</a:t>
              </a:r>
              <a:r>
                <a:rPr kumimoji="0" lang="en-GB" sz="900" i="0" u="none" strike="noStrike" kern="1200" cap="none" spc="0" normalizeH="0" baseline="30000" dirty="0">
                  <a:ln>
                    <a:noFill/>
                  </a:ln>
                  <a:effectLst/>
                  <a:uLnTx/>
                  <a:uFillTx/>
                  <a:ea typeface="+mn-ea"/>
                  <a:cs typeface="+mn-cs"/>
                </a:rPr>
                <a:t>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900" i="0" u="none" strike="noStrike" kern="1200" cap="none" spc="0" normalizeH="0" baseline="0" dirty="0">
                  <a:ln>
                    <a:noFill/>
                  </a:ln>
                  <a:effectLst/>
                  <a:uLnTx/>
                  <a:uFillTx/>
                  <a:ea typeface="+mn-ea"/>
                  <a:cs typeface="+mn-cs"/>
                </a:rPr>
                <a:t>63.6%</a:t>
              </a:r>
            </a:p>
          </p:txBody>
        </p:sp>
        <p:sp>
          <p:nvSpPr>
            <p:cNvPr id="25" name="Right Brace 24">
              <a:extLst>
                <a:ext uri="{FF2B5EF4-FFF2-40B4-BE49-F238E27FC236}">
                  <a16:creationId xmlns:a16="http://schemas.microsoft.com/office/drawing/2014/main" id="{17B783B1-7196-4F13-B071-BEBBF65A1AC2}"/>
                </a:ext>
              </a:extLst>
            </p:cNvPr>
            <p:cNvSpPr/>
            <p:nvPr/>
          </p:nvSpPr>
          <p:spPr>
            <a:xfrm>
              <a:off x="7508876" y="1284467"/>
              <a:ext cx="113479" cy="1903873"/>
            </a:xfrm>
            <a:prstGeom prst="rightBrace">
              <a:avLst>
                <a:gd name="adj1" fmla="val 8333"/>
                <a:gd name="adj2" fmla="val 48066"/>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dirty="0">
                <a:ln>
                  <a:noFill/>
                </a:ln>
                <a:effectLst/>
                <a:uLnTx/>
                <a:uFillTx/>
                <a:ea typeface="+mn-ea"/>
                <a:cs typeface="+mn-cs"/>
              </a:endParaRPr>
            </a:p>
          </p:txBody>
        </p:sp>
        <p:sp>
          <p:nvSpPr>
            <p:cNvPr id="26" name="TextBox 25">
              <a:extLst>
                <a:ext uri="{FF2B5EF4-FFF2-40B4-BE49-F238E27FC236}">
                  <a16:creationId xmlns:a16="http://schemas.microsoft.com/office/drawing/2014/main" id="{4070E366-7120-4403-90FA-E1654B6B5FB8}"/>
                </a:ext>
              </a:extLst>
            </p:cNvPr>
            <p:cNvSpPr txBox="1"/>
            <p:nvPr/>
          </p:nvSpPr>
          <p:spPr>
            <a:xfrm>
              <a:off x="7432235" y="2051009"/>
              <a:ext cx="754913" cy="30614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900" i="0" u="none" strike="noStrike" kern="1200" cap="none" spc="0" normalizeH="0" baseline="0" dirty="0">
                  <a:ln>
                    <a:noFill/>
                  </a:ln>
                  <a:effectLst/>
                  <a:uLnTx/>
                  <a:uFillTx/>
                  <a:ea typeface="+mn-ea"/>
                  <a:cs typeface="+mn-cs"/>
                </a:rPr>
                <a:t>DCR</a:t>
              </a:r>
              <a:r>
                <a:rPr kumimoji="0" lang="en-GB" sz="900" i="0" u="none" strike="noStrike" kern="1200" cap="none" spc="0" normalizeH="0" baseline="30000" dirty="0">
                  <a:ln>
                    <a:noFill/>
                  </a:ln>
                  <a:effectLst/>
                  <a:uLnTx/>
                  <a:uFillTx/>
                  <a:ea typeface="+mn-ea"/>
                  <a:cs typeface="+mn-cs"/>
                </a:rPr>
                <a:t>f</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900" i="0" u="none" strike="noStrike" kern="1200" cap="none" spc="0" normalizeH="0" baseline="0" dirty="0">
                  <a:ln>
                    <a:noFill/>
                  </a:ln>
                  <a:effectLst/>
                  <a:uLnTx/>
                  <a:uFillTx/>
                  <a:ea typeface="+mn-ea"/>
                  <a:cs typeface="+mn-cs"/>
                </a:rPr>
                <a:t>100%</a:t>
              </a:r>
            </a:p>
          </p:txBody>
        </p:sp>
      </p:grpSp>
      <p:sp>
        <p:nvSpPr>
          <p:cNvPr id="3" name="Footer Placeholder 2">
            <a:extLst>
              <a:ext uri="{FF2B5EF4-FFF2-40B4-BE49-F238E27FC236}">
                <a16:creationId xmlns:a16="http://schemas.microsoft.com/office/drawing/2014/main" id="{53275620-DFEB-9709-2F6F-C67624E8A09E}"/>
              </a:ext>
            </a:extLst>
          </p:cNvPr>
          <p:cNvSpPr>
            <a:spLocks noGrp="1"/>
          </p:cNvSpPr>
          <p:nvPr>
            <p:ph type="ftr" sz="quarter" idx="3"/>
          </p:nvPr>
        </p:nvSpPr>
        <p:spPr>
          <a:xfrm>
            <a:off x="609600" y="6356350"/>
            <a:ext cx="11198136" cy="442131"/>
          </a:xfrm>
        </p:spPr>
        <p:txBody>
          <a:bodyPr/>
          <a:lstStyle/>
          <a:p>
            <a:r>
              <a:rPr lang="en-US" sz="1100" b="1" dirty="0" err="1">
                <a:solidFill>
                  <a:srgbClr val="CB7C78"/>
                </a:solidFill>
              </a:rPr>
              <a:t>Mezigdomide</a:t>
            </a:r>
            <a:r>
              <a:rPr lang="en-US" sz="1100" b="1" dirty="0">
                <a:solidFill>
                  <a:srgbClr val="CB7C78"/>
                </a:solidFill>
              </a:rPr>
              <a:t> (CC-92480) is an investigational product, currently not approved by any regulatory agency.</a:t>
            </a:r>
            <a:r>
              <a:rPr lang="en-US" sz="1100" dirty="0"/>
              <a:t>
</a:t>
            </a:r>
            <a:r>
              <a:rPr lang="en-US" sz="1100" dirty="0">
                <a:solidFill>
                  <a:schemeClr val="tx1">
                    <a:lumMod val="50000"/>
                  </a:schemeClr>
                </a:solidFill>
              </a:rPr>
              <a:t>Numbers have been rounded-off to nearest integer. 
</a:t>
            </a:r>
            <a:r>
              <a:rPr lang="en-US" sz="1100" baseline="30000" dirty="0">
                <a:solidFill>
                  <a:schemeClr val="tx1">
                    <a:lumMod val="50000"/>
                  </a:schemeClr>
                </a:solidFill>
              </a:rPr>
              <a:t>a</a:t>
            </a:r>
            <a:r>
              <a:rPr lang="en-US" sz="1100" dirty="0">
                <a:solidFill>
                  <a:schemeClr val="tx1">
                    <a:lumMod val="50000"/>
                  </a:schemeClr>
                </a:solidFill>
              </a:rPr>
              <a:t> PR or better; </a:t>
            </a:r>
            <a:r>
              <a:rPr lang="en-US" sz="1100" baseline="30000" dirty="0">
                <a:solidFill>
                  <a:schemeClr val="tx1">
                    <a:lumMod val="50000"/>
                  </a:schemeClr>
                </a:solidFill>
              </a:rPr>
              <a:t>b</a:t>
            </a:r>
            <a:r>
              <a:rPr lang="en-US" sz="1100" dirty="0">
                <a:solidFill>
                  <a:schemeClr val="tx1">
                    <a:lumMod val="50000"/>
                  </a:schemeClr>
                </a:solidFill>
              </a:rPr>
              <a:t> 1 patient in the 21/28-day 1.0-mg QD cohort had an unconfirmed VGPR at time of data cut-off; </a:t>
            </a:r>
            <a:r>
              <a:rPr lang="en-US" sz="1100" baseline="30000" dirty="0">
                <a:solidFill>
                  <a:schemeClr val="tx1">
                    <a:lumMod val="50000"/>
                  </a:schemeClr>
                </a:solidFill>
              </a:rPr>
              <a:t>c </a:t>
            </a:r>
            <a:r>
              <a:rPr lang="en-US" sz="1100" dirty="0">
                <a:solidFill>
                  <a:schemeClr val="tx1">
                    <a:lumMod val="50000"/>
                  </a:schemeClr>
                </a:solidFill>
              </a:rPr>
              <a:t>2 patients in the 21/28-day 0.8-mg QD cohort had an unconfirmed PR at time of data cut-off; </a:t>
            </a:r>
            <a:r>
              <a:rPr lang="en-US" sz="1100" baseline="30000" dirty="0">
                <a:solidFill>
                  <a:schemeClr val="tx1">
                    <a:lumMod val="50000"/>
                  </a:schemeClr>
                </a:solidFill>
              </a:rPr>
              <a:t>d </a:t>
            </a:r>
            <a:r>
              <a:rPr lang="en-US" sz="1100" dirty="0">
                <a:solidFill>
                  <a:schemeClr val="tx1">
                    <a:lumMod val="50000"/>
                  </a:schemeClr>
                </a:solidFill>
              </a:rPr>
              <a:t>1 patient in the 21/28-day 0.8-mg QD cohort had an unconfirmed PD at time of data cut-off; </a:t>
            </a:r>
            <a:r>
              <a:rPr lang="en-US" sz="1100" baseline="30000" dirty="0">
                <a:solidFill>
                  <a:schemeClr val="tx1">
                    <a:lumMod val="50000"/>
                  </a:schemeClr>
                </a:solidFill>
              </a:rPr>
              <a:t>e </a:t>
            </a:r>
            <a:r>
              <a:rPr lang="en-US" sz="1100" dirty="0">
                <a:solidFill>
                  <a:schemeClr val="tx1">
                    <a:lumMod val="50000"/>
                  </a:schemeClr>
                </a:solidFill>
              </a:rPr>
              <a:t>CBR defined as MR; </a:t>
            </a:r>
            <a:r>
              <a:rPr lang="en-US" sz="1100" baseline="30000" dirty="0">
                <a:solidFill>
                  <a:schemeClr val="tx1">
                    <a:lumMod val="50000"/>
                  </a:schemeClr>
                </a:solidFill>
              </a:rPr>
              <a:t>f </a:t>
            </a:r>
            <a:r>
              <a:rPr lang="en-US" sz="1100" dirty="0">
                <a:solidFill>
                  <a:schemeClr val="tx1">
                    <a:lumMod val="50000"/>
                  </a:schemeClr>
                </a:solidFill>
              </a:rPr>
              <a:t>DCR defined as SD; </a:t>
            </a:r>
            <a:r>
              <a:rPr lang="en-US" sz="1100" baseline="30000" dirty="0">
                <a:solidFill>
                  <a:schemeClr val="tx1">
                    <a:lumMod val="50000"/>
                  </a:schemeClr>
                </a:solidFill>
              </a:rPr>
              <a:t>g</a:t>
            </a:r>
            <a:r>
              <a:rPr lang="en-US" sz="1100" dirty="0">
                <a:solidFill>
                  <a:schemeClr val="tx1">
                    <a:lumMod val="50000"/>
                  </a:schemeClr>
                </a:solidFill>
              </a:rPr>
              <a:t> 1 patient had a pending response assessment at time of data cut-off;</a:t>
            </a:r>
            <a:r>
              <a:rPr lang="en-US" sz="1100" baseline="30000" dirty="0">
                <a:solidFill>
                  <a:schemeClr val="tx1">
                    <a:lumMod val="50000"/>
                  </a:schemeClr>
                </a:solidFill>
              </a:rPr>
              <a:t> h </a:t>
            </a:r>
            <a:r>
              <a:rPr lang="en-US" sz="1100" dirty="0">
                <a:solidFill>
                  <a:schemeClr val="tx1">
                    <a:lumMod val="50000"/>
                  </a:schemeClr>
                </a:solidFill>
              </a:rPr>
              <a:t>Includes Medical Dictionary for Regulatory Activities Terminology version 22.0 preferred terms pneumonia, </a:t>
            </a:r>
            <a:r>
              <a:rPr lang="en-US" sz="1100" i="1" dirty="0">
                <a:solidFill>
                  <a:schemeClr val="tx1">
                    <a:lumMod val="50000"/>
                  </a:schemeClr>
                </a:solidFill>
              </a:rPr>
              <a:t>pneumocystis </a:t>
            </a:r>
            <a:r>
              <a:rPr lang="en-US" sz="1100" i="1" dirty="0" err="1">
                <a:solidFill>
                  <a:schemeClr val="tx1">
                    <a:lumMod val="50000"/>
                  </a:schemeClr>
                </a:solidFill>
              </a:rPr>
              <a:t>jirovecii</a:t>
            </a:r>
            <a:r>
              <a:rPr lang="en-US" sz="1100" i="1" dirty="0">
                <a:solidFill>
                  <a:schemeClr val="tx1">
                    <a:lumMod val="50000"/>
                  </a:schemeClr>
                </a:solidFill>
              </a:rPr>
              <a:t> </a:t>
            </a:r>
            <a:r>
              <a:rPr lang="en-US" sz="1100" dirty="0">
                <a:solidFill>
                  <a:schemeClr val="tx1">
                    <a:lumMod val="50000"/>
                  </a:schemeClr>
                </a:solidFill>
              </a:rPr>
              <a:t>pneumonia, respiratory syncytial viral pneumonia, and staphylococcal pneumonia. </a:t>
            </a:r>
            <a:r>
              <a:rPr lang="en-US" sz="1100" dirty="0"/>
              <a:t>
AE, adverse event; G-CSF, granulocyte-colony stimulating factor; MTD, maximal tolerated dose; RP2D, recommended phase 2 dose; TEAEs, treatment emergent adverse event.
Richardson PG, et al. Oral presentation at ASCO 2020; abstract 8500.</a:t>
            </a:r>
          </a:p>
        </p:txBody>
      </p:sp>
    </p:spTree>
    <p:extLst>
      <p:ext uri="{BB962C8B-B14F-4D97-AF65-F5344CB8AC3E}">
        <p14:creationId xmlns:p14="http://schemas.microsoft.com/office/powerpoint/2010/main" val="37280270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E33C7-EC14-C5F0-624F-95031718382F}"/>
              </a:ext>
            </a:extLst>
          </p:cNvPr>
          <p:cNvSpPr>
            <a:spLocks noGrp="1"/>
          </p:cNvSpPr>
          <p:nvPr>
            <p:ph type="title"/>
          </p:nvPr>
        </p:nvSpPr>
        <p:spPr/>
        <p:txBody>
          <a:bodyPr/>
          <a:lstStyle/>
          <a:p>
            <a:r>
              <a:rPr lang="en-US" dirty="0" err="1"/>
              <a:t>CELMoDs</a:t>
            </a:r>
            <a:r>
              <a:rPr lang="en-US" baseline="30000" dirty="0"/>
              <a:t>®</a:t>
            </a:r>
            <a:r>
              <a:rPr lang="en-US" dirty="0"/>
              <a:t> in </a:t>
            </a:r>
            <a:r>
              <a:rPr lang="en-US" dirty="0" err="1"/>
              <a:t>IMiD</a:t>
            </a:r>
            <a:r>
              <a:rPr lang="en-US" dirty="0"/>
              <a:t> Refractory Patients</a:t>
            </a:r>
          </a:p>
        </p:txBody>
      </p:sp>
      <p:sp>
        <p:nvSpPr>
          <p:cNvPr id="3" name="Content Placeholder 2">
            <a:extLst>
              <a:ext uri="{FF2B5EF4-FFF2-40B4-BE49-F238E27FC236}">
                <a16:creationId xmlns:a16="http://schemas.microsoft.com/office/drawing/2014/main" id="{EF9376D8-3B8D-CAEE-FEEF-D3ED20EF34D8}"/>
              </a:ext>
            </a:extLst>
          </p:cNvPr>
          <p:cNvSpPr>
            <a:spLocks noGrp="1"/>
          </p:cNvSpPr>
          <p:nvPr>
            <p:ph idx="1"/>
          </p:nvPr>
        </p:nvSpPr>
        <p:spPr/>
        <p:txBody>
          <a:bodyPr>
            <a:normAutofit/>
          </a:bodyPr>
          <a:lstStyle/>
          <a:p>
            <a:pPr>
              <a:spcAft>
                <a:spcPts val="1200"/>
              </a:spcAft>
            </a:pPr>
            <a:r>
              <a:rPr lang="en-US" sz="3000" dirty="0"/>
              <a:t>Cell line data support activity in preclinical models.</a:t>
            </a:r>
          </a:p>
          <a:p>
            <a:pPr>
              <a:spcAft>
                <a:spcPts val="1200"/>
              </a:spcAft>
            </a:pPr>
            <a:r>
              <a:rPr lang="en-US" sz="3000" dirty="0"/>
              <a:t>Clinical trials demonstrate significant activity in IMID refractory patients. </a:t>
            </a:r>
          </a:p>
          <a:p>
            <a:pPr>
              <a:spcAft>
                <a:spcPts val="1200"/>
              </a:spcAft>
            </a:pPr>
            <a:r>
              <a:rPr lang="en-US" sz="3000" dirty="0"/>
              <a:t>Unclear if the impact is immune or direct MM related impact but activity is very encouraging in this setting. </a:t>
            </a:r>
          </a:p>
          <a:p>
            <a:pPr>
              <a:spcAft>
                <a:spcPts val="1200"/>
              </a:spcAft>
            </a:pPr>
            <a:endParaRPr lang="en-US" sz="3000" dirty="0"/>
          </a:p>
        </p:txBody>
      </p:sp>
    </p:spTree>
    <p:extLst>
      <p:ext uri="{BB962C8B-B14F-4D97-AF65-F5344CB8AC3E}">
        <p14:creationId xmlns:p14="http://schemas.microsoft.com/office/powerpoint/2010/main" val="307561764"/>
      </p:ext>
    </p:extLst>
  </p:cSld>
  <p:clrMapOvr>
    <a:masterClrMapping/>
  </p:clrMapOvr>
</p:sld>
</file>

<file path=ppt/theme/theme1.xml><?xml version="1.0" encoding="utf-8"?>
<a:theme xmlns:a="http://schemas.openxmlformats.org/drawingml/2006/main" name="Hem-Onc 22">
  <a:themeElements>
    <a:clrScheme name="HemOnc 22 New New">
      <a:dk1>
        <a:srgbClr val="4D4D4D"/>
      </a:dk1>
      <a:lt1>
        <a:srgbClr val="FFFFFF"/>
      </a:lt1>
      <a:dk2>
        <a:srgbClr val="4D4D4D"/>
      </a:dk2>
      <a:lt2>
        <a:srgbClr val="FFFFFF"/>
      </a:lt2>
      <a:accent1>
        <a:srgbClr val="4A86D9"/>
      </a:accent1>
      <a:accent2>
        <a:srgbClr val="F7931E"/>
      </a:accent2>
      <a:accent3>
        <a:srgbClr val="DF504B"/>
      </a:accent3>
      <a:accent4>
        <a:srgbClr val="FF7F40"/>
      </a:accent4>
      <a:accent5>
        <a:srgbClr val="AD337F"/>
      </a:accent5>
      <a:accent6>
        <a:srgbClr val="35A696"/>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m-Onc 22" id="{E12A7785-9153-754E-BFF8-B70BEB47CB96}" vid="{C525A16D-7D79-E74D-B882-BC89E4B70CD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ustom 9">
    <a:dk1>
      <a:srgbClr val="595454"/>
    </a:dk1>
    <a:lt1>
      <a:srgbClr val="FFFFFF"/>
    </a:lt1>
    <a:dk2>
      <a:srgbClr val="595454"/>
    </a:dk2>
    <a:lt2>
      <a:srgbClr val="A69F9F"/>
    </a:lt2>
    <a:accent1>
      <a:srgbClr val="BE2BBB"/>
    </a:accent1>
    <a:accent2>
      <a:srgbClr val="33D6F1"/>
    </a:accent2>
    <a:accent3>
      <a:srgbClr val="59FFB9"/>
    </a:accent3>
    <a:accent4>
      <a:srgbClr val="FDA97D"/>
    </a:accent4>
    <a:accent5>
      <a:srgbClr val="FFD186"/>
    </a:accent5>
    <a:accent6>
      <a:srgbClr val="AE7A65"/>
    </a:accent6>
    <a:hlink>
      <a:srgbClr val="BE2BBB"/>
    </a:hlink>
    <a:folHlink>
      <a:srgbClr val="A69F9F"/>
    </a:folHlink>
  </a:clrScheme>
  <a:fontScheme name="Trebuchet MS">
    <a:majorFont>
      <a:latin typeface="Trebuchet MS" panose="020B0603020202020204"/>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Hem-Onc 22</Template>
  <TotalTime>34</TotalTime>
  <Words>1816</Words>
  <Application>Microsoft Office PowerPoint</Application>
  <PresentationFormat>Widescreen</PresentationFormat>
  <Paragraphs>222</Paragraphs>
  <Slides>8</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Trebuchet MS</vt:lpstr>
      <vt:lpstr>Hem-Onc 22</vt:lpstr>
      <vt:lpstr>Will I Be Able To Use CELMoDs® in IMiD-refractory Patients?</vt:lpstr>
      <vt:lpstr>Disclaimer</vt:lpstr>
      <vt:lpstr>Iberdomide (IBER) in Combination with DEX:  Results From the Dose-expansion Phase of the CC-220-MM-001 Trial </vt:lpstr>
      <vt:lpstr>CC-220-MM-001: Cohort D and I (Dose-Expansion Phase) Prior therapies and refractory status</vt:lpstr>
      <vt:lpstr>CC-220-MM-001: Cohort D and I (Dose-Expansion Phase) Response</vt:lpstr>
      <vt:lpstr>CC-92480-MM-001: Prior Therapies</vt:lpstr>
      <vt:lpstr>CC-92480-MM-001: Efficacy and Safety in Patients with Heavily Pretreated RRMM</vt:lpstr>
      <vt:lpstr>CELMoDs® in IMiD Refractory Patients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Will I Be Able To Use CELMoDs® in IMiD-refractory Patients?</dc:title>
  <dc:creator/>
  <cp:lastModifiedBy>Jeffrey Knapp</cp:lastModifiedBy>
  <cp:revision>6</cp:revision>
  <dcterms:created xsi:type="dcterms:W3CDTF">2022-08-15T16:19:31Z</dcterms:created>
  <dcterms:modified xsi:type="dcterms:W3CDTF">2022-08-23T17:46:52Z</dcterms:modified>
</cp:coreProperties>
</file>