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6" r:id="rId3"/>
    <p:sldId id="258" r:id="rId4"/>
    <p:sldId id="262" r:id="rId5"/>
    <p:sldId id="264"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6327"/>
  </p:normalViewPr>
  <p:slideViewPr>
    <p:cSldViewPr snapToGrid="0">
      <p:cViewPr varScale="1">
        <p:scale>
          <a:sx n="102" d="100"/>
          <a:sy n="102" d="100"/>
        </p:scale>
        <p:origin x="192" y="5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0E5F25-0272-194F-86A8-F210FCB238EF}" type="doc">
      <dgm:prSet loTypeId="urn:microsoft.com/office/officeart/2005/8/layout/default" loCatId="" qsTypeId="urn:microsoft.com/office/officeart/2005/8/quickstyle/simple1" qsCatId="simple" csTypeId="urn:microsoft.com/office/officeart/2005/8/colors/colorful2" csCatId="colorful" phldr="1"/>
      <dgm:spPr/>
      <dgm:t>
        <a:bodyPr/>
        <a:lstStyle/>
        <a:p>
          <a:endParaRPr lang="en-US"/>
        </a:p>
      </dgm:t>
    </dgm:pt>
    <dgm:pt modelId="{90592E12-5FEF-6848-AC31-72043C65E36E}">
      <dgm:prSet phldrT="[Text]" custT="1"/>
      <dgm:spPr/>
      <dgm:t>
        <a:bodyPr/>
        <a:lstStyle/>
        <a:p>
          <a:r>
            <a:rPr lang="en-US" sz="3200" dirty="0"/>
            <a:t>IV Fluids</a:t>
          </a:r>
        </a:p>
      </dgm:t>
    </dgm:pt>
    <dgm:pt modelId="{3A966DFE-3F23-F640-8D6A-5B889DD16C76}" type="parTrans" cxnId="{6587D1B6-B32C-E54A-B10F-746644FF4F09}">
      <dgm:prSet/>
      <dgm:spPr/>
      <dgm:t>
        <a:bodyPr/>
        <a:lstStyle/>
        <a:p>
          <a:endParaRPr lang="en-US" sz="1050"/>
        </a:p>
      </dgm:t>
    </dgm:pt>
    <dgm:pt modelId="{8BB34403-74E2-4547-B9CE-4B36443C9DA8}" type="sibTrans" cxnId="{6587D1B6-B32C-E54A-B10F-746644FF4F09}">
      <dgm:prSet/>
      <dgm:spPr/>
      <dgm:t>
        <a:bodyPr/>
        <a:lstStyle/>
        <a:p>
          <a:endParaRPr lang="en-US" sz="1050"/>
        </a:p>
      </dgm:t>
    </dgm:pt>
    <dgm:pt modelId="{3F40F69F-CE71-B941-A796-B0E2E4342ED5}">
      <dgm:prSet custT="1"/>
      <dgm:spPr/>
      <dgm:t>
        <a:bodyPr/>
        <a:lstStyle/>
        <a:p>
          <a:r>
            <a:rPr lang="en-US" sz="3200"/>
            <a:t>Oxygen</a:t>
          </a:r>
          <a:endParaRPr lang="en-US" sz="3200" dirty="0"/>
        </a:p>
      </dgm:t>
    </dgm:pt>
    <dgm:pt modelId="{F5FDABCA-391F-A74B-93A1-4808AF2D7A6F}" type="parTrans" cxnId="{3C2DBEDF-40DC-ED41-AA2B-DC4E9F27E011}">
      <dgm:prSet/>
      <dgm:spPr/>
      <dgm:t>
        <a:bodyPr/>
        <a:lstStyle/>
        <a:p>
          <a:endParaRPr lang="en-US" sz="1050"/>
        </a:p>
      </dgm:t>
    </dgm:pt>
    <dgm:pt modelId="{4364E4D6-CBC4-434A-82C8-FA7082818687}" type="sibTrans" cxnId="{3C2DBEDF-40DC-ED41-AA2B-DC4E9F27E011}">
      <dgm:prSet/>
      <dgm:spPr/>
      <dgm:t>
        <a:bodyPr/>
        <a:lstStyle/>
        <a:p>
          <a:endParaRPr lang="en-US" sz="1050"/>
        </a:p>
      </dgm:t>
    </dgm:pt>
    <dgm:pt modelId="{E75FF00A-D863-9B40-956E-8F903B215864}">
      <dgm:prSet custT="1"/>
      <dgm:spPr/>
      <dgm:t>
        <a:bodyPr/>
        <a:lstStyle/>
        <a:p>
          <a:r>
            <a:rPr lang="en-US" sz="3200" dirty="0"/>
            <a:t>Manual Nasal Suctioning</a:t>
          </a:r>
        </a:p>
      </dgm:t>
    </dgm:pt>
    <dgm:pt modelId="{34299FA2-88BD-7043-9F88-D213CA2B60C5}" type="parTrans" cxnId="{C5D3C975-4695-9C49-BA9E-C53356098FB9}">
      <dgm:prSet/>
      <dgm:spPr/>
      <dgm:t>
        <a:bodyPr/>
        <a:lstStyle/>
        <a:p>
          <a:endParaRPr lang="en-US" sz="1050"/>
        </a:p>
      </dgm:t>
    </dgm:pt>
    <dgm:pt modelId="{95163677-0498-8143-908F-1787E1FA0F42}" type="sibTrans" cxnId="{C5D3C975-4695-9C49-BA9E-C53356098FB9}">
      <dgm:prSet/>
      <dgm:spPr/>
      <dgm:t>
        <a:bodyPr/>
        <a:lstStyle/>
        <a:p>
          <a:endParaRPr lang="en-US" sz="1050"/>
        </a:p>
      </dgm:t>
    </dgm:pt>
    <dgm:pt modelId="{C6FFD9D9-CE65-3946-81A7-D1A35CA783D8}" type="pres">
      <dgm:prSet presAssocID="{B00E5F25-0272-194F-86A8-F210FCB238EF}" presName="diagram" presStyleCnt="0">
        <dgm:presLayoutVars>
          <dgm:dir/>
          <dgm:resizeHandles val="exact"/>
        </dgm:presLayoutVars>
      </dgm:prSet>
      <dgm:spPr/>
    </dgm:pt>
    <dgm:pt modelId="{10570181-48E0-E545-97D5-987264DC419D}" type="pres">
      <dgm:prSet presAssocID="{90592E12-5FEF-6848-AC31-72043C65E36E}" presName="node" presStyleLbl="node1" presStyleIdx="0" presStyleCnt="3">
        <dgm:presLayoutVars>
          <dgm:bulletEnabled val="1"/>
        </dgm:presLayoutVars>
      </dgm:prSet>
      <dgm:spPr/>
    </dgm:pt>
    <dgm:pt modelId="{9DE54C3C-192A-4D44-94B9-11806CD2F76C}" type="pres">
      <dgm:prSet presAssocID="{8BB34403-74E2-4547-B9CE-4B36443C9DA8}" presName="sibTrans" presStyleCnt="0"/>
      <dgm:spPr/>
    </dgm:pt>
    <dgm:pt modelId="{C8767893-CE1F-614F-99E3-E13673385657}" type="pres">
      <dgm:prSet presAssocID="{3F40F69F-CE71-B941-A796-B0E2E4342ED5}" presName="node" presStyleLbl="node1" presStyleIdx="1" presStyleCnt="3">
        <dgm:presLayoutVars>
          <dgm:bulletEnabled val="1"/>
        </dgm:presLayoutVars>
      </dgm:prSet>
      <dgm:spPr/>
    </dgm:pt>
    <dgm:pt modelId="{3BE7ECBD-9920-0747-AED9-45A61E8EFCD0}" type="pres">
      <dgm:prSet presAssocID="{4364E4D6-CBC4-434A-82C8-FA7082818687}" presName="sibTrans" presStyleCnt="0"/>
      <dgm:spPr/>
    </dgm:pt>
    <dgm:pt modelId="{DB8877D0-AEB4-D94F-9733-6A1859884CC0}" type="pres">
      <dgm:prSet presAssocID="{E75FF00A-D863-9B40-956E-8F903B215864}" presName="node" presStyleLbl="node1" presStyleIdx="2" presStyleCnt="3">
        <dgm:presLayoutVars>
          <dgm:bulletEnabled val="1"/>
        </dgm:presLayoutVars>
      </dgm:prSet>
      <dgm:spPr/>
    </dgm:pt>
  </dgm:ptLst>
  <dgm:cxnLst>
    <dgm:cxn modelId="{DF4AFF01-175A-7A40-846A-CE0A4CEC77A3}" type="presOf" srcId="{90592E12-5FEF-6848-AC31-72043C65E36E}" destId="{10570181-48E0-E545-97D5-987264DC419D}" srcOrd="0" destOrd="0" presId="urn:microsoft.com/office/officeart/2005/8/layout/default"/>
    <dgm:cxn modelId="{9CF1316E-80F0-6145-9765-59B66B0513A8}" type="presOf" srcId="{3F40F69F-CE71-B941-A796-B0E2E4342ED5}" destId="{C8767893-CE1F-614F-99E3-E13673385657}" srcOrd="0" destOrd="0" presId="urn:microsoft.com/office/officeart/2005/8/layout/default"/>
    <dgm:cxn modelId="{C5D3C975-4695-9C49-BA9E-C53356098FB9}" srcId="{B00E5F25-0272-194F-86A8-F210FCB238EF}" destId="{E75FF00A-D863-9B40-956E-8F903B215864}" srcOrd="2" destOrd="0" parTransId="{34299FA2-88BD-7043-9F88-D213CA2B60C5}" sibTransId="{95163677-0498-8143-908F-1787E1FA0F42}"/>
    <dgm:cxn modelId="{FE2BC089-D99F-1545-832F-5FC057B3890F}" type="presOf" srcId="{E75FF00A-D863-9B40-956E-8F903B215864}" destId="{DB8877D0-AEB4-D94F-9733-6A1859884CC0}" srcOrd="0" destOrd="0" presId="urn:microsoft.com/office/officeart/2005/8/layout/default"/>
    <dgm:cxn modelId="{6587D1B6-B32C-E54A-B10F-746644FF4F09}" srcId="{B00E5F25-0272-194F-86A8-F210FCB238EF}" destId="{90592E12-5FEF-6848-AC31-72043C65E36E}" srcOrd="0" destOrd="0" parTransId="{3A966DFE-3F23-F640-8D6A-5B889DD16C76}" sibTransId="{8BB34403-74E2-4547-B9CE-4B36443C9DA8}"/>
    <dgm:cxn modelId="{E3466CDA-9DD7-7C42-BD41-2F4D6528C055}" type="presOf" srcId="{B00E5F25-0272-194F-86A8-F210FCB238EF}" destId="{C6FFD9D9-CE65-3946-81A7-D1A35CA783D8}" srcOrd="0" destOrd="0" presId="urn:microsoft.com/office/officeart/2005/8/layout/default"/>
    <dgm:cxn modelId="{3C2DBEDF-40DC-ED41-AA2B-DC4E9F27E011}" srcId="{B00E5F25-0272-194F-86A8-F210FCB238EF}" destId="{3F40F69F-CE71-B941-A796-B0E2E4342ED5}" srcOrd="1" destOrd="0" parTransId="{F5FDABCA-391F-A74B-93A1-4808AF2D7A6F}" sibTransId="{4364E4D6-CBC4-434A-82C8-FA7082818687}"/>
    <dgm:cxn modelId="{BEC8FB3D-A1F0-2E44-B333-A42393ED199B}" type="presParOf" srcId="{C6FFD9D9-CE65-3946-81A7-D1A35CA783D8}" destId="{10570181-48E0-E545-97D5-987264DC419D}" srcOrd="0" destOrd="0" presId="urn:microsoft.com/office/officeart/2005/8/layout/default"/>
    <dgm:cxn modelId="{ADE39E24-F13C-0F46-9692-FBF58A1C553D}" type="presParOf" srcId="{C6FFD9D9-CE65-3946-81A7-D1A35CA783D8}" destId="{9DE54C3C-192A-4D44-94B9-11806CD2F76C}" srcOrd="1" destOrd="0" presId="urn:microsoft.com/office/officeart/2005/8/layout/default"/>
    <dgm:cxn modelId="{BEA0E3F2-760A-2847-98C5-5741DCC028BE}" type="presParOf" srcId="{C6FFD9D9-CE65-3946-81A7-D1A35CA783D8}" destId="{C8767893-CE1F-614F-99E3-E13673385657}" srcOrd="2" destOrd="0" presId="urn:microsoft.com/office/officeart/2005/8/layout/default"/>
    <dgm:cxn modelId="{071747D7-EF6D-4145-9083-E272DC9AA11F}" type="presParOf" srcId="{C6FFD9D9-CE65-3946-81A7-D1A35CA783D8}" destId="{3BE7ECBD-9920-0747-AED9-45A61E8EFCD0}" srcOrd="3" destOrd="0" presId="urn:microsoft.com/office/officeart/2005/8/layout/default"/>
    <dgm:cxn modelId="{AD74E633-3575-9D4F-805B-683F645A6EC2}" type="presParOf" srcId="{C6FFD9D9-CE65-3946-81A7-D1A35CA783D8}" destId="{DB8877D0-AEB4-D94F-9733-6A1859884CC0}"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70181-48E0-E545-97D5-987264DC419D}">
      <dsp:nvSpPr>
        <dsp:cNvPr id="0" name=""/>
        <dsp:cNvSpPr/>
      </dsp:nvSpPr>
      <dsp:spPr>
        <a:xfrm>
          <a:off x="0" y="38294"/>
          <a:ext cx="3308088" cy="19848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IV Fluids</a:t>
          </a:r>
        </a:p>
      </dsp:txBody>
      <dsp:txXfrm>
        <a:off x="0" y="38294"/>
        <a:ext cx="3308088" cy="1984853"/>
      </dsp:txXfrm>
    </dsp:sp>
    <dsp:sp modelId="{C8767893-CE1F-614F-99E3-E13673385657}">
      <dsp:nvSpPr>
        <dsp:cNvPr id="0" name=""/>
        <dsp:cNvSpPr/>
      </dsp:nvSpPr>
      <dsp:spPr>
        <a:xfrm>
          <a:off x="3638897" y="38294"/>
          <a:ext cx="3308088" cy="1984853"/>
        </a:xfrm>
        <a:prstGeom prst="rect">
          <a:avLst/>
        </a:prstGeom>
        <a:solidFill>
          <a:schemeClr val="accent2">
            <a:hueOff val="-3631344"/>
            <a:satOff val="1309"/>
            <a:lumOff val="-843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Oxygen</a:t>
          </a:r>
          <a:endParaRPr lang="en-US" sz="3200" kern="1200" dirty="0"/>
        </a:p>
      </dsp:txBody>
      <dsp:txXfrm>
        <a:off x="3638897" y="38294"/>
        <a:ext cx="3308088" cy="1984853"/>
      </dsp:txXfrm>
    </dsp:sp>
    <dsp:sp modelId="{DB8877D0-AEB4-D94F-9733-6A1859884CC0}">
      <dsp:nvSpPr>
        <dsp:cNvPr id="0" name=""/>
        <dsp:cNvSpPr/>
      </dsp:nvSpPr>
      <dsp:spPr>
        <a:xfrm>
          <a:off x="7277795" y="38294"/>
          <a:ext cx="3308088" cy="1984853"/>
        </a:xfrm>
        <a:prstGeom prst="rect">
          <a:avLst/>
        </a:prstGeom>
        <a:solidFill>
          <a:schemeClr val="accent2">
            <a:hueOff val="-7262688"/>
            <a:satOff val="2619"/>
            <a:lumOff val="-168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Manual Nasal Suctioning</a:t>
          </a:r>
        </a:p>
      </dsp:txBody>
      <dsp:txXfrm>
        <a:off x="7277795" y="38294"/>
        <a:ext cx="3308088" cy="198485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25567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239740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236826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685889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13900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53286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798496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92982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234072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989884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238758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594232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268145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F583-094B-3D18-7B51-88EA701A65E3}"/>
              </a:ext>
            </a:extLst>
          </p:cNvPr>
          <p:cNvSpPr>
            <a:spLocks noGrp="1"/>
          </p:cNvSpPr>
          <p:nvPr>
            <p:ph type="ctrTitle"/>
          </p:nvPr>
        </p:nvSpPr>
        <p:spPr/>
        <p:txBody>
          <a:bodyPr>
            <a:normAutofit/>
          </a:bodyPr>
          <a:lstStyle/>
          <a:p>
            <a:r>
              <a:rPr lang="en-US" dirty="0"/>
              <a:t>Practical Approaches to Addressing Vaccine Hesitancy</a:t>
            </a:r>
          </a:p>
        </p:txBody>
      </p:sp>
      <p:sp>
        <p:nvSpPr>
          <p:cNvPr id="3" name="Subtitle 2">
            <a:extLst>
              <a:ext uri="{FF2B5EF4-FFF2-40B4-BE49-F238E27FC236}">
                <a16:creationId xmlns:a16="http://schemas.microsoft.com/office/drawing/2014/main" id="{12114151-13B9-C231-DC39-FF50D92D1BE8}"/>
              </a:ext>
            </a:extLst>
          </p:cNvPr>
          <p:cNvSpPr>
            <a:spLocks noGrp="1"/>
          </p:cNvSpPr>
          <p:nvPr>
            <p:ph type="subTitle" idx="1"/>
          </p:nvPr>
        </p:nvSpPr>
        <p:spPr>
          <a:xfrm>
            <a:off x="609601" y="4414099"/>
            <a:ext cx="8885128" cy="2137014"/>
          </a:xfrm>
        </p:spPr>
        <p:txBody>
          <a:bodyPr numCol="2">
            <a:normAutofit/>
          </a:bodyPr>
          <a:lstStyle/>
          <a:p>
            <a:r>
              <a:rPr lang="en-US" sz="1600" dirty="0"/>
              <a:t>Vikram Anand, MD, PhD</a:t>
            </a:r>
            <a:br>
              <a:rPr lang="en-US" sz="1600" dirty="0"/>
            </a:br>
            <a:r>
              <a:rPr lang="en-US" sz="1600" dirty="0"/>
              <a:t>Staff Physician</a:t>
            </a:r>
            <a:br>
              <a:rPr lang="en-US" sz="1600" dirty="0"/>
            </a:br>
            <a:r>
              <a:rPr lang="en-US" sz="1600" dirty="0"/>
              <a:t>Division of Pediatric Infectious Diseases </a:t>
            </a:r>
            <a:br>
              <a:rPr lang="en-US" sz="1600" dirty="0"/>
            </a:br>
            <a:r>
              <a:rPr lang="en-US" sz="1600" dirty="0"/>
              <a:t>Cedars-Sinai Medical Center</a:t>
            </a:r>
            <a:br>
              <a:rPr lang="en-US" sz="1600" dirty="0"/>
            </a:br>
            <a:r>
              <a:rPr lang="en-US" sz="1600" dirty="0"/>
              <a:t>Los Angeles, CA</a:t>
            </a:r>
          </a:p>
          <a:p>
            <a:endParaRPr lang="en-US" sz="1600" dirty="0"/>
          </a:p>
          <a:p>
            <a:endParaRPr lang="en-US" sz="1600" dirty="0"/>
          </a:p>
          <a:p>
            <a:r>
              <a:rPr lang="en-US" sz="1600" dirty="0"/>
              <a:t>Priya </a:t>
            </a:r>
            <a:r>
              <a:rPr lang="en-US" sz="1600" dirty="0" err="1"/>
              <a:t>Soni</a:t>
            </a:r>
            <a:r>
              <a:rPr lang="en-US" sz="1600" dirty="0"/>
              <a:t>, MD, FAAP</a:t>
            </a:r>
            <a:br>
              <a:rPr lang="en-US" sz="1600" dirty="0"/>
            </a:br>
            <a:r>
              <a:rPr lang="en-US" sz="1600" dirty="0"/>
              <a:t>Assistant Professor</a:t>
            </a:r>
            <a:br>
              <a:rPr lang="en-US" sz="1600" dirty="0"/>
            </a:br>
            <a:r>
              <a:rPr lang="en-US" sz="1600" dirty="0"/>
              <a:t>Pediatric Infectious Diseases</a:t>
            </a:r>
            <a:br>
              <a:rPr lang="en-US" sz="1600" dirty="0"/>
            </a:br>
            <a:r>
              <a:rPr lang="en-US" sz="1600" dirty="0"/>
              <a:t>Cedars-Sinai Medical Center</a:t>
            </a:r>
            <a:br>
              <a:rPr lang="en-US" sz="1600" dirty="0"/>
            </a:br>
            <a:r>
              <a:rPr lang="en-US" sz="1600" dirty="0"/>
              <a:t>Assistant Clinical Professor Step II, Pediatric Infectious Diseases</a:t>
            </a:r>
            <a:br>
              <a:rPr lang="en-US" sz="1600" dirty="0"/>
            </a:br>
            <a:r>
              <a:rPr lang="en-US" sz="1600" dirty="0"/>
              <a:t>David Geffen School of Medicine (UCLA</a:t>
            </a:r>
            <a:br>
              <a:rPr lang="en-US" sz="1600" dirty="0"/>
            </a:br>
            <a:r>
              <a:rPr lang="en-US" sz="1600" dirty="0"/>
              <a:t>Los Angeles, CA</a:t>
            </a:r>
          </a:p>
        </p:txBody>
      </p:sp>
    </p:spTree>
    <p:extLst>
      <p:ext uri="{BB962C8B-B14F-4D97-AF65-F5344CB8AC3E}">
        <p14:creationId xmlns:p14="http://schemas.microsoft.com/office/powerpoint/2010/main" val="1647126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DE1A6-C9F8-566E-737D-615FF3288B9C}"/>
              </a:ext>
            </a:extLst>
          </p:cNvPr>
          <p:cNvSpPr>
            <a:spLocks noGrp="1"/>
          </p:cNvSpPr>
          <p:nvPr>
            <p:ph type="title"/>
          </p:nvPr>
        </p:nvSpPr>
        <p:spPr/>
        <p:txBody>
          <a:bodyPr/>
          <a:lstStyle/>
          <a:p>
            <a:r>
              <a:rPr lang="en-US" dirty="0"/>
              <a:t>Treatment Options for Parents With a Child With RSV</a:t>
            </a:r>
          </a:p>
        </p:txBody>
      </p:sp>
      <p:sp>
        <p:nvSpPr>
          <p:cNvPr id="3" name="Content Placeholder 2">
            <a:extLst>
              <a:ext uri="{FF2B5EF4-FFF2-40B4-BE49-F238E27FC236}">
                <a16:creationId xmlns:a16="http://schemas.microsoft.com/office/drawing/2014/main" id="{D580E8A4-06DA-74F5-F589-C3DE7BCC91F5}"/>
              </a:ext>
            </a:extLst>
          </p:cNvPr>
          <p:cNvSpPr>
            <a:spLocks noGrp="1"/>
          </p:cNvSpPr>
          <p:nvPr>
            <p:ph idx="1"/>
          </p:nvPr>
        </p:nvSpPr>
        <p:spPr/>
        <p:txBody>
          <a:bodyPr>
            <a:normAutofit/>
          </a:bodyPr>
          <a:lstStyle/>
          <a:p>
            <a:r>
              <a:rPr lang="en-US" sz="3200" dirty="0"/>
              <a:t>RSV leads to many hospitalizations and deaths</a:t>
            </a:r>
          </a:p>
          <a:p>
            <a:endParaRPr lang="en-US" sz="3200" dirty="0"/>
          </a:p>
          <a:p>
            <a:r>
              <a:rPr lang="en-US" sz="3200" dirty="0"/>
              <a:t>Treatment options are limited to supportive care:</a:t>
            </a:r>
            <a:endParaRPr lang="en-US" sz="2800" dirty="0"/>
          </a:p>
        </p:txBody>
      </p:sp>
      <p:graphicFrame>
        <p:nvGraphicFramePr>
          <p:cNvPr id="6" name="Diagram 5">
            <a:extLst>
              <a:ext uri="{FF2B5EF4-FFF2-40B4-BE49-F238E27FC236}">
                <a16:creationId xmlns:a16="http://schemas.microsoft.com/office/drawing/2014/main" id="{9F9E7692-56A3-E923-0185-A301CBF4D0F4}"/>
              </a:ext>
            </a:extLst>
          </p:cNvPr>
          <p:cNvGraphicFramePr/>
          <p:nvPr>
            <p:extLst>
              <p:ext uri="{D42A27DB-BD31-4B8C-83A1-F6EECF244321}">
                <p14:modId xmlns:p14="http://schemas.microsoft.com/office/powerpoint/2010/main" val="636898506"/>
              </p:ext>
            </p:extLst>
          </p:nvPr>
        </p:nvGraphicFramePr>
        <p:xfrm>
          <a:off x="996516" y="3632549"/>
          <a:ext cx="10585884" cy="2061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5303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A5765-E2DD-5DD3-D70E-362FF31DF227}"/>
              </a:ext>
            </a:extLst>
          </p:cNvPr>
          <p:cNvSpPr>
            <a:spLocks noGrp="1"/>
          </p:cNvSpPr>
          <p:nvPr>
            <p:ph type="title"/>
          </p:nvPr>
        </p:nvSpPr>
        <p:spPr/>
        <p:txBody>
          <a:bodyPr/>
          <a:lstStyle/>
          <a:p>
            <a:r>
              <a:rPr lang="en-US" dirty="0"/>
              <a:t>RSV Prevention </a:t>
            </a:r>
          </a:p>
        </p:txBody>
      </p:sp>
      <p:sp>
        <p:nvSpPr>
          <p:cNvPr id="3" name="Content Placeholder 2">
            <a:extLst>
              <a:ext uri="{FF2B5EF4-FFF2-40B4-BE49-F238E27FC236}">
                <a16:creationId xmlns:a16="http://schemas.microsoft.com/office/drawing/2014/main" id="{C2E397E0-CE14-1055-2F8F-E0ED9FAC3456}"/>
              </a:ext>
            </a:extLst>
          </p:cNvPr>
          <p:cNvSpPr>
            <a:spLocks noGrp="1"/>
          </p:cNvSpPr>
          <p:nvPr>
            <p:ph idx="1"/>
          </p:nvPr>
        </p:nvSpPr>
        <p:spPr/>
        <p:txBody>
          <a:bodyPr>
            <a:normAutofit/>
          </a:bodyPr>
          <a:lstStyle/>
          <a:p>
            <a:pPr>
              <a:spcAft>
                <a:spcPts val="1200"/>
              </a:spcAft>
            </a:pPr>
            <a:r>
              <a:rPr lang="en-US" sz="2800" dirty="0"/>
              <a:t>Premature high-risk infants with chronic lung disease and cardiac conditions (in addition to other qualifying diagnoses) benefit from once monthly monoclonal antibody called </a:t>
            </a:r>
            <a:r>
              <a:rPr lang="en-US" sz="2800" b="1" dirty="0"/>
              <a:t>palivizumab</a:t>
            </a:r>
          </a:p>
          <a:p>
            <a:pPr>
              <a:spcAft>
                <a:spcPts val="1200"/>
              </a:spcAft>
            </a:pPr>
            <a:r>
              <a:rPr lang="en-US" sz="2800" dirty="0"/>
              <a:t>Burdensome on families and children</a:t>
            </a:r>
            <a:endParaRPr lang="en-US" sz="2400" dirty="0"/>
          </a:p>
        </p:txBody>
      </p:sp>
    </p:spTree>
    <p:extLst>
      <p:ext uri="{BB962C8B-B14F-4D97-AF65-F5344CB8AC3E}">
        <p14:creationId xmlns:p14="http://schemas.microsoft.com/office/powerpoint/2010/main" val="4003674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A5765-E2DD-5DD3-D70E-362FF31DF227}"/>
              </a:ext>
            </a:extLst>
          </p:cNvPr>
          <p:cNvSpPr>
            <a:spLocks noGrp="1"/>
          </p:cNvSpPr>
          <p:nvPr>
            <p:ph type="title"/>
          </p:nvPr>
        </p:nvSpPr>
        <p:spPr/>
        <p:txBody>
          <a:bodyPr/>
          <a:lstStyle/>
          <a:p>
            <a:r>
              <a:rPr lang="en-US" dirty="0"/>
              <a:t>RSV Prevention </a:t>
            </a:r>
          </a:p>
        </p:txBody>
      </p:sp>
      <p:sp>
        <p:nvSpPr>
          <p:cNvPr id="3" name="Content Placeholder 2">
            <a:extLst>
              <a:ext uri="{FF2B5EF4-FFF2-40B4-BE49-F238E27FC236}">
                <a16:creationId xmlns:a16="http://schemas.microsoft.com/office/drawing/2014/main" id="{C2E397E0-CE14-1055-2F8F-E0ED9FAC3456}"/>
              </a:ext>
            </a:extLst>
          </p:cNvPr>
          <p:cNvSpPr>
            <a:spLocks noGrp="1"/>
          </p:cNvSpPr>
          <p:nvPr>
            <p:ph idx="1"/>
          </p:nvPr>
        </p:nvSpPr>
        <p:spPr/>
        <p:txBody>
          <a:bodyPr>
            <a:normAutofit/>
          </a:bodyPr>
          <a:lstStyle/>
          <a:p>
            <a:pPr>
              <a:spcAft>
                <a:spcPts val="1200"/>
              </a:spcAft>
            </a:pPr>
            <a:r>
              <a:rPr lang="en-US" sz="2800" b="1" dirty="0" err="1"/>
              <a:t>Nirsevimab</a:t>
            </a:r>
            <a:r>
              <a:rPr lang="en-US" sz="2800" dirty="0"/>
              <a:t> </a:t>
            </a:r>
          </a:p>
          <a:p>
            <a:pPr lvl="1">
              <a:spcAft>
                <a:spcPts val="1200"/>
              </a:spcAft>
            </a:pPr>
            <a:r>
              <a:rPr lang="en-US" sz="2400" dirty="0"/>
              <a:t>New monoclonal antibody</a:t>
            </a:r>
          </a:p>
          <a:p>
            <a:pPr lvl="1">
              <a:spcAft>
                <a:spcPts val="1200"/>
              </a:spcAft>
            </a:pPr>
            <a:r>
              <a:rPr lang="en-US" sz="2400" dirty="0"/>
              <a:t>Single dose, long acting, given at the beginning of the season</a:t>
            </a:r>
          </a:p>
        </p:txBody>
      </p:sp>
    </p:spTree>
    <p:extLst>
      <p:ext uri="{BB962C8B-B14F-4D97-AF65-F5344CB8AC3E}">
        <p14:creationId xmlns:p14="http://schemas.microsoft.com/office/powerpoint/2010/main" val="3738009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1B2A3-AA15-9076-113A-617B7734C132}"/>
              </a:ext>
            </a:extLst>
          </p:cNvPr>
          <p:cNvSpPr>
            <a:spLocks noGrp="1"/>
          </p:cNvSpPr>
          <p:nvPr>
            <p:ph type="title"/>
          </p:nvPr>
        </p:nvSpPr>
        <p:spPr/>
        <p:txBody>
          <a:bodyPr/>
          <a:lstStyle/>
          <a:p>
            <a:r>
              <a:rPr lang="en-US" dirty="0"/>
              <a:t>RSV Prevention Beyond Passive Immunity</a:t>
            </a:r>
          </a:p>
        </p:txBody>
      </p:sp>
      <p:sp>
        <p:nvSpPr>
          <p:cNvPr id="3" name="Content Placeholder 2">
            <a:extLst>
              <a:ext uri="{FF2B5EF4-FFF2-40B4-BE49-F238E27FC236}">
                <a16:creationId xmlns:a16="http://schemas.microsoft.com/office/drawing/2014/main" id="{EB248CC2-0AF0-BBF8-02C2-DA55258452E9}"/>
              </a:ext>
            </a:extLst>
          </p:cNvPr>
          <p:cNvSpPr>
            <a:spLocks noGrp="1"/>
          </p:cNvSpPr>
          <p:nvPr>
            <p:ph idx="1"/>
          </p:nvPr>
        </p:nvSpPr>
        <p:spPr>
          <a:xfrm>
            <a:off x="609600" y="1477906"/>
            <a:ext cx="4500880" cy="4722477"/>
          </a:xfrm>
        </p:spPr>
        <p:txBody>
          <a:bodyPr/>
          <a:lstStyle/>
          <a:p>
            <a:r>
              <a:rPr lang="en-US" dirty="0"/>
              <a:t>Goal has been to generate an active immune response</a:t>
            </a:r>
          </a:p>
          <a:p>
            <a:r>
              <a:rPr lang="en-US" dirty="0"/>
              <a:t>Prior failed trials </a:t>
            </a:r>
          </a:p>
          <a:p>
            <a:r>
              <a:rPr lang="en-US" dirty="0"/>
              <a:t>New fusion protein prevents RSV protein penetration </a:t>
            </a:r>
          </a:p>
          <a:p>
            <a:r>
              <a:rPr lang="en-US" dirty="0"/>
              <a:t>Different trials looking at preventing RSV: </a:t>
            </a:r>
          </a:p>
          <a:p>
            <a:pPr lvl="1"/>
            <a:r>
              <a:rPr lang="en-US" dirty="0"/>
              <a:t>Pregnant women vaccination</a:t>
            </a:r>
          </a:p>
          <a:p>
            <a:pPr lvl="1"/>
            <a:endParaRPr lang="en-US" dirty="0"/>
          </a:p>
        </p:txBody>
      </p:sp>
      <p:sp>
        <p:nvSpPr>
          <p:cNvPr id="4" name="TextBox 3">
            <a:extLst>
              <a:ext uri="{FF2B5EF4-FFF2-40B4-BE49-F238E27FC236}">
                <a16:creationId xmlns:a16="http://schemas.microsoft.com/office/drawing/2014/main" id="{2AA28AC7-CE2D-E3E5-1EA9-A3CFAE623712}"/>
              </a:ext>
            </a:extLst>
          </p:cNvPr>
          <p:cNvSpPr txBox="1"/>
          <p:nvPr/>
        </p:nvSpPr>
        <p:spPr>
          <a:xfrm>
            <a:off x="5110480" y="1333960"/>
            <a:ext cx="6644640" cy="5324535"/>
          </a:xfrm>
          <a:prstGeom prst="rect">
            <a:avLst/>
          </a:prstGeom>
          <a:noFill/>
        </p:spPr>
        <p:txBody>
          <a:bodyPr wrap="square" rtlCol="0">
            <a:spAutoFit/>
          </a:bodyPr>
          <a:lstStyle/>
          <a:p>
            <a:pPr marL="742950" lvl="1" indent="-285750">
              <a:spcAft>
                <a:spcPts val="400"/>
              </a:spcAft>
              <a:buFont typeface="Arial" panose="020B0604020202020204" pitchFamily="34" charset="0"/>
              <a:buChar char="•"/>
            </a:pPr>
            <a:r>
              <a:rPr lang="en-US" sz="2000" b="1" dirty="0" err="1"/>
              <a:t>Nirsevimab</a:t>
            </a:r>
            <a:r>
              <a:rPr lang="en-US" sz="2000" dirty="0"/>
              <a:t> </a:t>
            </a:r>
          </a:p>
          <a:p>
            <a:pPr marL="1200150" lvl="2" indent="-285750">
              <a:spcAft>
                <a:spcPts val="400"/>
              </a:spcAft>
              <a:buFont typeface="Arial" panose="020B0604020202020204" pitchFamily="34" charset="0"/>
              <a:buChar char="•"/>
            </a:pPr>
            <a:r>
              <a:rPr lang="en-US" sz="1600" dirty="0"/>
              <a:t>1</a:t>
            </a:r>
            <a:r>
              <a:rPr lang="en-US" sz="1600" baseline="30000" dirty="0"/>
              <a:t>st</a:t>
            </a:r>
            <a:r>
              <a:rPr lang="en-US" sz="1600" dirty="0"/>
              <a:t> in class to complete and report phase II and III trials</a:t>
            </a:r>
          </a:p>
          <a:p>
            <a:pPr marL="1200150" lvl="2" indent="-285750">
              <a:spcAft>
                <a:spcPts val="400"/>
              </a:spcAft>
              <a:buFont typeface="Arial" panose="020B0604020202020204" pitchFamily="34" charset="0"/>
              <a:buChar char="•"/>
            </a:pPr>
            <a:r>
              <a:rPr lang="en-US" sz="1600" dirty="0"/>
              <a:t>74.5% reduction in lower respiratory tract infections caused by RSV </a:t>
            </a:r>
          </a:p>
          <a:p>
            <a:pPr marL="1200150" lvl="2" indent="-285750">
              <a:spcAft>
                <a:spcPts val="400"/>
              </a:spcAft>
              <a:buFont typeface="Arial" panose="020B0604020202020204" pitchFamily="34" charset="0"/>
              <a:buChar char="•"/>
            </a:pPr>
            <a:r>
              <a:rPr lang="en-US" sz="1600" dirty="0"/>
              <a:t>Protects all infants across the RSV season with a single dose </a:t>
            </a:r>
          </a:p>
          <a:p>
            <a:pPr marL="1200150" lvl="2" indent="-285750">
              <a:spcAft>
                <a:spcPts val="400"/>
              </a:spcAft>
              <a:buFont typeface="Arial" panose="020B0604020202020204" pitchFamily="34" charset="0"/>
              <a:buChar char="•"/>
            </a:pPr>
            <a:r>
              <a:rPr lang="en-US" sz="1600" dirty="0"/>
              <a:t>Safe for all babies, not just the ones at high risk </a:t>
            </a:r>
          </a:p>
          <a:p>
            <a:pPr marL="742950" lvl="1" indent="-285750">
              <a:spcAft>
                <a:spcPts val="400"/>
              </a:spcAft>
              <a:buFont typeface="Arial" panose="020B0604020202020204" pitchFamily="34" charset="0"/>
              <a:buChar char="•"/>
            </a:pPr>
            <a:r>
              <a:rPr lang="en-US" sz="2000" b="1" dirty="0" err="1"/>
              <a:t>Clesrovimab</a:t>
            </a:r>
            <a:r>
              <a:rPr lang="en-US" sz="2000" dirty="0"/>
              <a:t>*</a:t>
            </a:r>
          </a:p>
          <a:p>
            <a:pPr marL="1200150" lvl="2" indent="-285750">
              <a:spcAft>
                <a:spcPts val="400"/>
              </a:spcAft>
              <a:buFont typeface="Arial" panose="020B0604020202020204" pitchFamily="34" charset="0"/>
              <a:buChar char="•"/>
            </a:pPr>
            <a:r>
              <a:rPr lang="en-US" sz="1600" dirty="0"/>
              <a:t>Phase II trial completed; phase III close to completion</a:t>
            </a:r>
          </a:p>
          <a:p>
            <a:pPr marL="1200150" lvl="2" indent="-285750">
              <a:spcAft>
                <a:spcPts val="400"/>
              </a:spcAft>
              <a:buFont typeface="Arial" panose="020B0604020202020204" pitchFamily="34" charset="0"/>
              <a:buChar char="•"/>
            </a:pPr>
            <a:r>
              <a:rPr lang="en-US" sz="1600" dirty="0"/>
              <a:t>Sustained exposure and pharmacodynamic activity from extended elimination half life (76-91 days) </a:t>
            </a:r>
          </a:p>
          <a:p>
            <a:pPr marL="1200150" lvl="2" indent="-285750">
              <a:spcAft>
                <a:spcPts val="400"/>
              </a:spcAft>
              <a:buFont typeface="Arial" panose="020B0604020202020204" pitchFamily="34" charset="0"/>
              <a:buChar char="•"/>
            </a:pPr>
            <a:r>
              <a:rPr lang="en-US" sz="1600" dirty="0"/>
              <a:t>Increase in serum neutralizing antibodies following a single dose administration</a:t>
            </a:r>
          </a:p>
          <a:p>
            <a:pPr marL="1200150" lvl="2" indent="-285750">
              <a:spcAft>
                <a:spcPts val="400"/>
              </a:spcAft>
              <a:buFont typeface="Arial" panose="020B0604020202020204" pitchFamily="34" charset="0"/>
              <a:buChar char="•"/>
            </a:pPr>
            <a:r>
              <a:rPr lang="en-US" sz="1600" dirty="0">
                <a:solidFill>
                  <a:srgbClr val="000000"/>
                </a:solidFill>
                <a:effectLst/>
                <a:latin typeface="Calibri" panose="020F0502020204030204" pitchFamily="34" charset="0"/>
                <a:ea typeface="Times New Roman" panose="02020603050405020304" pitchFamily="18" charset="0"/>
              </a:rPr>
              <a:t>Low incidence of treatment emergent antidrug antibodies (3.0%)</a:t>
            </a:r>
            <a:r>
              <a:rPr lang="en-US" sz="1600" dirty="0"/>
              <a:t> </a:t>
            </a:r>
          </a:p>
          <a:p>
            <a:pPr marL="742950" lvl="1" indent="-285750">
              <a:spcAft>
                <a:spcPts val="400"/>
              </a:spcAft>
              <a:buFont typeface="Arial" panose="020B0604020202020204" pitchFamily="34" charset="0"/>
              <a:buChar char="•"/>
            </a:pPr>
            <a:r>
              <a:rPr lang="en-US" sz="2000" b="1" dirty="0"/>
              <a:t>RSM01</a:t>
            </a:r>
          </a:p>
          <a:p>
            <a:pPr marL="1200150" lvl="2" indent="-285750">
              <a:spcAft>
                <a:spcPts val="400"/>
              </a:spcAft>
              <a:buFont typeface="Arial" panose="020B0604020202020204" pitchFamily="34" charset="0"/>
              <a:buChar char="•"/>
            </a:pPr>
            <a:r>
              <a:rPr lang="en-US" sz="1600" dirty="0"/>
              <a:t>Phase 1 trials*</a:t>
            </a:r>
          </a:p>
          <a:p>
            <a:pPr>
              <a:spcAft>
                <a:spcPts val="400"/>
              </a:spcAft>
            </a:pPr>
            <a:endParaRPr lang="en-US" sz="1600" dirty="0"/>
          </a:p>
        </p:txBody>
      </p:sp>
    </p:spTree>
    <p:extLst>
      <p:ext uri="{BB962C8B-B14F-4D97-AF65-F5344CB8AC3E}">
        <p14:creationId xmlns:p14="http://schemas.microsoft.com/office/powerpoint/2010/main" val="1855012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a:extLst>
              <a:ext uri="{FF2B5EF4-FFF2-40B4-BE49-F238E27FC236}">
                <a16:creationId xmlns:a16="http://schemas.microsoft.com/office/drawing/2014/main" id="{CB89F0FB-F4AF-271B-5D17-48378A269F1A}"/>
              </a:ext>
            </a:extLst>
          </p:cNvPr>
          <p:cNvSpPr/>
          <p:nvPr/>
        </p:nvSpPr>
        <p:spPr>
          <a:xfrm>
            <a:off x="460150" y="2580363"/>
            <a:ext cx="11271700" cy="3404644"/>
          </a:xfrm>
          <a:prstGeom prst="roundRect">
            <a:avLst/>
          </a:prstGeom>
          <a:solidFill>
            <a:schemeClr val="bg1">
              <a:lumMod val="9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09B38D-4E92-C555-1AAB-395D5C7B3318}"/>
              </a:ext>
            </a:extLst>
          </p:cNvPr>
          <p:cNvSpPr>
            <a:spLocks noGrp="1"/>
          </p:cNvSpPr>
          <p:nvPr>
            <p:ph type="title"/>
          </p:nvPr>
        </p:nvSpPr>
        <p:spPr/>
        <p:txBody>
          <a:bodyPr/>
          <a:lstStyle/>
          <a:p>
            <a:r>
              <a:rPr lang="en-US" dirty="0"/>
              <a:t>The Future of RSV Management </a:t>
            </a:r>
          </a:p>
        </p:txBody>
      </p:sp>
      <p:sp>
        <p:nvSpPr>
          <p:cNvPr id="3" name="Content Placeholder 2">
            <a:extLst>
              <a:ext uri="{FF2B5EF4-FFF2-40B4-BE49-F238E27FC236}">
                <a16:creationId xmlns:a16="http://schemas.microsoft.com/office/drawing/2014/main" id="{AC35CDB4-CD46-E853-215F-3D3679A9976C}"/>
              </a:ext>
            </a:extLst>
          </p:cNvPr>
          <p:cNvSpPr>
            <a:spLocks noGrp="1"/>
          </p:cNvSpPr>
          <p:nvPr>
            <p:ph idx="1"/>
          </p:nvPr>
        </p:nvSpPr>
        <p:spPr>
          <a:xfrm>
            <a:off x="1191537" y="3595229"/>
            <a:ext cx="9808923" cy="2016432"/>
          </a:xfrm>
        </p:spPr>
        <p:txBody>
          <a:bodyPr>
            <a:normAutofit/>
          </a:bodyPr>
          <a:lstStyle/>
          <a:p>
            <a:pPr marL="0" indent="0" algn="ctr">
              <a:buNone/>
            </a:pPr>
            <a:r>
              <a:rPr lang="en-US" sz="4000" i="1" dirty="0"/>
              <a:t>Prevention methods in not only high-risk candidates, but also in adults and children in general </a:t>
            </a:r>
          </a:p>
        </p:txBody>
      </p:sp>
      <p:grpSp>
        <p:nvGrpSpPr>
          <p:cNvPr id="9" name="Group 8">
            <a:extLst>
              <a:ext uri="{FF2B5EF4-FFF2-40B4-BE49-F238E27FC236}">
                <a16:creationId xmlns:a16="http://schemas.microsoft.com/office/drawing/2014/main" id="{3060FB55-7125-300D-6B56-85FCE2A1013F}"/>
              </a:ext>
            </a:extLst>
          </p:cNvPr>
          <p:cNvGrpSpPr/>
          <p:nvPr/>
        </p:nvGrpSpPr>
        <p:grpSpPr>
          <a:xfrm>
            <a:off x="5165812" y="1476853"/>
            <a:ext cx="1860375" cy="1860375"/>
            <a:chOff x="5041466" y="1766692"/>
            <a:chExt cx="1433708" cy="1433708"/>
          </a:xfrm>
        </p:grpSpPr>
        <p:sp>
          <p:nvSpPr>
            <p:cNvPr id="4" name="Oval 3">
              <a:extLst>
                <a:ext uri="{FF2B5EF4-FFF2-40B4-BE49-F238E27FC236}">
                  <a16:creationId xmlns:a16="http://schemas.microsoft.com/office/drawing/2014/main" id="{4C8B48B1-349C-5925-9126-A339B801D90F}"/>
                </a:ext>
              </a:extLst>
            </p:cNvPr>
            <p:cNvSpPr/>
            <p:nvPr/>
          </p:nvSpPr>
          <p:spPr>
            <a:xfrm>
              <a:off x="5041466" y="1766692"/>
              <a:ext cx="1433708" cy="14337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Care outline">
              <a:extLst>
                <a:ext uri="{FF2B5EF4-FFF2-40B4-BE49-F238E27FC236}">
                  <a16:creationId xmlns:a16="http://schemas.microsoft.com/office/drawing/2014/main" id="{7C86F569-1076-BACD-07AD-7367E165CEE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14241" y="1958281"/>
              <a:ext cx="1047916" cy="1047916"/>
            </a:xfrm>
            <a:prstGeom prst="rect">
              <a:avLst/>
            </a:prstGeom>
          </p:spPr>
        </p:pic>
      </p:grpSp>
    </p:spTree>
    <p:extLst>
      <p:ext uri="{BB962C8B-B14F-4D97-AF65-F5344CB8AC3E}">
        <p14:creationId xmlns:p14="http://schemas.microsoft.com/office/powerpoint/2010/main" val="286893801"/>
      </p:ext>
    </p:extLst>
  </p:cSld>
  <p:clrMapOvr>
    <a:masterClrMapping/>
  </p:clrMapOvr>
</p:sld>
</file>

<file path=ppt/theme/theme1.xml><?xml version="1.0" encoding="utf-8"?>
<a:theme xmlns:a="http://schemas.openxmlformats.org/drawingml/2006/main" name="Pulm-CC 22">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lm-CC 22" id="{531201B4-8445-4141-93B6-FA22BE945EA7}" vid="{347CFE89-6E71-2F4D-90B1-9AC42A8969BB}"/>
    </a:ext>
  </a:extLst>
</a:theme>
</file>

<file path=docProps/app.xml><?xml version="1.0" encoding="utf-8"?>
<Properties xmlns="http://schemas.openxmlformats.org/officeDocument/2006/extended-properties" xmlns:vt="http://schemas.openxmlformats.org/officeDocument/2006/docPropsVTypes">
  <Template>Pulm-CC 22</Template>
  <TotalTime>25</TotalTime>
  <Words>453</Words>
  <Application>Microsoft Macintosh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Pulm-CC 22</vt:lpstr>
      <vt:lpstr>Practical Approaches to Addressing Vaccine Hesitancy</vt:lpstr>
      <vt:lpstr>Disclaimer</vt:lpstr>
      <vt:lpstr>Treatment Options for Parents With a Child With RSV</vt:lpstr>
      <vt:lpstr>RSV Prevention </vt:lpstr>
      <vt:lpstr>RSV Prevention </vt:lpstr>
      <vt:lpstr>RSV Prevention Beyond Passive Immunity</vt:lpstr>
      <vt:lpstr>The Future of RSV Management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Approaches to Addressing Vaccine Hesitancy</dc:title>
  <dc:subject/>
  <dc:creator>MedEd On The Go</dc:creator>
  <cp:keywords/>
  <dc:description/>
  <cp:lastModifiedBy>Moriah Diethorn</cp:lastModifiedBy>
  <cp:revision>6</cp:revision>
  <dcterms:created xsi:type="dcterms:W3CDTF">2023-04-19T15:46:47Z</dcterms:created>
  <dcterms:modified xsi:type="dcterms:W3CDTF">2023-04-20T20:34:22Z</dcterms:modified>
  <cp:category/>
</cp:coreProperties>
</file>