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4" r:id="rId2"/>
    <p:sldId id="265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EB"/>
    <a:srgbClr val="FFFF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6327"/>
  </p:normalViewPr>
  <p:slideViewPr>
    <p:cSldViewPr snapToGrid="0">
      <p:cViewPr varScale="1">
        <p:scale>
          <a:sx n="110" d="100"/>
          <a:sy n="110" d="100"/>
        </p:scale>
        <p:origin x="60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145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A3B0DA8-F06A-4558-9C2B-AF826356DC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C9FA96-FC60-498D-9E30-230EC4494B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F45FD-A5D8-4CDF-9C55-67D2AFDF6E23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80155E-A2E2-4E75-A60F-BB6D8E9026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27CD8-6C5B-470A-8055-CA7A24F8C6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15C69-444E-416E-80C6-9FB82023C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29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987C8-A628-BB46-A8CE-515029D2595E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3FB91-9B50-DD4D-A9AA-A6490B41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12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5DF199-FA1F-409D-854C-B1C34FBB17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14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09738"/>
            <a:ext cx="10515600" cy="2852737"/>
          </a:xfrm>
        </p:spPr>
        <p:txBody>
          <a:bodyPr anchor="ctr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147BEB-DBFC-41AF-8A4B-718D90B9AB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AA4465C-7E8E-47D9-93EC-E2ADB99327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4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26E8-50A6-47D6-B45F-134145E0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C1316-9B30-4E35-91A7-4F8799CAE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B594DE-1DED-4824-B3AF-6D8B99419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7258FC2-34FC-49D0-A161-40DD5BA517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740622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457199"/>
            <a:ext cx="4272539" cy="4015047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06829"/>
            <a:ext cx="6172200" cy="52542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FB64453-E8A2-48FD-8B67-B9DC2A133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195318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26C3D8-9015-40F4-B59B-697F12609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FB64453-E8A2-48FD-8B67-B9DC2A133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403055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09738"/>
            <a:ext cx="10515600" cy="2852737"/>
          </a:xfr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F5F5FB5-B40D-470D-8C41-B7CE27E519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979B0B-4A4D-4553-BE93-A1959FB58E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3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gram Layout">
    <p:bg>
      <p:bgPr>
        <a:gradFill flip="none" rotWithShape="1">
          <a:gsLst>
            <a:gs pos="0">
              <a:schemeClr val="bg1"/>
            </a:gs>
            <a:gs pos="100000">
              <a:srgbClr val="EBEBE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8FA194F-9E80-4991-A301-2D14D459B8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07157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d Diagram Layout">
    <p:bg>
      <p:bgPr>
        <a:gradFill flip="none" rotWithShape="1">
          <a:gsLst>
            <a:gs pos="0">
              <a:schemeClr val="bg1"/>
            </a:gs>
            <a:gs pos="100000">
              <a:srgbClr val="EBEBE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74E47-6B81-4DA6-BC35-65E2DCA47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F70BFC7-62AB-4097-AE5E-3ACB64158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86119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3A58A5E-CE8B-4381-B491-4E79B68F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8793117-580E-4BE7-82EC-6BE8CEED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23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F8544-5F66-42F5-A339-E46C7881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E0E9-1525-4AB4-A8AF-8BF10D89D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496291"/>
            <a:ext cx="5181600" cy="46806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8448F-6F16-4184-A898-7F06CF67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3600" y="1496291"/>
            <a:ext cx="5181600" cy="46806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E44C219-F83B-4E76-BAE0-A183B8940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18461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2D2BB-B893-45AC-B4B9-21CF5F89E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1459896"/>
            <a:ext cx="5157787" cy="6515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7EFEE-C04A-49BE-8AC8-1C93672F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1" y="2111434"/>
            <a:ext cx="5157787" cy="395685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977BB-61BD-47AD-991E-2E6E5CEC0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42013" y="1459896"/>
            <a:ext cx="5183188" cy="6515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B34560-D90F-4AA9-86F0-EA373D16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42013" y="2111434"/>
            <a:ext cx="5183188" cy="395685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994057A-1166-4C4D-AF69-0BF68EE8599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AD82D1D-D8EA-40A0-9D3E-9683300C0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7177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2062-0692-44AF-80AA-510E920D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517FC-F71A-47DC-8036-78E7C8941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4230316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2F6B2D7-D2F9-4F1B-8FB7-00DCD968C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68505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E5A1C-F765-4923-B698-01CBA005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3F89C-32B6-4955-824F-31AA7742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0410A-8F64-41F0-A611-DD8C96B97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5D83E7-F2B7-417F-9348-222F18A74341}"/>
              </a:ext>
            </a:extLst>
          </p:cNvPr>
          <p:cNvSpPr/>
          <p:nvPr userDrawn="1"/>
        </p:nvSpPr>
        <p:spPr>
          <a:xfrm>
            <a:off x="0" y="-1"/>
            <a:ext cx="12192000" cy="106681"/>
          </a:xfrm>
          <a:prstGeom prst="rect">
            <a:avLst/>
          </a:prstGeom>
          <a:gradFill flip="none" rotWithShape="1">
            <a:gsLst>
              <a:gs pos="0">
                <a:srgbClr val="54284B"/>
              </a:gs>
              <a:gs pos="56733">
                <a:srgbClr val="6F2147"/>
              </a:gs>
              <a:gs pos="100000">
                <a:srgbClr val="4D5282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i="0" kern="1200">
          <a:solidFill>
            <a:srgbClr val="4D4E4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4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–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864">
          <p15:clr>
            <a:srgbClr val="F26B43"/>
          </p15:clr>
        </p15:guide>
        <p15:guide id="4" orient="horz" pos="1056">
          <p15:clr>
            <a:srgbClr val="F26B43"/>
          </p15:clr>
        </p15:guide>
        <p15:guide id="5" pos="6168">
          <p15:clr>
            <a:srgbClr val="F26B43"/>
          </p15:clr>
        </p15:guide>
        <p15:guide id="6" pos="607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A94C22-8A33-4939-8866-A3A3933EA2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Who Is Appropriate for Education and Awareness of RSV?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D32923-677C-4E46-BED5-CEBCA775AB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chemeClr val="accent1"/>
                </a:solidFill>
              </a:rPr>
              <a:t>Vikram</a:t>
            </a:r>
            <a:r>
              <a:rPr lang="en-US" b="1" dirty="0">
                <a:solidFill>
                  <a:schemeClr val="accent1"/>
                </a:solidFill>
              </a:rPr>
              <a:t> Anand, MD, PhD</a:t>
            </a:r>
            <a:br>
              <a:rPr lang="en-US" dirty="0"/>
            </a:br>
            <a:r>
              <a:rPr lang="en-US" dirty="0"/>
              <a:t>Staff Physician</a:t>
            </a:r>
            <a:br>
              <a:rPr lang="en-US" dirty="0"/>
            </a:br>
            <a:r>
              <a:rPr lang="en-US" dirty="0"/>
              <a:t>Division of Pediatric Infectious Diseases</a:t>
            </a:r>
            <a:br>
              <a:rPr lang="en-US" dirty="0"/>
            </a:br>
            <a:r>
              <a:rPr lang="en-US" dirty="0"/>
              <a:t>Cedars-Sinai Medical Center</a:t>
            </a:r>
            <a:br>
              <a:rPr lang="en-US" dirty="0"/>
            </a:br>
            <a:r>
              <a:rPr lang="en-US" dirty="0"/>
              <a:t>Los Angeles, CA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41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86DB-58CA-4FA8-89F5-D989183CE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Care Physicians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F1F9F-A761-44D4-8B35-35171EB01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477906"/>
            <a:ext cx="6755703" cy="4722477"/>
          </a:xfrm>
        </p:spPr>
        <p:txBody>
          <a:bodyPr>
            <a:normAutofit/>
          </a:bodyPr>
          <a:lstStyle/>
          <a:p>
            <a:r>
              <a:rPr lang="en-US" dirty="0"/>
              <a:t>Improve understanding of RSV disease symptoms in adults and risk of serious disease</a:t>
            </a:r>
          </a:p>
          <a:p>
            <a:r>
              <a:rPr lang="en-US" dirty="0"/>
              <a:t>Increase availability of RSV testing in primary care and urgent care settings</a:t>
            </a:r>
          </a:p>
          <a:p>
            <a:r>
              <a:rPr lang="en-US" dirty="0"/>
              <a:t>Improved testing may lead to decreased antibiotic usage</a:t>
            </a:r>
          </a:p>
          <a:p>
            <a:r>
              <a:rPr lang="en-US" dirty="0"/>
              <a:t>Improve recognition of the importance of traditional and novel prophylaxis regimens for at-risk patients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981CD1-7676-06C8-2EC8-5883EF99CCDF}"/>
              </a:ext>
            </a:extLst>
          </p:cNvPr>
          <p:cNvSpPr txBox="1"/>
          <p:nvPr/>
        </p:nvSpPr>
        <p:spPr>
          <a:xfrm>
            <a:off x="166254" y="6426364"/>
            <a:ext cx="437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RSV, respiratory syncytial virus.</a:t>
            </a:r>
          </a:p>
        </p:txBody>
      </p:sp>
      <p:pic>
        <p:nvPicPr>
          <p:cNvPr id="12" name="Picture 11" descr="A doctor with a stethoscope around his neck&#10;&#10;Description automatically generated">
            <a:extLst>
              <a:ext uri="{FF2B5EF4-FFF2-40B4-BE49-F238E27FC236}">
                <a16:creationId xmlns:a16="http://schemas.microsoft.com/office/drawing/2014/main" id="{9B48B76D-C966-CD91-5609-29BBAC20ED4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8664" y="1578111"/>
            <a:ext cx="3983276" cy="398327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678994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A9EBF-6279-4D7B-9FA3-707E0D1EE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Allied Health Professionals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207E6-B2B6-46C5-86AE-ED891221F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477906"/>
            <a:ext cx="6805808" cy="4922894"/>
          </a:xfrm>
        </p:spPr>
        <p:txBody>
          <a:bodyPr>
            <a:normAutofit/>
          </a:bodyPr>
          <a:lstStyle/>
          <a:p>
            <a:r>
              <a:rPr lang="en-US" dirty="0"/>
              <a:t>Primary healthcare is increasingly being delivered by allied health professionals</a:t>
            </a:r>
          </a:p>
          <a:p>
            <a:r>
              <a:rPr lang="en-US" dirty="0"/>
              <a:t>Includes nurse practitioners and physician assistants</a:t>
            </a:r>
          </a:p>
          <a:p>
            <a:r>
              <a:rPr lang="en-US" dirty="0"/>
              <a:t>Improved education among allied health professionals leads to increased testing and recognition of RSV, and it may reduce the usage of antimicrobials</a:t>
            </a:r>
          </a:p>
          <a:p>
            <a:r>
              <a:rPr lang="en-US" dirty="0"/>
              <a:t>Importance of highlighting guidelines to ensure at-risk patients receive appropriate prophylaxis to prevent serious illness and death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 descr="A person holding a phone&#10;&#10;Description automatically generated with medium confidence">
            <a:extLst>
              <a:ext uri="{FF2B5EF4-FFF2-40B4-BE49-F238E27FC236}">
                <a16:creationId xmlns:a16="http://schemas.microsoft.com/office/drawing/2014/main" id="{5FE06B6C-6683-C744-35D1-BD0515A24F4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8664" y="1578111"/>
            <a:ext cx="3983276" cy="398327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630909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96457-9E7F-418D-8CD2-6CC9317E8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Parents of High-risk Infants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E472F-0C46-4A0C-B9A6-637F9971B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6868438" cy="4722477"/>
          </a:xfrm>
        </p:spPr>
        <p:txBody>
          <a:bodyPr>
            <a:normAutofit/>
          </a:bodyPr>
          <a:lstStyle/>
          <a:p>
            <a:r>
              <a:rPr lang="en-US" sz="2800" dirty="0"/>
              <a:t>Numerous children who are at high-risk are not receiving prophylaxis</a:t>
            </a:r>
          </a:p>
          <a:p>
            <a:r>
              <a:rPr lang="en-US" sz="2800" dirty="0"/>
              <a:t>Parents are the primary stakeholders in their children’s health</a:t>
            </a:r>
          </a:p>
          <a:p>
            <a:r>
              <a:rPr lang="en-US" sz="2800" dirty="0"/>
              <a:t>Targeted education is needed to emphasize the importance of appropriate RSV prophylaxis to prevent hospitalization and death</a:t>
            </a:r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16" name="Picture 15" descr="A person holding a baby&#10;&#10;Description automatically generated">
            <a:extLst>
              <a:ext uri="{FF2B5EF4-FFF2-40B4-BE49-F238E27FC236}">
                <a16:creationId xmlns:a16="http://schemas.microsoft.com/office/drawing/2014/main" id="{9F97D9AD-C9D4-67F1-446D-2E0771DB6C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8664" y="1578111"/>
            <a:ext cx="4015740" cy="401574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623883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4AE84-32DA-49E1-B755-15E0E8757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Students, Nursing Students, Allied Health Professional Students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9BA66-FAEB-44D8-8808-8DEEC057E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6417501" cy="4722477"/>
          </a:xfrm>
        </p:spPr>
        <p:txBody>
          <a:bodyPr/>
          <a:lstStyle/>
          <a:p>
            <a:r>
              <a:rPr lang="en-US" dirty="0"/>
              <a:t>It can be hard to change established practices</a:t>
            </a:r>
          </a:p>
          <a:p>
            <a:r>
              <a:rPr lang="en-US" dirty="0"/>
              <a:t>Ingrain an understanding of RSV to future generations</a:t>
            </a:r>
          </a:p>
          <a:p>
            <a:r>
              <a:rPr lang="en-US" dirty="0"/>
              <a:t>Highlight how common RSV will be throughout their careers, and emphasize the importance of appropriate testing and treatment</a:t>
            </a:r>
          </a:p>
          <a:p>
            <a:r>
              <a:rPr lang="en-US" dirty="0"/>
              <a:t>Disseminate knowledge of new therapeutics and adherence to current guidelines throughout the medical establishment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" name="Picture 14" descr="A picture containing person&#10;&#10;Description automatically generated">
            <a:extLst>
              <a:ext uri="{FF2B5EF4-FFF2-40B4-BE49-F238E27FC236}">
                <a16:creationId xmlns:a16="http://schemas.microsoft.com/office/drawing/2014/main" id="{3B65BC27-1B2C-A370-CC42-837270D9EFB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8664" y="1578111"/>
            <a:ext cx="3983276" cy="398327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113541043"/>
      </p:ext>
    </p:extLst>
  </p:cSld>
  <p:clrMapOvr>
    <a:masterClrMapping/>
  </p:clrMapOvr>
</p:sld>
</file>

<file path=ppt/theme/theme1.xml><?xml version="1.0" encoding="utf-8"?>
<a:theme xmlns:a="http://schemas.openxmlformats.org/drawingml/2006/main" name="PCC20">
  <a:themeElements>
    <a:clrScheme name="MedEd PCC">
      <a:dk1>
        <a:srgbClr val="3F3F3F"/>
      </a:dk1>
      <a:lt1>
        <a:srgbClr val="FFFFFF"/>
      </a:lt1>
      <a:dk2>
        <a:srgbClr val="3F3F3F"/>
      </a:dk2>
      <a:lt2>
        <a:srgbClr val="FAFAFA"/>
      </a:lt2>
      <a:accent1>
        <a:srgbClr val="8E1537"/>
      </a:accent1>
      <a:accent2>
        <a:srgbClr val="B21E6C"/>
      </a:accent2>
      <a:accent3>
        <a:srgbClr val="10416A"/>
      </a:accent3>
      <a:accent4>
        <a:srgbClr val="0075C9"/>
      </a:accent4>
      <a:accent5>
        <a:srgbClr val="FCB315"/>
      </a:accent5>
      <a:accent6>
        <a:srgbClr val="7CC109"/>
      </a:accent6>
      <a:hlink>
        <a:srgbClr val="CE0E2D"/>
      </a:hlink>
      <a:folHlink>
        <a:srgbClr val="001B7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nc-2019" id="{D6DD6064-0306-4FD1-AF18-B4FBE2D85156}" vid="{AD8A80D0-AC63-402F-8A18-93598A4433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Onc-2019</Template>
  <TotalTime>71</TotalTime>
  <Words>249</Words>
  <Application>Microsoft Office PowerPoint</Application>
  <PresentationFormat>Widescreen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PCC20</vt:lpstr>
      <vt:lpstr>Who Is Appropriate for Education and Awareness of RSV?</vt:lpstr>
      <vt:lpstr>Primary Care Physicians</vt:lpstr>
      <vt:lpstr>Allied Health Professionals</vt:lpstr>
      <vt:lpstr>Parents of High-risk Infants</vt:lpstr>
      <vt:lpstr>Medical Students, Nursing Students, Allied Health Professional Students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MedEd On The Go</dc:creator>
  <cp:keywords/>
  <dc:description/>
  <cp:lastModifiedBy>Casey Harrison</cp:lastModifiedBy>
  <cp:revision>25</cp:revision>
  <dcterms:created xsi:type="dcterms:W3CDTF">2019-05-10T15:43:12Z</dcterms:created>
  <dcterms:modified xsi:type="dcterms:W3CDTF">2023-05-02T15:13:48Z</dcterms:modified>
  <cp:category/>
</cp:coreProperties>
</file>