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64" r:id="rId2"/>
    <p:sldId id="256" r:id="rId3"/>
    <p:sldId id="265" r:id="rId4"/>
    <p:sldId id="291" r:id="rId5"/>
    <p:sldId id="267" r:id="rId6"/>
    <p:sldId id="268" r:id="rId7"/>
    <p:sldId id="26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87B9DF8-07B2-1036-2560-F7CDD8CC9D9E}" name="Prerna Poojary" initials="PP" userId="S::ppoojary@ushealthconnect.com::784d81cb-4d8e-4a43-8c2e-8d8d9a5cf0b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8" autoAdjust="0"/>
    <p:restoredTop sz="96327"/>
  </p:normalViewPr>
  <p:slideViewPr>
    <p:cSldViewPr snapToGrid="0">
      <p:cViewPr varScale="1">
        <p:scale>
          <a:sx n="119" d="100"/>
          <a:sy n="119" d="100"/>
        </p:scale>
        <p:origin x="760" y="184"/>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4/20/23</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E8882B-DF95-C54A-ABD6-EF0D602BB346}" type="datetimeFigureOut">
              <a:rPr lang="en-US" smtClean="0"/>
              <a:t>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23775E-1428-7545-8042-8E0519BDCD63}" type="slidenum">
              <a:rPr lang="en-US" smtClean="0"/>
              <a:t>‹#›</a:t>
            </a:fld>
            <a:endParaRPr lang="en-US"/>
          </a:p>
        </p:txBody>
      </p:sp>
    </p:spTree>
    <p:extLst>
      <p:ext uri="{BB962C8B-B14F-4D97-AF65-F5344CB8AC3E}">
        <p14:creationId xmlns:p14="http://schemas.microsoft.com/office/powerpoint/2010/main" val="3093790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2A880E-D481-4970-9FF3-6CBD6725C4E7}" type="slidenum">
              <a:rPr lang="en-US" smtClean="0"/>
              <a:t>3</a:t>
            </a:fld>
            <a:endParaRPr lang="en-US"/>
          </a:p>
        </p:txBody>
      </p:sp>
    </p:spTree>
    <p:extLst>
      <p:ext uri="{BB962C8B-B14F-4D97-AF65-F5344CB8AC3E}">
        <p14:creationId xmlns:p14="http://schemas.microsoft.com/office/powerpoint/2010/main" val="2281783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2B5326-B214-4EFF-98C4-3C0648EC5634}" type="slidenum">
              <a:rPr lang="en-US" smtClean="0"/>
              <a:t>4</a:t>
            </a:fld>
            <a:endParaRPr lang="en-US"/>
          </a:p>
        </p:txBody>
      </p:sp>
    </p:spTree>
    <p:extLst>
      <p:ext uri="{BB962C8B-B14F-4D97-AF65-F5344CB8AC3E}">
        <p14:creationId xmlns:p14="http://schemas.microsoft.com/office/powerpoint/2010/main" val="816020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2A880E-D481-4970-9FF3-6CBD6725C4E7}" type="slidenum">
              <a:rPr lang="en-US" smtClean="0"/>
              <a:t>5</a:t>
            </a:fld>
            <a:endParaRPr lang="en-US"/>
          </a:p>
        </p:txBody>
      </p:sp>
    </p:spTree>
    <p:extLst>
      <p:ext uri="{BB962C8B-B14F-4D97-AF65-F5344CB8AC3E}">
        <p14:creationId xmlns:p14="http://schemas.microsoft.com/office/powerpoint/2010/main" val="3035131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2A880E-D481-4970-9FF3-6CBD6725C4E7}" type="slidenum">
              <a:rPr lang="en-US" smtClean="0"/>
              <a:t>6</a:t>
            </a:fld>
            <a:endParaRPr lang="en-US"/>
          </a:p>
        </p:txBody>
      </p:sp>
    </p:spTree>
    <p:extLst>
      <p:ext uri="{BB962C8B-B14F-4D97-AF65-F5344CB8AC3E}">
        <p14:creationId xmlns:p14="http://schemas.microsoft.com/office/powerpoint/2010/main" val="27937407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27061-1CBA-4FF2-EF0C-FD7AB2471FA9}"/>
              </a:ext>
            </a:extLst>
          </p:cNvPr>
          <p:cNvSpPr>
            <a:spLocks noGrp="1"/>
          </p:cNvSpPr>
          <p:nvPr>
            <p:ph type="ctrTitle"/>
          </p:nvPr>
        </p:nvSpPr>
        <p:spPr>
          <a:xfrm>
            <a:off x="609601" y="1709738"/>
            <a:ext cx="11267660" cy="2852737"/>
          </a:xfrm>
        </p:spPr>
        <p:txBody>
          <a:bodyPr>
            <a:normAutofit/>
          </a:bodyPr>
          <a:lstStyle/>
          <a:p>
            <a:pPr lvl="0"/>
            <a:r>
              <a:rPr lang="en-US" sz="4400" dirty="0"/>
              <a:t>RSV Vaccination and </a:t>
            </a:r>
            <a:r>
              <a:rPr lang="en-US" sz="4400" dirty="0" err="1"/>
              <a:t>Immunoprophylaxis</a:t>
            </a:r>
            <a:r>
              <a:rPr lang="en-US" sz="4400" dirty="0"/>
              <a:t> – Optimism for the Future</a:t>
            </a:r>
          </a:p>
        </p:txBody>
      </p:sp>
      <p:sp>
        <p:nvSpPr>
          <p:cNvPr id="3" name="Subtitle 2">
            <a:extLst>
              <a:ext uri="{FF2B5EF4-FFF2-40B4-BE49-F238E27FC236}">
                <a16:creationId xmlns:a16="http://schemas.microsoft.com/office/drawing/2014/main" id="{AC6FE733-05A8-236A-4F45-94ED429E71FA}"/>
              </a:ext>
            </a:extLst>
          </p:cNvPr>
          <p:cNvSpPr>
            <a:spLocks noGrp="1"/>
          </p:cNvSpPr>
          <p:nvPr>
            <p:ph type="subTitle" idx="1"/>
          </p:nvPr>
        </p:nvSpPr>
        <p:spPr/>
        <p:txBody>
          <a:bodyPr>
            <a:normAutofit/>
          </a:bodyPr>
          <a:lstStyle/>
          <a:p>
            <a:r>
              <a:rPr lang="en-US" b="1" dirty="0">
                <a:solidFill>
                  <a:schemeClr val="accent1"/>
                </a:solidFill>
              </a:rPr>
              <a:t>Eric A. F. </a:t>
            </a:r>
            <a:r>
              <a:rPr lang="en-US" b="1" dirty="0" err="1">
                <a:solidFill>
                  <a:schemeClr val="accent1"/>
                </a:solidFill>
              </a:rPr>
              <a:t>Simões</a:t>
            </a:r>
            <a:r>
              <a:rPr lang="en-US" b="1" dirty="0">
                <a:solidFill>
                  <a:schemeClr val="accent1"/>
                </a:solidFill>
              </a:rPr>
              <a:t>, MB, BS, DCH, MD</a:t>
            </a:r>
            <a:br>
              <a:rPr lang="en-US" dirty="0"/>
            </a:br>
            <a:r>
              <a:rPr lang="en-US" dirty="0"/>
              <a:t>Professor of Pediatrics and Epidemiology</a:t>
            </a:r>
            <a:br>
              <a:rPr lang="en-US" dirty="0"/>
            </a:br>
            <a:r>
              <a:rPr lang="en-US" dirty="0"/>
              <a:t>University of Colorado School of Medicine and Colorado School of Public Health</a:t>
            </a:r>
            <a:br>
              <a:rPr lang="en-US" dirty="0"/>
            </a:br>
            <a:r>
              <a:rPr lang="en-US" dirty="0"/>
              <a:t>Aurora, CO</a:t>
            </a:r>
          </a:p>
        </p:txBody>
      </p:sp>
    </p:spTree>
    <p:extLst>
      <p:ext uri="{BB962C8B-B14F-4D97-AF65-F5344CB8AC3E}">
        <p14:creationId xmlns:p14="http://schemas.microsoft.com/office/powerpoint/2010/main" val="3426255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9DF01-F31C-2955-B272-458093390BEA}"/>
              </a:ext>
            </a:extLst>
          </p:cNvPr>
          <p:cNvSpPr>
            <a:spLocks noGrp="1"/>
          </p:cNvSpPr>
          <p:nvPr>
            <p:ph type="title"/>
          </p:nvPr>
        </p:nvSpPr>
        <p:spPr/>
        <p:txBody>
          <a:bodyPr/>
          <a:lstStyle/>
          <a:p>
            <a:r>
              <a:rPr lang="en-US" dirty="0"/>
              <a:t>RSV Prevention: The Next Generation</a:t>
            </a:r>
          </a:p>
        </p:txBody>
      </p:sp>
      <p:sp>
        <p:nvSpPr>
          <p:cNvPr id="3" name="Content Placeholder 2">
            <a:extLst>
              <a:ext uri="{FF2B5EF4-FFF2-40B4-BE49-F238E27FC236}">
                <a16:creationId xmlns:a16="http://schemas.microsoft.com/office/drawing/2014/main" id="{ECE9286E-65B2-6867-D6DE-D584B06F4DF9}"/>
              </a:ext>
            </a:extLst>
          </p:cNvPr>
          <p:cNvSpPr>
            <a:spLocks noGrp="1"/>
          </p:cNvSpPr>
          <p:nvPr>
            <p:ph sz="half" idx="1"/>
          </p:nvPr>
        </p:nvSpPr>
        <p:spPr/>
        <p:txBody>
          <a:bodyPr>
            <a:normAutofit/>
          </a:bodyPr>
          <a:lstStyle/>
          <a:p>
            <a:r>
              <a:rPr lang="en-US" sz="2000" dirty="0"/>
              <a:t>The stabilized prefusion form of the RSV F protein was described in 2015, leading to the dramatic changes in the RSV prevention landscape</a:t>
            </a:r>
          </a:p>
          <a:p>
            <a:r>
              <a:rPr lang="en-US" sz="2000" dirty="0"/>
              <a:t>Monoclonal antibodies were developed for different epitopes on the surface of the prefusion form of the RSV F protein </a:t>
            </a:r>
          </a:p>
          <a:p>
            <a:r>
              <a:rPr lang="en-US" sz="2000" dirty="0"/>
              <a:t>YTE mutation in the Fc domain of </a:t>
            </a:r>
            <a:r>
              <a:rPr lang="en-US" sz="2000" dirty="0" err="1"/>
              <a:t>IgG</a:t>
            </a:r>
            <a:r>
              <a:rPr lang="en-US" sz="2000" dirty="0"/>
              <a:t> allows the antibodies to last for 6 months </a:t>
            </a:r>
          </a:p>
          <a:p>
            <a:endParaRPr lang="en-US" sz="2000" dirty="0"/>
          </a:p>
        </p:txBody>
      </p:sp>
      <p:sp>
        <p:nvSpPr>
          <p:cNvPr id="4" name="Content Placeholder 3">
            <a:extLst>
              <a:ext uri="{FF2B5EF4-FFF2-40B4-BE49-F238E27FC236}">
                <a16:creationId xmlns:a16="http://schemas.microsoft.com/office/drawing/2014/main" id="{49CC93FA-AF0A-AE9B-D2A5-E23B8238D84E}"/>
              </a:ext>
            </a:extLst>
          </p:cNvPr>
          <p:cNvSpPr>
            <a:spLocks noGrp="1"/>
          </p:cNvSpPr>
          <p:nvPr>
            <p:ph sz="half" idx="2"/>
          </p:nvPr>
        </p:nvSpPr>
        <p:spPr/>
        <p:txBody>
          <a:bodyPr>
            <a:normAutofit/>
          </a:bodyPr>
          <a:lstStyle/>
          <a:p>
            <a:r>
              <a:rPr lang="en-US" sz="2000" dirty="0"/>
              <a:t>mRNA technology allowed for the development of mRNA vaccines for COVID </a:t>
            </a:r>
          </a:p>
          <a:p>
            <a:r>
              <a:rPr lang="en-US" sz="2000" dirty="0"/>
              <a:t>RSV prefusion F protein vaccines rapidly developed for use in older adults</a:t>
            </a:r>
          </a:p>
          <a:p>
            <a:r>
              <a:rPr lang="en-US" sz="2000" dirty="0"/>
              <a:t>Other RSV vectored vaccines developed for older adults (adenovirus vector and non replicating vaccinia virus), and nanoparticle technology is being used in phase III trials</a:t>
            </a:r>
          </a:p>
          <a:p>
            <a:endParaRPr lang="en-US" sz="2000" dirty="0"/>
          </a:p>
          <a:p>
            <a:endParaRPr lang="en-US" sz="2000" dirty="0"/>
          </a:p>
        </p:txBody>
      </p:sp>
      <p:sp>
        <p:nvSpPr>
          <p:cNvPr id="5" name="TextBox 4">
            <a:extLst>
              <a:ext uri="{FF2B5EF4-FFF2-40B4-BE49-F238E27FC236}">
                <a16:creationId xmlns:a16="http://schemas.microsoft.com/office/drawing/2014/main" id="{A7550E14-0F4D-A850-5B9F-F8B5E8BE75AE}"/>
              </a:ext>
            </a:extLst>
          </p:cNvPr>
          <p:cNvSpPr txBox="1"/>
          <p:nvPr/>
        </p:nvSpPr>
        <p:spPr>
          <a:xfrm>
            <a:off x="183644" y="6196830"/>
            <a:ext cx="11037634" cy="461665"/>
          </a:xfrm>
          <a:prstGeom prst="rect">
            <a:avLst/>
          </a:prstGeom>
          <a:noFill/>
        </p:spPr>
        <p:txBody>
          <a:bodyPr wrap="square" rtlCol="0">
            <a:spAutoFit/>
          </a:bodyPr>
          <a:lstStyle/>
          <a:p>
            <a:r>
              <a:rPr lang="en-US" sz="1200" dirty="0">
                <a:solidFill>
                  <a:schemeClr val="bg1">
                    <a:lumMod val="65000"/>
                  </a:schemeClr>
                </a:solidFill>
                <a:latin typeface="Arial" panose="020B0604020202020204" pitchFamily="34" charset="0"/>
                <a:cs typeface="Arial" panose="020B0604020202020204" pitchFamily="34" charset="0"/>
              </a:rPr>
              <a:t>COVID, coronavirus disease; IgG, immunoglobulin G; mRNA, messenger ribonucleic acid; RSV, respiratory syncytial virus.</a:t>
            </a:r>
          </a:p>
          <a:p>
            <a:r>
              <a:rPr lang="en-US" sz="1200" dirty="0">
                <a:solidFill>
                  <a:schemeClr val="bg1">
                    <a:lumMod val="65000"/>
                  </a:schemeClr>
                </a:solidFill>
                <a:latin typeface="Arial" panose="020B0604020202020204" pitchFamily="34" charset="0"/>
                <a:cs typeface="Arial" panose="020B0604020202020204" pitchFamily="34" charset="0"/>
              </a:rPr>
              <a:t>Griffin MP, et al. </a:t>
            </a:r>
            <a:r>
              <a:rPr lang="en-US" sz="1200" i="1" dirty="0" err="1">
                <a:solidFill>
                  <a:schemeClr val="bg1">
                    <a:lumMod val="65000"/>
                  </a:schemeClr>
                </a:solidFill>
                <a:latin typeface="Arial" panose="020B0604020202020204" pitchFamily="34" charset="0"/>
                <a:cs typeface="Arial" panose="020B0604020202020204" pitchFamily="34" charset="0"/>
              </a:rPr>
              <a:t>Antimicrob</a:t>
            </a:r>
            <a:r>
              <a:rPr lang="en-US" sz="1200" i="1" dirty="0">
                <a:solidFill>
                  <a:schemeClr val="bg1">
                    <a:lumMod val="65000"/>
                  </a:schemeClr>
                </a:solidFill>
                <a:latin typeface="Arial" panose="020B0604020202020204" pitchFamily="34" charset="0"/>
                <a:cs typeface="Arial" panose="020B0604020202020204" pitchFamily="34" charset="0"/>
              </a:rPr>
              <a:t> Agents </a:t>
            </a:r>
            <a:r>
              <a:rPr lang="en-US" sz="1200" i="1" dirty="0" err="1">
                <a:solidFill>
                  <a:schemeClr val="bg1">
                    <a:lumMod val="65000"/>
                  </a:schemeClr>
                </a:solidFill>
                <a:latin typeface="Arial" panose="020B0604020202020204" pitchFamily="34" charset="0"/>
                <a:cs typeface="Arial" panose="020B0604020202020204" pitchFamily="34" charset="0"/>
              </a:rPr>
              <a:t>Chemother</a:t>
            </a:r>
            <a:r>
              <a:rPr lang="en-US" sz="1200" dirty="0">
                <a:solidFill>
                  <a:schemeClr val="bg1">
                    <a:lumMod val="65000"/>
                  </a:schemeClr>
                </a:solidFill>
                <a:latin typeface="Arial" panose="020B0604020202020204" pitchFamily="34" charset="0"/>
                <a:cs typeface="Arial" panose="020B0604020202020204" pitchFamily="34" charset="0"/>
              </a:rPr>
              <a:t>. 2017;61(3):e01714-16; McLellan JS,</a:t>
            </a:r>
            <a:r>
              <a:rPr lang="en-US" sz="1200" b="0" i="0" dirty="0">
                <a:solidFill>
                  <a:schemeClr val="bg1">
                    <a:lumMod val="65000"/>
                  </a:schemeClr>
                </a:solidFill>
                <a:effectLst/>
                <a:latin typeface="Arial" panose="020B0604020202020204" pitchFamily="34" charset="0"/>
                <a:cs typeface="Arial" panose="020B0604020202020204" pitchFamily="34" charset="0"/>
              </a:rPr>
              <a:t> et al. </a:t>
            </a:r>
            <a:r>
              <a:rPr lang="en-US" sz="1200" b="0" i="1" dirty="0">
                <a:solidFill>
                  <a:schemeClr val="bg1">
                    <a:lumMod val="65000"/>
                  </a:schemeClr>
                </a:solidFill>
                <a:effectLst/>
                <a:latin typeface="Arial" panose="020B0604020202020204" pitchFamily="34" charset="0"/>
                <a:cs typeface="Arial" panose="020B0604020202020204" pitchFamily="34" charset="0"/>
              </a:rPr>
              <a:t>Science</a:t>
            </a:r>
            <a:r>
              <a:rPr lang="en-US" sz="1200" b="0" i="0" dirty="0">
                <a:solidFill>
                  <a:schemeClr val="bg1">
                    <a:lumMod val="65000"/>
                  </a:schemeClr>
                </a:solidFill>
                <a:effectLst/>
                <a:latin typeface="Arial" panose="020B0604020202020204" pitchFamily="34" charset="0"/>
                <a:cs typeface="Arial" panose="020B0604020202020204" pitchFamily="34" charset="0"/>
              </a:rPr>
              <a:t>. 2013;342:592-8</a:t>
            </a:r>
            <a:r>
              <a:rPr lang="en-US" sz="1200" dirty="0">
                <a:solidFill>
                  <a:schemeClr val="bg1">
                    <a:lumMod val="65000"/>
                  </a:schemeClr>
                </a:solidFill>
                <a:latin typeface="Arial" panose="020B0604020202020204" pitchFamily="34" charset="0"/>
                <a:cs typeface="Arial" panose="020B0604020202020204" pitchFamily="34" charset="0"/>
              </a:rPr>
              <a:t>; </a:t>
            </a:r>
            <a:r>
              <a:rPr lang="en-US" sz="1200" b="0" i="0" dirty="0">
                <a:solidFill>
                  <a:schemeClr val="bg1">
                    <a:lumMod val="65000"/>
                  </a:schemeClr>
                </a:solidFill>
                <a:effectLst/>
                <a:latin typeface="Arial" panose="020B0604020202020204" pitchFamily="34" charset="0"/>
                <a:cs typeface="Arial" panose="020B0604020202020204" pitchFamily="34" charset="0"/>
              </a:rPr>
              <a:t>Tang A, et al. </a:t>
            </a:r>
            <a:r>
              <a:rPr lang="en-US" sz="1200" b="0" i="1" dirty="0">
                <a:solidFill>
                  <a:schemeClr val="bg1">
                    <a:lumMod val="65000"/>
                  </a:schemeClr>
                </a:solidFill>
                <a:effectLst/>
                <a:latin typeface="Arial" panose="020B0604020202020204" pitchFamily="34" charset="0"/>
                <a:cs typeface="Arial" panose="020B0604020202020204" pitchFamily="34" charset="0"/>
              </a:rPr>
              <a:t>Nat </a:t>
            </a:r>
            <a:r>
              <a:rPr lang="en-US" sz="1200" b="0" i="1" dirty="0" err="1">
                <a:solidFill>
                  <a:schemeClr val="bg1">
                    <a:lumMod val="65000"/>
                  </a:schemeClr>
                </a:solidFill>
                <a:effectLst/>
                <a:latin typeface="Arial" panose="020B0604020202020204" pitchFamily="34" charset="0"/>
                <a:cs typeface="Arial" panose="020B0604020202020204" pitchFamily="34" charset="0"/>
              </a:rPr>
              <a:t>Commun</a:t>
            </a:r>
            <a:r>
              <a:rPr lang="en-US" sz="1200" b="0" i="0" dirty="0">
                <a:solidFill>
                  <a:schemeClr val="bg1">
                    <a:lumMod val="65000"/>
                  </a:schemeClr>
                </a:solidFill>
                <a:effectLst/>
                <a:latin typeface="Arial" panose="020B0604020202020204" pitchFamily="34" charset="0"/>
                <a:cs typeface="Arial" panose="020B0604020202020204" pitchFamily="34" charset="0"/>
              </a:rPr>
              <a:t>. 2019;10:4153.</a:t>
            </a:r>
          </a:p>
        </p:txBody>
      </p:sp>
    </p:spTree>
    <p:extLst>
      <p:ext uri="{BB962C8B-B14F-4D97-AF65-F5344CB8AC3E}">
        <p14:creationId xmlns:p14="http://schemas.microsoft.com/office/powerpoint/2010/main" val="3239097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956B73E-1862-DE74-3987-51298A2DE8DD}"/>
              </a:ext>
            </a:extLst>
          </p:cNvPr>
          <p:cNvSpPr>
            <a:spLocks noGrp="1"/>
          </p:cNvSpPr>
          <p:nvPr>
            <p:ph type="ftr" sz="quarter" idx="3"/>
          </p:nvPr>
        </p:nvSpPr>
        <p:spPr/>
        <p:txBody>
          <a:bodyPr/>
          <a:lstStyle/>
          <a:p>
            <a:r>
              <a:rPr lang="en-US" sz="1000" dirty="0"/>
              <a:t>*Data presented at the RSV meeting at Lisbon on February 23, 2023.</a:t>
            </a:r>
          </a:p>
          <a:p>
            <a:r>
              <a:rPr lang="en-US" sz="1000" dirty="0"/>
              <a:t>
Griffin MP, et al. </a:t>
            </a:r>
            <a:r>
              <a:rPr lang="en-US" sz="1000" i="1" dirty="0"/>
              <a:t>N </a:t>
            </a:r>
            <a:r>
              <a:rPr lang="en-US" sz="1000" i="1" dirty="0" err="1"/>
              <a:t>Engl</a:t>
            </a:r>
            <a:r>
              <a:rPr lang="en-US" sz="1000" i="1" dirty="0"/>
              <a:t> J Med. </a:t>
            </a:r>
            <a:r>
              <a:rPr lang="en-US" sz="1000" dirty="0"/>
              <a:t>2020;383(5):415-25; </a:t>
            </a:r>
            <a:r>
              <a:rPr lang="en-US" sz="1000" dirty="0" err="1"/>
              <a:t>Hammitt</a:t>
            </a:r>
            <a:r>
              <a:rPr lang="en-US" sz="1000" dirty="0"/>
              <a:t> LL, et al. </a:t>
            </a:r>
            <a:r>
              <a:rPr lang="en-US" sz="1000" i="1" dirty="0"/>
              <a:t>N </a:t>
            </a:r>
            <a:r>
              <a:rPr lang="en-US" sz="1000" i="1" dirty="0" err="1"/>
              <a:t>Engl</a:t>
            </a:r>
            <a:r>
              <a:rPr lang="en-US" sz="1000" i="1" dirty="0"/>
              <a:t> J Med. </a:t>
            </a:r>
            <a:r>
              <a:rPr lang="en-US" sz="1000" dirty="0"/>
              <a:t>2022;386(9):837-46; </a:t>
            </a:r>
            <a:r>
              <a:rPr lang="en-US" sz="1000" dirty="0" err="1"/>
              <a:t>Simoes</a:t>
            </a:r>
            <a:r>
              <a:rPr lang="en-US" sz="1000" dirty="0"/>
              <a:t> EAF, et al. </a:t>
            </a:r>
            <a:r>
              <a:rPr lang="en-US" sz="1000" i="1" dirty="0"/>
              <a:t>Lancet Child </a:t>
            </a:r>
            <a:r>
              <a:rPr lang="en-US" sz="1000" i="1" dirty="0" err="1"/>
              <a:t>Adol</a:t>
            </a:r>
            <a:r>
              <a:rPr lang="en-US" sz="1000" i="1" dirty="0"/>
              <a:t> Health. </a:t>
            </a:r>
            <a:r>
              <a:rPr lang="en-US" sz="1000" dirty="0"/>
              <a:t>2023;7(3):180-9; </a:t>
            </a:r>
            <a:r>
              <a:rPr lang="en-US" sz="1000" dirty="0" err="1"/>
              <a:t>Orito</a:t>
            </a:r>
            <a:r>
              <a:rPr lang="en-US" sz="1000" dirty="0"/>
              <a:t> Y, et al. </a:t>
            </a:r>
            <a:r>
              <a:rPr lang="en-US" sz="1000" i="1" dirty="0"/>
              <a:t>Clin </a:t>
            </a:r>
            <a:r>
              <a:rPr lang="en-US" sz="1000" i="1" dirty="0" err="1"/>
              <a:t>Transl</a:t>
            </a:r>
            <a:r>
              <a:rPr lang="en-US" sz="1000" i="1" dirty="0"/>
              <a:t> Sci. </a:t>
            </a:r>
            <a:r>
              <a:rPr lang="en-US" sz="1000" dirty="0"/>
              <a:t>2022;15(7):1753-1763. </a:t>
            </a:r>
          </a:p>
        </p:txBody>
      </p:sp>
      <p:sp>
        <p:nvSpPr>
          <p:cNvPr id="2" name="Title 1"/>
          <p:cNvSpPr>
            <a:spLocks noGrp="1"/>
          </p:cNvSpPr>
          <p:nvPr>
            <p:ph type="title"/>
          </p:nvPr>
        </p:nvSpPr>
        <p:spPr>
          <a:xfrm>
            <a:off x="609600" y="199505"/>
            <a:ext cx="4212921" cy="1185577"/>
          </a:xfrm>
        </p:spPr>
        <p:txBody>
          <a:bodyPr/>
          <a:lstStyle/>
          <a:p>
            <a:r>
              <a:rPr lang="en-US" dirty="0"/>
              <a:t>RSV Monoclonal Antibodies</a:t>
            </a:r>
          </a:p>
        </p:txBody>
      </p:sp>
      <p:sp>
        <p:nvSpPr>
          <p:cNvPr id="3" name="Content Placeholder 2"/>
          <p:cNvSpPr>
            <a:spLocks noGrp="1"/>
          </p:cNvSpPr>
          <p:nvPr>
            <p:ph idx="1"/>
          </p:nvPr>
        </p:nvSpPr>
        <p:spPr>
          <a:xfrm>
            <a:off x="609600" y="1477906"/>
            <a:ext cx="4375759" cy="4722477"/>
          </a:xfrm>
        </p:spPr>
        <p:txBody>
          <a:bodyPr>
            <a:normAutofit/>
          </a:bodyPr>
          <a:lstStyle/>
          <a:p>
            <a:r>
              <a:rPr lang="en-US" sz="2000" dirty="0"/>
              <a:t>Monoclonal antibodies were developed for different epitopes on the surface of the prefusion form of the RSV F protein </a:t>
            </a:r>
          </a:p>
          <a:p>
            <a:pPr lvl="1"/>
            <a:r>
              <a:rPr lang="en-US" sz="1800" dirty="0"/>
              <a:t>Nirsevimab directed to site </a:t>
            </a:r>
            <a:r>
              <a:rPr lang="en-US" sz="1800" dirty="0" err="1"/>
              <a:t>ø</a:t>
            </a:r>
            <a:endParaRPr lang="en-US" sz="1800" dirty="0"/>
          </a:p>
          <a:p>
            <a:pPr lvl="1"/>
            <a:r>
              <a:rPr lang="en-US" sz="1800" dirty="0" err="1"/>
              <a:t>Clesrovimab</a:t>
            </a:r>
            <a:r>
              <a:rPr lang="en-US" sz="1800" dirty="0"/>
              <a:t> directed to site IV/V </a:t>
            </a:r>
          </a:p>
          <a:p>
            <a:pPr lvl="1"/>
            <a:r>
              <a:rPr lang="en-US" sz="1800" dirty="0"/>
              <a:t>RSM01 directed to site ø</a:t>
            </a:r>
          </a:p>
        </p:txBody>
      </p:sp>
      <p:sp>
        <p:nvSpPr>
          <p:cNvPr id="14" name="Content Placeholder 4">
            <a:extLst>
              <a:ext uri="{FF2B5EF4-FFF2-40B4-BE49-F238E27FC236}">
                <a16:creationId xmlns:a16="http://schemas.microsoft.com/office/drawing/2014/main" id="{622B7E78-6404-207F-A46E-DF81BED7D676}"/>
              </a:ext>
            </a:extLst>
          </p:cNvPr>
          <p:cNvSpPr txBox="1">
            <a:spLocks/>
          </p:cNvSpPr>
          <p:nvPr/>
        </p:nvSpPr>
        <p:spPr>
          <a:xfrm>
            <a:off x="5298510" y="419968"/>
            <a:ext cx="6475956" cy="5685862"/>
          </a:xfrm>
          <a:prstGeom prst="rect">
            <a:avLst/>
          </a:prstGeom>
        </p:spPr>
        <p:txBody>
          <a:bodyPr>
            <a:normAutofit fontScale="92500" lnSpcReduction="2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20000"/>
              </a:lnSpc>
            </a:pPr>
            <a:r>
              <a:rPr lang="en-US" dirty="0" err="1"/>
              <a:t>Nirsevimab</a:t>
            </a:r>
            <a:r>
              <a:rPr lang="en-US" dirty="0"/>
              <a:t> </a:t>
            </a:r>
          </a:p>
          <a:p>
            <a:pPr marL="742950" lvl="1" indent="-285750">
              <a:lnSpc>
                <a:spcPct val="120000"/>
              </a:lnSpc>
            </a:pPr>
            <a:r>
              <a:rPr lang="en-US" sz="1800" dirty="0"/>
              <a:t>1</a:t>
            </a:r>
            <a:r>
              <a:rPr lang="en-US" sz="1800" baseline="30000" dirty="0"/>
              <a:t>st</a:t>
            </a:r>
            <a:r>
              <a:rPr lang="en-US" sz="1800" dirty="0"/>
              <a:t> in class to complete and report phase II and III trials</a:t>
            </a:r>
          </a:p>
          <a:p>
            <a:pPr marL="742950" lvl="1" indent="-285750">
              <a:lnSpc>
                <a:spcPct val="120000"/>
              </a:lnSpc>
            </a:pPr>
            <a:r>
              <a:rPr lang="en-US" sz="1800" dirty="0"/>
              <a:t>74.5% reduction in lower respiratory tract infections caused by RSV </a:t>
            </a:r>
          </a:p>
          <a:p>
            <a:pPr marL="742950" lvl="1" indent="-285750">
              <a:lnSpc>
                <a:spcPct val="120000"/>
              </a:lnSpc>
            </a:pPr>
            <a:r>
              <a:rPr lang="en-US" sz="1800" dirty="0"/>
              <a:t>Protects all infants across the RSV season with a single dose </a:t>
            </a:r>
          </a:p>
          <a:p>
            <a:pPr marL="742950" lvl="1" indent="-285750">
              <a:lnSpc>
                <a:spcPct val="120000"/>
              </a:lnSpc>
            </a:pPr>
            <a:r>
              <a:rPr lang="en-US" sz="1800" dirty="0"/>
              <a:t>Safe for all babies, not just the ones at high risk </a:t>
            </a:r>
          </a:p>
          <a:p>
            <a:pPr marL="285750" indent="-285750">
              <a:lnSpc>
                <a:spcPct val="120000"/>
              </a:lnSpc>
            </a:pPr>
            <a:r>
              <a:rPr lang="en-US" dirty="0" err="1"/>
              <a:t>Clesrovimab</a:t>
            </a:r>
            <a:r>
              <a:rPr lang="en-US" dirty="0"/>
              <a:t>*</a:t>
            </a:r>
          </a:p>
          <a:p>
            <a:pPr marL="742950" lvl="1" indent="-285750">
              <a:lnSpc>
                <a:spcPct val="120000"/>
              </a:lnSpc>
            </a:pPr>
            <a:r>
              <a:rPr lang="en-US" sz="1800" dirty="0"/>
              <a:t>Phase II trial completed; phase III close to completion</a:t>
            </a:r>
          </a:p>
          <a:p>
            <a:pPr marL="742950" lvl="1" indent="-285750">
              <a:lnSpc>
                <a:spcPct val="120000"/>
              </a:lnSpc>
            </a:pPr>
            <a:r>
              <a:rPr lang="en-US" sz="1800" dirty="0"/>
              <a:t>Sustained exposure and pharmacodynamic activity from extended elimination half life (76-91 days) </a:t>
            </a:r>
          </a:p>
          <a:p>
            <a:pPr marL="742950" lvl="1" indent="-285750">
              <a:lnSpc>
                <a:spcPct val="120000"/>
              </a:lnSpc>
            </a:pPr>
            <a:r>
              <a:rPr lang="en-US" sz="1800" dirty="0"/>
              <a:t>Increase in serum neutralizing antibodies following a single dose administration</a:t>
            </a:r>
          </a:p>
          <a:p>
            <a:pPr marL="742950" lvl="1" indent="-285750">
              <a:lnSpc>
                <a:spcPct val="120000"/>
              </a:lnSpc>
            </a:pPr>
            <a:r>
              <a:rPr lang="en-US" sz="1800" dirty="0">
                <a:solidFill>
                  <a:srgbClr val="000000"/>
                </a:solidFill>
                <a:latin typeface="Calibri" panose="020F0502020204030204" pitchFamily="34" charset="0"/>
                <a:ea typeface="Times New Roman" panose="02020603050405020304" pitchFamily="18" charset="0"/>
              </a:rPr>
              <a:t>Low incidence of treatment emergent antidrug antibodies (3.0%)</a:t>
            </a:r>
            <a:r>
              <a:rPr lang="en-US" sz="1800" dirty="0"/>
              <a:t> </a:t>
            </a:r>
          </a:p>
          <a:p>
            <a:pPr marL="285750" indent="-285750">
              <a:lnSpc>
                <a:spcPct val="120000"/>
              </a:lnSpc>
            </a:pPr>
            <a:r>
              <a:rPr lang="en-US" dirty="0"/>
              <a:t>RSM01</a:t>
            </a:r>
          </a:p>
          <a:p>
            <a:pPr marL="742950" lvl="1" indent="-285750">
              <a:lnSpc>
                <a:spcPct val="120000"/>
              </a:lnSpc>
            </a:pPr>
            <a:r>
              <a:rPr lang="en-US" sz="1800" dirty="0"/>
              <a:t>Phase 1 trials*</a:t>
            </a:r>
          </a:p>
        </p:txBody>
      </p:sp>
    </p:spTree>
    <p:extLst>
      <p:ext uri="{BB962C8B-B14F-4D97-AF65-F5344CB8AC3E}">
        <p14:creationId xmlns:p14="http://schemas.microsoft.com/office/powerpoint/2010/main" val="276353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9BC1B-A921-B5DE-8214-AEF8A6B8B89E}"/>
              </a:ext>
            </a:extLst>
          </p:cNvPr>
          <p:cNvSpPr>
            <a:spLocks noGrp="1"/>
          </p:cNvSpPr>
          <p:nvPr>
            <p:ph type="title"/>
          </p:nvPr>
        </p:nvSpPr>
        <p:spPr/>
        <p:txBody>
          <a:bodyPr/>
          <a:lstStyle/>
          <a:p>
            <a:r>
              <a:rPr lang="en-US" dirty="0"/>
              <a:t>Maternal Immunization for Protection of Babies Against RSV </a:t>
            </a:r>
          </a:p>
        </p:txBody>
      </p:sp>
      <p:sp>
        <p:nvSpPr>
          <p:cNvPr id="3" name="Content Placeholder 2">
            <a:extLst>
              <a:ext uri="{FF2B5EF4-FFF2-40B4-BE49-F238E27FC236}">
                <a16:creationId xmlns:a16="http://schemas.microsoft.com/office/drawing/2014/main" id="{4C950CC1-6934-DB19-ACAD-2A430DA2D1C8}"/>
              </a:ext>
            </a:extLst>
          </p:cNvPr>
          <p:cNvSpPr>
            <a:spLocks noGrp="1"/>
          </p:cNvSpPr>
          <p:nvPr>
            <p:ph sz="half" idx="1"/>
          </p:nvPr>
        </p:nvSpPr>
        <p:spPr/>
        <p:txBody>
          <a:bodyPr/>
          <a:lstStyle/>
          <a:p>
            <a:r>
              <a:rPr lang="en-US" dirty="0"/>
              <a:t>Maternal immunization as a strategy for prevention of RSV in babies from birth</a:t>
            </a:r>
          </a:p>
          <a:p>
            <a:r>
              <a:rPr lang="en-US" dirty="0"/>
              <a:t>RSV prefusion F vaccine administered to pregnant mothers – good neutralizing antibody responses with efficient transplacental transfer without safety concerns </a:t>
            </a:r>
          </a:p>
        </p:txBody>
      </p:sp>
      <p:sp>
        <p:nvSpPr>
          <p:cNvPr id="5" name="Content Placeholder 4">
            <a:extLst>
              <a:ext uri="{FF2B5EF4-FFF2-40B4-BE49-F238E27FC236}">
                <a16:creationId xmlns:a16="http://schemas.microsoft.com/office/drawing/2014/main" id="{9276024B-1B60-2826-99C9-1B83BB5832D0}"/>
              </a:ext>
            </a:extLst>
          </p:cNvPr>
          <p:cNvSpPr>
            <a:spLocks noGrp="1"/>
          </p:cNvSpPr>
          <p:nvPr>
            <p:ph sz="half" idx="2"/>
          </p:nvPr>
        </p:nvSpPr>
        <p:spPr/>
        <p:txBody>
          <a:bodyPr/>
          <a:lstStyle/>
          <a:p>
            <a:r>
              <a:rPr lang="en-US" dirty="0"/>
              <a:t>Showed efficacy in phase II trial</a:t>
            </a:r>
          </a:p>
          <a:p>
            <a:r>
              <a:rPr lang="en-US" dirty="0"/>
              <a:t>Phase III trial completed and shows efficacy against severe RSV LRTI in infants up to potentially 9 months of age</a:t>
            </a:r>
          </a:p>
          <a:p>
            <a:endParaRPr lang="en-US" dirty="0"/>
          </a:p>
        </p:txBody>
      </p:sp>
      <p:sp>
        <p:nvSpPr>
          <p:cNvPr id="4" name="TextBox 3">
            <a:extLst>
              <a:ext uri="{FF2B5EF4-FFF2-40B4-BE49-F238E27FC236}">
                <a16:creationId xmlns:a16="http://schemas.microsoft.com/office/drawing/2014/main" id="{536E9230-75D4-4906-08E0-29B844ED078E}"/>
              </a:ext>
            </a:extLst>
          </p:cNvPr>
          <p:cNvSpPr txBox="1"/>
          <p:nvPr/>
        </p:nvSpPr>
        <p:spPr>
          <a:xfrm>
            <a:off x="174644" y="6288172"/>
            <a:ext cx="10623130" cy="461665"/>
          </a:xfrm>
          <a:prstGeom prst="rect">
            <a:avLst/>
          </a:prstGeom>
          <a:noFill/>
        </p:spPr>
        <p:txBody>
          <a:bodyPr wrap="square" rtlCol="0">
            <a:spAutoFit/>
          </a:bodyPr>
          <a:lstStyle/>
          <a:p>
            <a:r>
              <a:rPr lang="en-US" sz="1200" b="0" i="0" dirty="0">
                <a:solidFill>
                  <a:schemeClr val="bg1">
                    <a:lumMod val="65000"/>
                  </a:schemeClr>
                </a:solidFill>
                <a:effectLst/>
                <a:latin typeface="Arial" panose="020B0604020202020204" pitchFamily="34" charset="0"/>
                <a:cs typeface="Arial" panose="020B0604020202020204" pitchFamily="34" charset="0"/>
              </a:rPr>
              <a:t>LRTI, lower respiratory tract infection.</a:t>
            </a:r>
          </a:p>
          <a:p>
            <a:r>
              <a:rPr lang="en-US" sz="1200" b="0" i="0" dirty="0" err="1">
                <a:solidFill>
                  <a:schemeClr val="bg1">
                    <a:lumMod val="65000"/>
                  </a:schemeClr>
                </a:solidFill>
                <a:effectLst/>
                <a:latin typeface="Arial" panose="020B0604020202020204" pitchFamily="34" charset="0"/>
                <a:cs typeface="Arial" panose="020B0604020202020204" pitchFamily="34" charset="0"/>
              </a:rPr>
              <a:t>Simões</a:t>
            </a:r>
            <a:r>
              <a:rPr lang="en-US" sz="1200" b="0" i="0" dirty="0">
                <a:solidFill>
                  <a:schemeClr val="bg1">
                    <a:lumMod val="65000"/>
                  </a:schemeClr>
                </a:solidFill>
                <a:effectLst/>
                <a:latin typeface="Arial" panose="020B0604020202020204" pitchFamily="34" charset="0"/>
                <a:cs typeface="Arial" panose="020B0604020202020204" pitchFamily="34" charset="0"/>
              </a:rPr>
              <a:t> EAF, et al. </a:t>
            </a:r>
            <a:r>
              <a:rPr lang="en-US" sz="1200" b="0" i="1" dirty="0">
                <a:solidFill>
                  <a:schemeClr val="bg1">
                    <a:lumMod val="65000"/>
                  </a:schemeClr>
                </a:solidFill>
                <a:effectLst/>
                <a:latin typeface="Arial" panose="020B0604020202020204" pitchFamily="34" charset="0"/>
                <a:cs typeface="Arial" panose="020B0604020202020204" pitchFamily="34" charset="0"/>
              </a:rPr>
              <a:t>N </a:t>
            </a:r>
            <a:r>
              <a:rPr lang="en-US" sz="1200" b="0" i="1" dirty="0" err="1">
                <a:solidFill>
                  <a:schemeClr val="bg1">
                    <a:lumMod val="65000"/>
                  </a:schemeClr>
                </a:solidFill>
                <a:effectLst/>
                <a:latin typeface="Arial" panose="020B0604020202020204" pitchFamily="34" charset="0"/>
                <a:cs typeface="Arial" panose="020B0604020202020204" pitchFamily="34" charset="0"/>
              </a:rPr>
              <a:t>Engl</a:t>
            </a:r>
            <a:r>
              <a:rPr lang="en-US" sz="1200" b="0" i="1" dirty="0">
                <a:solidFill>
                  <a:schemeClr val="bg1">
                    <a:lumMod val="65000"/>
                  </a:schemeClr>
                </a:solidFill>
                <a:effectLst/>
                <a:latin typeface="Arial" panose="020B0604020202020204" pitchFamily="34" charset="0"/>
                <a:cs typeface="Arial" panose="020B0604020202020204" pitchFamily="34" charset="0"/>
              </a:rPr>
              <a:t> J Med</a:t>
            </a:r>
            <a:r>
              <a:rPr lang="en-US" sz="1200" b="0" i="0" dirty="0">
                <a:solidFill>
                  <a:schemeClr val="bg1">
                    <a:lumMod val="65000"/>
                  </a:schemeClr>
                </a:solidFill>
                <a:effectLst/>
                <a:latin typeface="Arial" panose="020B0604020202020204" pitchFamily="34" charset="0"/>
                <a:cs typeface="Arial" panose="020B0604020202020204" pitchFamily="34" charset="0"/>
              </a:rPr>
              <a:t>. 2022;386(17):1615-26</a:t>
            </a:r>
            <a:r>
              <a:rPr lang="en-US" sz="1200" dirty="0">
                <a:solidFill>
                  <a:schemeClr val="bg1">
                    <a:lumMod val="65000"/>
                  </a:schemeClr>
                </a:solidFill>
                <a:latin typeface="Arial" panose="020B0604020202020204" pitchFamily="34" charset="0"/>
                <a:cs typeface="Arial" panose="020B0604020202020204" pitchFamily="34" charset="0"/>
              </a:rPr>
              <a:t>; </a:t>
            </a:r>
            <a:r>
              <a:rPr lang="en-US" sz="1200" b="0" i="0" dirty="0">
                <a:solidFill>
                  <a:schemeClr val="bg1">
                    <a:lumMod val="65000"/>
                  </a:schemeClr>
                </a:solidFill>
                <a:effectLst/>
                <a:latin typeface="Arial" panose="020B0604020202020204" pitchFamily="34" charset="0"/>
                <a:cs typeface="Arial" panose="020B0604020202020204" pitchFamily="34" charset="0"/>
              </a:rPr>
              <a:t>Vitelli A, et al. </a:t>
            </a:r>
            <a:r>
              <a:rPr lang="en-US" sz="1200" b="0" i="1" dirty="0">
                <a:solidFill>
                  <a:schemeClr val="bg1">
                    <a:lumMod val="65000"/>
                  </a:schemeClr>
                </a:solidFill>
                <a:effectLst/>
                <a:latin typeface="Arial" panose="020B0604020202020204" pitchFamily="34" charset="0"/>
                <a:cs typeface="Arial" panose="020B0604020202020204" pitchFamily="34" charset="0"/>
              </a:rPr>
              <a:t>Ann </a:t>
            </a:r>
            <a:r>
              <a:rPr lang="en-US" sz="1200" b="0" i="1" dirty="0" err="1">
                <a:solidFill>
                  <a:schemeClr val="bg1">
                    <a:lumMod val="65000"/>
                  </a:schemeClr>
                </a:solidFill>
                <a:effectLst/>
                <a:latin typeface="Arial" panose="020B0604020202020204" pitchFamily="34" charset="0"/>
                <a:cs typeface="Arial" panose="020B0604020202020204" pitchFamily="34" charset="0"/>
              </a:rPr>
              <a:t>Transl</a:t>
            </a:r>
            <a:r>
              <a:rPr lang="en-US" sz="1200" b="0" i="1" dirty="0">
                <a:solidFill>
                  <a:schemeClr val="bg1">
                    <a:lumMod val="65000"/>
                  </a:schemeClr>
                </a:solidFill>
                <a:effectLst/>
                <a:latin typeface="Arial" panose="020B0604020202020204" pitchFamily="34" charset="0"/>
                <a:cs typeface="Arial" panose="020B0604020202020204" pitchFamily="34" charset="0"/>
              </a:rPr>
              <a:t> Med</a:t>
            </a:r>
            <a:r>
              <a:rPr lang="en-US" sz="1200" b="0" i="0" dirty="0">
                <a:solidFill>
                  <a:schemeClr val="bg1">
                    <a:lumMod val="65000"/>
                  </a:schemeClr>
                </a:solidFill>
                <a:effectLst/>
                <a:latin typeface="Arial" panose="020B0604020202020204" pitchFamily="34" charset="0"/>
                <a:cs typeface="Arial" panose="020B0604020202020204" pitchFamily="34" charset="0"/>
              </a:rPr>
              <a:t>. 2016;4(24):489. </a:t>
            </a:r>
            <a:endParaRPr lang="en-US" sz="1200" dirty="0">
              <a:solidFill>
                <a:schemeClr val="bg1">
                  <a:lumMod val="6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9767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CA5C9-A658-F71D-B8E5-C5DCD5B4DF0B}"/>
              </a:ext>
            </a:extLst>
          </p:cNvPr>
          <p:cNvSpPr>
            <a:spLocks noGrp="1"/>
          </p:cNvSpPr>
          <p:nvPr>
            <p:ph type="title"/>
          </p:nvPr>
        </p:nvSpPr>
        <p:spPr/>
        <p:txBody>
          <a:bodyPr/>
          <a:lstStyle/>
          <a:p>
            <a:r>
              <a:rPr lang="en-US" dirty="0"/>
              <a:t>Older Adult Immunization</a:t>
            </a:r>
          </a:p>
        </p:txBody>
      </p:sp>
      <p:sp>
        <p:nvSpPr>
          <p:cNvPr id="3" name="Content Placeholder 2">
            <a:extLst>
              <a:ext uri="{FF2B5EF4-FFF2-40B4-BE49-F238E27FC236}">
                <a16:creationId xmlns:a16="http://schemas.microsoft.com/office/drawing/2014/main" id="{D0B3B9A4-D72C-F76A-1BCE-AF8AA58B8CBB}"/>
              </a:ext>
            </a:extLst>
          </p:cNvPr>
          <p:cNvSpPr>
            <a:spLocks noGrp="1"/>
          </p:cNvSpPr>
          <p:nvPr>
            <p:ph sz="half" idx="1"/>
          </p:nvPr>
        </p:nvSpPr>
        <p:spPr/>
        <p:txBody>
          <a:bodyPr>
            <a:normAutofit/>
          </a:bodyPr>
          <a:lstStyle/>
          <a:p>
            <a:r>
              <a:rPr lang="en-US" dirty="0"/>
              <a:t>2 vaccines based on the stabilized RSV prefusion F protein have shown initial promise for 70-90% efficacy against severe RSV LRTI in older adults</a:t>
            </a:r>
          </a:p>
          <a:p>
            <a:r>
              <a:rPr lang="en-US" dirty="0"/>
              <a:t>An mRNA vaccine based on the same structure has also been shown preliminarily to be at least 80% efficacious against RSV LRTD in older adults</a:t>
            </a:r>
          </a:p>
        </p:txBody>
      </p:sp>
      <p:sp>
        <p:nvSpPr>
          <p:cNvPr id="5" name="Content Placeholder 4">
            <a:extLst>
              <a:ext uri="{FF2B5EF4-FFF2-40B4-BE49-F238E27FC236}">
                <a16:creationId xmlns:a16="http://schemas.microsoft.com/office/drawing/2014/main" id="{7803BF0B-5DDF-97DC-4216-1D53CCEEFD27}"/>
              </a:ext>
            </a:extLst>
          </p:cNvPr>
          <p:cNvSpPr>
            <a:spLocks noGrp="1"/>
          </p:cNvSpPr>
          <p:nvPr>
            <p:ph sz="half" idx="2"/>
          </p:nvPr>
        </p:nvSpPr>
        <p:spPr/>
        <p:txBody>
          <a:bodyPr>
            <a:normAutofit/>
          </a:bodyPr>
          <a:lstStyle/>
          <a:p>
            <a:r>
              <a:rPr lang="en-US" dirty="0"/>
              <a:t>An Ad26.RSV.preF vaccine was shown to be efficacious over 3 RSV seasons in older adults against RSV LRTD</a:t>
            </a:r>
          </a:p>
          <a:p>
            <a:endParaRPr lang="en-US" dirty="0"/>
          </a:p>
        </p:txBody>
      </p:sp>
      <p:sp>
        <p:nvSpPr>
          <p:cNvPr id="4" name="TextBox 3">
            <a:extLst>
              <a:ext uri="{FF2B5EF4-FFF2-40B4-BE49-F238E27FC236}">
                <a16:creationId xmlns:a16="http://schemas.microsoft.com/office/drawing/2014/main" id="{C8FF507F-A3C1-53ED-8A83-B9B2ED1C9953}"/>
              </a:ext>
            </a:extLst>
          </p:cNvPr>
          <p:cNvSpPr txBox="1"/>
          <p:nvPr/>
        </p:nvSpPr>
        <p:spPr>
          <a:xfrm>
            <a:off x="53009" y="6288172"/>
            <a:ext cx="11197883" cy="461665"/>
          </a:xfrm>
          <a:prstGeom prst="rect">
            <a:avLst/>
          </a:prstGeom>
          <a:noFill/>
        </p:spPr>
        <p:txBody>
          <a:bodyPr wrap="square" rtlCol="0">
            <a:spAutoFit/>
          </a:bodyPr>
          <a:lstStyle/>
          <a:p>
            <a:r>
              <a:rPr lang="fr-FR" sz="1200" dirty="0">
                <a:solidFill>
                  <a:schemeClr val="bg1">
                    <a:lumMod val="65000"/>
                  </a:schemeClr>
                </a:solidFill>
                <a:effectLst/>
                <a:latin typeface="Arial" panose="020B0604020202020204" pitchFamily="34" charset="0"/>
                <a:cs typeface="Arial" panose="020B0604020202020204" pitchFamily="34" charset="0"/>
              </a:rPr>
              <a:t>LRTD, </a:t>
            </a:r>
            <a:r>
              <a:rPr lang="fr-FR" sz="1200" dirty="0" err="1">
                <a:solidFill>
                  <a:schemeClr val="bg1">
                    <a:lumMod val="65000"/>
                  </a:schemeClr>
                </a:solidFill>
                <a:effectLst/>
                <a:latin typeface="Arial" panose="020B0604020202020204" pitchFamily="34" charset="0"/>
                <a:cs typeface="Arial" panose="020B0604020202020204" pitchFamily="34" charset="0"/>
              </a:rPr>
              <a:t>lower</a:t>
            </a:r>
            <a:r>
              <a:rPr lang="fr-FR" sz="1200" dirty="0">
                <a:solidFill>
                  <a:schemeClr val="bg1">
                    <a:lumMod val="65000"/>
                  </a:schemeClr>
                </a:solidFill>
                <a:effectLst/>
                <a:latin typeface="Arial" panose="020B0604020202020204" pitchFamily="34" charset="0"/>
                <a:cs typeface="Arial" panose="020B0604020202020204" pitchFamily="34" charset="0"/>
              </a:rPr>
              <a:t> </a:t>
            </a:r>
            <a:r>
              <a:rPr lang="fr-FR" sz="1200" dirty="0" err="1">
                <a:solidFill>
                  <a:schemeClr val="bg1">
                    <a:lumMod val="65000"/>
                  </a:schemeClr>
                </a:solidFill>
                <a:effectLst/>
                <a:latin typeface="Arial" panose="020B0604020202020204" pitchFamily="34" charset="0"/>
                <a:cs typeface="Arial" panose="020B0604020202020204" pitchFamily="34" charset="0"/>
              </a:rPr>
              <a:t>repiratory</a:t>
            </a:r>
            <a:r>
              <a:rPr lang="fr-FR" sz="1200" dirty="0">
                <a:solidFill>
                  <a:schemeClr val="bg1">
                    <a:lumMod val="65000"/>
                  </a:schemeClr>
                </a:solidFill>
                <a:effectLst/>
                <a:latin typeface="Arial" panose="020B0604020202020204" pitchFamily="34" charset="0"/>
                <a:cs typeface="Arial" panose="020B0604020202020204" pitchFamily="34" charset="0"/>
              </a:rPr>
              <a:t> tract </a:t>
            </a:r>
            <a:r>
              <a:rPr lang="fr-FR" sz="1200" dirty="0" err="1">
                <a:solidFill>
                  <a:schemeClr val="bg1">
                    <a:lumMod val="65000"/>
                  </a:schemeClr>
                </a:solidFill>
                <a:effectLst/>
                <a:latin typeface="Arial" panose="020B0604020202020204" pitchFamily="34" charset="0"/>
                <a:cs typeface="Arial" panose="020B0604020202020204" pitchFamily="34" charset="0"/>
              </a:rPr>
              <a:t>disease</a:t>
            </a:r>
            <a:r>
              <a:rPr lang="fr-FR" sz="1200" dirty="0">
                <a:solidFill>
                  <a:schemeClr val="bg1">
                    <a:lumMod val="65000"/>
                  </a:schemeClr>
                </a:solidFill>
                <a:effectLst/>
                <a:latin typeface="Arial" panose="020B0604020202020204" pitchFamily="34" charset="0"/>
                <a:cs typeface="Arial" panose="020B0604020202020204" pitchFamily="34" charset="0"/>
              </a:rPr>
              <a:t>.</a:t>
            </a:r>
          </a:p>
          <a:p>
            <a:r>
              <a:rPr lang="fr-FR" sz="1200" dirty="0" err="1">
                <a:solidFill>
                  <a:schemeClr val="bg1">
                    <a:lumMod val="65000"/>
                  </a:schemeClr>
                </a:solidFill>
                <a:effectLst/>
                <a:latin typeface="Arial" panose="020B0604020202020204" pitchFamily="34" charset="0"/>
                <a:cs typeface="Arial" panose="020B0604020202020204" pitchFamily="34" charset="0"/>
              </a:rPr>
              <a:t>Espeseth</a:t>
            </a:r>
            <a:r>
              <a:rPr lang="fr-FR" sz="1200" dirty="0">
                <a:solidFill>
                  <a:schemeClr val="bg1">
                    <a:lumMod val="65000"/>
                  </a:schemeClr>
                </a:solidFill>
                <a:effectLst/>
                <a:latin typeface="Arial" panose="020B0604020202020204" pitchFamily="34" charset="0"/>
                <a:cs typeface="Arial" panose="020B0604020202020204" pitchFamily="34" charset="0"/>
              </a:rPr>
              <a:t> AS, et al. </a:t>
            </a:r>
            <a:r>
              <a:rPr lang="fr-FR" sz="1200" i="1" dirty="0">
                <a:solidFill>
                  <a:schemeClr val="bg1">
                    <a:lumMod val="65000"/>
                  </a:schemeClr>
                </a:solidFill>
                <a:effectLst/>
                <a:latin typeface="Arial" panose="020B0604020202020204" pitchFamily="34" charset="0"/>
                <a:cs typeface="Arial" panose="020B0604020202020204" pitchFamily="34" charset="0"/>
              </a:rPr>
              <a:t>NPJ Vaccines</a:t>
            </a:r>
            <a:r>
              <a:rPr lang="fr-FR" sz="1200" dirty="0">
                <a:solidFill>
                  <a:schemeClr val="bg1">
                    <a:lumMod val="65000"/>
                  </a:schemeClr>
                </a:solidFill>
                <a:effectLst/>
                <a:latin typeface="Arial" panose="020B0604020202020204" pitchFamily="34" charset="0"/>
                <a:cs typeface="Arial" panose="020B0604020202020204" pitchFamily="34" charset="0"/>
              </a:rPr>
              <a:t>. 2020;5(1):16; </a:t>
            </a:r>
            <a:r>
              <a:rPr lang="en-US" sz="1200" b="0" i="0" dirty="0" err="1">
                <a:solidFill>
                  <a:schemeClr val="bg1">
                    <a:lumMod val="65000"/>
                  </a:schemeClr>
                </a:solidFill>
                <a:effectLst/>
                <a:latin typeface="Arial" panose="020B0604020202020204" pitchFamily="34" charset="0"/>
                <a:cs typeface="Arial" panose="020B0604020202020204" pitchFamily="34" charset="0"/>
              </a:rPr>
              <a:t>Papi</a:t>
            </a:r>
            <a:r>
              <a:rPr lang="en-US" sz="1200" b="0" i="0" dirty="0">
                <a:solidFill>
                  <a:schemeClr val="bg1">
                    <a:lumMod val="65000"/>
                  </a:schemeClr>
                </a:solidFill>
                <a:effectLst/>
                <a:latin typeface="Arial" panose="020B0604020202020204" pitchFamily="34" charset="0"/>
                <a:cs typeface="Arial" panose="020B0604020202020204" pitchFamily="34" charset="0"/>
              </a:rPr>
              <a:t> A, et al. </a:t>
            </a:r>
            <a:r>
              <a:rPr lang="en-US" sz="1200" b="0" i="1" dirty="0">
                <a:solidFill>
                  <a:schemeClr val="bg1">
                    <a:lumMod val="65000"/>
                  </a:schemeClr>
                </a:solidFill>
                <a:effectLst/>
                <a:latin typeface="Arial" panose="020B0604020202020204" pitchFamily="34" charset="0"/>
                <a:cs typeface="Arial" panose="020B0604020202020204" pitchFamily="34" charset="0"/>
              </a:rPr>
              <a:t>N </a:t>
            </a:r>
            <a:r>
              <a:rPr lang="en-US" sz="1200" b="0" i="1" dirty="0" err="1">
                <a:solidFill>
                  <a:schemeClr val="bg1">
                    <a:lumMod val="65000"/>
                  </a:schemeClr>
                </a:solidFill>
                <a:effectLst/>
                <a:latin typeface="Arial" panose="020B0604020202020204" pitchFamily="34" charset="0"/>
                <a:cs typeface="Arial" panose="020B0604020202020204" pitchFamily="34" charset="0"/>
              </a:rPr>
              <a:t>Engl</a:t>
            </a:r>
            <a:r>
              <a:rPr lang="en-US" sz="1200" b="0" i="1" dirty="0">
                <a:solidFill>
                  <a:schemeClr val="bg1">
                    <a:lumMod val="65000"/>
                  </a:schemeClr>
                </a:solidFill>
                <a:effectLst/>
                <a:latin typeface="Arial" panose="020B0604020202020204" pitchFamily="34" charset="0"/>
                <a:cs typeface="Arial" panose="020B0604020202020204" pitchFamily="34" charset="0"/>
              </a:rPr>
              <a:t> J Med</a:t>
            </a:r>
            <a:r>
              <a:rPr lang="en-US" sz="1200" b="0" i="0" dirty="0">
                <a:solidFill>
                  <a:schemeClr val="bg1">
                    <a:lumMod val="65000"/>
                  </a:schemeClr>
                </a:solidFill>
                <a:effectLst/>
                <a:latin typeface="Arial" panose="020B0604020202020204" pitchFamily="34" charset="0"/>
                <a:cs typeface="Arial" panose="020B0604020202020204" pitchFamily="34" charset="0"/>
              </a:rPr>
              <a:t>. 2023;388(7):595-608.</a:t>
            </a:r>
          </a:p>
        </p:txBody>
      </p:sp>
    </p:spTree>
    <p:extLst>
      <p:ext uri="{BB962C8B-B14F-4D97-AF65-F5344CB8AC3E}">
        <p14:creationId xmlns:p14="http://schemas.microsoft.com/office/powerpoint/2010/main" val="3837007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FUTURE IS TODAY</a:t>
            </a:r>
          </a:p>
        </p:txBody>
      </p:sp>
      <p:sp>
        <p:nvSpPr>
          <p:cNvPr id="3" name="Content Placeholder 2"/>
          <p:cNvSpPr>
            <a:spLocks noGrp="1"/>
          </p:cNvSpPr>
          <p:nvPr>
            <p:ph sz="half" idx="1"/>
          </p:nvPr>
        </p:nvSpPr>
        <p:spPr/>
        <p:txBody>
          <a:bodyPr>
            <a:normAutofit/>
          </a:bodyPr>
          <a:lstStyle/>
          <a:p>
            <a:r>
              <a:rPr lang="en-US" dirty="0" err="1"/>
              <a:t>Nirsevimab</a:t>
            </a:r>
            <a:r>
              <a:rPr lang="en-US" dirty="0"/>
              <a:t> has already been licensed for use in the EMA for the first season in 2022</a:t>
            </a:r>
          </a:p>
          <a:p>
            <a:r>
              <a:rPr lang="en-US" dirty="0"/>
              <a:t>Nirsevimab and an RSV maternal vaccine are being considered for licensure in the US in 2023; additionally, they are being discussed at the ACIP with the potential for recommendations coming in 2023</a:t>
            </a:r>
          </a:p>
          <a:p>
            <a:endParaRPr lang="en-US" dirty="0"/>
          </a:p>
        </p:txBody>
      </p:sp>
      <p:sp>
        <p:nvSpPr>
          <p:cNvPr id="5" name="Content Placeholder 4">
            <a:extLst>
              <a:ext uri="{FF2B5EF4-FFF2-40B4-BE49-F238E27FC236}">
                <a16:creationId xmlns:a16="http://schemas.microsoft.com/office/drawing/2014/main" id="{0AC8322E-DB7E-B29E-8E00-A747B9A5D02B}"/>
              </a:ext>
            </a:extLst>
          </p:cNvPr>
          <p:cNvSpPr>
            <a:spLocks noGrp="1"/>
          </p:cNvSpPr>
          <p:nvPr>
            <p:ph sz="half" idx="2"/>
          </p:nvPr>
        </p:nvSpPr>
        <p:spPr/>
        <p:txBody>
          <a:bodyPr>
            <a:normAutofit/>
          </a:bodyPr>
          <a:lstStyle/>
          <a:p>
            <a:r>
              <a:rPr lang="en-US" dirty="0"/>
              <a:t>2 prefusion F RSV protein vaccines for older adults are being considered by the FDA for potential licensure as early as May 2023, with ACIP recommendations imminently thereafter </a:t>
            </a:r>
          </a:p>
          <a:p>
            <a:endParaRPr lang="en-US" dirty="0"/>
          </a:p>
        </p:txBody>
      </p:sp>
      <p:sp>
        <p:nvSpPr>
          <p:cNvPr id="4" name="TextBox 3">
            <a:extLst>
              <a:ext uri="{FF2B5EF4-FFF2-40B4-BE49-F238E27FC236}">
                <a16:creationId xmlns:a16="http://schemas.microsoft.com/office/drawing/2014/main" id="{5FAF3E16-409C-E912-7DBC-631EEFD38C8B}"/>
              </a:ext>
            </a:extLst>
          </p:cNvPr>
          <p:cNvSpPr txBox="1"/>
          <p:nvPr/>
        </p:nvSpPr>
        <p:spPr>
          <a:xfrm>
            <a:off x="100361" y="6432099"/>
            <a:ext cx="10158761" cy="276999"/>
          </a:xfrm>
          <a:prstGeom prst="rect">
            <a:avLst/>
          </a:prstGeom>
          <a:noFill/>
        </p:spPr>
        <p:txBody>
          <a:bodyPr wrap="square" rtlCol="0">
            <a:spAutoFit/>
          </a:bodyPr>
          <a:lstStyle/>
          <a:p>
            <a:r>
              <a:rPr lang="en-US" sz="1200" dirty="0">
                <a:solidFill>
                  <a:schemeClr val="bg1">
                    <a:lumMod val="65000"/>
                  </a:schemeClr>
                </a:solidFill>
              </a:rPr>
              <a:t>ACIP, Advisory Committee on Immunization Practices; FDA, Food and Drug Administration. </a:t>
            </a:r>
          </a:p>
        </p:txBody>
      </p:sp>
    </p:spTree>
    <p:extLst>
      <p:ext uri="{BB962C8B-B14F-4D97-AF65-F5344CB8AC3E}">
        <p14:creationId xmlns:p14="http://schemas.microsoft.com/office/powerpoint/2010/main" val="3625721960"/>
      </p:ext>
    </p:extLst>
  </p:cSld>
  <p:clrMapOvr>
    <a:masterClrMapping/>
  </p:clrMapOvr>
</p:sld>
</file>

<file path=ppt/theme/theme1.xml><?xml version="1.0" encoding="utf-8"?>
<a:theme xmlns:a="http://schemas.openxmlformats.org/drawingml/2006/main" name="PCC20">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20</TotalTime>
  <Words>894</Words>
  <Application>Microsoft Macintosh PowerPoint</Application>
  <PresentationFormat>Widescreen</PresentationFormat>
  <Paragraphs>54</Paragraphs>
  <Slides>7</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PCC20</vt:lpstr>
      <vt:lpstr>RSV Vaccination and Immunoprophylaxis – Optimism for the Future</vt:lpstr>
      <vt:lpstr>Disclaimer</vt:lpstr>
      <vt:lpstr>RSV Prevention: The Next Generation</vt:lpstr>
      <vt:lpstr>RSV Monoclonal Antibodies</vt:lpstr>
      <vt:lpstr>Maternal Immunization for Protection of Babies Against RSV </vt:lpstr>
      <vt:lpstr>Older Adult Immunization</vt:lpstr>
      <vt:lpstr>THE FUTURE IS TODAY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19</cp:revision>
  <dcterms:created xsi:type="dcterms:W3CDTF">2019-05-10T15:43:12Z</dcterms:created>
  <dcterms:modified xsi:type="dcterms:W3CDTF">2023-04-20T20:21:30Z</dcterms:modified>
  <cp:category/>
</cp:coreProperties>
</file>