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91" r:id="rId3"/>
    <p:sldId id="264" r:id="rId4"/>
    <p:sldId id="265"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4" autoAdjust="0"/>
    <p:restoredTop sz="96327"/>
  </p:normalViewPr>
  <p:slideViewPr>
    <p:cSldViewPr snapToGrid="0">
      <p:cViewPr varScale="1">
        <p:scale>
          <a:sx n="119" d="100"/>
          <a:sy n="119" d="100"/>
        </p:scale>
        <p:origin x="608" y="1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4/20/23</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62215B-6A87-884A-B0CA-41EB2747A7E2}" type="datetimeFigureOut">
              <a:rPr lang="en-US" smtClean="0"/>
              <a:t>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391D9-A081-9C48-ABD6-B7F6162027AE}" type="slidenum">
              <a:rPr lang="en-US" smtClean="0"/>
              <a:t>‹#›</a:t>
            </a:fld>
            <a:endParaRPr lang="en-US"/>
          </a:p>
        </p:txBody>
      </p:sp>
    </p:spTree>
    <p:extLst>
      <p:ext uri="{BB962C8B-B14F-4D97-AF65-F5344CB8AC3E}">
        <p14:creationId xmlns:p14="http://schemas.microsoft.com/office/powerpoint/2010/main" val="3561590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8" name="Picture 7">
            <a:extLst>
              <a:ext uri="{FF2B5EF4-FFF2-40B4-BE49-F238E27FC236}">
                <a16:creationId xmlns:a16="http://schemas.microsoft.com/office/drawing/2014/main" id="{46147BEB-DBFC-41AF-8A4B-718D90B9AB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DF5F5FB5-B40D-470D-8C41-B7CE27E519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6" name="Rectangle 5">
            <a:extLst>
              <a:ext uri="{FF2B5EF4-FFF2-40B4-BE49-F238E27FC236}">
                <a16:creationId xmlns:a16="http://schemas.microsoft.com/office/drawing/2014/main" id="{4B5D83E7-F2B7-417F-9348-222F18A74341}"/>
              </a:ext>
            </a:extLst>
          </p:cNvPr>
          <p:cNvSpPr/>
          <p:nvPr userDrawn="1"/>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27061-1CBA-4FF2-EF0C-FD7AB2471FA9}"/>
              </a:ext>
            </a:extLst>
          </p:cNvPr>
          <p:cNvSpPr>
            <a:spLocks noGrp="1"/>
          </p:cNvSpPr>
          <p:nvPr>
            <p:ph type="ctrTitle"/>
          </p:nvPr>
        </p:nvSpPr>
        <p:spPr/>
        <p:txBody>
          <a:bodyPr/>
          <a:lstStyle/>
          <a:p>
            <a:r>
              <a:rPr lang="en-US" dirty="0"/>
              <a:t>RSV Vaccination –</a:t>
            </a:r>
            <a:br>
              <a:rPr lang="en-US" dirty="0"/>
            </a:br>
            <a:r>
              <a:rPr lang="en-US" dirty="0"/>
              <a:t>Lessons From the Past</a:t>
            </a:r>
          </a:p>
        </p:txBody>
      </p:sp>
      <p:sp>
        <p:nvSpPr>
          <p:cNvPr id="3" name="Subtitle 2">
            <a:extLst>
              <a:ext uri="{FF2B5EF4-FFF2-40B4-BE49-F238E27FC236}">
                <a16:creationId xmlns:a16="http://schemas.microsoft.com/office/drawing/2014/main" id="{AC6FE733-05A8-236A-4F45-94ED429E71FA}"/>
              </a:ext>
            </a:extLst>
          </p:cNvPr>
          <p:cNvSpPr>
            <a:spLocks noGrp="1"/>
          </p:cNvSpPr>
          <p:nvPr>
            <p:ph type="subTitle" idx="1"/>
          </p:nvPr>
        </p:nvSpPr>
        <p:spPr/>
        <p:txBody>
          <a:bodyPr>
            <a:normAutofit/>
          </a:bodyPr>
          <a:lstStyle/>
          <a:p>
            <a:r>
              <a:rPr lang="en-US" sz="1600" b="1" dirty="0">
                <a:solidFill>
                  <a:schemeClr val="accent1"/>
                </a:solidFill>
              </a:rPr>
              <a:t>Eric A. F. </a:t>
            </a:r>
            <a:r>
              <a:rPr lang="en-US" sz="1600" b="1" dirty="0" err="1">
                <a:solidFill>
                  <a:schemeClr val="accent1"/>
                </a:solidFill>
              </a:rPr>
              <a:t>Simões</a:t>
            </a:r>
            <a:r>
              <a:rPr lang="en-US" sz="1600" b="1" dirty="0">
                <a:solidFill>
                  <a:schemeClr val="accent1"/>
                </a:solidFill>
              </a:rPr>
              <a:t>, MB, BS, DCH, MD</a:t>
            </a:r>
            <a:br>
              <a:rPr lang="en-US" sz="1600" dirty="0"/>
            </a:br>
            <a:r>
              <a:rPr lang="en-US" sz="1600" dirty="0"/>
              <a:t>Professor of Pediatrics and Epidemiology</a:t>
            </a:r>
            <a:br>
              <a:rPr lang="en-US" sz="1600" dirty="0"/>
            </a:br>
            <a:r>
              <a:rPr lang="en-US" sz="1600" dirty="0"/>
              <a:t>University of Colorado School of Medicine and Colorado School of Public Health,</a:t>
            </a:r>
            <a:br>
              <a:rPr lang="en-US" sz="1600" dirty="0"/>
            </a:br>
            <a:r>
              <a:rPr lang="en-US" sz="1600" dirty="0"/>
              <a:t>Aurora, Co</a:t>
            </a:r>
          </a:p>
        </p:txBody>
      </p:sp>
    </p:spTree>
    <p:extLst>
      <p:ext uri="{BB962C8B-B14F-4D97-AF65-F5344CB8AC3E}">
        <p14:creationId xmlns:p14="http://schemas.microsoft.com/office/powerpoint/2010/main" val="408178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888C9-4631-0410-8CFE-91A6621B23D5}"/>
              </a:ext>
            </a:extLst>
          </p:cNvPr>
          <p:cNvSpPr>
            <a:spLocks noGrp="1"/>
          </p:cNvSpPr>
          <p:nvPr>
            <p:ph type="title"/>
          </p:nvPr>
        </p:nvSpPr>
        <p:spPr/>
        <p:txBody>
          <a:bodyPr/>
          <a:lstStyle/>
          <a:p>
            <a:r>
              <a:rPr lang="en-US" dirty="0"/>
              <a:t>Formalin-inactivated (FI) RSV vaccine</a:t>
            </a:r>
          </a:p>
        </p:txBody>
      </p:sp>
      <p:sp>
        <p:nvSpPr>
          <p:cNvPr id="3" name="Content Placeholder 2">
            <a:extLst>
              <a:ext uri="{FF2B5EF4-FFF2-40B4-BE49-F238E27FC236}">
                <a16:creationId xmlns:a16="http://schemas.microsoft.com/office/drawing/2014/main" id="{0214C84A-F1DE-BEDC-93C8-E33F82770173}"/>
              </a:ext>
            </a:extLst>
          </p:cNvPr>
          <p:cNvSpPr>
            <a:spLocks noGrp="1"/>
          </p:cNvSpPr>
          <p:nvPr>
            <p:ph sz="half" idx="1"/>
          </p:nvPr>
        </p:nvSpPr>
        <p:spPr/>
        <p:txBody>
          <a:bodyPr>
            <a:normAutofit/>
          </a:bodyPr>
          <a:lstStyle/>
          <a:p>
            <a:r>
              <a:rPr lang="en-US" sz="2000" dirty="0"/>
              <a:t>RSV vaccine development began</a:t>
            </a:r>
            <a:br>
              <a:rPr lang="en-US" sz="2000" dirty="0"/>
            </a:br>
            <a:r>
              <a:rPr lang="en-US" sz="2000" dirty="0"/>
              <a:t>in 1960s</a:t>
            </a:r>
          </a:p>
          <a:p>
            <a:r>
              <a:rPr lang="en-US" sz="2000" dirty="0"/>
              <a:t>FI RSV vaccine was developed and administered to infants and young children at 4 sites in the US in a clinical trial</a:t>
            </a:r>
          </a:p>
          <a:p>
            <a:r>
              <a:rPr lang="en-US" sz="2000" dirty="0"/>
              <a:t>It caused severe lung inflammatory responses in previously </a:t>
            </a:r>
            <a:r>
              <a:rPr lang="en-US" sz="2000" b="1" dirty="0"/>
              <a:t>naïve infants</a:t>
            </a:r>
            <a:r>
              <a:rPr lang="en-US" sz="2000" dirty="0"/>
              <a:t> during the next RSV season; this was called vaccine-associated enhanced respiratory disease (ERD) </a:t>
            </a:r>
          </a:p>
        </p:txBody>
      </p:sp>
      <p:sp>
        <p:nvSpPr>
          <p:cNvPr id="5" name="Content Placeholder 4">
            <a:extLst>
              <a:ext uri="{FF2B5EF4-FFF2-40B4-BE49-F238E27FC236}">
                <a16:creationId xmlns:a16="http://schemas.microsoft.com/office/drawing/2014/main" id="{8E0539EF-F7AC-2674-6953-F1AA973348E4}"/>
              </a:ext>
            </a:extLst>
          </p:cNvPr>
          <p:cNvSpPr>
            <a:spLocks noGrp="1"/>
          </p:cNvSpPr>
          <p:nvPr>
            <p:ph sz="half" idx="2"/>
          </p:nvPr>
        </p:nvSpPr>
        <p:spPr>
          <a:xfrm>
            <a:off x="5943600" y="1496291"/>
            <a:ext cx="5506278" cy="4680672"/>
          </a:xfrm>
        </p:spPr>
        <p:txBody>
          <a:bodyPr>
            <a:normAutofit/>
          </a:bodyPr>
          <a:lstStyle/>
          <a:p>
            <a:r>
              <a:rPr lang="en-US" sz="2000" dirty="0"/>
              <a:t>FI RSV produced antibodies that bound to</a:t>
            </a:r>
            <a:br>
              <a:rPr lang="en-US" sz="2000" dirty="0"/>
            </a:br>
            <a:r>
              <a:rPr lang="en-US" sz="2000" dirty="0"/>
              <a:t>F glycoprotein with a deficiency in neutralizing activity </a:t>
            </a:r>
          </a:p>
          <a:p>
            <a:r>
              <a:rPr lang="en-US" sz="2000" dirty="0"/>
              <a:t>Stimulated an unbalanced immune response</a:t>
            </a:r>
          </a:p>
          <a:p>
            <a:endParaRPr lang="en-US" sz="2000" dirty="0"/>
          </a:p>
        </p:txBody>
      </p:sp>
      <p:sp>
        <p:nvSpPr>
          <p:cNvPr id="4" name="TextBox 3">
            <a:extLst>
              <a:ext uri="{FF2B5EF4-FFF2-40B4-BE49-F238E27FC236}">
                <a16:creationId xmlns:a16="http://schemas.microsoft.com/office/drawing/2014/main" id="{2D5FD3ED-4344-3F9C-F4C3-EF4B64E60577}"/>
              </a:ext>
            </a:extLst>
          </p:cNvPr>
          <p:cNvSpPr txBox="1"/>
          <p:nvPr/>
        </p:nvSpPr>
        <p:spPr>
          <a:xfrm>
            <a:off x="169985" y="5872673"/>
            <a:ext cx="11353800" cy="830997"/>
          </a:xfrm>
          <a:prstGeom prst="rect">
            <a:avLst/>
          </a:prstGeom>
          <a:noFill/>
        </p:spPr>
        <p:txBody>
          <a:bodyPr wrap="square" rtlCol="0">
            <a:spAutoFit/>
          </a:bodyPr>
          <a:lstStyle/>
          <a:p>
            <a:r>
              <a:rPr lang="en-US" sz="1200" b="0" i="0" dirty="0">
                <a:solidFill>
                  <a:schemeClr val="bg1">
                    <a:lumMod val="65000"/>
                  </a:schemeClr>
                </a:solidFill>
                <a:effectLst/>
                <a:latin typeface="Arial" panose="020B0604020202020204" pitchFamily="34" charset="0"/>
                <a:cs typeface="Arial" panose="020B0604020202020204" pitchFamily="34" charset="0"/>
              </a:rPr>
              <a:t>ERD, enhanced respiratory disease; FI, formalin-inactivated; RSV, respiratory syncytial virus.</a:t>
            </a:r>
          </a:p>
          <a:p>
            <a:r>
              <a:rPr lang="en-US" sz="1200" b="0" i="0" dirty="0">
                <a:solidFill>
                  <a:schemeClr val="bg1">
                    <a:lumMod val="65000"/>
                  </a:schemeClr>
                </a:solidFill>
                <a:effectLst/>
                <a:latin typeface="Arial" panose="020B0604020202020204" pitchFamily="34" charset="0"/>
                <a:cs typeface="Arial" panose="020B0604020202020204" pitchFamily="34" charset="0"/>
              </a:rPr>
              <a:t>Hurwitz JL. </a:t>
            </a:r>
            <a:r>
              <a:rPr lang="en-US" sz="1200" b="0" i="1" dirty="0">
                <a:solidFill>
                  <a:schemeClr val="bg1">
                    <a:lumMod val="65000"/>
                  </a:schemeClr>
                </a:solidFill>
                <a:effectLst/>
                <a:latin typeface="Arial" panose="020B0604020202020204" pitchFamily="34" charset="0"/>
                <a:cs typeface="Arial" panose="020B0604020202020204" pitchFamily="34" charset="0"/>
              </a:rPr>
              <a:t>Expert Rev Vaccines</a:t>
            </a:r>
            <a:r>
              <a:rPr lang="en-US" sz="1200" b="0" i="0" dirty="0">
                <a:solidFill>
                  <a:schemeClr val="bg1">
                    <a:lumMod val="65000"/>
                  </a:schemeClr>
                </a:solidFill>
                <a:effectLst/>
                <a:latin typeface="Arial" panose="020B0604020202020204" pitchFamily="34" charset="0"/>
                <a:cs typeface="Arial" panose="020B0604020202020204" pitchFamily="34" charset="0"/>
              </a:rPr>
              <a:t>. 2011;10(10):1415-33; Murphy BR, et al. </a:t>
            </a:r>
            <a:r>
              <a:rPr lang="en-US" sz="1200" b="0" i="1" dirty="0">
                <a:solidFill>
                  <a:schemeClr val="bg1">
                    <a:lumMod val="65000"/>
                  </a:schemeClr>
                </a:solidFill>
                <a:effectLst/>
                <a:latin typeface="Arial" panose="020B0604020202020204" pitchFamily="34" charset="0"/>
                <a:cs typeface="Arial" panose="020B0604020202020204" pitchFamily="34" charset="0"/>
              </a:rPr>
              <a:t>J Clin </a:t>
            </a:r>
            <a:r>
              <a:rPr lang="en-US" sz="1200" b="0" i="1" dirty="0" err="1">
                <a:solidFill>
                  <a:schemeClr val="bg1">
                    <a:lumMod val="65000"/>
                  </a:schemeClr>
                </a:solidFill>
                <a:effectLst/>
                <a:latin typeface="Arial" panose="020B0604020202020204" pitchFamily="34" charset="0"/>
                <a:cs typeface="Arial" panose="020B0604020202020204" pitchFamily="34" charset="0"/>
              </a:rPr>
              <a:t>Microbiol</a:t>
            </a:r>
            <a:r>
              <a:rPr lang="en-US" sz="1200" b="0" i="0" dirty="0">
                <a:solidFill>
                  <a:schemeClr val="bg1">
                    <a:lumMod val="65000"/>
                  </a:schemeClr>
                </a:solidFill>
                <a:effectLst/>
                <a:latin typeface="Arial" panose="020B0604020202020204" pitchFamily="34" charset="0"/>
                <a:cs typeface="Arial" panose="020B0604020202020204" pitchFamily="34" charset="0"/>
              </a:rPr>
              <a:t>. 1988;26(8):1595-7; World Health Organization. Accessed Mar 2023. </a:t>
            </a:r>
            <a:r>
              <a:rPr lang="en-US" sz="1200" b="0" i="0" dirty="0" err="1">
                <a:solidFill>
                  <a:schemeClr val="bg1">
                    <a:lumMod val="65000"/>
                  </a:schemeClr>
                </a:solidFill>
                <a:effectLst/>
                <a:latin typeface="Arial" panose="020B0604020202020204" pitchFamily="34" charset="0"/>
                <a:cs typeface="Arial" panose="020B0604020202020204" pitchFamily="34" charset="0"/>
              </a:rPr>
              <a:t>www.who.int</a:t>
            </a:r>
            <a:r>
              <a:rPr lang="en-US" sz="1200" b="0" i="0" dirty="0">
                <a:solidFill>
                  <a:schemeClr val="bg1">
                    <a:lumMod val="65000"/>
                  </a:schemeClr>
                </a:solidFill>
                <a:effectLst/>
                <a:latin typeface="Arial" panose="020B0604020202020204" pitchFamily="34" charset="0"/>
                <a:cs typeface="Arial" panose="020B0604020202020204" pitchFamily="34" charset="0"/>
              </a:rPr>
              <a:t>/teams/health-product-policy-and-standards/standards-and-specifications/vaccine-standardization/respiratory-syncytial-virus-disease#:~:text=RSV%20vaccines,vaccination%20of%20RSV%2Dnaive%20infants.</a:t>
            </a:r>
          </a:p>
        </p:txBody>
      </p:sp>
    </p:spTree>
    <p:extLst>
      <p:ext uri="{BB962C8B-B14F-4D97-AF65-F5344CB8AC3E}">
        <p14:creationId xmlns:p14="http://schemas.microsoft.com/office/powerpoint/2010/main" val="97017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C814-7889-E50E-DD84-3C94DDF60CF0}"/>
              </a:ext>
            </a:extLst>
          </p:cNvPr>
          <p:cNvSpPr>
            <a:spLocks noGrp="1"/>
          </p:cNvSpPr>
          <p:nvPr>
            <p:ph type="title"/>
          </p:nvPr>
        </p:nvSpPr>
        <p:spPr/>
        <p:txBody>
          <a:bodyPr/>
          <a:lstStyle/>
          <a:p>
            <a:r>
              <a:rPr lang="en-US" dirty="0"/>
              <a:t>Types of Vaccines and RSV- Live Attenuated</a:t>
            </a:r>
          </a:p>
        </p:txBody>
      </p:sp>
      <p:sp>
        <p:nvSpPr>
          <p:cNvPr id="3" name="Content Placeholder 2">
            <a:extLst>
              <a:ext uri="{FF2B5EF4-FFF2-40B4-BE49-F238E27FC236}">
                <a16:creationId xmlns:a16="http://schemas.microsoft.com/office/drawing/2014/main" id="{E0D55ABB-9760-EA9B-D91C-A1702BD57B56}"/>
              </a:ext>
            </a:extLst>
          </p:cNvPr>
          <p:cNvSpPr>
            <a:spLocks noGrp="1"/>
          </p:cNvSpPr>
          <p:nvPr>
            <p:ph sz="half" idx="1"/>
          </p:nvPr>
        </p:nvSpPr>
        <p:spPr/>
        <p:txBody>
          <a:bodyPr/>
          <a:lstStyle/>
          <a:p>
            <a:r>
              <a:rPr lang="en-US" dirty="0"/>
              <a:t>Live attenuated RSV vaccines were developed for intranasal use with  3 potential advantages – </a:t>
            </a:r>
          </a:p>
          <a:p>
            <a:pPr lvl="1"/>
            <a:r>
              <a:rPr lang="en-US" dirty="0"/>
              <a:t>Replication in the upper respiratory tract</a:t>
            </a:r>
          </a:p>
          <a:p>
            <a:pPr lvl="1"/>
            <a:r>
              <a:rPr lang="en-US" dirty="0"/>
              <a:t>Induction of local mucosal immunity </a:t>
            </a:r>
          </a:p>
          <a:p>
            <a:pPr lvl="1"/>
            <a:r>
              <a:rPr lang="en-US" dirty="0"/>
              <a:t>None of the enhanced disease seen with the FI-RSV vaccine</a:t>
            </a:r>
          </a:p>
          <a:p>
            <a:pPr lvl="1"/>
            <a:endParaRPr lang="en-US" dirty="0"/>
          </a:p>
          <a:p>
            <a:endParaRPr lang="en-US" dirty="0"/>
          </a:p>
        </p:txBody>
      </p:sp>
      <p:sp>
        <p:nvSpPr>
          <p:cNvPr id="5" name="Content Placeholder 4">
            <a:extLst>
              <a:ext uri="{FF2B5EF4-FFF2-40B4-BE49-F238E27FC236}">
                <a16:creationId xmlns:a16="http://schemas.microsoft.com/office/drawing/2014/main" id="{02094611-45B2-6FB3-E4FD-A9683F84F0CB}"/>
              </a:ext>
            </a:extLst>
          </p:cNvPr>
          <p:cNvSpPr>
            <a:spLocks noGrp="1"/>
          </p:cNvSpPr>
          <p:nvPr>
            <p:ph sz="half" idx="2"/>
          </p:nvPr>
        </p:nvSpPr>
        <p:spPr/>
        <p:txBody>
          <a:bodyPr/>
          <a:lstStyle/>
          <a:p>
            <a:r>
              <a:rPr lang="en-US" dirty="0"/>
              <a:t>However, during the last 40 years of development, live attenuated vaccines have been either too attenuated or not attenuated enough</a:t>
            </a:r>
          </a:p>
          <a:p>
            <a:r>
              <a:rPr lang="en-US" dirty="0"/>
              <a:t>Current trials include those &gt;6 months of age (not the highest risk group) </a:t>
            </a:r>
          </a:p>
          <a:p>
            <a:endParaRPr lang="en-US" dirty="0"/>
          </a:p>
        </p:txBody>
      </p:sp>
      <p:sp>
        <p:nvSpPr>
          <p:cNvPr id="4" name="TextBox 3">
            <a:extLst>
              <a:ext uri="{FF2B5EF4-FFF2-40B4-BE49-F238E27FC236}">
                <a16:creationId xmlns:a16="http://schemas.microsoft.com/office/drawing/2014/main" id="{FDCAEF22-DC07-A783-3615-78567EDF2AEE}"/>
              </a:ext>
            </a:extLst>
          </p:cNvPr>
          <p:cNvSpPr txBox="1"/>
          <p:nvPr/>
        </p:nvSpPr>
        <p:spPr>
          <a:xfrm>
            <a:off x="132080" y="6519995"/>
            <a:ext cx="12059920" cy="276999"/>
          </a:xfrm>
          <a:prstGeom prst="rect">
            <a:avLst/>
          </a:prstGeom>
          <a:noFill/>
        </p:spPr>
        <p:txBody>
          <a:bodyPr wrap="square" rtlCol="0">
            <a:spAutoFit/>
          </a:bodyPr>
          <a:lstStyle/>
          <a:p>
            <a:r>
              <a:rPr lang="en-US" sz="1200" b="0" i="0" dirty="0" err="1">
                <a:solidFill>
                  <a:schemeClr val="bg1">
                    <a:lumMod val="65000"/>
                  </a:schemeClr>
                </a:solidFill>
                <a:effectLst/>
                <a:latin typeface="Roboto" panose="02000000000000000000" pitchFamily="2" charset="0"/>
              </a:rPr>
              <a:t>Karron</a:t>
            </a:r>
            <a:r>
              <a:rPr lang="en-US" sz="1200" b="0" i="0" dirty="0">
                <a:solidFill>
                  <a:schemeClr val="bg1">
                    <a:lumMod val="65000"/>
                  </a:schemeClr>
                </a:solidFill>
                <a:effectLst/>
                <a:latin typeface="Roboto" panose="02000000000000000000" pitchFamily="2" charset="0"/>
              </a:rPr>
              <a:t> RA, et al. </a:t>
            </a:r>
            <a:r>
              <a:rPr lang="en-US" sz="1200" b="0" i="1" dirty="0" err="1">
                <a:solidFill>
                  <a:schemeClr val="bg1">
                    <a:lumMod val="65000"/>
                  </a:schemeClr>
                </a:solidFill>
                <a:effectLst/>
                <a:latin typeface="Roboto" panose="02000000000000000000" pitchFamily="2" charset="0"/>
              </a:rPr>
              <a:t>Curr</a:t>
            </a:r>
            <a:r>
              <a:rPr lang="en-US" sz="1200" b="0" i="1" dirty="0">
                <a:solidFill>
                  <a:schemeClr val="bg1">
                    <a:lumMod val="65000"/>
                  </a:schemeClr>
                </a:solidFill>
                <a:effectLst/>
                <a:latin typeface="Roboto" panose="02000000000000000000" pitchFamily="2" charset="0"/>
              </a:rPr>
              <a:t> Top </a:t>
            </a:r>
            <a:r>
              <a:rPr lang="en-US" sz="1200" b="0" i="1" dirty="0" err="1">
                <a:solidFill>
                  <a:schemeClr val="bg1">
                    <a:lumMod val="65000"/>
                  </a:schemeClr>
                </a:solidFill>
                <a:effectLst/>
                <a:latin typeface="Roboto" panose="02000000000000000000" pitchFamily="2" charset="0"/>
              </a:rPr>
              <a:t>Microbiol</a:t>
            </a:r>
            <a:r>
              <a:rPr lang="en-US" sz="1200" b="0" i="1" dirty="0">
                <a:solidFill>
                  <a:schemeClr val="bg1">
                    <a:lumMod val="65000"/>
                  </a:schemeClr>
                </a:solidFill>
                <a:effectLst/>
                <a:latin typeface="Roboto" panose="02000000000000000000" pitchFamily="2" charset="0"/>
              </a:rPr>
              <a:t> Immunol</a:t>
            </a:r>
            <a:r>
              <a:rPr lang="en-US" sz="1200" b="0" i="0" dirty="0">
                <a:solidFill>
                  <a:schemeClr val="bg1">
                    <a:lumMod val="65000"/>
                  </a:schemeClr>
                </a:solidFill>
                <a:effectLst/>
                <a:latin typeface="Roboto" panose="02000000000000000000" pitchFamily="2" charset="0"/>
              </a:rPr>
              <a:t>. 2013;372:259-84. </a:t>
            </a:r>
            <a:endParaRPr lang="en-US" sz="1200" dirty="0">
              <a:solidFill>
                <a:schemeClr val="bg1">
                  <a:lumMod val="65000"/>
                </a:schemeClr>
              </a:solidFill>
            </a:endParaRPr>
          </a:p>
        </p:txBody>
      </p:sp>
    </p:spTree>
    <p:extLst>
      <p:ext uri="{BB962C8B-B14F-4D97-AF65-F5344CB8AC3E}">
        <p14:creationId xmlns:p14="http://schemas.microsoft.com/office/powerpoint/2010/main" val="97905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EF809-8C5D-3CEC-CDA3-B5E36946C305}"/>
              </a:ext>
            </a:extLst>
          </p:cNvPr>
          <p:cNvSpPr>
            <a:spLocks noGrp="1"/>
          </p:cNvSpPr>
          <p:nvPr>
            <p:ph type="title"/>
          </p:nvPr>
        </p:nvSpPr>
        <p:spPr/>
        <p:txBody>
          <a:bodyPr/>
          <a:lstStyle/>
          <a:p>
            <a:r>
              <a:rPr lang="en-US" dirty="0"/>
              <a:t>Types of Vaccines and RSV- Subunit </a:t>
            </a:r>
          </a:p>
        </p:txBody>
      </p:sp>
      <p:sp>
        <p:nvSpPr>
          <p:cNvPr id="3" name="Content Placeholder 2">
            <a:extLst>
              <a:ext uri="{FF2B5EF4-FFF2-40B4-BE49-F238E27FC236}">
                <a16:creationId xmlns:a16="http://schemas.microsoft.com/office/drawing/2014/main" id="{19A46146-90EF-C471-B90A-D888D813E411}"/>
              </a:ext>
            </a:extLst>
          </p:cNvPr>
          <p:cNvSpPr>
            <a:spLocks noGrp="1"/>
          </p:cNvSpPr>
          <p:nvPr>
            <p:ph sz="half" idx="1"/>
          </p:nvPr>
        </p:nvSpPr>
        <p:spPr/>
        <p:txBody>
          <a:bodyPr/>
          <a:lstStyle/>
          <a:p>
            <a:r>
              <a:rPr lang="en-US" dirty="0"/>
              <a:t>PFP-2 vaccine created by </a:t>
            </a:r>
            <a:r>
              <a:rPr lang="en-US" dirty="0" err="1"/>
              <a:t>immunoaffinity</a:t>
            </a:r>
            <a:r>
              <a:rPr lang="en-US" dirty="0"/>
              <a:t> purification of the RSV F protein</a:t>
            </a:r>
          </a:p>
          <a:p>
            <a:r>
              <a:rPr lang="en-US" dirty="0"/>
              <a:t>Administered to seropositive infants</a:t>
            </a:r>
          </a:p>
          <a:p>
            <a:endParaRPr lang="en-US" dirty="0"/>
          </a:p>
        </p:txBody>
      </p:sp>
      <p:sp>
        <p:nvSpPr>
          <p:cNvPr id="5" name="Content Placeholder 4">
            <a:extLst>
              <a:ext uri="{FF2B5EF4-FFF2-40B4-BE49-F238E27FC236}">
                <a16:creationId xmlns:a16="http://schemas.microsoft.com/office/drawing/2014/main" id="{2F06102D-4A2E-F288-9E5B-51B17D92ACFC}"/>
              </a:ext>
            </a:extLst>
          </p:cNvPr>
          <p:cNvSpPr>
            <a:spLocks noGrp="1"/>
          </p:cNvSpPr>
          <p:nvPr>
            <p:ph sz="half" idx="2"/>
          </p:nvPr>
        </p:nvSpPr>
        <p:spPr/>
        <p:txBody>
          <a:bodyPr/>
          <a:lstStyle/>
          <a:p>
            <a:r>
              <a:rPr lang="en-US" dirty="0"/>
              <a:t>Manufacturers and researchers hesitant to administer to naïve seronegative infants (those in the most need of them) due to the previous experience with the FI RSV vaccines in the 1960s  </a:t>
            </a:r>
          </a:p>
          <a:p>
            <a:r>
              <a:rPr lang="en-US" dirty="0"/>
              <a:t>Also, it is difficult to purify enough protein</a:t>
            </a:r>
          </a:p>
          <a:p>
            <a:endParaRPr lang="en-US" dirty="0"/>
          </a:p>
        </p:txBody>
      </p:sp>
      <p:sp>
        <p:nvSpPr>
          <p:cNvPr id="4" name="TextBox 3">
            <a:extLst>
              <a:ext uri="{FF2B5EF4-FFF2-40B4-BE49-F238E27FC236}">
                <a16:creationId xmlns:a16="http://schemas.microsoft.com/office/drawing/2014/main" id="{0FF3814A-2D1E-6D23-CF2C-BC529401884D}"/>
              </a:ext>
            </a:extLst>
          </p:cNvPr>
          <p:cNvSpPr txBox="1"/>
          <p:nvPr/>
        </p:nvSpPr>
        <p:spPr>
          <a:xfrm>
            <a:off x="119270" y="6288172"/>
            <a:ext cx="12354560" cy="461665"/>
          </a:xfrm>
          <a:prstGeom prst="rect">
            <a:avLst/>
          </a:prstGeom>
          <a:noFill/>
        </p:spPr>
        <p:txBody>
          <a:bodyPr wrap="square" rtlCol="0">
            <a:spAutoFit/>
          </a:bodyPr>
          <a:lstStyle/>
          <a:p>
            <a:r>
              <a:rPr lang="en-US" sz="1200" dirty="0">
                <a:solidFill>
                  <a:schemeClr val="bg1">
                    <a:lumMod val="65000"/>
                  </a:schemeClr>
                </a:solidFill>
              </a:rPr>
              <a:t>PFP, paired fusion protein</a:t>
            </a:r>
          </a:p>
          <a:p>
            <a:r>
              <a:rPr lang="en-US" sz="1200" dirty="0" err="1">
                <a:solidFill>
                  <a:schemeClr val="bg1">
                    <a:lumMod val="65000"/>
                  </a:schemeClr>
                </a:solidFill>
              </a:rPr>
              <a:t>Simoes</a:t>
            </a:r>
            <a:r>
              <a:rPr lang="en-US" sz="1200" dirty="0">
                <a:solidFill>
                  <a:schemeClr val="bg1">
                    <a:lumMod val="65000"/>
                  </a:schemeClr>
                </a:solidFill>
              </a:rPr>
              <a:t> EAF, et al. </a:t>
            </a:r>
            <a:r>
              <a:rPr lang="en-US" sz="1200" i="1" dirty="0">
                <a:solidFill>
                  <a:schemeClr val="bg1">
                    <a:lumMod val="65000"/>
                  </a:schemeClr>
                </a:solidFill>
              </a:rPr>
              <a:t>Vaccine</a:t>
            </a:r>
            <a:r>
              <a:rPr lang="en-US" sz="1200" dirty="0">
                <a:solidFill>
                  <a:schemeClr val="bg1">
                    <a:lumMod val="65000"/>
                  </a:schemeClr>
                </a:solidFill>
              </a:rPr>
              <a:t>. 20:2001; 954-60.</a:t>
            </a:r>
          </a:p>
        </p:txBody>
      </p:sp>
    </p:spTree>
    <p:extLst>
      <p:ext uri="{BB962C8B-B14F-4D97-AF65-F5344CB8AC3E}">
        <p14:creationId xmlns:p14="http://schemas.microsoft.com/office/powerpoint/2010/main" val="11110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B920-BD55-1C69-5758-606744334091}"/>
              </a:ext>
            </a:extLst>
          </p:cNvPr>
          <p:cNvSpPr>
            <a:spLocks noGrp="1"/>
          </p:cNvSpPr>
          <p:nvPr>
            <p:ph type="title"/>
          </p:nvPr>
        </p:nvSpPr>
        <p:spPr/>
        <p:txBody>
          <a:bodyPr/>
          <a:lstStyle/>
          <a:p>
            <a:r>
              <a:rPr lang="en-US" dirty="0"/>
              <a:t>Alternative to RSV Vaccines: Passively Administered Immunoglobulin</a:t>
            </a:r>
          </a:p>
        </p:txBody>
      </p:sp>
      <p:sp>
        <p:nvSpPr>
          <p:cNvPr id="3" name="Content Placeholder 2">
            <a:extLst>
              <a:ext uri="{FF2B5EF4-FFF2-40B4-BE49-F238E27FC236}">
                <a16:creationId xmlns:a16="http://schemas.microsoft.com/office/drawing/2014/main" id="{A9BA3ED0-10F2-E16E-18BC-E6002C2E5B14}"/>
              </a:ext>
            </a:extLst>
          </p:cNvPr>
          <p:cNvSpPr>
            <a:spLocks noGrp="1"/>
          </p:cNvSpPr>
          <p:nvPr>
            <p:ph sz="half" idx="1"/>
          </p:nvPr>
        </p:nvSpPr>
        <p:spPr/>
        <p:txBody>
          <a:bodyPr>
            <a:normAutofit/>
          </a:bodyPr>
          <a:lstStyle/>
          <a:p>
            <a:r>
              <a:rPr lang="en-US" sz="2000" dirty="0"/>
              <a:t>RSV hyper-immunoglobulin has been shown to be safe and efficacious in preventing lower respiratory tract infection in infants and young children; however, it requires a 4-hour IV infusion every 4 weeks</a:t>
            </a:r>
          </a:p>
          <a:p>
            <a:r>
              <a:rPr lang="en-US" sz="2000" dirty="0"/>
              <a:t>Monoclonal antibody made and licensed for monthly IM administration in children &lt;35 </a:t>
            </a:r>
            <a:r>
              <a:rPr lang="en-US" sz="2000" dirty="0" err="1"/>
              <a:t>wGA</a:t>
            </a:r>
            <a:r>
              <a:rPr lang="en-US" sz="2000" dirty="0"/>
              <a:t> as well as those with CHD</a:t>
            </a:r>
            <a:endParaRPr lang="en-US" sz="2000" strike="sngStrike" dirty="0"/>
          </a:p>
        </p:txBody>
      </p:sp>
      <p:sp>
        <p:nvSpPr>
          <p:cNvPr id="5" name="Content Placeholder 4">
            <a:extLst>
              <a:ext uri="{FF2B5EF4-FFF2-40B4-BE49-F238E27FC236}">
                <a16:creationId xmlns:a16="http://schemas.microsoft.com/office/drawing/2014/main" id="{CD03956C-CD3E-4404-EE4E-92A074DAC35F}"/>
              </a:ext>
            </a:extLst>
          </p:cNvPr>
          <p:cNvSpPr>
            <a:spLocks noGrp="1"/>
          </p:cNvSpPr>
          <p:nvPr>
            <p:ph sz="half" idx="2"/>
          </p:nvPr>
        </p:nvSpPr>
        <p:spPr/>
        <p:txBody>
          <a:bodyPr>
            <a:normAutofit/>
          </a:bodyPr>
          <a:lstStyle/>
          <a:p>
            <a:r>
              <a:rPr lang="en-US" sz="2000" dirty="0"/>
              <a:t>Safe and effective, but its use is increasingly restricted due to its high cost</a:t>
            </a:r>
          </a:p>
          <a:p>
            <a:r>
              <a:rPr lang="en-US" sz="2000" dirty="0"/>
              <a:t>Currently only administered to very high-risk babies: Premature &lt;28 </a:t>
            </a:r>
            <a:r>
              <a:rPr lang="en-US" sz="2000" dirty="0" err="1"/>
              <a:t>wGA</a:t>
            </a:r>
            <a:r>
              <a:rPr lang="en-US" sz="2000" dirty="0"/>
              <a:t>, CLD on oxygen, CHD needing treatment</a:t>
            </a:r>
          </a:p>
          <a:p>
            <a:endParaRPr lang="en-US" sz="2000" dirty="0"/>
          </a:p>
        </p:txBody>
      </p:sp>
      <p:sp>
        <p:nvSpPr>
          <p:cNvPr id="4" name="TextBox 3">
            <a:extLst>
              <a:ext uri="{FF2B5EF4-FFF2-40B4-BE49-F238E27FC236}">
                <a16:creationId xmlns:a16="http://schemas.microsoft.com/office/drawing/2014/main" id="{6BA4DBCD-6F65-1F8E-0919-933B95ABD12B}"/>
              </a:ext>
            </a:extLst>
          </p:cNvPr>
          <p:cNvSpPr txBox="1"/>
          <p:nvPr/>
        </p:nvSpPr>
        <p:spPr>
          <a:xfrm>
            <a:off x="152400" y="6282996"/>
            <a:ext cx="12039600" cy="461665"/>
          </a:xfrm>
          <a:prstGeom prst="rect">
            <a:avLst/>
          </a:prstGeom>
          <a:noFill/>
        </p:spPr>
        <p:txBody>
          <a:bodyPr wrap="square" rtlCol="0">
            <a:spAutoFit/>
          </a:bodyPr>
          <a:lstStyle/>
          <a:p>
            <a:r>
              <a:rPr lang="en-US" sz="1200" b="0" i="0" dirty="0">
                <a:solidFill>
                  <a:schemeClr val="bg1">
                    <a:lumMod val="65000"/>
                  </a:schemeClr>
                </a:solidFill>
                <a:effectLst/>
                <a:latin typeface="Arial" panose="020B0604020202020204" pitchFamily="34" charset="0"/>
                <a:cs typeface="Arial" panose="020B0604020202020204" pitchFamily="34" charset="0"/>
              </a:rPr>
              <a:t>CHD, congenital heart disease; CLD, chronic lung disease; IM, intramuscular; </a:t>
            </a:r>
            <a:r>
              <a:rPr lang="en-US" sz="1200" b="0" i="0" dirty="0" err="1">
                <a:solidFill>
                  <a:schemeClr val="bg1">
                    <a:lumMod val="65000"/>
                  </a:schemeClr>
                </a:solidFill>
                <a:effectLst/>
                <a:latin typeface="Arial" panose="020B0604020202020204" pitchFamily="34" charset="0"/>
                <a:cs typeface="Arial" panose="020B0604020202020204" pitchFamily="34" charset="0"/>
              </a:rPr>
              <a:t>wGA</a:t>
            </a:r>
            <a:r>
              <a:rPr lang="en-US" sz="1200" b="0" i="0" dirty="0">
                <a:solidFill>
                  <a:schemeClr val="bg1">
                    <a:lumMod val="65000"/>
                  </a:schemeClr>
                </a:solidFill>
                <a:effectLst/>
                <a:latin typeface="Arial" panose="020B0604020202020204" pitchFamily="34" charset="0"/>
                <a:cs typeface="Arial" panose="020B0604020202020204" pitchFamily="34" charset="0"/>
              </a:rPr>
              <a:t>, weight for gestational age. </a:t>
            </a:r>
          </a:p>
          <a:p>
            <a:r>
              <a:rPr lang="en-US" sz="1200" b="0" i="0" dirty="0" err="1">
                <a:solidFill>
                  <a:schemeClr val="bg1">
                    <a:lumMod val="65000"/>
                  </a:schemeClr>
                </a:solidFill>
                <a:effectLst/>
                <a:latin typeface="Arial" panose="020B0604020202020204" pitchFamily="34" charset="0"/>
                <a:cs typeface="Arial" panose="020B0604020202020204" pitchFamily="34" charset="0"/>
              </a:rPr>
              <a:t>Groothuis</a:t>
            </a:r>
            <a:r>
              <a:rPr lang="en-US" sz="1200" b="0" i="0" dirty="0">
                <a:solidFill>
                  <a:schemeClr val="bg1">
                    <a:lumMod val="65000"/>
                  </a:schemeClr>
                </a:solidFill>
                <a:effectLst/>
                <a:latin typeface="Arial" panose="020B0604020202020204" pitchFamily="34" charset="0"/>
                <a:cs typeface="Arial" panose="020B0604020202020204" pitchFamily="34" charset="0"/>
              </a:rPr>
              <a:t> JR, et al. </a:t>
            </a:r>
            <a:r>
              <a:rPr lang="en-US" sz="1200" b="0" i="1" dirty="0">
                <a:solidFill>
                  <a:schemeClr val="bg1">
                    <a:lumMod val="65000"/>
                  </a:schemeClr>
                </a:solidFill>
                <a:effectLst/>
                <a:latin typeface="Arial" panose="020B0604020202020204" pitchFamily="34" charset="0"/>
                <a:cs typeface="Arial" panose="020B0604020202020204" pitchFamily="34" charset="0"/>
              </a:rPr>
              <a:t>N </a:t>
            </a:r>
            <a:r>
              <a:rPr lang="en-US" sz="1200" b="0" i="1" dirty="0" err="1">
                <a:solidFill>
                  <a:schemeClr val="bg1">
                    <a:lumMod val="65000"/>
                  </a:schemeClr>
                </a:solidFill>
                <a:effectLst/>
                <a:latin typeface="Arial" panose="020B0604020202020204" pitchFamily="34" charset="0"/>
                <a:cs typeface="Arial" panose="020B0604020202020204" pitchFamily="34" charset="0"/>
              </a:rPr>
              <a:t>Engl</a:t>
            </a:r>
            <a:r>
              <a:rPr lang="en-US" sz="1200" b="0" i="1" dirty="0">
                <a:solidFill>
                  <a:schemeClr val="bg1">
                    <a:lumMod val="65000"/>
                  </a:schemeClr>
                </a:solidFill>
                <a:effectLst/>
                <a:latin typeface="Arial" panose="020B0604020202020204" pitchFamily="34" charset="0"/>
                <a:cs typeface="Arial" panose="020B0604020202020204" pitchFamily="34" charset="0"/>
              </a:rPr>
              <a:t> J Med</a:t>
            </a:r>
            <a:r>
              <a:rPr lang="en-US" sz="1200" b="0" i="0" dirty="0">
                <a:solidFill>
                  <a:schemeClr val="bg1">
                    <a:lumMod val="65000"/>
                  </a:schemeClr>
                </a:solidFill>
                <a:effectLst/>
                <a:latin typeface="Arial" panose="020B0604020202020204" pitchFamily="34" charset="0"/>
                <a:cs typeface="Arial" panose="020B0604020202020204" pitchFamily="34" charset="0"/>
              </a:rPr>
              <a:t>. 1993;329(21):1524-30</a:t>
            </a:r>
            <a:r>
              <a:rPr lang="en-US" sz="1200" dirty="0">
                <a:solidFill>
                  <a:schemeClr val="bg1">
                    <a:lumMod val="65000"/>
                  </a:schemeClr>
                </a:solidFill>
                <a:latin typeface="Arial" panose="020B0604020202020204" pitchFamily="34" charset="0"/>
                <a:cs typeface="Arial" panose="020B0604020202020204" pitchFamily="34" charset="0"/>
              </a:rPr>
              <a:t>; </a:t>
            </a:r>
            <a:r>
              <a:rPr lang="en-US" sz="1200" b="0" i="0" dirty="0">
                <a:solidFill>
                  <a:schemeClr val="bg1">
                    <a:lumMod val="65000"/>
                  </a:schemeClr>
                </a:solidFill>
                <a:effectLst/>
                <a:latin typeface="Arial" panose="020B0604020202020204" pitchFamily="34" charset="0"/>
                <a:cs typeface="Arial" panose="020B0604020202020204" pitchFamily="34" charset="0"/>
              </a:rPr>
              <a:t>The </a:t>
            </a:r>
            <a:r>
              <a:rPr lang="en-US" sz="1200" b="0" i="0" dirty="0" err="1">
                <a:solidFill>
                  <a:schemeClr val="bg1">
                    <a:lumMod val="65000"/>
                  </a:schemeClr>
                </a:solidFill>
                <a:effectLst/>
                <a:latin typeface="Arial" panose="020B0604020202020204" pitchFamily="34" charset="0"/>
                <a:cs typeface="Arial" panose="020B0604020202020204" pitchFamily="34" charset="0"/>
              </a:rPr>
              <a:t>IMpact</a:t>
            </a:r>
            <a:r>
              <a:rPr lang="en-US" sz="1200" b="0" i="0" dirty="0">
                <a:solidFill>
                  <a:schemeClr val="bg1">
                    <a:lumMod val="65000"/>
                  </a:schemeClr>
                </a:solidFill>
                <a:effectLst/>
                <a:latin typeface="Arial" panose="020B0604020202020204" pitchFamily="34" charset="0"/>
                <a:cs typeface="Arial" panose="020B0604020202020204" pitchFamily="34" charset="0"/>
              </a:rPr>
              <a:t>-RSV Study Group. </a:t>
            </a:r>
            <a:r>
              <a:rPr lang="en-US" sz="1200" b="0" i="1" dirty="0">
                <a:solidFill>
                  <a:schemeClr val="bg1">
                    <a:lumMod val="65000"/>
                  </a:schemeClr>
                </a:solidFill>
                <a:effectLst/>
                <a:latin typeface="Arial" panose="020B0604020202020204" pitchFamily="34" charset="0"/>
                <a:cs typeface="Arial" panose="020B0604020202020204" pitchFamily="34" charset="0"/>
              </a:rPr>
              <a:t>Pediatrics</a:t>
            </a:r>
            <a:r>
              <a:rPr lang="en-US" sz="1200" b="0" i="0" dirty="0">
                <a:solidFill>
                  <a:schemeClr val="bg1">
                    <a:lumMod val="65000"/>
                  </a:schemeClr>
                </a:solidFill>
                <a:effectLst/>
                <a:latin typeface="Arial" panose="020B0604020202020204" pitchFamily="34" charset="0"/>
                <a:cs typeface="Arial" panose="020B0604020202020204" pitchFamily="34" charset="0"/>
              </a:rPr>
              <a:t>. 1998;102(3 Pt 1):531-7. </a:t>
            </a:r>
            <a:endParaRPr lang="en-US" sz="12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916883"/>
      </p:ext>
    </p:extLst>
  </p:cSld>
  <p:clrMapOvr>
    <a:masterClrMapping/>
  </p:clrMapOvr>
</p:sld>
</file>

<file path=ppt/theme/theme1.xml><?xml version="1.0" encoding="utf-8"?>
<a:theme xmlns:a="http://schemas.openxmlformats.org/drawingml/2006/main" name="PCC20">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16</TotalTime>
  <Words>676</Words>
  <Application>Microsoft Macintosh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Roboto</vt:lpstr>
      <vt:lpstr>PCC20</vt:lpstr>
      <vt:lpstr>RSV Vaccination – Lessons From the Past</vt:lpstr>
      <vt:lpstr>Disclaimer</vt:lpstr>
      <vt:lpstr>Formalin-inactivated (FI) RSV vaccine</vt:lpstr>
      <vt:lpstr>Types of Vaccines and RSV- Live Attenuated</vt:lpstr>
      <vt:lpstr>Types of Vaccines and RSV- Subunit </vt:lpstr>
      <vt:lpstr>Alternative to RSV Vaccines: Passively Administered Immunoglobulin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MedEd On The Go</dc:creator>
  <cp:keywords/>
  <dc:description/>
  <cp:lastModifiedBy>Moriah Diethorn</cp:lastModifiedBy>
  <cp:revision>17</cp:revision>
  <dcterms:created xsi:type="dcterms:W3CDTF">2019-05-10T15:43:12Z</dcterms:created>
  <dcterms:modified xsi:type="dcterms:W3CDTF">2023-04-20T20:20:30Z</dcterms:modified>
  <cp:category/>
</cp:coreProperties>
</file>