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94" r:id="rId3"/>
    <p:sldId id="264" r:id="rId4"/>
    <p:sldId id="292" r:id="rId5"/>
    <p:sldId id="291" r:id="rId6"/>
    <p:sldId id="293" r:id="rId7"/>
    <p:sldId id="268" r:id="rId8"/>
    <p:sldId id="269" r:id="rId9"/>
    <p:sldId id="270" r:id="rId10"/>
    <p:sldId id="271" r:id="rId11"/>
    <p:sldId id="272" r:id="rId12"/>
    <p:sldId id="273"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61" autoAdjust="0"/>
    <p:restoredTop sz="96327"/>
  </p:normalViewPr>
  <p:slideViewPr>
    <p:cSldViewPr snapToGrid="0">
      <p:cViewPr varScale="1">
        <p:scale>
          <a:sx n="119" d="100"/>
          <a:sy n="119" d="100"/>
        </p:scale>
        <p:origin x="368"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83657-2C61-47B8-8241-BE34DD9049B6}"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A5A37FB1-74C7-4EE2-9E29-3FE9E2D408AE}">
      <dgm:prSet/>
      <dgm:spPr/>
      <dgm:t>
        <a:bodyPr/>
        <a:lstStyle/>
        <a:p>
          <a:pPr>
            <a:defRPr cap="all"/>
          </a:pPr>
          <a:r>
            <a:rPr lang="en-US" dirty="0"/>
            <a:t>Respiratory Support</a:t>
          </a:r>
        </a:p>
      </dgm:t>
    </dgm:pt>
    <dgm:pt modelId="{57DD9CC2-7193-4237-A71B-B58411B8E285}" type="parTrans" cxnId="{CC4F79C9-2761-4D52-A070-27AD27268C5A}">
      <dgm:prSet/>
      <dgm:spPr/>
      <dgm:t>
        <a:bodyPr/>
        <a:lstStyle/>
        <a:p>
          <a:endParaRPr lang="en-US"/>
        </a:p>
      </dgm:t>
    </dgm:pt>
    <dgm:pt modelId="{567DED3B-B50B-4D4C-B2B0-0BE76C15DF6C}" type="sibTrans" cxnId="{CC4F79C9-2761-4D52-A070-27AD27268C5A}">
      <dgm:prSet/>
      <dgm:spPr/>
      <dgm:t>
        <a:bodyPr/>
        <a:lstStyle/>
        <a:p>
          <a:endParaRPr lang="en-US"/>
        </a:p>
      </dgm:t>
    </dgm:pt>
    <dgm:pt modelId="{BDA909B1-AA34-4505-8B0C-1BA6D43DE5BC}">
      <dgm:prSet/>
      <dgm:spPr/>
      <dgm:t>
        <a:bodyPr/>
        <a:lstStyle/>
        <a:p>
          <a:pPr>
            <a:defRPr cap="all"/>
          </a:pPr>
          <a:r>
            <a:rPr lang="en-US"/>
            <a:t>Nasal Suctioning</a:t>
          </a:r>
        </a:p>
      </dgm:t>
    </dgm:pt>
    <dgm:pt modelId="{AF2275C7-DDA9-4D4A-A8B7-B0689227CB22}" type="parTrans" cxnId="{02C9E762-7245-4D2E-9F8C-18083694B5BF}">
      <dgm:prSet/>
      <dgm:spPr/>
      <dgm:t>
        <a:bodyPr/>
        <a:lstStyle/>
        <a:p>
          <a:endParaRPr lang="en-US"/>
        </a:p>
      </dgm:t>
    </dgm:pt>
    <dgm:pt modelId="{0FD5846C-40D4-47D1-BE4E-FC7A4A0B6C26}" type="sibTrans" cxnId="{02C9E762-7245-4D2E-9F8C-18083694B5BF}">
      <dgm:prSet/>
      <dgm:spPr/>
      <dgm:t>
        <a:bodyPr/>
        <a:lstStyle/>
        <a:p>
          <a:endParaRPr lang="en-US"/>
        </a:p>
      </dgm:t>
    </dgm:pt>
    <dgm:pt modelId="{22BA7E2A-C7F6-4C50-A7E5-124FA00223D7}">
      <dgm:prSet/>
      <dgm:spPr/>
      <dgm:t>
        <a:bodyPr/>
        <a:lstStyle/>
        <a:p>
          <a:pPr>
            <a:defRPr cap="all"/>
          </a:pPr>
          <a:r>
            <a:rPr lang="en-US" dirty="0"/>
            <a:t>Fluid Management</a:t>
          </a:r>
        </a:p>
      </dgm:t>
    </dgm:pt>
    <dgm:pt modelId="{1618C0F9-4EFA-4F45-80C7-2E4BCC54EC6C}" type="parTrans" cxnId="{4701DE52-082A-46B5-94E5-FF2DB22FA470}">
      <dgm:prSet/>
      <dgm:spPr/>
      <dgm:t>
        <a:bodyPr/>
        <a:lstStyle/>
        <a:p>
          <a:endParaRPr lang="en-US"/>
        </a:p>
      </dgm:t>
    </dgm:pt>
    <dgm:pt modelId="{2D325729-9958-48C5-A192-4F044BC12AB3}" type="sibTrans" cxnId="{4701DE52-082A-46B5-94E5-FF2DB22FA470}">
      <dgm:prSet/>
      <dgm:spPr/>
      <dgm:t>
        <a:bodyPr/>
        <a:lstStyle/>
        <a:p>
          <a:endParaRPr lang="en-US"/>
        </a:p>
      </dgm:t>
    </dgm:pt>
    <dgm:pt modelId="{F60BC4E2-1CBE-46AD-85B8-B33ED5D767D4}" type="pres">
      <dgm:prSet presAssocID="{E7A83657-2C61-47B8-8241-BE34DD9049B6}" presName="root" presStyleCnt="0">
        <dgm:presLayoutVars>
          <dgm:dir/>
          <dgm:resizeHandles val="exact"/>
        </dgm:presLayoutVars>
      </dgm:prSet>
      <dgm:spPr/>
    </dgm:pt>
    <dgm:pt modelId="{BB781EDF-D8BD-4671-886D-F2DA74A6F5EA}" type="pres">
      <dgm:prSet presAssocID="{A5A37FB1-74C7-4EE2-9E29-3FE9E2D408AE}" presName="compNode" presStyleCnt="0"/>
      <dgm:spPr/>
    </dgm:pt>
    <dgm:pt modelId="{C422A6EF-BC50-4427-8666-2AFFFFD8FF87}" type="pres">
      <dgm:prSet presAssocID="{A5A37FB1-74C7-4EE2-9E29-3FE9E2D408AE}" presName="iconBgRect" presStyleLbl="bgShp" presStyleIdx="0" presStyleCnt="3">
        <dgm:style>
          <a:lnRef idx="1">
            <a:schemeClr val="accent3"/>
          </a:lnRef>
          <a:fillRef idx="3">
            <a:schemeClr val="accent3"/>
          </a:fillRef>
          <a:effectRef idx="2">
            <a:schemeClr val="accent3"/>
          </a:effectRef>
          <a:fontRef idx="minor">
            <a:schemeClr val="lt1"/>
          </a:fontRef>
        </dgm:style>
      </dgm:prSet>
      <dgm:spPr>
        <a:prstGeom prst="round2DiagRect">
          <a:avLst>
            <a:gd name="adj1" fmla="val 29727"/>
            <a:gd name="adj2" fmla="val 0"/>
          </a:avLst>
        </a:prstGeom>
      </dgm:spPr>
    </dgm:pt>
    <dgm:pt modelId="{111C42DB-6908-47BC-BA35-0E916E2C7174}" type="pres">
      <dgm:prSet presAssocID="{A5A37FB1-74C7-4EE2-9E29-3FE9E2D408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7079BD3-B00C-4752-9F60-DC47276237DE}" type="pres">
      <dgm:prSet presAssocID="{A5A37FB1-74C7-4EE2-9E29-3FE9E2D408AE}" presName="spaceRect" presStyleCnt="0"/>
      <dgm:spPr/>
    </dgm:pt>
    <dgm:pt modelId="{D91DCEDF-663A-48DB-89A5-E4CCFB887157}" type="pres">
      <dgm:prSet presAssocID="{A5A37FB1-74C7-4EE2-9E29-3FE9E2D408AE}" presName="textRect" presStyleLbl="revTx" presStyleIdx="0" presStyleCnt="3">
        <dgm:presLayoutVars>
          <dgm:chMax val="1"/>
          <dgm:chPref val="1"/>
        </dgm:presLayoutVars>
      </dgm:prSet>
      <dgm:spPr/>
    </dgm:pt>
    <dgm:pt modelId="{DAF9EECE-0F1B-4E48-A145-AD4CA8CD0BA3}" type="pres">
      <dgm:prSet presAssocID="{567DED3B-B50B-4D4C-B2B0-0BE76C15DF6C}" presName="sibTrans" presStyleCnt="0"/>
      <dgm:spPr/>
    </dgm:pt>
    <dgm:pt modelId="{B9FEF323-7E3F-45D4-A6B1-8FEC1E0239AB}" type="pres">
      <dgm:prSet presAssocID="{BDA909B1-AA34-4505-8B0C-1BA6D43DE5BC}" presName="compNode" presStyleCnt="0"/>
      <dgm:spPr/>
    </dgm:pt>
    <dgm:pt modelId="{C87EB960-9CFC-41C0-A211-EDA4822BF361}" type="pres">
      <dgm:prSet presAssocID="{BDA909B1-AA34-4505-8B0C-1BA6D43DE5BC}" presName="iconBgRect" presStyleLbl="bgShp" presStyleIdx="1" presStyleCnt="3">
        <dgm:style>
          <a:lnRef idx="1">
            <a:schemeClr val="accent1"/>
          </a:lnRef>
          <a:fillRef idx="3">
            <a:schemeClr val="accent1"/>
          </a:fillRef>
          <a:effectRef idx="2">
            <a:schemeClr val="accent1"/>
          </a:effectRef>
          <a:fontRef idx="minor">
            <a:schemeClr val="lt1"/>
          </a:fontRef>
        </dgm:style>
      </dgm:prSet>
      <dgm:spPr>
        <a:prstGeom prst="round2DiagRect">
          <a:avLst>
            <a:gd name="adj1" fmla="val 29727"/>
            <a:gd name="adj2" fmla="val 0"/>
          </a:avLst>
        </a:prstGeom>
      </dgm:spPr>
    </dgm:pt>
    <dgm:pt modelId="{6C3C0E9E-6048-4254-80FC-CE60BB9FBEFE}" type="pres">
      <dgm:prSet presAssocID="{BDA909B1-AA34-4505-8B0C-1BA6D43DE5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DBBFC4F-3874-49FB-8D4E-7678CEE35C18}" type="pres">
      <dgm:prSet presAssocID="{BDA909B1-AA34-4505-8B0C-1BA6D43DE5BC}" presName="spaceRect" presStyleCnt="0"/>
      <dgm:spPr/>
    </dgm:pt>
    <dgm:pt modelId="{64FFDF13-3EFE-42DB-B2C9-71C4D87239F1}" type="pres">
      <dgm:prSet presAssocID="{BDA909B1-AA34-4505-8B0C-1BA6D43DE5BC}" presName="textRect" presStyleLbl="revTx" presStyleIdx="1" presStyleCnt="3">
        <dgm:presLayoutVars>
          <dgm:chMax val="1"/>
          <dgm:chPref val="1"/>
        </dgm:presLayoutVars>
      </dgm:prSet>
      <dgm:spPr/>
    </dgm:pt>
    <dgm:pt modelId="{8FB4C1B7-83D6-408C-8353-05B08F31C713}" type="pres">
      <dgm:prSet presAssocID="{0FD5846C-40D4-47D1-BE4E-FC7A4A0B6C26}" presName="sibTrans" presStyleCnt="0"/>
      <dgm:spPr/>
    </dgm:pt>
    <dgm:pt modelId="{1560D796-EF13-4875-8822-05B55D2F9644}" type="pres">
      <dgm:prSet presAssocID="{22BA7E2A-C7F6-4C50-A7E5-124FA00223D7}" presName="compNode" presStyleCnt="0"/>
      <dgm:spPr/>
    </dgm:pt>
    <dgm:pt modelId="{64764AA2-4FB1-4F36-8C39-EC6E35EBCB12}" type="pres">
      <dgm:prSet presAssocID="{22BA7E2A-C7F6-4C50-A7E5-124FA00223D7}" presName="iconBgRect" presStyleLbl="bgShp" presStyleIdx="2" presStyleCnt="3">
        <dgm:style>
          <a:lnRef idx="1">
            <a:schemeClr val="accent2"/>
          </a:lnRef>
          <a:fillRef idx="3">
            <a:schemeClr val="accent2"/>
          </a:fillRef>
          <a:effectRef idx="2">
            <a:schemeClr val="accent2"/>
          </a:effectRef>
          <a:fontRef idx="minor">
            <a:schemeClr val="lt1"/>
          </a:fontRef>
        </dgm:style>
      </dgm:prSet>
      <dgm:spPr>
        <a:prstGeom prst="round2DiagRect">
          <a:avLst>
            <a:gd name="adj1" fmla="val 29727"/>
            <a:gd name="adj2" fmla="val 0"/>
          </a:avLst>
        </a:prstGeom>
      </dgm:spPr>
    </dgm:pt>
    <dgm:pt modelId="{6684FF79-B839-45D0-A28C-48980CFB769A}" type="pres">
      <dgm:prSet presAssocID="{22BA7E2A-C7F6-4C50-A7E5-124FA00223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98BD675B-E10B-4AB9-AACC-2D2CBC766BFC}" type="pres">
      <dgm:prSet presAssocID="{22BA7E2A-C7F6-4C50-A7E5-124FA00223D7}" presName="spaceRect" presStyleCnt="0"/>
      <dgm:spPr/>
    </dgm:pt>
    <dgm:pt modelId="{6231EAC5-CD6F-480D-8307-081A870206D3}" type="pres">
      <dgm:prSet presAssocID="{22BA7E2A-C7F6-4C50-A7E5-124FA00223D7}" presName="textRect" presStyleLbl="revTx" presStyleIdx="2" presStyleCnt="3">
        <dgm:presLayoutVars>
          <dgm:chMax val="1"/>
          <dgm:chPref val="1"/>
        </dgm:presLayoutVars>
      </dgm:prSet>
      <dgm:spPr/>
    </dgm:pt>
  </dgm:ptLst>
  <dgm:cxnLst>
    <dgm:cxn modelId="{4701DE52-082A-46B5-94E5-FF2DB22FA470}" srcId="{E7A83657-2C61-47B8-8241-BE34DD9049B6}" destId="{22BA7E2A-C7F6-4C50-A7E5-124FA00223D7}" srcOrd="2" destOrd="0" parTransId="{1618C0F9-4EFA-4F45-80C7-2E4BCC54EC6C}" sibTransId="{2D325729-9958-48C5-A192-4F044BC12AB3}"/>
    <dgm:cxn modelId="{C8047E58-A643-4797-A1ED-72D53C076042}" type="presOf" srcId="{22BA7E2A-C7F6-4C50-A7E5-124FA00223D7}" destId="{6231EAC5-CD6F-480D-8307-081A870206D3}" srcOrd="0" destOrd="0" presId="urn:microsoft.com/office/officeart/2018/5/layout/IconLeafLabelList"/>
    <dgm:cxn modelId="{02C9E762-7245-4D2E-9F8C-18083694B5BF}" srcId="{E7A83657-2C61-47B8-8241-BE34DD9049B6}" destId="{BDA909B1-AA34-4505-8B0C-1BA6D43DE5BC}" srcOrd="1" destOrd="0" parTransId="{AF2275C7-DDA9-4D4A-A8B7-B0689227CB22}" sibTransId="{0FD5846C-40D4-47D1-BE4E-FC7A4A0B6C26}"/>
    <dgm:cxn modelId="{AE36DA87-6E95-4D54-8350-C86E8B62E0AB}" type="presOf" srcId="{E7A83657-2C61-47B8-8241-BE34DD9049B6}" destId="{F60BC4E2-1CBE-46AD-85B8-B33ED5D767D4}" srcOrd="0" destOrd="0" presId="urn:microsoft.com/office/officeart/2018/5/layout/IconLeafLabelList"/>
    <dgm:cxn modelId="{CC4F79C9-2761-4D52-A070-27AD27268C5A}" srcId="{E7A83657-2C61-47B8-8241-BE34DD9049B6}" destId="{A5A37FB1-74C7-4EE2-9E29-3FE9E2D408AE}" srcOrd="0" destOrd="0" parTransId="{57DD9CC2-7193-4237-A71B-B58411B8E285}" sibTransId="{567DED3B-B50B-4D4C-B2B0-0BE76C15DF6C}"/>
    <dgm:cxn modelId="{3DC1C8CF-DF17-422E-87F5-F0C409DCB52A}" type="presOf" srcId="{A5A37FB1-74C7-4EE2-9E29-3FE9E2D408AE}" destId="{D91DCEDF-663A-48DB-89A5-E4CCFB887157}" srcOrd="0" destOrd="0" presId="urn:microsoft.com/office/officeart/2018/5/layout/IconLeafLabelList"/>
    <dgm:cxn modelId="{CB74B2E4-621A-4C28-8B58-F265CB333778}" type="presOf" srcId="{BDA909B1-AA34-4505-8B0C-1BA6D43DE5BC}" destId="{64FFDF13-3EFE-42DB-B2C9-71C4D87239F1}" srcOrd="0" destOrd="0" presId="urn:microsoft.com/office/officeart/2018/5/layout/IconLeafLabelList"/>
    <dgm:cxn modelId="{858F7774-2EA0-457C-B9C0-AC7235D5AC62}" type="presParOf" srcId="{F60BC4E2-1CBE-46AD-85B8-B33ED5D767D4}" destId="{BB781EDF-D8BD-4671-886D-F2DA74A6F5EA}" srcOrd="0" destOrd="0" presId="urn:microsoft.com/office/officeart/2018/5/layout/IconLeafLabelList"/>
    <dgm:cxn modelId="{C6B5DAC9-48C4-47B3-A730-F3B8B4B14677}" type="presParOf" srcId="{BB781EDF-D8BD-4671-886D-F2DA74A6F5EA}" destId="{C422A6EF-BC50-4427-8666-2AFFFFD8FF87}" srcOrd="0" destOrd="0" presId="urn:microsoft.com/office/officeart/2018/5/layout/IconLeafLabelList"/>
    <dgm:cxn modelId="{5171B209-18BA-4CB9-8AB0-AE45BF65BEE8}" type="presParOf" srcId="{BB781EDF-D8BD-4671-886D-F2DA74A6F5EA}" destId="{111C42DB-6908-47BC-BA35-0E916E2C7174}" srcOrd="1" destOrd="0" presId="urn:microsoft.com/office/officeart/2018/5/layout/IconLeafLabelList"/>
    <dgm:cxn modelId="{C09B8FF0-0945-4969-B8CD-BE42C196AD20}" type="presParOf" srcId="{BB781EDF-D8BD-4671-886D-F2DA74A6F5EA}" destId="{37079BD3-B00C-4752-9F60-DC47276237DE}" srcOrd="2" destOrd="0" presId="urn:microsoft.com/office/officeart/2018/5/layout/IconLeafLabelList"/>
    <dgm:cxn modelId="{554410E4-BBA2-49CA-AF1B-1E8DEFE0E542}" type="presParOf" srcId="{BB781EDF-D8BD-4671-886D-F2DA74A6F5EA}" destId="{D91DCEDF-663A-48DB-89A5-E4CCFB887157}" srcOrd="3" destOrd="0" presId="urn:microsoft.com/office/officeart/2018/5/layout/IconLeafLabelList"/>
    <dgm:cxn modelId="{8606401B-AE8F-4F35-92EB-AEA1CE85E730}" type="presParOf" srcId="{F60BC4E2-1CBE-46AD-85B8-B33ED5D767D4}" destId="{DAF9EECE-0F1B-4E48-A145-AD4CA8CD0BA3}" srcOrd="1" destOrd="0" presId="urn:microsoft.com/office/officeart/2018/5/layout/IconLeafLabelList"/>
    <dgm:cxn modelId="{ACC25233-9400-44A7-9E66-263C12F41291}" type="presParOf" srcId="{F60BC4E2-1CBE-46AD-85B8-B33ED5D767D4}" destId="{B9FEF323-7E3F-45D4-A6B1-8FEC1E0239AB}" srcOrd="2" destOrd="0" presId="urn:microsoft.com/office/officeart/2018/5/layout/IconLeafLabelList"/>
    <dgm:cxn modelId="{24ECDAA1-DEB5-4EF6-AE64-D61F9F97CE52}" type="presParOf" srcId="{B9FEF323-7E3F-45D4-A6B1-8FEC1E0239AB}" destId="{C87EB960-9CFC-41C0-A211-EDA4822BF361}" srcOrd="0" destOrd="0" presId="urn:microsoft.com/office/officeart/2018/5/layout/IconLeafLabelList"/>
    <dgm:cxn modelId="{CFF19C5C-7164-4C2A-A13B-123B0C02C4E8}" type="presParOf" srcId="{B9FEF323-7E3F-45D4-A6B1-8FEC1E0239AB}" destId="{6C3C0E9E-6048-4254-80FC-CE60BB9FBEFE}" srcOrd="1" destOrd="0" presId="urn:microsoft.com/office/officeart/2018/5/layout/IconLeafLabelList"/>
    <dgm:cxn modelId="{4CFC0820-F19B-410C-AAD2-1F99C02F7B6E}" type="presParOf" srcId="{B9FEF323-7E3F-45D4-A6B1-8FEC1E0239AB}" destId="{3DBBFC4F-3874-49FB-8D4E-7678CEE35C18}" srcOrd="2" destOrd="0" presId="urn:microsoft.com/office/officeart/2018/5/layout/IconLeafLabelList"/>
    <dgm:cxn modelId="{653C9BC8-0F6E-450A-BE37-E05843A0DA17}" type="presParOf" srcId="{B9FEF323-7E3F-45D4-A6B1-8FEC1E0239AB}" destId="{64FFDF13-3EFE-42DB-B2C9-71C4D87239F1}" srcOrd="3" destOrd="0" presId="urn:microsoft.com/office/officeart/2018/5/layout/IconLeafLabelList"/>
    <dgm:cxn modelId="{21C7FF54-B44A-4D16-BD27-4FFBE907558D}" type="presParOf" srcId="{F60BC4E2-1CBE-46AD-85B8-B33ED5D767D4}" destId="{8FB4C1B7-83D6-408C-8353-05B08F31C713}" srcOrd="3" destOrd="0" presId="urn:microsoft.com/office/officeart/2018/5/layout/IconLeafLabelList"/>
    <dgm:cxn modelId="{8FA9A1A6-16DC-4643-BC6F-9FEF9E964830}" type="presParOf" srcId="{F60BC4E2-1CBE-46AD-85B8-B33ED5D767D4}" destId="{1560D796-EF13-4875-8822-05B55D2F9644}" srcOrd="4" destOrd="0" presId="urn:microsoft.com/office/officeart/2018/5/layout/IconLeafLabelList"/>
    <dgm:cxn modelId="{AA3C7EB1-D8C5-4947-8FE5-3A01D47CACBE}" type="presParOf" srcId="{1560D796-EF13-4875-8822-05B55D2F9644}" destId="{64764AA2-4FB1-4F36-8C39-EC6E35EBCB12}" srcOrd="0" destOrd="0" presId="urn:microsoft.com/office/officeart/2018/5/layout/IconLeafLabelList"/>
    <dgm:cxn modelId="{39D71BD1-EE12-49D1-AF6E-AD658E4096CC}" type="presParOf" srcId="{1560D796-EF13-4875-8822-05B55D2F9644}" destId="{6684FF79-B839-45D0-A28C-48980CFB769A}" srcOrd="1" destOrd="0" presId="urn:microsoft.com/office/officeart/2018/5/layout/IconLeafLabelList"/>
    <dgm:cxn modelId="{58E291F2-188F-43B2-8269-5184348BCA76}" type="presParOf" srcId="{1560D796-EF13-4875-8822-05B55D2F9644}" destId="{98BD675B-E10B-4AB9-AACC-2D2CBC766BFC}" srcOrd="2" destOrd="0" presId="urn:microsoft.com/office/officeart/2018/5/layout/IconLeafLabelList"/>
    <dgm:cxn modelId="{BCDDFE7C-4670-49F3-B486-224D1119DD33}" type="presParOf" srcId="{1560D796-EF13-4875-8822-05B55D2F9644}" destId="{6231EAC5-CD6F-480D-8307-081A870206D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A6EF-BC50-4427-8666-2AFFFFD8FF87}">
      <dsp:nvSpPr>
        <dsp:cNvPr id="0" name=""/>
        <dsp:cNvSpPr/>
      </dsp:nvSpPr>
      <dsp:spPr>
        <a:xfrm>
          <a:off x="593063" y="591301"/>
          <a:ext cx="1681312" cy="1681312"/>
        </a:xfrm>
        <a:prstGeom prst="round2DiagRect">
          <a:avLst>
            <a:gd name="adj1" fmla="val 29727"/>
            <a:gd name="adj2" fmla="val 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111C42DB-6908-47BC-BA35-0E916E2C7174}">
      <dsp:nvSpPr>
        <dsp:cNvPr id="0" name=""/>
        <dsp:cNvSpPr/>
      </dsp:nvSpPr>
      <dsp:spPr>
        <a:xfrm>
          <a:off x="951376" y="949614"/>
          <a:ext cx="964687" cy="9646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DCEDF-663A-48DB-89A5-E4CCFB887157}">
      <dsp:nvSpPr>
        <dsp:cNvPr id="0" name=""/>
        <dsp:cNvSpPr/>
      </dsp:nvSpPr>
      <dsp:spPr>
        <a:xfrm>
          <a:off x="55595" y="2796302"/>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t>Respiratory Support</a:t>
          </a:r>
        </a:p>
      </dsp:txBody>
      <dsp:txXfrm>
        <a:off x="55595" y="2796302"/>
        <a:ext cx="2756250" cy="720000"/>
      </dsp:txXfrm>
    </dsp:sp>
    <dsp:sp modelId="{C87EB960-9CFC-41C0-A211-EDA4822BF361}">
      <dsp:nvSpPr>
        <dsp:cNvPr id="0" name=""/>
        <dsp:cNvSpPr/>
      </dsp:nvSpPr>
      <dsp:spPr>
        <a:xfrm>
          <a:off x="3831657" y="591301"/>
          <a:ext cx="1681312" cy="1681312"/>
        </a:xfrm>
        <a:prstGeom prst="round2DiagRect">
          <a:avLst>
            <a:gd name="adj1" fmla="val 29727"/>
            <a:gd name="adj2" fmla="val 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sp>
    <dsp:sp modelId="{6C3C0E9E-6048-4254-80FC-CE60BB9FBEFE}">
      <dsp:nvSpPr>
        <dsp:cNvPr id="0" name=""/>
        <dsp:cNvSpPr/>
      </dsp:nvSpPr>
      <dsp:spPr>
        <a:xfrm>
          <a:off x="4189970" y="949614"/>
          <a:ext cx="964687" cy="9646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FDF13-3EFE-42DB-B2C9-71C4D87239F1}">
      <dsp:nvSpPr>
        <dsp:cNvPr id="0" name=""/>
        <dsp:cNvSpPr/>
      </dsp:nvSpPr>
      <dsp:spPr>
        <a:xfrm>
          <a:off x="3294188" y="2796302"/>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Nasal Suctioning</a:t>
          </a:r>
        </a:p>
      </dsp:txBody>
      <dsp:txXfrm>
        <a:off x="3294188" y="2796302"/>
        <a:ext cx="2756250" cy="720000"/>
      </dsp:txXfrm>
    </dsp:sp>
    <dsp:sp modelId="{64764AA2-4FB1-4F36-8C39-EC6E35EBCB12}">
      <dsp:nvSpPr>
        <dsp:cNvPr id="0" name=""/>
        <dsp:cNvSpPr/>
      </dsp:nvSpPr>
      <dsp:spPr>
        <a:xfrm>
          <a:off x="7070251" y="591301"/>
          <a:ext cx="1681312" cy="1681312"/>
        </a:xfrm>
        <a:prstGeom prst="round2DiagRect">
          <a:avLst>
            <a:gd name="adj1" fmla="val 29727"/>
            <a:gd name="adj2" fmla="val 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 modelId="{6684FF79-B839-45D0-A28C-48980CFB769A}">
      <dsp:nvSpPr>
        <dsp:cNvPr id="0" name=""/>
        <dsp:cNvSpPr/>
      </dsp:nvSpPr>
      <dsp:spPr>
        <a:xfrm>
          <a:off x="7428564" y="949614"/>
          <a:ext cx="964687" cy="96468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31EAC5-CD6F-480D-8307-081A870206D3}">
      <dsp:nvSpPr>
        <dsp:cNvPr id="0" name=""/>
        <dsp:cNvSpPr/>
      </dsp:nvSpPr>
      <dsp:spPr>
        <a:xfrm>
          <a:off x="6532782" y="2796302"/>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t>Fluid Management</a:t>
          </a:r>
        </a:p>
      </dsp:txBody>
      <dsp:txXfrm>
        <a:off x="6532782" y="2796302"/>
        <a:ext cx="275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4/26/23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F9B02-9C20-7341-B79D-BF7D3393EC93}" type="datetimeFigureOut">
              <a:rPr lang="en-US" smtClean="0"/>
              <a:t>4/26/23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9A446-4BE9-0345-8992-60E206AA71D1}" type="slidenum">
              <a:rPr lang="en-US" smtClean="0"/>
              <a:t>‹#›</a:t>
            </a:fld>
            <a:endParaRPr lang="en-US"/>
          </a:p>
        </p:txBody>
      </p:sp>
    </p:spTree>
    <p:extLst>
      <p:ext uri="{BB962C8B-B14F-4D97-AF65-F5344CB8AC3E}">
        <p14:creationId xmlns:p14="http://schemas.microsoft.com/office/powerpoint/2010/main" val="239101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4</a:t>
            </a:fld>
            <a:endParaRPr lang="en-US"/>
          </a:p>
        </p:txBody>
      </p:sp>
    </p:spTree>
    <p:extLst>
      <p:ext uri="{BB962C8B-B14F-4D97-AF65-F5344CB8AC3E}">
        <p14:creationId xmlns:p14="http://schemas.microsoft.com/office/powerpoint/2010/main" val="3062064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13</a:t>
            </a:fld>
            <a:endParaRPr lang="en-US"/>
          </a:p>
        </p:txBody>
      </p:sp>
    </p:spTree>
    <p:extLst>
      <p:ext uri="{BB962C8B-B14F-4D97-AF65-F5344CB8AC3E}">
        <p14:creationId xmlns:p14="http://schemas.microsoft.com/office/powerpoint/2010/main" val="403186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14</a:t>
            </a:fld>
            <a:endParaRPr lang="en-US"/>
          </a:p>
        </p:txBody>
      </p:sp>
    </p:spTree>
    <p:extLst>
      <p:ext uri="{BB962C8B-B14F-4D97-AF65-F5344CB8AC3E}">
        <p14:creationId xmlns:p14="http://schemas.microsoft.com/office/powerpoint/2010/main" val="223190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5</a:t>
            </a:fld>
            <a:endParaRPr lang="en-US"/>
          </a:p>
        </p:txBody>
      </p:sp>
    </p:spTree>
    <p:extLst>
      <p:ext uri="{BB962C8B-B14F-4D97-AF65-F5344CB8AC3E}">
        <p14:creationId xmlns:p14="http://schemas.microsoft.com/office/powerpoint/2010/main" val="18528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6</a:t>
            </a:fld>
            <a:endParaRPr lang="en-US"/>
          </a:p>
        </p:txBody>
      </p:sp>
    </p:spTree>
    <p:extLst>
      <p:ext uri="{BB962C8B-B14F-4D97-AF65-F5344CB8AC3E}">
        <p14:creationId xmlns:p14="http://schemas.microsoft.com/office/powerpoint/2010/main" val="226301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7</a:t>
            </a:fld>
            <a:endParaRPr lang="en-US"/>
          </a:p>
        </p:txBody>
      </p:sp>
    </p:spTree>
    <p:extLst>
      <p:ext uri="{BB962C8B-B14F-4D97-AF65-F5344CB8AC3E}">
        <p14:creationId xmlns:p14="http://schemas.microsoft.com/office/powerpoint/2010/main" val="337659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8</a:t>
            </a:fld>
            <a:endParaRPr lang="en-US"/>
          </a:p>
        </p:txBody>
      </p:sp>
    </p:spTree>
    <p:extLst>
      <p:ext uri="{BB962C8B-B14F-4D97-AF65-F5344CB8AC3E}">
        <p14:creationId xmlns:p14="http://schemas.microsoft.com/office/powerpoint/2010/main" val="405091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9</a:t>
            </a:fld>
            <a:endParaRPr lang="en-US"/>
          </a:p>
        </p:txBody>
      </p:sp>
    </p:spTree>
    <p:extLst>
      <p:ext uri="{BB962C8B-B14F-4D97-AF65-F5344CB8AC3E}">
        <p14:creationId xmlns:p14="http://schemas.microsoft.com/office/powerpoint/2010/main" val="255974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10</a:t>
            </a:fld>
            <a:endParaRPr lang="en-US"/>
          </a:p>
        </p:txBody>
      </p:sp>
    </p:spTree>
    <p:extLst>
      <p:ext uri="{BB962C8B-B14F-4D97-AF65-F5344CB8AC3E}">
        <p14:creationId xmlns:p14="http://schemas.microsoft.com/office/powerpoint/2010/main" val="160397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11</a:t>
            </a:fld>
            <a:endParaRPr lang="en-US"/>
          </a:p>
        </p:txBody>
      </p:sp>
    </p:spTree>
    <p:extLst>
      <p:ext uri="{BB962C8B-B14F-4D97-AF65-F5344CB8AC3E}">
        <p14:creationId xmlns:p14="http://schemas.microsoft.com/office/powerpoint/2010/main" val="382819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858CD-CBA5-9E41-A128-F1E9A0201925}" type="slidenum">
              <a:rPr lang="en-US" smtClean="0"/>
              <a:t>12</a:t>
            </a:fld>
            <a:endParaRPr lang="en-US"/>
          </a:p>
        </p:txBody>
      </p:sp>
    </p:spTree>
    <p:extLst>
      <p:ext uri="{BB962C8B-B14F-4D97-AF65-F5344CB8AC3E}">
        <p14:creationId xmlns:p14="http://schemas.microsoft.com/office/powerpoint/2010/main" val="3652503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nfid.org/wp-content/uploads/2022/04/NFID-RSV-Call-to-Action.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nfid.org/" TargetMode="External"/><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Supportive Care Only for RSV in 2023– Can We Do Better?</a:t>
            </a:r>
            <a:br>
              <a:rPr lang="en-US" dirty="0"/>
            </a:br>
            <a:endParaRPr lang="en-US" dirty="0"/>
          </a:p>
        </p:txBody>
      </p:sp>
      <p:sp>
        <p:nvSpPr>
          <p:cNvPr id="3" name="Subtitle 2"/>
          <p:cNvSpPr>
            <a:spLocks noGrp="1"/>
          </p:cNvSpPr>
          <p:nvPr>
            <p:ph type="subTitle" idx="1"/>
          </p:nvPr>
        </p:nvSpPr>
        <p:spPr>
          <a:xfrm>
            <a:off x="609601" y="4313817"/>
            <a:ext cx="10515600" cy="1775834"/>
          </a:xfrm>
        </p:spPr>
        <p:txBody>
          <a:bodyPr>
            <a:noAutofit/>
          </a:bodyPr>
          <a:lstStyle/>
          <a:p>
            <a:pPr>
              <a:lnSpc>
                <a:spcPct val="120000"/>
              </a:lnSpc>
            </a:pPr>
            <a:r>
              <a:rPr lang="en-US" sz="1400" b="1" dirty="0">
                <a:solidFill>
                  <a:schemeClr val="accent1"/>
                </a:solidFill>
              </a:rPr>
              <a:t>Priya </a:t>
            </a:r>
            <a:r>
              <a:rPr lang="en-US" sz="1400" b="1" dirty="0" err="1">
                <a:solidFill>
                  <a:schemeClr val="accent1"/>
                </a:solidFill>
              </a:rPr>
              <a:t>Soni</a:t>
            </a:r>
            <a:r>
              <a:rPr lang="en-US" sz="1400" b="1" dirty="0">
                <a:solidFill>
                  <a:schemeClr val="accent1"/>
                </a:solidFill>
              </a:rPr>
              <a:t>, MD, FAAP </a:t>
            </a:r>
            <a:br>
              <a:rPr lang="en-US" sz="1400" dirty="0"/>
            </a:br>
            <a:r>
              <a:rPr lang="en-US" sz="1400" dirty="0"/>
              <a:t>Assistant Professor</a:t>
            </a:r>
            <a:br>
              <a:rPr lang="en-US" sz="1400" dirty="0"/>
            </a:br>
            <a:r>
              <a:rPr lang="en-US" sz="1400" dirty="0"/>
              <a:t>Pediatric Infectious Diseases</a:t>
            </a:r>
            <a:br>
              <a:rPr lang="en-US" sz="1400" dirty="0"/>
            </a:br>
            <a:r>
              <a:rPr lang="en-US" sz="1400" dirty="0"/>
              <a:t>Cedars-Sinai Medical Center</a:t>
            </a:r>
            <a:br>
              <a:rPr lang="en-US" sz="1400" dirty="0"/>
            </a:br>
            <a:r>
              <a:rPr lang="en-US" sz="1400" dirty="0"/>
              <a:t>Assistant Clinical Professor Step II, Pediatric Infectious Diseases</a:t>
            </a:r>
            <a:br>
              <a:rPr lang="en-US" sz="1400" dirty="0"/>
            </a:br>
            <a:r>
              <a:rPr lang="en-US" sz="1400" dirty="0"/>
              <a:t>David Geffen School of Medicine (UCLA)</a:t>
            </a:r>
            <a:br>
              <a:rPr lang="en-US" sz="1400" dirty="0"/>
            </a:br>
            <a:r>
              <a:rPr lang="en-US" sz="1400" dirty="0"/>
              <a:t>Los Angeles, CA</a:t>
            </a:r>
          </a:p>
        </p:txBody>
      </p:sp>
    </p:spTree>
    <p:extLst>
      <p:ext uri="{BB962C8B-B14F-4D97-AF65-F5344CB8AC3E}">
        <p14:creationId xmlns:p14="http://schemas.microsoft.com/office/powerpoint/2010/main" val="181314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4215-5C7E-CF92-75AE-F8574C2F07BD}"/>
              </a:ext>
            </a:extLst>
          </p:cNvPr>
          <p:cNvSpPr>
            <a:spLocks noGrp="1"/>
          </p:cNvSpPr>
          <p:nvPr>
            <p:ph type="title"/>
          </p:nvPr>
        </p:nvSpPr>
        <p:spPr/>
        <p:txBody>
          <a:bodyPr/>
          <a:lstStyle/>
          <a:p>
            <a:r>
              <a:rPr lang="en-US" dirty="0"/>
              <a:t>Nasal Suctioning </a:t>
            </a:r>
          </a:p>
        </p:txBody>
      </p:sp>
      <p:sp>
        <p:nvSpPr>
          <p:cNvPr id="3" name="Content Placeholder 2">
            <a:extLst>
              <a:ext uri="{FF2B5EF4-FFF2-40B4-BE49-F238E27FC236}">
                <a16:creationId xmlns:a16="http://schemas.microsoft.com/office/drawing/2014/main" id="{8E97EDFB-14C6-3FB4-0E85-9790B5A06725}"/>
              </a:ext>
            </a:extLst>
          </p:cNvPr>
          <p:cNvSpPr>
            <a:spLocks noGrp="1"/>
          </p:cNvSpPr>
          <p:nvPr>
            <p:ph sz="half" idx="1"/>
          </p:nvPr>
        </p:nvSpPr>
        <p:spPr/>
        <p:txBody>
          <a:bodyPr>
            <a:normAutofit/>
          </a:bodyPr>
          <a:lstStyle/>
          <a:p>
            <a:r>
              <a:rPr lang="en-US" b="0" i="0" dirty="0">
                <a:solidFill>
                  <a:srgbClr val="09142A"/>
                </a:solidFill>
                <a:effectLst/>
                <a:latin typeface="+mj-lt"/>
              </a:rPr>
              <a:t>Nasal suctioning before each feeding and inhalation therapy</a:t>
            </a:r>
            <a:br>
              <a:rPr lang="en-US" b="0" i="0" dirty="0">
                <a:solidFill>
                  <a:srgbClr val="09142A"/>
                </a:solidFill>
                <a:effectLst/>
                <a:latin typeface="+mj-lt"/>
              </a:rPr>
            </a:br>
            <a:r>
              <a:rPr lang="en-US" b="0" i="0" dirty="0">
                <a:solidFill>
                  <a:srgbClr val="09142A"/>
                </a:solidFill>
                <a:effectLst/>
                <a:latin typeface="+mj-lt"/>
              </a:rPr>
              <a:t>are helpful </a:t>
            </a:r>
          </a:p>
          <a:p>
            <a:r>
              <a:rPr lang="en-US" b="0" i="0" dirty="0">
                <a:solidFill>
                  <a:srgbClr val="09142A"/>
                </a:solidFill>
                <a:effectLst/>
                <a:latin typeface="+mj-lt"/>
              </a:rPr>
              <a:t>Normal saline nasal drops may</a:t>
            </a:r>
            <a:br>
              <a:rPr lang="en-US" b="0" i="0" dirty="0">
                <a:solidFill>
                  <a:srgbClr val="09142A"/>
                </a:solidFill>
                <a:effectLst/>
                <a:latin typeface="+mj-lt"/>
              </a:rPr>
            </a:br>
            <a:r>
              <a:rPr lang="en-US" b="0" i="0" dirty="0">
                <a:solidFill>
                  <a:srgbClr val="09142A"/>
                </a:solidFill>
                <a:effectLst/>
                <a:latin typeface="+mj-lt"/>
              </a:rPr>
              <a:t>be used before suctioning</a:t>
            </a:r>
          </a:p>
          <a:p>
            <a:r>
              <a:rPr lang="en-US" b="0" i="0" dirty="0">
                <a:solidFill>
                  <a:srgbClr val="09142A"/>
                </a:solidFill>
                <a:effectLst/>
                <a:latin typeface="+mj-lt"/>
              </a:rPr>
              <a:t>Before discharge, parents and other caregivers </a:t>
            </a:r>
            <a:r>
              <a:rPr lang="en-US" b="0" i="0" dirty="0">
                <a:effectLst/>
                <a:latin typeface="+mj-lt"/>
              </a:rPr>
              <a:t>should be taught proper suctioning techniques for at-home </a:t>
            </a:r>
            <a:r>
              <a:rPr lang="en-US" b="0" i="0" dirty="0">
                <a:solidFill>
                  <a:srgbClr val="09142A"/>
                </a:solidFill>
                <a:effectLst/>
                <a:latin typeface="+mj-lt"/>
              </a:rPr>
              <a:t>care</a:t>
            </a:r>
            <a:endParaRPr lang="en-US" strike="sngStrike" dirty="0">
              <a:solidFill>
                <a:srgbClr val="FF0000"/>
              </a:solidFill>
              <a:latin typeface="+mj-lt"/>
            </a:endParaRPr>
          </a:p>
        </p:txBody>
      </p:sp>
      <p:sp>
        <p:nvSpPr>
          <p:cNvPr id="4" name="TextBox 3">
            <a:extLst>
              <a:ext uri="{FF2B5EF4-FFF2-40B4-BE49-F238E27FC236}">
                <a16:creationId xmlns:a16="http://schemas.microsoft.com/office/drawing/2014/main" id="{C2B45403-EE7B-469D-41ED-A048558184CA}"/>
              </a:ext>
            </a:extLst>
          </p:cNvPr>
          <p:cNvSpPr txBox="1"/>
          <p:nvPr/>
        </p:nvSpPr>
        <p:spPr>
          <a:xfrm>
            <a:off x="209006" y="6365966"/>
            <a:ext cx="7291985" cy="276999"/>
          </a:xfrm>
          <a:prstGeom prst="rect">
            <a:avLst/>
          </a:prstGeom>
          <a:noFill/>
        </p:spPr>
        <p:txBody>
          <a:bodyPr wrap="square" rtlCol="0">
            <a:spAutoFit/>
          </a:bodyPr>
          <a:lstStyle/>
          <a:p>
            <a:r>
              <a:rPr lang="en-US" sz="1200" dirty="0" err="1">
                <a:solidFill>
                  <a:schemeClr val="bg1">
                    <a:lumMod val="65000"/>
                  </a:schemeClr>
                </a:solidFill>
              </a:rPr>
              <a:t>Mussman</a:t>
            </a:r>
            <a:r>
              <a:rPr lang="en-US" sz="1200" dirty="0">
                <a:solidFill>
                  <a:schemeClr val="bg1">
                    <a:lumMod val="65000"/>
                  </a:schemeClr>
                </a:solidFill>
              </a:rPr>
              <a:t> GM, et al. </a:t>
            </a:r>
            <a:r>
              <a:rPr lang="en-US" sz="1200" i="1" dirty="0">
                <a:solidFill>
                  <a:schemeClr val="bg1">
                    <a:lumMod val="65000"/>
                  </a:schemeClr>
                </a:solidFill>
              </a:rPr>
              <a:t>JAMA </a:t>
            </a:r>
            <a:r>
              <a:rPr lang="en-US" sz="1200" i="1" dirty="0" err="1">
                <a:solidFill>
                  <a:schemeClr val="bg1">
                    <a:lumMod val="65000"/>
                  </a:schemeClr>
                </a:solidFill>
              </a:rPr>
              <a:t>Pediatr</a:t>
            </a:r>
            <a:r>
              <a:rPr lang="en-US" sz="1200" i="1" dirty="0">
                <a:solidFill>
                  <a:schemeClr val="bg1">
                    <a:lumMod val="65000"/>
                  </a:schemeClr>
                </a:solidFill>
              </a:rPr>
              <a:t>. </a:t>
            </a:r>
            <a:r>
              <a:rPr lang="en-US" sz="1200" dirty="0">
                <a:solidFill>
                  <a:schemeClr val="bg1">
                    <a:lumMod val="65000"/>
                  </a:schemeClr>
                </a:solidFill>
              </a:rPr>
              <a:t>2013;167(5):414-21.</a:t>
            </a:r>
          </a:p>
        </p:txBody>
      </p:sp>
      <p:pic>
        <p:nvPicPr>
          <p:cNvPr id="7" name="Picture 6" descr="A picture containing person, indoor, teeth, brushing&#10;&#10;Description automatically generated">
            <a:extLst>
              <a:ext uri="{FF2B5EF4-FFF2-40B4-BE49-F238E27FC236}">
                <a16:creationId xmlns:a16="http://schemas.microsoft.com/office/drawing/2014/main" id="{95D47572-BD8C-5E8F-C3C8-55777A830A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2150" y="1574085"/>
            <a:ext cx="4699322" cy="3132881"/>
          </a:xfrm>
          <a:prstGeom prst="rect">
            <a:avLst/>
          </a:prstGeom>
        </p:spPr>
      </p:pic>
    </p:spTree>
    <p:extLst>
      <p:ext uri="{BB962C8B-B14F-4D97-AF65-F5344CB8AC3E}">
        <p14:creationId xmlns:p14="http://schemas.microsoft.com/office/powerpoint/2010/main" val="357550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6B80-47E9-EED6-E8C6-22FE0CA3A3F2}"/>
              </a:ext>
            </a:extLst>
          </p:cNvPr>
          <p:cNvSpPr>
            <a:spLocks noGrp="1"/>
          </p:cNvSpPr>
          <p:nvPr>
            <p:ph type="title"/>
          </p:nvPr>
        </p:nvSpPr>
        <p:spPr/>
        <p:txBody>
          <a:bodyPr/>
          <a:lstStyle/>
          <a:p>
            <a:r>
              <a:rPr lang="en-US" dirty="0"/>
              <a:t>Fluid Management</a:t>
            </a:r>
          </a:p>
        </p:txBody>
      </p:sp>
      <p:sp>
        <p:nvSpPr>
          <p:cNvPr id="3" name="Content Placeholder 2">
            <a:extLst>
              <a:ext uri="{FF2B5EF4-FFF2-40B4-BE49-F238E27FC236}">
                <a16:creationId xmlns:a16="http://schemas.microsoft.com/office/drawing/2014/main" id="{501869C7-7D0F-50A9-BF24-FB0971E9981A}"/>
              </a:ext>
            </a:extLst>
          </p:cNvPr>
          <p:cNvSpPr>
            <a:spLocks noGrp="1"/>
          </p:cNvSpPr>
          <p:nvPr>
            <p:ph sz="half" idx="1"/>
          </p:nvPr>
        </p:nvSpPr>
        <p:spPr/>
        <p:txBody>
          <a:bodyPr/>
          <a:lstStyle/>
          <a:p>
            <a:r>
              <a:rPr lang="en-US" dirty="0"/>
              <a:t>Increased fluid requirements related to fever and tachypnea and decreased intake (related to tachypnea and respiratory distress) in young infants with RSV </a:t>
            </a:r>
          </a:p>
          <a:p>
            <a:r>
              <a:rPr lang="en-US" b="1" dirty="0">
                <a:solidFill>
                  <a:schemeClr val="accent1"/>
                </a:solidFill>
              </a:rPr>
              <a:t>Maintenance of fluids is KEY</a:t>
            </a:r>
          </a:p>
        </p:txBody>
      </p:sp>
      <p:sp>
        <p:nvSpPr>
          <p:cNvPr id="5" name="Content Placeholder 4">
            <a:extLst>
              <a:ext uri="{FF2B5EF4-FFF2-40B4-BE49-F238E27FC236}">
                <a16:creationId xmlns:a16="http://schemas.microsoft.com/office/drawing/2014/main" id="{1115964B-B2F7-393E-BD84-DC018B2E4E3C}"/>
              </a:ext>
            </a:extLst>
          </p:cNvPr>
          <p:cNvSpPr>
            <a:spLocks noGrp="1"/>
          </p:cNvSpPr>
          <p:nvPr>
            <p:ph sz="half" idx="2"/>
          </p:nvPr>
        </p:nvSpPr>
        <p:spPr/>
        <p:txBody>
          <a:bodyPr/>
          <a:lstStyle/>
          <a:p>
            <a:r>
              <a:rPr lang="en-US" dirty="0"/>
              <a:t>Exclusive IV fluid administration – </a:t>
            </a:r>
          </a:p>
          <a:p>
            <a:pPr lvl="1"/>
            <a:r>
              <a:rPr lang="en-US" dirty="0"/>
              <a:t>Ensures adequate hydration</a:t>
            </a:r>
          </a:p>
          <a:p>
            <a:pPr lvl="1"/>
            <a:r>
              <a:rPr lang="en-US" dirty="0"/>
              <a:t>Avoids the risk of aspiration in infants with RSV bronchiolitis who are on oxygen and may not tolerate OG tube feeding</a:t>
            </a:r>
          </a:p>
          <a:p>
            <a:r>
              <a:rPr lang="en-US" dirty="0"/>
              <a:t>Monitoring intake/output is crucial – fluid overload should be avoided as it will lead to pulmonary congestion and worse outcomes</a:t>
            </a:r>
          </a:p>
          <a:p>
            <a:endParaRPr lang="en-US" dirty="0"/>
          </a:p>
        </p:txBody>
      </p:sp>
      <p:sp>
        <p:nvSpPr>
          <p:cNvPr id="4" name="TextBox 3">
            <a:extLst>
              <a:ext uri="{FF2B5EF4-FFF2-40B4-BE49-F238E27FC236}">
                <a16:creationId xmlns:a16="http://schemas.microsoft.com/office/drawing/2014/main" id="{FF262C8B-0E36-D70C-6E5A-0BFB6F4C7F12}"/>
              </a:ext>
            </a:extLst>
          </p:cNvPr>
          <p:cNvSpPr txBox="1"/>
          <p:nvPr/>
        </p:nvSpPr>
        <p:spPr>
          <a:xfrm>
            <a:off x="183321" y="6381496"/>
            <a:ext cx="5294812" cy="276999"/>
          </a:xfrm>
          <a:prstGeom prst="rect">
            <a:avLst/>
          </a:prstGeom>
          <a:noFill/>
        </p:spPr>
        <p:txBody>
          <a:bodyPr wrap="square" rtlCol="0">
            <a:spAutoFit/>
          </a:bodyPr>
          <a:lstStyle/>
          <a:p>
            <a:r>
              <a:rPr lang="en-US" sz="1200" dirty="0">
                <a:solidFill>
                  <a:schemeClr val="bg1">
                    <a:lumMod val="65000"/>
                  </a:schemeClr>
                </a:solidFill>
              </a:rPr>
              <a:t>OG, orogastric. </a:t>
            </a:r>
          </a:p>
        </p:txBody>
      </p:sp>
    </p:spTree>
    <p:extLst>
      <p:ext uri="{BB962C8B-B14F-4D97-AF65-F5344CB8AC3E}">
        <p14:creationId xmlns:p14="http://schemas.microsoft.com/office/powerpoint/2010/main" val="265887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E3D832-5B29-6546-D346-BD96BD53A243}"/>
              </a:ext>
            </a:extLst>
          </p:cNvPr>
          <p:cNvPicPr>
            <a:picLocks noGrp="1" noChangeAspect="1"/>
          </p:cNvPicPr>
          <p:nvPr>
            <p:ph idx="1"/>
          </p:nvPr>
        </p:nvPicPr>
        <p:blipFill>
          <a:blip r:embed="rId3"/>
          <a:stretch>
            <a:fillRect/>
          </a:stretch>
        </p:blipFill>
        <p:spPr>
          <a:xfrm>
            <a:off x="2841768" y="352246"/>
            <a:ext cx="9350232" cy="5754984"/>
          </a:xfrm>
        </p:spPr>
      </p:pic>
      <p:sp>
        <p:nvSpPr>
          <p:cNvPr id="5" name="Rectangle 4">
            <a:extLst>
              <a:ext uri="{FF2B5EF4-FFF2-40B4-BE49-F238E27FC236}">
                <a16:creationId xmlns:a16="http://schemas.microsoft.com/office/drawing/2014/main" id="{589698FA-CB20-9ECF-514A-F437A27DFD2A}"/>
              </a:ext>
            </a:extLst>
          </p:cNvPr>
          <p:cNvSpPr/>
          <p:nvPr/>
        </p:nvSpPr>
        <p:spPr>
          <a:xfrm>
            <a:off x="2841768" y="230326"/>
            <a:ext cx="1632696" cy="64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4377B-7948-2E6C-FCF9-207D50644CC5}"/>
              </a:ext>
            </a:extLst>
          </p:cNvPr>
          <p:cNvSpPr>
            <a:spLocks noGrp="1"/>
          </p:cNvSpPr>
          <p:nvPr>
            <p:ph type="title"/>
          </p:nvPr>
        </p:nvSpPr>
        <p:spPr>
          <a:xfrm>
            <a:off x="573024" y="279901"/>
            <a:ext cx="3645408" cy="1185577"/>
          </a:xfrm>
        </p:spPr>
        <p:txBody>
          <a:bodyPr>
            <a:normAutofit fontScale="90000"/>
          </a:bodyPr>
          <a:lstStyle/>
          <a:p>
            <a:r>
              <a:rPr lang="en-US" dirty="0"/>
              <a:t>RSV in Infants </a:t>
            </a:r>
            <a:br>
              <a:rPr lang="en-US" dirty="0"/>
            </a:br>
            <a:r>
              <a:rPr lang="en-US" dirty="0"/>
              <a:t>&lt; 6 Months of Age: </a:t>
            </a:r>
          </a:p>
        </p:txBody>
      </p:sp>
      <p:sp>
        <p:nvSpPr>
          <p:cNvPr id="3" name="TextBox 2">
            <a:extLst>
              <a:ext uri="{FF2B5EF4-FFF2-40B4-BE49-F238E27FC236}">
                <a16:creationId xmlns:a16="http://schemas.microsoft.com/office/drawing/2014/main" id="{8B77B524-1BB5-9AD1-1828-8A2891FACA43}"/>
              </a:ext>
            </a:extLst>
          </p:cNvPr>
          <p:cNvSpPr txBox="1"/>
          <p:nvPr/>
        </p:nvSpPr>
        <p:spPr>
          <a:xfrm>
            <a:off x="150471" y="6119600"/>
            <a:ext cx="10744200" cy="600164"/>
          </a:xfrm>
          <a:prstGeom prst="rect">
            <a:avLst/>
          </a:prstGeom>
          <a:noFill/>
        </p:spPr>
        <p:txBody>
          <a:bodyPr wrap="square" rtlCol="0">
            <a:spAutoFit/>
          </a:bodyPr>
          <a:lstStyle/>
          <a:p>
            <a:r>
              <a:rPr lang="en-US" sz="1100" dirty="0">
                <a:solidFill>
                  <a:schemeClr val="bg1">
                    <a:lumMod val="65000"/>
                  </a:schemeClr>
                </a:solidFill>
              </a:rPr>
              <a:t>DC, dendritic cell; Eos, eosinophil; IFN, interferon; Ig, immunoglobulin; IL, interleukin; ILC, innate lymphoid cell; </a:t>
            </a:r>
            <a:r>
              <a:rPr lang="en-US" sz="1100" dirty="0" err="1">
                <a:solidFill>
                  <a:schemeClr val="bg1">
                    <a:lumMod val="65000"/>
                  </a:schemeClr>
                </a:solidFill>
              </a:rPr>
              <a:t>moDC</a:t>
            </a:r>
            <a:r>
              <a:rPr lang="en-US" sz="1100" dirty="0">
                <a:solidFill>
                  <a:schemeClr val="bg1">
                    <a:lumMod val="65000"/>
                  </a:schemeClr>
                </a:solidFill>
              </a:rPr>
              <a:t>, monocyte-derived dendritic cell; NK, natural killer; TH1, type I helper T cell; TH2, type II helper T cell; TLR, toll-like receptor; TSLP, thymic stromal lymphopoietin.</a:t>
            </a:r>
          </a:p>
          <a:p>
            <a:r>
              <a:rPr lang="en-US" sz="1100" dirty="0" err="1">
                <a:solidFill>
                  <a:schemeClr val="bg1">
                    <a:lumMod val="65000"/>
                  </a:schemeClr>
                </a:solidFill>
              </a:rPr>
              <a:t>Jartti</a:t>
            </a:r>
            <a:r>
              <a:rPr lang="en-US" sz="1100" dirty="0">
                <a:solidFill>
                  <a:schemeClr val="bg1">
                    <a:lumMod val="65000"/>
                  </a:schemeClr>
                </a:solidFill>
              </a:rPr>
              <a:t> T, et al. </a:t>
            </a:r>
            <a:r>
              <a:rPr lang="en-US" sz="1100" i="1" dirty="0">
                <a:solidFill>
                  <a:schemeClr val="bg1">
                    <a:lumMod val="65000"/>
                  </a:schemeClr>
                </a:solidFill>
              </a:rPr>
              <a:t>Allergy</a:t>
            </a:r>
            <a:r>
              <a:rPr lang="en-US" sz="1100" dirty="0">
                <a:solidFill>
                  <a:schemeClr val="bg1">
                    <a:lumMod val="65000"/>
                  </a:schemeClr>
                </a:solidFill>
              </a:rPr>
              <a:t>. 2019;74:40-52.</a:t>
            </a:r>
          </a:p>
        </p:txBody>
      </p:sp>
    </p:spTree>
    <p:extLst>
      <p:ext uri="{BB962C8B-B14F-4D97-AF65-F5344CB8AC3E}">
        <p14:creationId xmlns:p14="http://schemas.microsoft.com/office/powerpoint/2010/main" val="16927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EC1C-252E-6E73-89E8-E15814FE21B6}"/>
              </a:ext>
            </a:extLst>
          </p:cNvPr>
          <p:cNvSpPr>
            <a:spLocks noGrp="1"/>
          </p:cNvSpPr>
          <p:nvPr>
            <p:ph type="title"/>
          </p:nvPr>
        </p:nvSpPr>
        <p:spPr>
          <a:xfrm>
            <a:off x="609600" y="199505"/>
            <a:ext cx="2889504" cy="2738767"/>
          </a:xfrm>
        </p:spPr>
        <p:txBody>
          <a:bodyPr>
            <a:normAutofit/>
          </a:bodyPr>
          <a:lstStyle/>
          <a:p>
            <a:r>
              <a:rPr lang="en-US" dirty="0"/>
              <a:t>Long-Term Implications of Early RSV Disease</a:t>
            </a:r>
          </a:p>
        </p:txBody>
      </p:sp>
      <p:pic>
        <p:nvPicPr>
          <p:cNvPr id="5" name="Content Placeholder 3">
            <a:extLst>
              <a:ext uri="{FF2B5EF4-FFF2-40B4-BE49-F238E27FC236}">
                <a16:creationId xmlns:a16="http://schemas.microsoft.com/office/drawing/2014/main" id="{270DDA44-9365-D810-A0CC-82F39210C162}"/>
              </a:ext>
            </a:extLst>
          </p:cNvPr>
          <p:cNvPicPr>
            <a:picLocks noChangeAspect="1"/>
          </p:cNvPicPr>
          <p:nvPr/>
        </p:nvPicPr>
        <p:blipFill>
          <a:blip r:embed="rId3"/>
          <a:stretch>
            <a:fillRect/>
          </a:stretch>
        </p:blipFill>
        <p:spPr>
          <a:xfrm>
            <a:off x="3763430" y="199505"/>
            <a:ext cx="8428570" cy="6563465"/>
          </a:xfrm>
          <a:prstGeom prst="rect">
            <a:avLst/>
          </a:prstGeom>
        </p:spPr>
      </p:pic>
      <p:sp>
        <p:nvSpPr>
          <p:cNvPr id="6" name="TextBox 5">
            <a:extLst>
              <a:ext uri="{FF2B5EF4-FFF2-40B4-BE49-F238E27FC236}">
                <a16:creationId xmlns:a16="http://schemas.microsoft.com/office/drawing/2014/main" id="{4920FE31-BE44-6FD2-C580-B48484EE9C12}"/>
              </a:ext>
            </a:extLst>
          </p:cNvPr>
          <p:cNvSpPr txBox="1"/>
          <p:nvPr/>
        </p:nvSpPr>
        <p:spPr>
          <a:xfrm>
            <a:off x="115746" y="6116639"/>
            <a:ext cx="3939764" cy="646331"/>
          </a:xfrm>
          <a:prstGeom prst="rect">
            <a:avLst/>
          </a:prstGeom>
          <a:noFill/>
        </p:spPr>
        <p:txBody>
          <a:bodyPr wrap="square">
            <a:spAutoFit/>
          </a:bodyPr>
          <a:lstStyle/>
          <a:p>
            <a:r>
              <a:rPr lang="en-US" sz="1200" dirty="0" err="1">
                <a:solidFill>
                  <a:schemeClr val="bg1">
                    <a:lumMod val="65000"/>
                  </a:schemeClr>
                </a:solidFill>
              </a:rPr>
              <a:t>MoAb</a:t>
            </a:r>
            <a:r>
              <a:rPr lang="en-US" sz="1200" dirty="0">
                <a:solidFill>
                  <a:schemeClr val="bg1">
                    <a:lumMod val="65000"/>
                  </a:schemeClr>
                </a:solidFill>
              </a:rPr>
              <a:t>, </a:t>
            </a:r>
            <a:r>
              <a:rPr lang="en-US" sz="1200" dirty="0" err="1">
                <a:solidFill>
                  <a:schemeClr val="bg1">
                    <a:lumMod val="65000"/>
                  </a:schemeClr>
                </a:solidFill>
              </a:rPr>
              <a:t>monocolonal</a:t>
            </a:r>
            <a:r>
              <a:rPr lang="en-US" sz="1200" dirty="0">
                <a:solidFill>
                  <a:schemeClr val="bg1">
                    <a:lumMod val="65000"/>
                  </a:schemeClr>
                </a:solidFill>
              </a:rPr>
              <a:t> antibody; OCS, oral corticosteroid; Th, T helper cell. </a:t>
            </a:r>
          </a:p>
          <a:p>
            <a:r>
              <a:rPr lang="en-US" sz="1200" dirty="0" err="1">
                <a:solidFill>
                  <a:schemeClr val="bg1">
                    <a:lumMod val="65000"/>
                  </a:schemeClr>
                </a:solidFill>
              </a:rPr>
              <a:t>Jartti</a:t>
            </a:r>
            <a:r>
              <a:rPr lang="en-US" sz="1200" dirty="0">
                <a:solidFill>
                  <a:schemeClr val="bg1">
                    <a:lumMod val="65000"/>
                  </a:schemeClr>
                </a:solidFill>
              </a:rPr>
              <a:t> T, et al. </a:t>
            </a:r>
            <a:r>
              <a:rPr lang="en-US" sz="1200" i="1" dirty="0">
                <a:solidFill>
                  <a:schemeClr val="bg1">
                    <a:lumMod val="65000"/>
                  </a:schemeClr>
                </a:solidFill>
              </a:rPr>
              <a:t>Allergy</a:t>
            </a:r>
            <a:r>
              <a:rPr lang="en-US" sz="1200" dirty="0">
                <a:solidFill>
                  <a:schemeClr val="bg1">
                    <a:lumMod val="65000"/>
                  </a:schemeClr>
                </a:solidFill>
              </a:rPr>
              <a:t>. 2019;74:40-52.</a:t>
            </a:r>
          </a:p>
        </p:txBody>
      </p:sp>
    </p:spTree>
    <p:extLst>
      <p:ext uri="{BB962C8B-B14F-4D97-AF65-F5344CB8AC3E}">
        <p14:creationId xmlns:p14="http://schemas.microsoft.com/office/powerpoint/2010/main" val="311438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A8BD-6B96-3E17-17A3-F12B9B7A0FBA}"/>
              </a:ext>
            </a:extLst>
          </p:cNvPr>
          <p:cNvSpPr>
            <a:spLocks noGrp="1"/>
          </p:cNvSpPr>
          <p:nvPr>
            <p:ph type="title"/>
          </p:nvPr>
        </p:nvSpPr>
        <p:spPr>
          <a:xfrm>
            <a:off x="609600" y="199505"/>
            <a:ext cx="6489910" cy="1185577"/>
          </a:xfrm>
        </p:spPr>
        <p:txBody>
          <a:bodyPr/>
          <a:lstStyle/>
          <a:p>
            <a:r>
              <a:rPr lang="en-US" dirty="0"/>
              <a:t>Supportive Care Alone Is Insufficient </a:t>
            </a:r>
          </a:p>
        </p:txBody>
      </p:sp>
      <p:sp>
        <p:nvSpPr>
          <p:cNvPr id="3" name="Content Placeholder 2">
            <a:extLst>
              <a:ext uri="{FF2B5EF4-FFF2-40B4-BE49-F238E27FC236}">
                <a16:creationId xmlns:a16="http://schemas.microsoft.com/office/drawing/2014/main" id="{0554BC3E-BE41-93C8-125E-5D10861E39E1}"/>
              </a:ext>
            </a:extLst>
          </p:cNvPr>
          <p:cNvSpPr>
            <a:spLocks noGrp="1"/>
          </p:cNvSpPr>
          <p:nvPr>
            <p:ph sz="half" idx="1"/>
          </p:nvPr>
        </p:nvSpPr>
        <p:spPr>
          <a:xfrm>
            <a:off x="609600" y="1581374"/>
            <a:ext cx="5930096" cy="4680672"/>
          </a:xfrm>
        </p:spPr>
        <p:txBody>
          <a:bodyPr/>
          <a:lstStyle/>
          <a:p>
            <a:r>
              <a:rPr lang="en-US" dirty="0"/>
              <a:t>Substantial gaps and controversies exist in the management of RSV bronchiolitis in infants </a:t>
            </a:r>
          </a:p>
          <a:p>
            <a:r>
              <a:rPr lang="en-US" dirty="0"/>
              <a:t>Majority of clinical trials have not been based on virus-specific data; further research is required in order to direct focus on more personalized management plans for RSV</a:t>
            </a:r>
          </a:p>
        </p:txBody>
      </p:sp>
      <p:sp>
        <p:nvSpPr>
          <p:cNvPr id="5" name="TextBox 4">
            <a:extLst>
              <a:ext uri="{FF2B5EF4-FFF2-40B4-BE49-F238E27FC236}">
                <a16:creationId xmlns:a16="http://schemas.microsoft.com/office/drawing/2014/main" id="{A3C041CA-0889-E771-2C09-56CE1199C814}"/>
              </a:ext>
            </a:extLst>
          </p:cNvPr>
          <p:cNvSpPr txBox="1"/>
          <p:nvPr/>
        </p:nvSpPr>
        <p:spPr>
          <a:xfrm>
            <a:off x="130093" y="6262046"/>
            <a:ext cx="6160979" cy="466977"/>
          </a:xfrm>
          <a:prstGeom prst="rect">
            <a:avLst/>
          </a:prstGeom>
          <a:noFill/>
        </p:spPr>
        <p:txBody>
          <a:bodyPr wrap="square" rtlCol="0">
            <a:spAutoFit/>
          </a:bodyPr>
          <a:lstStyle/>
          <a:p>
            <a:r>
              <a:rPr lang="en-US" sz="1200" dirty="0">
                <a:solidFill>
                  <a:schemeClr val="bg1">
                    <a:lumMod val="65000"/>
                  </a:schemeClr>
                </a:solidFill>
              </a:rPr>
              <a:t>National Foundation for Infectious Disease. 2022. </a:t>
            </a:r>
            <a:r>
              <a:rPr lang="en-US" sz="1200" dirty="0">
                <a:solidFill>
                  <a:schemeClr val="bg1">
                    <a:lumMod val="65000"/>
                  </a:schemeClr>
                </a:solidFill>
                <a:hlinkClick r:id="rId3">
                  <a:extLst>
                    <a:ext uri="{A12FA001-AC4F-418D-AE19-62706E023703}">
                      <ahyp:hlinkClr xmlns:ahyp="http://schemas.microsoft.com/office/drawing/2018/hyperlinkcolor" val="tx"/>
                    </a:ext>
                  </a:extLst>
                </a:hlinkClick>
              </a:rPr>
              <a:t>www.nfid.org/wp-content/uploads/2022/04/NFID-RSV-Call-to-Action.pdf</a:t>
            </a:r>
            <a:r>
              <a:rPr lang="en-US" sz="1200" dirty="0">
                <a:solidFill>
                  <a:schemeClr val="bg1">
                    <a:lumMod val="65000"/>
                  </a:schemeClr>
                </a:solidFill>
              </a:rPr>
              <a:t>. Accessed Mar 2023.  </a:t>
            </a:r>
          </a:p>
        </p:txBody>
      </p:sp>
      <p:grpSp>
        <p:nvGrpSpPr>
          <p:cNvPr id="10" name="Group 9">
            <a:extLst>
              <a:ext uri="{FF2B5EF4-FFF2-40B4-BE49-F238E27FC236}">
                <a16:creationId xmlns:a16="http://schemas.microsoft.com/office/drawing/2014/main" id="{AE17D670-925F-49AE-F3F9-AA95A5A9D2ED}"/>
              </a:ext>
            </a:extLst>
          </p:cNvPr>
          <p:cNvGrpSpPr/>
          <p:nvPr/>
        </p:nvGrpSpPr>
        <p:grpSpPr>
          <a:xfrm>
            <a:off x="7481869" y="191746"/>
            <a:ext cx="4710131" cy="6666253"/>
            <a:chOff x="7280682" y="1401844"/>
            <a:chExt cx="3641079" cy="5153223"/>
          </a:xfrm>
        </p:grpSpPr>
        <p:sp>
          <p:nvSpPr>
            <p:cNvPr id="8" name="Content Placeholder 11">
              <a:extLst>
                <a:ext uri="{FF2B5EF4-FFF2-40B4-BE49-F238E27FC236}">
                  <a16:creationId xmlns:a16="http://schemas.microsoft.com/office/drawing/2014/main" id="{B50EAA26-25D1-DBA8-EBD8-ECE55834C085}"/>
                </a:ext>
              </a:extLst>
            </p:cNvPr>
            <p:cNvSpPr txBox="1">
              <a:spLocks/>
            </p:cNvSpPr>
            <p:nvPr/>
          </p:nvSpPr>
          <p:spPr>
            <a:xfrm>
              <a:off x="7576257" y="1401844"/>
              <a:ext cx="3049929" cy="443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1"/>
                  </a:solidFill>
                </a:rPr>
                <a:t>Key Strategic Priorities</a:t>
              </a:r>
            </a:p>
          </p:txBody>
        </p:sp>
        <p:pic>
          <p:nvPicPr>
            <p:cNvPr id="9" name="Picture 8">
              <a:extLst>
                <a:ext uri="{FF2B5EF4-FFF2-40B4-BE49-F238E27FC236}">
                  <a16:creationId xmlns:a16="http://schemas.microsoft.com/office/drawing/2014/main" id="{2C7AA2B1-FB58-2579-5D6E-BB399D1DFB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0682" y="1680991"/>
              <a:ext cx="3641079" cy="4874076"/>
            </a:xfrm>
            <a:prstGeom prst="rect">
              <a:avLst/>
            </a:prstGeom>
          </p:spPr>
        </p:pic>
      </p:grpSp>
    </p:spTree>
    <p:extLst>
      <p:ext uri="{BB962C8B-B14F-4D97-AF65-F5344CB8AC3E}">
        <p14:creationId xmlns:p14="http://schemas.microsoft.com/office/powerpoint/2010/main" val="205271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4A7C-AB52-40FD-2206-086C073D091C}"/>
              </a:ext>
            </a:extLst>
          </p:cNvPr>
          <p:cNvSpPr>
            <a:spLocks noGrp="1"/>
          </p:cNvSpPr>
          <p:nvPr>
            <p:ph type="title"/>
          </p:nvPr>
        </p:nvSpPr>
        <p:spPr>
          <a:xfrm>
            <a:off x="838199" y="0"/>
            <a:ext cx="10515600" cy="1086521"/>
          </a:xfrm>
        </p:spPr>
        <p:txBody>
          <a:bodyPr/>
          <a:lstStyle/>
          <a:p>
            <a:r>
              <a:rPr lang="en-US" dirty="0"/>
              <a:t>Burden of Infection Across Age Groups</a:t>
            </a:r>
          </a:p>
        </p:txBody>
      </p:sp>
      <p:pic>
        <p:nvPicPr>
          <p:cNvPr id="1026" name="Picture 2" descr="Image">
            <a:extLst>
              <a:ext uri="{FF2B5EF4-FFF2-40B4-BE49-F238E27FC236}">
                <a16:creationId xmlns:a16="http://schemas.microsoft.com/office/drawing/2014/main" id="{3D9D96BB-1F27-933D-64E4-1FD9D6BD5BA0}"/>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390872" y="1188596"/>
            <a:ext cx="9410254" cy="49164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19D162-72E3-2E71-F494-2255CEFA5109}"/>
              </a:ext>
            </a:extLst>
          </p:cNvPr>
          <p:cNvSpPr txBox="1"/>
          <p:nvPr/>
        </p:nvSpPr>
        <p:spPr>
          <a:xfrm>
            <a:off x="152400" y="6302942"/>
            <a:ext cx="8897815" cy="461665"/>
          </a:xfrm>
          <a:prstGeom prst="rect">
            <a:avLst/>
          </a:prstGeom>
          <a:noFill/>
        </p:spPr>
        <p:txBody>
          <a:bodyPr wrap="square" rtlCol="0">
            <a:spAutoFit/>
          </a:bodyPr>
          <a:lstStyle/>
          <a:p>
            <a:r>
              <a:rPr lang="en-US" sz="1200" dirty="0">
                <a:solidFill>
                  <a:schemeClr val="bg1">
                    <a:lumMod val="65000"/>
                  </a:schemeClr>
                </a:solidFill>
              </a:rPr>
              <a:t>RSV, respiratory syncytial virus.</a:t>
            </a:r>
          </a:p>
          <a:p>
            <a:r>
              <a:rPr lang="en-US" sz="1200" dirty="0">
                <a:solidFill>
                  <a:schemeClr val="bg1">
                    <a:lumMod val="65000"/>
                  </a:schemeClr>
                </a:solidFill>
              </a:rPr>
              <a:t>National Foundation for Infectious Diseases. </a:t>
            </a:r>
            <a:r>
              <a:rPr lang="en-US" sz="1200" dirty="0">
                <a:solidFill>
                  <a:schemeClr val="bg1">
                    <a:lumMod val="65000"/>
                  </a:schemeClr>
                </a:solidFill>
                <a:hlinkClick r:id="rId3">
                  <a:extLst>
                    <a:ext uri="{A12FA001-AC4F-418D-AE19-62706E023703}">
                      <ahyp:hlinkClr xmlns:ahyp="http://schemas.microsoft.com/office/drawing/2018/hyperlinkcolor" val="tx"/>
                    </a:ext>
                  </a:extLst>
                </a:hlinkClick>
              </a:rPr>
              <a:t>www.nfid.org</a:t>
            </a:r>
            <a:r>
              <a:rPr lang="en-US" sz="1200" dirty="0">
                <a:solidFill>
                  <a:schemeClr val="bg1">
                    <a:lumMod val="65000"/>
                  </a:schemeClr>
                </a:solidFill>
              </a:rPr>
              <a:t>. Accessed Mar 2023. </a:t>
            </a:r>
          </a:p>
        </p:txBody>
      </p:sp>
    </p:spTree>
    <p:extLst>
      <p:ext uri="{BB962C8B-B14F-4D97-AF65-F5344CB8AC3E}">
        <p14:creationId xmlns:p14="http://schemas.microsoft.com/office/powerpoint/2010/main" val="287228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EF6F-7448-330A-AD07-2387E25EC1E7}"/>
              </a:ext>
            </a:extLst>
          </p:cNvPr>
          <p:cNvSpPr>
            <a:spLocks noGrp="1"/>
          </p:cNvSpPr>
          <p:nvPr>
            <p:ph type="title"/>
          </p:nvPr>
        </p:nvSpPr>
        <p:spPr/>
        <p:txBody>
          <a:bodyPr/>
          <a:lstStyle/>
          <a:p>
            <a:r>
              <a:rPr lang="en-US" dirty="0"/>
              <a:t>Main Cause of Bronchiolitis in Infants: RSV</a:t>
            </a:r>
          </a:p>
        </p:txBody>
      </p:sp>
      <p:sp>
        <p:nvSpPr>
          <p:cNvPr id="5" name="TextBox 4">
            <a:extLst>
              <a:ext uri="{FF2B5EF4-FFF2-40B4-BE49-F238E27FC236}">
                <a16:creationId xmlns:a16="http://schemas.microsoft.com/office/drawing/2014/main" id="{5D04E33B-0878-6936-F627-4508078C2F3F}"/>
              </a:ext>
            </a:extLst>
          </p:cNvPr>
          <p:cNvSpPr txBox="1"/>
          <p:nvPr/>
        </p:nvSpPr>
        <p:spPr>
          <a:xfrm>
            <a:off x="129091" y="6290246"/>
            <a:ext cx="13340442" cy="461665"/>
          </a:xfrm>
          <a:prstGeom prst="rect">
            <a:avLst/>
          </a:prstGeom>
          <a:noFill/>
        </p:spPr>
        <p:txBody>
          <a:bodyPr wrap="square">
            <a:spAutoFit/>
          </a:bodyPr>
          <a:lstStyle/>
          <a:p>
            <a:r>
              <a:rPr lang="en-US" sz="1200" b="0" i="0" dirty="0" err="1">
                <a:solidFill>
                  <a:schemeClr val="bg1">
                    <a:lumMod val="65000"/>
                  </a:schemeClr>
                </a:solidFill>
                <a:effectLst/>
                <a:latin typeface="Arial" panose="020B0604020202020204" pitchFamily="34" charset="0"/>
                <a:cs typeface="Arial" panose="020B0604020202020204" pitchFamily="34" charset="0"/>
              </a:rPr>
              <a:t>AdV</a:t>
            </a:r>
            <a:r>
              <a:rPr lang="en-US" sz="1200" b="0" i="0" dirty="0">
                <a:solidFill>
                  <a:schemeClr val="bg1">
                    <a:lumMod val="65000"/>
                  </a:schemeClr>
                </a:solidFill>
                <a:effectLst/>
                <a:latin typeface="Arial" panose="020B0604020202020204" pitchFamily="34" charset="0"/>
                <a:cs typeface="Arial" panose="020B0604020202020204" pitchFamily="34" charset="0"/>
              </a:rPr>
              <a:t>: adenovirus; </a:t>
            </a:r>
            <a:r>
              <a:rPr lang="en-US" sz="1200" b="0" i="0" dirty="0" err="1">
                <a:solidFill>
                  <a:schemeClr val="bg1">
                    <a:lumMod val="65000"/>
                  </a:schemeClr>
                </a:solidFill>
                <a:effectLst/>
                <a:latin typeface="Arial" panose="020B0604020202020204" pitchFamily="34" charset="0"/>
                <a:cs typeface="Arial" panose="020B0604020202020204" pitchFamily="34" charset="0"/>
              </a:rPr>
              <a:t>BoV</a:t>
            </a:r>
            <a:r>
              <a:rPr lang="en-US" sz="1200" b="0" i="0" dirty="0">
                <a:solidFill>
                  <a:schemeClr val="bg1">
                    <a:lumMod val="65000"/>
                  </a:schemeClr>
                </a:solidFill>
                <a:effectLst/>
                <a:latin typeface="Arial" panose="020B0604020202020204" pitchFamily="34" charset="0"/>
                <a:cs typeface="Arial" panose="020B0604020202020204" pitchFamily="34" charset="0"/>
              </a:rPr>
              <a:t>: human bocavirus 1; </a:t>
            </a:r>
            <a:r>
              <a:rPr lang="en-US" sz="1200" b="0" i="0" dirty="0" err="1">
                <a:solidFill>
                  <a:schemeClr val="bg1">
                    <a:lumMod val="65000"/>
                  </a:schemeClr>
                </a:solidFill>
                <a:effectLst/>
                <a:latin typeface="Arial" panose="020B0604020202020204" pitchFamily="34" charset="0"/>
                <a:cs typeface="Arial" panose="020B0604020202020204" pitchFamily="34" charset="0"/>
              </a:rPr>
              <a:t>CoV</a:t>
            </a:r>
            <a:r>
              <a:rPr lang="en-US" sz="1200" b="0" i="0" dirty="0">
                <a:solidFill>
                  <a:schemeClr val="bg1">
                    <a:lumMod val="65000"/>
                  </a:schemeClr>
                </a:solidFill>
                <a:effectLst/>
                <a:latin typeface="Arial" panose="020B0604020202020204" pitchFamily="34" charset="0"/>
                <a:cs typeface="Arial" panose="020B0604020202020204" pitchFamily="34" charset="0"/>
              </a:rPr>
              <a:t>: coronavirus MPV: metapneumovirus; PIV: parainfluenza virus; RV: rhinovirus. </a:t>
            </a:r>
            <a:endParaRPr lang="en-US" sz="1200" b="0" i="0" strike="sngStrike" dirty="0">
              <a:solidFill>
                <a:schemeClr val="bg1">
                  <a:lumMod val="65000"/>
                </a:schemeClr>
              </a:solidFill>
              <a:effectLst/>
              <a:latin typeface="Arial" panose="020B0604020202020204" pitchFamily="34" charset="0"/>
              <a:cs typeface="Arial" panose="020B0604020202020204" pitchFamily="34" charset="0"/>
            </a:endParaRPr>
          </a:p>
          <a:p>
            <a:r>
              <a:rPr lang="en-US" sz="1200" dirty="0" err="1">
                <a:solidFill>
                  <a:schemeClr val="bg1">
                    <a:lumMod val="65000"/>
                  </a:schemeClr>
                </a:solidFill>
                <a:latin typeface="Arial" panose="020B0604020202020204" pitchFamily="34" charset="0"/>
                <a:cs typeface="Arial" panose="020B0604020202020204" pitchFamily="34" charset="0"/>
              </a:rPr>
              <a:t>Jartti</a:t>
            </a:r>
            <a:r>
              <a:rPr lang="en-US" sz="1200" dirty="0">
                <a:solidFill>
                  <a:schemeClr val="bg1">
                    <a:lumMod val="65000"/>
                  </a:schemeClr>
                </a:solidFill>
                <a:latin typeface="Arial" panose="020B0604020202020204" pitchFamily="34" charset="0"/>
                <a:cs typeface="Arial" panose="020B0604020202020204" pitchFamily="34" charset="0"/>
              </a:rPr>
              <a:t> T, et al. </a:t>
            </a:r>
            <a:r>
              <a:rPr lang="en-US" sz="1200" i="1" dirty="0">
                <a:solidFill>
                  <a:schemeClr val="bg1">
                    <a:lumMod val="65000"/>
                  </a:schemeClr>
                </a:solidFill>
                <a:latin typeface="Arial" panose="020B0604020202020204" pitchFamily="34" charset="0"/>
                <a:cs typeface="Arial" panose="020B0604020202020204" pitchFamily="34" charset="0"/>
              </a:rPr>
              <a:t>Allergy.</a:t>
            </a:r>
            <a:r>
              <a:rPr lang="en-US" sz="1200" dirty="0">
                <a:solidFill>
                  <a:schemeClr val="bg1">
                    <a:lumMod val="65000"/>
                  </a:schemeClr>
                </a:solidFill>
                <a:latin typeface="Arial" panose="020B0604020202020204" pitchFamily="34" charset="0"/>
                <a:cs typeface="Arial" panose="020B0604020202020204" pitchFamily="34" charset="0"/>
              </a:rPr>
              <a:t> 2019;74:40-52.</a:t>
            </a:r>
          </a:p>
        </p:txBody>
      </p:sp>
      <p:pic>
        <p:nvPicPr>
          <p:cNvPr id="12" name="Picture 2" descr="Details are in the caption following the image">
            <a:extLst>
              <a:ext uri="{FF2B5EF4-FFF2-40B4-BE49-F238E27FC236}">
                <a16:creationId xmlns:a16="http://schemas.microsoft.com/office/drawing/2014/main" id="{7A30E761-1AB8-02F4-9AF6-F95D288DD64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096000" y="1549101"/>
            <a:ext cx="5126712" cy="41013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4" descr="Details are in the caption following the image">
            <a:extLst>
              <a:ext uri="{FF2B5EF4-FFF2-40B4-BE49-F238E27FC236}">
                <a16:creationId xmlns:a16="http://schemas.microsoft.com/office/drawing/2014/main" id="{B8F3D0DA-C2C8-5AF8-5DB8-2AD331DB27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315" y="1844276"/>
            <a:ext cx="4811127" cy="333892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95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FC78-2C5D-FF9D-DCED-9EF419184324}"/>
              </a:ext>
            </a:extLst>
          </p:cNvPr>
          <p:cNvSpPr>
            <a:spLocks noGrp="1"/>
          </p:cNvSpPr>
          <p:nvPr>
            <p:ph type="title"/>
          </p:nvPr>
        </p:nvSpPr>
        <p:spPr/>
        <p:txBody>
          <a:bodyPr/>
          <a:lstStyle/>
          <a:p>
            <a:r>
              <a:rPr lang="en-US" dirty="0"/>
              <a:t>Treatment for RSV is Mainly Supportive</a:t>
            </a:r>
          </a:p>
        </p:txBody>
      </p:sp>
      <p:pic>
        <p:nvPicPr>
          <p:cNvPr id="10" name="Picture 9">
            <a:extLst>
              <a:ext uri="{FF2B5EF4-FFF2-40B4-BE49-F238E27FC236}">
                <a16:creationId xmlns:a16="http://schemas.microsoft.com/office/drawing/2014/main" id="{4CDCD19F-40A6-507F-F57F-0D01044217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653" y="1252829"/>
            <a:ext cx="11766693" cy="5118512"/>
          </a:xfrm>
          <a:prstGeom prst="rect">
            <a:avLst/>
          </a:prstGeom>
        </p:spPr>
      </p:pic>
      <p:sp>
        <p:nvSpPr>
          <p:cNvPr id="4" name="TextBox 3">
            <a:extLst>
              <a:ext uri="{FF2B5EF4-FFF2-40B4-BE49-F238E27FC236}">
                <a16:creationId xmlns:a16="http://schemas.microsoft.com/office/drawing/2014/main" id="{3F7BF2FA-4FF5-6D0E-E8E8-B155F21B4D17}"/>
              </a:ext>
            </a:extLst>
          </p:cNvPr>
          <p:cNvSpPr txBox="1"/>
          <p:nvPr/>
        </p:nvSpPr>
        <p:spPr>
          <a:xfrm>
            <a:off x="65994" y="6581001"/>
            <a:ext cx="6096000" cy="276999"/>
          </a:xfrm>
          <a:prstGeom prst="rect">
            <a:avLst/>
          </a:prstGeom>
          <a:noFill/>
        </p:spPr>
        <p:txBody>
          <a:bodyPr wrap="square">
            <a:spAutoFit/>
          </a:bodyPr>
          <a:lstStyle/>
          <a:p>
            <a:r>
              <a:rPr lang="en-US" sz="1200" dirty="0" err="1">
                <a:solidFill>
                  <a:schemeClr val="bg1">
                    <a:lumMod val="65000"/>
                  </a:schemeClr>
                </a:solidFill>
                <a:latin typeface="Arial" panose="020B0604020202020204" pitchFamily="34" charset="0"/>
                <a:cs typeface="Arial" panose="020B0604020202020204" pitchFamily="34" charset="0"/>
              </a:rPr>
              <a:t>Jartti</a:t>
            </a:r>
            <a:r>
              <a:rPr lang="en-US" sz="1200" dirty="0">
                <a:solidFill>
                  <a:schemeClr val="bg1">
                    <a:lumMod val="65000"/>
                  </a:schemeClr>
                </a:solidFill>
                <a:latin typeface="Arial" panose="020B0604020202020204" pitchFamily="34" charset="0"/>
                <a:cs typeface="Arial" panose="020B0604020202020204" pitchFamily="34" charset="0"/>
              </a:rPr>
              <a:t> T, et al. </a:t>
            </a:r>
            <a:r>
              <a:rPr lang="en-US" sz="1200" i="1" dirty="0">
                <a:solidFill>
                  <a:schemeClr val="bg1">
                    <a:lumMod val="65000"/>
                  </a:schemeClr>
                </a:solidFill>
                <a:latin typeface="Arial" panose="020B0604020202020204" pitchFamily="34" charset="0"/>
                <a:cs typeface="Arial" panose="020B0604020202020204" pitchFamily="34" charset="0"/>
              </a:rPr>
              <a:t>Allergy.</a:t>
            </a:r>
            <a:r>
              <a:rPr lang="en-US" sz="1200" dirty="0">
                <a:solidFill>
                  <a:schemeClr val="bg1">
                    <a:lumMod val="65000"/>
                  </a:schemeClr>
                </a:solidFill>
                <a:latin typeface="Arial" panose="020B0604020202020204" pitchFamily="34" charset="0"/>
                <a:cs typeface="Arial" panose="020B0604020202020204" pitchFamily="34" charset="0"/>
              </a:rPr>
              <a:t> 2019;74:40-52.</a:t>
            </a:r>
          </a:p>
        </p:txBody>
      </p:sp>
      <p:sp>
        <p:nvSpPr>
          <p:cNvPr id="11" name="Rectangle 10">
            <a:extLst>
              <a:ext uri="{FF2B5EF4-FFF2-40B4-BE49-F238E27FC236}">
                <a16:creationId xmlns:a16="http://schemas.microsoft.com/office/drawing/2014/main" id="{5C78EB4C-CCF0-CF05-A5AF-94E1E8019681}"/>
              </a:ext>
            </a:extLst>
          </p:cNvPr>
          <p:cNvSpPr/>
          <p:nvPr/>
        </p:nvSpPr>
        <p:spPr>
          <a:xfrm>
            <a:off x="8530814" y="1484555"/>
            <a:ext cx="1710466" cy="12801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3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9AFE-B3E9-F2E8-A885-2782EFEF4509}"/>
              </a:ext>
            </a:extLst>
          </p:cNvPr>
          <p:cNvSpPr>
            <a:spLocks noGrp="1"/>
          </p:cNvSpPr>
          <p:nvPr>
            <p:ph type="title"/>
          </p:nvPr>
        </p:nvSpPr>
        <p:spPr>
          <a:xfrm>
            <a:off x="5719236" y="199505"/>
            <a:ext cx="6061364" cy="2252750"/>
          </a:xfrm>
        </p:spPr>
        <p:txBody>
          <a:bodyPr anchor="t">
            <a:noAutofit/>
          </a:bodyPr>
          <a:lstStyle/>
          <a:p>
            <a:r>
              <a:rPr lang="en-US" sz="2400" dirty="0"/>
              <a:t>Clinical Management: Assessing Efficacy for Treatment and Agents for Bronchiolitis Management via Agency for Healthcare Research and Quality (AHRQ)</a:t>
            </a:r>
          </a:p>
        </p:txBody>
      </p:sp>
      <p:sp>
        <p:nvSpPr>
          <p:cNvPr id="3" name="TextBox 2">
            <a:extLst>
              <a:ext uri="{FF2B5EF4-FFF2-40B4-BE49-F238E27FC236}">
                <a16:creationId xmlns:a16="http://schemas.microsoft.com/office/drawing/2014/main" id="{39E9AC82-2920-B850-4CFF-58F81D3EE744}"/>
              </a:ext>
            </a:extLst>
          </p:cNvPr>
          <p:cNvSpPr txBox="1"/>
          <p:nvPr/>
        </p:nvSpPr>
        <p:spPr>
          <a:xfrm>
            <a:off x="0" y="6027003"/>
            <a:ext cx="11926081" cy="830997"/>
          </a:xfrm>
          <a:prstGeom prst="rect">
            <a:avLst/>
          </a:prstGeom>
          <a:noFill/>
        </p:spPr>
        <p:txBody>
          <a:bodyPr wrap="square" rtlCol="0">
            <a:spAutoFit/>
          </a:bodyPr>
          <a:lstStyle/>
          <a:p>
            <a:r>
              <a:rPr lang="en-US" sz="800" dirty="0">
                <a:solidFill>
                  <a:schemeClr val="bg1">
                    <a:lumMod val="65000"/>
                  </a:schemeClr>
                </a:solidFill>
              </a:rPr>
              <a:t>*Evidence of modest short-term improvement only.</a:t>
            </a:r>
          </a:p>
          <a:p>
            <a:r>
              <a:rPr lang="en-US" sz="800" dirty="0">
                <a:solidFill>
                  <a:schemeClr val="bg1">
                    <a:lumMod val="65000"/>
                  </a:schemeClr>
                </a:solidFill>
              </a:rPr>
              <a:t>†Not recommended by the American Academy of Pediatrics; patients with atopy may benefit most.</a:t>
            </a:r>
            <a:br>
              <a:rPr lang="en-US" sz="800" dirty="0">
                <a:solidFill>
                  <a:schemeClr val="bg1">
                    <a:lumMod val="65000"/>
                  </a:schemeClr>
                </a:solidFill>
              </a:rPr>
            </a:br>
            <a:r>
              <a:rPr lang="en-US" sz="800" dirty="0">
                <a:solidFill>
                  <a:schemeClr val="bg1">
                    <a:lumMod val="65000"/>
                  </a:schemeClr>
                </a:solidFill>
              </a:rPr>
              <a:t>**A randomized clinical trial12 published after the AHRQ’s evidence report found no benefit with nebulized epinephrine. </a:t>
            </a:r>
            <a:br>
              <a:rPr lang="en-US" sz="800" dirty="0">
                <a:solidFill>
                  <a:schemeClr val="bg1">
                    <a:lumMod val="65000"/>
                  </a:schemeClr>
                </a:solidFill>
              </a:rPr>
            </a:br>
            <a:r>
              <a:rPr lang="en-US" sz="800" dirty="0">
                <a:solidFill>
                  <a:schemeClr val="bg1">
                    <a:lumMod val="65000"/>
                  </a:schemeClr>
                </a:solidFill>
              </a:rPr>
              <a:t>Adapted from Agency for Healthcare Research and Quality. Management of bronchiolitis in infants and children. Evidence report/technology assessment: number 69. Rockville, Md.: Agency for Healthcare Research and Quality, 2003.</a:t>
            </a:r>
            <a:br>
              <a:rPr lang="en-US" sz="800" dirty="0">
                <a:solidFill>
                  <a:schemeClr val="bg1">
                    <a:lumMod val="65000"/>
                  </a:schemeClr>
                </a:solidFill>
              </a:rPr>
            </a:br>
            <a:r>
              <a:rPr lang="en-US" sz="800" dirty="0">
                <a:solidFill>
                  <a:schemeClr val="bg1">
                    <a:lumMod val="65000"/>
                  </a:schemeClr>
                </a:solidFill>
              </a:rPr>
              <a:t>AHRQ, Agency for Healthcare Research and Quality; </a:t>
            </a:r>
            <a:r>
              <a:rPr lang="en-US" sz="800" dirty="0" err="1">
                <a:solidFill>
                  <a:schemeClr val="bg1">
                    <a:lumMod val="65000"/>
                  </a:schemeClr>
                </a:solidFill>
              </a:rPr>
              <a:t>rhDNase</a:t>
            </a:r>
            <a:r>
              <a:rPr lang="en-US" sz="800" dirty="0">
                <a:solidFill>
                  <a:schemeClr val="bg1">
                    <a:lumMod val="65000"/>
                  </a:schemeClr>
                </a:solidFill>
              </a:rPr>
              <a:t>, recombinant human deoxyribonuclease; RSV-IG, intravenous respiratory syncytial virus immune globulin.</a:t>
            </a:r>
          </a:p>
          <a:p>
            <a:r>
              <a:rPr lang="en-US" sz="800" dirty="0">
                <a:solidFill>
                  <a:schemeClr val="bg1">
                    <a:lumMod val="65000"/>
                  </a:schemeClr>
                </a:solidFill>
              </a:rPr>
              <a:t>Smith DK, et al. </a:t>
            </a:r>
            <a:r>
              <a:rPr lang="en-US" sz="800" i="1" dirty="0">
                <a:solidFill>
                  <a:schemeClr val="bg1">
                    <a:lumMod val="65000"/>
                  </a:schemeClr>
                </a:solidFill>
              </a:rPr>
              <a:t>Am Fam Physician. </a:t>
            </a:r>
            <a:r>
              <a:rPr lang="en-US" sz="800" dirty="0">
                <a:solidFill>
                  <a:schemeClr val="bg1">
                    <a:lumMod val="65000"/>
                  </a:schemeClr>
                </a:solidFill>
              </a:rPr>
              <a:t>2017;95(2):94-9; Steiner RWP. </a:t>
            </a:r>
            <a:r>
              <a:rPr lang="en-US" sz="800" i="1" dirty="0">
                <a:solidFill>
                  <a:schemeClr val="bg1">
                    <a:lumMod val="65000"/>
                  </a:schemeClr>
                </a:solidFill>
              </a:rPr>
              <a:t>Am Fam Physician. </a:t>
            </a:r>
            <a:r>
              <a:rPr lang="en-US" sz="800" dirty="0">
                <a:solidFill>
                  <a:schemeClr val="bg1">
                    <a:lumMod val="65000"/>
                  </a:schemeClr>
                </a:solidFill>
              </a:rPr>
              <a:t>2004;69(2):325-30.</a:t>
            </a:r>
          </a:p>
        </p:txBody>
      </p:sp>
      <p:sp>
        <p:nvSpPr>
          <p:cNvPr id="16" name="TextBox 15">
            <a:extLst>
              <a:ext uri="{FF2B5EF4-FFF2-40B4-BE49-F238E27FC236}">
                <a16:creationId xmlns:a16="http://schemas.microsoft.com/office/drawing/2014/main" id="{157628C1-9591-C90E-DDFE-8A5BF1B40232}"/>
              </a:ext>
            </a:extLst>
          </p:cNvPr>
          <p:cNvSpPr txBox="1"/>
          <p:nvPr/>
        </p:nvSpPr>
        <p:spPr>
          <a:xfrm>
            <a:off x="5719236" y="2345669"/>
            <a:ext cx="6127478" cy="3754874"/>
          </a:xfrm>
          <a:prstGeom prst="rect">
            <a:avLst/>
          </a:prstGeom>
        </p:spPr>
        <p:style>
          <a:lnRef idx="1">
            <a:schemeClr val="accent3"/>
          </a:lnRef>
          <a:fillRef idx="3">
            <a:schemeClr val="accent3"/>
          </a:fillRef>
          <a:effectRef idx="2">
            <a:schemeClr val="accent3"/>
          </a:effectRef>
          <a:fontRef idx="minor">
            <a:schemeClr val="lt1"/>
          </a:fontRef>
        </p:style>
        <p:txBody>
          <a:bodyPr wrap="square" lIns="182880" tIns="182880" rIns="182880" bIns="182880" rtlCol="0">
            <a:noAutofit/>
          </a:bodyPr>
          <a:lstStyle/>
          <a:p>
            <a:pPr>
              <a:spcAft>
                <a:spcPts val="600"/>
              </a:spcAft>
            </a:pPr>
            <a:r>
              <a:rPr lang="en-US" sz="2000" b="1" dirty="0">
                <a:solidFill>
                  <a:schemeClr val="bg1"/>
                </a:solidFill>
              </a:rPr>
              <a:t>Key Takeaways:</a:t>
            </a:r>
          </a:p>
          <a:p>
            <a:pPr marL="342900" indent="-342900">
              <a:spcAft>
                <a:spcPts val="600"/>
              </a:spcAft>
              <a:buFont typeface="Arial" panose="020B0604020202020204" pitchFamily="34" charset="0"/>
              <a:buChar char="•"/>
            </a:pPr>
            <a:r>
              <a:rPr lang="en-US" sz="2000" dirty="0">
                <a:solidFill>
                  <a:schemeClr val="bg1"/>
                </a:solidFill>
              </a:rPr>
              <a:t>Strategies have focused on prevention and prophylaxis with monoclonal antibody administration of Palivizumab (for high-risk infants during RSV season) </a:t>
            </a:r>
          </a:p>
          <a:p>
            <a:pPr marL="342900" indent="-342900">
              <a:spcAft>
                <a:spcPts val="600"/>
              </a:spcAft>
              <a:buFont typeface="Arial" panose="020B0604020202020204" pitchFamily="34" charset="0"/>
              <a:buChar char="•"/>
            </a:pPr>
            <a:r>
              <a:rPr lang="en-US" sz="2000" dirty="0">
                <a:solidFill>
                  <a:schemeClr val="bg1"/>
                </a:solidFill>
              </a:rPr>
              <a:t>Nebulized epinephrine therapy has not been known to decrease length of stay </a:t>
            </a:r>
          </a:p>
          <a:p>
            <a:pPr marL="342900" indent="-342900">
              <a:spcAft>
                <a:spcPts val="600"/>
              </a:spcAft>
              <a:buFont typeface="Arial" panose="020B0604020202020204" pitchFamily="34" charset="0"/>
              <a:buChar char="•"/>
            </a:pPr>
            <a:r>
              <a:rPr lang="en-US" sz="2000" dirty="0">
                <a:solidFill>
                  <a:schemeClr val="bg1"/>
                </a:solidFill>
              </a:rPr>
              <a:t>Chest physiotherapy or inhaled bronchodilators not recommended</a:t>
            </a:r>
          </a:p>
          <a:p>
            <a:pPr marL="342900" indent="-342900">
              <a:spcAft>
                <a:spcPts val="600"/>
              </a:spcAft>
              <a:buFont typeface="Arial" panose="020B0604020202020204" pitchFamily="34" charset="0"/>
              <a:buChar char="•"/>
            </a:pPr>
            <a:r>
              <a:rPr lang="en-US" sz="2000" dirty="0">
                <a:solidFill>
                  <a:schemeClr val="bg1"/>
                </a:solidFill>
              </a:rPr>
              <a:t>Antibiotics not recommended</a:t>
            </a:r>
          </a:p>
        </p:txBody>
      </p:sp>
      <p:grpSp>
        <p:nvGrpSpPr>
          <p:cNvPr id="9" name="Group 8">
            <a:extLst>
              <a:ext uri="{FF2B5EF4-FFF2-40B4-BE49-F238E27FC236}">
                <a16:creationId xmlns:a16="http://schemas.microsoft.com/office/drawing/2014/main" id="{6147657C-3F8E-8594-2978-6F95E4C22EF1}"/>
              </a:ext>
            </a:extLst>
          </p:cNvPr>
          <p:cNvGrpSpPr/>
          <p:nvPr/>
        </p:nvGrpSpPr>
        <p:grpSpPr>
          <a:xfrm>
            <a:off x="248065" y="199505"/>
            <a:ext cx="5175400" cy="5793214"/>
            <a:chOff x="842840" y="865281"/>
            <a:chExt cx="4580622" cy="5127438"/>
          </a:xfrm>
        </p:grpSpPr>
        <p:pic>
          <p:nvPicPr>
            <p:cNvPr id="6" name="Picture 5">
              <a:extLst>
                <a:ext uri="{FF2B5EF4-FFF2-40B4-BE49-F238E27FC236}">
                  <a16:creationId xmlns:a16="http://schemas.microsoft.com/office/drawing/2014/main" id="{03DF94EC-2991-6878-9056-AE96E6170D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379" y="865281"/>
              <a:ext cx="4435083" cy="5127438"/>
            </a:xfrm>
            <a:prstGeom prst="rect">
              <a:avLst/>
            </a:prstGeom>
          </p:spPr>
        </p:pic>
        <p:sp>
          <p:nvSpPr>
            <p:cNvPr id="7" name="Left Brace 6">
              <a:extLst>
                <a:ext uri="{FF2B5EF4-FFF2-40B4-BE49-F238E27FC236}">
                  <a16:creationId xmlns:a16="http://schemas.microsoft.com/office/drawing/2014/main" id="{128E74B7-472A-7491-6368-A20B69FAE4AE}"/>
                </a:ext>
              </a:extLst>
            </p:cNvPr>
            <p:cNvSpPr/>
            <p:nvPr/>
          </p:nvSpPr>
          <p:spPr>
            <a:xfrm>
              <a:off x="842840" y="4426476"/>
              <a:ext cx="354005" cy="1369206"/>
            </a:xfrm>
            <a:prstGeom prst="leftBrace">
              <a:avLst>
                <a:gd name="adj1" fmla="val 8333"/>
                <a:gd name="adj2" fmla="val 51316"/>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DF9D3308-8970-B790-65FE-EDBD0C251A31}"/>
                </a:ext>
              </a:extLst>
            </p:cNvPr>
            <p:cNvSpPr/>
            <p:nvPr/>
          </p:nvSpPr>
          <p:spPr>
            <a:xfrm>
              <a:off x="1147792" y="2001243"/>
              <a:ext cx="2197729" cy="645458"/>
            </a:xfrm>
            <a:prstGeom prst="rect">
              <a:avLst/>
            </a:prstGeom>
            <a:solidFill>
              <a:schemeClr val="accent4">
                <a:lumMod val="40000"/>
                <a:lumOff val="60000"/>
                <a:alpha val="17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3360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6978-BC2D-A64F-6C81-8D6F36FEAB50}"/>
              </a:ext>
            </a:extLst>
          </p:cNvPr>
          <p:cNvSpPr>
            <a:spLocks noGrp="1"/>
          </p:cNvSpPr>
          <p:nvPr>
            <p:ph type="title"/>
          </p:nvPr>
        </p:nvSpPr>
        <p:spPr/>
        <p:txBody>
          <a:bodyPr/>
          <a:lstStyle/>
          <a:p>
            <a:r>
              <a:rPr lang="en-US" dirty="0"/>
              <a:t>Supportive Measures Provided with In-patient Management of RSV: </a:t>
            </a:r>
          </a:p>
        </p:txBody>
      </p:sp>
      <p:graphicFrame>
        <p:nvGraphicFramePr>
          <p:cNvPr id="5" name="Content Placeholder 2">
            <a:extLst>
              <a:ext uri="{FF2B5EF4-FFF2-40B4-BE49-F238E27FC236}">
                <a16:creationId xmlns:a16="http://schemas.microsoft.com/office/drawing/2014/main" id="{E1400A4D-75EB-E424-969A-607EF57B1ED8}"/>
              </a:ext>
            </a:extLst>
          </p:cNvPr>
          <p:cNvGraphicFramePr>
            <a:graphicFrameLocks noGrp="1"/>
          </p:cNvGraphicFramePr>
          <p:nvPr>
            <p:ph idx="1"/>
            <p:extLst>
              <p:ext uri="{D42A27DB-BD31-4B8C-83A1-F6EECF244321}">
                <p14:modId xmlns:p14="http://schemas.microsoft.com/office/powerpoint/2010/main" val="3304769939"/>
              </p:ext>
            </p:extLst>
          </p:nvPr>
        </p:nvGraphicFramePr>
        <p:xfrm>
          <a:off x="1547150" y="1815378"/>
          <a:ext cx="9344628" cy="4107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39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B415-2A6B-A3F9-A758-7A3BC99E144D}"/>
              </a:ext>
            </a:extLst>
          </p:cNvPr>
          <p:cNvSpPr>
            <a:spLocks noGrp="1"/>
          </p:cNvSpPr>
          <p:nvPr>
            <p:ph type="title"/>
          </p:nvPr>
        </p:nvSpPr>
        <p:spPr/>
        <p:txBody>
          <a:bodyPr/>
          <a:lstStyle/>
          <a:p>
            <a:r>
              <a:rPr lang="en-US" dirty="0"/>
              <a:t>Respiratory Support </a:t>
            </a:r>
          </a:p>
        </p:txBody>
      </p:sp>
      <p:sp>
        <p:nvSpPr>
          <p:cNvPr id="3" name="Content Placeholder 2">
            <a:extLst>
              <a:ext uri="{FF2B5EF4-FFF2-40B4-BE49-F238E27FC236}">
                <a16:creationId xmlns:a16="http://schemas.microsoft.com/office/drawing/2014/main" id="{301D9A87-7955-C12F-5A55-D87A5A217640}"/>
              </a:ext>
            </a:extLst>
          </p:cNvPr>
          <p:cNvSpPr>
            <a:spLocks noGrp="1"/>
          </p:cNvSpPr>
          <p:nvPr>
            <p:ph sz="half" idx="1"/>
          </p:nvPr>
        </p:nvSpPr>
        <p:spPr/>
        <p:txBody>
          <a:bodyPr>
            <a:normAutofit/>
          </a:bodyPr>
          <a:lstStyle/>
          <a:p>
            <a:r>
              <a:rPr lang="en-US" dirty="0"/>
              <a:t>Supplemental oxygen support to maintain O2 saturation &gt;90-92% on RA</a:t>
            </a:r>
          </a:p>
          <a:p>
            <a:r>
              <a:rPr lang="en-US" dirty="0"/>
              <a:t>Modalities: </a:t>
            </a:r>
          </a:p>
          <a:p>
            <a:pPr lvl="1"/>
            <a:r>
              <a:rPr lang="en-US" dirty="0"/>
              <a:t>Heated HFNC (High-flow nasal cannula) – also known as high-flow warm humidified oxygen</a:t>
            </a:r>
          </a:p>
          <a:p>
            <a:pPr lvl="1"/>
            <a:r>
              <a:rPr lang="en-US" dirty="0"/>
              <a:t>CPAP </a:t>
            </a:r>
          </a:p>
          <a:p>
            <a:endParaRPr lang="en-US" dirty="0"/>
          </a:p>
          <a:p>
            <a:endParaRPr lang="en-US" dirty="0"/>
          </a:p>
        </p:txBody>
      </p:sp>
      <p:sp>
        <p:nvSpPr>
          <p:cNvPr id="5" name="Content Placeholder 4">
            <a:extLst>
              <a:ext uri="{FF2B5EF4-FFF2-40B4-BE49-F238E27FC236}">
                <a16:creationId xmlns:a16="http://schemas.microsoft.com/office/drawing/2014/main" id="{26579772-BC47-AB15-26DA-54D8E2AF723F}"/>
              </a:ext>
            </a:extLst>
          </p:cNvPr>
          <p:cNvSpPr>
            <a:spLocks noGrp="1"/>
          </p:cNvSpPr>
          <p:nvPr>
            <p:ph sz="half" idx="2"/>
          </p:nvPr>
        </p:nvSpPr>
        <p:spPr/>
        <p:txBody>
          <a:bodyPr>
            <a:normAutofit/>
          </a:bodyPr>
          <a:lstStyle/>
          <a:p>
            <a:r>
              <a:rPr lang="en-US" dirty="0"/>
              <a:t>Goals: </a:t>
            </a:r>
          </a:p>
          <a:p>
            <a:pPr lvl="1"/>
            <a:r>
              <a:rPr lang="en-US" dirty="0"/>
              <a:t>Reduce the work of breathing, improve gas exchange exchange, and avoid endotracheal intubation in infants with bronchiolitis at risk for progression to respiratory failure </a:t>
            </a:r>
          </a:p>
          <a:p>
            <a:endParaRPr lang="en-US" dirty="0"/>
          </a:p>
        </p:txBody>
      </p:sp>
      <p:sp>
        <p:nvSpPr>
          <p:cNvPr id="4" name="TextBox 3">
            <a:extLst>
              <a:ext uri="{FF2B5EF4-FFF2-40B4-BE49-F238E27FC236}">
                <a16:creationId xmlns:a16="http://schemas.microsoft.com/office/drawing/2014/main" id="{A21A1650-90DC-B99A-F198-4ADACEF5745E}"/>
              </a:ext>
            </a:extLst>
          </p:cNvPr>
          <p:cNvSpPr txBox="1"/>
          <p:nvPr/>
        </p:nvSpPr>
        <p:spPr>
          <a:xfrm>
            <a:off x="200297" y="6424750"/>
            <a:ext cx="6836229" cy="276999"/>
          </a:xfrm>
          <a:prstGeom prst="rect">
            <a:avLst/>
          </a:prstGeom>
          <a:noFill/>
        </p:spPr>
        <p:txBody>
          <a:bodyPr wrap="square" rtlCol="0">
            <a:spAutoFit/>
          </a:bodyPr>
          <a:lstStyle/>
          <a:p>
            <a:r>
              <a:rPr lang="en-US" sz="1200" dirty="0">
                <a:solidFill>
                  <a:schemeClr val="bg1">
                    <a:lumMod val="65000"/>
                  </a:schemeClr>
                </a:solidFill>
              </a:rPr>
              <a:t>CPAP, continuous positive airway pressure; HFNC, high-flow nasal cannula; RA, right atrium. </a:t>
            </a:r>
          </a:p>
        </p:txBody>
      </p:sp>
    </p:spTree>
    <p:extLst>
      <p:ext uri="{BB962C8B-B14F-4D97-AF65-F5344CB8AC3E}">
        <p14:creationId xmlns:p14="http://schemas.microsoft.com/office/powerpoint/2010/main" val="357108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5697-6FF0-87E9-6492-6A30D22F04AF}"/>
              </a:ext>
            </a:extLst>
          </p:cNvPr>
          <p:cNvSpPr>
            <a:spLocks noGrp="1"/>
          </p:cNvSpPr>
          <p:nvPr>
            <p:ph type="title"/>
          </p:nvPr>
        </p:nvSpPr>
        <p:spPr/>
        <p:txBody>
          <a:bodyPr/>
          <a:lstStyle/>
          <a:p>
            <a:r>
              <a:rPr lang="en-US" dirty="0"/>
              <a:t>Respiratory Failure </a:t>
            </a:r>
            <a:r>
              <a:rPr lang="en-US" dirty="0">
                <a:sym typeface="Wingdings" pitchFamily="2" charset="2"/>
              </a:rPr>
              <a:t> Endotracheal Intubation</a:t>
            </a:r>
            <a:endParaRPr lang="en-US" dirty="0"/>
          </a:p>
        </p:txBody>
      </p:sp>
      <p:sp>
        <p:nvSpPr>
          <p:cNvPr id="3" name="Content Placeholder 2">
            <a:extLst>
              <a:ext uri="{FF2B5EF4-FFF2-40B4-BE49-F238E27FC236}">
                <a16:creationId xmlns:a16="http://schemas.microsoft.com/office/drawing/2014/main" id="{B0134D49-6909-A211-7509-62B128FA037C}"/>
              </a:ext>
            </a:extLst>
          </p:cNvPr>
          <p:cNvSpPr>
            <a:spLocks noGrp="1"/>
          </p:cNvSpPr>
          <p:nvPr>
            <p:ph sz="half" idx="1"/>
          </p:nvPr>
        </p:nvSpPr>
        <p:spPr/>
        <p:txBody>
          <a:bodyPr/>
          <a:lstStyle/>
          <a:p>
            <a:r>
              <a:rPr lang="en-US" dirty="0"/>
              <a:t>Worsening respiratory distress despite HFNC and/or CPAP; those who have hypoxemia despite O2 supplementation </a:t>
            </a:r>
          </a:p>
          <a:p>
            <a:endParaRPr lang="en-US" dirty="0"/>
          </a:p>
        </p:txBody>
      </p:sp>
      <p:sp>
        <p:nvSpPr>
          <p:cNvPr id="4" name="Content Placeholder 3">
            <a:extLst>
              <a:ext uri="{FF2B5EF4-FFF2-40B4-BE49-F238E27FC236}">
                <a16:creationId xmlns:a16="http://schemas.microsoft.com/office/drawing/2014/main" id="{61F97ACA-D85E-C535-D7E7-AD6628403813}"/>
              </a:ext>
            </a:extLst>
          </p:cNvPr>
          <p:cNvSpPr>
            <a:spLocks noGrp="1"/>
          </p:cNvSpPr>
          <p:nvPr>
            <p:ph sz="half" idx="2"/>
          </p:nvPr>
        </p:nvSpPr>
        <p:spPr/>
        <p:txBody>
          <a:bodyPr/>
          <a:lstStyle/>
          <a:p>
            <a:r>
              <a:rPr lang="en-US" dirty="0"/>
              <a:t>Signs of impending respiratory failure: </a:t>
            </a:r>
          </a:p>
          <a:p>
            <a:pPr lvl="1"/>
            <a:r>
              <a:rPr lang="en-US" dirty="0"/>
              <a:t>Marked retractions</a:t>
            </a:r>
          </a:p>
          <a:p>
            <a:pPr lvl="1"/>
            <a:r>
              <a:rPr lang="en-US" dirty="0"/>
              <a:t>Decreased or absent breath sounds</a:t>
            </a:r>
          </a:p>
          <a:p>
            <a:pPr lvl="1"/>
            <a:r>
              <a:rPr lang="en-US" dirty="0"/>
              <a:t>Fatigue</a:t>
            </a:r>
          </a:p>
          <a:p>
            <a:pPr lvl="1"/>
            <a:r>
              <a:rPr lang="en-US" dirty="0"/>
              <a:t>Poor response to stimulation (</a:t>
            </a:r>
            <a:r>
              <a:rPr lang="en-US" dirty="0" err="1"/>
              <a:t>ie</a:t>
            </a:r>
            <a:r>
              <a:rPr lang="en-US" dirty="0"/>
              <a:t>, – weak or no cry)</a:t>
            </a:r>
          </a:p>
          <a:p>
            <a:pPr lvl="1"/>
            <a:r>
              <a:rPr lang="en-US" dirty="0"/>
              <a:t>Arterial or venous blood gas in infants often show hypercapnia (CO2 &gt;55 mmHg [arterial sample], or &gt;60 mmHg [venous sample])</a:t>
            </a:r>
          </a:p>
          <a:p>
            <a:endParaRPr lang="en-US" dirty="0"/>
          </a:p>
        </p:txBody>
      </p:sp>
    </p:spTree>
    <p:extLst>
      <p:ext uri="{BB962C8B-B14F-4D97-AF65-F5344CB8AC3E}">
        <p14:creationId xmlns:p14="http://schemas.microsoft.com/office/powerpoint/2010/main" val="2000814603"/>
      </p:ext>
    </p:extLst>
  </p:cSld>
  <p:clrMapOvr>
    <a:masterClrMapping/>
  </p:clrMapOvr>
</p:sld>
</file>

<file path=ppt/theme/theme1.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87</TotalTime>
  <Words>1005</Words>
  <Application>Microsoft Macintosh PowerPoint</Application>
  <PresentationFormat>Widescreen</PresentationFormat>
  <Paragraphs>76</Paragraphs>
  <Slides>14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PCC20</vt:lpstr>
      <vt:lpstr>Supportive Care Only for RSV in 2023– Can We Do Better? </vt:lpstr>
      <vt:lpstr>Disclaimer</vt:lpstr>
      <vt:lpstr>Burden of Infection Across Age Groups</vt:lpstr>
      <vt:lpstr>Main Cause of Bronchiolitis in Infants: RSV</vt:lpstr>
      <vt:lpstr>Treatment for RSV is Mainly Supportive</vt:lpstr>
      <vt:lpstr>Clinical Management: Assessing Efficacy for Treatment and Agents for Bronchiolitis Management via Agency for Healthcare Research and Quality (AHRQ)</vt:lpstr>
      <vt:lpstr>Supportive Measures Provided with In-patient Management of RSV: </vt:lpstr>
      <vt:lpstr>Respiratory Support </vt:lpstr>
      <vt:lpstr>Respiratory Failure  Endotracheal Intubation</vt:lpstr>
      <vt:lpstr>Nasal Suctioning </vt:lpstr>
      <vt:lpstr>Fluid Management</vt:lpstr>
      <vt:lpstr>RSV in Infants  &lt; 6 Months of Age: </vt:lpstr>
      <vt:lpstr>Long-Term Implications of Early RSV Disease</vt:lpstr>
      <vt:lpstr>Supportive Care Alone Is Insufficient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25</cp:revision>
  <dcterms:created xsi:type="dcterms:W3CDTF">2019-05-10T15:43:12Z</dcterms:created>
  <dcterms:modified xsi:type="dcterms:W3CDTF">2023-04-26T22:04:24Z</dcterms:modified>
  <cp:category/>
</cp:coreProperties>
</file>