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78" r:id="rId2"/>
    <p:sldId id="256" r:id="rId3"/>
    <p:sldId id="279" r:id="rId4"/>
    <p:sldId id="280" r:id="rId5"/>
    <p:sldId id="281" r:id="rId6"/>
    <p:sldId id="28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62" autoAdjust="0"/>
    <p:restoredTop sz="96327"/>
  </p:normalViewPr>
  <p:slideViewPr>
    <p:cSldViewPr snapToGrid="0">
      <p:cViewPr varScale="1">
        <p:scale>
          <a:sx n="119" d="100"/>
          <a:sy n="119" d="100"/>
        </p:scale>
        <p:origin x="608" y="184"/>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4/20/23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506585-ED9F-9E4B-8434-9D9103A9DC6E}" type="datetimeFigureOut">
              <a:rPr lang="en-US" smtClean="0"/>
              <a:t>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081690-8BE2-6142-AA49-DCCB1B86CB51}" type="slidenum">
              <a:rPr lang="en-US" smtClean="0"/>
              <a:t>‹#›</a:t>
            </a:fld>
            <a:endParaRPr lang="en-US"/>
          </a:p>
        </p:txBody>
      </p:sp>
    </p:spTree>
    <p:extLst>
      <p:ext uri="{BB962C8B-B14F-4D97-AF65-F5344CB8AC3E}">
        <p14:creationId xmlns:p14="http://schemas.microsoft.com/office/powerpoint/2010/main" val="2338133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5DF199-FA1F-409D-854C-B1C34FBB176A}" type="slidenum">
              <a:rPr lang="en-US" smtClean="0"/>
              <a:t>3</a:t>
            </a:fld>
            <a:endParaRPr lang="en-US"/>
          </a:p>
        </p:txBody>
      </p:sp>
    </p:spTree>
    <p:extLst>
      <p:ext uri="{BB962C8B-B14F-4D97-AF65-F5344CB8AC3E}">
        <p14:creationId xmlns:p14="http://schemas.microsoft.com/office/powerpoint/2010/main" val="3436483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5DF199-FA1F-409D-854C-B1C34FBB176A}" type="slidenum">
              <a:rPr lang="en-US" smtClean="0"/>
              <a:t>4</a:t>
            </a:fld>
            <a:endParaRPr lang="en-US"/>
          </a:p>
        </p:txBody>
      </p:sp>
    </p:spTree>
    <p:extLst>
      <p:ext uri="{BB962C8B-B14F-4D97-AF65-F5344CB8AC3E}">
        <p14:creationId xmlns:p14="http://schemas.microsoft.com/office/powerpoint/2010/main" val="372994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212121"/>
              </a:solidFill>
              <a:effectLst/>
              <a:latin typeface="BlinkMacSystemFont"/>
            </a:endParaRPr>
          </a:p>
        </p:txBody>
      </p:sp>
      <p:sp>
        <p:nvSpPr>
          <p:cNvPr id="4" name="Slide Number Placeholder 3"/>
          <p:cNvSpPr>
            <a:spLocks noGrp="1"/>
          </p:cNvSpPr>
          <p:nvPr>
            <p:ph type="sldNum" sz="quarter" idx="5"/>
          </p:nvPr>
        </p:nvSpPr>
        <p:spPr/>
        <p:txBody>
          <a:bodyPr/>
          <a:lstStyle/>
          <a:p>
            <a:fld id="{315DF199-FA1F-409D-854C-B1C34FBB176A}" type="slidenum">
              <a:rPr lang="en-US" smtClean="0"/>
              <a:t>5</a:t>
            </a:fld>
            <a:endParaRPr lang="en-US"/>
          </a:p>
        </p:txBody>
      </p:sp>
    </p:spTree>
    <p:extLst>
      <p:ext uri="{BB962C8B-B14F-4D97-AF65-F5344CB8AC3E}">
        <p14:creationId xmlns:p14="http://schemas.microsoft.com/office/powerpoint/2010/main" val="2215010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5DF199-FA1F-409D-854C-B1C34FBB176A}" type="slidenum">
              <a:rPr lang="en-US" smtClean="0"/>
              <a:t>6</a:t>
            </a:fld>
            <a:endParaRPr lang="en-US"/>
          </a:p>
        </p:txBody>
      </p:sp>
    </p:spTree>
    <p:extLst>
      <p:ext uri="{BB962C8B-B14F-4D97-AF65-F5344CB8AC3E}">
        <p14:creationId xmlns:p14="http://schemas.microsoft.com/office/powerpoint/2010/main" val="34075569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rsv/downloads/RSV-in-Infants-and-Young-Children.pdf"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www.cdc.gov/rsv/research/index.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cdc.gov/rsv/research/index.html"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www.cdc.gov/rsv/factsheet-older-adults.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A94C22-8A33-4939-8866-A3A3933EA22C}"/>
              </a:ext>
            </a:extLst>
          </p:cNvPr>
          <p:cNvSpPr>
            <a:spLocks noGrp="1"/>
          </p:cNvSpPr>
          <p:nvPr>
            <p:ph type="ctrTitle"/>
          </p:nvPr>
        </p:nvSpPr>
        <p:spPr/>
        <p:txBody>
          <a:bodyPr/>
          <a:lstStyle/>
          <a:p>
            <a:r>
              <a:rPr lang="en-US" dirty="0"/>
              <a:t>Who May Benefit From Increased Awareness of RSV and Why?</a:t>
            </a:r>
          </a:p>
        </p:txBody>
      </p:sp>
      <p:sp>
        <p:nvSpPr>
          <p:cNvPr id="5" name="Subtitle 4">
            <a:extLst>
              <a:ext uri="{FF2B5EF4-FFF2-40B4-BE49-F238E27FC236}">
                <a16:creationId xmlns:a16="http://schemas.microsoft.com/office/drawing/2014/main" id="{C0D32923-677C-4E46-BED5-CEBCA775AB91}"/>
              </a:ext>
            </a:extLst>
          </p:cNvPr>
          <p:cNvSpPr>
            <a:spLocks noGrp="1"/>
          </p:cNvSpPr>
          <p:nvPr>
            <p:ph type="subTitle" idx="1"/>
          </p:nvPr>
        </p:nvSpPr>
        <p:spPr/>
        <p:txBody>
          <a:bodyPr/>
          <a:lstStyle/>
          <a:p>
            <a:r>
              <a:rPr lang="en-US" b="1" dirty="0" err="1">
                <a:solidFill>
                  <a:schemeClr val="accent1"/>
                </a:solidFill>
              </a:rPr>
              <a:t>Vikram</a:t>
            </a:r>
            <a:r>
              <a:rPr lang="en-US" b="1" dirty="0">
                <a:solidFill>
                  <a:schemeClr val="accent1"/>
                </a:solidFill>
              </a:rPr>
              <a:t> Anand, MD, PhD</a:t>
            </a:r>
            <a:br>
              <a:rPr lang="en-US" dirty="0"/>
            </a:br>
            <a:r>
              <a:rPr lang="en-US" dirty="0"/>
              <a:t>Staff Physician, Division of Pediatric Infectious Diseases</a:t>
            </a:r>
            <a:br>
              <a:rPr lang="en-US" dirty="0"/>
            </a:br>
            <a:r>
              <a:rPr lang="en-US" dirty="0"/>
              <a:t>Cedars-Sinai Medical Center, Los Angeles, CA</a:t>
            </a:r>
          </a:p>
          <a:p>
            <a:endParaRPr lang="en-US" dirty="0"/>
          </a:p>
        </p:txBody>
      </p:sp>
    </p:spTree>
    <p:extLst>
      <p:ext uri="{BB962C8B-B14F-4D97-AF65-F5344CB8AC3E}">
        <p14:creationId xmlns:p14="http://schemas.microsoft.com/office/powerpoint/2010/main" val="1927215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0D5B-47D1-4B28-B9B4-9E9E55174150}"/>
              </a:ext>
            </a:extLst>
          </p:cNvPr>
          <p:cNvSpPr>
            <a:spLocks noGrp="1"/>
          </p:cNvSpPr>
          <p:nvPr>
            <p:ph type="title"/>
          </p:nvPr>
        </p:nvSpPr>
        <p:spPr/>
        <p:txBody>
          <a:bodyPr/>
          <a:lstStyle/>
          <a:p>
            <a:r>
              <a:rPr lang="en-US" dirty="0"/>
              <a:t>RSV – The Problem</a:t>
            </a:r>
          </a:p>
        </p:txBody>
      </p:sp>
      <p:sp>
        <p:nvSpPr>
          <p:cNvPr id="3" name="Content Placeholder 2">
            <a:extLst>
              <a:ext uri="{FF2B5EF4-FFF2-40B4-BE49-F238E27FC236}">
                <a16:creationId xmlns:a16="http://schemas.microsoft.com/office/drawing/2014/main" id="{0C030BFD-55DC-4A75-BC68-8CC19A20E56E}"/>
              </a:ext>
            </a:extLst>
          </p:cNvPr>
          <p:cNvSpPr>
            <a:spLocks noGrp="1"/>
          </p:cNvSpPr>
          <p:nvPr>
            <p:ph sz="half" idx="1"/>
          </p:nvPr>
        </p:nvSpPr>
        <p:spPr/>
        <p:txBody>
          <a:bodyPr/>
          <a:lstStyle/>
          <a:p>
            <a:r>
              <a:rPr lang="en-US" dirty="0"/>
              <a:t>Almost all children will be infected with RSV by the time they are 2 years old</a:t>
            </a:r>
          </a:p>
          <a:p>
            <a:r>
              <a:rPr lang="en-US" dirty="0"/>
              <a:t>Causes 2.1 million children to be seen in non-hospitalized settings</a:t>
            </a:r>
          </a:p>
          <a:p>
            <a:endParaRPr lang="en-US" dirty="0"/>
          </a:p>
        </p:txBody>
      </p:sp>
      <p:sp>
        <p:nvSpPr>
          <p:cNvPr id="7" name="Content Placeholder 6">
            <a:extLst>
              <a:ext uri="{FF2B5EF4-FFF2-40B4-BE49-F238E27FC236}">
                <a16:creationId xmlns:a16="http://schemas.microsoft.com/office/drawing/2014/main" id="{4883345E-0C2E-58CB-9CFC-49010BFA3788}"/>
              </a:ext>
            </a:extLst>
          </p:cNvPr>
          <p:cNvSpPr>
            <a:spLocks noGrp="1"/>
          </p:cNvSpPr>
          <p:nvPr>
            <p:ph sz="half" idx="2"/>
          </p:nvPr>
        </p:nvSpPr>
        <p:spPr/>
        <p:txBody>
          <a:bodyPr/>
          <a:lstStyle/>
          <a:p>
            <a:r>
              <a:rPr lang="en-US" dirty="0"/>
              <a:t>Responsible for 58,000-80,000 hospitalizations each year for children younger than 5 years old</a:t>
            </a:r>
          </a:p>
          <a:p>
            <a:r>
              <a:rPr lang="en-US" dirty="0"/>
              <a:t>Causes 100-300 deaths each year in children younger than 5 years old</a:t>
            </a:r>
          </a:p>
          <a:p>
            <a:endParaRPr lang="en-US" dirty="0"/>
          </a:p>
        </p:txBody>
      </p:sp>
      <p:sp>
        <p:nvSpPr>
          <p:cNvPr id="4" name="TextBox 3">
            <a:extLst>
              <a:ext uri="{FF2B5EF4-FFF2-40B4-BE49-F238E27FC236}">
                <a16:creationId xmlns:a16="http://schemas.microsoft.com/office/drawing/2014/main" id="{6B78D296-C0B7-13EF-E856-DD8921341B72}"/>
              </a:ext>
            </a:extLst>
          </p:cNvPr>
          <p:cNvSpPr txBox="1"/>
          <p:nvPr/>
        </p:nvSpPr>
        <p:spPr>
          <a:xfrm>
            <a:off x="217714" y="6058331"/>
            <a:ext cx="11756571" cy="646331"/>
          </a:xfrm>
          <a:prstGeom prst="rect">
            <a:avLst/>
          </a:prstGeom>
          <a:noFill/>
        </p:spPr>
        <p:txBody>
          <a:bodyPr wrap="square" rtlCol="0">
            <a:spAutoFit/>
          </a:bodyPr>
          <a:lstStyle/>
          <a:p>
            <a:r>
              <a:rPr lang="en-US" sz="1200" dirty="0">
                <a:solidFill>
                  <a:schemeClr val="bg1">
                    <a:lumMod val="65000"/>
                  </a:schemeClr>
                </a:solidFill>
                <a:latin typeface="Arial" panose="020B0604020202020204" pitchFamily="34" charset="0"/>
                <a:cs typeface="Arial" panose="020B0604020202020204" pitchFamily="34" charset="0"/>
              </a:rPr>
              <a:t>RSV, respiratory syncytial virus.</a:t>
            </a:r>
          </a:p>
          <a:p>
            <a:r>
              <a:rPr lang="en-US" sz="1200" dirty="0">
                <a:solidFill>
                  <a:schemeClr val="bg1">
                    <a:lumMod val="65000"/>
                  </a:schemeClr>
                </a:solidFill>
                <a:latin typeface="Arial" panose="020B0604020202020204" pitchFamily="34" charset="0"/>
                <a:cs typeface="Arial" panose="020B0604020202020204" pitchFamily="34" charset="0"/>
              </a:rPr>
              <a:t>Centers for Disease Control and Prevention. </a:t>
            </a:r>
            <a:r>
              <a:rPr lang="en-US" sz="1200" dirty="0">
                <a:solidFill>
                  <a:schemeClr val="bg1">
                    <a:lumMod val="65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www.cdc.gov/rsv/downloads/RSV-in-Infants-and-Young-Children.pdf</a:t>
            </a:r>
            <a:r>
              <a:rPr lang="en-US" sz="1200" dirty="0">
                <a:solidFill>
                  <a:schemeClr val="bg1">
                    <a:lumMod val="65000"/>
                  </a:schemeClr>
                </a:solidFill>
                <a:latin typeface="Arial" panose="020B0604020202020204" pitchFamily="34" charset="0"/>
                <a:cs typeface="Arial" panose="020B0604020202020204" pitchFamily="34" charset="0"/>
              </a:rPr>
              <a:t>. Accessed Mar 2023; Centers for Disease Control and Prevention. </a:t>
            </a:r>
            <a:r>
              <a:rPr lang="en-US" sz="1200" dirty="0">
                <a:solidFill>
                  <a:schemeClr val="bg1">
                    <a:lumMod val="6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www.cdc.gov/rsv/research/index.html</a:t>
            </a:r>
            <a:r>
              <a:rPr lang="en-US" sz="1200" dirty="0">
                <a:solidFill>
                  <a:schemeClr val="bg1">
                    <a:lumMod val="65000"/>
                  </a:schemeClr>
                </a:solidFill>
                <a:latin typeface="Arial" panose="020B0604020202020204" pitchFamily="34" charset="0"/>
                <a:cs typeface="Arial" panose="020B0604020202020204" pitchFamily="34" charset="0"/>
              </a:rPr>
              <a:t>. Accessed Mar 2023.</a:t>
            </a:r>
          </a:p>
        </p:txBody>
      </p:sp>
    </p:spTree>
    <p:extLst>
      <p:ext uri="{BB962C8B-B14F-4D97-AF65-F5344CB8AC3E}">
        <p14:creationId xmlns:p14="http://schemas.microsoft.com/office/powerpoint/2010/main" val="816302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1C3B1-F63A-4C76-8A05-B43A70CF0C44}"/>
              </a:ext>
            </a:extLst>
          </p:cNvPr>
          <p:cNvSpPr>
            <a:spLocks noGrp="1"/>
          </p:cNvSpPr>
          <p:nvPr>
            <p:ph type="title"/>
          </p:nvPr>
        </p:nvSpPr>
        <p:spPr/>
        <p:txBody>
          <a:bodyPr/>
          <a:lstStyle/>
          <a:p>
            <a:r>
              <a:rPr lang="en-US" dirty="0"/>
              <a:t>RSV – Not Just a Problem for Children</a:t>
            </a:r>
          </a:p>
        </p:txBody>
      </p:sp>
      <p:sp>
        <p:nvSpPr>
          <p:cNvPr id="3" name="Content Placeholder 2">
            <a:extLst>
              <a:ext uri="{FF2B5EF4-FFF2-40B4-BE49-F238E27FC236}">
                <a16:creationId xmlns:a16="http://schemas.microsoft.com/office/drawing/2014/main" id="{D7A6B0F0-1B08-46BC-818D-C4D09733E390}"/>
              </a:ext>
            </a:extLst>
          </p:cNvPr>
          <p:cNvSpPr>
            <a:spLocks noGrp="1"/>
          </p:cNvSpPr>
          <p:nvPr>
            <p:ph sz="half" idx="1"/>
          </p:nvPr>
        </p:nvSpPr>
        <p:spPr/>
        <p:txBody>
          <a:bodyPr/>
          <a:lstStyle/>
          <a:p>
            <a:r>
              <a:rPr lang="en-US" dirty="0"/>
              <a:t>Almost 21 million RSV infections occur in the US each year</a:t>
            </a:r>
          </a:p>
          <a:p>
            <a:r>
              <a:rPr lang="en-US" dirty="0"/>
              <a:t>Causes 120,000 hospitalizations each year in adults over 65</a:t>
            </a:r>
          </a:p>
          <a:p>
            <a:r>
              <a:rPr lang="en-US" dirty="0"/>
              <a:t>Leads to 10,000 deaths each year in adults over 65</a:t>
            </a:r>
          </a:p>
        </p:txBody>
      </p:sp>
      <p:sp>
        <p:nvSpPr>
          <p:cNvPr id="5" name="Content Placeholder 4">
            <a:extLst>
              <a:ext uri="{FF2B5EF4-FFF2-40B4-BE49-F238E27FC236}">
                <a16:creationId xmlns:a16="http://schemas.microsoft.com/office/drawing/2014/main" id="{B047789E-884D-733C-F4B9-A65DAE97FCB1}"/>
              </a:ext>
            </a:extLst>
          </p:cNvPr>
          <p:cNvSpPr>
            <a:spLocks noGrp="1"/>
          </p:cNvSpPr>
          <p:nvPr>
            <p:ph sz="half" idx="2"/>
          </p:nvPr>
        </p:nvSpPr>
        <p:spPr/>
        <p:txBody>
          <a:bodyPr/>
          <a:lstStyle/>
          <a:p>
            <a:r>
              <a:rPr lang="en-US" dirty="0"/>
              <a:t>Illness lasts for 10 days on average</a:t>
            </a:r>
          </a:p>
          <a:p>
            <a:r>
              <a:rPr lang="en-US" dirty="0"/>
              <a:t>Associated with sinus and ear symptoms, leading to unnecessary antibiotic use</a:t>
            </a:r>
          </a:p>
          <a:p>
            <a:endParaRPr lang="en-US" dirty="0"/>
          </a:p>
        </p:txBody>
      </p:sp>
      <p:sp>
        <p:nvSpPr>
          <p:cNvPr id="13" name="TextBox 12">
            <a:extLst>
              <a:ext uri="{FF2B5EF4-FFF2-40B4-BE49-F238E27FC236}">
                <a16:creationId xmlns:a16="http://schemas.microsoft.com/office/drawing/2014/main" id="{2423F61F-5448-A45B-F2A4-58047A24DF39}"/>
              </a:ext>
            </a:extLst>
          </p:cNvPr>
          <p:cNvSpPr txBox="1"/>
          <p:nvPr/>
        </p:nvSpPr>
        <p:spPr>
          <a:xfrm>
            <a:off x="304802" y="6227608"/>
            <a:ext cx="11531598" cy="461665"/>
          </a:xfrm>
          <a:prstGeom prst="rect">
            <a:avLst/>
          </a:prstGeom>
          <a:noFill/>
        </p:spPr>
        <p:txBody>
          <a:bodyPr wrap="square">
            <a:spAutoFit/>
          </a:bodyPr>
          <a:lstStyle/>
          <a:p>
            <a:r>
              <a:rPr lang="en-US" sz="1200" dirty="0">
                <a:solidFill>
                  <a:schemeClr val="bg1">
                    <a:lumMod val="65000"/>
                  </a:schemeClr>
                </a:solidFill>
                <a:latin typeface="Arial" panose="020B0604020202020204" pitchFamily="34" charset="0"/>
                <a:cs typeface="Arial" panose="020B0604020202020204" pitchFamily="34" charset="0"/>
              </a:rPr>
              <a:t>Centers for Disease Control and Prevention. </a:t>
            </a:r>
            <a:r>
              <a:rPr lang="en-US" sz="1200" dirty="0">
                <a:solidFill>
                  <a:schemeClr val="bg1">
                    <a:lumMod val="65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www.cdc.gov/rsv/research/index.html</a:t>
            </a:r>
            <a:r>
              <a:rPr lang="en-US" sz="1200" dirty="0">
                <a:solidFill>
                  <a:schemeClr val="bg1">
                    <a:lumMod val="65000"/>
                  </a:schemeClr>
                </a:solidFill>
                <a:latin typeface="Arial" panose="020B0604020202020204" pitchFamily="34" charset="0"/>
                <a:cs typeface="Arial" panose="020B0604020202020204" pitchFamily="34" charset="0"/>
              </a:rPr>
              <a:t>. Accessed Mar 2023; Centers for Disease Control and Prevention. </a:t>
            </a:r>
            <a:r>
              <a:rPr lang="en-US" sz="1200" dirty="0">
                <a:solidFill>
                  <a:schemeClr val="bg1">
                    <a:lumMod val="6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www.cdc.gov/rsv/factsheet-older-adults.pdf</a:t>
            </a:r>
            <a:r>
              <a:rPr lang="en-US" sz="1200" dirty="0">
                <a:solidFill>
                  <a:schemeClr val="bg1">
                    <a:lumMod val="65000"/>
                  </a:schemeClr>
                </a:solidFill>
                <a:latin typeface="Arial" panose="020B0604020202020204" pitchFamily="34" charset="0"/>
                <a:cs typeface="Arial" panose="020B0604020202020204" pitchFamily="34" charset="0"/>
              </a:rPr>
              <a:t>. Accessed Mar 2023; </a:t>
            </a:r>
            <a:r>
              <a:rPr lang="en-US" sz="1200" b="0" i="0" dirty="0">
                <a:solidFill>
                  <a:schemeClr val="bg1">
                    <a:lumMod val="65000"/>
                  </a:schemeClr>
                </a:solidFill>
                <a:effectLst/>
                <a:latin typeface="Arial" panose="020B0604020202020204" pitchFamily="34" charset="0"/>
                <a:cs typeface="Arial" panose="020B0604020202020204" pitchFamily="34" charset="0"/>
              </a:rPr>
              <a:t>Hall CB, et al. </a:t>
            </a:r>
            <a:r>
              <a:rPr lang="en-US" sz="1200" b="0" i="1" dirty="0">
                <a:solidFill>
                  <a:schemeClr val="bg1">
                    <a:lumMod val="65000"/>
                  </a:schemeClr>
                </a:solidFill>
                <a:effectLst/>
                <a:latin typeface="Arial" panose="020B0604020202020204" pitchFamily="34" charset="0"/>
                <a:cs typeface="Arial" panose="020B0604020202020204" pitchFamily="34" charset="0"/>
              </a:rPr>
              <a:t>Clin Infect Dis</a:t>
            </a:r>
            <a:r>
              <a:rPr lang="en-US" sz="1200" b="0" i="0" dirty="0">
                <a:solidFill>
                  <a:schemeClr val="bg1">
                    <a:lumMod val="65000"/>
                  </a:schemeClr>
                </a:solidFill>
                <a:effectLst/>
                <a:latin typeface="Arial" panose="020B0604020202020204" pitchFamily="34" charset="0"/>
                <a:cs typeface="Arial" panose="020B0604020202020204" pitchFamily="34" charset="0"/>
              </a:rPr>
              <a:t>. 2001;33(6):792-6. </a:t>
            </a:r>
            <a:endParaRPr lang="en-US" sz="120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830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61239-8673-4C4B-B328-B4EA4BE09805}"/>
              </a:ext>
            </a:extLst>
          </p:cNvPr>
          <p:cNvSpPr>
            <a:spLocks noGrp="1"/>
          </p:cNvSpPr>
          <p:nvPr>
            <p:ph type="title"/>
          </p:nvPr>
        </p:nvSpPr>
        <p:spPr/>
        <p:txBody>
          <a:bodyPr/>
          <a:lstStyle/>
          <a:p>
            <a:r>
              <a:rPr lang="en-US" dirty="0"/>
              <a:t>Many Infants Who Are Eligible for RSV Prophylaxis</a:t>
            </a:r>
            <a:br>
              <a:rPr lang="en-US" dirty="0"/>
            </a:br>
            <a:r>
              <a:rPr lang="en-US" dirty="0"/>
              <a:t>Do Not Receive It</a:t>
            </a:r>
          </a:p>
        </p:txBody>
      </p:sp>
      <p:sp>
        <p:nvSpPr>
          <p:cNvPr id="3" name="Content Placeholder 2">
            <a:extLst>
              <a:ext uri="{FF2B5EF4-FFF2-40B4-BE49-F238E27FC236}">
                <a16:creationId xmlns:a16="http://schemas.microsoft.com/office/drawing/2014/main" id="{36374C4F-940E-437F-9DEC-A826131E6B1F}"/>
              </a:ext>
            </a:extLst>
          </p:cNvPr>
          <p:cNvSpPr>
            <a:spLocks noGrp="1"/>
          </p:cNvSpPr>
          <p:nvPr>
            <p:ph sz="half" idx="1"/>
          </p:nvPr>
        </p:nvSpPr>
        <p:spPr/>
        <p:txBody>
          <a:bodyPr/>
          <a:lstStyle/>
          <a:p>
            <a:r>
              <a:rPr lang="en-US" dirty="0"/>
              <a:t>Palivizumab is an important prophylactic agent for infants at high risk of severe RSV</a:t>
            </a:r>
          </a:p>
          <a:p>
            <a:r>
              <a:rPr lang="en-US" dirty="0"/>
              <a:t>In one US study, less than 50% of eligible infants received palivizumab for RSV prophylaxis</a:t>
            </a:r>
            <a:endParaRPr lang="en-US" strike="sngStrike" dirty="0"/>
          </a:p>
          <a:p>
            <a:endParaRPr lang="en-US" dirty="0"/>
          </a:p>
          <a:p>
            <a:endParaRPr lang="en-US" dirty="0"/>
          </a:p>
        </p:txBody>
      </p:sp>
      <p:sp>
        <p:nvSpPr>
          <p:cNvPr id="5" name="Content Placeholder 4">
            <a:extLst>
              <a:ext uri="{FF2B5EF4-FFF2-40B4-BE49-F238E27FC236}">
                <a16:creationId xmlns:a16="http://schemas.microsoft.com/office/drawing/2014/main" id="{B0069BE8-9C28-90BD-0AFA-0FD7932F61F9}"/>
              </a:ext>
            </a:extLst>
          </p:cNvPr>
          <p:cNvSpPr>
            <a:spLocks noGrp="1"/>
          </p:cNvSpPr>
          <p:nvPr>
            <p:ph sz="half" idx="2"/>
          </p:nvPr>
        </p:nvSpPr>
        <p:spPr/>
        <p:txBody>
          <a:bodyPr/>
          <a:lstStyle/>
          <a:p>
            <a:r>
              <a:rPr lang="en-US" dirty="0"/>
              <a:t>In a different US study, of an estimated 270,000 eligible infants, only 78,000 infants received at least one dose</a:t>
            </a:r>
            <a:endParaRPr lang="en-US" strike="sngStrike" dirty="0"/>
          </a:p>
          <a:p>
            <a:endParaRPr lang="en-US" dirty="0"/>
          </a:p>
        </p:txBody>
      </p:sp>
      <p:sp>
        <p:nvSpPr>
          <p:cNvPr id="4" name="TextBox 3">
            <a:extLst>
              <a:ext uri="{FF2B5EF4-FFF2-40B4-BE49-F238E27FC236}">
                <a16:creationId xmlns:a16="http://schemas.microsoft.com/office/drawing/2014/main" id="{86CA4C16-FA24-2A5E-77F6-B59387CE6D19}"/>
              </a:ext>
            </a:extLst>
          </p:cNvPr>
          <p:cNvSpPr txBox="1"/>
          <p:nvPr/>
        </p:nvSpPr>
        <p:spPr>
          <a:xfrm>
            <a:off x="294640" y="6288172"/>
            <a:ext cx="11754792" cy="461665"/>
          </a:xfrm>
          <a:prstGeom prst="rect">
            <a:avLst/>
          </a:prstGeom>
          <a:noFill/>
        </p:spPr>
        <p:txBody>
          <a:bodyPr wrap="square" rtlCol="0">
            <a:spAutoFit/>
          </a:bodyPr>
          <a:lstStyle/>
          <a:p>
            <a:r>
              <a:rPr lang="en-US" sz="1200" b="0" i="0" dirty="0">
                <a:solidFill>
                  <a:schemeClr val="bg1">
                    <a:lumMod val="65000"/>
                  </a:schemeClr>
                </a:solidFill>
                <a:effectLst/>
                <a:latin typeface="Arial" panose="020B0604020202020204" pitchFamily="34" charset="0"/>
                <a:cs typeface="Arial" panose="020B0604020202020204" pitchFamily="34" charset="0"/>
              </a:rPr>
              <a:t>Ambrose CS, et al. </a:t>
            </a:r>
            <a:r>
              <a:rPr lang="en-US" sz="1200" b="0" i="1" dirty="0">
                <a:solidFill>
                  <a:schemeClr val="bg1">
                    <a:lumMod val="65000"/>
                  </a:schemeClr>
                </a:solidFill>
                <a:effectLst/>
                <a:latin typeface="Arial" panose="020B0604020202020204" pitchFamily="34" charset="0"/>
                <a:cs typeface="Arial" panose="020B0604020202020204" pitchFamily="34" charset="0"/>
              </a:rPr>
              <a:t>Hum </a:t>
            </a:r>
            <a:r>
              <a:rPr lang="en-US" sz="1200" b="0" i="1" dirty="0" err="1">
                <a:solidFill>
                  <a:schemeClr val="bg1">
                    <a:lumMod val="65000"/>
                  </a:schemeClr>
                </a:solidFill>
                <a:effectLst/>
                <a:latin typeface="Arial" panose="020B0604020202020204" pitchFamily="34" charset="0"/>
                <a:cs typeface="Arial" panose="020B0604020202020204" pitchFamily="34" charset="0"/>
              </a:rPr>
              <a:t>Vaccin</a:t>
            </a:r>
            <a:r>
              <a:rPr lang="en-US" sz="1200" b="0" i="1" dirty="0">
                <a:solidFill>
                  <a:schemeClr val="bg1">
                    <a:lumMod val="65000"/>
                  </a:schemeClr>
                </a:solidFill>
                <a:effectLst/>
                <a:latin typeface="Arial" panose="020B0604020202020204" pitchFamily="34" charset="0"/>
                <a:cs typeface="Arial" panose="020B0604020202020204" pitchFamily="34" charset="0"/>
              </a:rPr>
              <a:t> </a:t>
            </a:r>
            <a:r>
              <a:rPr lang="en-US" sz="1200" b="0" i="1" dirty="0" err="1">
                <a:solidFill>
                  <a:schemeClr val="bg1">
                    <a:lumMod val="65000"/>
                  </a:schemeClr>
                </a:solidFill>
                <a:effectLst/>
                <a:latin typeface="Arial" panose="020B0604020202020204" pitchFamily="34" charset="0"/>
                <a:cs typeface="Arial" panose="020B0604020202020204" pitchFamily="34" charset="0"/>
              </a:rPr>
              <a:t>Immunother</a:t>
            </a:r>
            <a:r>
              <a:rPr lang="en-US" sz="1200" b="0" i="0" dirty="0">
                <a:solidFill>
                  <a:schemeClr val="bg1">
                    <a:lumMod val="65000"/>
                  </a:schemeClr>
                </a:solidFill>
                <a:effectLst/>
                <a:latin typeface="Arial" panose="020B0604020202020204" pitchFamily="34" charset="0"/>
                <a:cs typeface="Arial" panose="020B0604020202020204" pitchFamily="34" charset="0"/>
              </a:rPr>
              <a:t>. 2014;10(10):2785-8; Byington CL, et al. </a:t>
            </a:r>
            <a:r>
              <a:rPr lang="en-US" sz="1200" b="0" i="1" dirty="0">
                <a:solidFill>
                  <a:schemeClr val="bg1">
                    <a:lumMod val="65000"/>
                  </a:schemeClr>
                </a:solidFill>
                <a:effectLst/>
                <a:latin typeface="Arial" panose="020B0604020202020204" pitchFamily="34" charset="0"/>
                <a:cs typeface="Arial" panose="020B0604020202020204" pitchFamily="34" charset="0"/>
              </a:rPr>
              <a:t>Pediatrics</a:t>
            </a:r>
            <a:r>
              <a:rPr lang="en-US" sz="1200" b="0" i="0" dirty="0">
                <a:solidFill>
                  <a:schemeClr val="bg1">
                    <a:lumMod val="65000"/>
                  </a:schemeClr>
                </a:solidFill>
                <a:effectLst/>
                <a:latin typeface="Arial" panose="020B0604020202020204" pitchFamily="34" charset="0"/>
                <a:cs typeface="Arial" panose="020B0604020202020204" pitchFamily="34" charset="0"/>
              </a:rPr>
              <a:t>. 2016;138(2):e20161494; Farber HJ, et al. </a:t>
            </a:r>
            <a:r>
              <a:rPr lang="en-US" sz="1200" b="0" i="1" dirty="0">
                <a:solidFill>
                  <a:schemeClr val="bg1">
                    <a:lumMod val="65000"/>
                  </a:schemeClr>
                </a:solidFill>
                <a:effectLst/>
                <a:latin typeface="Arial" panose="020B0604020202020204" pitchFamily="34" charset="0"/>
                <a:cs typeface="Arial" panose="020B0604020202020204" pitchFamily="34" charset="0"/>
              </a:rPr>
              <a:t>Pediatrics</a:t>
            </a:r>
            <a:r>
              <a:rPr lang="en-US" sz="1200" b="0" i="0" dirty="0">
                <a:solidFill>
                  <a:schemeClr val="bg1">
                    <a:lumMod val="65000"/>
                  </a:schemeClr>
                </a:solidFill>
                <a:effectLst/>
                <a:latin typeface="Arial" panose="020B0604020202020204" pitchFamily="34" charset="0"/>
                <a:cs typeface="Arial" panose="020B0604020202020204" pitchFamily="34" charset="0"/>
              </a:rPr>
              <a:t>. 2016;138(2):e20160627. </a:t>
            </a:r>
          </a:p>
        </p:txBody>
      </p:sp>
    </p:spTree>
    <p:extLst>
      <p:ext uri="{BB962C8B-B14F-4D97-AF65-F5344CB8AC3E}">
        <p14:creationId xmlns:p14="http://schemas.microsoft.com/office/powerpoint/2010/main" val="2785461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D3342-AE92-4FC5-B90A-3C88D7DF282C}"/>
              </a:ext>
            </a:extLst>
          </p:cNvPr>
          <p:cNvSpPr>
            <a:spLocks noGrp="1"/>
          </p:cNvSpPr>
          <p:nvPr>
            <p:ph type="title"/>
          </p:nvPr>
        </p:nvSpPr>
        <p:spPr/>
        <p:txBody>
          <a:bodyPr/>
          <a:lstStyle/>
          <a:p>
            <a:r>
              <a:rPr lang="en-US" dirty="0"/>
              <a:t>RSV is Underrecognized</a:t>
            </a:r>
          </a:p>
        </p:txBody>
      </p:sp>
      <p:sp>
        <p:nvSpPr>
          <p:cNvPr id="3" name="Content Placeholder 2">
            <a:extLst>
              <a:ext uri="{FF2B5EF4-FFF2-40B4-BE49-F238E27FC236}">
                <a16:creationId xmlns:a16="http://schemas.microsoft.com/office/drawing/2014/main" id="{2313D726-1B63-45AD-BC8E-D16266C64695}"/>
              </a:ext>
            </a:extLst>
          </p:cNvPr>
          <p:cNvSpPr>
            <a:spLocks noGrp="1"/>
          </p:cNvSpPr>
          <p:nvPr>
            <p:ph sz="half" idx="1"/>
          </p:nvPr>
        </p:nvSpPr>
        <p:spPr/>
        <p:txBody>
          <a:bodyPr vert="horz" lIns="91440" tIns="45720" rIns="91440" bIns="45720" rtlCol="0" anchor="t">
            <a:normAutofit/>
          </a:bodyPr>
          <a:lstStyle/>
          <a:p>
            <a:r>
              <a:rPr lang="en-US" dirty="0"/>
              <a:t>35% of RSV diagnoses were attributable to RSV tests performed in adults in an inpatient setting, whereas 55% of RSV diagnoses were attributable to RSV tests performed in an outpatient setting</a:t>
            </a:r>
          </a:p>
          <a:p>
            <a:r>
              <a:rPr lang="en-US" dirty="0"/>
              <a:t>Despite testing, RSV is frequently underdiagnosed</a:t>
            </a:r>
          </a:p>
        </p:txBody>
      </p:sp>
      <p:sp>
        <p:nvSpPr>
          <p:cNvPr id="5" name="Content Placeholder 4">
            <a:extLst>
              <a:ext uri="{FF2B5EF4-FFF2-40B4-BE49-F238E27FC236}">
                <a16:creationId xmlns:a16="http://schemas.microsoft.com/office/drawing/2014/main" id="{7C4723CA-9625-EEA5-8065-F7B850DE1DA9}"/>
              </a:ext>
            </a:extLst>
          </p:cNvPr>
          <p:cNvSpPr>
            <a:spLocks noGrp="1"/>
          </p:cNvSpPr>
          <p:nvPr>
            <p:ph sz="half" idx="2"/>
          </p:nvPr>
        </p:nvSpPr>
        <p:spPr/>
        <p:txBody>
          <a:bodyPr>
            <a:normAutofit/>
          </a:bodyPr>
          <a:lstStyle/>
          <a:p>
            <a:r>
              <a:rPr lang="en-US" dirty="0"/>
              <a:t>RSV testing is not available in many care practices</a:t>
            </a:r>
          </a:p>
          <a:p>
            <a:r>
              <a:rPr lang="en-US" dirty="0"/>
              <a:t>RSV testing may lead to decreased antibiotic use</a:t>
            </a:r>
          </a:p>
          <a:p>
            <a:endParaRPr lang="en-US" dirty="0"/>
          </a:p>
        </p:txBody>
      </p:sp>
      <p:sp>
        <p:nvSpPr>
          <p:cNvPr id="4" name="TextBox 3">
            <a:extLst>
              <a:ext uri="{FF2B5EF4-FFF2-40B4-BE49-F238E27FC236}">
                <a16:creationId xmlns:a16="http://schemas.microsoft.com/office/drawing/2014/main" id="{193068B7-AF00-1357-DD44-04F8B660448D}"/>
              </a:ext>
            </a:extLst>
          </p:cNvPr>
          <p:cNvSpPr txBox="1"/>
          <p:nvPr/>
        </p:nvSpPr>
        <p:spPr>
          <a:xfrm>
            <a:off x="244929" y="6433457"/>
            <a:ext cx="10891157" cy="276999"/>
          </a:xfrm>
          <a:prstGeom prst="rect">
            <a:avLst/>
          </a:prstGeom>
          <a:noFill/>
        </p:spPr>
        <p:txBody>
          <a:bodyPr wrap="square" rtlCol="0">
            <a:spAutoFit/>
          </a:bodyPr>
          <a:lstStyle/>
          <a:p>
            <a:r>
              <a:rPr lang="en-US" sz="1200" dirty="0" err="1">
                <a:solidFill>
                  <a:schemeClr val="bg1">
                    <a:lumMod val="65000"/>
                  </a:schemeClr>
                </a:solidFill>
              </a:rPr>
              <a:t>Makari</a:t>
            </a:r>
            <a:r>
              <a:rPr lang="en-US" sz="1200" dirty="0">
                <a:solidFill>
                  <a:schemeClr val="bg1">
                    <a:lumMod val="65000"/>
                  </a:schemeClr>
                </a:solidFill>
              </a:rPr>
              <a:t> D, et al. </a:t>
            </a:r>
            <a:r>
              <a:rPr lang="en-US" sz="1200" i="1" dirty="0">
                <a:solidFill>
                  <a:schemeClr val="bg1">
                    <a:lumMod val="65000"/>
                  </a:schemeClr>
                </a:solidFill>
              </a:rPr>
              <a:t>Clin </a:t>
            </a:r>
            <a:r>
              <a:rPr lang="en-US" sz="1200" i="1" dirty="0" err="1">
                <a:solidFill>
                  <a:schemeClr val="bg1">
                    <a:lumMod val="65000"/>
                  </a:schemeClr>
                </a:solidFill>
              </a:rPr>
              <a:t>Pediatr</a:t>
            </a:r>
            <a:r>
              <a:rPr lang="en-US" sz="1200" i="1" dirty="0">
                <a:solidFill>
                  <a:schemeClr val="bg1">
                    <a:lumMod val="65000"/>
                  </a:schemeClr>
                </a:solidFill>
              </a:rPr>
              <a:t>. </a:t>
            </a:r>
            <a:r>
              <a:rPr lang="en-US" sz="1200" dirty="0">
                <a:solidFill>
                  <a:schemeClr val="bg1">
                    <a:lumMod val="65000"/>
                  </a:schemeClr>
                </a:solidFill>
              </a:rPr>
              <a:t>2014;54(6):594-7; Phuong TT, et al. </a:t>
            </a:r>
            <a:r>
              <a:rPr lang="en-US" sz="1200" i="1" dirty="0">
                <a:solidFill>
                  <a:schemeClr val="bg1">
                    <a:lumMod val="65000"/>
                  </a:schemeClr>
                </a:solidFill>
              </a:rPr>
              <a:t>BMC Infect Dis. </a:t>
            </a:r>
            <a:r>
              <a:rPr lang="en-US" sz="1200" dirty="0">
                <a:solidFill>
                  <a:schemeClr val="bg1">
                    <a:lumMod val="65000"/>
                  </a:schemeClr>
                </a:solidFill>
              </a:rPr>
              <a:t>2022;22:681.</a:t>
            </a:r>
          </a:p>
        </p:txBody>
      </p:sp>
    </p:spTree>
    <p:extLst>
      <p:ext uri="{BB962C8B-B14F-4D97-AF65-F5344CB8AC3E}">
        <p14:creationId xmlns:p14="http://schemas.microsoft.com/office/powerpoint/2010/main" val="1517443176"/>
      </p:ext>
    </p:extLst>
  </p:cSld>
  <p:clrMapOvr>
    <a:masterClrMapping/>
  </p:clrMapOvr>
</p:sld>
</file>

<file path=ppt/theme/theme1.xml><?xml version="1.0" encoding="utf-8"?>
<a:theme xmlns:a="http://schemas.openxmlformats.org/drawingml/2006/main" name="PCC20">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39</TotalTime>
  <Words>606</Words>
  <Application>Microsoft Macintosh PowerPoint</Application>
  <PresentationFormat>Widescreen</PresentationFormat>
  <Paragraphs>33</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BlinkMacSystemFont</vt:lpstr>
      <vt:lpstr>Calibri</vt:lpstr>
      <vt:lpstr>PCC20</vt:lpstr>
      <vt:lpstr>Who May Benefit From Increased Awareness of RSV and Why?</vt:lpstr>
      <vt:lpstr>Disclaimer</vt:lpstr>
      <vt:lpstr>RSV – The Problem</vt:lpstr>
      <vt:lpstr>RSV – Not Just a Problem for Children</vt:lpstr>
      <vt:lpstr>Many Infants Who Are Eligible for RSV Prophylaxis Do Not Receive It</vt:lpstr>
      <vt:lpstr>RSV is Underrecognized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May Benefit From Increased Awareness of RSV and Why?</dc:title>
  <dc:subject/>
  <dc:creator>MedEd On The Go</dc:creator>
  <cp:keywords/>
  <dc:description/>
  <cp:lastModifiedBy>Moriah Diethorn</cp:lastModifiedBy>
  <cp:revision>22</cp:revision>
  <dcterms:created xsi:type="dcterms:W3CDTF">2019-05-10T15:43:12Z</dcterms:created>
  <dcterms:modified xsi:type="dcterms:W3CDTF">2023-04-20T20:17:37Z</dcterms:modified>
  <cp:category/>
</cp:coreProperties>
</file>