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134959350" r:id="rId2"/>
    <p:sldId id="2134959351" r:id="rId3"/>
    <p:sldId id="2134959352" r:id="rId4"/>
    <p:sldId id="2134959313" r:id="rId5"/>
    <p:sldId id="2134959267" r:id="rId6"/>
    <p:sldId id="2134959268" r:id="rId7"/>
    <p:sldId id="2134959308" r:id="rId8"/>
    <p:sldId id="213495930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7EF15A-E574-E302-DFA3-09CD43B36F79}" name="R. Krasuski" initials="RK" userId="4b5039dea0b12cc5" providerId="Windows Live"/>
  <p188:author id="{12A782B3-B426-5A74-1AC1-55275C315B55}" name="Rebecca Barraclough" initials="RB" userId="Rebecca Barraclough" providerId="None"/>
  <p188:author id="{B74F6FBA-DD9A-2C89-E0CE-0BDF1E628454}" name="Dixon Wilde" initials="DWW" userId="Dixon Wilde" providerId="None"/>
  <p188:author id="{395453D9-83D9-A04B-6D27-6FB645420696}" name="Dr Dixon Wilde" initials="DDW" userId="Dr Dixon Wild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6EBF1"/>
    <a:srgbClr val="002B49"/>
    <a:srgbClr val="005897"/>
    <a:srgbClr val="431479"/>
    <a:srgbClr val="FB9705"/>
    <a:srgbClr val="082035"/>
    <a:srgbClr val="E5F4FF"/>
    <a:srgbClr val="FFE733"/>
    <a:srgbClr val="C4C4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1" autoAdjust="0"/>
    <p:restoredTop sz="86002" autoAdjust="0"/>
  </p:normalViewPr>
  <p:slideViewPr>
    <p:cSldViewPr snapToGrid="0">
      <p:cViewPr varScale="1">
        <p:scale>
          <a:sx n="112" d="100"/>
          <a:sy n="112" d="100"/>
        </p:scale>
        <p:origin x="120" y="276"/>
      </p:cViewPr>
      <p:guideLst>
        <p:guide orient="horz" pos="792"/>
        <p:guide pos="384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7/27/2022</a:t>
            </a:fld>
            <a:endParaRPr lang="en-US" dirty="0"/>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dirty="0"/>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85C69-9C16-9A44-BDFD-29B5EE0732F5}" type="datetimeFigureOut">
              <a:rPr lang="en-US" smtClean="0"/>
              <a:t>7/27/2022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EA3B5-9BF5-544F-A9A7-ACE69FCA2A2B}" type="slidenum">
              <a:rPr lang="en-US" smtClean="0"/>
              <a:t>‹#›</a:t>
            </a:fld>
            <a:endParaRPr lang="en-US" dirty="0"/>
          </a:p>
        </p:txBody>
      </p:sp>
    </p:spTree>
    <p:extLst>
      <p:ext uri="{BB962C8B-B14F-4D97-AF65-F5344CB8AC3E}">
        <p14:creationId xmlns:p14="http://schemas.microsoft.com/office/powerpoint/2010/main" val="4198672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6EA3B5-9BF5-544F-A9A7-ACE69FCA2A2B}" type="slidenum">
              <a:rPr lang="en-US" smtClean="0"/>
              <a:t>1</a:t>
            </a:fld>
            <a:endParaRPr lang="en-US" dirty="0"/>
          </a:p>
        </p:txBody>
      </p:sp>
    </p:spTree>
    <p:extLst>
      <p:ext uri="{BB962C8B-B14F-4D97-AF65-F5344CB8AC3E}">
        <p14:creationId xmlns:p14="http://schemas.microsoft.com/office/powerpoint/2010/main" val="11922400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3869757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B2AC3E-B688-4B1C-9103-B5768B1AB038}"/>
              </a:ext>
            </a:extLst>
          </p:cNvPr>
          <p:cNvSpPr>
            <a:spLocks noGrp="1"/>
          </p:cNvSpPr>
          <p:nvPr>
            <p:ph sz="half" idx="1"/>
          </p:nvPr>
        </p:nvSpPr>
        <p:spPr>
          <a:xfrm>
            <a:off x="5143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10" name="Text Placeholder 11">
            <a:extLst>
              <a:ext uri="{FF2B5EF4-FFF2-40B4-BE49-F238E27FC236}">
                <a16:creationId xmlns:a16="http://schemas.microsoft.com/office/drawing/2014/main" id="{1E2F3F98-3FA0-4FC6-8E0E-2CCCED66FE3D}"/>
              </a:ext>
            </a:extLst>
          </p:cNvPr>
          <p:cNvSpPr>
            <a:spLocks noGrp="1"/>
          </p:cNvSpPr>
          <p:nvPr>
            <p:ph type="body" sz="quarter" idx="10" hasCustomPrompt="1"/>
          </p:nvPr>
        </p:nvSpPr>
        <p:spPr>
          <a:xfrm>
            <a:off x="460723" y="955184"/>
            <a:ext cx="11159777" cy="415925"/>
          </a:xfrm>
        </p:spPr>
        <p:txBody>
          <a:bodyPr>
            <a:noAutofit/>
          </a:bodyPr>
          <a:lstStyle>
            <a:lvl1pPr algn="ctr">
              <a:buNone/>
              <a:defRPr sz="2500" cap="all" baseline="0">
                <a:solidFill>
                  <a:schemeClr val="bg1"/>
                </a:solidFill>
              </a:defRPr>
            </a:lvl1pPr>
          </a:lstStyle>
          <a:p>
            <a:pPr lvl="0"/>
            <a:r>
              <a:rPr lang="en-US" sz="2500" cap="all" baseline="0" dirty="0"/>
              <a:t>Blank headline</a:t>
            </a:r>
            <a:endParaRPr lang="en-US" dirty="0"/>
          </a:p>
        </p:txBody>
      </p:sp>
      <p:sp>
        <p:nvSpPr>
          <p:cNvPr id="12" name="Content Placeholder 2">
            <a:extLst>
              <a:ext uri="{FF2B5EF4-FFF2-40B4-BE49-F238E27FC236}">
                <a16:creationId xmlns:a16="http://schemas.microsoft.com/office/drawing/2014/main" id="{A7B2AC3E-B688-4B1C-9103-B5768B1AB038}"/>
              </a:ext>
            </a:extLst>
          </p:cNvPr>
          <p:cNvSpPr>
            <a:spLocks noGrp="1"/>
          </p:cNvSpPr>
          <p:nvPr>
            <p:ph sz="half" idx="13"/>
          </p:nvPr>
        </p:nvSpPr>
        <p:spPr>
          <a:xfrm>
            <a:off x="63309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67429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only NEW">
    <p:spTree>
      <p:nvGrpSpPr>
        <p:cNvPr id="1" name=""/>
        <p:cNvGrpSpPr/>
        <p:nvPr/>
      </p:nvGrpSpPr>
      <p:grpSpPr>
        <a:xfrm>
          <a:off x="0" y="0"/>
          <a:ext cx="0" cy="0"/>
          <a:chOff x="0" y="0"/>
          <a:chExt cx="0" cy="0"/>
        </a:xfrm>
      </p:grpSpPr>
      <p:sp>
        <p:nvSpPr>
          <p:cNvPr id="7"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35978" y="870700"/>
            <a:ext cx="11320043" cy="438582"/>
          </a:xfrm>
        </p:spPr>
        <p:txBody>
          <a:bodyPr anchor="b">
            <a:spAutoFit/>
          </a:bodyPr>
          <a:lstStyle>
            <a:lvl1pPr marL="0" indent="0">
              <a:buNone/>
              <a:defRPr sz="2500" cap="all" baseline="0">
                <a:solidFill>
                  <a:schemeClr val="bg1"/>
                </a:solidFill>
              </a:defRPr>
            </a:lvl1pPr>
          </a:lstStyle>
          <a:p>
            <a:pPr lvl="0"/>
            <a:r>
              <a:rPr lang="en-US" sz="2500" cap="all" baseline="0" dirty="0"/>
              <a:t>Blank headline</a:t>
            </a:r>
            <a:endParaRPr lang="en-US" dirty="0"/>
          </a:p>
        </p:txBody>
      </p:sp>
    </p:spTree>
    <p:extLst>
      <p:ext uri="{BB962C8B-B14F-4D97-AF65-F5344CB8AC3E}">
        <p14:creationId xmlns:p14="http://schemas.microsoft.com/office/powerpoint/2010/main" val="4095744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521048" y="854076"/>
            <a:ext cx="11320043" cy="438582"/>
          </a:xfrm>
        </p:spPr>
        <p:txBody>
          <a:bodyPr anchor="b">
            <a:spAutoFit/>
          </a:bodyPr>
          <a:lstStyle>
            <a:lvl1pPr marL="0" indent="0">
              <a:buNone/>
              <a:defRPr sz="2500" cap="all" baseline="0">
                <a:solidFill>
                  <a:schemeClr val="bg1"/>
                </a:solidFill>
                <a:latin typeface="Arial" panose="020B0604020202020204" pitchFamily="34" charset="0"/>
                <a:cs typeface="Arial" panose="020B0604020202020204" pitchFamily="34" charset="0"/>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93571" y="6502981"/>
            <a:ext cx="9401694" cy="276999"/>
          </a:xfrm>
        </p:spPr>
        <p:txBody>
          <a:bodyPr wrap="square" anchor="b">
            <a:spAutoFit/>
          </a:bodyPr>
          <a:lstStyle>
            <a:lvl1pPr marL="0" indent="0">
              <a:lnSpc>
                <a:spcPct val="100000"/>
              </a:lnSpc>
              <a:spcBef>
                <a:spcPts val="0"/>
              </a:spcBef>
              <a:buNone/>
              <a:defRPr sz="1200">
                <a:solidFill>
                  <a:schemeClr val="tx1"/>
                </a:solidFill>
              </a:defRPr>
            </a:lvl1pPr>
          </a:lstStyle>
          <a:p>
            <a:pPr lvl="0"/>
            <a:endParaRPr lang="en-US" dirty="0"/>
          </a:p>
        </p:txBody>
      </p:sp>
    </p:spTree>
    <p:extLst>
      <p:ext uri="{BB962C8B-B14F-4D97-AF65-F5344CB8AC3E}">
        <p14:creationId xmlns:p14="http://schemas.microsoft.com/office/powerpoint/2010/main" val="796237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Content,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21295" y="956362"/>
            <a:ext cx="11159777" cy="415925"/>
          </a:xfrm>
        </p:spPr>
        <p:txBody>
          <a:bodyPr anchor="b">
            <a:noAutofit/>
          </a:bodyPr>
          <a:lstStyle>
            <a:lvl1pPr>
              <a:buNone/>
              <a:defRPr sz="2500" cap="all" baseline="0">
                <a:solidFill>
                  <a:schemeClr val="bg1"/>
                </a:solidFill>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30248" y="6470684"/>
            <a:ext cx="9175976" cy="258532"/>
          </a:xfrm>
        </p:spPr>
        <p:txBody>
          <a:bodyPr anchor="b">
            <a:noAutofit/>
          </a:bodyPr>
          <a:lstStyle>
            <a:lvl1pPr>
              <a:lnSpc>
                <a:spcPct val="100000"/>
              </a:lnSpc>
              <a:spcBef>
                <a:spcPts val="0"/>
              </a:spcBef>
              <a:buNone/>
              <a:defRPr sz="1200">
                <a:solidFill>
                  <a:schemeClr val="tx1"/>
                </a:solidFill>
              </a:defRPr>
            </a:lvl1pPr>
          </a:lstStyle>
          <a:p>
            <a:pPr lvl="0"/>
            <a:endParaRPr lang="en-US" dirty="0"/>
          </a:p>
        </p:txBody>
      </p:sp>
      <p:sp>
        <p:nvSpPr>
          <p:cNvPr id="3" name="Text Placeholder 2">
            <a:extLst>
              <a:ext uri="{FF2B5EF4-FFF2-40B4-BE49-F238E27FC236}">
                <a16:creationId xmlns:a16="http://schemas.microsoft.com/office/drawing/2014/main" id="{E5A50052-47BE-4851-A7AF-135D6020DB62}"/>
              </a:ext>
            </a:extLst>
          </p:cNvPr>
          <p:cNvSpPr>
            <a:spLocks noGrp="1"/>
          </p:cNvSpPr>
          <p:nvPr>
            <p:ph type="body" sz="quarter" idx="12"/>
          </p:nvPr>
        </p:nvSpPr>
        <p:spPr>
          <a:xfrm>
            <a:off x="546099" y="1575573"/>
            <a:ext cx="11160125" cy="4757737"/>
          </a:xfrm>
        </p:spPr>
        <p:txBody>
          <a:bodyPr/>
          <a:lstStyle>
            <a:lvl1pPr>
              <a:lnSpc>
                <a:spcPct val="100000"/>
              </a:lnSpc>
              <a:spcAft>
                <a:spcPts val="600"/>
              </a:spcAft>
              <a:defRPr/>
            </a:lvl1pPr>
            <a:lvl2pPr>
              <a:lnSpc>
                <a:spcPct val="100000"/>
              </a:lnSpc>
              <a:spcAft>
                <a:spcPts val="600"/>
              </a:spcAft>
              <a:buFont typeface="Calibri" panose="020F0502020204030204" pitchFamily="34" charset="0"/>
              <a:buChar char="‒"/>
              <a:defRPr/>
            </a:lvl2pPr>
            <a:lvl3pPr>
              <a:lnSpc>
                <a:spcPct val="100000"/>
              </a:lnSpc>
              <a:spcAft>
                <a:spcPts val="600"/>
              </a:spcAft>
              <a:buFont typeface="Wingdings" panose="05000000000000000000" pitchFamily="2" charset="2"/>
              <a:buChar char="§"/>
              <a:defRPr/>
            </a:lvl3pPr>
            <a:lvl4pPr>
              <a:lnSpc>
                <a:spcPct val="100000"/>
              </a:lnSpc>
              <a:spcAft>
                <a:spcPts val="600"/>
              </a:spcAft>
              <a:buFont typeface="Calibri" panose="020F0502020204030204" pitchFamily="34" charset="0"/>
              <a:buChar char="‒"/>
              <a:defRPr/>
            </a:lvl4pPr>
            <a:lvl5pPr>
              <a:lnSpc>
                <a:spcPct val="100000"/>
              </a:lnSpc>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61702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a:xfrm>
            <a:off x="494523" y="1674261"/>
            <a:ext cx="11439330" cy="2852737"/>
          </a:xfrm>
        </p:spPr>
        <p:txBody>
          <a:bodyPr>
            <a:normAutofit/>
          </a:bodyPr>
          <a:lstStyle/>
          <a:p>
            <a:r>
              <a:rPr lang="en-US" sz="4400" dirty="0"/>
              <a:t>Addressing PH Subtypes: Raising Awareness of Understudied Populations</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263657"/>
            <a:ext cx="10515600" cy="2223408"/>
          </a:xfrm>
        </p:spPr>
        <p:txBody>
          <a:bodyPr>
            <a:normAutofit fontScale="85000" lnSpcReduction="20000"/>
          </a:bodyPr>
          <a:lstStyle/>
          <a:p>
            <a:r>
              <a:rPr lang="en-US" dirty="0"/>
              <a:t>Richard Krasuski, MD</a:t>
            </a:r>
          </a:p>
          <a:p>
            <a:r>
              <a:rPr lang="en-US" dirty="0"/>
              <a:t>Professor of Medicine and Pediatrics</a:t>
            </a:r>
          </a:p>
          <a:p>
            <a:r>
              <a:rPr lang="en-US" dirty="0"/>
              <a:t>Director, Adult Congenital Heart Disease Center </a:t>
            </a:r>
          </a:p>
          <a:p>
            <a:r>
              <a:rPr lang="en-US" dirty="0"/>
              <a:t>Director, Hemodynamic Research</a:t>
            </a:r>
          </a:p>
          <a:p>
            <a:r>
              <a:rPr lang="en-US" dirty="0"/>
              <a:t>Director, Interventional CTEPH Program</a:t>
            </a:r>
          </a:p>
          <a:p>
            <a:r>
              <a:rPr lang="en-US" dirty="0"/>
              <a:t>Duke University Medical Center</a:t>
            </a:r>
          </a:p>
          <a:p>
            <a:r>
              <a:rPr lang="en-US" dirty="0"/>
              <a:t>Durham, NC</a:t>
            </a:r>
          </a:p>
        </p:txBody>
      </p:sp>
    </p:spTree>
    <p:extLst>
      <p:ext uri="{BB962C8B-B14F-4D97-AF65-F5344CB8AC3E}">
        <p14:creationId xmlns:p14="http://schemas.microsoft.com/office/powerpoint/2010/main" val="3274381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9690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1083654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8857EB-58E0-F83B-E7C1-BC77755BE2BC}"/>
              </a:ext>
            </a:extLst>
          </p:cNvPr>
          <p:cNvSpPr>
            <a:spLocks noGrp="1"/>
          </p:cNvSpPr>
          <p:nvPr>
            <p:ph type="title"/>
          </p:nvPr>
        </p:nvSpPr>
        <p:spPr/>
        <p:txBody>
          <a:bodyPr/>
          <a:lstStyle/>
          <a:p>
            <a:r>
              <a:rPr lang="en-US" dirty="0"/>
              <a:t>Learning Objectives</a:t>
            </a:r>
          </a:p>
        </p:txBody>
      </p:sp>
      <p:sp>
        <p:nvSpPr>
          <p:cNvPr id="5" name="Content Placeholder 4">
            <a:extLst>
              <a:ext uri="{FF2B5EF4-FFF2-40B4-BE49-F238E27FC236}">
                <a16:creationId xmlns:a16="http://schemas.microsoft.com/office/drawing/2014/main" id="{A018922B-9925-397B-AC16-A12EDDB59248}"/>
              </a:ext>
            </a:extLst>
          </p:cNvPr>
          <p:cNvSpPr>
            <a:spLocks noGrp="1"/>
          </p:cNvSpPr>
          <p:nvPr>
            <p:ph idx="1"/>
          </p:nvPr>
        </p:nvSpPr>
        <p:spPr/>
        <p:txBody>
          <a:bodyPr/>
          <a:lstStyle/>
          <a:p>
            <a:r>
              <a:rPr lang="en-US" dirty="0"/>
              <a:t>Review characteristics of PH patient groups that fall outside of the idiopathic category</a:t>
            </a:r>
          </a:p>
          <a:p>
            <a:r>
              <a:rPr lang="en-US" dirty="0"/>
              <a:t>Discuss the screening, diagnosis and expedient referral of non-idiopathic patients to PH specialty centers from community generalists and specialty healthcare providers</a:t>
            </a:r>
          </a:p>
          <a:p>
            <a:r>
              <a:rPr lang="en-US" dirty="0"/>
              <a:t>Focus on understudied PH groups that require special diagnostic attention by all healthcare providers</a:t>
            </a:r>
          </a:p>
          <a:p>
            <a:r>
              <a:rPr lang="en-US" dirty="0"/>
              <a:t>Review treatment and management approaches to these understudied PH patients</a:t>
            </a:r>
          </a:p>
          <a:p>
            <a:endParaRPr lang="en-US" dirty="0"/>
          </a:p>
        </p:txBody>
      </p:sp>
    </p:spTree>
    <p:extLst>
      <p:ext uri="{BB962C8B-B14F-4D97-AF65-F5344CB8AC3E}">
        <p14:creationId xmlns:p14="http://schemas.microsoft.com/office/powerpoint/2010/main" val="2174000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DA58F10-C11B-C741-A04F-17EF4BEB057B}"/>
              </a:ext>
            </a:extLst>
          </p:cNvPr>
          <p:cNvSpPr>
            <a:spLocks noGrp="1"/>
          </p:cNvSpPr>
          <p:nvPr>
            <p:ph type="title"/>
          </p:nvPr>
        </p:nvSpPr>
        <p:spPr/>
        <p:txBody>
          <a:bodyPr/>
          <a:lstStyle/>
          <a:p>
            <a:r>
              <a:rPr lang="en-US" dirty="0"/>
              <a:t>Summing Up - Understudied PH Populations</a:t>
            </a:r>
          </a:p>
        </p:txBody>
      </p:sp>
    </p:spTree>
    <p:extLst>
      <p:ext uri="{BB962C8B-B14F-4D97-AF65-F5344CB8AC3E}">
        <p14:creationId xmlns:p14="http://schemas.microsoft.com/office/powerpoint/2010/main" val="4207319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CB4C31-5BAA-3AD1-2B6B-175C9A063143}"/>
              </a:ext>
            </a:extLst>
          </p:cNvPr>
          <p:cNvSpPr>
            <a:spLocks noGrp="1"/>
          </p:cNvSpPr>
          <p:nvPr>
            <p:ph type="title"/>
          </p:nvPr>
        </p:nvSpPr>
        <p:spPr/>
        <p:txBody>
          <a:bodyPr/>
          <a:lstStyle/>
          <a:p>
            <a:r>
              <a:rPr lang="en-US" dirty="0"/>
              <a:t>Summary</a:t>
            </a:r>
          </a:p>
        </p:txBody>
      </p:sp>
      <p:sp>
        <p:nvSpPr>
          <p:cNvPr id="5" name="Content Placeholder 4">
            <a:extLst>
              <a:ext uri="{FF2B5EF4-FFF2-40B4-BE49-F238E27FC236}">
                <a16:creationId xmlns:a16="http://schemas.microsoft.com/office/drawing/2014/main" id="{4733F4FB-56C6-FA74-A3FF-C828142EC655}"/>
              </a:ext>
            </a:extLst>
          </p:cNvPr>
          <p:cNvSpPr>
            <a:spLocks noGrp="1"/>
          </p:cNvSpPr>
          <p:nvPr>
            <p:ph idx="1"/>
          </p:nvPr>
        </p:nvSpPr>
        <p:spPr/>
        <p:txBody>
          <a:bodyPr/>
          <a:lstStyle/>
          <a:p>
            <a:pPr>
              <a:spcBef>
                <a:spcPts val="1200"/>
              </a:spcBef>
              <a:spcAft>
                <a:spcPts val="1200"/>
              </a:spcAft>
            </a:pPr>
            <a:r>
              <a:rPr lang="en-US" dirty="0"/>
              <a:t>While Group 1 PAH has been the most studied form of the disease with the greatest number of approved medications, some subgroups within Group 1 and other PH Groups have received less attention</a:t>
            </a:r>
          </a:p>
          <a:p>
            <a:pPr>
              <a:spcBef>
                <a:spcPts val="1200"/>
              </a:spcBef>
              <a:spcAft>
                <a:spcPts val="1200"/>
              </a:spcAft>
            </a:pPr>
            <a:r>
              <a:rPr lang="en-US" dirty="0"/>
              <a:t>It is important for all healthcare providers, at both the community and specialty center levels, to be able to recognize these sub-classifications of PH</a:t>
            </a:r>
          </a:p>
          <a:p>
            <a:pPr>
              <a:spcBef>
                <a:spcPts val="1200"/>
              </a:spcBef>
              <a:spcAft>
                <a:spcPts val="1200"/>
              </a:spcAft>
            </a:pPr>
            <a:r>
              <a:rPr lang="en-US" dirty="0"/>
              <a:t>While the diagnosis of all types of PH follows a similar path, each form of the disease may require added attention to certain diagnostic modalities</a:t>
            </a:r>
          </a:p>
        </p:txBody>
      </p:sp>
    </p:spTree>
    <p:extLst>
      <p:ext uri="{BB962C8B-B14F-4D97-AF65-F5344CB8AC3E}">
        <p14:creationId xmlns:p14="http://schemas.microsoft.com/office/powerpoint/2010/main" val="380915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625DD-E8DE-7CE5-BAFE-92D1852075B0}"/>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EE985E00-9D45-942C-9573-6001279FC2C4}"/>
              </a:ext>
            </a:extLst>
          </p:cNvPr>
          <p:cNvSpPr>
            <a:spLocks noGrp="1"/>
          </p:cNvSpPr>
          <p:nvPr>
            <p:ph idx="1"/>
          </p:nvPr>
        </p:nvSpPr>
        <p:spPr/>
        <p:txBody>
          <a:bodyPr>
            <a:normAutofit/>
          </a:bodyPr>
          <a:lstStyle/>
          <a:p>
            <a:r>
              <a:rPr lang="en-US" dirty="0"/>
              <a:t>For CTD patients with unexplained dyspnea, annual screening is mandated to detect the presence of PAH</a:t>
            </a:r>
          </a:p>
          <a:p>
            <a:r>
              <a:rPr lang="en-US" dirty="0"/>
              <a:t>The DETECT protocol is a useful tool for screening CTD-PAH patients</a:t>
            </a:r>
          </a:p>
          <a:p>
            <a:r>
              <a:rPr lang="en-US" dirty="0"/>
              <a:t>Knowing when a patient must be referred to a PH specialty center is critical to the timely diagnosis and initiation of treatment for all PH patients</a:t>
            </a:r>
          </a:p>
          <a:p>
            <a:r>
              <a:rPr lang="en-US" dirty="0"/>
              <a:t>For CTD with Group 3 PH, there is a complex pathophysiology with at least 3 pathways potentially contributing to the increased vascular resistance through the lungs</a:t>
            </a:r>
          </a:p>
          <a:p>
            <a:r>
              <a:rPr lang="en-US" dirty="0"/>
              <a:t>Treatment options within the Group 1 subcategory of CTD-PAH may benefit from approved Group 1 PH medications and strategies as outlined in current guidelines</a:t>
            </a:r>
          </a:p>
        </p:txBody>
      </p:sp>
    </p:spTree>
    <p:extLst>
      <p:ext uri="{BB962C8B-B14F-4D97-AF65-F5344CB8AC3E}">
        <p14:creationId xmlns:p14="http://schemas.microsoft.com/office/powerpoint/2010/main" val="2650478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D5D91-350A-51E4-9940-98C7C56FBB8E}"/>
              </a:ext>
            </a:extLst>
          </p:cNvPr>
          <p:cNvSpPr>
            <a:spLocks noGrp="1"/>
          </p:cNvSpPr>
          <p:nvPr>
            <p:ph type="title"/>
          </p:nvPr>
        </p:nvSpPr>
        <p:spPr/>
        <p:txBody>
          <a:bodyPr/>
          <a:lstStyle/>
          <a:p>
            <a:r>
              <a:rPr lang="en-US" dirty="0"/>
              <a:t>Take Aways</a:t>
            </a:r>
          </a:p>
        </p:txBody>
      </p:sp>
      <p:sp>
        <p:nvSpPr>
          <p:cNvPr id="3" name="Content Placeholder 2">
            <a:extLst>
              <a:ext uri="{FF2B5EF4-FFF2-40B4-BE49-F238E27FC236}">
                <a16:creationId xmlns:a16="http://schemas.microsoft.com/office/drawing/2014/main" id="{5F90FE1F-1E4F-8807-0FD9-0725F1306CC3}"/>
              </a:ext>
            </a:extLst>
          </p:cNvPr>
          <p:cNvSpPr>
            <a:spLocks noGrp="1"/>
          </p:cNvSpPr>
          <p:nvPr>
            <p:ph idx="1"/>
          </p:nvPr>
        </p:nvSpPr>
        <p:spPr/>
        <p:txBody>
          <a:bodyPr/>
          <a:lstStyle/>
          <a:p>
            <a:r>
              <a:rPr lang="en-US" dirty="0"/>
              <a:t>CHD-PAH may present at various ages based on severity of lesions and type/age at time of repair</a:t>
            </a:r>
          </a:p>
          <a:p>
            <a:r>
              <a:rPr lang="en-US" dirty="0"/>
              <a:t>Specific diagnosis of the underlying cause of CHD-PAH and consideration of medical/surgical/transcatheter intervention should occur at an accredited CHD-PAH center of excellence</a:t>
            </a:r>
          </a:p>
          <a:p>
            <a:r>
              <a:rPr lang="en-US" dirty="0"/>
              <a:t>Timely referral from the community level to the specialty center is extremely important</a:t>
            </a:r>
          </a:p>
          <a:p>
            <a:r>
              <a:rPr lang="en-US" dirty="0"/>
              <a:t>Other than for corrected shunts and Eisenmenger syndrome, the benefit of Group 1 medications in CHD-PAH remains uncertain</a:t>
            </a:r>
          </a:p>
          <a:p>
            <a:endParaRPr lang="en-US" dirty="0"/>
          </a:p>
        </p:txBody>
      </p:sp>
    </p:spTree>
    <p:extLst>
      <p:ext uri="{BB962C8B-B14F-4D97-AF65-F5344CB8AC3E}">
        <p14:creationId xmlns:p14="http://schemas.microsoft.com/office/powerpoint/2010/main" val="919683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18613-AB6C-592D-E4F9-88E14D30CFB3}"/>
              </a:ext>
            </a:extLst>
          </p:cNvPr>
          <p:cNvSpPr>
            <a:spLocks noGrp="1"/>
          </p:cNvSpPr>
          <p:nvPr>
            <p:ph type="title"/>
          </p:nvPr>
        </p:nvSpPr>
        <p:spPr/>
        <p:txBody>
          <a:bodyPr/>
          <a:lstStyle/>
          <a:p>
            <a:r>
              <a:rPr lang="en-US" dirty="0"/>
              <a:t>Final Thoughts…</a:t>
            </a:r>
          </a:p>
        </p:txBody>
      </p:sp>
      <p:sp>
        <p:nvSpPr>
          <p:cNvPr id="3" name="Content Placeholder 2">
            <a:extLst>
              <a:ext uri="{FF2B5EF4-FFF2-40B4-BE49-F238E27FC236}">
                <a16:creationId xmlns:a16="http://schemas.microsoft.com/office/drawing/2014/main" id="{165C3487-4C14-BA36-5121-512DCB373E25}"/>
              </a:ext>
            </a:extLst>
          </p:cNvPr>
          <p:cNvSpPr>
            <a:spLocks noGrp="1"/>
          </p:cNvSpPr>
          <p:nvPr>
            <p:ph idx="1"/>
          </p:nvPr>
        </p:nvSpPr>
        <p:spPr/>
        <p:txBody>
          <a:bodyPr/>
          <a:lstStyle/>
          <a:p>
            <a:r>
              <a:rPr lang="en-US" dirty="0"/>
              <a:t>PH comes in many forms, is influenced by presence of comorbid conditions and does not have effective treatment in all cases</a:t>
            </a:r>
          </a:p>
          <a:p>
            <a:r>
              <a:rPr lang="en-US" dirty="0"/>
              <a:t>Each patient at risk of PH requires regular and complete risk evaluation</a:t>
            </a:r>
          </a:p>
          <a:p>
            <a:r>
              <a:rPr lang="en-US" dirty="0"/>
              <a:t>Community providers are the front line of PH detection and must work in concert with PH specialty centers to begin the diagnostic process and later cooperate in patient management</a:t>
            </a:r>
          </a:p>
          <a:p>
            <a:r>
              <a:rPr lang="en-US" dirty="0"/>
              <a:t>It is critical, in all cases where PH is suspected, that timely referral from the community level to the PH specialty center occurs, accompanied by high quality preliminary screening and diagnostic data collection</a:t>
            </a:r>
          </a:p>
          <a:p>
            <a:r>
              <a:rPr lang="en-US" dirty="0"/>
              <a:t>Cooperative management between PH specialty centers and community providers is the best option way to optimize patient outcomes</a:t>
            </a:r>
          </a:p>
        </p:txBody>
      </p:sp>
    </p:spTree>
    <p:extLst>
      <p:ext uri="{BB962C8B-B14F-4D97-AF65-F5344CB8AC3E}">
        <p14:creationId xmlns:p14="http://schemas.microsoft.com/office/powerpoint/2010/main" val="3922410763"/>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4250</TotalTime>
  <Words>650</Words>
  <Application>Microsoft Office PowerPoint</Application>
  <PresentationFormat>Widescreen</PresentationFormat>
  <Paragraphs>38</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Century Gothic</vt:lpstr>
      <vt:lpstr>Wingdings</vt:lpstr>
      <vt:lpstr>IMPACT-PH-22-NEW</vt:lpstr>
      <vt:lpstr>Addressing PH Subtypes: Raising Awareness of Understudied Populations</vt:lpstr>
      <vt:lpstr>Disclaimer</vt:lpstr>
      <vt:lpstr>Learning Objectives</vt:lpstr>
      <vt:lpstr>Summing Up - Understudied PH Populations</vt:lpstr>
      <vt:lpstr>Summary</vt:lpstr>
      <vt:lpstr>Key Take-Aways</vt:lpstr>
      <vt:lpstr>Take Aways</vt:lpstr>
      <vt:lpstr>Final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204</cp:revision>
  <cp:lastPrinted>2022-07-13T12:52:09Z</cp:lastPrinted>
  <dcterms:created xsi:type="dcterms:W3CDTF">2019-05-10T15:43:12Z</dcterms:created>
  <dcterms:modified xsi:type="dcterms:W3CDTF">2022-07-27T18:14:33Z</dcterms:modified>
</cp:coreProperties>
</file>