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handoutMasterIdLst>
    <p:handoutMasterId r:id="rId11"/>
  </p:handoutMasterIdLst>
  <p:sldIdLst>
    <p:sldId id="2134959344" r:id="rId2"/>
    <p:sldId id="2134959345" r:id="rId3"/>
    <p:sldId id="2134959346" r:id="rId4"/>
    <p:sldId id="1453" r:id="rId5"/>
    <p:sldId id="342" r:id="rId6"/>
    <p:sldId id="1028" r:id="rId7"/>
    <p:sldId id="2134959317" r:id="rId8"/>
    <p:sldId id="981"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792"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D7EF15A-E574-E302-DFA3-09CD43B36F79}" name="R. Krasuski" initials="RK" userId="4b5039dea0b12cc5" providerId="Windows Live"/>
  <p188:author id="{12A782B3-B426-5A74-1AC1-55275C315B55}" name="Rebecca Barraclough" initials="RB" userId="Rebecca Barraclough" providerId="None"/>
  <p188:author id="{B74F6FBA-DD9A-2C89-E0CE-0BDF1E628454}" name="Dixon Wilde" initials="DWW" userId="Dixon Wilde" providerId="None"/>
  <p188:author id="{395453D9-83D9-A04B-6D27-6FB645420696}" name="Dr Dixon Wilde" initials="DDW" userId="Dr Dixon Wilde"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E6EBF1"/>
    <a:srgbClr val="002B49"/>
    <a:srgbClr val="005897"/>
    <a:srgbClr val="431479"/>
    <a:srgbClr val="FB9705"/>
    <a:srgbClr val="082035"/>
    <a:srgbClr val="E5F4FF"/>
    <a:srgbClr val="FFE733"/>
    <a:srgbClr val="C4C4C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21" autoAdjust="0"/>
    <p:restoredTop sz="86002" autoAdjust="0"/>
  </p:normalViewPr>
  <p:slideViewPr>
    <p:cSldViewPr snapToGrid="0">
      <p:cViewPr varScale="1">
        <p:scale>
          <a:sx n="112" d="100"/>
          <a:sy n="112" d="100"/>
        </p:scale>
        <p:origin x="120" y="276"/>
      </p:cViewPr>
      <p:guideLst>
        <p:guide orient="horz" pos="792"/>
        <p:guide pos="3840"/>
      </p:guideLst>
    </p:cSldViewPr>
  </p:slideViewPr>
  <p:notesTextViewPr>
    <p:cViewPr>
      <p:scale>
        <a:sx n="1" d="1"/>
        <a:sy n="1" d="1"/>
      </p:scale>
      <p:origin x="0" y="0"/>
    </p:cViewPr>
  </p:notesTextViewPr>
  <p:sorterViewPr>
    <p:cViewPr varScale="1">
      <p:scale>
        <a:sx n="1" d="1"/>
        <a:sy n="1" d="1"/>
      </p:scale>
      <p:origin x="0" y="0"/>
    </p:cViewPr>
  </p:sorterViewPr>
  <p:notesViewPr>
    <p:cSldViewPr snapToGrid="0">
      <p:cViewPr varScale="1">
        <p:scale>
          <a:sx n="54" d="100"/>
          <a:sy n="54" d="100"/>
        </p:scale>
        <p:origin x="1458"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50"/>
      <c:rotY val="120"/>
      <c:rAngAx val="0"/>
      <c:perspective val="0"/>
    </c:view3D>
    <c:floor>
      <c:thickness val="0"/>
      <c:spPr>
        <a:noFill/>
        <a:ln w="6350" cap="flat" cmpd="sng" algn="ctr">
          <a:solidFill>
            <a:schemeClr val="tx1">
              <a:tint val="75000"/>
            </a:schemeClr>
          </a:solidFill>
          <a:prstDash val="solid"/>
          <a:round/>
        </a:ln>
        <a:effectLst/>
        <a:sp3d contourW="6350">
          <a:contourClr>
            <a:schemeClr val="tx1">
              <a:tint val="75000"/>
            </a:schemeClr>
          </a:contourClr>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0.26025459688826025"/>
          <c:y val="0.18790496760259179"/>
          <c:w val="0.49646393210749645"/>
          <c:h val="0.6501079913606912"/>
        </c:manualLayout>
      </c:layout>
      <c:pie3DChart>
        <c:varyColors val="1"/>
        <c:ser>
          <c:idx val="0"/>
          <c:order val="0"/>
          <c:tx>
            <c:strRef>
              <c:f>Sheet1!$B$1</c:f>
              <c:strCache>
                <c:ptCount val="1"/>
                <c:pt idx="0">
                  <c:v>%</c:v>
                </c:pt>
              </c:strCache>
            </c:strRef>
          </c:tx>
          <c:dPt>
            <c:idx val="0"/>
            <c:bubble3D val="0"/>
            <c:spPr>
              <a:solidFill>
                <a:schemeClr val="accent1"/>
              </a:solidFill>
              <a:ln>
                <a:noFill/>
              </a:ln>
              <a:effectLst/>
              <a:sp3d/>
            </c:spPr>
            <c:extLst>
              <c:ext xmlns:c16="http://schemas.microsoft.com/office/drawing/2014/chart" uri="{C3380CC4-5D6E-409C-BE32-E72D297353CC}">
                <c16:uniqueId val="{00000001-6DDC-412E-AC7A-71B0A323532D}"/>
              </c:ext>
            </c:extLst>
          </c:dPt>
          <c:dPt>
            <c:idx val="1"/>
            <c:bubble3D val="0"/>
            <c:spPr>
              <a:solidFill>
                <a:schemeClr val="accent2"/>
              </a:solidFill>
              <a:ln>
                <a:noFill/>
              </a:ln>
              <a:effectLst/>
              <a:sp3d/>
            </c:spPr>
            <c:extLst>
              <c:ext xmlns:c16="http://schemas.microsoft.com/office/drawing/2014/chart" uri="{C3380CC4-5D6E-409C-BE32-E72D297353CC}">
                <c16:uniqueId val="{00000003-6DDC-412E-AC7A-71B0A323532D}"/>
              </c:ext>
            </c:extLst>
          </c:dPt>
          <c:dPt>
            <c:idx val="2"/>
            <c:bubble3D val="0"/>
            <c:spPr>
              <a:solidFill>
                <a:schemeClr val="accent3"/>
              </a:solidFill>
              <a:ln>
                <a:noFill/>
              </a:ln>
              <a:effectLst/>
              <a:sp3d/>
            </c:spPr>
            <c:extLst>
              <c:ext xmlns:c16="http://schemas.microsoft.com/office/drawing/2014/chart" uri="{C3380CC4-5D6E-409C-BE32-E72D297353CC}">
                <c16:uniqueId val="{00000005-6DDC-412E-AC7A-71B0A323532D}"/>
              </c:ext>
            </c:extLst>
          </c:dPt>
          <c:dPt>
            <c:idx val="3"/>
            <c:bubble3D val="0"/>
            <c:spPr>
              <a:solidFill>
                <a:schemeClr val="accent4"/>
              </a:solidFill>
              <a:ln>
                <a:noFill/>
              </a:ln>
              <a:effectLst/>
              <a:sp3d/>
            </c:spPr>
            <c:extLst>
              <c:ext xmlns:c16="http://schemas.microsoft.com/office/drawing/2014/chart" uri="{C3380CC4-5D6E-409C-BE32-E72D297353CC}">
                <c16:uniqueId val="{00000007-6DDC-412E-AC7A-71B0A323532D}"/>
              </c:ext>
            </c:extLst>
          </c:dPt>
          <c:dPt>
            <c:idx val="4"/>
            <c:bubble3D val="0"/>
            <c:spPr>
              <a:solidFill>
                <a:schemeClr val="accent5"/>
              </a:solidFill>
              <a:ln>
                <a:noFill/>
              </a:ln>
              <a:effectLst/>
              <a:sp3d/>
            </c:spPr>
            <c:extLst>
              <c:ext xmlns:c16="http://schemas.microsoft.com/office/drawing/2014/chart" uri="{C3380CC4-5D6E-409C-BE32-E72D297353CC}">
                <c16:uniqueId val="{00000009-6DDC-412E-AC7A-71B0A323532D}"/>
              </c:ext>
            </c:extLst>
          </c:dPt>
          <c:dPt>
            <c:idx val="5"/>
            <c:bubble3D val="0"/>
            <c:spPr>
              <a:solidFill>
                <a:schemeClr val="accent6"/>
              </a:solidFill>
              <a:ln>
                <a:noFill/>
              </a:ln>
              <a:effectLst/>
              <a:sp3d/>
            </c:spPr>
            <c:extLst>
              <c:ext xmlns:c16="http://schemas.microsoft.com/office/drawing/2014/chart" uri="{C3380CC4-5D6E-409C-BE32-E72D297353CC}">
                <c16:uniqueId val="{0000000B-6DDC-412E-AC7A-71B0A323532D}"/>
              </c:ext>
            </c:extLst>
          </c:dPt>
          <c:dPt>
            <c:idx val="6"/>
            <c:bubble3D val="0"/>
            <c:spPr>
              <a:solidFill>
                <a:schemeClr val="accent1">
                  <a:lumMod val="60000"/>
                </a:schemeClr>
              </a:solidFill>
              <a:ln>
                <a:noFill/>
              </a:ln>
              <a:effectLst/>
              <a:sp3d/>
            </c:spPr>
            <c:extLst>
              <c:ext xmlns:c16="http://schemas.microsoft.com/office/drawing/2014/chart" uri="{C3380CC4-5D6E-409C-BE32-E72D297353CC}">
                <c16:uniqueId val="{0000000D-6DDC-412E-AC7A-71B0A323532D}"/>
              </c:ext>
            </c:extLst>
          </c:dPt>
          <c:dPt>
            <c:idx val="7"/>
            <c:bubble3D val="0"/>
            <c:spPr>
              <a:solidFill>
                <a:schemeClr val="accent2">
                  <a:lumMod val="60000"/>
                </a:schemeClr>
              </a:solidFill>
              <a:ln>
                <a:noFill/>
              </a:ln>
              <a:effectLst/>
              <a:sp3d/>
            </c:spPr>
            <c:extLst>
              <c:ext xmlns:c16="http://schemas.microsoft.com/office/drawing/2014/chart" uri="{C3380CC4-5D6E-409C-BE32-E72D297353CC}">
                <c16:uniqueId val="{0000000F-6DDC-412E-AC7A-71B0A323532D}"/>
              </c:ext>
            </c:extLst>
          </c:dPt>
          <c:dLbls>
            <c:dLbl>
              <c:idx val="0"/>
              <c:layout>
                <c:manualLayout>
                  <c:x val="-3.5015252709149104E-3"/>
                  <c:y val="5.4978436882668819E-2"/>
                </c:manualLayout>
              </c:layout>
              <c:showLegendKey val="0"/>
              <c:showVal val="1"/>
              <c:showCatName val="1"/>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1-6DDC-412E-AC7A-71B0A323532D}"/>
                </c:ext>
              </c:extLst>
            </c:dLbl>
            <c:dLbl>
              <c:idx val="1"/>
              <c:layout>
                <c:manualLayout>
                  <c:x val="0.13851674156148069"/>
                  <c:y val="-0.25087504521298798"/>
                </c:manualLayout>
              </c:layout>
              <c:numFmt formatCode="0%" sourceLinked="0"/>
              <c:spPr>
                <a:noFill/>
                <a:ln w="25502">
                  <a:noFill/>
                </a:ln>
                <a:effectLst/>
              </c:spPr>
              <c:txPr>
                <a:bodyPr rot="0" spcFirstLastPara="1" vertOverflow="overflow" horzOverflow="overflow" vert="horz" wrap="square" anchor="ctr" anchorCtr="1">
                  <a:spAutoFit/>
                </a:bodyPr>
                <a:lstStyle/>
                <a:p>
                  <a:pPr>
                    <a:defRPr sz="1504" b="1" i="0" u="none" strike="noStrike" kern="1200" baseline="0">
                      <a:solidFill>
                        <a:schemeClr val="bg1"/>
                      </a:solidFill>
                      <a:latin typeface="Arial"/>
                      <a:ea typeface="Arial"/>
                      <a:cs typeface="Arial"/>
                    </a:defRPr>
                  </a:pPr>
                  <a:endParaRPr lang="en-US"/>
                </a:p>
              </c:txPr>
              <c:dLblPos val="bestFit"/>
              <c:showLegendKey val="0"/>
              <c:showVal val="1"/>
              <c:showCatName val="1"/>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3-6DDC-412E-AC7A-71B0A323532D}"/>
                </c:ext>
              </c:extLst>
            </c:dLbl>
            <c:dLbl>
              <c:idx val="2"/>
              <c:layout>
                <c:manualLayout>
                  <c:x val="1.261248334305101E-2"/>
                  <c:y val="-6.0763287981228493E-2"/>
                </c:manualLayout>
              </c:layout>
              <c:dLblPos val="bestFit"/>
              <c:showLegendKey val="0"/>
              <c:showVal val="1"/>
              <c:showCatName val="1"/>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5-6DDC-412E-AC7A-71B0A323532D}"/>
                </c:ext>
              </c:extLst>
            </c:dLbl>
            <c:dLbl>
              <c:idx val="3"/>
              <c:numFmt formatCode="0%" sourceLinked="0"/>
              <c:spPr>
                <a:noFill/>
                <a:ln w="25502">
                  <a:noFill/>
                </a:ln>
                <a:effectLst/>
              </c:spPr>
              <c:txPr>
                <a:bodyPr rot="0" spcFirstLastPara="1" vertOverflow="overflow" horzOverflow="overflow" vert="horz" wrap="square" anchor="ctr" anchorCtr="1">
                  <a:spAutoFit/>
                </a:bodyPr>
                <a:lstStyle/>
                <a:p>
                  <a:pPr>
                    <a:defRPr sz="1504" b="1" i="0" u="none" strike="noStrike" kern="1200" baseline="0">
                      <a:solidFill>
                        <a:schemeClr val="bg1"/>
                      </a:solidFill>
                      <a:latin typeface="Arial"/>
                      <a:ea typeface="Arial"/>
                      <a:cs typeface="Arial"/>
                    </a:defRPr>
                  </a:pPr>
                  <a:endParaRPr lang="en-US"/>
                </a:p>
              </c:txPr>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7-6DDC-412E-AC7A-71B0A323532D}"/>
                </c:ext>
              </c:extLst>
            </c:dLbl>
            <c:dLbl>
              <c:idx val="4"/>
              <c:delete val="1"/>
              <c:extLst>
                <c:ext xmlns:c15="http://schemas.microsoft.com/office/drawing/2012/chart" uri="{CE6537A1-D6FC-4f65-9D91-7224C49458BB}"/>
                <c:ext xmlns:c16="http://schemas.microsoft.com/office/drawing/2014/chart" uri="{C3380CC4-5D6E-409C-BE32-E72D297353CC}">
                  <c16:uniqueId val="{00000009-6DDC-412E-AC7A-71B0A323532D}"/>
                </c:ext>
              </c:extLst>
            </c:dLbl>
            <c:dLbl>
              <c:idx val="5"/>
              <c:layout>
                <c:manualLayout>
                  <c:x val="-9.9717901663273059E-2"/>
                  <c:y val="0.10941524535581462"/>
                </c:manualLayout>
              </c:layout>
              <c:numFmt formatCode="0%" sourceLinked="0"/>
              <c:spPr>
                <a:noFill/>
                <a:ln w="25502">
                  <a:noFill/>
                </a:ln>
                <a:effectLst/>
              </c:spPr>
              <c:txPr>
                <a:bodyPr rot="0" spcFirstLastPara="1" vertOverflow="overflow" horzOverflow="overflow" vert="horz" wrap="square" anchor="ctr" anchorCtr="1">
                  <a:spAutoFit/>
                </a:bodyPr>
                <a:lstStyle/>
                <a:p>
                  <a:pPr>
                    <a:defRPr sz="1504" b="1" i="0" u="none" strike="noStrike" kern="1200" baseline="0">
                      <a:solidFill>
                        <a:schemeClr val="bg1"/>
                      </a:solidFill>
                      <a:latin typeface="Arial"/>
                      <a:ea typeface="Arial"/>
                      <a:cs typeface="Arial"/>
                    </a:defRPr>
                  </a:pPr>
                  <a:endParaRPr lang="en-US"/>
                </a:p>
              </c:txPr>
              <c:showLegendKey val="0"/>
              <c:showVal val="1"/>
              <c:showCatName val="1"/>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B-6DDC-412E-AC7A-71B0A323532D}"/>
                </c:ext>
              </c:extLst>
            </c:dLbl>
            <c:dLbl>
              <c:idx val="6"/>
              <c:layout>
                <c:manualLayout>
                  <c:x val="1.3875479769295566E-2"/>
                  <c:y val="-6.8241840794635647E-2"/>
                </c:manualLayout>
              </c:layout>
              <c:showLegendKey val="0"/>
              <c:showVal val="1"/>
              <c:showCatName val="1"/>
              <c:showSerName val="0"/>
              <c:showPercent val="0"/>
              <c:showBubbleSize val="0"/>
              <c:separator>
</c:separator>
              <c:extLst>
                <c:ext xmlns:c15="http://schemas.microsoft.com/office/drawing/2012/chart" uri="{CE6537A1-D6FC-4f65-9D91-7224C49458BB}">
                  <c15:layout>
                    <c:manualLayout>
                      <c:w val="0.15070312749429352"/>
                      <c:h val="8.8339222614841006E-2"/>
                    </c:manualLayout>
                  </c15:layout>
                </c:ext>
                <c:ext xmlns:c16="http://schemas.microsoft.com/office/drawing/2014/chart" uri="{C3380CC4-5D6E-409C-BE32-E72D297353CC}">
                  <c16:uniqueId val="{0000000D-6DDC-412E-AC7A-71B0A323532D}"/>
                </c:ext>
              </c:extLst>
            </c:dLbl>
            <c:numFmt formatCode="0%" sourceLinked="0"/>
            <c:spPr>
              <a:noFill/>
              <a:ln w="25502">
                <a:noFill/>
              </a:ln>
              <a:effectLst/>
            </c:spPr>
            <c:txPr>
              <a:bodyPr rot="0" spcFirstLastPara="1" vertOverflow="overflow" horzOverflow="overflow" vert="horz" wrap="square" anchor="ctr" anchorCtr="1">
                <a:spAutoFit/>
              </a:bodyPr>
              <a:lstStyle/>
              <a:p>
                <a:pPr>
                  <a:defRPr sz="1504" b="1" i="0" u="none" strike="noStrike" kern="1200" baseline="0">
                    <a:solidFill>
                      <a:schemeClr val="tx1"/>
                    </a:solidFill>
                    <a:latin typeface="Arial"/>
                    <a:ea typeface="Arial"/>
                    <a:cs typeface="Arial"/>
                  </a:defRPr>
                </a:pPr>
                <a:endParaRPr lang="en-US"/>
              </a:p>
            </c:txPr>
            <c:showLegendKey val="0"/>
            <c:showVal val="1"/>
            <c:showCatName val="1"/>
            <c:showSerName val="0"/>
            <c:showPercent val="0"/>
            <c:showBubbleSize val="0"/>
            <c:separator>
</c:separator>
            <c:showLeaderLines val="1"/>
            <c:leaderLines>
              <c:spPr>
                <a:ln w="6350" cap="flat" cmpd="sng" algn="ctr">
                  <a:solidFill>
                    <a:schemeClr val="tx1"/>
                  </a:solidFill>
                  <a:prstDash val="solid"/>
                  <a:round/>
                </a:ln>
                <a:effectLst/>
              </c:spPr>
            </c:leaderLines>
            <c:extLst>
              <c:ext xmlns:c15="http://schemas.microsoft.com/office/drawing/2012/chart" uri="{CE6537A1-D6FC-4f65-9D91-7224C49458BB}"/>
            </c:extLst>
          </c:dLbls>
          <c:cat>
            <c:strRef>
              <c:f>Sheet1!$A$2:$A$9</c:f>
              <c:strCache>
                <c:ptCount val="8"/>
                <c:pt idx="0">
                  <c:v>Acquired heart disease</c:v>
                </c:pt>
                <c:pt idx="1">
                  <c:v>Congenital heart disease</c:v>
                </c:pt>
                <c:pt idx="2">
                  <c:v>COPD/Alpha-1</c:v>
                </c:pt>
                <c:pt idx="3">
                  <c:v>CF</c:v>
                </c:pt>
                <c:pt idx="4">
                  <c:v>IPF</c:v>
                </c:pt>
                <c:pt idx="5">
                  <c:v>IPAH</c:v>
                </c:pt>
                <c:pt idx="6">
                  <c:v>Re-transplant</c:v>
                </c:pt>
                <c:pt idx="7">
                  <c:v>Other</c:v>
                </c:pt>
              </c:strCache>
            </c:strRef>
          </c:cat>
          <c:val>
            <c:numRef>
              <c:f>Sheet1!$B$2:$B$9</c:f>
              <c:numCache>
                <c:formatCode>0.00%</c:formatCode>
                <c:ptCount val="8"/>
                <c:pt idx="0">
                  <c:v>4.82E-2</c:v>
                </c:pt>
                <c:pt idx="1">
                  <c:v>0.35859999999999997</c:v>
                </c:pt>
                <c:pt idx="2">
                  <c:v>6.1699999999999998E-2</c:v>
                </c:pt>
                <c:pt idx="3">
                  <c:v>0.14269999999999999</c:v>
                </c:pt>
                <c:pt idx="4">
                  <c:v>3.6299999999999999E-2</c:v>
                </c:pt>
                <c:pt idx="5">
                  <c:v>0.27539999999999998</c:v>
                </c:pt>
                <c:pt idx="6">
                  <c:v>1.8599999999999998E-2</c:v>
                </c:pt>
                <c:pt idx="7">
                  <c:v>5.8500000000000003E-2</c:v>
                </c:pt>
              </c:numCache>
            </c:numRef>
          </c:val>
          <c:extLst>
            <c:ext xmlns:c16="http://schemas.microsoft.com/office/drawing/2014/chart" uri="{C3380CC4-5D6E-409C-BE32-E72D297353CC}">
              <c16:uniqueId val="{00000010-6DDC-412E-AC7A-71B0A323532D}"/>
            </c:ext>
          </c:extLst>
        </c:ser>
        <c:ser>
          <c:idx val="1"/>
          <c:order val="1"/>
          <c:tx>
            <c:strRef>
              <c:f>Sheet1!$C$1</c:f>
              <c:strCache>
                <c:ptCount val="1"/>
              </c:strCache>
            </c:strRef>
          </c:tx>
          <c:dPt>
            <c:idx val="0"/>
            <c:bubble3D val="0"/>
            <c:spPr>
              <a:solidFill>
                <a:schemeClr val="accent1"/>
              </a:solidFill>
              <a:ln>
                <a:noFill/>
              </a:ln>
              <a:effectLst/>
              <a:sp3d/>
            </c:spPr>
            <c:extLst>
              <c:ext xmlns:c16="http://schemas.microsoft.com/office/drawing/2014/chart" uri="{C3380CC4-5D6E-409C-BE32-E72D297353CC}">
                <c16:uniqueId val="{00000012-6DDC-412E-AC7A-71B0A323532D}"/>
              </c:ext>
            </c:extLst>
          </c:dPt>
          <c:dPt>
            <c:idx val="1"/>
            <c:bubble3D val="0"/>
            <c:spPr>
              <a:solidFill>
                <a:schemeClr val="accent2"/>
              </a:solidFill>
              <a:ln>
                <a:noFill/>
              </a:ln>
              <a:effectLst/>
              <a:sp3d/>
            </c:spPr>
            <c:extLst>
              <c:ext xmlns:c16="http://schemas.microsoft.com/office/drawing/2014/chart" uri="{C3380CC4-5D6E-409C-BE32-E72D297353CC}">
                <c16:uniqueId val="{00000013-6DDC-412E-AC7A-71B0A323532D}"/>
              </c:ext>
            </c:extLst>
          </c:dPt>
          <c:dPt>
            <c:idx val="2"/>
            <c:bubble3D val="0"/>
            <c:spPr>
              <a:solidFill>
                <a:schemeClr val="accent3"/>
              </a:solidFill>
              <a:ln>
                <a:noFill/>
              </a:ln>
              <a:effectLst/>
              <a:sp3d/>
            </c:spPr>
            <c:extLst>
              <c:ext xmlns:c16="http://schemas.microsoft.com/office/drawing/2014/chart" uri="{C3380CC4-5D6E-409C-BE32-E72D297353CC}">
                <c16:uniqueId val="{00000015-6DDC-412E-AC7A-71B0A323532D}"/>
              </c:ext>
            </c:extLst>
          </c:dPt>
          <c:dPt>
            <c:idx val="3"/>
            <c:bubble3D val="0"/>
            <c:spPr>
              <a:solidFill>
                <a:schemeClr val="accent4"/>
              </a:solidFill>
              <a:ln>
                <a:noFill/>
              </a:ln>
              <a:effectLst/>
              <a:sp3d/>
            </c:spPr>
            <c:extLst>
              <c:ext xmlns:c16="http://schemas.microsoft.com/office/drawing/2014/chart" uri="{C3380CC4-5D6E-409C-BE32-E72D297353CC}">
                <c16:uniqueId val="{00000017-6DDC-412E-AC7A-71B0A323532D}"/>
              </c:ext>
            </c:extLst>
          </c:dPt>
          <c:dPt>
            <c:idx val="4"/>
            <c:bubble3D val="0"/>
            <c:spPr>
              <a:solidFill>
                <a:schemeClr val="accent5"/>
              </a:solidFill>
              <a:ln>
                <a:noFill/>
              </a:ln>
              <a:effectLst/>
              <a:sp3d/>
            </c:spPr>
            <c:extLst>
              <c:ext xmlns:c16="http://schemas.microsoft.com/office/drawing/2014/chart" uri="{C3380CC4-5D6E-409C-BE32-E72D297353CC}">
                <c16:uniqueId val="{00000019-6DDC-412E-AC7A-71B0A323532D}"/>
              </c:ext>
            </c:extLst>
          </c:dPt>
          <c:dPt>
            <c:idx val="5"/>
            <c:bubble3D val="0"/>
            <c:spPr>
              <a:solidFill>
                <a:schemeClr val="accent6"/>
              </a:solidFill>
              <a:ln>
                <a:noFill/>
              </a:ln>
              <a:effectLst/>
              <a:sp3d/>
            </c:spPr>
            <c:extLst>
              <c:ext xmlns:c16="http://schemas.microsoft.com/office/drawing/2014/chart" uri="{C3380CC4-5D6E-409C-BE32-E72D297353CC}">
                <c16:uniqueId val="{0000001B-6DDC-412E-AC7A-71B0A323532D}"/>
              </c:ext>
            </c:extLst>
          </c:dPt>
          <c:dPt>
            <c:idx val="6"/>
            <c:bubble3D val="0"/>
            <c:spPr>
              <a:solidFill>
                <a:schemeClr val="accent1">
                  <a:lumMod val="60000"/>
                </a:schemeClr>
              </a:solidFill>
              <a:ln>
                <a:noFill/>
              </a:ln>
              <a:effectLst/>
              <a:sp3d/>
            </c:spPr>
            <c:extLst>
              <c:ext xmlns:c16="http://schemas.microsoft.com/office/drawing/2014/chart" uri="{C3380CC4-5D6E-409C-BE32-E72D297353CC}">
                <c16:uniqueId val="{0000001D-6DDC-412E-AC7A-71B0A323532D}"/>
              </c:ext>
            </c:extLst>
          </c:dPt>
          <c:dPt>
            <c:idx val="7"/>
            <c:bubble3D val="0"/>
            <c:spPr>
              <a:solidFill>
                <a:schemeClr val="accent2">
                  <a:lumMod val="60000"/>
                </a:schemeClr>
              </a:solidFill>
              <a:ln>
                <a:noFill/>
              </a:ln>
              <a:effectLst/>
              <a:sp3d/>
            </c:spPr>
            <c:extLst>
              <c:ext xmlns:c16="http://schemas.microsoft.com/office/drawing/2014/chart" uri="{C3380CC4-5D6E-409C-BE32-E72D297353CC}">
                <c16:uniqueId val="{0000001F-6DDC-412E-AC7A-71B0A323532D}"/>
              </c:ext>
            </c:extLst>
          </c:dPt>
          <c:dLbls>
            <c:spPr>
              <a:noFill/>
              <a:ln w="25502">
                <a:noFill/>
              </a:ln>
              <a:effectLst/>
            </c:spPr>
            <c:txPr>
              <a:bodyPr rot="0" spcFirstLastPara="1" vertOverflow="ellipsis" vert="horz" wrap="square" anchor="ctr" anchorCtr="1"/>
              <a:lstStyle/>
              <a:p>
                <a:pPr>
                  <a:defRPr sz="1534" b="1" i="0" u="none" strike="noStrike" kern="1200" baseline="0">
                    <a:solidFill>
                      <a:srgbClr val="FFFF00"/>
                    </a:solidFill>
                    <a:latin typeface="Arial"/>
                    <a:ea typeface="Arial"/>
                    <a:cs typeface="Arial"/>
                  </a:defRPr>
                </a:pPr>
                <a:endParaRPr lang="en-US"/>
              </a:p>
            </c:txPr>
            <c:showLegendKey val="0"/>
            <c:showVal val="1"/>
            <c:showCatName val="1"/>
            <c:showSerName val="0"/>
            <c:showPercent val="0"/>
            <c:showBubbleSize val="0"/>
            <c:separator>
</c:separator>
            <c:showLeaderLines val="1"/>
            <c:leaderLines>
              <c:spPr>
                <a:ln w="6350" cap="flat" cmpd="sng" algn="ctr">
                  <a:solidFill>
                    <a:schemeClr val="tx1"/>
                  </a:solidFill>
                  <a:prstDash val="solid"/>
                  <a:round/>
                </a:ln>
                <a:effectLst/>
              </c:spPr>
            </c:leaderLines>
            <c:extLst>
              <c:ext xmlns:c15="http://schemas.microsoft.com/office/drawing/2012/chart" uri="{CE6537A1-D6FC-4f65-9D91-7224C49458BB}"/>
            </c:extLst>
          </c:dLbls>
          <c:cat>
            <c:strRef>
              <c:f>Sheet1!$A$2:$A$9</c:f>
              <c:strCache>
                <c:ptCount val="8"/>
                <c:pt idx="0">
                  <c:v>Acquired heart disease</c:v>
                </c:pt>
                <c:pt idx="1">
                  <c:v>Congenital heart disease</c:v>
                </c:pt>
                <c:pt idx="2">
                  <c:v>COPD/Alpha-1</c:v>
                </c:pt>
                <c:pt idx="3">
                  <c:v>CF</c:v>
                </c:pt>
                <c:pt idx="4">
                  <c:v>IPF</c:v>
                </c:pt>
                <c:pt idx="5">
                  <c:v>IPAH</c:v>
                </c:pt>
                <c:pt idx="6">
                  <c:v>Re-transplant</c:v>
                </c:pt>
                <c:pt idx="7">
                  <c:v>Other</c:v>
                </c:pt>
              </c:strCache>
            </c:strRef>
          </c:cat>
          <c:val>
            <c:numRef>
              <c:f>Sheet1!$C$2:$C$9</c:f>
              <c:numCache>
                <c:formatCode>General</c:formatCode>
                <c:ptCount val="8"/>
              </c:numCache>
            </c:numRef>
          </c:val>
          <c:extLst>
            <c:ext xmlns:c16="http://schemas.microsoft.com/office/drawing/2014/chart" uri="{C3380CC4-5D6E-409C-BE32-E72D297353CC}">
              <c16:uniqueId val="{00000020-6DDC-412E-AC7A-71B0A323532D}"/>
            </c:ext>
          </c:extLst>
        </c:ser>
        <c:dLbls>
          <c:showLegendKey val="0"/>
          <c:showVal val="0"/>
          <c:showCatName val="0"/>
          <c:showSerName val="0"/>
          <c:showPercent val="0"/>
          <c:showBubbleSize val="0"/>
          <c:showLeaderLines val="1"/>
        </c:dLbls>
      </c:pie3DChart>
      <c:spPr>
        <a:noFill/>
        <a:ln w="25376">
          <a:noFill/>
        </a:ln>
        <a:effectLst/>
      </c:spPr>
    </c:plotArea>
    <c:plotVisOnly val="1"/>
    <c:dispBlanksAs val="zero"/>
    <c:showDLblsOverMax val="0"/>
  </c:chart>
  <c:spPr>
    <a:noFill/>
    <a:ln w="6350" cap="flat" cmpd="sng" algn="ctr">
      <a:noFill/>
      <a:prstDash val="solid"/>
      <a:miter lim="800000"/>
    </a:ln>
    <a:effectLst/>
  </c:spPr>
  <c:txPr>
    <a:bodyPr/>
    <a:lstStyle/>
    <a:p>
      <a:pPr>
        <a:defRPr sz="1329" b="1" i="0" u="none" strike="noStrike" baseline="0">
          <a:solidFill>
            <a:srgbClr val="FFFF00"/>
          </a:solidFill>
          <a:latin typeface="Arial"/>
          <a:ea typeface="Arial"/>
          <a:cs typeface="Arial"/>
        </a:defRPr>
      </a:pPr>
      <a:endParaRPr lang="en-US"/>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drawings/drawing1.xml><?xml version="1.0" encoding="utf-8"?>
<c:userShapes xmlns:c="http://schemas.openxmlformats.org/drawingml/2006/chart">
  <cdr:relSizeAnchor xmlns:cdr="http://schemas.openxmlformats.org/drawingml/2006/chartDrawing">
    <cdr:from>
      <cdr:x>0.43239</cdr:x>
      <cdr:y>0.1996</cdr:y>
    </cdr:from>
    <cdr:to>
      <cdr:x>0.5676</cdr:x>
      <cdr:y>0.4062</cdr:y>
    </cdr:to>
    <cdr:sp macro="" textlink="">
      <cdr:nvSpPr>
        <cdr:cNvPr id="2" name="TextBox 1">
          <a:extLst xmlns:a="http://schemas.openxmlformats.org/drawingml/2006/main">
            <a:ext uri="{FF2B5EF4-FFF2-40B4-BE49-F238E27FC236}">
              <a16:creationId xmlns:a16="http://schemas.microsoft.com/office/drawing/2014/main" id="{B971F368-5F13-4963-8108-F42F31DE55A4}"/>
            </a:ext>
          </a:extLst>
        </cdr:cNvPr>
        <cdr:cNvSpPr txBox="1"/>
      </cdr:nvSpPr>
      <cdr:spPr>
        <a:xfrm xmlns:a="http://schemas.openxmlformats.org/drawingml/2006/main">
          <a:off x="3561876" y="1076053"/>
          <a:ext cx="1113800" cy="1113812"/>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sz="1400" b="1" dirty="0">
              <a:solidFill>
                <a:srgbClr val="000000"/>
              </a:solidFill>
            </a:rPr>
            <a:t>IPF </a:t>
          </a:r>
        </a:p>
        <a:p xmlns:a="http://schemas.openxmlformats.org/drawingml/2006/main">
          <a:r>
            <a:rPr lang="en-US" sz="1400" b="1" dirty="0">
              <a:solidFill>
                <a:srgbClr val="000000"/>
              </a:solidFill>
            </a:rPr>
            <a:t>4%</a:t>
          </a:r>
        </a:p>
        <a:p xmlns:a="http://schemas.openxmlformats.org/drawingml/2006/main">
          <a:endParaRPr lang="en-US" sz="1400" b="1" dirty="0">
            <a:solidFill>
              <a:srgbClr val="000000"/>
            </a:solidFill>
          </a:endParaRP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A3B0DA8-F06A-4558-9C2B-AF826356DC0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E7C9FA96-FC60-498D-9E30-230EC4494BA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B8F45FD-A5D8-4CDF-9C55-67D2AFDF6E23}" type="datetimeFigureOut">
              <a:rPr lang="en-US" smtClean="0"/>
              <a:t>7/27/2022</a:t>
            </a:fld>
            <a:endParaRPr lang="en-US" dirty="0"/>
          </a:p>
        </p:txBody>
      </p:sp>
      <p:sp>
        <p:nvSpPr>
          <p:cNvPr id="4" name="Footer Placeholder 3">
            <a:extLst>
              <a:ext uri="{FF2B5EF4-FFF2-40B4-BE49-F238E27FC236}">
                <a16:creationId xmlns:a16="http://schemas.microsoft.com/office/drawing/2014/main" id="{D380155E-A2E2-4E75-A60F-BB6D8E90269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C4927CD8-6C5B-470A-8055-CA7A24F8C6B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CA15C69-444E-416E-80C6-9FB82023CAFA}" type="slidenum">
              <a:rPr lang="en-US" smtClean="0"/>
              <a:t>‹#›</a:t>
            </a:fld>
            <a:endParaRPr lang="en-US" dirty="0"/>
          </a:p>
        </p:txBody>
      </p:sp>
    </p:spTree>
    <p:extLst>
      <p:ext uri="{BB962C8B-B14F-4D97-AF65-F5344CB8AC3E}">
        <p14:creationId xmlns:p14="http://schemas.microsoft.com/office/powerpoint/2010/main" val="33563293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0B85C69-9C16-9A44-BDFD-29B5EE0732F5}" type="datetimeFigureOut">
              <a:rPr lang="en-US" smtClean="0"/>
              <a:t>7/27/2022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86EA3B5-9BF5-544F-A9A7-ACE69FCA2A2B}" type="slidenum">
              <a:rPr lang="en-US" smtClean="0"/>
              <a:t>‹#›</a:t>
            </a:fld>
            <a:endParaRPr lang="en-US" dirty="0"/>
          </a:p>
        </p:txBody>
      </p:sp>
    </p:spTree>
    <p:extLst>
      <p:ext uri="{BB962C8B-B14F-4D97-AF65-F5344CB8AC3E}">
        <p14:creationId xmlns:p14="http://schemas.microsoft.com/office/powerpoint/2010/main" val="41986720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86EA3B5-9BF5-544F-A9A7-ACE69FCA2A2B}" type="slidenum">
              <a:rPr lang="en-US" smtClean="0"/>
              <a:t>1</a:t>
            </a:fld>
            <a:endParaRPr lang="en-US" dirty="0"/>
          </a:p>
        </p:txBody>
      </p:sp>
    </p:spTree>
    <p:extLst>
      <p:ext uri="{BB962C8B-B14F-4D97-AF65-F5344CB8AC3E}">
        <p14:creationId xmlns:p14="http://schemas.microsoft.com/office/powerpoint/2010/main" val="38535991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Slide Image Placeholder 1"/>
          <p:cNvSpPr>
            <a:spLocks noGrp="1" noRot="1" noChangeAspect="1" noTextEdit="1"/>
          </p:cNvSpPr>
          <p:nvPr>
            <p:ph type="sldImg"/>
          </p:nvPr>
        </p:nvSpPr>
        <p:spPr>
          <a:ln/>
        </p:spPr>
      </p:sp>
      <p:sp>
        <p:nvSpPr>
          <p:cNvPr id="49154"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Arial" pitchFamily="34" charset="0"/>
              <a:ea typeface="ＭＳ Ｐゴシック" charset="-128"/>
            </a:endParaRPr>
          </a:p>
        </p:txBody>
      </p:sp>
      <p:sp>
        <p:nvSpPr>
          <p:cNvPr id="49155"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itchFamily="34" charset="0"/>
                <a:ea typeface="ＭＳ Ｐゴシック" charset="-128"/>
              </a:defRPr>
            </a:lvl1pPr>
            <a:lvl2pPr marL="742950" indent="-285750">
              <a:defRPr sz="2400">
                <a:solidFill>
                  <a:schemeClr val="tx1"/>
                </a:solidFill>
                <a:latin typeface="Arial" pitchFamily="34" charset="0"/>
                <a:ea typeface="ＭＳ Ｐゴシック" charset="-128"/>
              </a:defRPr>
            </a:lvl2pPr>
            <a:lvl3pPr marL="1143000" indent="-228600">
              <a:defRPr sz="2400">
                <a:solidFill>
                  <a:schemeClr val="tx1"/>
                </a:solidFill>
                <a:latin typeface="Arial" pitchFamily="34" charset="0"/>
                <a:ea typeface="ＭＳ Ｐゴシック" charset="-128"/>
              </a:defRPr>
            </a:lvl3pPr>
            <a:lvl4pPr marL="1600200" indent="-228600">
              <a:defRPr sz="2400">
                <a:solidFill>
                  <a:schemeClr val="tx1"/>
                </a:solidFill>
                <a:latin typeface="Arial" pitchFamily="34" charset="0"/>
                <a:ea typeface="ＭＳ Ｐゴシック" charset="-128"/>
              </a:defRPr>
            </a:lvl4pPr>
            <a:lvl5pPr marL="2057400" indent="-228600">
              <a:defRPr sz="2400">
                <a:solidFill>
                  <a:schemeClr val="tx1"/>
                </a:solidFill>
                <a:latin typeface="Arial" pitchFamily="34" charset="0"/>
                <a:ea typeface="ＭＳ Ｐゴシック"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charset="-128"/>
              </a:defRPr>
            </a:lvl9pPr>
          </a:lstStyle>
          <a:p>
            <a:fld id="{14F1115E-CB43-4E92-92C0-0F3AB6875D6C}" type="slidenum">
              <a:rPr lang="en-US" altLang="en-US" sz="1000"/>
              <a:pPr/>
              <a:t>6</a:t>
            </a:fld>
            <a:endParaRPr lang="en-US" altLang="en-US" sz="1000"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91440" indent="-91440">
              <a:buFont typeface="Arial"/>
              <a:buChar char="•"/>
            </a:pPr>
            <a:endParaRPr lang="en-US" altLang="en-US" sz="1200" dirty="0">
              <a:cs typeface="Arial" pitchFamily="34" charset="0"/>
            </a:endParaRPr>
          </a:p>
        </p:txBody>
      </p:sp>
      <p:sp>
        <p:nvSpPr>
          <p:cNvPr id="4" name="Slide Number Placeholder 3"/>
          <p:cNvSpPr>
            <a:spLocks noGrp="1"/>
          </p:cNvSpPr>
          <p:nvPr>
            <p:ph type="sldNum" sz="quarter" idx="10"/>
          </p:nvPr>
        </p:nvSpPr>
        <p:spPr/>
        <p:txBody>
          <a:bodyPr/>
          <a:lstStyle/>
          <a:p>
            <a:fld id="{F8B77C05-9991-4623-A828-D8A40E705A53}" type="slidenum">
              <a:rPr lang="en-US" altLang="en-US" smtClean="0"/>
              <a:pPr/>
              <a:t>7</a:t>
            </a:fld>
            <a:endParaRPr lang="en-US" altLang="en-US" dirty="0"/>
          </a:p>
        </p:txBody>
      </p:sp>
    </p:spTree>
    <p:extLst>
      <p:ext uri="{BB962C8B-B14F-4D97-AF65-F5344CB8AC3E}">
        <p14:creationId xmlns:p14="http://schemas.microsoft.com/office/powerpoint/2010/main" val="3257030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itchFamily="34" charset="0"/>
              </a:defRPr>
            </a:lvl1pPr>
            <a:lvl2pPr marL="742950" indent="-285750">
              <a:spcBef>
                <a:spcPct val="30000"/>
              </a:spcBef>
              <a:defRPr sz="1200">
                <a:solidFill>
                  <a:schemeClr val="tx1"/>
                </a:solidFill>
                <a:latin typeface="Arial" pitchFamily="34" charset="0"/>
              </a:defRPr>
            </a:lvl2pPr>
            <a:lvl3pPr marL="1143000" indent="-228600">
              <a:spcBef>
                <a:spcPct val="30000"/>
              </a:spcBef>
              <a:defRPr sz="1200">
                <a:solidFill>
                  <a:schemeClr val="tx1"/>
                </a:solidFill>
                <a:latin typeface="Arial" pitchFamily="34" charset="0"/>
              </a:defRPr>
            </a:lvl3pPr>
            <a:lvl4pPr marL="1600200" indent="-228600">
              <a:spcBef>
                <a:spcPct val="30000"/>
              </a:spcBef>
              <a:defRPr sz="1200">
                <a:solidFill>
                  <a:schemeClr val="tx1"/>
                </a:solidFill>
                <a:latin typeface="Arial" pitchFamily="34" charset="0"/>
              </a:defRPr>
            </a:lvl4pPr>
            <a:lvl5pPr marL="2057400" indent="-228600">
              <a:spcBef>
                <a:spcPct val="30000"/>
              </a:spcBef>
              <a:defRPr sz="1200">
                <a:solidFill>
                  <a:schemeClr val="tx1"/>
                </a:solidFill>
                <a:latin typeface="Arial" pitchFamily="34" charset="0"/>
              </a:defRPr>
            </a:lvl5pPr>
            <a:lvl6pPr marL="2514600" indent="-228600" eaLnBrk="0" fontAlgn="base" hangingPunct="0">
              <a:spcBef>
                <a:spcPct val="30000"/>
              </a:spcBef>
              <a:spcAft>
                <a:spcPct val="0"/>
              </a:spcAft>
              <a:defRPr sz="1200">
                <a:solidFill>
                  <a:schemeClr val="tx1"/>
                </a:solidFill>
                <a:latin typeface="Arial" pitchFamily="34" charset="0"/>
              </a:defRPr>
            </a:lvl6pPr>
            <a:lvl7pPr marL="2971800" indent="-228600" eaLnBrk="0" fontAlgn="base" hangingPunct="0">
              <a:spcBef>
                <a:spcPct val="30000"/>
              </a:spcBef>
              <a:spcAft>
                <a:spcPct val="0"/>
              </a:spcAft>
              <a:defRPr sz="1200">
                <a:solidFill>
                  <a:schemeClr val="tx1"/>
                </a:solidFill>
                <a:latin typeface="Arial" pitchFamily="34" charset="0"/>
              </a:defRPr>
            </a:lvl7pPr>
            <a:lvl8pPr marL="3429000" indent="-228600" eaLnBrk="0" fontAlgn="base" hangingPunct="0">
              <a:spcBef>
                <a:spcPct val="30000"/>
              </a:spcBef>
              <a:spcAft>
                <a:spcPct val="0"/>
              </a:spcAft>
              <a:defRPr sz="1200">
                <a:solidFill>
                  <a:schemeClr val="tx1"/>
                </a:solidFill>
                <a:latin typeface="Arial" pitchFamily="34" charset="0"/>
              </a:defRPr>
            </a:lvl8pPr>
            <a:lvl9pPr marL="3886200" indent="-228600" eaLnBrk="0" fontAlgn="base" hangingPunct="0">
              <a:spcBef>
                <a:spcPct val="30000"/>
              </a:spcBef>
              <a:spcAft>
                <a:spcPct val="0"/>
              </a:spcAft>
              <a:defRPr sz="1200">
                <a:solidFill>
                  <a:schemeClr val="tx1"/>
                </a:solidFill>
                <a:latin typeface="Arial" pitchFamily="34" charset="0"/>
              </a:defRPr>
            </a:lvl9pPr>
          </a:lstStyle>
          <a:p>
            <a:pPr>
              <a:spcBef>
                <a:spcPct val="0"/>
              </a:spcBef>
            </a:pPr>
            <a:fld id="{C29947B4-7459-4DF0-9112-E251B928E03C}" type="slidenum">
              <a:rPr lang="en-US" altLang="en-US" sz="1000"/>
              <a:pPr>
                <a:spcBef>
                  <a:spcPct val="0"/>
                </a:spcBef>
              </a:pPr>
              <a:t>8</a:t>
            </a:fld>
            <a:endParaRPr lang="en-US" altLang="en-US" sz="1000" dirty="0"/>
          </a:p>
        </p:txBody>
      </p:sp>
      <p:sp>
        <p:nvSpPr>
          <p:cNvPr id="94211" name="Rectangle 2"/>
          <p:cNvSpPr>
            <a:spLocks noGrp="1" noChangeArrowheads="1"/>
          </p:cNvSpPr>
          <p:nvPr>
            <p:ph type="body" idx="1"/>
          </p:nvPr>
        </p:nvSpPr>
        <p:spPr>
          <a:xfrm>
            <a:off x="912813" y="4367213"/>
            <a:ext cx="5032375" cy="40655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473" tIns="44442" rIns="90473" bIns="44442"/>
          <a:lstStyle/>
          <a:p>
            <a:pPr eaLnBrk="1" hangingPunct="1"/>
            <a:endParaRPr lang="en-US" altLang="en-US" dirty="0">
              <a:latin typeface="Arial" pitchFamily="34" charset="0"/>
            </a:endParaRPr>
          </a:p>
        </p:txBody>
      </p:sp>
      <p:sp>
        <p:nvSpPr>
          <p:cNvPr id="94212" name="Rectangle 3"/>
          <p:cNvSpPr>
            <a:spLocks noGrp="1" noRot="1" noChangeAspect="1" noChangeArrowheads="1" noTextEdit="1"/>
          </p:cNvSpPr>
          <p:nvPr>
            <p:ph type="sldImg"/>
          </p:nvPr>
        </p:nvSpPr>
        <p:spPr>
          <a:xfrm>
            <a:off x="385763" y="712788"/>
            <a:ext cx="6088062" cy="3425825"/>
          </a:xfrm>
          <a:ln cap="flat"/>
        </p:spPr>
      </p:sp>
    </p:spTree>
    <p:extLst>
      <p:ext uri="{BB962C8B-B14F-4D97-AF65-F5344CB8AC3E}">
        <p14:creationId xmlns:p14="http://schemas.microsoft.com/office/powerpoint/2010/main" val="162917973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838200" y="1674261"/>
            <a:ext cx="10515600" cy="2852737"/>
          </a:xfrm>
        </p:spPr>
        <p:txBody>
          <a:bodyPr anchor="ctr">
            <a:normAutofit/>
          </a:bodyPr>
          <a:lstStyle>
            <a:lvl1pPr algn="ctr">
              <a:defRPr sz="4800"/>
            </a:lvl1pPr>
          </a:lstStyle>
          <a:p>
            <a:r>
              <a:rPr lang="en-US" dirty="0"/>
              <a:t>Click to edit Master title style</a:t>
            </a:r>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838199" y="4589463"/>
            <a:ext cx="10515600" cy="1500187"/>
          </a:xfrm>
          <a:prstGeom prst="rect">
            <a:avLst/>
          </a:prstGeom>
        </p:spPr>
        <p:txBody>
          <a:bodyPr>
            <a:normAutofit/>
          </a:bodyPr>
          <a:lstStyle>
            <a:lvl1pPr marL="0" indent="0" algn="ctr">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8382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pic>
        <p:nvPicPr>
          <p:cNvPr id="7" name="Picture 6">
            <a:extLst>
              <a:ext uri="{FF2B5EF4-FFF2-40B4-BE49-F238E27FC236}">
                <a16:creationId xmlns:a16="http://schemas.microsoft.com/office/drawing/2014/main" id="{B761D850-8E58-4B53-9815-4E59E40622D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317765" y="290535"/>
            <a:ext cx="3556480" cy="1321262"/>
          </a:xfrm>
          <a:prstGeom prst="rect">
            <a:avLst/>
          </a:prstGeom>
        </p:spPr>
      </p:pic>
    </p:spTree>
    <p:extLst>
      <p:ext uri="{BB962C8B-B14F-4D97-AF65-F5344CB8AC3E}">
        <p14:creationId xmlns:p14="http://schemas.microsoft.com/office/powerpoint/2010/main" val="11581495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Tree>
    <p:extLst>
      <p:ext uri="{BB962C8B-B14F-4D97-AF65-F5344CB8AC3E}">
        <p14:creationId xmlns:p14="http://schemas.microsoft.com/office/powerpoint/2010/main" val="37406223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457199"/>
            <a:ext cx="4272539" cy="4015047"/>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172200"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Tree>
    <p:extLst>
      <p:ext uri="{BB962C8B-B14F-4D97-AF65-F5344CB8AC3E}">
        <p14:creationId xmlns:p14="http://schemas.microsoft.com/office/powerpoint/2010/main" val="11953182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Tree>
    <p:extLst>
      <p:ext uri="{BB962C8B-B14F-4D97-AF65-F5344CB8AC3E}">
        <p14:creationId xmlns:p14="http://schemas.microsoft.com/office/powerpoint/2010/main" val="40305510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cSld name="2_Subsection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919C67-1305-44CC-A8F6-DA1B1014B060}"/>
              </a:ext>
            </a:extLst>
          </p:cNvPr>
          <p:cNvSpPr>
            <a:spLocks noGrp="1"/>
          </p:cNvSpPr>
          <p:nvPr>
            <p:ph type="ctrTitle"/>
          </p:nvPr>
        </p:nvSpPr>
        <p:spPr>
          <a:xfrm>
            <a:off x="978477" y="997043"/>
            <a:ext cx="10235046" cy="2343316"/>
          </a:xfrm>
        </p:spPr>
        <p:txBody>
          <a:bodyPr anchor="b">
            <a:normAutofit/>
          </a:bodyPr>
          <a:lstStyle>
            <a:lvl1pPr algn="ctr">
              <a:lnSpc>
                <a:spcPct val="100000"/>
              </a:lnSpc>
              <a:defRPr sz="4400" b="1">
                <a:solidFill>
                  <a:schemeClr val="tx1"/>
                </a:solidFill>
                <a:effectLst/>
                <a:latin typeface="Century Gothic" panose="020B0502020202020204" pitchFamily="34" charset="0"/>
              </a:defRPr>
            </a:lvl1pPr>
          </a:lstStyle>
          <a:p>
            <a:r>
              <a:rPr lang="en-US"/>
              <a:t>Click to edit Master title style</a:t>
            </a:r>
            <a:endParaRPr lang="en-US" dirty="0"/>
          </a:p>
        </p:txBody>
      </p:sp>
      <p:sp>
        <p:nvSpPr>
          <p:cNvPr id="3" name="Subtitle 2">
            <a:extLst>
              <a:ext uri="{FF2B5EF4-FFF2-40B4-BE49-F238E27FC236}">
                <a16:creationId xmlns:a16="http://schemas.microsoft.com/office/drawing/2014/main" id="{33AF964E-9896-4C33-9B57-CEEB4A81109F}"/>
              </a:ext>
            </a:extLst>
          </p:cNvPr>
          <p:cNvSpPr>
            <a:spLocks noGrp="1"/>
          </p:cNvSpPr>
          <p:nvPr>
            <p:ph type="subTitle" idx="1"/>
          </p:nvPr>
        </p:nvSpPr>
        <p:spPr>
          <a:xfrm>
            <a:off x="978478" y="3578034"/>
            <a:ext cx="10235045" cy="1286337"/>
          </a:xfrm>
        </p:spPr>
        <p:txBody>
          <a:bodyPr anchor="t" anchorCtr="0">
            <a:normAutofit/>
          </a:bodyPr>
          <a:lstStyle>
            <a:lvl1pPr marL="0" indent="0" algn="ctr">
              <a:lnSpc>
                <a:spcPct val="100000"/>
              </a:lnSpc>
              <a:buNone/>
              <a:defRPr sz="2400">
                <a:solidFill>
                  <a:schemeClr val="bg2">
                    <a:lumMod val="25000"/>
                  </a:schemeClr>
                </a:solidFill>
                <a:effectLst/>
                <a:latin typeface="Century Gothic" panose="020B0502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cxnSp>
        <p:nvCxnSpPr>
          <p:cNvPr id="11" name="Straight Connector 10">
            <a:extLst>
              <a:ext uri="{FF2B5EF4-FFF2-40B4-BE49-F238E27FC236}">
                <a16:creationId xmlns:a16="http://schemas.microsoft.com/office/drawing/2014/main" id="{4C54448A-B9B8-4B12-A890-7921A223E2F9}"/>
              </a:ext>
            </a:extLst>
          </p:cNvPr>
          <p:cNvCxnSpPr>
            <a:cxnSpLocks/>
          </p:cNvCxnSpPr>
          <p:nvPr/>
        </p:nvCxnSpPr>
        <p:spPr>
          <a:xfrm>
            <a:off x="909354" y="3459196"/>
            <a:ext cx="10373293"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pic>
        <p:nvPicPr>
          <p:cNvPr id="10" name="Picture 9">
            <a:extLst>
              <a:ext uri="{FF2B5EF4-FFF2-40B4-BE49-F238E27FC236}">
                <a16:creationId xmlns:a16="http://schemas.microsoft.com/office/drawing/2014/main" id="{137AD454-84F6-436E-8EA1-F8EE572F93A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883965" y="5548021"/>
            <a:ext cx="2424069" cy="900562"/>
          </a:xfrm>
          <a:prstGeom prst="rect">
            <a:avLst/>
          </a:prstGeom>
        </p:spPr>
      </p:pic>
    </p:spTree>
    <p:extLst>
      <p:ext uri="{BB962C8B-B14F-4D97-AF65-F5344CB8AC3E}">
        <p14:creationId xmlns:p14="http://schemas.microsoft.com/office/powerpoint/2010/main" val="386975735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_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7B2AC3E-B688-4B1C-9103-B5768B1AB038}"/>
              </a:ext>
            </a:extLst>
          </p:cNvPr>
          <p:cNvSpPr>
            <a:spLocks noGrp="1"/>
          </p:cNvSpPr>
          <p:nvPr>
            <p:ph sz="half" idx="1"/>
          </p:nvPr>
        </p:nvSpPr>
        <p:spPr>
          <a:xfrm>
            <a:off x="514350" y="1944928"/>
            <a:ext cx="5181600" cy="4351338"/>
          </a:xfrm>
        </p:spPr>
        <p:txBody>
          <a:bodyPr>
            <a:normAutofit/>
          </a:bodyPr>
          <a:lstStyle>
            <a:lvl1pPr>
              <a:spcAft>
                <a:spcPts val="1200"/>
              </a:spcAft>
              <a:defRPr sz="2800"/>
            </a:lvl1pPr>
            <a:lvl2pPr marL="685800" indent="-228600">
              <a:spcAft>
                <a:spcPts val="1200"/>
              </a:spcAft>
              <a:buFont typeface="Calibri" panose="020F0502020204030204" pitchFamily="34" charset="0"/>
              <a:buChar char="–"/>
              <a:defRPr sz="2400"/>
            </a:lvl2pPr>
            <a:lvl3pPr marL="1143000" indent="-228600">
              <a:spcAft>
                <a:spcPts val="1200"/>
              </a:spcAft>
              <a:buFont typeface="Wingdings" panose="05000000000000000000" pitchFamily="2" charset="2"/>
              <a:buChar char="§"/>
              <a:defRPr sz="2000"/>
            </a:lvl3pPr>
            <a:lvl4pPr>
              <a:defRPr sz="1600"/>
            </a:lvl4pPr>
            <a:lvl5pPr>
              <a:defRPr sz="1600"/>
            </a:lvl5pPr>
          </a:lstStyle>
          <a:p>
            <a:pPr lvl="0"/>
            <a:r>
              <a:rPr lang="en-US" dirty="0"/>
              <a:t>Click to edit Master text styles</a:t>
            </a:r>
          </a:p>
          <a:p>
            <a:pPr lvl="1"/>
            <a:r>
              <a:rPr lang="en-US" dirty="0"/>
              <a:t>Second level</a:t>
            </a:r>
          </a:p>
          <a:p>
            <a:pPr lvl="2"/>
            <a:r>
              <a:rPr lang="en-US" dirty="0"/>
              <a:t>Third level</a:t>
            </a:r>
          </a:p>
        </p:txBody>
      </p:sp>
      <p:sp>
        <p:nvSpPr>
          <p:cNvPr id="10" name="Text Placeholder 11">
            <a:extLst>
              <a:ext uri="{FF2B5EF4-FFF2-40B4-BE49-F238E27FC236}">
                <a16:creationId xmlns:a16="http://schemas.microsoft.com/office/drawing/2014/main" id="{1E2F3F98-3FA0-4FC6-8E0E-2CCCED66FE3D}"/>
              </a:ext>
            </a:extLst>
          </p:cNvPr>
          <p:cNvSpPr>
            <a:spLocks noGrp="1"/>
          </p:cNvSpPr>
          <p:nvPr>
            <p:ph type="body" sz="quarter" idx="10" hasCustomPrompt="1"/>
          </p:nvPr>
        </p:nvSpPr>
        <p:spPr>
          <a:xfrm>
            <a:off x="460723" y="955184"/>
            <a:ext cx="11159777" cy="415925"/>
          </a:xfrm>
        </p:spPr>
        <p:txBody>
          <a:bodyPr>
            <a:noAutofit/>
          </a:bodyPr>
          <a:lstStyle>
            <a:lvl1pPr algn="ctr">
              <a:buNone/>
              <a:defRPr sz="2500" cap="all" baseline="0">
                <a:solidFill>
                  <a:schemeClr val="bg1"/>
                </a:solidFill>
              </a:defRPr>
            </a:lvl1pPr>
          </a:lstStyle>
          <a:p>
            <a:pPr lvl="0"/>
            <a:r>
              <a:rPr lang="en-US" sz="2500" cap="all" baseline="0" dirty="0"/>
              <a:t>Blank headline</a:t>
            </a:r>
            <a:endParaRPr lang="en-US" dirty="0"/>
          </a:p>
        </p:txBody>
      </p:sp>
      <p:sp>
        <p:nvSpPr>
          <p:cNvPr id="12" name="Content Placeholder 2">
            <a:extLst>
              <a:ext uri="{FF2B5EF4-FFF2-40B4-BE49-F238E27FC236}">
                <a16:creationId xmlns:a16="http://schemas.microsoft.com/office/drawing/2014/main" id="{A7B2AC3E-B688-4B1C-9103-B5768B1AB038}"/>
              </a:ext>
            </a:extLst>
          </p:cNvPr>
          <p:cNvSpPr>
            <a:spLocks noGrp="1"/>
          </p:cNvSpPr>
          <p:nvPr>
            <p:ph sz="half" idx="13"/>
          </p:nvPr>
        </p:nvSpPr>
        <p:spPr>
          <a:xfrm>
            <a:off x="6330950" y="1944928"/>
            <a:ext cx="5181600" cy="4351338"/>
          </a:xfrm>
        </p:spPr>
        <p:txBody>
          <a:bodyPr>
            <a:normAutofit/>
          </a:bodyPr>
          <a:lstStyle>
            <a:lvl1pPr>
              <a:spcAft>
                <a:spcPts val="1200"/>
              </a:spcAft>
              <a:defRPr sz="2800"/>
            </a:lvl1pPr>
            <a:lvl2pPr marL="685800" indent="-228600">
              <a:spcAft>
                <a:spcPts val="1200"/>
              </a:spcAft>
              <a:buFont typeface="Calibri" panose="020F0502020204030204" pitchFamily="34" charset="0"/>
              <a:buChar char="–"/>
              <a:defRPr sz="2400"/>
            </a:lvl2pPr>
            <a:lvl3pPr marL="1143000" indent="-228600">
              <a:spcAft>
                <a:spcPts val="1200"/>
              </a:spcAft>
              <a:buFont typeface="Wingdings" panose="05000000000000000000" pitchFamily="2" charset="2"/>
              <a:buChar char="§"/>
              <a:defRPr sz="2000"/>
            </a:lvl3pPr>
            <a:lvl4pPr>
              <a:defRPr sz="1600"/>
            </a:lvl4pPr>
            <a:lvl5pPr>
              <a:defRPr sz="1600"/>
            </a:lvl5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166742921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itle only NEW">
    <p:spTree>
      <p:nvGrpSpPr>
        <p:cNvPr id="1" name=""/>
        <p:cNvGrpSpPr/>
        <p:nvPr/>
      </p:nvGrpSpPr>
      <p:grpSpPr>
        <a:xfrm>
          <a:off x="0" y="0"/>
          <a:ext cx="0" cy="0"/>
          <a:chOff x="0" y="0"/>
          <a:chExt cx="0" cy="0"/>
        </a:xfrm>
      </p:grpSpPr>
      <p:sp>
        <p:nvSpPr>
          <p:cNvPr id="7" name="Text Placeholder 11">
            <a:extLst>
              <a:ext uri="{FF2B5EF4-FFF2-40B4-BE49-F238E27FC236}">
                <a16:creationId xmlns:a16="http://schemas.microsoft.com/office/drawing/2014/main" id="{A52E713E-4CF2-4255-B9AA-C3A4A26ACE5B}"/>
              </a:ext>
            </a:extLst>
          </p:cNvPr>
          <p:cNvSpPr>
            <a:spLocks noGrp="1"/>
          </p:cNvSpPr>
          <p:nvPr>
            <p:ph type="body" sz="quarter" idx="10" hasCustomPrompt="1"/>
          </p:nvPr>
        </p:nvSpPr>
        <p:spPr>
          <a:xfrm>
            <a:off x="435978" y="870700"/>
            <a:ext cx="11320043" cy="438582"/>
          </a:xfrm>
        </p:spPr>
        <p:txBody>
          <a:bodyPr anchor="b">
            <a:spAutoFit/>
          </a:bodyPr>
          <a:lstStyle>
            <a:lvl1pPr marL="0" indent="0">
              <a:buNone/>
              <a:defRPr sz="2500" cap="all" baseline="0">
                <a:solidFill>
                  <a:schemeClr val="bg1"/>
                </a:solidFill>
              </a:defRPr>
            </a:lvl1pPr>
          </a:lstStyle>
          <a:p>
            <a:pPr lvl="0"/>
            <a:r>
              <a:rPr lang="en-US" sz="2500" cap="all" baseline="0" dirty="0"/>
              <a:t>Blank headline</a:t>
            </a:r>
            <a:endParaRPr lang="en-US" dirty="0"/>
          </a:p>
        </p:txBody>
      </p:sp>
    </p:spTree>
    <p:extLst>
      <p:ext uri="{BB962C8B-B14F-4D97-AF65-F5344CB8AC3E}">
        <p14:creationId xmlns:p14="http://schemas.microsoft.com/office/powerpoint/2010/main" val="409574437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Title and Refs">
    <p:spTree>
      <p:nvGrpSpPr>
        <p:cNvPr id="1" name=""/>
        <p:cNvGrpSpPr/>
        <p:nvPr/>
      </p:nvGrpSpPr>
      <p:grpSpPr>
        <a:xfrm>
          <a:off x="0" y="0"/>
          <a:ext cx="0" cy="0"/>
          <a:chOff x="0" y="0"/>
          <a:chExt cx="0" cy="0"/>
        </a:xfrm>
      </p:grpSpPr>
      <p:sp>
        <p:nvSpPr>
          <p:cNvPr id="12" name="Text Placeholder 11">
            <a:extLst>
              <a:ext uri="{FF2B5EF4-FFF2-40B4-BE49-F238E27FC236}">
                <a16:creationId xmlns:a16="http://schemas.microsoft.com/office/drawing/2014/main" id="{A52E713E-4CF2-4255-B9AA-C3A4A26ACE5B}"/>
              </a:ext>
            </a:extLst>
          </p:cNvPr>
          <p:cNvSpPr>
            <a:spLocks noGrp="1"/>
          </p:cNvSpPr>
          <p:nvPr>
            <p:ph type="body" sz="quarter" idx="10" hasCustomPrompt="1"/>
          </p:nvPr>
        </p:nvSpPr>
        <p:spPr>
          <a:xfrm>
            <a:off x="521048" y="854076"/>
            <a:ext cx="11320043" cy="438582"/>
          </a:xfrm>
        </p:spPr>
        <p:txBody>
          <a:bodyPr anchor="b">
            <a:spAutoFit/>
          </a:bodyPr>
          <a:lstStyle>
            <a:lvl1pPr marL="0" indent="0">
              <a:buNone/>
              <a:defRPr sz="2500" cap="all" baseline="0">
                <a:solidFill>
                  <a:schemeClr val="bg1"/>
                </a:solidFill>
                <a:latin typeface="Arial" panose="020B0604020202020204" pitchFamily="34" charset="0"/>
                <a:cs typeface="Arial" panose="020B0604020202020204" pitchFamily="34" charset="0"/>
              </a:defRPr>
            </a:lvl1pPr>
          </a:lstStyle>
          <a:p>
            <a:pPr lvl="0"/>
            <a:r>
              <a:rPr lang="en-US" sz="2500" cap="all" baseline="0" dirty="0"/>
              <a:t>Blank headline</a:t>
            </a:r>
            <a:endParaRPr lang="en-US" dirty="0"/>
          </a:p>
        </p:txBody>
      </p:sp>
      <p:sp>
        <p:nvSpPr>
          <p:cNvPr id="14" name="Text Placeholder 13">
            <a:extLst>
              <a:ext uri="{FF2B5EF4-FFF2-40B4-BE49-F238E27FC236}">
                <a16:creationId xmlns:a16="http://schemas.microsoft.com/office/drawing/2014/main" id="{1F9F5CA3-C991-4063-814E-C60AB2FB8DA2}"/>
              </a:ext>
            </a:extLst>
          </p:cNvPr>
          <p:cNvSpPr>
            <a:spLocks noGrp="1"/>
          </p:cNvSpPr>
          <p:nvPr>
            <p:ph type="body" sz="quarter" idx="11"/>
          </p:nvPr>
        </p:nvSpPr>
        <p:spPr>
          <a:xfrm>
            <a:off x="2593571" y="6502981"/>
            <a:ext cx="9401694" cy="276999"/>
          </a:xfrm>
        </p:spPr>
        <p:txBody>
          <a:bodyPr wrap="square" anchor="b">
            <a:spAutoFit/>
          </a:bodyPr>
          <a:lstStyle>
            <a:lvl1pPr marL="0" indent="0">
              <a:lnSpc>
                <a:spcPct val="100000"/>
              </a:lnSpc>
              <a:spcBef>
                <a:spcPts val="0"/>
              </a:spcBef>
              <a:buNone/>
              <a:defRPr sz="1200">
                <a:solidFill>
                  <a:schemeClr val="tx1"/>
                </a:solidFill>
              </a:defRPr>
            </a:lvl1pPr>
          </a:lstStyle>
          <a:p>
            <a:pPr lvl="0"/>
            <a:endParaRPr lang="en-US" dirty="0"/>
          </a:p>
        </p:txBody>
      </p:sp>
    </p:spTree>
    <p:extLst>
      <p:ext uri="{BB962C8B-B14F-4D97-AF65-F5344CB8AC3E}">
        <p14:creationId xmlns:p14="http://schemas.microsoft.com/office/powerpoint/2010/main" val="79623787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Title, Content, Refs">
    <p:spTree>
      <p:nvGrpSpPr>
        <p:cNvPr id="1" name=""/>
        <p:cNvGrpSpPr/>
        <p:nvPr/>
      </p:nvGrpSpPr>
      <p:grpSpPr>
        <a:xfrm>
          <a:off x="0" y="0"/>
          <a:ext cx="0" cy="0"/>
          <a:chOff x="0" y="0"/>
          <a:chExt cx="0" cy="0"/>
        </a:xfrm>
      </p:grpSpPr>
      <p:sp>
        <p:nvSpPr>
          <p:cNvPr id="12" name="Text Placeholder 11">
            <a:extLst>
              <a:ext uri="{FF2B5EF4-FFF2-40B4-BE49-F238E27FC236}">
                <a16:creationId xmlns:a16="http://schemas.microsoft.com/office/drawing/2014/main" id="{A52E713E-4CF2-4255-B9AA-C3A4A26ACE5B}"/>
              </a:ext>
            </a:extLst>
          </p:cNvPr>
          <p:cNvSpPr>
            <a:spLocks noGrp="1"/>
          </p:cNvSpPr>
          <p:nvPr>
            <p:ph type="body" sz="quarter" idx="10" hasCustomPrompt="1"/>
          </p:nvPr>
        </p:nvSpPr>
        <p:spPr>
          <a:xfrm>
            <a:off x="421295" y="956362"/>
            <a:ext cx="11159777" cy="415925"/>
          </a:xfrm>
        </p:spPr>
        <p:txBody>
          <a:bodyPr anchor="b">
            <a:noAutofit/>
          </a:bodyPr>
          <a:lstStyle>
            <a:lvl1pPr>
              <a:buNone/>
              <a:defRPr sz="2500" cap="all" baseline="0">
                <a:solidFill>
                  <a:schemeClr val="bg1"/>
                </a:solidFill>
              </a:defRPr>
            </a:lvl1pPr>
          </a:lstStyle>
          <a:p>
            <a:pPr lvl="0"/>
            <a:r>
              <a:rPr lang="en-US" sz="2500" cap="all" baseline="0" dirty="0"/>
              <a:t>Blank headline</a:t>
            </a:r>
            <a:endParaRPr lang="en-US" dirty="0"/>
          </a:p>
        </p:txBody>
      </p:sp>
      <p:sp>
        <p:nvSpPr>
          <p:cNvPr id="14" name="Text Placeholder 13">
            <a:extLst>
              <a:ext uri="{FF2B5EF4-FFF2-40B4-BE49-F238E27FC236}">
                <a16:creationId xmlns:a16="http://schemas.microsoft.com/office/drawing/2014/main" id="{1F9F5CA3-C991-4063-814E-C60AB2FB8DA2}"/>
              </a:ext>
            </a:extLst>
          </p:cNvPr>
          <p:cNvSpPr>
            <a:spLocks noGrp="1"/>
          </p:cNvSpPr>
          <p:nvPr>
            <p:ph type="body" sz="quarter" idx="11"/>
          </p:nvPr>
        </p:nvSpPr>
        <p:spPr>
          <a:xfrm>
            <a:off x="2530248" y="6470684"/>
            <a:ext cx="9175976" cy="258532"/>
          </a:xfrm>
        </p:spPr>
        <p:txBody>
          <a:bodyPr anchor="b">
            <a:noAutofit/>
          </a:bodyPr>
          <a:lstStyle>
            <a:lvl1pPr>
              <a:lnSpc>
                <a:spcPct val="100000"/>
              </a:lnSpc>
              <a:spcBef>
                <a:spcPts val="0"/>
              </a:spcBef>
              <a:buNone/>
              <a:defRPr sz="1200">
                <a:solidFill>
                  <a:schemeClr val="tx1"/>
                </a:solidFill>
              </a:defRPr>
            </a:lvl1pPr>
          </a:lstStyle>
          <a:p>
            <a:pPr lvl="0"/>
            <a:endParaRPr lang="en-US" dirty="0"/>
          </a:p>
        </p:txBody>
      </p:sp>
      <p:sp>
        <p:nvSpPr>
          <p:cNvPr id="3" name="Text Placeholder 2">
            <a:extLst>
              <a:ext uri="{FF2B5EF4-FFF2-40B4-BE49-F238E27FC236}">
                <a16:creationId xmlns:a16="http://schemas.microsoft.com/office/drawing/2014/main" id="{E5A50052-47BE-4851-A7AF-135D6020DB62}"/>
              </a:ext>
            </a:extLst>
          </p:cNvPr>
          <p:cNvSpPr>
            <a:spLocks noGrp="1"/>
          </p:cNvSpPr>
          <p:nvPr>
            <p:ph type="body" sz="quarter" idx="12"/>
          </p:nvPr>
        </p:nvSpPr>
        <p:spPr>
          <a:xfrm>
            <a:off x="546099" y="1575573"/>
            <a:ext cx="11160125" cy="4757737"/>
          </a:xfrm>
        </p:spPr>
        <p:txBody>
          <a:bodyPr/>
          <a:lstStyle>
            <a:lvl1pPr>
              <a:lnSpc>
                <a:spcPct val="100000"/>
              </a:lnSpc>
              <a:spcAft>
                <a:spcPts val="600"/>
              </a:spcAft>
              <a:defRPr/>
            </a:lvl1pPr>
            <a:lvl2pPr>
              <a:lnSpc>
                <a:spcPct val="100000"/>
              </a:lnSpc>
              <a:spcAft>
                <a:spcPts val="600"/>
              </a:spcAft>
              <a:buFont typeface="Calibri" panose="020F0502020204030204" pitchFamily="34" charset="0"/>
              <a:buChar char="‒"/>
              <a:defRPr/>
            </a:lvl2pPr>
            <a:lvl3pPr>
              <a:lnSpc>
                <a:spcPct val="100000"/>
              </a:lnSpc>
              <a:spcAft>
                <a:spcPts val="600"/>
              </a:spcAft>
              <a:buFont typeface="Wingdings" panose="05000000000000000000" pitchFamily="2" charset="2"/>
              <a:buChar char="§"/>
              <a:defRPr/>
            </a:lvl3pPr>
            <a:lvl4pPr>
              <a:lnSpc>
                <a:spcPct val="100000"/>
              </a:lnSpc>
              <a:spcAft>
                <a:spcPts val="600"/>
              </a:spcAft>
              <a:buFont typeface="Calibri" panose="020F0502020204030204" pitchFamily="34" charset="0"/>
              <a:buChar char="‒"/>
              <a:defRPr/>
            </a:lvl4pPr>
            <a:lvl5pPr>
              <a:lnSpc>
                <a:spcPct val="100000"/>
              </a:lnSpc>
              <a:spcAft>
                <a:spcPts val="600"/>
              </a:spcAf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6617027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838199" y="478815"/>
            <a:ext cx="10515600" cy="2852737"/>
          </a:xfrm>
        </p:spPr>
        <p:txBody>
          <a:bodyPr anchor="b">
            <a:normAutofit/>
          </a:bodyPr>
          <a:lstStyle>
            <a:lvl1pPr algn="ctr">
              <a:defRPr sz="4000"/>
            </a:lvl1pPr>
          </a:lstStyle>
          <a:p>
            <a:r>
              <a:rPr lang="en-US" dirty="0"/>
              <a:t>Click to edit Master title style</a:t>
            </a:r>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838199" y="3643669"/>
            <a:ext cx="10515600" cy="1500187"/>
          </a:xfrm>
          <a:prstGeom prst="rect">
            <a:avLst/>
          </a:prstGeom>
        </p:spPr>
        <p:txBody>
          <a:bodyPr>
            <a:normAutofit/>
          </a:bodyPr>
          <a:lstStyle>
            <a:lvl1pPr marL="0" indent="0" algn="ct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dirty="0"/>
          </a:p>
        </p:txBody>
      </p:sp>
      <p:pic>
        <p:nvPicPr>
          <p:cNvPr id="9" name="Picture 8">
            <a:extLst>
              <a:ext uri="{FF2B5EF4-FFF2-40B4-BE49-F238E27FC236}">
                <a16:creationId xmlns:a16="http://schemas.microsoft.com/office/drawing/2014/main" id="{E497655B-49D1-415E-B15A-B2F888EF5FB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883965" y="5548021"/>
            <a:ext cx="2424069" cy="900562"/>
          </a:xfrm>
          <a:prstGeom prst="rect">
            <a:avLst/>
          </a:prstGeom>
        </p:spPr>
      </p:pic>
      <p:cxnSp>
        <p:nvCxnSpPr>
          <p:cNvPr id="10" name="Straight Connector 9">
            <a:extLst>
              <a:ext uri="{FF2B5EF4-FFF2-40B4-BE49-F238E27FC236}">
                <a16:creationId xmlns:a16="http://schemas.microsoft.com/office/drawing/2014/main" id="{1F64938E-35AA-44A4-9C33-7DC47AC84538}"/>
              </a:ext>
            </a:extLst>
          </p:cNvPr>
          <p:cNvCxnSpPr>
            <a:cxnSpLocks/>
          </p:cNvCxnSpPr>
          <p:nvPr userDrawn="1"/>
        </p:nvCxnSpPr>
        <p:spPr>
          <a:xfrm>
            <a:off x="909354" y="3459196"/>
            <a:ext cx="10373293"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271373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iagram Layout">
    <p:bg>
      <p:bgPr>
        <a:gradFill flip="none" rotWithShape="1">
          <a:gsLst>
            <a:gs pos="0">
              <a:schemeClr val="bg1"/>
            </a:gs>
            <a:gs pos="100000">
              <a:srgbClr val="EBEBEB"/>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88FA194F-9E80-4991-A301-2D14D459B8B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Tree>
    <p:extLst>
      <p:ext uri="{BB962C8B-B14F-4D97-AF65-F5344CB8AC3E}">
        <p14:creationId xmlns:p14="http://schemas.microsoft.com/office/powerpoint/2010/main" val="20715774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d Diagram Layout">
    <p:bg>
      <p:bgPr>
        <a:gradFill flip="none" rotWithShape="1">
          <a:gsLst>
            <a:gs pos="0">
              <a:schemeClr val="bg1"/>
            </a:gs>
            <a:gs pos="100000">
              <a:srgbClr val="EBEBEB"/>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74E47-6B81-4DA6-BC35-65E2DCA474B0}"/>
              </a:ext>
            </a:extLst>
          </p:cNvPr>
          <p:cNvSpPr>
            <a:spLocks noGrp="1"/>
          </p:cNvSpPr>
          <p:nvPr>
            <p:ph type="title"/>
          </p:nvPr>
        </p:nvSpPr>
        <p:spPr/>
        <p:txBody>
          <a:bodyPr/>
          <a:lstStyle/>
          <a:p>
            <a:r>
              <a:rPr lang="en-US"/>
              <a:t>Click to edit Master title style</a:t>
            </a:r>
          </a:p>
        </p:txBody>
      </p:sp>
      <p:sp>
        <p:nvSpPr>
          <p:cNvPr id="3" name="Footer Placeholder 4">
            <a:extLst>
              <a:ext uri="{FF2B5EF4-FFF2-40B4-BE49-F238E27FC236}">
                <a16:creationId xmlns:a16="http://schemas.microsoft.com/office/drawing/2014/main" id="{2F70BFC7-62AB-4097-AE5E-3ACB64158A6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Tree>
    <p:extLst>
      <p:ext uri="{BB962C8B-B14F-4D97-AF65-F5344CB8AC3E}">
        <p14:creationId xmlns:p14="http://schemas.microsoft.com/office/powerpoint/2010/main" val="10861195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bg>
      <p:bgPr>
        <a:solidFill>
          <a:srgbClr val="FFFFFF"/>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096239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Tree>
    <p:extLst>
      <p:ext uri="{BB962C8B-B14F-4D97-AF65-F5344CB8AC3E}">
        <p14:creationId xmlns:p14="http://schemas.microsoft.com/office/powerpoint/2010/main" val="11846111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1"/>
              </a:buClr>
              <a:buSzPct val="100000"/>
              <a:buFont typeface="Arial" panose="020B0604020202020204" pitchFamily="34" charset="0"/>
              <a:buChar char="•"/>
              <a:defRPr/>
            </a:lvl1pPr>
            <a:lvl2pPr marL="685800" indent="-228600">
              <a:buClr>
                <a:schemeClr val="accent1"/>
              </a:buClr>
              <a:buSzPct val="100000"/>
              <a:buFont typeface="Arial" panose="020B0604020202020204" pitchFamily="34" charset="0"/>
              <a:buChar char="•"/>
              <a:defRPr/>
            </a:lvl2pPr>
            <a:lvl3pPr marL="1143000" indent="-228600">
              <a:buClr>
                <a:schemeClr val="accent1"/>
              </a:buClr>
              <a:buSzPct val="100000"/>
              <a:buFont typeface="Arial" panose="020B0604020202020204" pitchFamily="34" charset="0"/>
              <a:buChar char="•"/>
              <a:defRPr/>
            </a:lvl3pPr>
            <a:lvl4pPr marL="1600200" indent="-228600">
              <a:buClr>
                <a:schemeClr val="accent1"/>
              </a:buClr>
              <a:buSzPct val="100000"/>
              <a:buFont typeface="Arial" panose="020B0604020202020204" pitchFamily="34" charset="0"/>
              <a:buChar char="•"/>
              <a:defRPr/>
            </a:lvl4pPr>
            <a:lvl5pPr marL="2057400" indent="-228600">
              <a:buClr>
                <a:schemeClr val="accent1"/>
              </a:buClr>
              <a:buSzPct val="100000"/>
              <a:buFont typeface="Arial" panose="020B0604020202020204" pitchFamily="34" charset="0"/>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3"/>
              </a:buClr>
              <a:buFont typeface="Arial" panose="020B0604020202020204" pitchFamily="34" charset="0"/>
              <a:buChar char="•"/>
              <a:defRPr/>
            </a:lvl1pPr>
            <a:lvl2pPr marL="685800" indent="-228600">
              <a:buClr>
                <a:schemeClr val="accent3"/>
              </a:buClr>
              <a:buFont typeface="Arial" panose="020B0604020202020204" pitchFamily="34" charset="0"/>
              <a:buChar char="•"/>
              <a:defRPr/>
            </a:lvl2pPr>
            <a:lvl3pPr marL="1143000" indent="-228600">
              <a:buClr>
                <a:schemeClr val="accent3"/>
              </a:buClr>
              <a:buFont typeface="Arial" panose="020B0604020202020204" pitchFamily="34" charset="0"/>
              <a:buChar char="•"/>
              <a:defRPr/>
            </a:lvl3pPr>
            <a:lvl4pPr marL="1600200" indent="-228600">
              <a:buClr>
                <a:schemeClr val="accent3"/>
              </a:buClr>
              <a:buFont typeface="Arial" panose="020B0604020202020204" pitchFamily="34" charset="0"/>
              <a:buChar char="•"/>
              <a:defRPr/>
            </a:lvl4pPr>
            <a:lvl5pPr marL="2057400" indent="-228600">
              <a:buClr>
                <a:schemeClr val="accent3"/>
              </a:buClr>
              <a:buFont typeface="Arial" panose="020B0604020202020204" pitchFamily="34" charset="0"/>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41371773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Tree>
    <p:extLst>
      <p:ext uri="{BB962C8B-B14F-4D97-AF65-F5344CB8AC3E}">
        <p14:creationId xmlns:p14="http://schemas.microsoft.com/office/powerpoint/2010/main" val="42303166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Tree>
    <p:extLst>
      <p:ext uri="{BB962C8B-B14F-4D97-AF65-F5344CB8AC3E}">
        <p14:creationId xmlns:p14="http://schemas.microsoft.com/office/powerpoint/2010/main" val="16850512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
        <p:nvSpPr>
          <p:cNvPr id="7" name="Rectangle 6">
            <a:extLst>
              <a:ext uri="{FF2B5EF4-FFF2-40B4-BE49-F238E27FC236}">
                <a16:creationId xmlns:a16="http://schemas.microsoft.com/office/drawing/2014/main" id="{BC26A12C-F679-4119-94A1-CB55325B9D2B}"/>
              </a:ext>
            </a:extLst>
          </p:cNvPr>
          <p:cNvSpPr/>
          <p:nvPr userDrawn="1"/>
        </p:nvSpPr>
        <p:spPr>
          <a:xfrm>
            <a:off x="-9145" y="2401"/>
            <a:ext cx="229861" cy="6863481"/>
          </a:xfrm>
          <a:prstGeom prst="rect">
            <a:avLst/>
          </a:prstGeom>
          <a:gradFill flip="none" rotWithShape="1">
            <a:gsLst>
              <a:gs pos="0">
                <a:schemeClr val="accent1"/>
              </a:gs>
              <a:gs pos="100000">
                <a:schemeClr val="accent1">
                  <a:lumMod val="75000"/>
                </a:schemeClr>
              </a:gs>
            </a:gsLst>
            <a:lin ang="5400000" scaled="1"/>
            <a:tileRect/>
          </a:gra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Tree>
    <p:extLst>
      <p:ext uri="{BB962C8B-B14F-4D97-AF65-F5344CB8AC3E}">
        <p14:creationId xmlns:p14="http://schemas.microsoft.com/office/powerpoint/2010/main" val="109385771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4"/>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80B0D0-4D64-4459-95DF-0B74CEBFB011}"/>
              </a:ext>
            </a:extLst>
          </p:cNvPr>
          <p:cNvSpPr>
            <a:spLocks noGrp="1"/>
          </p:cNvSpPr>
          <p:nvPr>
            <p:ph type="title"/>
          </p:nvPr>
        </p:nvSpPr>
        <p:spPr>
          <a:xfrm>
            <a:off x="494523" y="1674261"/>
            <a:ext cx="11439330" cy="2852737"/>
          </a:xfrm>
        </p:spPr>
        <p:txBody>
          <a:bodyPr>
            <a:normAutofit/>
          </a:bodyPr>
          <a:lstStyle/>
          <a:p>
            <a:r>
              <a:rPr lang="en-US" sz="4400" dirty="0"/>
              <a:t>Addressing PH Subtypes: Raising Awareness of Understudied Populations</a:t>
            </a:r>
          </a:p>
        </p:txBody>
      </p:sp>
      <p:sp>
        <p:nvSpPr>
          <p:cNvPr id="10" name="Text Placeholder 9">
            <a:extLst>
              <a:ext uri="{FF2B5EF4-FFF2-40B4-BE49-F238E27FC236}">
                <a16:creationId xmlns:a16="http://schemas.microsoft.com/office/drawing/2014/main" id="{10935DD7-B87A-4169-AD29-DA31816084D2}"/>
              </a:ext>
            </a:extLst>
          </p:cNvPr>
          <p:cNvSpPr>
            <a:spLocks noGrp="1"/>
          </p:cNvSpPr>
          <p:nvPr>
            <p:ph type="body" idx="1"/>
          </p:nvPr>
        </p:nvSpPr>
        <p:spPr>
          <a:xfrm>
            <a:off x="838199" y="4263657"/>
            <a:ext cx="10515600" cy="2223408"/>
          </a:xfrm>
        </p:spPr>
        <p:txBody>
          <a:bodyPr>
            <a:normAutofit fontScale="85000" lnSpcReduction="20000"/>
          </a:bodyPr>
          <a:lstStyle/>
          <a:p>
            <a:r>
              <a:rPr lang="en-US" dirty="0"/>
              <a:t>Richard Krasuski, MD</a:t>
            </a:r>
          </a:p>
          <a:p>
            <a:r>
              <a:rPr lang="en-US" dirty="0"/>
              <a:t>Professor of Medicine and Pediatrics</a:t>
            </a:r>
          </a:p>
          <a:p>
            <a:r>
              <a:rPr lang="en-US" dirty="0"/>
              <a:t>Director, Adult Congenital Heart Disease Center </a:t>
            </a:r>
          </a:p>
          <a:p>
            <a:r>
              <a:rPr lang="en-US" dirty="0"/>
              <a:t>Director, Hemodynamic Research</a:t>
            </a:r>
          </a:p>
          <a:p>
            <a:r>
              <a:rPr lang="en-US" dirty="0"/>
              <a:t>Director, Interventional CTEPH Program</a:t>
            </a:r>
          </a:p>
          <a:p>
            <a:r>
              <a:rPr lang="en-US" dirty="0"/>
              <a:t>Duke University Medical Center</a:t>
            </a:r>
          </a:p>
          <a:p>
            <a:r>
              <a:rPr lang="en-US" dirty="0"/>
              <a:t>Durham, NC</a:t>
            </a:r>
          </a:p>
        </p:txBody>
      </p:sp>
    </p:spTree>
    <p:extLst>
      <p:ext uri="{BB962C8B-B14F-4D97-AF65-F5344CB8AC3E}">
        <p14:creationId xmlns:p14="http://schemas.microsoft.com/office/powerpoint/2010/main" val="20924901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838200" y="1825625"/>
            <a:ext cx="10515600" cy="2969012"/>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600" dirty="0"/>
              <a:t>The views and opinions expressed in this educational activity are those of the faculty and do not necessarily represent the views of </a:t>
            </a:r>
            <a:r>
              <a:rPr lang="en-US" sz="1600" dirty="0" err="1"/>
              <a:t>TotalCME</a:t>
            </a:r>
            <a:r>
              <a:rPr lang="en-US" sz="1600" dirty="0"/>
              <a:t>, Inc.,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26275278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38857EB-58E0-F83B-E7C1-BC77755BE2BC}"/>
              </a:ext>
            </a:extLst>
          </p:cNvPr>
          <p:cNvSpPr>
            <a:spLocks noGrp="1"/>
          </p:cNvSpPr>
          <p:nvPr>
            <p:ph type="title"/>
          </p:nvPr>
        </p:nvSpPr>
        <p:spPr/>
        <p:txBody>
          <a:bodyPr/>
          <a:lstStyle/>
          <a:p>
            <a:r>
              <a:rPr lang="en-US" dirty="0"/>
              <a:t>Learning Objectives</a:t>
            </a:r>
          </a:p>
        </p:txBody>
      </p:sp>
      <p:sp>
        <p:nvSpPr>
          <p:cNvPr id="5" name="Content Placeholder 4">
            <a:extLst>
              <a:ext uri="{FF2B5EF4-FFF2-40B4-BE49-F238E27FC236}">
                <a16:creationId xmlns:a16="http://schemas.microsoft.com/office/drawing/2014/main" id="{A018922B-9925-397B-AC16-A12EDDB59248}"/>
              </a:ext>
            </a:extLst>
          </p:cNvPr>
          <p:cNvSpPr>
            <a:spLocks noGrp="1"/>
          </p:cNvSpPr>
          <p:nvPr>
            <p:ph idx="1"/>
          </p:nvPr>
        </p:nvSpPr>
        <p:spPr/>
        <p:txBody>
          <a:bodyPr/>
          <a:lstStyle/>
          <a:p>
            <a:r>
              <a:rPr lang="en-US" dirty="0"/>
              <a:t>Review characteristics of PH patient groups that fall outside of the idiopathic category</a:t>
            </a:r>
          </a:p>
          <a:p>
            <a:r>
              <a:rPr lang="en-US" dirty="0"/>
              <a:t>Discuss the screening, diagnosis and expedient referral of non-idiopathic patients to PH specialty centers from community generalists and specialty healthcare providers</a:t>
            </a:r>
          </a:p>
          <a:p>
            <a:r>
              <a:rPr lang="en-US" dirty="0"/>
              <a:t>Focus on understudied PH groups that require special diagnostic attention by all healthcare providers</a:t>
            </a:r>
          </a:p>
          <a:p>
            <a:r>
              <a:rPr lang="en-US" dirty="0"/>
              <a:t>Review treatment and management approaches to these understudied PH patients</a:t>
            </a:r>
          </a:p>
          <a:p>
            <a:endParaRPr lang="en-US" dirty="0"/>
          </a:p>
        </p:txBody>
      </p:sp>
    </p:spTree>
    <p:extLst>
      <p:ext uri="{BB962C8B-B14F-4D97-AF65-F5344CB8AC3E}">
        <p14:creationId xmlns:p14="http://schemas.microsoft.com/office/powerpoint/2010/main" val="40180498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9DA58F10-C11B-C741-A04F-17EF4BEB057B}"/>
              </a:ext>
            </a:extLst>
          </p:cNvPr>
          <p:cNvSpPr>
            <a:spLocks noGrp="1"/>
          </p:cNvSpPr>
          <p:nvPr>
            <p:ph type="title"/>
          </p:nvPr>
        </p:nvSpPr>
        <p:spPr/>
        <p:txBody>
          <a:bodyPr/>
          <a:lstStyle/>
          <a:p>
            <a:r>
              <a:rPr lang="en-US" dirty="0"/>
              <a:t>Management of CHD-PAH –</a:t>
            </a:r>
            <a:br>
              <a:rPr lang="en-US" dirty="0"/>
            </a:br>
            <a:r>
              <a:rPr lang="en-US" dirty="0"/>
              <a:t>General Considerations</a:t>
            </a:r>
          </a:p>
        </p:txBody>
      </p:sp>
    </p:spTree>
    <p:extLst>
      <p:ext uri="{BB962C8B-B14F-4D97-AF65-F5344CB8AC3E}">
        <p14:creationId xmlns:p14="http://schemas.microsoft.com/office/powerpoint/2010/main" val="24395334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F6FB7E0-42CD-EA41-B596-DC903F17B7C8}"/>
              </a:ext>
            </a:extLst>
          </p:cNvPr>
          <p:cNvSpPr>
            <a:spLocks noGrp="1"/>
          </p:cNvSpPr>
          <p:nvPr>
            <p:ph idx="1"/>
          </p:nvPr>
        </p:nvSpPr>
        <p:spPr>
          <a:xfrm>
            <a:off x="825500" y="1450436"/>
            <a:ext cx="10515600" cy="4891627"/>
          </a:xfrm>
        </p:spPr>
        <p:txBody>
          <a:bodyPr>
            <a:normAutofit/>
          </a:bodyPr>
          <a:lstStyle/>
          <a:p>
            <a:r>
              <a:rPr lang="en-US" dirty="0">
                <a:solidFill>
                  <a:schemeClr val="tx1"/>
                </a:solidFill>
              </a:rPr>
              <a:t>All patients with PAH should receive lifelong tertiary care</a:t>
            </a:r>
          </a:p>
          <a:p>
            <a:r>
              <a:rPr lang="en-US" dirty="0">
                <a:solidFill>
                  <a:schemeClr val="tx1"/>
                </a:solidFill>
              </a:rPr>
              <a:t>Patients and their families should be made aware of major risk of pregnancy (mortality as high as 1/3, and considerable morbidity)</a:t>
            </a:r>
          </a:p>
          <a:p>
            <a:pPr lvl="1"/>
            <a:r>
              <a:rPr lang="en-US" dirty="0">
                <a:solidFill>
                  <a:schemeClr val="tx1"/>
                </a:solidFill>
              </a:rPr>
              <a:t>effective contraception should be provided</a:t>
            </a:r>
          </a:p>
          <a:p>
            <a:r>
              <a:rPr lang="en-US" dirty="0">
                <a:solidFill>
                  <a:schemeClr val="tx1"/>
                </a:solidFill>
              </a:rPr>
              <a:t>Encourage regular exercise and maintenance of active lifestyle</a:t>
            </a:r>
          </a:p>
          <a:p>
            <a:r>
              <a:rPr lang="en-US" dirty="0">
                <a:solidFill>
                  <a:schemeClr val="tx1"/>
                </a:solidFill>
              </a:rPr>
              <a:t>Periodic 6MWD or CPET is recommended to provide prognostic information and guide management</a:t>
            </a:r>
          </a:p>
          <a:p>
            <a:r>
              <a:rPr lang="en-US" dirty="0">
                <a:solidFill>
                  <a:schemeClr val="tx1"/>
                </a:solidFill>
              </a:rPr>
              <a:t>Immunization against COVID-19, influenza and pneumococcal infections</a:t>
            </a:r>
          </a:p>
          <a:p>
            <a:r>
              <a:rPr lang="en-US" dirty="0">
                <a:solidFill>
                  <a:schemeClr val="tx1"/>
                </a:solidFill>
              </a:rPr>
              <a:t>Provide psychosocial support</a:t>
            </a:r>
          </a:p>
          <a:p>
            <a:endParaRPr lang="en-US" dirty="0">
              <a:solidFill>
                <a:schemeClr val="tx1"/>
              </a:solidFill>
            </a:endParaRPr>
          </a:p>
        </p:txBody>
      </p:sp>
      <p:sp>
        <p:nvSpPr>
          <p:cNvPr id="3" name="Title 2">
            <a:extLst>
              <a:ext uri="{FF2B5EF4-FFF2-40B4-BE49-F238E27FC236}">
                <a16:creationId xmlns:a16="http://schemas.microsoft.com/office/drawing/2014/main" id="{6DB342A2-3080-A24A-B550-FF0F5A2576B2}"/>
              </a:ext>
            </a:extLst>
          </p:cNvPr>
          <p:cNvSpPr>
            <a:spLocks noGrp="1"/>
          </p:cNvSpPr>
          <p:nvPr>
            <p:ph type="title"/>
          </p:nvPr>
        </p:nvSpPr>
        <p:spPr/>
        <p:txBody>
          <a:bodyPr/>
          <a:lstStyle/>
          <a:p>
            <a:r>
              <a:rPr lang="en-US" dirty="0"/>
              <a:t>Managing PAH In Adult Congenital Heart Disease:</a:t>
            </a:r>
            <a:br>
              <a:rPr lang="en-US" dirty="0"/>
            </a:br>
            <a:r>
              <a:rPr lang="en-US" sz="3200" dirty="0"/>
              <a:t>General Principles</a:t>
            </a:r>
          </a:p>
        </p:txBody>
      </p:sp>
      <p:sp>
        <p:nvSpPr>
          <p:cNvPr id="4" name="Footer Placeholder 3">
            <a:extLst>
              <a:ext uri="{FF2B5EF4-FFF2-40B4-BE49-F238E27FC236}">
                <a16:creationId xmlns:a16="http://schemas.microsoft.com/office/drawing/2014/main" id="{544D974A-82D5-3267-7745-26094EC8E434}"/>
              </a:ext>
            </a:extLst>
          </p:cNvPr>
          <p:cNvSpPr>
            <a:spLocks noGrp="1"/>
          </p:cNvSpPr>
          <p:nvPr>
            <p:ph type="ftr" sz="quarter" idx="3"/>
          </p:nvPr>
        </p:nvSpPr>
        <p:spPr/>
        <p:txBody>
          <a:bodyPr/>
          <a:lstStyle/>
          <a:p>
            <a:r>
              <a:rPr lang="en-US" sz="1000" dirty="0"/>
              <a:t>Adapted from </a:t>
            </a:r>
            <a:r>
              <a:rPr lang="en-US" sz="1000" dirty="0" err="1"/>
              <a:t>Brida</a:t>
            </a:r>
            <a:r>
              <a:rPr lang="en-US" sz="1000" dirty="0"/>
              <a:t> M, </a:t>
            </a:r>
            <a:r>
              <a:rPr lang="en-US" sz="1000" dirty="0" err="1"/>
              <a:t>Gatzoulis</a:t>
            </a:r>
            <a:r>
              <a:rPr lang="en-US" sz="1000" dirty="0"/>
              <a:t> MA. </a:t>
            </a:r>
            <a:r>
              <a:rPr lang="en-US" sz="1000" i="1" dirty="0"/>
              <a:t>Heart</a:t>
            </a:r>
            <a:r>
              <a:rPr lang="en-US" sz="1000" dirty="0"/>
              <a:t> 2018;0:1–7.</a:t>
            </a:r>
          </a:p>
        </p:txBody>
      </p:sp>
    </p:spTree>
    <p:extLst>
      <p:ext uri="{BB962C8B-B14F-4D97-AF65-F5344CB8AC3E}">
        <p14:creationId xmlns:p14="http://schemas.microsoft.com/office/powerpoint/2010/main" val="17449547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1" name="Title 7"/>
          <p:cNvSpPr>
            <a:spLocks noGrp="1"/>
          </p:cNvSpPr>
          <p:nvPr>
            <p:ph type="title"/>
          </p:nvPr>
        </p:nvSpPr>
        <p:spPr/>
        <p:txBody>
          <a:bodyPr anchor="t">
            <a:normAutofit/>
          </a:bodyPr>
          <a:lstStyle/>
          <a:p>
            <a:r>
              <a:rPr lang="en-US" altLang="en-US" sz="2800" dirty="0"/>
              <a:t>Management of PAH Associated with CHD and/or Eisenmenger Syndrome</a:t>
            </a:r>
          </a:p>
        </p:txBody>
      </p:sp>
      <p:sp>
        <p:nvSpPr>
          <p:cNvPr id="2" name="Footer Placeholder 1">
            <a:extLst>
              <a:ext uri="{FF2B5EF4-FFF2-40B4-BE49-F238E27FC236}">
                <a16:creationId xmlns:a16="http://schemas.microsoft.com/office/drawing/2014/main" id="{F4585D77-E2AC-E8B9-990A-ECC9B7167144}"/>
              </a:ext>
            </a:extLst>
          </p:cNvPr>
          <p:cNvSpPr>
            <a:spLocks noGrp="1"/>
          </p:cNvSpPr>
          <p:nvPr>
            <p:ph type="ftr" sz="quarter" idx="3"/>
          </p:nvPr>
        </p:nvSpPr>
        <p:spPr/>
        <p:txBody>
          <a:bodyPr/>
          <a:lstStyle/>
          <a:p>
            <a:r>
              <a:rPr lang="en-US" altLang="en-US" dirty="0"/>
              <a:t>Adapted from Fathallah F and </a:t>
            </a:r>
            <a:r>
              <a:rPr lang="en-US" altLang="en-US" dirty="0" err="1"/>
              <a:t>Krasuski</a:t>
            </a:r>
            <a:r>
              <a:rPr lang="en-US" altLang="en-US" dirty="0"/>
              <a:t> RA. </a:t>
            </a:r>
            <a:r>
              <a:rPr lang="en-US" altLang="en-US" i="1" dirty="0"/>
              <a:t>Prog Cardiovasc Dis </a:t>
            </a:r>
            <a:r>
              <a:rPr lang="en-US" altLang="en-US" dirty="0"/>
              <a:t>2018;61:320-27.</a:t>
            </a:r>
          </a:p>
        </p:txBody>
      </p:sp>
      <p:cxnSp>
        <p:nvCxnSpPr>
          <p:cNvPr id="112" name="Straight Arrow Connector 111">
            <a:extLst>
              <a:ext uri="{FF2B5EF4-FFF2-40B4-BE49-F238E27FC236}">
                <a16:creationId xmlns:a16="http://schemas.microsoft.com/office/drawing/2014/main" id="{0B92B608-77BB-494E-B7C3-382175BEBEEE}"/>
              </a:ext>
            </a:extLst>
          </p:cNvPr>
          <p:cNvCxnSpPr>
            <a:cxnSpLocks/>
          </p:cNvCxnSpPr>
          <p:nvPr/>
        </p:nvCxnSpPr>
        <p:spPr>
          <a:xfrm>
            <a:off x="5984160" y="5210920"/>
            <a:ext cx="0" cy="262409"/>
          </a:xfrm>
          <a:prstGeom prst="straightConnector1">
            <a:avLst/>
          </a:prstGeom>
          <a:ln w="38100" cmpd="sng">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11" name="Straight Arrow Connector 110">
            <a:extLst>
              <a:ext uri="{FF2B5EF4-FFF2-40B4-BE49-F238E27FC236}">
                <a16:creationId xmlns:a16="http://schemas.microsoft.com/office/drawing/2014/main" id="{BF3F3D40-3577-47EB-9C83-F37EA17BE342}"/>
              </a:ext>
            </a:extLst>
          </p:cNvPr>
          <p:cNvCxnSpPr>
            <a:cxnSpLocks/>
            <a:stCxn id="88" idx="2"/>
          </p:cNvCxnSpPr>
          <p:nvPr/>
        </p:nvCxnSpPr>
        <p:spPr>
          <a:xfrm>
            <a:off x="5984160" y="4554249"/>
            <a:ext cx="0" cy="375150"/>
          </a:xfrm>
          <a:prstGeom prst="straightConnector1">
            <a:avLst/>
          </a:prstGeom>
          <a:ln w="38100" cmpd="sng">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4" name="Straight Arrow Connector 83">
            <a:extLst>
              <a:ext uri="{FF2B5EF4-FFF2-40B4-BE49-F238E27FC236}">
                <a16:creationId xmlns:a16="http://schemas.microsoft.com/office/drawing/2014/main" id="{8A2124EC-1230-9040-8805-FF8B0018812D}"/>
              </a:ext>
            </a:extLst>
          </p:cNvPr>
          <p:cNvCxnSpPr>
            <a:cxnSpLocks/>
            <a:stCxn id="81" idx="2"/>
            <a:endCxn id="87" idx="0"/>
          </p:cNvCxnSpPr>
          <p:nvPr/>
        </p:nvCxnSpPr>
        <p:spPr>
          <a:xfrm>
            <a:off x="4386153" y="3860315"/>
            <a:ext cx="0" cy="295772"/>
          </a:xfrm>
          <a:prstGeom prst="straightConnector1">
            <a:avLst/>
          </a:prstGeom>
          <a:ln w="38100" cmpd="sng">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6" name="Straight Arrow Connector 85">
            <a:extLst>
              <a:ext uri="{FF2B5EF4-FFF2-40B4-BE49-F238E27FC236}">
                <a16:creationId xmlns:a16="http://schemas.microsoft.com/office/drawing/2014/main" id="{15BFCCD2-4AF7-0846-81C3-37D8F975E471}"/>
              </a:ext>
            </a:extLst>
          </p:cNvPr>
          <p:cNvCxnSpPr>
            <a:cxnSpLocks/>
          </p:cNvCxnSpPr>
          <p:nvPr/>
        </p:nvCxnSpPr>
        <p:spPr>
          <a:xfrm>
            <a:off x="7631223" y="3661004"/>
            <a:ext cx="0" cy="429273"/>
          </a:xfrm>
          <a:prstGeom prst="straightConnector1">
            <a:avLst/>
          </a:prstGeom>
          <a:ln w="38100" cmpd="sng">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5" name="Straight Arrow Connector 84">
            <a:extLst>
              <a:ext uri="{FF2B5EF4-FFF2-40B4-BE49-F238E27FC236}">
                <a16:creationId xmlns:a16="http://schemas.microsoft.com/office/drawing/2014/main" id="{36CD5379-8BD2-204A-B61B-CCE693A7D6AF}"/>
              </a:ext>
            </a:extLst>
          </p:cNvPr>
          <p:cNvCxnSpPr>
            <a:cxnSpLocks/>
          </p:cNvCxnSpPr>
          <p:nvPr/>
        </p:nvCxnSpPr>
        <p:spPr>
          <a:xfrm>
            <a:off x="5984160" y="3661004"/>
            <a:ext cx="0" cy="429273"/>
          </a:xfrm>
          <a:prstGeom prst="straightConnector1">
            <a:avLst/>
          </a:prstGeom>
          <a:ln w="38100" cmpd="sng">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8" name="Straight Arrow Connector 57"/>
          <p:cNvCxnSpPr>
            <a:cxnSpLocks/>
          </p:cNvCxnSpPr>
          <p:nvPr/>
        </p:nvCxnSpPr>
        <p:spPr>
          <a:xfrm>
            <a:off x="5984160" y="1777959"/>
            <a:ext cx="0" cy="573900"/>
          </a:xfrm>
          <a:prstGeom prst="straightConnector1">
            <a:avLst/>
          </a:prstGeom>
          <a:ln w="38100">
            <a:solidFill>
              <a:srgbClr val="AAACB1"/>
            </a:solidFill>
            <a:headEnd type="none" w="med" len="med"/>
            <a:tailEnd type="triangle" w="med" len="med"/>
          </a:ln>
          <a:effectLst/>
        </p:spPr>
        <p:style>
          <a:lnRef idx="2">
            <a:schemeClr val="accent1"/>
          </a:lnRef>
          <a:fillRef idx="0">
            <a:schemeClr val="accent1"/>
          </a:fillRef>
          <a:effectRef idx="1">
            <a:schemeClr val="accent1"/>
          </a:effectRef>
          <a:fontRef idx="minor">
            <a:schemeClr val="tx1"/>
          </a:fontRef>
        </p:style>
      </p:cxnSp>
      <p:cxnSp>
        <p:nvCxnSpPr>
          <p:cNvPr id="45" name="Straight Connector 44"/>
          <p:cNvCxnSpPr/>
          <p:nvPr/>
        </p:nvCxnSpPr>
        <p:spPr>
          <a:xfrm>
            <a:off x="1634037" y="5061579"/>
            <a:ext cx="0" cy="1173491"/>
          </a:xfrm>
          <a:prstGeom prst="line">
            <a:avLst/>
          </a:prstGeom>
          <a:ln w="38100" cmpd="sng">
            <a:solidFill>
              <a:srgbClr val="606060"/>
            </a:solidFill>
          </a:ln>
        </p:spPr>
        <p:style>
          <a:lnRef idx="2">
            <a:schemeClr val="accent1"/>
          </a:lnRef>
          <a:fillRef idx="0">
            <a:schemeClr val="accent1"/>
          </a:fillRef>
          <a:effectRef idx="1">
            <a:schemeClr val="accent1"/>
          </a:effectRef>
          <a:fontRef idx="minor">
            <a:schemeClr val="tx1"/>
          </a:fontRef>
        </p:style>
      </p:cxnSp>
      <p:grpSp>
        <p:nvGrpSpPr>
          <p:cNvPr id="10" name="Group 9">
            <a:extLst>
              <a:ext uri="{FF2B5EF4-FFF2-40B4-BE49-F238E27FC236}">
                <a16:creationId xmlns:a16="http://schemas.microsoft.com/office/drawing/2014/main" id="{0F8FC507-AE65-8B73-A665-34716FCD2322}"/>
              </a:ext>
            </a:extLst>
          </p:cNvPr>
          <p:cNvGrpSpPr/>
          <p:nvPr/>
        </p:nvGrpSpPr>
        <p:grpSpPr>
          <a:xfrm>
            <a:off x="3332230" y="1669305"/>
            <a:ext cx="1209337" cy="1245691"/>
            <a:chOff x="3186811" y="1669305"/>
            <a:chExt cx="1558955" cy="1245691"/>
          </a:xfrm>
        </p:grpSpPr>
        <p:cxnSp>
          <p:nvCxnSpPr>
            <p:cNvPr id="115" name="Straight Connector 114"/>
            <p:cNvCxnSpPr/>
            <p:nvPr/>
          </p:nvCxnSpPr>
          <p:spPr>
            <a:xfrm>
              <a:off x="4742932" y="1669305"/>
              <a:ext cx="0" cy="1245691"/>
            </a:xfrm>
            <a:prstGeom prst="line">
              <a:avLst/>
            </a:prstGeom>
            <a:ln w="38100" cmpd="sng">
              <a:solidFill>
                <a:srgbClr val="AAACB1"/>
              </a:solidFill>
            </a:ln>
          </p:spPr>
          <p:style>
            <a:lnRef idx="2">
              <a:schemeClr val="accent1"/>
            </a:lnRef>
            <a:fillRef idx="0">
              <a:schemeClr val="accent1"/>
            </a:fillRef>
            <a:effectRef idx="1">
              <a:schemeClr val="accent1"/>
            </a:effectRef>
            <a:fontRef idx="minor">
              <a:schemeClr val="tx1"/>
            </a:fontRef>
          </p:style>
        </p:cxnSp>
        <p:cxnSp>
          <p:nvCxnSpPr>
            <p:cNvPr id="56" name="Straight Arrow Connector 55"/>
            <p:cNvCxnSpPr>
              <a:cxnSpLocks/>
            </p:cNvCxnSpPr>
            <p:nvPr/>
          </p:nvCxnSpPr>
          <p:spPr>
            <a:xfrm flipH="1">
              <a:off x="3186811" y="2891668"/>
              <a:ext cx="1558955" cy="0"/>
            </a:xfrm>
            <a:prstGeom prst="straightConnector1">
              <a:avLst/>
            </a:prstGeom>
            <a:ln w="38100">
              <a:solidFill>
                <a:srgbClr val="AAACB1"/>
              </a:solidFill>
              <a:headEnd type="none" w="med" len="med"/>
              <a:tailEnd type="triangle" w="med" len="med"/>
            </a:ln>
            <a:effectLst/>
          </p:spPr>
          <p:style>
            <a:lnRef idx="2">
              <a:schemeClr val="accent1"/>
            </a:lnRef>
            <a:fillRef idx="0">
              <a:schemeClr val="accent1"/>
            </a:fillRef>
            <a:effectRef idx="1">
              <a:schemeClr val="accent1"/>
            </a:effectRef>
            <a:fontRef idx="minor">
              <a:schemeClr val="tx1"/>
            </a:fontRef>
          </p:style>
        </p:cxnSp>
      </p:grpSp>
      <p:grpSp>
        <p:nvGrpSpPr>
          <p:cNvPr id="12" name="Group 11">
            <a:extLst>
              <a:ext uri="{FF2B5EF4-FFF2-40B4-BE49-F238E27FC236}">
                <a16:creationId xmlns:a16="http://schemas.microsoft.com/office/drawing/2014/main" id="{3E423258-CB7E-FB51-96AA-65495B7DADAA}"/>
              </a:ext>
            </a:extLst>
          </p:cNvPr>
          <p:cNvGrpSpPr/>
          <p:nvPr/>
        </p:nvGrpSpPr>
        <p:grpSpPr>
          <a:xfrm>
            <a:off x="7413799" y="1625885"/>
            <a:ext cx="1059762" cy="1245691"/>
            <a:chOff x="7249544" y="1625885"/>
            <a:chExt cx="1224017" cy="1245691"/>
          </a:xfrm>
        </p:grpSpPr>
        <p:cxnSp>
          <p:nvCxnSpPr>
            <p:cNvPr id="18" name="Straight Connector 17"/>
            <p:cNvCxnSpPr/>
            <p:nvPr/>
          </p:nvCxnSpPr>
          <p:spPr>
            <a:xfrm>
              <a:off x="7270824" y="1625885"/>
              <a:ext cx="0" cy="1245691"/>
            </a:xfrm>
            <a:prstGeom prst="line">
              <a:avLst/>
            </a:prstGeom>
            <a:ln w="38100" cmpd="sng">
              <a:solidFill>
                <a:srgbClr val="AAACB1"/>
              </a:solidFill>
            </a:ln>
          </p:spPr>
          <p:style>
            <a:lnRef idx="2">
              <a:schemeClr val="accent1"/>
            </a:lnRef>
            <a:fillRef idx="0">
              <a:schemeClr val="accent1"/>
            </a:fillRef>
            <a:effectRef idx="1">
              <a:schemeClr val="accent1"/>
            </a:effectRef>
            <a:fontRef idx="minor">
              <a:schemeClr val="tx1"/>
            </a:fontRef>
          </p:style>
        </p:cxnSp>
        <p:cxnSp>
          <p:nvCxnSpPr>
            <p:cNvPr id="59" name="Straight Arrow Connector 58"/>
            <p:cNvCxnSpPr>
              <a:cxnSpLocks/>
            </p:cNvCxnSpPr>
            <p:nvPr/>
          </p:nvCxnSpPr>
          <p:spPr>
            <a:xfrm>
              <a:off x="7249544" y="2851484"/>
              <a:ext cx="1224017" cy="0"/>
            </a:xfrm>
            <a:prstGeom prst="straightConnector1">
              <a:avLst/>
            </a:prstGeom>
            <a:ln w="38100">
              <a:solidFill>
                <a:srgbClr val="AAACB1"/>
              </a:solidFill>
              <a:headEnd type="none" w="med" len="med"/>
              <a:tailEnd type="triangle" w="med" len="med"/>
            </a:ln>
            <a:effectLst/>
          </p:spPr>
          <p:style>
            <a:lnRef idx="2">
              <a:schemeClr val="accent1"/>
            </a:lnRef>
            <a:fillRef idx="0">
              <a:schemeClr val="accent1"/>
            </a:fillRef>
            <a:effectRef idx="1">
              <a:schemeClr val="accent1"/>
            </a:effectRef>
            <a:fontRef idx="minor">
              <a:schemeClr val="tx1"/>
            </a:fontRef>
          </p:style>
        </p:cxnSp>
      </p:grpSp>
      <p:cxnSp>
        <p:nvCxnSpPr>
          <p:cNvPr id="72" name="Straight Arrow Connector 71">
            <a:extLst>
              <a:ext uri="{FF2B5EF4-FFF2-40B4-BE49-F238E27FC236}">
                <a16:creationId xmlns:a16="http://schemas.microsoft.com/office/drawing/2014/main" id="{A22029A8-90F2-9D4D-B0F7-669EB96DFF07}"/>
              </a:ext>
            </a:extLst>
          </p:cNvPr>
          <p:cNvCxnSpPr>
            <a:cxnSpLocks/>
          </p:cNvCxnSpPr>
          <p:nvPr/>
        </p:nvCxnSpPr>
        <p:spPr>
          <a:xfrm flipH="1">
            <a:off x="1527680" y="4117268"/>
            <a:ext cx="404145" cy="622845"/>
          </a:xfrm>
          <a:prstGeom prst="straightConnector1">
            <a:avLst/>
          </a:prstGeom>
          <a:ln w="38100" cmpd="sng">
            <a:solidFill>
              <a:srgbClr val="606060"/>
            </a:solidFill>
            <a:tailEnd type="triangle"/>
          </a:ln>
        </p:spPr>
        <p:style>
          <a:lnRef idx="1">
            <a:schemeClr val="accent1"/>
          </a:lnRef>
          <a:fillRef idx="0">
            <a:schemeClr val="accent1"/>
          </a:fillRef>
          <a:effectRef idx="0">
            <a:schemeClr val="accent1"/>
          </a:effectRef>
          <a:fontRef idx="minor">
            <a:schemeClr val="tx1"/>
          </a:fontRef>
        </p:style>
      </p:cxnSp>
      <p:cxnSp>
        <p:nvCxnSpPr>
          <p:cNvPr id="73" name="Straight Arrow Connector 72">
            <a:extLst>
              <a:ext uri="{FF2B5EF4-FFF2-40B4-BE49-F238E27FC236}">
                <a16:creationId xmlns:a16="http://schemas.microsoft.com/office/drawing/2014/main" id="{FF90DE0D-F87E-D34C-A6A7-5FC5E77A8485}"/>
              </a:ext>
            </a:extLst>
          </p:cNvPr>
          <p:cNvCxnSpPr>
            <a:cxnSpLocks/>
          </p:cNvCxnSpPr>
          <p:nvPr/>
        </p:nvCxnSpPr>
        <p:spPr>
          <a:xfrm>
            <a:off x="2178711" y="2977762"/>
            <a:ext cx="0" cy="533971"/>
          </a:xfrm>
          <a:prstGeom prst="straightConnector1">
            <a:avLst/>
          </a:prstGeom>
          <a:ln w="38100" cmpd="sng">
            <a:solidFill>
              <a:srgbClr val="606060"/>
            </a:solidFill>
            <a:tailEnd type="triangle"/>
          </a:ln>
        </p:spPr>
        <p:style>
          <a:lnRef idx="1">
            <a:schemeClr val="accent1"/>
          </a:lnRef>
          <a:fillRef idx="0">
            <a:schemeClr val="accent1"/>
          </a:fillRef>
          <a:effectRef idx="0">
            <a:schemeClr val="accent1"/>
          </a:effectRef>
          <a:fontRef idx="minor">
            <a:schemeClr val="tx1"/>
          </a:fontRef>
        </p:style>
      </p:cxnSp>
      <p:cxnSp>
        <p:nvCxnSpPr>
          <p:cNvPr id="75" name="Straight Arrow Connector 74">
            <a:extLst>
              <a:ext uri="{FF2B5EF4-FFF2-40B4-BE49-F238E27FC236}">
                <a16:creationId xmlns:a16="http://schemas.microsoft.com/office/drawing/2014/main" id="{8E55104A-7B21-C04C-9FEA-926B1ADCEEFA}"/>
              </a:ext>
            </a:extLst>
          </p:cNvPr>
          <p:cNvCxnSpPr>
            <a:cxnSpLocks/>
          </p:cNvCxnSpPr>
          <p:nvPr/>
        </p:nvCxnSpPr>
        <p:spPr>
          <a:xfrm flipH="1">
            <a:off x="4966735" y="2851484"/>
            <a:ext cx="687493" cy="327991"/>
          </a:xfrm>
          <a:prstGeom prst="straightConnector1">
            <a:avLst/>
          </a:prstGeom>
          <a:ln w="38100" cmpd="sng">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7" name="Straight Arrow Connector 76">
            <a:extLst>
              <a:ext uri="{FF2B5EF4-FFF2-40B4-BE49-F238E27FC236}">
                <a16:creationId xmlns:a16="http://schemas.microsoft.com/office/drawing/2014/main" id="{D352F6B6-C049-A14B-A9B0-1B84BD3B7AE2}"/>
              </a:ext>
            </a:extLst>
          </p:cNvPr>
          <p:cNvCxnSpPr>
            <a:cxnSpLocks/>
          </p:cNvCxnSpPr>
          <p:nvPr/>
        </p:nvCxnSpPr>
        <p:spPr>
          <a:xfrm>
            <a:off x="6356166" y="2831392"/>
            <a:ext cx="701939" cy="361653"/>
          </a:xfrm>
          <a:prstGeom prst="straightConnector1">
            <a:avLst/>
          </a:prstGeom>
          <a:ln w="38100" cmpd="sng">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1" name="Rectangle 80">
            <a:extLst>
              <a:ext uri="{FF2B5EF4-FFF2-40B4-BE49-F238E27FC236}">
                <a16:creationId xmlns:a16="http://schemas.microsoft.com/office/drawing/2014/main" id="{E2343D79-F1D7-4C49-B88A-7CA7BA396AD1}"/>
              </a:ext>
            </a:extLst>
          </p:cNvPr>
          <p:cNvSpPr/>
          <p:nvPr/>
        </p:nvSpPr>
        <p:spPr>
          <a:xfrm>
            <a:off x="3712229" y="3276522"/>
            <a:ext cx="1347848" cy="583793"/>
          </a:xfrm>
          <a:prstGeom prst="rect">
            <a:avLst/>
          </a:prstGeom>
          <a:solidFill>
            <a:srgbClr val="FFE7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a:solidFill>
                  <a:srgbClr val="000000"/>
                </a:solidFill>
              </a:rPr>
              <a:t>PVR normal or slightly </a:t>
            </a:r>
            <a:r>
              <a:rPr lang="en-US" sz="1200" b="1" dirty="0">
                <a:solidFill>
                  <a:srgbClr val="000000"/>
                </a:solidFill>
                <a:ea typeface="Wingdings"/>
                <a:cs typeface="Wingdings"/>
                <a:sym typeface="Wingdings"/>
              </a:rPr>
              <a:t></a:t>
            </a:r>
            <a:endParaRPr lang="en-US" sz="1200" b="1" dirty="0">
              <a:solidFill>
                <a:srgbClr val="000000"/>
              </a:solidFill>
            </a:endParaRPr>
          </a:p>
        </p:txBody>
      </p:sp>
      <p:sp>
        <p:nvSpPr>
          <p:cNvPr id="82" name="Rectangle 81">
            <a:extLst>
              <a:ext uri="{FF2B5EF4-FFF2-40B4-BE49-F238E27FC236}">
                <a16:creationId xmlns:a16="http://schemas.microsoft.com/office/drawing/2014/main" id="{BCD7D305-48C3-9F43-BF20-28435D53779B}"/>
              </a:ext>
            </a:extLst>
          </p:cNvPr>
          <p:cNvSpPr/>
          <p:nvPr/>
        </p:nvSpPr>
        <p:spPr>
          <a:xfrm>
            <a:off x="5311569" y="3276522"/>
            <a:ext cx="1345182" cy="583793"/>
          </a:xfrm>
          <a:prstGeom prst="rect">
            <a:avLst/>
          </a:prstGeom>
          <a:solidFill>
            <a:srgbClr val="FB970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a:solidFill>
                  <a:srgbClr val="000000"/>
                </a:solidFill>
              </a:rPr>
              <a:t>PVR moderately</a:t>
            </a:r>
            <a:r>
              <a:rPr lang="en-US" sz="1200" b="1" dirty="0">
                <a:solidFill>
                  <a:srgbClr val="000000"/>
                </a:solidFill>
                <a:ea typeface="Wingdings"/>
                <a:cs typeface="Wingdings"/>
                <a:sym typeface="Wingdings"/>
              </a:rPr>
              <a:t></a:t>
            </a:r>
            <a:endParaRPr lang="en-US" sz="1200" b="1" dirty="0">
              <a:solidFill>
                <a:srgbClr val="000000"/>
              </a:solidFill>
            </a:endParaRPr>
          </a:p>
        </p:txBody>
      </p:sp>
      <p:sp>
        <p:nvSpPr>
          <p:cNvPr id="83" name="Rectangle 82">
            <a:extLst>
              <a:ext uri="{FF2B5EF4-FFF2-40B4-BE49-F238E27FC236}">
                <a16:creationId xmlns:a16="http://schemas.microsoft.com/office/drawing/2014/main" id="{BE795AAD-70FF-F243-8511-343667728BAD}"/>
              </a:ext>
            </a:extLst>
          </p:cNvPr>
          <p:cNvSpPr/>
          <p:nvPr/>
        </p:nvSpPr>
        <p:spPr>
          <a:xfrm>
            <a:off x="7012043" y="3276522"/>
            <a:ext cx="1351795" cy="58379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a:effectLst>
                  <a:outerShdw blurRad="50800" dist="12700" dir="5400000" algn="ctr" rotWithShape="0">
                    <a:schemeClr val="tx1"/>
                  </a:outerShdw>
                </a:effectLst>
              </a:rPr>
              <a:t>PVR </a:t>
            </a:r>
            <a:br>
              <a:rPr lang="en-US" sz="1200" b="1" dirty="0">
                <a:effectLst>
                  <a:outerShdw blurRad="50800" dist="12700" dir="5400000" algn="ctr" rotWithShape="0">
                    <a:schemeClr val="tx1"/>
                  </a:outerShdw>
                </a:effectLst>
              </a:rPr>
            </a:br>
            <a:r>
              <a:rPr lang="en-US" sz="1200" b="1" dirty="0">
                <a:effectLst>
                  <a:outerShdw blurRad="50800" dist="12700" dir="5400000" algn="ctr" rotWithShape="0">
                    <a:schemeClr val="tx1"/>
                  </a:outerShdw>
                </a:effectLst>
              </a:rPr>
              <a:t>severely </a:t>
            </a:r>
            <a:r>
              <a:rPr lang="en-US" sz="1200" b="1" dirty="0">
                <a:effectLst>
                  <a:outerShdw blurRad="50800" dist="12700" dir="5400000" algn="ctr" rotWithShape="0">
                    <a:schemeClr val="tx1"/>
                  </a:outerShdw>
                </a:effectLst>
                <a:ea typeface="Wingdings"/>
                <a:cs typeface="Wingdings"/>
                <a:sym typeface="Wingdings"/>
              </a:rPr>
              <a:t></a:t>
            </a:r>
            <a:endParaRPr lang="en-US" sz="1200" b="1" dirty="0">
              <a:effectLst>
                <a:outerShdw blurRad="50800" dist="12700" dir="5400000" algn="ctr" rotWithShape="0">
                  <a:schemeClr val="tx1"/>
                </a:outerShdw>
              </a:effectLst>
            </a:endParaRPr>
          </a:p>
        </p:txBody>
      </p:sp>
      <p:sp>
        <p:nvSpPr>
          <p:cNvPr id="87" name="TextBox 86">
            <a:extLst>
              <a:ext uri="{FF2B5EF4-FFF2-40B4-BE49-F238E27FC236}">
                <a16:creationId xmlns:a16="http://schemas.microsoft.com/office/drawing/2014/main" id="{C8950533-0B6B-744F-B55E-BDDDCEE67708}"/>
              </a:ext>
            </a:extLst>
          </p:cNvPr>
          <p:cNvSpPr txBox="1"/>
          <p:nvPr/>
        </p:nvSpPr>
        <p:spPr>
          <a:xfrm>
            <a:off x="3711575" y="4156086"/>
            <a:ext cx="1349156" cy="415498"/>
          </a:xfrm>
          <a:prstGeom prst="rect">
            <a:avLst/>
          </a:prstGeom>
          <a:solidFill>
            <a:srgbClr val="FFE733"/>
          </a:solidFill>
          <a:ln>
            <a:noFill/>
          </a:ln>
        </p:spPr>
        <p:txBody>
          <a:bodyPr wrap="square" rtlCol="0" anchor="ctr">
            <a:spAutoFit/>
          </a:bodyPr>
          <a:lstStyle/>
          <a:p>
            <a:pPr algn="ctr"/>
            <a:r>
              <a:rPr lang="en-US" sz="1050" b="1" dirty="0">
                <a:solidFill>
                  <a:srgbClr val="000000"/>
                </a:solidFill>
              </a:rPr>
              <a:t>Defect can be safely repaired</a:t>
            </a:r>
          </a:p>
        </p:txBody>
      </p:sp>
      <p:sp>
        <p:nvSpPr>
          <p:cNvPr id="88" name="TextBox 87">
            <a:extLst>
              <a:ext uri="{FF2B5EF4-FFF2-40B4-BE49-F238E27FC236}">
                <a16:creationId xmlns:a16="http://schemas.microsoft.com/office/drawing/2014/main" id="{7EA4AE4E-5CF5-C54E-AE2A-9A4E5C9A74E3}"/>
              </a:ext>
            </a:extLst>
          </p:cNvPr>
          <p:cNvSpPr txBox="1"/>
          <p:nvPr/>
        </p:nvSpPr>
        <p:spPr>
          <a:xfrm>
            <a:off x="5307915" y="4138751"/>
            <a:ext cx="1352490" cy="415498"/>
          </a:xfrm>
          <a:prstGeom prst="rect">
            <a:avLst/>
          </a:prstGeom>
          <a:solidFill>
            <a:srgbClr val="FB9705"/>
          </a:solidFill>
          <a:ln>
            <a:noFill/>
          </a:ln>
        </p:spPr>
        <p:txBody>
          <a:bodyPr wrap="square" rtlCol="0" anchor="ctr">
            <a:spAutoFit/>
          </a:bodyPr>
          <a:lstStyle/>
          <a:p>
            <a:pPr algn="ctr"/>
            <a:r>
              <a:rPr lang="en-US" sz="1050" b="1" dirty="0">
                <a:solidFill>
                  <a:srgbClr val="000000"/>
                </a:solidFill>
              </a:rPr>
              <a:t>Individualized decision</a:t>
            </a:r>
          </a:p>
        </p:txBody>
      </p:sp>
      <p:sp>
        <p:nvSpPr>
          <p:cNvPr id="89" name="TextBox 88">
            <a:extLst>
              <a:ext uri="{FF2B5EF4-FFF2-40B4-BE49-F238E27FC236}">
                <a16:creationId xmlns:a16="http://schemas.microsoft.com/office/drawing/2014/main" id="{239513F2-50B9-4944-8967-34EE14EFC30F}"/>
              </a:ext>
            </a:extLst>
          </p:cNvPr>
          <p:cNvSpPr txBox="1"/>
          <p:nvPr/>
        </p:nvSpPr>
        <p:spPr>
          <a:xfrm>
            <a:off x="7013359" y="4153128"/>
            <a:ext cx="1350478" cy="415498"/>
          </a:xfrm>
          <a:prstGeom prst="rect">
            <a:avLst/>
          </a:prstGeom>
          <a:solidFill>
            <a:schemeClr val="accent1"/>
          </a:solidFill>
          <a:ln>
            <a:noFill/>
          </a:ln>
        </p:spPr>
        <p:txBody>
          <a:bodyPr wrap="square" rtlCol="0" anchor="ctr">
            <a:spAutoFit/>
          </a:bodyPr>
          <a:lstStyle/>
          <a:p>
            <a:pPr algn="ctr"/>
            <a:r>
              <a:rPr lang="en-US" sz="1050" b="1" dirty="0">
                <a:solidFill>
                  <a:schemeClr val="bg1"/>
                </a:solidFill>
                <a:effectLst>
                  <a:outerShdw blurRad="50800" dist="12700" dir="5400000" algn="ctr" rotWithShape="0">
                    <a:schemeClr val="tx1"/>
                  </a:outerShdw>
                </a:effectLst>
              </a:rPr>
              <a:t>Repair contraindicated</a:t>
            </a:r>
          </a:p>
        </p:txBody>
      </p:sp>
      <p:cxnSp>
        <p:nvCxnSpPr>
          <p:cNvPr id="91" name="Straight Arrow Connector 90">
            <a:extLst>
              <a:ext uri="{FF2B5EF4-FFF2-40B4-BE49-F238E27FC236}">
                <a16:creationId xmlns:a16="http://schemas.microsoft.com/office/drawing/2014/main" id="{74D47FB7-0AC5-534E-A548-10BEC38981EC}"/>
              </a:ext>
            </a:extLst>
          </p:cNvPr>
          <p:cNvCxnSpPr>
            <a:cxnSpLocks/>
          </p:cNvCxnSpPr>
          <p:nvPr/>
        </p:nvCxnSpPr>
        <p:spPr>
          <a:xfrm>
            <a:off x="9862031" y="2841868"/>
            <a:ext cx="3822" cy="692736"/>
          </a:xfrm>
          <a:prstGeom prst="straightConnector1">
            <a:avLst/>
          </a:prstGeom>
          <a:ln w="38100" cmpd="sng">
            <a:solidFill>
              <a:schemeClr val="tx2">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93" name="Rectangle 92">
            <a:extLst>
              <a:ext uri="{FF2B5EF4-FFF2-40B4-BE49-F238E27FC236}">
                <a16:creationId xmlns:a16="http://schemas.microsoft.com/office/drawing/2014/main" id="{C9A35B94-F597-FA4A-86B2-ED45576580D2}"/>
              </a:ext>
            </a:extLst>
          </p:cNvPr>
          <p:cNvSpPr/>
          <p:nvPr/>
        </p:nvSpPr>
        <p:spPr>
          <a:xfrm>
            <a:off x="1017176" y="4797090"/>
            <a:ext cx="1249011" cy="291661"/>
          </a:xfrm>
          <a:prstGeom prst="rect">
            <a:avLst/>
          </a:prstGeom>
          <a:solidFill>
            <a:srgbClr val="006699"/>
          </a:solidFill>
          <a:ln>
            <a:solidFill>
              <a:srgbClr val="0066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effectLst>
                  <a:outerShdw blurRad="50800" dist="12700" dir="5400000" algn="ctr" rotWithShape="0">
                    <a:schemeClr val="tx1"/>
                  </a:outerShdw>
                </a:effectLst>
              </a:rPr>
              <a:t>WHO FC I</a:t>
            </a:r>
          </a:p>
        </p:txBody>
      </p:sp>
      <p:cxnSp>
        <p:nvCxnSpPr>
          <p:cNvPr id="95" name="Straight Arrow Connector 94">
            <a:extLst>
              <a:ext uri="{FF2B5EF4-FFF2-40B4-BE49-F238E27FC236}">
                <a16:creationId xmlns:a16="http://schemas.microsoft.com/office/drawing/2014/main" id="{4F88EDB2-8866-1845-B656-D84F413CE658}"/>
              </a:ext>
            </a:extLst>
          </p:cNvPr>
          <p:cNvCxnSpPr>
            <a:cxnSpLocks/>
          </p:cNvCxnSpPr>
          <p:nvPr/>
        </p:nvCxnSpPr>
        <p:spPr>
          <a:xfrm>
            <a:off x="2428218" y="4117268"/>
            <a:ext cx="354441" cy="642937"/>
          </a:xfrm>
          <a:prstGeom prst="straightConnector1">
            <a:avLst/>
          </a:prstGeom>
          <a:ln w="38100" cmpd="sng">
            <a:solidFill>
              <a:srgbClr val="606060"/>
            </a:solidFill>
            <a:tailEnd type="triangle"/>
          </a:ln>
        </p:spPr>
        <p:style>
          <a:lnRef idx="1">
            <a:schemeClr val="accent1"/>
          </a:lnRef>
          <a:fillRef idx="0">
            <a:schemeClr val="accent1"/>
          </a:fillRef>
          <a:effectRef idx="0">
            <a:schemeClr val="accent1"/>
          </a:effectRef>
          <a:fontRef idx="minor">
            <a:schemeClr val="tx1"/>
          </a:fontRef>
        </p:style>
      </p:cxnSp>
      <p:cxnSp>
        <p:nvCxnSpPr>
          <p:cNvPr id="100" name="Straight Arrow Connector 99">
            <a:extLst>
              <a:ext uri="{FF2B5EF4-FFF2-40B4-BE49-F238E27FC236}">
                <a16:creationId xmlns:a16="http://schemas.microsoft.com/office/drawing/2014/main" id="{4CD954BD-729F-AF48-AA98-98E5BE274005}"/>
              </a:ext>
            </a:extLst>
          </p:cNvPr>
          <p:cNvCxnSpPr>
            <a:cxnSpLocks/>
          </p:cNvCxnSpPr>
          <p:nvPr/>
        </p:nvCxnSpPr>
        <p:spPr>
          <a:xfrm flipH="1">
            <a:off x="9142651" y="4077083"/>
            <a:ext cx="393724" cy="683122"/>
          </a:xfrm>
          <a:prstGeom prst="straightConnector1">
            <a:avLst/>
          </a:prstGeom>
          <a:ln w="38100" cmpd="sng">
            <a:solidFill>
              <a:srgbClr val="606060"/>
            </a:solidFill>
            <a:tailEnd type="triangle"/>
          </a:ln>
        </p:spPr>
        <p:style>
          <a:lnRef idx="1">
            <a:schemeClr val="accent1"/>
          </a:lnRef>
          <a:fillRef idx="0">
            <a:schemeClr val="accent1"/>
          </a:fillRef>
          <a:effectRef idx="0">
            <a:schemeClr val="accent1"/>
          </a:effectRef>
          <a:fontRef idx="minor">
            <a:schemeClr val="tx1"/>
          </a:fontRef>
        </p:style>
      </p:cxnSp>
      <p:cxnSp>
        <p:nvCxnSpPr>
          <p:cNvPr id="101" name="Straight Arrow Connector 100">
            <a:extLst>
              <a:ext uri="{FF2B5EF4-FFF2-40B4-BE49-F238E27FC236}">
                <a16:creationId xmlns:a16="http://schemas.microsoft.com/office/drawing/2014/main" id="{321D48F8-E3CC-E045-A0E4-596F5B47954B}"/>
              </a:ext>
            </a:extLst>
          </p:cNvPr>
          <p:cNvCxnSpPr>
            <a:cxnSpLocks/>
          </p:cNvCxnSpPr>
          <p:nvPr/>
        </p:nvCxnSpPr>
        <p:spPr>
          <a:xfrm>
            <a:off x="10099841" y="4077083"/>
            <a:ext cx="319063" cy="683122"/>
          </a:xfrm>
          <a:prstGeom prst="straightConnector1">
            <a:avLst/>
          </a:prstGeom>
          <a:ln w="38100" cmpd="sng">
            <a:solidFill>
              <a:srgbClr val="606060"/>
            </a:solidFill>
            <a:tailEnd type="triangle"/>
          </a:ln>
        </p:spPr>
        <p:style>
          <a:lnRef idx="1">
            <a:schemeClr val="accent1"/>
          </a:lnRef>
          <a:fillRef idx="0">
            <a:schemeClr val="accent1"/>
          </a:fillRef>
          <a:effectRef idx="0">
            <a:schemeClr val="accent1"/>
          </a:effectRef>
          <a:fontRef idx="minor">
            <a:schemeClr val="tx1"/>
          </a:fontRef>
        </p:style>
      </p:cxnSp>
      <p:sp>
        <p:nvSpPr>
          <p:cNvPr id="104" name="TextBox 103">
            <a:extLst>
              <a:ext uri="{FF2B5EF4-FFF2-40B4-BE49-F238E27FC236}">
                <a16:creationId xmlns:a16="http://schemas.microsoft.com/office/drawing/2014/main" id="{4DD72653-3954-774A-B697-E9E869980EE5}"/>
              </a:ext>
            </a:extLst>
          </p:cNvPr>
          <p:cNvSpPr txBox="1"/>
          <p:nvPr/>
        </p:nvSpPr>
        <p:spPr>
          <a:xfrm>
            <a:off x="4163270" y="6083154"/>
            <a:ext cx="3641782" cy="276999"/>
          </a:xfrm>
          <a:prstGeom prst="rect">
            <a:avLst/>
          </a:prstGeom>
          <a:solidFill>
            <a:srgbClr val="006699"/>
          </a:solidFill>
          <a:ln>
            <a:solidFill>
              <a:srgbClr val="006699"/>
            </a:solidFill>
          </a:ln>
        </p:spPr>
        <p:txBody>
          <a:bodyPr wrap="square" rtlCol="0" anchor="ctr">
            <a:spAutoFit/>
          </a:bodyPr>
          <a:lstStyle/>
          <a:p>
            <a:pPr algn="ctr"/>
            <a:r>
              <a:rPr lang="en-US" sz="1200" b="1" dirty="0">
                <a:solidFill>
                  <a:schemeClr val="bg1"/>
                </a:solidFill>
                <a:effectLst>
                  <a:outerShdw blurRad="50800" dist="12700" dir="5400000" algn="ctr" rotWithShape="0">
                    <a:schemeClr val="tx1"/>
                  </a:outerShdw>
                </a:effectLst>
              </a:rPr>
              <a:t>Supportive care with watchful monitoring</a:t>
            </a:r>
          </a:p>
        </p:txBody>
      </p:sp>
      <p:sp>
        <p:nvSpPr>
          <p:cNvPr id="108" name="TextBox 107">
            <a:extLst>
              <a:ext uri="{FF2B5EF4-FFF2-40B4-BE49-F238E27FC236}">
                <a16:creationId xmlns:a16="http://schemas.microsoft.com/office/drawing/2014/main" id="{1F5BFD61-C698-4E24-B14F-5D8CAAC03A0D}"/>
              </a:ext>
            </a:extLst>
          </p:cNvPr>
          <p:cNvSpPr txBox="1"/>
          <p:nvPr/>
        </p:nvSpPr>
        <p:spPr>
          <a:xfrm>
            <a:off x="4164266" y="5520799"/>
            <a:ext cx="3639788" cy="276999"/>
          </a:xfrm>
          <a:prstGeom prst="rect">
            <a:avLst/>
          </a:prstGeom>
          <a:solidFill>
            <a:srgbClr val="7030A0"/>
          </a:solidFill>
        </p:spPr>
        <p:txBody>
          <a:bodyPr wrap="square" rtlCol="0" anchor="ctr">
            <a:spAutoFit/>
          </a:bodyPr>
          <a:lstStyle/>
          <a:p>
            <a:pPr algn="ctr"/>
            <a:r>
              <a:rPr lang="en-US" sz="1200" b="1" dirty="0">
                <a:solidFill>
                  <a:schemeClr val="bg1"/>
                </a:solidFill>
                <a:effectLst>
                  <a:outerShdw blurRad="50800" dist="12700" dir="5400000" algn="ctr" rotWithShape="0">
                    <a:schemeClr val="tx1"/>
                  </a:outerShdw>
                </a:effectLst>
              </a:rPr>
              <a:t>Initiation of medical therapy</a:t>
            </a:r>
          </a:p>
        </p:txBody>
      </p:sp>
      <p:sp>
        <p:nvSpPr>
          <p:cNvPr id="109" name="Rectangle 108">
            <a:extLst>
              <a:ext uri="{FF2B5EF4-FFF2-40B4-BE49-F238E27FC236}">
                <a16:creationId xmlns:a16="http://schemas.microsoft.com/office/drawing/2014/main" id="{E9259B64-5500-4B25-A2DB-1E3D3473696C}"/>
              </a:ext>
            </a:extLst>
          </p:cNvPr>
          <p:cNvSpPr/>
          <p:nvPr/>
        </p:nvSpPr>
        <p:spPr>
          <a:xfrm>
            <a:off x="5361099" y="4979485"/>
            <a:ext cx="1246122" cy="286696"/>
          </a:xfrm>
          <a:prstGeom prst="rect">
            <a:avLst/>
          </a:prstGeom>
          <a:solidFill>
            <a:srgbClr val="7030A0"/>
          </a:solidFill>
          <a:ln>
            <a:solidFill>
              <a:srgbClr val="8036B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effectLst>
                  <a:outerShdw blurRad="50800" dist="12700" dir="5400000" algn="ctr" rotWithShape="0">
                    <a:schemeClr val="tx1"/>
                  </a:outerShdw>
                </a:effectLst>
              </a:rPr>
              <a:t>WHO FC &gt; I</a:t>
            </a:r>
          </a:p>
        </p:txBody>
      </p:sp>
      <p:cxnSp>
        <p:nvCxnSpPr>
          <p:cNvPr id="185" name="Straight Arrow Connector 184">
            <a:extLst>
              <a:ext uri="{FF2B5EF4-FFF2-40B4-BE49-F238E27FC236}">
                <a16:creationId xmlns:a16="http://schemas.microsoft.com/office/drawing/2014/main" id="{36CD5379-8BD2-204A-B61B-CCE693A7D6AF}"/>
              </a:ext>
            </a:extLst>
          </p:cNvPr>
          <p:cNvCxnSpPr>
            <a:cxnSpLocks/>
          </p:cNvCxnSpPr>
          <p:nvPr/>
        </p:nvCxnSpPr>
        <p:spPr>
          <a:xfrm>
            <a:off x="6000471" y="2770295"/>
            <a:ext cx="0" cy="429273"/>
          </a:xfrm>
          <a:prstGeom prst="straightConnector1">
            <a:avLst/>
          </a:prstGeom>
          <a:ln w="38100" cmpd="sng">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16" name="Straight Arrow Connector 115">
            <a:extLst>
              <a:ext uri="{FF2B5EF4-FFF2-40B4-BE49-F238E27FC236}">
                <a16:creationId xmlns:a16="http://schemas.microsoft.com/office/drawing/2014/main" id="{B8F17E9B-D8C0-674E-97B7-B0EE9D4598B8}"/>
              </a:ext>
            </a:extLst>
          </p:cNvPr>
          <p:cNvCxnSpPr>
            <a:cxnSpLocks/>
          </p:cNvCxnSpPr>
          <p:nvPr/>
        </p:nvCxnSpPr>
        <p:spPr>
          <a:xfrm>
            <a:off x="1634038" y="6216646"/>
            <a:ext cx="2450548" cy="10261"/>
          </a:xfrm>
          <a:prstGeom prst="straightConnector1">
            <a:avLst/>
          </a:prstGeom>
          <a:ln w="38100" cmpd="sng">
            <a:solidFill>
              <a:srgbClr val="606060"/>
            </a:solidFill>
            <a:tailEnd type="triangle"/>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flipH="1">
            <a:off x="10503988" y="5044725"/>
            <a:ext cx="0" cy="1171920"/>
          </a:xfrm>
          <a:prstGeom prst="line">
            <a:avLst/>
          </a:prstGeom>
          <a:ln w="38100" cmpd="sng">
            <a:solidFill>
              <a:srgbClr val="606060"/>
            </a:solidFill>
          </a:ln>
        </p:spPr>
        <p:style>
          <a:lnRef idx="2">
            <a:schemeClr val="accent1"/>
          </a:lnRef>
          <a:fillRef idx="0">
            <a:schemeClr val="accent1"/>
          </a:fillRef>
          <a:effectRef idx="1">
            <a:schemeClr val="accent1"/>
          </a:effectRef>
          <a:fontRef idx="minor">
            <a:schemeClr val="tx1"/>
          </a:fontRef>
        </p:style>
      </p:cxnSp>
      <p:cxnSp>
        <p:nvCxnSpPr>
          <p:cNvPr id="117" name="Straight Arrow Connector 116">
            <a:extLst>
              <a:ext uri="{FF2B5EF4-FFF2-40B4-BE49-F238E27FC236}">
                <a16:creationId xmlns:a16="http://schemas.microsoft.com/office/drawing/2014/main" id="{B8F17E9B-D8C0-674E-97B7-B0EE9D4598B8}"/>
              </a:ext>
            </a:extLst>
          </p:cNvPr>
          <p:cNvCxnSpPr>
            <a:cxnSpLocks/>
          </p:cNvCxnSpPr>
          <p:nvPr/>
        </p:nvCxnSpPr>
        <p:spPr>
          <a:xfrm flipH="1">
            <a:off x="7912514" y="6206814"/>
            <a:ext cx="2598101" cy="0"/>
          </a:xfrm>
          <a:prstGeom prst="straightConnector1">
            <a:avLst/>
          </a:prstGeom>
          <a:ln w="38100" cmpd="sng">
            <a:solidFill>
              <a:srgbClr val="606060"/>
            </a:solidFill>
            <a:tailEnd type="triangle"/>
          </a:ln>
        </p:spPr>
        <p:style>
          <a:lnRef idx="1">
            <a:schemeClr val="accent1"/>
          </a:lnRef>
          <a:fillRef idx="0">
            <a:schemeClr val="accent1"/>
          </a:fillRef>
          <a:effectRef idx="0">
            <a:schemeClr val="accent1"/>
          </a:effectRef>
          <a:fontRef idx="minor">
            <a:schemeClr val="tx1"/>
          </a:fontRef>
        </p:style>
      </p:cxnSp>
      <p:sp>
        <p:nvSpPr>
          <p:cNvPr id="105" name="Rectangle 104">
            <a:extLst>
              <a:ext uri="{FF2B5EF4-FFF2-40B4-BE49-F238E27FC236}">
                <a16:creationId xmlns:a16="http://schemas.microsoft.com/office/drawing/2014/main" id="{EF3B21E3-5C92-EF4D-B3A5-9F5541FB1087}"/>
              </a:ext>
            </a:extLst>
          </p:cNvPr>
          <p:cNvSpPr/>
          <p:nvPr/>
        </p:nvSpPr>
        <p:spPr>
          <a:xfrm>
            <a:off x="9905128" y="4800884"/>
            <a:ext cx="1246077" cy="287867"/>
          </a:xfrm>
          <a:prstGeom prst="rect">
            <a:avLst/>
          </a:prstGeom>
          <a:solidFill>
            <a:srgbClr val="006699"/>
          </a:solidFill>
          <a:ln>
            <a:solidFill>
              <a:srgbClr val="0066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effectLst>
                  <a:outerShdw blurRad="50800" dist="12700" dir="5400000" algn="ctr" rotWithShape="0">
                    <a:schemeClr val="tx1"/>
                  </a:outerShdw>
                </a:effectLst>
              </a:rPr>
              <a:t>WHO FC  I</a:t>
            </a:r>
          </a:p>
        </p:txBody>
      </p:sp>
      <p:sp>
        <p:nvSpPr>
          <p:cNvPr id="67" name="Rectangle 66">
            <a:extLst>
              <a:ext uri="{FF2B5EF4-FFF2-40B4-BE49-F238E27FC236}">
                <a16:creationId xmlns:a16="http://schemas.microsoft.com/office/drawing/2014/main" id="{F9DD9AF5-C83F-CE41-A735-33E30BAF5850}"/>
              </a:ext>
            </a:extLst>
          </p:cNvPr>
          <p:cNvSpPr/>
          <p:nvPr/>
        </p:nvSpPr>
        <p:spPr>
          <a:xfrm>
            <a:off x="4842287" y="2322627"/>
            <a:ext cx="2283748" cy="583793"/>
          </a:xfrm>
          <a:prstGeom prst="rect">
            <a:avLst/>
          </a:pr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effectLst>
                  <a:outerShdw blurRad="50800" dist="12700" dir="5400000" algn="ctr" rotWithShape="0">
                    <a:schemeClr val="tx1"/>
                  </a:outerShdw>
                </a:effectLst>
              </a:rPr>
              <a:t>Systemic to Pulmonary Shunts</a:t>
            </a:r>
          </a:p>
        </p:txBody>
      </p:sp>
      <p:sp>
        <p:nvSpPr>
          <p:cNvPr id="66" name="Rectangle 65">
            <a:extLst>
              <a:ext uri="{FF2B5EF4-FFF2-40B4-BE49-F238E27FC236}">
                <a16:creationId xmlns:a16="http://schemas.microsoft.com/office/drawing/2014/main" id="{D58263CD-D165-8A49-9376-3CD83052A1EE}"/>
              </a:ext>
            </a:extLst>
          </p:cNvPr>
          <p:cNvSpPr/>
          <p:nvPr/>
        </p:nvSpPr>
        <p:spPr>
          <a:xfrm>
            <a:off x="1252982" y="2420388"/>
            <a:ext cx="2079249" cy="761939"/>
          </a:xfrm>
          <a:prstGeom prst="rect">
            <a:avLst/>
          </a:pr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effectLst>
                  <a:outerShdw blurRad="50800" dist="12700" dir="5400000" algn="ctr" rotWithShape="0">
                    <a:schemeClr val="tx1"/>
                  </a:outerShdw>
                </a:effectLst>
              </a:rPr>
              <a:t>Eisenmenger Syndrome</a:t>
            </a:r>
          </a:p>
        </p:txBody>
      </p:sp>
      <p:sp>
        <p:nvSpPr>
          <p:cNvPr id="70" name="Rectangle 69">
            <a:extLst>
              <a:ext uri="{FF2B5EF4-FFF2-40B4-BE49-F238E27FC236}">
                <a16:creationId xmlns:a16="http://schemas.microsoft.com/office/drawing/2014/main" id="{D5A84590-41F0-9A4A-9AD9-45E0F5D76794}"/>
              </a:ext>
            </a:extLst>
          </p:cNvPr>
          <p:cNvSpPr/>
          <p:nvPr/>
        </p:nvSpPr>
        <p:spPr>
          <a:xfrm>
            <a:off x="8559670" y="2420388"/>
            <a:ext cx="2615155" cy="769687"/>
          </a:xfrm>
          <a:prstGeom prst="rect">
            <a:avLst/>
          </a:pr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effectLst>
                  <a:outerShdw blurRad="50800" dist="12700" dir="5400000" algn="ctr" rotWithShape="0">
                    <a:schemeClr val="tx1"/>
                  </a:outerShdw>
                </a:effectLst>
              </a:rPr>
              <a:t>PAH with small defects</a:t>
            </a:r>
          </a:p>
          <a:p>
            <a:pPr algn="ctr"/>
            <a:r>
              <a:rPr lang="en-US" sz="1400" b="1" dirty="0">
                <a:effectLst>
                  <a:outerShdw blurRad="50800" dist="12700" dir="5400000" algn="ctr" rotWithShape="0">
                    <a:schemeClr val="tx1"/>
                  </a:outerShdw>
                </a:effectLst>
              </a:rPr>
              <a:t>PAH after defect correction</a:t>
            </a:r>
          </a:p>
        </p:txBody>
      </p:sp>
      <p:cxnSp>
        <p:nvCxnSpPr>
          <p:cNvPr id="140" name="Straight Arrow Connector 139">
            <a:extLst>
              <a:ext uri="{FF2B5EF4-FFF2-40B4-BE49-F238E27FC236}">
                <a16:creationId xmlns:a16="http://schemas.microsoft.com/office/drawing/2014/main" id="{B8F17E9B-D8C0-674E-97B7-B0EE9D4598B8}"/>
              </a:ext>
            </a:extLst>
          </p:cNvPr>
          <p:cNvCxnSpPr>
            <a:cxnSpLocks/>
          </p:cNvCxnSpPr>
          <p:nvPr/>
        </p:nvCxnSpPr>
        <p:spPr>
          <a:xfrm>
            <a:off x="3016646" y="5684425"/>
            <a:ext cx="1039802" cy="415"/>
          </a:xfrm>
          <a:prstGeom prst="straightConnector1">
            <a:avLst/>
          </a:prstGeom>
          <a:ln w="38100" cmpd="sng">
            <a:solidFill>
              <a:srgbClr val="606060"/>
            </a:solidFill>
            <a:tailEnd type="triangle"/>
          </a:ln>
        </p:spPr>
        <p:style>
          <a:lnRef idx="1">
            <a:schemeClr val="accent1"/>
          </a:lnRef>
          <a:fillRef idx="0">
            <a:schemeClr val="accent1"/>
          </a:fillRef>
          <a:effectRef idx="0">
            <a:schemeClr val="accent1"/>
          </a:effectRef>
          <a:fontRef idx="minor">
            <a:schemeClr val="tx1"/>
          </a:fontRef>
        </p:style>
      </p:cxnSp>
      <p:grpSp>
        <p:nvGrpSpPr>
          <p:cNvPr id="7" name="Group 6">
            <a:extLst>
              <a:ext uri="{FF2B5EF4-FFF2-40B4-BE49-F238E27FC236}">
                <a16:creationId xmlns:a16="http://schemas.microsoft.com/office/drawing/2014/main" id="{CB0A9E48-44AF-3771-AED5-77EA320A5239}"/>
              </a:ext>
            </a:extLst>
          </p:cNvPr>
          <p:cNvGrpSpPr/>
          <p:nvPr/>
        </p:nvGrpSpPr>
        <p:grpSpPr>
          <a:xfrm>
            <a:off x="3037915" y="5094139"/>
            <a:ext cx="5899036" cy="613618"/>
            <a:chOff x="3037915" y="5165279"/>
            <a:chExt cx="5899036" cy="542477"/>
          </a:xfrm>
        </p:grpSpPr>
        <p:cxnSp>
          <p:nvCxnSpPr>
            <p:cNvPr id="137" name="Straight Connector 136"/>
            <p:cNvCxnSpPr>
              <a:cxnSpLocks/>
            </p:cNvCxnSpPr>
            <p:nvPr/>
          </p:nvCxnSpPr>
          <p:spPr>
            <a:xfrm flipH="1">
              <a:off x="3037915" y="5165279"/>
              <a:ext cx="3444" cy="539241"/>
            </a:xfrm>
            <a:prstGeom prst="line">
              <a:avLst/>
            </a:prstGeom>
            <a:ln w="38100" cmpd="sng">
              <a:solidFill>
                <a:srgbClr val="606060"/>
              </a:solidFill>
            </a:ln>
          </p:spPr>
          <p:style>
            <a:lnRef idx="2">
              <a:schemeClr val="accent1"/>
            </a:lnRef>
            <a:fillRef idx="0">
              <a:schemeClr val="accent1"/>
            </a:fillRef>
            <a:effectRef idx="1">
              <a:schemeClr val="accent1"/>
            </a:effectRef>
            <a:fontRef idx="minor">
              <a:schemeClr val="tx1"/>
            </a:fontRef>
          </p:style>
        </p:cxnSp>
        <p:cxnSp>
          <p:nvCxnSpPr>
            <p:cNvPr id="144" name="Straight Connector 143"/>
            <p:cNvCxnSpPr/>
            <p:nvPr/>
          </p:nvCxnSpPr>
          <p:spPr>
            <a:xfrm flipH="1">
              <a:off x="8933507" y="5168515"/>
              <a:ext cx="3444" cy="539241"/>
            </a:xfrm>
            <a:prstGeom prst="line">
              <a:avLst/>
            </a:prstGeom>
            <a:ln w="38100" cmpd="sng">
              <a:solidFill>
                <a:srgbClr val="606060"/>
              </a:solidFill>
            </a:ln>
          </p:spPr>
          <p:style>
            <a:lnRef idx="2">
              <a:schemeClr val="accent1"/>
            </a:lnRef>
            <a:fillRef idx="0">
              <a:schemeClr val="accent1"/>
            </a:fillRef>
            <a:effectRef idx="1">
              <a:schemeClr val="accent1"/>
            </a:effectRef>
            <a:fontRef idx="minor">
              <a:schemeClr val="tx1"/>
            </a:fontRef>
          </p:style>
        </p:cxnSp>
      </p:grpSp>
      <p:cxnSp>
        <p:nvCxnSpPr>
          <p:cNvPr id="145" name="Straight Arrow Connector 144">
            <a:extLst>
              <a:ext uri="{FF2B5EF4-FFF2-40B4-BE49-F238E27FC236}">
                <a16:creationId xmlns:a16="http://schemas.microsoft.com/office/drawing/2014/main" id="{B8F17E9B-D8C0-674E-97B7-B0EE9D4598B8}"/>
              </a:ext>
            </a:extLst>
          </p:cNvPr>
          <p:cNvCxnSpPr>
            <a:cxnSpLocks/>
          </p:cNvCxnSpPr>
          <p:nvPr/>
        </p:nvCxnSpPr>
        <p:spPr>
          <a:xfrm flipH="1">
            <a:off x="7891210" y="5687661"/>
            <a:ext cx="1039802" cy="415"/>
          </a:xfrm>
          <a:prstGeom prst="straightConnector1">
            <a:avLst/>
          </a:prstGeom>
          <a:ln w="38100" cmpd="sng">
            <a:solidFill>
              <a:srgbClr val="606060"/>
            </a:solidFill>
            <a:tailEnd type="triangle"/>
          </a:ln>
        </p:spPr>
        <p:style>
          <a:lnRef idx="1">
            <a:schemeClr val="accent1"/>
          </a:lnRef>
          <a:fillRef idx="0">
            <a:schemeClr val="accent1"/>
          </a:fillRef>
          <a:effectRef idx="0">
            <a:schemeClr val="accent1"/>
          </a:effectRef>
          <a:fontRef idx="minor">
            <a:schemeClr val="tx1"/>
          </a:fontRef>
        </p:style>
      </p:cxnSp>
      <p:sp>
        <p:nvSpPr>
          <p:cNvPr id="102" name="Rectangle 101">
            <a:extLst>
              <a:ext uri="{FF2B5EF4-FFF2-40B4-BE49-F238E27FC236}">
                <a16:creationId xmlns:a16="http://schemas.microsoft.com/office/drawing/2014/main" id="{5E34FCDD-5661-FE46-A3CE-DCF0F0954DCD}"/>
              </a:ext>
            </a:extLst>
          </p:cNvPr>
          <p:cNvSpPr/>
          <p:nvPr/>
        </p:nvSpPr>
        <p:spPr>
          <a:xfrm>
            <a:off x="8291812" y="4800597"/>
            <a:ext cx="1244563" cy="288155"/>
          </a:xfrm>
          <a:prstGeom prst="rect">
            <a:avLst/>
          </a:prstGeom>
          <a:solidFill>
            <a:srgbClr val="7030A0"/>
          </a:solidFill>
          <a:ln>
            <a:solidFill>
              <a:srgbClr val="8036B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effectLst>
                  <a:outerShdw blurRad="50800" dist="12700" dir="5400000" algn="ctr" rotWithShape="0">
                    <a:schemeClr val="tx1"/>
                  </a:outerShdw>
                </a:effectLst>
              </a:rPr>
              <a:t>WHO FC &gt; I</a:t>
            </a:r>
          </a:p>
        </p:txBody>
      </p:sp>
      <p:sp>
        <p:nvSpPr>
          <p:cNvPr id="94" name="Rectangle 93">
            <a:extLst>
              <a:ext uri="{FF2B5EF4-FFF2-40B4-BE49-F238E27FC236}">
                <a16:creationId xmlns:a16="http://schemas.microsoft.com/office/drawing/2014/main" id="{E90C72AE-949F-3441-982C-75776ACC104C}"/>
              </a:ext>
            </a:extLst>
          </p:cNvPr>
          <p:cNvSpPr/>
          <p:nvPr/>
        </p:nvSpPr>
        <p:spPr>
          <a:xfrm>
            <a:off x="2428218" y="4796856"/>
            <a:ext cx="1240914" cy="291896"/>
          </a:xfrm>
          <a:prstGeom prst="rect">
            <a:avLst/>
          </a:prstGeom>
          <a:solidFill>
            <a:srgbClr val="7030A0"/>
          </a:solidFill>
          <a:ln>
            <a:solidFill>
              <a:srgbClr val="8036B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effectLst>
                  <a:outerShdw blurRad="50800" dist="12700" dir="5400000" algn="ctr" rotWithShape="0">
                    <a:schemeClr val="tx1"/>
                  </a:outerShdw>
                </a:effectLst>
              </a:rPr>
              <a:t>WHO FC &gt; I</a:t>
            </a:r>
          </a:p>
        </p:txBody>
      </p:sp>
      <p:cxnSp>
        <p:nvCxnSpPr>
          <p:cNvPr id="3" name="Elbow Connector 2"/>
          <p:cNvCxnSpPr>
            <a:cxnSpLocks/>
            <a:stCxn id="89" idx="2"/>
          </p:cNvCxnSpPr>
          <p:nvPr/>
        </p:nvCxnSpPr>
        <p:spPr>
          <a:xfrm rot="5400000">
            <a:off x="6921060" y="4354708"/>
            <a:ext cx="553621" cy="981457"/>
          </a:xfrm>
          <a:prstGeom prst="bentConnector2">
            <a:avLst/>
          </a:prstGeom>
          <a:ln w="38100">
            <a:solidFill>
              <a:schemeClr val="tx1"/>
            </a:solidFill>
            <a:tailEnd type="triangle"/>
          </a:ln>
        </p:spPr>
        <p:style>
          <a:lnRef idx="2">
            <a:schemeClr val="accent1"/>
          </a:lnRef>
          <a:fillRef idx="0">
            <a:schemeClr val="accent1"/>
          </a:fillRef>
          <a:effectRef idx="1">
            <a:schemeClr val="accent1"/>
          </a:effectRef>
          <a:fontRef idx="minor">
            <a:schemeClr val="tx1"/>
          </a:fontRef>
        </p:style>
      </p:cxnSp>
      <p:cxnSp>
        <p:nvCxnSpPr>
          <p:cNvPr id="61" name="Elbow Connector 60"/>
          <p:cNvCxnSpPr>
            <a:cxnSpLocks/>
            <a:stCxn id="87" idx="2"/>
          </p:cNvCxnSpPr>
          <p:nvPr/>
        </p:nvCxnSpPr>
        <p:spPr>
          <a:xfrm rot="16200000" flipH="1">
            <a:off x="4520464" y="4437272"/>
            <a:ext cx="548648" cy="817271"/>
          </a:xfrm>
          <a:prstGeom prst="bentConnector2">
            <a:avLst/>
          </a:prstGeom>
          <a:ln w="38100">
            <a:solidFill>
              <a:schemeClr val="tx1"/>
            </a:solidFill>
            <a:tailEnd type="triangle"/>
          </a:ln>
        </p:spPr>
        <p:style>
          <a:lnRef idx="2">
            <a:schemeClr val="accent1"/>
          </a:lnRef>
          <a:fillRef idx="0">
            <a:schemeClr val="accent1"/>
          </a:fillRef>
          <a:effectRef idx="1">
            <a:schemeClr val="accent1"/>
          </a:effectRef>
          <a:fontRef idx="minor">
            <a:schemeClr val="tx1"/>
          </a:fontRef>
        </p:style>
      </p:cxnSp>
      <p:sp>
        <p:nvSpPr>
          <p:cNvPr id="71" name="TextBox 70">
            <a:extLst>
              <a:ext uri="{FF2B5EF4-FFF2-40B4-BE49-F238E27FC236}">
                <a16:creationId xmlns:a16="http://schemas.microsoft.com/office/drawing/2014/main" id="{C275F474-12E6-0A44-84CB-CD4C1BCF791E}"/>
              </a:ext>
            </a:extLst>
          </p:cNvPr>
          <p:cNvSpPr txBox="1"/>
          <p:nvPr/>
        </p:nvSpPr>
        <p:spPr>
          <a:xfrm>
            <a:off x="1017175" y="3517363"/>
            <a:ext cx="2550863" cy="600164"/>
          </a:xfrm>
          <a:prstGeom prst="rect">
            <a:avLst/>
          </a:prstGeom>
          <a:solidFill>
            <a:schemeClr val="bg1"/>
          </a:solidFill>
          <a:ln>
            <a:solidFill>
              <a:schemeClr val="tx1"/>
            </a:solidFill>
          </a:ln>
        </p:spPr>
        <p:txBody>
          <a:bodyPr wrap="square" rtlCol="0" anchor="ctr">
            <a:spAutoFit/>
          </a:bodyPr>
          <a:lstStyle/>
          <a:p>
            <a:pPr marL="82296" indent="-82296">
              <a:buFont typeface="Arial" panose="020B0604020202020204" pitchFamily="34" charset="0"/>
              <a:buChar char="•"/>
            </a:pPr>
            <a:r>
              <a:rPr lang="en-US" sz="1100" dirty="0">
                <a:solidFill>
                  <a:srgbClr val="000000"/>
                </a:solidFill>
              </a:rPr>
              <a:t>Structural intervention generally contraindicated</a:t>
            </a:r>
          </a:p>
          <a:p>
            <a:pPr marL="82296" indent="-82296">
              <a:buFont typeface="Arial" panose="020B0604020202020204" pitchFamily="34" charset="0"/>
              <a:buChar char="•"/>
            </a:pPr>
            <a:r>
              <a:rPr lang="en-US" sz="1100" dirty="0">
                <a:solidFill>
                  <a:srgbClr val="000000"/>
                </a:solidFill>
              </a:rPr>
              <a:t>Assess functional class</a:t>
            </a:r>
          </a:p>
        </p:txBody>
      </p:sp>
      <p:sp>
        <p:nvSpPr>
          <p:cNvPr id="90" name="TextBox 89">
            <a:extLst>
              <a:ext uri="{FF2B5EF4-FFF2-40B4-BE49-F238E27FC236}">
                <a16:creationId xmlns:a16="http://schemas.microsoft.com/office/drawing/2014/main" id="{0069A51D-B49E-334D-94F1-99F9E92D4623}"/>
              </a:ext>
            </a:extLst>
          </p:cNvPr>
          <p:cNvSpPr txBox="1"/>
          <p:nvPr/>
        </p:nvSpPr>
        <p:spPr>
          <a:xfrm>
            <a:off x="8570082" y="3517363"/>
            <a:ext cx="2594330" cy="600164"/>
          </a:xfrm>
          <a:prstGeom prst="rect">
            <a:avLst/>
          </a:prstGeom>
          <a:solidFill>
            <a:schemeClr val="bg1"/>
          </a:solidFill>
          <a:ln>
            <a:solidFill>
              <a:schemeClr val="tx1"/>
            </a:solidFill>
          </a:ln>
        </p:spPr>
        <p:txBody>
          <a:bodyPr wrap="square" rtlCol="0" anchor="ctr">
            <a:spAutoFit/>
          </a:bodyPr>
          <a:lstStyle/>
          <a:p>
            <a:pPr marL="82296" indent="-82296">
              <a:buFont typeface="Arial" panose="020B0604020202020204" pitchFamily="34" charset="0"/>
              <a:buChar char="•"/>
            </a:pPr>
            <a:r>
              <a:rPr lang="en-US" sz="1100" dirty="0">
                <a:solidFill>
                  <a:srgbClr val="000000"/>
                </a:solidFill>
              </a:rPr>
              <a:t>Structural intervention generally contraindicated</a:t>
            </a:r>
          </a:p>
          <a:p>
            <a:pPr marL="82296" indent="-82296">
              <a:buFont typeface="Arial" panose="020B0604020202020204" pitchFamily="34" charset="0"/>
              <a:buChar char="•"/>
            </a:pPr>
            <a:r>
              <a:rPr lang="en-US" sz="1100" dirty="0">
                <a:solidFill>
                  <a:srgbClr val="000000"/>
                </a:solidFill>
              </a:rPr>
              <a:t>Assess functional class</a:t>
            </a:r>
          </a:p>
        </p:txBody>
      </p:sp>
      <p:sp>
        <p:nvSpPr>
          <p:cNvPr id="5" name="Rectangle 4"/>
          <p:cNvSpPr/>
          <p:nvPr/>
        </p:nvSpPr>
        <p:spPr>
          <a:xfrm>
            <a:off x="4272328" y="1155032"/>
            <a:ext cx="3423664" cy="978980"/>
          </a:xfrm>
          <a:prstGeom prst="rect">
            <a:avLst/>
          </a:prstGeom>
          <a:solidFill>
            <a:schemeClr val="accent4">
              <a:lumMod val="50000"/>
            </a:schemeClr>
          </a:solidFill>
          <a:ln w="19050">
            <a:noFill/>
            <a:miter lim="800000"/>
            <a:headEnd/>
            <a:tailEnd/>
          </a:ln>
          <a:effectLst/>
        </p:spPr>
        <p:txBody>
          <a:bodyPr wrap="none" lIns="104735" tIns="52368" rIns="104735" bIns="52368" anchor="ctr"/>
          <a:lstStyle/>
          <a:p>
            <a:pPr algn="ctr"/>
            <a:r>
              <a:rPr lang="en-US" sz="1400" b="1" dirty="0">
                <a:solidFill>
                  <a:srgbClr val="FFFFFF"/>
                </a:solidFill>
                <a:effectLst>
                  <a:outerShdw blurRad="50800" dist="12700" dir="5400000" algn="ctr" rotWithShape="0">
                    <a:schemeClr val="tx1"/>
                  </a:outerShdw>
                </a:effectLst>
                <a:ea typeface="ＭＳ Ｐゴシック" charset="-128"/>
              </a:rPr>
              <a:t>Expert Referral and Confirmation </a:t>
            </a:r>
          </a:p>
          <a:p>
            <a:pPr algn="ctr"/>
            <a:r>
              <a:rPr lang="en-US" sz="1400" b="1" dirty="0">
                <a:solidFill>
                  <a:srgbClr val="FFFFFF"/>
                </a:solidFill>
                <a:effectLst>
                  <a:outerShdw blurRad="50800" dist="12700" dir="5400000" algn="ctr" rotWithShape="0">
                    <a:schemeClr val="tx1"/>
                  </a:outerShdw>
                </a:effectLst>
                <a:ea typeface="ＭＳ Ｐゴシック" charset="-128"/>
              </a:rPr>
              <a:t>of PAH associated with CHD</a:t>
            </a:r>
          </a:p>
        </p:txBody>
      </p:sp>
    </p:spTree>
    <p:extLst>
      <p:ext uri="{BB962C8B-B14F-4D97-AF65-F5344CB8AC3E}">
        <p14:creationId xmlns:p14="http://schemas.microsoft.com/office/powerpoint/2010/main" val="26473171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6" name="Straight Arrow Connector 45">
            <a:extLst>
              <a:ext uri="{FF2B5EF4-FFF2-40B4-BE49-F238E27FC236}">
                <a16:creationId xmlns:a16="http://schemas.microsoft.com/office/drawing/2014/main" id="{DAD0AAE8-3D85-474F-B537-AA261FAB57F0}"/>
              </a:ext>
            </a:extLst>
          </p:cNvPr>
          <p:cNvCxnSpPr>
            <a:cxnSpLocks/>
            <a:stCxn id="81" idx="2"/>
          </p:cNvCxnSpPr>
          <p:nvPr/>
        </p:nvCxnSpPr>
        <p:spPr>
          <a:xfrm flipH="1">
            <a:off x="3330256" y="5064845"/>
            <a:ext cx="4799" cy="958323"/>
          </a:xfrm>
          <a:prstGeom prst="straightConnector1">
            <a:avLst/>
          </a:prstGeom>
          <a:ln w="38100" cmpd="sng">
            <a:solidFill>
              <a:srgbClr val="AAACB1"/>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01" name="Straight Arrow Connector 100">
            <a:extLst>
              <a:ext uri="{FF2B5EF4-FFF2-40B4-BE49-F238E27FC236}">
                <a16:creationId xmlns:a16="http://schemas.microsoft.com/office/drawing/2014/main" id="{DAD0AAE8-3D85-474F-B537-AA261FAB57F0}"/>
              </a:ext>
            </a:extLst>
          </p:cNvPr>
          <p:cNvCxnSpPr>
            <a:cxnSpLocks/>
          </p:cNvCxnSpPr>
          <p:nvPr/>
        </p:nvCxnSpPr>
        <p:spPr>
          <a:xfrm>
            <a:off x="7325734" y="6001486"/>
            <a:ext cx="1705363" cy="59"/>
          </a:xfrm>
          <a:prstGeom prst="straightConnector1">
            <a:avLst/>
          </a:prstGeom>
          <a:ln w="38100" cmpd="sng">
            <a:solidFill>
              <a:srgbClr val="AAACB1"/>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98" name="Straight Arrow Connector 97">
            <a:extLst>
              <a:ext uri="{FF2B5EF4-FFF2-40B4-BE49-F238E27FC236}">
                <a16:creationId xmlns:a16="http://schemas.microsoft.com/office/drawing/2014/main" id="{DAD0AAE8-3D85-474F-B537-AA261FAB57F0}"/>
              </a:ext>
            </a:extLst>
          </p:cNvPr>
          <p:cNvCxnSpPr>
            <a:cxnSpLocks/>
          </p:cNvCxnSpPr>
          <p:nvPr/>
        </p:nvCxnSpPr>
        <p:spPr>
          <a:xfrm>
            <a:off x="9017494" y="4824391"/>
            <a:ext cx="0" cy="1187842"/>
          </a:xfrm>
          <a:prstGeom prst="straightConnector1">
            <a:avLst/>
          </a:prstGeom>
          <a:ln w="38100" cmpd="sng">
            <a:solidFill>
              <a:srgbClr val="AAACB1"/>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76" name="Straight Arrow Connector 75">
            <a:extLst>
              <a:ext uri="{FF2B5EF4-FFF2-40B4-BE49-F238E27FC236}">
                <a16:creationId xmlns:a16="http://schemas.microsoft.com/office/drawing/2014/main" id="{17BEA5D5-D722-2542-A66B-1DCD0EE6A513}"/>
              </a:ext>
            </a:extLst>
          </p:cNvPr>
          <p:cNvCxnSpPr>
            <a:cxnSpLocks/>
          </p:cNvCxnSpPr>
          <p:nvPr/>
        </p:nvCxnSpPr>
        <p:spPr>
          <a:xfrm>
            <a:off x="3330256" y="2447390"/>
            <a:ext cx="9599" cy="781681"/>
          </a:xfrm>
          <a:prstGeom prst="straightConnector1">
            <a:avLst/>
          </a:prstGeom>
          <a:ln w="38100" cmpd="sng">
            <a:solidFill>
              <a:srgbClr val="AAACB1"/>
            </a:solidFill>
            <a:tailEnd type="triangle"/>
          </a:ln>
        </p:spPr>
        <p:style>
          <a:lnRef idx="1">
            <a:schemeClr val="accent1"/>
          </a:lnRef>
          <a:fillRef idx="0">
            <a:schemeClr val="accent1"/>
          </a:fillRef>
          <a:effectRef idx="0">
            <a:schemeClr val="accent1"/>
          </a:effectRef>
          <a:fontRef idx="minor">
            <a:schemeClr val="tx1"/>
          </a:fontRef>
        </p:style>
      </p:cxnSp>
      <p:cxnSp>
        <p:nvCxnSpPr>
          <p:cNvPr id="78" name="Straight Arrow Connector 77">
            <a:extLst>
              <a:ext uri="{FF2B5EF4-FFF2-40B4-BE49-F238E27FC236}">
                <a16:creationId xmlns:a16="http://schemas.microsoft.com/office/drawing/2014/main" id="{29CA9805-7CD0-D747-86C5-8AE2F5E6A5F7}"/>
              </a:ext>
            </a:extLst>
          </p:cNvPr>
          <p:cNvCxnSpPr>
            <a:cxnSpLocks/>
          </p:cNvCxnSpPr>
          <p:nvPr/>
        </p:nvCxnSpPr>
        <p:spPr>
          <a:xfrm>
            <a:off x="3335055" y="1519350"/>
            <a:ext cx="0" cy="694578"/>
          </a:xfrm>
          <a:prstGeom prst="straightConnector1">
            <a:avLst/>
          </a:prstGeom>
          <a:ln w="38100" cmpd="sng">
            <a:solidFill>
              <a:srgbClr val="AAACB1"/>
            </a:solidFill>
            <a:tailEnd type="triangle"/>
          </a:ln>
        </p:spPr>
        <p:style>
          <a:lnRef idx="1">
            <a:schemeClr val="accent1"/>
          </a:lnRef>
          <a:fillRef idx="0">
            <a:schemeClr val="accent1"/>
          </a:fillRef>
          <a:effectRef idx="0">
            <a:schemeClr val="accent1"/>
          </a:effectRef>
          <a:fontRef idx="minor">
            <a:schemeClr val="tx1"/>
          </a:fontRef>
        </p:style>
      </p:cxnSp>
      <p:cxnSp>
        <p:nvCxnSpPr>
          <p:cNvPr id="79" name="Straight Arrow Connector 78">
            <a:extLst>
              <a:ext uri="{FF2B5EF4-FFF2-40B4-BE49-F238E27FC236}">
                <a16:creationId xmlns:a16="http://schemas.microsoft.com/office/drawing/2014/main" id="{DB49827A-7353-7643-8207-FF2F0E3C88A6}"/>
              </a:ext>
            </a:extLst>
          </p:cNvPr>
          <p:cNvCxnSpPr>
            <a:cxnSpLocks/>
          </p:cNvCxnSpPr>
          <p:nvPr/>
        </p:nvCxnSpPr>
        <p:spPr>
          <a:xfrm>
            <a:off x="9017494" y="1552577"/>
            <a:ext cx="0" cy="694578"/>
          </a:xfrm>
          <a:prstGeom prst="straightConnector1">
            <a:avLst/>
          </a:prstGeom>
          <a:ln w="38100" cmpd="sng">
            <a:solidFill>
              <a:srgbClr val="AAACB1"/>
            </a:solidFill>
            <a:tailEnd type="triangle"/>
          </a:ln>
        </p:spPr>
        <p:style>
          <a:lnRef idx="1">
            <a:schemeClr val="accent1"/>
          </a:lnRef>
          <a:fillRef idx="0">
            <a:schemeClr val="accent1"/>
          </a:fillRef>
          <a:effectRef idx="0">
            <a:schemeClr val="accent1"/>
          </a:effectRef>
          <a:fontRef idx="minor">
            <a:schemeClr val="tx1"/>
          </a:fontRef>
        </p:style>
      </p:cxnSp>
      <p:cxnSp>
        <p:nvCxnSpPr>
          <p:cNvPr id="80" name="Straight Arrow Connector 79">
            <a:extLst>
              <a:ext uri="{FF2B5EF4-FFF2-40B4-BE49-F238E27FC236}">
                <a16:creationId xmlns:a16="http://schemas.microsoft.com/office/drawing/2014/main" id="{BA2B1A02-A4DD-C049-801B-565EFEB12899}"/>
              </a:ext>
            </a:extLst>
          </p:cNvPr>
          <p:cNvCxnSpPr>
            <a:cxnSpLocks/>
          </p:cNvCxnSpPr>
          <p:nvPr/>
        </p:nvCxnSpPr>
        <p:spPr>
          <a:xfrm>
            <a:off x="3335055" y="3566431"/>
            <a:ext cx="0" cy="694578"/>
          </a:xfrm>
          <a:prstGeom prst="straightConnector1">
            <a:avLst/>
          </a:prstGeom>
          <a:ln w="38100" cmpd="sng">
            <a:solidFill>
              <a:srgbClr val="AAACB1"/>
            </a:solidFill>
            <a:tailEnd type="triangle"/>
          </a:ln>
        </p:spPr>
        <p:style>
          <a:lnRef idx="1">
            <a:schemeClr val="accent1"/>
          </a:lnRef>
          <a:fillRef idx="0">
            <a:schemeClr val="accent1"/>
          </a:fillRef>
          <a:effectRef idx="0">
            <a:schemeClr val="accent1"/>
          </a:effectRef>
          <a:fontRef idx="minor">
            <a:schemeClr val="tx1"/>
          </a:fontRef>
        </p:style>
      </p:cxnSp>
      <p:cxnSp>
        <p:nvCxnSpPr>
          <p:cNvPr id="83" name="Straight Arrow Connector 82">
            <a:extLst>
              <a:ext uri="{FF2B5EF4-FFF2-40B4-BE49-F238E27FC236}">
                <a16:creationId xmlns:a16="http://schemas.microsoft.com/office/drawing/2014/main" id="{F8FE30B9-B720-3447-8743-BB99A22D5AAE}"/>
              </a:ext>
            </a:extLst>
          </p:cNvPr>
          <p:cNvCxnSpPr>
            <a:cxnSpLocks/>
          </p:cNvCxnSpPr>
          <p:nvPr/>
        </p:nvCxnSpPr>
        <p:spPr>
          <a:xfrm>
            <a:off x="9017494" y="2573987"/>
            <a:ext cx="0" cy="694578"/>
          </a:xfrm>
          <a:prstGeom prst="straightConnector1">
            <a:avLst/>
          </a:prstGeom>
          <a:ln w="38100" cmpd="sng">
            <a:solidFill>
              <a:srgbClr val="AAACB1"/>
            </a:solidFill>
            <a:tailEnd type="triangle"/>
          </a:ln>
        </p:spPr>
        <p:style>
          <a:lnRef idx="1">
            <a:schemeClr val="accent1"/>
          </a:lnRef>
          <a:fillRef idx="0">
            <a:schemeClr val="accent1"/>
          </a:fillRef>
          <a:effectRef idx="0">
            <a:schemeClr val="accent1"/>
          </a:effectRef>
          <a:fontRef idx="minor">
            <a:schemeClr val="tx1"/>
          </a:fontRef>
        </p:style>
      </p:cxnSp>
      <p:cxnSp>
        <p:nvCxnSpPr>
          <p:cNvPr id="85" name="Straight Arrow Connector 84">
            <a:extLst>
              <a:ext uri="{FF2B5EF4-FFF2-40B4-BE49-F238E27FC236}">
                <a16:creationId xmlns:a16="http://schemas.microsoft.com/office/drawing/2014/main" id="{DAD0AAE8-3D85-474F-B537-AA261FAB57F0}"/>
              </a:ext>
            </a:extLst>
          </p:cNvPr>
          <p:cNvCxnSpPr>
            <a:cxnSpLocks/>
          </p:cNvCxnSpPr>
          <p:nvPr/>
        </p:nvCxnSpPr>
        <p:spPr>
          <a:xfrm>
            <a:off x="9017494" y="3551551"/>
            <a:ext cx="0" cy="694578"/>
          </a:xfrm>
          <a:prstGeom prst="straightConnector1">
            <a:avLst/>
          </a:prstGeom>
          <a:ln w="38100" cmpd="sng">
            <a:solidFill>
              <a:srgbClr val="AAACB1"/>
            </a:solidFill>
            <a:tailEnd type="triangle"/>
          </a:ln>
        </p:spPr>
        <p:style>
          <a:lnRef idx="1">
            <a:schemeClr val="accent1"/>
          </a:lnRef>
          <a:fillRef idx="0">
            <a:schemeClr val="accent1"/>
          </a:fillRef>
          <a:effectRef idx="0">
            <a:schemeClr val="accent1"/>
          </a:effectRef>
          <a:fontRef idx="minor">
            <a:schemeClr val="tx1"/>
          </a:fontRef>
        </p:style>
      </p:cxnSp>
      <p:sp>
        <p:nvSpPr>
          <p:cNvPr id="69" name="Rectangle 68">
            <a:extLst>
              <a:ext uri="{FF2B5EF4-FFF2-40B4-BE49-F238E27FC236}">
                <a16:creationId xmlns:a16="http://schemas.microsoft.com/office/drawing/2014/main" id="{F5C7EB9E-941E-804E-AD97-CBF9404CAE03}"/>
              </a:ext>
            </a:extLst>
          </p:cNvPr>
          <p:cNvSpPr/>
          <p:nvPr/>
        </p:nvSpPr>
        <p:spPr>
          <a:xfrm>
            <a:off x="927116" y="1325836"/>
            <a:ext cx="4815876" cy="61913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accent5">
                    <a:lumMod val="40000"/>
                    <a:lumOff val="60000"/>
                  </a:schemeClr>
                </a:solidFill>
                <a:effectLst>
                  <a:outerShdw blurRad="50800" dist="12700" dir="5400000" algn="ctr" rotWithShape="0">
                    <a:schemeClr val="tx1"/>
                  </a:outerShdw>
                </a:effectLst>
                <a:latin typeface="+mj-lt"/>
              </a:rPr>
              <a:t>Eisenmenger Syndrome (WHO FC &gt; I)</a:t>
            </a:r>
          </a:p>
        </p:txBody>
      </p:sp>
      <p:sp>
        <p:nvSpPr>
          <p:cNvPr id="70" name="Rectangle 69">
            <a:extLst>
              <a:ext uri="{FF2B5EF4-FFF2-40B4-BE49-F238E27FC236}">
                <a16:creationId xmlns:a16="http://schemas.microsoft.com/office/drawing/2014/main" id="{03A1CC33-97F6-9744-9350-5B850429DD24}"/>
              </a:ext>
            </a:extLst>
          </p:cNvPr>
          <p:cNvSpPr/>
          <p:nvPr/>
        </p:nvSpPr>
        <p:spPr>
          <a:xfrm>
            <a:off x="6551015" y="1314389"/>
            <a:ext cx="4932959" cy="63433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accent5">
                    <a:lumMod val="40000"/>
                    <a:lumOff val="60000"/>
                  </a:schemeClr>
                </a:solidFill>
                <a:effectLst>
                  <a:outerShdw blurRad="50800" dist="12700" dir="5400000" algn="ctr" rotWithShape="0">
                    <a:schemeClr val="tx1"/>
                  </a:outerShdw>
                </a:effectLst>
                <a:latin typeface="+mj-lt"/>
              </a:rPr>
              <a:t>PAH with Repaired or Unrepaired (Not Repairable) Shunts (WHO FC &gt; 1)</a:t>
            </a:r>
          </a:p>
        </p:txBody>
      </p:sp>
      <p:sp>
        <p:nvSpPr>
          <p:cNvPr id="71" name="Rectangle 70">
            <a:extLst>
              <a:ext uri="{FF2B5EF4-FFF2-40B4-BE49-F238E27FC236}">
                <a16:creationId xmlns:a16="http://schemas.microsoft.com/office/drawing/2014/main" id="{10054BFD-DF61-154A-BC90-5A35F1627EFC}"/>
              </a:ext>
            </a:extLst>
          </p:cNvPr>
          <p:cNvSpPr/>
          <p:nvPr/>
        </p:nvSpPr>
        <p:spPr>
          <a:xfrm>
            <a:off x="2309845" y="2278093"/>
            <a:ext cx="2050419" cy="770985"/>
          </a:xfrm>
          <a:prstGeom prst="rect">
            <a:avLst/>
          </a:prstGeom>
          <a:solidFill>
            <a:srgbClr val="4314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effectLst>
                  <a:outerShdw blurRad="50800" dist="12700" dir="5400000" algn="ctr" rotWithShape="0">
                    <a:schemeClr val="tx1"/>
                  </a:outerShdw>
                </a:effectLst>
                <a:latin typeface="+mj-lt"/>
              </a:rPr>
              <a:t>First line</a:t>
            </a:r>
          </a:p>
          <a:p>
            <a:pPr algn="ctr"/>
            <a:r>
              <a:rPr lang="en-US" sz="1400" dirty="0">
                <a:effectLst>
                  <a:outerShdw blurRad="50800" dist="12700" dir="5400000" algn="ctr" rotWithShape="0">
                    <a:schemeClr val="tx1"/>
                  </a:outerShdw>
                </a:effectLst>
                <a:latin typeface="+mj-lt"/>
              </a:rPr>
              <a:t> ERA</a:t>
            </a:r>
          </a:p>
        </p:txBody>
      </p:sp>
      <p:sp>
        <p:nvSpPr>
          <p:cNvPr id="73" name="Down Arrow 72">
            <a:extLst>
              <a:ext uri="{FF2B5EF4-FFF2-40B4-BE49-F238E27FC236}">
                <a16:creationId xmlns:a16="http://schemas.microsoft.com/office/drawing/2014/main" id="{4DB7C51E-34A5-4A40-A3E7-C60DCCA4A8AC}"/>
              </a:ext>
            </a:extLst>
          </p:cNvPr>
          <p:cNvSpPr/>
          <p:nvPr/>
        </p:nvSpPr>
        <p:spPr>
          <a:xfrm>
            <a:off x="5979891" y="2565542"/>
            <a:ext cx="335565" cy="729850"/>
          </a:xfrm>
          <a:prstGeom prst="down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effectLst>
                <a:outerShdw blurRad="50800" dist="12700" dir="5400000" algn="ctr" rotWithShape="0">
                  <a:schemeClr val="tx1"/>
                </a:outerShdw>
              </a:effectLst>
              <a:latin typeface="+mj-lt"/>
            </a:endParaRPr>
          </a:p>
        </p:txBody>
      </p:sp>
      <p:sp>
        <p:nvSpPr>
          <p:cNvPr id="75" name="Rectangle 74">
            <a:extLst>
              <a:ext uri="{FF2B5EF4-FFF2-40B4-BE49-F238E27FC236}">
                <a16:creationId xmlns:a16="http://schemas.microsoft.com/office/drawing/2014/main" id="{4D0B9D82-066E-7D4E-A413-10D8797794F5}"/>
              </a:ext>
            </a:extLst>
          </p:cNvPr>
          <p:cNvSpPr/>
          <p:nvPr/>
        </p:nvSpPr>
        <p:spPr>
          <a:xfrm>
            <a:off x="7994071" y="2273973"/>
            <a:ext cx="2046846" cy="774775"/>
          </a:xfrm>
          <a:prstGeom prst="rect">
            <a:avLst/>
          </a:prstGeom>
          <a:solidFill>
            <a:srgbClr val="4314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effectLst>
                  <a:outerShdw blurRad="50800" dist="12700" dir="5400000" algn="ctr" rotWithShape="0">
                    <a:schemeClr val="tx1"/>
                  </a:outerShdw>
                </a:effectLst>
                <a:latin typeface="+mj-lt"/>
              </a:rPr>
              <a:t>First line </a:t>
            </a:r>
          </a:p>
          <a:p>
            <a:pPr algn="ctr"/>
            <a:r>
              <a:rPr lang="en-US" sz="1400" dirty="0">
                <a:effectLst>
                  <a:outerShdw blurRad="50800" dist="12700" dir="5400000" algn="ctr" rotWithShape="0">
                    <a:schemeClr val="tx1"/>
                  </a:outerShdw>
                </a:effectLst>
                <a:latin typeface="+mj-lt"/>
              </a:rPr>
              <a:t>ERA + PDE-5i combination</a:t>
            </a:r>
          </a:p>
        </p:txBody>
      </p:sp>
      <p:sp>
        <p:nvSpPr>
          <p:cNvPr id="77" name="Rectangle 76">
            <a:extLst>
              <a:ext uri="{FF2B5EF4-FFF2-40B4-BE49-F238E27FC236}">
                <a16:creationId xmlns:a16="http://schemas.microsoft.com/office/drawing/2014/main" id="{1E00F5CC-486A-A344-8CC6-6C3A5CC82759}"/>
              </a:ext>
            </a:extLst>
          </p:cNvPr>
          <p:cNvSpPr/>
          <p:nvPr/>
        </p:nvSpPr>
        <p:spPr>
          <a:xfrm>
            <a:off x="2310087" y="3266417"/>
            <a:ext cx="2049936" cy="770985"/>
          </a:xfrm>
          <a:prstGeom prst="rect">
            <a:avLst/>
          </a:prstGeom>
          <a:solidFill>
            <a:srgbClr val="803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effectLst>
                  <a:outerShdw blurRad="50800" dist="12700" dir="5400000" algn="ctr" rotWithShape="0">
                    <a:schemeClr val="tx1"/>
                  </a:outerShdw>
                </a:effectLst>
                <a:latin typeface="+mj-lt"/>
              </a:rPr>
              <a:t>Combined </a:t>
            </a:r>
          </a:p>
          <a:p>
            <a:pPr algn="ctr"/>
            <a:r>
              <a:rPr lang="en-US" sz="1400" dirty="0">
                <a:effectLst>
                  <a:outerShdw blurRad="50800" dist="12700" dir="5400000" algn="ctr" rotWithShape="0">
                    <a:schemeClr val="tx1"/>
                  </a:outerShdw>
                </a:effectLst>
                <a:latin typeface="+mj-lt"/>
              </a:rPr>
              <a:t>ERA + PDE-5i</a:t>
            </a:r>
          </a:p>
        </p:txBody>
      </p:sp>
      <p:sp>
        <p:nvSpPr>
          <p:cNvPr id="81" name="Rectangle 80">
            <a:extLst>
              <a:ext uri="{FF2B5EF4-FFF2-40B4-BE49-F238E27FC236}">
                <a16:creationId xmlns:a16="http://schemas.microsoft.com/office/drawing/2014/main" id="{AD0F43AD-84C9-F144-AC03-76297CD6496D}"/>
              </a:ext>
            </a:extLst>
          </p:cNvPr>
          <p:cNvSpPr/>
          <p:nvPr/>
        </p:nvSpPr>
        <p:spPr>
          <a:xfrm>
            <a:off x="2309846" y="4287665"/>
            <a:ext cx="2050418" cy="777180"/>
          </a:xfrm>
          <a:prstGeom prst="rect">
            <a:avLst/>
          </a:prstGeom>
          <a:solidFill>
            <a:srgbClr val="666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effectLst>
                  <a:outerShdw blurRad="50800" dist="12700" dir="5400000" algn="ctr" rotWithShape="0">
                    <a:schemeClr val="tx1"/>
                  </a:outerShdw>
                </a:effectLst>
                <a:latin typeface="+mj-lt"/>
              </a:rPr>
              <a:t>Add IV/SQ/oral/ inhaled prostanoid or selective IP receptor agonist</a:t>
            </a:r>
          </a:p>
        </p:txBody>
      </p:sp>
      <p:sp>
        <p:nvSpPr>
          <p:cNvPr id="82" name="TextBox 81">
            <a:extLst>
              <a:ext uri="{FF2B5EF4-FFF2-40B4-BE49-F238E27FC236}">
                <a16:creationId xmlns:a16="http://schemas.microsoft.com/office/drawing/2014/main" id="{56F04BDA-CA58-B849-96BB-DF001C51BD25}"/>
              </a:ext>
            </a:extLst>
          </p:cNvPr>
          <p:cNvSpPr txBox="1"/>
          <p:nvPr/>
        </p:nvSpPr>
        <p:spPr>
          <a:xfrm>
            <a:off x="541421" y="2315978"/>
            <a:ext cx="1606622" cy="2740419"/>
          </a:xfrm>
          <a:prstGeom prst="rect">
            <a:avLst/>
          </a:prstGeom>
          <a:solidFill>
            <a:srgbClr val="082035"/>
          </a:solidFill>
          <a:ln>
            <a:noFill/>
          </a:ln>
        </p:spPr>
        <p:txBody>
          <a:bodyPr wrap="square" tIns="91440" rtlCol="0">
            <a:noAutofit/>
          </a:bodyPr>
          <a:lstStyle/>
          <a:p>
            <a:pPr marL="82296" indent="-82296" algn="ctr">
              <a:spcBef>
                <a:spcPts val="600"/>
              </a:spcBef>
              <a:buClr>
                <a:srgbClr val="FFFF00"/>
              </a:buClr>
            </a:pPr>
            <a:r>
              <a:rPr lang="en-US" sz="1200" b="1" dirty="0">
                <a:solidFill>
                  <a:schemeClr val="accent5">
                    <a:lumMod val="40000"/>
                    <a:lumOff val="60000"/>
                  </a:schemeClr>
                </a:solidFill>
                <a:effectLst>
                  <a:outerShdw blurRad="50800" dist="12700" dir="5400000" algn="ctr" rotWithShape="0">
                    <a:schemeClr val="tx1"/>
                  </a:outerShdw>
                </a:effectLst>
                <a:latin typeface="+mj-lt"/>
              </a:rPr>
              <a:t>Clinical</a:t>
            </a:r>
            <a:br>
              <a:rPr lang="en-US" sz="1200" b="1" dirty="0">
                <a:solidFill>
                  <a:schemeClr val="accent5">
                    <a:lumMod val="40000"/>
                    <a:lumOff val="60000"/>
                  </a:schemeClr>
                </a:solidFill>
                <a:effectLst>
                  <a:outerShdw blurRad="50800" dist="12700" dir="5400000" algn="ctr" rotWithShape="0">
                    <a:schemeClr val="tx1"/>
                  </a:outerShdw>
                </a:effectLst>
                <a:latin typeface="+mj-lt"/>
              </a:rPr>
            </a:br>
            <a:r>
              <a:rPr lang="en-US" sz="1200" b="1" dirty="0">
                <a:solidFill>
                  <a:schemeClr val="accent5">
                    <a:lumMod val="40000"/>
                    <a:lumOff val="60000"/>
                  </a:schemeClr>
                </a:solidFill>
                <a:effectLst>
                  <a:outerShdw blurRad="50800" dist="12700" dir="5400000" algn="ctr" rotWithShape="0">
                    <a:schemeClr val="tx1"/>
                  </a:outerShdw>
                </a:effectLst>
                <a:latin typeface="+mj-lt"/>
              </a:rPr>
              <a:t>Deterioration</a:t>
            </a:r>
          </a:p>
          <a:p>
            <a:pPr marL="82296" indent="-82296">
              <a:spcBef>
                <a:spcPts val="600"/>
              </a:spcBef>
              <a:buClr>
                <a:srgbClr val="FFFF00"/>
              </a:buClr>
            </a:pPr>
            <a:endParaRPr lang="en-US" sz="1200" dirty="0">
              <a:solidFill>
                <a:schemeClr val="bg1"/>
              </a:solidFill>
              <a:effectLst>
                <a:outerShdw blurRad="50800" dist="12700" dir="5400000" algn="ctr" rotWithShape="0">
                  <a:schemeClr val="tx1"/>
                </a:outerShdw>
              </a:effectLst>
              <a:latin typeface="+mj-lt"/>
            </a:endParaRPr>
          </a:p>
          <a:p>
            <a:pPr marL="82296" indent="-82296">
              <a:spcBef>
                <a:spcPts val="600"/>
              </a:spcBef>
              <a:spcAft>
                <a:spcPts val="200"/>
              </a:spcAft>
              <a:buClr>
                <a:srgbClr val="FFFF00"/>
              </a:buClr>
              <a:buFont typeface="Arial" panose="020B0604020202020204" pitchFamily="34" charset="0"/>
              <a:buChar char="•"/>
            </a:pPr>
            <a:r>
              <a:rPr lang="en-US" sz="1100" dirty="0">
                <a:solidFill>
                  <a:schemeClr val="bg1"/>
                </a:solidFill>
                <a:effectLst>
                  <a:outerShdw blurRad="50800" dist="12700" dir="5400000" algn="ctr" rotWithShape="0">
                    <a:schemeClr val="tx1"/>
                  </a:outerShdw>
                </a:effectLst>
                <a:latin typeface="+mj-lt"/>
              </a:rPr>
              <a:t>Worsening right HF</a:t>
            </a:r>
          </a:p>
          <a:p>
            <a:pPr marL="82296" indent="-82296">
              <a:spcBef>
                <a:spcPts val="600"/>
              </a:spcBef>
              <a:spcAft>
                <a:spcPts val="200"/>
              </a:spcAft>
              <a:buClr>
                <a:srgbClr val="FFFF00"/>
              </a:buClr>
              <a:buFont typeface="Arial" panose="020B0604020202020204" pitchFamily="34" charset="0"/>
              <a:buChar char="•"/>
            </a:pPr>
            <a:r>
              <a:rPr lang="en-US" sz="1100" dirty="0">
                <a:solidFill>
                  <a:schemeClr val="bg1"/>
                </a:solidFill>
                <a:effectLst>
                  <a:outerShdw blurRad="50800" dist="12700" dir="5400000" algn="ctr" rotWithShape="0">
                    <a:schemeClr val="tx1"/>
                  </a:outerShdw>
                </a:effectLst>
                <a:latin typeface="+mj-lt"/>
                <a:ea typeface="Wingdings"/>
                <a:cs typeface="Wingdings"/>
                <a:sym typeface="Wingdings"/>
              </a:rPr>
              <a:t></a:t>
            </a:r>
            <a:r>
              <a:rPr lang="en-US" sz="1100" dirty="0">
                <a:solidFill>
                  <a:schemeClr val="bg1"/>
                </a:solidFill>
                <a:effectLst>
                  <a:outerShdw blurRad="50800" dist="12700" dir="5400000" algn="ctr" rotWithShape="0">
                    <a:schemeClr val="tx1"/>
                  </a:outerShdw>
                </a:effectLst>
                <a:latin typeface="+mj-lt"/>
              </a:rPr>
              <a:t> functional capacity</a:t>
            </a:r>
          </a:p>
          <a:p>
            <a:pPr marL="82296" indent="-82296">
              <a:spcBef>
                <a:spcPts val="600"/>
              </a:spcBef>
              <a:spcAft>
                <a:spcPts val="200"/>
              </a:spcAft>
              <a:buClr>
                <a:srgbClr val="FFFF00"/>
              </a:buClr>
              <a:buFont typeface="Arial" panose="020B0604020202020204" pitchFamily="34" charset="0"/>
              <a:buChar char="•"/>
            </a:pPr>
            <a:r>
              <a:rPr lang="en-US" sz="1100" dirty="0">
                <a:solidFill>
                  <a:schemeClr val="bg1"/>
                </a:solidFill>
                <a:effectLst>
                  <a:outerShdw blurRad="50800" dist="12700" dir="5400000" algn="ctr" rotWithShape="0">
                    <a:schemeClr val="tx1"/>
                  </a:outerShdw>
                </a:effectLst>
                <a:latin typeface="+mj-lt"/>
                <a:ea typeface="Wingdings"/>
                <a:cs typeface="Wingdings"/>
                <a:sym typeface="Wingdings"/>
              </a:rPr>
              <a:t></a:t>
            </a:r>
            <a:r>
              <a:rPr lang="en-US" sz="1100" dirty="0">
                <a:solidFill>
                  <a:schemeClr val="bg1"/>
                </a:solidFill>
                <a:effectLst>
                  <a:outerShdw blurRad="50800" dist="12700" dir="5400000" algn="ctr" rotWithShape="0">
                    <a:schemeClr val="tx1"/>
                  </a:outerShdw>
                </a:effectLst>
                <a:latin typeface="+mj-lt"/>
                <a:sym typeface="Wingdings"/>
              </a:rPr>
              <a:t> </a:t>
            </a:r>
            <a:r>
              <a:rPr lang="en-US" sz="1100" dirty="0">
                <a:solidFill>
                  <a:schemeClr val="bg1"/>
                </a:solidFill>
                <a:effectLst>
                  <a:outerShdw blurRad="50800" dist="12700" dir="5400000" algn="ctr" rotWithShape="0">
                    <a:schemeClr val="tx1"/>
                  </a:outerShdw>
                </a:effectLst>
                <a:latin typeface="+mj-lt"/>
              </a:rPr>
              <a:t>6-MWD</a:t>
            </a:r>
          </a:p>
          <a:p>
            <a:pPr marL="82296" indent="-82296">
              <a:spcBef>
                <a:spcPts val="600"/>
              </a:spcBef>
              <a:spcAft>
                <a:spcPts val="200"/>
              </a:spcAft>
              <a:buClr>
                <a:srgbClr val="FFFF00"/>
              </a:buClr>
              <a:buFont typeface="Arial" panose="020B0604020202020204" pitchFamily="34" charset="0"/>
              <a:buChar char="•"/>
            </a:pPr>
            <a:r>
              <a:rPr lang="en-US" sz="1100" dirty="0">
                <a:solidFill>
                  <a:schemeClr val="bg1"/>
                </a:solidFill>
                <a:effectLst>
                  <a:outerShdw blurRad="50800" dist="12700" dir="5400000" algn="ctr" rotWithShape="0">
                    <a:schemeClr val="tx1"/>
                  </a:outerShdw>
                </a:effectLst>
                <a:latin typeface="+mj-lt"/>
                <a:ea typeface="Wingdings"/>
                <a:cs typeface="Wingdings"/>
                <a:sym typeface="Wingdings"/>
              </a:rPr>
              <a:t> </a:t>
            </a:r>
            <a:r>
              <a:rPr lang="en-US" sz="1100" dirty="0">
                <a:solidFill>
                  <a:schemeClr val="bg1"/>
                </a:solidFill>
                <a:effectLst>
                  <a:outerShdw blurRad="50800" dist="12700" dir="5400000" algn="ctr" rotWithShape="0">
                    <a:schemeClr val="tx1"/>
                  </a:outerShdw>
                </a:effectLst>
                <a:latin typeface="+mj-lt"/>
              </a:rPr>
              <a:t>SpO</a:t>
            </a:r>
            <a:r>
              <a:rPr lang="en-US" sz="1100" baseline="-25000" dirty="0">
                <a:solidFill>
                  <a:schemeClr val="bg1"/>
                </a:solidFill>
                <a:effectLst>
                  <a:outerShdw blurRad="50800" dist="12700" dir="5400000" algn="ctr" rotWithShape="0">
                    <a:schemeClr val="tx1"/>
                  </a:outerShdw>
                </a:effectLst>
                <a:latin typeface="+mj-lt"/>
              </a:rPr>
              <a:t>2</a:t>
            </a:r>
          </a:p>
          <a:p>
            <a:pPr marL="82296" indent="-82296">
              <a:spcBef>
                <a:spcPts val="600"/>
              </a:spcBef>
              <a:spcAft>
                <a:spcPts val="200"/>
              </a:spcAft>
              <a:buClr>
                <a:srgbClr val="FFFF00"/>
              </a:buClr>
              <a:buFont typeface="Arial" panose="020B0604020202020204" pitchFamily="34" charset="0"/>
              <a:buChar char="•"/>
            </a:pPr>
            <a:r>
              <a:rPr lang="en-US" sz="1100" dirty="0">
                <a:solidFill>
                  <a:schemeClr val="bg1"/>
                </a:solidFill>
                <a:effectLst>
                  <a:outerShdw blurRad="50800" dist="12700" dir="5400000" algn="ctr" rotWithShape="0">
                    <a:schemeClr val="tx1"/>
                  </a:outerShdw>
                </a:effectLst>
                <a:latin typeface="+mj-lt"/>
                <a:ea typeface="Wingdings"/>
                <a:cs typeface="Wingdings"/>
                <a:sym typeface="Wingdings"/>
              </a:rPr>
              <a:t> </a:t>
            </a:r>
            <a:r>
              <a:rPr lang="en-US" sz="1100" dirty="0">
                <a:solidFill>
                  <a:schemeClr val="bg1"/>
                </a:solidFill>
                <a:effectLst>
                  <a:outerShdw blurRad="50800" dist="12700" dir="5400000" algn="ctr" rotWithShape="0">
                    <a:schemeClr val="tx1"/>
                  </a:outerShdw>
                </a:effectLst>
                <a:latin typeface="+mj-lt"/>
              </a:rPr>
              <a:t>NT-</a:t>
            </a:r>
            <a:r>
              <a:rPr lang="en-US" sz="1100" dirty="0" err="1">
                <a:solidFill>
                  <a:schemeClr val="bg1"/>
                </a:solidFill>
                <a:effectLst>
                  <a:outerShdw blurRad="50800" dist="12700" dir="5400000" algn="ctr" rotWithShape="0">
                    <a:schemeClr val="tx1"/>
                  </a:outerShdw>
                </a:effectLst>
                <a:latin typeface="+mj-lt"/>
              </a:rPr>
              <a:t>proBNP</a:t>
            </a:r>
            <a:endParaRPr lang="en-US" sz="1100" dirty="0">
              <a:solidFill>
                <a:schemeClr val="bg1"/>
              </a:solidFill>
              <a:effectLst>
                <a:outerShdw blurRad="50800" dist="12700" dir="5400000" algn="ctr" rotWithShape="0">
                  <a:schemeClr val="tx1"/>
                </a:outerShdw>
              </a:effectLst>
              <a:latin typeface="+mj-lt"/>
            </a:endParaRPr>
          </a:p>
          <a:p>
            <a:pPr marL="82296" indent="-82296">
              <a:spcBef>
                <a:spcPts val="600"/>
              </a:spcBef>
              <a:spcAft>
                <a:spcPts val="200"/>
              </a:spcAft>
              <a:buClr>
                <a:srgbClr val="FFFF00"/>
              </a:buClr>
              <a:buFont typeface="Arial" panose="020B0604020202020204" pitchFamily="34" charset="0"/>
              <a:buChar char="•"/>
            </a:pPr>
            <a:r>
              <a:rPr lang="en-US" sz="1100" dirty="0">
                <a:solidFill>
                  <a:schemeClr val="bg1"/>
                </a:solidFill>
                <a:effectLst>
                  <a:outerShdw blurRad="50800" dist="12700" dir="5400000" algn="ctr" rotWithShape="0">
                    <a:schemeClr val="tx1"/>
                  </a:outerShdw>
                </a:effectLst>
                <a:latin typeface="+mj-lt"/>
              </a:rPr>
              <a:t>Worsening RV function</a:t>
            </a:r>
          </a:p>
        </p:txBody>
      </p:sp>
      <p:sp>
        <p:nvSpPr>
          <p:cNvPr id="84" name="Rectangle 83">
            <a:extLst>
              <a:ext uri="{FF2B5EF4-FFF2-40B4-BE49-F238E27FC236}">
                <a16:creationId xmlns:a16="http://schemas.microsoft.com/office/drawing/2014/main" id="{6497B4C1-8FC4-E54A-A092-2E0B1D272C13}"/>
              </a:ext>
            </a:extLst>
          </p:cNvPr>
          <p:cNvSpPr/>
          <p:nvPr/>
        </p:nvSpPr>
        <p:spPr>
          <a:xfrm>
            <a:off x="7994312" y="3262297"/>
            <a:ext cx="2046364" cy="770985"/>
          </a:xfrm>
          <a:prstGeom prst="rect">
            <a:avLst/>
          </a:prstGeom>
          <a:solidFill>
            <a:srgbClr val="803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effectLst>
                  <a:outerShdw blurRad="50800" dist="12700" dir="5400000" algn="ctr" rotWithShape="0">
                    <a:schemeClr val="tx1"/>
                  </a:outerShdw>
                </a:effectLst>
                <a:latin typeface="+mj-lt"/>
              </a:rPr>
              <a:t>Add oral/inhaled prostanoid or selective IP receptor agonist</a:t>
            </a:r>
          </a:p>
        </p:txBody>
      </p:sp>
      <p:sp>
        <p:nvSpPr>
          <p:cNvPr id="87" name="Rectangle 86">
            <a:extLst>
              <a:ext uri="{FF2B5EF4-FFF2-40B4-BE49-F238E27FC236}">
                <a16:creationId xmlns:a16="http://schemas.microsoft.com/office/drawing/2014/main" id="{5A73D237-BF23-C442-BD4A-98688B8BAC9D}"/>
              </a:ext>
            </a:extLst>
          </p:cNvPr>
          <p:cNvSpPr/>
          <p:nvPr/>
        </p:nvSpPr>
        <p:spPr>
          <a:xfrm>
            <a:off x="5009462" y="5640281"/>
            <a:ext cx="2276423" cy="716069"/>
          </a:xfrm>
          <a:prstGeom prst="rect">
            <a:avLst/>
          </a:prstGeom>
          <a:solidFill>
            <a:srgbClr val="8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accent5">
                    <a:lumMod val="40000"/>
                    <a:lumOff val="60000"/>
                  </a:schemeClr>
                </a:solidFill>
                <a:effectLst>
                  <a:outerShdw blurRad="50800" dist="12700" dir="5400000" algn="ctr" rotWithShape="0">
                    <a:schemeClr val="tx1"/>
                  </a:outerShdw>
                </a:effectLst>
                <a:latin typeface="+mj-lt"/>
              </a:rPr>
              <a:t>Consider </a:t>
            </a:r>
            <a:br>
              <a:rPr lang="en-US" sz="1400" b="1" dirty="0">
                <a:solidFill>
                  <a:schemeClr val="accent5">
                    <a:lumMod val="40000"/>
                    <a:lumOff val="60000"/>
                  </a:schemeClr>
                </a:solidFill>
                <a:effectLst>
                  <a:outerShdw blurRad="50800" dist="12700" dir="5400000" algn="ctr" rotWithShape="0">
                    <a:schemeClr val="tx1"/>
                  </a:outerShdw>
                </a:effectLst>
                <a:latin typeface="+mj-lt"/>
              </a:rPr>
            </a:br>
            <a:r>
              <a:rPr lang="en-US" sz="1400" b="1" dirty="0">
                <a:solidFill>
                  <a:schemeClr val="accent5">
                    <a:lumMod val="40000"/>
                    <a:lumOff val="60000"/>
                  </a:schemeClr>
                </a:solidFill>
                <a:effectLst>
                  <a:outerShdw blurRad="50800" dist="12700" dir="5400000" algn="ctr" rotWithShape="0">
                    <a:schemeClr val="tx1"/>
                  </a:outerShdw>
                </a:effectLst>
                <a:latin typeface="+mj-lt"/>
              </a:rPr>
              <a:t>Lung +/- Heart Transplant</a:t>
            </a:r>
          </a:p>
        </p:txBody>
      </p:sp>
      <p:sp>
        <p:nvSpPr>
          <p:cNvPr id="41" name="Rectangle 40">
            <a:extLst>
              <a:ext uri="{FF2B5EF4-FFF2-40B4-BE49-F238E27FC236}">
                <a16:creationId xmlns:a16="http://schemas.microsoft.com/office/drawing/2014/main" id="{AD0F43AD-84C9-F144-AC03-76297CD6496D}"/>
              </a:ext>
            </a:extLst>
          </p:cNvPr>
          <p:cNvSpPr/>
          <p:nvPr/>
        </p:nvSpPr>
        <p:spPr>
          <a:xfrm>
            <a:off x="7994312" y="4283543"/>
            <a:ext cx="2046363" cy="772854"/>
          </a:xfrm>
          <a:prstGeom prst="rect">
            <a:avLst/>
          </a:prstGeom>
          <a:solidFill>
            <a:srgbClr val="666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effectLst>
                  <a:outerShdw blurRad="50800" dist="12700" dir="5400000" algn="ctr" rotWithShape="0">
                    <a:schemeClr val="tx1"/>
                  </a:outerShdw>
                </a:effectLst>
                <a:latin typeface="+mj-lt"/>
              </a:rPr>
              <a:t>IV or SQ</a:t>
            </a:r>
          </a:p>
          <a:p>
            <a:pPr algn="ctr"/>
            <a:r>
              <a:rPr lang="en-US" sz="1400" dirty="0">
                <a:effectLst>
                  <a:outerShdw blurRad="50800" dist="12700" dir="5400000" algn="ctr" rotWithShape="0">
                    <a:schemeClr val="tx1"/>
                  </a:outerShdw>
                </a:effectLst>
                <a:latin typeface="+mj-lt"/>
              </a:rPr>
              <a:t> prostanoid</a:t>
            </a:r>
          </a:p>
        </p:txBody>
      </p:sp>
      <p:sp>
        <p:nvSpPr>
          <p:cNvPr id="16" name="TextBox 15"/>
          <p:cNvSpPr txBox="1"/>
          <p:nvPr/>
        </p:nvSpPr>
        <p:spPr>
          <a:xfrm>
            <a:off x="5519461" y="2210738"/>
            <a:ext cx="1300356" cy="307777"/>
          </a:xfrm>
          <a:prstGeom prst="rect">
            <a:avLst/>
          </a:prstGeom>
          <a:noFill/>
        </p:spPr>
        <p:txBody>
          <a:bodyPr wrap="none" rtlCol="0">
            <a:spAutoFit/>
          </a:bodyPr>
          <a:lstStyle/>
          <a:p>
            <a:pPr algn="ctr"/>
            <a:r>
              <a:rPr lang="en-US" sz="1400" b="1" dirty="0">
                <a:solidFill>
                  <a:srgbClr val="000000"/>
                </a:solidFill>
                <a:latin typeface="+mj-lt"/>
              </a:rPr>
              <a:t>WHO Class II</a:t>
            </a:r>
          </a:p>
        </p:txBody>
      </p:sp>
      <p:sp>
        <p:nvSpPr>
          <p:cNvPr id="50" name="TextBox 49"/>
          <p:cNvSpPr txBox="1"/>
          <p:nvPr/>
        </p:nvSpPr>
        <p:spPr>
          <a:xfrm>
            <a:off x="5491619" y="3352860"/>
            <a:ext cx="1350050" cy="307777"/>
          </a:xfrm>
          <a:prstGeom prst="rect">
            <a:avLst/>
          </a:prstGeom>
          <a:noFill/>
        </p:spPr>
        <p:txBody>
          <a:bodyPr wrap="none" rtlCol="0">
            <a:spAutoFit/>
          </a:bodyPr>
          <a:lstStyle/>
          <a:p>
            <a:pPr algn="ctr"/>
            <a:r>
              <a:rPr lang="en-US" sz="1400" b="1" dirty="0">
                <a:solidFill>
                  <a:srgbClr val="000000"/>
                </a:solidFill>
                <a:latin typeface="+mj-lt"/>
              </a:rPr>
              <a:t>WHO Class III</a:t>
            </a:r>
          </a:p>
        </p:txBody>
      </p:sp>
      <p:sp>
        <p:nvSpPr>
          <p:cNvPr id="51" name="TextBox 50"/>
          <p:cNvSpPr txBox="1"/>
          <p:nvPr/>
        </p:nvSpPr>
        <p:spPr>
          <a:xfrm>
            <a:off x="5486191" y="4528639"/>
            <a:ext cx="1370888" cy="307777"/>
          </a:xfrm>
          <a:prstGeom prst="rect">
            <a:avLst/>
          </a:prstGeom>
          <a:noFill/>
        </p:spPr>
        <p:txBody>
          <a:bodyPr wrap="none" rtlCol="0">
            <a:spAutoFit/>
          </a:bodyPr>
          <a:lstStyle/>
          <a:p>
            <a:pPr algn="ctr"/>
            <a:r>
              <a:rPr lang="en-US" sz="1400" b="1" dirty="0">
                <a:solidFill>
                  <a:srgbClr val="000000"/>
                </a:solidFill>
                <a:latin typeface="+mj-lt"/>
              </a:rPr>
              <a:t>WHO Class IV</a:t>
            </a:r>
          </a:p>
        </p:txBody>
      </p:sp>
      <p:sp>
        <p:nvSpPr>
          <p:cNvPr id="52" name="Down Arrow 51">
            <a:extLst>
              <a:ext uri="{FF2B5EF4-FFF2-40B4-BE49-F238E27FC236}">
                <a16:creationId xmlns:a16="http://schemas.microsoft.com/office/drawing/2014/main" id="{4DB7C51E-34A5-4A40-A3E7-C60DCCA4A8AC}"/>
              </a:ext>
            </a:extLst>
          </p:cNvPr>
          <p:cNvSpPr/>
          <p:nvPr/>
        </p:nvSpPr>
        <p:spPr>
          <a:xfrm>
            <a:off x="5979891" y="3670315"/>
            <a:ext cx="335565" cy="777295"/>
          </a:xfrm>
          <a:prstGeom prst="down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effectLst>
                <a:outerShdw blurRad="50800" dist="12700" dir="5400000" algn="ctr" rotWithShape="0">
                  <a:schemeClr val="tx1"/>
                </a:outerShdw>
              </a:effectLst>
              <a:latin typeface="+mj-lt"/>
            </a:endParaRPr>
          </a:p>
        </p:txBody>
      </p:sp>
      <p:sp>
        <p:nvSpPr>
          <p:cNvPr id="53" name="Down Arrow 52">
            <a:extLst>
              <a:ext uri="{FF2B5EF4-FFF2-40B4-BE49-F238E27FC236}">
                <a16:creationId xmlns:a16="http://schemas.microsoft.com/office/drawing/2014/main" id="{4DB7C51E-34A5-4A40-A3E7-C60DCCA4A8AC}"/>
              </a:ext>
            </a:extLst>
          </p:cNvPr>
          <p:cNvSpPr/>
          <p:nvPr/>
        </p:nvSpPr>
        <p:spPr>
          <a:xfrm>
            <a:off x="5979891" y="4859883"/>
            <a:ext cx="335565" cy="729850"/>
          </a:xfrm>
          <a:prstGeom prst="down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effectLst>
                <a:outerShdw blurRad="50800" dist="12700" dir="5400000" algn="ctr" rotWithShape="0">
                  <a:schemeClr val="tx1"/>
                </a:outerShdw>
              </a:effectLst>
              <a:latin typeface="+mj-lt"/>
            </a:endParaRPr>
          </a:p>
        </p:txBody>
      </p:sp>
      <p:grpSp>
        <p:nvGrpSpPr>
          <p:cNvPr id="58" name="Group 57"/>
          <p:cNvGrpSpPr/>
          <p:nvPr/>
        </p:nvGrpSpPr>
        <p:grpSpPr>
          <a:xfrm flipH="1">
            <a:off x="4485737" y="2792165"/>
            <a:ext cx="907616" cy="868790"/>
            <a:chOff x="5809934" y="2752266"/>
            <a:chExt cx="1147839" cy="825166"/>
          </a:xfrm>
          <a:solidFill>
            <a:srgbClr val="431479"/>
          </a:solidFill>
        </p:grpSpPr>
        <p:sp>
          <p:nvSpPr>
            <p:cNvPr id="39" name="Right Arrow 38">
              <a:extLst>
                <a:ext uri="{FF2B5EF4-FFF2-40B4-BE49-F238E27FC236}">
                  <a16:creationId xmlns:a16="http://schemas.microsoft.com/office/drawing/2014/main" id="{7B8BC568-A4A8-D646-A52F-D6ED243C3A5A}"/>
                </a:ext>
              </a:extLst>
            </p:cNvPr>
            <p:cNvSpPr/>
            <p:nvPr/>
          </p:nvSpPr>
          <p:spPr>
            <a:xfrm rot="18516453">
              <a:off x="5856513" y="2960390"/>
              <a:ext cx="798048" cy="381800"/>
            </a:xfrm>
            <a:prstGeom prst="rightArrow">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effectLst>
                  <a:outerShdw blurRad="50800" dist="12700" dir="5400000" algn="ctr" rotWithShape="0">
                    <a:schemeClr val="tx1"/>
                  </a:outerShdw>
                </a:effectLst>
                <a:latin typeface="+mj-lt"/>
              </a:endParaRPr>
            </a:p>
          </p:txBody>
        </p:sp>
        <p:sp>
          <p:nvSpPr>
            <p:cNvPr id="60" name="Right Arrow 59">
              <a:extLst>
                <a:ext uri="{FF2B5EF4-FFF2-40B4-BE49-F238E27FC236}">
                  <a16:creationId xmlns:a16="http://schemas.microsoft.com/office/drawing/2014/main" id="{7B8BC568-A4A8-D646-A52F-D6ED243C3A5A}"/>
                </a:ext>
              </a:extLst>
            </p:cNvPr>
            <p:cNvSpPr/>
            <p:nvPr/>
          </p:nvSpPr>
          <p:spPr>
            <a:xfrm>
              <a:off x="5809934" y="3347263"/>
              <a:ext cx="1147839" cy="230169"/>
            </a:xfrm>
            <a:prstGeom prst="rightArrow">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effectLst>
                  <a:outerShdw blurRad="50800" dist="12700" dir="5400000" algn="ctr" rotWithShape="0">
                    <a:schemeClr val="tx1"/>
                  </a:outerShdw>
                </a:effectLst>
                <a:latin typeface="+mj-lt"/>
              </a:endParaRPr>
            </a:p>
          </p:txBody>
        </p:sp>
      </p:grpSp>
      <p:sp>
        <p:nvSpPr>
          <p:cNvPr id="61" name="Right Arrow 60">
            <a:extLst>
              <a:ext uri="{FF2B5EF4-FFF2-40B4-BE49-F238E27FC236}">
                <a16:creationId xmlns:a16="http://schemas.microsoft.com/office/drawing/2014/main" id="{7B8BC568-A4A8-D646-A52F-D6ED243C3A5A}"/>
              </a:ext>
            </a:extLst>
          </p:cNvPr>
          <p:cNvSpPr/>
          <p:nvPr/>
        </p:nvSpPr>
        <p:spPr>
          <a:xfrm>
            <a:off x="6857079" y="4552750"/>
            <a:ext cx="1054456" cy="239312"/>
          </a:xfrm>
          <a:prstGeom prst="rightArrow">
            <a:avLst/>
          </a:prstGeom>
          <a:solidFill>
            <a:srgbClr val="4314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effectLst>
                <a:outerShdw blurRad="50800" dist="12700" dir="5400000" algn="ctr" rotWithShape="0">
                  <a:schemeClr val="tx1"/>
                </a:outerShdw>
              </a:effectLst>
              <a:latin typeface="+mj-lt"/>
            </a:endParaRPr>
          </a:p>
        </p:txBody>
      </p:sp>
      <p:sp>
        <p:nvSpPr>
          <p:cNvPr id="63" name="Right Arrow 62">
            <a:extLst>
              <a:ext uri="{FF2B5EF4-FFF2-40B4-BE49-F238E27FC236}">
                <a16:creationId xmlns:a16="http://schemas.microsoft.com/office/drawing/2014/main" id="{7B8BC568-A4A8-D646-A52F-D6ED243C3A5A}"/>
              </a:ext>
            </a:extLst>
          </p:cNvPr>
          <p:cNvSpPr/>
          <p:nvPr/>
        </p:nvSpPr>
        <p:spPr>
          <a:xfrm flipH="1">
            <a:off x="4424973" y="4552750"/>
            <a:ext cx="1072523" cy="239312"/>
          </a:xfrm>
          <a:prstGeom prst="rightArrow">
            <a:avLst/>
          </a:prstGeom>
          <a:solidFill>
            <a:srgbClr val="4314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effectLst>
                <a:outerShdw blurRad="50800" dist="12700" dir="5400000" algn="ctr" rotWithShape="0">
                  <a:schemeClr val="tx1"/>
                </a:outerShdw>
              </a:effectLst>
              <a:latin typeface="+mj-lt"/>
            </a:endParaRPr>
          </a:p>
        </p:txBody>
      </p:sp>
      <p:grpSp>
        <p:nvGrpSpPr>
          <p:cNvPr id="40" name="Group 39"/>
          <p:cNvGrpSpPr/>
          <p:nvPr/>
        </p:nvGrpSpPr>
        <p:grpSpPr>
          <a:xfrm>
            <a:off x="6964060" y="2879402"/>
            <a:ext cx="903554" cy="784563"/>
            <a:chOff x="5815071" y="2832264"/>
            <a:chExt cx="1142702" cy="745168"/>
          </a:xfrm>
          <a:solidFill>
            <a:srgbClr val="431479"/>
          </a:solidFill>
        </p:grpSpPr>
        <p:sp>
          <p:nvSpPr>
            <p:cNvPr id="42" name="Right Arrow 41">
              <a:extLst>
                <a:ext uri="{FF2B5EF4-FFF2-40B4-BE49-F238E27FC236}">
                  <a16:creationId xmlns:a16="http://schemas.microsoft.com/office/drawing/2014/main" id="{7B8BC568-A4A8-D646-A52F-D6ED243C3A5A}"/>
                </a:ext>
              </a:extLst>
            </p:cNvPr>
            <p:cNvSpPr/>
            <p:nvPr/>
          </p:nvSpPr>
          <p:spPr>
            <a:xfrm rot="18516453">
              <a:off x="5825768" y="2995482"/>
              <a:ext cx="708235" cy="381800"/>
            </a:xfrm>
            <a:prstGeom prst="rightArrow">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effectLst>
                  <a:outerShdw blurRad="50800" dist="12700" dir="5400000" algn="ctr" rotWithShape="0">
                    <a:schemeClr val="tx1"/>
                  </a:outerShdw>
                </a:effectLst>
                <a:latin typeface="+mj-lt"/>
              </a:endParaRPr>
            </a:p>
          </p:txBody>
        </p:sp>
        <p:sp>
          <p:nvSpPr>
            <p:cNvPr id="43" name="Right Arrow 42">
              <a:extLst>
                <a:ext uri="{FF2B5EF4-FFF2-40B4-BE49-F238E27FC236}">
                  <a16:creationId xmlns:a16="http://schemas.microsoft.com/office/drawing/2014/main" id="{7B8BC568-A4A8-D646-A52F-D6ED243C3A5A}"/>
                </a:ext>
              </a:extLst>
            </p:cNvPr>
            <p:cNvSpPr/>
            <p:nvPr/>
          </p:nvSpPr>
          <p:spPr>
            <a:xfrm>
              <a:off x="5815071" y="3347263"/>
              <a:ext cx="1142702" cy="230169"/>
            </a:xfrm>
            <a:prstGeom prst="rightArrow">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effectLst>
                  <a:outerShdw blurRad="50800" dist="12700" dir="5400000" algn="ctr" rotWithShape="0">
                    <a:schemeClr val="tx1"/>
                  </a:outerShdw>
                </a:effectLst>
                <a:latin typeface="+mj-lt"/>
              </a:endParaRPr>
            </a:p>
          </p:txBody>
        </p:sp>
      </p:grpSp>
      <p:sp>
        <p:nvSpPr>
          <p:cNvPr id="44" name="TextBox 43">
            <a:extLst>
              <a:ext uri="{FF2B5EF4-FFF2-40B4-BE49-F238E27FC236}">
                <a16:creationId xmlns:a16="http://schemas.microsoft.com/office/drawing/2014/main" id="{56F04BDA-CA58-B849-96BB-DF001C51BD25}"/>
              </a:ext>
            </a:extLst>
          </p:cNvPr>
          <p:cNvSpPr txBox="1"/>
          <p:nvPr/>
        </p:nvSpPr>
        <p:spPr>
          <a:xfrm>
            <a:off x="10172293" y="2318985"/>
            <a:ext cx="1606622" cy="2737412"/>
          </a:xfrm>
          <a:prstGeom prst="rect">
            <a:avLst/>
          </a:prstGeom>
          <a:solidFill>
            <a:srgbClr val="082035"/>
          </a:solidFill>
          <a:ln>
            <a:noFill/>
          </a:ln>
        </p:spPr>
        <p:txBody>
          <a:bodyPr wrap="square" tIns="91440" rtlCol="0">
            <a:noAutofit/>
          </a:bodyPr>
          <a:lstStyle/>
          <a:p>
            <a:pPr marL="82296" indent="-82296" algn="ctr">
              <a:spcBef>
                <a:spcPts val="600"/>
              </a:spcBef>
              <a:buClr>
                <a:srgbClr val="FFFF00"/>
              </a:buClr>
            </a:pPr>
            <a:r>
              <a:rPr lang="en-US" sz="1200" b="1" dirty="0">
                <a:solidFill>
                  <a:schemeClr val="accent5">
                    <a:lumMod val="40000"/>
                    <a:lumOff val="60000"/>
                  </a:schemeClr>
                </a:solidFill>
                <a:effectLst>
                  <a:outerShdw blurRad="50800" dist="12700" dir="5400000" algn="ctr" rotWithShape="0">
                    <a:schemeClr val="tx1"/>
                  </a:outerShdw>
                </a:effectLst>
                <a:latin typeface="+mj-lt"/>
              </a:rPr>
              <a:t>Clinical</a:t>
            </a:r>
            <a:br>
              <a:rPr lang="en-US" sz="1200" b="1" dirty="0">
                <a:solidFill>
                  <a:schemeClr val="accent5">
                    <a:lumMod val="40000"/>
                    <a:lumOff val="60000"/>
                  </a:schemeClr>
                </a:solidFill>
                <a:effectLst>
                  <a:outerShdw blurRad="50800" dist="12700" dir="5400000" algn="ctr" rotWithShape="0">
                    <a:schemeClr val="tx1"/>
                  </a:outerShdw>
                </a:effectLst>
                <a:latin typeface="+mj-lt"/>
              </a:rPr>
            </a:br>
            <a:r>
              <a:rPr lang="en-US" sz="1200" b="1" dirty="0">
                <a:solidFill>
                  <a:schemeClr val="accent5">
                    <a:lumMod val="40000"/>
                    <a:lumOff val="60000"/>
                  </a:schemeClr>
                </a:solidFill>
                <a:effectLst>
                  <a:outerShdw blurRad="50800" dist="12700" dir="5400000" algn="ctr" rotWithShape="0">
                    <a:schemeClr val="tx1"/>
                  </a:outerShdw>
                </a:effectLst>
                <a:latin typeface="+mj-lt"/>
              </a:rPr>
              <a:t>Deterioration</a:t>
            </a:r>
          </a:p>
          <a:p>
            <a:pPr marL="82296" indent="-82296">
              <a:spcBef>
                <a:spcPts val="600"/>
              </a:spcBef>
              <a:buClr>
                <a:srgbClr val="FFFF00"/>
              </a:buClr>
            </a:pPr>
            <a:endParaRPr lang="en-US" sz="1200" dirty="0">
              <a:solidFill>
                <a:schemeClr val="bg1"/>
              </a:solidFill>
              <a:effectLst>
                <a:outerShdw blurRad="50800" dist="12700" dir="5400000" algn="ctr" rotWithShape="0">
                  <a:schemeClr val="tx1"/>
                </a:outerShdw>
              </a:effectLst>
              <a:latin typeface="+mj-lt"/>
            </a:endParaRPr>
          </a:p>
          <a:p>
            <a:pPr marL="82296" indent="-82296">
              <a:spcBef>
                <a:spcPts val="600"/>
              </a:spcBef>
              <a:spcAft>
                <a:spcPts val="200"/>
              </a:spcAft>
              <a:buClr>
                <a:srgbClr val="FFFF00"/>
              </a:buClr>
              <a:buFont typeface="Arial" panose="020B0604020202020204" pitchFamily="34" charset="0"/>
              <a:buChar char="•"/>
            </a:pPr>
            <a:r>
              <a:rPr lang="en-US" sz="1100" dirty="0">
                <a:solidFill>
                  <a:schemeClr val="bg1"/>
                </a:solidFill>
                <a:effectLst>
                  <a:outerShdw blurRad="50800" dist="12700" dir="5400000" algn="ctr" rotWithShape="0">
                    <a:schemeClr val="tx1"/>
                  </a:outerShdw>
                </a:effectLst>
                <a:latin typeface="+mj-lt"/>
              </a:rPr>
              <a:t>Worsening right HF</a:t>
            </a:r>
          </a:p>
          <a:p>
            <a:pPr marL="82296" indent="-82296">
              <a:spcBef>
                <a:spcPts val="600"/>
              </a:spcBef>
              <a:spcAft>
                <a:spcPts val="200"/>
              </a:spcAft>
              <a:buClr>
                <a:srgbClr val="FFFF00"/>
              </a:buClr>
              <a:buFont typeface="Arial" panose="020B0604020202020204" pitchFamily="34" charset="0"/>
              <a:buChar char="•"/>
            </a:pPr>
            <a:r>
              <a:rPr lang="en-US" sz="1100" dirty="0">
                <a:solidFill>
                  <a:schemeClr val="bg1"/>
                </a:solidFill>
                <a:effectLst>
                  <a:outerShdw blurRad="50800" dist="12700" dir="5400000" algn="ctr" rotWithShape="0">
                    <a:schemeClr val="tx1"/>
                  </a:outerShdw>
                </a:effectLst>
                <a:latin typeface="+mj-lt"/>
                <a:ea typeface="Wingdings"/>
                <a:cs typeface="Wingdings"/>
                <a:sym typeface="Wingdings"/>
              </a:rPr>
              <a:t></a:t>
            </a:r>
            <a:r>
              <a:rPr lang="en-US" sz="1100" dirty="0">
                <a:solidFill>
                  <a:schemeClr val="bg1"/>
                </a:solidFill>
                <a:effectLst>
                  <a:outerShdw blurRad="50800" dist="12700" dir="5400000" algn="ctr" rotWithShape="0">
                    <a:schemeClr val="tx1"/>
                  </a:outerShdw>
                </a:effectLst>
                <a:latin typeface="+mj-lt"/>
              </a:rPr>
              <a:t> functional capacity</a:t>
            </a:r>
          </a:p>
          <a:p>
            <a:pPr marL="82296" indent="-82296">
              <a:spcBef>
                <a:spcPts val="600"/>
              </a:spcBef>
              <a:spcAft>
                <a:spcPts val="200"/>
              </a:spcAft>
              <a:buClr>
                <a:srgbClr val="FFFF00"/>
              </a:buClr>
              <a:buFont typeface="Arial" panose="020B0604020202020204" pitchFamily="34" charset="0"/>
              <a:buChar char="•"/>
            </a:pPr>
            <a:r>
              <a:rPr lang="en-US" sz="1100" dirty="0">
                <a:solidFill>
                  <a:schemeClr val="bg1"/>
                </a:solidFill>
                <a:effectLst>
                  <a:outerShdw blurRad="50800" dist="12700" dir="5400000" algn="ctr" rotWithShape="0">
                    <a:schemeClr val="tx1"/>
                  </a:outerShdw>
                </a:effectLst>
                <a:latin typeface="+mj-lt"/>
                <a:ea typeface="Wingdings"/>
                <a:cs typeface="Wingdings"/>
                <a:sym typeface="Wingdings"/>
              </a:rPr>
              <a:t></a:t>
            </a:r>
            <a:r>
              <a:rPr lang="en-US" sz="1100" dirty="0">
                <a:solidFill>
                  <a:schemeClr val="bg1"/>
                </a:solidFill>
                <a:effectLst>
                  <a:outerShdw blurRad="50800" dist="12700" dir="5400000" algn="ctr" rotWithShape="0">
                    <a:schemeClr val="tx1"/>
                  </a:outerShdw>
                </a:effectLst>
                <a:latin typeface="+mj-lt"/>
                <a:sym typeface="Wingdings"/>
              </a:rPr>
              <a:t> </a:t>
            </a:r>
            <a:r>
              <a:rPr lang="en-US" sz="1100" dirty="0">
                <a:solidFill>
                  <a:schemeClr val="bg1"/>
                </a:solidFill>
                <a:effectLst>
                  <a:outerShdw blurRad="50800" dist="12700" dir="5400000" algn="ctr" rotWithShape="0">
                    <a:schemeClr val="tx1"/>
                  </a:outerShdw>
                </a:effectLst>
                <a:latin typeface="+mj-lt"/>
              </a:rPr>
              <a:t>6-MWD</a:t>
            </a:r>
          </a:p>
          <a:p>
            <a:pPr marL="82296" indent="-82296">
              <a:spcBef>
                <a:spcPts val="600"/>
              </a:spcBef>
              <a:spcAft>
                <a:spcPts val="200"/>
              </a:spcAft>
              <a:buClr>
                <a:srgbClr val="FFFF00"/>
              </a:buClr>
              <a:buFont typeface="Arial" panose="020B0604020202020204" pitchFamily="34" charset="0"/>
              <a:buChar char="•"/>
            </a:pPr>
            <a:r>
              <a:rPr lang="en-US" sz="1100" dirty="0">
                <a:solidFill>
                  <a:schemeClr val="bg1"/>
                </a:solidFill>
                <a:effectLst>
                  <a:outerShdw blurRad="50800" dist="12700" dir="5400000" algn="ctr" rotWithShape="0">
                    <a:schemeClr val="tx1"/>
                  </a:outerShdw>
                </a:effectLst>
                <a:latin typeface="+mj-lt"/>
                <a:ea typeface="Wingdings"/>
                <a:cs typeface="Wingdings"/>
                <a:sym typeface="Wingdings"/>
              </a:rPr>
              <a:t> </a:t>
            </a:r>
            <a:r>
              <a:rPr lang="en-US" sz="1100" dirty="0">
                <a:solidFill>
                  <a:schemeClr val="bg1"/>
                </a:solidFill>
                <a:effectLst>
                  <a:outerShdw blurRad="50800" dist="12700" dir="5400000" algn="ctr" rotWithShape="0">
                    <a:schemeClr val="tx1"/>
                  </a:outerShdw>
                </a:effectLst>
                <a:latin typeface="+mj-lt"/>
              </a:rPr>
              <a:t>NT-</a:t>
            </a:r>
            <a:r>
              <a:rPr lang="en-US" sz="1100" dirty="0" err="1">
                <a:solidFill>
                  <a:schemeClr val="bg1"/>
                </a:solidFill>
                <a:effectLst>
                  <a:outerShdw blurRad="50800" dist="12700" dir="5400000" algn="ctr" rotWithShape="0">
                    <a:schemeClr val="tx1"/>
                  </a:outerShdw>
                </a:effectLst>
                <a:latin typeface="+mj-lt"/>
              </a:rPr>
              <a:t>proBNP</a:t>
            </a:r>
            <a:endParaRPr lang="en-US" sz="1100" dirty="0">
              <a:solidFill>
                <a:schemeClr val="bg1"/>
              </a:solidFill>
              <a:effectLst>
                <a:outerShdw blurRad="50800" dist="12700" dir="5400000" algn="ctr" rotWithShape="0">
                  <a:schemeClr val="tx1"/>
                </a:outerShdw>
              </a:effectLst>
              <a:latin typeface="+mj-lt"/>
            </a:endParaRPr>
          </a:p>
          <a:p>
            <a:pPr marL="82296" indent="-82296">
              <a:spcBef>
                <a:spcPts val="600"/>
              </a:spcBef>
              <a:spcAft>
                <a:spcPts val="200"/>
              </a:spcAft>
              <a:buClr>
                <a:srgbClr val="FFFF00"/>
              </a:buClr>
              <a:buFont typeface="Arial" panose="020B0604020202020204" pitchFamily="34" charset="0"/>
              <a:buChar char="•"/>
            </a:pPr>
            <a:r>
              <a:rPr lang="en-US" sz="1100" dirty="0">
                <a:solidFill>
                  <a:schemeClr val="bg1"/>
                </a:solidFill>
                <a:effectLst>
                  <a:outerShdw blurRad="50800" dist="12700" dir="5400000" algn="ctr" rotWithShape="0">
                    <a:schemeClr val="tx1"/>
                  </a:outerShdw>
                </a:effectLst>
                <a:latin typeface="+mj-lt"/>
              </a:rPr>
              <a:t>Worsening RV function</a:t>
            </a:r>
          </a:p>
        </p:txBody>
      </p:sp>
      <p:cxnSp>
        <p:nvCxnSpPr>
          <p:cNvPr id="45" name="Straight Arrow Connector 44">
            <a:extLst>
              <a:ext uri="{FF2B5EF4-FFF2-40B4-BE49-F238E27FC236}">
                <a16:creationId xmlns:a16="http://schemas.microsoft.com/office/drawing/2014/main" id="{DAD0AAE8-3D85-474F-B537-AA261FAB57F0}"/>
              </a:ext>
            </a:extLst>
          </p:cNvPr>
          <p:cNvCxnSpPr>
            <a:cxnSpLocks/>
          </p:cNvCxnSpPr>
          <p:nvPr/>
        </p:nvCxnSpPr>
        <p:spPr>
          <a:xfrm flipH="1">
            <a:off x="3304494" y="6023168"/>
            <a:ext cx="1602842" cy="59"/>
          </a:xfrm>
          <a:prstGeom prst="straightConnector1">
            <a:avLst/>
          </a:prstGeom>
          <a:ln w="38100" cmpd="sng">
            <a:solidFill>
              <a:srgbClr val="AAACB1"/>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47" name="Title 7">
            <a:extLst>
              <a:ext uri="{FF2B5EF4-FFF2-40B4-BE49-F238E27FC236}">
                <a16:creationId xmlns:a16="http://schemas.microsoft.com/office/drawing/2014/main" id="{22186B97-5D36-408C-BD28-CA7A9C6172B2}"/>
              </a:ext>
            </a:extLst>
          </p:cNvPr>
          <p:cNvSpPr>
            <a:spLocks noGrp="1"/>
          </p:cNvSpPr>
          <p:nvPr>
            <p:ph type="title"/>
          </p:nvPr>
        </p:nvSpPr>
        <p:spPr/>
        <p:txBody>
          <a:bodyPr anchor="t">
            <a:normAutofit/>
          </a:bodyPr>
          <a:lstStyle/>
          <a:p>
            <a:r>
              <a:rPr lang="en-US" altLang="en-US" sz="2800" dirty="0"/>
              <a:t>Management of PAH Associated with CHD and/or Eisenmenger Syndrome</a:t>
            </a:r>
          </a:p>
        </p:txBody>
      </p:sp>
      <p:sp>
        <p:nvSpPr>
          <p:cNvPr id="2" name="Footer Placeholder 1">
            <a:extLst>
              <a:ext uri="{FF2B5EF4-FFF2-40B4-BE49-F238E27FC236}">
                <a16:creationId xmlns:a16="http://schemas.microsoft.com/office/drawing/2014/main" id="{C5549FC2-E752-17EB-4BBF-F72410227214}"/>
              </a:ext>
            </a:extLst>
          </p:cNvPr>
          <p:cNvSpPr>
            <a:spLocks noGrp="1"/>
          </p:cNvSpPr>
          <p:nvPr>
            <p:ph type="ftr" sz="quarter" idx="3"/>
          </p:nvPr>
        </p:nvSpPr>
        <p:spPr/>
        <p:txBody>
          <a:bodyPr/>
          <a:lstStyle/>
          <a:p>
            <a:r>
              <a:rPr lang="en-US" dirty="0"/>
              <a:t>Adapted from Fathallah F and </a:t>
            </a:r>
            <a:r>
              <a:rPr lang="en-US" dirty="0" err="1"/>
              <a:t>Krasuski</a:t>
            </a:r>
            <a:r>
              <a:rPr lang="en-US" dirty="0"/>
              <a:t> RA. </a:t>
            </a:r>
            <a:r>
              <a:rPr lang="en-US" i="1" dirty="0"/>
              <a:t>Prog Cardiovasc Dis </a:t>
            </a:r>
            <a:r>
              <a:rPr lang="en-US" dirty="0"/>
              <a:t>2018;61:320-27.</a:t>
            </a:r>
          </a:p>
        </p:txBody>
      </p:sp>
      <p:cxnSp>
        <p:nvCxnSpPr>
          <p:cNvPr id="5" name="Straight Connector 4">
            <a:extLst>
              <a:ext uri="{FF2B5EF4-FFF2-40B4-BE49-F238E27FC236}">
                <a16:creationId xmlns:a16="http://schemas.microsoft.com/office/drawing/2014/main" id="{A3ACB598-A0B1-89E1-5E13-D4B78D581680}"/>
              </a:ext>
            </a:extLst>
          </p:cNvPr>
          <p:cNvCxnSpPr/>
          <p:nvPr/>
        </p:nvCxnSpPr>
        <p:spPr>
          <a:xfrm>
            <a:off x="609600" y="2866701"/>
            <a:ext cx="1405812" cy="0"/>
          </a:xfrm>
          <a:prstGeom prst="line">
            <a:avLst/>
          </a:prstGeom>
          <a:ln>
            <a:solidFill>
              <a:schemeClr val="bg1">
                <a:alpha val="50000"/>
              </a:schemeClr>
            </a:solidFill>
          </a:ln>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a16="http://schemas.microsoft.com/office/drawing/2014/main" id="{09CE95B7-4342-2C0B-70DF-9CB7EA300142}"/>
              </a:ext>
            </a:extLst>
          </p:cNvPr>
          <p:cNvCxnSpPr/>
          <p:nvPr/>
        </p:nvCxnSpPr>
        <p:spPr>
          <a:xfrm>
            <a:off x="10172293" y="2866701"/>
            <a:ext cx="1405812" cy="0"/>
          </a:xfrm>
          <a:prstGeom prst="line">
            <a:avLst/>
          </a:prstGeom>
          <a:ln>
            <a:solidFill>
              <a:schemeClr val="bg1">
                <a:alpha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590487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B387136-D221-B2E4-6613-AEB544D8DD65}"/>
              </a:ext>
            </a:extLst>
          </p:cNvPr>
          <p:cNvSpPr>
            <a:spLocks noGrp="1"/>
          </p:cNvSpPr>
          <p:nvPr>
            <p:ph type="title"/>
          </p:nvPr>
        </p:nvSpPr>
        <p:spPr>
          <a:xfrm>
            <a:off x="368965" y="6996"/>
            <a:ext cx="11823035" cy="1185577"/>
          </a:xfrm>
        </p:spPr>
        <p:txBody>
          <a:bodyPr>
            <a:normAutofit/>
          </a:bodyPr>
          <a:lstStyle/>
          <a:p>
            <a:r>
              <a:rPr lang="en-US" sz="2800" b="1" cap="none" dirty="0">
                <a:solidFill>
                  <a:schemeClr val="tx1"/>
                </a:solidFill>
                <a:latin typeface="+mj-lt"/>
              </a:rPr>
              <a:t>Organ Transplant Requires Extensive Discussion and Collaboration</a:t>
            </a:r>
            <a:endParaRPr lang="en-US" sz="2800" dirty="0"/>
          </a:p>
        </p:txBody>
      </p:sp>
      <p:sp>
        <p:nvSpPr>
          <p:cNvPr id="5" name="Content Placeholder 4">
            <a:extLst>
              <a:ext uri="{FF2B5EF4-FFF2-40B4-BE49-F238E27FC236}">
                <a16:creationId xmlns:a16="http://schemas.microsoft.com/office/drawing/2014/main" id="{E14B7383-6217-4C36-A3EF-E8A795F61473}"/>
              </a:ext>
            </a:extLst>
          </p:cNvPr>
          <p:cNvSpPr>
            <a:spLocks noGrp="1"/>
          </p:cNvSpPr>
          <p:nvPr>
            <p:ph sz="half" idx="1"/>
          </p:nvPr>
        </p:nvSpPr>
        <p:spPr>
          <a:xfrm>
            <a:off x="525376" y="1496291"/>
            <a:ext cx="5181600" cy="4680672"/>
          </a:xfrm>
        </p:spPr>
        <p:txBody>
          <a:bodyPr>
            <a:normAutofit/>
          </a:bodyPr>
          <a:lstStyle/>
          <a:p>
            <a:r>
              <a:rPr lang="en-US" dirty="0"/>
              <a:t>Transplant options for advanced complex CHD with PH are more complicated:</a:t>
            </a:r>
          </a:p>
          <a:p>
            <a:pPr lvl="1">
              <a:buFont typeface="Arial" panose="020B0604020202020204" pitchFamily="34" charset="0"/>
              <a:buChar char="•"/>
            </a:pPr>
            <a:r>
              <a:rPr lang="en-US" dirty="0"/>
              <a:t>Lung</a:t>
            </a:r>
          </a:p>
          <a:p>
            <a:pPr lvl="1">
              <a:buFont typeface="Arial" panose="020B0604020202020204" pitchFamily="34" charset="0"/>
              <a:buChar char="•"/>
            </a:pPr>
            <a:r>
              <a:rPr lang="en-US" dirty="0"/>
              <a:t>Heart-lung</a:t>
            </a:r>
          </a:p>
          <a:p>
            <a:pPr lvl="1">
              <a:buFont typeface="Arial" panose="020B0604020202020204" pitchFamily="34" charset="0"/>
              <a:buChar char="•"/>
            </a:pPr>
            <a:r>
              <a:rPr lang="en-US" dirty="0"/>
              <a:t>Lung and defect repair</a:t>
            </a:r>
          </a:p>
          <a:p>
            <a:r>
              <a:rPr lang="en-US" dirty="0"/>
              <a:t>CHD accounts for large proportion of heart-lung transplants</a:t>
            </a:r>
          </a:p>
          <a:p>
            <a:r>
              <a:rPr lang="en-US" dirty="0"/>
              <a:t>Support options are becoming available as bridge to transplant</a:t>
            </a:r>
          </a:p>
        </p:txBody>
      </p:sp>
      <p:graphicFrame>
        <p:nvGraphicFramePr>
          <p:cNvPr id="2" name="Object 2"/>
          <p:cNvGraphicFramePr>
            <a:graphicFrameLocks noChangeAspect="1"/>
          </p:cNvGraphicFramePr>
          <p:nvPr>
            <p:extLst>
              <p:ext uri="{D42A27DB-BD31-4B8C-83A1-F6EECF244321}">
                <p14:modId xmlns:p14="http://schemas.microsoft.com/office/powerpoint/2010/main" val="4030150767"/>
              </p:ext>
            </p:extLst>
          </p:nvPr>
        </p:nvGraphicFramePr>
        <p:xfrm>
          <a:off x="4301853" y="1229578"/>
          <a:ext cx="8237553" cy="5391150"/>
        </p:xfrm>
        <a:graphic>
          <a:graphicData uri="http://schemas.openxmlformats.org/drawingml/2006/chart">
            <c:chart xmlns:c="http://schemas.openxmlformats.org/drawingml/2006/chart" xmlns:r="http://schemas.openxmlformats.org/officeDocument/2006/relationships" r:id="rId3"/>
          </a:graphicData>
        </a:graphic>
      </p:graphicFrame>
      <p:sp>
        <p:nvSpPr>
          <p:cNvPr id="12" name="Rectangle 4">
            <a:extLst>
              <a:ext uri="{FF2B5EF4-FFF2-40B4-BE49-F238E27FC236}">
                <a16:creationId xmlns:a16="http://schemas.microsoft.com/office/drawing/2014/main" id="{0A3C459C-5CA7-4726-8724-34EF15F3BF93}"/>
              </a:ext>
            </a:extLst>
          </p:cNvPr>
          <p:cNvSpPr txBox="1">
            <a:spLocks noChangeArrowheads="1"/>
          </p:cNvSpPr>
          <p:nvPr/>
        </p:nvSpPr>
        <p:spPr>
          <a:xfrm>
            <a:off x="6518431" y="1229578"/>
            <a:ext cx="4448965" cy="663575"/>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altLang="en-US" sz="2000" b="1" dirty="0"/>
              <a:t>Distribution of Diagnoses in Adult Heart-Lung Transplants</a:t>
            </a:r>
          </a:p>
        </p:txBody>
      </p:sp>
      <p:sp>
        <p:nvSpPr>
          <p:cNvPr id="7" name="Footer Placeholder 6">
            <a:extLst>
              <a:ext uri="{FF2B5EF4-FFF2-40B4-BE49-F238E27FC236}">
                <a16:creationId xmlns:a16="http://schemas.microsoft.com/office/drawing/2014/main" id="{DF676CE9-3B2B-2272-C823-9B5256D99AE4}"/>
              </a:ext>
            </a:extLst>
          </p:cNvPr>
          <p:cNvSpPr>
            <a:spLocks noGrp="1"/>
          </p:cNvSpPr>
          <p:nvPr>
            <p:ph type="ftr" sz="quarter" idx="3"/>
          </p:nvPr>
        </p:nvSpPr>
        <p:spPr/>
        <p:txBody>
          <a:bodyPr/>
          <a:lstStyle/>
          <a:p>
            <a:r>
              <a:rPr lang="en-US" sz="1000" dirty="0" err="1"/>
              <a:t>Serfas</a:t>
            </a:r>
            <a:r>
              <a:rPr lang="en-US" sz="1000" dirty="0"/>
              <a:t> JD, </a:t>
            </a:r>
            <a:r>
              <a:rPr lang="en-US" sz="1000" dirty="0" err="1"/>
              <a:t>Krasuski</a:t>
            </a:r>
            <a:r>
              <a:rPr lang="en-US" sz="1000" dirty="0"/>
              <a:t> RA. </a:t>
            </a:r>
            <a:r>
              <a:rPr lang="en-US" sz="1000" i="1" dirty="0"/>
              <a:t>Adv in </a:t>
            </a:r>
            <a:r>
              <a:rPr lang="en-US" sz="1000" i="1" dirty="0" err="1"/>
              <a:t>Pulm</a:t>
            </a:r>
            <a:r>
              <a:rPr lang="en-US" sz="1000" i="1" dirty="0"/>
              <a:t> Hypertension </a:t>
            </a:r>
            <a:r>
              <a:rPr lang="en-US" sz="1000" dirty="0"/>
              <a:t>2019;18(1): 31-2</a:t>
            </a:r>
          </a:p>
          <a:p>
            <a:r>
              <a:rPr lang="en-US" sz="1000" dirty="0"/>
              <a:t>Hertz MI, et al. </a:t>
            </a:r>
            <a:r>
              <a:rPr lang="en-US" sz="1000" i="1" dirty="0"/>
              <a:t>J Heart Lung Transplant </a:t>
            </a:r>
            <a:r>
              <a:rPr lang="en-US" sz="1000" dirty="0"/>
              <a:t>2011;30 (10):1071-1132 </a:t>
            </a:r>
          </a:p>
        </p:txBody>
      </p:sp>
    </p:spTree>
    <p:extLst>
      <p:ext uri="{BB962C8B-B14F-4D97-AF65-F5344CB8AC3E}">
        <p14:creationId xmlns:p14="http://schemas.microsoft.com/office/powerpoint/2010/main" val="686691788"/>
      </p:ext>
    </p:extLst>
  </p:cSld>
  <p:clrMapOvr>
    <a:masterClrMapping/>
  </p:clrMapOvr>
</p:sld>
</file>

<file path=ppt/theme/theme1.xml><?xml version="1.0" encoding="utf-8"?>
<a:theme xmlns:a="http://schemas.openxmlformats.org/drawingml/2006/main" name="IMPACT-PH-22-NEW">
  <a:themeElements>
    <a:clrScheme name="MedEd PCC">
      <a:dk1>
        <a:srgbClr val="3F3F3F"/>
      </a:dk1>
      <a:lt1>
        <a:srgbClr val="FFFFFF"/>
      </a:lt1>
      <a:dk2>
        <a:srgbClr val="3F3F3F"/>
      </a:dk2>
      <a:lt2>
        <a:srgbClr val="FAFAFA"/>
      </a:lt2>
      <a:accent1>
        <a:srgbClr val="8E1537"/>
      </a:accent1>
      <a:accent2>
        <a:srgbClr val="B21E6C"/>
      </a:accent2>
      <a:accent3>
        <a:srgbClr val="10416A"/>
      </a:accent3>
      <a:accent4>
        <a:srgbClr val="0075C9"/>
      </a:accent4>
      <a:accent5>
        <a:srgbClr val="FCB315"/>
      </a:accent5>
      <a:accent6>
        <a:srgbClr val="7CC109"/>
      </a:accent6>
      <a:hlink>
        <a:srgbClr val="CE0E2D"/>
      </a:hlink>
      <a:folHlink>
        <a:srgbClr val="001B71"/>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nc-2019" id="{D6DD6064-0306-4FD1-AF18-B4FBE2D85156}" vid="{AD8A80D0-AC63-402F-8A18-93598A44339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Onc-2019</Template>
  <TotalTime>4251</TotalTime>
  <Words>700</Words>
  <Application>Microsoft Office PowerPoint</Application>
  <PresentationFormat>Widescreen</PresentationFormat>
  <Paragraphs>105</Paragraphs>
  <Slides>8</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Century Gothic</vt:lpstr>
      <vt:lpstr>Wingdings</vt:lpstr>
      <vt:lpstr>IMPACT-PH-22-NEW</vt:lpstr>
      <vt:lpstr>Addressing PH Subtypes: Raising Awareness of Understudied Populations</vt:lpstr>
      <vt:lpstr>Disclaimer</vt:lpstr>
      <vt:lpstr>Learning Objectives</vt:lpstr>
      <vt:lpstr>Management of CHD-PAH – General Considerations</vt:lpstr>
      <vt:lpstr>Managing PAH In Adult Congenital Heart Disease: General Principles</vt:lpstr>
      <vt:lpstr>Management of PAH Associated with CHD and/or Eisenmenger Syndrome</vt:lpstr>
      <vt:lpstr>Management of PAH Associated with CHD and/or Eisenmenger Syndrome</vt:lpstr>
      <vt:lpstr>Organ Transplant Requires Extensive Discussion and Collaboration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Jeffrey Knapp</cp:lastModifiedBy>
  <cp:revision>204</cp:revision>
  <cp:lastPrinted>2022-07-13T12:52:09Z</cp:lastPrinted>
  <dcterms:created xsi:type="dcterms:W3CDTF">2019-05-10T15:43:12Z</dcterms:created>
  <dcterms:modified xsi:type="dcterms:W3CDTF">2022-07-27T18:08:33Z</dcterms:modified>
</cp:coreProperties>
</file>