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134959341" r:id="rId2"/>
    <p:sldId id="2134959342" r:id="rId3"/>
    <p:sldId id="2134959343" r:id="rId4"/>
    <p:sldId id="1451" r:id="rId5"/>
    <p:sldId id="1465" r:id="rId6"/>
    <p:sldId id="1466" r:id="rId7"/>
    <p:sldId id="1467" r:id="rId8"/>
    <p:sldId id="1468" r:id="rId9"/>
    <p:sldId id="1439" r:id="rId10"/>
    <p:sldId id="143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7EF15A-E574-E302-DFA3-09CD43B36F79}" name="R. Krasuski" initials="RK" userId="4b5039dea0b12cc5" providerId="Windows Live"/>
  <p188:author id="{12A782B3-B426-5A74-1AC1-55275C315B55}" name="Rebecca Barraclough" initials="RB" userId="Rebecca Barraclough" providerId="None"/>
  <p188:author id="{B74F6FBA-DD9A-2C89-E0CE-0BDF1E628454}" name="Dixon Wilde" initials="DWW" userId="Dixon Wilde"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BF1"/>
    <a:srgbClr val="002B49"/>
    <a:srgbClr val="005897"/>
    <a:srgbClr val="431479"/>
    <a:srgbClr val="FB9705"/>
    <a:srgbClr val="082035"/>
    <a:srgbClr val="E5F4FF"/>
    <a:srgbClr val="FFE733"/>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1" autoAdjust="0"/>
    <p:restoredTop sz="86002" autoAdjust="0"/>
  </p:normalViewPr>
  <p:slideViewPr>
    <p:cSldViewPr snapToGrid="0">
      <p:cViewPr varScale="1">
        <p:scale>
          <a:sx n="120" d="100"/>
          <a:sy n="120" d="100"/>
        </p:scale>
        <p:origin x="120" y="96"/>
      </p:cViewPr>
      <p:guideLst>
        <p:guide orient="horz" pos="792"/>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7/27/2022</a:t>
            </a:fld>
            <a:endParaRPr lang="en-US" dirty="0"/>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dirty="0"/>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85C69-9C16-9A44-BDFD-29B5EE0732F5}" type="datetimeFigureOut">
              <a:rPr lang="en-US" smtClean="0"/>
              <a:t>7/27/2022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EA3B5-9BF5-544F-A9A7-ACE69FCA2A2B}" type="slidenum">
              <a:rPr lang="en-US" smtClean="0"/>
              <a:t>‹#›</a:t>
            </a:fld>
            <a:endParaRPr lang="en-US" dirty="0"/>
          </a:p>
        </p:txBody>
      </p:sp>
    </p:spTree>
    <p:extLst>
      <p:ext uri="{BB962C8B-B14F-4D97-AF65-F5344CB8AC3E}">
        <p14:creationId xmlns:p14="http://schemas.microsoft.com/office/powerpoint/2010/main" val="41986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EA3B5-9BF5-544F-A9A7-ACE69FCA2A2B}" type="slidenum">
              <a:rPr lang="en-US" smtClean="0"/>
              <a:t>1</a:t>
            </a:fld>
            <a:endParaRPr lang="en-US" dirty="0"/>
          </a:p>
        </p:txBody>
      </p:sp>
    </p:spTree>
    <p:extLst>
      <p:ext uri="{BB962C8B-B14F-4D97-AF65-F5344CB8AC3E}">
        <p14:creationId xmlns:p14="http://schemas.microsoft.com/office/powerpoint/2010/main" val="91976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E5F7-0786-4CD1-8C66-FA90B52901B3}" type="slidenum">
              <a:rPr lang="en-US" smtClean="0"/>
              <a:t>5</a:t>
            </a:fld>
            <a:endParaRPr lang="en-US" dirty="0"/>
          </a:p>
        </p:txBody>
      </p:sp>
    </p:spTree>
    <p:extLst>
      <p:ext uri="{BB962C8B-B14F-4D97-AF65-F5344CB8AC3E}">
        <p14:creationId xmlns:p14="http://schemas.microsoft.com/office/powerpoint/2010/main" val="32523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E5F7-0786-4CD1-8C66-FA90B52901B3}" type="slidenum">
              <a:rPr lang="en-US" smtClean="0"/>
              <a:t>6</a:t>
            </a:fld>
            <a:endParaRPr lang="en-US" dirty="0"/>
          </a:p>
        </p:txBody>
      </p:sp>
    </p:spTree>
    <p:extLst>
      <p:ext uri="{BB962C8B-B14F-4D97-AF65-F5344CB8AC3E}">
        <p14:creationId xmlns:p14="http://schemas.microsoft.com/office/powerpoint/2010/main" val="115985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E5F7-0786-4CD1-8C66-FA90B52901B3}" type="slidenum">
              <a:rPr lang="en-US" smtClean="0"/>
              <a:t>7</a:t>
            </a:fld>
            <a:endParaRPr lang="en-US" dirty="0"/>
          </a:p>
        </p:txBody>
      </p:sp>
    </p:spTree>
    <p:extLst>
      <p:ext uri="{BB962C8B-B14F-4D97-AF65-F5344CB8AC3E}">
        <p14:creationId xmlns:p14="http://schemas.microsoft.com/office/powerpoint/2010/main" val="39475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E5F7-0786-4CD1-8C66-FA90B52901B3}" type="slidenum">
              <a:rPr lang="en-US" smtClean="0"/>
              <a:t>8</a:t>
            </a:fld>
            <a:endParaRPr lang="en-US" dirty="0"/>
          </a:p>
        </p:txBody>
      </p:sp>
    </p:spTree>
    <p:extLst>
      <p:ext uri="{BB962C8B-B14F-4D97-AF65-F5344CB8AC3E}">
        <p14:creationId xmlns:p14="http://schemas.microsoft.com/office/powerpoint/2010/main" val="366287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9E5F7-0786-4CD1-8C66-FA90B52901B3}" type="slidenum">
              <a:rPr lang="en-US" smtClean="0"/>
              <a:t>9</a:t>
            </a:fld>
            <a:endParaRPr lang="en-US" dirty="0"/>
          </a:p>
        </p:txBody>
      </p:sp>
    </p:spTree>
    <p:extLst>
      <p:ext uri="{BB962C8B-B14F-4D97-AF65-F5344CB8AC3E}">
        <p14:creationId xmlns:p14="http://schemas.microsoft.com/office/powerpoint/2010/main" val="363854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EA3B5-9BF5-544F-A9A7-ACE69FCA2A2B}" type="slidenum">
              <a:rPr lang="en-US" smtClean="0"/>
              <a:t>10</a:t>
            </a:fld>
            <a:endParaRPr lang="en-US" dirty="0"/>
          </a:p>
        </p:txBody>
      </p:sp>
    </p:spTree>
    <p:extLst>
      <p:ext uri="{BB962C8B-B14F-4D97-AF65-F5344CB8AC3E}">
        <p14:creationId xmlns:p14="http://schemas.microsoft.com/office/powerpoint/2010/main" val="273497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200" y="1674261"/>
            <a:ext cx="10515600" cy="2852737"/>
          </a:xfrm>
        </p:spPr>
        <p:txBody>
          <a:bodyPr anchor="ctr">
            <a:normAutofit/>
          </a:bodyPr>
          <a:lstStyle>
            <a:lvl1pPr algn="ct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4589463"/>
            <a:ext cx="10515600" cy="1500187"/>
          </a:xfrm>
          <a:prstGeom prst="rect">
            <a:avLst/>
          </a:prstGeo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8382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pic>
        <p:nvPicPr>
          <p:cNvPr id="7" name="Picture 6">
            <a:extLst>
              <a:ext uri="{FF2B5EF4-FFF2-40B4-BE49-F238E27FC236}">
                <a16:creationId xmlns:a16="http://schemas.microsoft.com/office/drawing/2014/main" id="{B761D850-8E58-4B53-9815-4E59E40622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7765" y="290535"/>
            <a:ext cx="3556480" cy="1321262"/>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9C67-1305-44CC-A8F6-DA1B1014B060}"/>
              </a:ext>
            </a:extLst>
          </p:cNvPr>
          <p:cNvSpPr>
            <a:spLocks noGrp="1"/>
          </p:cNvSpPr>
          <p:nvPr>
            <p:ph type="ctrTitle"/>
          </p:nvPr>
        </p:nvSpPr>
        <p:spPr>
          <a:xfrm>
            <a:off x="978477" y="997043"/>
            <a:ext cx="10235046" cy="2343316"/>
          </a:xfrm>
        </p:spPr>
        <p:txBody>
          <a:bodyPr anchor="b">
            <a:normAutofit/>
          </a:bodyPr>
          <a:lstStyle>
            <a:lvl1pPr algn="ctr">
              <a:lnSpc>
                <a:spcPct val="100000"/>
              </a:lnSpc>
              <a:defRPr sz="4400" b="1">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AF964E-9896-4C33-9B57-CEEB4A81109F}"/>
              </a:ext>
            </a:extLst>
          </p:cNvPr>
          <p:cNvSpPr>
            <a:spLocks noGrp="1"/>
          </p:cNvSpPr>
          <p:nvPr>
            <p:ph type="subTitle" idx="1"/>
          </p:nvPr>
        </p:nvSpPr>
        <p:spPr>
          <a:xfrm>
            <a:off x="978478" y="3578034"/>
            <a:ext cx="10235045" cy="1286337"/>
          </a:xfrm>
        </p:spPr>
        <p:txBody>
          <a:bodyPr anchor="t" anchorCtr="0">
            <a:normAutofit/>
          </a:bodyPr>
          <a:lstStyle>
            <a:lvl1pPr marL="0" indent="0" algn="ctr">
              <a:lnSpc>
                <a:spcPct val="100000"/>
              </a:lnSpc>
              <a:buNone/>
              <a:defRPr sz="2400">
                <a:solidFill>
                  <a:schemeClr val="bg2">
                    <a:lumMod val="25000"/>
                  </a:schemeClr>
                </a:solidFill>
                <a:effectLst/>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4C54448A-B9B8-4B12-A890-7921A223E2F9}"/>
              </a:ext>
            </a:extLst>
          </p:cNvPr>
          <p:cNvCxnSpPr>
            <a:cxnSpLocks/>
          </p:cNvCxnSpPr>
          <p:nvPr/>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7AD454-84F6-436E-8EA1-F8EE572F93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3965" y="5548021"/>
            <a:ext cx="2424069" cy="900562"/>
          </a:xfrm>
          <a:prstGeom prst="rect">
            <a:avLst/>
          </a:prstGeom>
        </p:spPr>
      </p:pic>
    </p:spTree>
    <p:extLst>
      <p:ext uri="{BB962C8B-B14F-4D97-AF65-F5344CB8AC3E}">
        <p14:creationId xmlns:p14="http://schemas.microsoft.com/office/powerpoint/2010/main" val="386975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2AC3E-B688-4B1C-9103-B5768B1AB038}"/>
              </a:ext>
            </a:extLst>
          </p:cNvPr>
          <p:cNvSpPr>
            <a:spLocks noGrp="1"/>
          </p:cNvSpPr>
          <p:nvPr>
            <p:ph sz="half" idx="1"/>
          </p:nvPr>
        </p:nvSpPr>
        <p:spPr>
          <a:xfrm>
            <a:off x="514350" y="1944928"/>
            <a:ext cx="5181600" cy="4351338"/>
          </a:xfrm>
        </p:spPr>
        <p:txBody>
          <a:bodyPr>
            <a:normAutofit/>
          </a:bodyPr>
          <a:lstStyle>
            <a:lvl1pPr>
              <a:spcAft>
                <a:spcPts val="1200"/>
              </a:spcAft>
              <a:defRPr sz="2800"/>
            </a:lvl1pPr>
            <a:lvl2pPr marL="685800" indent="-228600">
              <a:spcAft>
                <a:spcPts val="1200"/>
              </a:spcAft>
              <a:buFont typeface="Calibri" panose="020F0502020204030204" pitchFamily="34" charset="0"/>
              <a:buChar char="–"/>
              <a:defRPr sz="2400"/>
            </a:lvl2pPr>
            <a:lvl3pPr marL="1143000" indent="-228600">
              <a:spcAft>
                <a:spcPts val="1200"/>
              </a:spcAft>
              <a:buFont typeface="Wingdings" panose="05000000000000000000" pitchFamily="2" charset="2"/>
              <a:buChar cha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0" name="Text Placeholder 11">
            <a:extLst>
              <a:ext uri="{FF2B5EF4-FFF2-40B4-BE49-F238E27FC236}">
                <a16:creationId xmlns:a16="http://schemas.microsoft.com/office/drawing/2014/main" id="{1E2F3F98-3FA0-4FC6-8E0E-2CCCED66FE3D}"/>
              </a:ext>
            </a:extLst>
          </p:cNvPr>
          <p:cNvSpPr>
            <a:spLocks noGrp="1"/>
          </p:cNvSpPr>
          <p:nvPr>
            <p:ph type="body" sz="quarter" idx="10" hasCustomPrompt="1"/>
          </p:nvPr>
        </p:nvSpPr>
        <p:spPr>
          <a:xfrm>
            <a:off x="460723" y="955184"/>
            <a:ext cx="11159777" cy="415925"/>
          </a:xfrm>
        </p:spPr>
        <p:txBody>
          <a:bodyPr>
            <a:noAutofit/>
          </a:bodyPr>
          <a:lstStyle>
            <a:lvl1pPr algn="ctr">
              <a:buNone/>
              <a:defRPr sz="2500" cap="all" baseline="0">
                <a:solidFill>
                  <a:schemeClr val="bg1"/>
                </a:solidFill>
              </a:defRPr>
            </a:lvl1pPr>
          </a:lstStyle>
          <a:p>
            <a:pPr lvl="0"/>
            <a:r>
              <a:rPr lang="en-US" sz="2500" cap="all" baseline="0" dirty="0"/>
              <a:t>Blank headline</a:t>
            </a:r>
            <a:endParaRPr lang="en-US" dirty="0"/>
          </a:p>
        </p:txBody>
      </p:sp>
      <p:sp>
        <p:nvSpPr>
          <p:cNvPr id="12" name="Content Placeholder 2">
            <a:extLst>
              <a:ext uri="{FF2B5EF4-FFF2-40B4-BE49-F238E27FC236}">
                <a16:creationId xmlns:a16="http://schemas.microsoft.com/office/drawing/2014/main" id="{A7B2AC3E-B688-4B1C-9103-B5768B1AB038}"/>
              </a:ext>
            </a:extLst>
          </p:cNvPr>
          <p:cNvSpPr>
            <a:spLocks noGrp="1"/>
          </p:cNvSpPr>
          <p:nvPr>
            <p:ph sz="half" idx="13"/>
          </p:nvPr>
        </p:nvSpPr>
        <p:spPr>
          <a:xfrm>
            <a:off x="6330950" y="1944928"/>
            <a:ext cx="5181600" cy="4351338"/>
          </a:xfrm>
        </p:spPr>
        <p:txBody>
          <a:bodyPr>
            <a:normAutofit/>
          </a:bodyPr>
          <a:lstStyle>
            <a:lvl1pPr>
              <a:spcAft>
                <a:spcPts val="1200"/>
              </a:spcAft>
              <a:defRPr sz="2800"/>
            </a:lvl1pPr>
            <a:lvl2pPr marL="685800" indent="-228600">
              <a:spcAft>
                <a:spcPts val="1200"/>
              </a:spcAft>
              <a:buFont typeface="Calibri" panose="020F0502020204030204" pitchFamily="34" charset="0"/>
              <a:buChar char="–"/>
              <a:defRPr sz="2400"/>
            </a:lvl2pPr>
            <a:lvl3pPr marL="1143000" indent="-228600">
              <a:spcAft>
                <a:spcPts val="1200"/>
              </a:spcAft>
              <a:buFont typeface="Wingdings" panose="05000000000000000000" pitchFamily="2" charset="2"/>
              <a:buChar cha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6742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NEW">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435978" y="870700"/>
            <a:ext cx="11320043" cy="438582"/>
          </a:xfrm>
        </p:spPr>
        <p:txBody>
          <a:bodyPr anchor="b">
            <a:spAutoFit/>
          </a:bodyPr>
          <a:lstStyle>
            <a:lvl1pPr marL="0" indent="0">
              <a:buNone/>
              <a:defRPr sz="2500" cap="all" baseline="0">
                <a:solidFill>
                  <a:schemeClr val="bg1"/>
                </a:solidFill>
              </a:defRPr>
            </a:lvl1pPr>
          </a:lstStyle>
          <a:p>
            <a:pPr lvl="0"/>
            <a:r>
              <a:rPr lang="en-US" sz="2500" cap="all" baseline="0" dirty="0"/>
              <a:t>Blank headline</a:t>
            </a:r>
            <a:endParaRPr lang="en-US" dirty="0"/>
          </a:p>
        </p:txBody>
      </p:sp>
    </p:spTree>
    <p:extLst>
      <p:ext uri="{BB962C8B-B14F-4D97-AF65-F5344CB8AC3E}">
        <p14:creationId xmlns:p14="http://schemas.microsoft.com/office/powerpoint/2010/main" val="409574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Ref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521048" y="854076"/>
            <a:ext cx="11320043" cy="438582"/>
          </a:xfrm>
        </p:spPr>
        <p:txBody>
          <a:bodyPr anchor="b">
            <a:spAutoFit/>
          </a:bodyPr>
          <a:lstStyle>
            <a:lvl1pPr marL="0" indent="0">
              <a:buNone/>
              <a:defRPr sz="2500" cap="all" baseline="0">
                <a:solidFill>
                  <a:schemeClr val="bg1"/>
                </a:solidFill>
                <a:latin typeface="Arial" panose="020B0604020202020204" pitchFamily="34" charset="0"/>
                <a:cs typeface="Arial" panose="020B0604020202020204" pitchFamily="34" charset="0"/>
              </a:defRPr>
            </a:lvl1pPr>
          </a:lstStyle>
          <a:p>
            <a:pPr lvl="0"/>
            <a:r>
              <a:rPr lang="en-US" sz="2500" cap="all" baseline="0" dirty="0"/>
              <a:t>Blank headline</a:t>
            </a:r>
            <a:endParaRPr lang="en-US" dirty="0"/>
          </a:p>
        </p:txBody>
      </p:sp>
      <p:sp>
        <p:nvSpPr>
          <p:cNvPr id="14" name="Text Placeholder 13">
            <a:extLst>
              <a:ext uri="{FF2B5EF4-FFF2-40B4-BE49-F238E27FC236}">
                <a16:creationId xmlns:a16="http://schemas.microsoft.com/office/drawing/2014/main" id="{1F9F5CA3-C991-4063-814E-C60AB2FB8DA2}"/>
              </a:ext>
            </a:extLst>
          </p:cNvPr>
          <p:cNvSpPr>
            <a:spLocks noGrp="1"/>
          </p:cNvSpPr>
          <p:nvPr>
            <p:ph type="body" sz="quarter" idx="11"/>
          </p:nvPr>
        </p:nvSpPr>
        <p:spPr>
          <a:xfrm>
            <a:off x="2593571" y="6502981"/>
            <a:ext cx="9401694" cy="276999"/>
          </a:xfrm>
        </p:spPr>
        <p:txBody>
          <a:bodyPr wrap="square" anchor="b">
            <a:spAutoFit/>
          </a:bodyPr>
          <a:lstStyle>
            <a:lvl1pPr marL="0" indent="0">
              <a:lnSpc>
                <a:spcPct val="100000"/>
              </a:lnSpc>
              <a:spcBef>
                <a:spcPts val="0"/>
              </a:spcBef>
              <a:buNone/>
              <a:defRPr sz="1200">
                <a:solidFill>
                  <a:schemeClr val="tx1"/>
                </a:solidFill>
              </a:defRPr>
            </a:lvl1pPr>
          </a:lstStyle>
          <a:p>
            <a:pPr lvl="0"/>
            <a:endParaRPr lang="en-US" dirty="0"/>
          </a:p>
        </p:txBody>
      </p:sp>
    </p:spTree>
    <p:extLst>
      <p:ext uri="{BB962C8B-B14F-4D97-AF65-F5344CB8AC3E}">
        <p14:creationId xmlns:p14="http://schemas.microsoft.com/office/powerpoint/2010/main" val="79623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Ref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52E713E-4CF2-4255-B9AA-C3A4A26ACE5B}"/>
              </a:ext>
            </a:extLst>
          </p:cNvPr>
          <p:cNvSpPr>
            <a:spLocks noGrp="1"/>
          </p:cNvSpPr>
          <p:nvPr>
            <p:ph type="body" sz="quarter" idx="10" hasCustomPrompt="1"/>
          </p:nvPr>
        </p:nvSpPr>
        <p:spPr>
          <a:xfrm>
            <a:off x="421295" y="956362"/>
            <a:ext cx="11159777" cy="415925"/>
          </a:xfrm>
        </p:spPr>
        <p:txBody>
          <a:bodyPr anchor="b">
            <a:noAutofit/>
          </a:bodyPr>
          <a:lstStyle>
            <a:lvl1pPr>
              <a:buNone/>
              <a:defRPr sz="2500" cap="all" baseline="0">
                <a:solidFill>
                  <a:schemeClr val="bg1"/>
                </a:solidFill>
              </a:defRPr>
            </a:lvl1pPr>
          </a:lstStyle>
          <a:p>
            <a:pPr lvl="0"/>
            <a:r>
              <a:rPr lang="en-US" sz="2500" cap="all" baseline="0" dirty="0"/>
              <a:t>Blank headline</a:t>
            </a:r>
            <a:endParaRPr lang="en-US" dirty="0"/>
          </a:p>
        </p:txBody>
      </p:sp>
      <p:sp>
        <p:nvSpPr>
          <p:cNvPr id="14" name="Text Placeholder 13">
            <a:extLst>
              <a:ext uri="{FF2B5EF4-FFF2-40B4-BE49-F238E27FC236}">
                <a16:creationId xmlns:a16="http://schemas.microsoft.com/office/drawing/2014/main" id="{1F9F5CA3-C991-4063-814E-C60AB2FB8DA2}"/>
              </a:ext>
            </a:extLst>
          </p:cNvPr>
          <p:cNvSpPr>
            <a:spLocks noGrp="1"/>
          </p:cNvSpPr>
          <p:nvPr>
            <p:ph type="body" sz="quarter" idx="11"/>
          </p:nvPr>
        </p:nvSpPr>
        <p:spPr>
          <a:xfrm>
            <a:off x="2530248" y="6470684"/>
            <a:ext cx="9175976" cy="258532"/>
          </a:xfrm>
        </p:spPr>
        <p:txBody>
          <a:bodyPr anchor="b">
            <a:noAutofit/>
          </a:bodyPr>
          <a:lstStyle>
            <a:lvl1pPr>
              <a:lnSpc>
                <a:spcPct val="100000"/>
              </a:lnSpc>
              <a:spcBef>
                <a:spcPts val="0"/>
              </a:spcBef>
              <a:buNone/>
              <a:defRPr sz="12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E5A50052-47BE-4851-A7AF-135D6020DB62}"/>
              </a:ext>
            </a:extLst>
          </p:cNvPr>
          <p:cNvSpPr>
            <a:spLocks noGrp="1"/>
          </p:cNvSpPr>
          <p:nvPr>
            <p:ph type="body" sz="quarter" idx="12"/>
          </p:nvPr>
        </p:nvSpPr>
        <p:spPr>
          <a:xfrm>
            <a:off x="546099" y="1575573"/>
            <a:ext cx="11160125" cy="4757737"/>
          </a:xfrm>
        </p:spPr>
        <p:txBody>
          <a:bodyPr/>
          <a:lstStyle>
            <a:lvl1pPr>
              <a:lnSpc>
                <a:spcPct val="100000"/>
              </a:lnSpc>
              <a:spcAft>
                <a:spcPts val="600"/>
              </a:spcAft>
              <a:defRPr/>
            </a:lvl1pPr>
            <a:lvl2pPr>
              <a:lnSpc>
                <a:spcPct val="100000"/>
              </a:lnSpc>
              <a:spcAft>
                <a:spcPts val="600"/>
              </a:spcAft>
              <a:buFont typeface="Calibri" panose="020F0502020204030204" pitchFamily="34" charset="0"/>
              <a:buChar char="‒"/>
              <a:defRPr/>
            </a:lvl2pPr>
            <a:lvl3pPr>
              <a:lnSpc>
                <a:spcPct val="100000"/>
              </a:lnSpc>
              <a:spcAft>
                <a:spcPts val="600"/>
              </a:spcAft>
              <a:buFont typeface="Wingdings" panose="05000000000000000000" pitchFamily="2" charset="2"/>
              <a:buChar char="§"/>
              <a:defRPr/>
            </a:lvl3pPr>
            <a:lvl4pPr>
              <a:lnSpc>
                <a:spcPct val="100000"/>
              </a:lnSpc>
              <a:spcAft>
                <a:spcPts val="600"/>
              </a:spcAft>
              <a:buFont typeface="Calibri" panose="020F0502020204030204" pitchFamily="34" charset="0"/>
              <a:buChar char="‒"/>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70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199" y="478815"/>
            <a:ext cx="10515600" cy="2852737"/>
          </a:xfrm>
        </p:spPr>
        <p:txBody>
          <a:bodyPr anchor="b">
            <a:normAutofit/>
          </a:bodyPr>
          <a:lstStyle>
            <a:lvl1pPr algn="ctr">
              <a:defRPr sz="40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3643669"/>
            <a:ext cx="10515600" cy="1500187"/>
          </a:xfrm>
          <a:prstGeom prst="rect">
            <a:avLst/>
          </a:prstGeom>
        </p:spPr>
        <p:txBody>
          <a:bodyPr>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E497655B-49D1-415E-B15A-B2F888EF5F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3965" y="5548021"/>
            <a:ext cx="2424069" cy="900562"/>
          </a:xfrm>
          <a:prstGeom prst="rect">
            <a:avLst/>
          </a:prstGeom>
        </p:spPr>
      </p:pic>
      <p:cxnSp>
        <p:nvCxnSpPr>
          <p:cNvPr id="10" name="Straight Connector 9">
            <a:extLst>
              <a:ext uri="{FF2B5EF4-FFF2-40B4-BE49-F238E27FC236}">
                <a16:creationId xmlns:a16="http://schemas.microsoft.com/office/drawing/2014/main" id="{1F64938E-35AA-44A4-9C33-7DC47AC84538}"/>
              </a:ext>
            </a:extLst>
          </p:cNvPr>
          <p:cNvCxnSpPr>
            <a:cxnSpLocks/>
          </p:cNvCxnSpPr>
          <p:nvPr userDrawn="1"/>
        </p:nvCxnSpPr>
        <p:spPr>
          <a:xfrm>
            <a:off x="909354" y="3459196"/>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7" name="Rectangle 6">
            <a:extLst>
              <a:ext uri="{FF2B5EF4-FFF2-40B4-BE49-F238E27FC236}">
                <a16:creationId xmlns:a16="http://schemas.microsoft.com/office/drawing/2014/main" id="{BC26A12C-F679-4119-94A1-CB55325B9D2B}"/>
              </a:ext>
            </a:extLst>
          </p:cNvPr>
          <p:cNvSpPr/>
          <p:nvPr userDrawn="1"/>
        </p:nvSpPr>
        <p:spPr>
          <a:xfrm>
            <a:off x="-9145" y="2401"/>
            <a:ext cx="229861" cy="6863481"/>
          </a:xfrm>
          <a:prstGeom prst="rect">
            <a:avLst/>
          </a:prstGeom>
          <a:gradFill flip="none" rotWithShape="1">
            <a:gsLst>
              <a:gs pos="0">
                <a:schemeClr val="accent1"/>
              </a:gs>
              <a:gs pos="100000">
                <a:schemeClr val="accent1">
                  <a:lumMod val="7500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4"/><Relationship Id="rId7" Type="http://schemas.openxmlformats.org/officeDocument/2006/relationships/image" Target="../media/image9.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video" Target="../media/media4.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494523" y="1674261"/>
            <a:ext cx="11439330" cy="2852737"/>
          </a:xfrm>
        </p:spPr>
        <p:txBody>
          <a:bodyPr>
            <a:normAutofit/>
          </a:bodyPr>
          <a:lstStyle/>
          <a:p>
            <a:r>
              <a:rPr lang="en-US" sz="4400" dirty="0"/>
              <a:t>Addressing PH Subtypes: Raising Awareness of Understudied Populations</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a:xfrm>
            <a:off x="838199" y="4263657"/>
            <a:ext cx="10515600" cy="2223408"/>
          </a:xfrm>
        </p:spPr>
        <p:txBody>
          <a:bodyPr>
            <a:normAutofit fontScale="85000" lnSpcReduction="20000"/>
          </a:bodyPr>
          <a:lstStyle/>
          <a:p>
            <a:r>
              <a:rPr lang="en-US" dirty="0"/>
              <a:t>Richard Krasuski, MD</a:t>
            </a:r>
          </a:p>
          <a:p>
            <a:r>
              <a:rPr lang="en-US" dirty="0"/>
              <a:t>Professor of Medicine and Pediatrics</a:t>
            </a:r>
          </a:p>
          <a:p>
            <a:r>
              <a:rPr lang="en-US" dirty="0"/>
              <a:t>Director, Adult Congenital Heart Disease Center </a:t>
            </a:r>
          </a:p>
          <a:p>
            <a:r>
              <a:rPr lang="en-US" dirty="0"/>
              <a:t>Director, Hemodynamic Research</a:t>
            </a:r>
          </a:p>
          <a:p>
            <a:r>
              <a:rPr lang="en-US" dirty="0"/>
              <a:t>Director, Interventional CTEPH Program</a:t>
            </a:r>
          </a:p>
          <a:p>
            <a:r>
              <a:rPr lang="en-US" dirty="0"/>
              <a:t>Duke University Medical Center</a:t>
            </a:r>
          </a:p>
          <a:p>
            <a:r>
              <a:rPr lang="en-US" dirty="0"/>
              <a:t>Durham, NC</a:t>
            </a:r>
          </a:p>
        </p:txBody>
      </p:sp>
    </p:spTree>
    <p:extLst>
      <p:ext uri="{BB962C8B-B14F-4D97-AF65-F5344CB8AC3E}">
        <p14:creationId xmlns:p14="http://schemas.microsoft.com/office/powerpoint/2010/main" val="377152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6FACDF-3AF5-4A3D-B54B-6E5D9BEB5C5E}"/>
              </a:ext>
            </a:extLst>
          </p:cNvPr>
          <p:cNvSpPr>
            <a:spLocks noGrp="1"/>
          </p:cNvSpPr>
          <p:nvPr>
            <p:ph type="title"/>
          </p:nvPr>
        </p:nvSpPr>
        <p:spPr/>
        <p:txBody>
          <a:bodyPr/>
          <a:lstStyle/>
          <a:p>
            <a:r>
              <a:rPr lang="en-US" dirty="0"/>
              <a:t>Selective Pulmonary Angiography</a:t>
            </a:r>
          </a:p>
        </p:txBody>
      </p:sp>
      <p:pic>
        <p:nvPicPr>
          <p:cNvPr id="5" name="Mayo Angio">
            <a:hlinkClick r:id="" action="ppaction://media"/>
            <a:extLst>
              <a:ext uri="{FF2B5EF4-FFF2-40B4-BE49-F238E27FC236}">
                <a16:creationId xmlns:a16="http://schemas.microsoft.com/office/drawing/2014/main" id="{3AB8620E-7A98-4D7C-B4D0-CD368AE9090A}"/>
              </a:ext>
            </a:extLst>
          </p:cNvPr>
          <p:cNvPicPr>
            <a:picLocks noGrp="1" noChangeAspect="1"/>
          </p:cNvPicPr>
          <p:nvPr>
            <p:ph sz="half" idx="4294967295"/>
            <a:videoFile r:link="rId2"/>
            <p:extLst>
              <p:ext uri="{DAA4B4D4-6D71-4841-9C94-3DE7FCFB9230}">
                <p14:media xmlns:p14="http://schemas.microsoft.com/office/powerpoint/2010/main" r:embed="rId1"/>
              </p:ext>
            </p:extLst>
          </p:nvPr>
        </p:nvPicPr>
        <p:blipFill>
          <a:blip r:embed="rId7"/>
          <a:stretch>
            <a:fillRect/>
          </a:stretch>
        </p:blipFill>
        <p:spPr>
          <a:xfrm>
            <a:off x="1009650" y="1266825"/>
            <a:ext cx="4891088" cy="4891088"/>
          </a:xfrm>
        </p:spPr>
      </p:pic>
      <p:pic>
        <p:nvPicPr>
          <p:cNvPr id="6" name="Mayo Angio2">
            <a:hlinkClick r:id="" action="ppaction://media"/>
            <a:extLst>
              <a:ext uri="{FF2B5EF4-FFF2-40B4-BE49-F238E27FC236}">
                <a16:creationId xmlns:a16="http://schemas.microsoft.com/office/drawing/2014/main" id="{F15E6281-95CA-4BB6-8760-136175F3E0BE}"/>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490266" y="1257300"/>
            <a:ext cx="4922059" cy="4900206"/>
          </a:xfrm>
          <a:prstGeom prst="rect">
            <a:avLst/>
          </a:prstGeom>
        </p:spPr>
      </p:pic>
      <p:sp>
        <p:nvSpPr>
          <p:cNvPr id="8" name="Footer Placeholder 7">
            <a:extLst>
              <a:ext uri="{FF2B5EF4-FFF2-40B4-BE49-F238E27FC236}">
                <a16:creationId xmlns:a16="http://schemas.microsoft.com/office/drawing/2014/main" id="{2E4DFD4B-6149-3169-449F-96AAB2D1BDA2}"/>
              </a:ext>
            </a:extLst>
          </p:cNvPr>
          <p:cNvSpPr>
            <a:spLocks noGrp="1"/>
          </p:cNvSpPr>
          <p:nvPr>
            <p:ph type="ftr" sz="quarter" idx="3"/>
          </p:nvPr>
        </p:nvSpPr>
        <p:spPr/>
        <p:txBody>
          <a:bodyPr/>
          <a:lstStyle/>
          <a:p>
            <a:r>
              <a:rPr lang="en-US" sz="1000" dirty="0"/>
              <a:t>Images courtesy of Dr. Richard </a:t>
            </a:r>
            <a:r>
              <a:rPr lang="en-US" sz="1000" dirty="0" err="1"/>
              <a:t>Krasuski</a:t>
            </a:r>
            <a:r>
              <a:rPr lang="en-US" sz="1000" dirty="0"/>
              <a:t>, Duke University Medical Center</a:t>
            </a:r>
          </a:p>
        </p:txBody>
      </p:sp>
    </p:spTree>
    <p:extLst>
      <p:ext uri="{BB962C8B-B14F-4D97-AF65-F5344CB8AC3E}">
        <p14:creationId xmlns:p14="http://schemas.microsoft.com/office/powerpoint/2010/main" val="27516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8" fill="hold"/>
                                        <p:tgtEl>
                                          <p:spTgt spid="5"/>
                                        </p:tgtEl>
                                      </p:cBhvr>
                                    </p:cmd>
                                  </p:childTnLst>
                                </p:cTn>
                              </p:par>
                            </p:childTnLst>
                          </p:cTn>
                        </p:par>
                        <p:par>
                          <p:cTn id="7" fill="hold">
                            <p:stCondLst>
                              <p:cond delay="1708"/>
                            </p:stCondLst>
                            <p:childTnLst>
                              <p:par>
                                <p:cTn id="8" presetID="1" presetClass="mediacall" presetSubtype="0" fill="hold" nodeType="afterEffect">
                                  <p:stCondLst>
                                    <p:cond delay="0"/>
                                  </p:stCondLst>
                                  <p:childTnLst>
                                    <p:cmd type="call" cmd="playFrom(0.0)">
                                      <p:cBhvr>
                                        <p:cTn id="9" dur="18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5"/>
                </p:tgtEl>
              </p:cMediaNode>
            </p:video>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repeatCount="indefinite" fill="hold" display="0">
                  <p:stCondLst>
                    <p:cond delay="indefinite"/>
                  </p:stCondLst>
                </p:cTn>
                <p:tgtEl>
                  <p:spTgt spid="6"/>
                </p:tgtEl>
              </p:cMediaNode>
            </p:vide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690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290969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8857EB-58E0-F83B-E7C1-BC77755BE2BC}"/>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A018922B-9925-397B-AC16-A12EDDB59248}"/>
              </a:ext>
            </a:extLst>
          </p:cNvPr>
          <p:cNvSpPr>
            <a:spLocks noGrp="1"/>
          </p:cNvSpPr>
          <p:nvPr>
            <p:ph idx="1"/>
          </p:nvPr>
        </p:nvSpPr>
        <p:spPr/>
        <p:txBody>
          <a:bodyPr/>
          <a:lstStyle/>
          <a:p>
            <a:r>
              <a:rPr lang="en-US" dirty="0"/>
              <a:t>Review characteristics of PH patient groups that fall outside of the idiopathic category</a:t>
            </a:r>
          </a:p>
          <a:p>
            <a:r>
              <a:rPr lang="en-US" dirty="0"/>
              <a:t>Discuss the screening, diagnosis and expedient referral of non-idiopathic patients to PH specialty centers from community generalists and specialty healthcare providers</a:t>
            </a:r>
          </a:p>
          <a:p>
            <a:r>
              <a:rPr lang="en-US" dirty="0"/>
              <a:t>Focus on understudied PH groups that require special diagnostic attention by all healthcare providers</a:t>
            </a:r>
          </a:p>
          <a:p>
            <a:r>
              <a:rPr lang="en-US" dirty="0"/>
              <a:t>Review treatment and management approaches to these understudied PH patients</a:t>
            </a:r>
          </a:p>
          <a:p>
            <a:endParaRPr lang="en-US" dirty="0"/>
          </a:p>
        </p:txBody>
      </p:sp>
    </p:spTree>
    <p:extLst>
      <p:ext uri="{BB962C8B-B14F-4D97-AF65-F5344CB8AC3E}">
        <p14:creationId xmlns:p14="http://schemas.microsoft.com/office/powerpoint/2010/main" val="94827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A7901-DEA1-474A-B654-5EE524663704}"/>
              </a:ext>
            </a:extLst>
          </p:cNvPr>
          <p:cNvSpPr>
            <a:spLocks noGrp="1"/>
          </p:cNvSpPr>
          <p:nvPr>
            <p:ph type="title"/>
          </p:nvPr>
        </p:nvSpPr>
        <p:spPr/>
        <p:txBody>
          <a:bodyPr/>
          <a:lstStyle/>
          <a:p>
            <a:r>
              <a:rPr lang="en-US" dirty="0"/>
              <a:t>Imaging in ACHD-PAH – </a:t>
            </a:r>
            <a:br>
              <a:rPr lang="en-US" dirty="0"/>
            </a:br>
            <a:r>
              <a:rPr lang="en-US" dirty="0"/>
              <a:t>What the PH/CHD Specialty Center Offers</a:t>
            </a:r>
          </a:p>
        </p:txBody>
      </p:sp>
    </p:spTree>
    <p:extLst>
      <p:ext uri="{BB962C8B-B14F-4D97-AF65-F5344CB8AC3E}">
        <p14:creationId xmlns:p14="http://schemas.microsoft.com/office/powerpoint/2010/main" val="393831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393C-3FF2-46C4-A44B-4308B5869EFE}"/>
              </a:ext>
            </a:extLst>
          </p:cNvPr>
          <p:cNvSpPr>
            <a:spLocks noGrp="1"/>
          </p:cNvSpPr>
          <p:nvPr>
            <p:ph type="title"/>
          </p:nvPr>
        </p:nvSpPr>
        <p:spPr/>
        <p:txBody>
          <a:bodyPr/>
          <a:lstStyle/>
          <a:p>
            <a:r>
              <a:rPr lang="en-US" dirty="0"/>
              <a:t>Imaging of Congenital Heart Disease</a:t>
            </a:r>
          </a:p>
        </p:txBody>
      </p:sp>
      <p:sp>
        <p:nvSpPr>
          <p:cNvPr id="4" name="Content Placeholder 3">
            <a:extLst>
              <a:ext uri="{FF2B5EF4-FFF2-40B4-BE49-F238E27FC236}">
                <a16:creationId xmlns:a16="http://schemas.microsoft.com/office/drawing/2014/main" id="{3C067EBA-7162-4DD8-A611-7C8E16550747}"/>
              </a:ext>
            </a:extLst>
          </p:cNvPr>
          <p:cNvSpPr>
            <a:spLocks noGrp="1"/>
          </p:cNvSpPr>
          <p:nvPr>
            <p:ph idx="1"/>
          </p:nvPr>
        </p:nvSpPr>
        <p:spPr/>
        <p:txBody>
          <a:bodyPr>
            <a:normAutofit lnSpcReduction="10000"/>
          </a:bodyPr>
          <a:lstStyle/>
          <a:p>
            <a:pPr>
              <a:spcBef>
                <a:spcPts val="600"/>
              </a:spcBef>
              <a:spcAft>
                <a:spcPts val="600"/>
              </a:spcAft>
            </a:pPr>
            <a:r>
              <a:rPr lang="en-US" sz="2800" dirty="0"/>
              <a:t>Goals of Imaging ACHD patient with PAH</a:t>
            </a:r>
          </a:p>
          <a:p>
            <a:pPr lvl="1">
              <a:spcBef>
                <a:spcPts val="600"/>
              </a:spcBef>
              <a:spcAft>
                <a:spcPts val="600"/>
              </a:spcAft>
            </a:pPr>
            <a:r>
              <a:rPr lang="en-US" sz="2400" dirty="0"/>
              <a:t>Determine original and current (post-op) anatomical relationships</a:t>
            </a:r>
          </a:p>
          <a:p>
            <a:pPr lvl="1">
              <a:spcBef>
                <a:spcPts val="600"/>
              </a:spcBef>
              <a:spcAft>
                <a:spcPts val="600"/>
              </a:spcAft>
            </a:pPr>
            <a:r>
              <a:rPr lang="en-US" sz="2400" dirty="0"/>
              <a:t>Assess for residual lesions</a:t>
            </a:r>
          </a:p>
          <a:p>
            <a:pPr lvl="2">
              <a:spcBef>
                <a:spcPts val="600"/>
              </a:spcBef>
              <a:spcAft>
                <a:spcPts val="600"/>
              </a:spcAft>
            </a:pPr>
            <a:r>
              <a:rPr lang="en-US" sz="2000" dirty="0"/>
              <a:t>Shunts (ASD, VSD, PDA, collaterals)</a:t>
            </a:r>
          </a:p>
          <a:p>
            <a:pPr lvl="2">
              <a:spcBef>
                <a:spcPts val="600"/>
              </a:spcBef>
              <a:spcAft>
                <a:spcPts val="600"/>
              </a:spcAft>
            </a:pPr>
            <a:r>
              <a:rPr lang="en-US" sz="2000" dirty="0"/>
              <a:t>Valve stenosis or regurgitation</a:t>
            </a:r>
          </a:p>
          <a:p>
            <a:pPr lvl="2">
              <a:spcBef>
                <a:spcPts val="600"/>
              </a:spcBef>
              <a:spcAft>
                <a:spcPts val="600"/>
              </a:spcAft>
            </a:pPr>
            <a:r>
              <a:rPr lang="en-US" sz="2000" dirty="0"/>
              <a:t>Vascular obstructions (pulmonary arteries and veins, right and left ventricular outflow tracts)</a:t>
            </a:r>
          </a:p>
          <a:p>
            <a:pPr lvl="1">
              <a:spcBef>
                <a:spcPts val="600"/>
              </a:spcBef>
              <a:spcAft>
                <a:spcPts val="600"/>
              </a:spcAft>
            </a:pPr>
            <a:r>
              <a:rPr lang="en-US" sz="2400" dirty="0"/>
              <a:t>Measure differential pulmonary blood flow</a:t>
            </a:r>
          </a:p>
          <a:p>
            <a:pPr lvl="1">
              <a:spcBef>
                <a:spcPts val="600"/>
              </a:spcBef>
              <a:spcAft>
                <a:spcPts val="600"/>
              </a:spcAft>
            </a:pPr>
            <a:r>
              <a:rPr lang="en-US" sz="2400" dirty="0"/>
              <a:t>Evaluation of ventricular size, thickness and function</a:t>
            </a:r>
          </a:p>
          <a:p>
            <a:pPr lvl="1">
              <a:spcBef>
                <a:spcPts val="600"/>
              </a:spcBef>
              <a:spcAft>
                <a:spcPts val="600"/>
              </a:spcAft>
            </a:pPr>
            <a:r>
              <a:rPr lang="en-US" sz="2400" dirty="0"/>
              <a:t>Appraisal for myocardial injury</a:t>
            </a:r>
          </a:p>
        </p:txBody>
      </p:sp>
    </p:spTree>
    <p:extLst>
      <p:ext uri="{BB962C8B-B14F-4D97-AF65-F5344CB8AC3E}">
        <p14:creationId xmlns:p14="http://schemas.microsoft.com/office/powerpoint/2010/main" val="165175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393C-3FF2-46C4-A44B-4308B5869EFE}"/>
              </a:ext>
            </a:extLst>
          </p:cNvPr>
          <p:cNvSpPr>
            <a:spLocks noGrp="1"/>
          </p:cNvSpPr>
          <p:nvPr>
            <p:ph type="title"/>
          </p:nvPr>
        </p:nvSpPr>
        <p:spPr/>
        <p:txBody>
          <a:bodyPr/>
          <a:lstStyle/>
          <a:p>
            <a:r>
              <a:rPr lang="en-US" dirty="0"/>
              <a:t>Imaging of Congenital Heart Disease: Pros and Cons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690740387"/>
              </p:ext>
            </p:extLst>
          </p:nvPr>
        </p:nvGraphicFramePr>
        <p:xfrm>
          <a:off x="803223" y="1285874"/>
          <a:ext cx="10779177" cy="5071752"/>
        </p:xfrm>
        <a:graphic>
          <a:graphicData uri="http://schemas.openxmlformats.org/drawingml/2006/table">
            <a:tbl>
              <a:tblPr firstRow="1" bandRow="1">
                <a:tableStyleId>{B301B821-A1FF-4177-AEE7-76D212191A09}</a:tableStyleId>
              </a:tblPr>
              <a:tblGrid>
                <a:gridCol w="2281294">
                  <a:extLst>
                    <a:ext uri="{9D8B030D-6E8A-4147-A177-3AD203B41FA5}">
                      <a16:colId xmlns:a16="http://schemas.microsoft.com/office/drawing/2014/main" val="1313829810"/>
                    </a:ext>
                  </a:extLst>
                </a:gridCol>
                <a:gridCol w="4904824">
                  <a:extLst>
                    <a:ext uri="{9D8B030D-6E8A-4147-A177-3AD203B41FA5}">
                      <a16:colId xmlns:a16="http://schemas.microsoft.com/office/drawing/2014/main" val="3954472995"/>
                    </a:ext>
                  </a:extLst>
                </a:gridCol>
                <a:gridCol w="3593059">
                  <a:extLst>
                    <a:ext uri="{9D8B030D-6E8A-4147-A177-3AD203B41FA5}">
                      <a16:colId xmlns:a16="http://schemas.microsoft.com/office/drawing/2014/main" val="2252117715"/>
                    </a:ext>
                  </a:extLst>
                </a:gridCol>
              </a:tblGrid>
              <a:tr h="600076">
                <a:tc>
                  <a:txBody>
                    <a:bodyPr/>
                    <a:lstStyle/>
                    <a:p>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  </a:t>
                      </a:r>
                      <a:r>
                        <a:rPr lang="en-US" sz="2000" dirty="0">
                          <a:effectLst>
                            <a:outerShdw blurRad="50800" dist="12700" dir="5400000" algn="ctr" rotWithShape="0">
                              <a:schemeClr val="tx1"/>
                            </a:outerShdw>
                          </a:effectLst>
                        </a:rPr>
                        <a:t>Pro</a:t>
                      </a:r>
                    </a:p>
                  </a:txBody>
                  <a:tcPr anchor="ctr"/>
                </a:tc>
                <a:tc>
                  <a:txBody>
                    <a:bodyPr/>
                    <a:lstStyle/>
                    <a:p>
                      <a:r>
                        <a:rPr lang="en-US" sz="1900" dirty="0"/>
                        <a:t>✖</a:t>
                      </a:r>
                      <a:r>
                        <a:rPr lang="en-US" sz="2000" dirty="0"/>
                        <a:t> </a:t>
                      </a:r>
                      <a:r>
                        <a:rPr lang="en-US" sz="2000" dirty="0">
                          <a:effectLst>
                            <a:outerShdw blurRad="50800" dist="12700" dir="5400000" algn="ctr" rotWithShape="0">
                              <a:schemeClr val="tx1"/>
                            </a:outerShdw>
                          </a:effectLst>
                        </a:rPr>
                        <a:t>Con</a:t>
                      </a:r>
                    </a:p>
                  </a:txBody>
                  <a:tcPr anchor="ctr"/>
                </a:tc>
                <a:extLst>
                  <a:ext uri="{0D108BD9-81ED-4DB2-BD59-A6C34878D82A}">
                    <a16:rowId xmlns:a16="http://schemas.microsoft.com/office/drawing/2014/main" val="3549711859"/>
                  </a:ext>
                </a:extLst>
              </a:tr>
              <a:tr h="1004732">
                <a:tc>
                  <a:txBody>
                    <a:bodyPr/>
                    <a:lstStyle/>
                    <a:p>
                      <a:r>
                        <a:rPr lang="en-US" sz="1600" b="1" dirty="0">
                          <a:solidFill>
                            <a:schemeClr val="tx1"/>
                          </a:solidFill>
                        </a:rPr>
                        <a:t>Echocardiography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Noninvasive, No radiation, Readily available, No sedation, </a:t>
                      </a:r>
                      <a:r>
                        <a:rPr lang="en-US" sz="1600" dirty="0">
                          <a:solidFill>
                            <a:schemeClr val="tx1"/>
                          </a:solidFill>
                        </a:rPr>
                        <a:t>Visualization of intracardiac anatomy, Excellent temporal resolution</a:t>
                      </a:r>
                    </a:p>
                  </a:txBody>
                  <a:tcPr anchor="ctr"/>
                </a:tc>
                <a:tc>
                  <a:txBody>
                    <a:bodyPr/>
                    <a:lstStyle/>
                    <a:p>
                      <a:r>
                        <a:rPr lang="en-US" sz="1600" dirty="0">
                          <a:solidFill>
                            <a:schemeClr val="tx1"/>
                          </a:solidFill>
                        </a:rPr>
                        <a:t>Poor acoustic windows</a:t>
                      </a:r>
                    </a:p>
                    <a:p>
                      <a:r>
                        <a:rPr lang="en-US" sz="1600" dirty="0">
                          <a:solidFill>
                            <a:schemeClr val="tx1"/>
                          </a:solidFill>
                        </a:rPr>
                        <a:t>Poor visualization of extracardiac anatomy</a:t>
                      </a:r>
                    </a:p>
                  </a:txBody>
                  <a:tcPr anchor="ctr"/>
                </a:tc>
                <a:extLst>
                  <a:ext uri="{0D108BD9-81ED-4DB2-BD59-A6C34878D82A}">
                    <a16:rowId xmlns:a16="http://schemas.microsoft.com/office/drawing/2014/main" val="545487998"/>
                  </a:ext>
                </a:extLst>
              </a:tr>
              <a:tr h="452749">
                <a:tc>
                  <a:txBody>
                    <a:bodyPr/>
                    <a:lstStyle/>
                    <a:p>
                      <a:r>
                        <a:rPr lang="en-US" sz="1600" b="1" dirty="0">
                          <a:solidFill>
                            <a:schemeClr val="tx1"/>
                          </a:solidFill>
                        </a:rPr>
                        <a:t>Nuclear Perfusion</a:t>
                      </a:r>
                    </a:p>
                  </a:txBody>
                  <a:tcPr anchor="ctr"/>
                </a:tc>
                <a:tc>
                  <a:txBody>
                    <a:bodyPr/>
                    <a:lstStyle/>
                    <a:p>
                      <a:r>
                        <a:rPr lang="en-US" sz="1600" baseline="0" dirty="0">
                          <a:solidFill>
                            <a:schemeClr val="tx1"/>
                          </a:solidFill>
                        </a:rPr>
                        <a:t>Noninvasive, Can quantify pulmonary blood flow</a:t>
                      </a:r>
                      <a:endParaRPr lang="en-US" sz="1600" dirty="0">
                        <a:solidFill>
                          <a:schemeClr val="tx1"/>
                        </a:solidFill>
                      </a:endParaRPr>
                    </a:p>
                  </a:txBody>
                  <a:tcPr anchor="ctr"/>
                </a:tc>
                <a:tc>
                  <a:txBody>
                    <a:bodyPr/>
                    <a:lstStyle/>
                    <a:p>
                      <a:r>
                        <a:rPr lang="en-US" sz="1600" dirty="0">
                          <a:solidFill>
                            <a:schemeClr val="tx1"/>
                          </a:solidFill>
                        </a:rPr>
                        <a:t>Limited information,</a:t>
                      </a:r>
                      <a:r>
                        <a:rPr lang="en-US" sz="1600" baseline="0" dirty="0">
                          <a:solidFill>
                            <a:schemeClr val="tx1"/>
                          </a:solidFill>
                        </a:rPr>
                        <a:t> Radiation</a:t>
                      </a:r>
                      <a:endParaRPr lang="en-US" sz="1600" dirty="0">
                        <a:solidFill>
                          <a:schemeClr val="tx1"/>
                        </a:solidFill>
                      </a:endParaRPr>
                    </a:p>
                  </a:txBody>
                  <a:tcPr anchor="ctr"/>
                </a:tc>
                <a:extLst>
                  <a:ext uri="{0D108BD9-81ED-4DB2-BD59-A6C34878D82A}">
                    <a16:rowId xmlns:a16="http://schemas.microsoft.com/office/drawing/2014/main" val="2345867473"/>
                  </a:ext>
                </a:extLst>
              </a:tr>
              <a:tr h="707033">
                <a:tc>
                  <a:txBody>
                    <a:bodyPr/>
                    <a:lstStyle/>
                    <a:p>
                      <a:r>
                        <a:rPr lang="en-US" sz="1600" b="1" dirty="0">
                          <a:solidFill>
                            <a:schemeClr val="tx1"/>
                          </a:solidFill>
                        </a:rPr>
                        <a:t>CT</a:t>
                      </a:r>
                    </a:p>
                  </a:txBody>
                  <a:tcPr anchor="ctr"/>
                </a:tc>
                <a:tc>
                  <a:txBody>
                    <a:bodyPr/>
                    <a:lstStyle/>
                    <a:p>
                      <a:r>
                        <a:rPr lang="en-US" sz="1600" baseline="0" dirty="0">
                          <a:solidFill>
                            <a:schemeClr val="tx1"/>
                          </a:solidFill>
                        </a:rPr>
                        <a:t>Noninvasive, Excellent spatial resolution</a:t>
                      </a:r>
                      <a:endParaRPr lang="en-US" sz="1600" dirty="0">
                        <a:solidFill>
                          <a:schemeClr val="tx1"/>
                        </a:solidFill>
                      </a:endParaRPr>
                    </a:p>
                  </a:txBody>
                  <a:tcPr anchor="ctr"/>
                </a:tc>
                <a:tc>
                  <a:txBody>
                    <a:bodyPr/>
                    <a:lstStyle/>
                    <a:p>
                      <a:r>
                        <a:rPr lang="en-US" sz="1600" dirty="0">
                          <a:solidFill>
                            <a:schemeClr val="tx1"/>
                          </a:solidFill>
                        </a:rPr>
                        <a:t>Radiation, Limited</a:t>
                      </a:r>
                      <a:r>
                        <a:rPr lang="en-US" sz="1600" baseline="0" dirty="0">
                          <a:solidFill>
                            <a:schemeClr val="tx1"/>
                          </a:solidFill>
                        </a:rPr>
                        <a:t> intracardiac anatomy and hemodynamic data</a:t>
                      </a:r>
                      <a:endParaRPr lang="en-US" sz="1600" dirty="0">
                        <a:solidFill>
                          <a:schemeClr val="tx1"/>
                        </a:solidFill>
                      </a:endParaRPr>
                    </a:p>
                  </a:txBody>
                  <a:tcPr anchor="ctr"/>
                </a:tc>
                <a:extLst>
                  <a:ext uri="{0D108BD9-81ED-4DB2-BD59-A6C34878D82A}">
                    <a16:rowId xmlns:a16="http://schemas.microsoft.com/office/drawing/2014/main" val="3109906208"/>
                  </a:ext>
                </a:extLst>
              </a:tr>
              <a:tr h="1302430">
                <a:tc>
                  <a:txBody>
                    <a:bodyPr/>
                    <a:lstStyle/>
                    <a:p>
                      <a:r>
                        <a:rPr lang="en-US" sz="1600" b="1" dirty="0">
                          <a:solidFill>
                            <a:schemeClr val="tx1"/>
                          </a:solidFill>
                        </a:rPr>
                        <a:t>CMR</a:t>
                      </a:r>
                    </a:p>
                  </a:txBody>
                  <a:tcPr anchor="ctr"/>
                </a:tc>
                <a:tc>
                  <a:txBody>
                    <a:bodyPr/>
                    <a:lstStyle/>
                    <a:p>
                      <a:r>
                        <a:rPr lang="en-US" sz="1600" baseline="0" dirty="0">
                          <a:solidFill>
                            <a:schemeClr val="tx1"/>
                          </a:solidFill>
                        </a:rPr>
                        <a:t>Noninvasive, No radiation, Can assess intra and extracardiac anatomy, ventricular function and myocardial viability, hemodynamic data, lung perfusion</a:t>
                      </a:r>
                      <a:endParaRPr lang="en-US" sz="1600" dirty="0">
                        <a:solidFill>
                          <a:schemeClr val="tx1"/>
                        </a:solidFill>
                      </a:endParaRPr>
                    </a:p>
                  </a:txBody>
                  <a:tcPr anchor="ctr"/>
                </a:tc>
                <a:tc>
                  <a:txBody>
                    <a:bodyPr/>
                    <a:lstStyle/>
                    <a:p>
                      <a:r>
                        <a:rPr lang="en-US" sz="1600" dirty="0">
                          <a:solidFill>
                            <a:schemeClr val="tx1"/>
                          </a:solidFill>
                        </a:rPr>
                        <a:t>Not readily available</a:t>
                      </a:r>
                    </a:p>
                    <a:p>
                      <a:r>
                        <a:rPr lang="en-US" sz="1600" dirty="0">
                          <a:solidFill>
                            <a:schemeClr val="tx1"/>
                          </a:solidFill>
                        </a:rPr>
                        <a:t>Time consuming</a:t>
                      </a:r>
                    </a:p>
                    <a:p>
                      <a:r>
                        <a:rPr lang="en-US" sz="1600" strike="noStrike" baseline="0" dirty="0">
                          <a:solidFill>
                            <a:schemeClr val="tx1"/>
                          </a:solidFill>
                        </a:rPr>
                        <a:t>Metallic artifact and some devices still contraindicated</a:t>
                      </a:r>
                    </a:p>
                  </a:txBody>
                  <a:tcPr anchor="ctr"/>
                </a:tc>
                <a:extLst>
                  <a:ext uri="{0D108BD9-81ED-4DB2-BD59-A6C34878D82A}">
                    <a16:rowId xmlns:a16="http://schemas.microsoft.com/office/drawing/2014/main" val="4049715434"/>
                  </a:ext>
                </a:extLst>
              </a:tr>
              <a:tr h="1004732">
                <a:tc>
                  <a:txBody>
                    <a:bodyPr/>
                    <a:lstStyle/>
                    <a:p>
                      <a:r>
                        <a:rPr lang="en-US" sz="1600" b="1" dirty="0">
                          <a:solidFill>
                            <a:schemeClr val="tx1"/>
                          </a:solidFill>
                        </a:rPr>
                        <a:t>Angiography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Visualization</a:t>
                      </a:r>
                      <a:r>
                        <a:rPr lang="en-US" sz="1600" baseline="0" dirty="0">
                          <a:solidFill>
                            <a:schemeClr val="tx1"/>
                          </a:solidFill>
                        </a:rPr>
                        <a:t> of e</a:t>
                      </a:r>
                      <a:r>
                        <a:rPr lang="en-US" sz="1600" dirty="0">
                          <a:solidFill>
                            <a:schemeClr val="tx1"/>
                          </a:solidFill>
                        </a:rPr>
                        <a:t>xtracardiac</a:t>
                      </a:r>
                      <a:r>
                        <a:rPr lang="en-US" sz="1600" baseline="0" dirty="0">
                          <a:solidFill>
                            <a:schemeClr val="tx1"/>
                          </a:solidFill>
                        </a:rPr>
                        <a:t> anatomy, Hemodynamics, Facilitates interventions</a:t>
                      </a:r>
                      <a:endParaRPr lang="en-US"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Invasive, Need for sedation</a:t>
                      </a:r>
                      <a:r>
                        <a:rPr lang="en-US" sz="1600" baseline="0" dirty="0">
                          <a:solidFill>
                            <a:schemeClr val="tx1"/>
                          </a:solidFill>
                        </a:rPr>
                        <a:t>, Radiation, </a:t>
                      </a:r>
                      <a:r>
                        <a:rPr lang="en-US" sz="1600" dirty="0">
                          <a:solidFill>
                            <a:schemeClr val="tx1"/>
                          </a:solidFill>
                        </a:rPr>
                        <a:t>Poor visualization of intracardiac anatomy</a:t>
                      </a:r>
                    </a:p>
                  </a:txBody>
                  <a:tcPr anchor="ctr"/>
                </a:tc>
                <a:extLst>
                  <a:ext uri="{0D108BD9-81ED-4DB2-BD59-A6C34878D82A}">
                    <a16:rowId xmlns:a16="http://schemas.microsoft.com/office/drawing/2014/main" val="1381863697"/>
                  </a:ext>
                </a:extLst>
              </a:tr>
            </a:tbl>
          </a:graphicData>
        </a:graphic>
      </p:graphicFrame>
    </p:spTree>
    <p:extLst>
      <p:ext uri="{BB962C8B-B14F-4D97-AF65-F5344CB8AC3E}">
        <p14:creationId xmlns:p14="http://schemas.microsoft.com/office/powerpoint/2010/main" val="213601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393C-3FF2-46C4-A44B-4308B5869EFE}"/>
              </a:ext>
            </a:extLst>
          </p:cNvPr>
          <p:cNvSpPr>
            <a:spLocks noGrp="1"/>
          </p:cNvSpPr>
          <p:nvPr>
            <p:ph type="title"/>
          </p:nvPr>
        </p:nvSpPr>
        <p:spPr/>
        <p:txBody>
          <a:bodyPr/>
          <a:lstStyle/>
          <a:p>
            <a:r>
              <a:rPr lang="en-US" dirty="0"/>
              <a:t>Non-Invasive Imaging: Echocardiography</a:t>
            </a:r>
          </a:p>
        </p:txBody>
      </p:sp>
      <p:pic>
        <p:nvPicPr>
          <p:cNvPr id="7" name="Apical echo">
            <a:hlinkClick r:id="" action="ppaction://media"/>
          </p:cNvPr>
          <p:cNvPicPr>
            <a:picLocks noGrp="1" noChangeAspect="1"/>
          </p:cNvPicPr>
          <p:nvPr>
            <p:ph sz="half" idx="4294967295"/>
            <a:videoFile r:link="rId2"/>
            <p:extLst>
              <p:ext uri="{DAA4B4D4-6D71-4841-9C94-3DE7FCFB9230}">
                <p14:media xmlns:p14="http://schemas.microsoft.com/office/powerpoint/2010/main" r:embed="rId1"/>
              </p:ext>
            </p:extLst>
          </p:nvPr>
        </p:nvPicPr>
        <p:blipFill>
          <a:blip r:embed="rId5"/>
          <a:stretch>
            <a:fillRect/>
          </a:stretch>
        </p:blipFill>
        <p:spPr>
          <a:xfrm>
            <a:off x="752475" y="1790700"/>
            <a:ext cx="5181600" cy="3881438"/>
          </a:xfrm>
        </p:spPr>
      </p:pic>
      <p:pic>
        <p:nvPicPr>
          <p:cNvPr id="8" name="Content Placeholder 7"/>
          <p:cNvPicPr>
            <a:picLocks noGrp="1" noChangeAspect="1"/>
          </p:cNvPicPr>
          <p:nvPr>
            <p:ph sz="half" idx="4294967295"/>
          </p:nvPr>
        </p:nvPicPr>
        <p:blipFill>
          <a:blip r:embed="rId6" cstate="email">
            <a:extLst>
              <a:ext uri="{28A0092B-C50C-407E-A947-70E740481C1C}">
                <a14:useLocalDpi xmlns:a14="http://schemas.microsoft.com/office/drawing/2010/main"/>
              </a:ext>
            </a:extLst>
          </a:blip>
          <a:stretch>
            <a:fillRect/>
          </a:stretch>
        </p:blipFill>
        <p:spPr>
          <a:xfrm>
            <a:off x="6429375" y="1778000"/>
            <a:ext cx="5181600" cy="3887788"/>
          </a:xfrm>
        </p:spPr>
      </p:pic>
      <p:sp>
        <p:nvSpPr>
          <p:cNvPr id="4" name="Footer Placeholder 3">
            <a:extLst>
              <a:ext uri="{FF2B5EF4-FFF2-40B4-BE49-F238E27FC236}">
                <a16:creationId xmlns:a16="http://schemas.microsoft.com/office/drawing/2014/main" id="{B2925C31-65CA-4774-6919-6377FF69A723}"/>
              </a:ext>
            </a:extLst>
          </p:cNvPr>
          <p:cNvSpPr>
            <a:spLocks noGrp="1"/>
          </p:cNvSpPr>
          <p:nvPr>
            <p:ph type="ftr" sz="quarter" idx="3"/>
          </p:nvPr>
        </p:nvSpPr>
        <p:spPr/>
        <p:txBody>
          <a:bodyPr/>
          <a:lstStyle/>
          <a:p>
            <a:r>
              <a:rPr lang="en-US" sz="1000" dirty="0"/>
              <a:t>Images courtesy of Richard </a:t>
            </a:r>
            <a:r>
              <a:rPr lang="en-US" sz="1000" dirty="0" err="1"/>
              <a:t>Krasuski</a:t>
            </a:r>
            <a:r>
              <a:rPr lang="en-US" sz="1000" dirty="0"/>
              <a:t>, MD, Duke University Medical Center</a:t>
            </a:r>
          </a:p>
        </p:txBody>
      </p:sp>
    </p:spTree>
    <p:extLst>
      <p:ext uri="{BB962C8B-B14F-4D97-AF65-F5344CB8AC3E}">
        <p14:creationId xmlns:p14="http://schemas.microsoft.com/office/powerpoint/2010/main" val="10305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393C-3FF2-46C4-A44B-4308B5869EFE}"/>
              </a:ext>
            </a:extLst>
          </p:cNvPr>
          <p:cNvSpPr>
            <a:spLocks noGrp="1"/>
          </p:cNvSpPr>
          <p:nvPr>
            <p:ph type="title"/>
          </p:nvPr>
        </p:nvSpPr>
        <p:spPr/>
        <p:txBody>
          <a:bodyPr/>
          <a:lstStyle/>
          <a:p>
            <a:r>
              <a:rPr lang="en-US" dirty="0"/>
              <a:t>Non-Invasive Imaging: Nuclear Perfusion Scan</a:t>
            </a:r>
          </a:p>
        </p:txBody>
      </p:sp>
      <p:pic>
        <p:nvPicPr>
          <p:cNvPr id="6" name="Content Placeholder 5"/>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t="12755"/>
          <a:stretch/>
        </p:blipFill>
        <p:spPr>
          <a:xfrm>
            <a:off x="666750" y="1691469"/>
            <a:ext cx="4281488" cy="3735388"/>
          </a:xfrm>
        </p:spPr>
      </p:pic>
      <p:pic>
        <p:nvPicPr>
          <p:cNvPr id="7" name="Content Placeholder 6"/>
          <p:cNvPicPr>
            <a:picLocks noGrp="1" noChangeAspect="1"/>
          </p:cNvPicPr>
          <p:nvPr>
            <p:ph sz="half" idx="4294967295"/>
          </p:nvPr>
        </p:nvPicPr>
        <p:blipFill rotWithShape="1">
          <a:blip r:embed="rId4" cstate="email">
            <a:extLst>
              <a:ext uri="{28A0092B-C50C-407E-A947-70E740481C1C}">
                <a14:useLocalDpi xmlns:a14="http://schemas.microsoft.com/office/drawing/2010/main"/>
              </a:ext>
            </a:extLst>
          </a:blip>
          <a:srcRect t="15003"/>
          <a:stretch/>
        </p:blipFill>
        <p:spPr>
          <a:xfrm>
            <a:off x="5222875" y="1691469"/>
            <a:ext cx="6664606" cy="3735387"/>
          </a:xfrm>
        </p:spPr>
      </p:pic>
      <p:sp>
        <p:nvSpPr>
          <p:cNvPr id="4" name="Footer Placeholder 3">
            <a:extLst>
              <a:ext uri="{FF2B5EF4-FFF2-40B4-BE49-F238E27FC236}">
                <a16:creationId xmlns:a16="http://schemas.microsoft.com/office/drawing/2014/main" id="{17802385-9F00-93B5-55A2-1E8F044E8371}"/>
              </a:ext>
            </a:extLst>
          </p:cNvPr>
          <p:cNvSpPr>
            <a:spLocks noGrp="1"/>
          </p:cNvSpPr>
          <p:nvPr>
            <p:ph type="ftr" sz="quarter" idx="3"/>
          </p:nvPr>
        </p:nvSpPr>
        <p:spPr/>
        <p:txBody>
          <a:bodyPr/>
          <a:lstStyle/>
          <a:p>
            <a:r>
              <a:rPr lang="en-US" sz="1000" dirty="0"/>
              <a:t>Images courtesy of Dr. Jay Campbell, Duke University Medical Center</a:t>
            </a:r>
          </a:p>
        </p:txBody>
      </p:sp>
    </p:spTree>
    <p:extLst>
      <p:ext uri="{BB962C8B-B14F-4D97-AF65-F5344CB8AC3E}">
        <p14:creationId xmlns:p14="http://schemas.microsoft.com/office/powerpoint/2010/main" val="286388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393C-3FF2-46C4-A44B-4308B5869EFE}"/>
              </a:ext>
            </a:extLst>
          </p:cNvPr>
          <p:cNvSpPr>
            <a:spLocks noGrp="1"/>
          </p:cNvSpPr>
          <p:nvPr>
            <p:ph type="title"/>
          </p:nvPr>
        </p:nvSpPr>
        <p:spPr/>
        <p:txBody>
          <a:bodyPr/>
          <a:lstStyle/>
          <a:p>
            <a:r>
              <a:rPr lang="en-US" dirty="0"/>
              <a:t>Non-Invasive Imaging: CMRI/CT</a:t>
            </a:r>
          </a:p>
        </p:txBody>
      </p:sp>
      <p:pic>
        <p:nvPicPr>
          <p:cNvPr id="11" name="CMR SAX">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a:off x="1445419" y="1497013"/>
            <a:ext cx="3509962" cy="4679950"/>
          </a:xfrm>
        </p:spPr>
      </p:pic>
      <p:pic>
        <p:nvPicPr>
          <p:cNvPr id="8" name="Content Placeholder 7"/>
          <p:cNvPicPr>
            <a:picLocks noGrp="1" noChangeAspect="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6074744" y="1497013"/>
            <a:ext cx="4919312" cy="4679950"/>
          </a:xfrm>
        </p:spPr>
      </p:pic>
      <p:sp>
        <p:nvSpPr>
          <p:cNvPr id="6" name="Footer Placeholder 2">
            <a:extLst>
              <a:ext uri="{FF2B5EF4-FFF2-40B4-BE49-F238E27FC236}">
                <a16:creationId xmlns:a16="http://schemas.microsoft.com/office/drawing/2014/main" id="{BD2025F8-5058-6B70-F4B9-2E583B7ACBE0}"/>
              </a:ext>
            </a:extLst>
          </p:cNvPr>
          <p:cNvSpPr>
            <a:spLocks noGrp="1"/>
          </p:cNvSpPr>
          <p:nvPr>
            <p:ph type="ftr" sz="quarter" idx="3"/>
          </p:nvPr>
        </p:nvSpPr>
        <p:spPr/>
        <p:txBody>
          <a:bodyPr/>
          <a:lstStyle/>
          <a:p>
            <a:r>
              <a:rPr lang="en-US" sz="1000" dirty="0"/>
              <a:t>Images courtesy of Dr. Richard </a:t>
            </a:r>
            <a:r>
              <a:rPr lang="en-US" sz="1000" dirty="0" err="1"/>
              <a:t>Krasuski</a:t>
            </a:r>
            <a:r>
              <a:rPr lang="en-US" sz="1000" dirty="0"/>
              <a:t>, Duke University Medical Center</a:t>
            </a:r>
          </a:p>
        </p:txBody>
      </p:sp>
    </p:spTree>
    <p:extLst>
      <p:ext uri="{BB962C8B-B14F-4D97-AF65-F5344CB8AC3E}">
        <p14:creationId xmlns:p14="http://schemas.microsoft.com/office/powerpoint/2010/main" val="9940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IMPACT-PH-22-NEW">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4252</TotalTime>
  <Words>535</Words>
  <Application>Microsoft Office PowerPoint</Application>
  <PresentationFormat>Widescreen</PresentationFormat>
  <Paragraphs>62</Paragraphs>
  <Slides>10</Slides>
  <Notes>7</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IMPACT-PH-22-NEW</vt:lpstr>
      <vt:lpstr>Addressing PH Subtypes: Raising Awareness of Understudied Populations</vt:lpstr>
      <vt:lpstr>Disclaimer</vt:lpstr>
      <vt:lpstr>Learning Objectives</vt:lpstr>
      <vt:lpstr>Imaging in ACHD-PAH –  What the PH/CHD Specialty Center Offers</vt:lpstr>
      <vt:lpstr>Imaging of Congenital Heart Disease</vt:lpstr>
      <vt:lpstr>Imaging of Congenital Heart Disease: Pros and Cons</vt:lpstr>
      <vt:lpstr>Non-Invasive Imaging: Echocardiography</vt:lpstr>
      <vt:lpstr>Non-Invasive Imaging: Nuclear Perfusion Scan</vt:lpstr>
      <vt:lpstr>Non-Invasive Imaging: CMRI/CT</vt:lpstr>
      <vt:lpstr>Selective Pulmonary Angiography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205</cp:revision>
  <cp:lastPrinted>2022-07-13T12:52:09Z</cp:lastPrinted>
  <dcterms:created xsi:type="dcterms:W3CDTF">2019-05-10T15:43:12Z</dcterms:created>
  <dcterms:modified xsi:type="dcterms:W3CDTF">2022-07-27T18:22:14Z</dcterms:modified>
</cp:coreProperties>
</file>