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134959338" r:id="rId2"/>
    <p:sldId id="2134959339" r:id="rId3"/>
    <p:sldId id="2134959340" r:id="rId4"/>
    <p:sldId id="2134959265" r:id="rId5"/>
    <p:sldId id="1063" r:id="rId6"/>
    <p:sldId id="2134959305" r:id="rId7"/>
    <p:sldId id="2960" r:id="rId8"/>
    <p:sldId id="10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7EF15A-E574-E302-DFA3-09CD43B36F79}" name="R. Krasuski" initials="RK" userId="4b5039dea0b12cc5" providerId="Windows Live"/>
  <p188:author id="{12A782B3-B426-5A74-1AC1-55275C315B55}" name="Rebecca Barraclough" initials="RB" userId="Rebecca Barraclough" providerId="None"/>
  <p188:author id="{B74F6FBA-DD9A-2C89-E0CE-0BDF1E628454}" name="Dixon Wilde" initials="DWW" userId="Dixon Wilde"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BF1"/>
    <a:srgbClr val="002B49"/>
    <a:srgbClr val="005897"/>
    <a:srgbClr val="431479"/>
    <a:srgbClr val="FB9705"/>
    <a:srgbClr val="082035"/>
    <a:srgbClr val="E5F4FF"/>
    <a:srgbClr val="FFE733"/>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4" autoAdjust="0"/>
    <p:restoredTop sz="86002" autoAdjust="0"/>
  </p:normalViewPr>
  <p:slideViewPr>
    <p:cSldViewPr snapToGrid="0">
      <p:cViewPr varScale="1">
        <p:scale>
          <a:sx n="119" d="100"/>
          <a:sy n="119" d="100"/>
        </p:scale>
        <p:origin x="132" y="120"/>
      </p:cViewPr>
      <p:guideLst>
        <p:guide orient="horz" pos="792"/>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hPercent val="70"/>
      <c:rotY val="0"/>
      <c:rAngAx val="0"/>
      <c:perspective val="0"/>
    </c:view3D>
    <c:floor>
      <c:thickness val="0"/>
    </c:floor>
    <c:sideWall>
      <c:thickness val="0"/>
    </c:sideWall>
    <c:backWall>
      <c:thickness val="0"/>
    </c:backWall>
    <c:plotArea>
      <c:layout>
        <c:manualLayout>
          <c:layoutTarget val="inner"/>
          <c:xMode val="edge"/>
          <c:yMode val="edge"/>
          <c:x val="0.172945205479452"/>
          <c:y val="8.9820359281437098E-2"/>
          <c:w val="0.65582191780821897"/>
          <c:h val="0.82634730538922097"/>
        </c:manualLayout>
      </c:layout>
      <c:pie3DChart>
        <c:varyColors val="1"/>
        <c:ser>
          <c:idx val="0"/>
          <c:order val="0"/>
          <c:tx>
            <c:strRef>
              <c:f>Sheet1!$A$2</c:f>
              <c:strCache>
                <c:ptCount val="1"/>
                <c:pt idx="0">
                  <c:v>ACHD Population</c:v>
                </c:pt>
              </c:strCache>
            </c:strRef>
          </c:tx>
          <c:spPr>
            <a:solidFill>
              <a:schemeClr val="accent1"/>
            </a:solidFill>
            <a:ln w="3621">
              <a:solidFill>
                <a:schemeClr val="tx1"/>
              </a:solidFill>
              <a:prstDash val="solid"/>
            </a:ln>
          </c:spPr>
          <c:explosion val="5"/>
          <c:dPt>
            <c:idx val="0"/>
            <c:bubble3D val="0"/>
            <c:extLst>
              <c:ext xmlns:c16="http://schemas.microsoft.com/office/drawing/2014/chart" uri="{C3380CC4-5D6E-409C-BE32-E72D297353CC}">
                <c16:uniqueId val="{00000001-61CE-4F78-9D73-98EEC0B83089}"/>
              </c:ext>
            </c:extLst>
          </c:dPt>
          <c:dPt>
            <c:idx val="1"/>
            <c:bubble3D val="0"/>
            <c:spPr>
              <a:solidFill>
                <a:schemeClr val="accent5"/>
              </a:solidFill>
              <a:ln w="3621">
                <a:solidFill>
                  <a:schemeClr val="tx1"/>
                </a:solidFill>
                <a:prstDash val="solid"/>
              </a:ln>
            </c:spPr>
            <c:extLst>
              <c:ext xmlns:c16="http://schemas.microsoft.com/office/drawing/2014/chart" uri="{C3380CC4-5D6E-409C-BE32-E72D297353CC}">
                <c16:uniqueId val="{00000003-61CE-4F78-9D73-98EEC0B83089}"/>
              </c:ext>
            </c:extLst>
          </c:dPt>
          <c:dPt>
            <c:idx val="2"/>
            <c:bubble3D val="0"/>
            <c:spPr>
              <a:solidFill>
                <a:schemeClr val="accent6"/>
              </a:solidFill>
              <a:ln w="3621">
                <a:solidFill>
                  <a:schemeClr val="tx1"/>
                </a:solidFill>
                <a:prstDash val="solid"/>
              </a:ln>
            </c:spPr>
            <c:extLst>
              <c:ext xmlns:c16="http://schemas.microsoft.com/office/drawing/2014/chart" uri="{C3380CC4-5D6E-409C-BE32-E72D297353CC}">
                <c16:uniqueId val="{00000005-61CE-4F78-9D73-98EEC0B83089}"/>
              </c:ext>
            </c:extLst>
          </c:dPt>
          <c:cat>
            <c:strRef>
              <c:f>Sheet1!$B$1:$D$1</c:f>
              <c:strCache>
                <c:ptCount val="3"/>
                <c:pt idx="0">
                  <c:v>complex</c:v>
                </c:pt>
                <c:pt idx="1">
                  <c:v>moderate</c:v>
                </c:pt>
                <c:pt idx="2">
                  <c:v>simple</c:v>
                </c:pt>
              </c:strCache>
            </c:strRef>
          </c:cat>
          <c:val>
            <c:numRef>
              <c:f>Sheet1!$B$2:$D$2</c:f>
              <c:numCache>
                <c:formatCode>0%</c:formatCode>
                <c:ptCount val="3"/>
                <c:pt idx="0">
                  <c:v>0.15</c:v>
                </c:pt>
                <c:pt idx="1">
                  <c:v>0.38</c:v>
                </c:pt>
                <c:pt idx="2">
                  <c:v>0.47</c:v>
                </c:pt>
              </c:numCache>
            </c:numRef>
          </c:val>
          <c:extLst>
            <c:ext xmlns:c16="http://schemas.microsoft.com/office/drawing/2014/chart" uri="{C3380CC4-5D6E-409C-BE32-E72D297353CC}">
              <c16:uniqueId val="{00000006-61CE-4F78-9D73-98EEC0B83089}"/>
            </c:ext>
          </c:extLst>
        </c:ser>
        <c:dLbls>
          <c:showLegendKey val="0"/>
          <c:showVal val="0"/>
          <c:showCatName val="0"/>
          <c:showSerName val="0"/>
          <c:showPercent val="0"/>
          <c:showBubbleSize val="0"/>
          <c:showLeaderLines val="1"/>
        </c:dLbls>
      </c:pie3DChart>
      <c:spPr>
        <a:noFill/>
        <a:ln w="25339">
          <a:noFill/>
        </a:ln>
      </c:spPr>
    </c:plotArea>
    <c:plotVisOnly val="1"/>
    <c:dispBlanksAs val="zero"/>
    <c:showDLblsOverMax val="0"/>
  </c:chart>
  <c:spPr>
    <a:noFill/>
    <a:ln>
      <a:noFill/>
    </a:ln>
  </c:spPr>
  <c:txPr>
    <a:bodyPr/>
    <a:lstStyle/>
    <a:p>
      <a:pPr>
        <a:defRPr sz="413" b="1" i="0" u="none" strike="noStrike" baseline="0">
          <a:solidFill>
            <a:schemeClr val="tx1"/>
          </a:solidFill>
          <a:latin typeface="MS P????"/>
          <a:ea typeface="MS P????"/>
          <a:cs typeface="MS P????"/>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7/27/2022</a:t>
            </a:fld>
            <a:endParaRPr lang="en-US" dirty="0"/>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dirty="0"/>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85C69-9C16-9A44-BDFD-29B5EE0732F5}" type="datetimeFigureOut">
              <a:rPr lang="en-US" smtClean="0"/>
              <a:t>7/27/2022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EA3B5-9BF5-544F-A9A7-ACE69FCA2A2B}" type="slidenum">
              <a:rPr lang="en-US" smtClean="0"/>
              <a:t>‹#›</a:t>
            </a:fld>
            <a:endParaRPr lang="en-US" dirty="0"/>
          </a:p>
        </p:txBody>
      </p:sp>
    </p:spTree>
    <p:extLst>
      <p:ext uri="{BB962C8B-B14F-4D97-AF65-F5344CB8AC3E}">
        <p14:creationId xmlns:p14="http://schemas.microsoft.com/office/powerpoint/2010/main" val="41986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EA3B5-9BF5-544F-A9A7-ACE69FCA2A2B}" type="slidenum">
              <a:rPr lang="en-US" smtClean="0"/>
              <a:t>1</a:t>
            </a:fld>
            <a:endParaRPr lang="en-US" dirty="0"/>
          </a:p>
        </p:txBody>
      </p:sp>
    </p:spTree>
    <p:extLst>
      <p:ext uri="{BB962C8B-B14F-4D97-AF65-F5344CB8AC3E}">
        <p14:creationId xmlns:p14="http://schemas.microsoft.com/office/powerpoint/2010/main" val="161916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813A8-A861-8645-B07E-D6680F48355F}" type="slidenum">
              <a:rPr lang="en-US" smtClean="0"/>
              <a:t>5</a:t>
            </a:fld>
            <a:endParaRPr lang="en-US" dirty="0"/>
          </a:p>
        </p:txBody>
      </p:sp>
    </p:spTree>
    <p:extLst>
      <p:ext uri="{BB962C8B-B14F-4D97-AF65-F5344CB8AC3E}">
        <p14:creationId xmlns:p14="http://schemas.microsoft.com/office/powerpoint/2010/main" val="4563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813A8-A861-8645-B07E-D6680F48355F}" type="slidenum">
              <a:rPr lang="en-US" smtClean="0"/>
              <a:t>6</a:t>
            </a:fld>
            <a:endParaRPr lang="en-US" dirty="0"/>
          </a:p>
        </p:txBody>
      </p:sp>
    </p:spTree>
    <p:extLst>
      <p:ext uri="{BB962C8B-B14F-4D97-AF65-F5344CB8AC3E}">
        <p14:creationId xmlns:p14="http://schemas.microsoft.com/office/powerpoint/2010/main" val="317923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F3A71-BACF-4CA4-BF76-ECFBE9A6F9C3}" type="slidenum">
              <a:rPr lang="en-US" smtClean="0"/>
              <a:t>7</a:t>
            </a:fld>
            <a:endParaRPr lang="en-US" dirty="0"/>
          </a:p>
        </p:txBody>
      </p:sp>
    </p:spTree>
    <p:extLst>
      <p:ext uri="{BB962C8B-B14F-4D97-AF65-F5344CB8AC3E}">
        <p14:creationId xmlns:p14="http://schemas.microsoft.com/office/powerpoint/2010/main" val="75193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9E5F7-0786-4CD1-8C66-FA90B52901B3}" type="slidenum">
              <a:rPr lang="en-US" smtClean="0"/>
              <a:t>8</a:t>
            </a:fld>
            <a:endParaRPr lang="en-US" dirty="0"/>
          </a:p>
        </p:txBody>
      </p:sp>
    </p:spTree>
    <p:extLst>
      <p:ext uri="{BB962C8B-B14F-4D97-AF65-F5344CB8AC3E}">
        <p14:creationId xmlns:p14="http://schemas.microsoft.com/office/powerpoint/2010/main" val="980369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200" y="1674261"/>
            <a:ext cx="10515600" cy="2852737"/>
          </a:xfrm>
        </p:spPr>
        <p:txBody>
          <a:bodyPr anchor="ctr">
            <a:normAutofit/>
          </a:bodyPr>
          <a:lstStyle>
            <a:lvl1pPr algn="ct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4589463"/>
            <a:ext cx="10515600" cy="1500187"/>
          </a:xfrm>
          <a:prstGeom prst="rect">
            <a:avLst/>
          </a:prstGeo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8382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pic>
        <p:nvPicPr>
          <p:cNvPr id="7" name="Picture 6">
            <a:extLst>
              <a:ext uri="{FF2B5EF4-FFF2-40B4-BE49-F238E27FC236}">
                <a16:creationId xmlns:a16="http://schemas.microsoft.com/office/drawing/2014/main" id="{B761D850-8E58-4B53-9815-4E59E4062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7765" y="290535"/>
            <a:ext cx="3556480" cy="1321262"/>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0305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9C67-1305-44CC-A8F6-DA1B1014B060}"/>
              </a:ext>
            </a:extLst>
          </p:cNvPr>
          <p:cNvSpPr>
            <a:spLocks noGrp="1"/>
          </p:cNvSpPr>
          <p:nvPr>
            <p:ph type="ctrTitle"/>
          </p:nvPr>
        </p:nvSpPr>
        <p:spPr>
          <a:xfrm>
            <a:off x="978477" y="997043"/>
            <a:ext cx="10235046" cy="2343316"/>
          </a:xfrm>
        </p:spPr>
        <p:txBody>
          <a:bodyPr anchor="b">
            <a:normAutofit/>
          </a:bodyPr>
          <a:lstStyle>
            <a:lvl1pPr algn="ctr">
              <a:lnSpc>
                <a:spcPct val="100000"/>
              </a:lnSpc>
              <a:defRPr sz="4400" b="1">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3AF964E-9896-4C33-9B57-CEEB4A81109F}"/>
              </a:ext>
            </a:extLst>
          </p:cNvPr>
          <p:cNvSpPr>
            <a:spLocks noGrp="1"/>
          </p:cNvSpPr>
          <p:nvPr>
            <p:ph type="subTitle" idx="1"/>
          </p:nvPr>
        </p:nvSpPr>
        <p:spPr>
          <a:xfrm>
            <a:off x="978478" y="3578034"/>
            <a:ext cx="10235045" cy="1286337"/>
          </a:xfrm>
        </p:spPr>
        <p:txBody>
          <a:bodyPr anchor="t" anchorCtr="0">
            <a:normAutofit/>
          </a:bodyPr>
          <a:lstStyle>
            <a:lvl1pPr marL="0" indent="0" algn="ctr">
              <a:lnSpc>
                <a:spcPct val="100000"/>
              </a:lnSpc>
              <a:buNone/>
              <a:defRPr sz="2400">
                <a:solidFill>
                  <a:schemeClr val="bg2">
                    <a:lumMod val="25000"/>
                  </a:schemeClr>
                </a:solidFill>
                <a:effectLst/>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4C54448A-B9B8-4B12-A890-7921A223E2F9}"/>
              </a:ext>
            </a:extLst>
          </p:cNvPr>
          <p:cNvCxnSpPr>
            <a:cxnSpLocks/>
          </p:cNvCxnSpPr>
          <p:nvPr/>
        </p:nvCxnSpPr>
        <p:spPr>
          <a:xfrm>
            <a:off x="909354" y="3459196"/>
            <a:ext cx="103732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7AD454-84F6-436E-8EA1-F8EE572F9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965" y="5548021"/>
            <a:ext cx="2424069" cy="900562"/>
          </a:xfrm>
          <a:prstGeom prst="rect">
            <a:avLst/>
          </a:prstGeom>
        </p:spPr>
      </p:pic>
    </p:spTree>
    <p:extLst>
      <p:ext uri="{BB962C8B-B14F-4D97-AF65-F5344CB8AC3E}">
        <p14:creationId xmlns:p14="http://schemas.microsoft.com/office/powerpoint/2010/main" val="386975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2AC3E-B688-4B1C-9103-B5768B1AB038}"/>
              </a:ext>
            </a:extLst>
          </p:cNvPr>
          <p:cNvSpPr>
            <a:spLocks noGrp="1"/>
          </p:cNvSpPr>
          <p:nvPr>
            <p:ph sz="half" idx="1"/>
          </p:nvPr>
        </p:nvSpPr>
        <p:spPr>
          <a:xfrm>
            <a:off x="514350" y="1944928"/>
            <a:ext cx="5181600" cy="4351338"/>
          </a:xfrm>
        </p:spPr>
        <p:txBody>
          <a:bodyPr>
            <a:normAutofit/>
          </a:bodyPr>
          <a:lstStyle>
            <a:lvl1pPr>
              <a:spcAft>
                <a:spcPts val="1200"/>
              </a:spcAft>
              <a:defRPr sz="2800"/>
            </a:lvl1pPr>
            <a:lvl2pPr marL="685800" indent="-228600">
              <a:spcAft>
                <a:spcPts val="1200"/>
              </a:spcAft>
              <a:buFont typeface="Calibri" panose="020F0502020204030204" pitchFamily="34" charset="0"/>
              <a:buChar char="–"/>
              <a:defRPr sz="2400"/>
            </a:lvl2pPr>
            <a:lvl3pPr marL="1143000" indent="-228600">
              <a:spcAft>
                <a:spcPts val="1200"/>
              </a:spcAft>
              <a:buFont typeface="Wingdings" panose="05000000000000000000" pitchFamily="2" charset="2"/>
              <a:buChar cha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0" name="Text Placeholder 11">
            <a:extLst>
              <a:ext uri="{FF2B5EF4-FFF2-40B4-BE49-F238E27FC236}">
                <a16:creationId xmlns:a16="http://schemas.microsoft.com/office/drawing/2014/main" id="{1E2F3F98-3FA0-4FC6-8E0E-2CCCED66FE3D}"/>
              </a:ext>
            </a:extLst>
          </p:cNvPr>
          <p:cNvSpPr>
            <a:spLocks noGrp="1"/>
          </p:cNvSpPr>
          <p:nvPr>
            <p:ph type="body" sz="quarter" idx="10" hasCustomPrompt="1"/>
          </p:nvPr>
        </p:nvSpPr>
        <p:spPr>
          <a:xfrm>
            <a:off x="460723" y="955184"/>
            <a:ext cx="11159777" cy="415925"/>
          </a:xfrm>
        </p:spPr>
        <p:txBody>
          <a:bodyPr>
            <a:noAutofit/>
          </a:bodyPr>
          <a:lstStyle>
            <a:lvl1pPr algn="ctr">
              <a:buNone/>
              <a:defRPr sz="2500" cap="all" baseline="0">
                <a:solidFill>
                  <a:schemeClr val="bg1"/>
                </a:solidFill>
              </a:defRPr>
            </a:lvl1pPr>
          </a:lstStyle>
          <a:p>
            <a:pPr lvl="0"/>
            <a:r>
              <a:rPr lang="en-US" sz="2500" cap="all" baseline="0" dirty="0"/>
              <a:t>Blank headline</a:t>
            </a:r>
            <a:endParaRPr lang="en-US" dirty="0"/>
          </a:p>
        </p:txBody>
      </p:sp>
      <p:sp>
        <p:nvSpPr>
          <p:cNvPr id="12" name="Content Placeholder 2">
            <a:extLst>
              <a:ext uri="{FF2B5EF4-FFF2-40B4-BE49-F238E27FC236}">
                <a16:creationId xmlns:a16="http://schemas.microsoft.com/office/drawing/2014/main" id="{A7B2AC3E-B688-4B1C-9103-B5768B1AB038}"/>
              </a:ext>
            </a:extLst>
          </p:cNvPr>
          <p:cNvSpPr>
            <a:spLocks noGrp="1"/>
          </p:cNvSpPr>
          <p:nvPr>
            <p:ph sz="half" idx="13"/>
          </p:nvPr>
        </p:nvSpPr>
        <p:spPr>
          <a:xfrm>
            <a:off x="6330950" y="1944928"/>
            <a:ext cx="5181600" cy="4351338"/>
          </a:xfrm>
        </p:spPr>
        <p:txBody>
          <a:bodyPr>
            <a:normAutofit/>
          </a:bodyPr>
          <a:lstStyle>
            <a:lvl1pPr>
              <a:spcAft>
                <a:spcPts val="1200"/>
              </a:spcAft>
              <a:defRPr sz="2800"/>
            </a:lvl1pPr>
            <a:lvl2pPr marL="685800" indent="-228600">
              <a:spcAft>
                <a:spcPts val="1200"/>
              </a:spcAft>
              <a:buFont typeface="Calibri" panose="020F0502020204030204" pitchFamily="34" charset="0"/>
              <a:buChar char="–"/>
              <a:defRPr sz="2400"/>
            </a:lvl2pPr>
            <a:lvl3pPr marL="1143000" indent="-228600">
              <a:spcAft>
                <a:spcPts val="1200"/>
              </a:spcAft>
              <a:buFont typeface="Wingdings" panose="05000000000000000000" pitchFamily="2" charset="2"/>
              <a:buChar cha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742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NEW">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435978" y="870700"/>
            <a:ext cx="11320043" cy="438582"/>
          </a:xfrm>
        </p:spPr>
        <p:txBody>
          <a:bodyPr anchor="b">
            <a:spAutoFit/>
          </a:bodyPr>
          <a:lstStyle>
            <a:lvl1pPr marL="0" indent="0">
              <a:buNone/>
              <a:defRPr sz="2500" cap="all" baseline="0">
                <a:solidFill>
                  <a:schemeClr val="bg1"/>
                </a:solidFill>
              </a:defRPr>
            </a:lvl1pPr>
          </a:lstStyle>
          <a:p>
            <a:pPr lvl="0"/>
            <a:r>
              <a:rPr lang="en-US" sz="2500" cap="all" baseline="0" dirty="0"/>
              <a:t>Blank headline</a:t>
            </a:r>
            <a:endParaRPr lang="en-US" dirty="0"/>
          </a:p>
        </p:txBody>
      </p:sp>
    </p:spTree>
    <p:extLst>
      <p:ext uri="{BB962C8B-B14F-4D97-AF65-F5344CB8AC3E}">
        <p14:creationId xmlns:p14="http://schemas.microsoft.com/office/powerpoint/2010/main" val="409574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Ref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521048" y="854076"/>
            <a:ext cx="11320043" cy="438582"/>
          </a:xfrm>
        </p:spPr>
        <p:txBody>
          <a:bodyPr anchor="b">
            <a:spAutoFit/>
          </a:bodyPr>
          <a:lstStyle>
            <a:lvl1pPr marL="0" indent="0">
              <a:buNone/>
              <a:defRPr sz="2500" cap="all" baseline="0">
                <a:solidFill>
                  <a:schemeClr val="bg1"/>
                </a:solidFill>
                <a:latin typeface="Arial" panose="020B0604020202020204" pitchFamily="34" charset="0"/>
                <a:cs typeface="Arial" panose="020B0604020202020204" pitchFamily="34" charset="0"/>
              </a:defRPr>
            </a:lvl1pPr>
          </a:lstStyle>
          <a:p>
            <a:pPr lvl="0"/>
            <a:r>
              <a:rPr lang="en-US" sz="2500" cap="all" baseline="0" dirty="0"/>
              <a:t>Blank headline</a:t>
            </a:r>
            <a:endParaRPr lang="en-US" dirty="0"/>
          </a:p>
        </p:txBody>
      </p:sp>
      <p:sp>
        <p:nvSpPr>
          <p:cNvPr id="14" name="Text Placeholder 13">
            <a:extLst>
              <a:ext uri="{FF2B5EF4-FFF2-40B4-BE49-F238E27FC236}">
                <a16:creationId xmlns:a16="http://schemas.microsoft.com/office/drawing/2014/main" id="{1F9F5CA3-C991-4063-814E-C60AB2FB8DA2}"/>
              </a:ext>
            </a:extLst>
          </p:cNvPr>
          <p:cNvSpPr>
            <a:spLocks noGrp="1"/>
          </p:cNvSpPr>
          <p:nvPr>
            <p:ph type="body" sz="quarter" idx="11"/>
          </p:nvPr>
        </p:nvSpPr>
        <p:spPr>
          <a:xfrm>
            <a:off x="2593571" y="6502981"/>
            <a:ext cx="9401694" cy="276999"/>
          </a:xfrm>
        </p:spPr>
        <p:txBody>
          <a:bodyPr wrap="square" anchor="b">
            <a:spAutoFit/>
          </a:bodyPr>
          <a:lstStyle>
            <a:lvl1pPr marL="0" indent="0">
              <a:lnSpc>
                <a:spcPct val="100000"/>
              </a:lnSpc>
              <a:spcBef>
                <a:spcPts val="0"/>
              </a:spcBef>
              <a:buNone/>
              <a:defRPr sz="1200">
                <a:solidFill>
                  <a:schemeClr val="tx1"/>
                </a:solidFill>
              </a:defRPr>
            </a:lvl1pPr>
          </a:lstStyle>
          <a:p>
            <a:pPr lvl="0"/>
            <a:endParaRPr lang="en-US" dirty="0"/>
          </a:p>
        </p:txBody>
      </p:sp>
    </p:spTree>
    <p:extLst>
      <p:ext uri="{BB962C8B-B14F-4D97-AF65-F5344CB8AC3E}">
        <p14:creationId xmlns:p14="http://schemas.microsoft.com/office/powerpoint/2010/main" val="79623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 Ref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421295" y="956362"/>
            <a:ext cx="11159777" cy="415925"/>
          </a:xfrm>
        </p:spPr>
        <p:txBody>
          <a:bodyPr anchor="b">
            <a:noAutofit/>
          </a:bodyPr>
          <a:lstStyle>
            <a:lvl1pPr>
              <a:buNone/>
              <a:defRPr sz="2500" cap="all" baseline="0">
                <a:solidFill>
                  <a:schemeClr val="bg1"/>
                </a:solidFill>
              </a:defRPr>
            </a:lvl1pPr>
          </a:lstStyle>
          <a:p>
            <a:pPr lvl="0"/>
            <a:r>
              <a:rPr lang="en-US" sz="2500" cap="all" baseline="0" dirty="0"/>
              <a:t>Blank headline</a:t>
            </a:r>
            <a:endParaRPr lang="en-US" dirty="0"/>
          </a:p>
        </p:txBody>
      </p:sp>
      <p:sp>
        <p:nvSpPr>
          <p:cNvPr id="14" name="Text Placeholder 13">
            <a:extLst>
              <a:ext uri="{FF2B5EF4-FFF2-40B4-BE49-F238E27FC236}">
                <a16:creationId xmlns:a16="http://schemas.microsoft.com/office/drawing/2014/main" id="{1F9F5CA3-C991-4063-814E-C60AB2FB8DA2}"/>
              </a:ext>
            </a:extLst>
          </p:cNvPr>
          <p:cNvSpPr>
            <a:spLocks noGrp="1"/>
          </p:cNvSpPr>
          <p:nvPr>
            <p:ph type="body" sz="quarter" idx="11"/>
          </p:nvPr>
        </p:nvSpPr>
        <p:spPr>
          <a:xfrm>
            <a:off x="2530248" y="6470684"/>
            <a:ext cx="9175976" cy="258532"/>
          </a:xfrm>
        </p:spPr>
        <p:txBody>
          <a:bodyPr anchor="b">
            <a:noAutofit/>
          </a:bodyPr>
          <a:lstStyle>
            <a:lvl1pPr>
              <a:lnSpc>
                <a:spcPct val="100000"/>
              </a:lnSpc>
              <a:spcBef>
                <a:spcPts val="0"/>
              </a:spcBef>
              <a:buNone/>
              <a:defRPr sz="12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E5A50052-47BE-4851-A7AF-135D6020DB62}"/>
              </a:ext>
            </a:extLst>
          </p:cNvPr>
          <p:cNvSpPr>
            <a:spLocks noGrp="1"/>
          </p:cNvSpPr>
          <p:nvPr>
            <p:ph type="body" sz="quarter" idx="12"/>
          </p:nvPr>
        </p:nvSpPr>
        <p:spPr>
          <a:xfrm>
            <a:off x="546099" y="1575573"/>
            <a:ext cx="11160125" cy="4757737"/>
          </a:xfrm>
        </p:spPr>
        <p:txBody>
          <a:bodyPr/>
          <a:lstStyle>
            <a:lvl1pPr>
              <a:lnSpc>
                <a:spcPct val="100000"/>
              </a:lnSpc>
              <a:spcAft>
                <a:spcPts val="600"/>
              </a:spcAft>
              <a:defRPr/>
            </a:lvl1pPr>
            <a:lvl2pPr>
              <a:lnSpc>
                <a:spcPct val="100000"/>
              </a:lnSpc>
              <a:spcAft>
                <a:spcPts val="600"/>
              </a:spcAft>
              <a:buFont typeface="Calibri" panose="020F0502020204030204" pitchFamily="34" charset="0"/>
              <a:buChar char="‒"/>
              <a:defRPr/>
            </a:lvl2pPr>
            <a:lvl3pPr>
              <a:lnSpc>
                <a:spcPct val="100000"/>
              </a:lnSpc>
              <a:spcAft>
                <a:spcPts val="600"/>
              </a:spcAft>
              <a:buFont typeface="Wingdings" panose="05000000000000000000" pitchFamily="2" charset="2"/>
              <a:buChar char="§"/>
              <a:defRPr/>
            </a:lvl3pPr>
            <a:lvl4pPr>
              <a:lnSpc>
                <a:spcPct val="100000"/>
              </a:lnSpc>
              <a:spcAft>
                <a:spcPts val="600"/>
              </a:spcAft>
              <a:buFont typeface="Calibri" panose="020F0502020204030204" pitchFamily="34" charset="0"/>
              <a:buChar char="‒"/>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70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199" y="478815"/>
            <a:ext cx="10515600" cy="2852737"/>
          </a:xfrm>
        </p:spPr>
        <p:txBody>
          <a:bodyPr anchor="b">
            <a:normAutofit/>
          </a:bodyPr>
          <a:lstStyle>
            <a:lvl1pPr algn="ctr">
              <a:defRPr sz="40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3643669"/>
            <a:ext cx="10515600" cy="1500187"/>
          </a:xfrm>
          <a:prstGeom prst="rect">
            <a:avLst/>
          </a:prstGeom>
        </p:spPr>
        <p:txBody>
          <a:bodyPr>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E497655B-49D1-415E-B15A-B2F888EF5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3965" y="5548021"/>
            <a:ext cx="2424069" cy="900562"/>
          </a:xfrm>
          <a:prstGeom prst="rect">
            <a:avLst/>
          </a:prstGeom>
        </p:spPr>
      </p:pic>
      <p:cxnSp>
        <p:nvCxnSpPr>
          <p:cNvPr id="10" name="Straight Connector 9">
            <a:extLst>
              <a:ext uri="{FF2B5EF4-FFF2-40B4-BE49-F238E27FC236}">
                <a16:creationId xmlns:a16="http://schemas.microsoft.com/office/drawing/2014/main" id="{1F64938E-35AA-44A4-9C33-7DC47AC84538}"/>
              </a:ext>
            </a:extLst>
          </p:cNvPr>
          <p:cNvCxnSpPr>
            <a:cxnSpLocks/>
          </p:cNvCxnSpPr>
          <p:nvPr userDrawn="1"/>
        </p:nvCxnSpPr>
        <p:spPr>
          <a:xfrm>
            <a:off x="909354" y="3459196"/>
            <a:ext cx="103732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7" name="Rectangle 6">
            <a:extLst>
              <a:ext uri="{FF2B5EF4-FFF2-40B4-BE49-F238E27FC236}">
                <a16:creationId xmlns:a16="http://schemas.microsoft.com/office/drawing/2014/main" id="{BC26A12C-F679-4119-94A1-CB55325B9D2B}"/>
              </a:ext>
            </a:extLst>
          </p:cNvPr>
          <p:cNvSpPr/>
          <p:nvPr userDrawn="1"/>
        </p:nvSpPr>
        <p:spPr>
          <a:xfrm>
            <a:off x="-9145" y="2401"/>
            <a:ext cx="229861" cy="6863481"/>
          </a:xfrm>
          <a:prstGeom prst="rect">
            <a:avLst/>
          </a:prstGeom>
          <a:gradFill flip="none" rotWithShape="1">
            <a:gsLst>
              <a:gs pos="0">
                <a:schemeClr val="accent1"/>
              </a:gs>
              <a:gs pos="100000">
                <a:schemeClr val="accent1">
                  <a:lumMod val="75000"/>
                </a:scheme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494523" y="1674261"/>
            <a:ext cx="11439330" cy="2852737"/>
          </a:xfrm>
        </p:spPr>
        <p:txBody>
          <a:bodyPr>
            <a:normAutofit/>
          </a:bodyPr>
          <a:lstStyle/>
          <a:p>
            <a:r>
              <a:rPr lang="en-US" sz="4400" dirty="0"/>
              <a:t>Addressing PH Subtypes: Raising Awareness of Understudied Populations</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a:xfrm>
            <a:off x="838199" y="4263657"/>
            <a:ext cx="10515600" cy="2223408"/>
          </a:xfrm>
        </p:spPr>
        <p:txBody>
          <a:bodyPr>
            <a:normAutofit fontScale="85000" lnSpcReduction="20000"/>
          </a:bodyPr>
          <a:lstStyle/>
          <a:p>
            <a:r>
              <a:rPr lang="en-US" dirty="0"/>
              <a:t>Richard Krasuski, MD</a:t>
            </a:r>
          </a:p>
          <a:p>
            <a:r>
              <a:rPr lang="en-US" dirty="0"/>
              <a:t>Professor of Medicine and Pediatrics</a:t>
            </a:r>
          </a:p>
          <a:p>
            <a:r>
              <a:rPr lang="en-US" dirty="0"/>
              <a:t>Director, Adult Congenital Heart Disease Center </a:t>
            </a:r>
          </a:p>
          <a:p>
            <a:r>
              <a:rPr lang="en-US" dirty="0"/>
              <a:t>Director, Hemodynamic Research</a:t>
            </a:r>
          </a:p>
          <a:p>
            <a:r>
              <a:rPr lang="en-US" dirty="0"/>
              <a:t>Director, Interventional CTEPH Program</a:t>
            </a:r>
          </a:p>
          <a:p>
            <a:r>
              <a:rPr lang="en-US" dirty="0"/>
              <a:t>Duke University Medical Center</a:t>
            </a:r>
          </a:p>
          <a:p>
            <a:r>
              <a:rPr lang="en-US" dirty="0"/>
              <a:t>Durham, NC</a:t>
            </a:r>
          </a:p>
        </p:txBody>
      </p:sp>
    </p:spTree>
    <p:extLst>
      <p:ext uri="{BB962C8B-B14F-4D97-AF65-F5344CB8AC3E}">
        <p14:creationId xmlns:p14="http://schemas.microsoft.com/office/powerpoint/2010/main" val="286969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690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243040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8857EB-58E0-F83B-E7C1-BC77755BE2BC}"/>
              </a:ext>
            </a:extLst>
          </p:cNvPr>
          <p:cNvSpPr>
            <a:spLocks noGrp="1"/>
          </p:cNvSpPr>
          <p:nvPr>
            <p:ph type="title"/>
          </p:nvPr>
        </p:nvSpPr>
        <p:spPr/>
        <p:txBody>
          <a:bodyPr/>
          <a:lstStyle/>
          <a:p>
            <a:r>
              <a:rPr lang="en-US" dirty="0"/>
              <a:t>Learning Objectives</a:t>
            </a:r>
          </a:p>
        </p:txBody>
      </p:sp>
      <p:sp>
        <p:nvSpPr>
          <p:cNvPr id="5" name="Content Placeholder 4">
            <a:extLst>
              <a:ext uri="{FF2B5EF4-FFF2-40B4-BE49-F238E27FC236}">
                <a16:creationId xmlns:a16="http://schemas.microsoft.com/office/drawing/2014/main" id="{A018922B-9925-397B-AC16-A12EDDB59248}"/>
              </a:ext>
            </a:extLst>
          </p:cNvPr>
          <p:cNvSpPr>
            <a:spLocks noGrp="1"/>
          </p:cNvSpPr>
          <p:nvPr>
            <p:ph idx="1"/>
          </p:nvPr>
        </p:nvSpPr>
        <p:spPr/>
        <p:txBody>
          <a:bodyPr/>
          <a:lstStyle/>
          <a:p>
            <a:r>
              <a:rPr lang="en-US" dirty="0"/>
              <a:t>Review characteristics of PH patient groups that fall outside of the idiopathic category</a:t>
            </a:r>
          </a:p>
          <a:p>
            <a:r>
              <a:rPr lang="en-US" dirty="0"/>
              <a:t>Discuss the screening, diagnosis and expedient referral of non-idiopathic patients to PH specialty centers from community generalists and specialty healthcare providers</a:t>
            </a:r>
          </a:p>
          <a:p>
            <a:r>
              <a:rPr lang="en-US" dirty="0"/>
              <a:t>Focus on understudied PH groups that require special diagnostic attention by all healthcare providers</a:t>
            </a:r>
          </a:p>
          <a:p>
            <a:r>
              <a:rPr lang="en-US" dirty="0"/>
              <a:t>Review treatment and management approaches to these understudied PH patients</a:t>
            </a:r>
          </a:p>
          <a:p>
            <a:endParaRPr lang="en-US" dirty="0"/>
          </a:p>
        </p:txBody>
      </p:sp>
    </p:spTree>
    <p:extLst>
      <p:ext uri="{BB962C8B-B14F-4D97-AF65-F5344CB8AC3E}">
        <p14:creationId xmlns:p14="http://schemas.microsoft.com/office/powerpoint/2010/main" val="199387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2AF79-F848-6A6D-47CF-DEBA6780A97B}"/>
              </a:ext>
            </a:extLst>
          </p:cNvPr>
          <p:cNvSpPr>
            <a:spLocks noGrp="1"/>
          </p:cNvSpPr>
          <p:nvPr>
            <p:ph type="title"/>
          </p:nvPr>
        </p:nvSpPr>
        <p:spPr/>
        <p:txBody>
          <a:bodyPr/>
          <a:lstStyle/>
          <a:p>
            <a:r>
              <a:rPr lang="en-US" dirty="0"/>
              <a:t>ACHD: Basic Lesion Types</a:t>
            </a:r>
          </a:p>
        </p:txBody>
      </p:sp>
    </p:spTree>
    <p:extLst>
      <p:ext uri="{BB962C8B-B14F-4D97-AF65-F5344CB8AC3E}">
        <p14:creationId xmlns:p14="http://schemas.microsoft.com/office/powerpoint/2010/main" val="72077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634B-F01A-E7FE-31D4-2B70D404B642}"/>
              </a:ext>
            </a:extLst>
          </p:cNvPr>
          <p:cNvSpPr>
            <a:spLocks noGrp="1"/>
          </p:cNvSpPr>
          <p:nvPr>
            <p:ph type="title"/>
          </p:nvPr>
        </p:nvSpPr>
        <p:spPr>
          <a:xfrm>
            <a:off x="609600" y="18530"/>
            <a:ext cx="10744200" cy="1185577"/>
          </a:xfrm>
        </p:spPr>
        <p:txBody>
          <a:bodyPr>
            <a:normAutofit/>
          </a:bodyPr>
          <a:lstStyle/>
          <a:p>
            <a:r>
              <a:rPr lang="en-US" dirty="0"/>
              <a:t>Many Different Lesions Result in PH, BUT Very Few Have Been Included in Prospective Studies</a:t>
            </a:r>
          </a:p>
        </p:txBody>
      </p:sp>
      <p:grpSp>
        <p:nvGrpSpPr>
          <p:cNvPr id="29" name="Group 28">
            <a:extLst>
              <a:ext uri="{FF2B5EF4-FFF2-40B4-BE49-F238E27FC236}">
                <a16:creationId xmlns:a16="http://schemas.microsoft.com/office/drawing/2014/main" id="{3C93C8A6-CF90-43D4-9AA2-298EB15C4490}"/>
              </a:ext>
            </a:extLst>
          </p:cNvPr>
          <p:cNvGrpSpPr/>
          <p:nvPr/>
        </p:nvGrpSpPr>
        <p:grpSpPr>
          <a:xfrm>
            <a:off x="715427" y="1326026"/>
            <a:ext cx="6933637" cy="4931936"/>
            <a:chOff x="28637" y="1074932"/>
            <a:chExt cx="6933637" cy="4931936"/>
          </a:xfrm>
        </p:grpSpPr>
        <p:grpSp>
          <p:nvGrpSpPr>
            <p:cNvPr id="12" name="Group 45">
              <a:extLst>
                <a:ext uri="{FF2B5EF4-FFF2-40B4-BE49-F238E27FC236}">
                  <a16:creationId xmlns:a16="http://schemas.microsoft.com/office/drawing/2014/main" id="{D1D889C5-15ED-46FF-A168-CAA812FB9626}"/>
                </a:ext>
              </a:extLst>
            </p:cNvPr>
            <p:cNvGrpSpPr>
              <a:grpSpLocks/>
            </p:cNvGrpSpPr>
            <p:nvPr/>
          </p:nvGrpSpPr>
          <p:grpSpPr bwMode="auto">
            <a:xfrm>
              <a:off x="28637" y="3977732"/>
              <a:ext cx="2714222" cy="2029136"/>
              <a:chOff x="289" y="1658"/>
              <a:chExt cx="1772" cy="2492"/>
            </a:xfrm>
          </p:grpSpPr>
          <p:sp>
            <p:nvSpPr>
              <p:cNvPr id="13" name="AutoShape 40">
                <a:extLst>
                  <a:ext uri="{FF2B5EF4-FFF2-40B4-BE49-F238E27FC236}">
                    <a16:creationId xmlns:a16="http://schemas.microsoft.com/office/drawing/2014/main" id="{86B01394-8E9A-45C3-B1BD-3F7EFDA180A1}"/>
                  </a:ext>
                </a:extLst>
              </p:cNvPr>
              <p:cNvSpPr>
                <a:spLocks noChangeArrowheads="1"/>
              </p:cNvSpPr>
              <p:nvPr/>
            </p:nvSpPr>
            <p:spPr bwMode="auto">
              <a:xfrm>
                <a:off x="304" y="1706"/>
                <a:ext cx="1492" cy="2397"/>
              </a:xfrm>
              <a:prstGeom prst="wedgeRectCallout">
                <a:avLst>
                  <a:gd name="adj1" fmla="val 35093"/>
                  <a:gd name="adj2" fmla="val -64630"/>
                </a:avLst>
              </a:prstGeom>
              <a:solidFill>
                <a:srgbClr val="E5F4FF"/>
              </a:solidFill>
              <a:ln w="12700">
                <a:solidFill>
                  <a:schemeClr val="tx2"/>
                </a:solidFill>
                <a:miter lim="800000"/>
                <a:headEnd/>
                <a:tailEnd/>
              </a:ln>
              <a:effectLst>
                <a:outerShdw dist="45791" dir="2021404" algn="ctr" rotWithShape="0">
                  <a:srgbClr val="949494"/>
                </a:outerShdw>
              </a:effectLst>
            </p:spPr>
            <p:txBody>
              <a:bodyPr/>
              <a:lstStyle/>
              <a:p>
                <a:pPr algn="ctr" eaLnBrk="1" hangingPunct="1">
                  <a:defRPr/>
                </a:pPr>
                <a:endParaRPr lang="en-US" dirty="0">
                  <a:solidFill>
                    <a:srgbClr val="000000"/>
                  </a:solidFill>
                  <a:effectLst>
                    <a:outerShdw blurRad="38100" dist="38100" dir="2700000" algn="tl">
                      <a:schemeClr val="bg1">
                        <a:alpha val="43000"/>
                      </a:schemeClr>
                    </a:outerShdw>
                  </a:effectLst>
                </a:endParaRPr>
              </a:p>
            </p:txBody>
          </p:sp>
          <p:sp>
            <p:nvSpPr>
              <p:cNvPr id="14" name="Rectangle 16">
                <a:extLst>
                  <a:ext uri="{FF2B5EF4-FFF2-40B4-BE49-F238E27FC236}">
                    <a16:creationId xmlns:a16="http://schemas.microsoft.com/office/drawing/2014/main" id="{B1382A3D-5FF5-44C9-83B5-6E0D0BCDBA97}"/>
                  </a:ext>
                </a:extLst>
              </p:cNvPr>
              <p:cNvSpPr>
                <a:spLocks noChangeArrowheads="1"/>
              </p:cNvSpPr>
              <p:nvPr/>
            </p:nvSpPr>
            <p:spPr bwMode="auto">
              <a:xfrm>
                <a:off x="289" y="1658"/>
                <a:ext cx="1772" cy="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1" rIns="90487" bIns="44451">
                <a:spAutoFit/>
              </a:bodyPr>
              <a:lstStyle/>
              <a:p>
                <a:pPr marL="111123" indent="-111123">
                  <a:buFontTx/>
                  <a:buChar char="•"/>
                  <a:defRPr/>
                </a:pPr>
                <a:r>
                  <a:rPr lang="en-US" altLang="en-US" sz="1400" b="1" dirty="0">
                    <a:solidFill>
                      <a:schemeClr val="accent1"/>
                    </a:solidFill>
                  </a:rPr>
                  <a:t>Large defects </a:t>
                </a:r>
                <a:br>
                  <a:rPr lang="en-US" altLang="en-US" sz="1400" b="1" dirty="0">
                    <a:solidFill>
                      <a:schemeClr val="accent1"/>
                    </a:solidFill>
                  </a:rPr>
                </a:br>
                <a:r>
                  <a:rPr lang="en-US" altLang="en-US" sz="1400" b="1" dirty="0">
                    <a:solidFill>
                      <a:schemeClr val="accent1"/>
                    </a:solidFill>
                  </a:rPr>
                  <a:t>(ASD &gt; 2 cm, </a:t>
                </a:r>
                <a:br>
                  <a:rPr lang="en-US" altLang="en-US" sz="1400" b="1" dirty="0">
                    <a:solidFill>
                      <a:schemeClr val="accent1"/>
                    </a:solidFill>
                  </a:rPr>
                </a:br>
                <a:r>
                  <a:rPr lang="en-US" altLang="en-US" sz="1400" b="1" dirty="0">
                    <a:solidFill>
                      <a:schemeClr val="accent1"/>
                    </a:solidFill>
                  </a:rPr>
                  <a:t>VSD &gt; 1 cm, </a:t>
                </a:r>
                <a:br>
                  <a:rPr lang="en-US" altLang="en-US" sz="1400" b="1" dirty="0">
                    <a:solidFill>
                      <a:schemeClr val="accent1"/>
                    </a:solidFill>
                  </a:rPr>
                </a:br>
                <a:r>
                  <a:rPr lang="en-US" altLang="en-US" sz="1400" b="1" dirty="0">
                    <a:solidFill>
                      <a:schemeClr val="accent1"/>
                    </a:solidFill>
                  </a:rPr>
                  <a:t>PDA &gt; 0.6 cm</a:t>
                </a:r>
                <a:endParaRPr lang="en-US" sz="1400" b="1" dirty="0">
                  <a:solidFill>
                    <a:schemeClr val="accent1"/>
                  </a:solidFill>
                </a:endParaRPr>
              </a:p>
              <a:p>
                <a:pPr marL="111123" indent="-111123">
                  <a:buFontTx/>
                  <a:buChar char="•"/>
                  <a:defRPr/>
                </a:pPr>
                <a:r>
                  <a:rPr lang="en-US" sz="1400" b="1" dirty="0">
                    <a:solidFill>
                      <a:srgbClr val="000000"/>
                    </a:solidFill>
                    <a:effectLst>
                      <a:outerShdw blurRad="38100" dist="38100" dir="2700000" algn="tl">
                        <a:schemeClr val="bg1">
                          <a:alpha val="43000"/>
                        </a:schemeClr>
                      </a:outerShdw>
                    </a:effectLst>
                  </a:rPr>
                  <a:t>Simple ASD</a:t>
                </a:r>
              </a:p>
              <a:p>
                <a:pPr marL="111123" indent="-111123">
                  <a:buFontTx/>
                  <a:buChar char="•"/>
                  <a:defRPr/>
                </a:pPr>
                <a:r>
                  <a:rPr lang="en-US" sz="1400" b="1" dirty="0">
                    <a:solidFill>
                      <a:srgbClr val="000000"/>
                    </a:solidFill>
                    <a:effectLst>
                      <a:outerShdw blurRad="38100" dist="38100" dir="2700000" algn="tl">
                        <a:schemeClr val="bg1">
                          <a:alpha val="43000"/>
                        </a:schemeClr>
                      </a:outerShdw>
                    </a:effectLst>
                  </a:rPr>
                  <a:t>Simple Aortic Disease</a:t>
                </a:r>
              </a:p>
              <a:p>
                <a:pPr marL="111123" indent="-111123">
                  <a:buFontTx/>
                  <a:buChar char="•"/>
                  <a:defRPr/>
                </a:pPr>
                <a:r>
                  <a:rPr lang="en-US" sz="1400" b="1" dirty="0">
                    <a:solidFill>
                      <a:srgbClr val="000000"/>
                    </a:solidFill>
                    <a:effectLst>
                      <a:outerShdw blurRad="38100" dist="38100" dir="2700000" algn="tl">
                        <a:schemeClr val="bg1">
                          <a:alpha val="43000"/>
                        </a:schemeClr>
                      </a:outerShdw>
                    </a:effectLst>
                  </a:rPr>
                  <a:t>Simple Mitral Disease</a:t>
                </a:r>
              </a:p>
              <a:p>
                <a:pPr marL="111123" indent="-111123">
                  <a:buFontTx/>
                  <a:buChar char="•"/>
                  <a:defRPr/>
                </a:pPr>
                <a:r>
                  <a:rPr lang="en-US" sz="1400" b="1" dirty="0">
                    <a:solidFill>
                      <a:srgbClr val="000000"/>
                    </a:solidFill>
                    <a:effectLst>
                      <a:outerShdw blurRad="38100" dist="38100" dir="2700000" algn="tl">
                        <a:schemeClr val="bg1">
                          <a:alpha val="43000"/>
                        </a:schemeClr>
                      </a:outerShdw>
                    </a:effectLst>
                  </a:rPr>
                  <a:t>Simple PDA</a:t>
                </a:r>
              </a:p>
              <a:p>
                <a:pPr marL="111123" indent="-111123">
                  <a:buFontTx/>
                  <a:buChar char="•"/>
                  <a:defRPr/>
                </a:pPr>
                <a:r>
                  <a:rPr lang="en-US" sz="1400" b="1" dirty="0">
                    <a:solidFill>
                      <a:srgbClr val="000000"/>
                    </a:solidFill>
                    <a:effectLst>
                      <a:outerShdw blurRad="38100" dist="38100" dir="2700000" algn="tl">
                        <a:schemeClr val="bg1">
                          <a:alpha val="43000"/>
                        </a:schemeClr>
                      </a:outerShdw>
                    </a:effectLst>
                  </a:rPr>
                  <a:t>Mild Valvular PS</a:t>
                </a:r>
              </a:p>
            </p:txBody>
          </p:sp>
        </p:grpSp>
        <p:grpSp>
          <p:nvGrpSpPr>
            <p:cNvPr id="28" name="Group 27">
              <a:extLst>
                <a:ext uri="{FF2B5EF4-FFF2-40B4-BE49-F238E27FC236}">
                  <a16:creationId xmlns:a16="http://schemas.microsoft.com/office/drawing/2014/main" id="{138A001D-F1DC-42B3-9E28-7BC66DAF7484}"/>
                </a:ext>
              </a:extLst>
            </p:cNvPr>
            <p:cNvGrpSpPr/>
            <p:nvPr/>
          </p:nvGrpSpPr>
          <p:grpSpPr>
            <a:xfrm>
              <a:off x="62993" y="1074932"/>
              <a:ext cx="6899281" cy="4537097"/>
              <a:chOff x="62993" y="1074932"/>
              <a:chExt cx="6899281" cy="4537097"/>
            </a:xfrm>
          </p:grpSpPr>
          <p:graphicFrame>
            <p:nvGraphicFramePr>
              <p:cNvPr id="4" name="Object 3">
                <a:extLst>
                  <a:ext uri="{FF2B5EF4-FFF2-40B4-BE49-F238E27FC236}">
                    <a16:creationId xmlns:a16="http://schemas.microsoft.com/office/drawing/2014/main" id="{DAAB6262-79FA-411A-8230-108D8F67FDD9}"/>
                  </a:ext>
                </a:extLst>
              </p:cNvPr>
              <p:cNvGraphicFramePr>
                <a:graphicFrameLocks noChangeAspect="1"/>
              </p:cNvGraphicFramePr>
              <p:nvPr>
                <p:extLst>
                  <p:ext uri="{D42A27DB-BD31-4B8C-83A1-F6EECF244321}">
                    <p14:modId xmlns:p14="http://schemas.microsoft.com/office/powerpoint/2010/main" val="2008340392"/>
                  </p:ext>
                </p:extLst>
              </p:nvPr>
            </p:nvGraphicFramePr>
            <p:xfrm>
              <a:off x="62993" y="1486093"/>
              <a:ext cx="5708651" cy="27082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A1ED8969-9384-4509-A0EB-7ADD6C3A5D8B}"/>
                  </a:ext>
                </a:extLst>
              </p:cNvPr>
              <p:cNvSpPr txBox="1">
                <a:spLocks noChangeArrowheads="1"/>
              </p:cNvSpPr>
              <p:nvPr/>
            </p:nvSpPr>
            <p:spPr bwMode="auto">
              <a:xfrm>
                <a:off x="2987170" y="1074932"/>
                <a:ext cx="1779588" cy="492125"/>
              </a:xfrm>
              <a:prstGeom prst="rect">
                <a:avLst/>
              </a:prstGeom>
              <a:noFill/>
              <a:ln>
                <a:noFill/>
              </a:ln>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defRPr/>
                </a:pPr>
                <a:r>
                  <a:rPr lang="en-US" b="1" dirty="0"/>
                  <a:t>Complex</a:t>
                </a:r>
              </a:p>
            </p:txBody>
          </p:sp>
          <p:sp>
            <p:nvSpPr>
              <p:cNvPr id="19" name="Text Box 5">
                <a:extLst>
                  <a:ext uri="{FF2B5EF4-FFF2-40B4-BE49-F238E27FC236}">
                    <a16:creationId xmlns:a16="http://schemas.microsoft.com/office/drawing/2014/main" id="{257663A1-9D9D-4E83-ADBD-EC879F8BB5EF}"/>
                  </a:ext>
                </a:extLst>
              </p:cNvPr>
              <p:cNvSpPr txBox="1">
                <a:spLocks noChangeArrowheads="1"/>
              </p:cNvSpPr>
              <p:nvPr/>
            </p:nvSpPr>
            <p:spPr bwMode="auto">
              <a:xfrm>
                <a:off x="209046" y="3384743"/>
                <a:ext cx="1443037" cy="492125"/>
              </a:xfrm>
              <a:prstGeom prst="rect">
                <a:avLst/>
              </a:prstGeom>
              <a:noFill/>
              <a:ln>
                <a:noFill/>
              </a:ln>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defRPr/>
                </a:pPr>
                <a:r>
                  <a:rPr lang="en-US" b="1" dirty="0"/>
                  <a:t>Simple</a:t>
                </a:r>
              </a:p>
            </p:txBody>
          </p:sp>
          <p:grpSp>
            <p:nvGrpSpPr>
              <p:cNvPr id="27" name="Group 26">
                <a:extLst>
                  <a:ext uri="{FF2B5EF4-FFF2-40B4-BE49-F238E27FC236}">
                    <a16:creationId xmlns:a16="http://schemas.microsoft.com/office/drawing/2014/main" id="{2D170388-3C47-4AFB-8B70-3EFC471CE28D}"/>
                  </a:ext>
                </a:extLst>
              </p:cNvPr>
              <p:cNvGrpSpPr/>
              <p:nvPr/>
            </p:nvGrpSpPr>
            <p:grpSpPr>
              <a:xfrm>
                <a:off x="1036133" y="1103506"/>
                <a:ext cx="5926141" cy="4508523"/>
                <a:chOff x="1036133" y="1103506"/>
                <a:chExt cx="5926141" cy="4508523"/>
              </a:xfrm>
            </p:grpSpPr>
            <p:grpSp>
              <p:nvGrpSpPr>
                <p:cNvPr id="6" name="Group 43">
                  <a:extLst>
                    <a:ext uri="{FF2B5EF4-FFF2-40B4-BE49-F238E27FC236}">
                      <a16:creationId xmlns:a16="http://schemas.microsoft.com/office/drawing/2014/main" id="{ADE7FF2F-39F8-46F6-BE5B-E242C3A22B97}"/>
                    </a:ext>
                  </a:extLst>
                </p:cNvPr>
                <p:cNvGrpSpPr>
                  <a:grpSpLocks/>
                </p:cNvGrpSpPr>
                <p:nvPr/>
              </p:nvGrpSpPr>
              <p:grpSpPr bwMode="auto">
                <a:xfrm>
                  <a:off x="4928685" y="1103506"/>
                  <a:ext cx="1911350" cy="2054232"/>
                  <a:chOff x="4096" y="1134"/>
                  <a:chExt cx="1204" cy="1294"/>
                </a:xfrm>
              </p:grpSpPr>
              <p:sp>
                <p:nvSpPr>
                  <p:cNvPr id="7" name="AutoShape 38">
                    <a:extLst>
                      <a:ext uri="{FF2B5EF4-FFF2-40B4-BE49-F238E27FC236}">
                        <a16:creationId xmlns:a16="http://schemas.microsoft.com/office/drawing/2014/main" id="{9A441634-A4AF-4130-A44E-05C0DDF426B5}"/>
                      </a:ext>
                    </a:extLst>
                  </p:cNvPr>
                  <p:cNvSpPr>
                    <a:spLocks noChangeArrowheads="1"/>
                  </p:cNvSpPr>
                  <p:nvPr/>
                </p:nvSpPr>
                <p:spPr bwMode="auto">
                  <a:xfrm>
                    <a:off x="4096" y="1141"/>
                    <a:ext cx="1204" cy="1287"/>
                  </a:xfrm>
                  <a:prstGeom prst="wedgeRectCallout">
                    <a:avLst>
                      <a:gd name="adj1" fmla="val -95384"/>
                      <a:gd name="adj2" fmla="val -7847"/>
                    </a:avLst>
                  </a:prstGeom>
                  <a:solidFill>
                    <a:srgbClr val="E5F4FF"/>
                  </a:solidFill>
                  <a:ln w="12700">
                    <a:solidFill>
                      <a:schemeClr val="tx2"/>
                    </a:solidFill>
                    <a:miter lim="800000"/>
                    <a:headEnd/>
                    <a:tailEnd/>
                  </a:ln>
                  <a:effectLst>
                    <a:outerShdw dist="45791" dir="2021404" algn="ctr" rotWithShape="0">
                      <a:srgbClr val="949494"/>
                    </a:outerShdw>
                  </a:effectLst>
                </p:spPr>
                <p:txBody>
                  <a:bodyPr/>
                  <a:lstStyle/>
                  <a:p>
                    <a:pPr algn="ctr" eaLnBrk="1" hangingPunct="1">
                      <a:defRPr/>
                    </a:pPr>
                    <a:endParaRPr lang="en-US" dirty="0">
                      <a:solidFill>
                        <a:srgbClr val="000000"/>
                      </a:solidFill>
                      <a:effectLst>
                        <a:outerShdw blurRad="38100" dist="38100" dir="2700000" algn="tl">
                          <a:schemeClr val="bg1">
                            <a:alpha val="43000"/>
                          </a:schemeClr>
                        </a:outerShdw>
                      </a:effectLst>
                    </a:endParaRPr>
                  </a:p>
                </p:txBody>
              </p:sp>
              <p:sp>
                <p:nvSpPr>
                  <p:cNvPr id="8" name="Rectangle 14">
                    <a:extLst>
                      <a:ext uri="{FF2B5EF4-FFF2-40B4-BE49-F238E27FC236}">
                        <a16:creationId xmlns:a16="http://schemas.microsoft.com/office/drawing/2014/main" id="{F3644B2D-202D-46B1-847B-49E3DD34F973}"/>
                      </a:ext>
                    </a:extLst>
                  </p:cNvPr>
                  <p:cNvSpPr>
                    <a:spLocks noChangeArrowheads="1"/>
                  </p:cNvSpPr>
                  <p:nvPr/>
                </p:nvSpPr>
                <p:spPr bwMode="auto">
                  <a:xfrm>
                    <a:off x="4155" y="1134"/>
                    <a:ext cx="981"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1" rIns="90487" bIns="44451">
                    <a:spAutoFit/>
                  </a:bodyPr>
                  <a:lstStyle/>
                  <a:p>
                    <a:pPr marL="111123" indent="-111123">
                      <a:lnSpc>
                        <a:spcPct val="90000"/>
                      </a:lnSpc>
                      <a:buFontTx/>
                      <a:buChar char="•"/>
                      <a:defRPr/>
                    </a:pPr>
                    <a:r>
                      <a:rPr lang="en-US" sz="1400" b="1" dirty="0">
                        <a:effectLst>
                          <a:outerShdw blurRad="38100" dist="38100" dir="2700000" algn="tl">
                            <a:schemeClr val="bg1">
                              <a:alpha val="43000"/>
                            </a:schemeClr>
                          </a:outerShdw>
                        </a:effectLst>
                        <a:latin typeface="Arial Narrow" pitchFamily="34" charset="0"/>
                      </a:rPr>
                      <a:t>Mitral Atresia</a:t>
                    </a:r>
                  </a:p>
                  <a:p>
                    <a:pPr marL="111123" indent="-111123">
                      <a:lnSpc>
                        <a:spcPct val="90000"/>
                      </a:lnSpc>
                      <a:buFontTx/>
                      <a:buChar char="•"/>
                      <a:defRPr/>
                    </a:pPr>
                    <a:r>
                      <a:rPr lang="en-US" sz="1400" b="1" dirty="0">
                        <a:solidFill>
                          <a:schemeClr val="accent1"/>
                        </a:solidFill>
                        <a:latin typeface="Arial Narrow" pitchFamily="34" charset="0"/>
                      </a:rPr>
                      <a:t>d-TGA</a:t>
                    </a:r>
                  </a:p>
                  <a:p>
                    <a:pPr marL="111123" indent="-111123">
                      <a:lnSpc>
                        <a:spcPct val="90000"/>
                      </a:lnSpc>
                      <a:buFontTx/>
                      <a:buChar char="•"/>
                      <a:defRPr/>
                    </a:pPr>
                    <a:r>
                      <a:rPr lang="en-US" sz="1400" b="1" dirty="0">
                        <a:solidFill>
                          <a:schemeClr val="accent1"/>
                        </a:solidFill>
                        <a:latin typeface="Arial Narrow" pitchFamily="34" charset="0"/>
                      </a:rPr>
                      <a:t>CCTGA</a:t>
                    </a:r>
                  </a:p>
                  <a:p>
                    <a:pPr marL="111123" indent="-111123">
                      <a:lnSpc>
                        <a:spcPct val="90000"/>
                      </a:lnSpc>
                      <a:buFontTx/>
                      <a:buChar char="•"/>
                      <a:defRPr/>
                    </a:pPr>
                    <a:r>
                      <a:rPr lang="en-US" sz="1400" b="1" dirty="0">
                        <a:solidFill>
                          <a:schemeClr val="accent1"/>
                        </a:solidFill>
                        <a:latin typeface="Arial Narrow" pitchFamily="34" charset="0"/>
                      </a:rPr>
                      <a:t>DORV</a:t>
                    </a:r>
                  </a:p>
                  <a:p>
                    <a:pPr marL="111123" indent="-111123">
                      <a:lnSpc>
                        <a:spcPct val="90000"/>
                      </a:lnSpc>
                      <a:buFontTx/>
                      <a:buChar char="•"/>
                      <a:defRPr/>
                    </a:pPr>
                    <a:r>
                      <a:rPr lang="en-US" sz="1400" b="1" dirty="0">
                        <a:solidFill>
                          <a:schemeClr val="accent1"/>
                        </a:solidFill>
                        <a:latin typeface="Arial Narrow" pitchFamily="34" charset="0"/>
                      </a:rPr>
                      <a:t>Heterotaxy</a:t>
                    </a:r>
                  </a:p>
                  <a:p>
                    <a:pPr marL="111123" indent="-111123">
                      <a:lnSpc>
                        <a:spcPct val="90000"/>
                      </a:lnSpc>
                      <a:buFontTx/>
                      <a:buChar char="•"/>
                      <a:defRPr/>
                    </a:pPr>
                    <a:r>
                      <a:rPr lang="en-US" sz="1400" b="1" dirty="0">
                        <a:solidFill>
                          <a:schemeClr val="accent1"/>
                        </a:solidFill>
                        <a:latin typeface="Arial Narrow" pitchFamily="34" charset="0"/>
                      </a:rPr>
                      <a:t>Single ventricle</a:t>
                    </a:r>
                  </a:p>
                  <a:p>
                    <a:pPr marL="111123" indent="-111123">
                      <a:lnSpc>
                        <a:spcPct val="90000"/>
                      </a:lnSpc>
                      <a:buFontTx/>
                      <a:buChar char="•"/>
                      <a:defRPr/>
                    </a:pPr>
                    <a:r>
                      <a:rPr lang="en-US" sz="1400" b="1" dirty="0">
                        <a:solidFill>
                          <a:srgbClr val="000000"/>
                        </a:solidFill>
                        <a:effectLst>
                          <a:outerShdw blurRad="38100" dist="38100" dir="2700000" algn="tl">
                            <a:schemeClr val="bg1">
                              <a:alpha val="43000"/>
                            </a:schemeClr>
                          </a:outerShdw>
                        </a:effectLst>
                        <a:latin typeface="Arial Narrow" pitchFamily="34" charset="0"/>
                      </a:rPr>
                      <a:t>Conduits</a:t>
                    </a:r>
                  </a:p>
                  <a:p>
                    <a:pPr marL="111123" indent="-111123">
                      <a:lnSpc>
                        <a:spcPct val="90000"/>
                      </a:lnSpc>
                      <a:buFontTx/>
                      <a:buChar char="•"/>
                      <a:defRPr/>
                    </a:pPr>
                    <a:r>
                      <a:rPr lang="en-US" sz="1400" b="1" dirty="0">
                        <a:solidFill>
                          <a:srgbClr val="000000"/>
                        </a:solidFill>
                        <a:effectLst>
                          <a:outerShdw blurRad="38100" dist="38100" dir="2700000" algn="tl">
                            <a:schemeClr val="bg1">
                              <a:alpha val="43000"/>
                            </a:schemeClr>
                          </a:outerShdw>
                        </a:effectLst>
                        <a:latin typeface="Arial Narrow" pitchFamily="34" charset="0"/>
                      </a:rPr>
                      <a:t>Truncus</a:t>
                    </a:r>
                  </a:p>
                  <a:p>
                    <a:pPr marL="111123" indent="-111123">
                      <a:lnSpc>
                        <a:spcPct val="90000"/>
                      </a:lnSpc>
                      <a:buFontTx/>
                      <a:buChar char="•"/>
                      <a:defRPr/>
                    </a:pPr>
                    <a:r>
                      <a:rPr lang="en-US" sz="1400" b="1" dirty="0">
                        <a:solidFill>
                          <a:srgbClr val="000000"/>
                        </a:solidFill>
                        <a:effectLst>
                          <a:outerShdw blurRad="38100" dist="38100" dir="2700000" algn="tl">
                            <a:schemeClr val="bg1">
                              <a:alpha val="43000"/>
                            </a:schemeClr>
                          </a:outerShdw>
                        </a:effectLst>
                        <a:latin typeface="Arial Narrow" pitchFamily="34" charset="0"/>
                      </a:rPr>
                      <a:t>Cyanotic</a:t>
                    </a:r>
                  </a:p>
                  <a:p>
                    <a:pPr marL="111123" indent="-111123">
                      <a:lnSpc>
                        <a:spcPct val="90000"/>
                      </a:lnSpc>
                      <a:buFontTx/>
                      <a:buChar char="•"/>
                      <a:defRPr/>
                    </a:pPr>
                    <a:r>
                      <a:rPr lang="en-US" sz="1400" b="1" dirty="0">
                        <a:solidFill>
                          <a:schemeClr val="accent1"/>
                        </a:solidFill>
                        <a:latin typeface="Arial Narrow" pitchFamily="34" charset="0"/>
                      </a:rPr>
                      <a:t>Eisenmenger</a:t>
                    </a:r>
                  </a:p>
                </p:txBody>
              </p:sp>
            </p:grpSp>
            <p:grpSp>
              <p:nvGrpSpPr>
                <p:cNvPr id="9" name="Group 44">
                  <a:extLst>
                    <a:ext uri="{FF2B5EF4-FFF2-40B4-BE49-F238E27FC236}">
                      <a16:creationId xmlns:a16="http://schemas.microsoft.com/office/drawing/2014/main" id="{945A0F50-EC60-4F89-8C99-1C08973DCE75}"/>
                    </a:ext>
                  </a:extLst>
                </p:cNvPr>
                <p:cNvGrpSpPr>
                  <a:grpSpLocks/>
                </p:cNvGrpSpPr>
                <p:nvPr/>
              </p:nvGrpSpPr>
              <p:grpSpPr bwMode="auto">
                <a:xfrm>
                  <a:off x="4838199" y="3326021"/>
                  <a:ext cx="2124075" cy="2286008"/>
                  <a:chOff x="4039" y="2534"/>
                  <a:chExt cx="1338" cy="1440"/>
                </a:xfrm>
              </p:grpSpPr>
              <p:sp>
                <p:nvSpPr>
                  <p:cNvPr id="10" name="AutoShape 39">
                    <a:extLst>
                      <a:ext uri="{FF2B5EF4-FFF2-40B4-BE49-F238E27FC236}">
                        <a16:creationId xmlns:a16="http://schemas.microsoft.com/office/drawing/2014/main" id="{B9965EDC-3C3F-46F3-890C-08760C2E3BE4}"/>
                      </a:ext>
                    </a:extLst>
                  </p:cNvPr>
                  <p:cNvSpPr>
                    <a:spLocks noChangeArrowheads="1"/>
                  </p:cNvSpPr>
                  <p:nvPr/>
                </p:nvSpPr>
                <p:spPr bwMode="auto">
                  <a:xfrm>
                    <a:off x="4039" y="2534"/>
                    <a:ext cx="1204" cy="1419"/>
                  </a:xfrm>
                  <a:prstGeom prst="wedgeRectCallout">
                    <a:avLst>
                      <a:gd name="adj1" fmla="val -76616"/>
                      <a:gd name="adj2" fmla="val -31537"/>
                    </a:avLst>
                  </a:prstGeom>
                  <a:solidFill>
                    <a:srgbClr val="E5F4FF"/>
                  </a:solidFill>
                  <a:ln w="12700">
                    <a:solidFill>
                      <a:schemeClr val="tx2"/>
                    </a:solidFill>
                    <a:miter lim="800000"/>
                    <a:headEnd/>
                    <a:tailEnd/>
                  </a:ln>
                  <a:effectLst>
                    <a:outerShdw dist="45791" dir="2021404" algn="ctr" rotWithShape="0">
                      <a:srgbClr val="949494"/>
                    </a:outerShdw>
                  </a:effectLst>
                </p:spPr>
                <p:txBody>
                  <a:bodyPr/>
                  <a:lstStyle/>
                  <a:p>
                    <a:pPr algn="ctr" eaLnBrk="1" hangingPunct="1">
                      <a:defRPr/>
                    </a:pPr>
                    <a:endParaRPr lang="en-US" dirty="0">
                      <a:solidFill>
                        <a:srgbClr val="000000"/>
                      </a:solidFill>
                      <a:effectLst>
                        <a:outerShdw blurRad="38100" dist="38100" dir="2700000" algn="tl">
                          <a:schemeClr val="bg1">
                            <a:alpha val="43000"/>
                          </a:schemeClr>
                        </a:outerShdw>
                      </a:effectLst>
                    </a:endParaRPr>
                  </a:p>
                </p:txBody>
              </p:sp>
              <p:sp>
                <p:nvSpPr>
                  <p:cNvPr id="11" name="Rectangle 15">
                    <a:extLst>
                      <a:ext uri="{FF2B5EF4-FFF2-40B4-BE49-F238E27FC236}">
                        <a16:creationId xmlns:a16="http://schemas.microsoft.com/office/drawing/2014/main" id="{14BC5DC9-57BE-4265-8519-389B76057310}"/>
                      </a:ext>
                    </a:extLst>
                  </p:cNvPr>
                  <p:cNvSpPr>
                    <a:spLocks noChangeArrowheads="1"/>
                  </p:cNvSpPr>
                  <p:nvPr/>
                </p:nvSpPr>
                <p:spPr bwMode="auto">
                  <a:xfrm>
                    <a:off x="4056" y="2574"/>
                    <a:ext cx="1321"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1" rIns="90487" bIns="44451">
                    <a:spAutoFit/>
                  </a:bodyPr>
                  <a:lstStyle/>
                  <a:p>
                    <a:pPr marL="111123" indent="-111123">
                      <a:lnSpc>
                        <a:spcPct val="90000"/>
                      </a:lnSpc>
                      <a:buFontTx/>
                      <a:buChar char="•"/>
                      <a:defRPr/>
                    </a:pPr>
                    <a:r>
                      <a:rPr lang="en-US" sz="1400" b="1" dirty="0">
                        <a:solidFill>
                          <a:srgbClr val="000000"/>
                        </a:solidFill>
                        <a:effectLst>
                          <a:outerShdw blurRad="38100" dist="38100" dir="2700000" algn="tl">
                            <a:schemeClr val="bg1">
                              <a:alpha val="43000"/>
                            </a:schemeClr>
                          </a:outerShdw>
                        </a:effectLst>
                        <a:latin typeface="Arial Narrow" pitchFamily="34" charset="0"/>
                      </a:rPr>
                      <a:t>TOF</a:t>
                    </a:r>
                  </a:p>
                  <a:p>
                    <a:pPr marL="111123" indent="-111123">
                      <a:lnSpc>
                        <a:spcPct val="90000"/>
                      </a:lnSpc>
                      <a:buFontTx/>
                      <a:buChar char="•"/>
                      <a:defRPr/>
                    </a:pPr>
                    <a:r>
                      <a:rPr lang="en-US" sz="1400" b="1" dirty="0">
                        <a:solidFill>
                          <a:schemeClr val="accent1"/>
                        </a:solidFill>
                        <a:latin typeface="Arial Narrow" pitchFamily="34" charset="0"/>
                      </a:rPr>
                      <a:t>SV defect</a:t>
                    </a:r>
                  </a:p>
                  <a:p>
                    <a:pPr marL="111123" indent="-111123">
                      <a:lnSpc>
                        <a:spcPct val="90000"/>
                      </a:lnSpc>
                      <a:buFontTx/>
                      <a:buChar char="•"/>
                      <a:defRPr/>
                    </a:pPr>
                    <a:r>
                      <a:rPr lang="en-US" sz="1400" b="1" dirty="0">
                        <a:solidFill>
                          <a:schemeClr val="accent1"/>
                        </a:solidFill>
                        <a:latin typeface="Arial Narrow" pitchFamily="34" charset="0"/>
                      </a:rPr>
                      <a:t>APV drainage</a:t>
                    </a:r>
                  </a:p>
                  <a:p>
                    <a:pPr marL="111123" indent="-111123">
                      <a:lnSpc>
                        <a:spcPct val="90000"/>
                      </a:lnSpc>
                      <a:buFontTx/>
                      <a:buChar char="•"/>
                      <a:defRPr/>
                    </a:pPr>
                    <a:r>
                      <a:rPr lang="en-US" sz="1400" b="1" dirty="0">
                        <a:solidFill>
                          <a:schemeClr val="accent1"/>
                        </a:solidFill>
                        <a:latin typeface="Arial Narrow" pitchFamily="34" charset="0"/>
                      </a:rPr>
                      <a:t>AVC</a:t>
                    </a:r>
                  </a:p>
                  <a:p>
                    <a:pPr marL="111123" indent="-111123">
                      <a:lnSpc>
                        <a:spcPct val="90000"/>
                      </a:lnSpc>
                      <a:buFontTx/>
                      <a:buChar char="•"/>
                      <a:defRPr/>
                    </a:pPr>
                    <a:r>
                      <a:rPr lang="en-US" sz="1400" b="1" dirty="0">
                        <a:solidFill>
                          <a:schemeClr val="accent1"/>
                        </a:solidFill>
                        <a:latin typeface="Arial Narrow" pitchFamily="34" charset="0"/>
                      </a:rPr>
                      <a:t>Primum ASD</a:t>
                    </a:r>
                  </a:p>
                  <a:p>
                    <a:pPr marL="111123" indent="-111123">
                      <a:lnSpc>
                        <a:spcPct val="90000"/>
                      </a:lnSpc>
                      <a:buFontTx/>
                      <a:buChar char="•"/>
                      <a:defRPr/>
                    </a:pPr>
                    <a:r>
                      <a:rPr lang="en-US" sz="1400" b="1" dirty="0">
                        <a:effectLst>
                          <a:outerShdw blurRad="38100" dist="38100" dir="2700000" algn="tl">
                            <a:schemeClr val="bg1">
                              <a:alpha val="43000"/>
                            </a:schemeClr>
                          </a:outerShdw>
                        </a:effectLst>
                        <a:latin typeface="Arial Narrow" pitchFamily="34" charset="0"/>
                      </a:rPr>
                      <a:t>Sub PS</a:t>
                    </a:r>
                  </a:p>
                  <a:p>
                    <a:pPr marL="111123" indent="-111123">
                      <a:lnSpc>
                        <a:spcPct val="90000"/>
                      </a:lnSpc>
                      <a:buFontTx/>
                      <a:buChar char="•"/>
                      <a:defRPr/>
                    </a:pPr>
                    <a:r>
                      <a:rPr lang="en-US" sz="1400" b="1" dirty="0">
                        <a:effectLst>
                          <a:outerShdw blurRad="38100" dist="38100" dir="2700000" algn="tl">
                            <a:schemeClr val="bg1">
                              <a:alpha val="43000"/>
                            </a:schemeClr>
                          </a:outerShdw>
                        </a:effectLst>
                        <a:latin typeface="Arial Narrow" pitchFamily="34" charset="0"/>
                      </a:rPr>
                      <a:t>AoCo</a:t>
                    </a:r>
                  </a:p>
                  <a:p>
                    <a:pPr marL="111123" indent="-111123">
                      <a:lnSpc>
                        <a:spcPct val="90000"/>
                      </a:lnSpc>
                      <a:buFontTx/>
                      <a:buChar char="•"/>
                      <a:defRPr/>
                    </a:pPr>
                    <a:r>
                      <a:rPr lang="en-US" sz="1400" b="1" dirty="0">
                        <a:effectLst>
                          <a:outerShdw blurRad="38100" dist="38100" dir="2700000" algn="tl">
                            <a:schemeClr val="bg1">
                              <a:alpha val="43000"/>
                            </a:schemeClr>
                          </a:outerShdw>
                        </a:effectLst>
                        <a:latin typeface="Arial Narrow" pitchFamily="34" charset="0"/>
                      </a:rPr>
                      <a:t>Ebstein</a:t>
                    </a:r>
                  </a:p>
                  <a:p>
                    <a:pPr marL="111123" indent="-111123">
                      <a:lnSpc>
                        <a:spcPct val="90000"/>
                      </a:lnSpc>
                      <a:buFontTx/>
                      <a:buChar char="•"/>
                      <a:defRPr/>
                    </a:pPr>
                    <a:r>
                      <a:rPr lang="en-US" sz="1400" b="1" dirty="0">
                        <a:effectLst>
                          <a:outerShdw blurRad="38100" dist="38100" dir="2700000" algn="tl">
                            <a:schemeClr val="bg1">
                              <a:alpha val="43000"/>
                            </a:schemeClr>
                          </a:outerShdw>
                        </a:effectLst>
                        <a:latin typeface="Arial Narrow" pitchFamily="34" charset="0"/>
                      </a:rPr>
                      <a:t>VPS</a:t>
                    </a:r>
                  </a:p>
                  <a:p>
                    <a:pPr marL="111123" indent="-111123">
                      <a:lnSpc>
                        <a:spcPct val="90000"/>
                      </a:lnSpc>
                      <a:buFontTx/>
                      <a:buChar char="•"/>
                      <a:defRPr/>
                    </a:pPr>
                    <a:r>
                      <a:rPr lang="en-US" sz="1400" b="1" dirty="0">
                        <a:effectLst>
                          <a:outerShdw blurRad="38100" dist="38100" dir="2700000" algn="tl">
                            <a:schemeClr val="bg1">
                              <a:alpha val="43000"/>
                            </a:schemeClr>
                          </a:outerShdw>
                        </a:effectLst>
                        <a:latin typeface="Arial Narrow" pitchFamily="34" charset="0"/>
                      </a:rPr>
                      <a:t>PR</a:t>
                    </a:r>
                    <a:endParaRPr lang="en-US" sz="1400" b="1" dirty="0">
                      <a:solidFill>
                        <a:srgbClr val="FF0000"/>
                      </a:solidFill>
                      <a:effectLst>
                        <a:outerShdw blurRad="38100" dist="38100" dir="2700000" algn="tl">
                          <a:schemeClr val="bg1">
                            <a:alpha val="43000"/>
                          </a:schemeClr>
                        </a:outerShdw>
                      </a:effectLst>
                      <a:latin typeface="Arial Narrow" pitchFamily="34" charset="0"/>
                    </a:endParaRPr>
                  </a:p>
                  <a:p>
                    <a:pPr marL="111123" indent="-111123">
                      <a:lnSpc>
                        <a:spcPct val="90000"/>
                      </a:lnSpc>
                      <a:buFontTx/>
                      <a:buChar char="•"/>
                      <a:defRPr/>
                    </a:pPr>
                    <a:r>
                      <a:rPr lang="en-US" sz="1400" b="1" dirty="0">
                        <a:solidFill>
                          <a:schemeClr val="accent1"/>
                        </a:solidFill>
                        <a:latin typeface="Arial Narrow" pitchFamily="34" charset="0"/>
                      </a:rPr>
                      <a:t>Complex PDA or VSD</a:t>
                    </a:r>
                  </a:p>
                </p:txBody>
              </p:sp>
            </p:grpSp>
            <p:sp>
              <p:nvSpPr>
                <p:cNvPr id="15" name="Text Box 5">
                  <a:extLst>
                    <a:ext uri="{FF2B5EF4-FFF2-40B4-BE49-F238E27FC236}">
                      <a16:creationId xmlns:a16="http://schemas.microsoft.com/office/drawing/2014/main" id="{1A269061-6F38-423A-B4E9-9D0722C00AB4}"/>
                    </a:ext>
                  </a:extLst>
                </p:cNvPr>
                <p:cNvSpPr txBox="1">
                  <a:spLocks noChangeArrowheads="1"/>
                </p:cNvSpPr>
                <p:nvPr/>
              </p:nvSpPr>
              <p:spPr bwMode="auto">
                <a:xfrm>
                  <a:off x="2984480" y="1986020"/>
                  <a:ext cx="869951" cy="31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defRPr/>
                  </a:pPr>
                  <a:r>
                    <a:rPr lang="en-US" b="1" dirty="0">
                      <a:solidFill>
                        <a:schemeClr val="bg1"/>
                      </a:solidFill>
                    </a:rPr>
                    <a:t>15%</a:t>
                  </a:r>
                </a:p>
              </p:txBody>
            </p:sp>
            <p:sp>
              <p:nvSpPr>
                <p:cNvPr id="16" name="Text Box 5">
                  <a:extLst>
                    <a:ext uri="{FF2B5EF4-FFF2-40B4-BE49-F238E27FC236}">
                      <a16:creationId xmlns:a16="http://schemas.microsoft.com/office/drawing/2014/main" id="{95A025BA-82B5-4EE0-9B2C-F0DF60BB067F}"/>
                    </a:ext>
                  </a:extLst>
                </p:cNvPr>
                <p:cNvSpPr txBox="1">
                  <a:spLocks noChangeArrowheads="1"/>
                </p:cNvSpPr>
                <p:nvPr/>
              </p:nvSpPr>
              <p:spPr bwMode="auto">
                <a:xfrm>
                  <a:off x="1652083" y="2549719"/>
                  <a:ext cx="93027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defRPr/>
                  </a:pPr>
                  <a:r>
                    <a:rPr lang="en-US" b="1" dirty="0">
                      <a:solidFill>
                        <a:schemeClr val="bg1"/>
                      </a:solidFill>
                      <a:effectLst>
                        <a:outerShdw blurRad="38100" dist="38100" dir="2700000" algn="tl">
                          <a:srgbClr val="000000">
                            <a:alpha val="43137"/>
                          </a:srgbClr>
                        </a:outerShdw>
                      </a:effectLst>
                    </a:rPr>
                    <a:t>47%</a:t>
                  </a:r>
                </a:p>
              </p:txBody>
            </p:sp>
            <p:sp>
              <p:nvSpPr>
                <p:cNvPr id="17" name="Text Box 5">
                  <a:extLst>
                    <a:ext uri="{FF2B5EF4-FFF2-40B4-BE49-F238E27FC236}">
                      <a16:creationId xmlns:a16="http://schemas.microsoft.com/office/drawing/2014/main" id="{5C23AED0-12B1-4E37-8122-9DADE08230C6}"/>
                    </a:ext>
                  </a:extLst>
                </p:cNvPr>
                <p:cNvSpPr txBox="1">
                  <a:spLocks noChangeArrowheads="1"/>
                </p:cNvSpPr>
                <p:nvPr/>
              </p:nvSpPr>
              <p:spPr bwMode="auto">
                <a:xfrm>
                  <a:off x="3177669" y="2794986"/>
                  <a:ext cx="9890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defRPr/>
                  </a:pPr>
                  <a:r>
                    <a:rPr lang="en-US" b="1" dirty="0"/>
                    <a:t>38%</a:t>
                  </a:r>
                </a:p>
              </p:txBody>
            </p:sp>
            <p:sp>
              <p:nvSpPr>
                <p:cNvPr id="18" name="Text Box 5">
                  <a:extLst>
                    <a:ext uri="{FF2B5EF4-FFF2-40B4-BE49-F238E27FC236}">
                      <a16:creationId xmlns:a16="http://schemas.microsoft.com/office/drawing/2014/main" id="{2BC81B41-83BC-43E4-8E5A-50FC6EE1DE09}"/>
                    </a:ext>
                  </a:extLst>
                </p:cNvPr>
                <p:cNvSpPr txBox="1">
                  <a:spLocks noChangeArrowheads="1"/>
                </p:cNvSpPr>
                <p:nvPr/>
              </p:nvSpPr>
              <p:spPr bwMode="auto">
                <a:xfrm>
                  <a:off x="2804607" y="4007044"/>
                  <a:ext cx="1911351" cy="492125"/>
                </a:xfrm>
                <a:prstGeom prst="rect">
                  <a:avLst/>
                </a:prstGeom>
                <a:noFill/>
                <a:ln>
                  <a:noFill/>
                </a:ln>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defRPr/>
                  </a:pPr>
                  <a:r>
                    <a:rPr lang="en-US" b="1" dirty="0"/>
                    <a:t>Moderate</a:t>
                  </a:r>
                </a:p>
              </p:txBody>
            </p:sp>
            <p:sp>
              <p:nvSpPr>
                <p:cNvPr id="20" name="Freeform 35">
                  <a:extLst>
                    <a:ext uri="{FF2B5EF4-FFF2-40B4-BE49-F238E27FC236}">
                      <a16:creationId xmlns:a16="http://schemas.microsoft.com/office/drawing/2014/main" id="{D9C27788-2AAC-4D89-9AB9-E477A8435BB2}"/>
                    </a:ext>
                  </a:extLst>
                </p:cNvPr>
                <p:cNvSpPr>
                  <a:spLocks/>
                </p:cNvSpPr>
                <p:nvPr/>
              </p:nvSpPr>
              <p:spPr bwMode="auto">
                <a:xfrm>
                  <a:off x="3660270" y="1609919"/>
                  <a:ext cx="274639" cy="269875"/>
                </a:xfrm>
                <a:custGeom>
                  <a:avLst/>
                  <a:gdLst>
                    <a:gd name="T0" fmla="*/ 2147483647 w 173"/>
                    <a:gd name="T1" fmla="*/ 0 h 170"/>
                    <a:gd name="T2" fmla="*/ 2147483647 w 173"/>
                    <a:gd name="T3" fmla="*/ 2147483647 h 170"/>
                    <a:gd name="T4" fmla="*/ 0 w 173"/>
                    <a:gd name="T5" fmla="*/ 2147483647 h 170"/>
                    <a:gd name="T6" fmla="*/ 0 60000 65536"/>
                    <a:gd name="T7" fmla="*/ 0 60000 65536"/>
                    <a:gd name="T8" fmla="*/ 0 60000 65536"/>
                    <a:gd name="T9" fmla="*/ 0 w 173"/>
                    <a:gd name="T10" fmla="*/ 0 h 170"/>
                    <a:gd name="T11" fmla="*/ 173 w 173"/>
                    <a:gd name="T12" fmla="*/ 170 h 170"/>
                  </a:gdLst>
                  <a:ahLst/>
                  <a:cxnLst>
                    <a:cxn ang="T6">
                      <a:pos x="T0" y="T1"/>
                    </a:cxn>
                    <a:cxn ang="T7">
                      <a:pos x="T2" y="T3"/>
                    </a:cxn>
                    <a:cxn ang="T8">
                      <a:pos x="T4" y="T5"/>
                    </a:cxn>
                  </a:cxnLst>
                  <a:rect l="T9" t="T10" r="T11" b="T12"/>
                  <a:pathLst>
                    <a:path w="173" h="170">
                      <a:moveTo>
                        <a:pt x="173" y="0"/>
                      </a:moveTo>
                      <a:lnTo>
                        <a:pt x="173" y="70"/>
                      </a:lnTo>
                      <a:lnTo>
                        <a:pt x="0" y="170"/>
                      </a:lnTo>
                    </a:path>
                  </a:pathLst>
                </a:custGeom>
                <a:noFill/>
                <a:ln w="28575"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2400" dirty="0">
                    <a:solidFill>
                      <a:schemeClr val="bg1"/>
                    </a:solidFill>
                    <a:effectLst>
                      <a:outerShdw blurRad="38100" dist="38100" dir="2700000" algn="tl">
                        <a:srgbClr val="000000">
                          <a:alpha val="43137"/>
                        </a:srgbClr>
                      </a:outerShdw>
                    </a:effectLst>
                  </a:endParaRPr>
                </a:p>
              </p:txBody>
            </p:sp>
            <p:sp>
              <p:nvSpPr>
                <p:cNvPr id="21" name="Freeform 37">
                  <a:extLst>
                    <a:ext uri="{FF2B5EF4-FFF2-40B4-BE49-F238E27FC236}">
                      <a16:creationId xmlns:a16="http://schemas.microsoft.com/office/drawing/2014/main" id="{67045FBE-9A98-4D20-B68A-ADC36340FFBC}"/>
                    </a:ext>
                  </a:extLst>
                </p:cNvPr>
                <p:cNvSpPr>
                  <a:spLocks/>
                </p:cNvSpPr>
                <p:nvPr/>
              </p:nvSpPr>
              <p:spPr bwMode="auto">
                <a:xfrm>
                  <a:off x="1036133" y="2714819"/>
                  <a:ext cx="447675" cy="752475"/>
                </a:xfrm>
                <a:custGeom>
                  <a:avLst/>
                  <a:gdLst>
                    <a:gd name="T0" fmla="*/ 0 w 256"/>
                    <a:gd name="T1" fmla="*/ 2147483647 h 455"/>
                    <a:gd name="T2" fmla="*/ 0 w 256"/>
                    <a:gd name="T3" fmla="*/ 2147483647 h 455"/>
                    <a:gd name="T4" fmla="*/ 2147483647 w 256"/>
                    <a:gd name="T5" fmla="*/ 0 h 455"/>
                    <a:gd name="T6" fmla="*/ 0 60000 65536"/>
                    <a:gd name="T7" fmla="*/ 0 60000 65536"/>
                    <a:gd name="T8" fmla="*/ 0 60000 65536"/>
                    <a:gd name="T9" fmla="*/ 0 w 256"/>
                    <a:gd name="T10" fmla="*/ 0 h 455"/>
                    <a:gd name="T11" fmla="*/ 256 w 256"/>
                    <a:gd name="T12" fmla="*/ 455 h 455"/>
                  </a:gdLst>
                  <a:ahLst/>
                  <a:cxnLst>
                    <a:cxn ang="T6">
                      <a:pos x="T0" y="T1"/>
                    </a:cxn>
                    <a:cxn ang="T7">
                      <a:pos x="T2" y="T3"/>
                    </a:cxn>
                    <a:cxn ang="T8">
                      <a:pos x="T4" y="T5"/>
                    </a:cxn>
                  </a:cxnLst>
                  <a:rect l="T9" t="T10" r="T11" b="T12"/>
                  <a:pathLst>
                    <a:path w="256" h="455">
                      <a:moveTo>
                        <a:pt x="0" y="455"/>
                      </a:moveTo>
                      <a:lnTo>
                        <a:pt x="0" y="256"/>
                      </a:lnTo>
                      <a:lnTo>
                        <a:pt x="256" y="0"/>
                      </a:lnTo>
                    </a:path>
                  </a:pathLst>
                </a:custGeom>
                <a:noFill/>
                <a:ln w="28575"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defRPr/>
                  </a:pPr>
                  <a:endParaRPr lang="en-US" sz="2400" dirty="0">
                    <a:solidFill>
                      <a:schemeClr val="bg1"/>
                    </a:solidFill>
                    <a:effectLst>
                      <a:outerShdw blurRad="38100" dist="38100" dir="2700000" algn="tl">
                        <a:srgbClr val="000000">
                          <a:alpha val="43137"/>
                        </a:srgbClr>
                      </a:outerShdw>
                    </a:effectLst>
                  </a:endParaRPr>
                </a:p>
              </p:txBody>
            </p:sp>
            <p:sp>
              <p:nvSpPr>
                <p:cNvPr id="22" name="Freeform 42">
                  <a:extLst>
                    <a:ext uri="{FF2B5EF4-FFF2-40B4-BE49-F238E27FC236}">
                      <a16:creationId xmlns:a16="http://schemas.microsoft.com/office/drawing/2014/main" id="{DAC9884F-37D6-447D-B6A1-83CC01216BEE}"/>
                    </a:ext>
                  </a:extLst>
                </p:cNvPr>
                <p:cNvSpPr>
                  <a:spLocks/>
                </p:cNvSpPr>
                <p:nvPr/>
              </p:nvSpPr>
              <p:spPr bwMode="auto">
                <a:xfrm>
                  <a:off x="3577720" y="3479993"/>
                  <a:ext cx="385763" cy="538163"/>
                </a:xfrm>
                <a:custGeom>
                  <a:avLst/>
                  <a:gdLst>
                    <a:gd name="T0" fmla="*/ 2147483647 w 243"/>
                    <a:gd name="T1" fmla="*/ 2147483647 h 339"/>
                    <a:gd name="T2" fmla="*/ 2147483647 w 243"/>
                    <a:gd name="T3" fmla="*/ 2147483647 h 339"/>
                    <a:gd name="T4" fmla="*/ 0 w 243"/>
                    <a:gd name="T5" fmla="*/ 0 h 339"/>
                    <a:gd name="T6" fmla="*/ 0 60000 65536"/>
                    <a:gd name="T7" fmla="*/ 0 60000 65536"/>
                    <a:gd name="T8" fmla="*/ 0 60000 65536"/>
                    <a:gd name="T9" fmla="*/ 0 w 243"/>
                    <a:gd name="T10" fmla="*/ 0 h 339"/>
                    <a:gd name="T11" fmla="*/ 243 w 243"/>
                    <a:gd name="T12" fmla="*/ 339 h 339"/>
                  </a:gdLst>
                  <a:ahLst/>
                  <a:cxnLst>
                    <a:cxn ang="T6">
                      <a:pos x="T0" y="T1"/>
                    </a:cxn>
                    <a:cxn ang="T7">
                      <a:pos x="T2" y="T3"/>
                    </a:cxn>
                    <a:cxn ang="T8">
                      <a:pos x="T4" y="T5"/>
                    </a:cxn>
                  </a:cxnLst>
                  <a:rect l="T9" t="T10" r="T11" b="T12"/>
                  <a:pathLst>
                    <a:path w="243" h="339">
                      <a:moveTo>
                        <a:pt x="243" y="339"/>
                      </a:moveTo>
                      <a:lnTo>
                        <a:pt x="243" y="243"/>
                      </a:lnTo>
                      <a:lnTo>
                        <a:pt x="0" y="0"/>
                      </a:lnTo>
                    </a:path>
                  </a:pathLst>
                </a:custGeom>
                <a:noFill/>
                <a:ln w="28575"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defRPr/>
                  </a:pPr>
                  <a:endParaRPr lang="en-US" sz="2400" dirty="0">
                    <a:solidFill>
                      <a:schemeClr val="bg1"/>
                    </a:solidFill>
                    <a:effectLst>
                      <a:outerShdw blurRad="38100" dist="38100" dir="2700000" algn="tl">
                        <a:srgbClr val="000000">
                          <a:alpha val="43137"/>
                        </a:srgbClr>
                      </a:outerShdw>
                    </a:effectLst>
                  </a:endParaRPr>
                </a:p>
              </p:txBody>
            </p:sp>
            <p:sp>
              <p:nvSpPr>
                <p:cNvPr id="23" name="Arrow: Left 22">
                  <a:extLst>
                    <a:ext uri="{FF2B5EF4-FFF2-40B4-BE49-F238E27FC236}">
                      <a16:creationId xmlns:a16="http://schemas.microsoft.com/office/drawing/2014/main" id="{52B2B82C-D4E3-4E17-B6AE-7A5E0C37D0D8}"/>
                    </a:ext>
                  </a:extLst>
                </p:cNvPr>
                <p:cNvSpPr/>
                <p:nvPr/>
              </p:nvSpPr>
              <p:spPr>
                <a:xfrm>
                  <a:off x="1511049" y="4410930"/>
                  <a:ext cx="585212" cy="3017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4" name="Arrow: Left 23">
                  <a:extLst>
                    <a:ext uri="{FF2B5EF4-FFF2-40B4-BE49-F238E27FC236}">
                      <a16:creationId xmlns:a16="http://schemas.microsoft.com/office/drawing/2014/main" id="{B35C0CB8-FEDB-4EC9-8CFB-2457B91F075E}"/>
                    </a:ext>
                  </a:extLst>
                </p:cNvPr>
                <p:cNvSpPr/>
                <p:nvPr/>
              </p:nvSpPr>
              <p:spPr>
                <a:xfrm>
                  <a:off x="6228135" y="2824198"/>
                  <a:ext cx="585212" cy="3017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grpSp>
      <p:sp>
        <p:nvSpPr>
          <p:cNvPr id="3" name="TextBox 2">
            <a:extLst>
              <a:ext uri="{FF2B5EF4-FFF2-40B4-BE49-F238E27FC236}">
                <a16:creationId xmlns:a16="http://schemas.microsoft.com/office/drawing/2014/main" id="{88B3DF04-115C-4D5D-982D-2DED69810D58}"/>
              </a:ext>
            </a:extLst>
          </p:cNvPr>
          <p:cNvSpPr txBox="1"/>
          <p:nvPr/>
        </p:nvSpPr>
        <p:spPr>
          <a:xfrm>
            <a:off x="7922563" y="2814837"/>
            <a:ext cx="3799850" cy="2323713"/>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sz="2000" dirty="0">
                <a:solidFill>
                  <a:schemeClr val="bg1"/>
                </a:solidFill>
                <a:effectLst>
                  <a:outerShdw blurRad="50800" dist="12700" dir="5400000" algn="ctr" rotWithShape="0">
                    <a:schemeClr val="tx1"/>
                  </a:outerShdw>
                </a:effectLst>
                <a:latin typeface="Arial" panose="020B0604020202020204" pitchFamily="34" charset="0"/>
                <a:cs typeface="Arial" panose="020B0604020202020204" pitchFamily="34" charset="0"/>
              </a:rPr>
              <a:t>Studies have mainly focused on Eisenmenger Syndrome patients and repaired shunts</a:t>
            </a:r>
          </a:p>
          <a:p>
            <a:pPr marL="285750" indent="-285750">
              <a:buFont typeface="Arial" panose="020B0604020202020204" pitchFamily="34" charset="0"/>
              <a:buChar char="•"/>
            </a:pPr>
            <a:r>
              <a:rPr lang="en-US" sz="2000" dirty="0">
                <a:solidFill>
                  <a:schemeClr val="bg1"/>
                </a:solidFill>
                <a:effectLst>
                  <a:outerShdw blurRad="50800" dist="12700" dir="5400000" algn="ctr" rotWithShape="0">
                    <a:schemeClr val="tx1"/>
                  </a:outerShdw>
                </a:effectLst>
                <a:latin typeface="Arial" panose="020B0604020202020204" pitchFamily="34" charset="0"/>
                <a:cs typeface="Arial" panose="020B0604020202020204" pitchFamily="34" charset="0"/>
              </a:rPr>
              <a:t>Many lesions exist for which the effects of advanced medical therapy for PAH are poorly understood</a:t>
            </a:r>
          </a:p>
        </p:txBody>
      </p:sp>
      <p:sp>
        <p:nvSpPr>
          <p:cNvPr id="31" name="Arrow: Left 30">
            <a:extLst>
              <a:ext uri="{FF2B5EF4-FFF2-40B4-BE49-F238E27FC236}">
                <a16:creationId xmlns:a16="http://schemas.microsoft.com/office/drawing/2014/main" id="{DE70C140-222D-4927-934F-BF650E3AC85A}"/>
              </a:ext>
            </a:extLst>
          </p:cNvPr>
          <p:cNvSpPr/>
          <p:nvPr/>
        </p:nvSpPr>
        <p:spPr>
          <a:xfrm>
            <a:off x="6732134" y="4388920"/>
            <a:ext cx="585212" cy="3017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0" name="Footer Placeholder 29">
            <a:extLst>
              <a:ext uri="{FF2B5EF4-FFF2-40B4-BE49-F238E27FC236}">
                <a16:creationId xmlns:a16="http://schemas.microsoft.com/office/drawing/2014/main" id="{3BEC3E86-B1C5-18BF-6AA2-2C5758A9E76A}"/>
              </a:ext>
            </a:extLst>
          </p:cNvPr>
          <p:cNvSpPr>
            <a:spLocks noGrp="1"/>
          </p:cNvSpPr>
          <p:nvPr>
            <p:ph type="ftr" sz="quarter" idx="3"/>
          </p:nvPr>
        </p:nvSpPr>
        <p:spPr/>
        <p:txBody>
          <a:bodyPr/>
          <a:lstStyle/>
          <a:p>
            <a:r>
              <a:rPr lang="en-US" sz="1000" dirty="0"/>
              <a:t>Marelli A et al. </a:t>
            </a:r>
            <a:r>
              <a:rPr lang="en-US" sz="1000" i="1" dirty="0"/>
              <a:t>Am Heart J </a:t>
            </a:r>
            <a:r>
              <a:rPr lang="en-US" sz="1000" dirty="0"/>
              <a:t>2009;157:1-8</a:t>
            </a:r>
          </a:p>
          <a:p>
            <a:r>
              <a:rPr lang="en-US" sz="1000" dirty="0"/>
              <a:t>Warnes C et al. </a:t>
            </a:r>
            <a:r>
              <a:rPr lang="en-US" sz="1000" i="1" dirty="0"/>
              <a:t>J Am Coll </a:t>
            </a:r>
            <a:r>
              <a:rPr lang="en-US" sz="1000" i="1" dirty="0" err="1"/>
              <a:t>Cardiol</a:t>
            </a:r>
            <a:r>
              <a:rPr lang="en-US" sz="1000" i="1" dirty="0"/>
              <a:t> </a:t>
            </a:r>
            <a:r>
              <a:rPr lang="en-US" sz="1000" dirty="0"/>
              <a:t>2001;37:1170-5</a:t>
            </a:r>
          </a:p>
        </p:txBody>
      </p:sp>
    </p:spTree>
    <p:extLst>
      <p:ext uri="{BB962C8B-B14F-4D97-AF65-F5344CB8AC3E}">
        <p14:creationId xmlns:p14="http://schemas.microsoft.com/office/powerpoint/2010/main" val="329055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atrialseptaldefec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951" y="1146584"/>
            <a:ext cx="3633402" cy="373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39028" y="2704759"/>
            <a:ext cx="2666382" cy="320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9"/>
          <p:cNvSpPr txBox="1">
            <a:spLocks noChangeArrowheads="1"/>
          </p:cNvSpPr>
          <p:nvPr/>
        </p:nvSpPr>
        <p:spPr bwMode="auto">
          <a:xfrm>
            <a:off x="3874741" y="5650799"/>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eaLnBrk="0" fontAlgn="base" hangingPunct="0">
              <a:spcBef>
                <a:spcPct val="0"/>
              </a:spcBef>
              <a:spcAft>
                <a:spcPct val="0"/>
              </a:spcAft>
              <a:defRPr>
                <a:solidFill>
                  <a:schemeClr val="tx1"/>
                </a:solidFill>
                <a:latin typeface="Arial" pitchFamily="34" charset="0"/>
                <a:ea typeface="Geneva"/>
                <a:cs typeface="Geneva"/>
              </a:defRPr>
            </a:lvl6pPr>
            <a:lvl7pPr marL="2971800" indent="-228600" eaLnBrk="0" fontAlgn="base" hangingPunct="0">
              <a:spcBef>
                <a:spcPct val="0"/>
              </a:spcBef>
              <a:spcAft>
                <a:spcPct val="0"/>
              </a:spcAft>
              <a:defRPr>
                <a:solidFill>
                  <a:schemeClr val="tx1"/>
                </a:solidFill>
                <a:latin typeface="Arial" pitchFamily="34" charset="0"/>
                <a:ea typeface="Geneva"/>
                <a:cs typeface="Geneva"/>
              </a:defRPr>
            </a:lvl7pPr>
            <a:lvl8pPr marL="3429000" indent="-228600" eaLnBrk="0" fontAlgn="base" hangingPunct="0">
              <a:spcBef>
                <a:spcPct val="0"/>
              </a:spcBef>
              <a:spcAft>
                <a:spcPct val="0"/>
              </a:spcAft>
              <a:defRPr>
                <a:solidFill>
                  <a:schemeClr val="tx1"/>
                </a:solidFill>
                <a:latin typeface="Arial" pitchFamily="34" charset="0"/>
                <a:ea typeface="Geneva"/>
                <a:cs typeface="Geneva"/>
              </a:defRPr>
            </a:lvl8pPr>
            <a:lvl9pPr marL="3886200" indent="-228600" eaLnBrk="0" fontAlgn="base" hangingPunct="0">
              <a:spcBef>
                <a:spcPct val="0"/>
              </a:spcBef>
              <a:spcAft>
                <a:spcPct val="0"/>
              </a:spcAft>
              <a:defRPr>
                <a:solidFill>
                  <a:schemeClr val="tx1"/>
                </a:solidFill>
                <a:latin typeface="Arial" pitchFamily="34" charset="0"/>
                <a:ea typeface="Geneva"/>
                <a:cs typeface="Geneva"/>
              </a:defRPr>
            </a:lvl9pPr>
          </a:lstStyle>
          <a:p>
            <a:pPr eaLnBrk="1" hangingPunct="1"/>
            <a:r>
              <a:rPr lang="en-US" altLang="en-US" sz="2400" b="1" dirty="0"/>
              <a:t>VSD</a:t>
            </a:r>
          </a:p>
        </p:txBody>
      </p:sp>
      <p:sp>
        <p:nvSpPr>
          <p:cNvPr id="57352" name="Text Box 10"/>
          <p:cNvSpPr txBox="1">
            <a:spLocks noChangeArrowheads="1"/>
          </p:cNvSpPr>
          <p:nvPr/>
        </p:nvSpPr>
        <p:spPr bwMode="auto">
          <a:xfrm>
            <a:off x="875860" y="4952214"/>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eaLnBrk="0" fontAlgn="base" hangingPunct="0">
              <a:spcBef>
                <a:spcPct val="0"/>
              </a:spcBef>
              <a:spcAft>
                <a:spcPct val="0"/>
              </a:spcAft>
              <a:defRPr>
                <a:solidFill>
                  <a:schemeClr val="tx1"/>
                </a:solidFill>
                <a:latin typeface="Arial" pitchFamily="34" charset="0"/>
                <a:ea typeface="Geneva"/>
                <a:cs typeface="Geneva"/>
              </a:defRPr>
            </a:lvl6pPr>
            <a:lvl7pPr marL="2971800" indent="-228600" eaLnBrk="0" fontAlgn="base" hangingPunct="0">
              <a:spcBef>
                <a:spcPct val="0"/>
              </a:spcBef>
              <a:spcAft>
                <a:spcPct val="0"/>
              </a:spcAft>
              <a:defRPr>
                <a:solidFill>
                  <a:schemeClr val="tx1"/>
                </a:solidFill>
                <a:latin typeface="Arial" pitchFamily="34" charset="0"/>
                <a:ea typeface="Geneva"/>
                <a:cs typeface="Geneva"/>
              </a:defRPr>
            </a:lvl7pPr>
            <a:lvl8pPr marL="3429000" indent="-228600" eaLnBrk="0" fontAlgn="base" hangingPunct="0">
              <a:spcBef>
                <a:spcPct val="0"/>
              </a:spcBef>
              <a:spcAft>
                <a:spcPct val="0"/>
              </a:spcAft>
              <a:defRPr>
                <a:solidFill>
                  <a:schemeClr val="tx1"/>
                </a:solidFill>
                <a:latin typeface="Arial" pitchFamily="34" charset="0"/>
                <a:ea typeface="Geneva"/>
                <a:cs typeface="Geneva"/>
              </a:defRPr>
            </a:lvl8pPr>
            <a:lvl9pPr marL="3886200" indent="-228600" eaLnBrk="0" fontAlgn="base" hangingPunct="0">
              <a:spcBef>
                <a:spcPct val="0"/>
              </a:spcBef>
              <a:spcAft>
                <a:spcPct val="0"/>
              </a:spcAft>
              <a:defRPr>
                <a:solidFill>
                  <a:schemeClr val="tx1"/>
                </a:solidFill>
                <a:latin typeface="Arial" pitchFamily="34" charset="0"/>
                <a:ea typeface="Geneva"/>
                <a:cs typeface="Geneva"/>
              </a:defRPr>
            </a:lvl9pPr>
          </a:lstStyle>
          <a:p>
            <a:pPr eaLnBrk="1" hangingPunct="1"/>
            <a:r>
              <a:rPr lang="en-US" altLang="en-US" sz="2400" b="1" dirty="0"/>
              <a:t>ASD</a:t>
            </a:r>
          </a:p>
        </p:txBody>
      </p:sp>
      <p:sp>
        <p:nvSpPr>
          <p:cNvPr id="57354" name="Text Box 10"/>
          <p:cNvSpPr txBox="1">
            <a:spLocks noChangeArrowheads="1"/>
          </p:cNvSpPr>
          <p:nvPr/>
        </p:nvSpPr>
        <p:spPr bwMode="auto">
          <a:xfrm>
            <a:off x="7084892" y="4365987"/>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eaLnBrk="0" fontAlgn="base" hangingPunct="0">
              <a:spcBef>
                <a:spcPct val="0"/>
              </a:spcBef>
              <a:spcAft>
                <a:spcPct val="0"/>
              </a:spcAft>
              <a:defRPr>
                <a:solidFill>
                  <a:schemeClr val="tx1"/>
                </a:solidFill>
                <a:latin typeface="Arial" pitchFamily="34" charset="0"/>
                <a:ea typeface="Geneva"/>
                <a:cs typeface="Geneva"/>
              </a:defRPr>
            </a:lvl6pPr>
            <a:lvl7pPr marL="2971800" indent="-228600" eaLnBrk="0" fontAlgn="base" hangingPunct="0">
              <a:spcBef>
                <a:spcPct val="0"/>
              </a:spcBef>
              <a:spcAft>
                <a:spcPct val="0"/>
              </a:spcAft>
              <a:defRPr>
                <a:solidFill>
                  <a:schemeClr val="tx1"/>
                </a:solidFill>
                <a:latin typeface="Arial" pitchFamily="34" charset="0"/>
                <a:ea typeface="Geneva"/>
                <a:cs typeface="Geneva"/>
              </a:defRPr>
            </a:lvl7pPr>
            <a:lvl8pPr marL="3429000" indent="-228600" eaLnBrk="0" fontAlgn="base" hangingPunct="0">
              <a:spcBef>
                <a:spcPct val="0"/>
              </a:spcBef>
              <a:spcAft>
                <a:spcPct val="0"/>
              </a:spcAft>
              <a:defRPr>
                <a:solidFill>
                  <a:schemeClr val="tx1"/>
                </a:solidFill>
                <a:latin typeface="Arial" pitchFamily="34" charset="0"/>
                <a:ea typeface="Geneva"/>
                <a:cs typeface="Geneva"/>
              </a:defRPr>
            </a:lvl8pPr>
            <a:lvl9pPr marL="3886200" indent="-228600" eaLnBrk="0" fontAlgn="base" hangingPunct="0">
              <a:spcBef>
                <a:spcPct val="0"/>
              </a:spcBef>
              <a:spcAft>
                <a:spcPct val="0"/>
              </a:spcAft>
              <a:defRPr>
                <a:solidFill>
                  <a:schemeClr val="tx1"/>
                </a:solidFill>
                <a:latin typeface="Arial" pitchFamily="34" charset="0"/>
                <a:ea typeface="Geneva"/>
                <a:cs typeface="Geneva"/>
              </a:defRPr>
            </a:lvl9pPr>
          </a:lstStyle>
          <a:p>
            <a:pPr eaLnBrk="1" hangingPunct="1"/>
            <a:r>
              <a:rPr lang="en-US" altLang="en-US" sz="2400" b="1" dirty="0"/>
              <a:t>PDA</a:t>
            </a:r>
          </a:p>
        </p:txBody>
      </p:sp>
      <p:sp>
        <p:nvSpPr>
          <p:cNvPr id="11" name="Rectangle 8">
            <a:extLst>
              <a:ext uri="{FF2B5EF4-FFF2-40B4-BE49-F238E27FC236}">
                <a16:creationId xmlns:a16="http://schemas.microsoft.com/office/drawing/2014/main" id="{7DD0FCEE-5C24-48E0-A112-D774E76776D0}"/>
              </a:ext>
            </a:extLst>
          </p:cNvPr>
          <p:cNvSpPr txBox="1">
            <a:spLocks noChangeArrowheads="1"/>
          </p:cNvSpPr>
          <p:nvPr/>
        </p:nvSpPr>
        <p:spPr>
          <a:xfrm>
            <a:off x="8505021" y="1718711"/>
            <a:ext cx="3592755" cy="4162920"/>
          </a:xfrm>
          <a:prstGeom prst="rect">
            <a:avLst/>
          </a:prstGeom>
          <a:solidFill>
            <a:schemeClr val="bg1">
              <a:lumMod val="95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indent="-347663">
              <a:spcBef>
                <a:spcPct val="60000"/>
              </a:spcBef>
              <a:defRPr/>
            </a:pPr>
            <a:r>
              <a:rPr lang="en-US" altLang="en-US" sz="2000" dirty="0">
                <a:latin typeface="Arial" panose="020B0604020202020204" pitchFamily="34" charset="0"/>
                <a:cs typeface="Arial" panose="020B0604020202020204" pitchFamily="34" charset="0"/>
              </a:rPr>
              <a:t>Patients with repaired and unrepaired defects can develop PAH (~2-10%)</a:t>
            </a:r>
            <a:endParaRPr lang="en-US" altLang="en-US" sz="2000" baseline="30000" dirty="0">
              <a:latin typeface="Arial" panose="020B0604020202020204" pitchFamily="34" charset="0"/>
              <a:cs typeface="Arial" panose="020B0604020202020204" pitchFamily="34" charset="0"/>
            </a:endParaRPr>
          </a:p>
          <a:p>
            <a:pPr marL="347663" indent="-347663">
              <a:spcBef>
                <a:spcPct val="60000"/>
              </a:spcBef>
              <a:defRPr/>
            </a:pPr>
            <a:r>
              <a:rPr lang="en-US" altLang="en-US" sz="2000" dirty="0">
                <a:latin typeface="Arial" panose="020B0604020202020204" pitchFamily="34" charset="0"/>
                <a:cs typeface="Arial" panose="020B0604020202020204" pitchFamily="34" charset="0"/>
              </a:rPr>
              <a:t>Increasing dyspnea, declining exercise capacity, and progressive increase in PVR are clinical hallmarks</a:t>
            </a:r>
            <a:endParaRPr lang="en-US" altLang="en-US" sz="2000" baseline="30000" dirty="0">
              <a:latin typeface="Arial" panose="020B0604020202020204" pitchFamily="34" charset="0"/>
              <a:cs typeface="Arial" panose="020B0604020202020204" pitchFamily="34" charset="0"/>
            </a:endParaRPr>
          </a:p>
          <a:p>
            <a:pPr marL="347663" indent="-347663">
              <a:spcBef>
                <a:spcPct val="60000"/>
              </a:spcBef>
              <a:defRPr/>
            </a:pPr>
            <a:r>
              <a:rPr lang="en-US" altLang="en-US" sz="2000" dirty="0">
                <a:latin typeface="Arial" panose="020B0604020202020204" pitchFamily="34" charset="0"/>
                <a:cs typeface="Arial" panose="020B0604020202020204" pitchFamily="34" charset="0"/>
              </a:rPr>
              <a:t>25%-50% of CHD-PAH patients unabated can progress to Eisenmenger syndrome</a:t>
            </a:r>
            <a:endParaRPr lang="en-US" altLang="en-US" sz="2000" baseline="30000" dirty="0">
              <a:latin typeface="Arial" panose="020B0604020202020204" pitchFamily="34" charset="0"/>
              <a:cs typeface="Arial" panose="020B0604020202020204" pitchFamily="34" charset="0"/>
            </a:endParaRPr>
          </a:p>
        </p:txBody>
      </p:sp>
      <p:pic>
        <p:nvPicPr>
          <p:cNvPr id="57347" name="Picture 4" descr="Patent duct arteriosus [Converte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47365" y="667177"/>
            <a:ext cx="2787022" cy="378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0E9D0D8D-9C91-85A2-36BF-3C1DF739E44C}"/>
              </a:ext>
            </a:extLst>
          </p:cNvPr>
          <p:cNvSpPr>
            <a:spLocks noGrp="1"/>
          </p:cNvSpPr>
          <p:nvPr>
            <p:ph type="title"/>
          </p:nvPr>
        </p:nvSpPr>
        <p:spPr>
          <a:xfrm>
            <a:off x="609600" y="151881"/>
            <a:ext cx="10744200" cy="591070"/>
          </a:xfrm>
        </p:spPr>
        <p:txBody>
          <a:bodyPr/>
          <a:lstStyle/>
          <a:p>
            <a:r>
              <a:rPr lang="en-US" dirty="0"/>
              <a:t>Shunt Lesions ARE Most Common Cause OF PAH</a:t>
            </a:r>
          </a:p>
        </p:txBody>
      </p:sp>
      <p:sp>
        <p:nvSpPr>
          <p:cNvPr id="5" name="Footer Placeholder 4">
            <a:extLst>
              <a:ext uri="{FF2B5EF4-FFF2-40B4-BE49-F238E27FC236}">
                <a16:creationId xmlns:a16="http://schemas.microsoft.com/office/drawing/2014/main" id="{C117FD45-91EA-4795-0AEA-E370EC44F368}"/>
              </a:ext>
            </a:extLst>
          </p:cNvPr>
          <p:cNvSpPr>
            <a:spLocks noGrp="1"/>
          </p:cNvSpPr>
          <p:nvPr>
            <p:ph type="ftr" sz="quarter" idx="3"/>
          </p:nvPr>
        </p:nvSpPr>
        <p:spPr/>
        <p:txBody>
          <a:bodyPr/>
          <a:lstStyle/>
          <a:p>
            <a:r>
              <a:rPr lang="en-US" sz="1000" dirty="0" err="1"/>
              <a:t>Engelfriet</a:t>
            </a:r>
            <a:r>
              <a:rPr lang="en-US" sz="1000" dirty="0"/>
              <a:t> PM et al. </a:t>
            </a:r>
            <a:r>
              <a:rPr lang="en-US" sz="1000" i="1" dirty="0"/>
              <a:t>Heart</a:t>
            </a:r>
            <a:r>
              <a:rPr lang="en-US" sz="1000" dirty="0"/>
              <a:t> 2007;93:682-7</a:t>
            </a:r>
          </a:p>
          <a:p>
            <a:r>
              <a:rPr lang="en-US" sz="1000" dirty="0" err="1"/>
              <a:t>Gaine</a:t>
            </a:r>
            <a:r>
              <a:rPr lang="en-US" sz="1000" dirty="0"/>
              <a:t> S </a:t>
            </a:r>
            <a:r>
              <a:rPr lang="en-US" sz="1000" i="1" dirty="0"/>
              <a:t>JAMA</a:t>
            </a:r>
            <a:r>
              <a:rPr lang="en-US" sz="1000" dirty="0"/>
              <a:t> 2000;284:3160-8</a:t>
            </a:r>
          </a:p>
          <a:p>
            <a:r>
              <a:rPr lang="en-US" sz="1000" dirty="0" err="1"/>
              <a:t>Galiè</a:t>
            </a:r>
            <a:r>
              <a:rPr lang="en-US" sz="1000" dirty="0"/>
              <a:t> N et al. </a:t>
            </a:r>
            <a:r>
              <a:rPr lang="en-US" sz="1000" i="1" dirty="0"/>
              <a:t>Drugs</a:t>
            </a:r>
            <a:r>
              <a:rPr lang="en-US" sz="1000" dirty="0"/>
              <a:t>. 2008;68:1049-66</a:t>
            </a:r>
          </a:p>
        </p:txBody>
      </p:sp>
    </p:spTree>
    <p:extLst>
      <p:ext uri="{BB962C8B-B14F-4D97-AF65-F5344CB8AC3E}">
        <p14:creationId xmlns:p14="http://schemas.microsoft.com/office/powerpoint/2010/main" val="11444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1A60C-C652-605A-4BAA-F73816E245A0}"/>
              </a:ext>
            </a:extLst>
          </p:cNvPr>
          <p:cNvSpPr>
            <a:spLocks noGrp="1"/>
          </p:cNvSpPr>
          <p:nvPr>
            <p:ph type="title"/>
          </p:nvPr>
        </p:nvSpPr>
        <p:spPr>
          <a:xfrm>
            <a:off x="609600" y="199506"/>
            <a:ext cx="10744200" cy="772044"/>
          </a:xfrm>
        </p:spPr>
        <p:txBody>
          <a:bodyPr>
            <a:normAutofit/>
          </a:bodyPr>
          <a:lstStyle/>
          <a:p>
            <a:r>
              <a:rPr lang="en-US" dirty="0"/>
              <a:t>PAH-CHD Clinical Subgroups and Characteristics</a:t>
            </a:r>
          </a:p>
        </p:txBody>
      </p:sp>
      <p:graphicFrame>
        <p:nvGraphicFramePr>
          <p:cNvPr id="7" name="Content Placeholder 12">
            <a:extLst>
              <a:ext uri="{FF2B5EF4-FFF2-40B4-BE49-F238E27FC236}">
                <a16:creationId xmlns:a16="http://schemas.microsoft.com/office/drawing/2014/main" id="{C6E4C326-5B66-43E7-AFF7-FB6FE6CCE979}"/>
              </a:ext>
            </a:extLst>
          </p:cNvPr>
          <p:cNvGraphicFramePr>
            <a:graphicFrameLocks/>
          </p:cNvGraphicFramePr>
          <p:nvPr>
            <p:extLst>
              <p:ext uri="{D42A27DB-BD31-4B8C-83A1-F6EECF244321}">
                <p14:modId xmlns:p14="http://schemas.microsoft.com/office/powerpoint/2010/main" val="2866607376"/>
              </p:ext>
            </p:extLst>
          </p:nvPr>
        </p:nvGraphicFramePr>
        <p:xfrm>
          <a:off x="408239" y="1132552"/>
          <a:ext cx="11623171" cy="5141089"/>
        </p:xfrm>
        <a:graphic>
          <a:graphicData uri="http://schemas.openxmlformats.org/drawingml/2006/table">
            <a:tbl>
              <a:tblPr firstRow="1" bandRow="1"/>
              <a:tblGrid>
                <a:gridCol w="2017140">
                  <a:extLst>
                    <a:ext uri="{9D8B030D-6E8A-4147-A177-3AD203B41FA5}">
                      <a16:colId xmlns:a16="http://schemas.microsoft.com/office/drawing/2014/main" val="20000"/>
                    </a:ext>
                  </a:extLst>
                </a:gridCol>
                <a:gridCol w="2383217">
                  <a:extLst>
                    <a:ext uri="{9D8B030D-6E8A-4147-A177-3AD203B41FA5}">
                      <a16:colId xmlns:a16="http://schemas.microsoft.com/office/drawing/2014/main" val="20001"/>
                    </a:ext>
                  </a:extLst>
                </a:gridCol>
                <a:gridCol w="2439039">
                  <a:extLst>
                    <a:ext uri="{9D8B030D-6E8A-4147-A177-3AD203B41FA5}">
                      <a16:colId xmlns:a16="http://schemas.microsoft.com/office/drawing/2014/main" val="20002"/>
                    </a:ext>
                  </a:extLst>
                </a:gridCol>
                <a:gridCol w="2387066">
                  <a:extLst>
                    <a:ext uri="{9D8B030D-6E8A-4147-A177-3AD203B41FA5}">
                      <a16:colId xmlns:a16="http://schemas.microsoft.com/office/drawing/2014/main" val="20003"/>
                    </a:ext>
                  </a:extLst>
                </a:gridCol>
                <a:gridCol w="2396709">
                  <a:extLst>
                    <a:ext uri="{9D8B030D-6E8A-4147-A177-3AD203B41FA5}">
                      <a16:colId xmlns:a16="http://schemas.microsoft.com/office/drawing/2014/main" val="20004"/>
                    </a:ext>
                  </a:extLst>
                </a:gridCol>
              </a:tblGrid>
              <a:tr h="1061724">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bg1"/>
                          </a:solidFill>
                          <a:latin typeface="+mn-lt"/>
                          <a:ea typeface="+mn-ea"/>
                          <a:cs typeface="+mn-cs"/>
                        </a:rPr>
                        <a:t>SUBGROUP</a:t>
                      </a:r>
                    </a:p>
                  </a:txBody>
                  <a:tcPr marL="107854" marR="107854" marT="32356" marB="3235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solidFill>
                            <a:schemeClr val="bg1"/>
                          </a:solidFill>
                          <a:effectLst/>
                          <a:latin typeface="+mn-lt"/>
                        </a:rPr>
                        <a:t>1</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solidFill>
                            <a:schemeClr val="bg1"/>
                          </a:solidFill>
                          <a:effectLst/>
                          <a:latin typeface="+mn-lt"/>
                        </a:rPr>
                        <a:t>Eisenmenger </a:t>
                      </a:r>
                      <a:br>
                        <a:rPr lang="en-US" sz="1400" b="1" i="0" dirty="0">
                          <a:solidFill>
                            <a:schemeClr val="bg1"/>
                          </a:solidFill>
                          <a:effectLst/>
                          <a:latin typeface="+mn-lt"/>
                        </a:rPr>
                      </a:br>
                      <a:r>
                        <a:rPr lang="en-US" sz="1400" b="1" i="0" dirty="0">
                          <a:solidFill>
                            <a:schemeClr val="bg1"/>
                          </a:solidFill>
                          <a:effectLst/>
                          <a:latin typeface="+mn-lt"/>
                        </a:rPr>
                        <a:t>syndrome (ES)</a:t>
                      </a:r>
                      <a:endParaRPr lang="en-US" sz="1400" b="1" kern="1200" dirty="0">
                        <a:solidFill>
                          <a:schemeClr val="bg1"/>
                        </a:solidFill>
                        <a:latin typeface="+mn-lt"/>
                        <a:ea typeface="+mn-ea"/>
                        <a:cs typeface="+mn-cs"/>
                      </a:endParaRPr>
                    </a:p>
                  </a:txBody>
                  <a:tcPr marL="107854" marR="107854" marT="32356" marB="323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bg1"/>
                          </a:solidFill>
                          <a:latin typeface="+mn-lt"/>
                        </a:rPr>
                        <a:t>2</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bg1"/>
                          </a:solidFill>
                          <a:latin typeface="+mn-lt"/>
                        </a:rPr>
                        <a:t>PAH associated with persistent systemic-to-pulmonary shunts</a:t>
                      </a:r>
                      <a:endParaRPr lang="en-US" sz="1400" b="1" kern="1200" dirty="0">
                        <a:solidFill>
                          <a:schemeClr val="bg1"/>
                        </a:solidFill>
                        <a:latin typeface="+mn-lt"/>
                        <a:ea typeface="+mn-ea"/>
                        <a:cs typeface="+mn-cs"/>
                      </a:endParaRPr>
                    </a:p>
                  </a:txBody>
                  <a:tcPr marL="107854" marR="107854" marT="32356" marB="323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bg1"/>
                          </a:solidFill>
                          <a:latin typeface="+mn-lt"/>
                        </a:rPr>
                        <a:t>3</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bg1"/>
                          </a:solidFill>
                          <a:latin typeface="+mn-lt"/>
                        </a:rPr>
                        <a:t>PAH with small/coincidental shunts</a:t>
                      </a:r>
                      <a:endParaRPr lang="en-US" sz="1400" b="1" kern="1200" dirty="0">
                        <a:solidFill>
                          <a:schemeClr val="bg1"/>
                        </a:solidFill>
                        <a:latin typeface="+mn-lt"/>
                        <a:ea typeface="+mn-ea"/>
                        <a:cs typeface="+mn-cs"/>
                      </a:endParaRPr>
                    </a:p>
                  </a:txBody>
                  <a:tcPr marL="107854" marR="107854" marT="32356" marB="323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bg1"/>
                          </a:solidFill>
                          <a:latin typeface="+mn-lt"/>
                        </a:rPr>
                        <a:t>4</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bg1"/>
                          </a:solidFill>
                          <a:latin typeface="+mn-lt"/>
                        </a:rPr>
                        <a:t>PAH after defect correction</a:t>
                      </a:r>
                      <a:endParaRPr lang="en-US" sz="1400" b="1" kern="1200" dirty="0">
                        <a:solidFill>
                          <a:schemeClr val="bg1"/>
                        </a:solidFill>
                        <a:latin typeface="+mn-lt"/>
                        <a:ea typeface="+mn-ea"/>
                        <a:cs typeface="+mn-cs"/>
                      </a:endParaRPr>
                    </a:p>
                  </a:txBody>
                  <a:tcPr marL="107854" marR="107854" marT="32356" marB="323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407936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bg1"/>
                          </a:solidFill>
                          <a:latin typeface="+mn-lt"/>
                          <a:ea typeface="+mn-ea"/>
                          <a:cs typeface="+mn-cs"/>
                        </a:rPr>
                        <a:t>CHARACTERISTICS</a:t>
                      </a:r>
                    </a:p>
                  </a:txBody>
                  <a:tcPr marL="107854" marR="107854" marT="32356" marB="3235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b="0" i="0" dirty="0">
                          <a:solidFill>
                            <a:srgbClr val="333333"/>
                          </a:solidFill>
                          <a:effectLst/>
                          <a:latin typeface="+mn-lt"/>
                        </a:rPr>
                        <a:t>Large intra- and extra-cardiac defects systemic-to-pulmonary shunts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Cyanosis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b="0" i="0" dirty="0">
                          <a:solidFill>
                            <a:srgbClr val="333333"/>
                          </a:solidFill>
                          <a:effectLst/>
                          <a:latin typeface="+mn-lt"/>
                        </a:rPr>
                        <a:t>Secondary erythrocytosis </a:t>
                      </a:r>
                      <a:endParaRPr lang="en-US" sz="1400" dirty="0">
                        <a:latin typeface="+mn-lt"/>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Multisystem involvement</a:t>
                      </a:r>
                    </a:p>
                  </a:txBody>
                  <a:tcPr marL="107854" marR="107854" marT="32356" marB="323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7338" lvl="1" indent="-285750" algn="l">
                        <a:lnSpc>
                          <a:spcPct val="100000"/>
                        </a:lnSpc>
                        <a:spcBef>
                          <a:spcPts val="1200"/>
                        </a:spcBef>
                        <a:spcAft>
                          <a:spcPts val="0"/>
                        </a:spcAft>
                        <a:buFont typeface="+mj-lt"/>
                        <a:buAutoNum type="arabicPeriod"/>
                      </a:pPr>
                      <a:r>
                        <a:rPr lang="en-US" sz="1400" b="1" i="0" dirty="0">
                          <a:solidFill>
                            <a:srgbClr val="333333"/>
                          </a:solidFill>
                          <a:effectLst/>
                          <a:latin typeface="+mn-lt"/>
                        </a:rPr>
                        <a:t>Correctable</a:t>
                      </a:r>
                      <a:r>
                        <a:rPr lang="en-US" sz="1400" b="0" i="0" dirty="0">
                          <a:solidFill>
                            <a:srgbClr val="333333"/>
                          </a:solidFill>
                          <a:effectLst/>
                          <a:latin typeface="+mn-lt"/>
                        </a:rPr>
                        <a:t> </a:t>
                      </a:r>
                      <a:r>
                        <a:rPr lang="en-US" sz="1400" b="0" i="0" kern="1200" dirty="0">
                          <a:solidFill>
                            <a:schemeClr val="tx1"/>
                          </a:solidFill>
                          <a:effectLst/>
                          <a:latin typeface="+mn-lt"/>
                          <a:ea typeface="+mn-ea"/>
                          <a:cs typeface="+mn-cs"/>
                        </a:rPr>
                        <a:t>with surgery or intravascular percutaneous procedure</a:t>
                      </a:r>
                      <a:endParaRPr lang="en-US" sz="1400" b="0" i="0" dirty="0">
                        <a:solidFill>
                          <a:srgbClr val="333333"/>
                        </a:solidFill>
                        <a:effectLst/>
                        <a:latin typeface="+mn-lt"/>
                      </a:endParaRPr>
                    </a:p>
                    <a:p>
                      <a:pPr marL="287338" lvl="1" indent="-285750" algn="l">
                        <a:lnSpc>
                          <a:spcPct val="100000"/>
                        </a:lnSpc>
                        <a:spcBef>
                          <a:spcPts val="1200"/>
                        </a:spcBef>
                        <a:spcAft>
                          <a:spcPts val="0"/>
                        </a:spcAft>
                        <a:buFont typeface="+mj-lt"/>
                        <a:buAutoNum type="arabicPeriod"/>
                      </a:pPr>
                      <a:r>
                        <a:rPr lang="en-US" sz="1400" b="1" i="0" dirty="0">
                          <a:solidFill>
                            <a:srgbClr val="333333"/>
                          </a:solidFill>
                          <a:effectLst/>
                          <a:latin typeface="+mn-lt"/>
                        </a:rPr>
                        <a:t>Non-correctable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Moderate to large defects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PVR mildly to moderately increased</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Systemic-to-pulmonary shunting still prevalent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No cyanosis at rest</a:t>
                      </a:r>
                      <a:endParaRPr lang="en-US" sz="1400" b="0" kern="1200" dirty="0">
                        <a:solidFill>
                          <a:schemeClr val="tx1">
                            <a:lumMod val="50000"/>
                          </a:schemeClr>
                        </a:solidFill>
                        <a:latin typeface="+mn-lt"/>
                        <a:ea typeface="+mn-ea"/>
                        <a:cs typeface="+mn-cs"/>
                      </a:endParaRPr>
                    </a:p>
                  </a:txBody>
                  <a:tcPr marL="107854" marR="107854" marT="32356" marB="323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PVR elevation with small cardiac defects (which do not account for elevated PVR)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Clinical picture similar to iPAH</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Defect closure contraindicated</a:t>
                      </a:r>
                      <a:endParaRPr lang="en-US" sz="1400" b="0" kern="1200" dirty="0">
                        <a:solidFill>
                          <a:schemeClr val="tx1">
                            <a:lumMod val="50000"/>
                          </a:schemeClr>
                        </a:solidFill>
                        <a:latin typeface="+mn-lt"/>
                        <a:ea typeface="+mn-ea"/>
                        <a:cs typeface="+mn-cs"/>
                      </a:endParaRPr>
                    </a:p>
                  </a:txBody>
                  <a:tcPr marL="107854" marR="107854" marT="32356" marB="323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Congenital heart disease repaired</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b="0" i="0" dirty="0">
                          <a:solidFill>
                            <a:srgbClr val="333333"/>
                          </a:solidFill>
                          <a:effectLst/>
                          <a:latin typeface="+mn-lt"/>
                        </a:rPr>
                        <a:t>PAH immediately after or recurs/develops months/years after correction, in absence of significant postoperative haemodynamic lesions</a:t>
                      </a:r>
                      <a:endParaRPr lang="en-US" sz="1400" b="0" kern="1200" dirty="0">
                        <a:solidFill>
                          <a:schemeClr val="tx1">
                            <a:lumMod val="50000"/>
                          </a:schemeClr>
                        </a:solidFill>
                        <a:latin typeface="+mn-lt"/>
                        <a:ea typeface="+mn-ea"/>
                        <a:cs typeface="+mn-cs"/>
                      </a:endParaRPr>
                    </a:p>
                  </a:txBody>
                  <a:tcPr marL="107854" marR="107854" marT="32356" marB="3235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2868681"/>
                  </a:ext>
                </a:extLst>
              </a:tr>
            </a:tbl>
          </a:graphicData>
        </a:graphic>
      </p:graphicFrame>
      <p:sp>
        <p:nvSpPr>
          <p:cNvPr id="4" name="Footer Placeholder 3">
            <a:extLst>
              <a:ext uri="{FF2B5EF4-FFF2-40B4-BE49-F238E27FC236}">
                <a16:creationId xmlns:a16="http://schemas.microsoft.com/office/drawing/2014/main" id="{BBFDC4CD-1BF8-E896-2311-5E5C493BA325}"/>
              </a:ext>
            </a:extLst>
          </p:cNvPr>
          <p:cNvSpPr>
            <a:spLocks noGrp="1"/>
          </p:cNvSpPr>
          <p:nvPr>
            <p:ph type="ftr" sz="quarter" idx="3"/>
          </p:nvPr>
        </p:nvSpPr>
        <p:spPr/>
        <p:txBody>
          <a:bodyPr/>
          <a:lstStyle/>
          <a:p>
            <a:r>
              <a:rPr lang="en-US" sz="1000" dirty="0" err="1"/>
              <a:t>Simonneau</a:t>
            </a:r>
            <a:r>
              <a:rPr lang="en-US" sz="1000" dirty="0"/>
              <a:t> G et al. </a:t>
            </a:r>
            <a:r>
              <a:rPr lang="en-US" sz="1000" i="1" dirty="0"/>
              <a:t>J Am Coll </a:t>
            </a:r>
            <a:r>
              <a:rPr lang="en-US" sz="1000" i="1" dirty="0" err="1"/>
              <a:t>Cardiol</a:t>
            </a:r>
            <a:r>
              <a:rPr lang="en-US" sz="1000" i="1" dirty="0"/>
              <a:t> </a:t>
            </a:r>
            <a:r>
              <a:rPr lang="en-US" sz="1000" dirty="0"/>
              <a:t>2013;62:D34-41; </a:t>
            </a:r>
          </a:p>
          <a:p>
            <a:r>
              <a:rPr lang="en-US" sz="1000" dirty="0"/>
              <a:t>Xu ZY et al. </a:t>
            </a:r>
            <a:r>
              <a:rPr lang="en-US" sz="1000" i="1" dirty="0" err="1"/>
              <a:t>Zhonghua</a:t>
            </a:r>
            <a:r>
              <a:rPr lang="en-US" sz="1000" i="1" dirty="0"/>
              <a:t> Xin </a:t>
            </a:r>
            <a:r>
              <a:rPr lang="en-US" sz="1000" i="1" dirty="0" err="1"/>
              <a:t>Xue</a:t>
            </a:r>
            <a:r>
              <a:rPr lang="en-US" sz="1000" i="1" dirty="0"/>
              <a:t> Guan Bing Za </a:t>
            </a:r>
            <a:r>
              <a:rPr lang="en-US" sz="1000" i="1" dirty="0" err="1"/>
              <a:t>Zhi</a:t>
            </a:r>
            <a:r>
              <a:rPr lang="en-US" sz="1000" i="1" dirty="0"/>
              <a:t> </a:t>
            </a:r>
            <a:r>
              <a:rPr lang="en-US" sz="1000" dirty="0"/>
              <a:t>2020;48:315-22</a:t>
            </a:r>
          </a:p>
        </p:txBody>
      </p:sp>
    </p:spTree>
    <p:extLst>
      <p:ext uri="{BB962C8B-B14F-4D97-AF65-F5344CB8AC3E}">
        <p14:creationId xmlns:p14="http://schemas.microsoft.com/office/powerpoint/2010/main" val="126701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A933959-FE6B-4CAE-BE2F-3BDE36BFC03B}"/>
              </a:ext>
            </a:extLst>
          </p:cNvPr>
          <p:cNvSpPr>
            <a:spLocks noGrp="1"/>
          </p:cNvSpPr>
          <p:nvPr>
            <p:ph type="title"/>
          </p:nvPr>
        </p:nvSpPr>
        <p:spPr/>
        <p:txBody>
          <a:bodyPr/>
          <a:lstStyle/>
          <a:p>
            <a:r>
              <a:rPr lang="en-US" altLang="en-US" dirty="0"/>
              <a:t>Morbidity and Mortality Are Higher in PAH-CHD</a:t>
            </a:r>
          </a:p>
        </p:txBody>
      </p:sp>
      <p:sp>
        <p:nvSpPr>
          <p:cNvPr id="5" name="Rectangle 4">
            <a:extLst>
              <a:ext uri="{FF2B5EF4-FFF2-40B4-BE49-F238E27FC236}">
                <a16:creationId xmlns:a16="http://schemas.microsoft.com/office/drawing/2014/main" id="{5C791C3E-D37A-4CBC-90E3-437CFA0A6DB2}"/>
              </a:ext>
            </a:extLst>
          </p:cNvPr>
          <p:cNvSpPr/>
          <p:nvPr/>
        </p:nvSpPr>
        <p:spPr>
          <a:xfrm>
            <a:off x="2630805" y="1546860"/>
            <a:ext cx="2910840" cy="10210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38,430 adults with CHD in the province of Quebec</a:t>
            </a:r>
          </a:p>
        </p:txBody>
      </p:sp>
      <p:sp>
        <p:nvSpPr>
          <p:cNvPr id="6" name="Rectangle 5">
            <a:extLst>
              <a:ext uri="{FF2B5EF4-FFF2-40B4-BE49-F238E27FC236}">
                <a16:creationId xmlns:a16="http://schemas.microsoft.com/office/drawing/2014/main" id="{2F95B406-C263-41CF-941D-AE0B9C88E101}"/>
              </a:ext>
            </a:extLst>
          </p:cNvPr>
          <p:cNvSpPr/>
          <p:nvPr/>
        </p:nvSpPr>
        <p:spPr>
          <a:xfrm>
            <a:off x="6690360" y="1546860"/>
            <a:ext cx="2910840" cy="102108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2,212 had diagnosis </a:t>
            </a:r>
            <a:br>
              <a:rPr lang="en-US" sz="2000" b="1" dirty="0"/>
            </a:br>
            <a:r>
              <a:rPr lang="en-US" sz="2000" b="1" dirty="0"/>
              <a:t>of PH</a:t>
            </a:r>
          </a:p>
        </p:txBody>
      </p:sp>
      <p:sp>
        <p:nvSpPr>
          <p:cNvPr id="3" name="Right Arrow 2">
            <a:extLst>
              <a:ext uri="{FF2B5EF4-FFF2-40B4-BE49-F238E27FC236}">
                <a16:creationId xmlns:a16="http://schemas.microsoft.com/office/drawing/2014/main" id="{01807FEB-6F38-4882-B885-35392B3B7936}"/>
              </a:ext>
            </a:extLst>
          </p:cNvPr>
          <p:cNvSpPr/>
          <p:nvPr/>
        </p:nvSpPr>
        <p:spPr>
          <a:xfrm>
            <a:off x="5684838" y="1858964"/>
            <a:ext cx="868362" cy="427037"/>
          </a:xfrm>
          <a:prstGeom prst="rightArrow">
            <a:avLst/>
          </a:prstGeom>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397" name="Group 11">
            <a:extLst>
              <a:ext uri="{FF2B5EF4-FFF2-40B4-BE49-F238E27FC236}">
                <a16:creationId xmlns:a16="http://schemas.microsoft.com/office/drawing/2014/main" id="{4A04F4B5-26CB-48D9-9C10-3F7D799BF6D1}"/>
              </a:ext>
            </a:extLst>
          </p:cNvPr>
          <p:cNvGrpSpPr>
            <a:grpSpLocks/>
          </p:cNvGrpSpPr>
          <p:nvPr/>
        </p:nvGrpSpPr>
        <p:grpSpPr bwMode="auto">
          <a:xfrm>
            <a:off x="1820069" y="4824413"/>
            <a:ext cx="8597900" cy="1022350"/>
            <a:chOff x="220980" y="4785360"/>
            <a:chExt cx="9044940" cy="1021080"/>
          </a:xfrm>
          <a:effectLst/>
        </p:grpSpPr>
        <p:sp>
          <p:nvSpPr>
            <p:cNvPr id="8" name="Rectangle 7">
              <a:extLst>
                <a:ext uri="{FF2B5EF4-FFF2-40B4-BE49-F238E27FC236}">
                  <a16:creationId xmlns:a16="http://schemas.microsoft.com/office/drawing/2014/main" id="{0EC5CB35-1369-4459-A8B4-4F6BB53DBE4F}"/>
                </a:ext>
              </a:extLst>
            </p:cNvPr>
            <p:cNvSpPr/>
            <p:nvPr/>
          </p:nvSpPr>
          <p:spPr>
            <a:xfrm>
              <a:off x="220980" y="4785360"/>
              <a:ext cx="2910840" cy="10210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All Cause Mortality</a:t>
              </a:r>
            </a:p>
            <a:p>
              <a:pPr algn="ctr">
                <a:defRPr/>
              </a:pPr>
              <a:r>
                <a:rPr lang="en-US" sz="2000" b="1" dirty="0"/>
                <a:t>2X Higher</a:t>
              </a:r>
            </a:p>
          </p:txBody>
        </p:sp>
        <p:sp>
          <p:nvSpPr>
            <p:cNvPr id="9" name="Rectangle 8">
              <a:extLst>
                <a:ext uri="{FF2B5EF4-FFF2-40B4-BE49-F238E27FC236}">
                  <a16:creationId xmlns:a16="http://schemas.microsoft.com/office/drawing/2014/main" id="{9C9F2941-C264-47E7-BB43-5BA3EF1A8D38}"/>
                </a:ext>
              </a:extLst>
            </p:cNvPr>
            <p:cNvSpPr/>
            <p:nvPr/>
          </p:nvSpPr>
          <p:spPr>
            <a:xfrm>
              <a:off x="3291840" y="4785360"/>
              <a:ext cx="2910840" cy="10210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Morbidity</a:t>
              </a:r>
            </a:p>
            <a:p>
              <a:pPr algn="ctr">
                <a:defRPr/>
              </a:pPr>
              <a:r>
                <a:rPr lang="en-US" sz="2000" b="1" dirty="0"/>
                <a:t>3X Higher</a:t>
              </a:r>
            </a:p>
          </p:txBody>
        </p:sp>
        <p:sp>
          <p:nvSpPr>
            <p:cNvPr id="10" name="Rectangle 9">
              <a:extLst>
                <a:ext uri="{FF2B5EF4-FFF2-40B4-BE49-F238E27FC236}">
                  <a16:creationId xmlns:a16="http://schemas.microsoft.com/office/drawing/2014/main" id="{0D390F15-CA2A-45C9-86AD-AAA09DC55FFE}"/>
                </a:ext>
              </a:extLst>
            </p:cNvPr>
            <p:cNvSpPr/>
            <p:nvPr/>
          </p:nvSpPr>
          <p:spPr>
            <a:xfrm>
              <a:off x="6355080" y="4785360"/>
              <a:ext cx="2910840" cy="10210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Hospitalization Days</a:t>
              </a:r>
            </a:p>
            <a:p>
              <a:pPr algn="ctr">
                <a:defRPr/>
              </a:pPr>
              <a:r>
                <a:rPr lang="en-US" sz="2000" b="1" dirty="0"/>
                <a:t>3X Higher</a:t>
              </a:r>
            </a:p>
          </p:txBody>
        </p:sp>
      </p:grpSp>
      <p:cxnSp>
        <p:nvCxnSpPr>
          <p:cNvPr id="14" name="Straight Arrow Connector 13">
            <a:extLst>
              <a:ext uri="{FF2B5EF4-FFF2-40B4-BE49-F238E27FC236}">
                <a16:creationId xmlns:a16="http://schemas.microsoft.com/office/drawing/2014/main" id="{CBDFD357-FB77-4A3F-9ED6-251B180FBC9D}"/>
              </a:ext>
            </a:extLst>
          </p:cNvPr>
          <p:cNvCxnSpPr/>
          <p:nvPr/>
        </p:nvCxnSpPr>
        <p:spPr>
          <a:xfrm flipH="1">
            <a:off x="3609976" y="4184651"/>
            <a:ext cx="898525" cy="487363"/>
          </a:xfrm>
          <a:prstGeom prst="straightConnector1">
            <a:avLst/>
          </a:prstGeom>
          <a:ln w="38100">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9C75336-2255-4DF3-925B-379611E04C4E}"/>
              </a:ext>
            </a:extLst>
          </p:cNvPr>
          <p:cNvCxnSpPr>
            <a:cxnSpLocks/>
            <a:stCxn id="7" idx="2"/>
            <a:endCxn id="9" idx="0"/>
          </p:cNvCxnSpPr>
          <p:nvPr/>
        </p:nvCxnSpPr>
        <p:spPr>
          <a:xfrm>
            <a:off x="6119019" y="4184968"/>
            <a:ext cx="3622" cy="639445"/>
          </a:xfrm>
          <a:prstGeom prst="straightConnector1">
            <a:avLst/>
          </a:prstGeom>
          <a:ln w="38100">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63936E5-30BC-4000-9532-B5A5C7579FA4}"/>
              </a:ext>
            </a:extLst>
          </p:cNvPr>
          <p:cNvCxnSpPr/>
          <p:nvPr/>
        </p:nvCxnSpPr>
        <p:spPr>
          <a:xfrm>
            <a:off x="7658101" y="4184651"/>
            <a:ext cx="917575" cy="487363"/>
          </a:xfrm>
          <a:prstGeom prst="straightConnector1">
            <a:avLst/>
          </a:prstGeom>
          <a:ln w="38100">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557940A1-9785-5F61-DD28-77EB965AC1DA}"/>
              </a:ext>
            </a:extLst>
          </p:cNvPr>
          <p:cNvSpPr>
            <a:spLocks noGrp="1"/>
          </p:cNvSpPr>
          <p:nvPr>
            <p:ph type="ftr" sz="quarter" idx="3"/>
          </p:nvPr>
        </p:nvSpPr>
        <p:spPr/>
        <p:txBody>
          <a:bodyPr/>
          <a:lstStyle/>
          <a:p>
            <a:r>
              <a:rPr lang="en-US" sz="1000" dirty="0"/>
              <a:t>Lowe BS, et al. </a:t>
            </a:r>
            <a:r>
              <a:rPr lang="en-US" sz="1000" i="1" dirty="0"/>
              <a:t>J Am Coll </a:t>
            </a:r>
            <a:r>
              <a:rPr lang="en-US" sz="1000" i="1" dirty="0" err="1"/>
              <a:t>Cardiol</a:t>
            </a:r>
            <a:r>
              <a:rPr lang="en-US" sz="1000" i="1" dirty="0"/>
              <a:t>. </a:t>
            </a:r>
            <a:r>
              <a:rPr lang="en-US" sz="1000" dirty="0"/>
              <a:t>2011;58:538-46.	</a:t>
            </a:r>
          </a:p>
        </p:txBody>
      </p:sp>
      <p:sp>
        <p:nvSpPr>
          <p:cNvPr id="7" name="Rectangle 6">
            <a:extLst>
              <a:ext uri="{FF2B5EF4-FFF2-40B4-BE49-F238E27FC236}">
                <a16:creationId xmlns:a16="http://schemas.microsoft.com/office/drawing/2014/main" id="{61CAEA77-3F39-4F53-82FA-08139B0C8731}"/>
              </a:ext>
            </a:extLst>
          </p:cNvPr>
          <p:cNvSpPr/>
          <p:nvPr/>
        </p:nvSpPr>
        <p:spPr>
          <a:xfrm>
            <a:off x="4663599" y="3163888"/>
            <a:ext cx="2910840" cy="10210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Prevalence: </a:t>
            </a:r>
          </a:p>
          <a:p>
            <a:pPr algn="ctr">
              <a:defRPr/>
            </a:pPr>
            <a:r>
              <a:rPr lang="en-US" sz="2000" b="1" dirty="0"/>
              <a:t>1 out of every 17 CHD patients</a:t>
            </a:r>
          </a:p>
        </p:txBody>
      </p:sp>
    </p:spTree>
    <p:extLst>
      <p:ext uri="{BB962C8B-B14F-4D97-AF65-F5344CB8AC3E}">
        <p14:creationId xmlns:p14="http://schemas.microsoft.com/office/powerpoint/2010/main" val="1585297973"/>
      </p:ext>
    </p:extLst>
  </p:cSld>
  <p:clrMapOvr>
    <a:masterClrMapping/>
  </p:clrMapOvr>
</p:sld>
</file>

<file path=ppt/theme/theme1.xml><?xml version="1.0" encoding="utf-8"?>
<a:theme xmlns:a="http://schemas.openxmlformats.org/drawingml/2006/main" name="IMPACT-PH-22-NEW">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4251</TotalTime>
  <Words>664</Words>
  <Application>Microsoft Office PowerPoint</Application>
  <PresentationFormat>Widescreen</PresentationFormat>
  <Paragraphs>109</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Century Gothic</vt:lpstr>
      <vt:lpstr>Wingdings</vt:lpstr>
      <vt:lpstr>IMPACT-PH-22-NEW</vt:lpstr>
      <vt:lpstr>Addressing PH Subtypes: Raising Awareness of Understudied Populations</vt:lpstr>
      <vt:lpstr>Disclaimer</vt:lpstr>
      <vt:lpstr>Learning Objectives</vt:lpstr>
      <vt:lpstr>ACHD: Basic Lesion Types</vt:lpstr>
      <vt:lpstr>Many Different Lesions Result in PH, BUT Very Few Have Been Included in Prospective Studies</vt:lpstr>
      <vt:lpstr>Shunt Lesions ARE Most Common Cause OF PAH</vt:lpstr>
      <vt:lpstr>PAH-CHD Clinical Subgroups and Characteristics</vt:lpstr>
      <vt:lpstr>Morbidity and Mortality Are Higher in PAH-CHD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Jeffrey Knapp</cp:lastModifiedBy>
  <cp:revision>203</cp:revision>
  <cp:lastPrinted>2022-07-13T12:52:09Z</cp:lastPrinted>
  <dcterms:created xsi:type="dcterms:W3CDTF">2019-05-10T15:43:12Z</dcterms:created>
  <dcterms:modified xsi:type="dcterms:W3CDTF">2022-07-27T18:02:23Z</dcterms:modified>
</cp:coreProperties>
</file>