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134959335" r:id="rId2"/>
    <p:sldId id="2134959336" r:id="rId3"/>
    <p:sldId id="2134959337" r:id="rId4"/>
    <p:sldId id="2134959306" r:id="rId5"/>
    <p:sldId id="879" r:id="rId6"/>
    <p:sldId id="2134959316" r:id="rId7"/>
    <p:sldId id="619" r:id="rId8"/>
    <p:sldId id="2134959303" r:id="rId9"/>
    <p:sldId id="979" r:id="rId10"/>
    <p:sldId id="2134959304" r:id="rId11"/>
    <p:sldId id="13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EF15A-E574-E302-DFA3-09CD43B36F79}" name="R. Krasuski" initials="RK" userId="4b5039dea0b12cc5" providerId="Windows Live"/>
  <p188:author id="{12A782B3-B426-5A74-1AC1-55275C315B55}" name="Rebecca Barraclough" initials="RB" userId="Rebecca Barraclough" providerId="None"/>
  <p188:author id="{B74F6FBA-DD9A-2C89-E0CE-0BDF1E628454}" name="Dixon Wilde" initials="DWW" userId="Dixon Wilde"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BF1"/>
    <a:srgbClr val="002B49"/>
    <a:srgbClr val="005897"/>
    <a:srgbClr val="431479"/>
    <a:srgbClr val="FB9705"/>
    <a:srgbClr val="082035"/>
    <a:srgbClr val="E5F4FF"/>
    <a:srgbClr val="FFE733"/>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3" autoAdjust="0"/>
    <p:restoredTop sz="86002" autoAdjust="0"/>
  </p:normalViewPr>
  <p:slideViewPr>
    <p:cSldViewPr snapToGrid="0">
      <p:cViewPr varScale="1">
        <p:scale>
          <a:sx n="120" d="100"/>
          <a:sy n="120" d="100"/>
        </p:scale>
        <p:origin x="138" y="96"/>
      </p:cViewPr>
      <p:guideLst>
        <p:guide orient="horz" pos="79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0"/>
    </c:view3D>
    <c:floor>
      <c:thickness val="0"/>
    </c:floor>
    <c:sideWall>
      <c:thickness val="0"/>
    </c:sideWall>
    <c:backWall>
      <c:thickness val="0"/>
    </c:backWall>
    <c:plotArea>
      <c:layout>
        <c:manualLayout>
          <c:layoutTarget val="inner"/>
          <c:xMode val="edge"/>
          <c:yMode val="edge"/>
          <c:x val="8.3682008368200805E-2"/>
          <c:y val="0.13015184381778699"/>
          <c:w val="0.836820083682008"/>
          <c:h val="0.74403470715835096"/>
        </c:manualLayout>
      </c:layout>
      <c:pie3DChart>
        <c:varyColors val="1"/>
        <c:ser>
          <c:idx val="0"/>
          <c:order val="0"/>
          <c:tx>
            <c:strRef>
              <c:f>Sheet1!$A$2</c:f>
              <c:strCache>
                <c:ptCount val="1"/>
                <c:pt idx="0">
                  <c:v>Percent</c:v>
                </c:pt>
              </c:strCache>
            </c:strRef>
          </c:tx>
          <c:spPr>
            <a:solidFill>
              <a:schemeClr val="accent1"/>
            </a:solidFill>
            <a:ln w="34464">
              <a:noFill/>
            </a:ln>
          </c:spPr>
          <c:dPt>
            <c:idx val="0"/>
            <c:bubble3D val="0"/>
            <c:spPr>
              <a:solidFill>
                <a:srgbClr val="FFE733"/>
              </a:solidFill>
              <a:ln w="34464">
                <a:noFill/>
              </a:ln>
            </c:spPr>
            <c:extLst>
              <c:ext xmlns:c16="http://schemas.microsoft.com/office/drawing/2014/chart" uri="{C3380CC4-5D6E-409C-BE32-E72D297353CC}">
                <c16:uniqueId val="{00000001-E9E0-40DD-988B-95F23352EE60}"/>
              </c:ext>
            </c:extLst>
          </c:dPt>
          <c:dPt>
            <c:idx val="1"/>
            <c:bubble3D val="0"/>
            <c:spPr>
              <a:solidFill>
                <a:srgbClr val="FB9705"/>
              </a:solidFill>
              <a:ln w="34464">
                <a:noFill/>
              </a:ln>
            </c:spPr>
            <c:extLst>
              <c:ext xmlns:c16="http://schemas.microsoft.com/office/drawing/2014/chart" uri="{C3380CC4-5D6E-409C-BE32-E72D297353CC}">
                <c16:uniqueId val="{00000003-E9E0-40DD-988B-95F23352EE60}"/>
              </c:ext>
            </c:extLst>
          </c:dPt>
          <c:dPt>
            <c:idx val="2"/>
            <c:bubble3D val="0"/>
            <c:spPr>
              <a:solidFill>
                <a:srgbClr val="C00000"/>
              </a:solidFill>
              <a:ln w="34464">
                <a:noFill/>
              </a:ln>
            </c:spPr>
            <c:extLst>
              <c:ext xmlns:c16="http://schemas.microsoft.com/office/drawing/2014/chart" uri="{C3380CC4-5D6E-409C-BE32-E72D297353CC}">
                <c16:uniqueId val="{00000005-E9E0-40DD-988B-95F23352EE60}"/>
              </c:ext>
            </c:extLst>
          </c:dPt>
          <c:cat>
            <c:strRef>
              <c:f>Sheet1!$B$1:$D$1</c:f>
              <c:strCache>
                <c:ptCount val="3"/>
                <c:pt idx="0">
                  <c:v>Survive to Adulthood</c:v>
                </c:pt>
                <c:pt idx="1">
                  <c:v>Died in the first year</c:v>
                </c:pt>
                <c:pt idx="2">
                  <c:v>Died by 18 years</c:v>
                </c:pt>
              </c:strCache>
            </c:strRef>
          </c:cat>
          <c:val>
            <c:numRef>
              <c:f>Sheet1!$B$2:$D$2</c:f>
              <c:numCache>
                <c:formatCode>General</c:formatCode>
                <c:ptCount val="3"/>
                <c:pt idx="0">
                  <c:v>15</c:v>
                </c:pt>
                <c:pt idx="1">
                  <c:v>50</c:v>
                </c:pt>
                <c:pt idx="2">
                  <c:v>35</c:v>
                </c:pt>
              </c:numCache>
            </c:numRef>
          </c:val>
          <c:extLst>
            <c:ext xmlns:c16="http://schemas.microsoft.com/office/drawing/2014/chart" uri="{C3380CC4-5D6E-409C-BE32-E72D297353CC}">
              <c16:uniqueId val="{00000006-E9E0-40DD-988B-95F23352EE60}"/>
            </c:ext>
          </c:extLst>
        </c:ser>
        <c:dLbls>
          <c:showLegendKey val="0"/>
          <c:showVal val="0"/>
          <c:showCatName val="0"/>
          <c:showSerName val="0"/>
          <c:showPercent val="0"/>
          <c:showBubbleSize val="0"/>
          <c:showLeaderLines val="1"/>
        </c:dLbls>
      </c:pie3DChart>
      <c:spPr>
        <a:noFill/>
        <a:ln w="34464">
          <a:noFill/>
        </a:ln>
      </c:spPr>
    </c:plotArea>
    <c:plotVisOnly val="1"/>
    <c:dispBlanksAs val="zero"/>
    <c:showDLblsOverMax val="0"/>
  </c:chart>
  <c:spPr>
    <a:noFill/>
    <a:ln>
      <a:noFill/>
    </a:ln>
  </c:spPr>
  <c:txPr>
    <a:bodyPr/>
    <a:lstStyle/>
    <a:p>
      <a:pPr>
        <a:defRPr sz="149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0"/>
    </c:view3D>
    <c:floor>
      <c:thickness val="0"/>
    </c:floor>
    <c:sideWall>
      <c:thickness val="0"/>
    </c:sideWall>
    <c:backWall>
      <c:thickness val="0"/>
    </c:backWall>
    <c:plotArea>
      <c:layout>
        <c:manualLayout>
          <c:layoutTarget val="inner"/>
          <c:xMode val="edge"/>
          <c:yMode val="edge"/>
          <c:x val="8.4745762711864403E-2"/>
          <c:y val="0.12304250559284099"/>
          <c:w val="0.83474576271186396"/>
          <c:h val="0.75615212527964204"/>
        </c:manualLayout>
      </c:layout>
      <c:pie3DChart>
        <c:varyColors val="1"/>
        <c:ser>
          <c:idx val="0"/>
          <c:order val="0"/>
          <c:tx>
            <c:strRef>
              <c:f>Sheet1!$A$2</c:f>
              <c:strCache>
                <c:ptCount val="1"/>
                <c:pt idx="0">
                  <c:v>Percent</c:v>
                </c:pt>
              </c:strCache>
            </c:strRef>
          </c:tx>
          <c:spPr>
            <a:solidFill>
              <a:schemeClr val="accent1"/>
            </a:solidFill>
            <a:ln w="35106">
              <a:noFill/>
            </a:ln>
          </c:spPr>
          <c:dPt>
            <c:idx val="0"/>
            <c:bubble3D val="0"/>
            <c:spPr>
              <a:solidFill>
                <a:srgbClr val="FFE733"/>
              </a:solidFill>
              <a:ln w="35106">
                <a:noFill/>
              </a:ln>
            </c:spPr>
            <c:extLst>
              <c:ext xmlns:c16="http://schemas.microsoft.com/office/drawing/2014/chart" uri="{C3380CC4-5D6E-409C-BE32-E72D297353CC}">
                <c16:uniqueId val="{00000001-1688-45FF-915B-9F48DBE67075}"/>
              </c:ext>
            </c:extLst>
          </c:dPt>
          <c:dPt>
            <c:idx val="1"/>
            <c:bubble3D val="0"/>
            <c:spPr>
              <a:solidFill>
                <a:srgbClr val="FB9705"/>
              </a:solidFill>
              <a:ln w="35106">
                <a:noFill/>
              </a:ln>
            </c:spPr>
            <c:extLst>
              <c:ext xmlns:c16="http://schemas.microsoft.com/office/drawing/2014/chart" uri="{C3380CC4-5D6E-409C-BE32-E72D297353CC}">
                <c16:uniqueId val="{00000003-1688-45FF-915B-9F48DBE67075}"/>
              </c:ext>
            </c:extLst>
          </c:dPt>
          <c:dPt>
            <c:idx val="2"/>
            <c:bubble3D val="0"/>
            <c:spPr>
              <a:solidFill>
                <a:srgbClr val="C00000"/>
              </a:solidFill>
              <a:ln w="35106">
                <a:noFill/>
              </a:ln>
            </c:spPr>
            <c:extLst>
              <c:ext xmlns:c16="http://schemas.microsoft.com/office/drawing/2014/chart" uri="{C3380CC4-5D6E-409C-BE32-E72D297353CC}">
                <c16:uniqueId val="{00000005-1688-45FF-915B-9F48DBE67075}"/>
              </c:ext>
            </c:extLst>
          </c:dPt>
          <c:cat>
            <c:strRef>
              <c:f>Sheet1!$B$1:$D$1</c:f>
              <c:strCache>
                <c:ptCount val="3"/>
                <c:pt idx="0">
                  <c:v>Survive to Adulthood</c:v>
                </c:pt>
                <c:pt idx="1">
                  <c:v>Died in the first year</c:v>
                </c:pt>
                <c:pt idx="2">
                  <c:v>Died by 18 years</c:v>
                </c:pt>
              </c:strCache>
            </c:strRef>
          </c:cat>
          <c:val>
            <c:numRef>
              <c:f>Sheet1!$B$2:$D$2</c:f>
              <c:numCache>
                <c:formatCode>General</c:formatCode>
                <c:ptCount val="3"/>
                <c:pt idx="0">
                  <c:v>85</c:v>
                </c:pt>
                <c:pt idx="1">
                  <c:v>10</c:v>
                </c:pt>
                <c:pt idx="2">
                  <c:v>5</c:v>
                </c:pt>
              </c:numCache>
            </c:numRef>
          </c:val>
          <c:extLst>
            <c:ext xmlns:c16="http://schemas.microsoft.com/office/drawing/2014/chart" uri="{C3380CC4-5D6E-409C-BE32-E72D297353CC}">
              <c16:uniqueId val="{00000006-1688-45FF-915B-9F48DBE67075}"/>
            </c:ext>
          </c:extLst>
        </c:ser>
        <c:dLbls>
          <c:showLegendKey val="0"/>
          <c:showVal val="0"/>
          <c:showCatName val="0"/>
          <c:showSerName val="0"/>
          <c:showPercent val="0"/>
          <c:showBubbleSize val="0"/>
          <c:showLeaderLines val="1"/>
        </c:dLbls>
      </c:pie3DChart>
      <c:spPr>
        <a:noFill/>
        <a:ln w="35106">
          <a:noFill/>
        </a:ln>
      </c:spPr>
    </c:plotArea>
    <c:plotVisOnly val="1"/>
    <c:dispBlanksAs val="zero"/>
    <c:showDLblsOverMax val="0"/>
  </c:chart>
  <c:spPr>
    <a:noFill/>
    <a:ln>
      <a:noFill/>
    </a:ln>
  </c:spPr>
  <c:txPr>
    <a:bodyPr/>
    <a:lstStyle/>
    <a:p>
      <a:pPr>
        <a:defRPr sz="1486"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7/27/2022</a:t>
            </a:fld>
            <a:endParaRPr lang="en-US" dirty="0"/>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dirty="0"/>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85C69-9C16-9A44-BDFD-29B5EE0732F5}" type="datetimeFigureOut">
              <a:rPr lang="en-US" smtClean="0"/>
              <a:t>7/27/2022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EA3B5-9BF5-544F-A9A7-ACE69FCA2A2B}" type="slidenum">
              <a:rPr lang="en-US" smtClean="0"/>
              <a:t>‹#›</a:t>
            </a:fld>
            <a:endParaRPr lang="en-US" dirty="0"/>
          </a:p>
        </p:txBody>
      </p:sp>
    </p:spTree>
    <p:extLst>
      <p:ext uri="{BB962C8B-B14F-4D97-AF65-F5344CB8AC3E}">
        <p14:creationId xmlns:p14="http://schemas.microsoft.com/office/powerpoint/2010/main" val="41986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EA3B5-9BF5-544F-A9A7-ACE69FCA2A2B}" type="slidenum">
              <a:rPr lang="en-US" smtClean="0"/>
              <a:t>1</a:t>
            </a:fld>
            <a:endParaRPr lang="en-US" dirty="0"/>
          </a:p>
        </p:txBody>
      </p:sp>
    </p:spTree>
    <p:extLst>
      <p:ext uri="{BB962C8B-B14F-4D97-AF65-F5344CB8AC3E}">
        <p14:creationId xmlns:p14="http://schemas.microsoft.com/office/powerpoint/2010/main" val="49742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EA3B5-9BF5-544F-A9A7-ACE69FCA2A2B}" type="slidenum">
              <a:rPr lang="en-US" smtClean="0"/>
              <a:t>4</a:t>
            </a:fld>
            <a:endParaRPr lang="en-US" dirty="0"/>
          </a:p>
        </p:txBody>
      </p:sp>
    </p:spTree>
    <p:extLst>
      <p:ext uri="{BB962C8B-B14F-4D97-AF65-F5344CB8AC3E}">
        <p14:creationId xmlns:p14="http://schemas.microsoft.com/office/powerpoint/2010/main" val="259659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6439D1CD-8440-488E-AC58-0ABD0BD3D5E4}"/>
              </a:ext>
            </a:extLst>
          </p:cNvPr>
          <p:cNvSpPr>
            <a:spLocks noGrp="1" noRot="1" noChangeAspect="1" noChangeArrowheads="1" noTextEdit="1"/>
          </p:cNvSpPr>
          <p:nvPr>
            <p:ph type="sldImg"/>
          </p:nvPr>
        </p:nvSpPr>
        <p:spPr>
          <a:xfrm>
            <a:off x="382588" y="685800"/>
            <a:ext cx="6096000" cy="3429000"/>
          </a:xfrm>
          <a:ln/>
        </p:spPr>
      </p:sp>
      <p:sp>
        <p:nvSpPr>
          <p:cNvPr id="17411" name="Rectangle 5">
            <a:extLst>
              <a:ext uri="{FF2B5EF4-FFF2-40B4-BE49-F238E27FC236}">
                <a16:creationId xmlns:a16="http://schemas.microsoft.com/office/drawing/2014/main" id="{939BB9AF-F490-4C8A-A344-7B67A3AEB075}"/>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115888" indent="-115888" eaLnBrk="1" hangingPunct="1">
              <a:spcBef>
                <a:spcPct val="40000"/>
              </a:spcBef>
            </a:pPr>
            <a:endParaRPr lang="en-US" altLang="en-US" dirty="0">
              <a:latin typeface="Arial" panose="020B0604020202020204" pitchFamily="34" charset="0"/>
              <a:ea typeface="MS PGothic" panose="020B0600070205080204" pitchFamily="34" charset="-128"/>
            </a:endParaRPr>
          </a:p>
        </p:txBody>
      </p:sp>
      <p:sp>
        <p:nvSpPr>
          <p:cNvPr id="17412" name="TextBox 3">
            <a:extLst>
              <a:ext uri="{FF2B5EF4-FFF2-40B4-BE49-F238E27FC236}">
                <a16:creationId xmlns:a16="http://schemas.microsoft.com/office/drawing/2014/main" id="{21E7F51C-5477-4B61-8241-1168B76E1586}"/>
              </a:ext>
            </a:extLst>
          </p:cNvPr>
          <p:cNvSpPr txBox="1">
            <a:spLocks noChangeArrowheads="1"/>
          </p:cNvSpPr>
          <p:nvPr/>
        </p:nvSpPr>
        <p:spPr bwMode="auto">
          <a:xfrm>
            <a:off x="6559550" y="8843963"/>
            <a:ext cx="2587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722" tIns="44861" rIns="89722" bIns="44861">
            <a:spAutoFit/>
          </a:bodyPr>
          <a:lstStyle>
            <a:lvl1pPr defTabSz="865188">
              <a:defRPr sz="2400">
                <a:solidFill>
                  <a:schemeClr val="tx1"/>
                </a:solidFill>
                <a:latin typeface="Arial" panose="020B0604020202020204" pitchFamily="34" charset="0"/>
              </a:defRPr>
            </a:lvl1pPr>
            <a:lvl2pPr marL="742950" indent="-285750" defTabSz="865188">
              <a:defRPr sz="2400">
                <a:solidFill>
                  <a:schemeClr val="tx1"/>
                </a:solidFill>
                <a:latin typeface="Arial" panose="020B0604020202020204" pitchFamily="34" charset="0"/>
              </a:defRPr>
            </a:lvl2pPr>
            <a:lvl3pPr marL="1143000" indent="-228600" defTabSz="865188">
              <a:defRPr sz="2400">
                <a:solidFill>
                  <a:schemeClr val="tx1"/>
                </a:solidFill>
                <a:latin typeface="Arial" panose="020B0604020202020204" pitchFamily="34" charset="0"/>
              </a:defRPr>
            </a:lvl3pPr>
            <a:lvl4pPr marL="1600200" indent="-228600" defTabSz="865188">
              <a:defRPr sz="2400">
                <a:solidFill>
                  <a:schemeClr val="tx1"/>
                </a:solidFill>
                <a:latin typeface="Arial" panose="020B0604020202020204" pitchFamily="34" charset="0"/>
              </a:defRPr>
            </a:lvl4pPr>
            <a:lvl5pPr marL="2057400" indent="-228600" defTabSz="865188">
              <a:defRPr sz="2400">
                <a:solidFill>
                  <a:schemeClr val="tx1"/>
                </a:solidFill>
                <a:latin typeface="Arial" panose="020B0604020202020204" pitchFamily="34" charset="0"/>
              </a:defRPr>
            </a:lvl5pPr>
            <a:lvl6pPr marL="2514600" indent="-228600" defTabSz="8651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651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651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65188"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865188"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rPr>
              <a:t>9</a:t>
            </a:r>
          </a:p>
        </p:txBody>
      </p:sp>
    </p:spTree>
    <p:extLst>
      <p:ext uri="{BB962C8B-B14F-4D97-AF65-F5344CB8AC3E}">
        <p14:creationId xmlns:p14="http://schemas.microsoft.com/office/powerpoint/2010/main" val="355543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a:spLocks noGrp="1" noRot="1" noChangeAspect="1" noTextEdit="1"/>
          </p:cNvSpPr>
          <p:nvPr>
            <p:ph type="sldImg"/>
          </p:nvPr>
        </p:nvSpPr>
        <p:spPr>
          <a:xfrm>
            <a:off x="382588" y="685800"/>
            <a:ext cx="6096000" cy="3429000"/>
          </a:xfrm>
          <a:ln/>
        </p:spPr>
      </p:sp>
      <p:sp>
        <p:nvSpPr>
          <p:cNvPr id="36866" name="Rectangle 3"/>
          <p:cNvSpPr>
            <a:spLocks noChangeArrowheads="1"/>
          </p:cNvSpPr>
          <p:nvPr/>
        </p:nvSpPr>
        <p:spPr bwMode="auto">
          <a:xfrm>
            <a:off x="838200" y="44958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865188">
              <a:defRPr sz="2400">
                <a:solidFill>
                  <a:schemeClr val="tx1"/>
                </a:solidFill>
                <a:latin typeface="Arial" pitchFamily="34" charset="0"/>
                <a:ea typeface="ＭＳ Ｐゴシック" charset="-128"/>
              </a:defRPr>
            </a:lvl1pPr>
            <a:lvl2pPr marL="742950" indent="-285750" defTabSz="865188">
              <a:defRPr sz="2400">
                <a:solidFill>
                  <a:schemeClr val="tx1"/>
                </a:solidFill>
                <a:latin typeface="Arial" pitchFamily="34" charset="0"/>
                <a:ea typeface="ＭＳ Ｐゴシック" charset="-128"/>
              </a:defRPr>
            </a:lvl2pPr>
            <a:lvl3pPr marL="1143000" indent="-228600" defTabSz="865188">
              <a:defRPr sz="2400">
                <a:solidFill>
                  <a:schemeClr val="tx1"/>
                </a:solidFill>
                <a:latin typeface="Arial" pitchFamily="34" charset="0"/>
                <a:ea typeface="ＭＳ Ｐゴシック" charset="-128"/>
              </a:defRPr>
            </a:lvl3pPr>
            <a:lvl4pPr marL="1600200" indent="-228600" defTabSz="865188">
              <a:defRPr sz="2400">
                <a:solidFill>
                  <a:schemeClr val="tx1"/>
                </a:solidFill>
                <a:latin typeface="Arial" pitchFamily="34" charset="0"/>
                <a:ea typeface="ＭＳ Ｐゴシック" charset="-128"/>
              </a:defRPr>
            </a:lvl4pPr>
            <a:lvl5pPr marL="2057400" indent="-228600" defTabSz="865188">
              <a:defRPr sz="2400">
                <a:solidFill>
                  <a:schemeClr val="tx1"/>
                </a:solidFill>
                <a:latin typeface="Arial" pitchFamily="34" charset="0"/>
                <a:ea typeface="ＭＳ Ｐゴシック" charset="-128"/>
              </a:defRPr>
            </a:lvl5pPr>
            <a:lvl6pPr marL="25146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30000"/>
              </a:spcBef>
            </a:pPr>
            <a:endParaRPr lang="en-GB" altLang="en-US" sz="800" dirty="0">
              <a:solidFill>
                <a:srgbClr val="000000"/>
              </a:solidFill>
              <a:latin typeface="Calibri" pitchFamily="34" charset="0"/>
            </a:endParaRPr>
          </a:p>
        </p:txBody>
      </p:sp>
      <p:sp>
        <p:nvSpPr>
          <p:cNvPr id="36867" name="TextBox 4"/>
          <p:cNvSpPr txBox="1">
            <a:spLocks noChangeArrowheads="1"/>
          </p:cNvSpPr>
          <p:nvPr/>
        </p:nvSpPr>
        <p:spPr bwMode="auto">
          <a:xfrm>
            <a:off x="6559550" y="8843963"/>
            <a:ext cx="334963"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22" tIns="44861" rIns="89722" bIns="44861">
            <a:spAutoFit/>
          </a:bodyPr>
          <a:lstStyle>
            <a:lvl1pPr defTabSz="865188">
              <a:defRPr sz="2400">
                <a:solidFill>
                  <a:schemeClr val="tx1"/>
                </a:solidFill>
                <a:latin typeface="Arial" pitchFamily="34" charset="0"/>
                <a:ea typeface="ＭＳ Ｐゴシック" charset="-128"/>
              </a:defRPr>
            </a:lvl1pPr>
            <a:lvl2pPr marL="742950" indent="-285750" defTabSz="865188">
              <a:defRPr sz="2400">
                <a:solidFill>
                  <a:schemeClr val="tx1"/>
                </a:solidFill>
                <a:latin typeface="Arial" pitchFamily="34" charset="0"/>
                <a:ea typeface="ＭＳ Ｐゴシック" charset="-128"/>
              </a:defRPr>
            </a:lvl2pPr>
            <a:lvl3pPr marL="1143000" indent="-228600" defTabSz="865188">
              <a:defRPr sz="2400">
                <a:solidFill>
                  <a:schemeClr val="tx1"/>
                </a:solidFill>
                <a:latin typeface="Arial" pitchFamily="34" charset="0"/>
                <a:ea typeface="ＭＳ Ｐゴシック" charset="-128"/>
              </a:defRPr>
            </a:lvl3pPr>
            <a:lvl4pPr marL="1600200" indent="-228600" defTabSz="865188">
              <a:defRPr sz="2400">
                <a:solidFill>
                  <a:schemeClr val="tx1"/>
                </a:solidFill>
                <a:latin typeface="Arial" pitchFamily="34" charset="0"/>
                <a:ea typeface="ＭＳ Ｐゴシック" charset="-128"/>
              </a:defRPr>
            </a:lvl4pPr>
            <a:lvl5pPr marL="2057400" indent="-228600" defTabSz="865188">
              <a:defRPr sz="2400">
                <a:solidFill>
                  <a:schemeClr val="tx1"/>
                </a:solidFill>
                <a:latin typeface="Arial" pitchFamily="34" charset="0"/>
                <a:ea typeface="ＭＳ Ｐゴシック" charset="-128"/>
              </a:defRPr>
            </a:lvl5pPr>
            <a:lvl6pPr marL="25146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5CE18059-144E-4A6D-892D-50440B6A1375}" type="slidenum">
              <a:rPr lang="en-US" altLang="en-US" sz="1200">
                <a:solidFill>
                  <a:srgbClr val="000000"/>
                </a:solidFill>
                <a:latin typeface="Times" charset="0"/>
              </a:rPr>
              <a:pPr eaLnBrk="1" hangingPunct="1"/>
              <a:t>9</a:t>
            </a:fld>
            <a:endParaRPr lang="en-US" altLang="en-US" sz="1200" dirty="0">
              <a:solidFill>
                <a:srgbClr val="000000"/>
              </a:solidFill>
              <a:latin typeface="Times" charset="0"/>
            </a:endParaRPr>
          </a:p>
        </p:txBody>
      </p:sp>
      <p:sp>
        <p:nvSpPr>
          <p:cNvPr id="36868" name="Notes Placeholder 5"/>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lstStyle>
            <a:lvl1pPr defTabSz="865188">
              <a:defRPr sz="2400">
                <a:solidFill>
                  <a:schemeClr val="tx1"/>
                </a:solidFill>
                <a:latin typeface="Arial" pitchFamily="34" charset="0"/>
                <a:ea typeface="ＭＳ Ｐゴシック" charset="-128"/>
              </a:defRPr>
            </a:lvl1pPr>
            <a:lvl2pPr marL="742950" indent="-285750" defTabSz="865188">
              <a:defRPr sz="2400">
                <a:solidFill>
                  <a:schemeClr val="tx1"/>
                </a:solidFill>
                <a:latin typeface="Arial" pitchFamily="34" charset="0"/>
                <a:ea typeface="ＭＳ Ｐゴシック" charset="-128"/>
              </a:defRPr>
            </a:lvl2pPr>
            <a:lvl3pPr marL="1143000" indent="-228600" defTabSz="865188">
              <a:defRPr sz="2400">
                <a:solidFill>
                  <a:schemeClr val="tx1"/>
                </a:solidFill>
                <a:latin typeface="Arial" pitchFamily="34" charset="0"/>
                <a:ea typeface="ＭＳ Ｐゴシック" charset="-128"/>
              </a:defRPr>
            </a:lvl3pPr>
            <a:lvl4pPr marL="1600200" indent="-228600" defTabSz="865188">
              <a:defRPr sz="2400">
                <a:solidFill>
                  <a:schemeClr val="tx1"/>
                </a:solidFill>
                <a:latin typeface="Arial" pitchFamily="34" charset="0"/>
                <a:ea typeface="ＭＳ Ｐゴシック" charset="-128"/>
              </a:defRPr>
            </a:lvl4pPr>
            <a:lvl5pPr marL="2057400" indent="-228600" defTabSz="865188">
              <a:defRPr sz="2400">
                <a:solidFill>
                  <a:schemeClr val="tx1"/>
                </a:solidFill>
                <a:latin typeface="Arial" pitchFamily="34" charset="0"/>
                <a:ea typeface="ＭＳ Ｐゴシック" charset="-128"/>
              </a:defRPr>
            </a:lvl5pPr>
            <a:lvl6pPr marL="25146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865188" eaLnBrk="0" fontAlgn="base" hangingPunct="0">
              <a:spcBef>
                <a:spcPct val="0"/>
              </a:spcBef>
              <a:spcAft>
                <a:spcPct val="0"/>
              </a:spcAft>
              <a:defRPr sz="2400">
                <a:solidFill>
                  <a:schemeClr val="tx1"/>
                </a:solidFill>
                <a:latin typeface="Arial" pitchFamily="34" charset="0"/>
                <a:ea typeface="ＭＳ Ｐゴシック" charset="-128"/>
              </a:defRPr>
            </a:lvl9pPr>
          </a:lstStyle>
          <a:p>
            <a:pPr>
              <a:spcBef>
                <a:spcPct val="30000"/>
              </a:spcBef>
            </a:pPr>
            <a:endParaRPr lang="en-US" altLang="en-US" sz="1100" dirty="0">
              <a:latin typeface="Calibri" pitchFamily="34" charset="0"/>
            </a:endParaRPr>
          </a:p>
        </p:txBody>
      </p:sp>
      <p:sp>
        <p:nvSpPr>
          <p:cNvPr id="36869" name="Notes Placeholder 1"/>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a:buNone/>
            </a:pPr>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200" y="1674261"/>
            <a:ext cx="10515600" cy="2852737"/>
          </a:xfrm>
        </p:spPr>
        <p:txBody>
          <a:bodyPr anchor="ctr">
            <a:normAutofit/>
          </a:bodyPr>
          <a:lstStyle>
            <a:lvl1pPr algn="ct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4589463"/>
            <a:ext cx="10515600" cy="1500187"/>
          </a:xfrm>
          <a:prstGeom prst="rect">
            <a:avLst/>
          </a:prstGeo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8382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pic>
        <p:nvPicPr>
          <p:cNvPr id="7" name="Picture 6">
            <a:extLst>
              <a:ext uri="{FF2B5EF4-FFF2-40B4-BE49-F238E27FC236}">
                <a16:creationId xmlns:a16="http://schemas.microsoft.com/office/drawing/2014/main" id="{B761D850-8E58-4B53-9815-4E59E4062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7765" y="290535"/>
            <a:ext cx="3556480" cy="1321262"/>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C67-1305-44CC-A8F6-DA1B1014B060}"/>
              </a:ext>
            </a:extLst>
          </p:cNvPr>
          <p:cNvSpPr>
            <a:spLocks noGrp="1"/>
          </p:cNvSpPr>
          <p:nvPr>
            <p:ph type="ctrTitle"/>
          </p:nvPr>
        </p:nvSpPr>
        <p:spPr>
          <a:xfrm>
            <a:off x="978477" y="997043"/>
            <a:ext cx="10235046" cy="2343316"/>
          </a:xfrm>
        </p:spPr>
        <p:txBody>
          <a:bodyPr anchor="b">
            <a:normAutofit/>
          </a:bodyPr>
          <a:lstStyle>
            <a:lvl1pPr algn="ctr">
              <a:lnSpc>
                <a:spcPct val="100000"/>
              </a:lnSpc>
              <a:defRPr sz="4400" b="1">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AF964E-9896-4C33-9B57-CEEB4A81109F}"/>
              </a:ext>
            </a:extLst>
          </p:cNvPr>
          <p:cNvSpPr>
            <a:spLocks noGrp="1"/>
          </p:cNvSpPr>
          <p:nvPr>
            <p:ph type="subTitle" idx="1"/>
          </p:nvPr>
        </p:nvSpPr>
        <p:spPr>
          <a:xfrm>
            <a:off x="978478" y="3578034"/>
            <a:ext cx="10235045" cy="1286337"/>
          </a:xfrm>
        </p:spPr>
        <p:txBody>
          <a:bodyPr anchor="t" anchorCtr="0">
            <a:normAutofit/>
          </a:bodyPr>
          <a:lstStyle>
            <a:lvl1pPr marL="0" indent="0" algn="ctr">
              <a:lnSpc>
                <a:spcPct val="100000"/>
              </a:lnSpc>
              <a:buNone/>
              <a:defRPr sz="2400">
                <a:solidFill>
                  <a:schemeClr val="bg2">
                    <a:lumMod val="25000"/>
                  </a:schemeClr>
                </a:solidFill>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4C54448A-B9B8-4B12-A890-7921A223E2F9}"/>
              </a:ext>
            </a:extLst>
          </p:cNvPr>
          <p:cNvCxnSpPr>
            <a:cxnSpLocks/>
          </p:cNvCxnSpPr>
          <p:nvPr/>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7AD454-84F6-436E-8EA1-F8EE572F9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965" y="5548021"/>
            <a:ext cx="2424069" cy="900562"/>
          </a:xfrm>
          <a:prstGeom prst="rect">
            <a:avLst/>
          </a:prstGeom>
        </p:spPr>
      </p:pic>
    </p:spTree>
    <p:extLst>
      <p:ext uri="{BB962C8B-B14F-4D97-AF65-F5344CB8AC3E}">
        <p14:creationId xmlns:p14="http://schemas.microsoft.com/office/powerpoint/2010/main" val="386975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2AC3E-B688-4B1C-9103-B5768B1AB038}"/>
              </a:ext>
            </a:extLst>
          </p:cNvPr>
          <p:cNvSpPr>
            <a:spLocks noGrp="1"/>
          </p:cNvSpPr>
          <p:nvPr>
            <p:ph sz="half" idx="1"/>
          </p:nvPr>
        </p:nvSpPr>
        <p:spPr>
          <a:xfrm>
            <a:off x="5143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Text Placeholder 11">
            <a:extLst>
              <a:ext uri="{FF2B5EF4-FFF2-40B4-BE49-F238E27FC236}">
                <a16:creationId xmlns:a16="http://schemas.microsoft.com/office/drawing/2014/main" id="{1E2F3F98-3FA0-4FC6-8E0E-2CCCED66FE3D}"/>
              </a:ext>
            </a:extLst>
          </p:cNvPr>
          <p:cNvSpPr>
            <a:spLocks noGrp="1"/>
          </p:cNvSpPr>
          <p:nvPr>
            <p:ph type="body" sz="quarter" idx="10" hasCustomPrompt="1"/>
          </p:nvPr>
        </p:nvSpPr>
        <p:spPr>
          <a:xfrm>
            <a:off x="460723" y="955184"/>
            <a:ext cx="11159777" cy="415925"/>
          </a:xfrm>
        </p:spPr>
        <p:txBody>
          <a:bodyPr>
            <a:noAutofit/>
          </a:bodyPr>
          <a:lstStyle>
            <a:lvl1pPr algn="ctr">
              <a:buNone/>
              <a:defRPr sz="2500" cap="all" baseline="0">
                <a:solidFill>
                  <a:schemeClr val="bg1"/>
                </a:solidFill>
              </a:defRPr>
            </a:lvl1pPr>
          </a:lstStyle>
          <a:p>
            <a:pPr lvl="0"/>
            <a:r>
              <a:rPr lang="en-US" sz="2500" cap="all" baseline="0" dirty="0"/>
              <a:t>Blank headline</a:t>
            </a:r>
            <a:endParaRPr lang="en-US" dirty="0"/>
          </a:p>
        </p:txBody>
      </p:sp>
      <p:sp>
        <p:nvSpPr>
          <p:cNvPr id="12" name="Content Placeholder 2">
            <a:extLst>
              <a:ext uri="{FF2B5EF4-FFF2-40B4-BE49-F238E27FC236}">
                <a16:creationId xmlns:a16="http://schemas.microsoft.com/office/drawing/2014/main" id="{A7B2AC3E-B688-4B1C-9103-B5768B1AB038}"/>
              </a:ext>
            </a:extLst>
          </p:cNvPr>
          <p:cNvSpPr>
            <a:spLocks noGrp="1"/>
          </p:cNvSpPr>
          <p:nvPr>
            <p:ph sz="half" idx="13"/>
          </p:nvPr>
        </p:nvSpPr>
        <p:spPr>
          <a:xfrm>
            <a:off x="63309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742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NEW">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35978" y="870700"/>
            <a:ext cx="11320043" cy="438582"/>
          </a:xfrm>
        </p:spPr>
        <p:txBody>
          <a:bodyPr anchor="b">
            <a:spAutoFit/>
          </a:bodyPr>
          <a:lstStyle>
            <a:lvl1pPr marL="0" indent="0">
              <a:buNone/>
              <a:defRPr sz="2500" cap="all" baseline="0">
                <a:solidFill>
                  <a:schemeClr val="bg1"/>
                </a:solidFill>
              </a:defRPr>
            </a:lvl1pPr>
          </a:lstStyle>
          <a:p>
            <a:pPr lvl="0"/>
            <a:r>
              <a:rPr lang="en-US" sz="2500" cap="all" baseline="0" dirty="0"/>
              <a:t>Blank headline</a:t>
            </a:r>
            <a:endParaRPr lang="en-US" dirty="0"/>
          </a:p>
        </p:txBody>
      </p:sp>
    </p:spTree>
    <p:extLst>
      <p:ext uri="{BB962C8B-B14F-4D97-AF65-F5344CB8AC3E}">
        <p14:creationId xmlns:p14="http://schemas.microsoft.com/office/powerpoint/2010/main" val="409574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521048" y="854076"/>
            <a:ext cx="11320043" cy="438582"/>
          </a:xfrm>
        </p:spPr>
        <p:txBody>
          <a:bodyPr anchor="b">
            <a:spAutoFit/>
          </a:bodyPr>
          <a:lstStyle>
            <a:lvl1pPr marL="0" indent="0">
              <a:buNone/>
              <a:defRPr sz="2500" cap="all" baseline="0">
                <a:solidFill>
                  <a:schemeClr val="bg1"/>
                </a:solidFill>
                <a:latin typeface="Arial" panose="020B0604020202020204" pitchFamily="34" charset="0"/>
                <a:cs typeface="Arial" panose="020B0604020202020204" pitchFamily="34" charset="0"/>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93571" y="6502981"/>
            <a:ext cx="9401694" cy="276999"/>
          </a:xfrm>
        </p:spPr>
        <p:txBody>
          <a:bodyPr wrap="square" anchor="b">
            <a:spAutoFit/>
          </a:bodyPr>
          <a:lstStyle>
            <a:lvl1pPr marL="0" indent="0">
              <a:lnSpc>
                <a:spcPct val="100000"/>
              </a:lnSpc>
              <a:spcBef>
                <a:spcPts val="0"/>
              </a:spcBef>
              <a:buNone/>
              <a:defRPr sz="1200">
                <a:solidFill>
                  <a:schemeClr val="tx1"/>
                </a:solidFill>
              </a:defRPr>
            </a:lvl1pPr>
          </a:lstStyle>
          <a:p>
            <a:pPr lvl="0"/>
            <a:endParaRPr lang="en-US" dirty="0"/>
          </a:p>
        </p:txBody>
      </p:sp>
    </p:spTree>
    <p:extLst>
      <p:ext uri="{BB962C8B-B14F-4D97-AF65-F5344CB8AC3E}">
        <p14:creationId xmlns:p14="http://schemas.microsoft.com/office/powerpoint/2010/main" val="79623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21295" y="956362"/>
            <a:ext cx="11159777" cy="415925"/>
          </a:xfrm>
        </p:spPr>
        <p:txBody>
          <a:bodyPr anchor="b">
            <a:noAutofit/>
          </a:bodyPr>
          <a:lstStyle>
            <a:lvl1pPr>
              <a:buNone/>
              <a:defRPr sz="2500" cap="all" baseline="0">
                <a:solidFill>
                  <a:schemeClr val="bg1"/>
                </a:solidFill>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30248" y="6470684"/>
            <a:ext cx="9175976" cy="258532"/>
          </a:xfrm>
        </p:spPr>
        <p:txBody>
          <a:bodyPr anchor="b">
            <a:noAutofit/>
          </a:bodyPr>
          <a:lstStyle>
            <a:lvl1pPr>
              <a:lnSpc>
                <a:spcPct val="100000"/>
              </a:lnSpc>
              <a:spcBef>
                <a:spcPts val="0"/>
              </a:spcBef>
              <a:buNone/>
              <a:defRPr sz="12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E5A50052-47BE-4851-A7AF-135D6020DB62}"/>
              </a:ext>
            </a:extLst>
          </p:cNvPr>
          <p:cNvSpPr>
            <a:spLocks noGrp="1"/>
          </p:cNvSpPr>
          <p:nvPr>
            <p:ph type="body" sz="quarter" idx="12"/>
          </p:nvPr>
        </p:nvSpPr>
        <p:spPr>
          <a:xfrm>
            <a:off x="546099" y="1575573"/>
            <a:ext cx="11160125" cy="4757737"/>
          </a:xfrm>
        </p:spPr>
        <p:txBody>
          <a:bodyPr/>
          <a:lstStyle>
            <a:lvl1pPr>
              <a:lnSpc>
                <a:spcPct val="100000"/>
              </a:lnSpc>
              <a:spcAft>
                <a:spcPts val="600"/>
              </a:spcAft>
              <a:defRPr/>
            </a:lvl1pPr>
            <a:lvl2pPr>
              <a:lnSpc>
                <a:spcPct val="100000"/>
              </a:lnSpc>
              <a:spcAft>
                <a:spcPts val="600"/>
              </a:spcAft>
              <a:buFont typeface="Calibri" panose="020F0502020204030204" pitchFamily="34" charset="0"/>
              <a:buChar char="‒"/>
              <a:defRPr/>
            </a:lvl2pPr>
            <a:lvl3pPr>
              <a:lnSpc>
                <a:spcPct val="100000"/>
              </a:lnSpc>
              <a:spcAft>
                <a:spcPts val="600"/>
              </a:spcAft>
              <a:buFont typeface="Wingdings" panose="05000000000000000000" pitchFamily="2" charset="2"/>
              <a:buChar char="§"/>
              <a:defRPr/>
            </a:lvl3pPr>
            <a:lvl4pPr>
              <a:lnSpc>
                <a:spcPct val="100000"/>
              </a:lnSpc>
              <a:spcAft>
                <a:spcPts val="600"/>
              </a:spcAft>
              <a:buFont typeface="Calibri" panose="020F0502020204030204" pitchFamily="34" charset="0"/>
              <a:buChar char="‒"/>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70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478815"/>
            <a:ext cx="10515600" cy="2852737"/>
          </a:xfrm>
        </p:spPr>
        <p:txBody>
          <a:bodyPr anchor="b">
            <a:normAutofit/>
          </a:bodyPr>
          <a:lstStyle>
            <a:lvl1pPr algn="ctr">
              <a:defRPr sz="40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3643669"/>
            <a:ext cx="10515600" cy="1500187"/>
          </a:xfrm>
          <a:prstGeom prst="rect">
            <a:avLst/>
          </a:prstGeom>
        </p:spPr>
        <p:txBody>
          <a:bodyPr>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3965" y="5548021"/>
            <a:ext cx="2424069" cy="900562"/>
          </a:xfrm>
          <a:prstGeom prst="rect">
            <a:avLst/>
          </a:prstGeom>
        </p:spPr>
      </p:pic>
      <p:cxnSp>
        <p:nvCxnSpPr>
          <p:cNvPr id="10" name="Straight Connector 9">
            <a:extLst>
              <a:ext uri="{FF2B5EF4-FFF2-40B4-BE49-F238E27FC236}">
                <a16:creationId xmlns:a16="http://schemas.microsoft.com/office/drawing/2014/main" id="{1F64938E-35AA-44A4-9C33-7DC47AC84538}"/>
              </a:ext>
            </a:extLst>
          </p:cNvPr>
          <p:cNvCxnSpPr>
            <a:cxnSpLocks/>
          </p:cNvCxnSpPr>
          <p:nvPr userDrawn="1"/>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7" name="Rectangle 6">
            <a:extLst>
              <a:ext uri="{FF2B5EF4-FFF2-40B4-BE49-F238E27FC236}">
                <a16:creationId xmlns:a16="http://schemas.microsoft.com/office/drawing/2014/main" id="{BC26A12C-F679-4119-94A1-CB55325B9D2B}"/>
              </a:ext>
            </a:extLst>
          </p:cNvPr>
          <p:cNvSpPr/>
          <p:nvPr userDrawn="1"/>
        </p:nvSpPr>
        <p:spPr>
          <a:xfrm>
            <a:off x="-9145" y="2401"/>
            <a:ext cx="229861" cy="6863481"/>
          </a:xfrm>
          <a:prstGeom prst="rect">
            <a:avLst/>
          </a:prstGeom>
          <a:gradFill flip="none" rotWithShape="1">
            <a:gsLst>
              <a:gs pos="0">
                <a:schemeClr val="accent1"/>
              </a:gs>
              <a:gs pos="100000">
                <a:schemeClr val="accent1">
                  <a:lumMod val="7500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494523" y="1674261"/>
            <a:ext cx="11439330" cy="2852737"/>
          </a:xfrm>
        </p:spPr>
        <p:txBody>
          <a:bodyPr>
            <a:normAutofit/>
          </a:bodyPr>
          <a:lstStyle/>
          <a:p>
            <a:r>
              <a:rPr lang="en-US" sz="4400" dirty="0"/>
              <a:t>Addressing PH Subtypes: Raising Awareness of Understudied Populations</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a:xfrm>
            <a:off x="838199" y="4263657"/>
            <a:ext cx="10515600" cy="2223408"/>
          </a:xfrm>
        </p:spPr>
        <p:txBody>
          <a:bodyPr>
            <a:normAutofit fontScale="85000" lnSpcReduction="20000"/>
          </a:bodyPr>
          <a:lstStyle/>
          <a:p>
            <a:r>
              <a:rPr lang="en-US" dirty="0"/>
              <a:t>Richard Krasuski, MD</a:t>
            </a:r>
          </a:p>
          <a:p>
            <a:r>
              <a:rPr lang="en-US" dirty="0"/>
              <a:t>Professor of Medicine and Pediatrics</a:t>
            </a:r>
          </a:p>
          <a:p>
            <a:r>
              <a:rPr lang="en-US" dirty="0"/>
              <a:t>Director, Adult Congenital Heart Disease Center </a:t>
            </a:r>
          </a:p>
          <a:p>
            <a:r>
              <a:rPr lang="en-US" dirty="0"/>
              <a:t>Director, Hemodynamic Research</a:t>
            </a:r>
          </a:p>
          <a:p>
            <a:r>
              <a:rPr lang="en-US" dirty="0"/>
              <a:t>Director, Interventional CTEPH Program</a:t>
            </a:r>
          </a:p>
          <a:p>
            <a:r>
              <a:rPr lang="en-US" dirty="0"/>
              <a:t>Duke University Medical Center</a:t>
            </a:r>
          </a:p>
          <a:p>
            <a:r>
              <a:rPr lang="en-US" dirty="0"/>
              <a:t>Durham, NC</a:t>
            </a:r>
          </a:p>
        </p:txBody>
      </p:sp>
    </p:spTree>
    <p:extLst>
      <p:ext uri="{BB962C8B-B14F-4D97-AF65-F5344CB8AC3E}">
        <p14:creationId xmlns:p14="http://schemas.microsoft.com/office/powerpoint/2010/main" val="233964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2A636-79CB-A2C0-F52A-96D4A0E44299}"/>
              </a:ext>
            </a:extLst>
          </p:cNvPr>
          <p:cNvPicPr>
            <a:picLocks noChangeAspect="1"/>
          </p:cNvPicPr>
          <p:nvPr/>
        </p:nvPicPr>
        <p:blipFill>
          <a:blip r:embed="rId2"/>
          <a:stretch>
            <a:fillRect/>
          </a:stretch>
        </p:blipFill>
        <p:spPr>
          <a:xfrm>
            <a:off x="2018371" y="1251590"/>
            <a:ext cx="7835590" cy="5143551"/>
          </a:xfrm>
          <a:prstGeom prst="rect">
            <a:avLst/>
          </a:prstGeom>
        </p:spPr>
      </p:pic>
      <p:sp>
        <p:nvSpPr>
          <p:cNvPr id="2" name="Title 1">
            <a:extLst>
              <a:ext uri="{FF2B5EF4-FFF2-40B4-BE49-F238E27FC236}">
                <a16:creationId xmlns:a16="http://schemas.microsoft.com/office/drawing/2014/main" id="{FEE5F2B7-7FA0-E937-61B5-6F75A1C7E28A}"/>
              </a:ext>
            </a:extLst>
          </p:cNvPr>
          <p:cNvSpPr>
            <a:spLocks noGrp="1"/>
          </p:cNvSpPr>
          <p:nvPr>
            <p:ph type="title"/>
          </p:nvPr>
        </p:nvSpPr>
        <p:spPr>
          <a:xfrm>
            <a:off x="609600" y="28055"/>
            <a:ext cx="10744200" cy="1185577"/>
          </a:xfrm>
        </p:spPr>
        <p:txBody>
          <a:bodyPr>
            <a:normAutofit/>
          </a:bodyPr>
          <a:lstStyle/>
          <a:p>
            <a:r>
              <a:rPr lang="en-US" sz="2800" dirty="0"/>
              <a:t>Eisenmengers Syndrome: Physical Manifestations and Common Examination Findings</a:t>
            </a:r>
          </a:p>
        </p:txBody>
      </p:sp>
      <p:sp>
        <p:nvSpPr>
          <p:cNvPr id="3" name="Footer Placeholder 2">
            <a:extLst>
              <a:ext uri="{FF2B5EF4-FFF2-40B4-BE49-F238E27FC236}">
                <a16:creationId xmlns:a16="http://schemas.microsoft.com/office/drawing/2014/main" id="{ADA90AAA-78DB-B1B9-F50E-61EA7D77B01C}"/>
              </a:ext>
            </a:extLst>
          </p:cNvPr>
          <p:cNvSpPr>
            <a:spLocks noGrp="1"/>
          </p:cNvSpPr>
          <p:nvPr>
            <p:ph type="ftr" sz="quarter" idx="3"/>
          </p:nvPr>
        </p:nvSpPr>
        <p:spPr/>
        <p:txBody>
          <a:bodyPr/>
          <a:lstStyle/>
          <a:p>
            <a:r>
              <a:rPr lang="it-IT" sz="1000" dirty="0"/>
              <a:t>Goldstein SA, Krasuski RA. </a:t>
            </a:r>
            <a:r>
              <a:rPr lang="it-IT" sz="1000" i="1" dirty="0"/>
              <a:t>Cardiol Clin, </a:t>
            </a:r>
            <a:r>
              <a:rPr lang="it-IT" sz="1000" dirty="0"/>
              <a:t>2022; 40:55–67 https://doi.org/10.1016/j.ccl.2021.08.006</a:t>
            </a:r>
          </a:p>
        </p:txBody>
      </p:sp>
    </p:spTree>
    <p:extLst>
      <p:ext uri="{BB962C8B-B14F-4D97-AF65-F5344CB8AC3E}">
        <p14:creationId xmlns:p14="http://schemas.microsoft.com/office/powerpoint/2010/main" val="13708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3B542-F7BF-438B-BA10-321868E1F64A}"/>
              </a:ext>
            </a:extLst>
          </p:cNvPr>
          <p:cNvSpPr>
            <a:spLocks noGrp="1"/>
          </p:cNvSpPr>
          <p:nvPr>
            <p:ph type="title"/>
          </p:nvPr>
        </p:nvSpPr>
        <p:spPr/>
        <p:txBody>
          <a:bodyPr/>
          <a:lstStyle/>
          <a:p>
            <a:r>
              <a:rPr lang="en-US" dirty="0"/>
              <a:t>Unique Considerations In The CHD-PAH Patient</a:t>
            </a:r>
          </a:p>
        </p:txBody>
      </p:sp>
      <p:sp>
        <p:nvSpPr>
          <p:cNvPr id="2" name="Content Placeholder 1">
            <a:extLst>
              <a:ext uri="{FF2B5EF4-FFF2-40B4-BE49-F238E27FC236}">
                <a16:creationId xmlns:a16="http://schemas.microsoft.com/office/drawing/2014/main" id="{F93E7B69-0E64-497E-8860-FFE9E7352279}"/>
              </a:ext>
            </a:extLst>
          </p:cNvPr>
          <p:cNvSpPr>
            <a:spLocks noGrp="1"/>
          </p:cNvSpPr>
          <p:nvPr>
            <p:ph idx="1"/>
          </p:nvPr>
        </p:nvSpPr>
        <p:spPr/>
        <p:txBody>
          <a:bodyPr>
            <a:normAutofit/>
          </a:bodyPr>
          <a:lstStyle/>
          <a:p>
            <a:pPr>
              <a:spcBef>
                <a:spcPts val="1200"/>
              </a:spcBef>
              <a:spcAft>
                <a:spcPts val="1200"/>
              </a:spcAft>
            </a:pPr>
            <a:r>
              <a:rPr lang="en-US" sz="2800" dirty="0"/>
              <a:t>Is there too much or too little pulmonary blood flow?</a:t>
            </a:r>
          </a:p>
          <a:p>
            <a:pPr>
              <a:spcBef>
                <a:spcPts val="1200"/>
              </a:spcBef>
              <a:spcAft>
                <a:spcPts val="1200"/>
              </a:spcAft>
            </a:pPr>
            <a:r>
              <a:rPr lang="en-US" sz="2800" dirty="0"/>
              <a:t>If a defect is present, is it correctable?</a:t>
            </a:r>
          </a:p>
          <a:p>
            <a:pPr>
              <a:spcBef>
                <a:spcPts val="1200"/>
              </a:spcBef>
              <a:spcAft>
                <a:spcPts val="1200"/>
              </a:spcAft>
            </a:pPr>
            <a:r>
              <a:rPr lang="en-US" sz="2800" dirty="0"/>
              <a:t>If a defect is correctable, what is the best manner in which to correct it?</a:t>
            </a:r>
          </a:p>
          <a:p>
            <a:pPr>
              <a:spcBef>
                <a:spcPts val="1200"/>
              </a:spcBef>
              <a:spcAft>
                <a:spcPts val="1200"/>
              </a:spcAft>
            </a:pPr>
            <a:r>
              <a:rPr lang="en-US" sz="2800" dirty="0"/>
              <a:t>Have advanced medical therapies been adequately tested and do they work in CHD patients? </a:t>
            </a:r>
          </a:p>
          <a:p>
            <a:pPr>
              <a:spcBef>
                <a:spcPts val="1200"/>
              </a:spcBef>
              <a:spcAft>
                <a:spcPts val="1200"/>
              </a:spcAft>
            </a:pPr>
            <a:endParaRPr lang="en-US" sz="2800" dirty="0"/>
          </a:p>
        </p:txBody>
      </p:sp>
    </p:spTree>
    <p:extLst>
      <p:ext uri="{BB962C8B-B14F-4D97-AF65-F5344CB8AC3E}">
        <p14:creationId xmlns:p14="http://schemas.microsoft.com/office/powerpoint/2010/main" val="250688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69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170437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8857EB-58E0-F83B-E7C1-BC77755BE2BC}"/>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A018922B-9925-397B-AC16-A12EDDB59248}"/>
              </a:ext>
            </a:extLst>
          </p:cNvPr>
          <p:cNvSpPr>
            <a:spLocks noGrp="1"/>
          </p:cNvSpPr>
          <p:nvPr>
            <p:ph idx="1"/>
          </p:nvPr>
        </p:nvSpPr>
        <p:spPr/>
        <p:txBody>
          <a:bodyPr/>
          <a:lstStyle/>
          <a:p>
            <a:r>
              <a:rPr lang="en-US" dirty="0"/>
              <a:t>Review characteristics of PH patient groups that fall outside of the idiopathic category</a:t>
            </a:r>
          </a:p>
          <a:p>
            <a:r>
              <a:rPr lang="en-US" dirty="0"/>
              <a:t>Discuss the screening, diagnosis and expedient referral of non-idiopathic patients to PH specialty centers from community generalists and specialty healthcare providers</a:t>
            </a:r>
          </a:p>
          <a:p>
            <a:r>
              <a:rPr lang="en-US" dirty="0"/>
              <a:t>Focus on understudied PH groups that require special diagnostic attention by all healthcare providers</a:t>
            </a:r>
          </a:p>
          <a:p>
            <a:r>
              <a:rPr lang="en-US" dirty="0"/>
              <a:t>Review treatment and management approaches to these understudied PH patients</a:t>
            </a:r>
          </a:p>
          <a:p>
            <a:endParaRPr lang="en-US" dirty="0"/>
          </a:p>
        </p:txBody>
      </p:sp>
    </p:spTree>
    <p:extLst>
      <p:ext uri="{BB962C8B-B14F-4D97-AF65-F5344CB8AC3E}">
        <p14:creationId xmlns:p14="http://schemas.microsoft.com/office/powerpoint/2010/main" val="85602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2AB63-2E5B-CE30-BC3B-888F8384F8FD}"/>
              </a:ext>
            </a:extLst>
          </p:cNvPr>
          <p:cNvSpPr>
            <a:spLocks noGrp="1"/>
          </p:cNvSpPr>
          <p:nvPr>
            <p:ph type="title"/>
          </p:nvPr>
        </p:nvSpPr>
        <p:spPr/>
        <p:txBody>
          <a:bodyPr/>
          <a:lstStyle/>
          <a:p>
            <a:r>
              <a:rPr lang="en-US" dirty="0"/>
              <a:t>A Short Tour of Congenital Heart Disease Associated PAH (CHD-PAH)</a:t>
            </a:r>
          </a:p>
        </p:txBody>
      </p:sp>
    </p:spTree>
    <p:extLst>
      <p:ext uri="{BB962C8B-B14F-4D97-AF65-F5344CB8AC3E}">
        <p14:creationId xmlns:p14="http://schemas.microsoft.com/office/powerpoint/2010/main" val="184070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DEA4D9-C6D0-847A-12F2-D40D0070F93B}"/>
              </a:ext>
            </a:extLst>
          </p:cNvPr>
          <p:cNvSpPr>
            <a:spLocks noGrp="1"/>
          </p:cNvSpPr>
          <p:nvPr>
            <p:ph type="ftr" sz="quarter" idx="3"/>
          </p:nvPr>
        </p:nvSpPr>
        <p:spPr/>
        <p:txBody>
          <a:bodyPr/>
          <a:lstStyle/>
          <a:p>
            <a:pPr marL="228600" indent="-228600">
              <a:buFont typeface="+mj-lt"/>
              <a:buAutoNum type="arabicPeriod"/>
            </a:pPr>
            <a:r>
              <a:rPr lang="en-US" altLang="en-US" dirty="0"/>
              <a:t>Gilboa SM, et al. </a:t>
            </a:r>
            <a:r>
              <a:rPr lang="en-US" altLang="en-US" i="1" dirty="0"/>
              <a:t>Circulation. </a:t>
            </a:r>
            <a:r>
              <a:rPr lang="en-US" altLang="en-US" dirty="0"/>
              <a:t>2016;134:101–109.</a:t>
            </a:r>
            <a:endParaRPr lang="en-US" dirty="0"/>
          </a:p>
          <a:p>
            <a:pPr marL="228600" indent="-228600">
              <a:buFont typeface="+mj-lt"/>
              <a:buAutoNum type="arabicPeriod"/>
            </a:pPr>
            <a:r>
              <a:rPr lang="en-US" dirty="0"/>
              <a:t>Goldstein SA, </a:t>
            </a:r>
            <a:r>
              <a:rPr lang="en-US" dirty="0" err="1"/>
              <a:t>Krasuski</a:t>
            </a:r>
            <a:r>
              <a:rPr lang="en-US" dirty="0"/>
              <a:t> RA. </a:t>
            </a:r>
            <a:r>
              <a:rPr lang="en-US" i="1" dirty="0" err="1"/>
              <a:t>Cardiol</a:t>
            </a:r>
            <a:r>
              <a:rPr lang="en-US" i="1" dirty="0"/>
              <a:t> Clin, </a:t>
            </a:r>
            <a:r>
              <a:rPr lang="en-US" dirty="0"/>
              <a:t>2022; 40:55–67 https://doi.org/10.1016/j.ccl.2021.08.006</a:t>
            </a:r>
          </a:p>
        </p:txBody>
      </p:sp>
      <p:sp>
        <p:nvSpPr>
          <p:cNvPr id="17410" name="Rectangle 2">
            <a:extLst>
              <a:ext uri="{FF2B5EF4-FFF2-40B4-BE49-F238E27FC236}">
                <a16:creationId xmlns:a16="http://schemas.microsoft.com/office/drawing/2014/main" id="{3FEBFE4F-FEAC-4DF5-A4F1-72B25FCA8FE4}"/>
              </a:ext>
            </a:extLst>
          </p:cNvPr>
          <p:cNvSpPr>
            <a:spLocks noGrp="1" noChangeArrowheads="1"/>
          </p:cNvSpPr>
          <p:nvPr>
            <p:ph type="title"/>
          </p:nvPr>
        </p:nvSpPr>
        <p:spPr>
          <a:xfrm>
            <a:off x="390525" y="199505"/>
            <a:ext cx="11582400" cy="1185577"/>
          </a:xfrm>
        </p:spPr>
        <p:txBody>
          <a:bodyPr anchor="t">
            <a:normAutofit/>
          </a:bodyPr>
          <a:lstStyle/>
          <a:p>
            <a:r>
              <a:rPr lang="en-US" altLang="en-US" sz="2800" dirty="0"/>
              <a:t>Specifics of PAH in Adult Congenital Heart Disease (ACHD)</a:t>
            </a:r>
          </a:p>
        </p:txBody>
      </p:sp>
      <p:sp>
        <p:nvSpPr>
          <p:cNvPr id="17411" name="Rectangle 3">
            <a:extLst>
              <a:ext uri="{FF2B5EF4-FFF2-40B4-BE49-F238E27FC236}">
                <a16:creationId xmlns:a16="http://schemas.microsoft.com/office/drawing/2014/main" id="{721D21BA-A6C2-4D5A-A612-D3A414FC95CC}"/>
              </a:ext>
            </a:extLst>
          </p:cNvPr>
          <p:cNvSpPr>
            <a:spLocks noGrp="1" noChangeArrowheads="1"/>
          </p:cNvSpPr>
          <p:nvPr>
            <p:ph idx="1"/>
          </p:nvPr>
        </p:nvSpPr>
        <p:spPr>
          <a:xfrm>
            <a:off x="609600" y="934211"/>
            <a:ext cx="10744200" cy="5542547"/>
          </a:xfrm>
        </p:spPr>
        <p:txBody>
          <a:bodyPr>
            <a:normAutofit fontScale="70000" lnSpcReduction="20000"/>
          </a:bodyPr>
          <a:lstStyle/>
          <a:p>
            <a:pPr>
              <a:lnSpc>
                <a:spcPct val="120000"/>
              </a:lnSpc>
            </a:pPr>
            <a:r>
              <a:rPr lang="en-US" altLang="en-US" dirty="0"/>
              <a:t>CHD affects 0.8% of live births in the U.S. (excluding bicuspid AV and MVP)</a:t>
            </a:r>
          </a:p>
          <a:p>
            <a:pPr>
              <a:lnSpc>
                <a:spcPct val="120000"/>
              </a:lnSpc>
            </a:pPr>
            <a:r>
              <a:rPr lang="en-US" altLang="en-US" dirty="0"/>
              <a:t>PH is a common complication of CHD (5-10%), particularly if significant and unrepaired</a:t>
            </a:r>
            <a:r>
              <a:rPr lang="en-US" altLang="en-US" baseline="30000" dirty="0"/>
              <a:t>1</a:t>
            </a:r>
          </a:p>
          <a:p>
            <a:pPr>
              <a:lnSpc>
                <a:spcPct val="120000"/>
              </a:lnSpc>
            </a:pPr>
            <a:r>
              <a:rPr lang="en-US" altLang="en-US" dirty="0"/>
              <a:t>With newer and improved diagnostic techniques and evolving medical, catheter-based and surgical interventions, there are now &gt;1,400,000 adults with congenital heart disease (adults&gt;children)</a:t>
            </a:r>
          </a:p>
          <a:p>
            <a:pPr>
              <a:lnSpc>
                <a:spcPct val="120000"/>
              </a:lnSpc>
            </a:pPr>
            <a:r>
              <a:rPr lang="en-US" altLang="en-US" dirty="0"/>
              <a:t>Unfortunately, most physicians get minimal exposure to CHD patients during training</a:t>
            </a:r>
          </a:p>
          <a:p>
            <a:pPr>
              <a:lnSpc>
                <a:spcPct val="120000"/>
              </a:lnSpc>
              <a:spcAft>
                <a:spcPts val="1200"/>
              </a:spcAft>
            </a:pPr>
            <a:r>
              <a:rPr lang="en-US" altLang="en-US" dirty="0"/>
              <a:t>All ACHD patients should be seen by an ACHD specialist at least once – complex patients need follow-up every 6-12 months at an accredited ACHD center</a:t>
            </a:r>
            <a:r>
              <a:rPr lang="en-US" altLang="en-US" baseline="30000" dirty="0"/>
              <a:t>1</a:t>
            </a:r>
            <a:endParaRPr lang="en-US" altLang="en-US" dirty="0"/>
          </a:p>
          <a:p>
            <a:pPr marL="0" indent="0">
              <a:lnSpc>
                <a:spcPct val="120000"/>
              </a:lnSpc>
              <a:buNone/>
            </a:pPr>
            <a:r>
              <a:rPr lang="en-US" altLang="en-US" b="1" dirty="0"/>
              <a:t>Specific Aspects of PH in ACHD</a:t>
            </a:r>
            <a:r>
              <a:rPr lang="en-US" altLang="en-US" b="1" baseline="30000" dirty="0"/>
              <a:t>2</a:t>
            </a:r>
          </a:p>
          <a:p>
            <a:pPr>
              <a:lnSpc>
                <a:spcPct val="120000"/>
              </a:lnSpc>
            </a:pPr>
            <a:r>
              <a:rPr lang="en-US" altLang="en-US" dirty="0"/>
              <a:t>Higher flow and more downstream shunt lesions are more likely to cause PAH</a:t>
            </a:r>
          </a:p>
          <a:p>
            <a:pPr>
              <a:lnSpc>
                <a:spcPct val="120000"/>
              </a:lnSpc>
            </a:pPr>
            <a:r>
              <a:rPr lang="en-US" altLang="en-US" dirty="0"/>
              <a:t>Like any PH, ACHD-PH can be pulmonary venous or pulmonary arterial</a:t>
            </a:r>
          </a:p>
          <a:p>
            <a:pPr>
              <a:lnSpc>
                <a:spcPct val="120000"/>
              </a:lnSpc>
            </a:pPr>
            <a:r>
              <a:rPr lang="en-US" altLang="en-US" dirty="0"/>
              <a:t>Same hemodynamic criteria used for diagnosis as other Group 1 disease</a:t>
            </a:r>
          </a:p>
          <a:p>
            <a:pPr>
              <a:lnSpc>
                <a:spcPct val="120000"/>
              </a:lnSpc>
            </a:pPr>
            <a:r>
              <a:rPr lang="en-US" altLang="en-US" dirty="0"/>
              <a:t>Differentiation of etiology can dramatically impact management</a:t>
            </a:r>
          </a:p>
          <a:p>
            <a:pPr>
              <a:lnSpc>
                <a:spcPct val="120000"/>
              </a:lnSpc>
            </a:pPr>
            <a:r>
              <a:rPr lang="en-US" altLang="en-US" dirty="0"/>
              <a:t>Diagnostic catheterization is essential for proper diagnosis and should be performed by a board certified ACHD physician</a:t>
            </a:r>
          </a:p>
          <a:p>
            <a:pPr>
              <a:lnSpc>
                <a:spcPct val="120000"/>
              </a:lnSpc>
            </a:pPr>
            <a:endParaRPr lang="en-US" altLang="en-US" dirty="0"/>
          </a:p>
        </p:txBody>
      </p:sp>
    </p:spTree>
    <p:extLst>
      <p:ext uri="{BB962C8B-B14F-4D97-AF65-F5344CB8AC3E}">
        <p14:creationId xmlns:p14="http://schemas.microsoft.com/office/powerpoint/2010/main" val="375197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48AD9-6A78-E379-AF31-3A36DEFED6BD}"/>
              </a:ext>
            </a:extLst>
          </p:cNvPr>
          <p:cNvSpPr>
            <a:spLocks noGrp="1"/>
          </p:cNvSpPr>
          <p:nvPr>
            <p:ph type="title"/>
          </p:nvPr>
        </p:nvSpPr>
        <p:spPr/>
        <p:txBody>
          <a:bodyPr/>
          <a:lstStyle/>
          <a:p>
            <a:r>
              <a:rPr lang="en-US" altLang="en-US" dirty="0"/>
              <a:t>Advances In CHD Management Have Led to Growing Adult Population with New Problems and Concerns</a:t>
            </a:r>
            <a:endParaRPr lang="en-US" dirty="0"/>
          </a:p>
        </p:txBody>
      </p:sp>
      <p:sp>
        <p:nvSpPr>
          <p:cNvPr id="5" name="TextBox 4">
            <a:extLst>
              <a:ext uri="{FF2B5EF4-FFF2-40B4-BE49-F238E27FC236}">
                <a16:creationId xmlns:a16="http://schemas.microsoft.com/office/drawing/2014/main" id="{63A95FBD-94C2-4AE8-B9D1-12A261083194}"/>
              </a:ext>
            </a:extLst>
          </p:cNvPr>
          <p:cNvSpPr txBox="1"/>
          <p:nvPr/>
        </p:nvSpPr>
        <p:spPr>
          <a:xfrm>
            <a:off x="8185993" y="1782895"/>
            <a:ext cx="3573127" cy="4231928"/>
          </a:xfrm>
          <a:prstGeom prst="rect">
            <a:avLst/>
          </a:prstGeom>
          <a:solidFill>
            <a:schemeClr val="bg1">
              <a:lumMod val="9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&gt;1,400,000 adults with CHD (adults&gt;children)</a:t>
            </a:r>
          </a:p>
          <a:p>
            <a:pPr marL="342900"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Most patients only palliated</a:t>
            </a:r>
          </a:p>
          <a:p>
            <a:pPr marL="800100" lvl="1"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Lesions can recur</a:t>
            </a:r>
          </a:p>
          <a:p>
            <a:pPr marL="800100" lvl="1"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Palliative methods can cause problems</a:t>
            </a:r>
          </a:p>
          <a:p>
            <a:pPr marL="342900"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Simple lesions can result in </a:t>
            </a:r>
            <a:r>
              <a:rPr lang="en-US" altLang="en-US" b="1" dirty="0">
                <a:solidFill>
                  <a:srgbClr val="FF0000"/>
                </a:solidFill>
                <a:latin typeface="Arial" panose="020B0604020202020204" pitchFamily="34" charset="0"/>
                <a:cs typeface="Arial" panose="020B0604020202020204" pitchFamily="34" charset="0"/>
              </a:rPr>
              <a:t>PH</a:t>
            </a:r>
            <a:r>
              <a:rPr lang="en-US" altLang="en-US" dirty="0">
                <a:latin typeface="Arial" panose="020B0604020202020204" pitchFamily="34" charset="0"/>
                <a:cs typeface="Arial" panose="020B0604020202020204" pitchFamily="34" charset="0"/>
              </a:rPr>
              <a:t>, arrhythmias, and heart failure, even after successful repair</a:t>
            </a:r>
          </a:p>
          <a:p>
            <a:pPr marL="342900"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Epidemiologic studies limited</a:t>
            </a:r>
          </a:p>
          <a:p>
            <a:pPr marL="800100" lvl="1"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Complexity </a:t>
            </a:r>
            <a:r>
              <a:rPr lang="en-US" altLang="en-US" dirty="0">
                <a:solidFill>
                  <a:srgbClr val="000000"/>
                </a:solidFill>
                <a:latin typeface="Arial" panose="020B0604020202020204" pitchFamily="34" charset="0"/>
                <a:cs typeface="Arial" panose="020B0604020202020204" pitchFamily="34" charset="0"/>
              </a:rPr>
              <a:t>v</a:t>
            </a:r>
            <a:r>
              <a:rPr lang="en-US" altLang="en-US" dirty="0">
                <a:latin typeface="Arial" panose="020B0604020202020204" pitchFamily="34" charset="0"/>
                <a:cs typeface="Arial" panose="020B0604020202020204" pitchFamily="34" charset="0"/>
              </a:rPr>
              <a:t>aried</a:t>
            </a:r>
          </a:p>
          <a:p>
            <a:pPr marL="800100" lvl="1" indent="-34290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 centralized database</a:t>
            </a:r>
            <a:endParaRPr lang="en-US" dirty="0"/>
          </a:p>
        </p:txBody>
      </p:sp>
      <p:sp>
        <p:nvSpPr>
          <p:cNvPr id="22" name="Text Box 14">
            <a:extLst>
              <a:ext uri="{FF2B5EF4-FFF2-40B4-BE49-F238E27FC236}">
                <a16:creationId xmlns:a16="http://schemas.microsoft.com/office/drawing/2014/main" id="{4B5C09D0-573B-41ED-BB90-B257221F98AF}"/>
              </a:ext>
            </a:extLst>
          </p:cNvPr>
          <p:cNvSpPr txBox="1">
            <a:spLocks noChangeArrowheads="1"/>
          </p:cNvSpPr>
          <p:nvPr/>
        </p:nvSpPr>
        <p:spPr bwMode="auto">
          <a:xfrm>
            <a:off x="1720190" y="1556922"/>
            <a:ext cx="1176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800" b="1" dirty="0">
                <a:solidFill>
                  <a:schemeClr val="bg1"/>
                </a:solidFill>
              </a:rPr>
              <a:t>1960s</a:t>
            </a:r>
          </a:p>
        </p:txBody>
      </p:sp>
      <p:sp>
        <p:nvSpPr>
          <p:cNvPr id="23" name="Text Box 15">
            <a:extLst>
              <a:ext uri="{FF2B5EF4-FFF2-40B4-BE49-F238E27FC236}">
                <a16:creationId xmlns:a16="http://schemas.microsoft.com/office/drawing/2014/main" id="{232A3B72-9715-4E90-9DE0-C7D1261677FA}"/>
              </a:ext>
            </a:extLst>
          </p:cNvPr>
          <p:cNvSpPr txBox="1">
            <a:spLocks noChangeArrowheads="1"/>
          </p:cNvSpPr>
          <p:nvPr/>
        </p:nvSpPr>
        <p:spPr bwMode="auto">
          <a:xfrm>
            <a:off x="5673065" y="1556922"/>
            <a:ext cx="977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800" b="1" dirty="0">
                <a:solidFill>
                  <a:schemeClr val="bg1"/>
                </a:solidFill>
              </a:rPr>
              <a:t>2010</a:t>
            </a:r>
          </a:p>
        </p:txBody>
      </p:sp>
      <p:sp>
        <p:nvSpPr>
          <p:cNvPr id="24" name="Text Box 16">
            <a:extLst>
              <a:ext uri="{FF2B5EF4-FFF2-40B4-BE49-F238E27FC236}">
                <a16:creationId xmlns:a16="http://schemas.microsoft.com/office/drawing/2014/main" id="{6B9F751B-AD5E-4151-9122-6674B1F4135F}"/>
              </a:ext>
            </a:extLst>
          </p:cNvPr>
          <p:cNvSpPr txBox="1">
            <a:spLocks noChangeArrowheads="1"/>
          </p:cNvSpPr>
          <p:nvPr/>
        </p:nvSpPr>
        <p:spPr bwMode="auto">
          <a:xfrm>
            <a:off x="2448853" y="2550697"/>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b="1" dirty="0">
                <a:solidFill>
                  <a:srgbClr val="FFFFFF"/>
                </a:solidFill>
              </a:rPr>
              <a:t>15%</a:t>
            </a:r>
          </a:p>
        </p:txBody>
      </p:sp>
      <p:sp>
        <p:nvSpPr>
          <p:cNvPr id="25" name="Text Box 17">
            <a:extLst>
              <a:ext uri="{FF2B5EF4-FFF2-40B4-BE49-F238E27FC236}">
                <a16:creationId xmlns:a16="http://schemas.microsoft.com/office/drawing/2014/main" id="{3C6CBA74-577A-4F9E-9B60-423930D076A9}"/>
              </a:ext>
            </a:extLst>
          </p:cNvPr>
          <p:cNvSpPr txBox="1">
            <a:spLocks noChangeArrowheads="1"/>
          </p:cNvSpPr>
          <p:nvPr/>
        </p:nvSpPr>
        <p:spPr bwMode="auto">
          <a:xfrm>
            <a:off x="2458378" y="3855622"/>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b="1" dirty="0">
                <a:solidFill>
                  <a:srgbClr val="FFFFFF"/>
                </a:solidFill>
              </a:rPr>
              <a:t>50%</a:t>
            </a:r>
          </a:p>
        </p:txBody>
      </p:sp>
      <p:sp>
        <p:nvSpPr>
          <p:cNvPr id="26" name="Text Box 18">
            <a:extLst>
              <a:ext uri="{FF2B5EF4-FFF2-40B4-BE49-F238E27FC236}">
                <a16:creationId xmlns:a16="http://schemas.microsoft.com/office/drawing/2014/main" id="{45571D52-36E8-4AA0-9181-4BAAEFCA9BA7}"/>
              </a:ext>
            </a:extLst>
          </p:cNvPr>
          <p:cNvSpPr txBox="1">
            <a:spLocks noChangeArrowheads="1"/>
          </p:cNvSpPr>
          <p:nvPr/>
        </p:nvSpPr>
        <p:spPr bwMode="auto">
          <a:xfrm>
            <a:off x="1210603" y="3036472"/>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b="1" dirty="0">
                <a:solidFill>
                  <a:srgbClr val="FFFFFF"/>
                </a:solidFill>
              </a:rPr>
              <a:t>35%</a:t>
            </a:r>
          </a:p>
        </p:txBody>
      </p:sp>
      <p:sp>
        <p:nvSpPr>
          <p:cNvPr id="27" name="Text Box 20">
            <a:extLst>
              <a:ext uri="{FF2B5EF4-FFF2-40B4-BE49-F238E27FC236}">
                <a16:creationId xmlns:a16="http://schemas.microsoft.com/office/drawing/2014/main" id="{3317F2EF-12AB-401F-96B6-37197A18A8E4}"/>
              </a:ext>
            </a:extLst>
          </p:cNvPr>
          <p:cNvSpPr txBox="1">
            <a:spLocks noChangeArrowheads="1"/>
          </p:cNvSpPr>
          <p:nvPr/>
        </p:nvSpPr>
        <p:spPr bwMode="auto">
          <a:xfrm>
            <a:off x="6201703" y="3855622"/>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b="1" dirty="0">
                <a:solidFill>
                  <a:srgbClr val="FFFFFF"/>
                </a:solidFill>
              </a:rPr>
              <a:t>85%</a:t>
            </a:r>
          </a:p>
        </p:txBody>
      </p:sp>
      <p:grpSp>
        <p:nvGrpSpPr>
          <p:cNvPr id="28" name="Group 3">
            <a:extLst>
              <a:ext uri="{FF2B5EF4-FFF2-40B4-BE49-F238E27FC236}">
                <a16:creationId xmlns:a16="http://schemas.microsoft.com/office/drawing/2014/main" id="{14895A12-3E94-4A89-93DD-F2968FB07408}"/>
              </a:ext>
            </a:extLst>
          </p:cNvPr>
          <p:cNvGrpSpPr>
            <a:grpSpLocks/>
          </p:cNvGrpSpPr>
          <p:nvPr/>
        </p:nvGrpSpPr>
        <p:grpSpPr bwMode="auto">
          <a:xfrm>
            <a:off x="18422" y="1529934"/>
            <a:ext cx="8331136" cy="4546212"/>
            <a:chOff x="381032" y="2760663"/>
            <a:chExt cx="8331136" cy="4546601"/>
          </a:xfrm>
        </p:grpSpPr>
        <p:graphicFrame>
          <p:nvGraphicFramePr>
            <p:cNvPr id="29" name="Object 4">
              <a:extLst>
                <a:ext uri="{FF2B5EF4-FFF2-40B4-BE49-F238E27FC236}">
                  <a16:creationId xmlns:a16="http://schemas.microsoft.com/office/drawing/2014/main" id="{DF899A76-71A0-434A-95D6-8876E8476375}"/>
                </a:ext>
              </a:extLst>
            </p:cNvPr>
            <p:cNvGraphicFramePr>
              <a:graphicFrameLocks noChangeAspect="1"/>
            </p:cNvGraphicFramePr>
            <p:nvPr>
              <p:extLst>
                <p:ext uri="{D42A27DB-BD31-4B8C-83A1-F6EECF244321}">
                  <p14:modId xmlns:p14="http://schemas.microsoft.com/office/powerpoint/2010/main" val="2574431565"/>
                </p:ext>
              </p:extLst>
            </p:nvPr>
          </p:nvGraphicFramePr>
          <p:xfrm>
            <a:off x="381032" y="2938495"/>
            <a:ext cx="4190936" cy="3929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ct 5">
              <a:extLst>
                <a:ext uri="{FF2B5EF4-FFF2-40B4-BE49-F238E27FC236}">
                  <a16:creationId xmlns:a16="http://schemas.microsoft.com/office/drawing/2014/main" id="{6E0A51A3-01D8-4999-A4ED-67F647AA91A9}"/>
                </a:ext>
              </a:extLst>
            </p:cNvPr>
            <p:cNvGraphicFramePr>
              <a:graphicFrameLocks noChangeAspect="1"/>
            </p:cNvGraphicFramePr>
            <p:nvPr>
              <p:extLst>
                <p:ext uri="{D42A27DB-BD31-4B8C-83A1-F6EECF244321}">
                  <p14:modId xmlns:p14="http://schemas.microsoft.com/office/powerpoint/2010/main" val="2487733863"/>
                </p:ext>
              </p:extLst>
            </p:nvPr>
          </p:nvGraphicFramePr>
          <p:xfrm>
            <a:off x="4610132" y="2976613"/>
            <a:ext cx="4102036" cy="3886468"/>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 Box 14">
              <a:extLst>
                <a:ext uri="{FF2B5EF4-FFF2-40B4-BE49-F238E27FC236}">
                  <a16:creationId xmlns:a16="http://schemas.microsoft.com/office/drawing/2014/main" id="{A3A3552F-A456-4B53-8913-583D5D3DE42B}"/>
                </a:ext>
              </a:extLst>
            </p:cNvPr>
            <p:cNvSpPr txBox="1">
              <a:spLocks noChangeArrowheads="1"/>
            </p:cNvSpPr>
            <p:nvPr/>
          </p:nvSpPr>
          <p:spPr bwMode="auto">
            <a:xfrm>
              <a:off x="1932882" y="2760663"/>
              <a:ext cx="1095173" cy="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3200" b="1" dirty="0"/>
                <a:t>1960</a:t>
              </a:r>
            </a:p>
          </p:txBody>
        </p:sp>
        <p:sp>
          <p:nvSpPr>
            <p:cNvPr id="32" name="Text Box 15">
              <a:extLst>
                <a:ext uri="{FF2B5EF4-FFF2-40B4-BE49-F238E27FC236}">
                  <a16:creationId xmlns:a16="http://schemas.microsoft.com/office/drawing/2014/main" id="{0E31FB37-1B8B-4DCB-8045-0DFC193EC0BA}"/>
                </a:ext>
              </a:extLst>
            </p:cNvPr>
            <p:cNvSpPr txBox="1">
              <a:spLocks noChangeArrowheads="1"/>
            </p:cNvSpPr>
            <p:nvPr/>
          </p:nvSpPr>
          <p:spPr bwMode="auto">
            <a:xfrm>
              <a:off x="6113564" y="2760663"/>
              <a:ext cx="1095172" cy="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3200" b="1" dirty="0"/>
                <a:t>2010</a:t>
              </a:r>
            </a:p>
          </p:txBody>
        </p:sp>
        <p:sp>
          <p:nvSpPr>
            <p:cNvPr id="33" name="Text Box 16">
              <a:extLst>
                <a:ext uri="{FF2B5EF4-FFF2-40B4-BE49-F238E27FC236}">
                  <a16:creationId xmlns:a16="http://schemas.microsoft.com/office/drawing/2014/main" id="{373041DE-CBE0-4BC1-ACBC-AC1F914FE15E}"/>
                </a:ext>
              </a:extLst>
            </p:cNvPr>
            <p:cNvSpPr txBox="1">
              <a:spLocks noChangeArrowheads="1"/>
            </p:cNvSpPr>
            <p:nvPr/>
          </p:nvSpPr>
          <p:spPr bwMode="auto">
            <a:xfrm>
              <a:off x="2459764" y="3675063"/>
              <a:ext cx="801823"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t>15%</a:t>
              </a:r>
            </a:p>
          </p:txBody>
        </p:sp>
        <p:sp>
          <p:nvSpPr>
            <p:cNvPr id="34" name="Text Box 17">
              <a:extLst>
                <a:ext uri="{FF2B5EF4-FFF2-40B4-BE49-F238E27FC236}">
                  <a16:creationId xmlns:a16="http://schemas.microsoft.com/office/drawing/2014/main" id="{70B27338-CE51-4AB1-9E19-6760FE3F1CE3}"/>
                </a:ext>
              </a:extLst>
            </p:cNvPr>
            <p:cNvSpPr txBox="1">
              <a:spLocks noChangeArrowheads="1"/>
            </p:cNvSpPr>
            <p:nvPr/>
          </p:nvSpPr>
          <p:spPr bwMode="auto">
            <a:xfrm>
              <a:off x="2307364" y="5122863"/>
              <a:ext cx="801823"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t>50%</a:t>
              </a:r>
            </a:p>
          </p:txBody>
        </p:sp>
        <p:sp>
          <p:nvSpPr>
            <p:cNvPr id="35" name="Text Box 18">
              <a:extLst>
                <a:ext uri="{FF2B5EF4-FFF2-40B4-BE49-F238E27FC236}">
                  <a16:creationId xmlns:a16="http://schemas.microsoft.com/office/drawing/2014/main" id="{5CF6B2CC-46E8-416C-BB83-F7DA7F75F50E}"/>
                </a:ext>
              </a:extLst>
            </p:cNvPr>
            <p:cNvSpPr txBox="1">
              <a:spLocks noChangeArrowheads="1"/>
            </p:cNvSpPr>
            <p:nvPr/>
          </p:nvSpPr>
          <p:spPr bwMode="auto">
            <a:xfrm>
              <a:off x="1240564" y="4132380"/>
              <a:ext cx="801823"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solidFill>
                    <a:schemeClr val="bg1"/>
                  </a:solidFill>
                </a:rPr>
                <a:t>35%</a:t>
              </a:r>
            </a:p>
          </p:txBody>
        </p:sp>
        <p:sp>
          <p:nvSpPr>
            <p:cNvPr id="36" name="Text Box 19">
              <a:extLst>
                <a:ext uri="{FF2B5EF4-FFF2-40B4-BE49-F238E27FC236}">
                  <a16:creationId xmlns:a16="http://schemas.microsoft.com/office/drawing/2014/main" id="{5B0355B3-CE34-44E6-B04C-D2316405F21A}"/>
                </a:ext>
              </a:extLst>
            </p:cNvPr>
            <p:cNvSpPr txBox="1">
              <a:spLocks noChangeArrowheads="1"/>
            </p:cNvSpPr>
            <p:nvPr/>
          </p:nvSpPr>
          <p:spPr bwMode="auto">
            <a:xfrm>
              <a:off x="6145160" y="3522728"/>
              <a:ext cx="630301"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solidFill>
                    <a:schemeClr val="bg1"/>
                  </a:solidFill>
                </a:rPr>
                <a:t>5%</a:t>
              </a:r>
            </a:p>
          </p:txBody>
        </p:sp>
        <p:sp>
          <p:nvSpPr>
            <p:cNvPr id="37" name="Text Box 20">
              <a:extLst>
                <a:ext uri="{FF2B5EF4-FFF2-40B4-BE49-F238E27FC236}">
                  <a16:creationId xmlns:a16="http://schemas.microsoft.com/office/drawing/2014/main" id="{2AA24480-4FF7-4B63-9278-2E6A97A2D17E}"/>
                </a:ext>
              </a:extLst>
            </p:cNvPr>
            <p:cNvSpPr txBox="1">
              <a:spLocks noChangeArrowheads="1"/>
            </p:cNvSpPr>
            <p:nvPr/>
          </p:nvSpPr>
          <p:spPr bwMode="auto">
            <a:xfrm>
              <a:off x="6574564" y="5199063"/>
              <a:ext cx="801823"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t>85%</a:t>
              </a:r>
            </a:p>
          </p:txBody>
        </p:sp>
        <p:sp>
          <p:nvSpPr>
            <p:cNvPr id="38" name="Text Box 21">
              <a:extLst>
                <a:ext uri="{FF2B5EF4-FFF2-40B4-BE49-F238E27FC236}">
                  <a16:creationId xmlns:a16="http://schemas.microsoft.com/office/drawing/2014/main" id="{0305D77B-4D65-4CF0-9BBE-633C095253FE}"/>
                </a:ext>
              </a:extLst>
            </p:cNvPr>
            <p:cNvSpPr txBox="1">
              <a:spLocks noChangeArrowheads="1"/>
            </p:cNvSpPr>
            <p:nvPr/>
          </p:nvSpPr>
          <p:spPr bwMode="auto">
            <a:xfrm>
              <a:off x="5482364" y="3751348"/>
              <a:ext cx="801823" cy="4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b="1" dirty="0"/>
                <a:t>10%</a:t>
              </a:r>
            </a:p>
          </p:txBody>
        </p:sp>
        <p:grpSp>
          <p:nvGrpSpPr>
            <p:cNvPr id="39" name="Group 26">
              <a:extLst>
                <a:ext uri="{FF2B5EF4-FFF2-40B4-BE49-F238E27FC236}">
                  <a16:creationId xmlns:a16="http://schemas.microsoft.com/office/drawing/2014/main" id="{9CE43883-4AD0-45A0-AC10-5DBCB683BE45}"/>
                </a:ext>
              </a:extLst>
            </p:cNvPr>
            <p:cNvGrpSpPr>
              <a:grpSpLocks/>
            </p:cNvGrpSpPr>
            <p:nvPr/>
          </p:nvGrpSpPr>
          <p:grpSpPr bwMode="auto">
            <a:xfrm>
              <a:off x="3352805" y="6383339"/>
              <a:ext cx="2955928" cy="923925"/>
              <a:chOff x="2436" y="3289"/>
              <a:chExt cx="1862" cy="582"/>
            </a:xfrm>
          </p:grpSpPr>
          <p:sp>
            <p:nvSpPr>
              <p:cNvPr id="40" name="Text Box 22">
                <a:extLst>
                  <a:ext uri="{FF2B5EF4-FFF2-40B4-BE49-F238E27FC236}">
                    <a16:creationId xmlns:a16="http://schemas.microsoft.com/office/drawing/2014/main" id="{12A11C98-D4F3-474B-B30D-25DD2851A367}"/>
                  </a:ext>
                </a:extLst>
              </p:cNvPr>
              <p:cNvSpPr txBox="1">
                <a:spLocks noChangeArrowheads="1"/>
              </p:cNvSpPr>
              <p:nvPr/>
            </p:nvSpPr>
            <p:spPr bwMode="auto">
              <a:xfrm>
                <a:off x="2580" y="3289"/>
                <a:ext cx="17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en-US" altLang="en-US" sz="1800" b="1" dirty="0"/>
                  <a:t>Surviving to Adulthood</a:t>
                </a:r>
              </a:p>
              <a:p>
                <a:pPr eaLnBrk="1" hangingPunct="1"/>
                <a:r>
                  <a:rPr lang="en-US" altLang="en-US" sz="1800" b="1" dirty="0"/>
                  <a:t>Died in First Year</a:t>
                </a:r>
              </a:p>
              <a:p>
                <a:pPr eaLnBrk="1" hangingPunct="1"/>
                <a:r>
                  <a:rPr lang="en-US" altLang="en-US" sz="1800" b="1" dirty="0"/>
                  <a:t>Died within 18 Years</a:t>
                </a:r>
              </a:p>
            </p:txBody>
          </p:sp>
          <p:sp>
            <p:nvSpPr>
              <p:cNvPr id="41" name="Rectangle 23">
                <a:extLst>
                  <a:ext uri="{FF2B5EF4-FFF2-40B4-BE49-F238E27FC236}">
                    <a16:creationId xmlns:a16="http://schemas.microsoft.com/office/drawing/2014/main" id="{6B0116E5-4824-431A-A8DA-A88C9BBD8F6A}"/>
                  </a:ext>
                </a:extLst>
              </p:cNvPr>
              <p:cNvSpPr>
                <a:spLocks noChangeArrowheads="1"/>
              </p:cNvSpPr>
              <p:nvPr/>
            </p:nvSpPr>
            <p:spPr bwMode="auto">
              <a:xfrm>
                <a:off x="2436" y="3340"/>
                <a:ext cx="144" cy="144"/>
              </a:xfrm>
              <a:prstGeom prst="rect">
                <a:avLst/>
              </a:prstGeom>
              <a:solidFill>
                <a:srgbClr val="FFE733"/>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2000" dirty="0"/>
              </a:p>
            </p:txBody>
          </p:sp>
          <p:sp>
            <p:nvSpPr>
              <p:cNvPr id="42" name="Rectangle 24">
                <a:extLst>
                  <a:ext uri="{FF2B5EF4-FFF2-40B4-BE49-F238E27FC236}">
                    <a16:creationId xmlns:a16="http://schemas.microsoft.com/office/drawing/2014/main" id="{A58795C7-ED99-406D-821D-BBF421C08D3A}"/>
                  </a:ext>
                </a:extLst>
              </p:cNvPr>
              <p:cNvSpPr>
                <a:spLocks noChangeArrowheads="1"/>
              </p:cNvSpPr>
              <p:nvPr/>
            </p:nvSpPr>
            <p:spPr bwMode="auto">
              <a:xfrm>
                <a:off x="2436" y="3510"/>
                <a:ext cx="144" cy="144"/>
              </a:xfrm>
              <a:prstGeom prst="rect">
                <a:avLst/>
              </a:prstGeom>
              <a:solidFill>
                <a:srgbClr val="FB9705"/>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dirty="0"/>
              </a:p>
            </p:txBody>
          </p:sp>
          <p:sp>
            <p:nvSpPr>
              <p:cNvPr id="43" name="Rectangle 25">
                <a:extLst>
                  <a:ext uri="{FF2B5EF4-FFF2-40B4-BE49-F238E27FC236}">
                    <a16:creationId xmlns:a16="http://schemas.microsoft.com/office/drawing/2014/main" id="{7D2FE81B-83B0-4E34-9F49-41D63C65A01E}"/>
                  </a:ext>
                </a:extLst>
              </p:cNvPr>
              <p:cNvSpPr>
                <a:spLocks noChangeArrowheads="1"/>
              </p:cNvSpPr>
              <p:nvPr/>
            </p:nvSpPr>
            <p:spPr bwMode="auto">
              <a:xfrm>
                <a:off x="2436" y="3686"/>
                <a:ext cx="144" cy="144"/>
              </a:xfrm>
              <a:prstGeom prst="rect">
                <a:avLst/>
              </a:prstGeom>
              <a:solidFill>
                <a:srgbClr val="C00000"/>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dirty="0"/>
              </a:p>
            </p:txBody>
          </p:sp>
        </p:grpSp>
      </p:grpSp>
      <p:sp>
        <p:nvSpPr>
          <p:cNvPr id="7" name="Footer Placeholder 6">
            <a:extLst>
              <a:ext uri="{FF2B5EF4-FFF2-40B4-BE49-F238E27FC236}">
                <a16:creationId xmlns:a16="http://schemas.microsoft.com/office/drawing/2014/main" id="{664116D0-AAA8-58C0-1DF1-100E21C967D8}"/>
              </a:ext>
            </a:extLst>
          </p:cNvPr>
          <p:cNvSpPr>
            <a:spLocks noGrp="1"/>
          </p:cNvSpPr>
          <p:nvPr>
            <p:ph type="ftr" sz="quarter" idx="3"/>
          </p:nvPr>
        </p:nvSpPr>
        <p:spPr>
          <a:xfrm>
            <a:off x="609600" y="6162676"/>
            <a:ext cx="10744199" cy="635806"/>
          </a:xfrm>
        </p:spPr>
        <p:txBody>
          <a:bodyPr/>
          <a:lstStyle/>
          <a:p>
            <a:r>
              <a:rPr lang="en-US" sz="1000" dirty="0"/>
              <a:t>van der Velde ET, et al. </a:t>
            </a:r>
            <a:r>
              <a:rPr lang="en-US" sz="1000" i="1" dirty="0" err="1"/>
              <a:t>Eur</a:t>
            </a:r>
            <a:r>
              <a:rPr lang="en-US" sz="1000" i="1" dirty="0"/>
              <a:t> J Epidemiol </a:t>
            </a:r>
            <a:r>
              <a:rPr lang="en-US" sz="1000" dirty="0"/>
              <a:t>2005;20:549-57</a:t>
            </a:r>
          </a:p>
          <a:p>
            <a:r>
              <a:rPr lang="en-US" sz="1000" dirty="0"/>
              <a:t>Warnes CA, et al. </a:t>
            </a:r>
            <a:r>
              <a:rPr lang="en-US" sz="1000" i="1" dirty="0"/>
              <a:t>Circulation </a:t>
            </a:r>
            <a:r>
              <a:rPr lang="en-US" sz="1000" dirty="0"/>
              <a:t>2008;118:e714-e833; </a:t>
            </a:r>
          </a:p>
          <a:p>
            <a:r>
              <a:rPr lang="en-US" sz="1000" dirty="0"/>
              <a:t>Gilboa SM, et al. </a:t>
            </a:r>
            <a:r>
              <a:rPr lang="en-US" sz="1000" i="1" dirty="0"/>
              <a:t>Circulation </a:t>
            </a:r>
            <a:r>
              <a:rPr lang="en-US" sz="1000" dirty="0"/>
              <a:t>2016;134:101-9</a:t>
            </a:r>
          </a:p>
        </p:txBody>
      </p:sp>
    </p:spTree>
    <p:extLst>
      <p:ext uri="{BB962C8B-B14F-4D97-AF65-F5344CB8AC3E}">
        <p14:creationId xmlns:p14="http://schemas.microsoft.com/office/powerpoint/2010/main" val="348788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329F-377A-7342-B275-0A4A4786B4F1}"/>
              </a:ext>
            </a:extLst>
          </p:cNvPr>
          <p:cNvSpPr>
            <a:spLocks noGrp="1"/>
          </p:cNvSpPr>
          <p:nvPr>
            <p:ph type="title"/>
          </p:nvPr>
        </p:nvSpPr>
        <p:spPr/>
        <p:txBody>
          <a:bodyPr/>
          <a:lstStyle/>
          <a:p>
            <a:r>
              <a:rPr lang="en-US" dirty="0"/>
              <a:t>Categorizing Congenital Heart Disease and PH</a:t>
            </a:r>
          </a:p>
        </p:txBody>
      </p:sp>
      <p:sp>
        <p:nvSpPr>
          <p:cNvPr id="3" name="Content Placeholder 2">
            <a:extLst>
              <a:ext uri="{FF2B5EF4-FFF2-40B4-BE49-F238E27FC236}">
                <a16:creationId xmlns:a16="http://schemas.microsoft.com/office/drawing/2014/main" id="{23FA8294-093E-094C-B2B4-DAC7198BC8A7}"/>
              </a:ext>
            </a:extLst>
          </p:cNvPr>
          <p:cNvSpPr>
            <a:spLocks noGrp="1"/>
          </p:cNvSpPr>
          <p:nvPr>
            <p:ph idx="1"/>
          </p:nvPr>
        </p:nvSpPr>
        <p:spPr/>
        <p:txBody>
          <a:bodyPr/>
          <a:lstStyle/>
          <a:p>
            <a:r>
              <a:rPr lang="en-US" dirty="0"/>
              <a:t>In CHD, PAH can be classified into 4 distinct subgroups of patients:</a:t>
            </a:r>
          </a:p>
          <a:p>
            <a:pPr marL="914400" lvl="1" indent="-457200">
              <a:buFont typeface="+mj-lt"/>
              <a:buAutoNum type="arabicPeriod"/>
            </a:pPr>
            <a:r>
              <a:rPr lang="en-US" dirty="0"/>
              <a:t>Eisenmenger syndrome</a:t>
            </a:r>
          </a:p>
          <a:p>
            <a:pPr marL="914400" lvl="1" indent="-457200">
              <a:buFont typeface="+mj-lt"/>
              <a:buAutoNum type="arabicPeriod"/>
            </a:pPr>
            <a:r>
              <a:rPr lang="en-US" dirty="0"/>
              <a:t>Persistent systemic-to-pulmonary shunts</a:t>
            </a:r>
          </a:p>
          <a:p>
            <a:pPr marL="914400" lvl="1" indent="-457200">
              <a:buFont typeface="+mj-lt"/>
              <a:buAutoNum type="arabicPeriod"/>
            </a:pPr>
            <a:r>
              <a:rPr lang="en-US" dirty="0"/>
              <a:t>Small, coincidental defects</a:t>
            </a:r>
          </a:p>
          <a:p>
            <a:pPr marL="914400" lvl="1" indent="-457200">
              <a:buFont typeface="+mj-lt"/>
              <a:buAutoNum type="arabicPeriod"/>
            </a:pPr>
            <a:r>
              <a:rPr lang="en-US" dirty="0"/>
              <a:t>Patients who have undergone defect correction</a:t>
            </a:r>
          </a:p>
          <a:p>
            <a:r>
              <a:rPr lang="en-US" dirty="0"/>
              <a:t>Patients with shunts, repaired and unrepaired, need to be screened at an ACHD center for the development of PAH</a:t>
            </a:r>
          </a:p>
          <a:p>
            <a:r>
              <a:rPr lang="en-US" dirty="0"/>
              <a:t>2018 WSPH Recommendations</a:t>
            </a:r>
          </a:p>
          <a:p>
            <a:pPr lvl="1"/>
            <a:r>
              <a:rPr lang="en-US" dirty="0"/>
              <a:t>Post-operative PAH screening in subgroup 4 without PAH should include clinical, echocardiographic and ECG screening during follow-up visits 3–6 months after correction and then throughout their planned long-term cardiovascular follow-up </a:t>
            </a:r>
          </a:p>
          <a:p>
            <a:endParaRPr lang="en-US" dirty="0"/>
          </a:p>
        </p:txBody>
      </p:sp>
      <p:sp>
        <p:nvSpPr>
          <p:cNvPr id="7" name="Footer Placeholder 6">
            <a:extLst>
              <a:ext uri="{FF2B5EF4-FFF2-40B4-BE49-F238E27FC236}">
                <a16:creationId xmlns:a16="http://schemas.microsoft.com/office/drawing/2014/main" id="{658A029D-D019-08F8-8B9D-E923130B6C40}"/>
              </a:ext>
            </a:extLst>
          </p:cNvPr>
          <p:cNvSpPr>
            <a:spLocks noGrp="1"/>
          </p:cNvSpPr>
          <p:nvPr>
            <p:ph type="ftr" sz="quarter" idx="3"/>
          </p:nvPr>
        </p:nvSpPr>
        <p:spPr/>
        <p:txBody>
          <a:bodyPr/>
          <a:lstStyle/>
          <a:p>
            <a:r>
              <a:rPr lang="fr-FR" sz="1000" dirty="0"/>
              <a:t>Simonneau G, et al. </a:t>
            </a:r>
            <a:r>
              <a:rPr lang="fr-FR" sz="1000" i="1" dirty="0"/>
              <a:t>JACC. </a:t>
            </a:r>
            <a:r>
              <a:rPr lang="fr-FR" sz="1000" dirty="0"/>
              <a:t>2004;43(</a:t>
            </a:r>
            <a:r>
              <a:rPr lang="fr-FR" sz="1000" dirty="0" err="1"/>
              <a:t>suppl</a:t>
            </a:r>
            <a:r>
              <a:rPr lang="fr-FR" sz="1000" dirty="0"/>
              <a:t> 1):S5-S12.</a:t>
            </a:r>
          </a:p>
        </p:txBody>
      </p:sp>
    </p:spTree>
    <p:extLst>
      <p:ext uri="{BB962C8B-B14F-4D97-AF65-F5344CB8AC3E}">
        <p14:creationId xmlns:p14="http://schemas.microsoft.com/office/powerpoint/2010/main" val="163807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8C40-11C8-0252-9B83-7E1444D23CC8}"/>
              </a:ext>
            </a:extLst>
          </p:cNvPr>
          <p:cNvSpPr>
            <a:spLocks noGrp="1"/>
          </p:cNvSpPr>
          <p:nvPr>
            <p:ph type="title"/>
          </p:nvPr>
        </p:nvSpPr>
        <p:spPr>
          <a:xfrm>
            <a:off x="609600" y="56630"/>
            <a:ext cx="10744200" cy="1185577"/>
          </a:xfrm>
        </p:spPr>
        <p:txBody>
          <a:bodyPr>
            <a:normAutofit/>
          </a:bodyPr>
          <a:lstStyle/>
          <a:p>
            <a:r>
              <a:rPr lang="en-US" dirty="0"/>
              <a:t>Physical Manifestations and Common Examination Findings in a Patient With PAH-CHD</a:t>
            </a:r>
          </a:p>
        </p:txBody>
      </p:sp>
      <p:pic>
        <p:nvPicPr>
          <p:cNvPr id="4" name="Picture 3">
            <a:extLst>
              <a:ext uri="{FF2B5EF4-FFF2-40B4-BE49-F238E27FC236}">
                <a16:creationId xmlns:a16="http://schemas.microsoft.com/office/drawing/2014/main" id="{EB26075B-F6E3-A9EB-981C-C8A070A8461B}"/>
              </a:ext>
            </a:extLst>
          </p:cNvPr>
          <p:cNvPicPr>
            <a:picLocks noChangeAspect="1"/>
          </p:cNvPicPr>
          <p:nvPr/>
        </p:nvPicPr>
        <p:blipFill>
          <a:blip r:embed="rId2"/>
          <a:stretch>
            <a:fillRect/>
          </a:stretch>
        </p:blipFill>
        <p:spPr>
          <a:xfrm>
            <a:off x="2562992" y="1385082"/>
            <a:ext cx="7344630" cy="5194136"/>
          </a:xfrm>
          <a:prstGeom prst="rect">
            <a:avLst/>
          </a:prstGeom>
          <a:noFill/>
        </p:spPr>
      </p:pic>
      <p:sp>
        <p:nvSpPr>
          <p:cNvPr id="3" name="Footer Placeholder 2">
            <a:extLst>
              <a:ext uri="{FF2B5EF4-FFF2-40B4-BE49-F238E27FC236}">
                <a16:creationId xmlns:a16="http://schemas.microsoft.com/office/drawing/2014/main" id="{1A71A8FC-BEAD-C9F8-94D9-791A96E2DB6A}"/>
              </a:ext>
            </a:extLst>
          </p:cNvPr>
          <p:cNvSpPr>
            <a:spLocks noGrp="1"/>
          </p:cNvSpPr>
          <p:nvPr>
            <p:ph type="ftr" sz="quarter" idx="3"/>
          </p:nvPr>
        </p:nvSpPr>
        <p:spPr/>
        <p:txBody>
          <a:bodyPr/>
          <a:lstStyle/>
          <a:p>
            <a:r>
              <a:rPr lang="it-IT" sz="1000" dirty="0"/>
              <a:t>Goldstein SA, Krasuski RA. </a:t>
            </a:r>
            <a:r>
              <a:rPr lang="it-IT" sz="1000" i="1" dirty="0"/>
              <a:t>Cardiol Clin, </a:t>
            </a:r>
            <a:r>
              <a:rPr lang="it-IT" sz="1000" dirty="0"/>
              <a:t>2022; 40:55–67 https://doi.org/10.1016/j.ccl.2021.08.006</a:t>
            </a:r>
          </a:p>
        </p:txBody>
      </p:sp>
    </p:spTree>
    <p:extLst>
      <p:ext uri="{BB962C8B-B14F-4D97-AF65-F5344CB8AC3E}">
        <p14:creationId xmlns:p14="http://schemas.microsoft.com/office/powerpoint/2010/main" val="192225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14"/>
          <p:cNvSpPr>
            <a:spLocks noChangeArrowheads="1"/>
          </p:cNvSpPr>
          <p:nvPr/>
        </p:nvSpPr>
        <p:spPr bwMode="auto">
          <a:xfrm>
            <a:off x="5943600" y="1697873"/>
            <a:ext cx="304800" cy="396875"/>
          </a:xfrm>
          <a:prstGeom prst="downArrow">
            <a:avLst>
              <a:gd name="adj1" fmla="val 64620"/>
              <a:gd name="adj2" fmla="val 447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solidFill>
                <a:srgbClr val="FFFF00"/>
              </a:solidFill>
            </a:endParaRPr>
          </a:p>
        </p:txBody>
      </p:sp>
      <p:sp>
        <p:nvSpPr>
          <p:cNvPr id="35842" name="AutoShape 15"/>
          <p:cNvSpPr>
            <a:spLocks noChangeArrowheads="1"/>
          </p:cNvSpPr>
          <p:nvPr/>
        </p:nvSpPr>
        <p:spPr bwMode="auto">
          <a:xfrm>
            <a:off x="5943600" y="2505911"/>
            <a:ext cx="304800" cy="396875"/>
          </a:xfrm>
          <a:prstGeom prst="downArrow">
            <a:avLst>
              <a:gd name="adj1" fmla="val 64620"/>
              <a:gd name="adj2" fmla="val 447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solidFill>
                <a:srgbClr val="FFFF00"/>
              </a:solidFill>
            </a:endParaRPr>
          </a:p>
        </p:txBody>
      </p:sp>
      <p:sp>
        <p:nvSpPr>
          <p:cNvPr id="35843" name="AutoShape 16"/>
          <p:cNvSpPr>
            <a:spLocks noChangeArrowheads="1"/>
          </p:cNvSpPr>
          <p:nvPr/>
        </p:nvSpPr>
        <p:spPr bwMode="auto">
          <a:xfrm>
            <a:off x="5943600" y="3315536"/>
            <a:ext cx="304800" cy="396875"/>
          </a:xfrm>
          <a:prstGeom prst="downArrow">
            <a:avLst>
              <a:gd name="adj1" fmla="val 64620"/>
              <a:gd name="adj2" fmla="val 447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solidFill>
                <a:srgbClr val="FFFF00"/>
              </a:solidFill>
            </a:endParaRPr>
          </a:p>
        </p:txBody>
      </p:sp>
      <p:sp>
        <p:nvSpPr>
          <p:cNvPr id="35844" name="AutoShape 17"/>
          <p:cNvSpPr>
            <a:spLocks noChangeArrowheads="1"/>
          </p:cNvSpPr>
          <p:nvPr/>
        </p:nvSpPr>
        <p:spPr bwMode="auto">
          <a:xfrm>
            <a:off x="5943600" y="4123573"/>
            <a:ext cx="304800" cy="396875"/>
          </a:xfrm>
          <a:prstGeom prst="downArrow">
            <a:avLst>
              <a:gd name="adj1" fmla="val 64620"/>
              <a:gd name="adj2" fmla="val 447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solidFill>
                <a:srgbClr val="FFFF00"/>
              </a:solidFill>
            </a:endParaRPr>
          </a:p>
        </p:txBody>
      </p:sp>
      <p:sp>
        <p:nvSpPr>
          <p:cNvPr id="35845" name="AutoShape 18"/>
          <p:cNvSpPr>
            <a:spLocks noChangeArrowheads="1"/>
          </p:cNvSpPr>
          <p:nvPr/>
        </p:nvSpPr>
        <p:spPr bwMode="auto">
          <a:xfrm>
            <a:off x="5943600" y="4933198"/>
            <a:ext cx="304800" cy="396875"/>
          </a:xfrm>
          <a:prstGeom prst="downArrow">
            <a:avLst>
              <a:gd name="adj1" fmla="val 64620"/>
              <a:gd name="adj2" fmla="val 447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dirty="0">
              <a:solidFill>
                <a:srgbClr val="FFFF00"/>
              </a:solidFill>
            </a:endParaRPr>
          </a:p>
        </p:txBody>
      </p:sp>
      <p:sp>
        <p:nvSpPr>
          <p:cNvPr id="35846" name="Title 42"/>
          <p:cNvSpPr>
            <a:spLocks noGrp="1"/>
          </p:cNvSpPr>
          <p:nvPr>
            <p:ph type="title"/>
          </p:nvPr>
        </p:nvSpPr>
        <p:spPr/>
        <p:txBody>
          <a:bodyPr vert="horz" lIns="0" tIns="0" rIns="0" bIns="36000" rtlCol="0" anchor="ctr">
            <a:normAutofit/>
          </a:bodyPr>
          <a:lstStyle/>
          <a:p>
            <a:r>
              <a:rPr lang="en-US" altLang="en-US" sz="3400" dirty="0">
                <a:ea typeface="ＭＳ Ｐゴシック" charset="-128"/>
              </a:rPr>
              <a:t>Progression of PAH-CHD to Eisenmenger Syndrome</a:t>
            </a:r>
          </a:p>
        </p:txBody>
      </p:sp>
      <p:sp>
        <p:nvSpPr>
          <p:cNvPr id="2" name="AutoShape 7"/>
          <p:cNvSpPr>
            <a:spLocks noChangeArrowheads="1"/>
          </p:cNvSpPr>
          <p:nvPr/>
        </p:nvSpPr>
        <p:spPr bwMode="auto">
          <a:xfrm>
            <a:off x="2137569" y="1371529"/>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Systemic-to-pulmonary (left-to-right) shunt</a:t>
            </a:r>
          </a:p>
        </p:txBody>
      </p:sp>
      <p:sp>
        <p:nvSpPr>
          <p:cNvPr id="16393" name="AutoShape 9"/>
          <p:cNvSpPr>
            <a:spLocks noChangeArrowheads="1"/>
          </p:cNvSpPr>
          <p:nvPr/>
        </p:nvSpPr>
        <p:spPr bwMode="auto">
          <a:xfrm>
            <a:off x="2137569" y="2182741"/>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Increased pulmonary blood flow and pressure</a:t>
            </a:r>
          </a:p>
        </p:txBody>
      </p:sp>
      <p:sp>
        <p:nvSpPr>
          <p:cNvPr id="16394" name="AutoShape 10"/>
          <p:cNvSpPr>
            <a:spLocks noChangeArrowheads="1"/>
          </p:cNvSpPr>
          <p:nvPr/>
        </p:nvSpPr>
        <p:spPr bwMode="auto">
          <a:xfrm>
            <a:off x="2137569" y="2993954"/>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Pulmonary vascular remodeling</a:t>
            </a:r>
          </a:p>
        </p:txBody>
      </p:sp>
      <p:sp>
        <p:nvSpPr>
          <p:cNvPr id="16395" name="AutoShape 11"/>
          <p:cNvSpPr>
            <a:spLocks noChangeArrowheads="1"/>
          </p:cNvSpPr>
          <p:nvPr/>
        </p:nvSpPr>
        <p:spPr bwMode="auto">
          <a:xfrm>
            <a:off x="2137569" y="3805166"/>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Increase in pulmonary vascular resistance</a:t>
            </a:r>
          </a:p>
        </p:txBody>
      </p:sp>
      <p:sp>
        <p:nvSpPr>
          <p:cNvPr id="16396" name="AutoShape 12"/>
          <p:cNvSpPr>
            <a:spLocks noChangeArrowheads="1"/>
          </p:cNvSpPr>
          <p:nvPr/>
        </p:nvSpPr>
        <p:spPr bwMode="auto">
          <a:xfrm>
            <a:off x="2137569" y="4616379"/>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Reversed (right-to-left) shunt: pulmonary-to-systemic</a:t>
            </a:r>
          </a:p>
        </p:txBody>
      </p:sp>
      <p:sp>
        <p:nvSpPr>
          <p:cNvPr id="16397" name="AutoShape 13"/>
          <p:cNvSpPr>
            <a:spLocks noChangeArrowheads="1"/>
          </p:cNvSpPr>
          <p:nvPr/>
        </p:nvSpPr>
        <p:spPr bwMode="auto">
          <a:xfrm>
            <a:off x="2137569" y="5427591"/>
            <a:ext cx="7916862" cy="463550"/>
          </a:xfrm>
          <a:prstGeom prst="bevel">
            <a:avLst>
              <a:gd name="adj" fmla="val 9690"/>
            </a:avLst>
          </a:prstGeom>
          <a:solidFill>
            <a:srgbClr val="003399"/>
          </a:solidFill>
          <a:ln w="9525">
            <a:noFill/>
            <a:miter lim="800000"/>
            <a:headEnd/>
            <a:tailEnd/>
          </a:ln>
          <a:effectLst/>
        </p:spPr>
        <p:txBody>
          <a:bodyPr wrap="none"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altLang="en-US" sz="2000" dirty="0">
                <a:solidFill>
                  <a:srgbClr val="FFFFFF"/>
                </a:solidFill>
              </a:rPr>
              <a:t>Cyanosis (Eisenmenger Syndrome)</a:t>
            </a:r>
          </a:p>
        </p:txBody>
      </p:sp>
      <p:sp>
        <p:nvSpPr>
          <p:cNvPr id="3" name="Footer Placeholder 2">
            <a:extLst>
              <a:ext uri="{FF2B5EF4-FFF2-40B4-BE49-F238E27FC236}">
                <a16:creationId xmlns:a16="http://schemas.microsoft.com/office/drawing/2014/main" id="{2B152BEC-72FE-8305-16B9-D09EA5BEDF78}"/>
              </a:ext>
            </a:extLst>
          </p:cNvPr>
          <p:cNvSpPr>
            <a:spLocks noGrp="1"/>
          </p:cNvSpPr>
          <p:nvPr>
            <p:ph type="ftr" sz="quarter" idx="3"/>
          </p:nvPr>
        </p:nvSpPr>
        <p:spPr/>
        <p:txBody>
          <a:bodyPr/>
          <a:lstStyle/>
          <a:p>
            <a:r>
              <a:rPr lang="da-DK" sz="1000" dirty="0"/>
              <a:t>Galiè N, et al. </a:t>
            </a:r>
            <a:r>
              <a:rPr lang="da-DK" sz="1000" i="1" dirty="0"/>
              <a:t>Drugs</a:t>
            </a:r>
            <a:r>
              <a:rPr lang="da-DK" sz="1000" dirty="0"/>
              <a:t> 2008;68:1049-66</a:t>
            </a:r>
          </a:p>
          <a:p>
            <a:r>
              <a:rPr lang="da-DK" sz="1000" dirty="0"/>
              <a:t>Vongpatanasin W, et al. </a:t>
            </a:r>
            <a:r>
              <a:rPr lang="da-DK" sz="1000" i="1" dirty="0"/>
              <a:t>Ann Intern Med </a:t>
            </a:r>
            <a:r>
              <a:rPr lang="da-DK" sz="1000" dirty="0"/>
              <a:t>1998;128:745-55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1000"/>
                                        <p:tgtEl>
                                          <p:spTgt spid="35841"/>
                                        </p:tgtEl>
                                      </p:cBhvr>
                                    </p:animEffect>
                                    <p:anim calcmode="lin" valueType="num">
                                      <p:cBhvr>
                                        <p:cTn id="8" dur="1000" fill="hold"/>
                                        <p:tgtEl>
                                          <p:spTgt spid="35841"/>
                                        </p:tgtEl>
                                        <p:attrNameLst>
                                          <p:attrName>ppt_x</p:attrName>
                                        </p:attrNameLst>
                                      </p:cBhvr>
                                      <p:tavLst>
                                        <p:tav tm="0">
                                          <p:val>
                                            <p:strVal val="#ppt_x"/>
                                          </p:val>
                                        </p:tav>
                                        <p:tav tm="100000">
                                          <p:val>
                                            <p:strVal val="#ppt_x"/>
                                          </p:val>
                                        </p:tav>
                                      </p:tavLst>
                                    </p:anim>
                                    <p:anim calcmode="lin" valueType="num">
                                      <p:cBhvr>
                                        <p:cTn id="9" dur="1000" fill="hold"/>
                                        <p:tgtEl>
                                          <p:spTgt spid="358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6393"/>
                                        </p:tgtEl>
                                        <p:attrNameLst>
                                          <p:attrName>style.visibility</p:attrName>
                                        </p:attrNameLst>
                                      </p:cBhvr>
                                      <p:to>
                                        <p:strVal val="visible"/>
                                      </p:to>
                                    </p:set>
                                    <p:animEffect transition="in" filter="fade">
                                      <p:cBhvr>
                                        <p:cTn id="12" dur="1000"/>
                                        <p:tgtEl>
                                          <p:spTgt spid="16393"/>
                                        </p:tgtEl>
                                      </p:cBhvr>
                                    </p:animEffect>
                                    <p:anim calcmode="lin" valueType="num">
                                      <p:cBhvr>
                                        <p:cTn id="13" dur="1000" fill="hold"/>
                                        <p:tgtEl>
                                          <p:spTgt spid="16393"/>
                                        </p:tgtEl>
                                        <p:attrNameLst>
                                          <p:attrName>ppt_x</p:attrName>
                                        </p:attrNameLst>
                                      </p:cBhvr>
                                      <p:tavLst>
                                        <p:tav tm="0">
                                          <p:val>
                                            <p:strVal val="#ppt_x"/>
                                          </p:val>
                                        </p:tav>
                                        <p:tav tm="100000">
                                          <p:val>
                                            <p:strVal val="#ppt_x"/>
                                          </p:val>
                                        </p:tav>
                                      </p:tavLst>
                                    </p:anim>
                                    <p:anim calcmode="lin" valueType="num">
                                      <p:cBhvr>
                                        <p:cTn id="14" dur="1000" fill="hold"/>
                                        <p:tgtEl>
                                          <p:spTgt spid="1639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5842"/>
                                        </p:tgtEl>
                                        <p:attrNameLst>
                                          <p:attrName>style.visibility</p:attrName>
                                        </p:attrNameLst>
                                      </p:cBhvr>
                                      <p:to>
                                        <p:strVal val="visible"/>
                                      </p:to>
                                    </p:set>
                                    <p:animEffect transition="in" filter="fade">
                                      <p:cBhvr>
                                        <p:cTn id="18" dur="1000"/>
                                        <p:tgtEl>
                                          <p:spTgt spid="35842"/>
                                        </p:tgtEl>
                                      </p:cBhvr>
                                    </p:animEffect>
                                    <p:anim calcmode="lin" valueType="num">
                                      <p:cBhvr>
                                        <p:cTn id="19" dur="1000" fill="hold"/>
                                        <p:tgtEl>
                                          <p:spTgt spid="35842"/>
                                        </p:tgtEl>
                                        <p:attrNameLst>
                                          <p:attrName>ppt_x</p:attrName>
                                        </p:attrNameLst>
                                      </p:cBhvr>
                                      <p:tavLst>
                                        <p:tav tm="0">
                                          <p:val>
                                            <p:strVal val="#ppt_x"/>
                                          </p:val>
                                        </p:tav>
                                        <p:tav tm="100000">
                                          <p:val>
                                            <p:strVal val="#ppt_x"/>
                                          </p:val>
                                        </p:tav>
                                      </p:tavLst>
                                    </p:anim>
                                    <p:anim calcmode="lin" valueType="num">
                                      <p:cBhvr>
                                        <p:cTn id="20" dur="1000" fill="hold"/>
                                        <p:tgtEl>
                                          <p:spTgt spid="3584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16394"/>
                                        </p:tgtEl>
                                        <p:attrNameLst>
                                          <p:attrName>style.visibility</p:attrName>
                                        </p:attrNameLst>
                                      </p:cBhvr>
                                      <p:to>
                                        <p:strVal val="visible"/>
                                      </p:to>
                                    </p:set>
                                    <p:animEffect transition="in" filter="fade">
                                      <p:cBhvr>
                                        <p:cTn id="23" dur="1000"/>
                                        <p:tgtEl>
                                          <p:spTgt spid="16394"/>
                                        </p:tgtEl>
                                      </p:cBhvr>
                                    </p:animEffect>
                                    <p:anim calcmode="lin" valueType="num">
                                      <p:cBhvr>
                                        <p:cTn id="24" dur="1000" fill="hold"/>
                                        <p:tgtEl>
                                          <p:spTgt spid="16394"/>
                                        </p:tgtEl>
                                        <p:attrNameLst>
                                          <p:attrName>ppt_x</p:attrName>
                                        </p:attrNameLst>
                                      </p:cBhvr>
                                      <p:tavLst>
                                        <p:tav tm="0">
                                          <p:val>
                                            <p:strVal val="#ppt_x"/>
                                          </p:val>
                                        </p:tav>
                                        <p:tav tm="100000">
                                          <p:val>
                                            <p:strVal val="#ppt_x"/>
                                          </p:val>
                                        </p:tav>
                                      </p:tavLst>
                                    </p:anim>
                                    <p:anim calcmode="lin" valueType="num">
                                      <p:cBhvr>
                                        <p:cTn id="25" dur="1000" fill="hold"/>
                                        <p:tgtEl>
                                          <p:spTgt spid="1639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35843"/>
                                        </p:tgtEl>
                                        <p:attrNameLst>
                                          <p:attrName>style.visibility</p:attrName>
                                        </p:attrNameLst>
                                      </p:cBhvr>
                                      <p:to>
                                        <p:strVal val="visible"/>
                                      </p:to>
                                    </p:set>
                                    <p:animEffect transition="in" filter="fade">
                                      <p:cBhvr>
                                        <p:cTn id="29" dur="1000"/>
                                        <p:tgtEl>
                                          <p:spTgt spid="35843"/>
                                        </p:tgtEl>
                                      </p:cBhvr>
                                    </p:animEffect>
                                    <p:anim calcmode="lin" valueType="num">
                                      <p:cBhvr>
                                        <p:cTn id="30" dur="1000" fill="hold"/>
                                        <p:tgtEl>
                                          <p:spTgt spid="35843"/>
                                        </p:tgtEl>
                                        <p:attrNameLst>
                                          <p:attrName>ppt_x</p:attrName>
                                        </p:attrNameLst>
                                      </p:cBhvr>
                                      <p:tavLst>
                                        <p:tav tm="0">
                                          <p:val>
                                            <p:strVal val="#ppt_x"/>
                                          </p:val>
                                        </p:tav>
                                        <p:tav tm="100000">
                                          <p:val>
                                            <p:strVal val="#ppt_x"/>
                                          </p:val>
                                        </p:tav>
                                      </p:tavLst>
                                    </p:anim>
                                    <p:anim calcmode="lin" valueType="num">
                                      <p:cBhvr>
                                        <p:cTn id="31" dur="1000" fill="hold"/>
                                        <p:tgtEl>
                                          <p:spTgt spid="3584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500"/>
                                  </p:stCondLst>
                                  <p:childTnLst>
                                    <p:set>
                                      <p:cBhvr>
                                        <p:cTn id="33" dur="1" fill="hold">
                                          <p:stCondLst>
                                            <p:cond delay="0"/>
                                          </p:stCondLst>
                                        </p:cTn>
                                        <p:tgtEl>
                                          <p:spTgt spid="16395"/>
                                        </p:tgtEl>
                                        <p:attrNameLst>
                                          <p:attrName>style.visibility</p:attrName>
                                        </p:attrNameLst>
                                      </p:cBhvr>
                                      <p:to>
                                        <p:strVal val="visible"/>
                                      </p:to>
                                    </p:set>
                                    <p:animEffect transition="in" filter="fade">
                                      <p:cBhvr>
                                        <p:cTn id="34" dur="1000"/>
                                        <p:tgtEl>
                                          <p:spTgt spid="16395"/>
                                        </p:tgtEl>
                                      </p:cBhvr>
                                    </p:animEffect>
                                    <p:anim calcmode="lin" valueType="num">
                                      <p:cBhvr>
                                        <p:cTn id="35" dur="1000" fill="hold"/>
                                        <p:tgtEl>
                                          <p:spTgt spid="16395"/>
                                        </p:tgtEl>
                                        <p:attrNameLst>
                                          <p:attrName>ppt_x</p:attrName>
                                        </p:attrNameLst>
                                      </p:cBhvr>
                                      <p:tavLst>
                                        <p:tav tm="0">
                                          <p:val>
                                            <p:strVal val="#ppt_x"/>
                                          </p:val>
                                        </p:tav>
                                        <p:tav tm="100000">
                                          <p:val>
                                            <p:strVal val="#ppt_x"/>
                                          </p:val>
                                        </p:tav>
                                      </p:tavLst>
                                    </p:anim>
                                    <p:anim calcmode="lin" valueType="num">
                                      <p:cBhvr>
                                        <p:cTn id="36" dur="1000" fill="hold"/>
                                        <p:tgtEl>
                                          <p:spTgt spid="16395"/>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7" presetClass="entr" presetSubtype="0" fill="hold" grpId="0" nodeType="afterEffect">
                                  <p:stCondLst>
                                    <p:cond delay="0"/>
                                  </p:stCondLst>
                                  <p:childTnLst>
                                    <p:set>
                                      <p:cBhvr>
                                        <p:cTn id="39" dur="1" fill="hold">
                                          <p:stCondLst>
                                            <p:cond delay="0"/>
                                          </p:stCondLst>
                                        </p:cTn>
                                        <p:tgtEl>
                                          <p:spTgt spid="35844"/>
                                        </p:tgtEl>
                                        <p:attrNameLst>
                                          <p:attrName>style.visibility</p:attrName>
                                        </p:attrNameLst>
                                      </p:cBhvr>
                                      <p:to>
                                        <p:strVal val="visible"/>
                                      </p:to>
                                    </p:set>
                                    <p:animEffect transition="in" filter="fade">
                                      <p:cBhvr>
                                        <p:cTn id="40" dur="1000"/>
                                        <p:tgtEl>
                                          <p:spTgt spid="35844"/>
                                        </p:tgtEl>
                                      </p:cBhvr>
                                    </p:animEffect>
                                    <p:anim calcmode="lin" valueType="num">
                                      <p:cBhvr>
                                        <p:cTn id="41" dur="1000" fill="hold"/>
                                        <p:tgtEl>
                                          <p:spTgt spid="35844"/>
                                        </p:tgtEl>
                                        <p:attrNameLst>
                                          <p:attrName>ppt_x</p:attrName>
                                        </p:attrNameLst>
                                      </p:cBhvr>
                                      <p:tavLst>
                                        <p:tav tm="0">
                                          <p:val>
                                            <p:strVal val="#ppt_x"/>
                                          </p:val>
                                        </p:tav>
                                        <p:tav tm="100000">
                                          <p:val>
                                            <p:strVal val="#ppt_x"/>
                                          </p:val>
                                        </p:tav>
                                      </p:tavLst>
                                    </p:anim>
                                    <p:anim calcmode="lin" valueType="num">
                                      <p:cBhvr>
                                        <p:cTn id="42" dur="1000" fill="hold"/>
                                        <p:tgtEl>
                                          <p:spTgt spid="3584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500"/>
                                  </p:stCondLst>
                                  <p:childTnLst>
                                    <p:set>
                                      <p:cBhvr>
                                        <p:cTn id="44" dur="1" fill="hold">
                                          <p:stCondLst>
                                            <p:cond delay="0"/>
                                          </p:stCondLst>
                                        </p:cTn>
                                        <p:tgtEl>
                                          <p:spTgt spid="16396"/>
                                        </p:tgtEl>
                                        <p:attrNameLst>
                                          <p:attrName>style.visibility</p:attrName>
                                        </p:attrNameLst>
                                      </p:cBhvr>
                                      <p:to>
                                        <p:strVal val="visible"/>
                                      </p:to>
                                    </p:set>
                                    <p:animEffect transition="in" filter="fade">
                                      <p:cBhvr>
                                        <p:cTn id="45" dur="1000"/>
                                        <p:tgtEl>
                                          <p:spTgt spid="16396"/>
                                        </p:tgtEl>
                                      </p:cBhvr>
                                    </p:animEffect>
                                    <p:anim calcmode="lin" valueType="num">
                                      <p:cBhvr>
                                        <p:cTn id="46" dur="1000" fill="hold"/>
                                        <p:tgtEl>
                                          <p:spTgt spid="16396"/>
                                        </p:tgtEl>
                                        <p:attrNameLst>
                                          <p:attrName>ppt_x</p:attrName>
                                        </p:attrNameLst>
                                      </p:cBhvr>
                                      <p:tavLst>
                                        <p:tav tm="0">
                                          <p:val>
                                            <p:strVal val="#ppt_x"/>
                                          </p:val>
                                        </p:tav>
                                        <p:tav tm="100000">
                                          <p:val>
                                            <p:strVal val="#ppt_x"/>
                                          </p:val>
                                        </p:tav>
                                      </p:tavLst>
                                    </p:anim>
                                    <p:anim calcmode="lin" valueType="num">
                                      <p:cBhvr>
                                        <p:cTn id="47" dur="1000" fill="hold"/>
                                        <p:tgtEl>
                                          <p:spTgt spid="16396"/>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7" presetClass="entr" presetSubtype="0" fill="hold" grpId="0" nodeType="afterEffect">
                                  <p:stCondLst>
                                    <p:cond delay="0"/>
                                  </p:stCondLst>
                                  <p:childTnLst>
                                    <p:set>
                                      <p:cBhvr>
                                        <p:cTn id="50" dur="1" fill="hold">
                                          <p:stCondLst>
                                            <p:cond delay="0"/>
                                          </p:stCondLst>
                                        </p:cTn>
                                        <p:tgtEl>
                                          <p:spTgt spid="35845"/>
                                        </p:tgtEl>
                                        <p:attrNameLst>
                                          <p:attrName>style.visibility</p:attrName>
                                        </p:attrNameLst>
                                      </p:cBhvr>
                                      <p:to>
                                        <p:strVal val="visible"/>
                                      </p:to>
                                    </p:set>
                                    <p:animEffect transition="in" filter="fade">
                                      <p:cBhvr>
                                        <p:cTn id="51" dur="1000"/>
                                        <p:tgtEl>
                                          <p:spTgt spid="35845"/>
                                        </p:tgtEl>
                                      </p:cBhvr>
                                    </p:animEffect>
                                    <p:anim calcmode="lin" valueType="num">
                                      <p:cBhvr>
                                        <p:cTn id="52" dur="1000" fill="hold"/>
                                        <p:tgtEl>
                                          <p:spTgt spid="35845"/>
                                        </p:tgtEl>
                                        <p:attrNameLst>
                                          <p:attrName>ppt_x</p:attrName>
                                        </p:attrNameLst>
                                      </p:cBhvr>
                                      <p:tavLst>
                                        <p:tav tm="0">
                                          <p:val>
                                            <p:strVal val="#ppt_x"/>
                                          </p:val>
                                        </p:tav>
                                        <p:tav tm="100000">
                                          <p:val>
                                            <p:strVal val="#ppt_x"/>
                                          </p:val>
                                        </p:tav>
                                      </p:tavLst>
                                    </p:anim>
                                    <p:anim calcmode="lin" valueType="num">
                                      <p:cBhvr>
                                        <p:cTn id="53" dur="1000" fill="hold"/>
                                        <p:tgtEl>
                                          <p:spTgt spid="3584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500"/>
                                  </p:stCondLst>
                                  <p:childTnLst>
                                    <p:set>
                                      <p:cBhvr>
                                        <p:cTn id="55" dur="1" fill="hold">
                                          <p:stCondLst>
                                            <p:cond delay="0"/>
                                          </p:stCondLst>
                                        </p:cTn>
                                        <p:tgtEl>
                                          <p:spTgt spid="16397"/>
                                        </p:tgtEl>
                                        <p:attrNameLst>
                                          <p:attrName>style.visibility</p:attrName>
                                        </p:attrNameLst>
                                      </p:cBhvr>
                                      <p:to>
                                        <p:strVal val="visible"/>
                                      </p:to>
                                    </p:set>
                                    <p:animEffect transition="in" filter="fade">
                                      <p:cBhvr>
                                        <p:cTn id="56" dur="1000"/>
                                        <p:tgtEl>
                                          <p:spTgt spid="16397"/>
                                        </p:tgtEl>
                                      </p:cBhvr>
                                    </p:animEffect>
                                    <p:anim calcmode="lin" valueType="num">
                                      <p:cBhvr>
                                        <p:cTn id="57" dur="1000" fill="hold"/>
                                        <p:tgtEl>
                                          <p:spTgt spid="16397"/>
                                        </p:tgtEl>
                                        <p:attrNameLst>
                                          <p:attrName>ppt_x</p:attrName>
                                        </p:attrNameLst>
                                      </p:cBhvr>
                                      <p:tavLst>
                                        <p:tav tm="0">
                                          <p:val>
                                            <p:strVal val="#ppt_x"/>
                                          </p:val>
                                        </p:tav>
                                        <p:tav tm="100000">
                                          <p:val>
                                            <p:strVal val="#ppt_x"/>
                                          </p:val>
                                        </p:tav>
                                      </p:tavLst>
                                    </p:anim>
                                    <p:anim calcmode="lin" valueType="num">
                                      <p:cBhvr>
                                        <p:cTn id="58" dur="1000" fill="hold"/>
                                        <p:tgtEl>
                                          <p:spTgt spid="163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P spid="35842" grpId="0" animBg="1"/>
      <p:bldP spid="35843" grpId="0" animBg="1"/>
      <p:bldP spid="35844" grpId="0" animBg="1"/>
      <p:bldP spid="35845" grpId="0" animBg="1"/>
      <p:bldP spid="16393" grpId="0" animBg="1"/>
      <p:bldP spid="16394" grpId="0" animBg="1"/>
      <p:bldP spid="16395" grpId="0" animBg="1"/>
      <p:bldP spid="16396" grpId="0" animBg="1"/>
      <p:bldP spid="16397" grpId="0" animBg="1"/>
    </p:bldLst>
  </p:timing>
</p:sld>
</file>

<file path=ppt/theme/theme1.xml><?xml version="1.0" encoding="utf-8"?>
<a:theme xmlns:a="http://schemas.openxmlformats.org/drawingml/2006/main" name="IMPACT-PH-22-NEW">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4251</TotalTime>
  <Words>898</Words>
  <Application>Microsoft Office PowerPoint</Application>
  <PresentationFormat>Widescreen</PresentationFormat>
  <Paragraphs>91</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vt:lpstr>
      <vt:lpstr>Wingdings</vt:lpstr>
      <vt:lpstr>IMPACT-PH-22-NEW</vt:lpstr>
      <vt:lpstr>Addressing PH Subtypes: Raising Awareness of Understudied Populations</vt:lpstr>
      <vt:lpstr>Disclaimer</vt:lpstr>
      <vt:lpstr>Learning Objectives</vt:lpstr>
      <vt:lpstr>A Short Tour of Congenital Heart Disease Associated PAH (CHD-PAH)</vt:lpstr>
      <vt:lpstr>Specifics of PAH in Adult Congenital Heart Disease (ACHD)</vt:lpstr>
      <vt:lpstr>Advances In CHD Management Have Led to Growing Adult Population with New Problems and Concerns</vt:lpstr>
      <vt:lpstr>Categorizing Congenital Heart Disease and PH</vt:lpstr>
      <vt:lpstr>Physical Manifestations and Common Examination Findings in a Patient With PAH-CHD</vt:lpstr>
      <vt:lpstr>Progression of PAH-CHD to Eisenmenger Syndrome</vt:lpstr>
      <vt:lpstr>Eisenmengers Syndrome: Physical Manifestations and Common Examination Findings</vt:lpstr>
      <vt:lpstr>Unique Considerations In The CHD-PAH Patient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204</cp:revision>
  <cp:lastPrinted>2022-07-13T12:52:09Z</cp:lastPrinted>
  <dcterms:created xsi:type="dcterms:W3CDTF">2019-05-10T15:43:12Z</dcterms:created>
  <dcterms:modified xsi:type="dcterms:W3CDTF">2022-07-27T17:59:42Z</dcterms:modified>
</cp:coreProperties>
</file>