
<file path=[Content_Types].xml><?xml version="1.0" encoding="utf-8"?>
<Types xmlns="http://schemas.openxmlformats.org/package/2006/content-types">
  <Default Extension="jpeg" ContentType="image/jpeg"/>
  <Default Extension="mp4" ContentType="video/mp4"/>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134959329" r:id="rId2"/>
    <p:sldId id="2134959330" r:id="rId3"/>
    <p:sldId id="2134959331" r:id="rId4"/>
    <p:sldId id="2134959263" r:id="rId5"/>
    <p:sldId id="2134959246" r:id="rId6"/>
    <p:sldId id="2134959163" r:id="rId7"/>
    <p:sldId id="2134959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7EF15A-E574-E302-DFA3-09CD43B36F79}" name="R. Krasuski" initials="RK" userId="4b5039dea0b12cc5" providerId="Windows Live"/>
  <p188:author id="{12A782B3-B426-5A74-1AC1-55275C315B55}" name="Rebecca Barraclough" initials="RB" userId="Rebecca Barraclough" providerId="None"/>
  <p188:author id="{B74F6FBA-DD9A-2C89-E0CE-0BDF1E628454}" name="Dixon Wilde" initials="DWW" userId="Dixon Wilde" providerId="None"/>
  <p188:author id="{395453D9-83D9-A04B-6D27-6FB645420696}" name="Dr Dixon Wilde" initials="DDW" userId="Dr Dixon Wild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BF1"/>
    <a:srgbClr val="002B49"/>
    <a:srgbClr val="005897"/>
    <a:srgbClr val="431479"/>
    <a:srgbClr val="FB9705"/>
    <a:srgbClr val="082035"/>
    <a:srgbClr val="E5F4FF"/>
    <a:srgbClr val="FFE733"/>
    <a:srgbClr val="C4C4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50" autoAdjust="0"/>
    <p:restoredTop sz="86002" autoAdjust="0"/>
  </p:normalViewPr>
  <p:slideViewPr>
    <p:cSldViewPr snapToGrid="0">
      <p:cViewPr varScale="1">
        <p:scale>
          <a:sx n="120" d="100"/>
          <a:sy n="120" d="100"/>
        </p:scale>
        <p:origin x="240" y="96"/>
      </p:cViewPr>
      <p:guideLst>
        <p:guide orient="horz" pos="792"/>
        <p:guide pos="384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7/27/2022</a:t>
            </a:fld>
            <a:endParaRPr lang="en-US" dirty="0"/>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dirty="0"/>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85C69-9C16-9A44-BDFD-29B5EE0732F5}" type="datetimeFigureOut">
              <a:rPr lang="en-US" smtClean="0"/>
              <a:t>7/27/2022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EA3B5-9BF5-544F-A9A7-ACE69FCA2A2B}" type="slidenum">
              <a:rPr lang="en-US" smtClean="0"/>
              <a:t>‹#›</a:t>
            </a:fld>
            <a:endParaRPr lang="en-US" dirty="0"/>
          </a:p>
        </p:txBody>
      </p:sp>
    </p:spTree>
    <p:extLst>
      <p:ext uri="{BB962C8B-B14F-4D97-AF65-F5344CB8AC3E}">
        <p14:creationId xmlns:p14="http://schemas.microsoft.com/office/powerpoint/2010/main" val="419867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1</a:t>
            </a:fld>
            <a:endParaRPr lang="en-US" dirty="0"/>
          </a:p>
        </p:txBody>
      </p:sp>
    </p:spTree>
    <p:extLst>
      <p:ext uri="{BB962C8B-B14F-4D97-AF65-F5344CB8AC3E}">
        <p14:creationId xmlns:p14="http://schemas.microsoft.com/office/powerpoint/2010/main" val="2941838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09E98F-DFBE-C142-84FF-237565951163}" type="slidenum">
              <a:rPr lang="en-US" smtClean="0"/>
              <a:t>5</a:t>
            </a:fld>
            <a:endParaRPr lang="en-US" dirty="0"/>
          </a:p>
        </p:txBody>
      </p:sp>
    </p:spTree>
    <p:extLst>
      <p:ext uri="{BB962C8B-B14F-4D97-AF65-F5344CB8AC3E}">
        <p14:creationId xmlns:p14="http://schemas.microsoft.com/office/powerpoint/2010/main" val="1492871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6</a:t>
            </a:fld>
            <a:endParaRPr lang="en-US" dirty="0"/>
          </a:p>
        </p:txBody>
      </p:sp>
    </p:spTree>
    <p:extLst>
      <p:ext uri="{BB962C8B-B14F-4D97-AF65-F5344CB8AC3E}">
        <p14:creationId xmlns:p14="http://schemas.microsoft.com/office/powerpoint/2010/main" val="16582746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869757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B2AC3E-B688-4B1C-9103-B5768B1AB038}"/>
              </a:ext>
            </a:extLst>
          </p:cNvPr>
          <p:cNvSpPr>
            <a:spLocks noGrp="1"/>
          </p:cNvSpPr>
          <p:nvPr>
            <p:ph sz="half" idx="1"/>
          </p:nvPr>
        </p:nvSpPr>
        <p:spPr>
          <a:xfrm>
            <a:off x="5143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10" name="Text Placeholder 11">
            <a:extLst>
              <a:ext uri="{FF2B5EF4-FFF2-40B4-BE49-F238E27FC236}">
                <a16:creationId xmlns:a16="http://schemas.microsoft.com/office/drawing/2014/main" id="{1E2F3F98-3FA0-4FC6-8E0E-2CCCED66FE3D}"/>
              </a:ext>
            </a:extLst>
          </p:cNvPr>
          <p:cNvSpPr>
            <a:spLocks noGrp="1"/>
          </p:cNvSpPr>
          <p:nvPr>
            <p:ph type="body" sz="quarter" idx="10" hasCustomPrompt="1"/>
          </p:nvPr>
        </p:nvSpPr>
        <p:spPr>
          <a:xfrm>
            <a:off x="460723" y="955184"/>
            <a:ext cx="11159777" cy="415925"/>
          </a:xfrm>
        </p:spPr>
        <p:txBody>
          <a:bodyPr>
            <a:noAutofit/>
          </a:bodyPr>
          <a:lstStyle>
            <a:lvl1pPr algn="ctr">
              <a:buNone/>
              <a:defRPr sz="2500" cap="all" baseline="0">
                <a:solidFill>
                  <a:schemeClr val="bg1"/>
                </a:solidFill>
              </a:defRPr>
            </a:lvl1pPr>
          </a:lstStyle>
          <a:p>
            <a:pPr lvl="0"/>
            <a:r>
              <a:rPr lang="en-US" sz="2500" cap="all" baseline="0" dirty="0"/>
              <a:t>Blank headline</a:t>
            </a:r>
            <a:endParaRPr lang="en-US" dirty="0"/>
          </a:p>
        </p:txBody>
      </p:sp>
      <p:sp>
        <p:nvSpPr>
          <p:cNvPr id="12" name="Content Placeholder 2">
            <a:extLst>
              <a:ext uri="{FF2B5EF4-FFF2-40B4-BE49-F238E27FC236}">
                <a16:creationId xmlns:a16="http://schemas.microsoft.com/office/drawing/2014/main" id="{A7B2AC3E-B688-4B1C-9103-B5768B1AB038}"/>
              </a:ext>
            </a:extLst>
          </p:cNvPr>
          <p:cNvSpPr>
            <a:spLocks noGrp="1"/>
          </p:cNvSpPr>
          <p:nvPr>
            <p:ph sz="half" idx="13"/>
          </p:nvPr>
        </p:nvSpPr>
        <p:spPr>
          <a:xfrm>
            <a:off x="63309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67429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NEW">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35978" y="870700"/>
            <a:ext cx="11320043" cy="438582"/>
          </a:xfrm>
        </p:spPr>
        <p:txBody>
          <a:bodyPr anchor="b">
            <a:spAutoFit/>
          </a:bodyPr>
          <a:lstStyle>
            <a:lvl1pPr marL="0" indent="0">
              <a:buNone/>
              <a:defRPr sz="2500" cap="all" baseline="0">
                <a:solidFill>
                  <a:schemeClr val="bg1"/>
                </a:solidFill>
              </a:defRPr>
            </a:lvl1pPr>
          </a:lstStyle>
          <a:p>
            <a:pPr lvl="0"/>
            <a:r>
              <a:rPr lang="en-US" sz="2500" cap="all" baseline="0" dirty="0"/>
              <a:t>Blank headline</a:t>
            </a:r>
            <a:endParaRPr lang="en-US" dirty="0"/>
          </a:p>
        </p:txBody>
      </p:sp>
    </p:spTree>
    <p:extLst>
      <p:ext uri="{BB962C8B-B14F-4D97-AF65-F5344CB8AC3E}">
        <p14:creationId xmlns:p14="http://schemas.microsoft.com/office/powerpoint/2010/main" val="4095744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521048" y="854076"/>
            <a:ext cx="11320043" cy="438582"/>
          </a:xfrm>
        </p:spPr>
        <p:txBody>
          <a:bodyPr anchor="b">
            <a:spAutoFit/>
          </a:bodyPr>
          <a:lstStyle>
            <a:lvl1pPr marL="0" indent="0">
              <a:buNone/>
              <a:defRPr sz="2500" cap="all" baseline="0">
                <a:solidFill>
                  <a:schemeClr val="bg1"/>
                </a:solidFill>
                <a:latin typeface="Arial" panose="020B0604020202020204" pitchFamily="34" charset="0"/>
                <a:cs typeface="Arial" panose="020B0604020202020204" pitchFamily="34" charset="0"/>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93571" y="6502981"/>
            <a:ext cx="9401694" cy="276999"/>
          </a:xfrm>
        </p:spPr>
        <p:txBody>
          <a:bodyPr wrap="square" anchor="b">
            <a:spAutoFit/>
          </a:bodyPr>
          <a:lstStyle>
            <a:lvl1pPr marL="0" indent="0">
              <a:lnSpc>
                <a:spcPct val="100000"/>
              </a:lnSpc>
              <a:spcBef>
                <a:spcPts val="0"/>
              </a:spcBef>
              <a:buNone/>
              <a:defRPr sz="1200">
                <a:solidFill>
                  <a:schemeClr val="tx1"/>
                </a:solidFill>
              </a:defRPr>
            </a:lvl1pPr>
          </a:lstStyle>
          <a:p>
            <a:pPr lvl="0"/>
            <a:endParaRPr lang="en-US" dirty="0"/>
          </a:p>
        </p:txBody>
      </p:sp>
    </p:spTree>
    <p:extLst>
      <p:ext uri="{BB962C8B-B14F-4D97-AF65-F5344CB8AC3E}">
        <p14:creationId xmlns:p14="http://schemas.microsoft.com/office/powerpoint/2010/main" val="796237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Content,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21295" y="956362"/>
            <a:ext cx="11159777" cy="415925"/>
          </a:xfrm>
        </p:spPr>
        <p:txBody>
          <a:bodyPr anchor="b">
            <a:noAutofit/>
          </a:bodyPr>
          <a:lstStyle>
            <a:lvl1pPr>
              <a:buNone/>
              <a:defRPr sz="2500" cap="all" baseline="0">
                <a:solidFill>
                  <a:schemeClr val="bg1"/>
                </a:solidFill>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30248" y="6470684"/>
            <a:ext cx="9175976" cy="258532"/>
          </a:xfrm>
        </p:spPr>
        <p:txBody>
          <a:bodyPr anchor="b">
            <a:noAutofit/>
          </a:bodyPr>
          <a:lstStyle>
            <a:lvl1pPr>
              <a:lnSpc>
                <a:spcPct val="100000"/>
              </a:lnSpc>
              <a:spcBef>
                <a:spcPts val="0"/>
              </a:spcBef>
              <a:buNone/>
              <a:defRPr sz="1200">
                <a:solidFill>
                  <a:schemeClr val="tx1"/>
                </a:solidFill>
              </a:defRPr>
            </a:lvl1pPr>
          </a:lstStyle>
          <a:p>
            <a:pPr lvl="0"/>
            <a:endParaRPr lang="en-US" dirty="0"/>
          </a:p>
        </p:txBody>
      </p:sp>
      <p:sp>
        <p:nvSpPr>
          <p:cNvPr id="3" name="Text Placeholder 2">
            <a:extLst>
              <a:ext uri="{FF2B5EF4-FFF2-40B4-BE49-F238E27FC236}">
                <a16:creationId xmlns:a16="http://schemas.microsoft.com/office/drawing/2014/main" id="{E5A50052-47BE-4851-A7AF-135D6020DB62}"/>
              </a:ext>
            </a:extLst>
          </p:cNvPr>
          <p:cNvSpPr>
            <a:spLocks noGrp="1"/>
          </p:cNvSpPr>
          <p:nvPr>
            <p:ph type="body" sz="quarter" idx="12"/>
          </p:nvPr>
        </p:nvSpPr>
        <p:spPr>
          <a:xfrm>
            <a:off x="546099" y="1575573"/>
            <a:ext cx="11160125" cy="4757737"/>
          </a:xfrm>
        </p:spPr>
        <p:txBody>
          <a:bodyPr/>
          <a:lstStyle>
            <a:lvl1pPr>
              <a:lnSpc>
                <a:spcPct val="100000"/>
              </a:lnSpc>
              <a:spcAft>
                <a:spcPts val="600"/>
              </a:spcAft>
              <a:defRPr/>
            </a:lvl1pPr>
            <a:lvl2pPr>
              <a:lnSpc>
                <a:spcPct val="100000"/>
              </a:lnSpc>
              <a:spcAft>
                <a:spcPts val="600"/>
              </a:spcAft>
              <a:buFont typeface="Calibri" panose="020F0502020204030204" pitchFamily="34" charset="0"/>
              <a:buChar char="‒"/>
              <a:defRPr/>
            </a:lvl2pPr>
            <a:lvl3pPr>
              <a:lnSpc>
                <a:spcPct val="100000"/>
              </a:lnSpc>
              <a:spcAft>
                <a:spcPts val="600"/>
              </a:spcAft>
              <a:buFont typeface="Wingdings" panose="05000000000000000000" pitchFamily="2" charset="2"/>
              <a:buChar char="§"/>
              <a:defRPr/>
            </a:lvl3pPr>
            <a:lvl4pPr>
              <a:lnSpc>
                <a:spcPct val="100000"/>
              </a:lnSpc>
              <a:spcAft>
                <a:spcPts val="600"/>
              </a:spcAft>
              <a:buFont typeface="Calibri" panose="020F0502020204030204" pitchFamily="34" charset="0"/>
              <a:buChar char="‒"/>
              <a:defRPr/>
            </a:lvl4pPr>
            <a:lvl5pPr>
              <a:lnSpc>
                <a:spcPct val="100000"/>
              </a:lnSpc>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61702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video" Target="../media/media1.mp4"/><Relationship Id="rId1" Type="http://schemas.microsoft.com/office/2007/relationships/media" Target="../media/media1.mp4"/><Relationship Id="rId5" Type="http://schemas.openxmlformats.org/officeDocument/2006/relationships/image" Target="../media/image5.tiff"/><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a:xfrm>
            <a:off x="494523" y="1674261"/>
            <a:ext cx="11439330" cy="2852737"/>
          </a:xfrm>
        </p:spPr>
        <p:txBody>
          <a:bodyPr>
            <a:normAutofit/>
          </a:bodyPr>
          <a:lstStyle/>
          <a:p>
            <a:r>
              <a:rPr lang="en-US" sz="4400" dirty="0"/>
              <a:t>Addressing PH Subtypes: Raising Awareness of Understudied Populations</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263657"/>
            <a:ext cx="10515600" cy="2223408"/>
          </a:xfrm>
        </p:spPr>
        <p:txBody>
          <a:bodyPr>
            <a:normAutofit fontScale="85000" lnSpcReduction="20000"/>
          </a:bodyPr>
          <a:lstStyle/>
          <a:p>
            <a:r>
              <a:rPr lang="en-US" dirty="0"/>
              <a:t>Richard Krasuski, MD</a:t>
            </a:r>
          </a:p>
          <a:p>
            <a:r>
              <a:rPr lang="en-US" dirty="0"/>
              <a:t>Professor of Medicine and Pediatrics</a:t>
            </a:r>
          </a:p>
          <a:p>
            <a:r>
              <a:rPr lang="en-US" dirty="0"/>
              <a:t>Director, Adult Congenital Heart Disease Center </a:t>
            </a:r>
          </a:p>
          <a:p>
            <a:r>
              <a:rPr lang="en-US" dirty="0"/>
              <a:t>Director, Hemodynamic Research</a:t>
            </a:r>
          </a:p>
          <a:p>
            <a:r>
              <a:rPr lang="en-US" dirty="0"/>
              <a:t>Director, Interventional CTEPH Program</a:t>
            </a:r>
          </a:p>
          <a:p>
            <a:r>
              <a:rPr lang="en-US" dirty="0"/>
              <a:t>Duke University Medical Center</a:t>
            </a:r>
          </a:p>
          <a:p>
            <a:r>
              <a:rPr lang="en-US" dirty="0"/>
              <a:t>Durham, NC</a:t>
            </a:r>
          </a:p>
        </p:txBody>
      </p:sp>
    </p:spTree>
    <p:extLst>
      <p:ext uri="{BB962C8B-B14F-4D97-AF65-F5344CB8AC3E}">
        <p14:creationId xmlns:p14="http://schemas.microsoft.com/office/powerpoint/2010/main" val="3707525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69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1298373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8857EB-58E0-F83B-E7C1-BC77755BE2BC}"/>
              </a:ext>
            </a:extLst>
          </p:cNvPr>
          <p:cNvSpPr>
            <a:spLocks noGrp="1"/>
          </p:cNvSpPr>
          <p:nvPr>
            <p:ph type="title"/>
          </p:nvPr>
        </p:nvSpPr>
        <p:spPr/>
        <p:txBody>
          <a:bodyPr/>
          <a:lstStyle/>
          <a:p>
            <a:r>
              <a:rPr lang="en-US" dirty="0"/>
              <a:t>Learning Objectives</a:t>
            </a:r>
          </a:p>
        </p:txBody>
      </p:sp>
      <p:sp>
        <p:nvSpPr>
          <p:cNvPr id="5" name="Content Placeholder 4">
            <a:extLst>
              <a:ext uri="{FF2B5EF4-FFF2-40B4-BE49-F238E27FC236}">
                <a16:creationId xmlns:a16="http://schemas.microsoft.com/office/drawing/2014/main" id="{A018922B-9925-397B-AC16-A12EDDB59248}"/>
              </a:ext>
            </a:extLst>
          </p:cNvPr>
          <p:cNvSpPr>
            <a:spLocks noGrp="1"/>
          </p:cNvSpPr>
          <p:nvPr>
            <p:ph idx="1"/>
          </p:nvPr>
        </p:nvSpPr>
        <p:spPr/>
        <p:txBody>
          <a:bodyPr/>
          <a:lstStyle/>
          <a:p>
            <a:r>
              <a:rPr lang="en-US" dirty="0"/>
              <a:t>Review characteristics of PH patient groups that fall outside of the idiopathic category</a:t>
            </a:r>
          </a:p>
          <a:p>
            <a:r>
              <a:rPr lang="en-US" dirty="0"/>
              <a:t>Discuss the screening, diagnosis and expedient referral of non-idiopathic patients to PH specialty centers from community generalists and specialty healthcare providers</a:t>
            </a:r>
          </a:p>
          <a:p>
            <a:r>
              <a:rPr lang="en-US" dirty="0"/>
              <a:t>Focus on understudied PH groups that require special diagnostic attention by all healthcare providers</a:t>
            </a:r>
          </a:p>
          <a:p>
            <a:r>
              <a:rPr lang="en-US" dirty="0"/>
              <a:t>Review treatment and management approaches to these understudied PH patients</a:t>
            </a:r>
          </a:p>
          <a:p>
            <a:endParaRPr lang="en-US" dirty="0"/>
          </a:p>
        </p:txBody>
      </p:sp>
    </p:spTree>
    <p:extLst>
      <p:ext uri="{BB962C8B-B14F-4D97-AF65-F5344CB8AC3E}">
        <p14:creationId xmlns:p14="http://schemas.microsoft.com/office/powerpoint/2010/main" val="1298455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3CADA1-D46F-8AA6-44DA-2D1D18491C18}"/>
              </a:ext>
            </a:extLst>
          </p:cNvPr>
          <p:cNvSpPr>
            <a:spLocks noGrp="1"/>
          </p:cNvSpPr>
          <p:nvPr>
            <p:ph type="title"/>
          </p:nvPr>
        </p:nvSpPr>
        <p:spPr>
          <a:xfrm>
            <a:off x="279398" y="478815"/>
            <a:ext cx="11633202" cy="2852737"/>
          </a:xfrm>
        </p:spPr>
        <p:txBody>
          <a:bodyPr/>
          <a:lstStyle/>
          <a:p>
            <a:r>
              <a:rPr lang="en-US" dirty="0"/>
              <a:t>The Echocardiogram Is of Central Importance to CTD-PAH (and All Types of PH)</a:t>
            </a:r>
            <a:br>
              <a:rPr lang="en-US" dirty="0"/>
            </a:br>
            <a:r>
              <a:rPr lang="en-US" dirty="0"/>
              <a:t>Diagnosis and Referral</a:t>
            </a:r>
          </a:p>
        </p:txBody>
      </p:sp>
    </p:spTree>
    <p:extLst>
      <p:ext uri="{BB962C8B-B14F-4D97-AF65-F5344CB8AC3E}">
        <p14:creationId xmlns:p14="http://schemas.microsoft.com/office/powerpoint/2010/main" val="1330880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F06D7E-BDAE-524E-AFFD-679EB47AC542}"/>
              </a:ext>
            </a:extLst>
          </p:cNvPr>
          <p:cNvSpPr>
            <a:spLocks noGrp="1"/>
          </p:cNvSpPr>
          <p:nvPr>
            <p:ph type="title"/>
          </p:nvPr>
        </p:nvSpPr>
        <p:spPr>
          <a:xfrm>
            <a:off x="609600" y="199505"/>
            <a:ext cx="10744200" cy="822881"/>
          </a:xfrm>
        </p:spPr>
        <p:txBody>
          <a:bodyPr/>
          <a:lstStyle/>
          <a:p>
            <a:r>
              <a:rPr lang="en-US" dirty="0"/>
              <a:t>Importance of Structural Changes in the RV in PAH</a:t>
            </a:r>
          </a:p>
        </p:txBody>
      </p:sp>
      <p:sp>
        <p:nvSpPr>
          <p:cNvPr id="5" name="Content Placeholder 4">
            <a:extLst>
              <a:ext uri="{FF2B5EF4-FFF2-40B4-BE49-F238E27FC236}">
                <a16:creationId xmlns:a16="http://schemas.microsoft.com/office/drawing/2014/main" id="{22D4C6CA-5DEC-A94E-8991-74841DBD741C}"/>
              </a:ext>
            </a:extLst>
          </p:cNvPr>
          <p:cNvSpPr>
            <a:spLocks noGrp="1"/>
          </p:cNvSpPr>
          <p:nvPr>
            <p:ph idx="1"/>
          </p:nvPr>
        </p:nvSpPr>
        <p:spPr>
          <a:xfrm>
            <a:off x="609600" y="1238845"/>
            <a:ext cx="10744200" cy="1563781"/>
          </a:xfrm>
        </p:spPr>
        <p:txBody>
          <a:bodyPr>
            <a:normAutofit/>
          </a:bodyPr>
          <a:lstStyle/>
          <a:p>
            <a:r>
              <a:rPr lang="en-US" sz="1600" b="1" dirty="0"/>
              <a:t>Right ventricular (RV) function is the single most important prognostic determinant of survival in various forms of pulmonary hypertension (PH)</a:t>
            </a:r>
            <a:r>
              <a:rPr lang="en-US" sz="1600" baseline="30000" dirty="0"/>
              <a:t>1</a:t>
            </a:r>
          </a:p>
          <a:p>
            <a:r>
              <a:rPr lang="en-US" sz="1600" dirty="0"/>
              <a:t>PAH has been shown to result in RV remodeling at different scales (organ-level hemodynamics to tissue stiffening, fiber reorientation, and altered myocyte contractility and mitochondrial energetics)</a:t>
            </a:r>
            <a:r>
              <a:rPr lang="en-US" sz="1600" baseline="30000" dirty="0"/>
              <a:t>2</a:t>
            </a:r>
            <a:endParaRPr lang="en-US" sz="1600" dirty="0"/>
          </a:p>
          <a:p>
            <a:pPr marL="0" indent="0">
              <a:buNone/>
            </a:pPr>
            <a:endParaRPr lang="en-US" sz="1600" dirty="0"/>
          </a:p>
        </p:txBody>
      </p:sp>
      <p:sp>
        <p:nvSpPr>
          <p:cNvPr id="9" name="TextBox 8">
            <a:extLst>
              <a:ext uri="{FF2B5EF4-FFF2-40B4-BE49-F238E27FC236}">
                <a16:creationId xmlns:a16="http://schemas.microsoft.com/office/drawing/2014/main" id="{792CEF22-258F-EC47-BF1B-210DBB774D88}"/>
              </a:ext>
            </a:extLst>
          </p:cNvPr>
          <p:cNvSpPr txBox="1"/>
          <p:nvPr/>
        </p:nvSpPr>
        <p:spPr>
          <a:xfrm>
            <a:off x="609600" y="2568700"/>
            <a:ext cx="4389120" cy="3303468"/>
          </a:xfrm>
          <a:prstGeom prst="rect">
            <a:avLst/>
          </a:prstGeom>
          <a:noFill/>
        </p:spPr>
        <p:txBody>
          <a:bodyPr wrap="square" rtlCol="0">
            <a:spAutoFit/>
          </a:bodyPr>
          <a:lstStyle/>
          <a:p>
            <a:pPr marL="234950" indent="-228600">
              <a:spcBef>
                <a:spcPts val="1000"/>
              </a:spcBef>
              <a:buClr>
                <a:schemeClr val="accent1"/>
              </a:buClr>
              <a:buFont typeface="Arial" panose="020B0604020202020204" pitchFamily="34" charset="0"/>
              <a:buChar char="•"/>
            </a:pPr>
            <a:r>
              <a:rPr lang="en-US" sz="1600" dirty="0"/>
              <a:t>The RV initially responds to increased pressures in PAH by undergoing concentric hypertrophy, which helps reducing RV wall stress and results in increased organ-level contractility</a:t>
            </a:r>
          </a:p>
          <a:p>
            <a:pPr marL="234950" indent="-228600">
              <a:spcBef>
                <a:spcPts val="1000"/>
              </a:spcBef>
              <a:buClr>
                <a:schemeClr val="accent1"/>
              </a:buClr>
              <a:buFont typeface="Arial" panose="020B0604020202020204" pitchFamily="34" charset="0"/>
              <a:buChar char="•"/>
            </a:pPr>
            <a:r>
              <a:rPr lang="en-US" sz="1600" dirty="0"/>
              <a:t>Increased wall thickness results in maintained cardiac output and ejection fraction during the early stages of RV remodeling with further progression of PAH, RV hypertrophy reaches a plateau</a:t>
            </a:r>
            <a:r>
              <a:rPr lang="en-US" sz="1600" baseline="30000" dirty="0"/>
              <a:t>3</a:t>
            </a:r>
            <a:r>
              <a:rPr lang="en-US" sz="1600" dirty="0"/>
              <a:t> while PA pressures continue to rise</a:t>
            </a:r>
            <a:r>
              <a:rPr lang="en-US" sz="1600" baseline="30000" dirty="0"/>
              <a:t>4</a:t>
            </a:r>
          </a:p>
          <a:p>
            <a:pPr marL="234950" indent="-228600">
              <a:spcBef>
                <a:spcPts val="1000"/>
              </a:spcBef>
              <a:buClr>
                <a:schemeClr val="accent1"/>
              </a:buClr>
              <a:buFont typeface="Arial" panose="020B0604020202020204" pitchFamily="34" charset="0"/>
              <a:buChar char="•"/>
            </a:pPr>
            <a:endParaRPr lang="en-US" sz="1600" dirty="0"/>
          </a:p>
        </p:txBody>
      </p:sp>
      <p:grpSp>
        <p:nvGrpSpPr>
          <p:cNvPr id="11" name="Group 10">
            <a:extLst>
              <a:ext uri="{FF2B5EF4-FFF2-40B4-BE49-F238E27FC236}">
                <a16:creationId xmlns:a16="http://schemas.microsoft.com/office/drawing/2014/main" id="{176162F5-23D5-A040-ADB5-5EA48AC35191}"/>
              </a:ext>
            </a:extLst>
          </p:cNvPr>
          <p:cNvGrpSpPr/>
          <p:nvPr/>
        </p:nvGrpSpPr>
        <p:grpSpPr>
          <a:xfrm>
            <a:off x="5260778" y="2628072"/>
            <a:ext cx="6562872" cy="3427694"/>
            <a:chOff x="5260778" y="2628072"/>
            <a:chExt cx="6562872" cy="3427694"/>
          </a:xfrm>
        </p:grpSpPr>
        <p:pic>
          <p:nvPicPr>
            <p:cNvPr id="7" name="Picture 6">
              <a:extLst>
                <a:ext uri="{FF2B5EF4-FFF2-40B4-BE49-F238E27FC236}">
                  <a16:creationId xmlns:a16="http://schemas.microsoft.com/office/drawing/2014/main" id="{6B8C14E5-B1BC-814E-BBAB-EC93CD8ABB2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60778" y="2628072"/>
              <a:ext cx="6562872" cy="3427694"/>
            </a:xfrm>
            <a:prstGeom prst="rect">
              <a:avLst/>
            </a:prstGeom>
          </p:spPr>
        </p:pic>
        <p:sp>
          <p:nvSpPr>
            <p:cNvPr id="10" name="TextBox 9">
              <a:extLst>
                <a:ext uri="{FF2B5EF4-FFF2-40B4-BE49-F238E27FC236}">
                  <a16:creationId xmlns:a16="http://schemas.microsoft.com/office/drawing/2014/main" id="{72F99E77-367C-8D40-825A-8343395749A4}"/>
                </a:ext>
              </a:extLst>
            </p:cNvPr>
            <p:cNvSpPr txBox="1"/>
            <p:nvPr/>
          </p:nvSpPr>
          <p:spPr>
            <a:xfrm>
              <a:off x="10551484" y="3643294"/>
              <a:ext cx="962336" cy="200055"/>
            </a:xfrm>
            <a:prstGeom prst="rect">
              <a:avLst/>
            </a:prstGeom>
            <a:solidFill>
              <a:srgbClr val="F3CBCC"/>
            </a:solidFill>
          </p:spPr>
          <p:txBody>
            <a:bodyPr wrap="square" rtlCol="0">
              <a:spAutoFit/>
            </a:bodyPr>
            <a:lstStyle/>
            <a:p>
              <a:r>
                <a:rPr lang="en-US" sz="700" dirty="0"/>
                <a:t>RV Wall Thickness</a:t>
              </a:r>
            </a:p>
          </p:txBody>
        </p:sp>
      </p:grpSp>
      <p:sp>
        <p:nvSpPr>
          <p:cNvPr id="8" name="Oval 7">
            <a:extLst>
              <a:ext uri="{FF2B5EF4-FFF2-40B4-BE49-F238E27FC236}">
                <a16:creationId xmlns:a16="http://schemas.microsoft.com/office/drawing/2014/main" id="{D6672CC2-F809-DD42-9D46-842F5F287A5C}"/>
              </a:ext>
            </a:extLst>
          </p:cNvPr>
          <p:cNvSpPr/>
          <p:nvPr/>
        </p:nvSpPr>
        <p:spPr>
          <a:xfrm>
            <a:off x="9342120" y="3499481"/>
            <a:ext cx="2559583" cy="48768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Footer Placeholder 1">
            <a:extLst>
              <a:ext uri="{FF2B5EF4-FFF2-40B4-BE49-F238E27FC236}">
                <a16:creationId xmlns:a16="http://schemas.microsoft.com/office/drawing/2014/main" id="{ECD92CDC-543E-163F-B8D5-62B3085EB250}"/>
              </a:ext>
            </a:extLst>
          </p:cNvPr>
          <p:cNvSpPr>
            <a:spLocks noGrp="1"/>
          </p:cNvSpPr>
          <p:nvPr>
            <p:ph type="ftr" sz="quarter" idx="3"/>
          </p:nvPr>
        </p:nvSpPr>
        <p:spPr/>
        <p:txBody>
          <a:bodyPr/>
          <a:lstStyle/>
          <a:p>
            <a:pPr marL="228600" indent="-228600">
              <a:buFont typeface="+mj-lt"/>
              <a:buAutoNum type="arabicPeriod"/>
            </a:pPr>
            <a:r>
              <a:rPr lang="en-US" sz="1000" dirty="0"/>
              <a:t>Lahm T, </a:t>
            </a:r>
            <a:r>
              <a:rPr lang="en-US" sz="1000" i="1" dirty="0"/>
              <a:t>et al</a:t>
            </a:r>
            <a:r>
              <a:rPr lang="en-US" sz="1000" dirty="0"/>
              <a:t>. </a:t>
            </a:r>
            <a:r>
              <a:rPr lang="en-US" sz="1000" i="1" dirty="0"/>
              <a:t>Am J Respir Crit Care Med, 2018;</a:t>
            </a:r>
            <a:r>
              <a:rPr lang="en-US" sz="1000" dirty="0"/>
              <a:t> 198:e15–e43</a:t>
            </a:r>
          </a:p>
          <a:p>
            <a:pPr marL="228600" indent="-228600">
              <a:buFont typeface="+mj-lt"/>
              <a:buAutoNum type="arabicPeriod"/>
            </a:pPr>
            <a:r>
              <a:rPr lang="en-US" sz="1000" dirty="0"/>
              <a:t>Hill MR, </a:t>
            </a:r>
            <a:r>
              <a:rPr lang="en-US" sz="1000" i="1" dirty="0"/>
              <a:t>et al.</a:t>
            </a:r>
            <a:r>
              <a:rPr lang="en-US" sz="1000" dirty="0"/>
              <a:t> </a:t>
            </a:r>
            <a:r>
              <a:rPr lang="en-US" sz="1000" i="1" dirty="0"/>
              <a:t>Ann. Biomed. </a:t>
            </a:r>
            <a:r>
              <a:rPr lang="en-US" sz="1000" i="1" dirty="0" err="1"/>
              <a:t>Eng</a:t>
            </a:r>
            <a:r>
              <a:rPr lang="en-US" sz="1000" dirty="0"/>
              <a:t>, 2014; 42: 2451–2465.doi: 10.1007/s10439-014-1096-3</a:t>
            </a:r>
          </a:p>
          <a:p>
            <a:pPr marL="228600" indent="-228600">
              <a:buFont typeface="+mj-lt"/>
              <a:buAutoNum type="arabicPeriod"/>
            </a:pPr>
            <a:r>
              <a:rPr lang="en-US" sz="1000" dirty="0"/>
              <a:t>Wang, Z, </a:t>
            </a:r>
            <a:r>
              <a:rPr lang="en-US" sz="1000" i="1" dirty="0"/>
              <a:t>et al. J. Appl. </a:t>
            </a:r>
            <a:r>
              <a:rPr lang="en-US" sz="1000" i="1" dirty="0" err="1"/>
              <a:t>Physiol</a:t>
            </a:r>
            <a:r>
              <a:rPr lang="en-US" sz="1000" i="1" dirty="0"/>
              <a:t>,</a:t>
            </a:r>
            <a:r>
              <a:rPr lang="en-US" sz="1000" dirty="0"/>
              <a:t> 2018; 124:1244–1253. </a:t>
            </a:r>
            <a:r>
              <a:rPr lang="en-US" sz="1000" dirty="0" err="1"/>
              <a:t>doi</a:t>
            </a:r>
            <a:r>
              <a:rPr lang="en-US" sz="1000" dirty="0"/>
              <a:t>: 10.1152/japplphysiol.00725.2017</a:t>
            </a:r>
          </a:p>
          <a:p>
            <a:pPr marL="228600" indent="-228600">
              <a:buFont typeface="+mj-lt"/>
              <a:buAutoNum type="arabicPeriod"/>
            </a:pPr>
            <a:r>
              <a:rPr lang="en-US" sz="1000" dirty="0" err="1"/>
              <a:t>Vonk</a:t>
            </a:r>
            <a:r>
              <a:rPr lang="en-US" sz="1000" dirty="0"/>
              <a:t> </a:t>
            </a:r>
            <a:r>
              <a:rPr lang="en-US" sz="1000" dirty="0" err="1"/>
              <a:t>Noordegraaf</a:t>
            </a:r>
            <a:r>
              <a:rPr lang="en-US" sz="1000" dirty="0"/>
              <a:t> A</a:t>
            </a:r>
            <a:r>
              <a:rPr lang="en-US" sz="1000" i="1" dirty="0"/>
              <a:t>, et al</a:t>
            </a:r>
            <a:r>
              <a:rPr lang="en-US" sz="1000" dirty="0"/>
              <a:t>.</a:t>
            </a:r>
            <a:r>
              <a:rPr lang="en-US" sz="1000" i="1" dirty="0"/>
              <a:t> J. Am. Coll. </a:t>
            </a:r>
            <a:r>
              <a:rPr lang="en-US" sz="1000" i="1" dirty="0" err="1"/>
              <a:t>Cardiol</a:t>
            </a:r>
            <a:r>
              <a:rPr lang="en-US" sz="1000" i="1" dirty="0"/>
              <a:t>. </a:t>
            </a:r>
            <a:r>
              <a:rPr lang="en-US" sz="1000" dirty="0"/>
              <a:t>2017; 69, 236–243. </a:t>
            </a:r>
            <a:r>
              <a:rPr lang="en-US" sz="1000" dirty="0" err="1"/>
              <a:t>doi</a:t>
            </a:r>
            <a:r>
              <a:rPr lang="en-US" sz="1000" dirty="0"/>
              <a:t>: 10.1016/j.jacc.2016.10.047</a:t>
            </a:r>
          </a:p>
        </p:txBody>
      </p:sp>
    </p:spTree>
    <p:extLst>
      <p:ext uri="{BB962C8B-B14F-4D97-AF65-F5344CB8AC3E}">
        <p14:creationId xmlns:p14="http://schemas.microsoft.com/office/powerpoint/2010/main" val="384526950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9" presetClass="entr" presetSubtype="0" repeatCount="50000" fill="remove" grpId="0" nodeType="withEffect" nodePh="1">
                                  <p:stCondLst>
                                    <p:cond delay="0"/>
                                  </p:stCondLst>
                                  <p:endCondLst>
                                    <p:cond evt="begin" delay="0">
                                      <p:tn val="5"/>
                                    </p:cond>
                                  </p:endCondLst>
                                  <p:childTnLst>
                                    <p:set>
                                      <p:cBhvr>
                                        <p:cTn id="6" dur="1" fill="hold">
                                          <p:stCondLst>
                                            <p:cond delay="0"/>
                                          </p:stCondLst>
                                        </p:cTn>
                                        <p:tgtEl>
                                          <p:spTgt spid="8">
                                            <p:txEl>
                                              <p:charRg st="4294967295" end="4294967295"/>
                                            </p:txEl>
                                          </p:spTgt>
                                        </p:tgtEl>
                                        <p:attrNameLst>
                                          <p:attrName>style.visibility</p:attrName>
                                        </p:attrNameLst>
                                      </p:cBhvr>
                                      <p:to>
                                        <p:strVal val="visible"/>
                                      </p:to>
                                    </p:set>
                                    <p:animEffect transition="in" filter="dissolve">
                                      <p:cBhvr>
                                        <p:cTn id="7" dur="500"/>
                                        <p:tgtEl>
                                          <p:spTgt spid="8">
                                            <p:txEl>
                                              <p:charRg st="4294967295" end="4294967295"/>
                                            </p:txEl>
                                          </p:spTgt>
                                        </p:tgtEl>
                                      </p:cBhvr>
                                    </p:animEffect>
                                  </p:childTnLst>
                                </p:cTn>
                              </p:par>
                              <p:par>
                                <p:cTn id="8" presetID="9" presetClass="exit" presetSubtype="0" repeatCount="indefinite" fill="hold" grpId="1" nodeType="withEffect">
                                  <p:stCondLst>
                                    <p:cond delay="0"/>
                                  </p:stCondLst>
                                  <p:endCondLst>
                                    <p:cond evt="onNext" delay="0">
                                      <p:tgtEl>
                                        <p:sldTgt/>
                                      </p:tgtEl>
                                    </p:cond>
                                  </p:endCondLst>
                                  <p:childTnLst>
                                    <p:animEffect transition="out" filter="dissolve">
                                      <p:cBhvr>
                                        <p:cTn id="9" dur="1500"/>
                                        <p:tgtEl>
                                          <p:spTgt spid="8"/>
                                        </p:tgtEl>
                                      </p:cBhvr>
                                    </p:animEffect>
                                    <p:set>
                                      <p:cBhvr>
                                        <p:cTn id="10" dur="1" fill="hold">
                                          <p:stCondLst>
                                            <p:cond delay="1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4"/>
                  </p:tgtEl>
                </p:cond>
              </p:nextCondLst>
            </p:seq>
          </p:childTnLst>
        </p:cTn>
      </p:par>
    </p:tnLst>
    <p:bldLst>
      <p:bldP spid="8" grpId="0" autoUpdateAnimBg="0"/>
      <p:bldP spid="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B011F3-E51E-0946-9E73-AA5D98B51CD0}"/>
              </a:ext>
            </a:extLst>
          </p:cNvPr>
          <p:cNvSpPr>
            <a:spLocks noGrp="1"/>
          </p:cNvSpPr>
          <p:nvPr>
            <p:ph type="title"/>
          </p:nvPr>
        </p:nvSpPr>
        <p:spPr>
          <a:xfrm>
            <a:off x="460219" y="78254"/>
            <a:ext cx="10988565" cy="1053122"/>
          </a:xfrm>
        </p:spPr>
        <p:txBody>
          <a:bodyPr>
            <a:normAutofit/>
          </a:bodyPr>
          <a:lstStyle/>
          <a:p>
            <a:r>
              <a:rPr lang="en-US" sz="2800" dirty="0"/>
              <a:t>Using Echo To Uncover Ph Related Changes in Heart Structure:</a:t>
            </a:r>
            <a:br>
              <a:rPr lang="en-US" sz="2800" dirty="0"/>
            </a:br>
            <a:r>
              <a:rPr lang="en-US" sz="2800" dirty="0"/>
              <a:t>You Absolutely Need Good Images of the Right Heart!</a:t>
            </a:r>
          </a:p>
        </p:txBody>
      </p:sp>
      <p:sp>
        <p:nvSpPr>
          <p:cNvPr id="5" name="Content Placeholder 4">
            <a:extLst>
              <a:ext uri="{FF2B5EF4-FFF2-40B4-BE49-F238E27FC236}">
                <a16:creationId xmlns:a16="http://schemas.microsoft.com/office/drawing/2014/main" id="{0471DB52-4DE6-AF42-875B-C2E47A7CE2D9}"/>
              </a:ext>
            </a:extLst>
          </p:cNvPr>
          <p:cNvSpPr>
            <a:spLocks noGrp="1"/>
          </p:cNvSpPr>
          <p:nvPr>
            <p:ph idx="4294967295"/>
          </p:nvPr>
        </p:nvSpPr>
        <p:spPr>
          <a:xfrm>
            <a:off x="601662" y="1218737"/>
            <a:ext cx="10988675" cy="1951037"/>
          </a:xfrm>
        </p:spPr>
        <p:txBody>
          <a:bodyPr>
            <a:normAutofit fontScale="92500" lnSpcReduction="10000"/>
          </a:bodyPr>
          <a:lstStyle/>
          <a:p>
            <a:r>
              <a:rPr lang="en-US" sz="2400" dirty="0"/>
              <a:t>The most common opportunity to spot a new PAH patient is either in the echo review or in the echo report</a:t>
            </a:r>
          </a:p>
          <a:p>
            <a:r>
              <a:rPr lang="en-US" sz="2400" dirty="0"/>
              <a:t>Emphasis of echocardiogram should not be on pressures, but on </a:t>
            </a:r>
            <a:r>
              <a:rPr lang="en-US" sz="2400" b="1" dirty="0"/>
              <a:t>structural changes</a:t>
            </a:r>
            <a:r>
              <a:rPr lang="en-US" sz="2400" dirty="0"/>
              <a:t> associated with the heart</a:t>
            </a:r>
          </a:p>
          <a:p>
            <a:r>
              <a:rPr lang="en-US" dirty="0"/>
              <a:t>Pressures obtained are useful but are </a:t>
            </a:r>
            <a:r>
              <a:rPr lang="en-US" u="sng" dirty="0"/>
              <a:t>estimates</a:t>
            </a:r>
            <a:r>
              <a:rPr lang="en-US" dirty="0"/>
              <a:t> only</a:t>
            </a:r>
            <a:endParaRPr lang="en-US" sz="2400" dirty="0"/>
          </a:p>
          <a:p>
            <a:endParaRPr lang="en-US" sz="2400" dirty="0"/>
          </a:p>
        </p:txBody>
      </p:sp>
      <p:grpSp>
        <p:nvGrpSpPr>
          <p:cNvPr id="3" name="Group 2">
            <a:extLst>
              <a:ext uri="{FF2B5EF4-FFF2-40B4-BE49-F238E27FC236}">
                <a16:creationId xmlns:a16="http://schemas.microsoft.com/office/drawing/2014/main" id="{E5F44859-6BAB-8709-AF9D-98D53532A877}"/>
              </a:ext>
            </a:extLst>
          </p:cNvPr>
          <p:cNvGrpSpPr/>
          <p:nvPr/>
        </p:nvGrpSpPr>
        <p:grpSpPr>
          <a:xfrm>
            <a:off x="1362696" y="3257135"/>
            <a:ext cx="9991103" cy="3395708"/>
            <a:chOff x="460329" y="3122354"/>
            <a:chExt cx="9991103" cy="3395708"/>
          </a:xfrm>
        </p:grpSpPr>
        <p:sp>
          <p:nvSpPr>
            <p:cNvPr id="34" name="Content Placeholder 2">
              <a:extLst>
                <a:ext uri="{FF2B5EF4-FFF2-40B4-BE49-F238E27FC236}">
                  <a16:creationId xmlns:a16="http://schemas.microsoft.com/office/drawing/2014/main" id="{EE4A144F-0AF8-6C44-B5E1-4E0F68251545}"/>
                </a:ext>
              </a:extLst>
            </p:cNvPr>
            <p:cNvSpPr txBox="1">
              <a:spLocks/>
            </p:cNvSpPr>
            <p:nvPr/>
          </p:nvSpPr>
          <p:spPr>
            <a:xfrm>
              <a:off x="3792763" y="3122354"/>
              <a:ext cx="6658669" cy="339570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Clr>
                  <a:schemeClr val="accent5"/>
                </a:buClr>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SzPct val="85000"/>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00000"/>
                </a:lnSpc>
                <a:spcBef>
                  <a:spcPts val="500"/>
                </a:spcBef>
                <a:buClr>
                  <a:schemeClr val="bg1">
                    <a:lumMod val="75000"/>
                  </a:schemeClr>
                </a:buClr>
                <a:buFont typeface="Calibri" panose="020F050202020403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100000"/>
                </a:lnSpc>
                <a:spcBef>
                  <a:spcPts val="500"/>
                </a:spcBef>
                <a:buClr>
                  <a:schemeClr val="accent3"/>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100000"/>
                </a:lnSpc>
                <a:spcBef>
                  <a:spcPts val="500"/>
                </a:spcBef>
                <a:buClr>
                  <a:schemeClr val="accent3"/>
                </a:buClr>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Bef>
                  <a:spcPts val="0"/>
                </a:spcBef>
              </a:pPr>
              <a:r>
                <a:rPr lang="en-US" sz="1800" dirty="0">
                  <a:solidFill>
                    <a:schemeClr val="tx1"/>
                  </a:solidFill>
                </a:rPr>
                <a:t>Tricuspid regurgitant velocity</a:t>
              </a:r>
            </a:p>
            <a:p>
              <a:pPr>
                <a:lnSpc>
                  <a:spcPct val="120000"/>
                </a:lnSpc>
                <a:spcBef>
                  <a:spcPts val="0"/>
                </a:spcBef>
              </a:pPr>
              <a:r>
                <a:rPr lang="en-US" sz="1800" b="1" dirty="0">
                  <a:solidFill>
                    <a:schemeClr val="accent4">
                      <a:lumMod val="75000"/>
                    </a:schemeClr>
                  </a:solidFill>
                </a:rPr>
                <a:t>Right ventricular size</a:t>
              </a:r>
              <a:r>
                <a:rPr lang="en-US" sz="1200" b="1" dirty="0">
                  <a:solidFill>
                    <a:schemeClr val="accent4">
                      <a:lumMod val="75000"/>
                    </a:schemeClr>
                  </a:solidFill>
                </a:rPr>
                <a:t> (right ventricle/left ventricle basal diameter ratio &gt;1.0)</a:t>
              </a:r>
            </a:p>
            <a:p>
              <a:pPr>
                <a:lnSpc>
                  <a:spcPct val="120000"/>
                </a:lnSpc>
                <a:spcBef>
                  <a:spcPts val="0"/>
                </a:spcBef>
              </a:pPr>
              <a:r>
                <a:rPr lang="en-US" sz="1800" b="1" dirty="0">
                  <a:solidFill>
                    <a:schemeClr val="accent4">
                      <a:lumMod val="75000"/>
                    </a:schemeClr>
                  </a:solidFill>
                </a:rPr>
                <a:t>RA size </a:t>
              </a:r>
              <a:r>
                <a:rPr lang="en-US" sz="1400" b="1" dirty="0">
                  <a:solidFill>
                    <a:schemeClr val="accent4">
                      <a:lumMod val="75000"/>
                    </a:schemeClr>
                  </a:solidFill>
                </a:rPr>
                <a:t>(RA area [end-systole] &gt;18 cm</a:t>
              </a:r>
              <a:r>
                <a:rPr lang="en-US" sz="1400" b="1" baseline="30000" dirty="0">
                  <a:solidFill>
                    <a:schemeClr val="accent4">
                      <a:lumMod val="75000"/>
                    </a:schemeClr>
                  </a:solidFill>
                </a:rPr>
                <a:t>2</a:t>
              </a:r>
              <a:r>
                <a:rPr lang="en-US" sz="1400" b="1" dirty="0">
                  <a:solidFill>
                    <a:schemeClr val="accent4">
                      <a:lumMod val="75000"/>
                    </a:schemeClr>
                  </a:solidFill>
                </a:rPr>
                <a:t>)</a:t>
              </a:r>
            </a:p>
            <a:p>
              <a:pPr>
                <a:lnSpc>
                  <a:spcPct val="120000"/>
                </a:lnSpc>
                <a:spcBef>
                  <a:spcPts val="0"/>
                </a:spcBef>
              </a:pPr>
              <a:r>
                <a:rPr lang="en-US" sz="1800" dirty="0">
                  <a:solidFill>
                    <a:schemeClr val="tx1"/>
                  </a:solidFill>
                </a:rPr>
                <a:t>RA function</a:t>
              </a:r>
            </a:p>
            <a:p>
              <a:pPr>
                <a:lnSpc>
                  <a:spcPct val="120000"/>
                </a:lnSpc>
                <a:spcBef>
                  <a:spcPts val="0"/>
                </a:spcBef>
              </a:pPr>
              <a:r>
                <a:rPr lang="en-US" sz="1800" b="1" dirty="0">
                  <a:solidFill>
                    <a:schemeClr val="accent4">
                      <a:lumMod val="75000"/>
                    </a:schemeClr>
                  </a:solidFill>
                </a:rPr>
                <a:t>Interventricular septal function</a:t>
              </a:r>
            </a:p>
            <a:p>
              <a:pPr>
                <a:lnSpc>
                  <a:spcPct val="120000"/>
                </a:lnSpc>
                <a:spcBef>
                  <a:spcPts val="0"/>
                </a:spcBef>
              </a:pPr>
              <a:r>
                <a:rPr lang="en-US" sz="1800" b="1" dirty="0">
                  <a:solidFill>
                    <a:schemeClr val="accent4">
                      <a:lumMod val="75000"/>
                    </a:schemeClr>
                  </a:solidFill>
                </a:rPr>
                <a:t>IVC diameter fluctuations with respiratory cycles </a:t>
              </a:r>
              <a:br>
                <a:rPr lang="en-US" sz="1800" b="1" dirty="0">
                  <a:solidFill>
                    <a:schemeClr val="accent4">
                      <a:lumMod val="75000"/>
                    </a:schemeClr>
                  </a:solidFill>
                </a:rPr>
              </a:br>
              <a:r>
                <a:rPr lang="en-US" sz="1200" b="1" dirty="0">
                  <a:solidFill>
                    <a:schemeClr val="accent4">
                      <a:lumMod val="75000"/>
                    </a:schemeClr>
                  </a:solidFill>
                </a:rPr>
                <a:t>(IVC diameter &gt;21 mm with decreasing inspiratory collapse)</a:t>
              </a:r>
            </a:p>
            <a:p>
              <a:pPr>
                <a:lnSpc>
                  <a:spcPct val="120000"/>
                </a:lnSpc>
                <a:spcBef>
                  <a:spcPts val="0"/>
                </a:spcBef>
              </a:pPr>
              <a:r>
                <a:rPr lang="en-US" sz="1800" dirty="0">
                  <a:solidFill>
                    <a:schemeClr val="tx1"/>
                  </a:solidFill>
                </a:rPr>
                <a:t>Pattern of systolic flow velocity</a:t>
              </a:r>
            </a:p>
            <a:p>
              <a:pPr>
                <a:lnSpc>
                  <a:spcPct val="120000"/>
                </a:lnSpc>
                <a:spcBef>
                  <a:spcPts val="0"/>
                </a:spcBef>
              </a:pPr>
              <a:r>
                <a:rPr lang="en-US" sz="1800" dirty="0">
                  <a:solidFill>
                    <a:schemeClr val="tx1"/>
                  </a:solidFill>
                </a:rPr>
                <a:t>Early diastolic pulmonary regurgitant velocity</a:t>
              </a:r>
            </a:p>
            <a:p>
              <a:pPr>
                <a:lnSpc>
                  <a:spcPct val="120000"/>
                </a:lnSpc>
                <a:spcBef>
                  <a:spcPts val="0"/>
                </a:spcBef>
              </a:pPr>
              <a:r>
                <a:rPr lang="en-US" sz="1800" b="1" dirty="0">
                  <a:solidFill>
                    <a:schemeClr val="accent4">
                      <a:lumMod val="75000"/>
                    </a:schemeClr>
                  </a:solidFill>
                </a:rPr>
                <a:t>Diameter of the pulmonary artery </a:t>
              </a:r>
              <a:r>
                <a:rPr lang="en-US" sz="1200" b="1" dirty="0">
                  <a:solidFill>
                    <a:schemeClr val="accent4">
                      <a:lumMod val="75000"/>
                    </a:schemeClr>
                  </a:solidFill>
                </a:rPr>
                <a:t>(&gt;25 mm)</a:t>
              </a:r>
            </a:p>
            <a:p>
              <a:pPr>
                <a:lnSpc>
                  <a:spcPct val="120000"/>
                </a:lnSpc>
                <a:spcBef>
                  <a:spcPts val="0"/>
                </a:spcBef>
              </a:pPr>
              <a:endParaRPr lang="en-US" sz="1800" dirty="0">
                <a:solidFill>
                  <a:schemeClr val="tx1"/>
                </a:solidFill>
              </a:endParaRPr>
            </a:p>
          </p:txBody>
        </p:sp>
        <p:sp>
          <p:nvSpPr>
            <p:cNvPr id="38" name="TextBox 37">
              <a:extLst>
                <a:ext uri="{FF2B5EF4-FFF2-40B4-BE49-F238E27FC236}">
                  <a16:creationId xmlns:a16="http://schemas.microsoft.com/office/drawing/2014/main" id="{6AF5B6D9-24DA-4D47-BDA0-343E1D585ADE}"/>
                </a:ext>
              </a:extLst>
            </p:cNvPr>
            <p:cNvSpPr txBox="1"/>
            <p:nvPr/>
          </p:nvSpPr>
          <p:spPr>
            <a:xfrm>
              <a:off x="460329" y="4319752"/>
              <a:ext cx="2601310" cy="646331"/>
            </a:xfrm>
            <a:prstGeom prst="rect">
              <a:avLst/>
            </a:prstGeom>
            <a:solidFill>
              <a:schemeClr val="accent1"/>
            </a:solidFill>
          </p:spPr>
          <p:txBody>
            <a:bodyPr wrap="square" rtlCol="0">
              <a:spAutoFit/>
            </a:bodyPr>
            <a:lstStyle/>
            <a:p>
              <a:pPr algn="ctr"/>
              <a:r>
                <a:rPr lang="en-US" dirty="0">
                  <a:solidFill>
                    <a:schemeClr val="bg1"/>
                  </a:solidFill>
                </a:rPr>
                <a:t>Key Structural Features of the Heart in PAH</a:t>
              </a:r>
            </a:p>
          </p:txBody>
        </p:sp>
        <p:cxnSp>
          <p:nvCxnSpPr>
            <p:cNvPr id="40" name="Straight Arrow Connector 39">
              <a:extLst>
                <a:ext uri="{FF2B5EF4-FFF2-40B4-BE49-F238E27FC236}">
                  <a16:creationId xmlns:a16="http://schemas.microsoft.com/office/drawing/2014/main" id="{CA37FCB7-EF43-C14B-8CCD-869B8EB9C2C2}"/>
                </a:ext>
              </a:extLst>
            </p:cNvPr>
            <p:cNvCxnSpPr>
              <a:stCxn id="38" idx="3"/>
            </p:cNvCxnSpPr>
            <p:nvPr/>
          </p:nvCxnSpPr>
          <p:spPr>
            <a:xfrm flipV="1">
              <a:off x="3061639" y="3689132"/>
              <a:ext cx="796814" cy="953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58261A8D-B97B-224E-AAD0-927A4A8D5170}"/>
                </a:ext>
              </a:extLst>
            </p:cNvPr>
            <p:cNvCxnSpPr>
              <a:stCxn id="38" idx="3"/>
            </p:cNvCxnSpPr>
            <p:nvPr/>
          </p:nvCxnSpPr>
          <p:spPr>
            <a:xfrm flipV="1">
              <a:off x="3061639" y="4012324"/>
              <a:ext cx="804696" cy="6305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07B4AC02-B4AD-A449-8514-69B2683B2E7A}"/>
                </a:ext>
              </a:extLst>
            </p:cNvPr>
            <p:cNvCxnSpPr>
              <a:cxnSpLocks/>
              <a:stCxn id="38" idx="3"/>
            </p:cNvCxnSpPr>
            <p:nvPr/>
          </p:nvCxnSpPr>
          <p:spPr>
            <a:xfrm>
              <a:off x="3061639" y="4642918"/>
              <a:ext cx="7968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EAB89EC3-AA8C-8F4F-82F7-50CB8D97D843}"/>
                </a:ext>
              </a:extLst>
            </p:cNvPr>
            <p:cNvCxnSpPr>
              <a:stCxn id="38" idx="3"/>
            </p:cNvCxnSpPr>
            <p:nvPr/>
          </p:nvCxnSpPr>
          <p:spPr>
            <a:xfrm>
              <a:off x="3061639" y="4642918"/>
              <a:ext cx="796814" cy="3231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0FCA2FCF-FF2F-7048-B0BB-1FCF8F641D26}"/>
                </a:ext>
              </a:extLst>
            </p:cNvPr>
            <p:cNvCxnSpPr>
              <a:cxnSpLocks/>
              <a:stCxn id="38" idx="3"/>
            </p:cNvCxnSpPr>
            <p:nvPr/>
          </p:nvCxnSpPr>
          <p:spPr>
            <a:xfrm>
              <a:off x="3061639" y="4642918"/>
              <a:ext cx="796814" cy="1503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7E590C9B-C59C-9E4E-934B-0188A95C8672}"/>
                </a:ext>
              </a:extLst>
            </p:cNvPr>
            <p:cNvSpPr txBox="1"/>
            <p:nvPr/>
          </p:nvSpPr>
          <p:spPr>
            <a:xfrm>
              <a:off x="460329" y="5085106"/>
              <a:ext cx="2601310" cy="738664"/>
            </a:xfrm>
            <a:prstGeom prst="rect">
              <a:avLst/>
            </a:prstGeom>
            <a:noFill/>
          </p:spPr>
          <p:txBody>
            <a:bodyPr wrap="square" rtlCol="0">
              <a:spAutoFit/>
            </a:bodyPr>
            <a:lstStyle/>
            <a:p>
              <a:pPr algn="ctr"/>
              <a:r>
                <a:rPr lang="en-US" sz="1400" dirty="0"/>
                <a:t>Right heart pressures are more accurately assessed with RHC</a:t>
              </a:r>
            </a:p>
          </p:txBody>
        </p:sp>
      </p:grpSp>
      <p:sp>
        <p:nvSpPr>
          <p:cNvPr id="2" name="Footer Placeholder 1">
            <a:extLst>
              <a:ext uri="{FF2B5EF4-FFF2-40B4-BE49-F238E27FC236}">
                <a16:creationId xmlns:a16="http://schemas.microsoft.com/office/drawing/2014/main" id="{A7273E51-50E8-AF47-8E94-C7045B3913E5}"/>
              </a:ext>
            </a:extLst>
          </p:cNvPr>
          <p:cNvSpPr>
            <a:spLocks noGrp="1"/>
          </p:cNvSpPr>
          <p:nvPr>
            <p:ph type="ftr" sz="quarter" idx="3"/>
          </p:nvPr>
        </p:nvSpPr>
        <p:spPr/>
        <p:txBody>
          <a:bodyPr/>
          <a:lstStyle/>
          <a:p>
            <a:r>
              <a:rPr lang="fr-FR" sz="1000" dirty="0"/>
              <a:t>Frost A, et al. </a:t>
            </a:r>
            <a:r>
              <a:rPr lang="fr-FR" sz="1000" i="1" dirty="0" err="1"/>
              <a:t>Eur</a:t>
            </a:r>
            <a:r>
              <a:rPr lang="fr-FR" sz="1000" i="1" dirty="0"/>
              <a:t> </a:t>
            </a:r>
            <a:r>
              <a:rPr lang="fr-FR" sz="1000" i="1" dirty="0" err="1"/>
              <a:t>Respir</a:t>
            </a:r>
            <a:r>
              <a:rPr lang="fr-FR" sz="1000" i="1" dirty="0"/>
              <a:t> J</a:t>
            </a:r>
            <a:r>
              <a:rPr lang="fr-FR" sz="1000" dirty="0"/>
              <a:t>. 2019;53(1):1801904.</a:t>
            </a:r>
          </a:p>
        </p:txBody>
      </p:sp>
    </p:spTree>
    <p:extLst>
      <p:ext uri="{BB962C8B-B14F-4D97-AF65-F5344CB8AC3E}">
        <p14:creationId xmlns:p14="http://schemas.microsoft.com/office/powerpoint/2010/main" val="2295918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 Box 23">
            <a:extLst>
              <a:ext uri="{FF2B5EF4-FFF2-40B4-BE49-F238E27FC236}">
                <a16:creationId xmlns:a16="http://schemas.microsoft.com/office/drawing/2014/main" id="{293771F4-EC0F-4049-95C9-46CD637F6AEF}"/>
              </a:ext>
            </a:extLst>
          </p:cNvPr>
          <p:cNvSpPr txBox="1">
            <a:spLocks noChangeArrowheads="1"/>
          </p:cNvSpPr>
          <p:nvPr/>
        </p:nvSpPr>
        <p:spPr bwMode="auto">
          <a:xfrm>
            <a:off x="5044888" y="5750908"/>
            <a:ext cx="3253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b">
            <a:spAutoFit/>
          </a:bodyPr>
          <a:lstStyle>
            <a:lvl1pPr eaLnBrk="0" hangingPunct="0">
              <a:defRPr sz="1600">
                <a:solidFill>
                  <a:schemeClr val="tx1"/>
                </a:solidFill>
                <a:latin typeface="Arial" pitchFamily="34" charset="0"/>
                <a:ea typeface="ヒラギノ角ゴ Pro W3"/>
                <a:cs typeface="ヒラギノ角ゴ Pro W3"/>
              </a:defRPr>
            </a:lvl1pPr>
            <a:lvl2pPr marL="742950" indent="-285750" eaLnBrk="0" hangingPunct="0">
              <a:defRPr sz="1600">
                <a:solidFill>
                  <a:schemeClr val="tx1"/>
                </a:solidFill>
                <a:latin typeface="Arial" pitchFamily="34" charset="0"/>
                <a:ea typeface="ヒラギノ角ゴ Pro W3"/>
                <a:cs typeface="ヒラギノ角ゴ Pro W3"/>
              </a:defRPr>
            </a:lvl2pPr>
            <a:lvl3pPr marL="1143000" indent="-228600" eaLnBrk="0" hangingPunct="0">
              <a:defRPr sz="1600">
                <a:solidFill>
                  <a:schemeClr val="tx1"/>
                </a:solidFill>
                <a:latin typeface="Arial" pitchFamily="34" charset="0"/>
                <a:ea typeface="ヒラギノ角ゴ Pro W3"/>
                <a:cs typeface="ヒラギノ角ゴ Pro W3"/>
              </a:defRPr>
            </a:lvl3pPr>
            <a:lvl4pPr marL="1600200" indent="-228600" eaLnBrk="0" hangingPunct="0">
              <a:defRPr sz="1600">
                <a:solidFill>
                  <a:schemeClr val="tx1"/>
                </a:solidFill>
                <a:latin typeface="Arial" pitchFamily="34" charset="0"/>
                <a:ea typeface="ヒラギノ角ゴ Pro W3"/>
                <a:cs typeface="ヒラギノ角ゴ Pro W3"/>
              </a:defRPr>
            </a:lvl4pPr>
            <a:lvl5pPr marL="2057400" indent="-228600" eaLnBrk="0" hangingPunct="0">
              <a:defRPr sz="16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16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16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16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1600">
                <a:solidFill>
                  <a:schemeClr val="tx1"/>
                </a:solidFill>
                <a:latin typeface="Arial" pitchFamily="34" charset="0"/>
                <a:ea typeface="ヒラギノ角ゴ Pro W3"/>
                <a:cs typeface="ヒラギノ角ゴ Pro W3"/>
              </a:defRPr>
            </a:lvl9pPr>
          </a:lstStyle>
          <a:p>
            <a:pPr eaLnBrk="1" hangingPunct="1"/>
            <a:r>
              <a:rPr lang="en-US" sz="1400" dirty="0">
                <a:solidFill>
                  <a:prstClr val="black"/>
                </a:solidFill>
                <a:latin typeface="Calibri" pitchFamily="34" charset="0"/>
                <a:cs typeface="Calibri" pitchFamily="34" charset="0"/>
              </a:rPr>
              <a:t>LA=left atrium/atrial</a:t>
            </a:r>
          </a:p>
          <a:p>
            <a:pPr eaLnBrk="1" hangingPunct="1"/>
            <a:r>
              <a:rPr lang="en-US" sz="1400" dirty="0">
                <a:solidFill>
                  <a:prstClr val="black"/>
                </a:solidFill>
                <a:latin typeface="Calibri" pitchFamily="34" charset="0"/>
                <a:cs typeface="Calibri" pitchFamily="34" charset="0"/>
              </a:rPr>
              <a:t>LV=left ventricle/ventricular</a:t>
            </a:r>
          </a:p>
          <a:p>
            <a:pPr eaLnBrk="1" hangingPunct="1"/>
            <a:r>
              <a:rPr lang="en-US" sz="1400" dirty="0">
                <a:solidFill>
                  <a:prstClr val="black"/>
                </a:solidFill>
                <a:latin typeface="Calibri" pitchFamily="34" charset="0"/>
                <a:cs typeface="Calibri" pitchFamily="34" charset="0"/>
              </a:rPr>
              <a:t>RA=right atrium/atrial</a:t>
            </a:r>
          </a:p>
          <a:p>
            <a:pPr eaLnBrk="1" hangingPunct="1"/>
            <a:r>
              <a:rPr lang="en-US" sz="1400" dirty="0">
                <a:solidFill>
                  <a:prstClr val="black"/>
                </a:solidFill>
                <a:latin typeface="Calibri" pitchFamily="34" charset="0"/>
                <a:cs typeface="Calibri" pitchFamily="34" charset="0"/>
              </a:rPr>
              <a:t>RV=right ventricle/ventricular</a:t>
            </a:r>
          </a:p>
        </p:txBody>
      </p:sp>
      <p:pic>
        <p:nvPicPr>
          <p:cNvPr id="5" name="CLIP 6 PAH APICAL PRE TREATMENT_PowerPoint_Hi.wmv">
            <a:hlinkClick r:id="" action="ppaction://media"/>
            <a:extLst>
              <a:ext uri="{FF2B5EF4-FFF2-40B4-BE49-F238E27FC236}">
                <a16:creationId xmlns:a16="http://schemas.microsoft.com/office/drawing/2014/main" id="{41557861-0E9D-974D-9484-45B60176A46F}"/>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2219671" y="2070463"/>
            <a:ext cx="3752233" cy="2971800"/>
          </a:xfrm>
          <a:prstGeom prst="rect">
            <a:avLst/>
          </a:prstGeom>
        </p:spPr>
      </p:pic>
      <p:sp>
        <p:nvSpPr>
          <p:cNvPr id="6" name="TextBox 5">
            <a:extLst>
              <a:ext uri="{FF2B5EF4-FFF2-40B4-BE49-F238E27FC236}">
                <a16:creationId xmlns:a16="http://schemas.microsoft.com/office/drawing/2014/main" id="{06E81459-2AF4-C84D-8717-5D182A05EC4E}"/>
              </a:ext>
            </a:extLst>
          </p:cNvPr>
          <p:cNvSpPr txBox="1"/>
          <p:nvPr/>
        </p:nvSpPr>
        <p:spPr>
          <a:xfrm>
            <a:off x="3292058" y="3040603"/>
            <a:ext cx="432470" cy="307777"/>
          </a:xfrm>
          <a:prstGeom prst="rect">
            <a:avLst/>
          </a:prstGeom>
          <a:noFill/>
        </p:spPr>
        <p:txBody>
          <a:bodyPr wrap="square" rtlCol="0">
            <a:spAutoFit/>
          </a:bodyPr>
          <a:lstStyle/>
          <a:p>
            <a:r>
              <a:rPr lang="en-US" sz="1400" b="1" dirty="0">
                <a:solidFill>
                  <a:prstClr val="white"/>
                </a:solidFill>
                <a:latin typeface="Calibri"/>
              </a:rPr>
              <a:t>RV</a:t>
            </a:r>
          </a:p>
        </p:txBody>
      </p:sp>
      <p:sp>
        <p:nvSpPr>
          <p:cNvPr id="7" name="TextBox 6">
            <a:extLst>
              <a:ext uri="{FF2B5EF4-FFF2-40B4-BE49-F238E27FC236}">
                <a16:creationId xmlns:a16="http://schemas.microsoft.com/office/drawing/2014/main" id="{09DFBB02-E58B-CD49-B19D-DE7E4B5EC746}"/>
              </a:ext>
            </a:extLst>
          </p:cNvPr>
          <p:cNvSpPr txBox="1"/>
          <p:nvPr/>
        </p:nvSpPr>
        <p:spPr>
          <a:xfrm>
            <a:off x="3425936" y="3788535"/>
            <a:ext cx="410203" cy="307777"/>
          </a:xfrm>
          <a:prstGeom prst="rect">
            <a:avLst/>
          </a:prstGeom>
          <a:noFill/>
        </p:spPr>
        <p:txBody>
          <a:bodyPr wrap="square" rtlCol="0">
            <a:spAutoFit/>
          </a:bodyPr>
          <a:lstStyle/>
          <a:p>
            <a:r>
              <a:rPr lang="en-US" sz="1400" b="1" dirty="0">
                <a:solidFill>
                  <a:prstClr val="white"/>
                </a:solidFill>
                <a:latin typeface="Calibri"/>
              </a:rPr>
              <a:t>RA</a:t>
            </a:r>
          </a:p>
        </p:txBody>
      </p:sp>
      <p:sp>
        <p:nvSpPr>
          <p:cNvPr id="8" name="TextBox 7">
            <a:extLst>
              <a:ext uri="{FF2B5EF4-FFF2-40B4-BE49-F238E27FC236}">
                <a16:creationId xmlns:a16="http://schemas.microsoft.com/office/drawing/2014/main" id="{C445F544-6C1F-4949-86AA-03917C2D9B31}"/>
              </a:ext>
            </a:extLst>
          </p:cNvPr>
          <p:cNvSpPr txBox="1"/>
          <p:nvPr/>
        </p:nvSpPr>
        <p:spPr>
          <a:xfrm>
            <a:off x="3909836" y="2988382"/>
            <a:ext cx="428608" cy="307777"/>
          </a:xfrm>
          <a:prstGeom prst="rect">
            <a:avLst/>
          </a:prstGeom>
          <a:noFill/>
        </p:spPr>
        <p:txBody>
          <a:bodyPr wrap="square" rtlCol="0">
            <a:spAutoFit/>
          </a:bodyPr>
          <a:lstStyle/>
          <a:p>
            <a:r>
              <a:rPr lang="en-US" sz="1400" b="1" dirty="0">
                <a:solidFill>
                  <a:prstClr val="white"/>
                </a:solidFill>
                <a:latin typeface="Calibri"/>
              </a:rPr>
              <a:t>LV</a:t>
            </a:r>
          </a:p>
        </p:txBody>
      </p:sp>
      <p:sp>
        <p:nvSpPr>
          <p:cNvPr id="9" name="TextBox 8">
            <a:extLst>
              <a:ext uri="{FF2B5EF4-FFF2-40B4-BE49-F238E27FC236}">
                <a16:creationId xmlns:a16="http://schemas.microsoft.com/office/drawing/2014/main" id="{12D3D8AD-7330-3846-B1E2-D5E71C76B092}"/>
              </a:ext>
            </a:extLst>
          </p:cNvPr>
          <p:cNvSpPr txBox="1"/>
          <p:nvPr/>
        </p:nvSpPr>
        <p:spPr>
          <a:xfrm>
            <a:off x="3858528" y="3736314"/>
            <a:ext cx="531224" cy="307777"/>
          </a:xfrm>
          <a:prstGeom prst="rect">
            <a:avLst/>
          </a:prstGeom>
          <a:noFill/>
        </p:spPr>
        <p:txBody>
          <a:bodyPr wrap="square" rtlCol="0">
            <a:spAutoFit/>
          </a:bodyPr>
          <a:lstStyle/>
          <a:p>
            <a:r>
              <a:rPr lang="en-US" sz="1400" b="1" dirty="0">
                <a:solidFill>
                  <a:prstClr val="white"/>
                </a:solidFill>
                <a:latin typeface="Calibri"/>
              </a:rPr>
              <a:t>LA</a:t>
            </a:r>
          </a:p>
        </p:txBody>
      </p:sp>
      <p:pic>
        <p:nvPicPr>
          <p:cNvPr id="10" name="Picture 9">
            <a:extLst>
              <a:ext uri="{FF2B5EF4-FFF2-40B4-BE49-F238E27FC236}">
                <a16:creationId xmlns:a16="http://schemas.microsoft.com/office/drawing/2014/main" id="{37DE8C8B-49B4-484B-B179-9AEDA12263D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238603" y="2071845"/>
            <a:ext cx="3794706" cy="2971523"/>
          </a:xfrm>
          <a:prstGeom prst="rect">
            <a:avLst/>
          </a:prstGeom>
        </p:spPr>
      </p:pic>
      <p:sp>
        <p:nvSpPr>
          <p:cNvPr id="11" name="TextBox 10">
            <a:extLst>
              <a:ext uri="{FF2B5EF4-FFF2-40B4-BE49-F238E27FC236}">
                <a16:creationId xmlns:a16="http://schemas.microsoft.com/office/drawing/2014/main" id="{50E78766-6E84-154F-B813-B8B8A56ECDC8}"/>
              </a:ext>
            </a:extLst>
          </p:cNvPr>
          <p:cNvSpPr txBox="1"/>
          <p:nvPr/>
        </p:nvSpPr>
        <p:spPr>
          <a:xfrm>
            <a:off x="8142874" y="3833371"/>
            <a:ext cx="531224" cy="307777"/>
          </a:xfrm>
          <a:prstGeom prst="rect">
            <a:avLst/>
          </a:prstGeom>
          <a:noFill/>
        </p:spPr>
        <p:txBody>
          <a:bodyPr wrap="square" rtlCol="0">
            <a:spAutoFit/>
          </a:bodyPr>
          <a:lstStyle/>
          <a:p>
            <a:r>
              <a:rPr lang="en-US" sz="1400" b="1" dirty="0">
                <a:solidFill>
                  <a:prstClr val="white"/>
                </a:solidFill>
                <a:latin typeface="Calibri"/>
              </a:rPr>
              <a:t>LA</a:t>
            </a:r>
          </a:p>
        </p:txBody>
      </p:sp>
      <p:sp>
        <p:nvSpPr>
          <p:cNvPr id="12" name="TextBox 11">
            <a:extLst>
              <a:ext uri="{FF2B5EF4-FFF2-40B4-BE49-F238E27FC236}">
                <a16:creationId xmlns:a16="http://schemas.microsoft.com/office/drawing/2014/main" id="{3E7C31A0-FB4D-9F43-A62D-453F7AA50EC2}"/>
              </a:ext>
            </a:extLst>
          </p:cNvPr>
          <p:cNvSpPr txBox="1"/>
          <p:nvPr/>
        </p:nvSpPr>
        <p:spPr>
          <a:xfrm>
            <a:off x="7510253" y="3781496"/>
            <a:ext cx="410203" cy="307777"/>
          </a:xfrm>
          <a:prstGeom prst="rect">
            <a:avLst/>
          </a:prstGeom>
          <a:noFill/>
        </p:spPr>
        <p:txBody>
          <a:bodyPr wrap="square" rtlCol="0">
            <a:spAutoFit/>
          </a:bodyPr>
          <a:lstStyle/>
          <a:p>
            <a:r>
              <a:rPr lang="en-US" sz="1400" b="1" dirty="0">
                <a:solidFill>
                  <a:prstClr val="white"/>
                </a:solidFill>
                <a:latin typeface="Calibri"/>
              </a:rPr>
              <a:t>RA</a:t>
            </a:r>
          </a:p>
        </p:txBody>
      </p:sp>
      <p:sp>
        <p:nvSpPr>
          <p:cNvPr id="13" name="TextBox 12">
            <a:extLst>
              <a:ext uri="{FF2B5EF4-FFF2-40B4-BE49-F238E27FC236}">
                <a16:creationId xmlns:a16="http://schemas.microsoft.com/office/drawing/2014/main" id="{2E479AB0-BD54-5642-B76C-20DEDDE3DB20}"/>
              </a:ext>
            </a:extLst>
          </p:cNvPr>
          <p:cNvSpPr txBox="1"/>
          <p:nvPr/>
        </p:nvSpPr>
        <p:spPr>
          <a:xfrm>
            <a:off x="7510252" y="3189268"/>
            <a:ext cx="432470" cy="307777"/>
          </a:xfrm>
          <a:prstGeom prst="rect">
            <a:avLst/>
          </a:prstGeom>
          <a:noFill/>
        </p:spPr>
        <p:txBody>
          <a:bodyPr wrap="square" rtlCol="0">
            <a:spAutoFit/>
          </a:bodyPr>
          <a:lstStyle/>
          <a:p>
            <a:r>
              <a:rPr lang="en-US" sz="1400" b="1" dirty="0">
                <a:solidFill>
                  <a:prstClr val="white"/>
                </a:solidFill>
                <a:latin typeface="Calibri"/>
              </a:rPr>
              <a:t>RV</a:t>
            </a:r>
          </a:p>
        </p:txBody>
      </p:sp>
      <p:sp>
        <p:nvSpPr>
          <p:cNvPr id="14" name="TextBox 13">
            <a:extLst>
              <a:ext uri="{FF2B5EF4-FFF2-40B4-BE49-F238E27FC236}">
                <a16:creationId xmlns:a16="http://schemas.microsoft.com/office/drawing/2014/main" id="{E071C80A-78A4-6441-B937-6E4AE79B5C5F}"/>
              </a:ext>
            </a:extLst>
          </p:cNvPr>
          <p:cNvSpPr txBox="1"/>
          <p:nvPr/>
        </p:nvSpPr>
        <p:spPr>
          <a:xfrm>
            <a:off x="8108437" y="3010706"/>
            <a:ext cx="428608" cy="307777"/>
          </a:xfrm>
          <a:prstGeom prst="rect">
            <a:avLst/>
          </a:prstGeom>
          <a:noFill/>
        </p:spPr>
        <p:txBody>
          <a:bodyPr wrap="square" rtlCol="0">
            <a:spAutoFit/>
          </a:bodyPr>
          <a:lstStyle/>
          <a:p>
            <a:r>
              <a:rPr lang="en-US" sz="1400" b="1" dirty="0">
                <a:solidFill>
                  <a:prstClr val="white"/>
                </a:solidFill>
                <a:latin typeface="Calibri"/>
              </a:rPr>
              <a:t>LV</a:t>
            </a:r>
          </a:p>
        </p:txBody>
      </p:sp>
      <p:cxnSp>
        <p:nvCxnSpPr>
          <p:cNvPr id="15" name="Straight Arrow Connector 14">
            <a:extLst>
              <a:ext uri="{FF2B5EF4-FFF2-40B4-BE49-F238E27FC236}">
                <a16:creationId xmlns:a16="http://schemas.microsoft.com/office/drawing/2014/main" id="{50AA66B3-B638-0D45-B568-CD9182033D20}"/>
              </a:ext>
            </a:extLst>
          </p:cNvPr>
          <p:cNvCxnSpPr>
            <a:cxnSpLocks/>
          </p:cNvCxnSpPr>
          <p:nvPr/>
        </p:nvCxnSpPr>
        <p:spPr>
          <a:xfrm flipH="1" flipV="1">
            <a:off x="3425935" y="4280263"/>
            <a:ext cx="202860" cy="935730"/>
          </a:xfrm>
          <a:prstGeom prst="straightConnector1">
            <a:avLst/>
          </a:prstGeom>
          <a:ln w="38100">
            <a:solidFill>
              <a:schemeClr val="accent3">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E1F734AA-8622-5A47-9619-0AD99075AF8B}"/>
              </a:ext>
            </a:extLst>
          </p:cNvPr>
          <p:cNvCxnSpPr>
            <a:cxnSpLocks/>
            <a:endCxn id="6" idx="0"/>
          </p:cNvCxnSpPr>
          <p:nvPr/>
        </p:nvCxnSpPr>
        <p:spPr>
          <a:xfrm>
            <a:off x="2874387" y="2016034"/>
            <a:ext cx="633907" cy="1024569"/>
          </a:xfrm>
          <a:prstGeom prst="straightConnector1">
            <a:avLst/>
          </a:prstGeom>
          <a:ln w="38100">
            <a:solidFill>
              <a:schemeClr val="accent3">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29A45BA6-F974-1C49-A272-899A0EDF66B6}"/>
              </a:ext>
            </a:extLst>
          </p:cNvPr>
          <p:cNvCxnSpPr>
            <a:cxnSpLocks/>
            <a:endCxn id="9" idx="2"/>
          </p:cNvCxnSpPr>
          <p:nvPr/>
        </p:nvCxnSpPr>
        <p:spPr>
          <a:xfrm flipH="1" flipV="1">
            <a:off x="4124140" y="4044091"/>
            <a:ext cx="1144362" cy="1064181"/>
          </a:xfrm>
          <a:prstGeom prst="straightConnector1">
            <a:avLst/>
          </a:prstGeom>
          <a:ln w="38100">
            <a:solidFill>
              <a:schemeClr val="accent3">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132472D9-754C-6D47-9E67-26135A53A0B4}"/>
              </a:ext>
            </a:extLst>
          </p:cNvPr>
          <p:cNvCxnSpPr>
            <a:cxnSpLocks/>
          </p:cNvCxnSpPr>
          <p:nvPr/>
        </p:nvCxnSpPr>
        <p:spPr>
          <a:xfrm flipH="1">
            <a:off x="8408487" y="1730146"/>
            <a:ext cx="533764" cy="1174670"/>
          </a:xfrm>
          <a:prstGeom prst="straightConnector1">
            <a:avLst/>
          </a:prstGeom>
          <a:ln w="38100">
            <a:solidFill>
              <a:schemeClr val="accent3">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43F9AFF3-3603-614A-85C2-74D2DFF23952}"/>
              </a:ext>
            </a:extLst>
          </p:cNvPr>
          <p:cNvCxnSpPr>
            <a:cxnSpLocks/>
          </p:cNvCxnSpPr>
          <p:nvPr/>
        </p:nvCxnSpPr>
        <p:spPr>
          <a:xfrm flipH="1" flipV="1">
            <a:off x="8322741" y="4169776"/>
            <a:ext cx="803344" cy="1029566"/>
          </a:xfrm>
          <a:prstGeom prst="straightConnector1">
            <a:avLst/>
          </a:prstGeom>
          <a:ln w="38100">
            <a:solidFill>
              <a:schemeClr val="accent3">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DC166D2D-BD7C-CB47-964A-B24107B2B83A}"/>
              </a:ext>
            </a:extLst>
          </p:cNvPr>
          <p:cNvCxnSpPr>
            <a:cxnSpLocks/>
          </p:cNvCxnSpPr>
          <p:nvPr/>
        </p:nvCxnSpPr>
        <p:spPr>
          <a:xfrm>
            <a:off x="7439474" y="1945589"/>
            <a:ext cx="70779" cy="1065116"/>
          </a:xfrm>
          <a:prstGeom prst="straightConnector1">
            <a:avLst/>
          </a:prstGeom>
          <a:ln w="38100">
            <a:solidFill>
              <a:schemeClr val="accent3">
                <a:lumMod val="60000"/>
                <a:lumOff val="40000"/>
              </a:schemeClr>
            </a:solidFill>
            <a:tailEnd type="arrow"/>
          </a:ln>
        </p:spPr>
        <p:style>
          <a:lnRef idx="2">
            <a:schemeClr val="accent1"/>
          </a:lnRef>
          <a:fillRef idx="0">
            <a:schemeClr val="accent1"/>
          </a:fillRef>
          <a:effectRef idx="1">
            <a:schemeClr val="accent1"/>
          </a:effectRef>
          <a:fontRef idx="minor">
            <a:schemeClr val="tx1"/>
          </a:fontRef>
        </p:style>
      </p:cxnSp>
      <p:sp>
        <p:nvSpPr>
          <p:cNvPr id="27" name="Text Box 8">
            <a:extLst>
              <a:ext uri="{FF2B5EF4-FFF2-40B4-BE49-F238E27FC236}">
                <a16:creationId xmlns:a16="http://schemas.microsoft.com/office/drawing/2014/main" id="{9974B42C-21AD-214B-A21D-F8F9A91FFF22}"/>
              </a:ext>
            </a:extLst>
          </p:cNvPr>
          <p:cNvSpPr txBox="1">
            <a:spLocks noChangeArrowheads="1"/>
          </p:cNvSpPr>
          <p:nvPr/>
        </p:nvSpPr>
        <p:spPr bwMode="ltGray">
          <a:xfrm>
            <a:off x="2219771" y="1488041"/>
            <a:ext cx="1379865" cy="480131"/>
          </a:xfrm>
          <a:prstGeom prst="rect">
            <a:avLst/>
          </a:prstGeom>
          <a:solidFill>
            <a:schemeClr val="accent1"/>
          </a:solidFill>
          <a:ln w="19050">
            <a:noFill/>
            <a:miter lim="800000"/>
            <a:headEnd/>
            <a:tailEnd/>
          </a:ln>
        </p:spPr>
        <p:txBody>
          <a:bodyPr wrap="none">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nSpc>
                <a:spcPct val="90000"/>
              </a:lnSpc>
            </a:pPr>
            <a:r>
              <a:rPr lang="en-US" sz="1400" b="1" dirty="0">
                <a:solidFill>
                  <a:schemeClr val="bg1"/>
                </a:solidFill>
                <a:latin typeface="Calibri" pitchFamily="34" charset="0"/>
                <a:cs typeface="Calibri" pitchFamily="34" charset="0"/>
              </a:rPr>
              <a:t>RV Dilation and </a:t>
            </a:r>
          </a:p>
          <a:p>
            <a:pPr>
              <a:lnSpc>
                <a:spcPct val="90000"/>
              </a:lnSpc>
            </a:pPr>
            <a:r>
              <a:rPr lang="en-US" sz="1400" b="1" dirty="0">
                <a:solidFill>
                  <a:schemeClr val="bg1"/>
                </a:solidFill>
                <a:latin typeface="Calibri" pitchFamily="34" charset="0"/>
                <a:cs typeface="Calibri" pitchFamily="34" charset="0"/>
              </a:rPr>
              <a:t>Dysfunction</a:t>
            </a:r>
          </a:p>
        </p:txBody>
      </p:sp>
      <p:sp>
        <p:nvSpPr>
          <p:cNvPr id="28" name="Text Box 8">
            <a:extLst>
              <a:ext uri="{FF2B5EF4-FFF2-40B4-BE49-F238E27FC236}">
                <a16:creationId xmlns:a16="http://schemas.microsoft.com/office/drawing/2014/main" id="{7EAD6B77-62CD-E04B-B1DB-3D0A656ED51B}"/>
              </a:ext>
            </a:extLst>
          </p:cNvPr>
          <p:cNvSpPr txBox="1">
            <a:spLocks noChangeArrowheads="1"/>
          </p:cNvSpPr>
          <p:nvPr/>
        </p:nvSpPr>
        <p:spPr bwMode="ltGray">
          <a:xfrm>
            <a:off x="2617701" y="5247830"/>
            <a:ext cx="1616468" cy="286232"/>
          </a:xfrm>
          <a:prstGeom prst="rect">
            <a:avLst/>
          </a:prstGeom>
          <a:solidFill>
            <a:schemeClr val="accent1"/>
          </a:solidFill>
          <a:ln w="19050">
            <a:noFill/>
            <a:miter lim="800000"/>
            <a:headEnd/>
            <a:tailEnd/>
          </a:ln>
        </p:spPr>
        <p:txBody>
          <a:bodyPr wrap="none">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nSpc>
                <a:spcPct val="90000"/>
              </a:lnSpc>
            </a:pPr>
            <a:r>
              <a:rPr lang="en-US" sz="1400" b="1" dirty="0">
                <a:solidFill>
                  <a:schemeClr val="bg1"/>
                </a:solidFill>
                <a:latin typeface="Calibri" pitchFamily="34" charset="0"/>
                <a:cs typeface="Calibri" pitchFamily="34" charset="0"/>
              </a:rPr>
              <a:t>Pericardial Effusion</a:t>
            </a:r>
          </a:p>
        </p:txBody>
      </p:sp>
      <p:sp>
        <p:nvSpPr>
          <p:cNvPr id="30" name="Text Box 8">
            <a:extLst>
              <a:ext uri="{FF2B5EF4-FFF2-40B4-BE49-F238E27FC236}">
                <a16:creationId xmlns:a16="http://schemas.microsoft.com/office/drawing/2014/main" id="{8AD539F4-D3FB-DB44-9530-9A05DC75AC5D}"/>
              </a:ext>
            </a:extLst>
          </p:cNvPr>
          <p:cNvSpPr txBox="1">
            <a:spLocks noChangeArrowheads="1"/>
          </p:cNvSpPr>
          <p:nvPr/>
        </p:nvSpPr>
        <p:spPr bwMode="ltGray">
          <a:xfrm>
            <a:off x="4705502" y="5198043"/>
            <a:ext cx="1327928" cy="480131"/>
          </a:xfrm>
          <a:prstGeom prst="rect">
            <a:avLst/>
          </a:prstGeom>
          <a:solidFill>
            <a:schemeClr val="accent1"/>
          </a:solidFill>
          <a:ln w="19050">
            <a:noFill/>
            <a:miter lim="800000"/>
            <a:headEnd/>
            <a:tailEnd/>
          </a:ln>
        </p:spPr>
        <p:txBody>
          <a:bodyPr wrap="none">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nSpc>
                <a:spcPct val="90000"/>
              </a:lnSpc>
            </a:pPr>
            <a:r>
              <a:rPr lang="en-US" sz="1400" b="1" dirty="0">
                <a:solidFill>
                  <a:schemeClr val="bg1"/>
                </a:solidFill>
                <a:latin typeface="Calibri" pitchFamily="34" charset="0"/>
                <a:cs typeface="Calibri" pitchFamily="34" charset="0"/>
              </a:rPr>
              <a:t>Small LA w/ </a:t>
            </a:r>
          </a:p>
          <a:p>
            <a:pPr>
              <a:lnSpc>
                <a:spcPct val="90000"/>
              </a:lnSpc>
            </a:pPr>
            <a:r>
              <a:rPr lang="en-US" sz="1400" b="1" dirty="0">
                <a:solidFill>
                  <a:schemeClr val="bg1"/>
                </a:solidFill>
                <a:latin typeface="Calibri" pitchFamily="34" charset="0"/>
                <a:cs typeface="Calibri" pitchFamily="34" charset="0"/>
              </a:rPr>
              <a:t>Shifted Septum</a:t>
            </a:r>
          </a:p>
        </p:txBody>
      </p:sp>
      <p:sp>
        <p:nvSpPr>
          <p:cNvPr id="31" name="Text Box 8">
            <a:extLst>
              <a:ext uri="{FF2B5EF4-FFF2-40B4-BE49-F238E27FC236}">
                <a16:creationId xmlns:a16="http://schemas.microsoft.com/office/drawing/2014/main" id="{E70B173F-27D0-A745-AF67-2E35DB1411A2}"/>
              </a:ext>
            </a:extLst>
          </p:cNvPr>
          <p:cNvSpPr txBox="1">
            <a:spLocks noChangeArrowheads="1"/>
          </p:cNvSpPr>
          <p:nvPr/>
        </p:nvSpPr>
        <p:spPr bwMode="ltGray">
          <a:xfrm>
            <a:off x="6726905" y="1420913"/>
            <a:ext cx="1381532" cy="480131"/>
          </a:xfrm>
          <a:prstGeom prst="rect">
            <a:avLst/>
          </a:prstGeom>
          <a:solidFill>
            <a:schemeClr val="accent1"/>
          </a:solidFill>
          <a:ln w="19050">
            <a:noFill/>
            <a:miter lim="800000"/>
            <a:headEnd/>
            <a:tailEnd/>
          </a:ln>
        </p:spPr>
        <p:txBody>
          <a:bodyPr wrap="none">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nSpc>
                <a:spcPct val="90000"/>
              </a:lnSpc>
            </a:pPr>
            <a:r>
              <a:rPr lang="en-US" sz="1400" b="1" dirty="0">
                <a:solidFill>
                  <a:schemeClr val="bg1"/>
                </a:solidFill>
                <a:latin typeface="Calibri" pitchFamily="34" charset="0"/>
                <a:cs typeface="Calibri" pitchFamily="34" charset="0"/>
              </a:rPr>
              <a:t>Normal Right </a:t>
            </a:r>
          </a:p>
          <a:p>
            <a:pPr>
              <a:lnSpc>
                <a:spcPct val="90000"/>
              </a:lnSpc>
            </a:pPr>
            <a:r>
              <a:rPr lang="en-US" sz="1400" b="1" dirty="0">
                <a:solidFill>
                  <a:schemeClr val="bg1"/>
                </a:solidFill>
                <a:latin typeface="Calibri" pitchFamily="34" charset="0"/>
                <a:cs typeface="Calibri" pitchFamily="34" charset="0"/>
              </a:rPr>
              <a:t>Sided Chambers</a:t>
            </a:r>
          </a:p>
        </p:txBody>
      </p:sp>
      <p:sp>
        <p:nvSpPr>
          <p:cNvPr id="33" name="Text Box 8">
            <a:extLst>
              <a:ext uri="{FF2B5EF4-FFF2-40B4-BE49-F238E27FC236}">
                <a16:creationId xmlns:a16="http://schemas.microsoft.com/office/drawing/2014/main" id="{B09DC64D-92DA-4E42-90DE-E9CAD28922C1}"/>
              </a:ext>
            </a:extLst>
          </p:cNvPr>
          <p:cNvSpPr txBox="1">
            <a:spLocks noChangeArrowheads="1"/>
          </p:cNvSpPr>
          <p:nvPr/>
        </p:nvSpPr>
        <p:spPr bwMode="ltGray">
          <a:xfrm>
            <a:off x="8760509" y="1406258"/>
            <a:ext cx="465577" cy="286232"/>
          </a:xfrm>
          <a:prstGeom prst="rect">
            <a:avLst/>
          </a:prstGeom>
          <a:solidFill>
            <a:schemeClr val="accent1"/>
          </a:solidFill>
          <a:ln w="19050">
            <a:noFill/>
            <a:miter lim="800000"/>
            <a:headEnd/>
            <a:tailEnd/>
          </a:ln>
        </p:spPr>
        <p:txBody>
          <a:bodyPr wrap="none">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nSpc>
                <a:spcPct val="90000"/>
              </a:lnSpc>
            </a:pPr>
            <a:r>
              <a:rPr lang="en-US" sz="1400" b="1" dirty="0">
                <a:solidFill>
                  <a:schemeClr val="bg1"/>
                </a:solidFill>
                <a:latin typeface="Calibri" pitchFamily="34" charset="0"/>
                <a:cs typeface="Calibri" pitchFamily="34" charset="0"/>
              </a:rPr>
              <a:t>LVH</a:t>
            </a:r>
          </a:p>
        </p:txBody>
      </p:sp>
      <p:sp>
        <p:nvSpPr>
          <p:cNvPr id="34" name="Text Box 8">
            <a:extLst>
              <a:ext uri="{FF2B5EF4-FFF2-40B4-BE49-F238E27FC236}">
                <a16:creationId xmlns:a16="http://schemas.microsoft.com/office/drawing/2014/main" id="{BB72EAF3-8DA3-1A46-A665-A8FD439E2FEE}"/>
              </a:ext>
            </a:extLst>
          </p:cNvPr>
          <p:cNvSpPr txBox="1">
            <a:spLocks noChangeArrowheads="1"/>
          </p:cNvSpPr>
          <p:nvPr/>
        </p:nvSpPr>
        <p:spPr bwMode="ltGray">
          <a:xfrm>
            <a:off x="8479496" y="5225418"/>
            <a:ext cx="1353960" cy="286232"/>
          </a:xfrm>
          <a:prstGeom prst="rect">
            <a:avLst/>
          </a:prstGeom>
          <a:solidFill>
            <a:schemeClr val="accent1"/>
          </a:solidFill>
          <a:ln w="19050">
            <a:noFill/>
            <a:miter lim="800000"/>
            <a:headEnd/>
            <a:tailEnd/>
          </a:ln>
        </p:spPr>
        <p:txBody>
          <a:bodyPr wrap="none">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nSpc>
                <a:spcPct val="90000"/>
              </a:lnSpc>
            </a:pPr>
            <a:r>
              <a:rPr lang="en-US" sz="1400" b="1" dirty="0">
                <a:solidFill>
                  <a:schemeClr val="bg1"/>
                </a:solidFill>
                <a:latin typeface="Calibri" pitchFamily="34" charset="0"/>
                <a:cs typeface="Calibri" pitchFamily="34" charset="0"/>
              </a:rPr>
              <a:t>LA Enlargement</a:t>
            </a:r>
          </a:p>
        </p:txBody>
      </p:sp>
      <p:sp>
        <p:nvSpPr>
          <p:cNvPr id="35" name="TextBox 34">
            <a:extLst>
              <a:ext uri="{FF2B5EF4-FFF2-40B4-BE49-F238E27FC236}">
                <a16:creationId xmlns:a16="http://schemas.microsoft.com/office/drawing/2014/main" id="{63249919-4F01-1042-9902-F7C3F2121A69}"/>
              </a:ext>
            </a:extLst>
          </p:cNvPr>
          <p:cNvSpPr txBox="1"/>
          <p:nvPr/>
        </p:nvSpPr>
        <p:spPr>
          <a:xfrm>
            <a:off x="483326" y="3231942"/>
            <a:ext cx="1658982" cy="707886"/>
          </a:xfrm>
          <a:prstGeom prst="rect">
            <a:avLst/>
          </a:prstGeom>
          <a:solidFill>
            <a:srgbClr val="FFD333"/>
          </a:solidFill>
          <a:ln>
            <a:noFill/>
          </a:ln>
        </p:spPr>
        <p:txBody>
          <a:bodyPr wrap="square" rtlCol="0">
            <a:spAutoFit/>
          </a:bodyPr>
          <a:lstStyle/>
          <a:p>
            <a:pPr algn="ctr"/>
            <a:r>
              <a:rPr lang="en-US" sz="2000" b="1" dirty="0"/>
              <a:t>Precapillary PH</a:t>
            </a:r>
          </a:p>
        </p:txBody>
      </p:sp>
      <p:sp>
        <p:nvSpPr>
          <p:cNvPr id="37" name="TextBox 36">
            <a:extLst>
              <a:ext uri="{FF2B5EF4-FFF2-40B4-BE49-F238E27FC236}">
                <a16:creationId xmlns:a16="http://schemas.microsoft.com/office/drawing/2014/main" id="{63249919-4F01-1042-9902-F7C3F2121A69}"/>
              </a:ext>
            </a:extLst>
          </p:cNvPr>
          <p:cNvSpPr txBox="1"/>
          <p:nvPr/>
        </p:nvSpPr>
        <p:spPr>
          <a:xfrm>
            <a:off x="10098915" y="3231942"/>
            <a:ext cx="1817676" cy="707886"/>
          </a:xfrm>
          <a:prstGeom prst="rect">
            <a:avLst/>
          </a:prstGeom>
          <a:solidFill>
            <a:srgbClr val="FFD333"/>
          </a:solidFill>
          <a:ln>
            <a:noFill/>
          </a:ln>
        </p:spPr>
        <p:txBody>
          <a:bodyPr wrap="square" rtlCol="0">
            <a:spAutoFit/>
          </a:bodyPr>
          <a:lstStyle/>
          <a:p>
            <a:pPr algn="ctr"/>
            <a:r>
              <a:rPr lang="en-US" sz="2000" b="1" dirty="0"/>
              <a:t>Postcapillary PH</a:t>
            </a:r>
          </a:p>
        </p:txBody>
      </p:sp>
      <p:sp>
        <p:nvSpPr>
          <p:cNvPr id="17" name="Title 16">
            <a:extLst>
              <a:ext uri="{FF2B5EF4-FFF2-40B4-BE49-F238E27FC236}">
                <a16:creationId xmlns:a16="http://schemas.microsoft.com/office/drawing/2014/main" id="{CA0F11C1-2A8E-2D4C-8DA6-D1EA92F497D4}"/>
              </a:ext>
            </a:extLst>
          </p:cNvPr>
          <p:cNvSpPr>
            <a:spLocks noGrp="1"/>
          </p:cNvSpPr>
          <p:nvPr>
            <p:ph type="title"/>
          </p:nvPr>
        </p:nvSpPr>
        <p:spPr>
          <a:xfrm>
            <a:off x="609599" y="199505"/>
            <a:ext cx="11215607" cy="1185577"/>
          </a:xfrm>
        </p:spPr>
        <p:txBody>
          <a:bodyPr>
            <a:normAutofit/>
          </a:bodyPr>
          <a:lstStyle/>
          <a:p>
            <a:r>
              <a:rPr lang="en-US" sz="2800" dirty="0"/>
              <a:t>ECHO: It’s Not All About Pressures –Structural Images Essential</a:t>
            </a:r>
          </a:p>
        </p:txBody>
      </p:sp>
      <p:sp>
        <p:nvSpPr>
          <p:cNvPr id="2" name="TextBox 1">
            <a:extLst>
              <a:ext uri="{FF2B5EF4-FFF2-40B4-BE49-F238E27FC236}">
                <a16:creationId xmlns:a16="http://schemas.microsoft.com/office/drawing/2014/main" id="{0198F735-BDE6-E6CF-8F70-28EF946D1631}"/>
              </a:ext>
            </a:extLst>
          </p:cNvPr>
          <p:cNvSpPr txBox="1"/>
          <p:nvPr/>
        </p:nvSpPr>
        <p:spPr>
          <a:xfrm>
            <a:off x="803704" y="3946519"/>
            <a:ext cx="1018227" cy="369332"/>
          </a:xfrm>
          <a:prstGeom prst="rect">
            <a:avLst/>
          </a:prstGeom>
          <a:noFill/>
        </p:spPr>
        <p:txBody>
          <a:bodyPr wrap="none" rtlCol="0">
            <a:spAutoFit/>
          </a:bodyPr>
          <a:lstStyle/>
          <a:p>
            <a:r>
              <a:rPr lang="en-US" dirty="0"/>
              <a:t>Group 1</a:t>
            </a:r>
          </a:p>
        </p:txBody>
      </p:sp>
      <p:sp>
        <p:nvSpPr>
          <p:cNvPr id="38" name="TextBox 37">
            <a:extLst>
              <a:ext uri="{FF2B5EF4-FFF2-40B4-BE49-F238E27FC236}">
                <a16:creationId xmlns:a16="http://schemas.microsoft.com/office/drawing/2014/main" id="{C98CDFD8-F953-FCD2-EF97-E26BCBF7E275}"/>
              </a:ext>
            </a:extLst>
          </p:cNvPr>
          <p:cNvSpPr txBox="1"/>
          <p:nvPr/>
        </p:nvSpPr>
        <p:spPr>
          <a:xfrm>
            <a:off x="10498640" y="3946519"/>
            <a:ext cx="1018227" cy="369332"/>
          </a:xfrm>
          <a:prstGeom prst="rect">
            <a:avLst/>
          </a:prstGeom>
          <a:noFill/>
        </p:spPr>
        <p:txBody>
          <a:bodyPr wrap="none" rtlCol="0">
            <a:spAutoFit/>
          </a:bodyPr>
          <a:lstStyle/>
          <a:p>
            <a:r>
              <a:rPr lang="en-US" dirty="0"/>
              <a:t>Group 2</a:t>
            </a:r>
          </a:p>
        </p:txBody>
      </p:sp>
    </p:spTree>
    <p:extLst>
      <p:ext uri="{BB962C8B-B14F-4D97-AF65-F5344CB8AC3E}">
        <p14:creationId xmlns:p14="http://schemas.microsoft.com/office/powerpoint/2010/main" val="1632070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555"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repeatCount="indefinite"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4252</TotalTime>
  <Words>739</Words>
  <Application>Microsoft Office PowerPoint</Application>
  <PresentationFormat>Widescreen</PresentationFormat>
  <Paragraphs>71</Paragraphs>
  <Slides>7</Slides>
  <Notes>3</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Wingdings</vt:lpstr>
      <vt:lpstr>IMPACT-PH-22-NEW</vt:lpstr>
      <vt:lpstr>Addressing PH Subtypes: Raising Awareness of Understudied Populations</vt:lpstr>
      <vt:lpstr>Disclaimer</vt:lpstr>
      <vt:lpstr>Learning Objectives</vt:lpstr>
      <vt:lpstr>The Echocardiogram Is of Central Importance to CTD-PAH (and All Types of PH) Diagnosis and Referral</vt:lpstr>
      <vt:lpstr>Importance of Structural Changes in the RV in PAH</vt:lpstr>
      <vt:lpstr>Using Echo To Uncover Ph Related Changes in Heart Structure: You Absolutely Need Good Images of the Right Heart!</vt:lpstr>
      <vt:lpstr>ECHO: It’s Not All About Pressures –Structural Images Essential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205</cp:revision>
  <cp:lastPrinted>2022-07-13T12:52:09Z</cp:lastPrinted>
  <dcterms:created xsi:type="dcterms:W3CDTF">2019-05-10T15:43:12Z</dcterms:created>
  <dcterms:modified xsi:type="dcterms:W3CDTF">2022-07-27T18:21:08Z</dcterms:modified>
</cp:coreProperties>
</file>