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134959323" r:id="rId2"/>
    <p:sldId id="2134959324" r:id="rId3"/>
    <p:sldId id="2134959325" r:id="rId4"/>
    <p:sldId id="2134959258" r:id="rId5"/>
    <p:sldId id="525" r:id="rId6"/>
    <p:sldId id="266" r:id="rId7"/>
    <p:sldId id="28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7EF15A-E574-E302-DFA3-09CD43B36F79}" name="R. Krasuski" initials="RK" userId="4b5039dea0b12cc5" providerId="Windows Live"/>
  <p188:author id="{12A782B3-B426-5A74-1AC1-55275C315B55}" name="Rebecca Barraclough" initials="RB" userId="Rebecca Barraclough" providerId="None"/>
  <p188:author id="{B74F6FBA-DD9A-2C89-E0CE-0BDF1E628454}" name="Dixon Wilde" initials="DWW" userId="Dixon Wilde" providerId="None"/>
  <p188:author id="{395453D9-83D9-A04B-6D27-6FB645420696}" name="Dr Dixon Wilde" initials="DDW" userId="Dr Dixon Wilde"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6EBF1"/>
    <a:srgbClr val="002B49"/>
    <a:srgbClr val="005897"/>
    <a:srgbClr val="431479"/>
    <a:srgbClr val="FB9705"/>
    <a:srgbClr val="082035"/>
    <a:srgbClr val="E5F4FF"/>
    <a:srgbClr val="FFE733"/>
    <a:srgbClr val="C4C4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40" autoAdjust="0"/>
    <p:restoredTop sz="86002" autoAdjust="0"/>
  </p:normalViewPr>
  <p:slideViewPr>
    <p:cSldViewPr snapToGrid="0">
      <p:cViewPr varScale="1">
        <p:scale>
          <a:sx n="120" d="100"/>
          <a:sy n="120" d="100"/>
        </p:scale>
        <p:origin x="132" y="96"/>
      </p:cViewPr>
      <p:guideLst>
        <p:guide orient="horz" pos="792"/>
        <p:guide pos="3840"/>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7/27/2022</a:t>
            </a:fld>
            <a:endParaRPr lang="en-US" dirty="0"/>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dirty="0"/>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B85C69-9C16-9A44-BDFD-29B5EE0732F5}" type="datetimeFigureOut">
              <a:rPr lang="en-US" smtClean="0"/>
              <a:t>7/27/2022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6EA3B5-9BF5-544F-A9A7-ACE69FCA2A2B}" type="slidenum">
              <a:rPr lang="en-US" smtClean="0"/>
              <a:t>‹#›</a:t>
            </a:fld>
            <a:endParaRPr lang="en-US" dirty="0"/>
          </a:p>
        </p:txBody>
      </p:sp>
    </p:spTree>
    <p:extLst>
      <p:ext uri="{BB962C8B-B14F-4D97-AF65-F5344CB8AC3E}">
        <p14:creationId xmlns:p14="http://schemas.microsoft.com/office/powerpoint/2010/main" val="4198672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6EA3B5-9BF5-544F-A9A7-ACE69FCA2A2B}" type="slidenum">
              <a:rPr lang="en-US" smtClean="0"/>
              <a:t>1</a:t>
            </a:fld>
            <a:endParaRPr lang="en-US" dirty="0"/>
          </a:p>
        </p:txBody>
      </p:sp>
    </p:spTree>
    <p:extLst>
      <p:ext uri="{BB962C8B-B14F-4D97-AF65-F5344CB8AC3E}">
        <p14:creationId xmlns:p14="http://schemas.microsoft.com/office/powerpoint/2010/main" val="27853190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Placeholder 2"/>
          <p:cNvSpPr>
            <a:spLocks noGrp="1" noRot="1" noChangeAspect="1" noTextEdit="1"/>
          </p:cNvSpPr>
          <p:nvPr>
            <p:ph type="sldImg"/>
          </p:nvPr>
        </p:nvSpPr>
        <p:spPr>
          <a:xfrm>
            <a:off x="382588" y="685800"/>
            <a:ext cx="6094412" cy="3429000"/>
          </a:xfrm>
          <a:ln/>
        </p:spPr>
      </p:sp>
      <p:sp>
        <p:nvSpPr>
          <p:cNvPr id="53251" name="Rectangle 3"/>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defTabSz="457167">
              <a:spcBef>
                <a:spcPct val="50000"/>
              </a:spcBef>
              <a:defRPr/>
            </a:pPr>
            <a:endParaRPr lang="en-US" dirty="0"/>
          </a:p>
        </p:txBody>
      </p:sp>
    </p:spTree>
    <p:extLst>
      <p:ext uri="{BB962C8B-B14F-4D97-AF65-F5344CB8AC3E}">
        <p14:creationId xmlns:p14="http://schemas.microsoft.com/office/powerpoint/2010/main" val="2858373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6EA3B5-9BF5-544F-A9A7-ACE69FCA2A2B}" type="slidenum">
              <a:rPr lang="en-US" smtClean="0"/>
              <a:t>7</a:t>
            </a:fld>
            <a:endParaRPr lang="en-US" dirty="0"/>
          </a:p>
        </p:txBody>
      </p:sp>
    </p:spTree>
    <p:extLst>
      <p:ext uri="{BB962C8B-B14F-4D97-AF65-F5344CB8AC3E}">
        <p14:creationId xmlns:p14="http://schemas.microsoft.com/office/powerpoint/2010/main" val="31748135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2_Subsect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19C67-1305-44CC-A8F6-DA1B1014B060}"/>
              </a:ext>
            </a:extLst>
          </p:cNvPr>
          <p:cNvSpPr>
            <a:spLocks noGrp="1"/>
          </p:cNvSpPr>
          <p:nvPr>
            <p:ph type="ctrTitle"/>
          </p:nvPr>
        </p:nvSpPr>
        <p:spPr>
          <a:xfrm>
            <a:off x="978477" y="997043"/>
            <a:ext cx="10235046" cy="2343316"/>
          </a:xfrm>
        </p:spPr>
        <p:txBody>
          <a:bodyPr anchor="b">
            <a:normAutofit/>
          </a:bodyPr>
          <a:lstStyle>
            <a:lvl1pPr algn="ctr">
              <a:lnSpc>
                <a:spcPct val="100000"/>
              </a:lnSpc>
              <a:defRPr sz="4400" b="1">
                <a:solidFill>
                  <a:schemeClr val="tx1"/>
                </a:solidFill>
                <a:effectLst/>
                <a:latin typeface="Century Gothic" panose="020B0502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3AF964E-9896-4C33-9B57-CEEB4A81109F}"/>
              </a:ext>
            </a:extLst>
          </p:cNvPr>
          <p:cNvSpPr>
            <a:spLocks noGrp="1"/>
          </p:cNvSpPr>
          <p:nvPr>
            <p:ph type="subTitle" idx="1"/>
          </p:nvPr>
        </p:nvSpPr>
        <p:spPr>
          <a:xfrm>
            <a:off x="978478" y="3578034"/>
            <a:ext cx="10235045" cy="1286337"/>
          </a:xfrm>
        </p:spPr>
        <p:txBody>
          <a:bodyPr anchor="t" anchorCtr="0">
            <a:normAutofit/>
          </a:bodyPr>
          <a:lstStyle>
            <a:lvl1pPr marL="0" indent="0" algn="ctr">
              <a:lnSpc>
                <a:spcPct val="100000"/>
              </a:lnSpc>
              <a:buNone/>
              <a:defRPr sz="2400">
                <a:solidFill>
                  <a:schemeClr val="bg2">
                    <a:lumMod val="25000"/>
                  </a:schemeClr>
                </a:solidFill>
                <a:effectLst/>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11" name="Straight Connector 10">
            <a:extLst>
              <a:ext uri="{FF2B5EF4-FFF2-40B4-BE49-F238E27FC236}">
                <a16:creationId xmlns:a16="http://schemas.microsoft.com/office/drawing/2014/main" id="{4C54448A-B9B8-4B12-A890-7921A223E2F9}"/>
              </a:ext>
            </a:extLst>
          </p:cNvPr>
          <p:cNvCxnSpPr>
            <a:cxnSpLocks/>
          </p:cNvCxnSpPr>
          <p:nvPr/>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137AD454-84F6-436E-8EA1-F8EE572F93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38697573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B2AC3E-B688-4B1C-9103-B5768B1AB038}"/>
              </a:ext>
            </a:extLst>
          </p:cNvPr>
          <p:cNvSpPr>
            <a:spLocks noGrp="1"/>
          </p:cNvSpPr>
          <p:nvPr>
            <p:ph sz="half" idx="1"/>
          </p:nvPr>
        </p:nvSpPr>
        <p:spPr>
          <a:xfrm>
            <a:off x="514350" y="1944928"/>
            <a:ext cx="5181600" cy="4351338"/>
          </a:xfrm>
        </p:spPr>
        <p:txBody>
          <a:bodyPr>
            <a:normAutofit/>
          </a:bodyPr>
          <a:lstStyle>
            <a:lvl1pPr>
              <a:spcAft>
                <a:spcPts val="1200"/>
              </a:spcAft>
              <a:defRPr sz="2800"/>
            </a:lvl1pPr>
            <a:lvl2pPr marL="685800" indent="-228600">
              <a:spcAft>
                <a:spcPts val="1200"/>
              </a:spcAft>
              <a:buFont typeface="Calibri" panose="020F0502020204030204" pitchFamily="34" charset="0"/>
              <a:buChar char="–"/>
              <a:defRPr sz="2400"/>
            </a:lvl2pPr>
            <a:lvl3pPr marL="1143000" indent="-228600">
              <a:spcAft>
                <a:spcPts val="1200"/>
              </a:spcAft>
              <a:buFont typeface="Wingdings" panose="05000000000000000000" pitchFamily="2" charset="2"/>
              <a:buChar char="§"/>
              <a:defRPr sz="20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10" name="Text Placeholder 11">
            <a:extLst>
              <a:ext uri="{FF2B5EF4-FFF2-40B4-BE49-F238E27FC236}">
                <a16:creationId xmlns:a16="http://schemas.microsoft.com/office/drawing/2014/main" id="{1E2F3F98-3FA0-4FC6-8E0E-2CCCED66FE3D}"/>
              </a:ext>
            </a:extLst>
          </p:cNvPr>
          <p:cNvSpPr>
            <a:spLocks noGrp="1"/>
          </p:cNvSpPr>
          <p:nvPr>
            <p:ph type="body" sz="quarter" idx="10" hasCustomPrompt="1"/>
          </p:nvPr>
        </p:nvSpPr>
        <p:spPr>
          <a:xfrm>
            <a:off x="460723" y="955184"/>
            <a:ext cx="11159777" cy="415925"/>
          </a:xfrm>
        </p:spPr>
        <p:txBody>
          <a:bodyPr>
            <a:noAutofit/>
          </a:bodyPr>
          <a:lstStyle>
            <a:lvl1pPr algn="ctr">
              <a:buNone/>
              <a:defRPr sz="2500" cap="all" baseline="0">
                <a:solidFill>
                  <a:schemeClr val="bg1"/>
                </a:solidFill>
              </a:defRPr>
            </a:lvl1pPr>
          </a:lstStyle>
          <a:p>
            <a:pPr lvl="0"/>
            <a:r>
              <a:rPr lang="en-US" sz="2500" cap="all" baseline="0" dirty="0"/>
              <a:t>Blank headline</a:t>
            </a:r>
            <a:endParaRPr lang="en-US" dirty="0"/>
          </a:p>
        </p:txBody>
      </p:sp>
      <p:sp>
        <p:nvSpPr>
          <p:cNvPr id="12" name="Content Placeholder 2">
            <a:extLst>
              <a:ext uri="{FF2B5EF4-FFF2-40B4-BE49-F238E27FC236}">
                <a16:creationId xmlns:a16="http://schemas.microsoft.com/office/drawing/2014/main" id="{A7B2AC3E-B688-4B1C-9103-B5768B1AB038}"/>
              </a:ext>
            </a:extLst>
          </p:cNvPr>
          <p:cNvSpPr>
            <a:spLocks noGrp="1"/>
          </p:cNvSpPr>
          <p:nvPr>
            <p:ph sz="half" idx="13"/>
          </p:nvPr>
        </p:nvSpPr>
        <p:spPr>
          <a:xfrm>
            <a:off x="6330950" y="1944928"/>
            <a:ext cx="5181600" cy="4351338"/>
          </a:xfrm>
        </p:spPr>
        <p:txBody>
          <a:bodyPr>
            <a:normAutofit/>
          </a:bodyPr>
          <a:lstStyle>
            <a:lvl1pPr>
              <a:spcAft>
                <a:spcPts val="1200"/>
              </a:spcAft>
              <a:defRPr sz="2800"/>
            </a:lvl1pPr>
            <a:lvl2pPr marL="685800" indent="-228600">
              <a:spcAft>
                <a:spcPts val="1200"/>
              </a:spcAft>
              <a:buFont typeface="Calibri" panose="020F0502020204030204" pitchFamily="34" charset="0"/>
              <a:buChar char="–"/>
              <a:defRPr sz="2400"/>
            </a:lvl2pPr>
            <a:lvl3pPr marL="1143000" indent="-228600">
              <a:spcAft>
                <a:spcPts val="1200"/>
              </a:spcAft>
              <a:buFont typeface="Wingdings" panose="05000000000000000000" pitchFamily="2" charset="2"/>
              <a:buChar char="§"/>
              <a:defRPr sz="20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6674292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only NEW">
    <p:spTree>
      <p:nvGrpSpPr>
        <p:cNvPr id="1" name=""/>
        <p:cNvGrpSpPr/>
        <p:nvPr/>
      </p:nvGrpSpPr>
      <p:grpSpPr>
        <a:xfrm>
          <a:off x="0" y="0"/>
          <a:ext cx="0" cy="0"/>
          <a:chOff x="0" y="0"/>
          <a:chExt cx="0" cy="0"/>
        </a:xfrm>
      </p:grpSpPr>
      <p:sp>
        <p:nvSpPr>
          <p:cNvPr id="7"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435978" y="870700"/>
            <a:ext cx="11320043" cy="438582"/>
          </a:xfrm>
        </p:spPr>
        <p:txBody>
          <a:bodyPr anchor="b">
            <a:spAutoFit/>
          </a:bodyPr>
          <a:lstStyle>
            <a:lvl1pPr marL="0" indent="0">
              <a:buNone/>
              <a:defRPr sz="2500" cap="all" baseline="0">
                <a:solidFill>
                  <a:schemeClr val="bg1"/>
                </a:solidFill>
              </a:defRPr>
            </a:lvl1pPr>
          </a:lstStyle>
          <a:p>
            <a:pPr lvl="0"/>
            <a:r>
              <a:rPr lang="en-US" sz="2500" cap="all" baseline="0" dirty="0"/>
              <a:t>Blank headline</a:t>
            </a:r>
            <a:endParaRPr lang="en-US" dirty="0"/>
          </a:p>
        </p:txBody>
      </p:sp>
    </p:spTree>
    <p:extLst>
      <p:ext uri="{BB962C8B-B14F-4D97-AF65-F5344CB8AC3E}">
        <p14:creationId xmlns:p14="http://schemas.microsoft.com/office/powerpoint/2010/main" val="40957443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and Refs">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521048" y="854076"/>
            <a:ext cx="11320043" cy="438582"/>
          </a:xfrm>
        </p:spPr>
        <p:txBody>
          <a:bodyPr anchor="b">
            <a:spAutoFit/>
          </a:bodyPr>
          <a:lstStyle>
            <a:lvl1pPr marL="0" indent="0">
              <a:buNone/>
              <a:defRPr sz="2500" cap="all" baseline="0">
                <a:solidFill>
                  <a:schemeClr val="bg1"/>
                </a:solidFill>
                <a:latin typeface="Arial" panose="020B0604020202020204" pitchFamily="34" charset="0"/>
                <a:cs typeface="Arial" panose="020B0604020202020204" pitchFamily="34" charset="0"/>
              </a:defRPr>
            </a:lvl1pPr>
          </a:lstStyle>
          <a:p>
            <a:pPr lvl="0"/>
            <a:r>
              <a:rPr lang="en-US" sz="2500" cap="all" baseline="0" dirty="0"/>
              <a:t>Blank headline</a:t>
            </a:r>
            <a:endParaRPr lang="en-US" dirty="0"/>
          </a:p>
        </p:txBody>
      </p:sp>
      <p:sp>
        <p:nvSpPr>
          <p:cNvPr id="14" name="Text Placeholder 13">
            <a:extLst>
              <a:ext uri="{FF2B5EF4-FFF2-40B4-BE49-F238E27FC236}">
                <a16:creationId xmlns:a16="http://schemas.microsoft.com/office/drawing/2014/main" id="{1F9F5CA3-C991-4063-814E-C60AB2FB8DA2}"/>
              </a:ext>
            </a:extLst>
          </p:cNvPr>
          <p:cNvSpPr>
            <a:spLocks noGrp="1"/>
          </p:cNvSpPr>
          <p:nvPr>
            <p:ph type="body" sz="quarter" idx="11"/>
          </p:nvPr>
        </p:nvSpPr>
        <p:spPr>
          <a:xfrm>
            <a:off x="2593571" y="6502981"/>
            <a:ext cx="9401694" cy="276999"/>
          </a:xfrm>
        </p:spPr>
        <p:txBody>
          <a:bodyPr wrap="square" anchor="b">
            <a:spAutoFit/>
          </a:bodyPr>
          <a:lstStyle>
            <a:lvl1pPr marL="0" indent="0">
              <a:lnSpc>
                <a:spcPct val="100000"/>
              </a:lnSpc>
              <a:spcBef>
                <a:spcPts val="0"/>
              </a:spcBef>
              <a:buNone/>
              <a:defRPr sz="1200">
                <a:solidFill>
                  <a:schemeClr val="tx1"/>
                </a:solidFill>
              </a:defRPr>
            </a:lvl1pPr>
          </a:lstStyle>
          <a:p>
            <a:pPr lvl="0"/>
            <a:endParaRPr lang="en-US" dirty="0"/>
          </a:p>
        </p:txBody>
      </p:sp>
    </p:spTree>
    <p:extLst>
      <p:ext uri="{BB962C8B-B14F-4D97-AF65-F5344CB8AC3E}">
        <p14:creationId xmlns:p14="http://schemas.microsoft.com/office/powerpoint/2010/main" val="796237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Content, Refs">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421295" y="956362"/>
            <a:ext cx="11159777" cy="415925"/>
          </a:xfrm>
        </p:spPr>
        <p:txBody>
          <a:bodyPr anchor="b">
            <a:noAutofit/>
          </a:bodyPr>
          <a:lstStyle>
            <a:lvl1pPr>
              <a:buNone/>
              <a:defRPr sz="2500" cap="all" baseline="0">
                <a:solidFill>
                  <a:schemeClr val="bg1"/>
                </a:solidFill>
              </a:defRPr>
            </a:lvl1pPr>
          </a:lstStyle>
          <a:p>
            <a:pPr lvl="0"/>
            <a:r>
              <a:rPr lang="en-US" sz="2500" cap="all" baseline="0" dirty="0"/>
              <a:t>Blank headline</a:t>
            </a:r>
            <a:endParaRPr lang="en-US" dirty="0"/>
          </a:p>
        </p:txBody>
      </p:sp>
      <p:sp>
        <p:nvSpPr>
          <p:cNvPr id="14" name="Text Placeholder 13">
            <a:extLst>
              <a:ext uri="{FF2B5EF4-FFF2-40B4-BE49-F238E27FC236}">
                <a16:creationId xmlns:a16="http://schemas.microsoft.com/office/drawing/2014/main" id="{1F9F5CA3-C991-4063-814E-C60AB2FB8DA2}"/>
              </a:ext>
            </a:extLst>
          </p:cNvPr>
          <p:cNvSpPr>
            <a:spLocks noGrp="1"/>
          </p:cNvSpPr>
          <p:nvPr>
            <p:ph type="body" sz="quarter" idx="11"/>
          </p:nvPr>
        </p:nvSpPr>
        <p:spPr>
          <a:xfrm>
            <a:off x="2530248" y="6470684"/>
            <a:ext cx="9175976" cy="258532"/>
          </a:xfrm>
        </p:spPr>
        <p:txBody>
          <a:bodyPr anchor="b">
            <a:noAutofit/>
          </a:bodyPr>
          <a:lstStyle>
            <a:lvl1pPr>
              <a:lnSpc>
                <a:spcPct val="100000"/>
              </a:lnSpc>
              <a:spcBef>
                <a:spcPts val="0"/>
              </a:spcBef>
              <a:buNone/>
              <a:defRPr sz="1200">
                <a:solidFill>
                  <a:schemeClr val="tx1"/>
                </a:solidFill>
              </a:defRPr>
            </a:lvl1pPr>
          </a:lstStyle>
          <a:p>
            <a:pPr lvl="0"/>
            <a:endParaRPr lang="en-US" dirty="0"/>
          </a:p>
        </p:txBody>
      </p:sp>
      <p:sp>
        <p:nvSpPr>
          <p:cNvPr id="3" name="Text Placeholder 2">
            <a:extLst>
              <a:ext uri="{FF2B5EF4-FFF2-40B4-BE49-F238E27FC236}">
                <a16:creationId xmlns:a16="http://schemas.microsoft.com/office/drawing/2014/main" id="{E5A50052-47BE-4851-A7AF-135D6020DB62}"/>
              </a:ext>
            </a:extLst>
          </p:cNvPr>
          <p:cNvSpPr>
            <a:spLocks noGrp="1"/>
          </p:cNvSpPr>
          <p:nvPr>
            <p:ph type="body" sz="quarter" idx="12"/>
          </p:nvPr>
        </p:nvSpPr>
        <p:spPr>
          <a:xfrm>
            <a:off x="546099" y="1575573"/>
            <a:ext cx="11160125" cy="4757737"/>
          </a:xfrm>
        </p:spPr>
        <p:txBody>
          <a:bodyPr/>
          <a:lstStyle>
            <a:lvl1pPr>
              <a:lnSpc>
                <a:spcPct val="100000"/>
              </a:lnSpc>
              <a:spcAft>
                <a:spcPts val="600"/>
              </a:spcAft>
              <a:defRPr/>
            </a:lvl1pPr>
            <a:lvl2pPr>
              <a:lnSpc>
                <a:spcPct val="100000"/>
              </a:lnSpc>
              <a:spcAft>
                <a:spcPts val="600"/>
              </a:spcAft>
              <a:buFont typeface="Calibri" panose="020F0502020204030204" pitchFamily="34" charset="0"/>
              <a:buChar char="‒"/>
              <a:defRPr/>
            </a:lvl2pPr>
            <a:lvl3pPr>
              <a:lnSpc>
                <a:spcPct val="100000"/>
              </a:lnSpc>
              <a:spcAft>
                <a:spcPts val="600"/>
              </a:spcAft>
              <a:buFont typeface="Wingdings" panose="05000000000000000000" pitchFamily="2" charset="2"/>
              <a:buChar char="§"/>
              <a:defRPr/>
            </a:lvl3pPr>
            <a:lvl4pPr>
              <a:lnSpc>
                <a:spcPct val="100000"/>
              </a:lnSpc>
              <a:spcAft>
                <a:spcPts val="600"/>
              </a:spcAft>
              <a:buFont typeface="Calibri" panose="020F0502020204030204" pitchFamily="34" charset="0"/>
              <a:buChar char="‒"/>
              <a:defRPr/>
            </a:lvl4pPr>
            <a:lvl5pPr>
              <a:lnSpc>
                <a:spcPct val="100000"/>
              </a:lnSpc>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61702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478815"/>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643669"/>
            <a:ext cx="10515600" cy="1500187"/>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B0D0-4D64-4459-95DF-0B74CEBFB011}"/>
              </a:ext>
            </a:extLst>
          </p:cNvPr>
          <p:cNvSpPr>
            <a:spLocks noGrp="1"/>
          </p:cNvSpPr>
          <p:nvPr>
            <p:ph type="title"/>
          </p:nvPr>
        </p:nvSpPr>
        <p:spPr>
          <a:xfrm>
            <a:off x="494523" y="1674261"/>
            <a:ext cx="11439330" cy="2852737"/>
          </a:xfrm>
        </p:spPr>
        <p:txBody>
          <a:bodyPr>
            <a:normAutofit/>
          </a:bodyPr>
          <a:lstStyle/>
          <a:p>
            <a:r>
              <a:rPr lang="en-US" sz="4400" dirty="0"/>
              <a:t>Addressing PH Subtypes: Raising Awareness of Understudied Populations</a:t>
            </a:r>
          </a:p>
        </p:txBody>
      </p:sp>
      <p:sp>
        <p:nvSpPr>
          <p:cNvPr id="10" name="Text Placeholder 9">
            <a:extLst>
              <a:ext uri="{FF2B5EF4-FFF2-40B4-BE49-F238E27FC236}">
                <a16:creationId xmlns:a16="http://schemas.microsoft.com/office/drawing/2014/main" id="{10935DD7-B87A-4169-AD29-DA31816084D2}"/>
              </a:ext>
            </a:extLst>
          </p:cNvPr>
          <p:cNvSpPr>
            <a:spLocks noGrp="1"/>
          </p:cNvSpPr>
          <p:nvPr>
            <p:ph type="body" idx="1"/>
          </p:nvPr>
        </p:nvSpPr>
        <p:spPr>
          <a:xfrm>
            <a:off x="838199" y="4263657"/>
            <a:ext cx="10515600" cy="2223408"/>
          </a:xfrm>
        </p:spPr>
        <p:txBody>
          <a:bodyPr>
            <a:normAutofit fontScale="85000" lnSpcReduction="20000"/>
          </a:bodyPr>
          <a:lstStyle/>
          <a:p>
            <a:r>
              <a:rPr lang="en-US" dirty="0"/>
              <a:t>Richard Krasuski, MD</a:t>
            </a:r>
          </a:p>
          <a:p>
            <a:r>
              <a:rPr lang="en-US" dirty="0"/>
              <a:t>Professor of Medicine and Pediatrics</a:t>
            </a:r>
          </a:p>
          <a:p>
            <a:r>
              <a:rPr lang="en-US" dirty="0"/>
              <a:t>Director, Adult Congenital Heart Disease Center </a:t>
            </a:r>
          </a:p>
          <a:p>
            <a:r>
              <a:rPr lang="en-US" dirty="0"/>
              <a:t>Director, Hemodynamic Research</a:t>
            </a:r>
          </a:p>
          <a:p>
            <a:r>
              <a:rPr lang="en-US" dirty="0"/>
              <a:t>Director, Interventional CTEPH Program</a:t>
            </a:r>
          </a:p>
          <a:p>
            <a:r>
              <a:rPr lang="en-US" dirty="0"/>
              <a:t>Duke University Medical Center</a:t>
            </a:r>
          </a:p>
          <a:p>
            <a:r>
              <a:rPr lang="en-US" dirty="0"/>
              <a:t>Durham, NC</a:t>
            </a:r>
          </a:p>
        </p:txBody>
      </p:sp>
    </p:spTree>
    <p:extLst>
      <p:ext uri="{BB962C8B-B14F-4D97-AF65-F5344CB8AC3E}">
        <p14:creationId xmlns:p14="http://schemas.microsoft.com/office/powerpoint/2010/main" val="3562817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96901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1315866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8857EB-58E0-F83B-E7C1-BC77755BE2BC}"/>
              </a:ext>
            </a:extLst>
          </p:cNvPr>
          <p:cNvSpPr>
            <a:spLocks noGrp="1"/>
          </p:cNvSpPr>
          <p:nvPr>
            <p:ph type="title"/>
          </p:nvPr>
        </p:nvSpPr>
        <p:spPr/>
        <p:txBody>
          <a:bodyPr/>
          <a:lstStyle/>
          <a:p>
            <a:r>
              <a:rPr lang="en-US" dirty="0"/>
              <a:t>Learning Objectives</a:t>
            </a:r>
          </a:p>
        </p:txBody>
      </p:sp>
      <p:sp>
        <p:nvSpPr>
          <p:cNvPr id="5" name="Content Placeholder 4">
            <a:extLst>
              <a:ext uri="{FF2B5EF4-FFF2-40B4-BE49-F238E27FC236}">
                <a16:creationId xmlns:a16="http://schemas.microsoft.com/office/drawing/2014/main" id="{A018922B-9925-397B-AC16-A12EDDB59248}"/>
              </a:ext>
            </a:extLst>
          </p:cNvPr>
          <p:cNvSpPr>
            <a:spLocks noGrp="1"/>
          </p:cNvSpPr>
          <p:nvPr>
            <p:ph idx="1"/>
          </p:nvPr>
        </p:nvSpPr>
        <p:spPr/>
        <p:txBody>
          <a:bodyPr/>
          <a:lstStyle/>
          <a:p>
            <a:r>
              <a:rPr lang="en-US" dirty="0"/>
              <a:t>Review characteristics of PH patient groups that fall outside of the idiopathic category</a:t>
            </a:r>
          </a:p>
          <a:p>
            <a:r>
              <a:rPr lang="en-US" dirty="0"/>
              <a:t>Discuss the screening, diagnosis and expedient referral of non-idiopathic patients to PH specialty centers from community generalists and specialty healthcare providers</a:t>
            </a:r>
          </a:p>
          <a:p>
            <a:r>
              <a:rPr lang="en-US" dirty="0"/>
              <a:t>Focus on understudied PH groups that require special diagnostic attention by all healthcare providers</a:t>
            </a:r>
          </a:p>
          <a:p>
            <a:r>
              <a:rPr lang="en-US" dirty="0"/>
              <a:t>Review treatment and management approaches to these understudied PH patients</a:t>
            </a:r>
          </a:p>
          <a:p>
            <a:endParaRPr lang="en-US" dirty="0"/>
          </a:p>
        </p:txBody>
      </p:sp>
    </p:spTree>
    <p:extLst>
      <p:ext uri="{BB962C8B-B14F-4D97-AF65-F5344CB8AC3E}">
        <p14:creationId xmlns:p14="http://schemas.microsoft.com/office/powerpoint/2010/main" val="3672690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C3E82DE-A4EF-45D6-4DB0-B357F87E3D21}"/>
              </a:ext>
            </a:extLst>
          </p:cNvPr>
          <p:cNvSpPr>
            <a:spLocks noGrp="1"/>
          </p:cNvSpPr>
          <p:nvPr>
            <p:ph type="title"/>
          </p:nvPr>
        </p:nvSpPr>
        <p:spPr/>
        <p:txBody>
          <a:bodyPr/>
          <a:lstStyle/>
          <a:p>
            <a:r>
              <a:rPr lang="en-US" dirty="0"/>
              <a:t>Screening the CTD Patient For Development of PAH:</a:t>
            </a:r>
            <a:br>
              <a:rPr lang="en-US" dirty="0"/>
            </a:br>
            <a:r>
              <a:rPr lang="en-US" dirty="0"/>
              <a:t>Why Must We Do This?</a:t>
            </a:r>
          </a:p>
        </p:txBody>
      </p:sp>
    </p:spTree>
    <p:extLst>
      <p:ext uri="{BB962C8B-B14F-4D97-AF65-F5344CB8AC3E}">
        <p14:creationId xmlns:p14="http://schemas.microsoft.com/office/powerpoint/2010/main" val="1160405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7" name="Rectangle 9"/>
          <p:cNvSpPr>
            <a:spLocks noChangeArrowheads="1"/>
          </p:cNvSpPr>
          <p:nvPr/>
        </p:nvSpPr>
        <p:spPr bwMode="auto">
          <a:xfrm>
            <a:off x="1322702" y="5719274"/>
            <a:ext cx="9644420" cy="584775"/>
          </a:xfrm>
          <a:prstGeom prst="rect">
            <a:avLst/>
          </a:prstGeom>
          <a:noFill/>
          <a:ln w="9525">
            <a:noFill/>
            <a:miter lim="800000"/>
            <a:headEnd/>
            <a:tailEnd/>
          </a:ln>
          <a:effectLst>
            <a:prstShdw prst="shdw17" dist="17961" dir="2700000">
              <a:schemeClr val="accent1">
                <a:gamma/>
                <a:shade val="60000"/>
                <a:invGamma/>
                <a:alpha val="74998"/>
              </a:schemeClr>
            </a:prstShdw>
          </a:effectLst>
        </p:spPr>
        <p:txBody>
          <a:bodyPr>
            <a:spAutoFit/>
          </a:bodyPr>
          <a:lstStyle/>
          <a:p>
            <a:pPr>
              <a:defRPr/>
            </a:pPr>
            <a:r>
              <a:rPr lang="en-US" sz="1600" dirty="0">
                <a:latin typeface="Arial" panose="020B0604020202020204" pitchFamily="34" charset="0"/>
                <a:cs typeface="Arial" panose="020B0604020202020204" pitchFamily="34" charset="0"/>
              </a:rPr>
              <a:t>Values at each time point are the survival rate with 95% confidence interval ; (95% CI), HR = hazard ratio</a:t>
            </a:r>
          </a:p>
        </p:txBody>
      </p:sp>
      <p:sp>
        <p:nvSpPr>
          <p:cNvPr id="6" name="Title 5">
            <a:extLst>
              <a:ext uri="{FF2B5EF4-FFF2-40B4-BE49-F238E27FC236}">
                <a16:creationId xmlns:a16="http://schemas.microsoft.com/office/drawing/2014/main" id="{CEA7DEC4-874F-4519-A439-E2DD913B4A97}"/>
              </a:ext>
            </a:extLst>
          </p:cNvPr>
          <p:cNvSpPr>
            <a:spLocks noGrp="1"/>
          </p:cNvSpPr>
          <p:nvPr>
            <p:ph type="title"/>
          </p:nvPr>
        </p:nvSpPr>
        <p:spPr/>
        <p:txBody>
          <a:bodyPr/>
          <a:lstStyle/>
          <a:p>
            <a:r>
              <a:rPr lang="en-US" altLang="en-US" dirty="0"/>
              <a:t>Active Screening Identifies Patients Earlier </a:t>
            </a:r>
            <a:r>
              <a:rPr lang="en-US" altLang="en-US" dirty="0">
                <a:solidFill>
                  <a:schemeClr val="tx1"/>
                </a:solidFill>
              </a:rPr>
              <a:t>and</a:t>
            </a:r>
            <a:br>
              <a:rPr lang="en-US" altLang="en-US" dirty="0">
                <a:solidFill>
                  <a:srgbClr val="FF0000"/>
                </a:solidFill>
              </a:rPr>
            </a:br>
            <a:r>
              <a:rPr lang="en-US" altLang="en-US" dirty="0"/>
              <a:t>Earlier Detection </a:t>
            </a:r>
            <a:r>
              <a:rPr lang="en-US" altLang="en-US" dirty="0">
                <a:solidFill>
                  <a:schemeClr val="tx1"/>
                </a:solidFill>
              </a:rPr>
              <a:t>=</a:t>
            </a:r>
            <a:r>
              <a:rPr lang="en-US" altLang="en-US" dirty="0">
                <a:solidFill>
                  <a:srgbClr val="FF0000"/>
                </a:solidFill>
              </a:rPr>
              <a:t> </a:t>
            </a:r>
            <a:r>
              <a:rPr lang="en-US" altLang="en-US" dirty="0"/>
              <a:t>Better Survival</a:t>
            </a:r>
            <a:endParaRPr lang="en-US" dirty="0"/>
          </a:p>
        </p:txBody>
      </p:sp>
      <p:sp>
        <p:nvSpPr>
          <p:cNvPr id="2" name="Footer Placeholder 1">
            <a:extLst>
              <a:ext uri="{FF2B5EF4-FFF2-40B4-BE49-F238E27FC236}">
                <a16:creationId xmlns:a16="http://schemas.microsoft.com/office/drawing/2014/main" id="{03532B91-B68D-4587-BE00-BBEC938F8CE5}"/>
              </a:ext>
            </a:extLst>
          </p:cNvPr>
          <p:cNvSpPr>
            <a:spLocks noGrp="1"/>
          </p:cNvSpPr>
          <p:nvPr>
            <p:ph type="ftr" sz="quarter" idx="3"/>
          </p:nvPr>
        </p:nvSpPr>
        <p:spPr/>
        <p:txBody>
          <a:bodyPr/>
          <a:lstStyle/>
          <a:p>
            <a:r>
              <a:rPr lang="en-US" sz="1000" dirty="0"/>
              <a:t>Adapted from Humbert M, et al. </a:t>
            </a:r>
            <a:r>
              <a:rPr lang="en-US" sz="1000" i="1" dirty="0"/>
              <a:t>Arthritis Rheum. </a:t>
            </a:r>
            <a:r>
              <a:rPr lang="en-US" sz="1000" dirty="0"/>
              <a:t>2011;63:3522-3530.</a:t>
            </a:r>
          </a:p>
        </p:txBody>
      </p:sp>
      <p:grpSp>
        <p:nvGrpSpPr>
          <p:cNvPr id="7" name="Group 6">
            <a:extLst>
              <a:ext uri="{FF2B5EF4-FFF2-40B4-BE49-F238E27FC236}">
                <a16:creationId xmlns:a16="http://schemas.microsoft.com/office/drawing/2014/main" id="{1F65AB0A-A1D1-9A0B-696C-05EF20A760CC}"/>
              </a:ext>
            </a:extLst>
          </p:cNvPr>
          <p:cNvGrpSpPr/>
          <p:nvPr/>
        </p:nvGrpSpPr>
        <p:grpSpPr>
          <a:xfrm>
            <a:off x="1101065" y="1553002"/>
            <a:ext cx="9767461" cy="3949440"/>
            <a:chOff x="1101065" y="1553002"/>
            <a:chExt cx="9267361" cy="3719778"/>
          </a:xfrm>
        </p:grpSpPr>
        <p:grpSp>
          <p:nvGrpSpPr>
            <p:cNvPr id="40965" name="Group 9"/>
            <p:cNvGrpSpPr>
              <a:grpSpLocks/>
            </p:cNvGrpSpPr>
            <p:nvPr/>
          </p:nvGrpSpPr>
          <p:grpSpPr bwMode="auto">
            <a:xfrm>
              <a:off x="1101065" y="1842457"/>
              <a:ext cx="9267361" cy="3430323"/>
              <a:chOff x="-7724" y="1603375"/>
              <a:chExt cx="8688801" cy="3917713"/>
            </a:xfrm>
          </p:grpSpPr>
          <p:cxnSp>
            <p:nvCxnSpPr>
              <p:cNvPr id="31" name="Straight Connector 30"/>
              <p:cNvCxnSpPr>
                <a:cxnSpLocks/>
              </p:cNvCxnSpPr>
              <p:nvPr/>
            </p:nvCxnSpPr>
            <p:spPr>
              <a:xfrm flipH="1" flipV="1">
                <a:off x="7009713" y="1752580"/>
                <a:ext cx="0" cy="3469802"/>
              </a:xfrm>
              <a:prstGeom prst="line">
                <a:avLst/>
              </a:prstGeom>
              <a:ln w="19050">
                <a:solidFill>
                  <a:srgbClr val="C4C4C4"/>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a:cxnSpLocks/>
              </p:cNvCxnSpPr>
              <p:nvPr/>
            </p:nvCxnSpPr>
            <p:spPr>
              <a:xfrm flipH="1" flipV="1">
                <a:off x="1513693" y="1603375"/>
                <a:ext cx="0" cy="3619007"/>
              </a:xfrm>
              <a:prstGeom prst="line">
                <a:avLst/>
              </a:prstGeom>
              <a:ln w="19050">
                <a:solidFill>
                  <a:srgbClr val="C4C4C4"/>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a:cxnSpLocks/>
              </p:cNvCxnSpPr>
              <p:nvPr/>
            </p:nvCxnSpPr>
            <p:spPr>
              <a:xfrm flipH="1" flipV="1">
                <a:off x="3082689" y="1752580"/>
                <a:ext cx="0" cy="3469802"/>
              </a:xfrm>
              <a:prstGeom prst="line">
                <a:avLst/>
              </a:prstGeom>
              <a:ln w="19050">
                <a:solidFill>
                  <a:srgbClr val="C4C4C4"/>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a:cxnSpLocks/>
              </p:cNvCxnSpPr>
              <p:nvPr/>
            </p:nvCxnSpPr>
            <p:spPr>
              <a:xfrm flipH="1" flipV="1">
                <a:off x="4648661" y="1752580"/>
                <a:ext cx="0" cy="3469802"/>
              </a:xfrm>
              <a:prstGeom prst="line">
                <a:avLst/>
              </a:prstGeom>
              <a:ln w="19050">
                <a:solidFill>
                  <a:srgbClr val="C4C4C4"/>
                </a:solidFill>
                <a:prstDash val="sysDash"/>
              </a:ln>
              <a:effectLst/>
            </p:spPr>
            <p:style>
              <a:lnRef idx="2">
                <a:schemeClr val="accent1"/>
              </a:lnRef>
              <a:fillRef idx="0">
                <a:schemeClr val="accent1"/>
              </a:fillRef>
              <a:effectRef idx="1">
                <a:schemeClr val="accent1"/>
              </a:effectRef>
              <a:fontRef idx="minor">
                <a:schemeClr val="tx1"/>
              </a:fontRef>
            </p:style>
          </p:cxnSp>
          <p:sp>
            <p:nvSpPr>
              <p:cNvPr id="3" name="Freeform 2"/>
              <p:cNvSpPr/>
              <p:nvPr/>
            </p:nvSpPr>
            <p:spPr>
              <a:xfrm>
                <a:off x="724661" y="1800198"/>
                <a:ext cx="6924440" cy="3309487"/>
              </a:xfrm>
              <a:custGeom>
                <a:avLst/>
                <a:gdLst>
                  <a:gd name="connsiteX0" fmla="*/ 0 w 6923315"/>
                  <a:gd name="connsiteY0" fmla="*/ 0 h 3309258"/>
                  <a:gd name="connsiteX1" fmla="*/ 0 w 6923315"/>
                  <a:gd name="connsiteY1" fmla="*/ 3309258 h 3309258"/>
                  <a:gd name="connsiteX2" fmla="*/ 6923315 w 6923315"/>
                  <a:gd name="connsiteY2" fmla="*/ 3309258 h 3309258"/>
                </a:gdLst>
                <a:ahLst/>
                <a:cxnLst>
                  <a:cxn ang="0">
                    <a:pos x="connsiteX0" y="connsiteY0"/>
                  </a:cxn>
                  <a:cxn ang="0">
                    <a:pos x="connsiteX1" y="connsiteY1"/>
                  </a:cxn>
                  <a:cxn ang="0">
                    <a:pos x="connsiteX2" y="connsiteY2"/>
                  </a:cxn>
                </a:cxnLst>
                <a:rect l="l" t="t" r="r" b="b"/>
                <a:pathLst>
                  <a:path w="6923315" h="3309258">
                    <a:moveTo>
                      <a:pt x="0" y="0"/>
                    </a:moveTo>
                    <a:lnTo>
                      <a:pt x="0" y="3309258"/>
                    </a:lnTo>
                    <a:lnTo>
                      <a:pt x="6923315" y="3309258"/>
                    </a:lnTo>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600" dirty="0">
                  <a:solidFill>
                    <a:schemeClr val="tx1"/>
                  </a:solidFill>
                  <a:latin typeface="Arial" panose="020B0604020202020204" pitchFamily="34" charset="0"/>
                  <a:cs typeface="Arial" panose="020B0604020202020204" pitchFamily="34" charset="0"/>
                </a:endParaRPr>
              </a:p>
            </p:txBody>
          </p:sp>
          <p:cxnSp>
            <p:nvCxnSpPr>
              <p:cNvPr id="5" name="Straight Connector 4"/>
              <p:cNvCxnSpPr/>
              <p:nvPr/>
            </p:nvCxnSpPr>
            <p:spPr>
              <a:xfrm>
                <a:off x="612805" y="1806547"/>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612805" y="2143051"/>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612805" y="2468445"/>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612805" y="2800187"/>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12805" y="3128755"/>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612805" y="3454148"/>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12805" y="3798589"/>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612805" y="4104934"/>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612805" y="4450962"/>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612805" y="4781117"/>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612805" y="5109685"/>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rot="16200000">
                <a:off x="669823" y="5166034"/>
                <a:ext cx="112697"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0997" name="TextBox 8"/>
              <p:cNvSpPr txBox="1">
                <a:spLocks noChangeArrowheads="1"/>
              </p:cNvSpPr>
              <p:nvPr/>
            </p:nvSpPr>
            <p:spPr bwMode="auto">
              <a:xfrm>
                <a:off x="582992" y="5169581"/>
                <a:ext cx="287829" cy="351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r>
                  <a:rPr lang="en-US" altLang="en-US" sz="1400" b="1" dirty="0">
                    <a:latin typeface="Arial" panose="020B0604020202020204" pitchFamily="34" charset="0"/>
                    <a:cs typeface="Arial" panose="020B0604020202020204" pitchFamily="34" charset="0"/>
                  </a:rPr>
                  <a:t>0</a:t>
                </a:r>
              </a:p>
            </p:txBody>
          </p:sp>
          <p:sp>
            <p:nvSpPr>
              <p:cNvPr id="40998" name="TextBox 32"/>
              <p:cNvSpPr txBox="1">
                <a:spLocks noChangeArrowheads="1"/>
              </p:cNvSpPr>
              <p:nvPr/>
            </p:nvSpPr>
            <p:spPr bwMode="auto">
              <a:xfrm>
                <a:off x="1160143" y="5169581"/>
                <a:ext cx="711777" cy="351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r>
                  <a:rPr lang="en-US" altLang="en-US" sz="1400" b="1" dirty="0">
                    <a:latin typeface="Arial" panose="020B0604020202020204" pitchFamily="34" charset="0"/>
                    <a:cs typeface="Arial" panose="020B0604020202020204" pitchFamily="34" charset="0"/>
                  </a:rPr>
                  <a:t>1 year</a:t>
                </a:r>
              </a:p>
            </p:txBody>
          </p:sp>
          <p:sp>
            <p:nvSpPr>
              <p:cNvPr id="40999" name="TextBox 33"/>
              <p:cNvSpPr txBox="1">
                <a:spLocks noChangeArrowheads="1"/>
              </p:cNvSpPr>
              <p:nvPr/>
            </p:nvSpPr>
            <p:spPr bwMode="auto">
              <a:xfrm>
                <a:off x="2675297" y="5169581"/>
                <a:ext cx="812484" cy="351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r>
                  <a:rPr lang="en-US" altLang="en-US" sz="1400" b="1" dirty="0">
                    <a:latin typeface="Arial" panose="020B0604020202020204" pitchFamily="34" charset="0"/>
                    <a:cs typeface="Arial" panose="020B0604020202020204" pitchFamily="34" charset="0"/>
                  </a:rPr>
                  <a:t>3 years</a:t>
                </a:r>
              </a:p>
            </p:txBody>
          </p:sp>
          <p:sp>
            <p:nvSpPr>
              <p:cNvPr id="41000" name="TextBox 34"/>
              <p:cNvSpPr txBox="1">
                <a:spLocks noChangeArrowheads="1"/>
              </p:cNvSpPr>
              <p:nvPr/>
            </p:nvSpPr>
            <p:spPr bwMode="auto">
              <a:xfrm>
                <a:off x="4241957" y="5169581"/>
                <a:ext cx="812484" cy="351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r>
                  <a:rPr lang="en-US" altLang="en-US" sz="1400" b="1" dirty="0">
                    <a:latin typeface="Arial" panose="020B0604020202020204" pitchFamily="34" charset="0"/>
                    <a:cs typeface="Arial" panose="020B0604020202020204" pitchFamily="34" charset="0"/>
                  </a:rPr>
                  <a:t>5 years</a:t>
                </a:r>
              </a:p>
            </p:txBody>
          </p:sp>
          <p:sp>
            <p:nvSpPr>
              <p:cNvPr id="41001" name="TextBox 35"/>
              <p:cNvSpPr txBox="1">
                <a:spLocks noChangeArrowheads="1"/>
              </p:cNvSpPr>
              <p:nvPr/>
            </p:nvSpPr>
            <p:spPr bwMode="auto">
              <a:xfrm>
                <a:off x="6604163" y="5169581"/>
                <a:ext cx="812484" cy="351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r>
                  <a:rPr lang="en-US" altLang="en-US" sz="1400" b="1" dirty="0">
                    <a:latin typeface="Arial" panose="020B0604020202020204" pitchFamily="34" charset="0"/>
                    <a:cs typeface="Arial" panose="020B0604020202020204" pitchFamily="34" charset="0"/>
                  </a:rPr>
                  <a:t>8 years</a:t>
                </a:r>
              </a:p>
            </p:txBody>
          </p:sp>
          <p:sp>
            <p:nvSpPr>
              <p:cNvPr id="41002" name="TextBox 44"/>
              <p:cNvSpPr txBox="1">
                <a:spLocks noChangeArrowheads="1"/>
              </p:cNvSpPr>
              <p:nvPr/>
            </p:nvSpPr>
            <p:spPr bwMode="auto">
              <a:xfrm>
                <a:off x="372251" y="4954500"/>
                <a:ext cx="273210" cy="316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r"/>
                <a:r>
                  <a:rPr lang="en-US" altLang="en-US" sz="1200" b="1" dirty="0">
                    <a:latin typeface="Arial" panose="020B0604020202020204" pitchFamily="34" charset="0"/>
                    <a:cs typeface="Arial" panose="020B0604020202020204" pitchFamily="34" charset="0"/>
                  </a:rPr>
                  <a:t>0</a:t>
                </a:r>
              </a:p>
            </p:txBody>
          </p:sp>
          <p:sp>
            <p:nvSpPr>
              <p:cNvPr id="41003" name="TextBox 45"/>
              <p:cNvSpPr txBox="1">
                <a:spLocks noChangeArrowheads="1"/>
              </p:cNvSpPr>
              <p:nvPr/>
            </p:nvSpPr>
            <p:spPr bwMode="auto">
              <a:xfrm>
                <a:off x="286164" y="4297072"/>
                <a:ext cx="359299" cy="316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r"/>
                <a:r>
                  <a:rPr lang="en-US" altLang="en-US" sz="1200" b="1" dirty="0">
                    <a:latin typeface="Arial" panose="020B0604020202020204" pitchFamily="34" charset="0"/>
                    <a:cs typeface="Arial" panose="020B0604020202020204" pitchFamily="34" charset="0"/>
                  </a:rPr>
                  <a:t>20</a:t>
                </a:r>
              </a:p>
            </p:txBody>
          </p:sp>
          <p:sp>
            <p:nvSpPr>
              <p:cNvPr id="41004" name="TextBox 46"/>
              <p:cNvSpPr txBox="1">
                <a:spLocks noChangeArrowheads="1"/>
              </p:cNvSpPr>
              <p:nvPr/>
            </p:nvSpPr>
            <p:spPr bwMode="auto">
              <a:xfrm>
                <a:off x="286164" y="3642758"/>
                <a:ext cx="359299" cy="316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r"/>
                <a:r>
                  <a:rPr lang="en-US" altLang="en-US" sz="1200" b="1" dirty="0">
                    <a:latin typeface="Arial" panose="020B0604020202020204" pitchFamily="34" charset="0"/>
                    <a:cs typeface="Arial" panose="020B0604020202020204" pitchFamily="34" charset="0"/>
                  </a:rPr>
                  <a:t>40</a:t>
                </a:r>
              </a:p>
            </p:txBody>
          </p:sp>
          <p:sp>
            <p:nvSpPr>
              <p:cNvPr id="41005" name="TextBox 47"/>
              <p:cNvSpPr txBox="1">
                <a:spLocks noChangeArrowheads="1"/>
              </p:cNvSpPr>
              <p:nvPr/>
            </p:nvSpPr>
            <p:spPr bwMode="auto">
              <a:xfrm>
                <a:off x="286164" y="2974435"/>
                <a:ext cx="359299" cy="316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r"/>
                <a:r>
                  <a:rPr lang="en-US" altLang="en-US" sz="1200" b="1" dirty="0">
                    <a:latin typeface="Arial" panose="020B0604020202020204" pitchFamily="34" charset="0"/>
                    <a:cs typeface="Arial" panose="020B0604020202020204" pitchFamily="34" charset="0"/>
                  </a:rPr>
                  <a:t>60</a:t>
                </a:r>
              </a:p>
            </p:txBody>
          </p:sp>
          <p:sp>
            <p:nvSpPr>
              <p:cNvPr id="41006" name="TextBox 48"/>
              <p:cNvSpPr txBox="1">
                <a:spLocks noChangeArrowheads="1"/>
              </p:cNvSpPr>
              <p:nvPr/>
            </p:nvSpPr>
            <p:spPr bwMode="auto">
              <a:xfrm>
                <a:off x="286164" y="2314173"/>
                <a:ext cx="359299" cy="316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r"/>
                <a:r>
                  <a:rPr lang="en-US" altLang="en-US" sz="1200" b="1" dirty="0">
                    <a:latin typeface="Arial" panose="020B0604020202020204" pitchFamily="34" charset="0"/>
                    <a:cs typeface="Arial" panose="020B0604020202020204" pitchFamily="34" charset="0"/>
                  </a:rPr>
                  <a:t>80</a:t>
                </a:r>
              </a:p>
            </p:txBody>
          </p:sp>
          <p:sp>
            <p:nvSpPr>
              <p:cNvPr id="41007" name="TextBox 49"/>
              <p:cNvSpPr txBox="1">
                <a:spLocks noChangeArrowheads="1"/>
              </p:cNvSpPr>
              <p:nvPr/>
            </p:nvSpPr>
            <p:spPr bwMode="auto">
              <a:xfrm>
                <a:off x="200076" y="1651420"/>
                <a:ext cx="445389" cy="316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r"/>
                <a:r>
                  <a:rPr lang="en-US" altLang="en-US" sz="1200" b="1" dirty="0">
                    <a:latin typeface="Arial" panose="020B0604020202020204" pitchFamily="34" charset="0"/>
                    <a:cs typeface="Arial" panose="020B0604020202020204" pitchFamily="34" charset="0"/>
                  </a:rPr>
                  <a:t>100</a:t>
                </a:r>
              </a:p>
            </p:txBody>
          </p:sp>
          <p:sp>
            <p:nvSpPr>
              <p:cNvPr id="41008" name="TextBox 50"/>
              <p:cNvSpPr txBox="1">
                <a:spLocks noChangeArrowheads="1"/>
              </p:cNvSpPr>
              <p:nvPr/>
            </p:nvSpPr>
            <p:spPr bwMode="auto">
              <a:xfrm rot="16200000">
                <a:off x="-759115" y="3426571"/>
                <a:ext cx="1814652" cy="311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r>
                  <a:rPr lang="en-US" altLang="en-US" sz="1400" b="1" dirty="0">
                    <a:latin typeface="Arial" panose="020B0604020202020204" pitchFamily="34" charset="0"/>
                    <a:cs typeface="Arial" panose="020B0604020202020204" pitchFamily="34" charset="0"/>
                  </a:rPr>
                  <a:t>Survival rate (%)</a:t>
                </a:r>
              </a:p>
            </p:txBody>
          </p:sp>
          <p:sp>
            <p:nvSpPr>
              <p:cNvPr id="41009" name="TextBox 58"/>
              <p:cNvSpPr txBox="1">
                <a:spLocks noChangeArrowheads="1"/>
              </p:cNvSpPr>
              <p:nvPr/>
            </p:nvSpPr>
            <p:spPr bwMode="auto">
              <a:xfrm>
                <a:off x="7664326" y="4969247"/>
                <a:ext cx="1016751" cy="492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r>
                  <a:rPr lang="en-US" altLang="en-US" sz="1100" b="1" dirty="0">
                    <a:latin typeface="Arial" panose="020B0604020202020204" pitchFamily="34" charset="0"/>
                    <a:cs typeface="Arial" panose="020B0604020202020204" pitchFamily="34" charset="0"/>
                  </a:rPr>
                  <a:t>Years of follow-up</a:t>
                </a:r>
              </a:p>
            </p:txBody>
          </p:sp>
          <p:cxnSp>
            <p:nvCxnSpPr>
              <p:cNvPr id="52" name="Straight Connector 51"/>
              <p:cNvCxnSpPr/>
              <p:nvPr/>
            </p:nvCxnSpPr>
            <p:spPr>
              <a:xfrm>
                <a:off x="644548" y="1806547"/>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644548" y="2143051"/>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644548" y="2468445"/>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5" name="Straight Connector 54"/>
              <p:cNvCxnSpPr/>
              <p:nvPr/>
            </p:nvCxnSpPr>
            <p:spPr>
              <a:xfrm>
                <a:off x="644548" y="2800187"/>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a:off x="644548" y="3128755"/>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a:off x="644548" y="3454148"/>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a:off x="644548" y="3798589"/>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a:off x="644548" y="4104934"/>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a:xfrm>
                <a:off x="644548" y="4450962"/>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a:off x="644548" y="4781117"/>
                <a:ext cx="111855" cy="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40966" name="TextBox 36"/>
            <p:cNvSpPr txBox="1">
              <a:spLocks noChangeArrowheads="1"/>
            </p:cNvSpPr>
            <p:nvPr/>
          </p:nvSpPr>
          <p:spPr bwMode="auto">
            <a:xfrm>
              <a:off x="5769089" y="3705831"/>
              <a:ext cx="1280647"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lnSpc>
                  <a:spcPct val="90000"/>
                </a:lnSpc>
              </a:pPr>
              <a:r>
                <a:rPr lang="en-US" altLang="en-US" sz="1400" b="1" dirty="0">
                  <a:latin typeface="Arial" panose="020B0604020202020204" pitchFamily="34" charset="0"/>
                  <a:cs typeface="Arial" panose="020B0604020202020204" pitchFamily="34" charset="0"/>
                </a:rPr>
                <a:t>25%</a:t>
              </a:r>
              <a:br>
                <a:rPr lang="en-US" altLang="en-US" sz="1400" b="1" dirty="0">
                  <a:latin typeface="Arial" panose="020B0604020202020204" pitchFamily="34" charset="0"/>
                  <a:cs typeface="Arial" panose="020B0604020202020204" pitchFamily="34" charset="0"/>
                </a:rPr>
              </a:br>
              <a:r>
                <a:rPr lang="en-US" altLang="en-US" sz="1100" b="1" dirty="0">
                  <a:latin typeface="Arial" panose="020B0604020202020204" pitchFamily="34" charset="0"/>
                  <a:cs typeface="Arial" panose="020B0604020202020204" pitchFamily="34" charset="0"/>
                </a:rPr>
                <a:t>(95% CI 8-47%)</a:t>
              </a:r>
            </a:p>
          </p:txBody>
        </p:sp>
        <p:sp>
          <p:nvSpPr>
            <p:cNvPr id="40968" name="TextBox 38"/>
            <p:cNvSpPr txBox="1">
              <a:spLocks noChangeArrowheads="1"/>
            </p:cNvSpPr>
            <p:nvPr/>
          </p:nvSpPr>
          <p:spPr bwMode="auto">
            <a:xfrm>
              <a:off x="8218868" y="3943488"/>
              <a:ext cx="1280647"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lnSpc>
                  <a:spcPct val="90000"/>
                </a:lnSpc>
              </a:pPr>
              <a:r>
                <a:rPr lang="en-US" altLang="en-US" sz="1400" b="1" dirty="0">
                  <a:latin typeface="Arial" panose="020B0604020202020204" pitchFamily="34" charset="0"/>
                  <a:cs typeface="Arial" panose="020B0604020202020204" pitchFamily="34" charset="0"/>
                </a:rPr>
                <a:t>17%</a:t>
              </a:r>
              <a:br>
                <a:rPr lang="en-US" altLang="en-US" sz="1400" b="1" dirty="0">
                  <a:latin typeface="Arial" panose="020B0604020202020204" pitchFamily="34" charset="0"/>
                  <a:cs typeface="Arial" panose="020B0604020202020204" pitchFamily="34" charset="0"/>
                </a:rPr>
              </a:br>
              <a:r>
                <a:rPr lang="en-US" altLang="en-US" sz="1100" b="1" dirty="0">
                  <a:latin typeface="Arial" panose="020B0604020202020204" pitchFamily="34" charset="0"/>
                  <a:cs typeface="Arial" panose="020B0604020202020204" pitchFamily="34" charset="0"/>
                </a:rPr>
                <a:t>(95% CI 3-39%)</a:t>
              </a:r>
            </a:p>
          </p:txBody>
        </p:sp>
        <p:sp>
          <p:nvSpPr>
            <p:cNvPr id="40969" name="TextBox 39"/>
            <p:cNvSpPr txBox="1">
              <a:spLocks noChangeArrowheads="1"/>
            </p:cNvSpPr>
            <p:nvPr/>
          </p:nvSpPr>
          <p:spPr bwMode="auto">
            <a:xfrm>
              <a:off x="5550878" y="1553007"/>
              <a:ext cx="1365539"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lnSpc>
                  <a:spcPct val="90000"/>
                </a:lnSpc>
              </a:pPr>
              <a:r>
                <a:rPr lang="en-US" altLang="en-US" sz="1400" b="1" dirty="0">
                  <a:latin typeface="Arial" panose="020B0604020202020204" pitchFamily="34" charset="0"/>
                  <a:cs typeface="Arial" panose="020B0604020202020204" pitchFamily="34" charset="0"/>
                </a:rPr>
                <a:t>73%</a:t>
              </a:r>
              <a:br>
                <a:rPr lang="en-US" altLang="en-US" sz="1400" b="1" dirty="0">
                  <a:latin typeface="Arial" panose="020B0604020202020204" pitchFamily="34" charset="0"/>
                  <a:cs typeface="Arial" panose="020B0604020202020204" pitchFamily="34" charset="0"/>
                </a:rPr>
              </a:br>
              <a:r>
                <a:rPr lang="en-US" altLang="en-US" sz="1100" b="1" dirty="0">
                  <a:latin typeface="Arial" panose="020B0604020202020204" pitchFamily="34" charset="0"/>
                  <a:cs typeface="Arial" panose="020B0604020202020204" pitchFamily="34" charset="0"/>
                </a:rPr>
                <a:t>(95% CI 43-89%)</a:t>
              </a:r>
            </a:p>
          </p:txBody>
        </p:sp>
        <p:sp>
          <p:nvSpPr>
            <p:cNvPr id="40970" name="TextBox 40"/>
            <p:cNvSpPr txBox="1">
              <a:spLocks noChangeArrowheads="1"/>
            </p:cNvSpPr>
            <p:nvPr/>
          </p:nvSpPr>
          <p:spPr bwMode="auto">
            <a:xfrm>
              <a:off x="8086885" y="1553007"/>
              <a:ext cx="1365539"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lnSpc>
                  <a:spcPct val="90000"/>
                </a:lnSpc>
              </a:pPr>
              <a:r>
                <a:rPr lang="en-US" altLang="en-US" sz="1400" b="1" dirty="0">
                  <a:latin typeface="Arial" panose="020B0604020202020204" pitchFamily="34" charset="0"/>
                  <a:cs typeface="Arial" panose="020B0604020202020204" pitchFamily="34" charset="0"/>
                </a:rPr>
                <a:t>64%</a:t>
              </a:r>
              <a:br>
                <a:rPr lang="en-US" altLang="en-US" sz="1400" b="1" dirty="0">
                  <a:latin typeface="Arial" panose="020B0604020202020204" pitchFamily="34" charset="0"/>
                  <a:cs typeface="Arial" panose="020B0604020202020204" pitchFamily="34" charset="0"/>
                </a:rPr>
              </a:br>
              <a:r>
                <a:rPr lang="en-US" altLang="en-US" sz="1100" b="1" dirty="0">
                  <a:latin typeface="Arial" panose="020B0604020202020204" pitchFamily="34" charset="0"/>
                  <a:cs typeface="Arial" panose="020B0604020202020204" pitchFamily="34" charset="0"/>
                </a:rPr>
                <a:t>(95% CI 33-84%)</a:t>
              </a:r>
            </a:p>
          </p:txBody>
        </p:sp>
        <p:sp>
          <p:nvSpPr>
            <p:cNvPr id="40971" name="TextBox 41"/>
            <p:cNvSpPr txBox="1">
              <a:spLocks noChangeArrowheads="1"/>
            </p:cNvSpPr>
            <p:nvPr/>
          </p:nvSpPr>
          <p:spPr bwMode="auto">
            <a:xfrm>
              <a:off x="3849528" y="1553007"/>
              <a:ext cx="1365539"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lnSpc>
                  <a:spcPct val="90000"/>
                </a:lnSpc>
              </a:pPr>
              <a:r>
                <a:rPr lang="en-US" altLang="en-US" sz="1400" b="1" dirty="0">
                  <a:latin typeface="Arial" panose="020B0604020202020204" pitchFamily="34" charset="0"/>
                  <a:cs typeface="Arial" panose="020B0604020202020204" pitchFamily="34" charset="0"/>
                </a:rPr>
                <a:t>81%</a:t>
              </a:r>
              <a:br>
                <a:rPr lang="en-US" altLang="en-US" sz="1400" b="1" dirty="0">
                  <a:latin typeface="Arial" panose="020B0604020202020204" pitchFamily="34" charset="0"/>
                  <a:cs typeface="Arial" panose="020B0604020202020204" pitchFamily="34" charset="0"/>
                </a:rPr>
              </a:br>
              <a:r>
                <a:rPr lang="en-US" altLang="en-US" sz="1100" b="1" dirty="0">
                  <a:latin typeface="Arial" panose="020B0604020202020204" pitchFamily="34" charset="0"/>
                  <a:cs typeface="Arial" panose="020B0604020202020204" pitchFamily="34" charset="0"/>
                </a:rPr>
                <a:t>(95% CI 51-93%)</a:t>
              </a:r>
            </a:p>
          </p:txBody>
        </p:sp>
        <p:sp>
          <p:nvSpPr>
            <p:cNvPr id="40972" name="TextBox 42"/>
            <p:cNvSpPr txBox="1">
              <a:spLocks noChangeArrowheads="1"/>
            </p:cNvSpPr>
            <p:nvPr/>
          </p:nvSpPr>
          <p:spPr bwMode="auto">
            <a:xfrm>
              <a:off x="2480946" y="1553002"/>
              <a:ext cx="69507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r>
                <a:rPr lang="en-US" altLang="en-US" sz="1400" b="1" dirty="0">
                  <a:latin typeface="Arial" panose="020B0604020202020204" pitchFamily="34" charset="0"/>
                  <a:cs typeface="Arial" panose="020B0604020202020204" pitchFamily="34" charset="0"/>
                </a:rPr>
                <a:t>100%</a:t>
              </a:r>
            </a:p>
          </p:txBody>
        </p:sp>
        <p:sp>
          <p:nvSpPr>
            <p:cNvPr id="11" name="Freeform 10"/>
            <p:cNvSpPr>
              <a:spLocks/>
            </p:cNvSpPr>
            <p:nvPr/>
          </p:nvSpPr>
          <p:spPr bwMode="auto">
            <a:xfrm>
              <a:off x="1974112" y="1975507"/>
              <a:ext cx="7403460" cy="1045141"/>
            </a:xfrm>
            <a:custGeom>
              <a:avLst/>
              <a:gdLst>
                <a:gd name="T0" fmla="*/ 0 w 6814751"/>
                <a:gd name="T1" fmla="*/ 0 h 1192428"/>
                <a:gd name="T2" fmla="*/ 1491617 w 6814751"/>
                <a:gd name="T3" fmla="*/ 0 h 1192428"/>
                <a:gd name="T4" fmla="*/ 1491617 w 6814751"/>
                <a:gd name="T5" fmla="*/ 222678 h 1192428"/>
                <a:gd name="T6" fmla="*/ 2166087 w 6814751"/>
                <a:gd name="T7" fmla="*/ 222678 h 1192428"/>
                <a:gd name="T8" fmla="*/ 2166087 w 6814751"/>
                <a:gd name="T9" fmla="*/ 593807 h 1192428"/>
                <a:gd name="T10" fmla="*/ 4131130 w 6814751"/>
                <a:gd name="T11" fmla="*/ 593807 h 1192428"/>
                <a:gd name="T12" fmla="*/ 4131130 w 6814751"/>
                <a:gd name="T13" fmla="*/ 872154 h 1192428"/>
                <a:gd name="T14" fmla="*/ 5687600 w 6814751"/>
                <a:gd name="T15" fmla="*/ 872154 h 1192428"/>
                <a:gd name="T16" fmla="*/ 5687600 w 6814751"/>
                <a:gd name="T17" fmla="*/ 1193800 h 1192428"/>
                <a:gd name="T18" fmla="*/ 7153275 w 6814751"/>
                <a:gd name="T19" fmla="*/ 1193800 h 11924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814751" h="1192428">
                  <a:moveTo>
                    <a:pt x="0" y="0"/>
                  </a:moveTo>
                  <a:lnTo>
                    <a:pt x="1421027" y="0"/>
                  </a:lnTo>
                  <a:lnTo>
                    <a:pt x="1421027" y="222422"/>
                  </a:lnTo>
                  <a:lnTo>
                    <a:pt x="2063578" y="222422"/>
                  </a:lnTo>
                  <a:lnTo>
                    <a:pt x="2063578" y="593125"/>
                  </a:lnTo>
                  <a:lnTo>
                    <a:pt x="3935627" y="593125"/>
                  </a:lnTo>
                  <a:lnTo>
                    <a:pt x="3935627" y="871152"/>
                  </a:lnTo>
                  <a:lnTo>
                    <a:pt x="5418438" y="871152"/>
                  </a:lnTo>
                  <a:lnTo>
                    <a:pt x="5418438" y="1192428"/>
                  </a:lnTo>
                  <a:lnTo>
                    <a:pt x="6814751" y="1192428"/>
                  </a:lnTo>
                </a:path>
              </a:pathLst>
            </a:custGeom>
            <a:noFill/>
            <a:ln w="38100" cap="flat" cmpd="sng">
              <a:solidFill>
                <a:srgbClr val="FF0000"/>
              </a:solidFill>
              <a:prstDash val="solid"/>
              <a:round/>
              <a:headEnd/>
              <a:tailEnd/>
            </a:ln>
            <a:effectLst/>
            <a:extLst>
              <a:ext uri="{909E8E84-426E-40DD-AFC4-6F175D3DCCD1}">
                <a14:hiddenFill xmlns:a14="http://schemas.microsoft.com/office/drawing/2010/main">
                  <a:solidFill>
                    <a:srgbClr val="FFFFFF"/>
                  </a:solidFill>
                </a14:hiddenFill>
              </a:ext>
            </a:extLst>
          </p:spPr>
          <p:txBody>
            <a:bodyPr anchor="ctr"/>
            <a:lstStyle/>
            <a:p>
              <a:endParaRPr lang="en-US" sz="1600" dirty="0">
                <a:latin typeface="Arial" panose="020B0604020202020204" pitchFamily="34" charset="0"/>
                <a:cs typeface="Arial" panose="020B0604020202020204" pitchFamily="34" charset="0"/>
              </a:endParaRPr>
            </a:p>
          </p:txBody>
        </p:sp>
        <p:grpSp>
          <p:nvGrpSpPr>
            <p:cNvPr id="40974" name="Group 27"/>
            <p:cNvGrpSpPr>
              <a:grpSpLocks/>
            </p:cNvGrpSpPr>
            <p:nvPr/>
          </p:nvGrpSpPr>
          <p:grpSpPr bwMode="auto">
            <a:xfrm>
              <a:off x="1974109" y="1975506"/>
              <a:ext cx="7449465" cy="2700410"/>
              <a:chOff x="815546" y="1804086"/>
              <a:chExt cx="6855082" cy="3083920"/>
            </a:xfrm>
          </p:grpSpPr>
          <p:sp>
            <p:nvSpPr>
              <p:cNvPr id="12" name="Freeform 11"/>
              <p:cNvSpPr/>
              <p:nvPr/>
            </p:nvSpPr>
            <p:spPr>
              <a:xfrm>
                <a:off x="815546" y="1804086"/>
                <a:ext cx="3929502" cy="2477612"/>
              </a:xfrm>
              <a:custGeom>
                <a:avLst/>
                <a:gdLst>
                  <a:gd name="connsiteX0" fmla="*/ 0 w 3935627"/>
                  <a:gd name="connsiteY0" fmla="*/ 0 h 2477530"/>
                  <a:gd name="connsiteX1" fmla="*/ 160638 w 3935627"/>
                  <a:gd name="connsiteY1" fmla="*/ 0 h 2477530"/>
                  <a:gd name="connsiteX2" fmla="*/ 160638 w 3935627"/>
                  <a:gd name="connsiteY2" fmla="*/ 228600 h 2477530"/>
                  <a:gd name="connsiteX3" fmla="*/ 370703 w 3935627"/>
                  <a:gd name="connsiteY3" fmla="*/ 228600 h 2477530"/>
                  <a:gd name="connsiteX4" fmla="*/ 370703 w 3935627"/>
                  <a:gd name="connsiteY4" fmla="*/ 438665 h 2477530"/>
                  <a:gd name="connsiteX5" fmla="*/ 698157 w 3935627"/>
                  <a:gd name="connsiteY5" fmla="*/ 438665 h 2477530"/>
                  <a:gd name="connsiteX6" fmla="*/ 698157 w 3935627"/>
                  <a:gd name="connsiteY6" fmla="*/ 667265 h 2477530"/>
                  <a:gd name="connsiteX7" fmla="*/ 797011 w 3935627"/>
                  <a:gd name="connsiteY7" fmla="*/ 667265 h 2477530"/>
                  <a:gd name="connsiteX8" fmla="*/ 797011 w 3935627"/>
                  <a:gd name="connsiteY8" fmla="*/ 803190 h 2477530"/>
                  <a:gd name="connsiteX9" fmla="*/ 1149178 w 3935627"/>
                  <a:gd name="connsiteY9" fmla="*/ 803190 h 2477530"/>
                  <a:gd name="connsiteX10" fmla="*/ 1149178 w 3935627"/>
                  <a:gd name="connsiteY10" fmla="*/ 1075038 h 2477530"/>
                  <a:gd name="connsiteX11" fmla="*/ 1451919 w 3935627"/>
                  <a:gd name="connsiteY11" fmla="*/ 1075038 h 2477530"/>
                  <a:gd name="connsiteX12" fmla="*/ 1451919 w 3935627"/>
                  <a:gd name="connsiteY12" fmla="*/ 1278925 h 2477530"/>
                  <a:gd name="connsiteX13" fmla="*/ 1699054 w 3935627"/>
                  <a:gd name="connsiteY13" fmla="*/ 1278925 h 2477530"/>
                  <a:gd name="connsiteX14" fmla="*/ 1699054 w 3935627"/>
                  <a:gd name="connsiteY14" fmla="*/ 1507525 h 2477530"/>
                  <a:gd name="connsiteX15" fmla="*/ 1797908 w 3935627"/>
                  <a:gd name="connsiteY15" fmla="*/ 1507525 h 2477530"/>
                  <a:gd name="connsiteX16" fmla="*/ 1797908 w 3935627"/>
                  <a:gd name="connsiteY16" fmla="*/ 1717590 h 2477530"/>
                  <a:gd name="connsiteX17" fmla="*/ 1853513 w 3935627"/>
                  <a:gd name="connsiteY17" fmla="*/ 1717590 h 2477530"/>
                  <a:gd name="connsiteX18" fmla="*/ 1853513 w 3935627"/>
                  <a:gd name="connsiteY18" fmla="*/ 2267465 h 2477530"/>
                  <a:gd name="connsiteX19" fmla="*/ 2353962 w 3935627"/>
                  <a:gd name="connsiteY19" fmla="*/ 2267465 h 2477530"/>
                  <a:gd name="connsiteX20" fmla="*/ 2353962 w 3935627"/>
                  <a:gd name="connsiteY20" fmla="*/ 2477530 h 2477530"/>
                  <a:gd name="connsiteX21" fmla="*/ 3929449 w 3935627"/>
                  <a:gd name="connsiteY21" fmla="*/ 2477530 h 2477530"/>
                  <a:gd name="connsiteX22" fmla="*/ 3935627 w 3935627"/>
                  <a:gd name="connsiteY22" fmla="*/ 2458995 h 2477530"/>
                  <a:gd name="connsiteX0" fmla="*/ 0 w 3929449"/>
                  <a:gd name="connsiteY0" fmla="*/ 0 h 2477530"/>
                  <a:gd name="connsiteX1" fmla="*/ 160638 w 3929449"/>
                  <a:gd name="connsiteY1" fmla="*/ 0 h 2477530"/>
                  <a:gd name="connsiteX2" fmla="*/ 160638 w 3929449"/>
                  <a:gd name="connsiteY2" fmla="*/ 228600 h 2477530"/>
                  <a:gd name="connsiteX3" fmla="*/ 370703 w 3929449"/>
                  <a:gd name="connsiteY3" fmla="*/ 228600 h 2477530"/>
                  <a:gd name="connsiteX4" fmla="*/ 370703 w 3929449"/>
                  <a:gd name="connsiteY4" fmla="*/ 438665 h 2477530"/>
                  <a:gd name="connsiteX5" fmla="*/ 698157 w 3929449"/>
                  <a:gd name="connsiteY5" fmla="*/ 438665 h 2477530"/>
                  <a:gd name="connsiteX6" fmla="*/ 698157 w 3929449"/>
                  <a:gd name="connsiteY6" fmla="*/ 667265 h 2477530"/>
                  <a:gd name="connsiteX7" fmla="*/ 797011 w 3929449"/>
                  <a:gd name="connsiteY7" fmla="*/ 667265 h 2477530"/>
                  <a:gd name="connsiteX8" fmla="*/ 797011 w 3929449"/>
                  <a:gd name="connsiteY8" fmla="*/ 803190 h 2477530"/>
                  <a:gd name="connsiteX9" fmla="*/ 1149178 w 3929449"/>
                  <a:gd name="connsiteY9" fmla="*/ 803190 h 2477530"/>
                  <a:gd name="connsiteX10" fmla="*/ 1149178 w 3929449"/>
                  <a:gd name="connsiteY10" fmla="*/ 1075038 h 2477530"/>
                  <a:gd name="connsiteX11" fmla="*/ 1451919 w 3929449"/>
                  <a:gd name="connsiteY11" fmla="*/ 1075038 h 2477530"/>
                  <a:gd name="connsiteX12" fmla="*/ 1451919 w 3929449"/>
                  <a:gd name="connsiteY12" fmla="*/ 1278925 h 2477530"/>
                  <a:gd name="connsiteX13" fmla="*/ 1699054 w 3929449"/>
                  <a:gd name="connsiteY13" fmla="*/ 1278925 h 2477530"/>
                  <a:gd name="connsiteX14" fmla="*/ 1699054 w 3929449"/>
                  <a:gd name="connsiteY14" fmla="*/ 1507525 h 2477530"/>
                  <a:gd name="connsiteX15" fmla="*/ 1797908 w 3929449"/>
                  <a:gd name="connsiteY15" fmla="*/ 1507525 h 2477530"/>
                  <a:gd name="connsiteX16" fmla="*/ 1797908 w 3929449"/>
                  <a:gd name="connsiteY16" fmla="*/ 1717590 h 2477530"/>
                  <a:gd name="connsiteX17" fmla="*/ 1853513 w 3929449"/>
                  <a:gd name="connsiteY17" fmla="*/ 1717590 h 2477530"/>
                  <a:gd name="connsiteX18" fmla="*/ 1853513 w 3929449"/>
                  <a:gd name="connsiteY18" fmla="*/ 2267465 h 2477530"/>
                  <a:gd name="connsiteX19" fmla="*/ 2353962 w 3929449"/>
                  <a:gd name="connsiteY19" fmla="*/ 2267465 h 2477530"/>
                  <a:gd name="connsiteX20" fmla="*/ 2353962 w 3929449"/>
                  <a:gd name="connsiteY20" fmla="*/ 2477530 h 2477530"/>
                  <a:gd name="connsiteX21" fmla="*/ 3929449 w 3929449"/>
                  <a:gd name="connsiteY21" fmla="*/ 2477530 h 24775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929449" h="2477530">
                    <a:moveTo>
                      <a:pt x="0" y="0"/>
                    </a:moveTo>
                    <a:lnTo>
                      <a:pt x="160638" y="0"/>
                    </a:lnTo>
                    <a:lnTo>
                      <a:pt x="160638" y="228600"/>
                    </a:lnTo>
                    <a:lnTo>
                      <a:pt x="370703" y="228600"/>
                    </a:lnTo>
                    <a:lnTo>
                      <a:pt x="370703" y="438665"/>
                    </a:lnTo>
                    <a:lnTo>
                      <a:pt x="698157" y="438665"/>
                    </a:lnTo>
                    <a:lnTo>
                      <a:pt x="698157" y="667265"/>
                    </a:lnTo>
                    <a:lnTo>
                      <a:pt x="797011" y="667265"/>
                    </a:lnTo>
                    <a:lnTo>
                      <a:pt x="797011" y="803190"/>
                    </a:lnTo>
                    <a:lnTo>
                      <a:pt x="1149178" y="803190"/>
                    </a:lnTo>
                    <a:lnTo>
                      <a:pt x="1149178" y="1075038"/>
                    </a:lnTo>
                    <a:lnTo>
                      <a:pt x="1451919" y="1075038"/>
                    </a:lnTo>
                    <a:lnTo>
                      <a:pt x="1451919" y="1278925"/>
                    </a:lnTo>
                    <a:lnTo>
                      <a:pt x="1699054" y="1278925"/>
                    </a:lnTo>
                    <a:lnTo>
                      <a:pt x="1699054" y="1507525"/>
                    </a:lnTo>
                    <a:lnTo>
                      <a:pt x="1797908" y="1507525"/>
                    </a:lnTo>
                    <a:lnTo>
                      <a:pt x="1797908" y="1717590"/>
                    </a:lnTo>
                    <a:lnTo>
                      <a:pt x="1853513" y="1717590"/>
                    </a:lnTo>
                    <a:lnTo>
                      <a:pt x="1853513" y="2267465"/>
                    </a:lnTo>
                    <a:lnTo>
                      <a:pt x="2353962" y="2267465"/>
                    </a:lnTo>
                    <a:lnTo>
                      <a:pt x="2353962" y="2477530"/>
                    </a:lnTo>
                    <a:lnTo>
                      <a:pt x="3929449" y="2477530"/>
                    </a:lnTo>
                  </a:path>
                </a:pathLst>
              </a:custGeom>
              <a:no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600" dirty="0">
                  <a:solidFill>
                    <a:schemeClr val="tx1"/>
                  </a:solidFill>
                  <a:latin typeface="Arial" panose="020B0604020202020204" pitchFamily="34" charset="0"/>
                  <a:cs typeface="Arial" panose="020B0604020202020204" pitchFamily="34" charset="0"/>
                </a:endParaRPr>
              </a:p>
            </p:txBody>
          </p:sp>
          <p:sp>
            <p:nvSpPr>
              <p:cNvPr id="13" name="Freeform 12"/>
              <p:cNvSpPr/>
              <p:nvPr/>
            </p:nvSpPr>
            <p:spPr>
              <a:xfrm>
                <a:off x="4739000" y="4276936"/>
                <a:ext cx="2931628" cy="611070"/>
              </a:xfrm>
              <a:custGeom>
                <a:avLst/>
                <a:gdLst>
                  <a:gd name="connsiteX0" fmla="*/ 0 w 2931459"/>
                  <a:gd name="connsiteY0" fmla="*/ 0 h 611841"/>
                  <a:gd name="connsiteX1" fmla="*/ 0 w 2931459"/>
                  <a:gd name="connsiteY1" fmla="*/ 295835 h 611841"/>
                  <a:gd name="connsiteX2" fmla="*/ 2380130 w 2931459"/>
                  <a:gd name="connsiteY2" fmla="*/ 295835 h 611841"/>
                  <a:gd name="connsiteX3" fmla="*/ 2380130 w 2931459"/>
                  <a:gd name="connsiteY3" fmla="*/ 611841 h 611841"/>
                  <a:gd name="connsiteX4" fmla="*/ 2931459 w 2931459"/>
                  <a:gd name="connsiteY4" fmla="*/ 611841 h 611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1459" h="611841">
                    <a:moveTo>
                      <a:pt x="0" y="0"/>
                    </a:moveTo>
                    <a:lnTo>
                      <a:pt x="0" y="295835"/>
                    </a:lnTo>
                    <a:lnTo>
                      <a:pt x="2380130" y="295835"/>
                    </a:lnTo>
                    <a:lnTo>
                      <a:pt x="2380130" y="611841"/>
                    </a:lnTo>
                    <a:lnTo>
                      <a:pt x="2931459" y="611841"/>
                    </a:lnTo>
                  </a:path>
                </a:pathLst>
              </a:custGeom>
              <a:no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600" dirty="0">
                  <a:solidFill>
                    <a:schemeClr val="tx1"/>
                  </a:solidFill>
                  <a:latin typeface="Arial" panose="020B0604020202020204" pitchFamily="34" charset="0"/>
                  <a:cs typeface="Arial" panose="020B0604020202020204" pitchFamily="34" charset="0"/>
                </a:endParaRPr>
              </a:p>
            </p:txBody>
          </p:sp>
        </p:grpSp>
        <p:sp>
          <p:nvSpPr>
            <p:cNvPr id="40975" name="TextBox 55"/>
            <p:cNvSpPr txBox="1">
              <a:spLocks noChangeArrowheads="1"/>
            </p:cNvSpPr>
            <p:nvPr/>
          </p:nvSpPr>
          <p:spPr bwMode="auto">
            <a:xfrm>
              <a:off x="2888568" y="2205638"/>
              <a:ext cx="1365539" cy="493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lnSpc>
                  <a:spcPct val="90000"/>
                </a:lnSpc>
              </a:pPr>
              <a:r>
                <a:rPr lang="en-US" altLang="en-US" sz="1800" b="1" dirty="0">
                  <a:latin typeface="Arial" panose="020B0604020202020204" pitchFamily="34" charset="0"/>
                  <a:cs typeface="Arial" panose="020B0604020202020204" pitchFamily="34" charset="0"/>
                </a:rPr>
                <a:t>71%</a:t>
              </a:r>
              <a:br>
                <a:rPr lang="en-US" altLang="en-US" sz="1800" b="1" dirty="0">
                  <a:latin typeface="Arial" panose="020B0604020202020204" pitchFamily="34" charset="0"/>
                  <a:cs typeface="Arial" panose="020B0604020202020204" pitchFamily="34" charset="0"/>
                </a:rPr>
              </a:br>
              <a:r>
                <a:rPr lang="en-US" altLang="en-US" sz="1100" b="1" dirty="0">
                  <a:latin typeface="Arial" panose="020B0604020202020204" pitchFamily="34" charset="0"/>
                  <a:cs typeface="Arial" panose="020B0604020202020204" pitchFamily="34" charset="0"/>
                </a:rPr>
                <a:t>(95% CI 46-90%)</a:t>
              </a:r>
            </a:p>
          </p:txBody>
        </p:sp>
        <p:sp>
          <p:nvSpPr>
            <p:cNvPr id="40976" name="TextBox 56"/>
            <p:cNvSpPr txBox="1">
              <a:spLocks noChangeArrowheads="1"/>
            </p:cNvSpPr>
            <p:nvPr/>
          </p:nvSpPr>
          <p:spPr bwMode="auto">
            <a:xfrm>
              <a:off x="2124685" y="3855925"/>
              <a:ext cx="2431081" cy="840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nSpc>
                  <a:spcPct val="90000"/>
                </a:lnSpc>
              </a:pPr>
              <a:r>
                <a:rPr lang="en-US" altLang="en-US" sz="1800" b="1" dirty="0">
                  <a:latin typeface="Arial" panose="020B0604020202020204" pitchFamily="34" charset="0"/>
                  <a:cs typeface="Arial" panose="020B0604020202020204" pitchFamily="34" charset="0"/>
                </a:rPr>
                <a:t>p=0.0037</a:t>
              </a:r>
              <a:br>
                <a:rPr lang="en-US" altLang="en-US" sz="1800" b="1" dirty="0">
                  <a:latin typeface="Arial" panose="020B0604020202020204" pitchFamily="34" charset="0"/>
                  <a:cs typeface="Arial" panose="020B0604020202020204" pitchFamily="34" charset="0"/>
                </a:rPr>
              </a:br>
              <a:r>
                <a:rPr lang="en-US" altLang="en-US" sz="1800" b="1" dirty="0">
                  <a:latin typeface="Arial" panose="020B0604020202020204" pitchFamily="34" charset="0"/>
                  <a:cs typeface="Arial" panose="020B0604020202020204" pitchFamily="34" charset="0"/>
                </a:rPr>
                <a:t>HR=4.15</a:t>
              </a:r>
              <a:br>
                <a:rPr lang="en-US" altLang="en-US" sz="1800" b="1" dirty="0">
                  <a:latin typeface="Arial" panose="020B0604020202020204" pitchFamily="34" charset="0"/>
                  <a:cs typeface="Arial" panose="020B0604020202020204" pitchFamily="34" charset="0"/>
                </a:rPr>
              </a:br>
              <a:r>
                <a:rPr lang="en-US" altLang="en-US" sz="1800" b="1" dirty="0">
                  <a:latin typeface="Arial" panose="020B0604020202020204" pitchFamily="34" charset="0"/>
                  <a:cs typeface="Arial" panose="020B0604020202020204" pitchFamily="34" charset="0"/>
                </a:rPr>
                <a:t>(CI 95% 1.47-11.71)</a:t>
              </a:r>
            </a:p>
          </p:txBody>
        </p:sp>
        <p:sp>
          <p:nvSpPr>
            <p:cNvPr id="40967" name="TextBox 37"/>
            <p:cNvSpPr txBox="1">
              <a:spLocks noChangeArrowheads="1"/>
            </p:cNvSpPr>
            <p:nvPr/>
          </p:nvSpPr>
          <p:spPr bwMode="auto">
            <a:xfrm>
              <a:off x="4086246" y="3463677"/>
              <a:ext cx="1365538"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ea typeface="MS PGothic" pitchFamily="34" charset="-128"/>
                </a:defRPr>
              </a:lvl1pPr>
              <a:lvl2pPr marL="742950" indent="-285750">
                <a:defRPr sz="2400">
                  <a:solidFill>
                    <a:schemeClr val="tx1"/>
                  </a:solidFill>
                  <a:latin typeface="Times New Roman" pitchFamily="18" charset="0"/>
                  <a:ea typeface="MS PGothic" pitchFamily="34" charset="-128"/>
                </a:defRPr>
              </a:lvl2pPr>
              <a:lvl3pPr marL="1143000" indent="-228600">
                <a:defRPr sz="2400">
                  <a:solidFill>
                    <a:schemeClr val="tx1"/>
                  </a:solidFill>
                  <a:latin typeface="Times New Roman" pitchFamily="18" charset="0"/>
                  <a:ea typeface="MS PGothic" pitchFamily="34" charset="-128"/>
                </a:defRPr>
              </a:lvl3pPr>
              <a:lvl4pPr marL="1600200" indent="-228600">
                <a:defRPr sz="2400">
                  <a:solidFill>
                    <a:schemeClr val="tx1"/>
                  </a:solidFill>
                  <a:latin typeface="Times New Roman" pitchFamily="18" charset="0"/>
                  <a:ea typeface="MS PGothic" pitchFamily="34" charset="-128"/>
                </a:defRPr>
              </a:lvl4pPr>
              <a:lvl5pPr marL="2057400" indent="-22860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algn="ctr">
                <a:lnSpc>
                  <a:spcPct val="90000"/>
                </a:lnSpc>
              </a:pPr>
              <a:r>
                <a:rPr lang="en-US" altLang="en-US" sz="1400" b="1" dirty="0">
                  <a:latin typeface="Arial" panose="020B0604020202020204" pitchFamily="34" charset="0"/>
                  <a:cs typeface="Arial" panose="020B0604020202020204" pitchFamily="34" charset="0"/>
                </a:rPr>
                <a:t>31%</a:t>
              </a:r>
              <a:br>
                <a:rPr lang="en-US" altLang="en-US" sz="1400" b="1" dirty="0">
                  <a:latin typeface="Arial" panose="020B0604020202020204" pitchFamily="34" charset="0"/>
                  <a:cs typeface="Arial" panose="020B0604020202020204" pitchFamily="34" charset="0"/>
                </a:rPr>
              </a:br>
              <a:r>
                <a:rPr lang="en-US" altLang="en-US" sz="1100" b="1" dirty="0">
                  <a:latin typeface="Arial" panose="020B0604020202020204" pitchFamily="34" charset="0"/>
                  <a:cs typeface="Arial" panose="020B0604020202020204" pitchFamily="34" charset="0"/>
                </a:rPr>
                <a:t>(95% CI 11-54%)</a:t>
              </a:r>
            </a:p>
          </p:txBody>
        </p:sp>
        <p:sp>
          <p:nvSpPr>
            <p:cNvPr id="63" name="Rectangle 6">
              <a:extLst>
                <a:ext uri="{FF2B5EF4-FFF2-40B4-BE49-F238E27FC236}">
                  <a16:creationId xmlns:a16="http://schemas.microsoft.com/office/drawing/2014/main" id="{0BB5FB36-B9FC-D340-A7AA-6DEC3C9A4B12}"/>
                </a:ext>
              </a:extLst>
            </p:cNvPr>
            <p:cNvSpPr>
              <a:spLocks noChangeArrowheads="1"/>
            </p:cNvSpPr>
            <p:nvPr/>
          </p:nvSpPr>
          <p:spPr bwMode="auto">
            <a:xfrm>
              <a:off x="6754692" y="2066926"/>
              <a:ext cx="3479922" cy="923330"/>
            </a:xfrm>
            <a:prstGeom prst="rect">
              <a:avLst/>
            </a:prstGeom>
            <a:noFill/>
            <a:ln>
              <a:noFill/>
            </a:ln>
            <a:effectLst>
              <a:prstShdw prst="shdw17" dist="17961" dir="2700000">
                <a:srgbClr val="000000">
                  <a:alpha val="74997"/>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spAutoFit/>
            </a:bodyPr>
            <a:lstStyle/>
            <a:p>
              <a:pPr algn="ctr">
                <a:defRPr/>
              </a:pPr>
              <a:r>
                <a:rPr lang="en-US" b="1" dirty="0">
                  <a:latin typeface="Arial" panose="020B0604020202020204" pitchFamily="34" charset="0"/>
                  <a:cs typeface="Arial" panose="020B0604020202020204" pitchFamily="34" charset="0"/>
                </a:rPr>
                <a:t>Systematic PAH Detection Program</a:t>
              </a:r>
            </a:p>
            <a:p>
              <a:pPr algn="ctr">
                <a:defRPr/>
              </a:pPr>
              <a:r>
                <a:rPr lang="en-US" b="1" dirty="0">
                  <a:latin typeface="Arial" panose="020B0604020202020204" pitchFamily="34" charset="0"/>
                  <a:cs typeface="Arial" panose="020B0604020202020204" pitchFamily="34" charset="0"/>
                </a:rPr>
                <a:t> n = 16 </a:t>
              </a:r>
            </a:p>
          </p:txBody>
        </p:sp>
        <p:sp>
          <p:nvSpPr>
            <p:cNvPr id="64" name="Rectangle 5">
              <a:extLst>
                <a:ext uri="{FF2B5EF4-FFF2-40B4-BE49-F238E27FC236}">
                  <a16:creationId xmlns:a16="http://schemas.microsoft.com/office/drawing/2014/main" id="{5D57ECBB-6C77-CD22-C15F-D9DAD2E1F2BA}"/>
                </a:ext>
              </a:extLst>
            </p:cNvPr>
            <p:cNvSpPr>
              <a:spLocks noChangeArrowheads="1"/>
            </p:cNvSpPr>
            <p:nvPr/>
          </p:nvSpPr>
          <p:spPr bwMode="auto">
            <a:xfrm>
              <a:off x="6461550" y="3209925"/>
              <a:ext cx="3124002" cy="646331"/>
            </a:xfrm>
            <a:prstGeom prst="rect">
              <a:avLst/>
            </a:prstGeom>
            <a:noFill/>
            <a:ln>
              <a:noFill/>
            </a:ln>
            <a:effectLst>
              <a:prstShdw prst="shdw17" dist="17961" dir="2700000">
                <a:srgbClr val="000000">
                  <a:alpha val="74997"/>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none">
              <a:spAutoFit/>
            </a:bodyPr>
            <a:lstStyle/>
            <a:p>
              <a:pPr algn="ctr">
                <a:defRPr/>
              </a:pPr>
              <a:r>
                <a:rPr lang="en-US" b="1" dirty="0">
                  <a:latin typeface="Arial" panose="020B0604020202020204" pitchFamily="34" charset="0"/>
                  <a:cs typeface="Arial" panose="020B0604020202020204" pitchFamily="34" charset="0"/>
                </a:rPr>
                <a:t>Routine Clinical Practice</a:t>
              </a:r>
            </a:p>
            <a:p>
              <a:pPr algn="ctr">
                <a:defRPr/>
              </a:pPr>
              <a:r>
                <a:rPr lang="en-US" b="1" dirty="0">
                  <a:latin typeface="Arial" panose="020B0604020202020204" pitchFamily="34" charset="0"/>
                  <a:cs typeface="Arial" panose="020B0604020202020204" pitchFamily="34" charset="0"/>
                </a:rPr>
                <a:t> n = 16</a:t>
              </a:r>
            </a:p>
          </p:txBody>
        </p:sp>
      </p:grpSp>
    </p:spTree>
    <p:extLst>
      <p:ext uri="{BB962C8B-B14F-4D97-AF65-F5344CB8AC3E}">
        <p14:creationId xmlns:p14="http://schemas.microsoft.com/office/powerpoint/2010/main" val="164711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127" y="69852"/>
            <a:ext cx="10744200" cy="738884"/>
          </a:xfrm>
        </p:spPr>
        <p:txBody>
          <a:bodyPr>
            <a:normAutofit/>
          </a:bodyPr>
          <a:lstStyle/>
          <a:p>
            <a:r>
              <a:rPr lang="en-US" dirty="0"/>
              <a:t>Screening of High-Risk Populations for PAH</a:t>
            </a:r>
          </a:p>
        </p:txBody>
      </p:sp>
      <p:sp>
        <p:nvSpPr>
          <p:cNvPr id="7" name="Content Placeholder 6"/>
          <p:cNvSpPr txBox="1">
            <a:spLocks noGrp="1"/>
          </p:cNvSpPr>
          <p:nvPr>
            <p:ph idx="1"/>
          </p:nvPr>
        </p:nvSpPr>
        <p:spPr>
          <a:xfrm>
            <a:off x="626033" y="808736"/>
            <a:ext cx="11375921" cy="5728782"/>
          </a:xfrm>
        </p:spPr>
        <p:txBody>
          <a:bodyPr>
            <a:normAutofit fontScale="92500" lnSpcReduction="10000"/>
          </a:bodyPr>
          <a:lstStyle/>
          <a:p>
            <a:pPr>
              <a:lnSpc>
                <a:spcPct val="120000"/>
              </a:lnSpc>
              <a:spcBef>
                <a:spcPts val="600"/>
              </a:spcBef>
            </a:pPr>
            <a:r>
              <a:rPr lang="en-US" dirty="0"/>
              <a:t>Annual screening recommended in asymptomatic patients with the SSc spectrum of diseases and should include:</a:t>
            </a:r>
          </a:p>
          <a:p>
            <a:pPr lvl="1">
              <a:lnSpc>
                <a:spcPct val="120000"/>
              </a:lnSpc>
              <a:spcBef>
                <a:spcPts val="600"/>
              </a:spcBef>
            </a:pPr>
            <a:r>
              <a:rPr lang="en-US" dirty="0"/>
              <a:t>2-step approach: look for presence of telangiectasia, ACA, PFT and DLco measurements, electrocardiogram, and biomarkers (NT-proBNP and uric acid) in the initial stage</a:t>
            </a:r>
          </a:p>
          <a:p>
            <a:pPr lvl="1">
              <a:lnSpc>
                <a:spcPct val="120000"/>
              </a:lnSpc>
              <a:spcBef>
                <a:spcPts val="600"/>
              </a:spcBef>
            </a:pPr>
            <a:r>
              <a:rPr lang="en-US" dirty="0"/>
              <a:t>Echocardiography and consideration of RHC in patients with abnormal findings</a:t>
            </a:r>
          </a:p>
          <a:p>
            <a:pPr>
              <a:lnSpc>
                <a:spcPct val="120000"/>
              </a:lnSpc>
              <a:spcBef>
                <a:spcPts val="600"/>
              </a:spcBef>
            </a:pPr>
            <a:r>
              <a:rPr lang="en-US" dirty="0"/>
              <a:t>Screening should be part of a scientific protocol or registry, whenever possible</a:t>
            </a:r>
          </a:p>
          <a:p>
            <a:pPr>
              <a:lnSpc>
                <a:spcPct val="120000"/>
              </a:lnSpc>
              <a:spcBef>
                <a:spcPts val="600"/>
              </a:spcBef>
            </a:pPr>
            <a:r>
              <a:rPr lang="en-US" dirty="0"/>
              <a:t>Patients with SSc and other CTDs with clinical signs and symptoms of PH should be evaluated by RHC</a:t>
            </a:r>
          </a:p>
          <a:p>
            <a:pPr>
              <a:lnSpc>
                <a:spcPct val="120000"/>
              </a:lnSpc>
            </a:pPr>
            <a:r>
              <a:rPr lang="en-US" dirty="0"/>
              <a:t>Scleroderma (systemic sclerosis) and scleroderma spectrum</a:t>
            </a:r>
          </a:p>
          <a:p>
            <a:pPr lvl="1">
              <a:lnSpc>
                <a:spcPct val="120000"/>
              </a:lnSpc>
            </a:pPr>
            <a:r>
              <a:rPr lang="en-US" dirty="0"/>
              <a:t>Annual screening for SSc and SSc spectrum with uncorrected DL</a:t>
            </a:r>
            <a:r>
              <a:rPr lang="en-US" sz="1700" dirty="0"/>
              <a:t>CO</a:t>
            </a:r>
            <a:r>
              <a:rPr lang="en-US" dirty="0"/>
              <a:t> &lt;80% of predicted, </a:t>
            </a:r>
          </a:p>
          <a:p>
            <a:pPr lvl="1">
              <a:lnSpc>
                <a:spcPct val="120000"/>
              </a:lnSpc>
            </a:pPr>
            <a:r>
              <a:rPr lang="en-US" dirty="0"/>
              <a:t>Screening tools: DETECT algorithm, 2015 ESC/ERS recommendations for TTE or FVC/DL</a:t>
            </a:r>
            <a:r>
              <a:rPr lang="en-US" sz="1700" dirty="0"/>
              <a:t>CO</a:t>
            </a:r>
            <a:r>
              <a:rPr lang="en-US" dirty="0"/>
              <a:t> ratio &gt;1.6 (assuming none-to-mild ILD) and &gt;2-fold ULN of NT-proBNP</a:t>
            </a:r>
          </a:p>
          <a:p>
            <a:pPr lvl="1">
              <a:lnSpc>
                <a:spcPct val="120000"/>
              </a:lnSpc>
            </a:pPr>
            <a:r>
              <a:rPr lang="en-US" dirty="0"/>
              <a:t>If any tests are positive, refer for RHC</a:t>
            </a:r>
          </a:p>
          <a:p>
            <a:pPr lvl="1">
              <a:lnSpc>
                <a:spcPct val="120000"/>
              </a:lnSpc>
            </a:pPr>
            <a:r>
              <a:rPr lang="en-US" dirty="0"/>
              <a:t>When uncorrected DL</a:t>
            </a:r>
            <a:r>
              <a:rPr lang="en-US" sz="1700" dirty="0"/>
              <a:t>CO </a:t>
            </a:r>
            <a:r>
              <a:rPr lang="en-US" sz="2100" dirty="0"/>
              <a:t>is</a:t>
            </a:r>
            <a:r>
              <a:rPr lang="en-US" dirty="0"/>
              <a:t> ≥ 80% of predicted, TTE screening may be used</a:t>
            </a:r>
          </a:p>
          <a:p>
            <a:pPr>
              <a:lnSpc>
                <a:spcPct val="120000"/>
              </a:lnSpc>
              <a:spcBef>
                <a:spcPts val="600"/>
              </a:spcBef>
            </a:pPr>
            <a:endParaRPr lang="en-US" dirty="0"/>
          </a:p>
        </p:txBody>
      </p:sp>
      <p:sp>
        <p:nvSpPr>
          <p:cNvPr id="3" name="Footer Placeholder 2">
            <a:extLst>
              <a:ext uri="{FF2B5EF4-FFF2-40B4-BE49-F238E27FC236}">
                <a16:creationId xmlns:a16="http://schemas.microsoft.com/office/drawing/2014/main" id="{B03786E6-206F-9B20-57E8-0DD9FF25C311}"/>
              </a:ext>
            </a:extLst>
          </p:cNvPr>
          <p:cNvSpPr>
            <a:spLocks noGrp="1"/>
          </p:cNvSpPr>
          <p:nvPr>
            <p:ph type="ftr" sz="quarter" idx="3"/>
          </p:nvPr>
        </p:nvSpPr>
        <p:spPr/>
        <p:txBody>
          <a:bodyPr/>
          <a:lstStyle/>
          <a:p>
            <a:r>
              <a:rPr lang="en-US" sz="1000" dirty="0" err="1"/>
              <a:t>Hoeper</a:t>
            </a:r>
            <a:r>
              <a:rPr lang="en-US" sz="1000" dirty="0"/>
              <a:t> MM, et al. </a:t>
            </a:r>
            <a:r>
              <a:rPr lang="en-US" sz="1000" i="1" dirty="0"/>
              <a:t>J Am Coll </a:t>
            </a:r>
            <a:r>
              <a:rPr lang="en-US" sz="1000" i="1" dirty="0" err="1"/>
              <a:t>Cardiol</a:t>
            </a:r>
            <a:r>
              <a:rPr lang="en-US" sz="1000" i="1" dirty="0"/>
              <a:t>. </a:t>
            </a:r>
            <a:r>
              <a:rPr lang="en-US" sz="1000" dirty="0"/>
              <a:t>2013;62:D42-D50. </a:t>
            </a:r>
          </a:p>
        </p:txBody>
      </p:sp>
    </p:spTree>
    <p:extLst>
      <p:ext uri="{BB962C8B-B14F-4D97-AF65-F5344CB8AC3E}">
        <p14:creationId xmlns:p14="http://schemas.microsoft.com/office/powerpoint/2010/main" val="210308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488FCC68-DD26-B51A-9E96-2364AA28B35D}"/>
              </a:ext>
            </a:extLst>
          </p:cNvPr>
          <p:cNvSpPr>
            <a:spLocks noGrp="1"/>
          </p:cNvSpPr>
          <p:nvPr>
            <p:ph type="ftr" sz="quarter" idx="3"/>
          </p:nvPr>
        </p:nvSpPr>
        <p:spPr/>
        <p:txBody>
          <a:bodyPr/>
          <a:lstStyle/>
          <a:p>
            <a:r>
              <a:rPr lang="fr-FR" dirty="0" err="1"/>
              <a:t>Khanna</a:t>
            </a:r>
            <a:r>
              <a:rPr lang="fr-FR" dirty="0"/>
              <a:t> D, et al. </a:t>
            </a:r>
            <a:r>
              <a:rPr lang="fr-FR" i="1" dirty="0" err="1"/>
              <a:t>Arthritis</a:t>
            </a:r>
            <a:r>
              <a:rPr lang="fr-FR" i="1" dirty="0"/>
              <a:t> </a:t>
            </a:r>
            <a:r>
              <a:rPr lang="fr-FR" i="1" dirty="0" err="1"/>
              <a:t>Rheum</a:t>
            </a:r>
            <a:r>
              <a:rPr lang="fr-FR" i="1" dirty="0"/>
              <a:t>. </a:t>
            </a:r>
            <a:r>
              <a:rPr lang="fr-FR" dirty="0"/>
              <a:t>2013;65:3194-201</a:t>
            </a:r>
          </a:p>
          <a:p>
            <a:r>
              <a:rPr lang="fr-FR" dirty="0" err="1"/>
              <a:t>Galie</a:t>
            </a:r>
            <a:r>
              <a:rPr lang="fr-FR" dirty="0"/>
              <a:t> N, et al.. </a:t>
            </a:r>
            <a:r>
              <a:rPr lang="fr-FR" i="1" dirty="0" err="1"/>
              <a:t>European</a:t>
            </a:r>
            <a:r>
              <a:rPr lang="fr-FR" i="1" dirty="0"/>
              <a:t> </a:t>
            </a:r>
            <a:r>
              <a:rPr lang="fr-FR" i="1" dirty="0" err="1"/>
              <a:t>Respiratory</a:t>
            </a:r>
            <a:r>
              <a:rPr lang="fr-FR" i="1" dirty="0"/>
              <a:t> Journal. </a:t>
            </a:r>
            <a:r>
              <a:rPr lang="fr-FR" dirty="0"/>
              <a:t>2009; 34(6):1219–1263.</a:t>
            </a:r>
          </a:p>
        </p:txBody>
      </p:sp>
      <p:sp>
        <p:nvSpPr>
          <p:cNvPr id="2" name="Title 1"/>
          <p:cNvSpPr>
            <a:spLocks noGrp="1"/>
          </p:cNvSpPr>
          <p:nvPr>
            <p:ph type="title"/>
          </p:nvPr>
        </p:nvSpPr>
        <p:spPr/>
        <p:txBody>
          <a:bodyPr/>
          <a:lstStyle/>
          <a:p>
            <a:r>
              <a:rPr lang="en-US" dirty="0"/>
              <a:t>Bottom Line: If Your Patient Has SSc, Screen Them Annually for Development of PH</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03642409"/>
              </p:ext>
            </p:extLst>
          </p:nvPr>
        </p:nvGraphicFramePr>
        <p:xfrm>
          <a:off x="742950" y="1563688"/>
          <a:ext cx="10744199" cy="2895600"/>
        </p:xfrm>
        <a:graphic>
          <a:graphicData uri="http://schemas.openxmlformats.org/drawingml/2006/table">
            <a:tbl>
              <a:tblPr>
                <a:tableStyleId>{3B4B98B0-60AC-42C2-AFA5-B58CD77FA1E5}</a:tableStyleId>
              </a:tblPr>
              <a:tblGrid>
                <a:gridCol w="5079077">
                  <a:extLst>
                    <a:ext uri="{9D8B030D-6E8A-4147-A177-3AD203B41FA5}">
                      <a16:colId xmlns:a16="http://schemas.microsoft.com/office/drawing/2014/main" val="20000"/>
                    </a:ext>
                  </a:extLst>
                </a:gridCol>
                <a:gridCol w="5665122">
                  <a:extLst>
                    <a:ext uri="{9D8B030D-6E8A-4147-A177-3AD203B41FA5}">
                      <a16:colId xmlns:a16="http://schemas.microsoft.com/office/drawing/2014/main" val="20001"/>
                    </a:ext>
                  </a:extLst>
                </a:gridCol>
              </a:tblGrid>
              <a:tr h="370840">
                <a:tc gridSpan="2">
                  <a:txBody>
                    <a:bodyPr/>
                    <a:lstStyle/>
                    <a:p>
                      <a:r>
                        <a:rPr lang="en-US" sz="2000" b="1" dirty="0">
                          <a:solidFill>
                            <a:schemeClr val="bg1"/>
                          </a:solidFill>
                          <a:effectLst>
                            <a:outerShdw blurRad="50800" dist="12700" dir="5400000" algn="ctr" rotWithShape="0">
                              <a:schemeClr val="tx1"/>
                            </a:outerShdw>
                          </a:effectLst>
                        </a:rPr>
                        <a:t>SCREEN: If The Patient Presents With…</a:t>
                      </a:r>
                      <a:r>
                        <a:rPr lang="en-US" sz="2000" b="1" dirty="0">
                          <a:solidFill>
                            <a:schemeClr val="bg1"/>
                          </a:solidFill>
                          <a:effectLst>
                            <a:outerShdw blurRad="38100" dist="38100" dir="2700000" algn="tl">
                              <a:srgbClr val="000000">
                                <a:alpha val="43137"/>
                              </a:srgbClr>
                            </a:outerShdw>
                          </a:effectLst>
                        </a:rPr>
                        <a:t>SSc or MCTD with Scleroderma Features</a:t>
                      </a:r>
                    </a:p>
                  </a:txBody>
                  <a:tcPr anchor="ctr">
                    <a:lnL>
                      <a:noFill/>
                    </a:lnL>
                    <a:lnR>
                      <a:noFill/>
                    </a:lnR>
                    <a:lnT w="12700" cmpd="sng">
                      <a:noFill/>
                    </a:lnT>
                    <a:lnB>
                      <a:noFill/>
                    </a:lnB>
                    <a:lnTlToBr w="12700" cmpd="sng">
                      <a:noFill/>
                      <a:prstDash val="solid"/>
                    </a:lnTlToBr>
                    <a:lnBlToTr w="12700" cmpd="sng">
                      <a:noFill/>
                      <a:prstDash val="solid"/>
                    </a:lnBlToTr>
                    <a:gradFill flip="none" rotWithShape="1">
                      <a:gsLst>
                        <a:gs pos="0">
                          <a:schemeClr val="accent4">
                            <a:lumMod val="50000"/>
                          </a:schemeClr>
                        </a:gs>
                        <a:gs pos="65000">
                          <a:schemeClr val="accent2"/>
                        </a:gs>
                        <a:gs pos="99000">
                          <a:schemeClr val="accent2"/>
                        </a:gs>
                      </a:gsLst>
                      <a:lin ang="0" scaled="1"/>
                      <a:tileRect/>
                    </a:gra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bg1"/>
                          </a:solidFill>
                          <a:effectLst>
                            <a:outerShdw blurRad="38100" dist="38100" dir="2700000" algn="tl">
                              <a:srgbClr val="000000">
                                <a:alpha val="43137"/>
                              </a:srgbClr>
                            </a:outerShdw>
                          </a:effectLst>
                        </a:rPr>
                        <a:t>SSc and MCTD with scleroderma features</a:t>
                      </a:r>
                    </a:p>
                  </a:txBody>
                  <a:tcPr anchor="ctr">
                    <a:lnL>
                      <a:noFill/>
                    </a:lnL>
                    <a:lnR>
                      <a:noFill/>
                    </a:lnR>
                    <a:lnT w="12700" cmpd="sng">
                      <a:noFill/>
                    </a:lnT>
                    <a:lnB>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0000"/>
                  </a:ext>
                </a:extLst>
              </a:tr>
              <a:tr h="370840">
                <a:tc>
                  <a:txBody>
                    <a:bodyPr/>
                    <a:lstStyle/>
                    <a:p>
                      <a:pPr>
                        <a:tabLst>
                          <a:tab pos="4457700" algn="l"/>
                        </a:tabLst>
                      </a:pPr>
                      <a:r>
                        <a:rPr lang="en-US" sz="2000" b="1" dirty="0">
                          <a:solidFill>
                            <a:schemeClr val="bg1"/>
                          </a:solidFill>
                          <a:effectLst>
                            <a:outerShdw blurRad="50800" dist="12700" dir="5400000" algn="ctr" rotWithShape="0">
                              <a:schemeClr val="tx1"/>
                            </a:outerShdw>
                          </a:effectLst>
                        </a:rPr>
                        <a:t>How often?</a:t>
                      </a:r>
                    </a:p>
                  </a:txBody>
                  <a:tcPr anchor="ctr">
                    <a:lnL>
                      <a:noFill/>
                    </a:lnL>
                    <a:lnR>
                      <a:noFill/>
                    </a:lnR>
                    <a:lnT>
                      <a:noFill/>
                    </a:lnT>
                    <a:lnB>
                      <a:noFill/>
                    </a:lnB>
                    <a:lnTlToBr w="12700" cmpd="sng">
                      <a:noFill/>
                      <a:prstDash val="solid"/>
                    </a:lnTlToBr>
                    <a:lnBlToTr w="12700" cmpd="sng">
                      <a:noFill/>
                      <a:prstDash val="solid"/>
                    </a:lnBlToTr>
                    <a:solidFill>
                      <a:schemeClr val="accent4">
                        <a:lumMod val="75000"/>
                      </a:schemeClr>
                    </a:solidFill>
                  </a:tcPr>
                </a:tc>
                <a:tc>
                  <a:txBody>
                    <a:bodyPr/>
                    <a:lstStyle/>
                    <a:p>
                      <a:r>
                        <a:rPr lang="en-US" sz="2000" dirty="0">
                          <a:solidFill>
                            <a:srgbClr val="000000"/>
                          </a:solidFill>
                          <a:effectLst/>
                        </a:rPr>
                        <a:t>Annually</a:t>
                      </a:r>
                      <a:endParaRPr lang="en-US" sz="2000" b="1" dirty="0">
                        <a:solidFill>
                          <a:srgbClr val="000000"/>
                        </a:solidFill>
                        <a:effectLst/>
                      </a:endParaRPr>
                    </a:p>
                  </a:txBody>
                  <a:tcPr anchor="ctr">
                    <a:lnL>
                      <a:noFill/>
                    </a:lnL>
                    <a:lnR>
                      <a:noFill/>
                    </a:lnR>
                    <a:lnT>
                      <a:noFill/>
                    </a:lnT>
                    <a:lnB>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10001"/>
                  </a:ext>
                </a:extLst>
              </a:tr>
              <a:tr h="370840">
                <a:tc>
                  <a:txBody>
                    <a:bodyPr/>
                    <a:lstStyle/>
                    <a:p>
                      <a:r>
                        <a:rPr lang="en-US" sz="2000" b="1" baseline="0" dirty="0">
                          <a:solidFill>
                            <a:srgbClr val="000000"/>
                          </a:solidFill>
                          <a:effectLst/>
                        </a:rPr>
                        <a:t>How do I screen?</a:t>
                      </a:r>
                      <a:endParaRPr lang="en-US" sz="2000" b="1" dirty="0">
                        <a:solidFill>
                          <a:srgbClr val="000000"/>
                        </a:solidFill>
                        <a:effectLst/>
                      </a:endParaRPr>
                    </a:p>
                  </a:txBody>
                  <a:tcPr anchor="ctr">
                    <a:lnL>
                      <a:noFill/>
                    </a:lnL>
                    <a:lnR>
                      <a:noFill/>
                    </a:lnR>
                    <a:lnT>
                      <a:noFill/>
                    </a:lnT>
                    <a:lnB>
                      <a:noFill/>
                    </a:lnB>
                    <a:lnTlToBr w="12700" cmpd="sng">
                      <a:noFill/>
                      <a:prstDash val="solid"/>
                    </a:lnTlToBr>
                    <a:lnBlToTr w="12700" cmpd="sng">
                      <a:noFill/>
                      <a:prstDash val="solid"/>
                    </a:lnBlToTr>
                    <a:solidFill>
                      <a:schemeClr val="accent4">
                        <a:lumMod val="60000"/>
                        <a:lumOff val="4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effectLst/>
                        </a:rPr>
                        <a:t>Echo, PFTs, and NT-Pro-BNP or DETECT protocol (if DL</a:t>
                      </a:r>
                      <a:r>
                        <a:rPr lang="en-US" sz="1400" dirty="0">
                          <a:solidFill>
                            <a:srgbClr val="000000"/>
                          </a:solidFill>
                          <a:effectLst/>
                        </a:rPr>
                        <a:t>CO</a:t>
                      </a:r>
                      <a:r>
                        <a:rPr lang="en-US" sz="2000" dirty="0">
                          <a:solidFill>
                            <a:srgbClr val="000000"/>
                          </a:solidFill>
                          <a:effectLst/>
                        </a:rPr>
                        <a:t> &lt; 80%)</a:t>
                      </a:r>
                      <a:endParaRPr lang="en-US" sz="2000" b="1" dirty="0">
                        <a:solidFill>
                          <a:srgbClr val="000000"/>
                        </a:solidFill>
                        <a:effectLst/>
                      </a:endParaRPr>
                    </a:p>
                  </a:txBody>
                  <a:tcPr anchor="ctr">
                    <a:lnL>
                      <a:noFill/>
                    </a:lnL>
                    <a:lnR>
                      <a:noFill/>
                    </a:lnR>
                    <a:lnT>
                      <a:noFill/>
                    </a:lnT>
                    <a:lnB>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002"/>
                  </a:ext>
                </a:extLst>
              </a:tr>
              <a:tr h="370840">
                <a:tc>
                  <a:txBody>
                    <a:bodyPr/>
                    <a:lstStyle/>
                    <a:p>
                      <a:r>
                        <a:rPr lang="en-US" sz="2000" b="1" dirty="0">
                          <a:solidFill>
                            <a:srgbClr val="000000"/>
                          </a:solidFill>
                          <a:effectLst/>
                        </a:rPr>
                        <a:t>If </a:t>
                      </a:r>
                      <a:r>
                        <a:rPr lang="en-US" sz="2000" b="1" strike="noStrike" baseline="0" dirty="0">
                          <a:solidFill>
                            <a:srgbClr val="000000"/>
                          </a:solidFill>
                          <a:effectLst/>
                        </a:rPr>
                        <a:t>results are </a:t>
                      </a:r>
                      <a:r>
                        <a:rPr lang="en-US" sz="2000" b="1" dirty="0">
                          <a:solidFill>
                            <a:srgbClr val="000000"/>
                          </a:solidFill>
                          <a:effectLst/>
                        </a:rPr>
                        <a:t>abnormal, then…</a:t>
                      </a:r>
                    </a:p>
                  </a:txBody>
                  <a:tcPr anchor="ctr">
                    <a:lnL>
                      <a:noFill/>
                    </a:lnL>
                    <a:lnR>
                      <a:noFill/>
                    </a:lnR>
                    <a:lnT>
                      <a:noFill/>
                    </a:lnT>
                    <a:lnB>
                      <a:noFill/>
                    </a:lnB>
                    <a:lnTlToBr w="12700" cmpd="sng">
                      <a:noFill/>
                      <a:prstDash val="solid"/>
                    </a:lnTlToBr>
                    <a:lnBlToTr w="12700" cmpd="sng">
                      <a:noFill/>
                      <a:prstDash val="solid"/>
                    </a:lnBlToTr>
                    <a:solidFill>
                      <a:schemeClr val="accent4">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effectLst/>
                        </a:rPr>
                        <a:t>Send for RHC</a:t>
                      </a:r>
                      <a:endParaRPr lang="en-US" sz="2000" b="1" dirty="0">
                        <a:solidFill>
                          <a:srgbClr val="000000"/>
                        </a:solidFill>
                        <a:effectLst/>
                      </a:endParaRPr>
                    </a:p>
                  </a:txBody>
                  <a:tcPr anchor="ctr">
                    <a:lnL>
                      <a:noFill/>
                    </a:lnL>
                    <a:lnR>
                      <a:noFill/>
                    </a:lnR>
                    <a:lnT>
                      <a:noFill/>
                    </a:lnT>
                    <a:lnB>
                      <a:noFill/>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3"/>
                  </a:ext>
                </a:extLst>
              </a:tr>
              <a:tr h="370840">
                <a:tc>
                  <a:txBody>
                    <a:bodyPr/>
                    <a:lstStyle/>
                    <a:p>
                      <a:r>
                        <a:rPr lang="en-US" sz="2000" b="1" dirty="0">
                          <a:solidFill>
                            <a:srgbClr val="000000"/>
                          </a:solidFill>
                          <a:effectLst/>
                        </a:rPr>
                        <a:t>Other</a:t>
                      </a:r>
                      <a:r>
                        <a:rPr lang="en-US" sz="2000" b="1" baseline="0" dirty="0">
                          <a:solidFill>
                            <a:srgbClr val="000000"/>
                          </a:solidFill>
                          <a:effectLst/>
                        </a:rPr>
                        <a:t> annual tests</a:t>
                      </a:r>
                      <a:endParaRPr lang="en-US" sz="2000" b="1" dirty="0">
                        <a:solidFill>
                          <a:srgbClr val="000000"/>
                        </a:solidFill>
                        <a:effectLst/>
                      </a:endParaRPr>
                    </a:p>
                  </a:txBody>
                  <a:tcPr anchor="ctr">
                    <a:lnL>
                      <a:noFill/>
                    </a:lnL>
                    <a:lnR>
                      <a:noFill/>
                    </a:lnR>
                    <a:lnT>
                      <a:noFill/>
                    </a:lnT>
                    <a:lnB w="12700" cmpd="sng">
                      <a:noFill/>
                    </a:lnB>
                    <a:lnTlToBr w="12700" cmpd="sng">
                      <a:noFill/>
                      <a:prstDash val="solid"/>
                    </a:lnTlToBr>
                    <a:lnBlToTr w="12700" cmpd="sng">
                      <a:noFill/>
                      <a:prstDash val="solid"/>
                    </a:lnBlToTr>
                    <a:solidFill>
                      <a:srgbClr val="ECF3FA"/>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effectLst/>
                        </a:rPr>
                        <a:t>TTE</a:t>
                      </a:r>
                      <a:r>
                        <a:rPr lang="en-US" sz="2000" baseline="0" dirty="0">
                          <a:solidFill>
                            <a:srgbClr val="000000"/>
                          </a:solidFill>
                          <a:effectLst/>
                        </a:rPr>
                        <a:t> (esp. if new symptoms), NT-proBNP, PFT with DL</a:t>
                      </a:r>
                      <a:r>
                        <a:rPr lang="en-US" sz="1800" baseline="0" dirty="0">
                          <a:solidFill>
                            <a:srgbClr val="000000"/>
                          </a:solidFill>
                          <a:effectLst/>
                        </a:rPr>
                        <a:t>co</a:t>
                      </a:r>
                      <a:r>
                        <a:rPr lang="en-US" sz="2000" baseline="0" dirty="0">
                          <a:solidFill>
                            <a:srgbClr val="000000"/>
                          </a:solidFill>
                          <a:effectLst/>
                        </a:rPr>
                        <a:t> (esp. if new symptoms develop), or DETECT algorithm</a:t>
                      </a:r>
                      <a:endParaRPr lang="en-US" sz="2000" b="1" dirty="0">
                        <a:solidFill>
                          <a:srgbClr val="000000"/>
                        </a:solidFill>
                        <a:effectLst/>
                        <a:highlight>
                          <a:srgbClr val="00FF00"/>
                        </a:highlight>
                      </a:endParaRPr>
                    </a:p>
                  </a:txBody>
                  <a:tcPr anchor="ctr">
                    <a:lnL>
                      <a:noFill/>
                    </a:lnL>
                    <a:lnR>
                      <a:noFill/>
                    </a:lnR>
                    <a:lnT>
                      <a:noFill/>
                    </a:lnT>
                    <a:lnB w="12700" cmpd="sng">
                      <a:noFill/>
                    </a:lnB>
                    <a:lnTlToBr w="12700" cmpd="sng">
                      <a:noFill/>
                      <a:prstDash val="solid"/>
                    </a:lnTlToBr>
                    <a:lnBlToTr w="12700" cmpd="sng">
                      <a:noFill/>
                      <a:prstDash val="solid"/>
                    </a:lnBlToTr>
                    <a:solidFill>
                      <a:srgbClr val="FAE6EA"/>
                    </a:solidFill>
                  </a:tcPr>
                </a:tc>
                <a:extLst>
                  <a:ext uri="{0D108BD9-81ED-4DB2-BD59-A6C34878D82A}">
                    <a16:rowId xmlns:a16="http://schemas.microsoft.com/office/drawing/2014/main" val="10004"/>
                  </a:ext>
                </a:extLst>
              </a:tr>
            </a:tbl>
          </a:graphicData>
        </a:graphic>
      </p:graphicFrame>
      <p:graphicFrame>
        <p:nvGraphicFramePr>
          <p:cNvPr id="5" name="Content Placeholder 3">
            <a:extLst>
              <a:ext uri="{FF2B5EF4-FFF2-40B4-BE49-F238E27FC236}">
                <a16:creationId xmlns:a16="http://schemas.microsoft.com/office/drawing/2014/main" id="{B6AEB670-3CE0-3946-8DB9-BA8768EBF542}"/>
              </a:ext>
            </a:extLst>
          </p:cNvPr>
          <p:cNvGraphicFramePr>
            <a:graphicFrameLocks/>
          </p:cNvGraphicFramePr>
          <p:nvPr>
            <p:extLst>
              <p:ext uri="{D42A27DB-BD31-4B8C-83A1-F6EECF244321}">
                <p14:modId xmlns:p14="http://schemas.microsoft.com/office/powerpoint/2010/main" val="348290977"/>
              </p:ext>
            </p:extLst>
          </p:nvPr>
        </p:nvGraphicFramePr>
        <p:xfrm>
          <a:off x="755606" y="4714603"/>
          <a:ext cx="10731544" cy="1188720"/>
        </p:xfrm>
        <a:graphic>
          <a:graphicData uri="http://schemas.openxmlformats.org/drawingml/2006/table">
            <a:tbl>
              <a:tblPr firstRow="1" bandRow="1">
                <a:tableStyleId>{2D5ABB26-0587-4C30-8999-92F81FD0307C}</a:tableStyleId>
              </a:tblPr>
              <a:tblGrid>
                <a:gridCol w="5073095">
                  <a:extLst>
                    <a:ext uri="{9D8B030D-6E8A-4147-A177-3AD203B41FA5}">
                      <a16:colId xmlns:a16="http://schemas.microsoft.com/office/drawing/2014/main" val="20000"/>
                    </a:ext>
                  </a:extLst>
                </a:gridCol>
                <a:gridCol w="5658449">
                  <a:extLst>
                    <a:ext uri="{9D8B030D-6E8A-4147-A177-3AD203B41FA5}">
                      <a16:colId xmlns:a16="http://schemas.microsoft.com/office/drawing/2014/main" val="20001"/>
                    </a:ext>
                  </a:extLst>
                </a:gridCol>
              </a:tblGrid>
              <a:tr h="370840">
                <a:tc gridSpan="2">
                  <a:txBody>
                    <a:bodyPr/>
                    <a:lstStyle/>
                    <a:p>
                      <a:r>
                        <a:rPr lang="en-US" sz="2000" b="1" dirty="0">
                          <a:solidFill>
                            <a:schemeClr val="bg1"/>
                          </a:solidFill>
                          <a:effectLst>
                            <a:outerShdw blurRad="38100" dist="38100" dir="2700000" algn="tl">
                              <a:srgbClr val="000000">
                                <a:alpha val="43137"/>
                              </a:srgbClr>
                            </a:outerShdw>
                          </a:effectLst>
                        </a:rPr>
                        <a:t>SCREEN: If The Patient Presents With…Other CTDs</a:t>
                      </a:r>
                    </a:p>
                  </a:txBody>
                  <a:tcPr anchor="ctr">
                    <a:gradFill>
                      <a:gsLst>
                        <a:gs pos="0">
                          <a:schemeClr val="accent4">
                            <a:lumMod val="50000"/>
                          </a:schemeClr>
                        </a:gs>
                        <a:gs pos="69000">
                          <a:schemeClr val="accent2"/>
                        </a:gs>
                        <a:gs pos="99000">
                          <a:schemeClr val="accent2"/>
                        </a:gs>
                      </a:gsLst>
                      <a:lin ang="0" scaled="1"/>
                    </a:gra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a:solidFill>
                            <a:schemeClr val="bg1"/>
                          </a:solidFill>
                          <a:effectLst>
                            <a:outerShdw blurRad="38100" dist="38100" dir="2700000" algn="tl">
                              <a:srgbClr val="000000">
                                <a:alpha val="43137"/>
                              </a:srgbClr>
                            </a:outerShdw>
                          </a:effectLst>
                        </a:rPr>
                        <a:t>Other CTDs</a:t>
                      </a:r>
                    </a:p>
                  </a:txBody>
                  <a:tcPr anchor="ctr">
                    <a:solidFill>
                      <a:srgbClr val="981A31"/>
                    </a:solidFill>
                  </a:tcPr>
                </a:tc>
                <a:extLst>
                  <a:ext uri="{0D108BD9-81ED-4DB2-BD59-A6C34878D82A}">
                    <a16:rowId xmlns:a16="http://schemas.microsoft.com/office/drawing/2014/main" val="10000"/>
                  </a:ext>
                </a:extLst>
              </a:tr>
              <a:tr h="370840">
                <a:tc>
                  <a:txBody>
                    <a:bodyPr/>
                    <a:lstStyle/>
                    <a:p>
                      <a:r>
                        <a:rPr lang="en-US" sz="2000" b="1" dirty="0">
                          <a:solidFill>
                            <a:srgbClr val="000000"/>
                          </a:solidFill>
                          <a:effectLst/>
                        </a:rPr>
                        <a:t>How often?</a:t>
                      </a:r>
                    </a:p>
                  </a:txBody>
                  <a:tcPr anchor="ctr">
                    <a:solidFill>
                      <a:srgbClr val="88B5DD"/>
                    </a:solidFill>
                  </a:tcPr>
                </a:tc>
                <a:tc>
                  <a:txBody>
                    <a:bodyPr/>
                    <a:lstStyle/>
                    <a:p>
                      <a:r>
                        <a:rPr lang="en-US" sz="2000" dirty="0">
                          <a:solidFill>
                            <a:srgbClr val="000000"/>
                          </a:solidFill>
                          <a:effectLst/>
                        </a:rPr>
                        <a:t>Not recommended due to low prevalence</a:t>
                      </a:r>
                      <a:endParaRPr lang="en-US" sz="2000" b="1" dirty="0">
                        <a:solidFill>
                          <a:srgbClr val="000000"/>
                        </a:solidFill>
                        <a:effectLst/>
                      </a:endParaRPr>
                    </a:p>
                  </a:txBody>
                  <a:tcPr anchor="ctr">
                    <a:solidFill>
                      <a:schemeClr val="accent1">
                        <a:lumMod val="60000"/>
                        <a:lumOff val="40000"/>
                      </a:schemeClr>
                    </a:solidFill>
                  </a:tcPr>
                </a:tc>
                <a:extLst>
                  <a:ext uri="{0D108BD9-81ED-4DB2-BD59-A6C34878D82A}">
                    <a16:rowId xmlns:a16="http://schemas.microsoft.com/office/drawing/2014/main" val="10001"/>
                  </a:ext>
                </a:extLst>
              </a:tr>
              <a:tr h="370840">
                <a:tc>
                  <a:txBody>
                    <a:bodyPr/>
                    <a:lstStyle/>
                    <a:p>
                      <a:r>
                        <a:rPr lang="en-US" sz="2000" b="1" baseline="0" dirty="0">
                          <a:solidFill>
                            <a:srgbClr val="000000"/>
                          </a:solidFill>
                          <a:effectLst/>
                        </a:rPr>
                        <a:t>If symptoms</a:t>
                      </a:r>
                      <a:endParaRPr lang="en-US" sz="2000" b="1" dirty="0">
                        <a:solidFill>
                          <a:srgbClr val="000000"/>
                        </a:solidFill>
                        <a:effectLst/>
                      </a:endParaRPr>
                    </a:p>
                  </a:txBody>
                  <a:tcPr anchor="ctr">
                    <a:solidFill>
                      <a:srgbClr val="B0CEE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effectLst/>
                        </a:rPr>
                        <a:t>F/U ERS/ESC recommendations for work up</a:t>
                      </a:r>
                      <a:endParaRPr lang="en-US" sz="2000" b="1" dirty="0">
                        <a:solidFill>
                          <a:srgbClr val="000000"/>
                        </a:solidFill>
                        <a:effectLst/>
                      </a:endParaRPr>
                    </a:p>
                  </a:txBody>
                  <a:tcPr anchor="ctr">
                    <a:solidFill>
                      <a:schemeClr val="accent1">
                        <a:lumMod val="20000"/>
                        <a:lumOff val="8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005393533"/>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4251</TotalTime>
  <Words>767</Words>
  <Application>Microsoft Office PowerPoint</Application>
  <PresentationFormat>Widescreen</PresentationFormat>
  <Paragraphs>76</Paragraphs>
  <Slides>7</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Century Gothic</vt:lpstr>
      <vt:lpstr>Wingdings</vt:lpstr>
      <vt:lpstr>IMPACT-PH-22-NEW</vt:lpstr>
      <vt:lpstr>Addressing PH Subtypes: Raising Awareness of Understudied Populations</vt:lpstr>
      <vt:lpstr>Disclaimer</vt:lpstr>
      <vt:lpstr>Learning Objectives</vt:lpstr>
      <vt:lpstr>Screening the CTD Patient For Development of PAH: Why Must We Do This?</vt:lpstr>
      <vt:lpstr>Active Screening Identifies Patients Earlier and Earlier Detection = Better Survival</vt:lpstr>
      <vt:lpstr>Screening of High-Risk Populations for PAH</vt:lpstr>
      <vt:lpstr>Bottom Line: If Your Patient Has SSc, Screen Them Annually for Development of PH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Jeffrey Knapp</cp:lastModifiedBy>
  <cp:revision>204</cp:revision>
  <cp:lastPrinted>2022-07-13T12:52:09Z</cp:lastPrinted>
  <dcterms:created xsi:type="dcterms:W3CDTF">2019-05-10T15:43:12Z</dcterms:created>
  <dcterms:modified xsi:type="dcterms:W3CDTF">2022-07-27T16:43:02Z</dcterms:modified>
</cp:coreProperties>
</file>