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134959320" r:id="rId2"/>
    <p:sldId id="2134959322" r:id="rId3"/>
    <p:sldId id="2134959321" r:id="rId4"/>
    <p:sldId id="685" r:id="rId5"/>
    <p:sldId id="281" r:id="rId6"/>
    <p:sldId id="28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7EF15A-E574-E302-DFA3-09CD43B36F79}" name="R. Krasuski" initials="RK" userId="4b5039dea0b12cc5" providerId="Windows Live"/>
  <p188:author id="{12A782B3-B426-5A74-1AC1-55275C315B55}" name="Rebecca Barraclough" initials="RB" userId="Rebecca Barraclough" providerId="None"/>
  <p188:author id="{B74F6FBA-DD9A-2C89-E0CE-0BDF1E628454}" name="Dixon Wilde" initials="DWW" userId="Dixon Wilde" providerId="None"/>
  <p188:author id="{395453D9-83D9-A04B-6D27-6FB645420696}" name="Dr Dixon Wilde" initials="DDW" userId="Dr Dixon Wilde"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6EBF1"/>
    <a:srgbClr val="002B49"/>
    <a:srgbClr val="005897"/>
    <a:srgbClr val="431479"/>
    <a:srgbClr val="FB9705"/>
    <a:srgbClr val="082035"/>
    <a:srgbClr val="E5F4FF"/>
    <a:srgbClr val="FFE733"/>
    <a:srgbClr val="C4C4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1" autoAdjust="0"/>
    <p:restoredTop sz="86002" autoAdjust="0"/>
  </p:normalViewPr>
  <p:slideViewPr>
    <p:cSldViewPr snapToGrid="0">
      <p:cViewPr varScale="1">
        <p:scale>
          <a:sx n="112" d="100"/>
          <a:sy n="112" d="100"/>
        </p:scale>
        <p:origin x="120" y="276"/>
      </p:cViewPr>
      <p:guideLst>
        <p:guide orient="horz" pos="792"/>
        <p:guide pos="384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4" d="100"/>
          <a:sy n="54" d="100"/>
        </p:scale>
        <p:origin x="145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3B0DA8-F06A-4558-9C2B-AF826356DC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7C9FA96-FC60-498D-9E30-230EC4494B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8F45FD-A5D8-4CDF-9C55-67D2AFDF6E23}" type="datetimeFigureOut">
              <a:rPr lang="en-US" smtClean="0"/>
              <a:t>7/27/2022</a:t>
            </a:fld>
            <a:endParaRPr lang="en-US" dirty="0"/>
          </a:p>
        </p:txBody>
      </p:sp>
      <p:sp>
        <p:nvSpPr>
          <p:cNvPr id="4" name="Footer Placeholder 3">
            <a:extLst>
              <a:ext uri="{FF2B5EF4-FFF2-40B4-BE49-F238E27FC236}">
                <a16:creationId xmlns:a16="http://schemas.microsoft.com/office/drawing/2014/main" id="{D380155E-A2E2-4E75-A60F-BB6D8E9026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4927CD8-6C5B-470A-8055-CA7A24F8C6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A15C69-444E-416E-80C6-9FB82023CAFA}" type="slidenum">
              <a:rPr lang="en-US" smtClean="0"/>
              <a:t>‹#›</a:t>
            </a:fld>
            <a:endParaRPr lang="en-US" dirty="0"/>
          </a:p>
        </p:txBody>
      </p:sp>
    </p:spTree>
    <p:extLst>
      <p:ext uri="{BB962C8B-B14F-4D97-AF65-F5344CB8AC3E}">
        <p14:creationId xmlns:p14="http://schemas.microsoft.com/office/powerpoint/2010/main" val="335632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B85C69-9C16-9A44-BDFD-29B5EE0732F5}" type="datetimeFigureOut">
              <a:rPr lang="en-US" smtClean="0"/>
              <a:t>7/27/2022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6EA3B5-9BF5-544F-A9A7-ACE69FCA2A2B}" type="slidenum">
              <a:rPr lang="en-US" smtClean="0"/>
              <a:t>‹#›</a:t>
            </a:fld>
            <a:endParaRPr lang="en-US" dirty="0"/>
          </a:p>
        </p:txBody>
      </p:sp>
    </p:spTree>
    <p:extLst>
      <p:ext uri="{BB962C8B-B14F-4D97-AF65-F5344CB8AC3E}">
        <p14:creationId xmlns:p14="http://schemas.microsoft.com/office/powerpoint/2010/main" val="4198672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6EA3B5-9BF5-544F-A9A7-ACE69FCA2A2B}" type="slidenum">
              <a:rPr lang="en-US" smtClean="0"/>
              <a:t>1</a:t>
            </a:fld>
            <a:endParaRPr lang="en-US" dirty="0"/>
          </a:p>
        </p:txBody>
      </p:sp>
    </p:spTree>
    <p:extLst>
      <p:ext uri="{BB962C8B-B14F-4D97-AF65-F5344CB8AC3E}">
        <p14:creationId xmlns:p14="http://schemas.microsoft.com/office/powerpoint/2010/main" val="29448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noTextEdit="1"/>
          </p:cNvSpPr>
          <p:nvPr>
            <p:ph type="sldImg"/>
          </p:nvPr>
        </p:nvSpPr>
        <p:spPr bwMode="auto">
          <a:solidFill>
            <a:srgbClr val="FFFFFF"/>
          </a:solidFill>
          <a:ln>
            <a:solidFill>
              <a:srgbClr val="000000"/>
            </a:solidFill>
            <a:miter lim="800000"/>
            <a:headEnd/>
            <a:tailEnd/>
          </a:ln>
        </p:spPr>
      </p:sp>
      <p:sp>
        <p:nvSpPr>
          <p:cNvPr id="108546" name="Notes Placeholder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pPr defTabSz="457200">
              <a:spcBef>
                <a:spcPct val="0"/>
              </a:spcBef>
            </a:pPr>
            <a:endParaRPr lang="en-US" dirty="0"/>
          </a:p>
        </p:txBody>
      </p:sp>
    </p:spTree>
    <p:extLst>
      <p:ext uri="{BB962C8B-B14F-4D97-AF65-F5344CB8AC3E}">
        <p14:creationId xmlns:p14="http://schemas.microsoft.com/office/powerpoint/2010/main" val="21665096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200" y="1674261"/>
            <a:ext cx="10515600" cy="2852737"/>
          </a:xfrm>
        </p:spPr>
        <p:txBody>
          <a:bodyPr anchor="ctr">
            <a:normAutofit/>
          </a:bodyPr>
          <a:lstStyle>
            <a:lvl1pPr algn="ctr">
              <a:defRPr sz="48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8199" y="4589463"/>
            <a:ext cx="10515600" cy="1500187"/>
          </a:xfrm>
          <a:prstGeom prst="rect">
            <a:avLst/>
          </a:prstGeom>
        </p:spPr>
        <p:txBody>
          <a:bodyPr>
            <a:norm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8382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pic>
        <p:nvPicPr>
          <p:cNvPr id="7" name="Picture 6">
            <a:extLst>
              <a:ext uri="{FF2B5EF4-FFF2-40B4-BE49-F238E27FC236}">
                <a16:creationId xmlns:a16="http://schemas.microsoft.com/office/drawing/2014/main" id="{B761D850-8E58-4B53-9815-4E59E40622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7765" y="290535"/>
            <a:ext cx="3556480" cy="1321262"/>
          </a:xfrm>
          <a:prstGeom prst="rect">
            <a:avLst/>
          </a:prstGeom>
        </p:spPr>
      </p:pic>
    </p:spTree>
    <p:extLst>
      <p:ext uri="{BB962C8B-B14F-4D97-AF65-F5344CB8AC3E}">
        <p14:creationId xmlns:p14="http://schemas.microsoft.com/office/powerpoint/2010/main" val="115814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374062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195318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4030551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2_Subsecti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19C67-1305-44CC-A8F6-DA1B1014B060}"/>
              </a:ext>
            </a:extLst>
          </p:cNvPr>
          <p:cNvSpPr>
            <a:spLocks noGrp="1"/>
          </p:cNvSpPr>
          <p:nvPr>
            <p:ph type="ctrTitle"/>
          </p:nvPr>
        </p:nvSpPr>
        <p:spPr>
          <a:xfrm>
            <a:off x="978477" y="997043"/>
            <a:ext cx="10235046" cy="2343316"/>
          </a:xfrm>
        </p:spPr>
        <p:txBody>
          <a:bodyPr anchor="b">
            <a:normAutofit/>
          </a:bodyPr>
          <a:lstStyle>
            <a:lvl1pPr algn="ctr">
              <a:lnSpc>
                <a:spcPct val="100000"/>
              </a:lnSpc>
              <a:defRPr sz="4400" b="1">
                <a:solidFill>
                  <a:schemeClr val="tx1"/>
                </a:solidFill>
                <a:effectLst/>
                <a:latin typeface="Century Gothic" panose="020B0502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3AF964E-9896-4C33-9B57-CEEB4A81109F}"/>
              </a:ext>
            </a:extLst>
          </p:cNvPr>
          <p:cNvSpPr>
            <a:spLocks noGrp="1"/>
          </p:cNvSpPr>
          <p:nvPr>
            <p:ph type="subTitle" idx="1"/>
          </p:nvPr>
        </p:nvSpPr>
        <p:spPr>
          <a:xfrm>
            <a:off x="978478" y="3578034"/>
            <a:ext cx="10235045" cy="1286337"/>
          </a:xfrm>
        </p:spPr>
        <p:txBody>
          <a:bodyPr anchor="t" anchorCtr="0">
            <a:normAutofit/>
          </a:bodyPr>
          <a:lstStyle>
            <a:lvl1pPr marL="0" indent="0" algn="ctr">
              <a:lnSpc>
                <a:spcPct val="100000"/>
              </a:lnSpc>
              <a:buNone/>
              <a:defRPr sz="2400">
                <a:solidFill>
                  <a:schemeClr val="bg2">
                    <a:lumMod val="25000"/>
                  </a:schemeClr>
                </a:solidFill>
                <a:effectLst/>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11" name="Straight Connector 10">
            <a:extLst>
              <a:ext uri="{FF2B5EF4-FFF2-40B4-BE49-F238E27FC236}">
                <a16:creationId xmlns:a16="http://schemas.microsoft.com/office/drawing/2014/main" id="{4C54448A-B9B8-4B12-A890-7921A223E2F9}"/>
              </a:ext>
            </a:extLst>
          </p:cNvPr>
          <p:cNvCxnSpPr>
            <a:cxnSpLocks/>
          </p:cNvCxnSpPr>
          <p:nvPr/>
        </p:nvCxnSpPr>
        <p:spPr>
          <a:xfrm>
            <a:off x="909354" y="3459196"/>
            <a:ext cx="1037329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137AD454-84F6-436E-8EA1-F8EE572F93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3965" y="5548021"/>
            <a:ext cx="2424069" cy="900562"/>
          </a:xfrm>
          <a:prstGeom prst="rect">
            <a:avLst/>
          </a:prstGeom>
        </p:spPr>
      </p:pic>
    </p:spTree>
    <p:extLst>
      <p:ext uri="{BB962C8B-B14F-4D97-AF65-F5344CB8AC3E}">
        <p14:creationId xmlns:p14="http://schemas.microsoft.com/office/powerpoint/2010/main" val="3869757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2AC3E-B688-4B1C-9103-B5768B1AB038}"/>
              </a:ext>
            </a:extLst>
          </p:cNvPr>
          <p:cNvSpPr>
            <a:spLocks noGrp="1"/>
          </p:cNvSpPr>
          <p:nvPr>
            <p:ph sz="half" idx="1"/>
          </p:nvPr>
        </p:nvSpPr>
        <p:spPr>
          <a:xfrm>
            <a:off x="514350" y="1944928"/>
            <a:ext cx="5181600" cy="4351338"/>
          </a:xfrm>
        </p:spPr>
        <p:txBody>
          <a:bodyPr>
            <a:normAutofit/>
          </a:bodyPr>
          <a:lstStyle>
            <a:lvl1pPr>
              <a:spcAft>
                <a:spcPts val="1200"/>
              </a:spcAft>
              <a:defRPr sz="2800"/>
            </a:lvl1pPr>
            <a:lvl2pPr marL="685800" indent="-228600">
              <a:spcAft>
                <a:spcPts val="1200"/>
              </a:spcAft>
              <a:buFont typeface="Calibri" panose="020F0502020204030204" pitchFamily="34" charset="0"/>
              <a:buChar char="–"/>
              <a:defRPr sz="2400"/>
            </a:lvl2pPr>
            <a:lvl3pPr marL="1143000" indent="-228600">
              <a:spcAft>
                <a:spcPts val="1200"/>
              </a:spcAft>
              <a:buFont typeface="Wingdings" panose="05000000000000000000" pitchFamily="2" charset="2"/>
              <a:buChar char="§"/>
              <a:defRPr sz="20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10" name="Text Placeholder 11">
            <a:extLst>
              <a:ext uri="{FF2B5EF4-FFF2-40B4-BE49-F238E27FC236}">
                <a16:creationId xmlns:a16="http://schemas.microsoft.com/office/drawing/2014/main" id="{1E2F3F98-3FA0-4FC6-8E0E-2CCCED66FE3D}"/>
              </a:ext>
            </a:extLst>
          </p:cNvPr>
          <p:cNvSpPr>
            <a:spLocks noGrp="1"/>
          </p:cNvSpPr>
          <p:nvPr>
            <p:ph type="body" sz="quarter" idx="10" hasCustomPrompt="1"/>
          </p:nvPr>
        </p:nvSpPr>
        <p:spPr>
          <a:xfrm>
            <a:off x="460723" y="955184"/>
            <a:ext cx="11159777" cy="415925"/>
          </a:xfrm>
        </p:spPr>
        <p:txBody>
          <a:bodyPr>
            <a:noAutofit/>
          </a:bodyPr>
          <a:lstStyle>
            <a:lvl1pPr algn="ctr">
              <a:buNone/>
              <a:defRPr sz="2500" cap="all" baseline="0">
                <a:solidFill>
                  <a:schemeClr val="bg1"/>
                </a:solidFill>
              </a:defRPr>
            </a:lvl1pPr>
          </a:lstStyle>
          <a:p>
            <a:pPr lvl="0"/>
            <a:r>
              <a:rPr lang="en-US" sz="2500" cap="all" baseline="0" dirty="0"/>
              <a:t>Blank headline</a:t>
            </a:r>
            <a:endParaRPr lang="en-US" dirty="0"/>
          </a:p>
        </p:txBody>
      </p:sp>
      <p:sp>
        <p:nvSpPr>
          <p:cNvPr id="12" name="Content Placeholder 2">
            <a:extLst>
              <a:ext uri="{FF2B5EF4-FFF2-40B4-BE49-F238E27FC236}">
                <a16:creationId xmlns:a16="http://schemas.microsoft.com/office/drawing/2014/main" id="{A7B2AC3E-B688-4B1C-9103-B5768B1AB038}"/>
              </a:ext>
            </a:extLst>
          </p:cNvPr>
          <p:cNvSpPr>
            <a:spLocks noGrp="1"/>
          </p:cNvSpPr>
          <p:nvPr>
            <p:ph sz="half" idx="13"/>
          </p:nvPr>
        </p:nvSpPr>
        <p:spPr>
          <a:xfrm>
            <a:off x="6330950" y="1944928"/>
            <a:ext cx="5181600" cy="4351338"/>
          </a:xfrm>
        </p:spPr>
        <p:txBody>
          <a:bodyPr>
            <a:normAutofit/>
          </a:bodyPr>
          <a:lstStyle>
            <a:lvl1pPr>
              <a:spcAft>
                <a:spcPts val="1200"/>
              </a:spcAft>
              <a:defRPr sz="2800"/>
            </a:lvl1pPr>
            <a:lvl2pPr marL="685800" indent="-228600">
              <a:spcAft>
                <a:spcPts val="1200"/>
              </a:spcAft>
              <a:buFont typeface="Calibri" panose="020F0502020204030204" pitchFamily="34" charset="0"/>
              <a:buChar char="–"/>
              <a:defRPr sz="2400"/>
            </a:lvl2pPr>
            <a:lvl3pPr marL="1143000" indent="-228600">
              <a:spcAft>
                <a:spcPts val="1200"/>
              </a:spcAft>
              <a:buFont typeface="Wingdings" panose="05000000000000000000" pitchFamily="2" charset="2"/>
              <a:buChar char="§"/>
              <a:defRPr sz="20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6674292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only NEW">
    <p:spTree>
      <p:nvGrpSpPr>
        <p:cNvPr id="1" name=""/>
        <p:cNvGrpSpPr/>
        <p:nvPr/>
      </p:nvGrpSpPr>
      <p:grpSpPr>
        <a:xfrm>
          <a:off x="0" y="0"/>
          <a:ext cx="0" cy="0"/>
          <a:chOff x="0" y="0"/>
          <a:chExt cx="0" cy="0"/>
        </a:xfrm>
      </p:grpSpPr>
      <p:sp>
        <p:nvSpPr>
          <p:cNvPr id="7" name="Text Placeholder 11">
            <a:extLst>
              <a:ext uri="{FF2B5EF4-FFF2-40B4-BE49-F238E27FC236}">
                <a16:creationId xmlns:a16="http://schemas.microsoft.com/office/drawing/2014/main" id="{A52E713E-4CF2-4255-B9AA-C3A4A26ACE5B}"/>
              </a:ext>
            </a:extLst>
          </p:cNvPr>
          <p:cNvSpPr>
            <a:spLocks noGrp="1"/>
          </p:cNvSpPr>
          <p:nvPr>
            <p:ph type="body" sz="quarter" idx="10" hasCustomPrompt="1"/>
          </p:nvPr>
        </p:nvSpPr>
        <p:spPr>
          <a:xfrm>
            <a:off x="435978" y="870700"/>
            <a:ext cx="11320043" cy="438582"/>
          </a:xfrm>
        </p:spPr>
        <p:txBody>
          <a:bodyPr anchor="b">
            <a:spAutoFit/>
          </a:bodyPr>
          <a:lstStyle>
            <a:lvl1pPr marL="0" indent="0">
              <a:buNone/>
              <a:defRPr sz="2500" cap="all" baseline="0">
                <a:solidFill>
                  <a:schemeClr val="bg1"/>
                </a:solidFill>
              </a:defRPr>
            </a:lvl1pPr>
          </a:lstStyle>
          <a:p>
            <a:pPr lvl="0"/>
            <a:r>
              <a:rPr lang="en-US" sz="2500" cap="all" baseline="0" dirty="0"/>
              <a:t>Blank headline</a:t>
            </a:r>
            <a:endParaRPr lang="en-US" dirty="0"/>
          </a:p>
        </p:txBody>
      </p:sp>
    </p:spTree>
    <p:extLst>
      <p:ext uri="{BB962C8B-B14F-4D97-AF65-F5344CB8AC3E}">
        <p14:creationId xmlns:p14="http://schemas.microsoft.com/office/powerpoint/2010/main" val="4095744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Refs">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A52E713E-4CF2-4255-B9AA-C3A4A26ACE5B}"/>
              </a:ext>
            </a:extLst>
          </p:cNvPr>
          <p:cNvSpPr>
            <a:spLocks noGrp="1"/>
          </p:cNvSpPr>
          <p:nvPr>
            <p:ph type="body" sz="quarter" idx="10" hasCustomPrompt="1"/>
          </p:nvPr>
        </p:nvSpPr>
        <p:spPr>
          <a:xfrm>
            <a:off x="521048" y="854076"/>
            <a:ext cx="11320043" cy="438582"/>
          </a:xfrm>
        </p:spPr>
        <p:txBody>
          <a:bodyPr anchor="b">
            <a:spAutoFit/>
          </a:bodyPr>
          <a:lstStyle>
            <a:lvl1pPr marL="0" indent="0">
              <a:buNone/>
              <a:defRPr sz="2500" cap="all" baseline="0">
                <a:solidFill>
                  <a:schemeClr val="bg1"/>
                </a:solidFill>
                <a:latin typeface="Arial" panose="020B0604020202020204" pitchFamily="34" charset="0"/>
                <a:cs typeface="Arial" panose="020B0604020202020204" pitchFamily="34" charset="0"/>
              </a:defRPr>
            </a:lvl1pPr>
          </a:lstStyle>
          <a:p>
            <a:pPr lvl="0"/>
            <a:r>
              <a:rPr lang="en-US" sz="2500" cap="all" baseline="0" dirty="0"/>
              <a:t>Blank headline</a:t>
            </a:r>
            <a:endParaRPr lang="en-US" dirty="0"/>
          </a:p>
        </p:txBody>
      </p:sp>
      <p:sp>
        <p:nvSpPr>
          <p:cNvPr id="14" name="Text Placeholder 13">
            <a:extLst>
              <a:ext uri="{FF2B5EF4-FFF2-40B4-BE49-F238E27FC236}">
                <a16:creationId xmlns:a16="http://schemas.microsoft.com/office/drawing/2014/main" id="{1F9F5CA3-C991-4063-814E-C60AB2FB8DA2}"/>
              </a:ext>
            </a:extLst>
          </p:cNvPr>
          <p:cNvSpPr>
            <a:spLocks noGrp="1"/>
          </p:cNvSpPr>
          <p:nvPr>
            <p:ph type="body" sz="quarter" idx="11"/>
          </p:nvPr>
        </p:nvSpPr>
        <p:spPr>
          <a:xfrm>
            <a:off x="2593571" y="6502981"/>
            <a:ext cx="9401694" cy="276999"/>
          </a:xfrm>
        </p:spPr>
        <p:txBody>
          <a:bodyPr wrap="square" anchor="b">
            <a:spAutoFit/>
          </a:bodyPr>
          <a:lstStyle>
            <a:lvl1pPr marL="0" indent="0">
              <a:lnSpc>
                <a:spcPct val="100000"/>
              </a:lnSpc>
              <a:spcBef>
                <a:spcPts val="0"/>
              </a:spcBef>
              <a:buNone/>
              <a:defRPr sz="1200">
                <a:solidFill>
                  <a:schemeClr val="tx1"/>
                </a:solidFill>
              </a:defRPr>
            </a:lvl1pPr>
          </a:lstStyle>
          <a:p>
            <a:pPr lvl="0"/>
            <a:endParaRPr lang="en-US" dirty="0"/>
          </a:p>
        </p:txBody>
      </p:sp>
    </p:spTree>
    <p:extLst>
      <p:ext uri="{BB962C8B-B14F-4D97-AF65-F5344CB8AC3E}">
        <p14:creationId xmlns:p14="http://schemas.microsoft.com/office/powerpoint/2010/main" val="796237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Content, Refs">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A52E713E-4CF2-4255-B9AA-C3A4A26ACE5B}"/>
              </a:ext>
            </a:extLst>
          </p:cNvPr>
          <p:cNvSpPr>
            <a:spLocks noGrp="1"/>
          </p:cNvSpPr>
          <p:nvPr>
            <p:ph type="body" sz="quarter" idx="10" hasCustomPrompt="1"/>
          </p:nvPr>
        </p:nvSpPr>
        <p:spPr>
          <a:xfrm>
            <a:off x="421295" y="956362"/>
            <a:ext cx="11159777" cy="415925"/>
          </a:xfrm>
        </p:spPr>
        <p:txBody>
          <a:bodyPr anchor="b">
            <a:noAutofit/>
          </a:bodyPr>
          <a:lstStyle>
            <a:lvl1pPr>
              <a:buNone/>
              <a:defRPr sz="2500" cap="all" baseline="0">
                <a:solidFill>
                  <a:schemeClr val="bg1"/>
                </a:solidFill>
              </a:defRPr>
            </a:lvl1pPr>
          </a:lstStyle>
          <a:p>
            <a:pPr lvl="0"/>
            <a:r>
              <a:rPr lang="en-US" sz="2500" cap="all" baseline="0" dirty="0"/>
              <a:t>Blank headline</a:t>
            </a:r>
            <a:endParaRPr lang="en-US" dirty="0"/>
          </a:p>
        </p:txBody>
      </p:sp>
      <p:sp>
        <p:nvSpPr>
          <p:cNvPr id="14" name="Text Placeholder 13">
            <a:extLst>
              <a:ext uri="{FF2B5EF4-FFF2-40B4-BE49-F238E27FC236}">
                <a16:creationId xmlns:a16="http://schemas.microsoft.com/office/drawing/2014/main" id="{1F9F5CA3-C991-4063-814E-C60AB2FB8DA2}"/>
              </a:ext>
            </a:extLst>
          </p:cNvPr>
          <p:cNvSpPr>
            <a:spLocks noGrp="1"/>
          </p:cNvSpPr>
          <p:nvPr>
            <p:ph type="body" sz="quarter" idx="11"/>
          </p:nvPr>
        </p:nvSpPr>
        <p:spPr>
          <a:xfrm>
            <a:off x="2530248" y="6470684"/>
            <a:ext cx="9175976" cy="258532"/>
          </a:xfrm>
        </p:spPr>
        <p:txBody>
          <a:bodyPr anchor="b">
            <a:noAutofit/>
          </a:bodyPr>
          <a:lstStyle>
            <a:lvl1pPr>
              <a:lnSpc>
                <a:spcPct val="100000"/>
              </a:lnSpc>
              <a:spcBef>
                <a:spcPts val="0"/>
              </a:spcBef>
              <a:buNone/>
              <a:defRPr sz="1200">
                <a:solidFill>
                  <a:schemeClr val="tx1"/>
                </a:solidFill>
              </a:defRPr>
            </a:lvl1pPr>
          </a:lstStyle>
          <a:p>
            <a:pPr lvl="0"/>
            <a:endParaRPr lang="en-US" dirty="0"/>
          </a:p>
        </p:txBody>
      </p:sp>
      <p:sp>
        <p:nvSpPr>
          <p:cNvPr id="3" name="Text Placeholder 2">
            <a:extLst>
              <a:ext uri="{FF2B5EF4-FFF2-40B4-BE49-F238E27FC236}">
                <a16:creationId xmlns:a16="http://schemas.microsoft.com/office/drawing/2014/main" id="{E5A50052-47BE-4851-A7AF-135D6020DB62}"/>
              </a:ext>
            </a:extLst>
          </p:cNvPr>
          <p:cNvSpPr>
            <a:spLocks noGrp="1"/>
          </p:cNvSpPr>
          <p:nvPr>
            <p:ph type="body" sz="quarter" idx="12"/>
          </p:nvPr>
        </p:nvSpPr>
        <p:spPr>
          <a:xfrm>
            <a:off x="546099" y="1575573"/>
            <a:ext cx="11160125" cy="4757737"/>
          </a:xfrm>
        </p:spPr>
        <p:txBody>
          <a:bodyPr/>
          <a:lstStyle>
            <a:lvl1pPr>
              <a:lnSpc>
                <a:spcPct val="100000"/>
              </a:lnSpc>
              <a:spcAft>
                <a:spcPts val="600"/>
              </a:spcAft>
              <a:defRPr/>
            </a:lvl1pPr>
            <a:lvl2pPr>
              <a:lnSpc>
                <a:spcPct val="100000"/>
              </a:lnSpc>
              <a:spcAft>
                <a:spcPts val="600"/>
              </a:spcAft>
              <a:buFont typeface="Calibri" panose="020F0502020204030204" pitchFamily="34" charset="0"/>
              <a:buChar char="‒"/>
              <a:defRPr/>
            </a:lvl2pPr>
            <a:lvl3pPr>
              <a:lnSpc>
                <a:spcPct val="100000"/>
              </a:lnSpc>
              <a:spcAft>
                <a:spcPts val="600"/>
              </a:spcAft>
              <a:buFont typeface="Wingdings" panose="05000000000000000000" pitchFamily="2" charset="2"/>
              <a:buChar char="§"/>
              <a:defRPr/>
            </a:lvl3pPr>
            <a:lvl4pPr>
              <a:lnSpc>
                <a:spcPct val="100000"/>
              </a:lnSpc>
              <a:spcAft>
                <a:spcPts val="600"/>
              </a:spcAft>
              <a:buFont typeface="Calibri" panose="020F0502020204030204" pitchFamily="34" charset="0"/>
              <a:buChar char="‒"/>
              <a:defRPr/>
            </a:lvl4pPr>
            <a:lvl5pPr>
              <a:lnSpc>
                <a:spcPct val="100000"/>
              </a:lnSpc>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6170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199" y="478815"/>
            <a:ext cx="10515600" cy="2852737"/>
          </a:xfrm>
        </p:spPr>
        <p:txBody>
          <a:bodyPr anchor="b">
            <a:normAutofit/>
          </a:bodyPr>
          <a:lstStyle>
            <a:lvl1pPr algn="ctr">
              <a:defRPr sz="40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8199" y="3643669"/>
            <a:ext cx="10515600" cy="1500187"/>
          </a:xfrm>
          <a:prstGeom prst="rect">
            <a:avLst/>
          </a:prstGeom>
        </p:spPr>
        <p:txBody>
          <a:bodyPr>
            <a:normAutofit/>
          </a:bodyPr>
          <a:lstStyle>
            <a:lvl1pPr marL="0" indent="0" algn="ct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pic>
        <p:nvPicPr>
          <p:cNvPr id="9" name="Picture 8">
            <a:extLst>
              <a:ext uri="{FF2B5EF4-FFF2-40B4-BE49-F238E27FC236}">
                <a16:creationId xmlns:a16="http://schemas.microsoft.com/office/drawing/2014/main" id="{E497655B-49D1-415E-B15A-B2F888EF5F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83965" y="5548021"/>
            <a:ext cx="2424069" cy="900562"/>
          </a:xfrm>
          <a:prstGeom prst="rect">
            <a:avLst/>
          </a:prstGeom>
        </p:spPr>
      </p:pic>
      <p:cxnSp>
        <p:nvCxnSpPr>
          <p:cNvPr id="10" name="Straight Connector 9">
            <a:extLst>
              <a:ext uri="{FF2B5EF4-FFF2-40B4-BE49-F238E27FC236}">
                <a16:creationId xmlns:a16="http://schemas.microsoft.com/office/drawing/2014/main" id="{1F64938E-35AA-44A4-9C33-7DC47AC84538}"/>
              </a:ext>
            </a:extLst>
          </p:cNvPr>
          <p:cNvCxnSpPr>
            <a:cxnSpLocks/>
          </p:cNvCxnSpPr>
          <p:nvPr userDrawn="1"/>
        </p:nvCxnSpPr>
        <p:spPr>
          <a:xfrm>
            <a:off x="909354" y="3459196"/>
            <a:ext cx="1037329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713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207157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08611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9623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18461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1"/>
              </a:buClr>
              <a:buSzPct val="100000"/>
              <a:buFont typeface="Arial" panose="020B0604020202020204" pitchFamily="34" charset="0"/>
              <a:buChar char="•"/>
              <a:defRPr/>
            </a:lvl1pPr>
            <a:lvl2pPr marL="685800" indent="-228600">
              <a:buClr>
                <a:schemeClr val="accent1"/>
              </a:buClr>
              <a:buSzPct val="100000"/>
              <a:buFont typeface="Arial" panose="020B0604020202020204" pitchFamily="34" charset="0"/>
              <a:buChar char="•"/>
              <a:defRPr/>
            </a:lvl2pPr>
            <a:lvl3pPr marL="1143000" indent="-228600">
              <a:buClr>
                <a:schemeClr val="accent1"/>
              </a:buClr>
              <a:buSzPct val="100000"/>
              <a:buFont typeface="Arial" panose="020B0604020202020204" pitchFamily="34" charset="0"/>
              <a:buChar char="•"/>
              <a:defRPr/>
            </a:lvl3pPr>
            <a:lvl4pPr marL="1600200" indent="-228600">
              <a:buClr>
                <a:schemeClr val="accent1"/>
              </a:buClr>
              <a:buSzPct val="100000"/>
              <a:buFont typeface="Arial" panose="020B0604020202020204" pitchFamily="34" charset="0"/>
              <a:buChar char="•"/>
              <a:defRPr/>
            </a:lvl4pPr>
            <a:lvl5pPr marL="2057400" indent="-228600">
              <a:buClr>
                <a:schemeClr val="accent1"/>
              </a:buClr>
              <a:buSzPct val="100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3"/>
              </a:buClr>
              <a:buFont typeface="Arial" panose="020B0604020202020204" pitchFamily="34" charset="0"/>
              <a:buChar char="•"/>
              <a:defRPr/>
            </a:lvl1pPr>
            <a:lvl2pPr marL="685800" indent="-228600">
              <a:buClr>
                <a:schemeClr val="accent3"/>
              </a:buClr>
              <a:buFont typeface="Arial" panose="020B0604020202020204" pitchFamily="34"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Arial" panose="020B0604020202020204" pitchFamily="34" charset="0"/>
              <a:buChar char="•"/>
              <a:defRPr/>
            </a:lvl4pPr>
            <a:lvl5pPr marL="2057400" indent="-228600">
              <a:buClr>
                <a:schemeClr val="accent3"/>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3717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423031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68505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7" name="Rectangle 6">
            <a:extLst>
              <a:ext uri="{FF2B5EF4-FFF2-40B4-BE49-F238E27FC236}">
                <a16:creationId xmlns:a16="http://schemas.microsoft.com/office/drawing/2014/main" id="{BC26A12C-F679-4119-94A1-CB55325B9D2B}"/>
              </a:ext>
            </a:extLst>
          </p:cNvPr>
          <p:cNvSpPr/>
          <p:nvPr userDrawn="1"/>
        </p:nvSpPr>
        <p:spPr>
          <a:xfrm>
            <a:off x="-9145" y="2401"/>
            <a:ext cx="229861" cy="6863481"/>
          </a:xfrm>
          <a:prstGeom prst="rect">
            <a:avLst/>
          </a:prstGeom>
          <a:gradFill flip="none" rotWithShape="1">
            <a:gsLst>
              <a:gs pos="0">
                <a:schemeClr val="accent1"/>
              </a:gs>
              <a:gs pos="100000">
                <a:schemeClr val="accent1">
                  <a:lumMod val="75000"/>
                </a:schemeClr>
              </a:gs>
            </a:gsLst>
            <a:lin ang="5400000" scaled="1"/>
            <a:tileRect/>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093857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B0D0-4D64-4459-95DF-0B74CEBFB011}"/>
              </a:ext>
            </a:extLst>
          </p:cNvPr>
          <p:cNvSpPr>
            <a:spLocks noGrp="1"/>
          </p:cNvSpPr>
          <p:nvPr>
            <p:ph type="title"/>
          </p:nvPr>
        </p:nvSpPr>
        <p:spPr>
          <a:xfrm>
            <a:off x="494523" y="1674261"/>
            <a:ext cx="11439330" cy="2852737"/>
          </a:xfrm>
        </p:spPr>
        <p:txBody>
          <a:bodyPr>
            <a:normAutofit/>
          </a:bodyPr>
          <a:lstStyle/>
          <a:p>
            <a:r>
              <a:rPr lang="en-US" sz="4400" dirty="0"/>
              <a:t>Addressing PH Subtypes: Raising Awareness of Understudied Populations</a:t>
            </a:r>
          </a:p>
        </p:txBody>
      </p:sp>
      <p:sp>
        <p:nvSpPr>
          <p:cNvPr id="10" name="Text Placeholder 9">
            <a:extLst>
              <a:ext uri="{FF2B5EF4-FFF2-40B4-BE49-F238E27FC236}">
                <a16:creationId xmlns:a16="http://schemas.microsoft.com/office/drawing/2014/main" id="{10935DD7-B87A-4169-AD29-DA31816084D2}"/>
              </a:ext>
            </a:extLst>
          </p:cNvPr>
          <p:cNvSpPr>
            <a:spLocks noGrp="1"/>
          </p:cNvSpPr>
          <p:nvPr>
            <p:ph type="body" idx="1"/>
          </p:nvPr>
        </p:nvSpPr>
        <p:spPr>
          <a:xfrm>
            <a:off x="838199" y="4263657"/>
            <a:ext cx="10515600" cy="2223408"/>
          </a:xfrm>
        </p:spPr>
        <p:txBody>
          <a:bodyPr>
            <a:normAutofit fontScale="85000" lnSpcReduction="20000"/>
          </a:bodyPr>
          <a:lstStyle/>
          <a:p>
            <a:r>
              <a:rPr lang="en-US" dirty="0"/>
              <a:t>Richard Krasuski, MD</a:t>
            </a:r>
          </a:p>
          <a:p>
            <a:r>
              <a:rPr lang="en-US" dirty="0"/>
              <a:t>Professor of Medicine and Pediatrics</a:t>
            </a:r>
          </a:p>
          <a:p>
            <a:r>
              <a:rPr lang="en-US" dirty="0"/>
              <a:t>Director, Adult Congenital Heart Disease Center </a:t>
            </a:r>
          </a:p>
          <a:p>
            <a:r>
              <a:rPr lang="en-US" dirty="0"/>
              <a:t>Director, Hemodynamic Research</a:t>
            </a:r>
          </a:p>
          <a:p>
            <a:r>
              <a:rPr lang="en-US" dirty="0"/>
              <a:t>Director, Interventional CTEPH Program</a:t>
            </a:r>
          </a:p>
          <a:p>
            <a:r>
              <a:rPr lang="en-US" dirty="0"/>
              <a:t>Duke University Medical Center</a:t>
            </a:r>
          </a:p>
          <a:p>
            <a:r>
              <a:rPr lang="en-US" dirty="0"/>
              <a:t>Durham, NC</a:t>
            </a:r>
          </a:p>
        </p:txBody>
      </p:sp>
    </p:spTree>
    <p:extLst>
      <p:ext uri="{BB962C8B-B14F-4D97-AF65-F5344CB8AC3E}">
        <p14:creationId xmlns:p14="http://schemas.microsoft.com/office/powerpoint/2010/main" val="2506720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96901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265886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857EB-58E0-F83B-E7C1-BC77755BE2BC}"/>
              </a:ext>
            </a:extLst>
          </p:cNvPr>
          <p:cNvSpPr>
            <a:spLocks noGrp="1"/>
          </p:cNvSpPr>
          <p:nvPr>
            <p:ph type="title"/>
          </p:nvPr>
        </p:nvSpPr>
        <p:spPr/>
        <p:txBody>
          <a:bodyPr/>
          <a:lstStyle/>
          <a:p>
            <a:r>
              <a:rPr lang="en-US" dirty="0"/>
              <a:t>Learning Objectives</a:t>
            </a:r>
          </a:p>
        </p:txBody>
      </p:sp>
      <p:sp>
        <p:nvSpPr>
          <p:cNvPr id="5" name="Content Placeholder 4">
            <a:extLst>
              <a:ext uri="{FF2B5EF4-FFF2-40B4-BE49-F238E27FC236}">
                <a16:creationId xmlns:a16="http://schemas.microsoft.com/office/drawing/2014/main" id="{A018922B-9925-397B-AC16-A12EDDB59248}"/>
              </a:ext>
            </a:extLst>
          </p:cNvPr>
          <p:cNvSpPr>
            <a:spLocks noGrp="1"/>
          </p:cNvSpPr>
          <p:nvPr>
            <p:ph idx="1"/>
          </p:nvPr>
        </p:nvSpPr>
        <p:spPr/>
        <p:txBody>
          <a:bodyPr/>
          <a:lstStyle/>
          <a:p>
            <a:r>
              <a:rPr lang="en-US" dirty="0"/>
              <a:t>Review characteristics of PH patient groups that fall outside of the idiopathic category</a:t>
            </a:r>
          </a:p>
          <a:p>
            <a:r>
              <a:rPr lang="en-US" dirty="0"/>
              <a:t>Discuss the screening, diagnosis and expedient referral of non-idiopathic patients to PH specialty centers from community generalists and specialty healthcare providers</a:t>
            </a:r>
          </a:p>
          <a:p>
            <a:r>
              <a:rPr lang="en-US" dirty="0"/>
              <a:t>Focus on understudied PH groups that require special diagnostic attention by all healthcare providers</a:t>
            </a:r>
          </a:p>
          <a:p>
            <a:r>
              <a:rPr lang="en-US" dirty="0"/>
              <a:t>Review treatment and management approaches to these understudied PH patients</a:t>
            </a:r>
          </a:p>
          <a:p>
            <a:endParaRPr lang="en-US" dirty="0"/>
          </a:p>
        </p:txBody>
      </p:sp>
    </p:spTree>
    <p:extLst>
      <p:ext uri="{BB962C8B-B14F-4D97-AF65-F5344CB8AC3E}">
        <p14:creationId xmlns:p14="http://schemas.microsoft.com/office/powerpoint/2010/main" val="1204508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B4C4BA-36E6-3F4A-9B68-E73F10DFB87F}"/>
              </a:ext>
            </a:extLst>
          </p:cNvPr>
          <p:cNvSpPr>
            <a:spLocks noGrp="1"/>
          </p:cNvSpPr>
          <p:nvPr>
            <p:ph type="title"/>
          </p:nvPr>
        </p:nvSpPr>
        <p:spPr/>
        <p:txBody>
          <a:bodyPr/>
          <a:lstStyle/>
          <a:p>
            <a:r>
              <a:rPr lang="en-US" dirty="0"/>
              <a:t>Connective Tissue Diseases (CTD):</a:t>
            </a:r>
            <a:br>
              <a:rPr lang="en-US" dirty="0"/>
            </a:br>
            <a:r>
              <a:rPr lang="en-US" dirty="0"/>
              <a:t>Identifying Patients with PH</a:t>
            </a:r>
          </a:p>
        </p:txBody>
      </p:sp>
    </p:spTree>
    <p:extLst>
      <p:ext uri="{BB962C8B-B14F-4D97-AF65-F5344CB8AC3E}">
        <p14:creationId xmlns:p14="http://schemas.microsoft.com/office/powerpoint/2010/main" val="2906947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60ACAC16-E39D-4151-A75C-6EBB9AE29E2C}"/>
              </a:ext>
            </a:extLst>
          </p:cNvPr>
          <p:cNvSpPr/>
          <p:nvPr/>
        </p:nvSpPr>
        <p:spPr>
          <a:xfrm>
            <a:off x="3883631" y="0"/>
            <a:ext cx="8308369"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6" name="Title 15">
            <a:extLst>
              <a:ext uri="{FF2B5EF4-FFF2-40B4-BE49-F238E27FC236}">
                <a16:creationId xmlns:a16="http://schemas.microsoft.com/office/drawing/2014/main" id="{6A17A45F-4317-4BC4-A752-70571C9A9187}"/>
              </a:ext>
            </a:extLst>
          </p:cNvPr>
          <p:cNvSpPr>
            <a:spLocks noGrp="1"/>
          </p:cNvSpPr>
          <p:nvPr>
            <p:ph type="title"/>
          </p:nvPr>
        </p:nvSpPr>
        <p:spPr>
          <a:xfrm>
            <a:off x="386411" y="139277"/>
            <a:ext cx="3794266" cy="1920857"/>
          </a:xfrm>
          <a:solidFill>
            <a:schemeClr val="bg1"/>
          </a:solidFill>
          <a:ln>
            <a:solidFill>
              <a:schemeClr val="accent1"/>
            </a:solidFill>
          </a:ln>
          <a:effectLst>
            <a:outerShdw blurRad="50800" dist="38100" dir="2700000" algn="tl" rotWithShape="0">
              <a:prstClr val="black">
                <a:alpha val="40000"/>
              </a:prstClr>
            </a:outerShdw>
          </a:effectLst>
        </p:spPr>
        <p:txBody>
          <a:bodyPr>
            <a:normAutofit fontScale="90000"/>
          </a:bodyPr>
          <a:lstStyle/>
          <a:p>
            <a:r>
              <a:rPr lang="en-US" dirty="0"/>
              <a:t>Patients With SSc Can Have Different Reasons For Their PH</a:t>
            </a:r>
          </a:p>
        </p:txBody>
      </p:sp>
      <p:grpSp>
        <p:nvGrpSpPr>
          <p:cNvPr id="27" name="Group 26">
            <a:extLst>
              <a:ext uri="{FF2B5EF4-FFF2-40B4-BE49-F238E27FC236}">
                <a16:creationId xmlns:a16="http://schemas.microsoft.com/office/drawing/2014/main" id="{0DF43A13-0250-4463-BEB9-951CBDE6DD68}"/>
              </a:ext>
            </a:extLst>
          </p:cNvPr>
          <p:cNvGrpSpPr/>
          <p:nvPr/>
        </p:nvGrpSpPr>
        <p:grpSpPr>
          <a:xfrm>
            <a:off x="4546537" y="296855"/>
            <a:ext cx="7259052" cy="6264289"/>
            <a:chOff x="2990058" y="1295400"/>
            <a:chExt cx="6059484" cy="5229107"/>
          </a:xfrm>
        </p:grpSpPr>
        <p:sp>
          <p:nvSpPr>
            <p:cNvPr id="28" name="Oval 27">
              <a:extLst>
                <a:ext uri="{FF2B5EF4-FFF2-40B4-BE49-F238E27FC236}">
                  <a16:creationId xmlns:a16="http://schemas.microsoft.com/office/drawing/2014/main" id="{84BC1BBA-1839-4023-B28F-6D8FCFFBC272}"/>
                </a:ext>
              </a:extLst>
            </p:cNvPr>
            <p:cNvSpPr/>
            <p:nvPr/>
          </p:nvSpPr>
          <p:spPr>
            <a:xfrm>
              <a:off x="2990058" y="1296139"/>
              <a:ext cx="3791742" cy="3757212"/>
            </a:xfrm>
            <a:prstGeom prst="ellipse">
              <a:avLst/>
            </a:prstGeom>
            <a:solidFill>
              <a:schemeClr val="accent4">
                <a:lumMod val="75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00" dirty="0">
                <a:effectLst>
                  <a:outerShdw blurRad="50800" dist="50800" dir="2280000" algn="ctr" rotWithShape="0">
                    <a:srgbClr val="000000">
                      <a:alpha val="71000"/>
                    </a:srgbClr>
                  </a:outerShdw>
                </a:effectLst>
              </a:endParaRPr>
            </a:p>
          </p:txBody>
        </p:sp>
        <p:sp>
          <p:nvSpPr>
            <p:cNvPr id="29" name="Oval 28">
              <a:extLst>
                <a:ext uri="{FF2B5EF4-FFF2-40B4-BE49-F238E27FC236}">
                  <a16:creationId xmlns:a16="http://schemas.microsoft.com/office/drawing/2014/main" id="{4202DFC9-C6B2-4BB9-9F9E-50A7E547D1EE}"/>
                </a:ext>
              </a:extLst>
            </p:cNvPr>
            <p:cNvSpPr/>
            <p:nvPr/>
          </p:nvSpPr>
          <p:spPr>
            <a:xfrm>
              <a:off x="4176633" y="2767295"/>
              <a:ext cx="3791742" cy="3757212"/>
            </a:xfrm>
            <a:prstGeom prst="ellipse">
              <a:avLst/>
            </a:prstGeom>
            <a:solidFill>
              <a:schemeClr val="accent2">
                <a:lumMod val="50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00" dirty="0">
                <a:effectLst>
                  <a:outerShdw blurRad="50800" dist="50800" dir="2280000" algn="ctr" rotWithShape="0">
                    <a:srgbClr val="000000">
                      <a:alpha val="71000"/>
                    </a:srgbClr>
                  </a:outerShdw>
                </a:effectLst>
              </a:endParaRPr>
            </a:p>
          </p:txBody>
        </p:sp>
        <p:sp>
          <p:nvSpPr>
            <p:cNvPr id="30" name="TextBox 29">
              <a:extLst>
                <a:ext uri="{FF2B5EF4-FFF2-40B4-BE49-F238E27FC236}">
                  <a16:creationId xmlns:a16="http://schemas.microsoft.com/office/drawing/2014/main" id="{97EF33A6-9C29-4C21-81B6-1AC838668408}"/>
                </a:ext>
              </a:extLst>
            </p:cNvPr>
            <p:cNvSpPr txBox="1"/>
            <p:nvPr/>
          </p:nvSpPr>
          <p:spPr>
            <a:xfrm>
              <a:off x="3618274" y="2278857"/>
              <a:ext cx="1137657" cy="693674"/>
            </a:xfrm>
            <a:prstGeom prst="rect">
              <a:avLst/>
            </a:prstGeom>
            <a:noFill/>
          </p:spPr>
          <p:txBody>
            <a:bodyPr wrap="none" rtlCol="0">
              <a:spAutoFit/>
            </a:bodyPr>
            <a:lstStyle/>
            <a:p>
              <a:pPr algn="ctr"/>
              <a:r>
                <a:rPr lang="en-US" sz="2400" b="1" u="sng" dirty="0">
                  <a:solidFill>
                    <a:schemeClr val="bg1"/>
                  </a:solidFill>
                  <a:effectLst>
                    <a:outerShdw blurRad="50800" dist="12700" dir="2280000" algn="ctr" rotWithShape="0">
                      <a:srgbClr val="000000">
                        <a:alpha val="71000"/>
                      </a:srgbClr>
                    </a:outerShdw>
                  </a:effectLst>
                </a:rPr>
                <a:t>Group 1</a:t>
              </a:r>
            </a:p>
            <a:p>
              <a:pPr algn="ctr"/>
              <a:r>
                <a:rPr lang="en-US" sz="2400" b="1" dirty="0">
                  <a:solidFill>
                    <a:schemeClr val="bg1"/>
                  </a:solidFill>
                  <a:effectLst>
                    <a:outerShdw blurRad="50800" dist="12700" dir="2280000" algn="ctr" rotWithShape="0">
                      <a:srgbClr val="000000">
                        <a:alpha val="71000"/>
                      </a:srgbClr>
                    </a:outerShdw>
                  </a:effectLst>
                </a:rPr>
                <a:t>PAH</a:t>
              </a:r>
            </a:p>
          </p:txBody>
        </p:sp>
        <p:sp>
          <p:nvSpPr>
            <p:cNvPr id="31" name="Oval 30">
              <a:extLst>
                <a:ext uri="{FF2B5EF4-FFF2-40B4-BE49-F238E27FC236}">
                  <a16:creationId xmlns:a16="http://schemas.microsoft.com/office/drawing/2014/main" id="{A234C48A-7C3E-4C6E-AC71-A692A982A4BB}"/>
                </a:ext>
              </a:extLst>
            </p:cNvPr>
            <p:cNvSpPr/>
            <p:nvPr/>
          </p:nvSpPr>
          <p:spPr>
            <a:xfrm>
              <a:off x="5257800" y="1295400"/>
              <a:ext cx="3791742" cy="3757212"/>
            </a:xfrm>
            <a:prstGeom prst="ellipse">
              <a:avLst/>
            </a:prstGeo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00" dirty="0">
                <a:effectLst>
                  <a:outerShdw blurRad="50800" dist="50800" dir="2280000" algn="ctr" rotWithShape="0">
                    <a:srgbClr val="000000">
                      <a:alpha val="71000"/>
                    </a:srgbClr>
                  </a:outerShdw>
                </a:effectLst>
              </a:endParaRPr>
            </a:p>
          </p:txBody>
        </p:sp>
        <p:sp>
          <p:nvSpPr>
            <p:cNvPr id="32" name="TextBox 31">
              <a:extLst>
                <a:ext uri="{FF2B5EF4-FFF2-40B4-BE49-F238E27FC236}">
                  <a16:creationId xmlns:a16="http://schemas.microsoft.com/office/drawing/2014/main" id="{894DC428-6A10-45FE-B095-860C268FF714}"/>
                </a:ext>
              </a:extLst>
            </p:cNvPr>
            <p:cNvSpPr txBox="1"/>
            <p:nvPr/>
          </p:nvSpPr>
          <p:spPr>
            <a:xfrm>
              <a:off x="6973608" y="2188583"/>
              <a:ext cx="1692650" cy="847823"/>
            </a:xfrm>
            <a:prstGeom prst="rect">
              <a:avLst/>
            </a:prstGeom>
            <a:noFill/>
          </p:spPr>
          <p:txBody>
            <a:bodyPr wrap="square" rtlCol="0">
              <a:spAutoFit/>
            </a:bodyPr>
            <a:lstStyle/>
            <a:p>
              <a:pPr algn="ctr"/>
              <a:r>
                <a:rPr lang="en-US" sz="2000" b="1" u="sng" dirty="0">
                  <a:solidFill>
                    <a:srgbClr val="FFFFFF"/>
                  </a:solidFill>
                  <a:effectLst>
                    <a:outerShdw blurRad="50800" dist="12700" dir="2280000" algn="ctr" rotWithShape="0">
                      <a:srgbClr val="000000">
                        <a:alpha val="71000"/>
                      </a:srgbClr>
                    </a:outerShdw>
                  </a:effectLst>
                </a:rPr>
                <a:t>Group 3</a:t>
              </a:r>
            </a:p>
            <a:p>
              <a:pPr algn="ctr"/>
              <a:r>
                <a:rPr lang="en-US" sz="2000" b="1" dirty="0">
                  <a:solidFill>
                    <a:srgbClr val="FFFFFF"/>
                  </a:solidFill>
                  <a:effectLst>
                    <a:outerShdw blurRad="50800" dist="12700" dir="2280000" algn="ctr" rotWithShape="0">
                      <a:srgbClr val="000000">
                        <a:alpha val="71000"/>
                      </a:srgbClr>
                    </a:outerShdw>
                  </a:effectLst>
                </a:rPr>
                <a:t>Interstitial</a:t>
              </a:r>
            </a:p>
            <a:p>
              <a:pPr algn="ctr"/>
              <a:r>
                <a:rPr lang="en-US" sz="2000" b="1" dirty="0">
                  <a:solidFill>
                    <a:srgbClr val="FFFFFF"/>
                  </a:solidFill>
                  <a:effectLst>
                    <a:outerShdw blurRad="50800" dist="12700" dir="2280000" algn="ctr" rotWithShape="0">
                      <a:srgbClr val="000000">
                        <a:alpha val="71000"/>
                      </a:srgbClr>
                    </a:outerShdw>
                  </a:effectLst>
                </a:rPr>
                <a:t>Lung Disease</a:t>
              </a:r>
            </a:p>
          </p:txBody>
        </p:sp>
        <p:sp>
          <p:nvSpPr>
            <p:cNvPr id="33" name="TextBox 32">
              <a:extLst>
                <a:ext uri="{FF2B5EF4-FFF2-40B4-BE49-F238E27FC236}">
                  <a16:creationId xmlns:a16="http://schemas.microsoft.com/office/drawing/2014/main" id="{BE6C4C5C-54D1-41EC-B827-9DC8FD972EE5}"/>
                </a:ext>
              </a:extLst>
            </p:cNvPr>
            <p:cNvSpPr txBox="1"/>
            <p:nvPr/>
          </p:nvSpPr>
          <p:spPr>
            <a:xfrm>
              <a:off x="4773884" y="4952561"/>
              <a:ext cx="2601204" cy="1104739"/>
            </a:xfrm>
            <a:prstGeom prst="rect">
              <a:avLst/>
            </a:prstGeom>
            <a:noFill/>
          </p:spPr>
          <p:txBody>
            <a:bodyPr wrap="square" rtlCol="0">
              <a:spAutoFit/>
            </a:bodyPr>
            <a:lstStyle/>
            <a:p>
              <a:pPr algn="ctr"/>
              <a:r>
                <a:rPr lang="en-US" sz="2000" b="1" u="sng" dirty="0">
                  <a:solidFill>
                    <a:schemeClr val="bg1"/>
                  </a:solidFill>
                  <a:effectLst>
                    <a:outerShdw blurRad="50800" dist="12700" dir="2280000" algn="ctr" rotWithShape="0">
                      <a:srgbClr val="000000">
                        <a:alpha val="71000"/>
                      </a:srgbClr>
                    </a:outerShdw>
                  </a:effectLst>
                </a:rPr>
                <a:t>Group 2</a:t>
              </a:r>
            </a:p>
            <a:p>
              <a:pPr algn="ctr"/>
              <a:r>
                <a:rPr lang="en-US" sz="2000" b="1" dirty="0">
                  <a:solidFill>
                    <a:schemeClr val="bg1"/>
                  </a:solidFill>
                  <a:effectLst>
                    <a:outerShdw blurRad="50800" dist="12700" dir="2280000" algn="ctr" rotWithShape="0">
                      <a:srgbClr val="000000">
                        <a:alpha val="71000"/>
                      </a:srgbClr>
                    </a:outerShdw>
                  </a:effectLst>
                </a:rPr>
                <a:t>Pulmonary Hypertension Due To Left Heart Disease</a:t>
              </a:r>
            </a:p>
          </p:txBody>
        </p:sp>
        <p:sp>
          <p:nvSpPr>
            <p:cNvPr id="34" name="TextBox 33">
              <a:extLst>
                <a:ext uri="{FF2B5EF4-FFF2-40B4-BE49-F238E27FC236}">
                  <a16:creationId xmlns:a16="http://schemas.microsoft.com/office/drawing/2014/main" id="{41BCFF02-4D7B-4775-93AD-CAC808F263CF}"/>
                </a:ext>
              </a:extLst>
            </p:cNvPr>
            <p:cNvSpPr txBox="1"/>
            <p:nvPr/>
          </p:nvSpPr>
          <p:spPr>
            <a:xfrm>
              <a:off x="5696050" y="3315474"/>
              <a:ext cx="771016" cy="436757"/>
            </a:xfrm>
            <a:prstGeom prst="rect">
              <a:avLst/>
            </a:prstGeom>
            <a:noFill/>
          </p:spPr>
          <p:txBody>
            <a:bodyPr wrap="none" rtlCol="0">
              <a:spAutoFit/>
            </a:bodyPr>
            <a:lstStyle/>
            <a:p>
              <a:r>
                <a:rPr lang="en-US" sz="2800" b="1" dirty="0">
                  <a:solidFill>
                    <a:srgbClr val="FFFFFF"/>
                  </a:solidFill>
                  <a:effectLst>
                    <a:outerShdw blurRad="50800" dist="12700" dir="2280000" algn="ctr" rotWithShape="0">
                      <a:srgbClr val="000000">
                        <a:alpha val="71000"/>
                      </a:srgbClr>
                    </a:outerShdw>
                  </a:effectLst>
                </a:rPr>
                <a:t>RHF</a:t>
              </a:r>
            </a:p>
          </p:txBody>
        </p:sp>
        <p:sp>
          <p:nvSpPr>
            <p:cNvPr id="35" name="TextBox 34">
              <a:extLst>
                <a:ext uri="{FF2B5EF4-FFF2-40B4-BE49-F238E27FC236}">
                  <a16:creationId xmlns:a16="http://schemas.microsoft.com/office/drawing/2014/main" id="{2A400867-8739-42A8-9654-5E7A65B249AA}"/>
                </a:ext>
              </a:extLst>
            </p:cNvPr>
            <p:cNvSpPr txBox="1"/>
            <p:nvPr/>
          </p:nvSpPr>
          <p:spPr>
            <a:xfrm>
              <a:off x="4335280" y="3902075"/>
              <a:ext cx="1275652" cy="770749"/>
            </a:xfrm>
            <a:prstGeom prst="rect">
              <a:avLst/>
            </a:prstGeom>
            <a:noFill/>
          </p:spPr>
          <p:txBody>
            <a:bodyPr wrap="square" rtlCol="0">
              <a:spAutoFit/>
            </a:bodyPr>
            <a:lstStyle/>
            <a:p>
              <a:pPr algn="ctr"/>
              <a:r>
                <a:rPr lang="en-US" b="1" dirty="0">
                  <a:solidFill>
                    <a:schemeClr val="bg1"/>
                  </a:solidFill>
                  <a:effectLst>
                    <a:outerShdw blurRad="50800" dist="12700" dir="2280000" algn="ctr" rotWithShape="0">
                      <a:srgbClr val="000000">
                        <a:alpha val="71000"/>
                      </a:srgbClr>
                    </a:outerShdw>
                  </a:effectLst>
                </a:rPr>
                <a:t>Elevated</a:t>
              </a:r>
            </a:p>
            <a:p>
              <a:pPr algn="ctr"/>
              <a:r>
                <a:rPr lang="en-US" b="1" dirty="0">
                  <a:solidFill>
                    <a:schemeClr val="bg1"/>
                  </a:solidFill>
                  <a:effectLst>
                    <a:outerShdw blurRad="50800" dist="12700" dir="2280000" algn="ctr" rotWithShape="0">
                      <a:srgbClr val="000000">
                        <a:alpha val="71000"/>
                      </a:srgbClr>
                    </a:outerShdw>
                  </a:effectLst>
                </a:rPr>
                <a:t>Right Atrial</a:t>
              </a:r>
            </a:p>
            <a:p>
              <a:pPr algn="ctr"/>
              <a:r>
                <a:rPr lang="en-US" b="1" dirty="0">
                  <a:solidFill>
                    <a:schemeClr val="bg1"/>
                  </a:solidFill>
                  <a:effectLst>
                    <a:outerShdw blurRad="50800" dist="12700" dir="2280000" algn="ctr" rotWithShape="0">
                      <a:srgbClr val="000000">
                        <a:alpha val="71000"/>
                      </a:srgbClr>
                    </a:outerShdw>
                  </a:effectLst>
                </a:rPr>
                <a:t>Pressure</a:t>
              </a:r>
            </a:p>
          </p:txBody>
        </p:sp>
        <p:sp>
          <p:nvSpPr>
            <p:cNvPr id="36" name="TextBox 35">
              <a:extLst>
                <a:ext uri="{FF2B5EF4-FFF2-40B4-BE49-F238E27FC236}">
                  <a16:creationId xmlns:a16="http://schemas.microsoft.com/office/drawing/2014/main" id="{F74A5C9C-1B78-421C-AB22-0E80B50D54CA}"/>
                </a:ext>
              </a:extLst>
            </p:cNvPr>
            <p:cNvSpPr txBox="1"/>
            <p:nvPr/>
          </p:nvSpPr>
          <p:spPr>
            <a:xfrm>
              <a:off x="6389140" y="3967624"/>
              <a:ext cx="1460913" cy="539524"/>
            </a:xfrm>
            <a:prstGeom prst="rect">
              <a:avLst/>
            </a:prstGeom>
            <a:noFill/>
          </p:spPr>
          <p:txBody>
            <a:bodyPr wrap="square" rtlCol="0">
              <a:spAutoFit/>
            </a:bodyPr>
            <a:lstStyle/>
            <a:p>
              <a:pPr algn="ctr"/>
              <a:r>
                <a:rPr lang="en-US" b="1" dirty="0">
                  <a:solidFill>
                    <a:srgbClr val="FFFFFF"/>
                  </a:solidFill>
                  <a:effectLst>
                    <a:outerShdw blurRad="50800" dist="12700" dir="2280000" algn="ctr" rotWithShape="0">
                      <a:srgbClr val="000000">
                        <a:alpha val="71000"/>
                      </a:srgbClr>
                    </a:outerShdw>
                  </a:effectLst>
                </a:rPr>
                <a:t>Hypoxia</a:t>
              </a:r>
            </a:p>
            <a:p>
              <a:pPr algn="ctr"/>
              <a:r>
                <a:rPr lang="en-US" b="1" dirty="0">
                  <a:solidFill>
                    <a:srgbClr val="FFFFFF"/>
                  </a:solidFill>
                  <a:effectLst>
                    <a:outerShdw blurRad="50800" dist="12700" dir="2280000" algn="ctr" rotWithShape="0">
                      <a:srgbClr val="000000">
                        <a:alpha val="71000"/>
                      </a:srgbClr>
                    </a:outerShdw>
                  </a:effectLst>
                </a:rPr>
                <a:t>Lung Scarring</a:t>
              </a:r>
            </a:p>
          </p:txBody>
        </p:sp>
        <p:sp>
          <p:nvSpPr>
            <p:cNvPr id="37" name="TextBox 36">
              <a:extLst>
                <a:ext uri="{FF2B5EF4-FFF2-40B4-BE49-F238E27FC236}">
                  <a16:creationId xmlns:a16="http://schemas.microsoft.com/office/drawing/2014/main" id="{F8FAF84A-6558-4DCF-97BC-3A80AC7FC117}"/>
                </a:ext>
              </a:extLst>
            </p:cNvPr>
            <p:cNvSpPr txBox="1"/>
            <p:nvPr/>
          </p:nvSpPr>
          <p:spPr>
            <a:xfrm>
              <a:off x="5480720" y="2130772"/>
              <a:ext cx="1128290" cy="539524"/>
            </a:xfrm>
            <a:prstGeom prst="rect">
              <a:avLst/>
            </a:prstGeom>
            <a:noFill/>
          </p:spPr>
          <p:txBody>
            <a:bodyPr wrap="none" rtlCol="0">
              <a:spAutoFit/>
            </a:bodyPr>
            <a:lstStyle/>
            <a:p>
              <a:pPr algn="ctr"/>
              <a:r>
                <a:rPr lang="en-US" b="1" dirty="0">
                  <a:solidFill>
                    <a:srgbClr val="FFFFFF"/>
                  </a:solidFill>
                  <a:effectLst>
                    <a:outerShdw blurRad="50800" dist="12700" dir="2280000" algn="ctr" rotWithShape="0">
                      <a:srgbClr val="000000">
                        <a:alpha val="71000"/>
                      </a:srgbClr>
                    </a:outerShdw>
                  </a:effectLst>
                </a:rPr>
                <a:t>Decreased</a:t>
              </a:r>
            </a:p>
            <a:p>
              <a:pPr algn="ctr"/>
              <a:r>
                <a:rPr lang="en-US" b="1" dirty="0">
                  <a:solidFill>
                    <a:srgbClr val="FFFFFF"/>
                  </a:solidFill>
                  <a:effectLst>
                    <a:outerShdw blurRad="50800" dist="12700" dir="2280000" algn="ctr" rotWithShape="0">
                      <a:srgbClr val="000000">
                        <a:alpha val="71000"/>
                      </a:srgbClr>
                    </a:outerShdw>
                  </a:effectLst>
                </a:rPr>
                <a:t>V/Q</a:t>
              </a:r>
            </a:p>
          </p:txBody>
        </p:sp>
      </p:grpSp>
    </p:spTree>
    <p:extLst>
      <p:ext uri="{BB962C8B-B14F-4D97-AF65-F5344CB8AC3E}">
        <p14:creationId xmlns:p14="http://schemas.microsoft.com/office/powerpoint/2010/main" val="1179184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
          <p:cNvSpPr>
            <a:spLocks noGrp="1"/>
          </p:cNvSpPr>
          <p:nvPr>
            <p:ph type="title"/>
          </p:nvPr>
        </p:nvSpPr>
        <p:spPr>
          <a:xfrm>
            <a:off x="653441" y="263046"/>
            <a:ext cx="11042373" cy="1268752"/>
          </a:xfrm>
        </p:spPr>
        <p:txBody>
          <a:bodyPr anchor="t">
            <a:noAutofit/>
          </a:bodyPr>
          <a:lstStyle/>
          <a:p>
            <a:r>
              <a:rPr lang="en-US" dirty="0"/>
              <a:t>Different Spectrums of PH That Can Be Seen in SSc: </a:t>
            </a:r>
            <a:r>
              <a:rPr lang="en-US" sz="2800" dirty="0">
                <a:solidFill>
                  <a:schemeClr val="accent1"/>
                </a:solidFill>
              </a:rPr>
              <a:t>Classic Examples</a:t>
            </a:r>
            <a:endParaRPr lang="en-US" dirty="0">
              <a:solidFill>
                <a:schemeClr val="accent1"/>
              </a:solidFill>
            </a:endParaRPr>
          </a:p>
        </p:txBody>
      </p:sp>
      <p:grpSp>
        <p:nvGrpSpPr>
          <p:cNvPr id="2" name="Group 1">
            <a:extLst>
              <a:ext uri="{FF2B5EF4-FFF2-40B4-BE49-F238E27FC236}">
                <a16:creationId xmlns:a16="http://schemas.microsoft.com/office/drawing/2014/main" id="{5588E5AD-2844-406B-B852-5A16BD4D5DC1}"/>
              </a:ext>
            </a:extLst>
          </p:cNvPr>
          <p:cNvGrpSpPr/>
          <p:nvPr/>
        </p:nvGrpSpPr>
        <p:grpSpPr>
          <a:xfrm>
            <a:off x="1747575" y="1531798"/>
            <a:ext cx="8698373" cy="4742230"/>
            <a:chOff x="1685995" y="1057885"/>
            <a:chExt cx="8698373" cy="4742230"/>
          </a:xfrm>
        </p:grpSpPr>
        <p:sp>
          <p:nvSpPr>
            <p:cNvPr id="11" name="Content Placeholder 3">
              <a:extLst>
                <a:ext uri="{FF2B5EF4-FFF2-40B4-BE49-F238E27FC236}">
                  <a16:creationId xmlns:a16="http://schemas.microsoft.com/office/drawing/2014/main" id="{D0302AF1-304A-4D1F-8B8F-7C102541FB93}"/>
                </a:ext>
              </a:extLst>
            </p:cNvPr>
            <p:cNvSpPr txBox="1">
              <a:spLocks/>
            </p:cNvSpPr>
            <p:nvPr/>
          </p:nvSpPr>
          <p:spPr>
            <a:xfrm>
              <a:off x="6662964" y="3646675"/>
              <a:ext cx="3719512" cy="2153440"/>
            </a:xfrm>
            <a:prstGeom prst="rect">
              <a:avLst/>
            </a:prstGeom>
            <a:solidFill>
              <a:schemeClr val="accent4">
                <a:lumMod val="75000"/>
              </a:schemeClr>
            </a:solidFill>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5"/>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accent1"/>
                </a:buClr>
                <a:buSzPct val="85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bg1">
                    <a:lumMod val="75000"/>
                  </a:schemeClr>
                </a:buClr>
                <a:buFont typeface="Calibri" panose="020F050202020403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4625" indent="-174625">
                <a:spcBef>
                  <a:spcPct val="0"/>
                </a:spcBef>
              </a:pPr>
              <a:r>
                <a:rPr lang="en-US" sz="1600" dirty="0">
                  <a:solidFill>
                    <a:schemeClr val="bg1"/>
                  </a:solidFill>
                  <a:ea typeface="ＭＳ Ｐゴシック"/>
                </a:rPr>
                <a:t>Limited &gt;&gt; diffuse</a:t>
              </a:r>
            </a:p>
            <a:p>
              <a:pPr marL="174625" indent="-174625">
                <a:spcBef>
                  <a:spcPct val="0"/>
                </a:spcBef>
              </a:pPr>
              <a:r>
                <a:rPr lang="en-US" sz="1600" dirty="0">
                  <a:solidFill>
                    <a:schemeClr val="bg1"/>
                  </a:solidFill>
                  <a:ea typeface="ＭＳ Ｐゴシック"/>
                </a:rPr>
                <a:t>Normal or minimally abnormal lung architecture</a:t>
              </a:r>
            </a:p>
            <a:p>
              <a:pPr marL="174625" indent="-174625">
                <a:spcBef>
                  <a:spcPct val="0"/>
                </a:spcBef>
              </a:pPr>
              <a:r>
                <a:rPr lang="en-US" sz="1600" dirty="0">
                  <a:solidFill>
                    <a:schemeClr val="bg1"/>
                  </a:solidFill>
                  <a:ea typeface="ＭＳ Ｐゴシック"/>
                </a:rPr>
                <a:t>Mild basilar fibrosis common</a:t>
              </a:r>
            </a:p>
            <a:p>
              <a:pPr marL="174625" indent="-174625">
                <a:spcBef>
                  <a:spcPct val="0"/>
                </a:spcBef>
              </a:pPr>
              <a:r>
                <a:rPr lang="en-US" sz="1600" b="1" dirty="0">
                  <a:solidFill>
                    <a:srgbClr val="FFC000"/>
                  </a:solidFill>
                  <a:ea typeface="ＭＳ Ｐゴシック"/>
                </a:rPr>
                <a:t>Very low DL</a:t>
              </a:r>
              <a:r>
                <a:rPr lang="en-US" sz="1200" b="1" dirty="0">
                  <a:solidFill>
                    <a:srgbClr val="FFC000"/>
                  </a:solidFill>
                  <a:ea typeface="ＭＳ Ｐゴシック"/>
                </a:rPr>
                <a:t>CO</a:t>
              </a:r>
              <a:r>
                <a:rPr lang="en-US" sz="1600" b="1" dirty="0">
                  <a:solidFill>
                    <a:srgbClr val="FFC000"/>
                  </a:solidFill>
                  <a:ea typeface="ＭＳ Ｐゴシック"/>
                </a:rPr>
                <a:t>, normal vital capacity </a:t>
              </a:r>
              <a:r>
                <a:rPr lang="en-US" sz="1600" dirty="0">
                  <a:solidFill>
                    <a:srgbClr val="FFC000"/>
                  </a:solidFill>
                  <a:ea typeface="ＭＳ Ｐゴシック"/>
                </a:rPr>
                <a:t>(%FVC / %DL</a:t>
              </a:r>
              <a:r>
                <a:rPr lang="en-US" sz="1200" dirty="0">
                  <a:solidFill>
                    <a:srgbClr val="FFC000"/>
                  </a:solidFill>
                  <a:ea typeface="ＭＳ Ｐゴシック"/>
                </a:rPr>
                <a:t>CO</a:t>
              </a:r>
              <a:r>
                <a:rPr lang="en-US" sz="1600" dirty="0">
                  <a:solidFill>
                    <a:srgbClr val="FFC000"/>
                  </a:solidFill>
                  <a:ea typeface="ＭＳ Ｐゴシック"/>
                </a:rPr>
                <a:t> &gt;</a:t>
              </a:r>
              <a:r>
                <a:rPr lang="en-US" sz="1600" b="1" dirty="0">
                  <a:solidFill>
                    <a:srgbClr val="FFC000"/>
                  </a:solidFill>
                  <a:ea typeface="ＭＳ Ｐゴシック"/>
                </a:rPr>
                <a:t>1.6</a:t>
              </a:r>
              <a:r>
                <a:rPr lang="en-US" sz="1600" dirty="0">
                  <a:solidFill>
                    <a:srgbClr val="FFC000"/>
                  </a:solidFill>
                  <a:ea typeface="ＭＳ Ｐゴシック"/>
                </a:rPr>
                <a:t>)</a:t>
              </a:r>
            </a:p>
            <a:p>
              <a:pPr marL="174625" indent="-174625">
                <a:spcBef>
                  <a:spcPct val="0"/>
                </a:spcBef>
              </a:pPr>
              <a:r>
                <a:rPr lang="en-US" sz="1600" b="1" dirty="0">
                  <a:solidFill>
                    <a:srgbClr val="FFC000"/>
                  </a:solidFill>
                  <a:ea typeface="ＭＳ Ｐゴシック"/>
                </a:rPr>
                <a:t>Evidence of RV dysfunction</a:t>
              </a:r>
            </a:p>
            <a:p>
              <a:pPr marL="174625" indent="-174625">
                <a:spcBef>
                  <a:spcPct val="0"/>
                </a:spcBef>
              </a:pPr>
              <a:r>
                <a:rPr lang="en-US" sz="1600" dirty="0">
                  <a:solidFill>
                    <a:schemeClr val="bg1"/>
                  </a:solidFill>
                  <a:ea typeface="ＭＳ Ｐゴシック"/>
                </a:rPr>
                <a:t>Elevated PA pressure</a:t>
              </a:r>
            </a:p>
          </p:txBody>
        </p:sp>
        <p:sp>
          <p:nvSpPr>
            <p:cNvPr id="13" name="Content Placeholder 4">
              <a:extLst>
                <a:ext uri="{FF2B5EF4-FFF2-40B4-BE49-F238E27FC236}">
                  <a16:creationId xmlns:a16="http://schemas.microsoft.com/office/drawing/2014/main" id="{30787DF2-4075-4A8F-B24F-D4BCB0C972EA}"/>
                </a:ext>
              </a:extLst>
            </p:cNvPr>
            <p:cNvSpPr txBox="1">
              <a:spLocks/>
            </p:cNvSpPr>
            <p:nvPr/>
          </p:nvSpPr>
          <p:spPr>
            <a:xfrm>
              <a:off x="1685995" y="3662316"/>
              <a:ext cx="3724275" cy="2130518"/>
            </a:xfrm>
            <a:prstGeom prst="rect">
              <a:avLst/>
            </a:prstGeom>
            <a:solidFill>
              <a:schemeClr val="accent1">
                <a:lumMod val="75000"/>
              </a:schemeClr>
            </a:solidFill>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5"/>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chemeClr val="accent1"/>
                </a:buClr>
                <a:buSzPct val="85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chemeClr val="bg1">
                    <a:lumMod val="75000"/>
                  </a:schemeClr>
                </a:buClr>
                <a:buFont typeface="Calibri" panose="020F050202020403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4625" indent="-174625">
                <a:spcBef>
                  <a:spcPct val="0"/>
                </a:spcBef>
                <a:spcAft>
                  <a:spcPts val="600"/>
                </a:spcAft>
                <a:buClr>
                  <a:schemeClr val="accent2"/>
                </a:buClr>
              </a:pPr>
              <a:r>
                <a:rPr lang="en-US" sz="1600" dirty="0">
                  <a:solidFill>
                    <a:schemeClr val="bg1"/>
                  </a:solidFill>
                  <a:ea typeface="ＭＳ Ｐゴシック"/>
                </a:rPr>
                <a:t>Diffuse &gt;&gt; limited</a:t>
              </a:r>
            </a:p>
            <a:p>
              <a:pPr marL="174625" indent="-174625">
                <a:spcBef>
                  <a:spcPct val="0"/>
                </a:spcBef>
                <a:spcAft>
                  <a:spcPts val="600"/>
                </a:spcAft>
                <a:buClr>
                  <a:schemeClr val="accent2"/>
                </a:buClr>
              </a:pPr>
              <a:r>
                <a:rPr lang="en-US" sz="1600" dirty="0">
                  <a:solidFill>
                    <a:schemeClr val="bg1"/>
                  </a:solidFill>
                  <a:ea typeface="ＭＳ Ｐゴシック"/>
                </a:rPr>
                <a:t>Very abnormal lung architecture</a:t>
              </a:r>
            </a:p>
            <a:p>
              <a:pPr marL="174625" indent="-174625">
                <a:spcBef>
                  <a:spcPct val="0"/>
                </a:spcBef>
                <a:spcAft>
                  <a:spcPts val="600"/>
                </a:spcAft>
                <a:buClr>
                  <a:schemeClr val="accent2"/>
                </a:buClr>
              </a:pPr>
              <a:r>
                <a:rPr lang="en-US" sz="1600" dirty="0">
                  <a:solidFill>
                    <a:schemeClr val="bg1"/>
                  </a:solidFill>
                  <a:ea typeface="ＭＳ Ｐゴシック"/>
                </a:rPr>
                <a:t>Reduced vital capacity</a:t>
              </a:r>
            </a:p>
            <a:p>
              <a:pPr marL="174625" indent="-174625">
                <a:spcBef>
                  <a:spcPct val="0"/>
                </a:spcBef>
                <a:spcAft>
                  <a:spcPts val="600"/>
                </a:spcAft>
                <a:buClr>
                  <a:schemeClr val="accent2"/>
                </a:buClr>
              </a:pPr>
              <a:r>
                <a:rPr lang="en-US" sz="1600" b="1" dirty="0">
                  <a:solidFill>
                    <a:srgbClr val="FFC000"/>
                  </a:solidFill>
                  <a:ea typeface="ＭＳ Ｐゴシック"/>
                </a:rPr>
                <a:t>Chronic hypoxia</a:t>
              </a:r>
            </a:p>
            <a:p>
              <a:pPr marL="174625" indent="-174625">
                <a:spcBef>
                  <a:spcPct val="0"/>
                </a:spcBef>
                <a:spcAft>
                  <a:spcPts val="600"/>
                </a:spcAft>
                <a:buClr>
                  <a:schemeClr val="accent2"/>
                </a:buClr>
              </a:pPr>
              <a:r>
                <a:rPr lang="en-US" sz="1600" dirty="0">
                  <a:solidFill>
                    <a:schemeClr val="bg1"/>
                  </a:solidFill>
                  <a:ea typeface="ＭＳ Ｐゴシック"/>
                </a:rPr>
                <a:t>Normal to moderate PA pressure elevation</a:t>
              </a:r>
            </a:p>
          </p:txBody>
        </p:sp>
        <p:pic>
          <p:nvPicPr>
            <p:cNvPr id="14" name="Picture 5" descr="PA1.jpg">
              <a:extLst>
                <a:ext uri="{FF2B5EF4-FFF2-40B4-BE49-F238E27FC236}">
                  <a16:creationId xmlns:a16="http://schemas.microsoft.com/office/drawing/2014/main" id="{30A4119D-2723-4317-80BF-F9E5CD921365}"/>
                </a:ext>
              </a:extLst>
            </p:cNvPr>
            <p:cNvPicPr>
              <a:picLocks noChangeAspect="1"/>
            </p:cNvPicPr>
            <p:nvPr/>
          </p:nvPicPr>
          <p:blipFill>
            <a:blip r:embed="rId3"/>
            <a:srcRect l="26630" t="28203" r="26180" b="3673"/>
            <a:stretch>
              <a:fillRect/>
            </a:stretch>
          </p:blipFill>
          <p:spPr bwMode="auto">
            <a:xfrm>
              <a:off x="6664856" y="1057885"/>
              <a:ext cx="3719512" cy="2593975"/>
            </a:xfrm>
            <a:prstGeom prst="rect">
              <a:avLst/>
            </a:prstGeom>
            <a:noFill/>
            <a:ln w="25400">
              <a:noFill/>
              <a:miter lim="800000"/>
              <a:headEnd/>
              <a:tailEnd/>
            </a:ln>
          </p:spPr>
        </p:pic>
        <p:pic>
          <p:nvPicPr>
            <p:cNvPr id="15" name="Picture 6" descr="MG1.jpg">
              <a:extLst>
                <a:ext uri="{FF2B5EF4-FFF2-40B4-BE49-F238E27FC236}">
                  <a16:creationId xmlns:a16="http://schemas.microsoft.com/office/drawing/2014/main" id="{971EE0AB-CE38-454A-8946-924F335EFB8E}"/>
                </a:ext>
              </a:extLst>
            </p:cNvPr>
            <p:cNvPicPr>
              <a:picLocks noChangeAspect="1"/>
            </p:cNvPicPr>
            <p:nvPr/>
          </p:nvPicPr>
          <p:blipFill>
            <a:blip r:embed="rId4"/>
            <a:srcRect l="25731" t="23087" r="26404" b="7858"/>
            <a:stretch>
              <a:fillRect/>
            </a:stretch>
          </p:blipFill>
          <p:spPr bwMode="auto">
            <a:xfrm>
              <a:off x="1685995" y="1065166"/>
              <a:ext cx="3724275" cy="2597150"/>
            </a:xfrm>
            <a:prstGeom prst="rect">
              <a:avLst/>
            </a:prstGeom>
            <a:noFill/>
            <a:ln w="25400">
              <a:noFill/>
              <a:miter lim="800000"/>
              <a:headEnd/>
              <a:tailEnd/>
            </a:ln>
          </p:spPr>
        </p:pic>
        <p:sp>
          <p:nvSpPr>
            <p:cNvPr id="16" name="TextBox 7">
              <a:extLst>
                <a:ext uri="{FF2B5EF4-FFF2-40B4-BE49-F238E27FC236}">
                  <a16:creationId xmlns:a16="http://schemas.microsoft.com/office/drawing/2014/main" id="{0500E247-D23A-4AB6-8456-F215C2FC9056}"/>
                </a:ext>
              </a:extLst>
            </p:cNvPr>
            <p:cNvSpPr txBox="1">
              <a:spLocks noChangeArrowheads="1"/>
            </p:cNvSpPr>
            <p:nvPr/>
          </p:nvSpPr>
          <p:spPr bwMode="auto">
            <a:xfrm>
              <a:off x="6662964" y="1057885"/>
              <a:ext cx="654859" cy="369332"/>
            </a:xfrm>
            <a:prstGeom prst="rect">
              <a:avLst/>
            </a:prstGeom>
            <a:solidFill>
              <a:schemeClr val="accent4">
                <a:lumMod val="75000"/>
              </a:schemeClr>
            </a:solidFill>
            <a:ln w="9525">
              <a:noFill/>
              <a:miter lim="800000"/>
              <a:headEnd/>
              <a:tailEnd/>
            </a:ln>
          </p:spPr>
          <p:txBody>
            <a:bodyPr wrap="none">
              <a:spAutoFit/>
            </a:bodyPr>
            <a:lstStyle/>
            <a:p>
              <a:r>
                <a:rPr lang="en-US" b="1" dirty="0">
                  <a:solidFill>
                    <a:schemeClr val="bg1"/>
                  </a:solidFill>
                  <a:cs typeface="Arial" panose="020B0604020202020204" pitchFamily="34" charset="0"/>
                </a:rPr>
                <a:t>PAH</a:t>
              </a:r>
            </a:p>
          </p:txBody>
        </p:sp>
        <p:sp>
          <p:nvSpPr>
            <p:cNvPr id="17" name="TextBox 8">
              <a:extLst>
                <a:ext uri="{FF2B5EF4-FFF2-40B4-BE49-F238E27FC236}">
                  <a16:creationId xmlns:a16="http://schemas.microsoft.com/office/drawing/2014/main" id="{AE1BAD6A-B52E-4802-B94A-D81FB5AD898F}"/>
                </a:ext>
              </a:extLst>
            </p:cNvPr>
            <p:cNvSpPr txBox="1">
              <a:spLocks noChangeArrowheads="1"/>
            </p:cNvSpPr>
            <p:nvPr/>
          </p:nvSpPr>
          <p:spPr bwMode="auto">
            <a:xfrm>
              <a:off x="1685995" y="1065166"/>
              <a:ext cx="1518364" cy="369332"/>
            </a:xfrm>
            <a:prstGeom prst="rect">
              <a:avLst/>
            </a:prstGeom>
            <a:solidFill>
              <a:schemeClr val="accent1">
                <a:lumMod val="75000"/>
              </a:schemeClr>
            </a:solidFill>
            <a:ln w="9525">
              <a:noFill/>
              <a:miter lim="800000"/>
              <a:headEnd/>
              <a:tailEnd/>
            </a:ln>
          </p:spPr>
          <p:txBody>
            <a:bodyPr wrap="none">
              <a:spAutoFit/>
            </a:bodyPr>
            <a:lstStyle/>
            <a:p>
              <a:r>
                <a:rPr lang="en-US" b="1" dirty="0">
                  <a:solidFill>
                    <a:schemeClr val="bg1"/>
                  </a:solidFill>
                  <a:cs typeface="Arial" panose="020B0604020202020204" pitchFamily="34" charset="0"/>
                </a:rPr>
                <a:t>PH from ILD</a:t>
              </a:r>
            </a:p>
          </p:txBody>
        </p:sp>
      </p:grpSp>
      <p:sp>
        <p:nvSpPr>
          <p:cNvPr id="3" name="Footer Placeholder 2">
            <a:extLst>
              <a:ext uri="{FF2B5EF4-FFF2-40B4-BE49-F238E27FC236}">
                <a16:creationId xmlns:a16="http://schemas.microsoft.com/office/drawing/2014/main" id="{75529C69-80E1-63B8-F307-976F5C898F28}"/>
              </a:ext>
            </a:extLst>
          </p:cNvPr>
          <p:cNvSpPr>
            <a:spLocks noGrp="1"/>
          </p:cNvSpPr>
          <p:nvPr>
            <p:ph type="ftr" sz="quarter" idx="3"/>
          </p:nvPr>
        </p:nvSpPr>
        <p:spPr/>
        <p:txBody>
          <a:bodyPr/>
          <a:lstStyle/>
          <a:p>
            <a:r>
              <a:rPr lang="en-US" sz="1000" dirty="0"/>
              <a:t>Courtesy of Dinesh Khanna, MD</a:t>
            </a:r>
          </a:p>
        </p:txBody>
      </p:sp>
    </p:spTree>
    <p:extLst>
      <p:ext uri="{BB962C8B-B14F-4D97-AF65-F5344CB8AC3E}">
        <p14:creationId xmlns:p14="http://schemas.microsoft.com/office/powerpoint/2010/main" val="4282459177"/>
      </p:ext>
    </p:extLst>
  </p:cSld>
  <p:clrMapOvr>
    <a:masterClrMapping/>
  </p:clrMapOvr>
</p:sld>
</file>

<file path=ppt/theme/theme1.xml><?xml version="1.0" encoding="utf-8"?>
<a:theme xmlns:a="http://schemas.openxmlformats.org/drawingml/2006/main" name="IMPACT-PH-22-NEW">
  <a:themeElements>
    <a:clrScheme name="MedEd PCC">
      <a:dk1>
        <a:srgbClr val="3F3F3F"/>
      </a:dk1>
      <a:lt1>
        <a:srgbClr val="FFFFFF"/>
      </a:lt1>
      <a:dk2>
        <a:srgbClr val="3F3F3F"/>
      </a:dk2>
      <a:lt2>
        <a:srgbClr val="FAFAFA"/>
      </a:lt2>
      <a:accent1>
        <a:srgbClr val="8E1537"/>
      </a:accent1>
      <a:accent2>
        <a:srgbClr val="B21E6C"/>
      </a:accent2>
      <a:accent3>
        <a:srgbClr val="10416A"/>
      </a:accent3>
      <a:accent4>
        <a:srgbClr val="0075C9"/>
      </a:accent4>
      <a:accent5>
        <a:srgbClr val="FCB315"/>
      </a:accent5>
      <a:accent6>
        <a:srgbClr val="7CC109"/>
      </a:accent6>
      <a:hlink>
        <a:srgbClr val="CE0E2D"/>
      </a:hlink>
      <a:folHlink>
        <a:srgbClr val="001B7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c-2019" id="{D6DD6064-0306-4FD1-AF18-B4FBE2D85156}" vid="{AD8A80D0-AC63-402F-8A18-93598A4433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Onc-2019</Template>
  <TotalTime>4253</TotalTime>
  <Words>377</Words>
  <Application>Microsoft Office PowerPoint</Application>
  <PresentationFormat>Widescreen</PresentationFormat>
  <Paragraphs>48</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Wingdings</vt:lpstr>
      <vt:lpstr>IMPACT-PH-22-NEW</vt:lpstr>
      <vt:lpstr>Addressing PH Subtypes: Raising Awareness of Understudied Populations</vt:lpstr>
      <vt:lpstr>Disclaimer</vt:lpstr>
      <vt:lpstr>Learning Objectives</vt:lpstr>
      <vt:lpstr>Connective Tissue Diseases (CTD): Identifying Patients with PH</vt:lpstr>
      <vt:lpstr>Patients With SSc Can Have Different Reasons For Their PH</vt:lpstr>
      <vt:lpstr>Different Spectrums of PH That Can Be Seen in SSc: Classic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Jeffrey Knapp</cp:lastModifiedBy>
  <cp:revision>204</cp:revision>
  <cp:lastPrinted>2022-07-13T12:52:09Z</cp:lastPrinted>
  <dcterms:created xsi:type="dcterms:W3CDTF">2019-05-10T15:43:12Z</dcterms:created>
  <dcterms:modified xsi:type="dcterms:W3CDTF">2022-07-27T16:36:29Z</dcterms:modified>
</cp:coreProperties>
</file>