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134959353" r:id="rId2"/>
    <p:sldId id="2134959354" r:id="rId3"/>
    <p:sldId id="2134959355" r:id="rId4"/>
    <p:sldId id="2134959257" r:id="rId5"/>
    <p:sldId id="688" r:id="rId6"/>
    <p:sldId id="610" r:id="rId7"/>
    <p:sldId id="2134959319" r:id="rId8"/>
    <p:sldId id="213495924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7EF15A-E574-E302-DFA3-09CD43B36F79}" name="R. Krasuski" initials="RK" userId="4b5039dea0b12cc5" providerId="Windows Live"/>
  <p188:author id="{12A782B3-B426-5A74-1AC1-55275C315B55}" name="Rebecca Barraclough" initials="RB" userId="Rebecca Barraclough" providerId="None"/>
  <p188:author id="{B74F6FBA-DD9A-2C89-E0CE-0BDF1E628454}" name="Dixon Wilde" initials="DWW" userId="Dixon Wilde" providerId="None"/>
  <p188:author id="{395453D9-83D9-A04B-6D27-6FB645420696}" name="Dr Dixon Wilde" initials="DDW" userId="Dr Dixon Wilde"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6EBF1"/>
    <a:srgbClr val="002B49"/>
    <a:srgbClr val="005897"/>
    <a:srgbClr val="431479"/>
    <a:srgbClr val="FB9705"/>
    <a:srgbClr val="082035"/>
    <a:srgbClr val="E5F4FF"/>
    <a:srgbClr val="FFE733"/>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1" autoAdjust="0"/>
    <p:restoredTop sz="86002" autoAdjust="0"/>
  </p:normalViewPr>
  <p:slideViewPr>
    <p:cSldViewPr snapToGrid="0">
      <p:cViewPr varScale="1">
        <p:scale>
          <a:sx n="112" d="100"/>
          <a:sy n="112" d="100"/>
        </p:scale>
        <p:origin x="120" y="276"/>
      </p:cViewPr>
      <p:guideLst>
        <p:guide orient="horz" pos="792"/>
        <p:guide pos="3840"/>
      </p:guideLst>
    </p:cSldViewPr>
  </p:slid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7/27/2022</a:t>
            </a:fld>
            <a:endParaRPr lang="en-US" dirty="0"/>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dirty="0"/>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85C69-9C16-9A44-BDFD-29B5EE0732F5}" type="datetimeFigureOut">
              <a:rPr lang="en-US" smtClean="0"/>
              <a:t>7/27/2022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EA3B5-9BF5-544F-A9A7-ACE69FCA2A2B}" type="slidenum">
              <a:rPr lang="en-US" smtClean="0"/>
              <a:t>‹#›</a:t>
            </a:fld>
            <a:endParaRPr lang="en-US" dirty="0"/>
          </a:p>
        </p:txBody>
      </p:sp>
    </p:spTree>
    <p:extLst>
      <p:ext uri="{BB962C8B-B14F-4D97-AF65-F5344CB8AC3E}">
        <p14:creationId xmlns:p14="http://schemas.microsoft.com/office/powerpoint/2010/main" val="419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6EA3B5-9BF5-544F-A9A7-ACE69FCA2A2B}" type="slidenum">
              <a:rPr lang="en-US" smtClean="0"/>
              <a:t>1</a:t>
            </a:fld>
            <a:endParaRPr lang="en-US" dirty="0"/>
          </a:p>
        </p:txBody>
      </p:sp>
    </p:spTree>
    <p:extLst>
      <p:ext uri="{BB962C8B-B14F-4D97-AF65-F5344CB8AC3E}">
        <p14:creationId xmlns:p14="http://schemas.microsoft.com/office/powerpoint/2010/main" val="2130212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5</a:t>
            </a:fld>
            <a:endParaRPr lang="en-US" dirty="0"/>
          </a:p>
        </p:txBody>
      </p:sp>
    </p:spTree>
    <p:extLst>
      <p:ext uri="{BB962C8B-B14F-4D97-AF65-F5344CB8AC3E}">
        <p14:creationId xmlns:p14="http://schemas.microsoft.com/office/powerpoint/2010/main" val="2824662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70ECC4E-DDAD-4377-A39B-330ABA706AEF}" type="slidenum">
              <a:rPr lang="en-US" smtClean="0"/>
              <a:t>6</a:t>
            </a:fld>
            <a:endParaRPr lang="en-US" dirty="0"/>
          </a:p>
        </p:txBody>
      </p:sp>
    </p:spTree>
    <p:extLst>
      <p:ext uri="{BB962C8B-B14F-4D97-AF65-F5344CB8AC3E}">
        <p14:creationId xmlns:p14="http://schemas.microsoft.com/office/powerpoint/2010/main" val="2290136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8EC37E-6F1F-4892-A454-AFFE712EA771}" type="slidenum">
              <a:rPr lang="en-US" smtClean="0"/>
              <a:t>8</a:t>
            </a:fld>
            <a:endParaRPr lang="en-US" dirty="0"/>
          </a:p>
        </p:txBody>
      </p:sp>
    </p:spTree>
    <p:extLst>
      <p:ext uri="{BB962C8B-B14F-4D97-AF65-F5344CB8AC3E}">
        <p14:creationId xmlns:p14="http://schemas.microsoft.com/office/powerpoint/2010/main" val="6815905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38697573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2AC3E-B688-4B1C-9103-B5768B1AB038}"/>
              </a:ext>
            </a:extLst>
          </p:cNvPr>
          <p:cNvSpPr>
            <a:spLocks noGrp="1"/>
          </p:cNvSpPr>
          <p:nvPr>
            <p:ph sz="half" idx="1"/>
          </p:nvPr>
        </p:nvSpPr>
        <p:spPr>
          <a:xfrm>
            <a:off x="5143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10" name="Text Placeholder 11">
            <a:extLst>
              <a:ext uri="{FF2B5EF4-FFF2-40B4-BE49-F238E27FC236}">
                <a16:creationId xmlns:a16="http://schemas.microsoft.com/office/drawing/2014/main" id="{1E2F3F98-3FA0-4FC6-8E0E-2CCCED66FE3D}"/>
              </a:ext>
            </a:extLst>
          </p:cNvPr>
          <p:cNvSpPr>
            <a:spLocks noGrp="1"/>
          </p:cNvSpPr>
          <p:nvPr>
            <p:ph type="body" sz="quarter" idx="10" hasCustomPrompt="1"/>
          </p:nvPr>
        </p:nvSpPr>
        <p:spPr>
          <a:xfrm>
            <a:off x="460723" y="955184"/>
            <a:ext cx="11159777" cy="415925"/>
          </a:xfrm>
        </p:spPr>
        <p:txBody>
          <a:bodyPr>
            <a:noAutofit/>
          </a:bodyPr>
          <a:lstStyle>
            <a:lvl1pPr algn="ctr">
              <a:buNone/>
              <a:defRPr sz="2500" cap="all" baseline="0">
                <a:solidFill>
                  <a:schemeClr val="bg1"/>
                </a:solidFill>
              </a:defRPr>
            </a:lvl1pPr>
          </a:lstStyle>
          <a:p>
            <a:pPr lvl="0"/>
            <a:r>
              <a:rPr lang="en-US" sz="2500" cap="all" baseline="0" dirty="0"/>
              <a:t>Blank headline</a:t>
            </a:r>
            <a:endParaRPr lang="en-US" dirty="0"/>
          </a:p>
        </p:txBody>
      </p:sp>
      <p:sp>
        <p:nvSpPr>
          <p:cNvPr id="12" name="Content Placeholder 2">
            <a:extLst>
              <a:ext uri="{FF2B5EF4-FFF2-40B4-BE49-F238E27FC236}">
                <a16:creationId xmlns:a16="http://schemas.microsoft.com/office/drawing/2014/main" id="{A7B2AC3E-B688-4B1C-9103-B5768B1AB038}"/>
              </a:ext>
            </a:extLst>
          </p:cNvPr>
          <p:cNvSpPr>
            <a:spLocks noGrp="1"/>
          </p:cNvSpPr>
          <p:nvPr>
            <p:ph sz="half" idx="13"/>
          </p:nvPr>
        </p:nvSpPr>
        <p:spPr>
          <a:xfrm>
            <a:off x="6330950" y="1944928"/>
            <a:ext cx="5181600" cy="4351338"/>
          </a:xfrm>
        </p:spPr>
        <p:txBody>
          <a:bodyPr>
            <a:normAutofit/>
          </a:bodyPr>
          <a:lstStyle>
            <a:lvl1pPr>
              <a:spcAft>
                <a:spcPts val="1200"/>
              </a:spcAft>
              <a:defRPr sz="2800"/>
            </a:lvl1pPr>
            <a:lvl2pPr marL="685800" indent="-228600">
              <a:spcAft>
                <a:spcPts val="1200"/>
              </a:spcAft>
              <a:buFont typeface="Calibri" panose="020F0502020204030204" pitchFamily="34" charset="0"/>
              <a:buChar char="–"/>
              <a:defRPr sz="2400"/>
            </a:lvl2pPr>
            <a:lvl3pPr marL="1143000" indent="-228600">
              <a:spcAft>
                <a:spcPts val="1200"/>
              </a:spcAft>
              <a:buFont typeface="Wingdings" panose="05000000000000000000" pitchFamily="2" charset="2"/>
              <a:buChar char="§"/>
              <a:defRPr sz="20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674292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only NEW">
    <p:spTree>
      <p:nvGrpSpPr>
        <p:cNvPr id="1" name=""/>
        <p:cNvGrpSpPr/>
        <p:nvPr/>
      </p:nvGrpSpPr>
      <p:grpSpPr>
        <a:xfrm>
          <a:off x="0" y="0"/>
          <a:ext cx="0" cy="0"/>
          <a:chOff x="0" y="0"/>
          <a:chExt cx="0" cy="0"/>
        </a:xfrm>
      </p:grpSpPr>
      <p:sp>
        <p:nvSpPr>
          <p:cNvPr id="7"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35978" y="870700"/>
            <a:ext cx="11320043" cy="438582"/>
          </a:xfrm>
        </p:spPr>
        <p:txBody>
          <a:bodyPr anchor="b">
            <a:spAutoFit/>
          </a:bodyPr>
          <a:lstStyle>
            <a:lvl1pPr marL="0" indent="0">
              <a:buNone/>
              <a:defRPr sz="2500" cap="all" baseline="0">
                <a:solidFill>
                  <a:schemeClr val="bg1"/>
                </a:solidFill>
              </a:defRPr>
            </a:lvl1pPr>
          </a:lstStyle>
          <a:p>
            <a:pPr lvl="0"/>
            <a:r>
              <a:rPr lang="en-US" sz="2500" cap="all" baseline="0" dirty="0"/>
              <a:t>Blank headline</a:t>
            </a:r>
            <a:endParaRPr lang="en-US" dirty="0"/>
          </a:p>
        </p:txBody>
      </p:sp>
    </p:spTree>
    <p:extLst>
      <p:ext uri="{BB962C8B-B14F-4D97-AF65-F5344CB8AC3E}">
        <p14:creationId xmlns:p14="http://schemas.microsoft.com/office/powerpoint/2010/main" val="40957443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itle and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521048" y="854076"/>
            <a:ext cx="11320043" cy="438582"/>
          </a:xfrm>
        </p:spPr>
        <p:txBody>
          <a:bodyPr anchor="b">
            <a:spAutoFit/>
          </a:bodyPr>
          <a:lstStyle>
            <a:lvl1pPr marL="0" indent="0">
              <a:buNone/>
              <a:defRPr sz="2500" cap="all" baseline="0">
                <a:solidFill>
                  <a:schemeClr val="bg1"/>
                </a:solidFill>
                <a:latin typeface="Arial" panose="020B0604020202020204" pitchFamily="34" charset="0"/>
                <a:cs typeface="Arial" panose="020B0604020202020204" pitchFamily="34" charset="0"/>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93571" y="6502981"/>
            <a:ext cx="9401694" cy="276999"/>
          </a:xfrm>
        </p:spPr>
        <p:txBody>
          <a:bodyPr wrap="square" anchor="b">
            <a:spAutoFit/>
          </a:bodyPr>
          <a:lstStyle>
            <a:lvl1pPr marL="0" indent="0">
              <a:lnSpc>
                <a:spcPct val="100000"/>
              </a:lnSpc>
              <a:spcBef>
                <a:spcPts val="0"/>
              </a:spcBef>
              <a:buNone/>
              <a:defRPr sz="1200">
                <a:solidFill>
                  <a:schemeClr val="tx1"/>
                </a:solidFill>
              </a:defRPr>
            </a:lvl1pPr>
          </a:lstStyle>
          <a:p>
            <a:pPr lvl="0"/>
            <a:endParaRPr lang="en-US" dirty="0"/>
          </a:p>
        </p:txBody>
      </p:sp>
    </p:spTree>
    <p:extLst>
      <p:ext uri="{BB962C8B-B14F-4D97-AF65-F5344CB8AC3E}">
        <p14:creationId xmlns:p14="http://schemas.microsoft.com/office/powerpoint/2010/main" val="796237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Content, Refs">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A52E713E-4CF2-4255-B9AA-C3A4A26ACE5B}"/>
              </a:ext>
            </a:extLst>
          </p:cNvPr>
          <p:cNvSpPr>
            <a:spLocks noGrp="1"/>
          </p:cNvSpPr>
          <p:nvPr>
            <p:ph type="body" sz="quarter" idx="10" hasCustomPrompt="1"/>
          </p:nvPr>
        </p:nvSpPr>
        <p:spPr>
          <a:xfrm>
            <a:off x="421295" y="956362"/>
            <a:ext cx="11159777" cy="415925"/>
          </a:xfrm>
        </p:spPr>
        <p:txBody>
          <a:bodyPr anchor="b">
            <a:noAutofit/>
          </a:bodyPr>
          <a:lstStyle>
            <a:lvl1pPr>
              <a:buNone/>
              <a:defRPr sz="2500" cap="all" baseline="0">
                <a:solidFill>
                  <a:schemeClr val="bg1"/>
                </a:solidFill>
              </a:defRPr>
            </a:lvl1pPr>
          </a:lstStyle>
          <a:p>
            <a:pPr lvl="0"/>
            <a:r>
              <a:rPr lang="en-US" sz="2500" cap="all" baseline="0" dirty="0"/>
              <a:t>Blank headline</a:t>
            </a:r>
            <a:endParaRPr lang="en-US" dirty="0"/>
          </a:p>
        </p:txBody>
      </p:sp>
      <p:sp>
        <p:nvSpPr>
          <p:cNvPr id="14" name="Text Placeholder 13">
            <a:extLst>
              <a:ext uri="{FF2B5EF4-FFF2-40B4-BE49-F238E27FC236}">
                <a16:creationId xmlns:a16="http://schemas.microsoft.com/office/drawing/2014/main" id="{1F9F5CA3-C991-4063-814E-C60AB2FB8DA2}"/>
              </a:ext>
            </a:extLst>
          </p:cNvPr>
          <p:cNvSpPr>
            <a:spLocks noGrp="1"/>
          </p:cNvSpPr>
          <p:nvPr>
            <p:ph type="body" sz="quarter" idx="11"/>
          </p:nvPr>
        </p:nvSpPr>
        <p:spPr>
          <a:xfrm>
            <a:off x="2530248" y="6470684"/>
            <a:ext cx="9175976" cy="258532"/>
          </a:xfrm>
        </p:spPr>
        <p:txBody>
          <a:bodyPr anchor="b">
            <a:noAutofit/>
          </a:bodyPr>
          <a:lstStyle>
            <a:lvl1pPr>
              <a:lnSpc>
                <a:spcPct val="100000"/>
              </a:lnSpc>
              <a:spcBef>
                <a:spcPts val="0"/>
              </a:spcBef>
              <a:buNone/>
              <a:defRPr sz="1200">
                <a:solidFill>
                  <a:schemeClr val="tx1"/>
                </a:solidFill>
              </a:defRPr>
            </a:lvl1pPr>
          </a:lstStyle>
          <a:p>
            <a:pPr lvl="0"/>
            <a:endParaRPr lang="en-US" dirty="0"/>
          </a:p>
        </p:txBody>
      </p:sp>
      <p:sp>
        <p:nvSpPr>
          <p:cNvPr id="3" name="Text Placeholder 2">
            <a:extLst>
              <a:ext uri="{FF2B5EF4-FFF2-40B4-BE49-F238E27FC236}">
                <a16:creationId xmlns:a16="http://schemas.microsoft.com/office/drawing/2014/main" id="{E5A50052-47BE-4851-A7AF-135D6020DB62}"/>
              </a:ext>
            </a:extLst>
          </p:cNvPr>
          <p:cNvSpPr>
            <a:spLocks noGrp="1"/>
          </p:cNvSpPr>
          <p:nvPr>
            <p:ph type="body" sz="quarter" idx="12"/>
          </p:nvPr>
        </p:nvSpPr>
        <p:spPr>
          <a:xfrm>
            <a:off x="546099" y="1575573"/>
            <a:ext cx="11160125" cy="4757737"/>
          </a:xfrm>
        </p:spPr>
        <p:txBody>
          <a:bodyPr/>
          <a:lstStyle>
            <a:lvl1pPr>
              <a:lnSpc>
                <a:spcPct val="100000"/>
              </a:lnSpc>
              <a:spcAft>
                <a:spcPts val="600"/>
              </a:spcAft>
              <a:defRPr/>
            </a:lvl1pPr>
            <a:lvl2pPr>
              <a:lnSpc>
                <a:spcPct val="100000"/>
              </a:lnSpc>
              <a:spcAft>
                <a:spcPts val="600"/>
              </a:spcAft>
              <a:buFont typeface="Calibri" panose="020F0502020204030204" pitchFamily="34" charset="0"/>
              <a:buChar char="‒"/>
              <a:defRPr/>
            </a:lvl2pPr>
            <a:lvl3pPr>
              <a:lnSpc>
                <a:spcPct val="100000"/>
              </a:lnSpc>
              <a:spcAft>
                <a:spcPts val="600"/>
              </a:spcAft>
              <a:buFont typeface="Wingdings" panose="05000000000000000000" pitchFamily="2" charset="2"/>
              <a:buChar char="§"/>
              <a:defRPr/>
            </a:lvl3pPr>
            <a:lvl4pPr>
              <a:lnSpc>
                <a:spcPct val="100000"/>
              </a:lnSpc>
              <a:spcAft>
                <a:spcPts val="600"/>
              </a:spcAft>
              <a:buFont typeface="Calibri" panose="020F0502020204030204" pitchFamily="34" charset="0"/>
              <a:buChar char="‒"/>
              <a:defRPr/>
            </a:lvl4pPr>
            <a:lvl5pPr>
              <a:lnSpc>
                <a:spcPct val="100000"/>
              </a:lnSpc>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6170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478815"/>
            <a:ext cx="10515600" cy="2852737"/>
          </a:xfrm>
        </p:spPr>
        <p:txBody>
          <a:bodyPr anchor="b">
            <a:normAutofit/>
          </a:bodyPr>
          <a:lstStyle>
            <a:lvl1pPr algn="ctr">
              <a:defRPr sz="40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3643669"/>
            <a:ext cx="10515600" cy="1500187"/>
          </a:xfrm>
          <a:prstGeom prst="rect">
            <a:avLst/>
          </a:prstGeom>
        </p:spPr>
        <p:txBody>
          <a:bodyPr>
            <a:normAutofit/>
          </a:bodyPr>
          <a:lstStyle>
            <a:lvl1pPr marL="0" indent="0" algn="ct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pic>
        <p:nvPicPr>
          <p:cNvPr id="9" name="Picture 8">
            <a:extLst>
              <a:ext uri="{FF2B5EF4-FFF2-40B4-BE49-F238E27FC236}">
                <a16:creationId xmlns:a16="http://schemas.microsoft.com/office/drawing/2014/main" id="{E497655B-49D1-415E-B15A-B2F888EF5F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cxnSp>
        <p:nvCxnSpPr>
          <p:cNvPr id="10" name="Straight Connector 9">
            <a:extLst>
              <a:ext uri="{FF2B5EF4-FFF2-40B4-BE49-F238E27FC236}">
                <a16:creationId xmlns:a16="http://schemas.microsoft.com/office/drawing/2014/main" id="{1F64938E-35AA-44A4-9C33-7DC47AC84538}"/>
              </a:ext>
            </a:extLst>
          </p:cNvPr>
          <p:cNvCxnSpPr>
            <a:cxnSpLocks/>
          </p:cNvCxnSpPr>
          <p:nvPr userDrawn="1"/>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a:xfrm>
            <a:off x="494523" y="1674261"/>
            <a:ext cx="11439330" cy="2852737"/>
          </a:xfrm>
        </p:spPr>
        <p:txBody>
          <a:bodyPr>
            <a:normAutofit/>
          </a:bodyPr>
          <a:lstStyle/>
          <a:p>
            <a:r>
              <a:rPr lang="en-US" sz="4400" dirty="0"/>
              <a:t>Addressing PH Subtypes: Raising Awareness of Understudied Populations</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263657"/>
            <a:ext cx="10515600" cy="2223408"/>
          </a:xfrm>
        </p:spPr>
        <p:txBody>
          <a:bodyPr>
            <a:normAutofit fontScale="85000" lnSpcReduction="20000"/>
          </a:bodyPr>
          <a:lstStyle/>
          <a:p>
            <a:r>
              <a:rPr lang="en-US" dirty="0"/>
              <a:t>Richard Krasuski, MD</a:t>
            </a:r>
          </a:p>
          <a:p>
            <a:r>
              <a:rPr lang="en-US" dirty="0"/>
              <a:t>Professor of Medicine and Pediatrics</a:t>
            </a:r>
          </a:p>
          <a:p>
            <a:r>
              <a:rPr lang="en-US" dirty="0"/>
              <a:t>Director, Adult Congenital Heart Disease Center </a:t>
            </a:r>
          </a:p>
          <a:p>
            <a:r>
              <a:rPr lang="en-US" dirty="0"/>
              <a:t>Director, Hemodynamic Research</a:t>
            </a:r>
          </a:p>
          <a:p>
            <a:r>
              <a:rPr lang="en-US" dirty="0"/>
              <a:t>Director, Interventional CTEPH Program</a:t>
            </a:r>
          </a:p>
          <a:p>
            <a:r>
              <a:rPr lang="en-US" dirty="0"/>
              <a:t>Duke University Medical Center</a:t>
            </a:r>
          </a:p>
          <a:p>
            <a:r>
              <a:rPr lang="en-US" dirty="0"/>
              <a:t>Durham, NC</a:t>
            </a:r>
          </a:p>
        </p:txBody>
      </p:sp>
    </p:spTree>
    <p:extLst>
      <p:ext uri="{BB962C8B-B14F-4D97-AF65-F5344CB8AC3E}">
        <p14:creationId xmlns:p14="http://schemas.microsoft.com/office/powerpoint/2010/main" val="2661571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69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2523733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38857EB-58E0-F83B-E7C1-BC77755BE2BC}"/>
              </a:ext>
            </a:extLst>
          </p:cNvPr>
          <p:cNvSpPr>
            <a:spLocks noGrp="1"/>
          </p:cNvSpPr>
          <p:nvPr>
            <p:ph type="title"/>
          </p:nvPr>
        </p:nvSpPr>
        <p:spPr/>
        <p:txBody>
          <a:bodyPr/>
          <a:lstStyle/>
          <a:p>
            <a:r>
              <a:rPr lang="en-US" dirty="0"/>
              <a:t>Learning Objectives</a:t>
            </a:r>
          </a:p>
        </p:txBody>
      </p:sp>
      <p:sp>
        <p:nvSpPr>
          <p:cNvPr id="5" name="Content Placeholder 4">
            <a:extLst>
              <a:ext uri="{FF2B5EF4-FFF2-40B4-BE49-F238E27FC236}">
                <a16:creationId xmlns:a16="http://schemas.microsoft.com/office/drawing/2014/main" id="{A018922B-9925-397B-AC16-A12EDDB59248}"/>
              </a:ext>
            </a:extLst>
          </p:cNvPr>
          <p:cNvSpPr>
            <a:spLocks noGrp="1"/>
          </p:cNvSpPr>
          <p:nvPr>
            <p:ph idx="1"/>
          </p:nvPr>
        </p:nvSpPr>
        <p:spPr/>
        <p:txBody>
          <a:bodyPr/>
          <a:lstStyle/>
          <a:p>
            <a:r>
              <a:rPr lang="en-US" dirty="0"/>
              <a:t>Review characteristics of PH patient groups that fall outside of the idiopathic category</a:t>
            </a:r>
          </a:p>
          <a:p>
            <a:r>
              <a:rPr lang="en-US" dirty="0"/>
              <a:t>Discuss the screening, diagnosis and expedient referral of non-idiopathic patients to PH specialty centers from community generalists and specialty healthcare providers</a:t>
            </a:r>
          </a:p>
          <a:p>
            <a:r>
              <a:rPr lang="en-US" dirty="0"/>
              <a:t>Focus on understudied PH groups that require special diagnostic attention by all healthcare providers</a:t>
            </a:r>
          </a:p>
          <a:p>
            <a:r>
              <a:rPr lang="en-US" dirty="0"/>
              <a:t>Review treatment and management approaches to these understudied PH patients</a:t>
            </a:r>
          </a:p>
          <a:p>
            <a:endParaRPr lang="en-US" dirty="0"/>
          </a:p>
        </p:txBody>
      </p:sp>
    </p:spTree>
    <p:extLst>
      <p:ext uri="{BB962C8B-B14F-4D97-AF65-F5344CB8AC3E}">
        <p14:creationId xmlns:p14="http://schemas.microsoft.com/office/powerpoint/2010/main" val="4204577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D6A91C-138F-B196-057F-2DCB86731F05}"/>
              </a:ext>
            </a:extLst>
          </p:cNvPr>
          <p:cNvSpPr>
            <a:spLocks noGrp="1"/>
          </p:cNvSpPr>
          <p:nvPr>
            <p:ph type="title"/>
          </p:nvPr>
        </p:nvSpPr>
        <p:spPr>
          <a:xfrm>
            <a:off x="894469" y="1526858"/>
            <a:ext cx="10515600" cy="2852737"/>
          </a:xfrm>
        </p:spPr>
        <p:txBody>
          <a:bodyPr anchor="t">
            <a:normAutofit/>
          </a:bodyPr>
          <a:lstStyle/>
          <a:p>
            <a:r>
              <a:rPr lang="en-US" sz="3600" dirty="0"/>
              <a:t>CTD-Associated PAH – Perspectives for Rheumatologists and Pulmonologists:</a:t>
            </a:r>
            <a:br>
              <a:rPr lang="en-US" sz="3600" dirty="0"/>
            </a:br>
            <a:r>
              <a:rPr lang="en-US" sz="3600" dirty="0"/>
              <a:t>Working Together To Build Clinical Suspicion</a:t>
            </a:r>
          </a:p>
        </p:txBody>
      </p:sp>
    </p:spTree>
    <p:extLst>
      <p:ext uri="{BB962C8B-B14F-4D97-AF65-F5344CB8AC3E}">
        <p14:creationId xmlns:p14="http://schemas.microsoft.com/office/powerpoint/2010/main" val="470501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BA28F92-77DE-FC94-39CE-61301A21CF12}"/>
              </a:ext>
            </a:extLst>
          </p:cNvPr>
          <p:cNvSpPr>
            <a:spLocks noGrp="1"/>
          </p:cNvSpPr>
          <p:nvPr>
            <p:ph type="ftr" sz="quarter" idx="3"/>
          </p:nvPr>
        </p:nvSpPr>
        <p:spPr/>
        <p:txBody>
          <a:bodyPr/>
          <a:lstStyle/>
          <a:p>
            <a:r>
              <a:rPr lang="da-DK" dirty="0"/>
              <a:t>1. Zanatta E, et al. </a:t>
            </a:r>
            <a:r>
              <a:rPr lang="da-DK" i="1" dirty="0"/>
              <a:t>Experimental Biology and Medicine </a:t>
            </a:r>
            <a:r>
              <a:rPr lang="da-DK" dirty="0"/>
              <a:t>2019; 244: 120–131.</a:t>
            </a:r>
          </a:p>
          <a:p>
            <a:r>
              <a:rPr lang="da-DK" dirty="0"/>
              <a:t>2. Launay D, et al. </a:t>
            </a:r>
            <a:r>
              <a:rPr lang="da-DK" i="1" dirty="0"/>
              <a:t>Ann Rheum Dis </a:t>
            </a:r>
            <a:r>
              <a:rPr lang="da-DK" dirty="0"/>
              <a:t>2013;72:1940–6</a:t>
            </a:r>
          </a:p>
          <a:p>
            <a:r>
              <a:rPr lang="da-DK" dirty="0"/>
              <a:t>3. Bazan IS, et al. </a:t>
            </a:r>
            <a:r>
              <a:rPr lang="da-DK" i="1" dirty="0"/>
              <a:t>Respir Med </a:t>
            </a:r>
            <a:r>
              <a:rPr lang="da-DK" dirty="0"/>
              <a:t>2018;134:42–6</a:t>
            </a:r>
          </a:p>
        </p:txBody>
      </p:sp>
      <p:sp>
        <p:nvSpPr>
          <p:cNvPr id="5" name="Title 4">
            <a:extLst>
              <a:ext uri="{FF2B5EF4-FFF2-40B4-BE49-F238E27FC236}">
                <a16:creationId xmlns:a16="http://schemas.microsoft.com/office/drawing/2014/main" id="{3A6F64B2-16B0-634C-889E-9EE151FCBE04}"/>
              </a:ext>
            </a:extLst>
          </p:cNvPr>
          <p:cNvSpPr>
            <a:spLocks noGrp="1"/>
          </p:cNvSpPr>
          <p:nvPr>
            <p:ph type="title"/>
          </p:nvPr>
        </p:nvSpPr>
        <p:spPr/>
        <p:txBody>
          <a:bodyPr/>
          <a:lstStyle/>
          <a:p>
            <a:r>
              <a:rPr lang="en-US" dirty="0"/>
              <a:t>How Commonly Is PAH Associated With Systemic Sclerosis?</a:t>
            </a:r>
          </a:p>
        </p:txBody>
      </p:sp>
      <p:sp>
        <p:nvSpPr>
          <p:cNvPr id="6" name="Content Placeholder 5">
            <a:extLst>
              <a:ext uri="{FF2B5EF4-FFF2-40B4-BE49-F238E27FC236}">
                <a16:creationId xmlns:a16="http://schemas.microsoft.com/office/drawing/2014/main" id="{7CA32DC6-E3F1-814B-85EC-AFEAAAD4562C}"/>
              </a:ext>
            </a:extLst>
          </p:cNvPr>
          <p:cNvSpPr>
            <a:spLocks noGrp="1"/>
          </p:cNvSpPr>
          <p:nvPr>
            <p:ph idx="1"/>
          </p:nvPr>
        </p:nvSpPr>
        <p:spPr>
          <a:xfrm>
            <a:off x="609600" y="1477906"/>
            <a:ext cx="11353800" cy="4722477"/>
          </a:xfrm>
        </p:spPr>
        <p:txBody>
          <a:bodyPr/>
          <a:lstStyle/>
          <a:p>
            <a:pPr>
              <a:spcAft>
                <a:spcPts val="1000"/>
              </a:spcAft>
            </a:pPr>
            <a:r>
              <a:rPr lang="en-US" dirty="0"/>
              <a:t>Connective tissue disorders (CTDs) are commonly associated with PAH</a:t>
            </a:r>
          </a:p>
          <a:p>
            <a:pPr>
              <a:spcAft>
                <a:spcPts val="1000"/>
              </a:spcAft>
            </a:pPr>
            <a:r>
              <a:rPr lang="en-US" dirty="0"/>
              <a:t>Systemic sclerosis (SSc) is the most frequent CTD complicated by PAH (8%–12%), accounting for ~75% of CTD-PAH cases</a:t>
            </a:r>
            <a:r>
              <a:rPr lang="en-US" baseline="30000" dirty="0"/>
              <a:t>1</a:t>
            </a:r>
          </a:p>
          <a:p>
            <a:pPr>
              <a:spcAft>
                <a:spcPts val="1000"/>
              </a:spcAft>
            </a:pPr>
            <a:r>
              <a:rPr lang="en-US" dirty="0"/>
              <a:t>PAH is a leading cause of death in SSc and associated with a worse prognosis than iPAH</a:t>
            </a:r>
            <a:r>
              <a:rPr lang="en-US" baseline="30000" dirty="0"/>
              <a:t>2</a:t>
            </a:r>
          </a:p>
          <a:p>
            <a:pPr>
              <a:spcAft>
                <a:spcPts val="1000"/>
              </a:spcAft>
            </a:pPr>
            <a:r>
              <a:rPr lang="en-US" dirty="0"/>
              <a:t>PAH can be detected in 1%–5% of patients affected with systemic lupus erythematosus (SLE) and ~3%–4% of mixed connective tissue disease (MCTD)</a:t>
            </a:r>
            <a:r>
              <a:rPr lang="en-US" baseline="30000" dirty="0"/>
              <a:t>3</a:t>
            </a:r>
          </a:p>
          <a:p>
            <a:pPr>
              <a:spcAft>
                <a:spcPts val="1000"/>
              </a:spcAft>
            </a:pPr>
            <a:r>
              <a:rPr lang="en-US" dirty="0"/>
              <a:t>Data on the prevalence of PAH in CTDs other than SSc are much less reliable owing to the lack of screening (recommended only for SSc) and RHCs</a:t>
            </a:r>
          </a:p>
        </p:txBody>
      </p:sp>
    </p:spTree>
    <p:extLst>
      <p:ext uri="{BB962C8B-B14F-4D97-AF65-F5344CB8AC3E}">
        <p14:creationId xmlns:p14="http://schemas.microsoft.com/office/powerpoint/2010/main" val="4495437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202E-187B-6046-B651-4B2CFAD6AFFB}"/>
              </a:ext>
            </a:extLst>
          </p:cNvPr>
          <p:cNvSpPr>
            <a:spLocks noGrp="1"/>
          </p:cNvSpPr>
          <p:nvPr>
            <p:ph type="title"/>
          </p:nvPr>
        </p:nvSpPr>
        <p:spPr/>
        <p:txBody>
          <a:bodyPr/>
          <a:lstStyle/>
          <a:p>
            <a:r>
              <a:rPr lang="en-US" dirty="0"/>
              <a:t>Building a Clinical Suspicion of PAH</a:t>
            </a:r>
          </a:p>
        </p:txBody>
      </p:sp>
      <p:sp>
        <p:nvSpPr>
          <p:cNvPr id="3" name="Content Placeholder 2">
            <a:extLst>
              <a:ext uri="{FF2B5EF4-FFF2-40B4-BE49-F238E27FC236}">
                <a16:creationId xmlns:a16="http://schemas.microsoft.com/office/drawing/2014/main" id="{7847E243-F5E5-3A43-8B2D-1754E7FF5A08}"/>
              </a:ext>
            </a:extLst>
          </p:cNvPr>
          <p:cNvSpPr>
            <a:spLocks noGrp="1"/>
          </p:cNvSpPr>
          <p:nvPr>
            <p:ph sz="half" idx="1"/>
          </p:nvPr>
        </p:nvSpPr>
        <p:spPr>
          <a:xfrm>
            <a:off x="609599" y="1496290"/>
            <a:ext cx="5724526" cy="5091121"/>
          </a:xfrm>
        </p:spPr>
        <p:txBody>
          <a:bodyPr>
            <a:normAutofit fontScale="92500" lnSpcReduction="10000"/>
          </a:bodyPr>
          <a:lstStyle/>
          <a:p>
            <a:r>
              <a:rPr lang="en-US" b="1" dirty="0"/>
              <a:t>General Symptoms </a:t>
            </a:r>
            <a:r>
              <a:rPr lang="en-US" dirty="0"/>
              <a:t>(nonspecific)</a:t>
            </a:r>
          </a:p>
          <a:p>
            <a:pPr lvl="1"/>
            <a:r>
              <a:rPr lang="en-US" dirty="0"/>
              <a:t>Dyspnea</a:t>
            </a:r>
          </a:p>
          <a:p>
            <a:pPr lvl="1"/>
            <a:r>
              <a:rPr lang="en-US" dirty="0"/>
              <a:t>Weakness</a:t>
            </a:r>
          </a:p>
          <a:p>
            <a:pPr lvl="1"/>
            <a:r>
              <a:rPr lang="en-US" dirty="0"/>
              <a:t>Chest pain</a:t>
            </a:r>
          </a:p>
          <a:p>
            <a:pPr lvl="1"/>
            <a:r>
              <a:rPr lang="en-US" dirty="0"/>
              <a:t>Light-headedness / syncope</a:t>
            </a:r>
          </a:p>
          <a:p>
            <a:pPr lvl="1"/>
            <a:r>
              <a:rPr lang="en-US" dirty="0"/>
              <a:t>Cough (less frequent)</a:t>
            </a:r>
          </a:p>
          <a:p>
            <a:pPr lvl="1"/>
            <a:endParaRPr lang="en-US" dirty="0"/>
          </a:p>
          <a:p>
            <a:r>
              <a:rPr lang="en-US" b="1" dirty="0"/>
              <a:t>Signs and symptoms in advanced disease</a:t>
            </a:r>
          </a:p>
          <a:p>
            <a:pPr lvl="1"/>
            <a:r>
              <a:rPr lang="en-US" dirty="0"/>
              <a:t>Progressive right-sided heart failure</a:t>
            </a:r>
            <a:br>
              <a:rPr lang="en-US" dirty="0"/>
            </a:br>
            <a:r>
              <a:rPr lang="en-US" dirty="0"/>
              <a:t>(edema, ascites, abdominal distension)</a:t>
            </a:r>
          </a:p>
          <a:p>
            <a:pPr lvl="1"/>
            <a:r>
              <a:rPr lang="en-US" dirty="0"/>
              <a:t>Hemoptysis</a:t>
            </a:r>
          </a:p>
          <a:p>
            <a:pPr lvl="1"/>
            <a:r>
              <a:rPr lang="en-US" dirty="0"/>
              <a:t>Ortner’s syndrome/hoarseness</a:t>
            </a:r>
            <a:br>
              <a:rPr lang="en-US" dirty="0"/>
            </a:br>
            <a:r>
              <a:rPr lang="en-US" dirty="0"/>
              <a:t>(unilateral vocal cord paralysis) </a:t>
            </a:r>
            <a:r>
              <a:rPr lang="en-US" u="sng" dirty="0"/>
              <a:t>very rare</a:t>
            </a:r>
          </a:p>
          <a:p>
            <a:pPr lvl="1"/>
            <a:r>
              <a:rPr lang="en-US" dirty="0"/>
              <a:t>Arrhythmias</a:t>
            </a:r>
          </a:p>
          <a:p>
            <a:pPr lvl="1"/>
            <a:endParaRPr lang="en-US" dirty="0"/>
          </a:p>
          <a:p>
            <a:pPr lvl="1"/>
            <a:endParaRPr lang="en-US" dirty="0"/>
          </a:p>
        </p:txBody>
      </p:sp>
      <p:sp>
        <p:nvSpPr>
          <p:cNvPr id="5" name="Content Placeholder 4">
            <a:extLst>
              <a:ext uri="{FF2B5EF4-FFF2-40B4-BE49-F238E27FC236}">
                <a16:creationId xmlns:a16="http://schemas.microsoft.com/office/drawing/2014/main" id="{42B097BE-E798-4A05-AF91-83A2E8E6E5EF}"/>
              </a:ext>
            </a:extLst>
          </p:cNvPr>
          <p:cNvSpPr>
            <a:spLocks noGrp="1"/>
          </p:cNvSpPr>
          <p:nvPr>
            <p:ph sz="half" idx="2"/>
          </p:nvPr>
        </p:nvSpPr>
        <p:spPr>
          <a:xfrm>
            <a:off x="6467475" y="1496291"/>
            <a:ext cx="5181600" cy="4531285"/>
          </a:xfrm>
        </p:spPr>
        <p:txBody>
          <a:bodyPr>
            <a:normAutofit fontScale="92500" lnSpcReduction="10000"/>
          </a:bodyPr>
          <a:lstStyle/>
          <a:p>
            <a:pPr>
              <a:lnSpc>
                <a:spcPct val="110000"/>
              </a:lnSpc>
            </a:pPr>
            <a:r>
              <a:rPr lang="en-US" b="1" dirty="0"/>
              <a:t>Physical Findings</a:t>
            </a:r>
          </a:p>
          <a:p>
            <a:pPr lvl="1">
              <a:lnSpc>
                <a:spcPct val="110000"/>
              </a:lnSpc>
            </a:pPr>
            <a:r>
              <a:rPr lang="en-US" dirty="0"/>
              <a:t>Augmented second heart sound</a:t>
            </a:r>
            <a:br>
              <a:rPr lang="en-US" dirty="0"/>
            </a:br>
            <a:r>
              <a:rPr lang="en-US" dirty="0"/>
              <a:t>(P2 component)</a:t>
            </a:r>
          </a:p>
          <a:p>
            <a:pPr lvl="1">
              <a:lnSpc>
                <a:spcPct val="110000"/>
              </a:lnSpc>
            </a:pPr>
            <a:r>
              <a:rPr lang="en-US" dirty="0"/>
              <a:t>Right ventricular lift</a:t>
            </a:r>
          </a:p>
          <a:p>
            <a:pPr lvl="1">
              <a:lnSpc>
                <a:spcPct val="110000"/>
              </a:lnSpc>
            </a:pPr>
            <a:r>
              <a:rPr lang="en-US" dirty="0"/>
              <a:t>Jugular venous distension</a:t>
            </a:r>
          </a:p>
          <a:p>
            <a:pPr lvl="1">
              <a:lnSpc>
                <a:spcPct val="110000"/>
              </a:lnSpc>
            </a:pPr>
            <a:r>
              <a:rPr lang="en-US" dirty="0"/>
              <a:t>Hepatojugular reflux</a:t>
            </a:r>
          </a:p>
          <a:p>
            <a:pPr lvl="1">
              <a:lnSpc>
                <a:spcPct val="110000"/>
              </a:lnSpc>
            </a:pPr>
            <a:r>
              <a:rPr lang="en-US" dirty="0"/>
              <a:t>Ascites</a:t>
            </a:r>
          </a:p>
          <a:p>
            <a:pPr lvl="1">
              <a:lnSpc>
                <a:spcPct val="110000"/>
              </a:lnSpc>
            </a:pPr>
            <a:r>
              <a:rPr lang="en-US" dirty="0"/>
              <a:t>Hepatomegaly and/or splenomegaly</a:t>
            </a:r>
          </a:p>
          <a:p>
            <a:pPr lvl="1">
              <a:lnSpc>
                <a:spcPct val="110000"/>
              </a:lnSpc>
            </a:pPr>
            <a:r>
              <a:rPr lang="en-US" dirty="0"/>
              <a:t>Edema</a:t>
            </a:r>
          </a:p>
          <a:p>
            <a:pPr lvl="1">
              <a:lnSpc>
                <a:spcPct val="110000"/>
              </a:lnSpc>
            </a:pPr>
            <a:r>
              <a:rPr lang="en-US" dirty="0"/>
              <a:t>Tricuspid regurgitant or pulmonary regurgitant murmurs</a:t>
            </a:r>
          </a:p>
          <a:p>
            <a:pPr lvl="1">
              <a:lnSpc>
                <a:spcPct val="110000"/>
              </a:lnSpc>
            </a:pPr>
            <a:r>
              <a:rPr lang="en-US" dirty="0"/>
              <a:t>Right sided S3 gallop</a:t>
            </a:r>
          </a:p>
        </p:txBody>
      </p:sp>
    </p:spTree>
    <p:extLst>
      <p:ext uri="{BB962C8B-B14F-4D97-AF65-F5344CB8AC3E}">
        <p14:creationId xmlns:p14="http://schemas.microsoft.com/office/powerpoint/2010/main" val="246596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60ACAC16-E39D-4151-A75C-6EBB9AE29E2C}"/>
              </a:ext>
            </a:extLst>
          </p:cNvPr>
          <p:cNvSpPr/>
          <p:nvPr/>
        </p:nvSpPr>
        <p:spPr>
          <a:xfrm>
            <a:off x="3883631" y="0"/>
            <a:ext cx="8308369"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16" name="Title 15">
            <a:extLst>
              <a:ext uri="{FF2B5EF4-FFF2-40B4-BE49-F238E27FC236}">
                <a16:creationId xmlns:a16="http://schemas.microsoft.com/office/drawing/2014/main" id="{6A17A45F-4317-4BC4-A752-70571C9A9187}"/>
              </a:ext>
            </a:extLst>
          </p:cNvPr>
          <p:cNvSpPr>
            <a:spLocks noGrp="1"/>
          </p:cNvSpPr>
          <p:nvPr>
            <p:ph type="title"/>
          </p:nvPr>
        </p:nvSpPr>
        <p:spPr>
          <a:xfrm>
            <a:off x="386411" y="139278"/>
            <a:ext cx="4160126" cy="1950780"/>
          </a:xfrm>
          <a:solidFill>
            <a:schemeClr val="bg1"/>
          </a:solidFill>
          <a:ln>
            <a:solidFill>
              <a:schemeClr val="accent1"/>
            </a:solidFill>
          </a:ln>
          <a:effectLst>
            <a:outerShdw blurRad="50800" dist="38100" dir="2700000" algn="tl" rotWithShape="0">
              <a:prstClr val="black">
                <a:alpha val="40000"/>
              </a:prstClr>
            </a:outerShdw>
          </a:effectLst>
        </p:spPr>
        <p:txBody>
          <a:bodyPr>
            <a:normAutofit/>
          </a:bodyPr>
          <a:lstStyle/>
          <a:p>
            <a:r>
              <a:rPr lang="en-US" sz="2800" dirty="0"/>
              <a:t>Successful Identification and Management of PAH Requires Collaboration</a:t>
            </a:r>
          </a:p>
        </p:txBody>
      </p:sp>
      <p:grpSp>
        <p:nvGrpSpPr>
          <p:cNvPr id="2" name="Group 1">
            <a:extLst>
              <a:ext uri="{FF2B5EF4-FFF2-40B4-BE49-F238E27FC236}">
                <a16:creationId xmlns:a16="http://schemas.microsoft.com/office/drawing/2014/main" id="{8D1505F7-5173-AD90-D70A-7EA68B61FEB6}"/>
              </a:ext>
            </a:extLst>
          </p:cNvPr>
          <p:cNvGrpSpPr/>
          <p:nvPr/>
        </p:nvGrpSpPr>
        <p:grpSpPr>
          <a:xfrm>
            <a:off x="5143697" y="206537"/>
            <a:ext cx="6444924" cy="6444925"/>
            <a:chOff x="5382668" y="854769"/>
            <a:chExt cx="5310292" cy="5310293"/>
          </a:xfrm>
        </p:grpSpPr>
        <p:sp>
          <p:nvSpPr>
            <p:cNvPr id="3" name="Freeform: Shape 2">
              <a:extLst>
                <a:ext uri="{FF2B5EF4-FFF2-40B4-BE49-F238E27FC236}">
                  <a16:creationId xmlns:a16="http://schemas.microsoft.com/office/drawing/2014/main" id="{C45B46FB-F033-A474-2451-B4F4F477A790}"/>
                </a:ext>
              </a:extLst>
            </p:cNvPr>
            <p:cNvSpPr/>
            <p:nvPr/>
          </p:nvSpPr>
          <p:spPr>
            <a:xfrm>
              <a:off x="6628961" y="854769"/>
              <a:ext cx="2817706" cy="2817706"/>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spcFirstLastPara="0" vert="horz" wrap="square" lIns="325120" tIns="379307" rIns="325120" bIns="1544319" numCol="1" spcCol="1270" anchor="ctr" anchorCtr="0">
              <a:noAutofit/>
            </a:bodyPr>
            <a:lstStyle/>
            <a:p>
              <a:pPr marL="0" lvl="0" indent="0" algn="ctr" defTabSz="622300">
                <a:lnSpc>
                  <a:spcPct val="90000"/>
                </a:lnSpc>
                <a:spcBef>
                  <a:spcPct val="0"/>
                </a:spcBef>
                <a:spcAft>
                  <a:spcPct val="35000"/>
                </a:spcAft>
                <a:buNone/>
              </a:pPr>
              <a:r>
                <a:rPr lang="en-US" sz="2200" kern="1200" dirty="0">
                  <a:solidFill>
                    <a:srgbClr val="000000"/>
                  </a:solidFill>
                  <a:latin typeface="Arial Narrow" panose="020B0606020202030204" pitchFamily="34" charset="0"/>
                </a:rPr>
                <a:t>Rheumatologists </a:t>
              </a:r>
              <a:br>
                <a:rPr lang="en-US" sz="2200" kern="1200" dirty="0">
                  <a:solidFill>
                    <a:srgbClr val="000000"/>
                  </a:solidFill>
                  <a:latin typeface="Arial Narrow" panose="020B0606020202030204" pitchFamily="34" charset="0"/>
                </a:rPr>
              </a:br>
              <a:r>
                <a:rPr lang="en-US" sz="2200" kern="1200" dirty="0">
                  <a:solidFill>
                    <a:srgbClr val="000000"/>
                  </a:solidFill>
                  <a:latin typeface="Arial Narrow" panose="020B0606020202030204" pitchFamily="34" charset="0"/>
                </a:rPr>
                <a:t>Community Specialist</a:t>
              </a:r>
            </a:p>
          </p:txBody>
        </p:sp>
        <p:sp>
          <p:nvSpPr>
            <p:cNvPr id="4" name="Freeform: Shape 3">
              <a:extLst>
                <a:ext uri="{FF2B5EF4-FFF2-40B4-BE49-F238E27FC236}">
                  <a16:creationId xmlns:a16="http://schemas.microsoft.com/office/drawing/2014/main" id="{C8F3D967-42D0-4253-F44F-D5D0472E9C8C}"/>
                </a:ext>
              </a:extLst>
            </p:cNvPr>
            <p:cNvSpPr/>
            <p:nvPr/>
          </p:nvSpPr>
          <p:spPr>
            <a:xfrm>
              <a:off x="7875254" y="2101063"/>
              <a:ext cx="2817706" cy="2817706"/>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lt1">
                <a:hueOff val="0"/>
                <a:satOff val="0"/>
                <a:lumOff val="0"/>
                <a:alphaOff val="0"/>
              </a:schemeClr>
            </a:lnRef>
            <a:fillRef idx="1">
              <a:schemeClr val="accent3">
                <a:alpha val="50000"/>
                <a:hueOff val="0"/>
                <a:satOff val="0"/>
                <a:lumOff val="0"/>
                <a:alphaOff val="0"/>
              </a:schemeClr>
            </a:fillRef>
            <a:effectRef idx="0">
              <a:schemeClr val="accent3">
                <a:alpha val="50000"/>
                <a:hueOff val="0"/>
                <a:satOff val="0"/>
                <a:lumOff val="0"/>
                <a:alphaOff val="0"/>
              </a:schemeClr>
            </a:effectRef>
            <a:fontRef idx="minor">
              <a:schemeClr val="tx1"/>
            </a:fontRef>
          </p:style>
          <p:txBody>
            <a:bodyPr spcFirstLastPara="0" vert="horz" wrap="square" lIns="1463040" tIns="325120" rIns="216746" bIns="325120" numCol="1" spcCol="1270" anchor="ctr" anchorCtr="0">
              <a:noAutofit/>
            </a:bodyPr>
            <a:lstStyle/>
            <a:p>
              <a:pPr marL="0" lvl="0" indent="0" algn="ctr" defTabSz="622300">
                <a:lnSpc>
                  <a:spcPct val="90000"/>
                </a:lnSpc>
                <a:spcBef>
                  <a:spcPct val="0"/>
                </a:spcBef>
                <a:spcAft>
                  <a:spcPct val="35000"/>
                </a:spcAft>
                <a:buNone/>
              </a:pPr>
              <a:r>
                <a:rPr lang="en-US" sz="2200" kern="1200" dirty="0">
                  <a:solidFill>
                    <a:srgbClr val="000000"/>
                  </a:solidFill>
                  <a:latin typeface="Arial Narrow" panose="020B0606020202030204" pitchFamily="34" charset="0"/>
                </a:rPr>
                <a:t>Internal Medicine Primary Care</a:t>
              </a:r>
            </a:p>
          </p:txBody>
        </p:sp>
        <p:sp>
          <p:nvSpPr>
            <p:cNvPr id="5" name="Freeform: Shape 4">
              <a:extLst>
                <a:ext uri="{FF2B5EF4-FFF2-40B4-BE49-F238E27FC236}">
                  <a16:creationId xmlns:a16="http://schemas.microsoft.com/office/drawing/2014/main" id="{C7364328-99CD-7067-2BAC-D89C271AEFA0}"/>
                </a:ext>
              </a:extLst>
            </p:cNvPr>
            <p:cNvSpPr/>
            <p:nvPr/>
          </p:nvSpPr>
          <p:spPr>
            <a:xfrm>
              <a:off x="6628961" y="3347356"/>
              <a:ext cx="2817706" cy="2817706"/>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lt1">
                <a:hueOff val="0"/>
                <a:satOff val="0"/>
                <a:lumOff val="0"/>
                <a:alphaOff val="0"/>
              </a:schemeClr>
            </a:lnRef>
            <a:fillRef idx="1">
              <a:schemeClr val="accent4">
                <a:alpha val="50000"/>
                <a:hueOff val="0"/>
                <a:satOff val="0"/>
                <a:lumOff val="0"/>
                <a:alphaOff val="0"/>
              </a:schemeClr>
            </a:fillRef>
            <a:effectRef idx="0">
              <a:schemeClr val="accent4">
                <a:alpha val="50000"/>
                <a:hueOff val="0"/>
                <a:satOff val="0"/>
                <a:lumOff val="0"/>
                <a:alphaOff val="0"/>
              </a:schemeClr>
            </a:effectRef>
            <a:fontRef idx="minor">
              <a:schemeClr val="tx1"/>
            </a:fontRef>
          </p:style>
          <p:txBody>
            <a:bodyPr spcFirstLastPara="0" vert="horz" wrap="square" lIns="325120" tIns="1544320" rIns="325120" bIns="379306" numCol="1" spcCol="1270" anchor="ctr" anchorCtr="0">
              <a:noAutofit/>
            </a:bodyPr>
            <a:lstStyle/>
            <a:p>
              <a:pPr marL="0" lvl="0" indent="0" algn="ctr" defTabSz="622300">
                <a:lnSpc>
                  <a:spcPct val="90000"/>
                </a:lnSpc>
                <a:spcBef>
                  <a:spcPct val="0"/>
                </a:spcBef>
                <a:spcAft>
                  <a:spcPct val="35000"/>
                </a:spcAft>
                <a:buNone/>
              </a:pPr>
              <a:r>
                <a:rPr lang="en-US" sz="2200" kern="1200" dirty="0">
                  <a:solidFill>
                    <a:srgbClr val="000000"/>
                  </a:solidFill>
                  <a:latin typeface="Arial Narrow" panose="020B0606020202030204" pitchFamily="34" charset="0"/>
                </a:rPr>
                <a:t>Cardiologists </a:t>
              </a:r>
              <a:br>
                <a:rPr lang="en-US" sz="2200" kern="1200" dirty="0">
                  <a:solidFill>
                    <a:srgbClr val="000000"/>
                  </a:solidFill>
                  <a:latin typeface="Arial Narrow" panose="020B0606020202030204" pitchFamily="34" charset="0"/>
                </a:rPr>
              </a:br>
              <a:r>
                <a:rPr lang="en-US" sz="2200" kern="1200" dirty="0">
                  <a:solidFill>
                    <a:srgbClr val="000000"/>
                  </a:solidFill>
                  <a:latin typeface="Arial Narrow" panose="020B0606020202030204" pitchFamily="34" charset="0"/>
                </a:rPr>
                <a:t>Community and </a:t>
              </a:r>
              <a:br>
                <a:rPr lang="en-US" sz="2200" kern="1200" dirty="0">
                  <a:solidFill>
                    <a:srgbClr val="000000"/>
                  </a:solidFill>
                  <a:latin typeface="Arial Narrow" panose="020B0606020202030204" pitchFamily="34" charset="0"/>
                </a:rPr>
              </a:br>
              <a:r>
                <a:rPr lang="en-US" sz="2200" kern="1200" dirty="0">
                  <a:solidFill>
                    <a:srgbClr val="000000"/>
                  </a:solidFill>
                  <a:latin typeface="Arial Narrow" panose="020B0606020202030204" pitchFamily="34" charset="0"/>
                </a:rPr>
                <a:t>PH Specialty Center</a:t>
              </a:r>
            </a:p>
          </p:txBody>
        </p:sp>
        <p:sp>
          <p:nvSpPr>
            <p:cNvPr id="6" name="Freeform: Shape 5">
              <a:extLst>
                <a:ext uri="{FF2B5EF4-FFF2-40B4-BE49-F238E27FC236}">
                  <a16:creationId xmlns:a16="http://schemas.microsoft.com/office/drawing/2014/main" id="{6FC05F8B-62EA-A8ED-7166-3C6912F15400}"/>
                </a:ext>
              </a:extLst>
            </p:cNvPr>
            <p:cNvSpPr/>
            <p:nvPr/>
          </p:nvSpPr>
          <p:spPr>
            <a:xfrm>
              <a:off x="5382668" y="2101063"/>
              <a:ext cx="2817706" cy="2817706"/>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p:spPr>
          <p:style>
            <a:lnRef idx="2">
              <a:schemeClr val="lt1">
                <a:hueOff val="0"/>
                <a:satOff val="0"/>
                <a:lumOff val="0"/>
                <a:alphaOff val="0"/>
              </a:schemeClr>
            </a:lnRef>
            <a:fillRef idx="1">
              <a:schemeClr val="accent5">
                <a:alpha val="50000"/>
                <a:hueOff val="0"/>
                <a:satOff val="0"/>
                <a:lumOff val="0"/>
                <a:alphaOff val="0"/>
              </a:schemeClr>
            </a:fillRef>
            <a:effectRef idx="0">
              <a:schemeClr val="accent5">
                <a:alpha val="50000"/>
                <a:hueOff val="0"/>
                <a:satOff val="0"/>
                <a:lumOff val="0"/>
                <a:alphaOff val="0"/>
              </a:schemeClr>
            </a:effectRef>
            <a:fontRef idx="minor">
              <a:schemeClr val="tx1"/>
            </a:fontRef>
          </p:style>
          <p:txBody>
            <a:bodyPr spcFirstLastPara="0" vert="horz" wrap="square" lIns="91440" tIns="325120" rIns="1280160" bIns="325120" numCol="1" spcCol="1270" anchor="ctr" anchorCtr="0">
              <a:noAutofit/>
            </a:bodyPr>
            <a:lstStyle/>
            <a:p>
              <a:pPr marL="0" lvl="0" indent="0" algn="ctr" defTabSz="622300">
                <a:lnSpc>
                  <a:spcPct val="90000"/>
                </a:lnSpc>
                <a:spcBef>
                  <a:spcPct val="0"/>
                </a:spcBef>
                <a:spcAft>
                  <a:spcPct val="35000"/>
                </a:spcAft>
                <a:buNone/>
              </a:pPr>
              <a:r>
                <a:rPr lang="en-US" sz="2200" kern="1200" dirty="0">
                  <a:solidFill>
                    <a:srgbClr val="000000"/>
                  </a:solidFill>
                  <a:latin typeface="Arial Narrow" panose="020B0606020202030204" pitchFamily="34" charset="0"/>
                </a:rPr>
                <a:t>Pulmonologists Community and PH Specialty Center</a:t>
              </a:r>
            </a:p>
          </p:txBody>
        </p:sp>
      </p:grpSp>
      <p:sp>
        <p:nvSpPr>
          <p:cNvPr id="21" name="Freeform: Shape 20">
            <a:extLst>
              <a:ext uri="{FF2B5EF4-FFF2-40B4-BE49-F238E27FC236}">
                <a16:creationId xmlns:a16="http://schemas.microsoft.com/office/drawing/2014/main" id="{3732188B-CA7C-5F4F-B312-1A16E4462135}"/>
              </a:ext>
            </a:extLst>
          </p:cNvPr>
          <p:cNvSpPr/>
          <p:nvPr/>
        </p:nvSpPr>
        <p:spPr>
          <a:xfrm>
            <a:off x="7415682" y="2475413"/>
            <a:ext cx="1907172" cy="1907172"/>
          </a:xfrm>
          <a:custGeom>
            <a:avLst/>
            <a:gdLst>
              <a:gd name="connsiteX0" fmla="*/ 0 w 2817706"/>
              <a:gd name="connsiteY0" fmla="*/ 1408853 h 2817706"/>
              <a:gd name="connsiteX1" fmla="*/ 1408853 w 2817706"/>
              <a:gd name="connsiteY1" fmla="*/ 0 h 2817706"/>
              <a:gd name="connsiteX2" fmla="*/ 2817706 w 2817706"/>
              <a:gd name="connsiteY2" fmla="*/ 1408853 h 2817706"/>
              <a:gd name="connsiteX3" fmla="*/ 1408853 w 2817706"/>
              <a:gd name="connsiteY3" fmla="*/ 2817706 h 2817706"/>
              <a:gd name="connsiteX4" fmla="*/ 0 w 2817706"/>
              <a:gd name="connsiteY4" fmla="*/ 1408853 h 28177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17706" h="2817706">
                <a:moveTo>
                  <a:pt x="0" y="1408853"/>
                </a:moveTo>
                <a:cubicBezTo>
                  <a:pt x="0" y="630765"/>
                  <a:pt x="630765" y="0"/>
                  <a:pt x="1408853" y="0"/>
                </a:cubicBezTo>
                <a:cubicBezTo>
                  <a:pt x="2186941" y="0"/>
                  <a:pt x="2817706" y="630765"/>
                  <a:pt x="2817706" y="1408853"/>
                </a:cubicBezTo>
                <a:cubicBezTo>
                  <a:pt x="2817706" y="2186941"/>
                  <a:pt x="2186941" y="2817706"/>
                  <a:pt x="1408853" y="2817706"/>
                </a:cubicBezTo>
                <a:cubicBezTo>
                  <a:pt x="630765" y="2817706"/>
                  <a:pt x="0" y="2186941"/>
                  <a:pt x="0" y="1408853"/>
                </a:cubicBezTo>
                <a:close/>
              </a:path>
            </a:pathLst>
          </a:custGeom>
          <a:solidFill>
            <a:schemeClr val="accent1">
              <a:alpha val="74000"/>
            </a:schemeClr>
          </a:solidFill>
          <a:ln>
            <a:solidFill>
              <a:schemeClr val="lt1">
                <a:hueOff val="0"/>
                <a:satOff val="0"/>
                <a:lumOff val="0"/>
              </a:schemeClr>
            </a:solidFill>
          </a:ln>
        </p:spPr>
        <p:style>
          <a:lnRef idx="2">
            <a:schemeClr val="lt1">
              <a:hueOff val="0"/>
              <a:satOff val="0"/>
              <a:lumOff val="0"/>
              <a:alphaOff val="0"/>
            </a:schemeClr>
          </a:lnRef>
          <a:fillRef idx="1">
            <a:schemeClr val="accent2">
              <a:alpha val="50000"/>
              <a:hueOff val="0"/>
              <a:satOff val="0"/>
              <a:lumOff val="0"/>
              <a:alphaOff val="0"/>
            </a:schemeClr>
          </a:fillRef>
          <a:effectRef idx="0">
            <a:schemeClr val="accent2">
              <a:alpha val="50000"/>
              <a:hueOff val="0"/>
              <a:satOff val="0"/>
              <a:lumOff val="0"/>
              <a:alphaOff val="0"/>
            </a:schemeClr>
          </a:effectRef>
          <a:fontRef idx="minor">
            <a:schemeClr val="tx1"/>
          </a:fontRef>
        </p:style>
        <p:txBody>
          <a:bodyPr spcFirstLastPara="0" vert="horz" wrap="square" lIns="274320" tIns="274320" rIns="274320" bIns="274320" numCol="1" spcCol="1270" anchor="ctr" anchorCtr="0">
            <a:noAutofit/>
          </a:bodyPr>
          <a:lstStyle/>
          <a:p>
            <a:pPr algn="ctr"/>
            <a:r>
              <a:rPr lang="en-US" sz="2800" b="1" dirty="0">
                <a:solidFill>
                  <a:schemeClr val="bg1"/>
                </a:solidFill>
                <a:effectLst>
                  <a:outerShdw blurRad="50800" dist="12700" dir="5400000" algn="ctr" rotWithShape="0">
                    <a:schemeClr val="tx1"/>
                  </a:outerShdw>
                </a:effectLst>
              </a:rPr>
              <a:t>PH</a:t>
            </a:r>
          </a:p>
          <a:p>
            <a:pPr algn="ctr"/>
            <a:r>
              <a:rPr lang="en-US" sz="2800" b="1" dirty="0">
                <a:solidFill>
                  <a:schemeClr val="bg1"/>
                </a:solidFill>
                <a:effectLst>
                  <a:outerShdw blurRad="50800" dist="12700" dir="5400000" algn="ctr" rotWithShape="0">
                    <a:schemeClr val="tx1"/>
                  </a:outerShdw>
                </a:effectLst>
              </a:rPr>
              <a:t>Center</a:t>
            </a:r>
          </a:p>
        </p:txBody>
      </p:sp>
    </p:spTree>
    <p:extLst>
      <p:ext uri="{BB962C8B-B14F-4D97-AF65-F5344CB8AC3E}">
        <p14:creationId xmlns:p14="http://schemas.microsoft.com/office/powerpoint/2010/main" val="2990857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9505"/>
            <a:ext cx="11333584" cy="1185577"/>
          </a:xfrm>
        </p:spPr>
        <p:txBody>
          <a:bodyPr>
            <a:normAutofit fontScale="90000"/>
          </a:bodyPr>
          <a:lstStyle/>
          <a:p>
            <a:r>
              <a:rPr lang="en-US" dirty="0"/>
              <a:t>The Community Physician and the PH Center: Disease Identification and Treatment Must Be a Collaborative Approach</a:t>
            </a:r>
          </a:p>
        </p:txBody>
      </p:sp>
      <p:grpSp>
        <p:nvGrpSpPr>
          <p:cNvPr id="8" name="Group 7">
            <a:extLst>
              <a:ext uri="{FF2B5EF4-FFF2-40B4-BE49-F238E27FC236}">
                <a16:creationId xmlns:a16="http://schemas.microsoft.com/office/drawing/2014/main" id="{A58E24DA-0B56-1164-0093-48E9EFC5DC69}"/>
              </a:ext>
            </a:extLst>
          </p:cNvPr>
          <p:cNvGrpSpPr/>
          <p:nvPr/>
        </p:nvGrpSpPr>
        <p:grpSpPr>
          <a:xfrm>
            <a:off x="867747" y="1793561"/>
            <a:ext cx="10935477" cy="4566115"/>
            <a:chOff x="1259495" y="1793561"/>
            <a:chExt cx="9789505" cy="4566115"/>
          </a:xfrm>
        </p:grpSpPr>
        <p:sp>
          <p:nvSpPr>
            <p:cNvPr id="3" name="TextBox 2"/>
            <p:cNvSpPr txBox="1"/>
            <p:nvPr/>
          </p:nvSpPr>
          <p:spPr>
            <a:xfrm>
              <a:off x="1259495" y="1793561"/>
              <a:ext cx="3703946" cy="4566115"/>
            </a:xfrm>
            <a:prstGeom prst="rect">
              <a:avLst/>
            </a:prstGeom>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oAutofit/>
            </a:bodyPr>
            <a:lstStyle/>
            <a:p>
              <a:pPr algn="ctr"/>
              <a:r>
                <a:rPr lang="en-US" b="1" dirty="0">
                  <a:effectLst>
                    <a:outerShdw blurRad="50800" dist="12700" dir="5400000" algn="ctr" rotWithShape="0">
                      <a:schemeClr val="tx1"/>
                    </a:outerShdw>
                  </a:effectLst>
                </a:rPr>
                <a:t>Community</a:t>
              </a:r>
            </a:p>
            <a:p>
              <a:pPr algn="ctr"/>
              <a:r>
                <a:rPr lang="en-US" b="1" dirty="0">
                  <a:effectLst>
                    <a:outerShdw blurRad="50800" dist="12700" dir="5400000" algn="ctr" rotWithShape="0">
                      <a:schemeClr val="tx1"/>
                    </a:outerShdw>
                  </a:effectLst>
                </a:rPr>
                <a:t>Generalists and Specialists</a:t>
              </a:r>
            </a:p>
            <a:p>
              <a:pPr algn="ctr"/>
              <a:r>
                <a:rPr lang="en-US" b="1" dirty="0">
                  <a:effectLst>
                    <a:outerShdw blurRad="50800" dist="12700" dir="5400000" algn="ctr" rotWithShape="0">
                      <a:schemeClr val="tx1"/>
                    </a:outerShdw>
                  </a:effectLst>
                </a:rPr>
                <a:t>   “Initial Assessment”</a:t>
              </a:r>
            </a:p>
            <a:p>
              <a:endParaRPr lang="en-US" dirty="0">
                <a:effectLst>
                  <a:outerShdw blurRad="50800" dist="12700" dir="5400000" algn="ctr" rotWithShape="0">
                    <a:schemeClr val="tx1"/>
                  </a:outerShdw>
                </a:effectLst>
              </a:endParaRPr>
            </a:p>
            <a:p>
              <a:pPr marL="285750" indent="-285750">
                <a:spcBef>
                  <a:spcPts val="600"/>
                </a:spcBef>
                <a:spcAft>
                  <a:spcPts val="600"/>
                </a:spcAft>
                <a:buFont typeface="Arial" pitchFamily="34" charset="0"/>
                <a:buChar char="•"/>
              </a:pPr>
              <a:r>
                <a:rPr lang="en-US" dirty="0">
                  <a:effectLst>
                    <a:outerShdw blurRad="50800" dist="12700" dir="5400000" algn="ctr" rotWithShape="0">
                      <a:schemeClr val="tx1"/>
                    </a:outerShdw>
                  </a:effectLst>
                </a:rPr>
                <a:t>At-risk patient population</a:t>
              </a:r>
            </a:p>
            <a:p>
              <a:pPr marL="285750" indent="-285750">
                <a:spcBef>
                  <a:spcPts val="600"/>
                </a:spcBef>
                <a:spcAft>
                  <a:spcPts val="600"/>
                </a:spcAft>
                <a:buFont typeface="Arial" pitchFamily="34" charset="0"/>
                <a:buChar char="•"/>
              </a:pPr>
              <a:r>
                <a:rPr lang="en-US" dirty="0">
                  <a:effectLst>
                    <a:outerShdw blurRad="50800" dist="12700" dir="5400000" algn="ctr" rotWithShape="0">
                      <a:schemeClr val="tx1"/>
                    </a:outerShdw>
                  </a:effectLst>
                </a:rPr>
                <a:t>Primary provider of care</a:t>
              </a:r>
            </a:p>
            <a:p>
              <a:pPr marL="285750" indent="-285750">
                <a:spcBef>
                  <a:spcPts val="600"/>
                </a:spcBef>
                <a:spcAft>
                  <a:spcPts val="600"/>
                </a:spcAft>
                <a:buFont typeface="Arial" pitchFamily="34" charset="0"/>
                <a:buChar char="•"/>
              </a:pPr>
              <a:r>
                <a:rPr lang="en-US" dirty="0">
                  <a:effectLst>
                    <a:outerShdw blurRad="50800" dist="12700" dir="5400000" algn="ctr" rotWithShape="0">
                      <a:schemeClr val="tx1"/>
                    </a:outerShdw>
                  </a:effectLst>
                </a:rPr>
                <a:t>Identification of disease</a:t>
              </a:r>
            </a:p>
            <a:p>
              <a:pPr marL="285750" indent="-285750">
                <a:spcBef>
                  <a:spcPts val="600"/>
                </a:spcBef>
                <a:spcAft>
                  <a:spcPts val="600"/>
                </a:spcAft>
                <a:buFont typeface="Arial" pitchFamily="34" charset="0"/>
                <a:buChar char="•"/>
              </a:pPr>
              <a:r>
                <a:rPr lang="en-US" dirty="0">
                  <a:effectLst>
                    <a:outerShdw blurRad="50800" dist="12700" dir="5400000" algn="ctr" rotWithShape="0">
                      <a:schemeClr val="tx1"/>
                    </a:outerShdw>
                  </a:effectLst>
                </a:rPr>
                <a:t>Screening of at-risk populations (e.g. SSc)</a:t>
              </a:r>
            </a:p>
            <a:p>
              <a:pPr marL="285750" indent="-285750">
                <a:spcBef>
                  <a:spcPts val="600"/>
                </a:spcBef>
                <a:spcAft>
                  <a:spcPts val="600"/>
                </a:spcAft>
                <a:buFont typeface="Arial" pitchFamily="34" charset="0"/>
                <a:buChar char="•"/>
              </a:pPr>
              <a:r>
                <a:rPr lang="en-US" dirty="0">
                  <a:effectLst>
                    <a:outerShdw blurRad="50800" dist="12700" dir="5400000" algn="ctr" rotWithShape="0">
                      <a:schemeClr val="tx1"/>
                    </a:outerShdw>
                  </a:effectLst>
                </a:rPr>
                <a:t>Routine medical care after diagnosis</a:t>
              </a: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a:p>
              <a:pPr marL="285750" indent="-285750">
                <a:buFont typeface="Arial" pitchFamily="34" charset="0"/>
                <a:buChar char="•"/>
              </a:pPr>
              <a:endParaRPr lang="en-US" dirty="0">
                <a:effectLst>
                  <a:outerShdw blurRad="50800" dist="12700" dir="5400000" algn="ctr" rotWithShape="0">
                    <a:schemeClr val="tx1"/>
                  </a:outerShdw>
                </a:effectLst>
              </a:endParaRPr>
            </a:p>
          </p:txBody>
        </p:sp>
        <p:sp>
          <p:nvSpPr>
            <p:cNvPr id="4" name="TextBox 3"/>
            <p:cNvSpPr txBox="1"/>
            <p:nvPr/>
          </p:nvSpPr>
          <p:spPr>
            <a:xfrm>
              <a:off x="7236932" y="1793561"/>
              <a:ext cx="3812068" cy="4566115"/>
            </a:xfrm>
            <a:prstGeom prst="rect">
              <a:avLst/>
            </a:prstGeom>
            <a:solidFill>
              <a:schemeClr val="accent4">
                <a:lumMod val="50000"/>
              </a:schemeClr>
            </a:solidFill>
            <a:ln>
              <a:noFill/>
            </a:ln>
            <a:effectLst>
              <a:outerShdw blurRad="44450" dist="27940" dir="5400000" algn="ctr">
                <a:srgbClr val="000000">
                  <a:alpha val="32000"/>
                </a:srgbClr>
              </a:outerShdw>
            </a:effectLst>
          </p:spPr>
          <p:style>
            <a:lnRef idx="2">
              <a:schemeClr val="accent2">
                <a:shade val="50000"/>
              </a:schemeClr>
            </a:lnRef>
            <a:fillRef idx="1">
              <a:schemeClr val="accent2"/>
            </a:fillRef>
            <a:effectRef idx="0">
              <a:schemeClr val="accent2"/>
            </a:effectRef>
            <a:fontRef idx="minor">
              <a:schemeClr val="lt1"/>
            </a:fontRef>
          </p:style>
          <p:txBody>
            <a:bodyPr wrap="square" rtlCol="0">
              <a:noAutofit/>
            </a:bodyPr>
            <a:lstStyle/>
            <a:p>
              <a:pPr algn="ctr"/>
              <a:r>
                <a:rPr lang="en-US" b="1" dirty="0">
                  <a:effectLst>
                    <a:outerShdw blurRad="50800" dist="12700" dir="5400000" algn="ctr" rotWithShape="0">
                      <a:schemeClr val="tx1"/>
                    </a:outerShdw>
                  </a:effectLst>
                </a:rPr>
                <a:t>PH Specialty Center</a:t>
              </a:r>
            </a:p>
            <a:p>
              <a:pPr algn="ctr"/>
              <a:r>
                <a:rPr lang="en-US" b="1" dirty="0">
                  <a:effectLst>
                    <a:outerShdw blurRad="50800" dist="12700" dir="5400000" algn="ctr" rotWithShape="0">
                      <a:schemeClr val="tx1"/>
                    </a:outerShdw>
                  </a:effectLst>
                </a:rPr>
                <a:t>   “Confirmation of diagnostics </a:t>
              </a:r>
              <a:br>
                <a:rPr lang="en-US" b="1" dirty="0">
                  <a:effectLst>
                    <a:outerShdw blurRad="50800" dist="12700" dir="5400000" algn="ctr" rotWithShape="0">
                      <a:schemeClr val="tx1"/>
                    </a:outerShdw>
                  </a:effectLst>
                </a:rPr>
              </a:br>
              <a:r>
                <a:rPr lang="en-US" b="1" dirty="0">
                  <a:effectLst>
                    <a:outerShdw blurRad="50800" dist="12700" dir="5400000" algn="ctr" rotWithShape="0">
                      <a:schemeClr val="tx1"/>
                    </a:outerShdw>
                  </a:effectLst>
                </a:rPr>
                <a:t>    where there is uncertainty”</a:t>
              </a:r>
            </a:p>
            <a:p>
              <a:endParaRPr lang="en-US" dirty="0">
                <a:effectLst>
                  <a:outerShdw blurRad="50800" dist="12700" dir="5400000" algn="ctr" rotWithShape="0">
                    <a:schemeClr val="tx1"/>
                  </a:outerShdw>
                </a:effectLst>
              </a:endParaRPr>
            </a:p>
            <a:p>
              <a:pPr marL="285750" lvl="2" indent="-285750">
                <a:spcAft>
                  <a:spcPts val="200"/>
                </a:spcAft>
                <a:buFont typeface="Arial" pitchFamily="34" charset="0"/>
                <a:buChar char="•"/>
              </a:pPr>
              <a:r>
                <a:rPr lang="en-US" dirty="0">
                  <a:effectLst>
                    <a:outerShdw blurRad="50800" dist="12700" dir="5400000" algn="ctr" rotWithShape="0">
                      <a:schemeClr val="tx1"/>
                    </a:outerShdw>
                  </a:effectLst>
                </a:rPr>
                <a:t>PAH specialty physicians</a:t>
              </a:r>
            </a:p>
            <a:p>
              <a:pPr marL="285750" lvl="2" indent="-285750">
                <a:spcAft>
                  <a:spcPts val="200"/>
                </a:spcAft>
                <a:buFont typeface="Arial" pitchFamily="34" charset="0"/>
                <a:buChar char="•"/>
              </a:pPr>
              <a:r>
                <a:rPr lang="en-US" dirty="0">
                  <a:effectLst>
                    <a:outerShdw blurRad="50800" dist="12700" dir="5400000" algn="ctr" rotWithShape="0">
                      <a:schemeClr val="tx1"/>
                    </a:outerShdw>
                  </a:effectLst>
                </a:rPr>
                <a:t>Advanced diagnostics  </a:t>
              </a:r>
            </a:p>
            <a:p>
              <a:pPr marL="285750" lvl="2" indent="-285750">
                <a:spcAft>
                  <a:spcPts val="200"/>
                </a:spcAft>
                <a:buFont typeface="Arial" pitchFamily="34" charset="0"/>
                <a:buChar char="•"/>
              </a:pPr>
              <a:r>
                <a:rPr lang="en-US" dirty="0">
                  <a:effectLst>
                    <a:outerShdw blurRad="50800" dist="12700" dir="5400000" algn="ctr" rotWithShape="0">
                      <a:schemeClr val="tx1"/>
                    </a:outerShdw>
                  </a:effectLst>
                </a:rPr>
                <a:t>Experienced in advanced therapies (incl. prostacyclins and IP receptor agonists)</a:t>
              </a:r>
            </a:p>
            <a:p>
              <a:pPr marL="285750" lvl="2" indent="-285750">
                <a:spcAft>
                  <a:spcPts val="200"/>
                </a:spcAft>
                <a:buFont typeface="Arial" pitchFamily="34" charset="0"/>
                <a:buChar char="•"/>
              </a:pPr>
              <a:r>
                <a:rPr lang="en-US" dirty="0">
                  <a:effectLst>
                    <a:outerShdw blurRad="50800" dist="12700" dir="5400000" algn="ctr" rotWithShape="0">
                      <a:schemeClr val="tx1"/>
                    </a:outerShdw>
                  </a:effectLst>
                </a:rPr>
                <a:t>PAH trials</a:t>
              </a:r>
            </a:p>
            <a:p>
              <a:pPr marL="285750" lvl="2" indent="-285750">
                <a:spcAft>
                  <a:spcPts val="200"/>
                </a:spcAft>
                <a:buFont typeface="Arial" pitchFamily="34" charset="0"/>
                <a:buChar char="•"/>
              </a:pPr>
              <a:r>
                <a:rPr lang="en-US" dirty="0">
                  <a:effectLst>
                    <a:outerShdw blurRad="50800" dist="12700" dir="5400000" algn="ctr" rotWithShape="0">
                      <a:schemeClr val="tx1"/>
                    </a:outerShdw>
                  </a:effectLst>
                </a:rPr>
                <a:t>Lung transplantation</a:t>
              </a:r>
            </a:p>
            <a:p>
              <a:pPr marL="285750" lvl="4" indent="-285750">
                <a:spcAft>
                  <a:spcPts val="200"/>
                </a:spcAft>
                <a:buFont typeface="Arial" pitchFamily="34" charset="0"/>
                <a:buChar char="•"/>
              </a:pPr>
              <a:r>
                <a:rPr lang="en-US" dirty="0">
                  <a:effectLst>
                    <a:outerShdw blurRad="50800" dist="12700" dir="5400000" algn="ctr" rotWithShape="0">
                      <a:schemeClr val="tx1"/>
                    </a:outerShdw>
                  </a:effectLst>
                </a:rPr>
                <a:t>Presence of support groups</a:t>
              </a:r>
            </a:p>
            <a:p>
              <a:pPr marL="285750" lvl="4" indent="-285750">
                <a:spcAft>
                  <a:spcPts val="200"/>
                </a:spcAft>
                <a:buFont typeface="Arial" pitchFamily="34" charset="0"/>
                <a:buChar char="•"/>
              </a:pPr>
              <a:r>
                <a:rPr lang="en-US" dirty="0">
                  <a:effectLst>
                    <a:outerShdw blurRad="50800" dist="12700" dir="5400000" algn="ctr" rotWithShape="0">
                      <a:schemeClr val="tx1"/>
                    </a:outerShdw>
                  </a:effectLst>
                </a:rPr>
                <a:t>Nursing expertise and support teams</a:t>
              </a:r>
            </a:p>
            <a:p>
              <a:pPr marL="285750" lvl="4" indent="-285750">
                <a:spcAft>
                  <a:spcPts val="200"/>
                </a:spcAft>
                <a:buFont typeface="Arial" pitchFamily="34" charset="0"/>
                <a:buChar char="•"/>
              </a:pPr>
              <a:r>
                <a:rPr lang="en-US" dirty="0">
                  <a:effectLst>
                    <a:outerShdw blurRad="50800" dist="12700" dir="5400000" algn="ctr" rotWithShape="0">
                      <a:schemeClr val="tx1"/>
                    </a:outerShdw>
                  </a:effectLst>
                </a:rPr>
                <a:t>Advanced patient education programs</a:t>
              </a:r>
            </a:p>
          </p:txBody>
        </p:sp>
        <p:sp>
          <p:nvSpPr>
            <p:cNvPr id="5" name="Left-Right Arrow 4"/>
            <p:cNvSpPr/>
            <p:nvPr/>
          </p:nvSpPr>
          <p:spPr>
            <a:xfrm>
              <a:off x="5066565" y="2893978"/>
              <a:ext cx="2086941" cy="1070043"/>
            </a:xfrm>
            <a:prstGeom prst="leftRightArrow">
              <a:avLst/>
            </a:prstGeom>
            <a:gradFill flip="none" rotWithShape="1">
              <a:gsLst>
                <a:gs pos="24000">
                  <a:schemeClr val="accent1">
                    <a:lumMod val="75000"/>
                  </a:schemeClr>
                </a:gs>
                <a:gs pos="50000">
                  <a:schemeClr val="accent4">
                    <a:lumMod val="50000"/>
                  </a:schemeClr>
                </a:gs>
                <a:gs pos="78000">
                  <a:schemeClr val="accent1">
                    <a:lumMod val="75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effectLst>
                    <a:outerShdw blurRad="50800" dist="12700" dir="5400000" algn="ctr" rotWithShape="0">
                      <a:schemeClr val="tx1"/>
                    </a:outerShdw>
                  </a:effectLst>
                </a:rPr>
                <a:t>Collaboration</a:t>
              </a:r>
            </a:p>
          </p:txBody>
        </p:sp>
        <p:sp>
          <p:nvSpPr>
            <p:cNvPr id="7" name="Left-Right Arrow 6">
              <a:extLst>
                <a:ext uri="{FF2B5EF4-FFF2-40B4-BE49-F238E27FC236}">
                  <a16:creationId xmlns:a16="http://schemas.microsoft.com/office/drawing/2014/main" id="{B9C617A4-C82A-124D-BC36-34A1D42821D5}"/>
                </a:ext>
              </a:extLst>
            </p:cNvPr>
            <p:cNvSpPr/>
            <p:nvPr/>
          </p:nvSpPr>
          <p:spPr>
            <a:xfrm>
              <a:off x="5069903" y="4008625"/>
              <a:ext cx="2086941" cy="1070043"/>
            </a:xfrm>
            <a:prstGeom prst="leftRightArrow">
              <a:avLst/>
            </a:prstGeom>
            <a:gradFill flip="none" rotWithShape="1">
              <a:gsLst>
                <a:gs pos="49000">
                  <a:schemeClr val="accent1">
                    <a:lumMod val="75000"/>
                  </a:schemeClr>
                </a:gs>
                <a:gs pos="0">
                  <a:schemeClr val="accent4">
                    <a:lumMod val="50000"/>
                  </a:schemeClr>
                </a:gs>
                <a:gs pos="99000">
                  <a:schemeClr val="accent4">
                    <a:lumMod val="50000"/>
                  </a:scheme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b="1" dirty="0">
                  <a:effectLst>
                    <a:outerShdw blurRad="50800" dist="12700" dir="5400000" algn="ctr" rotWithShape="0">
                      <a:schemeClr val="tx1"/>
                    </a:outerShdw>
                  </a:effectLst>
                </a:rPr>
                <a:t>Communication</a:t>
              </a:r>
            </a:p>
          </p:txBody>
        </p:sp>
      </p:grpSp>
    </p:spTree>
    <p:extLst>
      <p:ext uri="{BB962C8B-B14F-4D97-AF65-F5344CB8AC3E}">
        <p14:creationId xmlns:p14="http://schemas.microsoft.com/office/powerpoint/2010/main" val="1062232668"/>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4251</TotalTime>
  <Words>666</Words>
  <Application>Microsoft Office PowerPoint</Application>
  <PresentationFormat>Widescreen</PresentationFormat>
  <Paragraphs>87</Paragraphs>
  <Slides>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Narrow</vt:lpstr>
      <vt:lpstr>Calibri</vt:lpstr>
      <vt:lpstr>Century Gothic</vt:lpstr>
      <vt:lpstr>Wingdings</vt:lpstr>
      <vt:lpstr>IMPACT-PH-22-NEW</vt:lpstr>
      <vt:lpstr>Addressing PH Subtypes: Raising Awareness of Understudied Populations</vt:lpstr>
      <vt:lpstr>Disclaimer</vt:lpstr>
      <vt:lpstr>Learning Objectives</vt:lpstr>
      <vt:lpstr>CTD-Associated PAH – Perspectives for Rheumatologists and Pulmonologists: Working Together To Build Clinical Suspicion</vt:lpstr>
      <vt:lpstr>How Commonly Is PAH Associated With Systemic Sclerosis?</vt:lpstr>
      <vt:lpstr>Building a Clinical Suspicion of PAH</vt:lpstr>
      <vt:lpstr>Successful Identification and Management of PAH Requires Collaboration</vt:lpstr>
      <vt:lpstr>The Community Physician and the PH Center: Disease Identification and Treatment Must Be a Collaborative Approach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204</cp:revision>
  <cp:lastPrinted>2022-07-13T12:52:09Z</cp:lastPrinted>
  <dcterms:created xsi:type="dcterms:W3CDTF">2019-05-10T15:43:12Z</dcterms:created>
  <dcterms:modified xsi:type="dcterms:W3CDTF">2022-07-27T16:39:56Z</dcterms:modified>
</cp:coreProperties>
</file>