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257" r:id="rId2"/>
    <p:sldId id="256" r:id="rId3"/>
    <p:sldId id="258" r:id="rId4"/>
    <p:sldId id="2134959253" r:id="rId5"/>
    <p:sldId id="2134959254" r:id="rId6"/>
    <p:sldId id="526" r:id="rId7"/>
    <p:sldId id="213495931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2"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D7EF15A-E574-E302-DFA3-09CD43B36F79}" name="R. Krasuski" initials="RK" userId="4b5039dea0b12cc5" providerId="Windows Live"/>
  <p188:author id="{12A782B3-B426-5A74-1AC1-55275C315B55}" name="Rebecca Barraclough" initials="RB" userId="Rebecca Barraclough" providerId="None"/>
  <p188:author id="{B74F6FBA-DD9A-2C89-E0CE-0BDF1E628454}" name="Dixon Wilde" initials="DWW" userId="Dixon Wilde" providerId="None"/>
  <p188:author id="{395453D9-83D9-A04B-6D27-6FB645420696}" name="Dr Dixon Wilde" initials="DDW" userId="Dr Dixon Wilde"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6EBF1"/>
    <a:srgbClr val="002B49"/>
    <a:srgbClr val="005897"/>
    <a:srgbClr val="431479"/>
    <a:srgbClr val="FB9705"/>
    <a:srgbClr val="082035"/>
    <a:srgbClr val="E5F4FF"/>
    <a:srgbClr val="FFE733"/>
    <a:srgbClr val="C4C4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066" autoAdjust="0"/>
    <p:restoredTop sz="86002" autoAdjust="0"/>
  </p:normalViewPr>
  <p:slideViewPr>
    <p:cSldViewPr snapToGrid="0">
      <p:cViewPr varScale="1">
        <p:scale>
          <a:sx n="120" d="100"/>
          <a:sy n="120" d="100"/>
        </p:scale>
        <p:origin x="288" y="96"/>
      </p:cViewPr>
      <p:guideLst>
        <p:guide orient="horz" pos="792"/>
        <p:guide pos="3840"/>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7/27/2022</a:t>
            </a:fld>
            <a:endParaRPr lang="en-US" dirty="0"/>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dirty="0"/>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B85C69-9C16-9A44-BDFD-29B5EE0732F5}" type="datetimeFigureOut">
              <a:rPr lang="en-US" smtClean="0"/>
              <a:t>7/27/2022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6EA3B5-9BF5-544F-A9A7-ACE69FCA2A2B}" type="slidenum">
              <a:rPr lang="en-US" smtClean="0"/>
              <a:t>‹#›</a:t>
            </a:fld>
            <a:endParaRPr lang="en-US" dirty="0"/>
          </a:p>
        </p:txBody>
      </p:sp>
    </p:spTree>
    <p:extLst>
      <p:ext uri="{BB962C8B-B14F-4D97-AF65-F5344CB8AC3E}">
        <p14:creationId xmlns:p14="http://schemas.microsoft.com/office/powerpoint/2010/main" val="4198672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6EA3B5-9BF5-544F-A9A7-ACE69FCA2A2B}" type="slidenum">
              <a:rPr lang="en-US" smtClean="0"/>
              <a:t>1</a:t>
            </a:fld>
            <a:endParaRPr lang="en-US" dirty="0"/>
          </a:p>
        </p:txBody>
      </p:sp>
    </p:spTree>
    <p:extLst>
      <p:ext uri="{BB962C8B-B14F-4D97-AF65-F5344CB8AC3E}">
        <p14:creationId xmlns:p14="http://schemas.microsoft.com/office/powerpoint/2010/main" val="18641177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6EA3B5-9BF5-544F-A9A7-ACE69FCA2A2B}" type="slidenum">
              <a:rPr lang="en-US" smtClean="0"/>
              <a:t>4</a:t>
            </a:fld>
            <a:endParaRPr lang="en-US" dirty="0"/>
          </a:p>
        </p:txBody>
      </p:sp>
    </p:spTree>
    <p:extLst>
      <p:ext uri="{BB962C8B-B14F-4D97-AF65-F5344CB8AC3E}">
        <p14:creationId xmlns:p14="http://schemas.microsoft.com/office/powerpoint/2010/main" val="27288218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6EA3B5-9BF5-544F-A9A7-ACE69FCA2A2B}" type="slidenum">
              <a:rPr lang="en-US" smtClean="0"/>
              <a:t>6</a:t>
            </a:fld>
            <a:endParaRPr lang="en-US" dirty="0"/>
          </a:p>
        </p:txBody>
      </p:sp>
    </p:spTree>
    <p:extLst>
      <p:ext uri="{BB962C8B-B14F-4D97-AF65-F5344CB8AC3E}">
        <p14:creationId xmlns:p14="http://schemas.microsoft.com/office/powerpoint/2010/main" val="42919689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6EA3B5-9BF5-544F-A9A7-ACE69FCA2A2B}" type="slidenum">
              <a:rPr lang="en-US" smtClean="0"/>
              <a:t>7</a:t>
            </a:fld>
            <a:endParaRPr lang="en-US" dirty="0"/>
          </a:p>
        </p:txBody>
      </p:sp>
    </p:spTree>
    <p:extLst>
      <p:ext uri="{BB962C8B-B14F-4D97-AF65-F5344CB8AC3E}">
        <p14:creationId xmlns:p14="http://schemas.microsoft.com/office/powerpoint/2010/main" val="270684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4030551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2_Subsectio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19C67-1305-44CC-A8F6-DA1B1014B060}"/>
              </a:ext>
            </a:extLst>
          </p:cNvPr>
          <p:cNvSpPr>
            <a:spLocks noGrp="1"/>
          </p:cNvSpPr>
          <p:nvPr>
            <p:ph type="ctrTitle"/>
          </p:nvPr>
        </p:nvSpPr>
        <p:spPr>
          <a:xfrm>
            <a:off x="978477" y="997043"/>
            <a:ext cx="10235046" cy="2343316"/>
          </a:xfrm>
        </p:spPr>
        <p:txBody>
          <a:bodyPr anchor="b">
            <a:normAutofit/>
          </a:bodyPr>
          <a:lstStyle>
            <a:lvl1pPr algn="ctr">
              <a:lnSpc>
                <a:spcPct val="100000"/>
              </a:lnSpc>
              <a:defRPr sz="4400" b="1">
                <a:solidFill>
                  <a:schemeClr val="tx1"/>
                </a:solidFill>
                <a:effectLst/>
                <a:latin typeface="Century Gothic" panose="020B0502020202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3AF964E-9896-4C33-9B57-CEEB4A81109F}"/>
              </a:ext>
            </a:extLst>
          </p:cNvPr>
          <p:cNvSpPr>
            <a:spLocks noGrp="1"/>
          </p:cNvSpPr>
          <p:nvPr>
            <p:ph type="subTitle" idx="1"/>
          </p:nvPr>
        </p:nvSpPr>
        <p:spPr>
          <a:xfrm>
            <a:off x="978478" y="3578034"/>
            <a:ext cx="10235045" cy="1286337"/>
          </a:xfrm>
        </p:spPr>
        <p:txBody>
          <a:bodyPr anchor="t" anchorCtr="0">
            <a:normAutofit/>
          </a:bodyPr>
          <a:lstStyle>
            <a:lvl1pPr marL="0" indent="0" algn="ctr">
              <a:lnSpc>
                <a:spcPct val="100000"/>
              </a:lnSpc>
              <a:buNone/>
              <a:defRPr sz="2400">
                <a:solidFill>
                  <a:schemeClr val="bg2">
                    <a:lumMod val="25000"/>
                  </a:schemeClr>
                </a:solidFill>
                <a:effectLst/>
                <a:latin typeface="Century Gothic" panose="020B0502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11" name="Straight Connector 10">
            <a:extLst>
              <a:ext uri="{FF2B5EF4-FFF2-40B4-BE49-F238E27FC236}">
                <a16:creationId xmlns:a16="http://schemas.microsoft.com/office/drawing/2014/main" id="{4C54448A-B9B8-4B12-A890-7921A223E2F9}"/>
              </a:ext>
            </a:extLst>
          </p:cNvPr>
          <p:cNvCxnSpPr>
            <a:cxnSpLocks/>
          </p:cNvCxnSpPr>
          <p:nvPr/>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137AD454-84F6-436E-8EA1-F8EE572F93A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38697573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B2AC3E-B688-4B1C-9103-B5768B1AB038}"/>
              </a:ext>
            </a:extLst>
          </p:cNvPr>
          <p:cNvSpPr>
            <a:spLocks noGrp="1"/>
          </p:cNvSpPr>
          <p:nvPr>
            <p:ph sz="half" idx="1"/>
          </p:nvPr>
        </p:nvSpPr>
        <p:spPr>
          <a:xfrm>
            <a:off x="514350" y="1944928"/>
            <a:ext cx="5181600" cy="4351338"/>
          </a:xfrm>
        </p:spPr>
        <p:txBody>
          <a:bodyPr>
            <a:normAutofit/>
          </a:bodyPr>
          <a:lstStyle>
            <a:lvl1pPr>
              <a:spcAft>
                <a:spcPts val="1200"/>
              </a:spcAft>
              <a:defRPr sz="2800"/>
            </a:lvl1pPr>
            <a:lvl2pPr marL="685800" indent="-228600">
              <a:spcAft>
                <a:spcPts val="1200"/>
              </a:spcAft>
              <a:buFont typeface="Calibri" panose="020F0502020204030204" pitchFamily="34" charset="0"/>
              <a:buChar char="–"/>
              <a:defRPr sz="2400"/>
            </a:lvl2pPr>
            <a:lvl3pPr marL="1143000" indent="-228600">
              <a:spcAft>
                <a:spcPts val="1200"/>
              </a:spcAft>
              <a:buFont typeface="Wingdings" panose="05000000000000000000" pitchFamily="2" charset="2"/>
              <a:buChar char="§"/>
              <a:defRPr sz="20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10" name="Text Placeholder 11">
            <a:extLst>
              <a:ext uri="{FF2B5EF4-FFF2-40B4-BE49-F238E27FC236}">
                <a16:creationId xmlns:a16="http://schemas.microsoft.com/office/drawing/2014/main" id="{1E2F3F98-3FA0-4FC6-8E0E-2CCCED66FE3D}"/>
              </a:ext>
            </a:extLst>
          </p:cNvPr>
          <p:cNvSpPr>
            <a:spLocks noGrp="1"/>
          </p:cNvSpPr>
          <p:nvPr>
            <p:ph type="body" sz="quarter" idx="10" hasCustomPrompt="1"/>
          </p:nvPr>
        </p:nvSpPr>
        <p:spPr>
          <a:xfrm>
            <a:off x="460723" y="955184"/>
            <a:ext cx="11159777" cy="415925"/>
          </a:xfrm>
        </p:spPr>
        <p:txBody>
          <a:bodyPr>
            <a:noAutofit/>
          </a:bodyPr>
          <a:lstStyle>
            <a:lvl1pPr algn="ctr">
              <a:buNone/>
              <a:defRPr sz="2500" cap="all" baseline="0">
                <a:solidFill>
                  <a:schemeClr val="bg1"/>
                </a:solidFill>
              </a:defRPr>
            </a:lvl1pPr>
          </a:lstStyle>
          <a:p>
            <a:pPr lvl="0"/>
            <a:r>
              <a:rPr lang="en-US" sz="2500" cap="all" baseline="0" dirty="0"/>
              <a:t>Blank headline</a:t>
            </a:r>
            <a:endParaRPr lang="en-US" dirty="0"/>
          </a:p>
        </p:txBody>
      </p:sp>
      <p:sp>
        <p:nvSpPr>
          <p:cNvPr id="12" name="Content Placeholder 2">
            <a:extLst>
              <a:ext uri="{FF2B5EF4-FFF2-40B4-BE49-F238E27FC236}">
                <a16:creationId xmlns:a16="http://schemas.microsoft.com/office/drawing/2014/main" id="{A7B2AC3E-B688-4B1C-9103-B5768B1AB038}"/>
              </a:ext>
            </a:extLst>
          </p:cNvPr>
          <p:cNvSpPr>
            <a:spLocks noGrp="1"/>
          </p:cNvSpPr>
          <p:nvPr>
            <p:ph sz="half" idx="13"/>
          </p:nvPr>
        </p:nvSpPr>
        <p:spPr>
          <a:xfrm>
            <a:off x="6330950" y="1944928"/>
            <a:ext cx="5181600" cy="4351338"/>
          </a:xfrm>
        </p:spPr>
        <p:txBody>
          <a:bodyPr>
            <a:normAutofit/>
          </a:bodyPr>
          <a:lstStyle>
            <a:lvl1pPr>
              <a:spcAft>
                <a:spcPts val="1200"/>
              </a:spcAft>
              <a:defRPr sz="2800"/>
            </a:lvl1pPr>
            <a:lvl2pPr marL="685800" indent="-228600">
              <a:spcAft>
                <a:spcPts val="1200"/>
              </a:spcAft>
              <a:buFont typeface="Calibri" panose="020F0502020204030204" pitchFamily="34" charset="0"/>
              <a:buChar char="–"/>
              <a:defRPr sz="2400"/>
            </a:lvl2pPr>
            <a:lvl3pPr marL="1143000" indent="-228600">
              <a:spcAft>
                <a:spcPts val="1200"/>
              </a:spcAft>
              <a:buFont typeface="Wingdings" panose="05000000000000000000" pitchFamily="2" charset="2"/>
              <a:buChar char="§"/>
              <a:defRPr sz="20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6674292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only NEW">
    <p:spTree>
      <p:nvGrpSpPr>
        <p:cNvPr id="1" name=""/>
        <p:cNvGrpSpPr/>
        <p:nvPr/>
      </p:nvGrpSpPr>
      <p:grpSpPr>
        <a:xfrm>
          <a:off x="0" y="0"/>
          <a:ext cx="0" cy="0"/>
          <a:chOff x="0" y="0"/>
          <a:chExt cx="0" cy="0"/>
        </a:xfrm>
      </p:grpSpPr>
      <p:sp>
        <p:nvSpPr>
          <p:cNvPr id="7" name="Text Placeholder 11">
            <a:extLst>
              <a:ext uri="{FF2B5EF4-FFF2-40B4-BE49-F238E27FC236}">
                <a16:creationId xmlns:a16="http://schemas.microsoft.com/office/drawing/2014/main" id="{A52E713E-4CF2-4255-B9AA-C3A4A26ACE5B}"/>
              </a:ext>
            </a:extLst>
          </p:cNvPr>
          <p:cNvSpPr>
            <a:spLocks noGrp="1"/>
          </p:cNvSpPr>
          <p:nvPr>
            <p:ph type="body" sz="quarter" idx="10" hasCustomPrompt="1"/>
          </p:nvPr>
        </p:nvSpPr>
        <p:spPr>
          <a:xfrm>
            <a:off x="435978" y="870700"/>
            <a:ext cx="11320043" cy="438582"/>
          </a:xfrm>
        </p:spPr>
        <p:txBody>
          <a:bodyPr anchor="b">
            <a:spAutoFit/>
          </a:bodyPr>
          <a:lstStyle>
            <a:lvl1pPr marL="0" indent="0">
              <a:buNone/>
              <a:defRPr sz="2500" cap="all" baseline="0">
                <a:solidFill>
                  <a:schemeClr val="bg1"/>
                </a:solidFill>
              </a:defRPr>
            </a:lvl1pPr>
          </a:lstStyle>
          <a:p>
            <a:pPr lvl="0"/>
            <a:r>
              <a:rPr lang="en-US" sz="2500" cap="all" baseline="0" dirty="0"/>
              <a:t>Blank headline</a:t>
            </a:r>
            <a:endParaRPr lang="en-US" dirty="0"/>
          </a:p>
        </p:txBody>
      </p:sp>
    </p:spTree>
    <p:extLst>
      <p:ext uri="{BB962C8B-B14F-4D97-AF65-F5344CB8AC3E}">
        <p14:creationId xmlns:p14="http://schemas.microsoft.com/office/powerpoint/2010/main" val="40957443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and Refs">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A52E713E-4CF2-4255-B9AA-C3A4A26ACE5B}"/>
              </a:ext>
            </a:extLst>
          </p:cNvPr>
          <p:cNvSpPr>
            <a:spLocks noGrp="1"/>
          </p:cNvSpPr>
          <p:nvPr>
            <p:ph type="body" sz="quarter" idx="10" hasCustomPrompt="1"/>
          </p:nvPr>
        </p:nvSpPr>
        <p:spPr>
          <a:xfrm>
            <a:off x="521048" y="854076"/>
            <a:ext cx="11320043" cy="438582"/>
          </a:xfrm>
        </p:spPr>
        <p:txBody>
          <a:bodyPr anchor="b">
            <a:spAutoFit/>
          </a:bodyPr>
          <a:lstStyle>
            <a:lvl1pPr marL="0" indent="0">
              <a:buNone/>
              <a:defRPr sz="2500" cap="all" baseline="0">
                <a:solidFill>
                  <a:schemeClr val="bg1"/>
                </a:solidFill>
                <a:latin typeface="Arial" panose="020B0604020202020204" pitchFamily="34" charset="0"/>
                <a:cs typeface="Arial" panose="020B0604020202020204" pitchFamily="34" charset="0"/>
              </a:defRPr>
            </a:lvl1pPr>
          </a:lstStyle>
          <a:p>
            <a:pPr lvl="0"/>
            <a:r>
              <a:rPr lang="en-US" sz="2500" cap="all" baseline="0" dirty="0"/>
              <a:t>Blank headline</a:t>
            </a:r>
            <a:endParaRPr lang="en-US" dirty="0"/>
          </a:p>
        </p:txBody>
      </p:sp>
      <p:sp>
        <p:nvSpPr>
          <p:cNvPr id="14" name="Text Placeholder 13">
            <a:extLst>
              <a:ext uri="{FF2B5EF4-FFF2-40B4-BE49-F238E27FC236}">
                <a16:creationId xmlns:a16="http://schemas.microsoft.com/office/drawing/2014/main" id="{1F9F5CA3-C991-4063-814E-C60AB2FB8DA2}"/>
              </a:ext>
            </a:extLst>
          </p:cNvPr>
          <p:cNvSpPr>
            <a:spLocks noGrp="1"/>
          </p:cNvSpPr>
          <p:nvPr>
            <p:ph type="body" sz="quarter" idx="11"/>
          </p:nvPr>
        </p:nvSpPr>
        <p:spPr>
          <a:xfrm>
            <a:off x="2593571" y="6502981"/>
            <a:ext cx="9401694" cy="276999"/>
          </a:xfrm>
        </p:spPr>
        <p:txBody>
          <a:bodyPr wrap="square" anchor="b">
            <a:spAutoFit/>
          </a:bodyPr>
          <a:lstStyle>
            <a:lvl1pPr marL="0" indent="0">
              <a:lnSpc>
                <a:spcPct val="100000"/>
              </a:lnSpc>
              <a:spcBef>
                <a:spcPts val="0"/>
              </a:spcBef>
              <a:buNone/>
              <a:defRPr sz="1200">
                <a:solidFill>
                  <a:schemeClr val="tx1"/>
                </a:solidFill>
              </a:defRPr>
            </a:lvl1pPr>
          </a:lstStyle>
          <a:p>
            <a:pPr lvl="0"/>
            <a:endParaRPr lang="en-US" dirty="0"/>
          </a:p>
        </p:txBody>
      </p:sp>
    </p:spTree>
    <p:extLst>
      <p:ext uri="{BB962C8B-B14F-4D97-AF65-F5344CB8AC3E}">
        <p14:creationId xmlns:p14="http://schemas.microsoft.com/office/powerpoint/2010/main" val="7962378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Content, Refs">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A52E713E-4CF2-4255-B9AA-C3A4A26ACE5B}"/>
              </a:ext>
            </a:extLst>
          </p:cNvPr>
          <p:cNvSpPr>
            <a:spLocks noGrp="1"/>
          </p:cNvSpPr>
          <p:nvPr>
            <p:ph type="body" sz="quarter" idx="10" hasCustomPrompt="1"/>
          </p:nvPr>
        </p:nvSpPr>
        <p:spPr>
          <a:xfrm>
            <a:off x="421295" y="956362"/>
            <a:ext cx="11159777" cy="415925"/>
          </a:xfrm>
        </p:spPr>
        <p:txBody>
          <a:bodyPr anchor="b">
            <a:noAutofit/>
          </a:bodyPr>
          <a:lstStyle>
            <a:lvl1pPr>
              <a:buNone/>
              <a:defRPr sz="2500" cap="all" baseline="0">
                <a:solidFill>
                  <a:schemeClr val="bg1"/>
                </a:solidFill>
              </a:defRPr>
            </a:lvl1pPr>
          </a:lstStyle>
          <a:p>
            <a:pPr lvl="0"/>
            <a:r>
              <a:rPr lang="en-US" sz="2500" cap="all" baseline="0" dirty="0"/>
              <a:t>Blank headline</a:t>
            </a:r>
            <a:endParaRPr lang="en-US" dirty="0"/>
          </a:p>
        </p:txBody>
      </p:sp>
      <p:sp>
        <p:nvSpPr>
          <p:cNvPr id="14" name="Text Placeholder 13">
            <a:extLst>
              <a:ext uri="{FF2B5EF4-FFF2-40B4-BE49-F238E27FC236}">
                <a16:creationId xmlns:a16="http://schemas.microsoft.com/office/drawing/2014/main" id="{1F9F5CA3-C991-4063-814E-C60AB2FB8DA2}"/>
              </a:ext>
            </a:extLst>
          </p:cNvPr>
          <p:cNvSpPr>
            <a:spLocks noGrp="1"/>
          </p:cNvSpPr>
          <p:nvPr>
            <p:ph type="body" sz="quarter" idx="11"/>
          </p:nvPr>
        </p:nvSpPr>
        <p:spPr>
          <a:xfrm>
            <a:off x="2530248" y="6470684"/>
            <a:ext cx="9175976" cy="258532"/>
          </a:xfrm>
        </p:spPr>
        <p:txBody>
          <a:bodyPr anchor="b">
            <a:noAutofit/>
          </a:bodyPr>
          <a:lstStyle>
            <a:lvl1pPr>
              <a:lnSpc>
                <a:spcPct val="100000"/>
              </a:lnSpc>
              <a:spcBef>
                <a:spcPts val="0"/>
              </a:spcBef>
              <a:buNone/>
              <a:defRPr sz="1200">
                <a:solidFill>
                  <a:schemeClr val="tx1"/>
                </a:solidFill>
              </a:defRPr>
            </a:lvl1pPr>
          </a:lstStyle>
          <a:p>
            <a:pPr lvl="0"/>
            <a:endParaRPr lang="en-US" dirty="0"/>
          </a:p>
        </p:txBody>
      </p:sp>
      <p:sp>
        <p:nvSpPr>
          <p:cNvPr id="3" name="Text Placeholder 2">
            <a:extLst>
              <a:ext uri="{FF2B5EF4-FFF2-40B4-BE49-F238E27FC236}">
                <a16:creationId xmlns:a16="http://schemas.microsoft.com/office/drawing/2014/main" id="{E5A50052-47BE-4851-A7AF-135D6020DB62}"/>
              </a:ext>
            </a:extLst>
          </p:cNvPr>
          <p:cNvSpPr>
            <a:spLocks noGrp="1"/>
          </p:cNvSpPr>
          <p:nvPr>
            <p:ph type="body" sz="quarter" idx="12"/>
          </p:nvPr>
        </p:nvSpPr>
        <p:spPr>
          <a:xfrm>
            <a:off x="546099" y="1575573"/>
            <a:ext cx="11160125" cy="4757737"/>
          </a:xfrm>
        </p:spPr>
        <p:txBody>
          <a:bodyPr/>
          <a:lstStyle>
            <a:lvl1pPr>
              <a:lnSpc>
                <a:spcPct val="100000"/>
              </a:lnSpc>
              <a:spcAft>
                <a:spcPts val="600"/>
              </a:spcAft>
              <a:defRPr/>
            </a:lvl1pPr>
            <a:lvl2pPr>
              <a:lnSpc>
                <a:spcPct val="100000"/>
              </a:lnSpc>
              <a:spcAft>
                <a:spcPts val="600"/>
              </a:spcAft>
              <a:buFont typeface="Calibri" panose="020F0502020204030204" pitchFamily="34" charset="0"/>
              <a:buChar char="‒"/>
              <a:defRPr/>
            </a:lvl2pPr>
            <a:lvl3pPr>
              <a:lnSpc>
                <a:spcPct val="100000"/>
              </a:lnSpc>
              <a:spcAft>
                <a:spcPts val="600"/>
              </a:spcAft>
              <a:buFont typeface="Wingdings" panose="05000000000000000000" pitchFamily="2" charset="2"/>
              <a:buChar char="§"/>
              <a:defRPr/>
            </a:lvl3pPr>
            <a:lvl4pPr>
              <a:lnSpc>
                <a:spcPct val="100000"/>
              </a:lnSpc>
              <a:spcAft>
                <a:spcPts val="600"/>
              </a:spcAft>
              <a:buFont typeface="Calibri" panose="020F0502020204030204" pitchFamily="34" charset="0"/>
              <a:buChar char="‒"/>
              <a:defRPr/>
            </a:lvl4pPr>
            <a:lvl5pPr>
              <a:lnSpc>
                <a:spcPct val="100000"/>
              </a:lnSpc>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61702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478815"/>
            <a:ext cx="10515600" cy="2852737"/>
          </a:xfrm>
        </p:spPr>
        <p:txBody>
          <a:bodyPr anchor="b">
            <a:normAutofit/>
          </a:bodyPr>
          <a:lstStyle>
            <a:lvl1pPr algn="ctr">
              <a:defRPr sz="40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3643669"/>
            <a:ext cx="10515600" cy="1500187"/>
          </a:xfrm>
          <a:prstGeom prst="rect">
            <a:avLst/>
          </a:prstGeom>
        </p:spPr>
        <p:txBody>
          <a:bodyPr>
            <a:normAutofit/>
          </a:bodyPr>
          <a:lstStyle>
            <a:lvl1pPr marL="0" indent="0" algn="ct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cxnSp>
        <p:nvCxnSpPr>
          <p:cNvPr id="10" name="Straight Connector 9">
            <a:extLst>
              <a:ext uri="{FF2B5EF4-FFF2-40B4-BE49-F238E27FC236}">
                <a16:creationId xmlns:a16="http://schemas.microsoft.com/office/drawing/2014/main" id="{1F64938E-35AA-44A4-9C33-7DC47AC84538}"/>
              </a:ext>
            </a:extLst>
          </p:cNvPr>
          <p:cNvCxnSpPr>
            <a:cxnSpLocks/>
          </p:cNvCxnSpPr>
          <p:nvPr userDrawn="1"/>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0B0D0-4D64-4459-95DF-0B74CEBFB011}"/>
              </a:ext>
            </a:extLst>
          </p:cNvPr>
          <p:cNvSpPr>
            <a:spLocks noGrp="1"/>
          </p:cNvSpPr>
          <p:nvPr>
            <p:ph type="title"/>
          </p:nvPr>
        </p:nvSpPr>
        <p:spPr>
          <a:xfrm>
            <a:off x="494523" y="1674261"/>
            <a:ext cx="11439330" cy="2852737"/>
          </a:xfrm>
        </p:spPr>
        <p:txBody>
          <a:bodyPr>
            <a:normAutofit/>
          </a:bodyPr>
          <a:lstStyle/>
          <a:p>
            <a:r>
              <a:rPr lang="en-US" sz="4400" dirty="0"/>
              <a:t>Addressing PH Subtypes: Raising Awareness of Understudied Populations</a:t>
            </a:r>
          </a:p>
        </p:txBody>
      </p:sp>
      <p:sp>
        <p:nvSpPr>
          <p:cNvPr id="10" name="Text Placeholder 9">
            <a:extLst>
              <a:ext uri="{FF2B5EF4-FFF2-40B4-BE49-F238E27FC236}">
                <a16:creationId xmlns:a16="http://schemas.microsoft.com/office/drawing/2014/main" id="{10935DD7-B87A-4169-AD29-DA31816084D2}"/>
              </a:ext>
            </a:extLst>
          </p:cNvPr>
          <p:cNvSpPr>
            <a:spLocks noGrp="1"/>
          </p:cNvSpPr>
          <p:nvPr>
            <p:ph type="body" idx="1"/>
          </p:nvPr>
        </p:nvSpPr>
        <p:spPr>
          <a:xfrm>
            <a:off x="838199" y="4263657"/>
            <a:ext cx="10515600" cy="2223408"/>
          </a:xfrm>
        </p:spPr>
        <p:txBody>
          <a:bodyPr>
            <a:normAutofit fontScale="85000" lnSpcReduction="20000"/>
          </a:bodyPr>
          <a:lstStyle/>
          <a:p>
            <a:r>
              <a:rPr lang="en-US" dirty="0"/>
              <a:t>Richard Krasuski, MD</a:t>
            </a:r>
          </a:p>
          <a:p>
            <a:r>
              <a:rPr lang="en-US" dirty="0"/>
              <a:t>Professor of Medicine and Pediatrics</a:t>
            </a:r>
          </a:p>
          <a:p>
            <a:r>
              <a:rPr lang="en-US" dirty="0"/>
              <a:t>Director, Adult Congenital Heart Disease Center </a:t>
            </a:r>
          </a:p>
          <a:p>
            <a:r>
              <a:rPr lang="en-US" dirty="0"/>
              <a:t>Director, Hemodynamic Research</a:t>
            </a:r>
          </a:p>
          <a:p>
            <a:r>
              <a:rPr lang="en-US" dirty="0"/>
              <a:t>Director, Interventional CTEPH Program</a:t>
            </a:r>
          </a:p>
          <a:p>
            <a:r>
              <a:rPr lang="en-US" dirty="0"/>
              <a:t>Duke University Medical Center</a:t>
            </a:r>
          </a:p>
          <a:p>
            <a:r>
              <a:rPr lang="en-US" dirty="0"/>
              <a:t>Durham, NC</a:t>
            </a:r>
          </a:p>
        </p:txBody>
      </p:sp>
    </p:spTree>
    <p:extLst>
      <p:ext uri="{BB962C8B-B14F-4D97-AF65-F5344CB8AC3E}">
        <p14:creationId xmlns:p14="http://schemas.microsoft.com/office/powerpoint/2010/main" val="4273225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96901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38857EB-58E0-F83B-E7C1-BC77755BE2BC}"/>
              </a:ext>
            </a:extLst>
          </p:cNvPr>
          <p:cNvSpPr>
            <a:spLocks noGrp="1"/>
          </p:cNvSpPr>
          <p:nvPr>
            <p:ph type="title"/>
          </p:nvPr>
        </p:nvSpPr>
        <p:spPr/>
        <p:txBody>
          <a:bodyPr/>
          <a:lstStyle/>
          <a:p>
            <a:r>
              <a:rPr lang="en-US" dirty="0"/>
              <a:t>Learning Objectives</a:t>
            </a:r>
          </a:p>
        </p:txBody>
      </p:sp>
      <p:sp>
        <p:nvSpPr>
          <p:cNvPr id="5" name="Content Placeholder 4">
            <a:extLst>
              <a:ext uri="{FF2B5EF4-FFF2-40B4-BE49-F238E27FC236}">
                <a16:creationId xmlns:a16="http://schemas.microsoft.com/office/drawing/2014/main" id="{A018922B-9925-397B-AC16-A12EDDB59248}"/>
              </a:ext>
            </a:extLst>
          </p:cNvPr>
          <p:cNvSpPr>
            <a:spLocks noGrp="1"/>
          </p:cNvSpPr>
          <p:nvPr>
            <p:ph idx="1"/>
          </p:nvPr>
        </p:nvSpPr>
        <p:spPr/>
        <p:txBody>
          <a:bodyPr/>
          <a:lstStyle/>
          <a:p>
            <a:r>
              <a:rPr lang="en-US" dirty="0"/>
              <a:t>Review characteristics of PH patient groups that fall outside of the idiopathic category</a:t>
            </a:r>
          </a:p>
          <a:p>
            <a:r>
              <a:rPr lang="en-US" dirty="0"/>
              <a:t>Discuss the screening, diagnosis and expedient referral of non-idiopathic patients to PH specialty centers from community generalists and specialty healthcare providers</a:t>
            </a:r>
          </a:p>
          <a:p>
            <a:r>
              <a:rPr lang="en-US" dirty="0"/>
              <a:t>Focus on understudied PH groups that require special diagnostic attention by all healthcare providers</a:t>
            </a:r>
          </a:p>
          <a:p>
            <a:r>
              <a:rPr lang="en-US" dirty="0"/>
              <a:t>Review treatment and management approaches to these understudied PH patients</a:t>
            </a:r>
          </a:p>
          <a:p>
            <a:endParaRPr lang="en-US" dirty="0"/>
          </a:p>
        </p:txBody>
      </p:sp>
    </p:spTree>
    <p:extLst>
      <p:ext uri="{BB962C8B-B14F-4D97-AF65-F5344CB8AC3E}">
        <p14:creationId xmlns:p14="http://schemas.microsoft.com/office/powerpoint/2010/main" val="2049717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25CF1E7-D181-98BB-98E3-BD37EEC2DEF7}"/>
              </a:ext>
            </a:extLst>
          </p:cNvPr>
          <p:cNvSpPr>
            <a:spLocks noGrp="1"/>
          </p:cNvSpPr>
          <p:nvPr>
            <p:ph type="title"/>
          </p:nvPr>
        </p:nvSpPr>
        <p:spPr/>
        <p:txBody>
          <a:bodyPr/>
          <a:lstStyle/>
          <a:p>
            <a:r>
              <a:rPr lang="en-US" dirty="0"/>
              <a:t>Setting the Stage – What Are the Understudied PH Populations?</a:t>
            </a:r>
          </a:p>
        </p:txBody>
      </p:sp>
    </p:spTree>
    <p:extLst>
      <p:ext uri="{BB962C8B-B14F-4D97-AF65-F5344CB8AC3E}">
        <p14:creationId xmlns:p14="http://schemas.microsoft.com/office/powerpoint/2010/main" val="4126273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7E91C4C8-EB44-2856-C377-4F00BE99740C}"/>
              </a:ext>
            </a:extLst>
          </p:cNvPr>
          <p:cNvSpPr>
            <a:spLocks noGrp="1"/>
          </p:cNvSpPr>
          <p:nvPr>
            <p:ph type="ftr" sz="quarter" idx="3"/>
          </p:nvPr>
        </p:nvSpPr>
        <p:spPr/>
        <p:txBody>
          <a:bodyPr/>
          <a:lstStyle/>
          <a:p>
            <a:r>
              <a:rPr lang="en-US" dirty="0"/>
              <a:t>1. Hill NS, et al. </a:t>
            </a:r>
            <a:r>
              <a:rPr lang="en-US" i="1" dirty="0"/>
              <a:t>Proc Am </a:t>
            </a:r>
            <a:r>
              <a:rPr lang="en-US" i="1" dirty="0" err="1"/>
              <a:t>Thorac</a:t>
            </a:r>
            <a:r>
              <a:rPr lang="en-US" i="1" dirty="0"/>
              <a:t> Soc, </a:t>
            </a:r>
            <a:r>
              <a:rPr lang="en-US" dirty="0"/>
              <a:t>2008; 5:603–609</a:t>
            </a:r>
          </a:p>
          <a:p>
            <a:r>
              <a:rPr lang="en-US" dirty="0"/>
              <a:t>2. </a:t>
            </a:r>
            <a:r>
              <a:rPr lang="en-US" dirty="0" err="1"/>
              <a:t>Sitbon</a:t>
            </a:r>
            <a:r>
              <a:rPr lang="en-US" dirty="0"/>
              <a:t> O, et al. </a:t>
            </a:r>
            <a:r>
              <a:rPr lang="en-US" i="1" dirty="0" err="1"/>
              <a:t>Eur</a:t>
            </a:r>
            <a:r>
              <a:rPr lang="en-US" i="1" dirty="0"/>
              <a:t> Respir J, </a:t>
            </a:r>
            <a:r>
              <a:rPr lang="en-US" dirty="0"/>
              <a:t>2019; 53: 1801908 [https://doi.org/10.1183/13993003.01908-2018].</a:t>
            </a:r>
          </a:p>
        </p:txBody>
      </p:sp>
      <p:sp>
        <p:nvSpPr>
          <p:cNvPr id="4" name="Title 3">
            <a:extLst>
              <a:ext uri="{FF2B5EF4-FFF2-40B4-BE49-F238E27FC236}">
                <a16:creationId xmlns:a16="http://schemas.microsoft.com/office/drawing/2014/main" id="{A361B965-EDE8-CCC7-C414-AD79BDDF3007}"/>
              </a:ext>
            </a:extLst>
          </p:cNvPr>
          <p:cNvSpPr>
            <a:spLocks noGrp="1"/>
          </p:cNvSpPr>
          <p:nvPr>
            <p:ph type="title"/>
          </p:nvPr>
        </p:nvSpPr>
        <p:spPr/>
        <p:txBody>
          <a:bodyPr/>
          <a:lstStyle/>
          <a:p>
            <a:r>
              <a:rPr lang="en-US" dirty="0"/>
              <a:t>Where Have Studies of PAH Been Focused?</a:t>
            </a:r>
          </a:p>
        </p:txBody>
      </p:sp>
      <p:sp>
        <p:nvSpPr>
          <p:cNvPr id="5" name="Content Placeholder 4">
            <a:extLst>
              <a:ext uri="{FF2B5EF4-FFF2-40B4-BE49-F238E27FC236}">
                <a16:creationId xmlns:a16="http://schemas.microsoft.com/office/drawing/2014/main" id="{57BBB594-8ABF-4BEA-AC73-35C1CDD7AA97}"/>
              </a:ext>
            </a:extLst>
          </p:cNvPr>
          <p:cNvSpPr>
            <a:spLocks noGrp="1"/>
          </p:cNvSpPr>
          <p:nvPr>
            <p:ph idx="1"/>
          </p:nvPr>
        </p:nvSpPr>
        <p:spPr/>
        <p:txBody>
          <a:bodyPr>
            <a:normAutofit lnSpcReduction="10000"/>
          </a:bodyPr>
          <a:lstStyle/>
          <a:p>
            <a:r>
              <a:rPr lang="en-US" dirty="0"/>
              <a:t>The current classification scheme for pulmonary hypertension is comprised of 5 major groups</a:t>
            </a:r>
          </a:p>
          <a:p>
            <a:r>
              <a:rPr lang="en-US" dirty="0"/>
              <a:t>Historically, Group 1 PAH has been the most often studied class of adult PH</a:t>
            </a:r>
          </a:p>
          <a:p>
            <a:r>
              <a:rPr lang="en-US" dirty="0"/>
              <a:t>PAH therapy trials have mainly enrolled white females in their 40s and 50s and have consistently excluded non-WHO Group 1 forms of PH</a:t>
            </a:r>
            <a:r>
              <a:rPr lang="en-US" baseline="30000" dirty="0"/>
              <a:t>1</a:t>
            </a:r>
          </a:p>
          <a:p>
            <a:r>
              <a:rPr lang="en-US" dirty="0"/>
              <a:t>Initial clinical trials performed in newly diagnosed PAH and CTEPH patients were single agent, placebo controlled, of short duration, focused on changes in measures of exercise capacity and comprised of relatively small populations of patients</a:t>
            </a:r>
            <a:r>
              <a:rPr lang="en-US" baseline="30000" dirty="0"/>
              <a:t>2</a:t>
            </a:r>
          </a:p>
          <a:p>
            <a:r>
              <a:rPr lang="en-US" dirty="0"/>
              <a:t>Over the past decade, clinical trial designs for PAH have evolved into much larger, placebo controlled, on background therapy and upfront combination therapy trials</a:t>
            </a:r>
          </a:p>
          <a:p>
            <a:endParaRPr lang="en-US" dirty="0"/>
          </a:p>
        </p:txBody>
      </p:sp>
    </p:spTree>
    <p:extLst>
      <p:ext uri="{BB962C8B-B14F-4D97-AF65-F5344CB8AC3E}">
        <p14:creationId xmlns:p14="http://schemas.microsoft.com/office/powerpoint/2010/main" val="719117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819CEB2-F5DA-4393-93D9-4C586D85431A}"/>
              </a:ext>
            </a:extLst>
          </p:cNvPr>
          <p:cNvSpPr>
            <a:spLocks noGrp="1"/>
          </p:cNvSpPr>
          <p:nvPr>
            <p:ph type="title"/>
          </p:nvPr>
        </p:nvSpPr>
        <p:spPr/>
        <p:txBody>
          <a:bodyPr/>
          <a:lstStyle/>
          <a:p>
            <a:r>
              <a:rPr lang="en-US" altLang="fr-FR" dirty="0"/>
              <a:t>WSPH 2018: Clinical Classification of PH</a:t>
            </a:r>
            <a:endParaRPr lang="en-US" dirty="0"/>
          </a:p>
        </p:txBody>
      </p:sp>
      <p:graphicFrame>
        <p:nvGraphicFramePr>
          <p:cNvPr id="7" name="Table 6">
            <a:extLst>
              <a:ext uri="{FF2B5EF4-FFF2-40B4-BE49-F238E27FC236}">
                <a16:creationId xmlns:a16="http://schemas.microsoft.com/office/drawing/2014/main" id="{8B42F181-5414-4275-A1C2-E2EDEB8C2CEE}"/>
              </a:ext>
            </a:extLst>
          </p:cNvPr>
          <p:cNvGraphicFramePr>
            <a:graphicFrameLocks noGrp="1"/>
          </p:cNvGraphicFramePr>
          <p:nvPr>
            <p:extLst>
              <p:ext uri="{D42A27DB-BD31-4B8C-83A1-F6EECF244321}">
                <p14:modId xmlns:p14="http://schemas.microsoft.com/office/powerpoint/2010/main" val="577286175"/>
              </p:ext>
            </p:extLst>
          </p:nvPr>
        </p:nvGraphicFramePr>
        <p:xfrm>
          <a:off x="1331087" y="1144107"/>
          <a:ext cx="4502553" cy="3371725"/>
        </p:xfrm>
        <a:graphic>
          <a:graphicData uri="http://schemas.openxmlformats.org/drawingml/2006/table">
            <a:tbl>
              <a:tblPr firstRow="1" bandRow="1">
                <a:tableStyleId>{5C22544A-7EE6-4342-B048-85BDC9FD1C3A}</a:tableStyleId>
              </a:tblPr>
              <a:tblGrid>
                <a:gridCol w="4502553">
                  <a:extLst>
                    <a:ext uri="{9D8B030D-6E8A-4147-A177-3AD203B41FA5}">
                      <a16:colId xmlns:a16="http://schemas.microsoft.com/office/drawing/2014/main" val="577993811"/>
                    </a:ext>
                  </a:extLst>
                </a:gridCol>
              </a:tblGrid>
              <a:tr h="333001">
                <a:tc>
                  <a:txBody>
                    <a:bodyPr/>
                    <a:lstStyle/>
                    <a:p>
                      <a:pPr marL="228600" indent="-228600">
                        <a:buAutoNum type="arabicPeriod"/>
                      </a:pPr>
                      <a:r>
                        <a:rPr lang="en-US" sz="1500" dirty="0">
                          <a:latin typeface="+mn-lt"/>
                        </a:rPr>
                        <a:t>Pulmonary Arterial Hypertension</a:t>
                      </a:r>
                    </a:p>
                  </a:txBody>
                  <a:tcPr marL="45759" marR="45759" marT="22878" marB="22878" anchor="ctr"/>
                </a:tc>
                <a:extLst>
                  <a:ext uri="{0D108BD9-81ED-4DB2-BD59-A6C34878D82A}">
                    <a16:rowId xmlns:a16="http://schemas.microsoft.com/office/drawing/2014/main" val="2740001840"/>
                  </a:ext>
                </a:extLst>
              </a:tr>
              <a:tr h="253227">
                <a:tc>
                  <a:txBody>
                    <a:bodyPr/>
                    <a:lstStyle/>
                    <a:p>
                      <a:r>
                        <a:rPr lang="en-US" sz="1300" dirty="0">
                          <a:solidFill>
                            <a:schemeClr val="tx1"/>
                          </a:solidFill>
                          <a:latin typeface="+mn-lt"/>
                          <a:cs typeface="Arial" panose="020B0604020202020204" pitchFamily="34" charset="0"/>
                        </a:rPr>
                        <a:t>1.1  Idiopathic PAH</a:t>
                      </a:r>
                    </a:p>
                  </a:txBody>
                  <a:tcPr marL="45759" marR="45759" marT="22878" marB="22878" anchor="ctr">
                    <a:solidFill>
                      <a:schemeClr val="bg2"/>
                    </a:solidFill>
                  </a:tcPr>
                </a:tc>
                <a:extLst>
                  <a:ext uri="{0D108BD9-81ED-4DB2-BD59-A6C34878D82A}">
                    <a16:rowId xmlns:a16="http://schemas.microsoft.com/office/drawing/2014/main" val="3556797471"/>
                  </a:ext>
                </a:extLst>
              </a:tr>
              <a:tr h="253227">
                <a:tc>
                  <a:txBody>
                    <a:bodyPr/>
                    <a:lstStyle/>
                    <a:p>
                      <a:pPr defTabSz="609585">
                        <a:defRPr/>
                      </a:pPr>
                      <a:r>
                        <a:rPr lang="fr-FR" sz="1300" dirty="0">
                          <a:solidFill>
                            <a:schemeClr val="tx1"/>
                          </a:solidFill>
                          <a:latin typeface="+mn-lt"/>
                          <a:cs typeface="Arial" panose="020B0604020202020204" pitchFamily="34" charset="0"/>
                        </a:rPr>
                        <a:t>1.2 PAH </a:t>
                      </a:r>
                      <a:r>
                        <a:rPr lang="en-US" sz="1300" noProof="0" dirty="0">
                          <a:solidFill>
                            <a:schemeClr val="tx1"/>
                          </a:solidFill>
                          <a:latin typeface="+mn-lt"/>
                          <a:cs typeface="Arial" panose="020B0604020202020204" pitchFamily="34" charset="0"/>
                        </a:rPr>
                        <a:t>with</a:t>
                      </a:r>
                      <a:r>
                        <a:rPr lang="fr-FR" sz="1300" dirty="0">
                          <a:solidFill>
                            <a:schemeClr val="tx1"/>
                          </a:solidFill>
                          <a:latin typeface="+mn-lt"/>
                          <a:cs typeface="Arial" panose="020B0604020202020204" pitchFamily="34" charset="0"/>
                        </a:rPr>
                        <a:t> </a:t>
                      </a:r>
                      <a:r>
                        <a:rPr lang="en-US" sz="1300" noProof="0" dirty="0">
                          <a:solidFill>
                            <a:schemeClr val="tx1"/>
                          </a:solidFill>
                          <a:latin typeface="+mn-lt"/>
                          <a:cs typeface="Arial" panose="020B0604020202020204" pitchFamily="34" charset="0"/>
                        </a:rPr>
                        <a:t>vasoreactivity</a:t>
                      </a:r>
                    </a:p>
                  </a:txBody>
                  <a:tcPr marL="45759" marR="45759" marT="22878" marB="22878" anchor="ctr">
                    <a:solidFill>
                      <a:schemeClr val="bg2"/>
                    </a:solidFill>
                  </a:tcPr>
                </a:tc>
                <a:extLst>
                  <a:ext uri="{0D108BD9-81ED-4DB2-BD59-A6C34878D82A}">
                    <a16:rowId xmlns:a16="http://schemas.microsoft.com/office/drawing/2014/main" val="1129870883"/>
                  </a:ext>
                </a:extLst>
              </a:tr>
              <a:tr h="2532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300" dirty="0">
                          <a:solidFill>
                            <a:schemeClr val="tx1"/>
                          </a:solidFill>
                          <a:latin typeface="+mn-lt"/>
                          <a:cs typeface="Arial" panose="020B0604020202020204" pitchFamily="34" charset="0"/>
                        </a:rPr>
                        <a:t>1.3 </a:t>
                      </a:r>
                      <a:r>
                        <a:rPr lang="en-US" sz="1300" noProof="0" dirty="0">
                          <a:solidFill>
                            <a:schemeClr val="tx1"/>
                          </a:solidFill>
                          <a:latin typeface="+mn-lt"/>
                          <a:cs typeface="Arial" panose="020B0604020202020204" pitchFamily="34" charset="0"/>
                        </a:rPr>
                        <a:t>Heritable</a:t>
                      </a:r>
                      <a:r>
                        <a:rPr lang="fr-FR" sz="1300" dirty="0">
                          <a:solidFill>
                            <a:schemeClr val="tx1"/>
                          </a:solidFill>
                          <a:latin typeface="+mn-lt"/>
                          <a:cs typeface="Arial" panose="020B0604020202020204" pitchFamily="34" charset="0"/>
                        </a:rPr>
                        <a:t> PAH</a:t>
                      </a:r>
                    </a:p>
                  </a:txBody>
                  <a:tcPr marL="45759" marR="45759" marT="22878" marB="22878" anchor="ctr">
                    <a:solidFill>
                      <a:schemeClr val="bg2"/>
                    </a:solidFill>
                  </a:tcPr>
                </a:tc>
                <a:extLst>
                  <a:ext uri="{0D108BD9-81ED-4DB2-BD59-A6C34878D82A}">
                    <a16:rowId xmlns:a16="http://schemas.microsoft.com/office/drawing/2014/main" val="3950483750"/>
                  </a:ext>
                </a:extLst>
              </a:tr>
              <a:tr h="253227">
                <a:tc>
                  <a:txBody>
                    <a:bodyPr/>
                    <a:lstStyle/>
                    <a:p>
                      <a:r>
                        <a:rPr lang="fr-FR" sz="1300" dirty="0">
                          <a:solidFill>
                            <a:schemeClr val="tx1"/>
                          </a:solidFill>
                          <a:latin typeface="+mn-lt"/>
                          <a:cs typeface="Arial" panose="020B0604020202020204" pitchFamily="34" charset="0"/>
                        </a:rPr>
                        <a:t>1.4 Drugs and </a:t>
                      </a:r>
                      <a:r>
                        <a:rPr lang="en-US" sz="1300" noProof="0" dirty="0">
                          <a:solidFill>
                            <a:schemeClr val="tx1"/>
                          </a:solidFill>
                          <a:latin typeface="+mn-lt"/>
                          <a:cs typeface="Arial" panose="020B0604020202020204" pitchFamily="34" charset="0"/>
                        </a:rPr>
                        <a:t>toxins</a:t>
                      </a:r>
                      <a:r>
                        <a:rPr lang="fr-FR" sz="1300" dirty="0">
                          <a:solidFill>
                            <a:schemeClr val="tx1"/>
                          </a:solidFill>
                          <a:latin typeface="+mn-lt"/>
                          <a:cs typeface="Arial" panose="020B0604020202020204" pitchFamily="34" charset="0"/>
                        </a:rPr>
                        <a:t> </a:t>
                      </a:r>
                      <a:r>
                        <a:rPr lang="en-US" sz="1300" noProof="0" dirty="0">
                          <a:solidFill>
                            <a:schemeClr val="tx1"/>
                          </a:solidFill>
                          <a:latin typeface="+mn-lt"/>
                          <a:cs typeface="Arial" panose="020B0604020202020204" pitchFamily="34" charset="0"/>
                        </a:rPr>
                        <a:t>induced</a:t>
                      </a:r>
                    </a:p>
                  </a:txBody>
                  <a:tcPr marL="45759" marR="45759" marT="22878" marB="22878" anchor="ctr">
                    <a:solidFill>
                      <a:schemeClr val="bg2"/>
                    </a:solidFill>
                  </a:tcPr>
                </a:tc>
                <a:extLst>
                  <a:ext uri="{0D108BD9-81ED-4DB2-BD59-A6C34878D82A}">
                    <a16:rowId xmlns:a16="http://schemas.microsoft.com/office/drawing/2014/main" val="2136057591"/>
                  </a:ext>
                </a:extLst>
              </a:tr>
              <a:tr h="2532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300" dirty="0">
                          <a:solidFill>
                            <a:schemeClr val="tx1"/>
                          </a:solidFill>
                          <a:latin typeface="+mn-lt"/>
                          <a:cs typeface="Arial" panose="020B0604020202020204" pitchFamily="34" charset="0"/>
                        </a:rPr>
                        <a:t>1.5  Associated </a:t>
                      </a:r>
                      <a:r>
                        <a:rPr lang="en-US" sz="1300" noProof="0" dirty="0">
                          <a:solidFill>
                            <a:schemeClr val="tx1"/>
                          </a:solidFill>
                          <a:latin typeface="+mn-lt"/>
                          <a:cs typeface="Arial" panose="020B0604020202020204" pitchFamily="34" charset="0"/>
                        </a:rPr>
                        <a:t>with</a:t>
                      </a:r>
                      <a:r>
                        <a:rPr lang="fr-FR" sz="1300" dirty="0">
                          <a:solidFill>
                            <a:schemeClr val="tx1"/>
                          </a:solidFill>
                          <a:latin typeface="+mn-lt"/>
                          <a:cs typeface="Arial" panose="020B0604020202020204" pitchFamily="34" charset="0"/>
                        </a:rPr>
                        <a:t>: </a:t>
                      </a:r>
                    </a:p>
                  </a:txBody>
                  <a:tcPr marL="45759" marR="45759" marT="22878" marB="22878" anchor="ctr">
                    <a:solidFill>
                      <a:schemeClr val="bg2"/>
                    </a:solidFill>
                  </a:tcPr>
                </a:tc>
                <a:extLst>
                  <a:ext uri="{0D108BD9-81ED-4DB2-BD59-A6C34878D82A}">
                    <a16:rowId xmlns:a16="http://schemas.microsoft.com/office/drawing/2014/main" val="258041113"/>
                  </a:ext>
                </a:extLst>
              </a:tr>
              <a:tr h="253227">
                <a:tc>
                  <a:txBody>
                    <a:bodyPr/>
                    <a:lstStyle/>
                    <a:p>
                      <a:pPr defTabSz="609585">
                        <a:defRPr/>
                      </a:pPr>
                      <a:r>
                        <a:rPr lang="fr-FR" sz="1300" dirty="0">
                          <a:solidFill>
                            <a:schemeClr val="tx1"/>
                          </a:solidFill>
                          <a:latin typeface="+mn-lt"/>
                          <a:cs typeface="Arial" panose="020B0604020202020204" pitchFamily="34" charset="0"/>
                        </a:rPr>
                        <a:t>      1.5.1 Connective tissue </a:t>
                      </a:r>
                      <a:r>
                        <a:rPr lang="en-US" sz="1300" noProof="0" dirty="0">
                          <a:solidFill>
                            <a:schemeClr val="tx1"/>
                          </a:solidFill>
                          <a:latin typeface="+mn-lt"/>
                          <a:cs typeface="Arial" panose="020B0604020202020204" pitchFamily="34" charset="0"/>
                        </a:rPr>
                        <a:t>disease</a:t>
                      </a:r>
                      <a:r>
                        <a:rPr lang="fr-FR" sz="1300" dirty="0">
                          <a:solidFill>
                            <a:schemeClr val="tx1"/>
                          </a:solidFill>
                          <a:latin typeface="+mn-lt"/>
                          <a:cs typeface="Arial" panose="020B0604020202020204" pitchFamily="34" charset="0"/>
                        </a:rPr>
                        <a:t> </a:t>
                      </a:r>
                    </a:p>
                  </a:txBody>
                  <a:tcPr marL="45759" marR="45759" marT="22878" marB="22878" anchor="ctr">
                    <a:solidFill>
                      <a:schemeClr val="bg2"/>
                    </a:solidFill>
                  </a:tcPr>
                </a:tc>
                <a:extLst>
                  <a:ext uri="{0D108BD9-81ED-4DB2-BD59-A6C34878D82A}">
                    <a16:rowId xmlns:a16="http://schemas.microsoft.com/office/drawing/2014/main" val="1374070435"/>
                  </a:ext>
                </a:extLst>
              </a:tr>
              <a:tr h="253227">
                <a:tc>
                  <a:txBody>
                    <a:bodyPr/>
                    <a:lstStyle/>
                    <a:p>
                      <a:r>
                        <a:rPr lang="en-US" sz="1300" dirty="0">
                          <a:solidFill>
                            <a:schemeClr val="tx1"/>
                          </a:solidFill>
                          <a:latin typeface="+mn-lt"/>
                          <a:cs typeface="Arial" panose="020B0604020202020204" pitchFamily="34" charset="0"/>
                        </a:rPr>
                        <a:t>      </a:t>
                      </a:r>
                      <a:r>
                        <a:rPr lang="fr-FR" sz="1300" dirty="0">
                          <a:solidFill>
                            <a:schemeClr val="tx1"/>
                          </a:solidFill>
                          <a:latin typeface="+mn-lt"/>
                          <a:cs typeface="Arial" panose="020B0604020202020204" pitchFamily="34" charset="0"/>
                        </a:rPr>
                        <a:t>1.5.2 HIV infection</a:t>
                      </a:r>
                      <a:endParaRPr lang="en-US" sz="1300" dirty="0">
                        <a:solidFill>
                          <a:schemeClr val="tx1"/>
                        </a:solidFill>
                        <a:latin typeface="+mn-lt"/>
                        <a:cs typeface="Arial" panose="020B0604020202020204" pitchFamily="34" charset="0"/>
                      </a:endParaRPr>
                    </a:p>
                  </a:txBody>
                  <a:tcPr marL="45759" marR="45759" marT="22878" marB="22878" anchor="ctr">
                    <a:solidFill>
                      <a:schemeClr val="bg2"/>
                    </a:solidFill>
                  </a:tcPr>
                </a:tc>
                <a:extLst>
                  <a:ext uri="{0D108BD9-81ED-4DB2-BD59-A6C34878D82A}">
                    <a16:rowId xmlns:a16="http://schemas.microsoft.com/office/drawing/2014/main" val="3429382020"/>
                  </a:ext>
                </a:extLst>
              </a:tr>
              <a:tr h="253227">
                <a:tc>
                  <a:txBody>
                    <a:bodyPr/>
                    <a:lstStyle/>
                    <a:p>
                      <a:r>
                        <a:rPr lang="en-US" sz="1300" dirty="0">
                          <a:solidFill>
                            <a:schemeClr val="tx1"/>
                          </a:solidFill>
                          <a:latin typeface="+mn-lt"/>
                          <a:cs typeface="Arial" panose="020B0604020202020204" pitchFamily="34" charset="0"/>
                        </a:rPr>
                        <a:t>      </a:t>
                      </a:r>
                      <a:r>
                        <a:rPr lang="fr-FR" sz="1300" dirty="0">
                          <a:solidFill>
                            <a:schemeClr val="tx1"/>
                          </a:solidFill>
                          <a:latin typeface="+mn-lt"/>
                          <a:cs typeface="Arial" panose="020B0604020202020204" pitchFamily="34" charset="0"/>
                        </a:rPr>
                        <a:t>1.5.3 Portal hypertension</a:t>
                      </a:r>
                      <a:endParaRPr lang="en-US" sz="1300" dirty="0">
                        <a:solidFill>
                          <a:schemeClr val="tx1"/>
                        </a:solidFill>
                        <a:latin typeface="+mn-lt"/>
                        <a:cs typeface="Arial" panose="020B0604020202020204" pitchFamily="34" charset="0"/>
                      </a:endParaRPr>
                    </a:p>
                  </a:txBody>
                  <a:tcPr marL="45759" marR="45759" marT="22878" marB="22878" anchor="ctr">
                    <a:solidFill>
                      <a:schemeClr val="bg2"/>
                    </a:solidFill>
                  </a:tcPr>
                </a:tc>
                <a:extLst>
                  <a:ext uri="{0D108BD9-81ED-4DB2-BD59-A6C34878D82A}">
                    <a16:rowId xmlns:a16="http://schemas.microsoft.com/office/drawing/2014/main" val="2499235085"/>
                  </a:ext>
                </a:extLst>
              </a:tr>
              <a:tr h="253227">
                <a:tc>
                  <a:txBody>
                    <a:bodyPr/>
                    <a:lstStyle/>
                    <a:p>
                      <a:r>
                        <a:rPr lang="en-US" sz="1300" dirty="0">
                          <a:solidFill>
                            <a:schemeClr val="tx1"/>
                          </a:solidFill>
                          <a:latin typeface="+mn-lt"/>
                          <a:cs typeface="Arial" panose="020B0604020202020204" pitchFamily="34" charset="0"/>
                        </a:rPr>
                        <a:t>      </a:t>
                      </a:r>
                      <a:r>
                        <a:rPr lang="fr-FR" sz="1300" dirty="0">
                          <a:solidFill>
                            <a:schemeClr val="tx1"/>
                          </a:solidFill>
                          <a:latin typeface="+mn-lt"/>
                          <a:cs typeface="Arial" panose="020B0604020202020204" pitchFamily="34" charset="0"/>
                        </a:rPr>
                        <a:t>1.5.4 </a:t>
                      </a:r>
                      <a:r>
                        <a:rPr lang="en-US" sz="1300" noProof="0" dirty="0">
                          <a:solidFill>
                            <a:schemeClr val="tx1"/>
                          </a:solidFill>
                          <a:latin typeface="+mn-lt"/>
                          <a:cs typeface="Arial" panose="020B0604020202020204" pitchFamily="34" charset="0"/>
                        </a:rPr>
                        <a:t>Congenital</a:t>
                      </a:r>
                      <a:r>
                        <a:rPr lang="fr-FR" sz="1300" dirty="0">
                          <a:solidFill>
                            <a:schemeClr val="tx1"/>
                          </a:solidFill>
                          <a:latin typeface="+mn-lt"/>
                          <a:cs typeface="Arial" panose="020B0604020202020204" pitchFamily="34" charset="0"/>
                        </a:rPr>
                        <a:t> </a:t>
                      </a:r>
                      <a:r>
                        <a:rPr lang="en-US" sz="1300" noProof="0" dirty="0">
                          <a:solidFill>
                            <a:schemeClr val="tx1"/>
                          </a:solidFill>
                          <a:latin typeface="+mn-lt"/>
                          <a:cs typeface="Arial" panose="020B0604020202020204" pitchFamily="34" charset="0"/>
                        </a:rPr>
                        <a:t>heart</a:t>
                      </a:r>
                      <a:r>
                        <a:rPr lang="fr-FR" sz="1300" dirty="0">
                          <a:solidFill>
                            <a:schemeClr val="tx1"/>
                          </a:solidFill>
                          <a:latin typeface="+mn-lt"/>
                          <a:cs typeface="Arial" panose="020B0604020202020204" pitchFamily="34" charset="0"/>
                        </a:rPr>
                        <a:t> </a:t>
                      </a:r>
                      <a:r>
                        <a:rPr lang="en-US" sz="1300" noProof="0" dirty="0">
                          <a:solidFill>
                            <a:schemeClr val="tx1"/>
                          </a:solidFill>
                          <a:latin typeface="+mn-lt"/>
                          <a:cs typeface="Arial" panose="020B0604020202020204" pitchFamily="34" charset="0"/>
                        </a:rPr>
                        <a:t>disease</a:t>
                      </a:r>
                    </a:p>
                  </a:txBody>
                  <a:tcPr marL="45759" marR="45759" marT="22878" marB="22878" anchor="ctr">
                    <a:solidFill>
                      <a:schemeClr val="bg2"/>
                    </a:solidFill>
                  </a:tcPr>
                </a:tc>
                <a:extLst>
                  <a:ext uri="{0D108BD9-81ED-4DB2-BD59-A6C34878D82A}">
                    <a16:rowId xmlns:a16="http://schemas.microsoft.com/office/drawing/2014/main" val="1913859885"/>
                  </a:ext>
                </a:extLst>
              </a:tr>
              <a:tr h="253227">
                <a:tc>
                  <a:txBody>
                    <a:bodyPr/>
                    <a:lstStyle/>
                    <a:p>
                      <a:r>
                        <a:rPr lang="fr-FR" sz="1300" dirty="0">
                          <a:solidFill>
                            <a:schemeClr val="tx1"/>
                          </a:solidFill>
                          <a:latin typeface="+mn-lt"/>
                          <a:cs typeface="Arial" panose="020B0604020202020204" pitchFamily="34" charset="0"/>
                        </a:rPr>
                        <a:t>1.6 PAH with </a:t>
                      </a:r>
                      <a:r>
                        <a:rPr lang="en-CA" sz="1300" noProof="0" dirty="0">
                          <a:solidFill>
                            <a:schemeClr val="tx1"/>
                          </a:solidFill>
                          <a:latin typeface="+mn-lt"/>
                          <a:cs typeface="Arial" panose="020B0604020202020204" pitchFamily="34" charset="0"/>
                        </a:rPr>
                        <a:t>overt</a:t>
                      </a:r>
                      <a:r>
                        <a:rPr lang="fr-FR" sz="1300" dirty="0">
                          <a:solidFill>
                            <a:schemeClr val="tx1"/>
                          </a:solidFill>
                          <a:latin typeface="+mn-lt"/>
                          <a:cs typeface="Arial" panose="020B0604020202020204" pitchFamily="34" charset="0"/>
                        </a:rPr>
                        <a:t> </a:t>
                      </a:r>
                      <a:r>
                        <a:rPr lang="en-US" sz="1300" noProof="0" dirty="0">
                          <a:solidFill>
                            <a:schemeClr val="tx1"/>
                          </a:solidFill>
                          <a:latin typeface="+mn-lt"/>
                          <a:cs typeface="Arial" panose="020B0604020202020204" pitchFamily="34" charset="0"/>
                        </a:rPr>
                        <a:t>signs</a:t>
                      </a:r>
                      <a:r>
                        <a:rPr lang="fr-FR" sz="1300" dirty="0">
                          <a:solidFill>
                            <a:schemeClr val="tx1"/>
                          </a:solidFill>
                          <a:latin typeface="+mn-lt"/>
                          <a:cs typeface="Arial" panose="020B0604020202020204" pitchFamily="34" charset="0"/>
                        </a:rPr>
                        <a:t> of </a:t>
                      </a:r>
                      <a:r>
                        <a:rPr lang="en-US" sz="1300" noProof="0" dirty="0">
                          <a:solidFill>
                            <a:schemeClr val="tx1"/>
                          </a:solidFill>
                          <a:latin typeface="+mn-lt"/>
                          <a:cs typeface="Arial" panose="020B0604020202020204" pitchFamily="34" charset="0"/>
                        </a:rPr>
                        <a:t>venous</a:t>
                      </a:r>
                      <a:r>
                        <a:rPr lang="fr-FR" sz="1300" dirty="0">
                          <a:solidFill>
                            <a:schemeClr val="tx1"/>
                          </a:solidFill>
                          <a:latin typeface="+mn-lt"/>
                          <a:cs typeface="Arial" panose="020B0604020202020204" pitchFamily="34" charset="0"/>
                        </a:rPr>
                        <a:t>/capillaires </a:t>
                      </a:r>
                      <a:endParaRPr lang="en-US" sz="1300" dirty="0">
                        <a:solidFill>
                          <a:schemeClr val="tx1"/>
                        </a:solidFill>
                        <a:latin typeface="+mn-lt"/>
                        <a:cs typeface="Arial" panose="020B0604020202020204" pitchFamily="34" charset="0"/>
                      </a:endParaRPr>
                    </a:p>
                  </a:txBody>
                  <a:tcPr marL="45759" marR="45759" marT="22878" marB="22878" anchor="ctr">
                    <a:solidFill>
                      <a:schemeClr val="bg2"/>
                    </a:solidFill>
                  </a:tcPr>
                </a:tc>
                <a:extLst>
                  <a:ext uri="{0D108BD9-81ED-4DB2-BD59-A6C34878D82A}">
                    <a16:rowId xmlns:a16="http://schemas.microsoft.com/office/drawing/2014/main" val="1878219749"/>
                  </a:ext>
                </a:extLst>
              </a:tr>
              <a:tr h="253227">
                <a:tc>
                  <a:txBody>
                    <a:bodyPr/>
                    <a:lstStyle/>
                    <a:p>
                      <a:r>
                        <a:rPr lang="en-US" sz="1300" dirty="0">
                          <a:solidFill>
                            <a:schemeClr val="tx1"/>
                          </a:solidFill>
                          <a:latin typeface="+mn-lt"/>
                          <a:cs typeface="Arial" panose="020B0604020202020204" pitchFamily="34" charset="0"/>
                        </a:rPr>
                        <a:t>        </a:t>
                      </a:r>
                      <a:r>
                        <a:rPr lang="fr-FR" sz="1300" dirty="0">
                          <a:solidFill>
                            <a:schemeClr val="tx1"/>
                          </a:solidFill>
                          <a:latin typeface="+mn-lt"/>
                          <a:cs typeface="Arial" panose="020B0604020202020204" pitchFamily="34" charset="0"/>
                        </a:rPr>
                        <a:t> (PVOD/PCH) </a:t>
                      </a:r>
                      <a:r>
                        <a:rPr lang="en-US" sz="1300" noProof="0" dirty="0">
                          <a:solidFill>
                            <a:schemeClr val="tx1"/>
                          </a:solidFill>
                          <a:latin typeface="+mn-lt"/>
                          <a:cs typeface="Arial" panose="020B0604020202020204" pitchFamily="34" charset="0"/>
                        </a:rPr>
                        <a:t>involvement</a:t>
                      </a:r>
                    </a:p>
                  </a:txBody>
                  <a:tcPr marL="45759" marR="45759" marT="22878" marB="22878" anchor="ctr">
                    <a:solidFill>
                      <a:schemeClr val="bg2"/>
                    </a:solidFill>
                  </a:tcPr>
                </a:tc>
                <a:extLst>
                  <a:ext uri="{0D108BD9-81ED-4DB2-BD59-A6C34878D82A}">
                    <a16:rowId xmlns:a16="http://schemas.microsoft.com/office/drawing/2014/main" val="3938745299"/>
                  </a:ext>
                </a:extLst>
              </a:tr>
              <a:tr h="253227">
                <a:tc>
                  <a:txBody>
                    <a:bodyPr/>
                    <a:lstStyle/>
                    <a:p>
                      <a:r>
                        <a:rPr lang="fr-FR" sz="1300" dirty="0">
                          <a:solidFill>
                            <a:schemeClr val="tx1"/>
                          </a:solidFill>
                          <a:latin typeface="+mn-lt"/>
                          <a:cs typeface="Arial" panose="020B0604020202020204" pitchFamily="34" charset="0"/>
                        </a:rPr>
                        <a:t>1.7 Persistent PH of the Newborn syndrome</a:t>
                      </a:r>
                      <a:endParaRPr lang="en-US" sz="1300" dirty="0">
                        <a:solidFill>
                          <a:schemeClr val="tx1"/>
                        </a:solidFill>
                        <a:latin typeface="+mn-lt"/>
                        <a:cs typeface="Arial" panose="020B0604020202020204" pitchFamily="34" charset="0"/>
                      </a:endParaRPr>
                    </a:p>
                  </a:txBody>
                  <a:tcPr marL="45759" marR="45759" marT="22878" marB="22878" anchor="ctr">
                    <a:solidFill>
                      <a:schemeClr val="bg2"/>
                    </a:solidFill>
                  </a:tcPr>
                </a:tc>
                <a:extLst>
                  <a:ext uri="{0D108BD9-81ED-4DB2-BD59-A6C34878D82A}">
                    <a16:rowId xmlns:a16="http://schemas.microsoft.com/office/drawing/2014/main" val="2410046806"/>
                  </a:ext>
                </a:extLst>
              </a:tr>
            </a:tbl>
          </a:graphicData>
        </a:graphic>
      </p:graphicFrame>
      <p:graphicFrame>
        <p:nvGraphicFramePr>
          <p:cNvPr id="28" name="Table 27">
            <a:extLst>
              <a:ext uri="{FF2B5EF4-FFF2-40B4-BE49-F238E27FC236}">
                <a16:creationId xmlns:a16="http://schemas.microsoft.com/office/drawing/2014/main" id="{56AA8822-3B4D-4755-8376-169EA4B72C5D}"/>
              </a:ext>
            </a:extLst>
          </p:cNvPr>
          <p:cNvGraphicFramePr>
            <a:graphicFrameLocks noGrp="1"/>
          </p:cNvGraphicFramePr>
          <p:nvPr>
            <p:extLst>
              <p:ext uri="{D42A27DB-BD31-4B8C-83A1-F6EECF244321}">
                <p14:modId xmlns:p14="http://schemas.microsoft.com/office/powerpoint/2010/main" val="2583674595"/>
              </p:ext>
            </p:extLst>
          </p:nvPr>
        </p:nvGraphicFramePr>
        <p:xfrm>
          <a:off x="6025047" y="1144108"/>
          <a:ext cx="5158443" cy="1558318"/>
        </p:xfrm>
        <a:graphic>
          <a:graphicData uri="http://schemas.openxmlformats.org/drawingml/2006/table">
            <a:tbl>
              <a:tblPr firstRow="1" bandRow="1">
                <a:tableStyleId>{5C22544A-7EE6-4342-B048-85BDC9FD1C3A}</a:tableStyleId>
              </a:tblPr>
              <a:tblGrid>
                <a:gridCol w="5158443">
                  <a:extLst>
                    <a:ext uri="{9D8B030D-6E8A-4147-A177-3AD203B41FA5}">
                      <a16:colId xmlns:a16="http://schemas.microsoft.com/office/drawing/2014/main" val="577993811"/>
                    </a:ext>
                  </a:extLst>
                </a:gridCol>
              </a:tblGrid>
              <a:tr h="338938">
                <a:tc>
                  <a:txBody>
                    <a:bodyPr/>
                    <a:lstStyle/>
                    <a:p>
                      <a:pPr marL="0" indent="0">
                        <a:buNone/>
                      </a:pPr>
                      <a:r>
                        <a:rPr lang="en-GB" altLang="en-US" sz="1500" b="1" dirty="0">
                          <a:solidFill>
                            <a:schemeClr val="bg1"/>
                          </a:solidFill>
                          <a:effectLst/>
                          <a:latin typeface="+mn-lt"/>
                          <a:cs typeface="Arial" charset="0"/>
                        </a:rPr>
                        <a:t>3. </a:t>
                      </a:r>
                      <a:r>
                        <a:rPr lang="en-US" altLang="en-US" sz="1500" b="1" dirty="0">
                          <a:solidFill>
                            <a:schemeClr val="bg1"/>
                          </a:solidFill>
                          <a:effectLst/>
                          <a:latin typeface="+mn-lt"/>
                          <a:cs typeface="Arial" charset="0"/>
                        </a:rPr>
                        <a:t>PH due to lung diseases and/or hypoxia </a:t>
                      </a:r>
                      <a:endParaRPr lang="en-US" sz="1500" dirty="0">
                        <a:effectLst/>
                      </a:endParaRPr>
                    </a:p>
                  </a:txBody>
                  <a:tcPr marL="45759" marR="45759" marT="22878" marB="22878" anchor="ctr"/>
                </a:tc>
                <a:extLst>
                  <a:ext uri="{0D108BD9-81ED-4DB2-BD59-A6C34878D82A}">
                    <a16:rowId xmlns:a16="http://schemas.microsoft.com/office/drawing/2014/main" val="2740001840"/>
                  </a:ext>
                </a:extLst>
              </a:tr>
              <a:tr h="241382">
                <a:tc>
                  <a:txBody>
                    <a:bodyPr/>
                    <a:lstStyle/>
                    <a:p>
                      <a:r>
                        <a:rPr lang="en-US" sz="1300" dirty="0">
                          <a:solidFill>
                            <a:schemeClr val="tx1"/>
                          </a:solidFill>
                          <a:latin typeface="+mn-lt"/>
                          <a:cs typeface="Arial" pitchFamily="34" charset="0"/>
                        </a:rPr>
                        <a:t>3.1 Obstructive lung disease</a:t>
                      </a:r>
                      <a:endParaRPr lang="en-US" sz="1200" dirty="0">
                        <a:solidFill>
                          <a:schemeClr val="tx1"/>
                        </a:solidFill>
                        <a:latin typeface="+mn-lt"/>
                      </a:endParaRPr>
                    </a:p>
                  </a:txBody>
                  <a:tcPr marL="45759" marR="45759" marT="22878" marB="22878" anchor="ctr">
                    <a:solidFill>
                      <a:schemeClr val="bg2"/>
                    </a:solidFill>
                  </a:tcPr>
                </a:tc>
                <a:extLst>
                  <a:ext uri="{0D108BD9-81ED-4DB2-BD59-A6C34878D82A}">
                    <a16:rowId xmlns:a16="http://schemas.microsoft.com/office/drawing/2014/main" val="3556797471"/>
                  </a:ext>
                </a:extLst>
              </a:tr>
              <a:tr h="241382">
                <a:tc>
                  <a:txBody>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en-US" sz="1300" dirty="0">
                          <a:solidFill>
                            <a:schemeClr val="tx1"/>
                          </a:solidFill>
                          <a:latin typeface="+mn-lt"/>
                          <a:cs typeface="Arial" pitchFamily="34" charset="0"/>
                        </a:rPr>
                        <a:t>3.2 Restrictive lung disease</a:t>
                      </a:r>
                    </a:p>
                  </a:txBody>
                  <a:tcPr marL="45759" marR="45759" marT="22878" marB="22878" anchor="ctr">
                    <a:solidFill>
                      <a:schemeClr val="bg2"/>
                    </a:solidFill>
                  </a:tcPr>
                </a:tc>
                <a:extLst>
                  <a:ext uri="{0D108BD9-81ED-4DB2-BD59-A6C34878D82A}">
                    <a16:rowId xmlns:a16="http://schemas.microsoft.com/office/drawing/2014/main" val="1129870883"/>
                  </a:ext>
                </a:extLst>
              </a:tr>
              <a:tr h="2413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dirty="0">
                          <a:solidFill>
                            <a:schemeClr val="tx1"/>
                          </a:solidFill>
                          <a:latin typeface="+mn-lt"/>
                          <a:cs typeface="Arial" pitchFamily="34" charset="0"/>
                        </a:rPr>
                        <a:t>3.3 Other lung disease with mixed restrictive/obstructive pattern </a:t>
                      </a:r>
                      <a:endParaRPr lang="fr-FR" sz="1200" dirty="0">
                        <a:solidFill>
                          <a:schemeClr val="tx1"/>
                        </a:solidFill>
                        <a:latin typeface="+mn-lt"/>
                        <a:cs typeface="Arial" pitchFamily="34" charset="0"/>
                      </a:endParaRPr>
                    </a:p>
                  </a:txBody>
                  <a:tcPr marL="45759" marR="45759" marT="22878" marB="22878" anchor="ctr">
                    <a:solidFill>
                      <a:schemeClr val="bg2"/>
                    </a:solidFill>
                  </a:tcPr>
                </a:tc>
                <a:extLst>
                  <a:ext uri="{0D108BD9-81ED-4DB2-BD59-A6C34878D82A}">
                    <a16:rowId xmlns:a16="http://schemas.microsoft.com/office/drawing/2014/main" val="3950483750"/>
                  </a:ext>
                </a:extLst>
              </a:tr>
              <a:tr h="241382">
                <a:tc>
                  <a:txBody>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en-US" sz="1300" dirty="0">
                          <a:solidFill>
                            <a:schemeClr val="tx1"/>
                          </a:solidFill>
                          <a:latin typeface="+mn-lt"/>
                          <a:cs typeface="Arial" pitchFamily="34" charset="0"/>
                        </a:rPr>
                        <a:t>3.4 Hypoxia without lung disease</a:t>
                      </a:r>
                    </a:p>
                  </a:txBody>
                  <a:tcPr marL="45759" marR="45759" marT="22878" marB="22878" anchor="ctr">
                    <a:solidFill>
                      <a:schemeClr val="bg2"/>
                    </a:solidFill>
                  </a:tcPr>
                </a:tc>
                <a:extLst>
                  <a:ext uri="{0D108BD9-81ED-4DB2-BD59-A6C34878D82A}">
                    <a16:rowId xmlns:a16="http://schemas.microsoft.com/office/drawing/2014/main" val="1374070435"/>
                  </a:ext>
                </a:extLst>
              </a:tr>
              <a:tr h="0">
                <a:tc>
                  <a:txBody>
                    <a:bodyPr/>
                    <a:lstStyle/>
                    <a:p>
                      <a:r>
                        <a:rPr lang="en-US" sz="1300" dirty="0">
                          <a:solidFill>
                            <a:schemeClr val="tx1"/>
                          </a:solidFill>
                          <a:latin typeface="+mn-lt"/>
                          <a:cs typeface="Arial" pitchFamily="34" charset="0"/>
                        </a:rPr>
                        <a:t>3.5 Developmental lung disorders</a:t>
                      </a:r>
                      <a:endParaRPr lang="en-US" sz="1200" dirty="0">
                        <a:solidFill>
                          <a:schemeClr val="tx1"/>
                        </a:solidFill>
                        <a:latin typeface="+mn-lt"/>
                      </a:endParaRPr>
                    </a:p>
                  </a:txBody>
                  <a:tcPr marL="45759" marR="45759" marT="22878" marB="22878" anchor="ctr">
                    <a:solidFill>
                      <a:schemeClr val="bg2"/>
                    </a:solidFill>
                  </a:tcPr>
                </a:tc>
                <a:extLst>
                  <a:ext uri="{0D108BD9-81ED-4DB2-BD59-A6C34878D82A}">
                    <a16:rowId xmlns:a16="http://schemas.microsoft.com/office/drawing/2014/main" val="3429382020"/>
                  </a:ext>
                </a:extLst>
              </a:tr>
            </a:tbl>
          </a:graphicData>
        </a:graphic>
      </p:graphicFrame>
      <p:graphicFrame>
        <p:nvGraphicFramePr>
          <p:cNvPr id="29" name="Table 28">
            <a:extLst>
              <a:ext uri="{FF2B5EF4-FFF2-40B4-BE49-F238E27FC236}">
                <a16:creationId xmlns:a16="http://schemas.microsoft.com/office/drawing/2014/main" id="{DA4CD4BD-0032-4CA5-8D1E-266F957B1DE7}"/>
              </a:ext>
            </a:extLst>
          </p:cNvPr>
          <p:cNvGraphicFramePr>
            <a:graphicFrameLocks noGrp="1"/>
          </p:cNvGraphicFramePr>
          <p:nvPr>
            <p:extLst>
              <p:ext uri="{D42A27DB-BD31-4B8C-83A1-F6EECF244321}">
                <p14:modId xmlns:p14="http://schemas.microsoft.com/office/powerpoint/2010/main" val="1388371917"/>
              </p:ext>
            </p:extLst>
          </p:nvPr>
        </p:nvGraphicFramePr>
        <p:xfrm>
          <a:off x="6025047" y="2846446"/>
          <a:ext cx="5158443" cy="887650"/>
        </p:xfrm>
        <a:graphic>
          <a:graphicData uri="http://schemas.openxmlformats.org/drawingml/2006/table">
            <a:tbl>
              <a:tblPr firstRow="1" bandRow="1">
                <a:tableStyleId>{5C22544A-7EE6-4342-B048-85BDC9FD1C3A}</a:tableStyleId>
              </a:tblPr>
              <a:tblGrid>
                <a:gridCol w="5158443">
                  <a:extLst>
                    <a:ext uri="{9D8B030D-6E8A-4147-A177-3AD203B41FA5}">
                      <a16:colId xmlns:a16="http://schemas.microsoft.com/office/drawing/2014/main" val="577993811"/>
                    </a:ext>
                  </a:extLst>
                </a:gridCol>
              </a:tblGrid>
              <a:tr h="3389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500" b="1" dirty="0">
                          <a:solidFill>
                            <a:schemeClr val="bg1"/>
                          </a:solidFill>
                          <a:effectLst/>
                          <a:latin typeface="+mn-lt"/>
                          <a:cs typeface="Arial" charset="0"/>
                        </a:rPr>
                        <a:t>4. </a:t>
                      </a:r>
                      <a:r>
                        <a:rPr lang="en-US" altLang="en-US" sz="1500" b="1" dirty="0">
                          <a:solidFill>
                            <a:schemeClr val="bg1"/>
                          </a:solidFill>
                          <a:effectLst/>
                          <a:latin typeface="+mn-lt"/>
                          <a:cs typeface="Arial" charset="0"/>
                        </a:rPr>
                        <a:t>PH due to pulmonary artery obstruction</a:t>
                      </a:r>
                    </a:p>
                  </a:txBody>
                  <a:tcPr marL="45759" marR="45759" marT="22878" marB="22878" anchor="ctr"/>
                </a:tc>
                <a:extLst>
                  <a:ext uri="{0D108BD9-81ED-4DB2-BD59-A6C34878D82A}">
                    <a16:rowId xmlns:a16="http://schemas.microsoft.com/office/drawing/2014/main" val="2740001840"/>
                  </a:ext>
                </a:extLst>
              </a:tr>
              <a:tr h="297275">
                <a:tc>
                  <a:txBody>
                    <a:bodyPr/>
                    <a:lstStyle/>
                    <a:p>
                      <a:pPr defTabSz="609585">
                        <a:defRPr/>
                      </a:pPr>
                      <a:endParaRPr lang="en-US" sz="400" dirty="0">
                        <a:solidFill>
                          <a:schemeClr val="tx1"/>
                        </a:solidFill>
                        <a:latin typeface="+mn-lt"/>
                        <a:cs typeface="Arial" pitchFamily="34" charset="0"/>
                      </a:endParaRPr>
                    </a:p>
                    <a:p>
                      <a:pPr defTabSz="609585">
                        <a:defRPr/>
                      </a:pPr>
                      <a:r>
                        <a:rPr lang="en-US" sz="1300" dirty="0">
                          <a:solidFill>
                            <a:schemeClr val="tx1"/>
                          </a:solidFill>
                          <a:latin typeface="+mn-lt"/>
                          <a:cs typeface="Arial" pitchFamily="34" charset="0"/>
                        </a:rPr>
                        <a:t>4.1 Chronic thromboembolic PH</a:t>
                      </a:r>
                    </a:p>
                  </a:txBody>
                  <a:tcPr marL="45759" marR="45759" marT="22878" marB="22878" anchor="ctr">
                    <a:solidFill>
                      <a:schemeClr val="bg2"/>
                    </a:solidFill>
                  </a:tcPr>
                </a:tc>
                <a:extLst>
                  <a:ext uri="{0D108BD9-81ED-4DB2-BD59-A6C34878D82A}">
                    <a16:rowId xmlns:a16="http://schemas.microsoft.com/office/drawing/2014/main" val="3556797471"/>
                  </a:ext>
                </a:extLst>
              </a:tr>
              <a:tr h="164886">
                <a:tc>
                  <a:txBody>
                    <a:bodyPr/>
                    <a:lstStyle/>
                    <a:p>
                      <a:pPr defTabSz="609585">
                        <a:defRPr/>
                      </a:pPr>
                      <a:r>
                        <a:rPr lang="en-US" sz="1300" dirty="0">
                          <a:solidFill>
                            <a:schemeClr val="tx1"/>
                          </a:solidFill>
                          <a:latin typeface="+mn-lt"/>
                          <a:cs typeface="Arial" pitchFamily="34" charset="0"/>
                        </a:rPr>
                        <a:t>4.2 Other pulmonary artery obstructions</a:t>
                      </a:r>
                    </a:p>
                  </a:txBody>
                  <a:tcPr marL="45759" marR="45759" marT="22878" marB="22878" anchor="ctr">
                    <a:solidFill>
                      <a:schemeClr val="bg2"/>
                    </a:solidFill>
                  </a:tcPr>
                </a:tc>
                <a:extLst>
                  <a:ext uri="{0D108BD9-81ED-4DB2-BD59-A6C34878D82A}">
                    <a16:rowId xmlns:a16="http://schemas.microsoft.com/office/drawing/2014/main" val="1129870883"/>
                  </a:ext>
                </a:extLst>
              </a:tr>
            </a:tbl>
          </a:graphicData>
        </a:graphic>
      </p:graphicFrame>
      <p:graphicFrame>
        <p:nvGraphicFramePr>
          <p:cNvPr id="30" name="Table 29">
            <a:extLst>
              <a:ext uri="{FF2B5EF4-FFF2-40B4-BE49-F238E27FC236}">
                <a16:creationId xmlns:a16="http://schemas.microsoft.com/office/drawing/2014/main" id="{8936EDBB-0C65-41B5-AC89-1628A1F3A85A}"/>
              </a:ext>
            </a:extLst>
          </p:cNvPr>
          <p:cNvGraphicFramePr>
            <a:graphicFrameLocks noGrp="1"/>
          </p:cNvGraphicFramePr>
          <p:nvPr>
            <p:extLst>
              <p:ext uri="{D42A27DB-BD31-4B8C-83A1-F6EECF244321}">
                <p14:modId xmlns:p14="http://schemas.microsoft.com/office/powerpoint/2010/main" val="413336869"/>
              </p:ext>
            </p:extLst>
          </p:nvPr>
        </p:nvGraphicFramePr>
        <p:xfrm>
          <a:off x="6025047" y="3903198"/>
          <a:ext cx="5158443" cy="1314442"/>
        </p:xfrm>
        <a:graphic>
          <a:graphicData uri="http://schemas.openxmlformats.org/drawingml/2006/table">
            <a:tbl>
              <a:tblPr firstRow="1" bandRow="1">
                <a:tableStyleId>{5C22544A-7EE6-4342-B048-85BDC9FD1C3A}</a:tableStyleId>
              </a:tblPr>
              <a:tblGrid>
                <a:gridCol w="5158443">
                  <a:extLst>
                    <a:ext uri="{9D8B030D-6E8A-4147-A177-3AD203B41FA5}">
                      <a16:colId xmlns:a16="http://schemas.microsoft.com/office/drawing/2014/main" val="577993811"/>
                    </a:ext>
                  </a:extLst>
                </a:gridCol>
              </a:tblGrid>
              <a:tr h="3389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500" b="1" dirty="0">
                          <a:solidFill>
                            <a:schemeClr val="bg1"/>
                          </a:solidFill>
                          <a:effectLst/>
                          <a:latin typeface="+mn-lt"/>
                          <a:cs typeface="Arial" charset="0"/>
                        </a:rPr>
                        <a:t>5. </a:t>
                      </a:r>
                      <a:r>
                        <a:rPr lang="en-US" altLang="en-US" sz="1500" b="1" dirty="0">
                          <a:solidFill>
                            <a:schemeClr val="bg1"/>
                          </a:solidFill>
                          <a:effectLst/>
                          <a:latin typeface="+mn-lt"/>
                          <a:cs typeface="Arial" charset="0"/>
                        </a:rPr>
                        <a:t>PH with unclear mechanisms</a:t>
                      </a:r>
                    </a:p>
                  </a:txBody>
                  <a:tcPr marL="45759" marR="45759" marT="22878" marB="22878" anchor="ctr"/>
                </a:tc>
                <a:extLst>
                  <a:ext uri="{0D108BD9-81ED-4DB2-BD59-A6C34878D82A}">
                    <a16:rowId xmlns:a16="http://schemas.microsoft.com/office/drawing/2014/main" val="2740001840"/>
                  </a:ext>
                </a:extLst>
              </a:tr>
              <a:tr h="241382">
                <a:tc>
                  <a:txBody>
                    <a:bodyPr/>
                    <a:lstStyle/>
                    <a:p>
                      <a:pPr defTabSz="609585">
                        <a:defRPr/>
                      </a:pPr>
                      <a:r>
                        <a:rPr lang="en-US" sz="1300" dirty="0">
                          <a:solidFill>
                            <a:schemeClr val="tx1"/>
                          </a:solidFill>
                          <a:latin typeface="+mn-lt"/>
                          <a:cs typeface="Arial" pitchFamily="34" charset="0"/>
                        </a:rPr>
                        <a:t>5.1 Hematologic disorders</a:t>
                      </a:r>
                    </a:p>
                  </a:txBody>
                  <a:tcPr marL="45759" marR="45759" marT="22878" marB="22878" anchor="ctr">
                    <a:solidFill>
                      <a:schemeClr val="bg2"/>
                    </a:solidFill>
                  </a:tcPr>
                </a:tc>
                <a:extLst>
                  <a:ext uri="{0D108BD9-81ED-4DB2-BD59-A6C34878D82A}">
                    <a16:rowId xmlns:a16="http://schemas.microsoft.com/office/drawing/2014/main" val="3556797471"/>
                  </a:ext>
                </a:extLst>
              </a:tr>
              <a:tr h="241382">
                <a:tc>
                  <a:txBody>
                    <a:bodyPr/>
                    <a:lstStyle/>
                    <a:p>
                      <a:pPr defTabSz="609585">
                        <a:defRPr/>
                      </a:pPr>
                      <a:r>
                        <a:rPr lang="en-US" sz="1300" dirty="0">
                          <a:solidFill>
                            <a:schemeClr val="tx1"/>
                          </a:solidFill>
                          <a:latin typeface="+mn-lt"/>
                          <a:cs typeface="Arial" pitchFamily="34" charset="0"/>
                        </a:rPr>
                        <a:t>5.2 Systemic disorders </a:t>
                      </a:r>
                    </a:p>
                  </a:txBody>
                  <a:tcPr marL="45759" marR="45759" marT="22878" marB="22878" anchor="ctr">
                    <a:solidFill>
                      <a:schemeClr val="bg2"/>
                    </a:solidFill>
                  </a:tcPr>
                </a:tc>
                <a:extLst>
                  <a:ext uri="{0D108BD9-81ED-4DB2-BD59-A6C34878D82A}">
                    <a16:rowId xmlns:a16="http://schemas.microsoft.com/office/drawing/2014/main" val="1129870883"/>
                  </a:ext>
                </a:extLst>
              </a:tr>
              <a:tr h="2413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dirty="0">
                          <a:solidFill>
                            <a:schemeClr val="tx1"/>
                          </a:solidFill>
                          <a:latin typeface="+mn-lt"/>
                          <a:cs typeface="Arial" pitchFamily="34" charset="0"/>
                        </a:rPr>
                        <a:t>5.3 Others</a:t>
                      </a:r>
                    </a:p>
                  </a:txBody>
                  <a:tcPr marL="45759" marR="45759" marT="22878" marB="22878" anchor="ctr">
                    <a:solidFill>
                      <a:schemeClr val="bg2"/>
                    </a:solidFill>
                  </a:tcPr>
                </a:tc>
                <a:extLst>
                  <a:ext uri="{0D108BD9-81ED-4DB2-BD59-A6C34878D82A}">
                    <a16:rowId xmlns:a16="http://schemas.microsoft.com/office/drawing/2014/main" val="3950483750"/>
                  </a:ext>
                </a:extLst>
              </a:tr>
              <a:tr h="241382">
                <a:tc>
                  <a:txBody>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en-US" sz="1300" dirty="0">
                          <a:solidFill>
                            <a:schemeClr val="tx1"/>
                          </a:solidFill>
                          <a:latin typeface="+mn-lt"/>
                          <a:cs typeface="Arial" pitchFamily="34" charset="0"/>
                        </a:rPr>
                        <a:t>5.4 Complex congenital heart disease</a:t>
                      </a:r>
                    </a:p>
                  </a:txBody>
                  <a:tcPr marL="45759" marR="45759" marT="22878" marB="22878" anchor="ctr">
                    <a:solidFill>
                      <a:schemeClr val="bg2"/>
                    </a:solidFill>
                  </a:tcPr>
                </a:tc>
                <a:extLst>
                  <a:ext uri="{0D108BD9-81ED-4DB2-BD59-A6C34878D82A}">
                    <a16:rowId xmlns:a16="http://schemas.microsoft.com/office/drawing/2014/main" val="1374070435"/>
                  </a:ext>
                </a:extLst>
              </a:tr>
            </a:tbl>
          </a:graphicData>
        </a:graphic>
      </p:graphicFrame>
      <p:graphicFrame>
        <p:nvGraphicFramePr>
          <p:cNvPr id="31" name="Table 30">
            <a:extLst>
              <a:ext uri="{FF2B5EF4-FFF2-40B4-BE49-F238E27FC236}">
                <a16:creationId xmlns:a16="http://schemas.microsoft.com/office/drawing/2014/main" id="{DD6B78A4-B51A-408D-B967-06218B54ABBF}"/>
              </a:ext>
            </a:extLst>
          </p:cNvPr>
          <p:cNvGraphicFramePr>
            <a:graphicFrameLocks noGrp="1"/>
          </p:cNvGraphicFramePr>
          <p:nvPr>
            <p:extLst>
              <p:ext uri="{D42A27DB-BD31-4B8C-83A1-F6EECF244321}">
                <p14:modId xmlns:p14="http://schemas.microsoft.com/office/powerpoint/2010/main" val="2314092186"/>
              </p:ext>
            </p:extLst>
          </p:nvPr>
        </p:nvGraphicFramePr>
        <p:xfrm>
          <a:off x="1331086" y="4760595"/>
          <a:ext cx="4502553" cy="1482175"/>
        </p:xfrm>
        <a:graphic>
          <a:graphicData uri="http://schemas.openxmlformats.org/drawingml/2006/table">
            <a:tbl>
              <a:tblPr firstRow="1" bandRow="1">
                <a:tableStyleId>{5C22544A-7EE6-4342-B048-85BDC9FD1C3A}</a:tableStyleId>
              </a:tblPr>
              <a:tblGrid>
                <a:gridCol w="4502553">
                  <a:extLst>
                    <a:ext uri="{9D8B030D-6E8A-4147-A177-3AD203B41FA5}">
                      <a16:colId xmlns:a16="http://schemas.microsoft.com/office/drawing/2014/main" val="577993811"/>
                    </a:ext>
                  </a:extLst>
                </a:gridCol>
              </a:tblGrid>
              <a:tr h="3336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500" b="1" dirty="0">
                          <a:solidFill>
                            <a:schemeClr val="bg1"/>
                          </a:solidFill>
                          <a:effectLst/>
                          <a:latin typeface="+mn-lt"/>
                          <a:cs typeface="Arial" charset="0"/>
                        </a:rPr>
                        <a:t>2. PH due to left heart disease</a:t>
                      </a:r>
                      <a:endParaRPr lang="en-US" altLang="en-US" sz="1500" b="1" dirty="0">
                        <a:solidFill>
                          <a:schemeClr val="bg1"/>
                        </a:solidFill>
                        <a:effectLst/>
                        <a:latin typeface="+mn-lt"/>
                        <a:cs typeface="Arial" charset="0"/>
                      </a:endParaRPr>
                    </a:p>
                  </a:txBody>
                  <a:tcPr marL="45759" marR="45759" marT="22878" marB="22878" anchor="ctr"/>
                </a:tc>
                <a:extLst>
                  <a:ext uri="{0D108BD9-81ED-4DB2-BD59-A6C34878D82A}">
                    <a16:rowId xmlns:a16="http://schemas.microsoft.com/office/drawing/2014/main" val="2740001840"/>
                  </a:ext>
                </a:extLst>
              </a:tr>
              <a:tr h="254643">
                <a:tc>
                  <a:txBody>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en-US" sz="1300" dirty="0">
                          <a:solidFill>
                            <a:schemeClr val="tx1"/>
                          </a:solidFill>
                          <a:latin typeface="+mn-lt"/>
                          <a:cs typeface="Arial" pitchFamily="34" charset="0"/>
                        </a:rPr>
                        <a:t>2.1 PH due to heart failure with preserved EF </a:t>
                      </a:r>
                    </a:p>
                  </a:txBody>
                  <a:tcPr marL="45759" marR="45759" marT="22878" marB="22878" anchor="ctr">
                    <a:solidFill>
                      <a:schemeClr val="bg2"/>
                    </a:solidFill>
                  </a:tcPr>
                </a:tc>
                <a:extLst>
                  <a:ext uri="{0D108BD9-81ED-4DB2-BD59-A6C34878D82A}">
                    <a16:rowId xmlns:a16="http://schemas.microsoft.com/office/drawing/2014/main" val="3556797471"/>
                  </a:ext>
                </a:extLst>
              </a:tr>
              <a:tr h="267540">
                <a:tc>
                  <a:txBody>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en-US" sz="1300" dirty="0">
                          <a:solidFill>
                            <a:schemeClr val="tx1"/>
                          </a:solidFill>
                          <a:latin typeface="+mn-lt"/>
                          <a:cs typeface="Arial" pitchFamily="34" charset="0"/>
                        </a:rPr>
                        <a:t>2.2 PH due to heart failure with reduced EF</a:t>
                      </a:r>
                    </a:p>
                  </a:txBody>
                  <a:tcPr marL="45759" marR="45759" marT="22878" marB="22878" anchor="ctr">
                    <a:solidFill>
                      <a:schemeClr val="bg2"/>
                    </a:solidFill>
                  </a:tcPr>
                </a:tc>
                <a:extLst>
                  <a:ext uri="{0D108BD9-81ED-4DB2-BD59-A6C34878D82A}">
                    <a16:rowId xmlns:a16="http://schemas.microsoft.com/office/drawing/2014/main" val="1129870883"/>
                  </a:ext>
                </a:extLst>
              </a:tr>
              <a:tr h="2758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dirty="0">
                          <a:solidFill>
                            <a:schemeClr val="tx1"/>
                          </a:solidFill>
                          <a:latin typeface="+mn-lt"/>
                          <a:cs typeface="Arial" pitchFamily="34" charset="0"/>
                        </a:rPr>
                        <a:t>2.3 Valvular heart disease</a:t>
                      </a:r>
                    </a:p>
                  </a:txBody>
                  <a:tcPr marL="45759" marR="45759" marT="22878" marB="22878" anchor="ctr">
                    <a:solidFill>
                      <a:schemeClr val="bg2"/>
                    </a:solidFill>
                  </a:tcPr>
                </a:tc>
                <a:extLst>
                  <a:ext uri="{0D108BD9-81ED-4DB2-BD59-A6C34878D82A}">
                    <a16:rowId xmlns:a16="http://schemas.microsoft.com/office/drawing/2014/main" val="3950483750"/>
                  </a:ext>
                </a:extLst>
              </a:tr>
              <a:tr h="350460">
                <a:tc>
                  <a:txBody>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en-US" sz="1300" dirty="0">
                          <a:solidFill>
                            <a:schemeClr val="tx1"/>
                          </a:solidFill>
                          <a:latin typeface="+mn-lt"/>
                          <a:cs typeface="Arial" pitchFamily="34" charset="0"/>
                        </a:rPr>
                        <a:t>2.4 Congenital post-capillary obstructive lesions</a:t>
                      </a:r>
                      <a:endParaRPr lang="fr-FR" sz="1300" dirty="0">
                        <a:solidFill>
                          <a:schemeClr val="tx1"/>
                        </a:solidFill>
                        <a:latin typeface="+mn-lt"/>
                        <a:cs typeface="Arial" panose="020B0604020202020204" pitchFamily="34" charset="0"/>
                      </a:endParaRPr>
                    </a:p>
                  </a:txBody>
                  <a:tcPr marL="45759" marR="45759" marT="22878" marB="22878" anchor="ctr">
                    <a:solidFill>
                      <a:schemeClr val="bg2"/>
                    </a:solidFill>
                  </a:tcPr>
                </a:tc>
                <a:extLst>
                  <a:ext uri="{0D108BD9-81ED-4DB2-BD59-A6C34878D82A}">
                    <a16:rowId xmlns:a16="http://schemas.microsoft.com/office/drawing/2014/main" val="1374070435"/>
                  </a:ext>
                </a:extLst>
              </a:tr>
            </a:tbl>
          </a:graphicData>
        </a:graphic>
      </p:graphicFrame>
      <p:sp>
        <p:nvSpPr>
          <p:cNvPr id="9" name="Footer Placeholder 8">
            <a:extLst>
              <a:ext uri="{FF2B5EF4-FFF2-40B4-BE49-F238E27FC236}">
                <a16:creationId xmlns:a16="http://schemas.microsoft.com/office/drawing/2014/main" id="{B9BFA149-CCA2-AD5C-9D11-3D88EFC660AD}"/>
              </a:ext>
            </a:extLst>
          </p:cNvPr>
          <p:cNvSpPr>
            <a:spLocks noGrp="1"/>
          </p:cNvSpPr>
          <p:nvPr>
            <p:ph type="ftr" sz="quarter" idx="3"/>
          </p:nvPr>
        </p:nvSpPr>
        <p:spPr/>
        <p:txBody>
          <a:bodyPr/>
          <a:lstStyle/>
          <a:p>
            <a:r>
              <a:rPr lang="fr-FR" sz="1000" dirty="0"/>
              <a:t>Simonneau G, et al. </a:t>
            </a:r>
            <a:r>
              <a:rPr lang="fr-FR" sz="1000" i="1" dirty="0" err="1"/>
              <a:t>Eur</a:t>
            </a:r>
            <a:r>
              <a:rPr lang="fr-FR" sz="1000" i="1" dirty="0"/>
              <a:t> </a:t>
            </a:r>
            <a:r>
              <a:rPr lang="fr-FR" sz="1000" i="1" dirty="0" err="1"/>
              <a:t>Respir</a:t>
            </a:r>
            <a:r>
              <a:rPr lang="fr-FR" sz="1000" i="1" dirty="0"/>
              <a:t> J. </a:t>
            </a:r>
            <a:r>
              <a:rPr lang="fr-FR" sz="1000" dirty="0"/>
              <a:t>2019 Jan 24;53(1):1801913. </a:t>
            </a:r>
            <a:r>
              <a:rPr lang="fr-FR" sz="1000" dirty="0" err="1"/>
              <a:t>doi</a:t>
            </a:r>
            <a:r>
              <a:rPr lang="fr-FR" sz="1000" dirty="0"/>
              <a:t>: 10.1183/13993003.01913-2018</a:t>
            </a:r>
          </a:p>
        </p:txBody>
      </p:sp>
    </p:spTree>
    <p:extLst>
      <p:ext uri="{BB962C8B-B14F-4D97-AF65-F5344CB8AC3E}">
        <p14:creationId xmlns:p14="http://schemas.microsoft.com/office/powerpoint/2010/main" val="26749103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819CEB2-F5DA-4393-93D9-4C586D85431A}"/>
              </a:ext>
            </a:extLst>
          </p:cNvPr>
          <p:cNvSpPr>
            <a:spLocks noGrp="1"/>
          </p:cNvSpPr>
          <p:nvPr>
            <p:ph type="title"/>
          </p:nvPr>
        </p:nvSpPr>
        <p:spPr/>
        <p:txBody>
          <a:bodyPr/>
          <a:lstStyle/>
          <a:p>
            <a:r>
              <a:rPr lang="en-US" altLang="fr-FR" dirty="0"/>
              <a:t>WSPH 2018: Clinical Classification of PH</a:t>
            </a:r>
            <a:endParaRPr lang="en-US" dirty="0"/>
          </a:p>
        </p:txBody>
      </p:sp>
      <p:graphicFrame>
        <p:nvGraphicFramePr>
          <p:cNvPr id="7" name="Table 6">
            <a:extLst>
              <a:ext uri="{FF2B5EF4-FFF2-40B4-BE49-F238E27FC236}">
                <a16:creationId xmlns:a16="http://schemas.microsoft.com/office/drawing/2014/main" id="{8B42F181-5414-4275-A1C2-E2EDEB8C2CEE}"/>
              </a:ext>
            </a:extLst>
          </p:cNvPr>
          <p:cNvGraphicFramePr>
            <a:graphicFrameLocks noGrp="1"/>
          </p:cNvGraphicFramePr>
          <p:nvPr>
            <p:extLst>
              <p:ext uri="{D42A27DB-BD31-4B8C-83A1-F6EECF244321}">
                <p14:modId xmlns:p14="http://schemas.microsoft.com/office/powerpoint/2010/main" val="3409711147"/>
              </p:ext>
            </p:extLst>
          </p:nvPr>
        </p:nvGraphicFramePr>
        <p:xfrm>
          <a:off x="1331087" y="1144107"/>
          <a:ext cx="4502553" cy="3371725"/>
        </p:xfrm>
        <a:graphic>
          <a:graphicData uri="http://schemas.openxmlformats.org/drawingml/2006/table">
            <a:tbl>
              <a:tblPr firstRow="1" bandRow="1">
                <a:tableStyleId>{5C22544A-7EE6-4342-B048-85BDC9FD1C3A}</a:tableStyleId>
              </a:tblPr>
              <a:tblGrid>
                <a:gridCol w="4502553">
                  <a:extLst>
                    <a:ext uri="{9D8B030D-6E8A-4147-A177-3AD203B41FA5}">
                      <a16:colId xmlns:a16="http://schemas.microsoft.com/office/drawing/2014/main" val="577993811"/>
                    </a:ext>
                  </a:extLst>
                </a:gridCol>
              </a:tblGrid>
              <a:tr h="333001">
                <a:tc>
                  <a:txBody>
                    <a:bodyPr/>
                    <a:lstStyle/>
                    <a:p>
                      <a:pPr marL="228600" indent="-228600">
                        <a:buAutoNum type="arabicPeriod"/>
                      </a:pPr>
                      <a:r>
                        <a:rPr lang="en-US" sz="1500" dirty="0">
                          <a:latin typeface="+mn-lt"/>
                        </a:rPr>
                        <a:t>Pulmonary Arterial Hypertension</a:t>
                      </a:r>
                    </a:p>
                  </a:txBody>
                  <a:tcPr marL="45759" marR="45759" marT="22878" marB="22878" anchor="ctr"/>
                </a:tc>
                <a:extLst>
                  <a:ext uri="{0D108BD9-81ED-4DB2-BD59-A6C34878D82A}">
                    <a16:rowId xmlns:a16="http://schemas.microsoft.com/office/drawing/2014/main" val="2740001840"/>
                  </a:ext>
                </a:extLst>
              </a:tr>
              <a:tr h="253227">
                <a:tc>
                  <a:txBody>
                    <a:bodyPr/>
                    <a:lstStyle/>
                    <a:p>
                      <a:r>
                        <a:rPr lang="en-US" sz="1300" dirty="0">
                          <a:solidFill>
                            <a:schemeClr val="tx1"/>
                          </a:solidFill>
                          <a:latin typeface="+mn-lt"/>
                          <a:cs typeface="Arial" panose="020B0604020202020204" pitchFamily="34" charset="0"/>
                        </a:rPr>
                        <a:t>1.1  Idiopathic PAH</a:t>
                      </a:r>
                    </a:p>
                  </a:txBody>
                  <a:tcPr marL="45759" marR="45759" marT="22878" marB="22878" anchor="ctr">
                    <a:solidFill>
                      <a:schemeClr val="bg2"/>
                    </a:solidFill>
                  </a:tcPr>
                </a:tc>
                <a:extLst>
                  <a:ext uri="{0D108BD9-81ED-4DB2-BD59-A6C34878D82A}">
                    <a16:rowId xmlns:a16="http://schemas.microsoft.com/office/drawing/2014/main" val="3556797471"/>
                  </a:ext>
                </a:extLst>
              </a:tr>
              <a:tr h="253227">
                <a:tc>
                  <a:txBody>
                    <a:bodyPr/>
                    <a:lstStyle/>
                    <a:p>
                      <a:pPr defTabSz="609585">
                        <a:defRPr/>
                      </a:pPr>
                      <a:r>
                        <a:rPr lang="fr-FR" sz="1300" dirty="0">
                          <a:solidFill>
                            <a:schemeClr val="tx1"/>
                          </a:solidFill>
                          <a:latin typeface="+mn-lt"/>
                          <a:cs typeface="Arial" panose="020B0604020202020204" pitchFamily="34" charset="0"/>
                        </a:rPr>
                        <a:t>1.2 PAH </a:t>
                      </a:r>
                      <a:r>
                        <a:rPr lang="en-US" sz="1300" noProof="0" dirty="0">
                          <a:solidFill>
                            <a:schemeClr val="tx1"/>
                          </a:solidFill>
                          <a:latin typeface="+mn-lt"/>
                          <a:cs typeface="Arial" panose="020B0604020202020204" pitchFamily="34" charset="0"/>
                        </a:rPr>
                        <a:t>with</a:t>
                      </a:r>
                      <a:r>
                        <a:rPr lang="fr-FR" sz="1300" dirty="0">
                          <a:solidFill>
                            <a:schemeClr val="tx1"/>
                          </a:solidFill>
                          <a:latin typeface="+mn-lt"/>
                          <a:cs typeface="Arial" panose="020B0604020202020204" pitchFamily="34" charset="0"/>
                        </a:rPr>
                        <a:t> </a:t>
                      </a:r>
                      <a:r>
                        <a:rPr lang="en-US" sz="1300" noProof="0" dirty="0">
                          <a:solidFill>
                            <a:schemeClr val="tx1"/>
                          </a:solidFill>
                          <a:latin typeface="+mn-lt"/>
                          <a:cs typeface="Arial" panose="020B0604020202020204" pitchFamily="34" charset="0"/>
                        </a:rPr>
                        <a:t>vasoreactivity</a:t>
                      </a:r>
                    </a:p>
                  </a:txBody>
                  <a:tcPr marL="45759" marR="45759" marT="22878" marB="22878" anchor="ctr">
                    <a:solidFill>
                      <a:schemeClr val="bg2"/>
                    </a:solidFill>
                  </a:tcPr>
                </a:tc>
                <a:extLst>
                  <a:ext uri="{0D108BD9-81ED-4DB2-BD59-A6C34878D82A}">
                    <a16:rowId xmlns:a16="http://schemas.microsoft.com/office/drawing/2014/main" val="1129870883"/>
                  </a:ext>
                </a:extLst>
              </a:tr>
              <a:tr h="2532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300" dirty="0">
                          <a:solidFill>
                            <a:schemeClr val="tx1"/>
                          </a:solidFill>
                          <a:latin typeface="+mn-lt"/>
                          <a:cs typeface="Arial" panose="020B0604020202020204" pitchFamily="34" charset="0"/>
                        </a:rPr>
                        <a:t>1.3 </a:t>
                      </a:r>
                      <a:r>
                        <a:rPr lang="en-US" sz="1300" noProof="0" dirty="0">
                          <a:solidFill>
                            <a:schemeClr val="tx1"/>
                          </a:solidFill>
                          <a:latin typeface="+mn-lt"/>
                          <a:cs typeface="Arial" panose="020B0604020202020204" pitchFamily="34" charset="0"/>
                        </a:rPr>
                        <a:t>Heritable</a:t>
                      </a:r>
                      <a:r>
                        <a:rPr lang="fr-FR" sz="1300" dirty="0">
                          <a:solidFill>
                            <a:schemeClr val="tx1"/>
                          </a:solidFill>
                          <a:latin typeface="+mn-lt"/>
                          <a:cs typeface="Arial" panose="020B0604020202020204" pitchFamily="34" charset="0"/>
                        </a:rPr>
                        <a:t> PAH</a:t>
                      </a:r>
                    </a:p>
                  </a:txBody>
                  <a:tcPr marL="45759" marR="45759" marT="22878" marB="22878" anchor="ctr">
                    <a:solidFill>
                      <a:schemeClr val="bg2"/>
                    </a:solidFill>
                  </a:tcPr>
                </a:tc>
                <a:extLst>
                  <a:ext uri="{0D108BD9-81ED-4DB2-BD59-A6C34878D82A}">
                    <a16:rowId xmlns:a16="http://schemas.microsoft.com/office/drawing/2014/main" val="3950483750"/>
                  </a:ext>
                </a:extLst>
              </a:tr>
              <a:tr h="253227">
                <a:tc>
                  <a:txBody>
                    <a:bodyPr/>
                    <a:lstStyle/>
                    <a:p>
                      <a:r>
                        <a:rPr lang="fr-FR" sz="1300" dirty="0">
                          <a:solidFill>
                            <a:schemeClr val="tx1"/>
                          </a:solidFill>
                          <a:latin typeface="+mn-lt"/>
                          <a:cs typeface="Arial" panose="020B0604020202020204" pitchFamily="34" charset="0"/>
                        </a:rPr>
                        <a:t>1.4 Drugs and </a:t>
                      </a:r>
                      <a:r>
                        <a:rPr lang="en-US" sz="1300" noProof="0" dirty="0">
                          <a:solidFill>
                            <a:schemeClr val="tx1"/>
                          </a:solidFill>
                          <a:latin typeface="+mn-lt"/>
                          <a:cs typeface="Arial" panose="020B0604020202020204" pitchFamily="34" charset="0"/>
                        </a:rPr>
                        <a:t>toxins</a:t>
                      </a:r>
                      <a:r>
                        <a:rPr lang="fr-FR" sz="1300" dirty="0">
                          <a:solidFill>
                            <a:schemeClr val="tx1"/>
                          </a:solidFill>
                          <a:latin typeface="+mn-lt"/>
                          <a:cs typeface="Arial" panose="020B0604020202020204" pitchFamily="34" charset="0"/>
                        </a:rPr>
                        <a:t> </a:t>
                      </a:r>
                      <a:r>
                        <a:rPr lang="en-US" sz="1300" noProof="0" dirty="0">
                          <a:solidFill>
                            <a:schemeClr val="tx1"/>
                          </a:solidFill>
                          <a:latin typeface="+mn-lt"/>
                          <a:cs typeface="Arial" panose="020B0604020202020204" pitchFamily="34" charset="0"/>
                        </a:rPr>
                        <a:t>induced</a:t>
                      </a:r>
                    </a:p>
                  </a:txBody>
                  <a:tcPr marL="45759" marR="45759" marT="22878" marB="22878" anchor="ctr">
                    <a:solidFill>
                      <a:schemeClr val="bg2"/>
                    </a:solidFill>
                  </a:tcPr>
                </a:tc>
                <a:extLst>
                  <a:ext uri="{0D108BD9-81ED-4DB2-BD59-A6C34878D82A}">
                    <a16:rowId xmlns:a16="http://schemas.microsoft.com/office/drawing/2014/main" val="2136057591"/>
                  </a:ext>
                </a:extLst>
              </a:tr>
              <a:tr h="2532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300" dirty="0">
                          <a:solidFill>
                            <a:schemeClr val="tx1"/>
                          </a:solidFill>
                          <a:latin typeface="+mn-lt"/>
                          <a:cs typeface="Arial" panose="020B0604020202020204" pitchFamily="34" charset="0"/>
                        </a:rPr>
                        <a:t>1.5  Associated </a:t>
                      </a:r>
                      <a:r>
                        <a:rPr lang="en-US" sz="1300" noProof="0" dirty="0">
                          <a:solidFill>
                            <a:schemeClr val="tx1"/>
                          </a:solidFill>
                          <a:latin typeface="+mn-lt"/>
                          <a:cs typeface="Arial" panose="020B0604020202020204" pitchFamily="34" charset="0"/>
                        </a:rPr>
                        <a:t>with</a:t>
                      </a:r>
                      <a:r>
                        <a:rPr lang="fr-FR" sz="1300" dirty="0">
                          <a:solidFill>
                            <a:schemeClr val="tx1"/>
                          </a:solidFill>
                          <a:latin typeface="+mn-lt"/>
                          <a:cs typeface="Arial" panose="020B0604020202020204" pitchFamily="34" charset="0"/>
                        </a:rPr>
                        <a:t>: </a:t>
                      </a:r>
                    </a:p>
                  </a:txBody>
                  <a:tcPr marL="45759" marR="45759" marT="22878" marB="22878" anchor="ctr">
                    <a:solidFill>
                      <a:schemeClr val="bg2"/>
                    </a:solidFill>
                  </a:tcPr>
                </a:tc>
                <a:extLst>
                  <a:ext uri="{0D108BD9-81ED-4DB2-BD59-A6C34878D82A}">
                    <a16:rowId xmlns:a16="http://schemas.microsoft.com/office/drawing/2014/main" val="258041113"/>
                  </a:ext>
                </a:extLst>
              </a:tr>
              <a:tr h="253227">
                <a:tc>
                  <a:txBody>
                    <a:bodyPr/>
                    <a:lstStyle/>
                    <a:p>
                      <a:pPr defTabSz="609585">
                        <a:defRPr/>
                      </a:pPr>
                      <a:r>
                        <a:rPr lang="fr-FR" sz="1300" b="1" dirty="0">
                          <a:solidFill>
                            <a:schemeClr val="tx1"/>
                          </a:solidFill>
                          <a:latin typeface="+mn-lt"/>
                          <a:cs typeface="Arial" panose="020B0604020202020204" pitchFamily="34" charset="0"/>
                        </a:rPr>
                        <a:t>      </a:t>
                      </a:r>
                      <a:r>
                        <a:rPr lang="fr-FR" sz="1300" b="1" dirty="0">
                          <a:solidFill>
                            <a:schemeClr val="accent4"/>
                          </a:solidFill>
                          <a:latin typeface="+mn-lt"/>
                          <a:cs typeface="Arial" panose="020B0604020202020204" pitchFamily="34" charset="0"/>
                        </a:rPr>
                        <a:t>1.5.1</a:t>
                      </a:r>
                      <a:r>
                        <a:rPr lang="fr-FR" sz="1300" b="1" dirty="0">
                          <a:solidFill>
                            <a:schemeClr val="tx1"/>
                          </a:solidFill>
                          <a:latin typeface="+mn-lt"/>
                          <a:cs typeface="Arial" panose="020B0604020202020204" pitchFamily="34" charset="0"/>
                        </a:rPr>
                        <a:t> </a:t>
                      </a:r>
                      <a:r>
                        <a:rPr lang="fr-FR" sz="1300" b="1" dirty="0">
                          <a:solidFill>
                            <a:schemeClr val="accent4"/>
                          </a:solidFill>
                          <a:latin typeface="+mn-lt"/>
                          <a:cs typeface="Arial" panose="020B0604020202020204" pitchFamily="34" charset="0"/>
                        </a:rPr>
                        <a:t>Connective tissue </a:t>
                      </a:r>
                      <a:r>
                        <a:rPr lang="en-US" sz="1300" b="1" noProof="0" dirty="0">
                          <a:solidFill>
                            <a:schemeClr val="accent4"/>
                          </a:solidFill>
                          <a:latin typeface="+mn-lt"/>
                          <a:cs typeface="Arial" panose="020B0604020202020204" pitchFamily="34" charset="0"/>
                        </a:rPr>
                        <a:t>disease</a:t>
                      </a:r>
                      <a:r>
                        <a:rPr lang="fr-FR" sz="1300" b="1" dirty="0">
                          <a:solidFill>
                            <a:schemeClr val="accent4"/>
                          </a:solidFill>
                          <a:latin typeface="+mn-lt"/>
                          <a:cs typeface="Arial" panose="020B0604020202020204" pitchFamily="34" charset="0"/>
                        </a:rPr>
                        <a:t> </a:t>
                      </a:r>
                    </a:p>
                  </a:txBody>
                  <a:tcPr marL="45759" marR="45759" marT="22878" marB="22878" anchor="ctr">
                    <a:solidFill>
                      <a:schemeClr val="bg2"/>
                    </a:solidFill>
                  </a:tcPr>
                </a:tc>
                <a:extLst>
                  <a:ext uri="{0D108BD9-81ED-4DB2-BD59-A6C34878D82A}">
                    <a16:rowId xmlns:a16="http://schemas.microsoft.com/office/drawing/2014/main" val="1374070435"/>
                  </a:ext>
                </a:extLst>
              </a:tr>
              <a:tr h="253227">
                <a:tc>
                  <a:txBody>
                    <a:bodyPr/>
                    <a:lstStyle/>
                    <a:p>
                      <a:r>
                        <a:rPr lang="en-US" sz="1300" dirty="0">
                          <a:solidFill>
                            <a:schemeClr val="tx1"/>
                          </a:solidFill>
                          <a:latin typeface="+mn-lt"/>
                          <a:cs typeface="Arial" panose="020B0604020202020204" pitchFamily="34" charset="0"/>
                        </a:rPr>
                        <a:t>      </a:t>
                      </a:r>
                      <a:r>
                        <a:rPr lang="fr-FR" sz="1300" dirty="0">
                          <a:solidFill>
                            <a:schemeClr val="tx1"/>
                          </a:solidFill>
                          <a:latin typeface="+mn-lt"/>
                          <a:cs typeface="Arial" panose="020B0604020202020204" pitchFamily="34" charset="0"/>
                        </a:rPr>
                        <a:t>1.5.2 HIV infection</a:t>
                      </a:r>
                      <a:endParaRPr lang="en-US" sz="1300" dirty="0">
                        <a:solidFill>
                          <a:schemeClr val="tx1"/>
                        </a:solidFill>
                        <a:latin typeface="+mn-lt"/>
                        <a:cs typeface="Arial" panose="020B0604020202020204" pitchFamily="34" charset="0"/>
                      </a:endParaRPr>
                    </a:p>
                  </a:txBody>
                  <a:tcPr marL="45759" marR="45759" marT="22878" marB="22878" anchor="ctr">
                    <a:solidFill>
                      <a:schemeClr val="bg2"/>
                    </a:solidFill>
                  </a:tcPr>
                </a:tc>
                <a:extLst>
                  <a:ext uri="{0D108BD9-81ED-4DB2-BD59-A6C34878D82A}">
                    <a16:rowId xmlns:a16="http://schemas.microsoft.com/office/drawing/2014/main" val="3429382020"/>
                  </a:ext>
                </a:extLst>
              </a:tr>
              <a:tr h="253227">
                <a:tc>
                  <a:txBody>
                    <a:bodyPr/>
                    <a:lstStyle/>
                    <a:p>
                      <a:r>
                        <a:rPr lang="en-US" sz="1300" dirty="0">
                          <a:solidFill>
                            <a:schemeClr val="tx1"/>
                          </a:solidFill>
                          <a:latin typeface="+mn-lt"/>
                          <a:cs typeface="Arial" panose="020B0604020202020204" pitchFamily="34" charset="0"/>
                        </a:rPr>
                        <a:t>      </a:t>
                      </a:r>
                      <a:r>
                        <a:rPr lang="fr-FR" sz="1300" dirty="0">
                          <a:solidFill>
                            <a:schemeClr val="tx1"/>
                          </a:solidFill>
                          <a:latin typeface="+mn-lt"/>
                          <a:cs typeface="Arial" panose="020B0604020202020204" pitchFamily="34" charset="0"/>
                        </a:rPr>
                        <a:t>1.5.3 Portal hypertension</a:t>
                      </a:r>
                      <a:endParaRPr lang="en-US" sz="1300" dirty="0">
                        <a:solidFill>
                          <a:schemeClr val="tx1"/>
                        </a:solidFill>
                        <a:latin typeface="+mn-lt"/>
                        <a:cs typeface="Arial" panose="020B0604020202020204" pitchFamily="34" charset="0"/>
                      </a:endParaRPr>
                    </a:p>
                  </a:txBody>
                  <a:tcPr marL="45759" marR="45759" marT="22878" marB="22878" anchor="ctr">
                    <a:solidFill>
                      <a:schemeClr val="bg2"/>
                    </a:solidFill>
                  </a:tcPr>
                </a:tc>
                <a:extLst>
                  <a:ext uri="{0D108BD9-81ED-4DB2-BD59-A6C34878D82A}">
                    <a16:rowId xmlns:a16="http://schemas.microsoft.com/office/drawing/2014/main" val="2499235085"/>
                  </a:ext>
                </a:extLst>
              </a:tr>
              <a:tr h="253227">
                <a:tc>
                  <a:txBody>
                    <a:bodyPr/>
                    <a:lstStyle/>
                    <a:p>
                      <a:r>
                        <a:rPr lang="en-US" sz="1300" dirty="0">
                          <a:solidFill>
                            <a:schemeClr val="accent4"/>
                          </a:solidFill>
                          <a:latin typeface="+mn-lt"/>
                          <a:cs typeface="Arial" panose="020B0604020202020204" pitchFamily="34" charset="0"/>
                        </a:rPr>
                        <a:t>      </a:t>
                      </a:r>
                      <a:r>
                        <a:rPr lang="fr-FR" sz="1300" b="1" dirty="0">
                          <a:solidFill>
                            <a:schemeClr val="accent4"/>
                          </a:solidFill>
                          <a:latin typeface="+mn-lt"/>
                          <a:cs typeface="Arial" panose="020B0604020202020204" pitchFamily="34" charset="0"/>
                        </a:rPr>
                        <a:t>1.5.4 </a:t>
                      </a:r>
                      <a:r>
                        <a:rPr lang="en-US" sz="1300" b="1" noProof="0" dirty="0">
                          <a:solidFill>
                            <a:schemeClr val="accent4"/>
                          </a:solidFill>
                          <a:latin typeface="+mn-lt"/>
                          <a:cs typeface="Arial" panose="020B0604020202020204" pitchFamily="34" charset="0"/>
                        </a:rPr>
                        <a:t>Congenital</a:t>
                      </a:r>
                      <a:r>
                        <a:rPr lang="fr-FR" sz="1300" b="1" dirty="0">
                          <a:solidFill>
                            <a:schemeClr val="accent4"/>
                          </a:solidFill>
                          <a:latin typeface="+mn-lt"/>
                          <a:cs typeface="Arial" panose="020B0604020202020204" pitchFamily="34" charset="0"/>
                        </a:rPr>
                        <a:t> </a:t>
                      </a:r>
                      <a:r>
                        <a:rPr lang="en-US" sz="1300" b="1" noProof="0" dirty="0">
                          <a:solidFill>
                            <a:schemeClr val="accent4"/>
                          </a:solidFill>
                          <a:latin typeface="+mn-lt"/>
                          <a:cs typeface="Arial" panose="020B0604020202020204" pitchFamily="34" charset="0"/>
                        </a:rPr>
                        <a:t>heart</a:t>
                      </a:r>
                      <a:r>
                        <a:rPr lang="fr-FR" sz="1300" b="1" dirty="0">
                          <a:solidFill>
                            <a:schemeClr val="accent4"/>
                          </a:solidFill>
                          <a:latin typeface="+mn-lt"/>
                          <a:cs typeface="Arial" panose="020B0604020202020204" pitchFamily="34" charset="0"/>
                        </a:rPr>
                        <a:t> </a:t>
                      </a:r>
                      <a:r>
                        <a:rPr lang="en-US" sz="1300" b="1" noProof="0" dirty="0">
                          <a:solidFill>
                            <a:schemeClr val="accent4"/>
                          </a:solidFill>
                          <a:latin typeface="+mn-lt"/>
                          <a:cs typeface="Arial" panose="020B0604020202020204" pitchFamily="34" charset="0"/>
                        </a:rPr>
                        <a:t>disease</a:t>
                      </a:r>
                    </a:p>
                  </a:txBody>
                  <a:tcPr marL="45759" marR="45759" marT="22878" marB="22878" anchor="ctr">
                    <a:solidFill>
                      <a:schemeClr val="bg2"/>
                    </a:solidFill>
                  </a:tcPr>
                </a:tc>
                <a:extLst>
                  <a:ext uri="{0D108BD9-81ED-4DB2-BD59-A6C34878D82A}">
                    <a16:rowId xmlns:a16="http://schemas.microsoft.com/office/drawing/2014/main" val="1913859885"/>
                  </a:ext>
                </a:extLst>
              </a:tr>
              <a:tr h="253227">
                <a:tc>
                  <a:txBody>
                    <a:bodyPr/>
                    <a:lstStyle/>
                    <a:p>
                      <a:r>
                        <a:rPr lang="fr-FR" sz="1300" dirty="0">
                          <a:solidFill>
                            <a:schemeClr val="tx1"/>
                          </a:solidFill>
                          <a:latin typeface="+mn-lt"/>
                          <a:cs typeface="Arial" panose="020B0604020202020204" pitchFamily="34" charset="0"/>
                        </a:rPr>
                        <a:t>1.6 PAH with </a:t>
                      </a:r>
                      <a:r>
                        <a:rPr lang="en-CA" sz="1300" noProof="0" dirty="0">
                          <a:solidFill>
                            <a:schemeClr val="tx1"/>
                          </a:solidFill>
                          <a:latin typeface="+mn-lt"/>
                          <a:cs typeface="Arial" panose="020B0604020202020204" pitchFamily="34" charset="0"/>
                        </a:rPr>
                        <a:t>overt</a:t>
                      </a:r>
                      <a:r>
                        <a:rPr lang="fr-FR" sz="1300" dirty="0">
                          <a:solidFill>
                            <a:schemeClr val="tx1"/>
                          </a:solidFill>
                          <a:latin typeface="+mn-lt"/>
                          <a:cs typeface="Arial" panose="020B0604020202020204" pitchFamily="34" charset="0"/>
                        </a:rPr>
                        <a:t> </a:t>
                      </a:r>
                      <a:r>
                        <a:rPr lang="en-US" sz="1300" noProof="0" dirty="0">
                          <a:solidFill>
                            <a:schemeClr val="tx1"/>
                          </a:solidFill>
                          <a:latin typeface="+mn-lt"/>
                          <a:cs typeface="Arial" panose="020B0604020202020204" pitchFamily="34" charset="0"/>
                        </a:rPr>
                        <a:t>signs</a:t>
                      </a:r>
                      <a:r>
                        <a:rPr lang="fr-FR" sz="1300" dirty="0">
                          <a:solidFill>
                            <a:schemeClr val="tx1"/>
                          </a:solidFill>
                          <a:latin typeface="+mn-lt"/>
                          <a:cs typeface="Arial" panose="020B0604020202020204" pitchFamily="34" charset="0"/>
                        </a:rPr>
                        <a:t> of </a:t>
                      </a:r>
                      <a:r>
                        <a:rPr lang="en-US" sz="1300" noProof="0" dirty="0">
                          <a:solidFill>
                            <a:schemeClr val="tx1"/>
                          </a:solidFill>
                          <a:latin typeface="+mn-lt"/>
                          <a:cs typeface="Arial" panose="020B0604020202020204" pitchFamily="34" charset="0"/>
                        </a:rPr>
                        <a:t>venous</a:t>
                      </a:r>
                      <a:r>
                        <a:rPr lang="fr-FR" sz="1300" dirty="0">
                          <a:solidFill>
                            <a:schemeClr val="tx1"/>
                          </a:solidFill>
                          <a:latin typeface="+mn-lt"/>
                          <a:cs typeface="Arial" panose="020B0604020202020204" pitchFamily="34" charset="0"/>
                        </a:rPr>
                        <a:t>/capillaires </a:t>
                      </a:r>
                      <a:endParaRPr lang="en-US" sz="1300" dirty="0">
                        <a:solidFill>
                          <a:schemeClr val="tx1"/>
                        </a:solidFill>
                        <a:latin typeface="+mn-lt"/>
                        <a:cs typeface="Arial" panose="020B0604020202020204" pitchFamily="34" charset="0"/>
                      </a:endParaRPr>
                    </a:p>
                  </a:txBody>
                  <a:tcPr marL="45759" marR="45759" marT="22878" marB="22878" anchor="ctr">
                    <a:solidFill>
                      <a:schemeClr val="bg2"/>
                    </a:solidFill>
                  </a:tcPr>
                </a:tc>
                <a:extLst>
                  <a:ext uri="{0D108BD9-81ED-4DB2-BD59-A6C34878D82A}">
                    <a16:rowId xmlns:a16="http://schemas.microsoft.com/office/drawing/2014/main" val="1878219749"/>
                  </a:ext>
                </a:extLst>
              </a:tr>
              <a:tr h="253227">
                <a:tc>
                  <a:txBody>
                    <a:bodyPr/>
                    <a:lstStyle/>
                    <a:p>
                      <a:r>
                        <a:rPr lang="en-US" sz="1300" dirty="0">
                          <a:solidFill>
                            <a:schemeClr val="tx1"/>
                          </a:solidFill>
                          <a:latin typeface="+mn-lt"/>
                          <a:cs typeface="Arial" panose="020B0604020202020204" pitchFamily="34" charset="0"/>
                        </a:rPr>
                        <a:t>        </a:t>
                      </a:r>
                      <a:r>
                        <a:rPr lang="fr-FR" sz="1300" dirty="0">
                          <a:solidFill>
                            <a:schemeClr val="tx1"/>
                          </a:solidFill>
                          <a:latin typeface="+mn-lt"/>
                          <a:cs typeface="Arial" panose="020B0604020202020204" pitchFamily="34" charset="0"/>
                        </a:rPr>
                        <a:t> (PVOD/PCH) </a:t>
                      </a:r>
                      <a:r>
                        <a:rPr lang="en-US" sz="1300" noProof="0" dirty="0">
                          <a:solidFill>
                            <a:schemeClr val="tx1"/>
                          </a:solidFill>
                          <a:latin typeface="+mn-lt"/>
                          <a:cs typeface="Arial" panose="020B0604020202020204" pitchFamily="34" charset="0"/>
                        </a:rPr>
                        <a:t>involvement</a:t>
                      </a:r>
                    </a:p>
                  </a:txBody>
                  <a:tcPr marL="45759" marR="45759" marT="22878" marB="22878" anchor="ctr">
                    <a:solidFill>
                      <a:schemeClr val="bg2"/>
                    </a:solidFill>
                  </a:tcPr>
                </a:tc>
                <a:extLst>
                  <a:ext uri="{0D108BD9-81ED-4DB2-BD59-A6C34878D82A}">
                    <a16:rowId xmlns:a16="http://schemas.microsoft.com/office/drawing/2014/main" val="3938745299"/>
                  </a:ext>
                </a:extLst>
              </a:tr>
              <a:tr h="253227">
                <a:tc>
                  <a:txBody>
                    <a:bodyPr/>
                    <a:lstStyle/>
                    <a:p>
                      <a:r>
                        <a:rPr lang="fr-FR" sz="1300" dirty="0">
                          <a:solidFill>
                            <a:schemeClr val="tx1"/>
                          </a:solidFill>
                          <a:latin typeface="+mn-lt"/>
                          <a:cs typeface="Arial" panose="020B0604020202020204" pitchFamily="34" charset="0"/>
                        </a:rPr>
                        <a:t>1.7 Persistent PH of the Newborn syndrome</a:t>
                      </a:r>
                      <a:endParaRPr lang="en-US" sz="1300" dirty="0">
                        <a:solidFill>
                          <a:schemeClr val="tx1"/>
                        </a:solidFill>
                        <a:latin typeface="+mn-lt"/>
                        <a:cs typeface="Arial" panose="020B0604020202020204" pitchFamily="34" charset="0"/>
                      </a:endParaRPr>
                    </a:p>
                  </a:txBody>
                  <a:tcPr marL="45759" marR="45759" marT="22878" marB="22878" anchor="ctr">
                    <a:solidFill>
                      <a:schemeClr val="bg2"/>
                    </a:solidFill>
                  </a:tcPr>
                </a:tc>
                <a:extLst>
                  <a:ext uri="{0D108BD9-81ED-4DB2-BD59-A6C34878D82A}">
                    <a16:rowId xmlns:a16="http://schemas.microsoft.com/office/drawing/2014/main" val="2410046806"/>
                  </a:ext>
                </a:extLst>
              </a:tr>
            </a:tbl>
          </a:graphicData>
        </a:graphic>
      </p:graphicFrame>
      <p:graphicFrame>
        <p:nvGraphicFramePr>
          <p:cNvPr id="28" name="Table 27">
            <a:extLst>
              <a:ext uri="{FF2B5EF4-FFF2-40B4-BE49-F238E27FC236}">
                <a16:creationId xmlns:a16="http://schemas.microsoft.com/office/drawing/2014/main" id="{56AA8822-3B4D-4755-8376-169EA4B72C5D}"/>
              </a:ext>
            </a:extLst>
          </p:cNvPr>
          <p:cNvGraphicFramePr>
            <a:graphicFrameLocks noGrp="1"/>
          </p:cNvGraphicFramePr>
          <p:nvPr>
            <p:extLst>
              <p:ext uri="{D42A27DB-BD31-4B8C-83A1-F6EECF244321}">
                <p14:modId xmlns:p14="http://schemas.microsoft.com/office/powerpoint/2010/main" val="727199964"/>
              </p:ext>
            </p:extLst>
          </p:nvPr>
        </p:nvGraphicFramePr>
        <p:xfrm>
          <a:off x="6025047" y="1144108"/>
          <a:ext cx="5158443" cy="1558318"/>
        </p:xfrm>
        <a:graphic>
          <a:graphicData uri="http://schemas.openxmlformats.org/drawingml/2006/table">
            <a:tbl>
              <a:tblPr firstRow="1" bandRow="1">
                <a:tableStyleId>{5C22544A-7EE6-4342-B048-85BDC9FD1C3A}</a:tableStyleId>
              </a:tblPr>
              <a:tblGrid>
                <a:gridCol w="5158443">
                  <a:extLst>
                    <a:ext uri="{9D8B030D-6E8A-4147-A177-3AD203B41FA5}">
                      <a16:colId xmlns:a16="http://schemas.microsoft.com/office/drawing/2014/main" val="577993811"/>
                    </a:ext>
                  </a:extLst>
                </a:gridCol>
              </a:tblGrid>
              <a:tr h="338938">
                <a:tc>
                  <a:txBody>
                    <a:bodyPr/>
                    <a:lstStyle/>
                    <a:p>
                      <a:pPr marL="0" indent="0">
                        <a:buNone/>
                      </a:pPr>
                      <a:r>
                        <a:rPr lang="en-GB" altLang="en-US" sz="1500" b="1" dirty="0">
                          <a:solidFill>
                            <a:schemeClr val="bg1"/>
                          </a:solidFill>
                          <a:effectLst/>
                          <a:latin typeface="+mn-lt"/>
                          <a:cs typeface="Arial" charset="0"/>
                        </a:rPr>
                        <a:t>3. </a:t>
                      </a:r>
                      <a:r>
                        <a:rPr lang="en-US" altLang="en-US" sz="1500" b="1" dirty="0">
                          <a:solidFill>
                            <a:schemeClr val="bg1"/>
                          </a:solidFill>
                          <a:effectLst/>
                          <a:latin typeface="+mn-lt"/>
                          <a:cs typeface="Arial" charset="0"/>
                        </a:rPr>
                        <a:t>PH due to lung diseases and/or hypoxia </a:t>
                      </a:r>
                      <a:endParaRPr lang="en-US" sz="1500" dirty="0">
                        <a:effectLst/>
                      </a:endParaRPr>
                    </a:p>
                  </a:txBody>
                  <a:tcPr marL="45759" marR="45759" marT="22878" marB="22878" anchor="ctr"/>
                </a:tc>
                <a:extLst>
                  <a:ext uri="{0D108BD9-81ED-4DB2-BD59-A6C34878D82A}">
                    <a16:rowId xmlns:a16="http://schemas.microsoft.com/office/drawing/2014/main" val="2740001840"/>
                  </a:ext>
                </a:extLst>
              </a:tr>
              <a:tr h="241382">
                <a:tc>
                  <a:txBody>
                    <a:bodyPr/>
                    <a:lstStyle/>
                    <a:p>
                      <a:r>
                        <a:rPr lang="en-US" sz="1300" dirty="0">
                          <a:solidFill>
                            <a:schemeClr val="tx1"/>
                          </a:solidFill>
                          <a:latin typeface="+mn-lt"/>
                          <a:cs typeface="Arial" pitchFamily="34" charset="0"/>
                        </a:rPr>
                        <a:t>3.1 Obstructive lung disease</a:t>
                      </a:r>
                      <a:endParaRPr lang="en-US" sz="1200" dirty="0">
                        <a:solidFill>
                          <a:schemeClr val="tx1"/>
                        </a:solidFill>
                        <a:latin typeface="+mn-lt"/>
                      </a:endParaRPr>
                    </a:p>
                  </a:txBody>
                  <a:tcPr marL="45759" marR="45759" marT="22878" marB="22878" anchor="ctr">
                    <a:solidFill>
                      <a:schemeClr val="bg2"/>
                    </a:solidFill>
                  </a:tcPr>
                </a:tc>
                <a:extLst>
                  <a:ext uri="{0D108BD9-81ED-4DB2-BD59-A6C34878D82A}">
                    <a16:rowId xmlns:a16="http://schemas.microsoft.com/office/drawing/2014/main" val="3556797471"/>
                  </a:ext>
                </a:extLst>
              </a:tr>
              <a:tr h="241382">
                <a:tc>
                  <a:txBody>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en-US" sz="1300" b="1" dirty="0">
                          <a:solidFill>
                            <a:schemeClr val="accent4"/>
                          </a:solidFill>
                          <a:latin typeface="+mn-lt"/>
                          <a:cs typeface="Arial" pitchFamily="34" charset="0"/>
                        </a:rPr>
                        <a:t>3.2 Restrictive lung disease </a:t>
                      </a:r>
                      <a:r>
                        <a:rPr lang="en-US" sz="1300" b="1" dirty="0">
                          <a:solidFill>
                            <a:srgbClr val="0070C0"/>
                          </a:solidFill>
                          <a:latin typeface="+mn-lt"/>
                          <a:cs typeface="Arial" pitchFamily="34" charset="0"/>
                        </a:rPr>
                        <a:t>(with respect to </a:t>
                      </a:r>
                      <a:r>
                        <a:rPr lang="en-US" sz="1300" b="1" dirty="0" err="1">
                          <a:solidFill>
                            <a:srgbClr val="0070C0"/>
                          </a:solidFill>
                          <a:latin typeface="+mn-lt"/>
                          <a:cs typeface="Arial" pitchFamily="34" charset="0"/>
                        </a:rPr>
                        <a:t>SSc</a:t>
                      </a:r>
                      <a:r>
                        <a:rPr lang="en-US" sz="1300" b="1" dirty="0">
                          <a:solidFill>
                            <a:srgbClr val="0070C0"/>
                          </a:solidFill>
                          <a:latin typeface="+mn-lt"/>
                          <a:cs typeface="Arial" pitchFamily="34" charset="0"/>
                        </a:rPr>
                        <a:t>)</a:t>
                      </a:r>
                      <a:endParaRPr lang="en-US" sz="1300" b="1" dirty="0">
                        <a:solidFill>
                          <a:schemeClr val="accent4"/>
                        </a:solidFill>
                        <a:latin typeface="+mn-lt"/>
                        <a:cs typeface="Arial" pitchFamily="34" charset="0"/>
                      </a:endParaRPr>
                    </a:p>
                  </a:txBody>
                  <a:tcPr marL="45759" marR="45759" marT="22878" marB="22878" anchor="ctr">
                    <a:solidFill>
                      <a:schemeClr val="bg2"/>
                    </a:solidFill>
                  </a:tcPr>
                </a:tc>
                <a:extLst>
                  <a:ext uri="{0D108BD9-81ED-4DB2-BD59-A6C34878D82A}">
                    <a16:rowId xmlns:a16="http://schemas.microsoft.com/office/drawing/2014/main" val="1129870883"/>
                  </a:ext>
                </a:extLst>
              </a:tr>
              <a:tr h="2413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dirty="0">
                          <a:solidFill>
                            <a:schemeClr val="tx1"/>
                          </a:solidFill>
                          <a:latin typeface="+mn-lt"/>
                          <a:cs typeface="Arial" pitchFamily="34" charset="0"/>
                        </a:rPr>
                        <a:t>3.3 Other lung disease with mixed restrictive/obstructive pattern </a:t>
                      </a:r>
                      <a:endParaRPr lang="fr-FR" sz="1200" dirty="0">
                        <a:solidFill>
                          <a:schemeClr val="tx1"/>
                        </a:solidFill>
                        <a:latin typeface="+mn-lt"/>
                        <a:cs typeface="Arial" pitchFamily="34" charset="0"/>
                      </a:endParaRPr>
                    </a:p>
                  </a:txBody>
                  <a:tcPr marL="45759" marR="45759" marT="22878" marB="22878" anchor="ctr">
                    <a:solidFill>
                      <a:schemeClr val="bg2"/>
                    </a:solidFill>
                  </a:tcPr>
                </a:tc>
                <a:extLst>
                  <a:ext uri="{0D108BD9-81ED-4DB2-BD59-A6C34878D82A}">
                    <a16:rowId xmlns:a16="http://schemas.microsoft.com/office/drawing/2014/main" val="3950483750"/>
                  </a:ext>
                </a:extLst>
              </a:tr>
              <a:tr h="241382">
                <a:tc>
                  <a:txBody>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en-US" sz="1300" dirty="0">
                          <a:solidFill>
                            <a:schemeClr val="tx1"/>
                          </a:solidFill>
                          <a:latin typeface="+mn-lt"/>
                          <a:cs typeface="Arial" pitchFamily="34" charset="0"/>
                        </a:rPr>
                        <a:t>3.4 Hypoxia without lung disease</a:t>
                      </a:r>
                    </a:p>
                  </a:txBody>
                  <a:tcPr marL="45759" marR="45759" marT="22878" marB="22878" anchor="ctr">
                    <a:solidFill>
                      <a:schemeClr val="bg2"/>
                    </a:solidFill>
                  </a:tcPr>
                </a:tc>
                <a:extLst>
                  <a:ext uri="{0D108BD9-81ED-4DB2-BD59-A6C34878D82A}">
                    <a16:rowId xmlns:a16="http://schemas.microsoft.com/office/drawing/2014/main" val="1374070435"/>
                  </a:ext>
                </a:extLst>
              </a:tr>
              <a:tr h="0">
                <a:tc>
                  <a:txBody>
                    <a:bodyPr/>
                    <a:lstStyle/>
                    <a:p>
                      <a:r>
                        <a:rPr lang="en-US" sz="1300" dirty="0">
                          <a:solidFill>
                            <a:schemeClr val="tx1"/>
                          </a:solidFill>
                          <a:latin typeface="+mn-lt"/>
                          <a:cs typeface="Arial" pitchFamily="34" charset="0"/>
                        </a:rPr>
                        <a:t>3.5 Developmental lung disorders</a:t>
                      </a:r>
                      <a:endParaRPr lang="en-US" sz="1200" dirty="0">
                        <a:solidFill>
                          <a:schemeClr val="tx1"/>
                        </a:solidFill>
                        <a:latin typeface="+mn-lt"/>
                      </a:endParaRPr>
                    </a:p>
                  </a:txBody>
                  <a:tcPr marL="45759" marR="45759" marT="22878" marB="22878" anchor="ctr">
                    <a:solidFill>
                      <a:schemeClr val="bg2"/>
                    </a:solidFill>
                  </a:tcPr>
                </a:tc>
                <a:extLst>
                  <a:ext uri="{0D108BD9-81ED-4DB2-BD59-A6C34878D82A}">
                    <a16:rowId xmlns:a16="http://schemas.microsoft.com/office/drawing/2014/main" val="3429382020"/>
                  </a:ext>
                </a:extLst>
              </a:tr>
            </a:tbl>
          </a:graphicData>
        </a:graphic>
      </p:graphicFrame>
      <p:graphicFrame>
        <p:nvGraphicFramePr>
          <p:cNvPr id="29" name="Table 28">
            <a:extLst>
              <a:ext uri="{FF2B5EF4-FFF2-40B4-BE49-F238E27FC236}">
                <a16:creationId xmlns:a16="http://schemas.microsoft.com/office/drawing/2014/main" id="{DA4CD4BD-0032-4CA5-8D1E-266F957B1DE7}"/>
              </a:ext>
            </a:extLst>
          </p:cNvPr>
          <p:cNvGraphicFramePr>
            <a:graphicFrameLocks noGrp="1"/>
          </p:cNvGraphicFramePr>
          <p:nvPr/>
        </p:nvGraphicFramePr>
        <p:xfrm>
          <a:off x="6025047" y="2846446"/>
          <a:ext cx="5158443" cy="887650"/>
        </p:xfrm>
        <a:graphic>
          <a:graphicData uri="http://schemas.openxmlformats.org/drawingml/2006/table">
            <a:tbl>
              <a:tblPr firstRow="1" bandRow="1">
                <a:tableStyleId>{5C22544A-7EE6-4342-B048-85BDC9FD1C3A}</a:tableStyleId>
              </a:tblPr>
              <a:tblGrid>
                <a:gridCol w="5158443">
                  <a:extLst>
                    <a:ext uri="{9D8B030D-6E8A-4147-A177-3AD203B41FA5}">
                      <a16:colId xmlns:a16="http://schemas.microsoft.com/office/drawing/2014/main" val="577993811"/>
                    </a:ext>
                  </a:extLst>
                </a:gridCol>
              </a:tblGrid>
              <a:tr h="3389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500" b="1" dirty="0">
                          <a:solidFill>
                            <a:schemeClr val="bg1"/>
                          </a:solidFill>
                          <a:effectLst/>
                          <a:latin typeface="+mn-lt"/>
                          <a:cs typeface="Arial" charset="0"/>
                        </a:rPr>
                        <a:t>4. </a:t>
                      </a:r>
                      <a:r>
                        <a:rPr lang="en-US" altLang="en-US" sz="1500" b="1" dirty="0">
                          <a:solidFill>
                            <a:schemeClr val="bg1"/>
                          </a:solidFill>
                          <a:effectLst/>
                          <a:latin typeface="+mn-lt"/>
                          <a:cs typeface="Arial" charset="0"/>
                        </a:rPr>
                        <a:t>PH due to pulmonary artery obstruction</a:t>
                      </a:r>
                    </a:p>
                  </a:txBody>
                  <a:tcPr marL="45759" marR="45759" marT="22878" marB="22878" anchor="ctr"/>
                </a:tc>
                <a:extLst>
                  <a:ext uri="{0D108BD9-81ED-4DB2-BD59-A6C34878D82A}">
                    <a16:rowId xmlns:a16="http://schemas.microsoft.com/office/drawing/2014/main" val="2740001840"/>
                  </a:ext>
                </a:extLst>
              </a:tr>
              <a:tr h="297275">
                <a:tc>
                  <a:txBody>
                    <a:bodyPr/>
                    <a:lstStyle/>
                    <a:p>
                      <a:pPr defTabSz="609585">
                        <a:defRPr/>
                      </a:pPr>
                      <a:endParaRPr lang="en-US" sz="400" dirty="0">
                        <a:solidFill>
                          <a:schemeClr val="tx1"/>
                        </a:solidFill>
                        <a:latin typeface="+mn-lt"/>
                        <a:cs typeface="Arial" pitchFamily="34" charset="0"/>
                      </a:endParaRPr>
                    </a:p>
                    <a:p>
                      <a:pPr defTabSz="609585">
                        <a:defRPr/>
                      </a:pPr>
                      <a:r>
                        <a:rPr lang="en-US" sz="1300" dirty="0">
                          <a:solidFill>
                            <a:schemeClr val="tx1"/>
                          </a:solidFill>
                          <a:latin typeface="+mn-lt"/>
                          <a:cs typeface="Arial" pitchFamily="34" charset="0"/>
                        </a:rPr>
                        <a:t>4.1 Chronic thromboembolic PH</a:t>
                      </a:r>
                    </a:p>
                  </a:txBody>
                  <a:tcPr marL="45759" marR="45759" marT="22878" marB="22878" anchor="ctr">
                    <a:solidFill>
                      <a:schemeClr val="bg2"/>
                    </a:solidFill>
                  </a:tcPr>
                </a:tc>
                <a:extLst>
                  <a:ext uri="{0D108BD9-81ED-4DB2-BD59-A6C34878D82A}">
                    <a16:rowId xmlns:a16="http://schemas.microsoft.com/office/drawing/2014/main" val="3556797471"/>
                  </a:ext>
                </a:extLst>
              </a:tr>
              <a:tr h="164886">
                <a:tc>
                  <a:txBody>
                    <a:bodyPr/>
                    <a:lstStyle/>
                    <a:p>
                      <a:pPr defTabSz="609585">
                        <a:defRPr/>
                      </a:pPr>
                      <a:r>
                        <a:rPr lang="en-US" sz="1300" dirty="0">
                          <a:solidFill>
                            <a:schemeClr val="tx1"/>
                          </a:solidFill>
                          <a:latin typeface="+mn-lt"/>
                          <a:cs typeface="Arial" pitchFamily="34" charset="0"/>
                        </a:rPr>
                        <a:t>4.2 Other pulmonary artery obstructions</a:t>
                      </a:r>
                    </a:p>
                  </a:txBody>
                  <a:tcPr marL="45759" marR="45759" marT="22878" marB="22878" anchor="ctr">
                    <a:solidFill>
                      <a:schemeClr val="bg2"/>
                    </a:solidFill>
                  </a:tcPr>
                </a:tc>
                <a:extLst>
                  <a:ext uri="{0D108BD9-81ED-4DB2-BD59-A6C34878D82A}">
                    <a16:rowId xmlns:a16="http://schemas.microsoft.com/office/drawing/2014/main" val="1129870883"/>
                  </a:ext>
                </a:extLst>
              </a:tr>
            </a:tbl>
          </a:graphicData>
        </a:graphic>
      </p:graphicFrame>
      <p:graphicFrame>
        <p:nvGraphicFramePr>
          <p:cNvPr id="30" name="Table 29">
            <a:extLst>
              <a:ext uri="{FF2B5EF4-FFF2-40B4-BE49-F238E27FC236}">
                <a16:creationId xmlns:a16="http://schemas.microsoft.com/office/drawing/2014/main" id="{8936EDBB-0C65-41B5-AC89-1628A1F3A85A}"/>
              </a:ext>
            </a:extLst>
          </p:cNvPr>
          <p:cNvGraphicFramePr>
            <a:graphicFrameLocks noGrp="1"/>
          </p:cNvGraphicFramePr>
          <p:nvPr>
            <p:extLst>
              <p:ext uri="{D42A27DB-BD31-4B8C-83A1-F6EECF244321}">
                <p14:modId xmlns:p14="http://schemas.microsoft.com/office/powerpoint/2010/main" val="3221750981"/>
              </p:ext>
            </p:extLst>
          </p:nvPr>
        </p:nvGraphicFramePr>
        <p:xfrm>
          <a:off x="6025047" y="3903198"/>
          <a:ext cx="5158443" cy="1314442"/>
        </p:xfrm>
        <a:graphic>
          <a:graphicData uri="http://schemas.openxmlformats.org/drawingml/2006/table">
            <a:tbl>
              <a:tblPr firstRow="1" bandRow="1">
                <a:tableStyleId>{5C22544A-7EE6-4342-B048-85BDC9FD1C3A}</a:tableStyleId>
              </a:tblPr>
              <a:tblGrid>
                <a:gridCol w="5158443">
                  <a:extLst>
                    <a:ext uri="{9D8B030D-6E8A-4147-A177-3AD203B41FA5}">
                      <a16:colId xmlns:a16="http://schemas.microsoft.com/office/drawing/2014/main" val="577993811"/>
                    </a:ext>
                  </a:extLst>
                </a:gridCol>
              </a:tblGrid>
              <a:tr h="3389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500" b="1" dirty="0">
                          <a:solidFill>
                            <a:schemeClr val="bg1"/>
                          </a:solidFill>
                          <a:effectLst/>
                          <a:latin typeface="+mn-lt"/>
                          <a:cs typeface="Arial" charset="0"/>
                        </a:rPr>
                        <a:t>5. </a:t>
                      </a:r>
                      <a:r>
                        <a:rPr lang="en-US" altLang="en-US" sz="1500" b="1" dirty="0">
                          <a:solidFill>
                            <a:schemeClr val="bg1"/>
                          </a:solidFill>
                          <a:effectLst/>
                          <a:latin typeface="+mn-lt"/>
                          <a:cs typeface="Arial" charset="0"/>
                        </a:rPr>
                        <a:t>PH with unclear mechanisms</a:t>
                      </a:r>
                    </a:p>
                  </a:txBody>
                  <a:tcPr marL="45759" marR="45759" marT="22878" marB="22878" anchor="ctr"/>
                </a:tc>
                <a:extLst>
                  <a:ext uri="{0D108BD9-81ED-4DB2-BD59-A6C34878D82A}">
                    <a16:rowId xmlns:a16="http://schemas.microsoft.com/office/drawing/2014/main" val="2740001840"/>
                  </a:ext>
                </a:extLst>
              </a:tr>
              <a:tr h="241382">
                <a:tc>
                  <a:txBody>
                    <a:bodyPr/>
                    <a:lstStyle/>
                    <a:p>
                      <a:pPr defTabSz="609585">
                        <a:defRPr/>
                      </a:pPr>
                      <a:r>
                        <a:rPr lang="en-US" sz="1300" dirty="0">
                          <a:solidFill>
                            <a:schemeClr val="tx1"/>
                          </a:solidFill>
                          <a:latin typeface="+mn-lt"/>
                          <a:cs typeface="Arial" pitchFamily="34" charset="0"/>
                        </a:rPr>
                        <a:t>5.1 Hematologic disorders</a:t>
                      </a:r>
                    </a:p>
                  </a:txBody>
                  <a:tcPr marL="45759" marR="45759" marT="22878" marB="22878" anchor="ctr">
                    <a:solidFill>
                      <a:schemeClr val="bg2"/>
                    </a:solidFill>
                  </a:tcPr>
                </a:tc>
                <a:extLst>
                  <a:ext uri="{0D108BD9-81ED-4DB2-BD59-A6C34878D82A}">
                    <a16:rowId xmlns:a16="http://schemas.microsoft.com/office/drawing/2014/main" val="3556797471"/>
                  </a:ext>
                </a:extLst>
              </a:tr>
              <a:tr h="241382">
                <a:tc>
                  <a:txBody>
                    <a:bodyPr/>
                    <a:lstStyle/>
                    <a:p>
                      <a:pPr defTabSz="609585">
                        <a:defRPr/>
                      </a:pPr>
                      <a:r>
                        <a:rPr lang="en-US" sz="1300" dirty="0">
                          <a:solidFill>
                            <a:schemeClr val="tx1"/>
                          </a:solidFill>
                          <a:latin typeface="+mn-lt"/>
                          <a:cs typeface="Arial" pitchFamily="34" charset="0"/>
                        </a:rPr>
                        <a:t>5.2 Systemic disorders </a:t>
                      </a:r>
                    </a:p>
                  </a:txBody>
                  <a:tcPr marL="45759" marR="45759" marT="22878" marB="22878" anchor="ctr">
                    <a:solidFill>
                      <a:schemeClr val="bg2"/>
                    </a:solidFill>
                  </a:tcPr>
                </a:tc>
                <a:extLst>
                  <a:ext uri="{0D108BD9-81ED-4DB2-BD59-A6C34878D82A}">
                    <a16:rowId xmlns:a16="http://schemas.microsoft.com/office/drawing/2014/main" val="1129870883"/>
                  </a:ext>
                </a:extLst>
              </a:tr>
              <a:tr h="2413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dirty="0">
                          <a:solidFill>
                            <a:schemeClr val="tx1"/>
                          </a:solidFill>
                          <a:latin typeface="+mn-lt"/>
                          <a:cs typeface="Arial" pitchFamily="34" charset="0"/>
                        </a:rPr>
                        <a:t>5.3 Others</a:t>
                      </a:r>
                    </a:p>
                  </a:txBody>
                  <a:tcPr marL="45759" marR="45759" marT="22878" marB="22878" anchor="ctr">
                    <a:solidFill>
                      <a:schemeClr val="bg2"/>
                    </a:solidFill>
                  </a:tcPr>
                </a:tc>
                <a:extLst>
                  <a:ext uri="{0D108BD9-81ED-4DB2-BD59-A6C34878D82A}">
                    <a16:rowId xmlns:a16="http://schemas.microsoft.com/office/drawing/2014/main" val="3950483750"/>
                  </a:ext>
                </a:extLst>
              </a:tr>
              <a:tr h="241382">
                <a:tc>
                  <a:txBody>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en-US" sz="1300" b="1" dirty="0">
                          <a:solidFill>
                            <a:schemeClr val="accent4"/>
                          </a:solidFill>
                          <a:latin typeface="+mn-lt"/>
                          <a:cs typeface="Arial" pitchFamily="34" charset="0"/>
                        </a:rPr>
                        <a:t>5.4 Complex congenital heart disease</a:t>
                      </a:r>
                    </a:p>
                  </a:txBody>
                  <a:tcPr marL="45759" marR="45759" marT="22878" marB="22878" anchor="ctr">
                    <a:solidFill>
                      <a:schemeClr val="bg2"/>
                    </a:solidFill>
                  </a:tcPr>
                </a:tc>
                <a:extLst>
                  <a:ext uri="{0D108BD9-81ED-4DB2-BD59-A6C34878D82A}">
                    <a16:rowId xmlns:a16="http://schemas.microsoft.com/office/drawing/2014/main" val="1374070435"/>
                  </a:ext>
                </a:extLst>
              </a:tr>
            </a:tbl>
          </a:graphicData>
        </a:graphic>
      </p:graphicFrame>
      <p:graphicFrame>
        <p:nvGraphicFramePr>
          <p:cNvPr id="31" name="Table 30">
            <a:extLst>
              <a:ext uri="{FF2B5EF4-FFF2-40B4-BE49-F238E27FC236}">
                <a16:creationId xmlns:a16="http://schemas.microsoft.com/office/drawing/2014/main" id="{DD6B78A4-B51A-408D-B967-06218B54ABBF}"/>
              </a:ext>
            </a:extLst>
          </p:cNvPr>
          <p:cNvGraphicFramePr>
            <a:graphicFrameLocks noGrp="1"/>
          </p:cNvGraphicFramePr>
          <p:nvPr/>
        </p:nvGraphicFramePr>
        <p:xfrm>
          <a:off x="1331086" y="4760595"/>
          <a:ext cx="4502553" cy="1482175"/>
        </p:xfrm>
        <a:graphic>
          <a:graphicData uri="http://schemas.openxmlformats.org/drawingml/2006/table">
            <a:tbl>
              <a:tblPr firstRow="1" bandRow="1">
                <a:tableStyleId>{5C22544A-7EE6-4342-B048-85BDC9FD1C3A}</a:tableStyleId>
              </a:tblPr>
              <a:tblGrid>
                <a:gridCol w="4502553">
                  <a:extLst>
                    <a:ext uri="{9D8B030D-6E8A-4147-A177-3AD203B41FA5}">
                      <a16:colId xmlns:a16="http://schemas.microsoft.com/office/drawing/2014/main" val="577993811"/>
                    </a:ext>
                  </a:extLst>
                </a:gridCol>
              </a:tblGrid>
              <a:tr h="3336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500" b="1" dirty="0">
                          <a:solidFill>
                            <a:schemeClr val="bg1"/>
                          </a:solidFill>
                          <a:effectLst/>
                          <a:latin typeface="+mn-lt"/>
                          <a:cs typeface="Arial" charset="0"/>
                        </a:rPr>
                        <a:t>2. PH due to left heart disease</a:t>
                      </a:r>
                      <a:endParaRPr lang="en-US" altLang="en-US" sz="1500" b="1" dirty="0">
                        <a:solidFill>
                          <a:schemeClr val="bg1"/>
                        </a:solidFill>
                        <a:effectLst/>
                        <a:latin typeface="+mn-lt"/>
                        <a:cs typeface="Arial" charset="0"/>
                      </a:endParaRPr>
                    </a:p>
                  </a:txBody>
                  <a:tcPr marL="45759" marR="45759" marT="22878" marB="22878" anchor="ctr"/>
                </a:tc>
                <a:extLst>
                  <a:ext uri="{0D108BD9-81ED-4DB2-BD59-A6C34878D82A}">
                    <a16:rowId xmlns:a16="http://schemas.microsoft.com/office/drawing/2014/main" val="2740001840"/>
                  </a:ext>
                </a:extLst>
              </a:tr>
              <a:tr h="254643">
                <a:tc>
                  <a:txBody>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en-US" sz="1300" dirty="0">
                          <a:solidFill>
                            <a:schemeClr val="tx1"/>
                          </a:solidFill>
                          <a:latin typeface="+mn-lt"/>
                          <a:cs typeface="Arial" pitchFamily="34" charset="0"/>
                        </a:rPr>
                        <a:t>2.1 PH due to heart failure with preserved EF </a:t>
                      </a:r>
                    </a:p>
                  </a:txBody>
                  <a:tcPr marL="45759" marR="45759" marT="22878" marB="22878" anchor="ctr">
                    <a:solidFill>
                      <a:schemeClr val="bg2"/>
                    </a:solidFill>
                  </a:tcPr>
                </a:tc>
                <a:extLst>
                  <a:ext uri="{0D108BD9-81ED-4DB2-BD59-A6C34878D82A}">
                    <a16:rowId xmlns:a16="http://schemas.microsoft.com/office/drawing/2014/main" val="3556797471"/>
                  </a:ext>
                </a:extLst>
              </a:tr>
              <a:tr h="267540">
                <a:tc>
                  <a:txBody>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en-US" sz="1300" dirty="0">
                          <a:solidFill>
                            <a:schemeClr val="tx1"/>
                          </a:solidFill>
                          <a:latin typeface="+mn-lt"/>
                          <a:cs typeface="Arial" pitchFamily="34" charset="0"/>
                        </a:rPr>
                        <a:t>2.2 PH due to heart failure with reduced EF</a:t>
                      </a:r>
                    </a:p>
                  </a:txBody>
                  <a:tcPr marL="45759" marR="45759" marT="22878" marB="22878" anchor="ctr">
                    <a:solidFill>
                      <a:schemeClr val="bg2"/>
                    </a:solidFill>
                  </a:tcPr>
                </a:tc>
                <a:extLst>
                  <a:ext uri="{0D108BD9-81ED-4DB2-BD59-A6C34878D82A}">
                    <a16:rowId xmlns:a16="http://schemas.microsoft.com/office/drawing/2014/main" val="1129870883"/>
                  </a:ext>
                </a:extLst>
              </a:tr>
              <a:tr h="2758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dirty="0">
                          <a:solidFill>
                            <a:schemeClr val="tx1"/>
                          </a:solidFill>
                          <a:latin typeface="+mn-lt"/>
                          <a:cs typeface="Arial" pitchFamily="34" charset="0"/>
                        </a:rPr>
                        <a:t>2.3 Valvular heart disease</a:t>
                      </a:r>
                    </a:p>
                  </a:txBody>
                  <a:tcPr marL="45759" marR="45759" marT="22878" marB="22878" anchor="ctr">
                    <a:solidFill>
                      <a:schemeClr val="bg2"/>
                    </a:solidFill>
                  </a:tcPr>
                </a:tc>
                <a:extLst>
                  <a:ext uri="{0D108BD9-81ED-4DB2-BD59-A6C34878D82A}">
                    <a16:rowId xmlns:a16="http://schemas.microsoft.com/office/drawing/2014/main" val="3950483750"/>
                  </a:ext>
                </a:extLst>
              </a:tr>
              <a:tr h="350460">
                <a:tc>
                  <a:txBody>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en-US" sz="1300" dirty="0">
                          <a:solidFill>
                            <a:schemeClr val="tx1"/>
                          </a:solidFill>
                          <a:latin typeface="+mn-lt"/>
                          <a:cs typeface="Arial" pitchFamily="34" charset="0"/>
                        </a:rPr>
                        <a:t>2.4 Congenital post-capillary obstructive lesions</a:t>
                      </a:r>
                      <a:endParaRPr lang="fr-FR" sz="1300" dirty="0">
                        <a:solidFill>
                          <a:schemeClr val="tx1"/>
                        </a:solidFill>
                        <a:latin typeface="+mn-lt"/>
                        <a:cs typeface="Arial" panose="020B0604020202020204" pitchFamily="34" charset="0"/>
                      </a:endParaRPr>
                    </a:p>
                  </a:txBody>
                  <a:tcPr marL="45759" marR="45759" marT="22878" marB="22878" anchor="ctr">
                    <a:solidFill>
                      <a:schemeClr val="bg2"/>
                    </a:solidFill>
                  </a:tcPr>
                </a:tc>
                <a:extLst>
                  <a:ext uri="{0D108BD9-81ED-4DB2-BD59-A6C34878D82A}">
                    <a16:rowId xmlns:a16="http://schemas.microsoft.com/office/drawing/2014/main" val="1374070435"/>
                  </a:ext>
                </a:extLst>
              </a:tr>
            </a:tbl>
          </a:graphicData>
        </a:graphic>
      </p:graphicFrame>
      <p:sp>
        <p:nvSpPr>
          <p:cNvPr id="9" name="Footer Placeholder 8">
            <a:extLst>
              <a:ext uri="{FF2B5EF4-FFF2-40B4-BE49-F238E27FC236}">
                <a16:creationId xmlns:a16="http://schemas.microsoft.com/office/drawing/2014/main" id="{B9BFA149-CCA2-AD5C-9D11-3D88EFC660AD}"/>
              </a:ext>
            </a:extLst>
          </p:cNvPr>
          <p:cNvSpPr>
            <a:spLocks noGrp="1"/>
          </p:cNvSpPr>
          <p:nvPr>
            <p:ph type="ftr" sz="quarter" idx="3"/>
          </p:nvPr>
        </p:nvSpPr>
        <p:spPr/>
        <p:txBody>
          <a:bodyPr/>
          <a:lstStyle/>
          <a:p>
            <a:r>
              <a:rPr lang="fr-FR" sz="1000" dirty="0"/>
              <a:t>Simonneau G, et al. </a:t>
            </a:r>
            <a:r>
              <a:rPr lang="fr-FR" sz="1000" i="1" dirty="0" err="1"/>
              <a:t>Eur</a:t>
            </a:r>
            <a:r>
              <a:rPr lang="fr-FR" sz="1000" i="1" dirty="0"/>
              <a:t> </a:t>
            </a:r>
            <a:r>
              <a:rPr lang="fr-FR" sz="1000" i="1" dirty="0" err="1"/>
              <a:t>Respir</a:t>
            </a:r>
            <a:r>
              <a:rPr lang="fr-FR" sz="1000" i="1" dirty="0"/>
              <a:t> J. </a:t>
            </a:r>
            <a:r>
              <a:rPr lang="fr-FR" sz="1000" dirty="0"/>
              <a:t>2019 Jan 24;53(1):1801913. </a:t>
            </a:r>
            <a:r>
              <a:rPr lang="fr-FR" sz="1000" dirty="0" err="1"/>
              <a:t>doi</a:t>
            </a:r>
            <a:r>
              <a:rPr lang="fr-FR" sz="1000" dirty="0"/>
              <a:t>: 10.1183/13993003.01913-2018</a:t>
            </a:r>
          </a:p>
        </p:txBody>
      </p:sp>
    </p:spTree>
    <p:extLst>
      <p:ext uri="{BB962C8B-B14F-4D97-AF65-F5344CB8AC3E}">
        <p14:creationId xmlns:p14="http://schemas.microsoft.com/office/powerpoint/2010/main" val="1042328243"/>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4252</TotalTime>
  <Words>833</Words>
  <Application>Microsoft Office PowerPoint</Application>
  <PresentationFormat>Widescreen</PresentationFormat>
  <Paragraphs>98</Paragraphs>
  <Slides>7</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Century Gothic</vt:lpstr>
      <vt:lpstr>Wingdings</vt:lpstr>
      <vt:lpstr>IMPACT-PH-22-NEW</vt:lpstr>
      <vt:lpstr>Addressing PH Subtypes: Raising Awareness of Understudied Populations</vt:lpstr>
      <vt:lpstr>Disclaimer</vt:lpstr>
      <vt:lpstr>Learning Objectives</vt:lpstr>
      <vt:lpstr>Setting the Stage – What Are the Understudied PH Populations?</vt:lpstr>
      <vt:lpstr>Where Have Studies of PAH Been Focused?</vt:lpstr>
      <vt:lpstr>WSPH 2018: Clinical Classification of PH</vt:lpstr>
      <vt:lpstr>WSPH 2018: Clinical Classification of PH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Jeffrey Knapp</cp:lastModifiedBy>
  <cp:revision>204</cp:revision>
  <cp:lastPrinted>2022-07-13T12:52:09Z</cp:lastPrinted>
  <dcterms:created xsi:type="dcterms:W3CDTF">2019-05-10T15:43:12Z</dcterms:created>
  <dcterms:modified xsi:type="dcterms:W3CDTF">2022-07-27T16:31:58Z</dcterms:modified>
</cp:coreProperties>
</file>