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2.xml" ContentType="application/vnd.openxmlformats-officedocument.presentationml.tags+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80" r:id="rId5"/>
  </p:sldMasterIdLst>
  <p:notesMasterIdLst>
    <p:notesMasterId r:id="rId22"/>
  </p:notesMasterIdLst>
  <p:sldIdLst>
    <p:sldId id="1303" r:id="rId6"/>
    <p:sldId id="265" r:id="rId7"/>
    <p:sldId id="256" r:id="rId8"/>
    <p:sldId id="2147375300" r:id="rId9"/>
    <p:sldId id="2147375301" r:id="rId10"/>
    <p:sldId id="2147375302" r:id="rId11"/>
    <p:sldId id="2147375303" r:id="rId12"/>
    <p:sldId id="2147375309" r:id="rId13"/>
    <p:sldId id="2147375304" r:id="rId14"/>
    <p:sldId id="2147375310" r:id="rId15"/>
    <p:sldId id="2147375305" r:id="rId16"/>
    <p:sldId id="2147375311" r:id="rId17"/>
    <p:sldId id="2147375306" r:id="rId18"/>
    <p:sldId id="2147375307" r:id="rId19"/>
    <p:sldId id="2147375308"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795131-F131-DD8D-EC92-75A68C2343BF}" name="Tim Person" initials="TP" userId="S::tperson@ushealthconnect.com::b2b484d9-01a2-453c-8946-0f01071f09e2" providerId="AD"/>
  <p188:author id="{D152F57E-B2C8-EFF5-D23B-2510005833EF}" name="Miranda Rafferty" initials="MR" userId="S::mrafferty@ushealthconnect.com::5da9b471-329d-4caa-811b-8b7f79d54e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0C0DD1-9D36-2548-B7A8-23EFD602A878}" v="10" dt="2024-03-15T18:32:45.700"/>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1" autoAdjust="0"/>
    <p:restoredTop sz="96327" autoAdjust="0"/>
  </p:normalViewPr>
  <p:slideViewPr>
    <p:cSldViewPr snapToGrid="0">
      <p:cViewPr varScale="1">
        <p:scale>
          <a:sx n="103" d="100"/>
          <a:sy n="103" d="100"/>
        </p:scale>
        <p:origin x="1014" y="126"/>
      </p:cViewPr>
      <p:guideLst>
        <p:guide orient="horz" pos="2160"/>
        <p:guide pos="3840"/>
        <p:guide orient="horz" pos="720"/>
        <p:guide pos="5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9210797193886"/>
          <c:y val="0.14017617021227594"/>
          <c:w val="0.76037200685867568"/>
          <c:h val="0.72429430869687128"/>
        </c:manualLayout>
      </c:layout>
      <c:scatterChart>
        <c:scatterStyle val="lineMarker"/>
        <c:varyColors val="0"/>
        <c:ser>
          <c:idx val="0"/>
          <c:order val="0"/>
          <c:tx>
            <c:strRef>
              <c:f>Sheet1!$A$3:$A$6</c:f>
              <c:strCache>
                <c:ptCount val="1"/>
                <c:pt idx="0">
                  <c:v>Isch Haem MI ACM</c:v>
                </c:pt>
              </c:strCache>
            </c:strRef>
          </c:tx>
          <c:spPr>
            <a:ln w="28575">
              <a:noFill/>
            </a:ln>
          </c:spPr>
          <c:marker>
            <c:symbol val="diamond"/>
            <c:size val="10"/>
            <c:spPr>
              <a:solidFill>
                <a:schemeClr val="bg2"/>
              </a:solidFill>
              <a:ln>
                <a:solidFill>
                  <a:schemeClr val="bg2"/>
                </a:solidFill>
              </a:ln>
            </c:spPr>
          </c:marker>
          <c:errBars>
            <c:errDir val="y"/>
            <c:errBarType val="plus"/>
            <c:errValType val="percentage"/>
            <c:noEndCap val="1"/>
            <c:val val="5"/>
            <c:spPr>
              <a:ln>
                <a:noFill/>
              </a:ln>
            </c:spPr>
          </c:errBars>
          <c:errBars>
            <c:errDir val="x"/>
            <c:errBarType val="both"/>
            <c:errValType val="cust"/>
            <c:noEndCap val="0"/>
            <c:plus>
              <c:numRef>
                <c:f>Sheet1!$G$3:$G$6</c:f>
                <c:numCache>
                  <c:formatCode>General</c:formatCode>
                  <c:ptCount val="4"/>
                  <c:pt idx="0">
                    <c:v>9.9999999999999978E-2</c:v>
                  </c:pt>
                  <c:pt idx="1">
                    <c:v>0.15000000000000002</c:v>
                  </c:pt>
                  <c:pt idx="2">
                    <c:v>0.22999999999999998</c:v>
                  </c:pt>
                  <c:pt idx="3">
                    <c:v>4.9999999999999933E-2</c:v>
                  </c:pt>
                </c:numCache>
              </c:numRef>
            </c:plus>
            <c:minus>
              <c:numRef>
                <c:f>Sheet1!$F$3:$F$6</c:f>
                <c:numCache>
                  <c:formatCode>General</c:formatCode>
                  <c:ptCount val="4"/>
                  <c:pt idx="0">
                    <c:v>9.000000000000008E-2</c:v>
                  </c:pt>
                  <c:pt idx="1">
                    <c:v>0.10999999999999999</c:v>
                  </c:pt>
                  <c:pt idx="2">
                    <c:v>0.18999999999999995</c:v>
                  </c:pt>
                  <c:pt idx="3">
                    <c:v>5.0000000000000044E-2</c:v>
                  </c:pt>
                </c:numCache>
              </c:numRef>
            </c:minus>
            <c:spPr>
              <a:ln w="19050">
                <a:solidFill>
                  <a:schemeClr val="bg2"/>
                </a:solidFill>
              </a:ln>
            </c:spPr>
          </c:errBars>
          <c:xVal>
            <c:numRef>
              <c:f>Sheet1!$C$3:$C$6</c:f>
              <c:numCache>
                <c:formatCode>General</c:formatCode>
                <c:ptCount val="4"/>
                <c:pt idx="0">
                  <c:v>0.92</c:v>
                </c:pt>
                <c:pt idx="1">
                  <c:v>0.49</c:v>
                </c:pt>
                <c:pt idx="2">
                  <c:v>0.97</c:v>
                </c:pt>
                <c:pt idx="3">
                  <c:v>0.9</c:v>
                </c:pt>
              </c:numCache>
            </c:numRef>
          </c:xVal>
          <c:yVal>
            <c:numRef>
              <c:f>Sheet1!$B$3:$B$6</c:f>
              <c:numCache>
                <c:formatCode>General</c:formatCode>
                <c:ptCount val="4"/>
                <c:pt idx="0">
                  <c:v>4</c:v>
                </c:pt>
                <c:pt idx="1">
                  <c:v>3</c:v>
                </c:pt>
                <c:pt idx="2">
                  <c:v>2</c:v>
                </c:pt>
                <c:pt idx="3">
                  <c:v>1</c:v>
                </c:pt>
              </c:numCache>
            </c:numRef>
          </c:yVal>
          <c:smooth val="0"/>
          <c:extLst>
            <c:ext xmlns:c16="http://schemas.microsoft.com/office/drawing/2014/chart" uri="{C3380CC4-5D6E-409C-BE32-E72D297353CC}">
              <c16:uniqueId val="{00000000-FBF4-5140-913A-2CFDEAD6D0D0}"/>
            </c:ext>
          </c:extLst>
        </c:ser>
        <c:dLbls>
          <c:showLegendKey val="0"/>
          <c:showVal val="0"/>
          <c:showCatName val="0"/>
          <c:showSerName val="0"/>
          <c:showPercent val="0"/>
          <c:showBubbleSize val="0"/>
        </c:dLbls>
        <c:axId val="44133760"/>
        <c:axId val="33163520"/>
      </c:scatterChart>
      <c:valAx>
        <c:axId val="44133760"/>
        <c:scaling>
          <c:logBase val="2"/>
          <c:orientation val="minMax"/>
          <c:max val="2"/>
          <c:min val="0.25"/>
        </c:scaling>
        <c:delete val="0"/>
        <c:axPos val="b"/>
        <c:numFmt formatCode="General" sourceLinked="1"/>
        <c:majorTickMark val="out"/>
        <c:minorTickMark val="none"/>
        <c:tickLblPos val="nextTo"/>
        <c:spPr>
          <a:ln w="12700">
            <a:solidFill>
              <a:schemeClr val="tx1"/>
            </a:solidFill>
          </a:ln>
        </c:spPr>
        <c:txPr>
          <a:bodyPr/>
          <a:lstStyle/>
          <a:p>
            <a:pPr>
              <a:defRPr sz="1400">
                <a:solidFill>
                  <a:schemeClr val="tx1">
                    <a:lumMod val="65000"/>
                    <a:lumOff val="35000"/>
                  </a:schemeClr>
                </a:solidFill>
              </a:defRPr>
            </a:pPr>
            <a:endParaRPr lang="en-US"/>
          </a:p>
        </c:txPr>
        <c:crossAx val="33163520"/>
        <c:crosses val="autoZero"/>
        <c:crossBetween val="midCat"/>
        <c:majorUnit val="2"/>
      </c:valAx>
      <c:valAx>
        <c:axId val="33163520"/>
        <c:scaling>
          <c:orientation val="minMax"/>
          <c:max val="4.5"/>
          <c:min val="0.5"/>
        </c:scaling>
        <c:delete val="0"/>
        <c:axPos val="l"/>
        <c:numFmt formatCode="General" sourceLinked="1"/>
        <c:majorTickMark val="none"/>
        <c:minorTickMark val="none"/>
        <c:tickLblPos val="none"/>
        <c:spPr>
          <a:ln w="12700">
            <a:solidFill>
              <a:schemeClr val="tx1"/>
            </a:solidFill>
            <a:prstDash val="dash"/>
          </a:ln>
        </c:spPr>
        <c:crossAx val="44133760"/>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9210797193886"/>
          <c:y val="0.14017617021227594"/>
          <c:w val="0.76037200685867568"/>
          <c:h val="0.72429430869687128"/>
        </c:manualLayout>
      </c:layout>
      <c:scatterChart>
        <c:scatterStyle val="lineMarker"/>
        <c:varyColors val="0"/>
        <c:ser>
          <c:idx val="0"/>
          <c:order val="0"/>
          <c:tx>
            <c:strRef>
              <c:f>Sheet1!$A$3:$A$6</c:f>
              <c:strCache>
                <c:ptCount val="1"/>
                <c:pt idx="0">
                  <c:v>Isch Haem MI ACM</c:v>
                </c:pt>
              </c:strCache>
            </c:strRef>
          </c:tx>
          <c:spPr>
            <a:ln w="28575">
              <a:noFill/>
            </a:ln>
          </c:spPr>
          <c:marker>
            <c:symbol val="diamond"/>
            <c:size val="10"/>
            <c:spPr>
              <a:solidFill>
                <a:schemeClr val="bg2"/>
              </a:solidFill>
              <a:ln>
                <a:solidFill>
                  <a:schemeClr val="bg2"/>
                </a:solidFill>
              </a:ln>
            </c:spPr>
          </c:marker>
          <c:errBars>
            <c:errDir val="y"/>
            <c:errBarType val="plus"/>
            <c:errValType val="percentage"/>
            <c:noEndCap val="1"/>
            <c:val val="5"/>
            <c:spPr>
              <a:ln>
                <a:noFill/>
              </a:ln>
            </c:spPr>
          </c:errBars>
          <c:errBars>
            <c:errDir val="x"/>
            <c:errBarType val="both"/>
            <c:errValType val="cust"/>
            <c:noEndCap val="0"/>
            <c:plus>
              <c:numRef>
                <c:f>Sheet1!$G$3:$G$6</c:f>
                <c:numCache>
                  <c:formatCode>General</c:formatCode>
                  <c:ptCount val="4"/>
                  <c:pt idx="0">
                    <c:v>9.9999999999999978E-2</c:v>
                  </c:pt>
                  <c:pt idx="1">
                    <c:v>0.15000000000000002</c:v>
                  </c:pt>
                  <c:pt idx="2">
                    <c:v>0.22999999999999998</c:v>
                  </c:pt>
                  <c:pt idx="3">
                    <c:v>4.9999999999999933E-2</c:v>
                  </c:pt>
                </c:numCache>
              </c:numRef>
            </c:plus>
            <c:minus>
              <c:numRef>
                <c:f>Sheet1!$F$3:$F$6</c:f>
                <c:numCache>
                  <c:formatCode>General</c:formatCode>
                  <c:ptCount val="4"/>
                  <c:pt idx="0">
                    <c:v>9.000000000000008E-2</c:v>
                  </c:pt>
                  <c:pt idx="1">
                    <c:v>0.10999999999999999</c:v>
                  </c:pt>
                  <c:pt idx="2">
                    <c:v>0.18999999999999995</c:v>
                  </c:pt>
                  <c:pt idx="3">
                    <c:v>5.0000000000000044E-2</c:v>
                  </c:pt>
                </c:numCache>
              </c:numRef>
            </c:minus>
            <c:spPr>
              <a:ln w="19050">
                <a:solidFill>
                  <a:schemeClr val="bg2"/>
                </a:solidFill>
              </a:ln>
            </c:spPr>
          </c:errBars>
          <c:xVal>
            <c:numRef>
              <c:f>Sheet1!$C$3:$C$6</c:f>
              <c:numCache>
                <c:formatCode>General</c:formatCode>
                <c:ptCount val="4"/>
                <c:pt idx="0">
                  <c:v>0.92</c:v>
                </c:pt>
                <c:pt idx="1">
                  <c:v>0.49</c:v>
                </c:pt>
                <c:pt idx="2">
                  <c:v>0.97</c:v>
                </c:pt>
                <c:pt idx="3">
                  <c:v>0.9</c:v>
                </c:pt>
              </c:numCache>
            </c:numRef>
          </c:xVal>
          <c:yVal>
            <c:numRef>
              <c:f>Sheet1!$B$3:$B$6</c:f>
              <c:numCache>
                <c:formatCode>General</c:formatCode>
                <c:ptCount val="4"/>
                <c:pt idx="0">
                  <c:v>4</c:v>
                </c:pt>
                <c:pt idx="1">
                  <c:v>3</c:v>
                </c:pt>
                <c:pt idx="2">
                  <c:v>2</c:v>
                </c:pt>
                <c:pt idx="3">
                  <c:v>1</c:v>
                </c:pt>
              </c:numCache>
            </c:numRef>
          </c:yVal>
          <c:smooth val="0"/>
          <c:extLst>
            <c:ext xmlns:c16="http://schemas.microsoft.com/office/drawing/2014/chart" uri="{C3380CC4-5D6E-409C-BE32-E72D297353CC}">
              <c16:uniqueId val="{00000000-FBF4-5140-913A-2CFDEAD6D0D0}"/>
            </c:ext>
          </c:extLst>
        </c:ser>
        <c:dLbls>
          <c:showLegendKey val="0"/>
          <c:showVal val="0"/>
          <c:showCatName val="0"/>
          <c:showSerName val="0"/>
          <c:showPercent val="0"/>
          <c:showBubbleSize val="0"/>
        </c:dLbls>
        <c:axId val="44133760"/>
        <c:axId val="33163520"/>
      </c:scatterChart>
      <c:valAx>
        <c:axId val="44133760"/>
        <c:scaling>
          <c:logBase val="2"/>
          <c:orientation val="minMax"/>
          <c:max val="2"/>
          <c:min val="0.25"/>
        </c:scaling>
        <c:delete val="0"/>
        <c:axPos val="b"/>
        <c:numFmt formatCode="General" sourceLinked="1"/>
        <c:majorTickMark val="out"/>
        <c:minorTickMark val="none"/>
        <c:tickLblPos val="nextTo"/>
        <c:spPr>
          <a:ln w="12700">
            <a:solidFill>
              <a:schemeClr val="tx1"/>
            </a:solidFill>
          </a:ln>
        </c:spPr>
        <c:txPr>
          <a:bodyPr/>
          <a:lstStyle/>
          <a:p>
            <a:pPr>
              <a:defRPr sz="1400">
                <a:solidFill>
                  <a:schemeClr val="tx1">
                    <a:lumMod val="65000"/>
                    <a:lumOff val="35000"/>
                  </a:schemeClr>
                </a:solidFill>
              </a:defRPr>
            </a:pPr>
            <a:endParaRPr lang="en-US"/>
          </a:p>
        </c:txPr>
        <c:crossAx val="33163520"/>
        <c:crosses val="autoZero"/>
        <c:crossBetween val="midCat"/>
        <c:majorUnit val="2"/>
      </c:valAx>
      <c:valAx>
        <c:axId val="33163520"/>
        <c:scaling>
          <c:orientation val="minMax"/>
          <c:max val="4.5"/>
          <c:min val="0.5"/>
        </c:scaling>
        <c:delete val="0"/>
        <c:axPos val="l"/>
        <c:numFmt formatCode="General" sourceLinked="1"/>
        <c:majorTickMark val="none"/>
        <c:minorTickMark val="none"/>
        <c:tickLblPos val="none"/>
        <c:spPr>
          <a:ln w="12700">
            <a:solidFill>
              <a:schemeClr val="tx1"/>
            </a:solidFill>
            <a:prstDash val="dash"/>
          </a:ln>
        </c:spPr>
        <c:crossAx val="44133760"/>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88" y="744538"/>
            <a:ext cx="6615112" cy="37226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FE12A04-9E3C-4CA4-8E37-57D068AB06B1}"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32254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88" y="744538"/>
            <a:ext cx="6615112" cy="37226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FE12A04-9E3C-4CA4-8E37-57D068AB06B1}"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3314488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pic>
        <p:nvPicPr>
          <p:cNvPr id="2" name="Picture 36" descr="heart_title_slide_0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117" y="-1586"/>
            <a:ext cx="12194117"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Box 10"/>
          <p:cNvSpPr txBox="1">
            <a:spLocks noChangeArrowheads="1"/>
          </p:cNvSpPr>
          <p:nvPr/>
        </p:nvSpPr>
        <p:spPr bwMode="auto">
          <a:xfrm>
            <a:off x="9245600" y="5254670"/>
            <a:ext cx="203200" cy="1630363"/>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defRPr/>
            </a:pPr>
            <a:endParaRPr lang="en-US" sz="2800" b="1">
              <a:solidFill>
                <a:srgbClr val="000000"/>
              </a:solidFill>
              <a:latin typeface="Calibri" charset="0"/>
            </a:endParaRPr>
          </a:p>
        </p:txBody>
      </p:sp>
      <p:sp>
        <p:nvSpPr>
          <p:cNvPr id="4" name="Text Box 11"/>
          <p:cNvSpPr txBox="1">
            <a:spLocks noChangeArrowheads="1"/>
          </p:cNvSpPr>
          <p:nvPr/>
        </p:nvSpPr>
        <p:spPr bwMode="auto">
          <a:xfrm>
            <a:off x="11785600" y="5254670"/>
            <a:ext cx="406400" cy="1630363"/>
          </a:xfrm>
          <a:prstGeom prst="rect">
            <a:avLst/>
          </a:prstGeom>
          <a:solidFill>
            <a:srgbClr val="154DB5">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defRPr/>
            </a:pPr>
            <a:endParaRPr lang="en-US" sz="2800" b="1">
              <a:solidFill>
                <a:srgbClr val="000000"/>
              </a:solidFill>
              <a:latin typeface="Calibri" charset="0"/>
            </a:endParaRPr>
          </a:p>
        </p:txBody>
      </p:sp>
      <p:sp>
        <p:nvSpPr>
          <p:cNvPr id="5" name="Text Box 12"/>
          <p:cNvSpPr txBox="1">
            <a:spLocks noChangeArrowheads="1"/>
          </p:cNvSpPr>
          <p:nvPr/>
        </p:nvSpPr>
        <p:spPr bwMode="auto">
          <a:xfrm>
            <a:off x="6096003" y="5254625"/>
            <a:ext cx="457200" cy="1600200"/>
          </a:xfrm>
          <a:prstGeom prst="rect">
            <a:avLst/>
          </a:prstGeom>
          <a:solidFill>
            <a:schemeClr val="tx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defRPr/>
            </a:pPr>
            <a:endParaRPr lang="en-US" sz="2800" b="1">
              <a:solidFill>
                <a:srgbClr val="000000"/>
              </a:solidFill>
              <a:latin typeface="Calibri" charset="0"/>
            </a:endParaRPr>
          </a:p>
        </p:txBody>
      </p:sp>
      <p:sp>
        <p:nvSpPr>
          <p:cNvPr id="6" name="Text Box 13"/>
          <p:cNvSpPr txBox="1">
            <a:spLocks noChangeArrowheads="1"/>
          </p:cNvSpPr>
          <p:nvPr/>
        </p:nvSpPr>
        <p:spPr bwMode="auto">
          <a:xfrm>
            <a:off x="3050117" y="5254670"/>
            <a:ext cx="912283" cy="1630363"/>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defRPr/>
            </a:pPr>
            <a:endParaRPr lang="en-US" sz="2800" b="1">
              <a:solidFill>
                <a:srgbClr val="000000"/>
              </a:solidFill>
              <a:latin typeface="Calibri" charset="0"/>
            </a:endParaRPr>
          </a:p>
        </p:txBody>
      </p:sp>
      <p:sp>
        <p:nvSpPr>
          <p:cNvPr id="7" name="Text Box 29"/>
          <p:cNvSpPr txBox="1">
            <a:spLocks noChangeArrowheads="1"/>
          </p:cNvSpPr>
          <p:nvPr/>
        </p:nvSpPr>
        <p:spPr bwMode="auto">
          <a:xfrm>
            <a:off x="101600" y="5254670"/>
            <a:ext cx="711200" cy="1630363"/>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defRPr/>
            </a:pPr>
            <a:endParaRPr lang="en-US" sz="2800" b="1">
              <a:solidFill>
                <a:srgbClr val="000000"/>
              </a:solidFill>
              <a:latin typeface="Calibri" charset="0"/>
            </a:endParaRPr>
          </a:p>
        </p:txBody>
      </p:sp>
      <p:sp>
        <p:nvSpPr>
          <p:cNvPr id="8" name="Text Box 30"/>
          <p:cNvSpPr txBox="1">
            <a:spLocks noChangeArrowheads="1"/>
          </p:cNvSpPr>
          <p:nvPr/>
        </p:nvSpPr>
        <p:spPr bwMode="auto">
          <a:xfrm>
            <a:off x="0" y="5254670"/>
            <a:ext cx="406400" cy="1630363"/>
          </a:xfrm>
          <a:prstGeom prst="rect">
            <a:avLst/>
          </a:prstGeom>
          <a:solidFill>
            <a:schemeClr val="tx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defRPr/>
            </a:pPr>
            <a:endParaRPr lang="en-US" sz="2800" b="1">
              <a:solidFill>
                <a:srgbClr val="000000"/>
              </a:solidFill>
              <a:latin typeface="Calibri" charset="0"/>
            </a:endParaRPr>
          </a:p>
        </p:txBody>
      </p:sp>
      <p:sp>
        <p:nvSpPr>
          <p:cNvPr id="9" name="Text Box 20"/>
          <p:cNvSpPr txBox="1">
            <a:spLocks noChangeArrowheads="1"/>
          </p:cNvSpPr>
          <p:nvPr userDrawn="1"/>
        </p:nvSpPr>
        <p:spPr bwMode="auto">
          <a:xfrm>
            <a:off x="0" y="5105400"/>
            <a:ext cx="12192000" cy="228600"/>
          </a:xfrm>
          <a:prstGeom prst="rect">
            <a:avLst/>
          </a:prstGeom>
          <a:solidFill>
            <a:schemeClr val="accent1"/>
          </a:solidFill>
          <a:ln w="38100">
            <a:solidFill>
              <a:schemeClr val="accent1"/>
            </a:solidFill>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a:solidFill>
                <a:srgbClr val="000000"/>
              </a:solidFill>
              <a:latin typeface="Calibri" charset="0"/>
            </a:endParaRPr>
          </a:p>
        </p:txBody>
      </p:sp>
      <p:pic>
        <p:nvPicPr>
          <p:cNvPr id="10" name="Picture 17" descr="image0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64057" y="4343400"/>
            <a:ext cx="2910417"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677596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 Content">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lvl1pPr algn="l" rtl="0" eaLnBrk="1" fontAlgn="base" hangingPunct="1">
              <a:spcBef>
                <a:spcPct val="0"/>
              </a:spcBef>
              <a:spcAft>
                <a:spcPct val="0"/>
              </a:spcAft>
              <a:defRPr lang="en-GB" sz="2400" b="0" noProof="0" dirty="0">
                <a:solidFill>
                  <a:schemeClr val="bg2"/>
                </a:solidFill>
                <a:latin typeface="+mj-lt"/>
                <a:ea typeface="+mj-ea"/>
                <a:cs typeface="+mj-cs"/>
              </a:defRPr>
            </a:lvl1pPr>
          </a:lstStyle>
          <a:p>
            <a:r>
              <a:rPr lang="en-GB" noProof="0" dirty="0"/>
              <a:t>Click to edit Master title text</a:t>
            </a:r>
          </a:p>
        </p:txBody>
      </p:sp>
      <p:sp>
        <p:nvSpPr>
          <p:cNvPr id="7" name="Content Placeholder 6"/>
          <p:cNvSpPr>
            <a:spLocks noGrp="1"/>
          </p:cNvSpPr>
          <p:nvPr>
            <p:ph sz="quarter" idx="10" hasCustomPrompt="1"/>
          </p:nvPr>
        </p:nvSpPr>
        <p:spPr>
          <a:xfrm>
            <a:off x="814920" y="1376364"/>
            <a:ext cx="11042649" cy="4860925"/>
          </a:xfrm>
        </p:spPr>
        <p:txBody>
          <a:bodyPr/>
          <a:lstStyle>
            <a:lvl1pPr>
              <a:defRPr lang="en-US" sz="1800" dirty="0">
                <a:solidFill>
                  <a:schemeClr val="tx1">
                    <a:lumMod val="65000"/>
                    <a:lumOff val="35000"/>
                  </a:schemeClr>
                </a:solidFill>
                <a:latin typeface="+mn-lt"/>
                <a:ea typeface="+mn-ea"/>
                <a:cs typeface="+mn-cs"/>
              </a:defRPr>
            </a:lvl1pPr>
          </a:lstStyle>
          <a:p>
            <a:pPr marL="268288" lvl="0" indent="-268288" algn="l" rtl="0" eaLnBrk="1" fontAlgn="base" hangingPunct="1">
              <a:spcBef>
                <a:spcPct val="25000"/>
              </a:spcBef>
              <a:spcAft>
                <a:spcPct val="0"/>
              </a:spcAft>
              <a:buClr>
                <a:schemeClr val="bg2"/>
              </a:buClr>
              <a:buSzPct val="80000"/>
              <a:buFont typeface="Wingdings" panose="05000000000000000000" pitchFamily="2" charset="2"/>
              <a:buChar char=""/>
              <a:tabLst>
                <a:tab pos="1238250" algn="l"/>
              </a:tabLst>
            </a:pPr>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3895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Sub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text</a:t>
            </a:r>
            <a:endParaRPr lang="en-GB" dirty="0"/>
          </a:p>
        </p:txBody>
      </p:sp>
      <p:sp>
        <p:nvSpPr>
          <p:cNvPr id="5" name="Table Placeholder 4"/>
          <p:cNvSpPr>
            <a:spLocks noGrp="1"/>
          </p:cNvSpPr>
          <p:nvPr>
            <p:ph type="tbl" sz="quarter" idx="11" hasCustomPrompt="1"/>
          </p:nvPr>
        </p:nvSpPr>
        <p:spPr>
          <a:xfrm>
            <a:off x="816015" y="1825200"/>
            <a:ext cx="11041567" cy="4365288"/>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
        <p:nvSpPr>
          <p:cNvPr id="4" name="Rectangle 40"/>
          <p:cNvSpPr>
            <a:spLocks noGrp="1" noChangeArrowheads="1"/>
          </p:cNvSpPr>
          <p:nvPr>
            <p:ph type="subTitle" sz="quarter" idx="1" hasCustomPrompt="1"/>
          </p:nvPr>
        </p:nvSpPr>
        <p:spPr>
          <a:xfrm>
            <a:off x="817035" y="1376799"/>
            <a:ext cx="11040533" cy="396391"/>
          </a:xfrm>
          <a:prstGeom prst="rect">
            <a:avLst/>
          </a:prstGeom>
          <a:extLst>
            <a:ext uri="{91240B29-F687-4f45-9708-019B960494DF}">
              <a14:hiddenLine xmlns:a14="http://schemas.microsoft.com/office/drawing/2010/main" xmlns=""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46937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81678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05887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75973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66342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79549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727737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21052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297023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62564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7936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3/19/2024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0355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 id="2147483677" r:id="rId17"/>
    <p:sldLayoutId id="2147483678" r:id="rId18"/>
    <p:sldLayoutId id="2147483679" r:id="rId19"/>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3/19/2024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7964057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4.xml"/><Relationship Id="rId1" Type="http://schemas.openxmlformats.org/officeDocument/2006/relationships/slideLayout" Target="../slideLayouts/slideLayout26.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mededonthego.com/Video/program/1143" TargetMode="External"/><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6.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hyperlink" Target="mailto:support@MedEdOTG.com" TargetMode="External"/><Relationship Id="rId10" Type="http://schemas.openxmlformats.org/officeDocument/2006/relationships/image" Target="../media/image10.png"/><Relationship Id="rId4" Type="http://schemas.openxmlformats.org/officeDocument/2006/relationships/hyperlink" Target="http://www.mededonthego.com/" TargetMode="External"/><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6FCCEA9-47C4-25DB-150D-4911D23024B7}"/>
              </a:ext>
            </a:extLst>
          </p:cNvPr>
          <p:cNvSpPr>
            <a:spLocks noGrp="1"/>
          </p:cNvSpPr>
          <p:nvPr>
            <p:ph type="title"/>
          </p:nvPr>
        </p:nvSpPr>
        <p:spPr>
          <a:xfrm>
            <a:off x="831850" y="1101482"/>
            <a:ext cx="10515600" cy="2825748"/>
          </a:xfrm>
        </p:spPr>
        <p:txBody>
          <a:bodyPr/>
          <a:lstStyle/>
          <a:p>
            <a:r>
              <a:rPr lang="en-US" dirty="0"/>
              <a:t>Case Study – </a:t>
            </a:r>
            <a:br>
              <a:rPr lang="en-US" dirty="0"/>
            </a:br>
            <a:r>
              <a:rPr lang="en-US" dirty="0"/>
              <a:t>New Guideline Recommendations Into Clinical Practice For the Patient With AF</a:t>
            </a:r>
          </a:p>
        </p:txBody>
      </p:sp>
      <p:sp>
        <p:nvSpPr>
          <p:cNvPr id="11" name="Text Placeholder 10">
            <a:extLst>
              <a:ext uri="{FF2B5EF4-FFF2-40B4-BE49-F238E27FC236}">
                <a16:creationId xmlns:a16="http://schemas.microsoft.com/office/drawing/2014/main" id="{9BC65DC4-8AF4-D76F-33CB-AECD44BBB57E}"/>
              </a:ext>
            </a:extLst>
          </p:cNvPr>
          <p:cNvSpPr>
            <a:spLocks noGrp="1"/>
          </p:cNvSpPr>
          <p:nvPr>
            <p:ph type="body" idx="1"/>
          </p:nvPr>
        </p:nvSpPr>
        <p:spPr>
          <a:xfrm>
            <a:off x="831850" y="4208463"/>
            <a:ext cx="10515600" cy="2389107"/>
          </a:xfrm>
        </p:spPr>
        <p:txBody>
          <a:bodyPr vert="horz" lIns="91440" tIns="45720" rIns="91440" bIns="45720" rtlCol="0" anchor="t">
            <a:normAutofit fontScale="85000" lnSpcReduction="20000"/>
          </a:bodyPr>
          <a:lstStyle/>
          <a:p>
            <a:r>
              <a:rPr lang="en-US" dirty="0" err="1"/>
              <a:t>Manesh</a:t>
            </a:r>
            <a:r>
              <a:rPr lang="en-US" dirty="0"/>
              <a:t> R. Patel, MD</a:t>
            </a:r>
          </a:p>
          <a:p>
            <a:r>
              <a:rPr lang="en-US" dirty="0"/>
              <a:t>Richard S. Stack Distinguished Professor</a:t>
            </a:r>
          </a:p>
          <a:p>
            <a:r>
              <a:rPr lang="en-US" dirty="0"/>
              <a:t>Chief, Division of Cardiology</a:t>
            </a:r>
          </a:p>
          <a:p>
            <a:r>
              <a:rPr lang="en-US" dirty="0">
                <a:latin typeface="Calibri"/>
                <a:cs typeface="Calibri"/>
              </a:rPr>
              <a:t>Co-Director, Duke Heart Center</a:t>
            </a:r>
          </a:p>
          <a:p>
            <a:r>
              <a:rPr lang="en-US" dirty="0"/>
              <a:t>Duke Clinical Research Institute</a:t>
            </a:r>
          </a:p>
          <a:p>
            <a:r>
              <a:rPr lang="en-US" dirty="0"/>
              <a:t>Duke University</a:t>
            </a:r>
          </a:p>
          <a:p>
            <a:r>
              <a:rPr lang="en-US" dirty="0"/>
              <a:t>Durham, NC</a:t>
            </a:r>
          </a:p>
        </p:txBody>
      </p:sp>
    </p:spTree>
    <p:extLst>
      <p:ext uri="{BB962C8B-B14F-4D97-AF65-F5344CB8AC3E}">
        <p14:creationId xmlns:p14="http://schemas.microsoft.com/office/powerpoint/2010/main" val="582915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0440" y="2568248"/>
            <a:ext cx="10515600" cy="3555683"/>
          </a:xfrm>
        </p:spPr>
        <p:txBody>
          <a:bodyPr/>
          <a:lstStyle/>
          <a:p>
            <a:pPr marL="514350" indent="-514350">
              <a:buFont typeface="+mj-lt"/>
              <a:buAutoNum type="arabicPeriod"/>
            </a:pPr>
            <a:r>
              <a:rPr lang="en-US" dirty="0">
                <a:latin typeface="+mn-lt"/>
              </a:rPr>
              <a:t>CHADS</a:t>
            </a:r>
            <a:r>
              <a:rPr lang="en-US" baseline="-25000" dirty="0">
                <a:latin typeface="+mn-lt"/>
              </a:rPr>
              <a:t>2</a:t>
            </a:r>
            <a:endParaRPr lang="en-US" dirty="0">
              <a:latin typeface="+mn-lt"/>
            </a:endParaRPr>
          </a:p>
          <a:p>
            <a:pPr marL="514350" indent="-514350">
              <a:buFont typeface="+mj-lt"/>
              <a:buAutoNum type="arabicPeriod"/>
            </a:pPr>
            <a:r>
              <a:rPr lang="en-US" dirty="0">
                <a:latin typeface="+mn-lt"/>
              </a:rPr>
              <a:t>CHA</a:t>
            </a:r>
            <a:r>
              <a:rPr lang="en-US" baseline="-25000" dirty="0">
                <a:latin typeface="+mn-lt"/>
              </a:rPr>
              <a:t>2</a:t>
            </a:r>
            <a:r>
              <a:rPr lang="en-US" dirty="0">
                <a:latin typeface="+mn-lt"/>
              </a:rPr>
              <a:t>DS</a:t>
            </a:r>
            <a:r>
              <a:rPr lang="en-US" baseline="-25000" dirty="0">
                <a:latin typeface="+mn-lt"/>
              </a:rPr>
              <a:t>2</a:t>
            </a:r>
            <a:r>
              <a:rPr lang="en-US" dirty="0">
                <a:latin typeface="+mn-lt"/>
              </a:rPr>
              <a:t>-VASc</a:t>
            </a:r>
          </a:p>
          <a:p>
            <a:pPr marL="514350" indent="-514350">
              <a:buFont typeface="+mj-lt"/>
              <a:buAutoNum type="arabicPeriod"/>
            </a:pPr>
            <a:r>
              <a:rPr lang="en-US" dirty="0">
                <a:latin typeface="+mn-lt"/>
              </a:rPr>
              <a:t>HAS-BLED</a:t>
            </a:r>
          </a:p>
          <a:p>
            <a:pPr marL="514350" indent="-514350">
              <a:buFont typeface="+mj-lt"/>
              <a:buAutoNum type="arabicPeriod"/>
            </a:pPr>
            <a:r>
              <a:rPr lang="en-US" dirty="0">
                <a:latin typeface="+mn-lt"/>
              </a:rPr>
              <a:t>Hemoglobin</a:t>
            </a:r>
          </a:p>
          <a:p>
            <a:pPr marL="514350" indent="-514350">
              <a:buFont typeface="+mj-lt"/>
              <a:buAutoNum type="arabicPeriod"/>
            </a:pPr>
            <a:r>
              <a:rPr lang="en-US" dirty="0">
                <a:latin typeface="+mn-lt"/>
              </a:rPr>
              <a:t>Creatinine</a:t>
            </a:r>
          </a:p>
        </p:txBody>
      </p:sp>
      <p:sp>
        <p:nvSpPr>
          <p:cNvPr id="2" name="Title 1"/>
          <p:cNvSpPr>
            <a:spLocks noGrp="1"/>
          </p:cNvSpPr>
          <p:nvPr>
            <p:ph type="title"/>
          </p:nvPr>
        </p:nvSpPr>
        <p:spPr/>
        <p:txBody>
          <a:bodyPr/>
          <a:lstStyle/>
          <a:p>
            <a:r>
              <a:rPr lang="en-US" dirty="0"/>
              <a:t>When Seeing an AF Patient in Clinic</a:t>
            </a:r>
          </a:p>
        </p:txBody>
      </p:sp>
      <p:sp>
        <p:nvSpPr>
          <p:cNvPr id="4" name="Title 1"/>
          <p:cNvSpPr txBox="1">
            <a:spLocks/>
          </p:cNvSpPr>
          <p:nvPr/>
        </p:nvSpPr>
        <p:spPr>
          <a:xfrm>
            <a:off x="980440" y="1403133"/>
            <a:ext cx="7807434" cy="867930"/>
          </a:xfrm>
          <a:prstGeom prst="rect">
            <a:avLst/>
          </a:prstGeom>
        </p:spPr>
        <p:txBody>
          <a:bodyPr vert="horz" wrap="square" lIns="0" tIns="45720" rIns="0" bIns="45720" rtlCol="0" anchor="t">
            <a:spAutoFit/>
          </a:bodyPr>
          <a:lstStyle>
            <a:lvl1pPr algn="l" defTabSz="457200" rtl="0" eaLnBrk="1" latinLnBrk="0" hangingPunct="1">
              <a:lnSpc>
                <a:spcPct val="90000"/>
              </a:lnSpc>
              <a:spcBef>
                <a:spcPct val="0"/>
              </a:spcBef>
              <a:buNone/>
              <a:defRPr sz="3600" b="0" i="0" kern="1200">
                <a:solidFill>
                  <a:schemeClr val="tx1"/>
                </a:solidFill>
                <a:latin typeface="Arial"/>
                <a:ea typeface="+mj-ea"/>
                <a:cs typeface="Arial"/>
              </a:defRPr>
            </a:lvl1pPr>
          </a:lstStyle>
          <a:p>
            <a:r>
              <a:rPr lang="en-US" sz="2800" dirty="0">
                <a:solidFill>
                  <a:schemeClr val="bg2">
                    <a:lumMod val="25000"/>
                  </a:schemeClr>
                </a:solidFill>
              </a:rPr>
              <a:t>If I could have one measure of patient vulnerability/risk, it would be:</a:t>
            </a:r>
          </a:p>
        </p:txBody>
      </p:sp>
      <p:sp>
        <p:nvSpPr>
          <p:cNvPr id="5" name="TextBox 4"/>
          <p:cNvSpPr txBox="1"/>
          <p:nvPr/>
        </p:nvSpPr>
        <p:spPr>
          <a:xfrm>
            <a:off x="6096000" y="2884269"/>
            <a:ext cx="4389120" cy="2062103"/>
          </a:xfrm>
          <a:prstGeom prst="rect">
            <a:avLst/>
          </a:prstGeom>
          <a:noFill/>
        </p:spPr>
        <p:txBody>
          <a:bodyPr wrap="square" rtlCol="0">
            <a:spAutoFit/>
          </a:bodyPr>
          <a:lstStyle/>
          <a:p>
            <a:r>
              <a:rPr lang="en-US" sz="3200" i="1" dirty="0">
                <a:solidFill>
                  <a:schemeClr val="accent1"/>
                </a:solidFill>
              </a:rPr>
              <a:t>There are no randomized trials of NOACs that used CHA</a:t>
            </a:r>
            <a:r>
              <a:rPr lang="en-US" sz="3200" i="1" baseline="-25000" dirty="0">
                <a:solidFill>
                  <a:schemeClr val="accent1"/>
                </a:solidFill>
              </a:rPr>
              <a:t>2</a:t>
            </a:r>
            <a:r>
              <a:rPr lang="en-US" sz="3200" i="1" dirty="0">
                <a:solidFill>
                  <a:schemeClr val="accent1"/>
                </a:solidFill>
              </a:rPr>
              <a:t>DS</a:t>
            </a:r>
            <a:r>
              <a:rPr lang="en-US" sz="3200" i="1" baseline="-25000" dirty="0">
                <a:solidFill>
                  <a:schemeClr val="accent1"/>
                </a:solidFill>
              </a:rPr>
              <a:t>2</a:t>
            </a:r>
            <a:r>
              <a:rPr lang="en-US" sz="3200" i="1" dirty="0">
                <a:solidFill>
                  <a:schemeClr val="accent1"/>
                </a:solidFill>
              </a:rPr>
              <a:t>-VASc</a:t>
            </a:r>
          </a:p>
        </p:txBody>
      </p:sp>
    </p:spTree>
    <p:extLst>
      <p:ext uri="{BB962C8B-B14F-4D97-AF65-F5344CB8AC3E}">
        <p14:creationId xmlns:p14="http://schemas.microsoft.com/office/powerpoint/2010/main" val="77055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24"/>
            <a:ext cx="10515600" cy="1105949"/>
          </a:xfrm>
        </p:spPr>
        <p:txBody>
          <a:bodyPr/>
          <a:lstStyle/>
          <a:p>
            <a:r>
              <a:rPr lang="en-US" dirty="0"/>
              <a:t>If I could have one measure of patient vulnerability/risk, it would be:</a:t>
            </a:r>
          </a:p>
        </p:txBody>
      </p:sp>
      <p:pic>
        <p:nvPicPr>
          <p:cNvPr id="6" name="Picture 5"/>
          <p:cNvPicPr>
            <a:picLocks noChangeAspect="1"/>
          </p:cNvPicPr>
          <p:nvPr/>
        </p:nvPicPr>
        <p:blipFill>
          <a:blip r:embed="rId2"/>
          <a:stretch>
            <a:fillRect/>
          </a:stretch>
        </p:blipFill>
        <p:spPr>
          <a:xfrm>
            <a:off x="2042862" y="2697346"/>
            <a:ext cx="8106276" cy="1244600"/>
          </a:xfrm>
          <a:prstGeom prst="rect">
            <a:avLst/>
          </a:prstGeom>
        </p:spPr>
      </p:pic>
      <p:sp>
        <p:nvSpPr>
          <p:cNvPr id="4" name="TextBox 3"/>
          <p:cNvSpPr txBox="1"/>
          <p:nvPr/>
        </p:nvSpPr>
        <p:spPr>
          <a:xfrm>
            <a:off x="2271462" y="2137202"/>
            <a:ext cx="4038600" cy="369332"/>
          </a:xfrm>
          <a:prstGeom prst="rect">
            <a:avLst/>
          </a:prstGeom>
          <a:noFill/>
        </p:spPr>
        <p:txBody>
          <a:bodyPr wrap="square" rtlCol="0">
            <a:spAutoFit/>
          </a:bodyPr>
          <a:lstStyle/>
          <a:p>
            <a:r>
              <a:rPr lang="en-US" dirty="0">
                <a:solidFill>
                  <a:schemeClr val="bg2">
                    <a:lumMod val="25000"/>
                  </a:schemeClr>
                </a:solidFill>
              </a:rPr>
              <a:t>Renal Function – estimated</a:t>
            </a:r>
          </a:p>
        </p:txBody>
      </p:sp>
    </p:spTree>
    <p:extLst>
      <p:ext uri="{BB962C8B-B14F-4D97-AF65-F5344CB8AC3E}">
        <p14:creationId xmlns:p14="http://schemas.microsoft.com/office/powerpoint/2010/main" val="118632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24"/>
            <a:ext cx="10515600" cy="1105949"/>
          </a:xfrm>
        </p:spPr>
        <p:txBody>
          <a:bodyPr/>
          <a:lstStyle/>
          <a:p>
            <a:r>
              <a:rPr lang="en-US" dirty="0"/>
              <a:t>If I could have one measure of patient vulnerability/risk, it would be:</a:t>
            </a:r>
          </a:p>
        </p:txBody>
      </p:sp>
      <p:pic>
        <p:nvPicPr>
          <p:cNvPr id="6" name="Picture 5"/>
          <p:cNvPicPr>
            <a:picLocks noChangeAspect="1"/>
          </p:cNvPicPr>
          <p:nvPr/>
        </p:nvPicPr>
        <p:blipFill>
          <a:blip r:embed="rId2"/>
          <a:stretch>
            <a:fillRect/>
          </a:stretch>
        </p:blipFill>
        <p:spPr>
          <a:xfrm>
            <a:off x="2042862" y="2697346"/>
            <a:ext cx="8106276" cy="1244600"/>
          </a:xfrm>
          <a:prstGeom prst="rect">
            <a:avLst/>
          </a:prstGeom>
        </p:spPr>
      </p:pic>
      <p:sp>
        <p:nvSpPr>
          <p:cNvPr id="3" name="TextBox 2"/>
          <p:cNvSpPr txBox="1"/>
          <p:nvPr/>
        </p:nvSpPr>
        <p:spPr>
          <a:xfrm>
            <a:off x="2281852" y="4410942"/>
            <a:ext cx="7649076" cy="584776"/>
          </a:xfrm>
          <a:prstGeom prst="rect">
            <a:avLst/>
          </a:prstGeom>
          <a:noFill/>
        </p:spPr>
        <p:txBody>
          <a:bodyPr wrap="square" rtlCol="0">
            <a:spAutoFit/>
          </a:bodyPr>
          <a:lstStyle/>
          <a:p>
            <a:pPr algn="ctr"/>
            <a:r>
              <a:rPr lang="en-US" sz="3200" dirty="0"/>
              <a:t>C H A</a:t>
            </a:r>
            <a:r>
              <a:rPr lang="en-US" sz="3200" baseline="-25000" dirty="0"/>
              <a:t>2</a:t>
            </a:r>
            <a:r>
              <a:rPr lang="en-US" sz="3200" dirty="0"/>
              <a:t> D </a:t>
            </a:r>
            <a:r>
              <a:rPr lang="en-US" sz="3200" dirty="0">
                <a:solidFill>
                  <a:srgbClr val="FF0000"/>
                </a:solidFill>
              </a:rPr>
              <a:t>S</a:t>
            </a:r>
            <a:r>
              <a:rPr lang="en-US" sz="3200" baseline="-25000" dirty="0">
                <a:solidFill>
                  <a:srgbClr val="FF0000"/>
                </a:solidFill>
              </a:rPr>
              <a:t>2</a:t>
            </a:r>
            <a:r>
              <a:rPr lang="en-US" sz="3200" dirty="0"/>
              <a:t> – V A </a:t>
            </a:r>
            <a:r>
              <a:rPr lang="en-US" sz="3200" dirty="0" err="1"/>
              <a:t>Sc</a:t>
            </a:r>
            <a:r>
              <a:rPr lang="en-US" sz="3200" dirty="0"/>
              <a:t> </a:t>
            </a:r>
          </a:p>
        </p:txBody>
      </p:sp>
      <p:sp>
        <p:nvSpPr>
          <p:cNvPr id="4" name="TextBox 3"/>
          <p:cNvSpPr txBox="1"/>
          <p:nvPr/>
        </p:nvSpPr>
        <p:spPr>
          <a:xfrm>
            <a:off x="2271462" y="2137202"/>
            <a:ext cx="4038600" cy="369332"/>
          </a:xfrm>
          <a:prstGeom prst="rect">
            <a:avLst/>
          </a:prstGeom>
          <a:noFill/>
        </p:spPr>
        <p:txBody>
          <a:bodyPr wrap="square" rtlCol="0">
            <a:spAutoFit/>
          </a:bodyPr>
          <a:lstStyle/>
          <a:p>
            <a:r>
              <a:rPr lang="en-US" dirty="0">
                <a:solidFill>
                  <a:schemeClr val="bg2">
                    <a:lumMod val="25000"/>
                  </a:schemeClr>
                </a:solidFill>
              </a:rPr>
              <a:t>Renal Function – estimated</a:t>
            </a:r>
          </a:p>
        </p:txBody>
      </p:sp>
    </p:spTree>
    <p:extLst>
      <p:ext uri="{BB962C8B-B14F-4D97-AF65-F5344CB8AC3E}">
        <p14:creationId xmlns:p14="http://schemas.microsoft.com/office/powerpoint/2010/main" val="113265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7609707"/>
              </p:ext>
            </p:extLst>
          </p:nvPr>
        </p:nvGraphicFramePr>
        <p:xfrm>
          <a:off x="838200" y="1285875"/>
          <a:ext cx="10515598" cy="4455242"/>
        </p:xfrm>
        <a:graphic>
          <a:graphicData uri="http://schemas.openxmlformats.org/drawingml/2006/table">
            <a:tbl>
              <a:tblPr firstRow="1" bandRow="1">
                <a:tableStyleId>{5C22544A-7EE6-4342-B048-85BDC9FD1C3A}</a:tableStyleId>
              </a:tblPr>
              <a:tblGrid>
                <a:gridCol w="3864269">
                  <a:extLst>
                    <a:ext uri="{9D8B030D-6E8A-4147-A177-3AD203B41FA5}">
                      <a16:colId xmlns:a16="http://schemas.microsoft.com/office/drawing/2014/main" val="20000"/>
                    </a:ext>
                  </a:extLst>
                </a:gridCol>
                <a:gridCol w="1624360">
                  <a:extLst>
                    <a:ext uri="{9D8B030D-6E8A-4147-A177-3AD203B41FA5}">
                      <a16:colId xmlns:a16="http://schemas.microsoft.com/office/drawing/2014/main" val="20001"/>
                    </a:ext>
                  </a:extLst>
                </a:gridCol>
                <a:gridCol w="1282390">
                  <a:extLst>
                    <a:ext uri="{9D8B030D-6E8A-4147-A177-3AD203B41FA5}">
                      <a16:colId xmlns:a16="http://schemas.microsoft.com/office/drawing/2014/main" val="20002"/>
                    </a:ext>
                  </a:extLst>
                </a:gridCol>
                <a:gridCol w="2171514">
                  <a:extLst>
                    <a:ext uri="{9D8B030D-6E8A-4147-A177-3AD203B41FA5}">
                      <a16:colId xmlns:a16="http://schemas.microsoft.com/office/drawing/2014/main" val="20003"/>
                    </a:ext>
                  </a:extLst>
                </a:gridCol>
                <a:gridCol w="1573065">
                  <a:extLst>
                    <a:ext uri="{9D8B030D-6E8A-4147-A177-3AD203B41FA5}">
                      <a16:colId xmlns:a16="http://schemas.microsoft.com/office/drawing/2014/main" val="20004"/>
                    </a:ext>
                  </a:extLst>
                </a:gridCol>
              </a:tblGrid>
              <a:tr h="457200">
                <a:tc>
                  <a:txBody>
                    <a:bodyPr/>
                    <a:lstStyle/>
                    <a:p>
                      <a:pPr marL="0" marR="0">
                        <a:spcBef>
                          <a:spcPts val="0"/>
                        </a:spcBef>
                        <a:spcAft>
                          <a:spcPts val="0"/>
                        </a:spcAft>
                      </a:pPr>
                      <a:r>
                        <a:rPr lang="en-US" sz="1500" dirty="0">
                          <a:solidFill>
                            <a:schemeClr val="bg1"/>
                          </a:solidFill>
                          <a:effectLst/>
                          <a:latin typeface="+mn-lt"/>
                          <a:ea typeface="Times New Roman"/>
                        </a:rPr>
                        <a:t> </a:t>
                      </a:r>
                      <a:endParaRPr lang="en-US" sz="1600" dirty="0">
                        <a:solidFill>
                          <a:schemeClr val="bg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500" b="1" dirty="0">
                          <a:solidFill>
                            <a:schemeClr val="bg1"/>
                          </a:solidFill>
                          <a:effectLst/>
                          <a:latin typeface="+mn-lt"/>
                          <a:ea typeface="Times New Roman"/>
                        </a:rPr>
                        <a:t>LR Chi-Square</a:t>
                      </a:r>
                      <a:endParaRPr lang="en-US" sz="1600" dirty="0">
                        <a:solidFill>
                          <a:schemeClr val="bg1"/>
                        </a:solidFill>
                        <a:effectLst/>
                        <a:latin typeface="+mn-lt"/>
                        <a:ea typeface="Times New Roman"/>
                      </a:endParaRP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b="1" dirty="0">
                          <a:solidFill>
                            <a:schemeClr val="bg1"/>
                          </a:solidFill>
                          <a:effectLst/>
                          <a:latin typeface="+mn-lt"/>
                          <a:ea typeface="Times New Roman"/>
                        </a:rPr>
                        <a:t>HR</a:t>
                      </a:r>
                      <a:endParaRPr lang="en-US" sz="1900" dirty="0">
                        <a:solidFill>
                          <a:schemeClr val="bg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500" b="1" dirty="0">
                          <a:solidFill>
                            <a:schemeClr val="bg1"/>
                          </a:solidFill>
                          <a:effectLst/>
                          <a:latin typeface="+mn-lt"/>
                          <a:ea typeface="Times New Roman"/>
                        </a:rPr>
                        <a:t>95% CI</a:t>
                      </a:r>
                      <a:endParaRPr lang="en-US" sz="1600" dirty="0">
                        <a:solidFill>
                          <a:schemeClr val="bg1"/>
                        </a:solidFill>
                        <a:effectLst/>
                        <a:latin typeface="+mn-lt"/>
                        <a:ea typeface="Times New Roman"/>
                      </a:endParaRPr>
                    </a:p>
                  </a:txBody>
                  <a:tcPr marL="68580" marR="68580" marT="0" marB="0" anchor="ctr"/>
                </a:tc>
                <a:tc>
                  <a:txBody>
                    <a:bodyPr/>
                    <a:lstStyle/>
                    <a:p>
                      <a:pPr marL="0" marR="0" algn="ctr">
                        <a:spcBef>
                          <a:spcPts val="0"/>
                        </a:spcBef>
                        <a:spcAft>
                          <a:spcPts val="0"/>
                        </a:spcAft>
                      </a:pPr>
                      <a:r>
                        <a:rPr lang="en-US" sz="1500" b="1" i="1" dirty="0">
                          <a:solidFill>
                            <a:schemeClr val="bg1"/>
                          </a:solidFill>
                          <a:effectLst/>
                          <a:latin typeface="+mn-lt"/>
                          <a:ea typeface="Times New Roman"/>
                        </a:rPr>
                        <a:t>P</a:t>
                      </a:r>
                      <a:r>
                        <a:rPr lang="en-US" sz="1500" b="1" dirty="0">
                          <a:solidFill>
                            <a:schemeClr val="bg1"/>
                          </a:solidFill>
                          <a:effectLst/>
                          <a:latin typeface="+mn-lt"/>
                          <a:ea typeface="Times New Roman"/>
                        </a:rPr>
                        <a:t>-value</a:t>
                      </a:r>
                      <a:endParaRPr lang="en-US" sz="1600" dirty="0">
                        <a:solidFill>
                          <a:schemeClr val="bg1"/>
                        </a:solidFill>
                        <a:effectLst/>
                        <a:latin typeface="+mn-lt"/>
                        <a:ea typeface="Times New Roman"/>
                      </a:endParaRPr>
                    </a:p>
                  </a:txBody>
                  <a:tcPr marL="68580" marR="68580" marT="0" marB="0" anchor="ctr"/>
                </a:tc>
                <a:extLst>
                  <a:ext uri="{0D108BD9-81ED-4DB2-BD59-A6C34878D82A}">
                    <a16:rowId xmlns:a16="http://schemas.microsoft.com/office/drawing/2014/main" val="10000"/>
                  </a:ext>
                </a:extLst>
              </a:tr>
              <a:tr h="318259">
                <a:tc>
                  <a:txBody>
                    <a:bodyPr/>
                    <a:lstStyle/>
                    <a:p>
                      <a:pPr marL="0" marR="0">
                        <a:spcBef>
                          <a:spcPts val="300"/>
                        </a:spcBef>
                        <a:spcAft>
                          <a:spcPts val="300"/>
                        </a:spcAft>
                      </a:pPr>
                      <a:r>
                        <a:rPr lang="en-US" sz="1500" dirty="0">
                          <a:solidFill>
                            <a:srgbClr val="000000"/>
                          </a:solidFill>
                          <a:effectLst/>
                          <a:latin typeface="+mn-lt"/>
                          <a:ea typeface="Times New Roman"/>
                        </a:rPr>
                        <a:t>Prior</a:t>
                      </a:r>
                      <a:r>
                        <a:rPr lang="en-US" sz="1500" baseline="0" dirty="0">
                          <a:solidFill>
                            <a:srgbClr val="000000"/>
                          </a:solidFill>
                          <a:effectLst/>
                          <a:latin typeface="+mn-lt"/>
                          <a:ea typeface="Times New Roman"/>
                        </a:rPr>
                        <a:t> </a:t>
                      </a:r>
                      <a:r>
                        <a:rPr lang="en-US" sz="1500" dirty="0">
                          <a:solidFill>
                            <a:srgbClr val="000000"/>
                          </a:solidFill>
                          <a:effectLst/>
                          <a:latin typeface="+mn-lt"/>
                          <a:ea typeface="Times New Roman"/>
                        </a:rPr>
                        <a:t>stroke or TIA </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40.77</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1.83</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1.51–2.20</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&lt;0.0001</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01"/>
                  </a:ext>
                </a:extLst>
              </a:tr>
              <a:tr h="366784">
                <a:tc>
                  <a:txBody>
                    <a:bodyPr/>
                    <a:lstStyle/>
                    <a:p>
                      <a:pPr marL="0" marR="0">
                        <a:spcBef>
                          <a:spcPts val="300"/>
                        </a:spcBef>
                        <a:spcAft>
                          <a:spcPts val="300"/>
                        </a:spcAft>
                      </a:pPr>
                      <a:r>
                        <a:rPr lang="en-US" sz="1500" b="0" dirty="0" err="1">
                          <a:solidFill>
                            <a:srgbClr val="000000"/>
                          </a:solidFill>
                          <a:effectLst/>
                          <a:latin typeface="+mn-lt"/>
                          <a:ea typeface="Times New Roman"/>
                        </a:rPr>
                        <a:t>CrCl</a:t>
                      </a:r>
                      <a:r>
                        <a:rPr lang="en-US" sz="1500" b="0" baseline="0" dirty="0">
                          <a:solidFill>
                            <a:srgbClr val="000000"/>
                          </a:solidFill>
                          <a:effectLst/>
                          <a:latin typeface="+mn-lt"/>
                          <a:ea typeface="Times New Roman"/>
                        </a:rPr>
                        <a:t> </a:t>
                      </a:r>
                      <a:r>
                        <a:rPr lang="en-US" sz="1500" b="0" dirty="0">
                          <a:solidFill>
                            <a:srgbClr val="000000"/>
                          </a:solidFill>
                          <a:effectLst/>
                          <a:latin typeface="+mn-lt"/>
                          <a:ea typeface="Times New Roman"/>
                        </a:rPr>
                        <a:t>(per</a:t>
                      </a:r>
                      <a:r>
                        <a:rPr lang="en-US" sz="1500" b="0" baseline="0" dirty="0">
                          <a:solidFill>
                            <a:srgbClr val="000000"/>
                          </a:solidFill>
                          <a:effectLst/>
                          <a:latin typeface="+mn-lt"/>
                          <a:ea typeface="Times New Roman"/>
                        </a:rPr>
                        <a:t> </a:t>
                      </a:r>
                      <a:r>
                        <a:rPr lang="en-US" sz="1500" b="0" dirty="0">
                          <a:solidFill>
                            <a:srgbClr val="000000"/>
                          </a:solidFill>
                          <a:effectLst/>
                          <a:latin typeface="+mn-lt"/>
                          <a:ea typeface="Times New Roman"/>
                        </a:rPr>
                        <a:t>10 mL/min decrease)</a:t>
                      </a:r>
                      <a:endParaRPr lang="en-US" sz="1600" b="0" dirty="0">
                        <a:solidFill>
                          <a:srgbClr val="000000"/>
                        </a:solidFill>
                        <a:effectLst/>
                        <a:latin typeface="+mn-lt"/>
                        <a:ea typeface="Times New Roman"/>
                      </a:endParaRPr>
                    </a:p>
                  </a:txBody>
                  <a:tcPr marL="68580" marR="68580" marT="0" marB="0" anchor="ctr">
                    <a:solidFill>
                      <a:srgbClr val="FFFF00"/>
                    </a:solidFill>
                  </a:tcPr>
                </a:tc>
                <a:tc>
                  <a:txBody>
                    <a:bodyPr/>
                    <a:lstStyle/>
                    <a:p>
                      <a:pPr marL="0" marR="0" algn="ctr">
                        <a:spcBef>
                          <a:spcPts val="300"/>
                        </a:spcBef>
                        <a:spcAft>
                          <a:spcPts val="300"/>
                        </a:spcAft>
                      </a:pPr>
                      <a:r>
                        <a:rPr lang="en-US" sz="1500" b="0">
                          <a:solidFill>
                            <a:srgbClr val="000000"/>
                          </a:solidFill>
                          <a:effectLst/>
                          <a:latin typeface="+mn-lt"/>
                          <a:ea typeface="Times New Roman"/>
                        </a:rPr>
                        <a:t>26.38</a:t>
                      </a:r>
                      <a:endParaRPr lang="en-US" sz="1600" b="0">
                        <a:solidFill>
                          <a:srgbClr val="000000"/>
                        </a:solidFill>
                        <a:effectLst/>
                        <a:latin typeface="+mn-lt"/>
                        <a:ea typeface="Times New Roman"/>
                      </a:endParaRPr>
                    </a:p>
                  </a:txBody>
                  <a:tcPr marL="68580" marR="68580" marT="0" marB="0" anchor="ctr">
                    <a:solidFill>
                      <a:srgbClr val="FFFF00"/>
                    </a:solidFill>
                  </a:tcPr>
                </a:tc>
                <a:tc>
                  <a:txBody>
                    <a:bodyPr/>
                    <a:lstStyle/>
                    <a:p>
                      <a:pPr marL="0" marR="0" algn="ctr">
                        <a:spcBef>
                          <a:spcPts val="300"/>
                        </a:spcBef>
                        <a:spcAft>
                          <a:spcPts val="300"/>
                        </a:spcAft>
                      </a:pPr>
                      <a:r>
                        <a:rPr lang="en-US" sz="1500" b="0" dirty="0">
                          <a:solidFill>
                            <a:srgbClr val="000000"/>
                          </a:solidFill>
                          <a:effectLst/>
                          <a:latin typeface="+mn-lt"/>
                          <a:ea typeface="Times New Roman"/>
                        </a:rPr>
                        <a:t>1.12</a:t>
                      </a:r>
                      <a:endParaRPr lang="en-US" sz="1600" b="0" dirty="0">
                        <a:solidFill>
                          <a:srgbClr val="000000"/>
                        </a:solidFill>
                        <a:effectLst/>
                        <a:latin typeface="+mn-lt"/>
                        <a:ea typeface="Times New Roman"/>
                      </a:endParaRPr>
                    </a:p>
                  </a:txBody>
                  <a:tcPr marL="68580" marR="68580" marT="0" marB="0" anchor="ctr">
                    <a:solidFill>
                      <a:srgbClr val="FFFF00"/>
                    </a:solidFill>
                  </a:tcPr>
                </a:tc>
                <a:tc>
                  <a:txBody>
                    <a:bodyPr/>
                    <a:lstStyle/>
                    <a:p>
                      <a:pPr marL="0" marR="0" algn="ctr">
                        <a:spcBef>
                          <a:spcPts val="300"/>
                        </a:spcBef>
                        <a:spcAft>
                          <a:spcPts val="300"/>
                        </a:spcAft>
                      </a:pPr>
                      <a:r>
                        <a:rPr lang="en-US" sz="1500" b="0" dirty="0">
                          <a:solidFill>
                            <a:srgbClr val="000000"/>
                          </a:solidFill>
                          <a:effectLst/>
                          <a:latin typeface="+mn-lt"/>
                          <a:ea typeface="Times New Roman"/>
                        </a:rPr>
                        <a:t>1.07–1.16</a:t>
                      </a:r>
                      <a:endParaRPr lang="en-US" sz="1600" b="0" dirty="0">
                        <a:solidFill>
                          <a:srgbClr val="000000"/>
                        </a:solidFill>
                        <a:effectLst/>
                        <a:latin typeface="+mn-lt"/>
                        <a:ea typeface="Times New Roman"/>
                      </a:endParaRPr>
                    </a:p>
                  </a:txBody>
                  <a:tcPr marL="68580" marR="68580" marT="0" marB="0" anchor="ctr">
                    <a:solidFill>
                      <a:srgbClr val="FFFF00"/>
                    </a:solidFill>
                  </a:tcPr>
                </a:tc>
                <a:tc>
                  <a:txBody>
                    <a:bodyPr/>
                    <a:lstStyle/>
                    <a:p>
                      <a:pPr marL="0" marR="0" algn="ctr">
                        <a:spcBef>
                          <a:spcPts val="300"/>
                        </a:spcBef>
                        <a:spcAft>
                          <a:spcPts val="300"/>
                        </a:spcAft>
                      </a:pPr>
                      <a:r>
                        <a:rPr lang="en-US" sz="1500" b="0" dirty="0">
                          <a:solidFill>
                            <a:srgbClr val="000000"/>
                          </a:solidFill>
                          <a:effectLst/>
                          <a:latin typeface="+mn-lt"/>
                          <a:ea typeface="Times New Roman"/>
                        </a:rPr>
                        <a:t>&lt;0.0001</a:t>
                      </a:r>
                      <a:endParaRPr lang="en-US" sz="1600" b="0" dirty="0">
                        <a:solidFill>
                          <a:srgbClr val="000000"/>
                        </a:solidFill>
                        <a:effectLst/>
                        <a:latin typeface="+mn-lt"/>
                        <a:ea typeface="Times New Roman"/>
                      </a:endParaRPr>
                    </a:p>
                  </a:txBody>
                  <a:tcPr marL="68580" marR="68580" marT="0" marB="0" anchor="ctr">
                    <a:solidFill>
                      <a:srgbClr val="FFFF00"/>
                    </a:solidFill>
                  </a:tcPr>
                </a:tc>
                <a:extLst>
                  <a:ext uri="{0D108BD9-81ED-4DB2-BD59-A6C34878D82A}">
                    <a16:rowId xmlns:a16="http://schemas.microsoft.com/office/drawing/2014/main" val="10002"/>
                  </a:ext>
                </a:extLst>
              </a:tr>
              <a:tr h="457200">
                <a:tc>
                  <a:txBody>
                    <a:bodyPr/>
                    <a:lstStyle/>
                    <a:p>
                      <a:pPr marL="0" marR="0">
                        <a:spcBef>
                          <a:spcPts val="300"/>
                        </a:spcBef>
                        <a:spcAft>
                          <a:spcPts val="300"/>
                        </a:spcAft>
                      </a:pPr>
                      <a:r>
                        <a:rPr lang="en-US" sz="1500" dirty="0">
                          <a:solidFill>
                            <a:srgbClr val="000000"/>
                          </a:solidFill>
                          <a:effectLst/>
                          <a:latin typeface="+mn-lt"/>
                          <a:ea typeface="Times New Roman"/>
                        </a:rPr>
                        <a:t>Diastolic BP</a:t>
                      </a:r>
                      <a:r>
                        <a:rPr lang="en-US" sz="1500" baseline="0" dirty="0">
                          <a:solidFill>
                            <a:srgbClr val="000000"/>
                          </a:solidFill>
                          <a:effectLst/>
                          <a:latin typeface="+mn-lt"/>
                          <a:ea typeface="Times New Roman"/>
                        </a:rPr>
                        <a:t> </a:t>
                      </a:r>
                      <a:r>
                        <a:rPr lang="en-US" sz="1500" dirty="0">
                          <a:solidFill>
                            <a:srgbClr val="000000"/>
                          </a:solidFill>
                          <a:effectLst/>
                          <a:latin typeface="+mn-lt"/>
                          <a:ea typeface="Times New Roman"/>
                        </a:rPr>
                        <a:t>(per</a:t>
                      </a:r>
                      <a:r>
                        <a:rPr lang="en-US" sz="1500" baseline="0" dirty="0">
                          <a:solidFill>
                            <a:srgbClr val="000000"/>
                          </a:solidFill>
                          <a:effectLst/>
                          <a:latin typeface="+mn-lt"/>
                          <a:ea typeface="Times New Roman"/>
                        </a:rPr>
                        <a:t> </a:t>
                      </a:r>
                      <a:r>
                        <a:rPr lang="en-US" sz="1500" dirty="0">
                          <a:solidFill>
                            <a:srgbClr val="000000"/>
                          </a:solidFill>
                          <a:effectLst/>
                          <a:latin typeface="+mn-lt"/>
                          <a:ea typeface="Times New Roman"/>
                        </a:rPr>
                        <a:t>10 mm Hg increase)</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6.56</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1.12</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1.03–1.22</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0.0104</a:t>
                      </a:r>
                      <a:endParaRPr lang="en-US" sz="1600">
                        <a:effectLst/>
                        <a:latin typeface="+mn-lt"/>
                        <a:ea typeface="Times New Roman"/>
                      </a:endParaRPr>
                    </a:p>
                  </a:txBody>
                  <a:tcPr marL="68580" marR="68580" marT="0" marB="0" anchor="ctr"/>
                </a:tc>
                <a:extLst>
                  <a:ext uri="{0D108BD9-81ED-4DB2-BD59-A6C34878D82A}">
                    <a16:rowId xmlns:a16="http://schemas.microsoft.com/office/drawing/2014/main" val="10003"/>
                  </a:ext>
                </a:extLst>
              </a:tr>
              <a:tr h="375693">
                <a:tc>
                  <a:txBody>
                    <a:bodyPr/>
                    <a:lstStyle/>
                    <a:p>
                      <a:pPr marL="0" marR="0">
                        <a:spcBef>
                          <a:spcPts val="300"/>
                        </a:spcBef>
                        <a:spcAft>
                          <a:spcPts val="300"/>
                        </a:spcAft>
                      </a:pPr>
                      <a:r>
                        <a:rPr lang="en-US" sz="1500" dirty="0">
                          <a:solidFill>
                            <a:srgbClr val="000000"/>
                          </a:solidFill>
                          <a:effectLst/>
                          <a:latin typeface="+mn-lt"/>
                          <a:ea typeface="Times New Roman"/>
                        </a:rPr>
                        <a:t>Paroxysmal AF</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5.00</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0.77</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0.61–0.98</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0.0254</a:t>
                      </a:r>
                      <a:endParaRPr lang="en-US" sz="1600">
                        <a:effectLst/>
                        <a:latin typeface="+mn-lt"/>
                        <a:ea typeface="Times New Roman"/>
                      </a:endParaRPr>
                    </a:p>
                  </a:txBody>
                  <a:tcPr marL="68580" marR="68580" marT="0" marB="0" anchor="ctr"/>
                </a:tc>
                <a:extLst>
                  <a:ext uri="{0D108BD9-81ED-4DB2-BD59-A6C34878D82A}">
                    <a16:rowId xmlns:a16="http://schemas.microsoft.com/office/drawing/2014/main" val="10004"/>
                  </a:ext>
                </a:extLst>
              </a:tr>
              <a:tr h="431611">
                <a:tc>
                  <a:txBody>
                    <a:bodyPr/>
                    <a:lstStyle/>
                    <a:p>
                      <a:pPr marL="0" marR="0">
                        <a:spcBef>
                          <a:spcPts val="300"/>
                        </a:spcBef>
                        <a:spcAft>
                          <a:spcPts val="300"/>
                        </a:spcAft>
                      </a:pPr>
                      <a:r>
                        <a:rPr lang="en-US" sz="1500" dirty="0">
                          <a:solidFill>
                            <a:srgbClr val="000000"/>
                          </a:solidFill>
                          <a:effectLst/>
                          <a:latin typeface="+mn-lt"/>
                          <a:ea typeface="Times New Roman"/>
                        </a:rPr>
                        <a:t>Vascular disease</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4.74</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1.24</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1.03–1.51</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0.0296</a:t>
                      </a:r>
                      <a:endParaRPr lang="en-US" sz="1600">
                        <a:effectLst/>
                        <a:latin typeface="+mn-lt"/>
                        <a:ea typeface="Times New Roman"/>
                      </a:endParaRPr>
                    </a:p>
                  </a:txBody>
                  <a:tcPr marL="68580" marR="68580" marT="0" marB="0" anchor="ctr"/>
                </a:tc>
                <a:extLst>
                  <a:ext uri="{0D108BD9-81ED-4DB2-BD59-A6C34878D82A}">
                    <a16:rowId xmlns:a16="http://schemas.microsoft.com/office/drawing/2014/main" val="10005"/>
                  </a:ext>
                </a:extLst>
              </a:tr>
              <a:tr h="457200">
                <a:tc>
                  <a:txBody>
                    <a:bodyPr/>
                    <a:lstStyle/>
                    <a:p>
                      <a:pPr marL="0" marR="0">
                        <a:spcBef>
                          <a:spcPts val="300"/>
                        </a:spcBef>
                        <a:spcAft>
                          <a:spcPts val="300"/>
                        </a:spcAft>
                      </a:pPr>
                      <a:r>
                        <a:rPr lang="en-US" sz="1500" dirty="0">
                          <a:solidFill>
                            <a:srgbClr val="000000"/>
                          </a:solidFill>
                          <a:effectLst/>
                          <a:latin typeface="+mn-lt"/>
                          <a:ea typeface="Times New Roman"/>
                        </a:rPr>
                        <a:t>Heart rate</a:t>
                      </a:r>
                      <a:r>
                        <a:rPr lang="en-US" sz="1500" baseline="0" dirty="0">
                          <a:solidFill>
                            <a:srgbClr val="000000"/>
                          </a:solidFill>
                          <a:effectLst/>
                          <a:latin typeface="+mn-lt"/>
                          <a:ea typeface="Times New Roman"/>
                        </a:rPr>
                        <a:t> (per </a:t>
                      </a:r>
                      <a:r>
                        <a:rPr lang="en-US" sz="1500" dirty="0">
                          <a:solidFill>
                            <a:srgbClr val="000000"/>
                          </a:solidFill>
                          <a:effectLst/>
                          <a:latin typeface="+mn-lt"/>
                          <a:ea typeface="Times New Roman"/>
                        </a:rPr>
                        <a:t>10 </a:t>
                      </a:r>
                      <a:r>
                        <a:rPr lang="en-US" sz="1500" dirty="0" err="1">
                          <a:solidFill>
                            <a:srgbClr val="000000"/>
                          </a:solidFill>
                          <a:effectLst/>
                          <a:latin typeface="+mn-lt"/>
                          <a:ea typeface="Times New Roman"/>
                        </a:rPr>
                        <a:t>bpm</a:t>
                      </a:r>
                      <a:r>
                        <a:rPr lang="en-US" sz="1500" dirty="0">
                          <a:solidFill>
                            <a:srgbClr val="000000"/>
                          </a:solidFill>
                          <a:effectLst/>
                          <a:latin typeface="+mn-lt"/>
                          <a:ea typeface="Times New Roman"/>
                        </a:rPr>
                        <a:t> increase)</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4.05</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1.06</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1.00–1.12</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0.0441</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06"/>
                  </a:ext>
                </a:extLst>
              </a:tr>
              <a:tr h="318259">
                <a:tc>
                  <a:txBody>
                    <a:bodyPr/>
                    <a:lstStyle/>
                    <a:p>
                      <a:pPr marL="0" marR="0">
                        <a:spcBef>
                          <a:spcPts val="300"/>
                        </a:spcBef>
                        <a:spcAft>
                          <a:spcPts val="300"/>
                        </a:spcAft>
                      </a:pPr>
                      <a:r>
                        <a:rPr lang="en-US" sz="1500">
                          <a:solidFill>
                            <a:srgbClr val="000000"/>
                          </a:solidFill>
                          <a:effectLst/>
                          <a:latin typeface="+mn-lt"/>
                          <a:ea typeface="Times New Roman"/>
                        </a:rPr>
                        <a:t>Female sex</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3.42</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1.18</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0.99–1.40</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0.0644</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07"/>
                  </a:ext>
                </a:extLst>
              </a:tr>
              <a:tr h="318259">
                <a:tc>
                  <a:txBody>
                    <a:bodyPr/>
                    <a:lstStyle/>
                    <a:p>
                      <a:pPr marL="0" marR="0">
                        <a:spcBef>
                          <a:spcPts val="300"/>
                        </a:spcBef>
                        <a:spcAft>
                          <a:spcPts val="300"/>
                        </a:spcAft>
                      </a:pPr>
                      <a:r>
                        <a:rPr lang="en-US" sz="1500">
                          <a:solidFill>
                            <a:srgbClr val="000000"/>
                          </a:solidFill>
                          <a:effectLst/>
                          <a:latin typeface="+mn-lt"/>
                          <a:ea typeface="Times New Roman"/>
                        </a:rPr>
                        <a:t>Diabetes</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1.83</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1.13</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0.946–1.357</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0.1756</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08"/>
                  </a:ext>
                </a:extLst>
              </a:tr>
              <a:tr h="318259">
                <a:tc>
                  <a:txBody>
                    <a:bodyPr/>
                    <a:lstStyle/>
                    <a:p>
                      <a:pPr marL="0" marR="0">
                        <a:spcBef>
                          <a:spcPts val="300"/>
                        </a:spcBef>
                        <a:spcAft>
                          <a:spcPts val="300"/>
                        </a:spcAft>
                      </a:pPr>
                      <a:r>
                        <a:rPr lang="en-US" sz="1500">
                          <a:solidFill>
                            <a:srgbClr val="000000"/>
                          </a:solidFill>
                          <a:effectLst/>
                          <a:latin typeface="+mn-lt"/>
                          <a:ea typeface="Times New Roman"/>
                        </a:rPr>
                        <a:t>Hypertension</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1.43</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1.20</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0.884–1.629</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0.2317</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09"/>
                  </a:ext>
                </a:extLst>
              </a:tr>
              <a:tr h="318259">
                <a:tc>
                  <a:txBody>
                    <a:bodyPr/>
                    <a:lstStyle/>
                    <a:p>
                      <a:pPr marL="0" marR="0">
                        <a:spcBef>
                          <a:spcPts val="300"/>
                        </a:spcBef>
                        <a:spcAft>
                          <a:spcPts val="300"/>
                        </a:spcAft>
                      </a:pPr>
                      <a:r>
                        <a:rPr lang="en-US" sz="1500" dirty="0">
                          <a:solidFill>
                            <a:srgbClr val="000000"/>
                          </a:solidFill>
                          <a:effectLst/>
                          <a:latin typeface="+mn-lt"/>
                          <a:ea typeface="Times New Roman"/>
                        </a:rPr>
                        <a:t>Age</a:t>
                      </a:r>
                      <a:r>
                        <a:rPr lang="en-US" sz="1500" baseline="0" dirty="0">
                          <a:solidFill>
                            <a:srgbClr val="000000"/>
                          </a:solidFill>
                          <a:effectLst/>
                          <a:latin typeface="+mn-lt"/>
                          <a:ea typeface="Times New Roman"/>
                        </a:rPr>
                        <a:t> (per </a:t>
                      </a:r>
                      <a:r>
                        <a:rPr lang="en-US" sz="1500" dirty="0">
                          <a:solidFill>
                            <a:srgbClr val="000000"/>
                          </a:solidFill>
                          <a:effectLst/>
                          <a:latin typeface="+mn-lt"/>
                          <a:ea typeface="Times New Roman"/>
                        </a:rPr>
                        <a:t>10 year increase)</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0.84</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1.06</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0.939–1.188</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0.3603</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10"/>
                  </a:ext>
                </a:extLst>
              </a:tr>
              <a:tr h="318259">
                <a:tc>
                  <a:txBody>
                    <a:bodyPr/>
                    <a:lstStyle/>
                    <a:p>
                      <a:pPr marL="0" marR="0">
                        <a:spcBef>
                          <a:spcPts val="300"/>
                        </a:spcBef>
                        <a:spcAft>
                          <a:spcPts val="300"/>
                        </a:spcAft>
                      </a:pPr>
                      <a:r>
                        <a:rPr lang="en-US" sz="1500">
                          <a:solidFill>
                            <a:srgbClr val="000000"/>
                          </a:solidFill>
                          <a:effectLst/>
                          <a:latin typeface="+mn-lt"/>
                          <a:ea typeface="Times New Roman"/>
                        </a:rPr>
                        <a:t>Heart failure</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a:solidFill>
                            <a:srgbClr val="000000"/>
                          </a:solidFill>
                          <a:effectLst/>
                          <a:latin typeface="+mn-lt"/>
                          <a:ea typeface="Times New Roman"/>
                        </a:rPr>
                        <a:t>0.59</a:t>
                      </a:r>
                      <a:endParaRPr lang="en-US" sz="160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0.93</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0.785–1.111</a:t>
                      </a:r>
                      <a:endParaRPr lang="en-US" sz="1600" dirty="0">
                        <a:effectLst/>
                        <a:latin typeface="+mn-lt"/>
                        <a:ea typeface="Times New Roman"/>
                      </a:endParaRPr>
                    </a:p>
                  </a:txBody>
                  <a:tcPr marL="68580" marR="68580" marT="0" marB="0" anchor="ctr"/>
                </a:tc>
                <a:tc>
                  <a:txBody>
                    <a:bodyPr/>
                    <a:lstStyle/>
                    <a:p>
                      <a:pPr marL="0" marR="0" algn="ctr">
                        <a:spcBef>
                          <a:spcPts val="300"/>
                        </a:spcBef>
                        <a:spcAft>
                          <a:spcPts val="300"/>
                        </a:spcAft>
                      </a:pPr>
                      <a:r>
                        <a:rPr lang="en-US" sz="1500" dirty="0">
                          <a:solidFill>
                            <a:srgbClr val="000000"/>
                          </a:solidFill>
                          <a:effectLst/>
                          <a:latin typeface="+mn-lt"/>
                          <a:ea typeface="Times New Roman"/>
                        </a:rPr>
                        <a:t>0.4424</a:t>
                      </a: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10011"/>
                  </a:ext>
                </a:extLst>
              </a:tr>
            </a:tbl>
          </a:graphicData>
        </a:graphic>
      </p:graphicFrame>
      <p:sp>
        <p:nvSpPr>
          <p:cNvPr id="2" name="Title 1"/>
          <p:cNvSpPr>
            <a:spLocks noGrp="1"/>
          </p:cNvSpPr>
          <p:nvPr>
            <p:ph type="title"/>
          </p:nvPr>
        </p:nvSpPr>
        <p:spPr>
          <a:xfrm>
            <a:off x="838200" y="-1"/>
            <a:ext cx="10515600" cy="1105949"/>
          </a:xfrm>
        </p:spPr>
        <p:txBody>
          <a:bodyPr>
            <a:noAutofit/>
          </a:bodyPr>
          <a:lstStyle/>
          <a:p>
            <a:r>
              <a:rPr lang="en-US" dirty="0"/>
              <a:t>Predictors of Stroke or Systemic Embolism in ROCKET AF</a:t>
            </a:r>
          </a:p>
        </p:txBody>
      </p:sp>
      <p:sp>
        <p:nvSpPr>
          <p:cNvPr id="3" name="Footer Placeholder 2">
            <a:extLst>
              <a:ext uri="{FF2B5EF4-FFF2-40B4-BE49-F238E27FC236}">
                <a16:creationId xmlns:a16="http://schemas.microsoft.com/office/drawing/2014/main" id="{32068BC6-9BBD-A2C2-4F91-3273B3A7528B}"/>
              </a:ext>
            </a:extLst>
          </p:cNvPr>
          <p:cNvSpPr>
            <a:spLocks noGrp="1"/>
          </p:cNvSpPr>
          <p:nvPr>
            <p:ph type="ftr" sz="quarter" idx="3"/>
          </p:nvPr>
        </p:nvSpPr>
        <p:spPr>
          <a:xfrm>
            <a:off x="838200" y="6356350"/>
            <a:ext cx="10515600" cy="365125"/>
          </a:xfrm>
        </p:spPr>
        <p:txBody>
          <a:bodyPr/>
          <a:lstStyle/>
          <a:p>
            <a:pPr rtl="0"/>
            <a:r>
              <a:rPr lang="en-US" dirty="0">
                <a:effectLst/>
                <a:latin typeface="-apple-system"/>
              </a:rPr>
              <a:t>BP, blood pressure; BPM, beats per minute</a:t>
            </a:r>
            <a:r>
              <a:rPr lang="en-US" dirty="0">
                <a:latin typeface="-apple-system"/>
              </a:rPr>
              <a:t>; </a:t>
            </a:r>
            <a:r>
              <a:rPr lang="en-US" dirty="0" err="1"/>
              <a:t>CrCl</a:t>
            </a:r>
            <a:r>
              <a:rPr lang="en-US" dirty="0"/>
              <a:t>, </a:t>
            </a:r>
            <a:r>
              <a:rPr lang="en-US" dirty="0">
                <a:latin typeface="-apple-system"/>
              </a:rPr>
              <a:t>c</a:t>
            </a:r>
            <a:r>
              <a:rPr lang="en-US" dirty="0">
                <a:effectLst/>
                <a:latin typeface="-apple-system"/>
              </a:rPr>
              <a:t>reatinine clearance; </a:t>
            </a:r>
            <a:r>
              <a:rPr lang="en-US" dirty="0"/>
              <a:t>TIA, transient ischemic attack.</a:t>
            </a:r>
          </a:p>
          <a:p>
            <a:r>
              <a:rPr lang="en-US" dirty="0"/>
              <a:t>Piccini JP, et al. </a:t>
            </a:r>
            <a:r>
              <a:rPr lang="en-US" i="1" dirty="0"/>
              <a:t>Circulation</a:t>
            </a:r>
            <a:r>
              <a:rPr lang="en-US" dirty="0"/>
              <a:t>. 2013;127(2</a:t>
            </a:r>
            <a:r>
              <a:rPr lang="en-US" dirty="0">
                <a:solidFill>
                  <a:srgbClr val="7F7F7F"/>
                </a:solidFill>
                <a:ea typeface="+mn-lt"/>
                <a:cs typeface="+mn-lt"/>
              </a:rPr>
              <a:t>):224-232.</a:t>
            </a:r>
            <a:endParaRPr lang="en-US" dirty="0">
              <a:solidFill>
                <a:srgbClr val="7F7F7F"/>
              </a:solidFill>
            </a:endParaRPr>
          </a:p>
        </p:txBody>
      </p:sp>
    </p:spTree>
    <p:extLst>
      <p:ext uri="{BB962C8B-B14F-4D97-AF65-F5344CB8AC3E}">
        <p14:creationId xmlns:p14="http://schemas.microsoft.com/office/powerpoint/2010/main" val="3805887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44A3-2DA5-B580-7B58-E4E0E721F3F5}"/>
              </a:ext>
            </a:extLst>
          </p:cNvPr>
          <p:cNvSpPr>
            <a:spLocks noGrp="1"/>
          </p:cNvSpPr>
          <p:nvPr>
            <p:ph type="title"/>
          </p:nvPr>
        </p:nvSpPr>
        <p:spPr/>
        <p:txBody>
          <a:bodyPr/>
          <a:lstStyle/>
          <a:p>
            <a:r>
              <a:rPr lang="en-US" dirty="0"/>
              <a:t>DOAC at the Right Dose</a:t>
            </a:r>
          </a:p>
        </p:txBody>
      </p:sp>
      <p:sp>
        <p:nvSpPr>
          <p:cNvPr id="5" name="Text Placeholder 4">
            <a:extLst>
              <a:ext uri="{FF2B5EF4-FFF2-40B4-BE49-F238E27FC236}">
                <a16:creationId xmlns:a16="http://schemas.microsoft.com/office/drawing/2014/main" id="{500C18AF-E6DD-F258-C2FD-539D2CC0434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73289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931016-A27B-B440-ADBF-073A84CE0488}"/>
              </a:ext>
            </a:extLst>
          </p:cNvPr>
          <p:cNvSpPr>
            <a:spLocks noGrp="1"/>
          </p:cNvSpPr>
          <p:nvPr>
            <p:ph idx="1"/>
          </p:nvPr>
        </p:nvSpPr>
        <p:spPr/>
        <p:txBody>
          <a:bodyPr/>
          <a:lstStyle/>
          <a:p>
            <a:r>
              <a:rPr lang="en-US" dirty="0">
                <a:latin typeface="+mn-lt"/>
              </a:rPr>
              <a:t>Reduce medications</a:t>
            </a:r>
          </a:p>
          <a:p>
            <a:r>
              <a:rPr lang="en-US" dirty="0">
                <a:latin typeface="+mn-lt"/>
              </a:rPr>
              <a:t>Stop ASA in chronic CAD (AFIRE trial </a:t>
            </a:r>
            <a:r>
              <a:rPr lang="en-US" i="1" dirty="0">
                <a:latin typeface="+mn-lt"/>
              </a:rPr>
              <a:t>NEJM</a:t>
            </a:r>
            <a:r>
              <a:rPr lang="en-US" dirty="0">
                <a:latin typeface="+mn-lt"/>
              </a:rPr>
              <a:t>, after PCI (AUGUSTUS </a:t>
            </a:r>
            <a:r>
              <a:rPr lang="en-US" i="1" dirty="0">
                <a:latin typeface="+mn-lt"/>
              </a:rPr>
              <a:t>NEJM</a:t>
            </a:r>
            <a:r>
              <a:rPr lang="en-US" dirty="0">
                <a:latin typeface="+mn-lt"/>
              </a:rPr>
              <a:t>)</a:t>
            </a:r>
          </a:p>
          <a:p>
            <a:pPr lvl="1"/>
            <a:endParaRPr lang="en-US" dirty="0">
              <a:latin typeface="+mn-lt"/>
            </a:endParaRPr>
          </a:p>
          <a:p>
            <a:r>
              <a:rPr lang="en-US" dirty="0">
                <a:latin typeface="+mn-lt"/>
              </a:rPr>
              <a:t>Reducing dose </a:t>
            </a:r>
            <a:r>
              <a:rPr lang="en-US" u="sng" dirty="0">
                <a:latin typeface="+mn-lt"/>
              </a:rPr>
              <a:t>does not </a:t>
            </a:r>
            <a:r>
              <a:rPr lang="en-US" dirty="0">
                <a:latin typeface="+mn-lt"/>
              </a:rPr>
              <a:t>reduce bleeding – usually done in higher-risk patients with higher rates of stroke and bleeding</a:t>
            </a:r>
          </a:p>
        </p:txBody>
      </p:sp>
      <p:sp>
        <p:nvSpPr>
          <p:cNvPr id="2" name="Title 1">
            <a:extLst>
              <a:ext uri="{FF2B5EF4-FFF2-40B4-BE49-F238E27FC236}">
                <a16:creationId xmlns:a16="http://schemas.microsoft.com/office/drawing/2014/main" id="{D7BCB08F-6CFC-1B47-A156-DE6E7A22D33F}"/>
              </a:ext>
            </a:extLst>
          </p:cNvPr>
          <p:cNvSpPr>
            <a:spLocks noGrp="1"/>
          </p:cNvSpPr>
          <p:nvPr>
            <p:ph type="title"/>
          </p:nvPr>
        </p:nvSpPr>
        <p:spPr/>
        <p:txBody>
          <a:bodyPr/>
          <a:lstStyle/>
          <a:p>
            <a:r>
              <a:rPr lang="en-US"/>
              <a:t>How Do You Reduce Bleeding</a:t>
            </a:r>
            <a:endParaRPr lang="en-US" dirty="0"/>
          </a:p>
        </p:txBody>
      </p:sp>
      <p:sp>
        <p:nvSpPr>
          <p:cNvPr id="4" name="Footer Placeholder 2">
            <a:extLst>
              <a:ext uri="{FF2B5EF4-FFF2-40B4-BE49-F238E27FC236}">
                <a16:creationId xmlns:a16="http://schemas.microsoft.com/office/drawing/2014/main" id="{A301B011-3648-ABF4-9254-7BECE4DC441B}"/>
              </a:ext>
            </a:extLst>
          </p:cNvPr>
          <p:cNvSpPr>
            <a:spLocks noGrp="1"/>
          </p:cNvSpPr>
          <p:nvPr>
            <p:ph type="ftr" sz="quarter" idx="3"/>
          </p:nvPr>
        </p:nvSpPr>
        <p:spPr>
          <a:xfrm>
            <a:off x="838200" y="6356350"/>
            <a:ext cx="10515600" cy="365125"/>
          </a:xfrm>
        </p:spPr>
        <p:txBody>
          <a:bodyPr/>
          <a:lstStyle/>
          <a:p>
            <a:pPr rtl="0"/>
            <a:r>
              <a:rPr lang="en-US" dirty="0"/>
              <a:t>CAD. Coronary artery disease; </a:t>
            </a:r>
            <a:r>
              <a:rPr lang="en-US" i="1" dirty="0"/>
              <a:t>NEJM</a:t>
            </a:r>
            <a:r>
              <a:rPr lang="en-US" dirty="0"/>
              <a:t>, New England Journal of Medicine; PCI, percutaneous coronary intervention.</a:t>
            </a:r>
          </a:p>
        </p:txBody>
      </p:sp>
    </p:spTree>
    <p:extLst>
      <p:ext uri="{BB962C8B-B14F-4D97-AF65-F5344CB8AC3E}">
        <p14:creationId xmlns:p14="http://schemas.microsoft.com/office/powerpoint/2010/main" val="7475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ACC/AHA/ACCP/HRS Guideline Updates in the Management of Atrial Fibrillation</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current and emerging evidence-based guidance on the identification of and management of care for patients with AF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5A682-C01C-4F65-95EE-CDDD279845FD}"/>
              </a:ext>
            </a:extLst>
          </p:cNvPr>
          <p:cNvSpPr>
            <a:spLocks noGrp="1"/>
          </p:cNvSpPr>
          <p:nvPr>
            <p:ph idx="1"/>
          </p:nvPr>
        </p:nvSpPr>
        <p:spPr/>
        <p:txBody>
          <a:bodyPr>
            <a:normAutofit fontScale="92500" lnSpcReduction="10000"/>
          </a:bodyPr>
          <a:lstStyle/>
          <a:p>
            <a:r>
              <a:rPr lang="en-GB" dirty="0">
                <a:latin typeface="+mn-lt"/>
              </a:rPr>
              <a:t>81-year-old male with atrial fibrillation, hypertension, diabetes</a:t>
            </a:r>
          </a:p>
          <a:p>
            <a:r>
              <a:rPr lang="en-GB" dirty="0">
                <a:latin typeface="+mn-lt"/>
              </a:rPr>
              <a:t>He also has some peripheral neuropathy, and his family is concerned about some unsteadiness. He also has some pain in his legs during walking.</a:t>
            </a:r>
          </a:p>
          <a:p>
            <a:r>
              <a:rPr lang="en-GB" dirty="0">
                <a:latin typeface="+mn-lt"/>
              </a:rPr>
              <a:t>The patient denies any CHF symptoms and, on exam, is in chronic AF with HR 73.</a:t>
            </a:r>
          </a:p>
          <a:p>
            <a:r>
              <a:rPr lang="en-GB" dirty="0">
                <a:latin typeface="+mn-lt"/>
              </a:rPr>
              <a:t>The patient also has an eGFR of 41 mL/min. Cr 1.4 and 73 kg.</a:t>
            </a:r>
          </a:p>
          <a:p>
            <a:r>
              <a:rPr lang="en-GB" dirty="0">
                <a:latin typeface="+mn-lt"/>
              </a:rPr>
              <a:t>Current medications include ASA 81 mg, metformin, amlodipine, atorvastatin, and multivitamin</a:t>
            </a:r>
          </a:p>
          <a:p>
            <a:r>
              <a:rPr lang="en-GB" dirty="0">
                <a:latin typeface="+mn-lt"/>
              </a:rPr>
              <a:t>The patient and family are interested in determining if he should be on an OAC. They are also worried he is unsteady at times.</a:t>
            </a:r>
          </a:p>
        </p:txBody>
      </p:sp>
      <p:sp>
        <p:nvSpPr>
          <p:cNvPr id="8" name="Title 7">
            <a:extLst>
              <a:ext uri="{FF2B5EF4-FFF2-40B4-BE49-F238E27FC236}">
                <a16:creationId xmlns:a16="http://schemas.microsoft.com/office/drawing/2014/main" id="{861F6C53-0206-785A-094A-4125324D57D8}"/>
              </a:ext>
            </a:extLst>
          </p:cNvPr>
          <p:cNvSpPr>
            <a:spLocks noGrp="1"/>
          </p:cNvSpPr>
          <p:nvPr>
            <p:ph type="title"/>
          </p:nvPr>
        </p:nvSpPr>
        <p:spPr/>
        <p:txBody>
          <a:bodyPr/>
          <a:lstStyle/>
          <a:p>
            <a:r>
              <a:rPr lang="en-GB" dirty="0"/>
              <a:t>Case Study – Arturo </a:t>
            </a:r>
            <a:r>
              <a:rPr lang="en-GB" dirty="0" err="1"/>
              <a:t>Feliz</a:t>
            </a:r>
            <a:endParaRPr lang="en-US" dirty="0"/>
          </a:p>
        </p:txBody>
      </p:sp>
      <p:sp>
        <p:nvSpPr>
          <p:cNvPr id="2" name="Footer Placeholder 4">
            <a:extLst>
              <a:ext uri="{FF2B5EF4-FFF2-40B4-BE49-F238E27FC236}">
                <a16:creationId xmlns:a16="http://schemas.microsoft.com/office/drawing/2014/main" id="{C66480F1-1B42-A9DE-B84E-21EF7E22A340}"/>
              </a:ext>
            </a:extLst>
          </p:cNvPr>
          <p:cNvSpPr>
            <a:spLocks noGrp="1"/>
          </p:cNvSpPr>
          <p:nvPr>
            <p:ph type="ftr" sz="quarter" idx="3"/>
          </p:nvPr>
        </p:nvSpPr>
        <p:spPr>
          <a:xfrm>
            <a:off x="838200" y="6356350"/>
            <a:ext cx="10515600" cy="365125"/>
          </a:xfrm>
        </p:spPr>
        <p:txBody>
          <a:bodyPr/>
          <a:lstStyle/>
          <a:p>
            <a:r>
              <a:rPr lang="en-US" dirty="0"/>
              <a:t>AF, atrial fibrillation; ASA, aspirin; CHF, congestive heart failure; Cr, creatinine; eGFR, estimated glomerular filtration; HR heart rate; OAC, oral anticoagulant.</a:t>
            </a:r>
          </a:p>
        </p:txBody>
      </p:sp>
    </p:spTree>
    <p:extLst>
      <p:ext uri="{BB962C8B-B14F-4D97-AF65-F5344CB8AC3E}">
        <p14:creationId xmlns:p14="http://schemas.microsoft.com/office/powerpoint/2010/main" val="205152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2F6E71-CED1-5555-0AAA-DA6ED2AFC83F}"/>
              </a:ext>
            </a:extLst>
          </p:cNvPr>
          <p:cNvSpPr>
            <a:spLocks noGrp="1"/>
          </p:cNvSpPr>
          <p:nvPr>
            <p:ph idx="1"/>
          </p:nvPr>
        </p:nvSpPr>
        <p:spPr/>
        <p:txBody>
          <a:bodyPr/>
          <a:lstStyle/>
          <a:p>
            <a:r>
              <a:rPr lang="en-US" dirty="0">
                <a:latin typeface="+mn-lt"/>
              </a:rPr>
              <a:t>Patient risk </a:t>
            </a:r>
          </a:p>
          <a:p>
            <a:r>
              <a:rPr lang="en-US" dirty="0">
                <a:latin typeface="+mn-lt"/>
              </a:rPr>
              <a:t>What and how do we treat him</a:t>
            </a:r>
          </a:p>
          <a:p>
            <a:pPr lvl="1"/>
            <a:r>
              <a:rPr lang="en-US" dirty="0">
                <a:latin typeface="+mn-lt"/>
              </a:rPr>
              <a:t>Shared decision-making</a:t>
            </a:r>
          </a:p>
          <a:p>
            <a:r>
              <a:rPr lang="en-US" dirty="0">
                <a:latin typeface="+mn-lt"/>
              </a:rPr>
              <a:t>What about bleeding risk reduction</a:t>
            </a:r>
          </a:p>
          <a:p>
            <a:r>
              <a:rPr lang="en-US" dirty="0">
                <a:latin typeface="+mn-lt"/>
              </a:rPr>
              <a:t>What about rhythm control</a:t>
            </a:r>
          </a:p>
        </p:txBody>
      </p:sp>
      <p:sp>
        <p:nvSpPr>
          <p:cNvPr id="2" name="Title 1">
            <a:extLst>
              <a:ext uri="{FF2B5EF4-FFF2-40B4-BE49-F238E27FC236}">
                <a16:creationId xmlns:a16="http://schemas.microsoft.com/office/drawing/2014/main" id="{401918DE-33DA-FDEB-1FCE-E67BD708696B}"/>
              </a:ext>
            </a:extLst>
          </p:cNvPr>
          <p:cNvSpPr>
            <a:spLocks noGrp="1"/>
          </p:cNvSpPr>
          <p:nvPr>
            <p:ph type="title"/>
          </p:nvPr>
        </p:nvSpPr>
        <p:spPr/>
        <p:txBody>
          <a:bodyPr/>
          <a:lstStyle/>
          <a:p>
            <a:r>
              <a:rPr lang="en-US" dirty="0"/>
              <a:t>Guideline Updates and Recommendations</a:t>
            </a:r>
          </a:p>
        </p:txBody>
      </p:sp>
    </p:spTree>
    <p:extLst>
      <p:ext uri="{BB962C8B-B14F-4D97-AF65-F5344CB8AC3E}">
        <p14:creationId xmlns:p14="http://schemas.microsoft.com/office/powerpoint/2010/main" val="3126737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6F61E6-A412-0B43-9D47-052C0F794144}"/>
              </a:ext>
            </a:extLst>
          </p:cNvPr>
          <p:cNvSpPr>
            <a:spLocks noGrp="1"/>
          </p:cNvSpPr>
          <p:nvPr>
            <p:ph idx="1"/>
          </p:nvPr>
        </p:nvSpPr>
        <p:spPr/>
        <p:txBody>
          <a:bodyPr>
            <a:normAutofit fontScale="92500" lnSpcReduction="20000"/>
          </a:bodyPr>
          <a:lstStyle/>
          <a:p>
            <a:r>
              <a:rPr lang="en-US" dirty="0">
                <a:latin typeface="+mn-lt"/>
              </a:rPr>
              <a:t>Should we treat him</a:t>
            </a:r>
          </a:p>
          <a:p>
            <a:r>
              <a:rPr lang="en-US" dirty="0">
                <a:latin typeface="+mn-lt"/>
              </a:rPr>
              <a:t>What and how should we treat him</a:t>
            </a:r>
          </a:p>
          <a:p>
            <a:pPr lvl="1"/>
            <a:r>
              <a:rPr lang="en-US" dirty="0">
                <a:latin typeface="+mn-lt"/>
              </a:rPr>
              <a:t>DOAC </a:t>
            </a:r>
          </a:p>
          <a:p>
            <a:pPr lvl="2"/>
            <a:r>
              <a:rPr lang="en-US" dirty="0" err="1">
                <a:latin typeface="+mn-lt"/>
              </a:rPr>
              <a:t>Apix</a:t>
            </a:r>
            <a:r>
              <a:rPr lang="en-US" dirty="0">
                <a:latin typeface="+mn-lt"/>
              </a:rPr>
              <a:t> 2.5 BD</a:t>
            </a:r>
          </a:p>
          <a:p>
            <a:pPr lvl="2"/>
            <a:r>
              <a:rPr lang="en-US" dirty="0" err="1">
                <a:latin typeface="+mn-lt"/>
              </a:rPr>
              <a:t>Apix</a:t>
            </a:r>
            <a:r>
              <a:rPr lang="en-US" dirty="0">
                <a:latin typeface="+mn-lt"/>
              </a:rPr>
              <a:t> 5.0 BD</a:t>
            </a:r>
          </a:p>
          <a:p>
            <a:pPr lvl="2"/>
            <a:r>
              <a:rPr lang="en-US" dirty="0">
                <a:latin typeface="+mn-lt"/>
              </a:rPr>
              <a:t>Riva 15 QD</a:t>
            </a:r>
          </a:p>
          <a:p>
            <a:pPr lvl="2"/>
            <a:r>
              <a:rPr lang="en-US" dirty="0">
                <a:latin typeface="+mn-lt"/>
              </a:rPr>
              <a:t>Riva 20 QD</a:t>
            </a:r>
          </a:p>
          <a:p>
            <a:pPr lvl="2"/>
            <a:r>
              <a:rPr lang="en-US" dirty="0" err="1">
                <a:latin typeface="+mn-lt"/>
              </a:rPr>
              <a:t>Dabi</a:t>
            </a:r>
            <a:r>
              <a:rPr lang="en-US" dirty="0">
                <a:latin typeface="+mn-lt"/>
              </a:rPr>
              <a:t> 75 mg</a:t>
            </a:r>
          </a:p>
          <a:p>
            <a:pPr lvl="2"/>
            <a:r>
              <a:rPr lang="en-US" dirty="0" err="1">
                <a:latin typeface="+mn-lt"/>
              </a:rPr>
              <a:t>Dabi</a:t>
            </a:r>
            <a:r>
              <a:rPr lang="en-US" dirty="0">
                <a:latin typeface="+mn-lt"/>
              </a:rPr>
              <a:t> 150 mg</a:t>
            </a:r>
          </a:p>
          <a:p>
            <a:pPr lvl="2"/>
            <a:r>
              <a:rPr lang="en-US" dirty="0">
                <a:latin typeface="+mn-lt"/>
              </a:rPr>
              <a:t>LAA Occlusion</a:t>
            </a:r>
          </a:p>
          <a:p>
            <a:pPr lvl="1"/>
            <a:r>
              <a:rPr lang="en-US" dirty="0">
                <a:latin typeface="+mn-lt"/>
              </a:rPr>
              <a:t>Warfarin</a:t>
            </a:r>
          </a:p>
          <a:p>
            <a:r>
              <a:rPr lang="en-US" dirty="0">
                <a:latin typeface="+mn-lt"/>
              </a:rPr>
              <a:t>What can we do to reduce bleeding risk</a:t>
            </a:r>
          </a:p>
          <a:p>
            <a:r>
              <a:rPr lang="en-US" dirty="0">
                <a:latin typeface="+mn-lt"/>
              </a:rPr>
              <a:t>What about rhythm control</a:t>
            </a:r>
          </a:p>
        </p:txBody>
      </p:sp>
      <p:sp>
        <p:nvSpPr>
          <p:cNvPr id="2" name="Title 1">
            <a:extLst>
              <a:ext uri="{FF2B5EF4-FFF2-40B4-BE49-F238E27FC236}">
                <a16:creationId xmlns:a16="http://schemas.microsoft.com/office/drawing/2014/main" id="{4FE332AE-2BC4-7B4B-BE3E-6E44047D9378}"/>
              </a:ext>
            </a:extLst>
          </p:cNvPr>
          <p:cNvSpPr>
            <a:spLocks noGrp="1"/>
          </p:cNvSpPr>
          <p:nvPr>
            <p:ph type="title"/>
          </p:nvPr>
        </p:nvSpPr>
        <p:spPr/>
        <p:txBody>
          <a:bodyPr/>
          <a:lstStyle/>
          <a:p>
            <a:r>
              <a:rPr lang="en-US" dirty="0"/>
              <a:t>Key Questions</a:t>
            </a:r>
          </a:p>
        </p:txBody>
      </p:sp>
      <p:sp>
        <p:nvSpPr>
          <p:cNvPr id="4" name="Footer Placeholder 4">
            <a:extLst>
              <a:ext uri="{FF2B5EF4-FFF2-40B4-BE49-F238E27FC236}">
                <a16:creationId xmlns:a16="http://schemas.microsoft.com/office/drawing/2014/main" id="{55F41B26-8E5D-E7E5-0C12-B60A8AA9578F}"/>
              </a:ext>
            </a:extLst>
          </p:cNvPr>
          <p:cNvSpPr>
            <a:spLocks noGrp="1"/>
          </p:cNvSpPr>
          <p:nvPr>
            <p:ph type="ftr" sz="quarter" idx="3"/>
          </p:nvPr>
        </p:nvSpPr>
        <p:spPr>
          <a:xfrm>
            <a:off x="838200" y="6356350"/>
            <a:ext cx="10515600" cy="365125"/>
          </a:xfrm>
        </p:spPr>
        <p:txBody>
          <a:bodyPr/>
          <a:lstStyle/>
          <a:p>
            <a:r>
              <a:rPr lang="en-US" dirty="0"/>
              <a:t>DOAC, direct oral anticoagulant; LAA, left atrial appendage.</a:t>
            </a:r>
          </a:p>
        </p:txBody>
      </p:sp>
    </p:spTree>
    <p:extLst>
      <p:ext uri="{BB962C8B-B14F-4D97-AF65-F5344CB8AC3E}">
        <p14:creationId xmlns:p14="http://schemas.microsoft.com/office/powerpoint/2010/main" val="202218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838200" y="1285337"/>
            <a:ext cx="10515600" cy="716184"/>
          </a:xfrm>
        </p:spPr>
        <p:txBody>
          <a:bodyPr/>
          <a:lstStyle/>
          <a:p>
            <a:r>
              <a:rPr lang="en-US" dirty="0">
                <a:latin typeface="+mn-lt"/>
              </a:rPr>
              <a:t>Pooled events across all four phase III trials</a:t>
            </a:r>
          </a:p>
        </p:txBody>
      </p:sp>
      <p:sp>
        <p:nvSpPr>
          <p:cNvPr id="2" name="Title 1"/>
          <p:cNvSpPr>
            <a:spLocks noGrp="1"/>
          </p:cNvSpPr>
          <p:nvPr>
            <p:ph type="title"/>
          </p:nvPr>
        </p:nvSpPr>
        <p:spPr/>
        <p:txBody>
          <a:bodyPr>
            <a:normAutofit/>
          </a:bodyPr>
          <a:lstStyle/>
          <a:p>
            <a:r>
              <a:rPr lang="en-GB" dirty="0"/>
              <a:t>NOACs Significantly Reduce Haemorrhagic Stroke and All-Cause Mortality Versus Warfarin</a:t>
            </a:r>
          </a:p>
        </p:txBody>
      </p:sp>
      <p:sp>
        <p:nvSpPr>
          <p:cNvPr id="5" name="Footer Placeholder 4">
            <a:extLst>
              <a:ext uri="{FF2B5EF4-FFF2-40B4-BE49-F238E27FC236}">
                <a16:creationId xmlns:a16="http://schemas.microsoft.com/office/drawing/2014/main" id="{D02D56F5-F1ED-5288-AD3B-BF9E47684BBF}"/>
              </a:ext>
            </a:extLst>
          </p:cNvPr>
          <p:cNvSpPr>
            <a:spLocks noGrp="1"/>
          </p:cNvSpPr>
          <p:nvPr>
            <p:ph type="ftr" sz="quarter" idx="3"/>
          </p:nvPr>
        </p:nvSpPr>
        <p:spPr/>
        <p:txBody>
          <a:bodyPr/>
          <a:lstStyle/>
          <a:p>
            <a:r>
              <a:rPr lang="en-US" dirty="0"/>
              <a:t>NOAC, non-vitamin K oral anticoagulant; VKA, vitamin K antagonist.</a:t>
            </a:r>
          </a:p>
          <a:p>
            <a:r>
              <a:rPr lang="en-US" dirty="0"/>
              <a:t>Ruff CT, et al. </a:t>
            </a:r>
            <a:r>
              <a:rPr lang="en-US" i="1" dirty="0"/>
              <a:t>Lancet. </a:t>
            </a:r>
            <a:r>
              <a:rPr lang="en-US" dirty="0"/>
              <a:t>2014;383:955-962.</a:t>
            </a:r>
          </a:p>
        </p:txBody>
      </p:sp>
      <p:graphicFrame>
        <p:nvGraphicFramePr>
          <p:cNvPr id="17" name="Table Placeholder 6">
            <a:extLst>
              <a:ext uri="{FF2B5EF4-FFF2-40B4-BE49-F238E27FC236}">
                <a16:creationId xmlns:a16="http://schemas.microsoft.com/office/drawing/2014/main" id="{D9FCB75B-312C-43D2-886D-7A664032D48D}"/>
              </a:ext>
            </a:extLst>
          </p:cNvPr>
          <p:cNvGraphicFramePr>
            <a:graphicFrameLocks/>
          </p:cNvGraphicFramePr>
          <p:nvPr>
            <p:extLst>
              <p:ext uri="{D42A27DB-BD31-4B8C-83A1-F6EECF244321}">
                <p14:modId xmlns:p14="http://schemas.microsoft.com/office/powerpoint/2010/main" val="535383061"/>
              </p:ext>
            </p:extLst>
          </p:nvPr>
        </p:nvGraphicFramePr>
        <p:xfrm>
          <a:off x="2045335" y="2202379"/>
          <a:ext cx="8280148" cy="2513304"/>
        </p:xfrm>
        <a:graphic>
          <a:graphicData uri="http://schemas.openxmlformats.org/drawingml/2006/table">
            <a:tbl>
              <a:tblPr firstRow="1" bandRow="1"/>
              <a:tblGrid>
                <a:gridCol w="1654969">
                  <a:extLst>
                    <a:ext uri="{9D8B030D-6E8A-4147-A177-3AD203B41FA5}">
                      <a16:colId xmlns:a16="http://schemas.microsoft.com/office/drawing/2014/main" val="20000"/>
                    </a:ext>
                  </a:extLst>
                </a:gridCol>
                <a:gridCol w="1044116">
                  <a:extLst>
                    <a:ext uri="{9D8B030D-6E8A-4147-A177-3AD203B41FA5}">
                      <a16:colId xmlns:a16="http://schemas.microsoft.com/office/drawing/2014/main" val="20001"/>
                    </a:ext>
                  </a:extLst>
                </a:gridCol>
                <a:gridCol w="1044116">
                  <a:extLst>
                    <a:ext uri="{9D8B030D-6E8A-4147-A177-3AD203B41FA5}">
                      <a16:colId xmlns:a16="http://schemas.microsoft.com/office/drawing/2014/main" val="20002"/>
                    </a:ext>
                  </a:extLst>
                </a:gridCol>
                <a:gridCol w="2339923">
                  <a:extLst>
                    <a:ext uri="{9D8B030D-6E8A-4147-A177-3AD203B41FA5}">
                      <a16:colId xmlns:a16="http://schemas.microsoft.com/office/drawing/2014/main" val="20003"/>
                    </a:ext>
                  </a:extLst>
                </a:gridCol>
                <a:gridCol w="1171767">
                  <a:extLst>
                    <a:ext uri="{9D8B030D-6E8A-4147-A177-3AD203B41FA5}">
                      <a16:colId xmlns:a16="http://schemas.microsoft.com/office/drawing/2014/main" val="20004"/>
                    </a:ext>
                  </a:extLst>
                </a:gridCol>
                <a:gridCol w="1025257">
                  <a:extLst>
                    <a:ext uri="{9D8B030D-6E8A-4147-A177-3AD203B41FA5}">
                      <a16:colId xmlns:a16="http://schemas.microsoft.com/office/drawing/2014/main" val="20005"/>
                    </a:ext>
                  </a:extLst>
                </a:gridCol>
              </a:tblGrid>
              <a:tr h="582930">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endParaRPr lang="en-GB" sz="1100" b="0" dirty="0">
                        <a:solidFill>
                          <a:schemeClr val="tx1"/>
                        </a:solidFill>
                      </a:endParaRP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noProof="0" dirty="0">
                          <a:solidFill>
                            <a:schemeClr val="bg2"/>
                          </a:solidFill>
                        </a:rPr>
                        <a:t>Pooled NOAC (events)</a:t>
                      </a: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noProof="0" dirty="0">
                          <a:solidFill>
                            <a:schemeClr val="accent6"/>
                          </a:solidFill>
                        </a:rPr>
                        <a:t>Pooled warfarin </a:t>
                      </a:r>
                      <a:r>
                        <a:rPr lang="en-US" sz="1100" dirty="0">
                          <a:solidFill>
                            <a:schemeClr val="accent6"/>
                          </a:solidFill>
                        </a:rPr>
                        <a:t>(events)</a:t>
                      </a:r>
                    </a:p>
                  </a:txBody>
                  <a:tcPr marL="36625" marR="4028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endParaRPr lang="en-GB" sz="1100" b="0" dirty="0">
                        <a:solidFill>
                          <a:schemeClr val="tx1"/>
                        </a:solidFill>
                      </a:endParaRP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1">
                              <a:lumMod val="65000"/>
                              <a:lumOff val="35000"/>
                            </a:schemeClr>
                          </a:solidFill>
                        </a:rPr>
                        <a:t>RR </a:t>
                      </a:r>
                      <a:br>
                        <a:rPr lang="en-US" sz="1100" b="1" dirty="0">
                          <a:solidFill>
                            <a:schemeClr val="tx1">
                              <a:lumMod val="65000"/>
                              <a:lumOff val="35000"/>
                            </a:schemeClr>
                          </a:solidFill>
                        </a:rPr>
                      </a:br>
                      <a:r>
                        <a:rPr lang="en-US" sz="1100" b="1" dirty="0">
                          <a:solidFill>
                            <a:schemeClr val="tx1">
                              <a:lumMod val="65000"/>
                              <a:lumOff val="35000"/>
                            </a:schemeClr>
                          </a:solidFill>
                        </a:rPr>
                        <a:t>(95% CI)</a:t>
                      </a: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100" b="1" i="1" dirty="0">
                          <a:solidFill>
                            <a:schemeClr val="tx1">
                              <a:lumMod val="65000"/>
                              <a:lumOff val="35000"/>
                            </a:schemeClr>
                          </a:solidFill>
                        </a:rPr>
                        <a:t>p</a:t>
                      </a:r>
                      <a:r>
                        <a:rPr lang="en-US" sz="1100" b="1" dirty="0">
                          <a:solidFill>
                            <a:schemeClr val="tx1">
                              <a:lumMod val="65000"/>
                              <a:lumOff val="35000"/>
                            </a:schemeClr>
                          </a:solidFill>
                        </a:rPr>
                        <a:t>-value</a:t>
                      </a: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740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Ischaemic stroke</a:t>
                      </a:r>
                    </a:p>
                  </a:txBody>
                  <a:tcPr marL="81280" marR="81280" marT="34290" marB="34290" anchor="ct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8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665/29,292</a:t>
                      </a:r>
                    </a:p>
                  </a:txBody>
                  <a:tcPr marL="18000" marR="18000" marT="35100" marB="35100" anchor="ct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8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724/29,221</a:t>
                      </a:r>
                    </a:p>
                  </a:txBody>
                  <a:tcPr marL="18000" marR="18000" marT="35100" marB="35100" anchor="ct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w="12700" cmpd="sng">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0.92</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(0.83–1.02)</a:t>
                      </a:r>
                    </a:p>
                  </a:txBody>
                  <a:tcPr marL="81280" marR="81280" marT="34290" marB="34290" anchor="ctr">
                    <a:lnL>
                      <a:noFill/>
                    </a:lnL>
                    <a:lnR>
                      <a:noFill/>
                    </a:lnR>
                    <a:lnT w="12700" cmpd="sng">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0.10</a:t>
                      </a:r>
                    </a:p>
                  </a:txBody>
                  <a:tcPr marL="81280" marR="81280" marT="34290" marB="34290" anchor="ctr">
                    <a:lnL>
                      <a:noFill/>
                    </a:lnL>
                    <a:lnR>
                      <a:noFill/>
                    </a:lnR>
                    <a:lnT w="12700" cmpd="sng">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1"/>
                  </a:ext>
                </a:extLst>
              </a:tr>
              <a:tr h="4740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Haemorrhagic stroke</a:t>
                      </a:r>
                    </a:p>
                  </a:txBody>
                  <a:tcPr marL="81280" marR="812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2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130/29,292</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2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263/29,221</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0.49</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(0.38–0.64)</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&lt;0.0001</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2"/>
                  </a:ext>
                </a:extLst>
              </a:tr>
              <a:tr h="4740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Myocardial infarction</a:t>
                      </a:r>
                    </a:p>
                  </a:txBody>
                  <a:tcPr marL="81280" marR="812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5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413/29,292</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5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432/29,221</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0.97</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(0.78–1.20)</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0.77</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3"/>
                  </a:ext>
                </a:extLst>
              </a:tr>
              <a:tr h="50835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All-cause mortality</a:t>
                      </a:r>
                    </a:p>
                  </a:txBody>
                  <a:tcPr marL="81280" marR="812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3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2022/29,292</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3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2245/29,221</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0.90</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(0.85–0.95)</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0.0003</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4"/>
                  </a:ext>
                </a:extLst>
              </a:tr>
            </a:tbl>
          </a:graphicData>
        </a:graphic>
      </p:graphicFrame>
      <p:sp>
        <p:nvSpPr>
          <p:cNvPr id="18" name="Rounded Rectangle 17">
            <a:extLst>
              <a:ext uri="{FF2B5EF4-FFF2-40B4-BE49-F238E27FC236}">
                <a16:creationId xmlns:a16="http://schemas.microsoft.com/office/drawing/2014/main" id="{E73554E5-235E-3B99-EC5B-4372069A9764}"/>
              </a:ext>
            </a:extLst>
          </p:cNvPr>
          <p:cNvSpPr/>
          <p:nvPr/>
        </p:nvSpPr>
        <p:spPr bwMode="auto">
          <a:xfrm>
            <a:off x="2051683" y="2180910"/>
            <a:ext cx="8264530" cy="2988990"/>
          </a:xfrm>
          <a:prstGeom prst="roundRect">
            <a:avLst>
              <a:gd name="adj" fmla="val 4217"/>
            </a:avLst>
          </a:prstGeom>
          <a:noFill/>
          <a:ln w="19050" algn="ctr">
            <a:solidFill>
              <a:srgbClr val="3961AC"/>
            </a:solidFill>
            <a:miter lim="800000"/>
            <a:headEnd/>
            <a:tailEnd/>
          </a:ln>
          <a:effectLst/>
        </p:spPr>
        <p:txBody>
          <a:bodyPr wrap="square" lIns="0" tIns="0" rIns="0" bIns="0" rtlCol="0"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srgbClr val="000000">
                  <a:lumMod val="65000"/>
                  <a:lumOff val="35000"/>
                </a:srgbClr>
              </a:solidFill>
              <a:effectLst/>
              <a:uLnTx/>
              <a:uFillTx/>
              <a:ea typeface="ＭＳ Ｐゴシック" charset="0"/>
            </a:endParaRPr>
          </a:p>
        </p:txBody>
      </p:sp>
      <p:graphicFrame>
        <p:nvGraphicFramePr>
          <p:cNvPr id="19" name="Chart 18">
            <a:extLst>
              <a:ext uri="{FF2B5EF4-FFF2-40B4-BE49-F238E27FC236}">
                <a16:creationId xmlns:a16="http://schemas.microsoft.com/office/drawing/2014/main" id="{5F585C88-9592-97E5-F221-C148D58782AE}"/>
              </a:ext>
            </a:extLst>
          </p:cNvPr>
          <p:cNvGraphicFramePr/>
          <p:nvPr>
            <p:extLst>
              <p:ext uri="{D42A27DB-BD31-4B8C-83A1-F6EECF244321}">
                <p14:modId xmlns:p14="http://schemas.microsoft.com/office/powerpoint/2010/main" val="643668397"/>
              </p:ext>
            </p:extLst>
          </p:nvPr>
        </p:nvGraphicFramePr>
        <p:xfrm>
          <a:off x="5464500" y="2444783"/>
          <a:ext cx="2988332" cy="2605265"/>
        </p:xfrm>
        <a:graphic>
          <a:graphicData uri="http://schemas.openxmlformats.org/drawingml/2006/chart">
            <c:chart xmlns:c="http://schemas.openxmlformats.org/drawingml/2006/chart" xmlns:r="http://schemas.openxmlformats.org/officeDocument/2006/relationships" r:id="rId4"/>
          </a:graphicData>
        </a:graphic>
      </p:graphicFrame>
      <p:grpSp>
        <p:nvGrpSpPr>
          <p:cNvPr id="20" name="Csoportba foglalás 50">
            <a:extLst>
              <a:ext uri="{FF2B5EF4-FFF2-40B4-BE49-F238E27FC236}">
                <a16:creationId xmlns:a16="http://schemas.microsoft.com/office/drawing/2014/main" id="{36E7620C-6AA0-EB15-0511-96EB7404B3B2}"/>
              </a:ext>
            </a:extLst>
          </p:cNvPr>
          <p:cNvGrpSpPr/>
          <p:nvPr/>
        </p:nvGrpSpPr>
        <p:grpSpPr>
          <a:xfrm>
            <a:off x="5752542" y="4934132"/>
            <a:ext cx="3126151" cy="307777"/>
            <a:chOff x="4146857" y="5561760"/>
            <a:chExt cx="3473423" cy="410369"/>
          </a:xfrm>
        </p:grpSpPr>
        <p:sp>
          <p:nvSpPr>
            <p:cNvPr id="21" name="TextBox 59">
              <a:extLst>
                <a:ext uri="{FF2B5EF4-FFF2-40B4-BE49-F238E27FC236}">
                  <a16:creationId xmlns:a16="http://schemas.microsoft.com/office/drawing/2014/main" id="{5245A22B-FB1C-CB10-18FB-2D5D3432A7AB}"/>
                </a:ext>
              </a:extLst>
            </p:cNvPr>
            <p:cNvSpPr txBox="1"/>
            <p:nvPr/>
          </p:nvSpPr>
          <p:spPr>
            <a:xfrm>
              <a:off x="4146857" y="5561760"/>
              <a:ext cx="1682499" cy="410369"/>
            </a:xfrm>
            <a:prstGeom prst="rect">
              <a:avLst/>
            </a:prstGeom>
            <a:noFill/>
            <a:ln>
              <a:noFill/>
            </a:ln>
          </p:spPr>
          <p:txBody>
            <a:bodyPr wrap="square" rtlCol="0">
              <a:spAutoFit/>
            </a:bodyPr>
            <a:lstStyle/>
            <a:p>
              <a:pPr algn="ctr" fontAlgn="base">
                <a:spcBef>
                  <a:spcPct val="50000"/>
                </a:spcBef>
                <a:spcAft>
                  <a:spcPct val="0"/>
                </a:spcAft>
              </a:pPr>
              <a:r>
                <a:rPr lang="en-US" sz="1400" dirty="0">
                  <a:solidFill>
                    <a:srgbClr val="000000">
                      <a:lumMod val="65000"/>
                      <a:lumOff val="35000"/>
                    </a:srgbClr>
                  </a:solidFill>
                  <a:ea typeface="ＭＳ Ｐゴシック" charset="0"/>
                  <a:cs typeface="Arial"/>
                </a:rPr>
                <a:t>Favours NOAC</a:t>
              </a:r>
            </a:p>
          </p:txBody>
        </p:sp>
        <p:sp>
          <p:nvSpPr>
            <p:cNvPr id="22" name="TextBox 60">
              <a:extLst>
                <a:ext uri="{FF2B5EF4-FFF2-40B4-BE49-F238E27FC236}">
                  <a16:creationId xmlns:a16="http://schemas.microsoft.com/office/drawing/2014/main" id="{0F99B75F-DFBA-6186-64BD-D0F87897D4B8}"/>
                </a:ext>
              </a:extLst>
            </p:cNvPr>
            <p:cNvSpPr txBox="1"/>
            <p:nvPr/>
          </p:nvSpPr>
          <p:spPr>
            <a:xfrm>
              <a:off x="5762035" y="5561760"/>
              <a:ext cx="1858245" cy="410369"/>
            </a:xfrm>
            <a:prstGeom prst="rect">
              <a:avLst/>
            </a:prstGeom>
            <a:noFill/>
            <a:ln>
              <a:noFill/>
            </a:ln>
          </p:spPr>
          <p:txBody>
            <a:bodyPr wrap="square" rtlCol="0">
              <a:spAutoFit/>
            </a:bodyPr>
            <a:lstStyle/>
            <a:p>
              <a:pPr algn="ctr" fontAlgn="base">
                <a:spcBef>
                  <a:spcPct val="50000"/>
                </a:spcBef>
                <a:spcAft>
                  <a:spcPct val="0"/>
                </a:spcAft>
              </a:pPr>
              <a:r>
                <a:rPr lang="en-US" sz="1400" dirty="0">
                  <a:solidFill>
                    <a:srgbClr val="000000">
                      <a:lumMod val="65000"/>
                      <a:lumOff val="35000"/>
                    </a:srgbClr>
                  </a:solidFill>
                  <a:ea typeface="ＭＳ Ｐゴシック" charset="0"/>
                  <a:cs typeface="Arial"/>
                </a:rPr>
                <a:t>Favours warfarin</a:t>
              </a:r>
            </a:p>
          </p:txBody>
        </p:sp>
      </p:grpSp>
    </p:spTree>
    <p:custDataLst>
      <p:tags r:id="rId1"/>
    </p:custDataLst>
    <p:extLst>
      <p:ext uri="{BB962C8B-B14F-4D97-AF65-F5344CB8AC3E}">
        <p14:creationId xmlns:p14="http://schemas.microsoft.com/office/powerpoint/2010/main" val="320911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838200" y="1285337"/>
            <a:ext cx="10515600" cy="716184"/>
          </a:xfrm>
        </p:spPr>
        <p:txBody>
          <a:bodyPr/>
          <a:lstStyle/>
          <a:p>
            <a:r>
              <a:rPr lang="en-US" dirty="0">
                <a:latin typeface="+mn-lt"/>
              </a:rPr>
              <a:t>Pooled events across all four phase III trials</a:t>
            </a:r>
          </a:p>
        </p:txBody>
      </p:sp>
      <p:sp>
        <p:nvSpPr>
          <p:cNvPr id="2" name="Title 1"/>
          <p:cNvSpPr>
            <a:spLocks noGrp="1"/>
          </p:cNvSpPr>
          <p:nvPr>
            <p:ph type="title"/>
          </p:nvPr>
        </p:nvSpPr>
        <p:spPr/>
        <p:txBody>
          <a:bodyPr>
            <a:normAutofit/>
          </a:bodyPr>
          <a:lstStyle/>
          <a:p>
            <a:r>
              <a:rPr lang="en-GB" dirty="0"/>
              <a:t>NOACs Significantly Reduce Haemorrhagic Stroke and All-Cause Mortality Versus Warfarin</a:t>
            </a:r>
          </a:p>
        </p:txBody>
      </p:sp>
      <p:sp>
        <p:nvSpPr>
          <p:cNvPr id="5" name="Footer Placeholder 4">
            <a:extLst>
              <a:ext uri="{FF2B5EF4-FFF2-40B4-BE49-F238E27FC236}">
                <a16:creationId xmlns:a16="http://schemas.microsoft.com/office/drawing/2014/main" id="{D02D56F5-F1ED-5288-AD3B-BF9E47684BBF}"/>
              </a:ext>
            </a:extLst>
          </p:cNvPr>
          <p:cNvSpPr>
            <a:spLocks noGrp="1"/>
          </p:cNvSpPr>
          <p:nvPr>
            <p:ph type="ftr" sz="quarter" idx="3"/>
          </p:nvPr>
        </p:nvSpPr>
        <p:spPr/>
        <p:txBody>
          <a:bodyPr/>
          <a:lstStyle/>
          <a:p>
            <a:r>
              <a:rPr lang="en-US" dirty="0"/>
              <a:t>NOAC, non-vitamin K oral anticoagulant; VKA, vitamin K antagonist.</a:t>
            </a:r>
          </a:p>
          <a:p>
            <a:r>
              <a:rPr lang="en-US" dirty="0"/>
              <a:t>Ruff CT, et al. </a:t>
            </a:r>
            <a:r>
              <a:rPr lang="en-US" i="1" dirty="0"/>
              <a:t>Lancet. </a:t>
            </a:r>
            <a:r>
              <a:rPr lang="en-US" dirty="0"/>
              <a:t>2014;383:955-962.</a:t>
            </a:r>
          </a:p>
        </p:txBody>
      </p:sp>
      <p:graphicFrame>
        <p:nvGraphicFramePr>
          <p:cNvPr id="17" name="Table Placeholder 6">
            <a:extLst>
              <a:ext uri="{FF2B5EF4-FFF2-40B4-BE49-F238E27FC236}">
                <a16:creationId xmlns:a16="http://schemas.microsoft.com/office/drawing/2014/main" id="{D9FCB75B-312C-43D2-886D-7A664032D48D}"/>
              </a:ext>
            </a:extLst>
          </p:cNvPr>
          <p:cNvGraphicFramePr>
            <a:graphicFrameLocks/>
          </p:cNvGraphicFramePr>
          <p:nvPr/>
        </p:nvGraphicFramePr>
        <p:xfrm>
          <a:off x="2045335" y="2202379"/>
          <a:ext cx="8280148" cy="2513304"/>
        </p:xfrm>
        <a:graphic>
          <a:graphicData uri="http://schemas.openxmlformats.org/drawingml/2006/table">
            <a:tbl>
              <a:tblPr firstRow="1" bandRow="1"/>
              <a:tblGrid>
                <a:gridCol w="1654969">
                  <a:extLst>
                    <a:ext uri="{9D8B030D-6E8A-4147-A177-3AD203B41FA5}">
                      <a16:colId xmlns:a16="http://schemas.microsoft.com/office/drawing/2014/main" val="20000"/>
                    </a:ext>
                  </a:extLst>
                </a:gridCol>
                <a:gridCol w="1044116">
                  <a:extLst>
                    <a:ext uri="{9D8B030D-6E8A-4147-A177-3AD203B41FA5}">
                      <a16:colId xmlns:a16="http://schemas.microsoft.com/office/drawing/2014/main" val="20001"/>
                    </a:ext>
                  </a:extLst>
                </a:gridCol>
                <a:gridCol w="1044116">
                  <a:extLst>
                    <a:ext uri="{9D8B030D-6E8A-4147-A177-3AD203B41FA5}">
                      <a16:colId xmlns:a16="http://schemas.microsoft.com/office/drawing/2014/main" val="20002"/>
                    </a:ext>
                  </a:extLst>
                </a:gridCol>
                <a:gridCol w="2339923">
                  <a:extLst>
                    <a:ext uri="{9D8B030D-6E8A-4147-A177-3AD203B41FA5}">
                      <a16:colId xmlns:a16="http://schemas.microsoft.com/office/drawing/2014/main" val="20003"/>
                    </a:ext>
                  </a:extLst>
                </a:gridCol>
                <a:gridCol w="1171767">
                  <a:extLst>
                    <a:ext uri="{9D8B030D-6E8A-4147-A177-3AD203B41FA5}">
                      <a16:colId xmlns:a16="http://schemas.microsoft.com/office/drawing/2014/main" val="20004"/>
                    </a:ext>
                  </a:extLst>
                </a:gridCol>
                <a:gridCol w="1025257">
                  <a:extLst>
                    <a:ext uri="{9D8B030D-6E8A-4147-A177-3AD203B41FA5}">
                      <a16:colId xmlns:a16="http://schemas.microsoft.com/office/drawing/2014/main" val="20005"/>
                    </a:ext>
                  </a:extLst>
                </a:gridCol>
              </a:tblGrid>
              <a:tr h="582930">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endParaRPr lang="en-GB" sz="1100" b="0" dirty="0">
                        <a:solidFill>
                          <a:schemeClr val="tx1"/>
                        </a:solidFill>
                      </a:endParaRP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noProof="0" dirty="0">
                          <a:solidFill>
                            <a:schemeClr val="bg2"/>
                          </a:solidFill>
                        </a:rPr>
                        <a:t>Pooled NOAC (events)</a:t>
                      </a: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noProof="0" dirty="0">
                          <a:solidFill>
                            <a:schemeClr val="accent6"/>
                          </a:solidFill>
                        </a:rPr>
                        <a:t>Pooled warfarin </a:t>
                      </a:r>
                      <a:r>
                        <a:rPr lang="en-US" sz="1100" dirty="0">
                          <a:solidFill>
                            <a:schemeClr val="accent6"/>
                          </a:solidFill>
                        </a:rPr>
                        <a:t>(events)</a:t>
                      </a:r>
                    </a:p>
                  </a:txBody>
                  <a:tcPr marL="36625" marR="4028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endParaRPr lang="en-GB" sz="1100" b="0" dirty="0">
                        <a:solidFill>
                          <a:schemeClr val="tx1"/>
                        </a:solidFill>
                      </a:endParaRP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1">
                              <a:lumMod val="65000"/>
                              <a:lumOff val="35000"/>
                            </a:schemeClr>
                          </a:solidFill>
                        </a:rPr>
                        <a:t>RR </a:t>
                      </a:r>
                      <a:br>
                        <a:rPr lang="en-US" sz="1100" b="1" dirty="0">
                          <a:solidFill>
                            <a:schemeClr val="tx1">
                              <a:lumMod val="65000"/>
                              <a:lumOff val="35000"/>
                            </a:schemeClr>
                          </a:solidFill>
                        </a:rPr>
                      </a:br>
                      <a:r>
                        <a:rPr lang="en-US" sz="1100" b="1" dirty="0">
                          <a:solidFill>
                            <a:schemeClr val="tx1">
                              <a:lumMod val="65000"/>
                              <a:lumOff val="35000"/>
                            </a:schemeClr>
                          </a:solidFill>
                        </a:rPr>
                        <a:t>(95% CI)</a:t>
                      </a: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100" b="1" i="1" dirty="0">
                          <a:solidFill>
                            <a:schemeClr val="tx1">
                              <a:lumMod val="65000"/>
                              <a:lumOff val="35000"/>
                            </a:schemeClr>
                          </a:solidFill>
                        </a:rPr>
                        <a:t>p</a:t>
                      </a:r>
                      <a:r>
                        <a:rPr lang="en-US" sz="1100" b="1" dirty="0">
                          <a:solidFill>
                            <a:schemeClr val="tx1">
                              <a:lumMod val="65000"/>
                              <a:lumOff val="35000"/>
                            </a:schemeClr>
                          </a:solidFill>
                        </a:rPr>
                        <a:t>-value</a:t>
                      </a:r>
                    </a:p>
                  </a:txBody>
                  <a:tcPr marL="91917" marR="91917" marT="34290" marB="34290"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740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Ischaemic stroke</a:t>
                      </a:r>
                    </a:p>
                  </a:txBody>
                  <a:tcPr marL="81280" marR="81280" marT="34290" marB="34290" anchor="ct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8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665/29,292</a:t>
                      </a:r>
                    </a:p>
                  </a:txBody>
                  <a:tcPr marL="18000" marR="18000" marT="35100" marB="35100" anchor="ct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8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724/29,221</a:t>
                      </a:r>
                    </a:p>
                  </a:txBody>
                  <a:tcPr marL="18000" marR="18000" marT="35100" marB="35100" anchor="ctr">
                    <a:lnL>
                      <a:noFill/>
                    </a:lnL>
                    <a:lnR>
                      <a:noFill/>
                    </a:lnR>
                    <a:lnT w="12700" cmpd="sng">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w="12700" cmpd="sng">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0.92</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(0.83–1.02)</a:t>
                      </a:r>
                    </a:p>
                  </a:txBody>
                  <a:tcPr marL="81280" marR="81280" marT="34290" marB="34290" anchor="ctr">
                    <a:lnL>
                      <a:noFill/>
                    </a:lnL>
                    <a:lnR>
                      <a:noFill/>
                    </a:lnR>
                    <a:lnT w="12700" cmpd="sng">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0.10</a:t>
                      </a:r>
                    </a:p>
                  </a:txBody>
                  <a:tcPr marL="81280" marR="81280" marT="34290" marB="34290" anchor="ctr">
                    <a:lnL>
                      <a:noFill/>
                    </a:lnL>
                    <a:lnR>
                      <a:noFill/>
                    </a:lnR>
                    <a:lnT w="12700" cmpd="sng">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1"/>
                  </a:ext>
                </a:extLst>
              </a:tr>
              <a:tr h="4740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Haemorrhagic stroke</a:t>
                      </a:r>
                    </a:p>
                  </a:txBody>
                  <a:tcPr marL="81280" marR="812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2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130/29,292</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2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263/29,221</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0.49</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(0.38–0.64)</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&lt;0.0001</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2"/>
                  </a:ext>
                </a:extLst>
              </a:tr>
              <a:tr h="47400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Myocardial infarction</a:t>
                      </a:r>
                    </a:p>
                  </a:txBody>
                  <a:tcPr marL="81280" marR="812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5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413/29,292</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15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432/29,221</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0.97</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(0.78–1.20)</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0.77</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3"/>
                  </a:ext>
                </a:extLst>
              </a:tr>
              <a:tr h="50835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r>
                        <a:rPr lang="en-US" sz="1100" b="0" noProof="0" dirty="0">
                          <a:solidFill>
                            <a:schemeClr val="tx1">
                              <a:lumMod val="65000"/>
                              <a:lumOff val="35000"/>
                            </a:schemeClr>
                          </a:solidFill>
                          <a:latin typeface="Arial" panose="020B0604020202020204" pitchFamily="34" charset="0"/>
                          <a:cs typeface="Arial" panose="020B0604020202020204" pitchFamily="34" charset="0"/>
                        </a:rPr>
                        <a:t>All-cause mortality</a:t>
                      </a:r>
                    </a:p>
                  </a:txBody>
                  <a:tcPr marL="81280" marR="812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3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2022/29,292</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ts val="2300"/>
                        </a:lnSpc>
                      </a:pPr>
                      <a:r>
                        <a:rPr lang="en-US" sz="1100" noProof="0" dirty="0">
                          <a:solidFill>
                            <a:schemeClr val="tx1">
                              <a:lumMod val="65000"/>
                              <a:lumOff val="35000"/>
                            </a:schemeClr>
                          </a:solidFill>
                          <a:latin typeface="Arial" panose="020B0604020202020204" pitchFamily="34" charset="0"/>
                          <a:cs typeface="Arial" panose="020B0604020202020204" pitchFamily="34" charset="0"/>
                        </a:rPr>
                        <a:t>2245/29,221</a:t>
                      </a:r>
                    </a:p>
                  </a:txBody>
                  <a:tcPr marL="18000" marR="18000" marT="35100" marB="3510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endParaRPr lang="en-GB" sz="1100" dirty="0">
                        <a:solidFill>
                          <a:schemeClr val="tx1"/>
                        </a:solidFill>
                      </a:endParaRPr>
                    </a:p>
                  </a:txBody>
                  <a:tcPr marL="91917" marR="91917" marT="0" marB="0" anchor="ctr">
                    <a:lnL>
                      <a:noFill/>
                    </a:lnL>
                    <a:lnR>
                      <a:noFill/>
                    </a:lnR>
                    <a:lnT>
                      <a:noFill/>
                    </a:lnT>
                    <a:lnB>
                      <a:noFill/>
                    </a:lnB>
                    <a:lnTlToBr w="12700" cmpd="sng">
                      <a:noFill/>
                      <a:prstDash val="solid"/>
                    </a:lnTlToBr>
                    <a:lnBlToTr w="12700" cmpd="sng">
                      <a:noFill/>
                      <a:prstDash val="solid"/>
                    </a:lnBlToTr>
                    <a:solidFill>
                      <a:srgbClr val="808983">
                        <a:lumMod val="20000"/>
                        <a:lumOff val="80000"/>
                      </a:srgb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0.90</a:t>
                      </a:r>
                      <a:br>
                        <a:rPr lang="en-US" sz="1100" noProof="0" dirty="0">
                          <a:solidFill>
                            <a:schemeClr val="bg1"/>
                          </a:solidFill>
                          <a:latin typeface="Arial" panose="020B0604020202020204" pitchFamily="34" charset="0"/>
                          <a:cs typeface="Arial" panose="020B0604020202020204" pitchFamily="34" charset="0"/>
                        </a:rPr>
                      </a:br>
                      <a:r>
                        <a:rPr lang="en-US" sz="1100" noProof="0" dirty="0">
                          <a:solidFill>
                            <a:schemeClr val="bg1"/>
                          </a:solidFill>
                          <a:latin typeface="Arial" panose="020B0604020202020204" pitchFamily="34" charset="0"/>
                          <a:cs typeface="Arial" panose="020B0604020202020204" pitchFamily="34" charset="0"/>
                        </a:rPr>
                        <a:t>(0.85–0.95)</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96938E"/>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pPr>
                      <a:r>
                        <a:rPr lang="en-US" sz="1100" noProof="0" dirty="0">
                          <a:solidFill>
                            <a:schemeClr val="bg1"/>
                          </a:solidFill>
                          <a:latin typeface="Arial" panose="020B0604020202020204" pitchFamily="34" charset="0"/>
                          <a:cs typeface="Arial" panose="020B0604020202020204" pitchFamily="34" charset="0"/>
                        </a:rPr>
                        <a:t>0.0003</a:t>
                      </a:r>
                    </a:p>
                  </a:txBody>
                  <a:tcPr marL="81280" marR="81280" marT="34290" marB="34290" anchor="ctr">
                    <a:lnL>
                      <a:noFill/>
                    </a:lnL>
                    <a:lnR>
                      <a:noFill/>
                    </a:lnR>
                    <a:lnT>
                      <a:noFill/>
                    </a:lnT>
                    <a:lnB>
                      <a:noFill/>
                    </a:lnB>
                    <a:lnTlToBr w="12700" cmpd="sng">
                      <a:noFill/>
                      <a:prstDash val="solid"/>
                    </a:lnTlToBr>
                    <a:lnBlToTr w="12700" cmpd="sng">
                      <a:noFill/>
                      <a:prstDash val="solid"/>
                    </a:lnBlToTr>
                    <a:solidFill>
                      <a:srgbClr val="808983">
                        <a:lumMod val="50000"/>
                      </a:srgbClr>
                    </a:solidFill>
                  </a:tcPr>
                </a:tc>
                <a:extLst>
                  <a:ext uri="{0D108BD9-81ED-4DB2-BD59-A6C34878D82A}">
                    <a16:rowId xmlns:a16="http://schemas.microsoft.com/office/drawing/2014/main" val="10004"/>
                  </a:ext>
                </a:extLst>
              </a:tr>
            </a:tbl>
          </a:graphicData>
        </a:graphic>
      </p:graphicFrame>
      <p:sp>
        <p:nvSpPr>
          <p:cNvPr id="18" name="Rounded Rectangle 17">
            <a:extLst>
              <a:ext uri="{FF2B5EF4-FFF2-40B4-BE49-F238E27FC236}">
                <a16:creationId xmlns:a16="http://schemas.microsoft.com/office/drawing/2014/main" id="{E73554E5-235E-3B99-EC5B-4372069A9764}"/>
              </a:ext>
            </a:extLst>
          </p:cNvPr>
          <p:cNvSpPr/>
          <p:nvPr/>
        </p:nvSpPr>
        <p:spPr bwMode="auto">
          <a:xfrm>
            <a:off x="2051683" y="2180910"/>
            <a:ext cx="8264530" cy="2988990"/>
          </a:xfrm>
          <a:prstGeom prst="roundRect">
            <a:avLst>
              <a:gd name="adj" fmla="val 4217"/>
            </a:avLst>
          </a:prstGeom>
          <a:noFill/>
          <a:ln w="19050" algn="ctr">
            <a:solidFill>
              <a:srgbClr val="3961AC"/>
            </a:solidFill>
            <a:miter lim="800000"/>
            <a:headEnd/>
            <a:tailEnd/>
          </a:ln>
          <a:effectLst/>
        </p:spPr>
        <p:txBody>
          <a:bodyPr wrap="square" lIns="0" tIns="0" rIns="0" bIns="0" rtlCol="0"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srgbClr val="000000">
                  <a:lumMod val="65000"/>
                  <a:lumOff val="35000"/>
                </a:srgbClr>
              </a:solidFill>
              <a:effectLst/>
              <a:uLnTx/>
              <a:uFillTx/>
              <a:ea typeface="ＭＳ Ｐゴシック" charset="0"/>
            </a:endParaRPr>
          </a:p>
        </p:txBody>
      </p:sp>
      <p:graphicFrame>
        <p:nvGraphicFramePr>
          <p:cNvPr id="19" name="Chart 18">
            <a:extLst>
              <a:ext uri="{FF2B5EF4-FFF2-40B4-BE49-F238E27FC236}">
                <a16:creationId xmlns:a16="http://schemas.microsoft.com/office/drawing/2014/main" id="{5F585C88-9592-97E5-F221-C148D58782AE}"/>
              </a:ext>
            </a:extLst>
          </p:cNvPr>
          <p:cNvGraphicFramePr/>
          <p:nvPr/>
        </p:nvGraphicFramePr>
        <p:xfrm>
          <a:off x="5464500" y="2444783"/>
          <a:ext cx="2988332" cy="2605265"/>
        </p:xfrm>
        <a:graphic>
          <a:graphicData uri="http://schemas.openxmlformats.org/drawingml/2006/chart">
            <c:chart xmlns:c="http://schemas.openxmlformats.org/drawingml/2006/chart" xmlns:r="http://schemas.openxmlformats.org/officeDocument/2006/relationships" r:id="rId4"/>
          </a:graphicData>
        </a:graphic>
      </p:graphicFrame>
      <p:grpSp>
        <p:nvGrpSpPr>
          <p:cNvPr id="20" name="Csoportba foglalás 50">
            <a:extLst>
              <a:ext uri="{FF2B5EF4-FFF2-40B4-BE49-F238E27FC236}">
                <a16:creationId xmlns:a16="http://schemas.microsoft.com/office/drawing/2014/main" id="{36E7620C-6AA0-EB15-0511-96EB7404B3B2}"/>
              </a:ext>
            </a:extLst>
          </p:cNvPr>
          <p:cNvGrpSpPr/>
          <p:nvPr/>
        </p:nvGrpSpPr>
        <p:grpSpPr>
          <a:xfrm>
            <a:off x="5752542" y="4934132"/>
            <a:ext cx="3126151" cy="307777"/>
            <a:chOff x="4146857" y="5561760"/>
            <a:chExt cx="3473423" cy="410369"/>
          </a:xfrm>
        </p:grpSpPr>
        <p:sp>
          <p:nvSpPr>
            <p:cNvPr id="21" name="TextBox 59">
              <a:extLst>
                <a:ext uri="{FF2B5EF4-FFF2-40B4-BE49-F238E27FC236}">
                  <a16:creationId xmlns:a16="http://schemas.microsoft.com/office/drawing/2014/main" id="{5245A22B-FB1C-CB10-18FB-2D5D3432A7AB}"/>
                </a:ext>
              </a:extLst>
            </p:cNvPr>
            <p:cNvSpPr txBox="1"/>
            <p:nvPr/>
          </p:nvSpPr>
          <p:spPr>
            <a:xfrm>
              <a:off x="4146857" y="5561760"/>
              <a:ext cx="1682499" cy="410369"/>
            </a:xfrm>
            <a:prstGeom prst="rect">
              <a:avLst/>
            </a:prstGeom>
            <a:noFill/>
            <a:ln>
              <a:noFill/>
            </a:ln>
          </p:spPr>
          <p:txBody>
            <a:bodyPr wrap="square" rtlCol="0">
              <a:spAutoFit/>
            </a:bodyPr>
            <a:lstStyle/>
            <a:p>
              <a:pPr algn="ctr" fontAlgn="base">
                <a:spcBef>
                  <a:spcPct val="50000"/>
                </a:spcBef>
                <a:spcAft>
                  <a:spcPct val="0"/>
                </a:spcAft>
              </a:pPr>
              <a:r>
                <a:rPr lang="en-US" sz="1400" dirty="0">
                  <a:solidFill>
                    <a:srgbClr val="000000">
                      <a:lumMod val="65000"/>
                      <a:lumOff val="35000"/>
                    </a:srgbClr>
                  </a:solidFill>
                  <a:ea typeface="ＭＳ Ｐゴシック" charset="0"/>
                  <a:cs typeface="Arial"/>
                </a:rPr>
                <a:t>Favours NOAC</a:t>
              </a:r>
            </a:p>
          </p:txBody>
        </p:sp>
        <p:sp>
          <p:nvSpPr>
            <p:cNvPr id="22" name="TextBox 60">
              <a:extLst>
                <a:ext uri="{FF2B5EF4-FFF2-40B4-BE49-F238E27FC236}">
                  <a16:creationId xmlns:a16="http://schemas.microsoft.com/office/drawing/2014/main" id="{0F99B75F-DFBA-6186-64BD-D0F87897D4B8}"/>
                </a:ext>
              </a:extLst>
            </p:cNvPr>
            <p:cNvSpPr txBox="1"/>
            <p:nvPr/>
          </p:nvSpPr>
          <p:spPr>
            <a:xfrm>
              <a:off x="5762035" y="5561760"/>
              <a:ext cx="1858245" cy="410369"/>
            </a:xfrm>
            <a:prstGeom prst="rect">
              <a:avLst/>
            </a:prstGeom>
            <a:noFill/>
            <a:ln>
              <a:noFill/>
            </a:ln>
          </p:spPr>
          <p:txBody>
            <a:bodyPr wrap="square" rtlCol="0">
              <a:spAutoFit/>
            </a:bodyPr>
            <a:lstStyle/>
            <a:p>
              <a:pPr algn="ctr" fontAlgn="base">
                <a:spcBef>
                  <a:spcPct val="50000"/>
                </a:spcBef>
                <a:spcAft>
                  <a:spcPct val="0"/>
                </a:spcAft>
              </a:pPr>
              <a:r>
                <a:rPr lang="en-US" sz="1400" dirty="0">
                  <a:solidFill>
                    <a:srgbClr val="000000">
                      <a:lumMod val="65000"/>
                      <a:lumOff val="35000"/>
                    </a:srgbClr>
                  </a:solidFill>
                  <a:ea typeface="ＭＳ Ｐゴシック" charset="0"/>
                  <a:cs typeface="Arial"/>
                </a:rPr>
                <a:t>Favours warfarin</a:t>
              </a:r>
            </a:p>
          </p:txBody>
        </p:sp>
      </p:grpSp>
      <p:sp>
        <p:nvSpPr>
          <p:cNvPr id="23" name="Content Placeholder 2">
            <a:extLst>
              <a:ext uri="{FF2B5EF4-FFF2-40B4-BE49-F238E27FC236}">
                <a16:creationId xmlns:a16="http://schemas.microsoft.com/office/drawing/2014/main" id="{CD30F6B1-3585-413F-F95A-E02C5827FC0F}"/>
              </a:ext>
            </a:extLst>
          </p:cNvPr>
          <p:cNvSpPr txBox="1">
            <a:spLocks/>
          </p:cNvSpPr>
          <p:nvPr/>
        </p:nvSpPr>
        <p:spPr>
          <a:xfrm>
            <a:off x="2980224" y="2865644"/>
            <a:ext cx="6192688" cy="1728192"/>
          </a:xfrm>
          <a:prstGeom prst="roundRect">
            <a:avLst/>
          </a:prstGeom>
          <a:solidFill>
            <a:srgbClr val="3961AC"/>
          </a:solidFill>
          <a:ln>
            <a:solidFill>
              <a:srgbClr val="000000"/>
            </a:solidFill>
          </a:ln>
        </p:spPr>
        <p:txBody>
          <a:bodyPr/>
          <a:lstStyle>
            <a:lvl1pPr marL="268288" indent="-268288" algn="l" rtl="0" eaLnBrk="1" fontAlgn="base" hangingPunct="1">
              <a:spcBef>
                <a:spcPct val="25000"/>
              </a:spcBef>
              <a:spcAft>
                <a:spcPct val="0"/>
              </a:spcAft>
              <a:buClr>
                <a:schemeClr val="bg2"/>
              </a:buClr>
              <a:buSzPct val="80000"/>
              <a:buFont typeface="Wingdings" panose="05000000000000000000" pitchFamily="2" charset="2"/>
              <a:buChar char=""/>
              <a:tabLst>
                <a:tab pos="1238250" algn="l"/>
              </a:tabLst>
              <a:defRPr sz="2000">
                <a:solidFill>
                  <a:schemeClr val="tx1">
                    <a:lumMod val="65000"/>
                    <a:lumOff val="35000"/>
                  </a:schemeClr>
                </a:solidFill>
                <a:latin typeface="+mn-lt"/>
                <a:ea typeface="+mn-ea"/>
                <a:cs typeface="+mn-cs"/>
              </a:defRPr>
            </a:lvl1pPr>
            <a:lvl2pPr marL="546100" indent="-276225" algn="l" rtl="0" eaLnBrk="1" fontAlgn="base" hangingPunct="1">
              <a:spcBef>
                <a:spcPct val="25000"/>
              </a:spcBef>
              <a:spcAft>
                <a:spcPct val="0"/>
              </a:spcAft>
              <a:buClr>
                <a:schemeClr val="bg2"/>
              </a:buClr>
              <a:buFont typeface="Symbol" panose="05050102010706020507" pitchFamily="18" charset="2"/>
              <a:buChar char=""/>
              <a:tabLst>
                <a:tab pos="1238250" algn="l"/>
              </a:tabLst>
              <a:defRPr>
                <a:solidFill>
                  <a:schemeClr val="tx1">
                    <a:lumMod val="65000"/>
                    <a:lumOff val="35000"/>
                  </a:schemeClr>
                </a:solidFill>
                <a:latin typeface="+mn-lt"/>
              </a:defRPr>
            </a:lvl2pPr>
            <a:lvl3pPr marL="835025" indent="-287338" algn="l" rtl="0" eaLnBrk="1" fontAlgn="base" hangingPunct="1">
              <a:spcBef>
                <a:spcPct val="25000"/>
              </a:spcBef>
              <a:spcAft>
                <a:spcPct val="0"/>
              </a:spcAft>
              <a:buClr>
                <a:schemeClr val="bg2"/>
              </a:buClr>
              <a:buFont typeface="Arial" panose="020B0604020202020204" pitchFamily="34" charset="0"/>
              <a:buChar char="–"/>
              <a:tabLst>
                <a:tab pos="1238250" algn="l"/>
              </a:tabLst>
              <a:defRPr sz="1600">
                <a:solidFill>
                  <a:schemeClr val="tx1">
                    <a:lumMod val="65000"/>
                    <a:lumOff val="35000"/>
                  </a:schemeClr>
                </a:solidFill>
                <a:latin typeface="+mn-lt"/>
              </a:defRPr>
            </a:lvl3pPr>
            <a:lvl4pPr marL="1103313" indent="-266700" algn="l" rtl="0" eaLnBrk="1" fontAlgn="base" hangingPunct="1">
              <a:spcBef>
                <a:spcPct val="25000"/>
              </a:spcBef>
              <a:spcAft>
                <a:spcPct val="0"/>
              </a:spcAft>
              <a:buClr>
                <a:schemeClr val="bg2"/>
              </a:buClr>
              <a:buFont typeface="Arial" charset="0"/>
              <a:buChar char="–"/>
              <a:tabLst>
                <a:tab pos="1238250" algn="l"/>
              </a:tabLst>
              <a:defRPr sz="1600">
                <a:solidFill>
                  <a:schemeClr val="tx1">
                    <a:lumMod val="65000"/>
                    <a:lumOff val="35000"/>
                  </a:schemeClr>
                </a:solidFill>
                <a:latin typeface="+mn-lt"/>
              </a:defRPr>
            </a:lvl4pPr>
            <a:lvl5pPr marL="1362075" indent="-285750" algn="l" rtl="0" eaLnBrk="1" fontAlgn="base" hangingPunct="1">
              <a:spcBef>
                <a:spcPct val="25000"/>
              </a:spcBef>
              <a:spcAft>
                <a:spcPct val="0"/>
              </a:spcAft>
              <a:buClr>
                <a:schemeClr val="bg2"/>
              </a:buClr>
              <a:buFont typeface="Arial" panose="020B0604020202020204" pitchFamily="34" charset="0"/>
              <a:buChar char="–"/>
              <a:tabLst/>
              <a:defRPr sz="1600" baseline="0">
                <a:solidFill>
                  <a:schemeClr val="tx1">
                    <a:lumMod val="65000"/>
                    <a:lumOff val="35000"/>
                  </a:schemeClr>
                </a:solidFill>
                <a:latin typeface="+mn-lt"/>
              </a:defRPr>
            </a:lvl5pPr>
            <a:lvl6pPr marL="25987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6pPr>
            <a:lvl7pPr marL="30559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7pPr>
            <a:lvl8pPr marL="35131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8pPr>
            <a:lvl9pPr marL="39703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9pPr>
          </a:lstStyle>
          <a:p>
            <a:pPr marL="0" marR="0" lvl="0" indent="0" algn="l" defTabSz="914400" rtl="0" eaLnBrk="1" fontAlgn="base" latinLnBrk="0" hangingPunct="1">
              <a:lnSpc>
                <a:spcPct val="100000"/>
              </a:lnSpc>
              <a:spcBef>
                <a:spcPct val="25000"/>
              </a:spcBef>
              <a:spcAft>
                <a:spcPct val="0"/>
              </a:spcAft>
              <a:buClr>
                <a:srgbClr val="3961AC"/>
              </a:buClr>
              <a:buSzPct val="80000"/>
              <a:buFont typeface="Wingdings" panose="05000000000000000000" pitchFamily="2" charset="2"/>
              <a:buNone/>
              <a:tabLst>
                <a:tab pos="1238250" algn="l"/>
              </a:tabLst>
              <a:defRPr/>
            </a:pPr>
            <a:r>
              <a:rPr kumimoji="0" lang="en-GB" sz="2000" b="0" i="0" u="none" strike="noStrike" kern="0" cap="none" spc="0" normalizeH="0" baseline="0" noProof="0" dirty="0">
                <a:ln>
                  <a:noFill/>
                </a:ln>
                <a:solidFill>
                  <a:srgbClr val="FFFFFF"/>
                </a:solidFill>
                <a:effectLst/>
                <a:uLnTx/>
                <a:uFillTx/>
                <a:latin typeface="Arial"/>
                <a:ea typeface="+mn-ea"/>
                <a:cs typeface="+mn-cs"/>
              </a:rPr>
              <a:t>Practical benefits of NOACs over VKAs:</a:t>
            </a:r>
          </a:p>
          <a:p>
            <a:pPr marL="268288" marR="0" lvl="0" indent="-268288" algn="l" defTabSz="914400" rtl="0" eaLnBrk="1" fontAlgn="base" latinLnBrk="0" hangingPunct="1">
              <a:lnSpc>
                <a:spcPct val="100000"/>
              </a:lnSpc>
              <a:spcBef>
                <a:spcPct val="25000"/>
              </a:spcBef>
              <a:spcAft>
                <a:spcPct val="0"/>
              </a:spcAft>
              <a:buClr>
                <a:srgbClr val="FFFFFF"/>
              </a:buClr>
              <a:buSzPct val="80000"/>
              <a:buFont typeface="Wingdings" panose="05000000000000000000" pitchFamily="2" charset="2"/>
              <a:buChar char=""/>
              <a:tabLst>
                <a:tab pos="1238250" algn="l"/>
              </a:tabLst>
              <a:defRPr/>
            </a:pPr>
            <a:r>
              <a:rPr kumimoji="0" lang="en-GB" sz="2000" b="0" i="0" u="none" strike="noStrike" kern="0" cap="none" spc="0" normalizeH="0" baseline="0" noProof="0" dirty="0">
                <a:ln>
                  <a:noFill/>
                </a:ln>
                <a:solidFill>
                  <a:srgbClr val="FFFFFF"/>
                </a:solidFill>
                <a:effectLst/>
                <a:uLnTx/>
                <a:uFillTx/>
                <a:latin typeface="Arial"/>
                <a:ea typeface="+mn-ea"/>
                <a:cs typeface="+mn-cs"/>
              </a:rPr>
              <a:t>Fixed dosing </a:t>
            </a:r>
          </a:p>
          <a:p>
            <a:pPr marL="268288" marR="0" lvl="0" indent="-268288" algn="l" defTabSz="914400" rtl="0" eaLnBrk="1" fontAlgn="base" latinLnBrk="0" hangingPunct="1">
              <a:lnSpc>
                <a:spcPct val="100000"/>
              </a:lnSpc>
              <a:spcBef>
                <a:spcPct val="25000"/>
              </a:spcBef>
              <a:spcAft>
                <a:spcPct val="0"/>
              </a:spcAft>
              <a:buClr>
                <a:srgbClr val="FFFFFF"/>
              </a:buClr>
              <a:buSzPct val="80000"/>
              <a:buFont typeface="Wingdings" panose="05000000000000000000" pitchFamily="2" charset="2"/>
              <a:buChar char=""/>
              <a:tabLst>
                <a:tab pos="1238250" algn="l"/>
              </a:tabLst>
              <a:defRPr/>
            </a:pPr>
            <a:r>
              <a:rPr kumimoji="0" lang="en-GB" sz="2000" b="0" i="0" u="none" strike="noStrike" kern="0" cap="none" spc="0" normalizeH="0" baseline="0" noProof="0" dirty="0">
                <a:ln>
                  <a:noFill/>
                </a:ln>
                <a:solidFill>
                  <a:srgbClr val="FFFFFF"/>
                </a:solidFill>
                <a:effectLst/>
                <a:uLnTx/>
                <a:uFillTx/>
                <a:latin typeface="Arial"/>
                <a:ea typeface="+mn-ea"/>
                <a:cs typeface="+mn-cs"/>
              </a:rPr>
              <a:t>No need for routine coagulation monitoring </a:t>
            </a:r>
          </a:p>
          <a:p>
            <a:pPr marL="268288" marR="0" lvl="0" indent="-268288" algn="l" defTabSz="914400" rtl="0" eaLnBrk="1" fontAlgn="base" latinLnBrk="0" hangingPunct="1">
              <a:lnSpc>
                <a:spcPct val="100000"/>
              </a:lnSpc>
              <a:spcBef>
                <a:spcPct val="25000"/>
              </a:spcBef>
              <a:spcAft>
                <a:spcPct val="0"/>
              </a:spcAft>
              <a:buClr>
                <a:srgbClr val="FFFFFF"/>
              </a:buClr>
              <a:buSzPct val="80000"/>
              <a:buFont typeface="Wingdings" panose="05000000000000000000" pitchFamily="2" charset="2"/>
              <a:buChar char=""/>
              <a:tabLst>
                <a:tab pos="1238250" algn="l"/>
              </a:tabLst>
              <a:defRPr/>
            </a:pPr>
            <a:r>
              <a:rPr kumimoji="0" lang="en-GB" sz="2000" b="0" i="0" u="none" strike="noStrike" kern="0" cap="none" spc="0" normalizeH="0" baseline="0" noProof="0" dirty="0">
                <a:ln>
                  <a:noFill/>
                </a:ln>
                <a:solidFill>
                  <a:srgbClr val="FFFFFF"/>
                </a:solidFill>
                <a:effectLst/>
                <a:uLnTx/>
                <a:uFillTx/>
                <a:latin typeface="Arial"/>
                <a:ea typeface="+mn-ea"/>
                <a:cs typeface="+mn-cs"/>
              </a:rPr>
              <a:t>Reduced potential for food and drug interactions</a:t>
            </a:r>
          </a:p>
        </p:txBody>
      </p:sp>
    </p:spTree>
    <p:custDataLst>
      <p:tags r:id="rId1"/>
    </p:custDataLst>
    <p:extLst>
      <p:ext uri="{BB962C8B-B14F-4D97-AF65-F5344CB8AC3E}">
        <p14:creationId xmlns:p14="http://schemas.microsoft.com/office/powerpoint/2010/main" val="164359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0440" y="2568248"/>
            <a:ext cx="10515600" cy="3555683"/>
          </a:xfrm>
        </p:spPr>
        <p:txBody>
          <a:bodyPr/>
          <a:lstStyle/>
          <a:p>
            <a:pPr marL="514350" indent="-514350">
              <a:buFont typeface="+mj-lt"/>
              <a:buAutoNum type="arabicPeriod"/>
            </a:pPr>
            <a:r>
              <a:rPr lang="en-US" dirty="0">
                <a:latin typeface="+mn-lt"/>
              </a:rPr>
              <a:t>CHADS</a:t>
            </a:r>
            <a:r>
              <a:rPr lang="en-US" baseline="-25000" dirty="0">
                <a:latin typeface="+mn-lt"/>
              </a:rPr>
              <a:t>2</a:t>
            </a:r>
            <a:endParaRPr lang="en-US" dirty="0">
              <a:latin typeface="+mn-lt"/>
            </a:endParaRPr>
          </a:p>
          <a:p>
            <a:pPr marL="514350" indent="-514350">
              <a:buFont typeface="+mj-lt"/>
              <a:buAutoNum type="arabicPeriod"/>
            </a:pPr>
            <a:r>
              <a:rPr lang="en-US" dirty="0">
                <a:latin typeface="+mn-lt"/>
              </a:rPr>
              <a:t>CHA</a:t>
            </a:r>
            <a:r>
              <a:rPr lang="en-US" baseline="-25000" dirty="0">
                <a:latin typeface="+mn-lt"/>
              </a:rPr>
              <a:t>2</a:t>
            </a:r>
            <a:r>
              <a:rPr lang="en-US" dirty="0">
                <a:latin typeface="+mn-lt"/>
              </a:rPr>
              <a:t>DS</a:t>
            </a:r>
            <a:r>
              <a:rPr lang="en-US" baseline="-25000" dirty="0">
                <a:latin typeface="+mn-lt"/>
              </a:rPr>
              <a:t>2</a:t>
            </a:r>
            <a:r>
              <a:rPr lang="en-US" dirty="0">
                <a:latin typeface="+mn-lt"/>
              </a:rPr>
              <a:t>-VASc</a:t>
            </a:r>
          </a:p>
          <a:p>
            <a:pPr marL="514350" indent="-514350">
              <a:buFont typeface="+mj-lt"/>
              <a:buAutoNum type="arabicPeriod"/>
            </a:pPr>
            <a:r>
              <a:rPr lang="en-US" dirty="0">
                <a:latin typeface="+mn-lt"/>
              </a:rPr>
              <a:t>HAS-BLED</a:t>
            </a:r>
          </a:p>
          <a:p>
            <a:pPr marL="514350" indent="-514350">
              <a:buFont typeface="+mj-lt"/>
              <a:buAutoNum type="arabicPeriod"/>
            </a:pPr>
            <a:r>
              <a:rPr lang="en-US" dirty="0">
                <a:latin typeface="+mn-lt"/>
              </a:rPr>
              <a:t>Hemoglobin</a:t>
            </a:r>
          </a:p>
          <a:p>
            <a:pPr marL="514350" indent="-514350">
              <a:buFont typeface="+mj-lt"/>
              <a:buAutoNum type="arabicPeriod"/>
            </a:pPr>
            <a:r>
              <a:rPr lang="en-US" dirty="0">
                <a:latin typeface="+mn-lt"/>
              </a:rPr>
              <a:t>Creatinine</a:t>
            </a:r>
          </a:p>
        </p:txBody>
      </p:sp>
      <p:sp>
        <p:nvSpPr>
          <p:cNvPr id="2" name="Title 1"/>
          <p:cNvSpPr>
            <a:spLocks noGrp="1"/>
          </p:cNvSpPr>
          <p:nvPr>
            <p:ph type="title"/>
          </p:nvPr>
        </p:nvSpPr>
        <p:spPr/>
        <p:txBody>
          <a:bodyPr/>
          <a:lstStyle/>
          <a:p>
            <a:r>
              <a:rPr lang="en-US" dirty="0"/>
              <a:t>When Seeing an AF Patient in Clinic</a:t>
            </a:r>
          </a:p>
        </p:txBody>
      </p:sp>
      <p:sp>
        <p:nvSpPr>
          <p:cNvPr id="4" name="Title 1"/>
          <p:cNvSpPr txBox="1">
            <a:spLocks/>
          </p:cNvSpPr>
          <p:nvPr/>
        </p:nvSpPr>
        <p:spPr>
          <a:xfrm>
            <a:off x="980440" y="1403133"/>
            <a:ext cx="7807434" cy="867930"/>
          </a:xfrm>
          <a:prstGeom prst="rect">
            <a:avLst/>
          </a:prstGeom>
        </p:spPr>
        <p:txBody>
          <a:bodyPr vert="horz" wrap="square" lIns="0" tIns="45720" rIns="0" bIns="45720" rtlCol="0" anchor="t">
            <a:spAutoFit/>
          </a:bodyPr>
          <a:lstStyle>
            <a:lvl1pPr algn="l" defTabSz="457200" rtl="0" eaLnBrk="1" latinLnBrk="0" hangingPunct="1">
              <a:lnSpc>
                <a:spcPct val="90000"/>
              </a:lnSpc>
              <a:spcBef>
                <a:spcPct val="0"/>
              </a:spcBef>
              <a:buNone/>
              <a:defRPr sz="3600" b="0" i="0" kern="1200">
                <a:solidFill>
                  <a:schemeClr val="tx1"/>
                </a:solidFill>
                <a:latin typeface="Arial"/>
                <a:ea typeface="+mj-ea"/>
                <a:cs typeface="Arial"/>
              </a:defRPr>
            </a:lvl1pPr>
          </a:lstStyle>
          <a:p>
            <a:r>
              <a:rPr lang="en-US" sz="2800" dirty="0">
                <a:solidFill>
                  <a:schemeClr val="bg2">
                    <a:lumMod val="25000"/>
                  </a:schemeClr>
                </a:solidFill>
              </a:rPr>
              <a:t>If I could have one measure of patient vulnerability/risk, it would be:</a:t>
            </a:r>
          </a:p>
        </p:txBody>
      </p:sp>
    </p:spTree>
    <p:extLst>
      <p:ext uri="{BB962C8B-B14F-4D97-AF65-F5344CB8AC3E}">
        <p14:creationId xmlns:p14="http://schemas.microsoft.com/office/powerpoint/2010/main" val="15279291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ags/tag2.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ivaroxaban GMA Medical Slide Template">
    <a:dk1>
      <a:srgbClr val="000000"/>
    </a:dk1>
    <a:lt1>
      <a:srgbClr val="FFFFFF"/>
    </a:lt1>
    <a:dk2>
      <a:srgbClr val="808983"/>
    </a:dk2>
    <a:lt2>
      <a:srgbClr val="3961AC"/>
    </a:lt2>
    <a:accent1>
      <a:srgbClr val="EC008C"/>
    </a:accent1>
    <a:accent2>
      <a:srgbClr val="F2B646"/>
    </a:accent2>
    <a:accent3>
      <a:srgbClr val="3F978F"/>
    </a:accent3>
    <a:accent4>
      <a:srgbClr val="86715C"/>
    </a:accent4>
    <a:accent5>
      <a:srgbClr val="30BDE4"/>
    </a:accent5>
    <a:accent6>
      <a:srgbClr val="6F3130"/>
    </a:accent6>
    <a:hlink>
      <a:srgbClr val="595959"/>
    </a:hlink>
    <a:folHlink>
      <a:srgbClr val="7F7F7F"/>
    </a:folHlink>
  </a:clrScheme>
  <a:fontScheme name="Rivaroxaban GMA Medical Slide Templa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Rivaroxaban GMA Medical Slide Template">
    <a:dk1>
      <a:srgbClr val="000000"/>
    </a:dk1>
    <a:lt1>
      <a:srgbClr val="FFFFFF"/>
    </a:lt1>
    <a:dk2>
      <a:srgbClr val="808983"/>
    </a:dk2>
    <a:lt2>
      <a:srgbClr val="3961AC"/>
    </a:lt2>
    <a:accent1>
      <a:srgbClr val="EC008C"/>
    </a:accent1>
    <a:accent2>
      <a:srgbClr val="F2B646"/>
    </a:accent2>
    <a:accent3>
      <a:srgbClr val="3F978F"/>
    </a:accent3>
    <a:accent4>
      <a:srgbClr val="86715C"/>
    </a:accent4>
    <a:accent5>
      <a:srgbClr val="30BDE4"/>
    </a:accent5>
    <a:accent6>
      <a:srgbClr val="6F3130"/>
    </a:accent6>
    <a:hlink>
      <a:srgbClr val="595959"/>
    </a:hlink>
    <a:folHlink>
      <a:srgbClr val="7F7F7F"/>
    </a:folHlink>
  </a:clrScheme>
  <a:fontScheme name="Rivaroxaban GMA Medical Slide Templa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95586756212B47840914FA42A7DFF7" ma:contentTypeVersion="10" ma:contentTypeDescription="Create a new document." ma:contentTypeScope="" ma:versionID="0677e42cbb7839a32b402a059841ec3f">
  <xsd:schema xmlns:xsd="http://www.w3.org/2001/XMLSchema" xmlns:xs="http://www.w3.org/2001/XMLSchema" xmlns:p="http://schemas.microsoft.com/office/2006/metadata/properties" xmlns:ns2="08a7e203-25bb-4df2-907b-c109ba9c4447" xmlns:ns3="980b2c3f-f7ab-431e-83c5-2586860ecf01" targetNamespace="http://schemas.microsoft.com/office/2006/metadata/properties" ma:root="true" ma:fieldsID="96ebed7a2a8bea515107fb5564f7cd90" ns2:_="" ns3:_="">
    <xsd:import namespace="08a7e203-25bb-4df2-907b-c109ba9c4447"/>
    <xsd:import namespace="980b2c3f-f7ab-431e-83c5-2586860ecf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7e203-25bb-4df2-907b-c109ba9c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0b2c3f-f7ab-431e-83c5-2586860ecf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C5359B-EB2E-426C-B291-10EE47433AFB}">
  <ds:schemaRefs>
    <ds:schemaRef ds:uri="http://schemas.microsoft.com/sharepoint/v3/contenttype/forms"/>
  </ds:schemaRefs>
</ds:datastoreItem>
</file>

<file path=customXml/itemProps2.xml><?xml version="1.0" encoding="utf-8"?>
<ds:datastoreItem xmlns:ds="http://schemas.openxmlformats.org/officeDocument/2006/customXml" ds:itemID="{56E407A7-98C0-441F-89F5-990F1A49A711}">
  <ds:schemaRefs>
    <ds:schemaRef ds:uri="http://schemas.openxmlformats.org/package/2006/metadata/core-properties"/>
    <ds:schemaRef ds:uri="08a7e203-25bb-4df2-907b-c109ba9c4447"/>
    <ds:schemaRef ds:uri="http://www.w3.org/XML/1998/namespace"/>
    <ds:schemaRef ds:uri="http://purl.org/dc/terms/"/>
    <ds:schemaRef ds:uri="http://schemas.microsoft.com/office/2006/metadata/properties"/>
    <ds:schemaRef ds:uri="http://schemas.microsoft.com/office/infopath/2007/PartnerControls"/>
    <ds:schemaRef ds:uri="http://purl.org/dc/elements/1.1/"/>
    <ds:schemaRef ds:uri="980b2c3f-f7ab-431e-83c5-2586860ecf01"/>
    <ds:schemaRef ds:uri="http://schemas.microsoft.com/office/2006/documentManagement/types"/>
    <ds:schemaRef ds:uri="http://purl.org/dc/dcmitype/"/>
  </ds:schemaRefs>
</ds:datastoreItem>
</file>

<file path=customXml/itemProps3.xml><?xml version="1.0" encoding="utf-8"?>
<ds:datastoreItem xmlns:ds="http://schemas.openxmlformats.org/officeDocument/2006/customXml" ds:itemID="{8CAE3B5A-C214-4612-80F7-8CAB69350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7e203-25bb-4df2-907b-c109ba9c4447"/>
    <ds:schemaRef ds:uri="980b2c3f-f7ab-431e-83c5-2586860ec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Theme3</Template>
  <TotalTime>786</TotalTime>
  <Words>1150</Words>
  <Application>Microsoft Office PowerPoint</Application>
  <PresentationFormat>Widescreen</PresentationFormat>
  <Paragraphs>219</Paragraphs>
  <Slides>16</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ＭＳ Ｐゴシック</vt:lpstr>
      <vt:lpstr>-apple-system</vt:lpstr>
      <vt:lpstr>Arial</vt:lpstr>
      <vt:lpstr>Calibri</vt:lpstr>
      <vt:lpstr>Calibri Light</vt:lpstr>
      <vt:lpstr>Century Gothic</vt:lpstr>
      <vt:lpstr>Trebuchet MS</vt:lpstr>
      <vt:lpstr>Wingdings</vt:lpstr>
      <vt:lpstr>DHOTG23</vt:lpstr>
      <vt:lpstr>Office Theme</vt:lpstr>
      <vt:lpstr>Case Study –  New Guideline Recommendations Into Clinical Practice For the Patient With AF</vt:lpstr>
      <vt:lpstr>PowerPoint Presentation</vt:lpstr>
      <vt:lpstr>Disclaimer</vt:lpstr>
      <vt:lpstr>Case Study – Arturo Feliz</vt:lpstr>
      <vt:lpstr>Guideline Updates and Recommendations</vt:lpstr>
      <vt:lpstr>Key Questions</vt:lpstr>
      <vt:lpstr>NOACs Significantly Reduce Haemorrhagic Stroke and All-Cause Mortality Versus Warfarin</vt:lpstr>
      <vt:lpstr>NOACs Significantly Reduce Haemorrhagic Stroke and All-Cause Mortality Versus Warfarin</vt:lpstr>
      <vt:lpstr>When Seeing an AF Patient in Clinic</vt:lpstr>
      <vt:lpstr>When Seeing an AF Patient in Clinic</vt:lpstr>
      <vt:lpstr>If I could have one measure of patient vulnerability/risk, it would be:</vt:lpstr>
      <vt:lpstr>If I could have one measure of patient vulnerability/risk, it would be:</vt:lpstr>
      <vt:lpstr>Predictors of Stroke or Systemic Embolism in ROCKET AF</vt:lpstr>
      <vt:lpstr>DOAC at the Right Dose</vt:lpstr>
      <vt:lpstr>How Do You Reduce Bleeding</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  New Guideline Recommendations Into Clinical Practice For the Patient With AF</dc:title>
  <dc:subject/>
  <dc:creator>MedEd On The Go</dc:creator>
  <cp:keywords/>
  <dc:description/>
  <cp:lastModifiedBy>Susan Diaz</cp:lastModifiedBy>
  <cp:revision>69</cp:revision>
  <dcterms:created xsi:type="dcterms:W3CDTF">2017-09-06T16:07:56Z</dcterms:created>
  <dcterms:modified xsi:type="dcterms:W3CDTF">2024-03-19T17:23:19Z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0x0101009D95586756212B47840914FA42A7DFF7</vt:lpwstr>
  </property>
</Properties>
</file>