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tags/tag2.xml" ContentType="application/vnd.openxmlformats-officedocument.presentationml.tags+xml"/>
  <Override PartName="/ppt/notesSlides/notesSlide3.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notesSlides/notesSlide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4"/>
    <p:sldMasterId id="2147483680" r:id="rId5"/>
  </p:sldMasterIdLst>
  <p:notesMasterIdLst>
    <p:notesMasterId r:id="rId22"/>
  </p:notesMasterIdLst>
  <p:sldIdLst>
    <p:sldId id="1303" r:id="rId6"/>
    <p:sldId id="265" r:id="rId7"/>
    <p:sldId id="256" r:id="rId8"/>
    <p:sldId id="2147375300" r:id="rId9"/>
    <p:sldId id="2147375301" r:id="rId10"/>
    <p:sldId id="2147375302" r:id="rId11"/>
    <p:sldId id="2147375303" r:id="rId12"/>
    <p:sldId id="2147375309" r:id="rId13"/>
    <p:sldId id="2147375304" r:id="rId14"/>
    <p:sldId id="2147375310" r:id="rId15"/>
    <p:sldId id="2147375305" r:id="rId16"/>
    <p:sldId id="2147375311" r:id="rId17"/>
    <p:sldId id="2147375306" r:id="rId18"/>
    <p:sldId id="2147375307" r:id="rId19"/>
    <p:sldId id="2147375308" r:id="rId20"/>
    <p:sldId id="264"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720" userDrawn="1">
          <p15:clr>
            <a:srgbClr val="A4A3A4"/>
          </p15:clr>
        </p15:guide>
        <p15:guide id="4" pos="528"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0795131-F131-DD8D-EC92-75A68C2343BF}" name="Tim Person" initials="TP" userId="S::tperson@ushealthconnect.com::b2b484d9-01a2-453c-8946-0f01071f09e2" providerId="AD"/>
  <p188:author id="{D152F57E-B2C8-EFF5-D23B-2510005833EF}" name="Miranda Rafferty" initials="MR" userId="S::mrafferty@ushealthconnect.com::5da9b471-329d-4caa-811b-8b7f79d54e2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81A31"/>
    <a:srgbClr val="DF1918"/>
    <a:srgbClr val="E68229"/>
    <a:srgbClr val="4D4E4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C0C0DD1-9D36-2548-B7A8-23EFD602A878}" v="10" dt="2024-03-15T18:32:45.700"/>
  </p1510:revLst>
</p1510:revInfo>
</file>

<file path=ppt/tableStyles.xml><?xml version="1.0" encoding="utf-8"?>
<a:tblStyleLst xmlns:a="http://schemas.openxmlformats.org/drawingml/2006/main" def="{5C22544A-7EE6-4342-B048-85BDC9FD1C3A}">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31" autoAdjust="0"/>
    <p:restoredTop sz="96327" autoAdjust="0"/>
  </p:normalViewPr>
  <p:slideViewPr>
    <p:cSldViewPr snapToGrid="0">
      <p:cViewPr varScale="1">
        <p:scale>
          <a:sx n="103" d="100"/>
          <a:sy n="103" d="100"/>
        </p:scale>
        <p:origin x="1014" y="126"/>
      </p:cViewPr>
      <p:guideLst>
        <p:guide orient="horz" pos="2160"/>
        <p:guide pos="3840"/>
        <p:guide orient="horz" pos="720"/>
        <p:guide pos="528"/>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28" Type="http://schemas.microsoft.com/office/2018/10/relationships/authors" Target="author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microsoft.com/office/2015/10/relationships/revisionInfo" Target="revisionInfo.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99210797193886"/>
          <c:y val="0.14017617021227594"/>
          <c:w val="0.76037200685867568"/>
          <c:h val="0.72429430869687128"/>
        </c:manualLayout>
      </c:layout>
      <c:scatterChart>
        <c:scatterStyle val="lineMarker"/>
        <c:varyColors val="0"/>
        <c:ser>
          <c:idx val="0"/>
          <c:order val="0"/>
          <c:tx>
            <c:strRef>
              <c:f>Sheet1!$A$3:$A$6</c:f>
              <c:strCache>
                <c:ptCount val="1"/>
                <c:pt idx="0">
                  <c:v>Isch Haem MI ACM</c:v>
                </c:pt>
              </c:strCache>
            </c:strRef>
          </c:tx>
          <c:spPr>
            <a:ln w="28575">
              <a:noFill/>
            </a:ln>
          </c:spPr>
          <c:marker>
            <c:symbol val="diamond"/>
            <c:size val="10"/>
            <c:spPr>
              <a:solidFill>
                <a:schemeClr val="bg2"/>
              </a:solidFill>
              <a:ln>
                <a:solidFill>
                  <a:schemeClr val="bg2"/>
                </a:solidFill>
              </a:ln>
            </c:spPr>
          </c:marker>
          <c:errBars>
            <c:errDir val="y"/>
            <c:errBarType val="plus"/>
            <c:errValType val="percentage"/>
            <c:noEndCap val="1"/>
            <c:val val="5"/>
            <c:spPr>
              <a:ln>
                <a:noFill/>
              </a:ln>
            </c:spPr>
          </c:errBars>
          <c:errBars>
            <c:errDir val="x"/>
            <c:errBarType val="both"/>
            <c:errValType val="cust"/>
            <c:noEndCap val="0"/>
            <c:plus>
              <c:numRef>
                <c:f>Sheet1!$G$3:$G$6</c:f>
                <c:numCache>
                  <c:formatCode>General</c:formatCode>
                  <c:ptCount val="4"/>
                  <c:pt idx="0">
                    <c:v>9.9999999999999978E-2</c:v>
                  </c:pt>
                  <c:pt idx="1">
                    <c:v>0.15000000000000002</c:v>
                  </c:pt>
                  <c:pt idx="2">
                    <c:v>0.22999999999999998</c:v>
                  </c:pt>
                  <c:pt idx="3">
                    <c:v>4.9999999999999933E-2</c:v>
                  </c:pt>
                </c:numCache>
              </c:numRef>
            </c:plus>
            <c:minus>
              <c:numRef>
                <c:f>Sheet1!$F$3:$F$6</c:f>
                <c:numCache>
                  <c:formatCode>General</c:formatCode>
                  <c:ptCount val="4"/>
                  <c:pt idx="0">
                    <c:v>9.000000000000008E-2</c:v>
                  </c:pt>
                  <c:pt idx="1">
                    <c:v>0.10999999999999999</c:v>
                  </c:pt>
                  <c:pt idx="2">
                    <c:v>0.18999999999999995</c:v>
                  </c:pt>
                  <c:pt idx="3">
                    <c:v>5.0000000000000044E-2</c:v>
                  </c:pt>
                </c:numCache>
              </c:numRef>
            </c:minus>
            <c:spPr>
              <a:ln w="19050">
                <a:solidFill>
                  <a:schemeClr val="bg2"/>
                </a:solidFill>
              </a:ln>
            </c:spPr>
          </c:errBars>
          <c:xVal>
            <c:numRef>
              <c:f>Sheet1!$C$3:$C$6</c:f>
              <c:numCache>
                <c:formatCode>General</c:formatCode>
                <c:ptCount val="4"/>
                <c:pt idx="0">
                  <c:v>0.92</c:v>
                </c:pt>
                <c:pt idx="1">
                  <c:v>0.49</c:v>
                </c:pt>
                <c:pt idx="2">
                  <c:v>0.97</c:v>
                </c:pt>
                <c:pt idx="3">
                  <c:v>0.9</c:v>
                </c:pt>
              </c:numCache>
            </c:numRef>
          </c:xVal>
          <c:yVal>
            <c:numRef>
              <c:f>Sheet1!$B$3:$B$6</c:f>
              <c:numCache>
                <c:formatCode>General</c:formatCode>
                <c:ptCount val="4"/>
                <c:pt idx="0">
                  <c:v>4</c:v>
                </c:pt>
                <c:pt idx="1">
                  <c:v>3</c:v>
                </c:pt>
                <c:pt idx="2">
                  <c:v>2</c:v>
                </c:pt>
                <c:pt idx="3">
                  <c:v>1</c:v>
                </c:pt>
              </c:numCache>
            </c:numRef>
          </c:yVal>
          <c:smooth val="0"/>
          <c:extLst>
            <c:ext xmlns:c16="http://schemas.microsoft.com/office/drawing/2014/chart" uri="{C3380CC4-5D6E-409C-BE32-E72D297353CC}">
              <c16:uniqueId val="{00000000-FBF4-5140-913A-2CFDEAD6D0D0}"/>
            </c:ext>
          </c:extLst>
        </c:ser>
        <c:dLbls>
          <c:showLegendKey val="0"/>
          <c:showVal val="0"/>
          <c:showCatName val="0"/>
          <c:showSerName val="0"/>
          <c:showPercent val="0"/>
          <c:showBubbleSize val="0"/>
        </c:dLbls>
        <c:axId val="44133760"/>
        <c:axId val="33163520"/>
      </c:scatterChart>
      <c:valAx>
        <c:axId val="44133760"/>
        <c:scaling>
          <c:logBase val="2"/>
          <c:orientation val="minMax"/>
          <c:max val="2"/>
          <c:min val="0.25"/>
        </c:scaling>
        <c:delete val="0"/>
        <c:axPos val="b"/>
        <c:numFmt formatCode="General" sourceLinked="1"/>
        <c:majorTickMark val="out"/>
        <c:minorTickMark val="none"/>
        <c:tickLblPos val="nextTo"/>
        <c:spPr>
          <a:ln w="12700">
            <a:solidFill>
              <a:schemeClr val="tx1"/>
            </a:solidFill>
          </a:ln>
        </c:spPr>
        <c:txPr>
          <a:bodyPr/>
          <a:lstStyle/>
          <a:p>
            <a:pPr>
              <a:defRPr sz="1400">
                <a:solidFill>
                  <a:schemeClr val="tx1">
                    <a:lumMod val="65000"/>
                    <a:lumOff val="35000"/>
                  </a:schemeClr>
                </a:solidFill>
              </a:defRPr>
            </a:pPr>
            <a:endParaRPr lang="en-US"/>
          </a:p>
        </c:txPr>
        <c:crossAx val="33163520"/>
        <c:crosses val="autoZero"/>
        <c:crossBetween val="midCat"/>
        <c:majorUnit val="2"/>
      </c:valAx>
      <c:valAx>
        <c:axId val="33163520"/>
        <c:scaling>
          <c:orientation val="minMax"/>
          <c:max val="4.5"/>
          <c:min val="0.5"/>
        </c:scaling>
        <c:delete val="0"/>
        <c:axPos val="l"/>
        <c:numFmt formatCode="General" sourceLinked="1"/>
        <c:majorTickMark val="none"/>
        <c:minorTickMark val="none"/>
        <c:tickLblPos val="none"/>
        <c:spPr>
          <a:ln w="12700">
            <a:solidFill>
              <a:schemeClr val="tx1"/>
            </a:solidFill>
            <a:prstDash val="dash"/>
          </a:ln>
        </c:spPr>
        <c:crossAx val="44133760"/>
        <c:crosses val="autoZero"/>
        <c:crossBetween val="midCat"/>
      </c:valAx>
    </c:plotArea>
    <c:plotVisOnly val="1"/>
    <c:dispBlanksAs val="gap"/>
    <c:showDLblsOverMax val="0"/>
  </c:chart>
  <c:txPr>
    <a:bodyPr/>
    <a:lstStyle/>
    <a:p>
      <a:pPr>
        <a:defRPr sz="1800"/>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99210797193886"/>
          <c:y val="0.14017617021227594"/>
          <c:w val="0.76037200685867568"/>
          <c:h val="0.72429430869687128"/>
        </c:manualLayout>
      </c:layout>
      <c:scatterChart>
        <c:scatterStyle val="lineMarker"/>
        <c:varyColors val="0"/>
        <c:ser>
          <c:idx val="0"/>
          <c:order val="0"/>
          <c:tx>
            <c:strRef>
              <c:f>Sheet1!$A$3:$A$6</c:f>
              <c:strCache>
                <c:ptCount val="1"/>
                <c:pt idx="0">
                  <c:v>Isch Haem MI ACM</c:v>
                </c:pt>
              </c:strCache>
            </c:strRef>
          </c:tx>
          <c:spPr>
            <a:ln w="28575">
              <a:noFill/>
            </a:ln>
          </c:spPr>
          <c:marker>
            <c:symbol val="diamond"/>
            <c:size val="10"/>
            <c:spPr>
              <a:solidFill>
                <a:schemeClr val="bg2"/>
              </a:solidFill>
              <a:ln>
                <a:solidFill>
                  <a:schemeClr val="bg2"/>
                </a:solidFill>
              </a:ln>
            </c:spPr>
          </c:marker>
          <c:errBars>
            <c:errDir val="y"/>
            <c:errBarType val="plus"/>
            <c:errValType val="percentage"/>
            <c:noEndCap val="1"/>
            <c:val val="5"/>
            <c:spPr>
              <a:ln>
                <a:noFill/>
              </a:ln>
            </c:spPr>
          </c:errBars>
          <c:errBars>
            <c:errDir val="x"/>
            <c:errBarType val="both"/>
            <c:errValType val="cust"/>
            <c:noEndCap val="0"/>
            <c:plus>
              <c:numRef>
                <c:f>Sheet1!$G$3:$G$6</c:f>
                <c:numCache>
                  <c:formatCode>General</c:formatCode>
                  <c:ptCount val="4"/>
                  <c:pt idx="0">
                    <c:v>9.9999999999999978E-2</c:v>
                  </c:pt>
                  <c:pt idx="1">
                    <c:v>0.15000000000000002</c:v>
                  </c:pt>
                  <c:pt idx="2">
                    <c:v>0.22999999999999998</c:v>
                  </c:pt>
                  <c:pt idx="3">
                    <c:v>4.9999999999999933E-2</c:v>
                  </c:pt>
                </c:numCache>
              </c:numRef>
            </c:plus>
            <c:minus>
              <c:numRef>
                <c:f>Sheet1!$F$3:$F$6</c:f>
                <c:numCache>
                  <c:formatCode>General</c:formatCode>
                  <c:ptCount val="4"/>
                  <c:pt idx="0">
                    <c:v>9.000000000000008E-2</c:v>
                  </c:pt>
                  <c:pt idx="1">
                    <c:v>0.10999999999999999</c:v>
                  </c:pt>
                  <c:pt idx="2">
                    <c:v>0.18999999999999995</c:v>
                  </c:pt>
                  <c:pt idx="3">
                    <c:v>5.0000000000000044E-2</c:v>
                  </c:pt>
                </c:numCache>
              </c:numRef>
            </c:minus>
            <c:spPr>
              <a:ln w="19050">
                <a:solidFill>
                  <a:schemeClr val="bg2"/>
                </a:solidFill>
              </a:ln>
            </c:spPr>
          </c:errBars>
          <c:xVal>
            <c:numRef>
              <c:f>Sheet1!$C$3:$C$6</c:f>
              <c:numCache>
                <c:formatCode>General</c:formatCode>
                <c:ptCount val="4"/>
                <c:pt idx="0">
                  <c:v>0.92</c:v>
                </c:pt>
                <c:pt idx="1">
                  <c:v>0.49</c:v>
                </c:pt>
                <c:pt idx="2">
                  <c:v>0.97</c:v>
                </c:pt>
                <c:pt idx="3">
                  <c:v>0.9</c:v>
                </c:pt>
              </c:numCache>
            </c:numRef>
          </c:xVal>
          <c:yVal>
            <c:numRef>
              <c:f>Sheet1!$B$3:$B$6</c:f>
              <c:numCache>
                <c:formatCode>General</c:formatCode>
                <c:ptCount val="4"/>
                <c:pt idx="0">
                  <c:v>4</c:v>
                </c:pt>
                <c:pt idx="1">
                  <c:v>3</c:v>
                </c:pt>
                <c:pt idx="2">
                  <c:v>2</c:v>
                </c:pt>
                <c:pt idx="3">
                  <c:v>1</c:v>
                </c:pt>
              </c:numCache>
            </c:numRef>
          </c:yVal>
          <c:smooth val="0"/>
          <c:extLst>
            <c:ext xmlns:c16="http://schemas.microsoft.com/office/drawing/2014/chart" uri="{C3380CC4-5D6E-409C-BE32-E72D297353CC}">
              <c16:uniqueId val="{00000000-FBF4-5140-913A-2CFDEAD6D0D0}"/>
            </c:ext>
          </c:extLst>
        </c:ser>
        <c:dLbls>
          <c:showLegendKey val="0"/>
          <c:showVal val="0"/>
          <c:showCatName val="0"/>
          <c:showSerName val="0"/>
          <c:showPercent val="0"/>
          <c:showBubbleSize val="0"/>
        </c:dLbls>
        <c:axId val="44133760"/>
        <c:axId val="33163520"/>
      </c:scatterChart>
      <c:valAx>
        <c:axId val="44133760"/>
        <c:scaling>
          <c:logBase val="2"/>
          <c:orientation val="minMax"/>
          <c:max val="2"/>
          <c:min val="0.25"/>
        </c:scaling>
        <c:delete val="0"/>
        <c:axPos val="b"/>
        <c:numFmt formatCode="General" sourceLinked="1"/>
        <c:majorTickMark val="out"/>
        <c:minorTickMark val="none"/>
        <c:tickLblPos val="nextTo"/>
        <c:spPr>
          <a:ln w="12700">
            <a:solidFill>
              <a:schemeClr val="tx1"/>
            </a:solidFill>
          </a:ln>
        </c:spPr>
        <c:txPr>
          <a:bodyPr/>
          <a:lstStyle/>
          <a:p>
            <a:pPr>
              <a:defRPr sz="1400">
                <a:solidFill>
                  <a:schemeClr val="tx1">
                    <a:lumMod val="65000"/>
                    <a:lumOff val="35000"/>
                  </a:schemeClr>
                </a:solidFill>
              </a:defRPr>
            </a:pPr>
            <a:endParaRPr lang="en-US"/>
          </a:p>
        </c:txPr>
        <c:crossAx val="33163520"/>
        <c:crosses val="autoZero"/>
        <c:crossBetween val="midCat"/>
        <c:majorUnit val="2"/>
      </c:valAx>
      <c:valAx>
        <c:axId val="33163520"/>
        <c:scaling>
          <c:orientation val="minMax"/>
          <c:max val="4.5"/>
          <c:min val="0.5"/>
        </c:scaling>
        <c:delete val="0"/>
        <c:axPos val="l"/>
        <c:numFmt formatCode="General" sourceLinked="1"/>
        <c:majorTickMark val="none"/>
        <c:minorTickMark val="none"/>
        <c:tickLblPos val="none"/>
        <c:spPr>
          <a:ln w="12700">
            <a:solidFill>
              <a:schemeClr val="tx1"/>
            </a:solidFill>
            <a:prstDash val="dash"/>
          </a:ln>
        </c:spPr>
        <c:crossAx val="44133760"/>
        <c:crosses val="autoZero"/>
        <c:crossBetween val="midCat"/>
      </c:valAx>
    </c:plotArea>
    <c:plotVisOnly val="1"/>
    <c:dispBlanksAs val="gap"/>
    <c:showDLblsOverMax val="0"/>
  </c:chart>
  <c:txPr>
    <a:bodyPr/>
    <a:lstStyle/>
    <a:p>
      <a:pPr>
        <a:defRPr sz="1800"/>
      </a:pPr>
      <a:endParaRPr lang="en-US"/>
    </a:p>
  </c:tx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1A463A-09CC-43CF-A018-6FF5DE8B189F}" type="datetimeFigureOut">
              <a:rPr lang="en-US" smtClean="0"/>
              <a:t>3/19/2024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F9E5F7-0786-4CD1-8C66-FA90B52901B3}" type="slidenum">
              <a:rPr lang="en-US" smtClean="0"/>
              <a:t>‹#›</a:t>
            </a:fld>
            <a:endParaRPr lang="en-US"/>
          </a:p>
        </p:txBody>
      </p:sp>
    </p:spTree>
    <p:extLst>
      <p:ext uri="{BB962C8B-B14F-4D97-AF65-F5344CB8AC3E}">
        <p14:creationId xmlns:p14="http://schemas.microsoft.com/office/powerpoint/2010/main" val="20085944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154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6988" y="744538"/>
            <a:ext cx="6615112" cy="3722687"/>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4FE12A04-9E3C-4CA4-8E37-57D068AB06B1}" type="slidenum">
              <a:rPr lang="en-GB" smtClean="0">
                <a:solidFill>
                  <a:prstClr val="black"/>
                </a:solidFill>
              </a:rPr>
              <a:pPr/>
              <a:t>7</a:t>
            </a:fld>
            <a:endParaRPr lang="en-GB" dirty="0">
              <a:solidFill>
                <a:prstClr val="black"/>
              </a:solidFill>
            </a:endParaRPr>
          </a:p>
        </p:txBody>
      </p:sp>
    </p:spTree>
    <p:extLst>
      <p:ext uri="{BB962C8B-B14F-4D97-AF65-F5344CB8AC3E}">
        <p14:creationId xmlns:p14="http://schemas.microsoft.com/office/powerpoint/2010/main" val="3225473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6988" y="744538"/>
            <a:ext cx="6615112" cy="3722687"/>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4FE12A04-9E3C-4CA4-8E37-57D068AB06B1}" type="slidenum">
              <a:rPr lang="en-GB" smtClean="0">
                <a:solidFill>
                  <a:prstClr val="black"/>
                </a:solidFill>
              </a:rPr>
              <a:pPr/>
              <a:t>8</a:t>
            </a:fld>
            <a:endParaRPr lang="en-GB" dirty="0">
              <a:solidFill>
                <a:prstClr val="black"/>
              </a:solidFill>
            </a:endParaRPr>
          </a:p>
        </p:txBody>
      </p:sp>
    </p:spTree>
    <p:extLst>
      <p:ext uri="{BB962C8B-B14F-4D97-AF65-F5344CB8AC3E}">
        <p14:creationId xmlns:p14="http://schemas.microsoft.com/office/powerpoint/2010/main" val="33144886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94770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b">
            <a:normAutofit/>
          </a:bodyPr>
          <a:lstStyle>
            <a:lvl1pPr>
              <a:defRPr sz="4800">
                <a:solidFill>
                  <a:schemeClr val="accent1"/>
                </a:solidFill>
              </a:defRPr>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pic>
        <p:nvPicPr>
          <p:cNvPr id="8" name="Picture 7">
            <a:extLst>
              <a:ext uri="{FF2B5EF4-FFF2-40B4-BE49-F238E27FC236}">
                <a16:creationId xmlns:a16="http://schemas.microsoft.com/office/drawing/2014/main" id="{3390C64D-9995-4CD5-AD94-B104F638C5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D547F72E-5064-4C5E-AB7F-BE55D321DE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0" y="6093534"/>
            <a:ext cx="1267742" cy="649084"/>
          </a:xfrm>
          <a:prstGeom prst="rect">
            <a:avLst/>
          </a:prstGeom>
        </p:spPr>
      </p:pic>
      <p:cxnSp>
        <p:nvCxnSpPr>
          <p:cNvPr id="3" name="Straight Connector 2">
            <a:extLst>
              <a:ext uri="{FF2B5EF4-FFF2-40B4-BE49-F238E27FC236}">
                <a16:creationId xmlns:a16="http://schemas.microsoft.com/office/drawing/2014/main" id="{214C0679-30D2-9282-F9FF-71A7D4E912DD}"/>
              </a:ext>
            </a:extLst>
          </p:cNvPr>
          <p:cNvCxnSpPr/>
          <p:nvPr userDrawn="1"/>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AD39D127-A968-0CDD-9735-F86511AF029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1849" y="184778"/>
            <a:ext cx="4343365" cy="675353"/>
          </a:xfrm>
          <a:prstGeom prst="rect">
            <a:avLst/>
          </a:prstGeom>
        </p:spPr>
      </p:pic>
      <p:pic>
        <p:nvPicPr>
          <p:cNvPr id="5" name="Picture 4">
            <a:extLst>
              <a:ext uri="{FF2B5EF4-FFF2-40B4-BE49-F238E27FC236}">
                <a16:creationId xmlns:a16="http://schemas.microsoft.com/office/drawing/2014/main" id="{A4FA2214-E061-12E8-FAC9-5DDF61443AF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1410160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Footer Placeholder 4">
            <a:extLst>
              <a:ext uri="{FF2B5EF4-FFF2-40B4-BE49-F238E27FC236}">
                <a16:creationId xmlns:a16="http://schemas.microsoft.com/office/drawing/2014/main" id="{53A0B1A1-466A-4562-8ACB-1D04390A0324}"/>
              </a:ext>
            </a:extLst>
          </p:cNvPr>
          <p:cNvSpPr>
            <a:spLocks noGrp="1"/>
          </p:cNvSpPr>
          <p:nvPr>
            <p:ph type="ftr" sz="quarter" idx="3"/>
          </p:nvPr>
        </p:nvSpPr>
        <p:spPr>
          <a:xfrm>
            <a:off x="838199" y="6356350"/>
            <a:ext cx="9067801" cy="365125"/>
          </a:xfrm>
          <a:prstGeom prst="rect">
            <a:avLst/>
          </a:prstGeom>
        </p:spPr>
        <p:txBody>
          <a:bodyPr vert="horz" lIns="91440" tIns="45720" rIns="91440" bIns="45720" rtlCol="0" anchor="b"/>
          <a:lstStyle>
            <a:lvl1pPr algn="l">
              <a:defRPr sz="12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3185646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b">
            <a:normAutofit/>
          </a:bodyPr>
          <a:lstStyle>
            <a:lvl1pPr>
              <a:defRPr sz="4800">
                <a:solidFill>
                  <a:schemeClr val="accent1"/>
                </a:solidFill>
              </a:defRPr>
            </a:lvl1pPr>
          </a:lstStyle>
          <a:p>
            <a:r>
              <a:rPr lang="en-US" dirty="0"/>
              <a:t>Click to edit Master title style</a:t>
            </a:r>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userDrawn="1"/>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pic>
        <p:nvPicPr>
          <p:cNvPr id="8" name="Picture 7">
            <a:extLst>
              <a:ext uri="{FF2B5EF4-FFF2-40B4-BE49-F238E27FC236}">
                <a16:creationId xmlns:a16="http://schemas.microsoft.com/office/drawing/2014/main" id="{3390C64D-9995-4CD5-AD94-B104F638C54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D547F72E-5064-4C5E-AB7F-BE55D321DEE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30701345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ctr">
            <a:normAutofit/>
          </a:bodyPr>
          <a:lstStyle>
            <a:lvl1pPr algn="ctr">
              <a:defRPr sz="4000">
                <a:solidFill>
                  <a:schemeClr val="accent1"/>
                </a:solidFill>
              </a:defRPr>
            </a:lvl1pPr>
          </a:lstStyle>
          <a:p>
            <a:r>
              <a:rPr lang="en-US" dirty="0"/>
              <a:t>Click to edit Master title style</a:t>
            </a:r>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lgn="ctr">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userDrawn="1"/>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pic>
        <p:nvPicPr>
          <p:cNvPr id="7" name="Picture 6">
            <a:extLst>
              <a:ext uri="{FF2B5EF4-FFF2-40B4-BE49-F238E27FC236}">
                <a16:creationId xmlns:a16="http://schemas.microsoft.com/office/drawing/2014/main" id="{1FF9F2CB-EA79-4C5E-9229-EA26FA6FBE2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35EC796F-F356-478A-891A-18D91809F85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2011025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bg>
      <p:bgPr>
        <a:solidFill>
          <a:schemeClr val="bg1"/>
        </a:solidFill>
        <a:effectLst/>
      </p:bgPr>
    </p:bg>
    <p:spTree>
      <p:nvGrpSpPr>
        <p:cNvPr id="1" name=""/>
        <p:cNvGrpSpPr/>
        <p:nvPr/>
      </p:nvGrpSpPr>
      <p:grpSpPr>
        <a:xfrm>
          <a:off x="0" y="0"/>
          <a:ext cx="0" cy="0"/>
          <a:chOff x="0" y="0"/>
          <a:chExt cx="0" cy="0"/>
        </a:xfrm>
      </p:grpSpPr>
      <p:sp>
        <p:nvSpPr>
          <p:cNvPr id="11" name="Text Placeholder 2">
            <a:extLst>
              <a:ext uri="{FF2B5EF4-FFF2-40B4-BE49-F238E27FC236}">
                <a16:creationId xmlns:a16="http://schemas.microsoft.com/office/drawing/2014/main" id="{ABB2845A-FE0D-4248-9631-7DC48D0A2919}"/>
              </a:ext>
            </a:extLst>
          </p:cNvPr>
          <p:cNvSpPr>
            <a:spLocks noGrp="1"/>
          </p:cNvSpPr>
          <p:nvPr>
            <p:ph idx="1"/>
          </p:nvPr>
        </p:nvSpPr>
        <p:spPr>
          <a:xfrm>
            <a:off x="838200" y="1285336"/>
            <a:ext cx="10515600" cy="4891627"/>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Placeholder 1">
            <a:extLst>
              <a:ext uri="{FF2B5EF4-FFF2-40B4-BE49-F238E27FC236}">
                <a16:creationId xmlns:a16="http://schemas.microsoft.com/office/drawing/2014/main" id="{78B0C919-FF28-42EE-A4DF-11CA0D523EAD}"/>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dirty="0"/>
              <a:t>Click to edit Master title style</a:t>
            </a:r>
          </a:p>
        </p:txBody>
      </p:sp>
      <p:sp>
        <p:nvSpPr>
          <p:cNvPr id="5" name="Footer Placeholder 4">
            <a:extLst>
              <a:ext uri="{FF2B5EF4-FFF2-40B4-BE49-F238E27FC236}">
                <a16:creationId xmlns:a16="http://schemas.microsoft.com/office/drawing/2014/main" id="{25AFDC72-9DA5-4DD9-88B4-F37DFF4DB492}"/>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16345217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838200" y="1285335"/>
            <a:ext cx="5181600" cy="4891628"/>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6172200" y="1285335"/>
            <a:ext cx="5181600" cy="4891628"/>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itle Placeholder 1">
            <a:extLst>
              <a:ext uri="{FF2B5EF4-FFF2-40B4-BE49-F238E27FC236}">
                <a16:creationId xmlns:a16="http://schemas.microsoft.com/office/drawing/2014/main" id="{A0B7BC85-F755-4A96-AA38-4AA14AE96193}"/>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dirty="0"/>
              <a:t>Click to edit Master title style</a:t>
            </a:r>
          </a:p>
        </p:txBody>
      </p:sp>
      <p:sp>
        <p:nvSpPr>
          <p:cNvPr id="5" name="Footer Placeholder 4">
            <a:extLst>
              <a:ext uri="{FF2B5EF4-FFF2-40B4-BE49-F238E27FC236}">
                <a16:creationId xmlns:a16="http://schemas.microsoft.com/office/drawing/2014/main" id="{D9C0F7D2-D936-4BA8-B82F-8A02FEEA9309}"/>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35703485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839788" y="1285337"/>
            <a:ext cx="5157787"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839788" y="1871932"/>
            <a:ext cx="5157787" cy="4317731"/>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6172200" y="1285336"/>
            <a:ext cx="5183188"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6172200" y="1871932"/>
            <a:ext cx="5183188" cy="4317731"/>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dirty="0"/>
              <a:t>Click to edit Master title style</a:t>
            </a:r>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27475190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Comparison">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dirty="0"/>
              <a:t>Click to edit Master title style</a:t>
            </a:r>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
        <p:nvSpPr>
          <p:cNvPr id="10" name="Text Placeholder 2">
            <a:extLst>
              <a:ext uri="{FF2B5EF4-FFF2-40B4-BE49-F238E27FC236}">
                <a16:creationId xmlns:a16="http://schemas.microsoft.com/office/drawing/2014/main" id="{692CD1B3-C283-4C18-A693-4DACAD9CCFEB}"/>
              </a:ext>
            </a:extLst>
          </p:cNvPr>
          <p:cNvSpPr>
            <a:spLocks noGrp="1"/>
          </p:cNvSpPr>
          <p:nvPr>
            <p:ph idx="1"/>
          </p:nvPr>
        </p:nvSpPr>
        <p:spPr>
          <a:xfrm>
            <a:off x="838200" y="1285336"/>
            <a:ext cx="5257800" cy="4891627"/>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Picture Placeholder 2">
            <a:extLst>
              <a:ext uri="{FF2B5EF4-FFF2-40B4-BE49-F238E27FC236}">
                <a16:creationId xmlns:a16="http://schemas.microsoft.com/office/drawing/2014/main" id="{2D4DDA58-530A-42D0-A3D9-A3B40B587272}"/>
              </a:ext>
            </a:extLst>
          </p:cNvPr>
          <p:cNvSpPr>
            <a:spLocks noGrp="1"/>
          </p:cNvSpPr>
          <p:nvPr>
            <p:ph type="pic" idx="11"/>
          </p:nvPr>
        </p:nvSpPr>
        <p:spPr>
          <a:xfrm>
            <a:off x="6273434" y="1279682"/>
            <a:ext cx="5080366"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Tree>
    <p:extLst>
      <p:ext uri="{BB962C8B-B14F-4D97-AF65-F5344CB8AC3E}">
        <p14:creationId xmlns:p14="http://schemas.microsoft.com/office/powerpoint/2010/main" val="28186733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cSld name="4_Title Slide">
    <p:spTree>
      <p:nvGrpSpPr>
        <p:cNvPr id="1" name=""/>
        <p:cNvGrpSpPr/>
        <p:nvPr/>
      </p:nvGrpSpPr>
      <p:grpSpPr>
        <a:xfrm>
          <a:off x="0" y="0"/>
          <a:ext cx="0" cy="0"/>
          <a:chOff x="0" y="0"/>
          <a:chExt cx="0" cy="0"/>
        </a:xfrm>
      </p:grpSpPr>
      <p:pic>
        <p:nvPicPr>
          <p:cNvPr id="2" name="Picture 36" descr="heart_title_slide_02"/>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2117" y="-1586"/>
            <a:ext cx="12194117" cy="68595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Text Box 10"/>
          <p:cNvSpPr txBox="1">
            <a:spLocks noChangeArrowheads="1"/>
          </p:cNvSpPr>
          <p:nvPr/>
        </p:nvSpPr>
        <p:spPr bwMode="auto">
          <a:xfrm>
            <a:off x="9245600" y="5254670"/>
            <a:ext cx="203200" cy="1630363"/>
          </a:xfrm>
          <a:prstGeom prst="rect">
            <a:avLst/>
          </a:prstGeom>
          <a:solidFill>
            <a:schemeClr val="bg1">
              <a:alpha val="50195"/>
            </a:schemeClr>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20000"/>
              </a:spcBef>
              <a:defRPr/>
            </a:pPr>
            <a:endParaRPr lang="en-US" sz="2800" b="1">
              <a:solidFill>
                <a:srgbClr val="000000"/>
              </a:solidFill>
              <a:latin typeface="Calibri" charset="0"/>
            </a:endParaRPr>
          </a:p>
        </p:txBody>
      </p:sp>
      <p:sp>
        <p:nvSpPr>
          <p:cNvPr id="4" name="Text Box 11"/>
          <p:cNvSpPr txBox="1">
            <a:spLocks noChangeArrowheads="1"/>
          </p:cNvSpPr>
          <p:nvPr/>
        </p:nvSpPr>
        <p:spPr bwMode="auto">
          <a:xfrm>
            <a:off x="11785600" y="5254670"/>
            <a:ext cx="406400" cy="1630363"/>
          </a:xfrm>
          <a:prstGeom prst="rect">
            <a:avLst/>
          </a:prstGeom>
          <a:solidFill>
            <a:srgbClr val="154DB5">
              <a:alpha val="50195"/>
            </a:srgbClr>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20000"/>
              </a:spcBef>
              <a:defRPr/>
            </a:pPr>
            <a:endParaRPr lang="en-US" sz="2800" b="1">
              <a:solidFill>
                <a:srgbClr val="000000"/>
              </a:solidFill>
              <a:latin typeface="Calibri" charset="0"/>
            </a:endParaRPr>
          </a:p>
        </p:txBody>
      </p:sp>
      <p:sp>
        <p:nvSpPr>
          <p:cNvPr id="5" name="Text Box 12"/>
          <p:cNvSpPr txBox="1">
            <a:spLocks noChangeArrowheads="1"/>
          </p:cNvSpPr>
          <p:nvPr/>
        </p:nvSpPr>
        <p:spPr bwMode="auto">
          <a:xfrm>
            <a:off x="6096003" y="5254625"/>
            <a:ext cx="457200" cy="1600200"/>
          </a:xfrm>
          <a:prstGeom prst="rect">
            <a:avLst/>
          </a:prstGeom>
          <a:solidFill>
            <a:schemeClr val="tx1">
              <a:alpha val="50195"/>
            </a:schemeClr>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20000"/>
              </a:spcBef>
              <a:defRPr/>
            </a:pPr>
            <a:endParaRPr lang="en-US" sz="2800" b="1">
              <a:solidFill>
                <a:srgbClr val="000000"/>
              </a:solidFill>
              <a:latin typeface="Calibri" charset="0"/>
            </a:endParaRPr>
          </a:p>
        </p:txBody>
      </p:sp>
      <p:sp>
        <p:nvSpPr>
          <p:cNvPr id="6" name="Text Box 13"/>
          <p:cNvSpPr txBox="1">
            <a:spLocks noChangeArrowheads="1"/>
          </p:cNvSpPr>
          <p:nvPr/>
        </p:nvSpPr>
        <p:spPr bwMode="auto">
          <a:xfrm>
            <a:off x="3050117" y="5254670"/>
            <a:ext cx="912283" cy="1630363"/>
          </a:xfrm>
          <a:prstGeom prst="rect">
            <a:avLst/>
          </a:prstGeom>
          <a:solidFill>
            <a:schemeClr val="bg1">
              <a:alpha val="50195"/>
            </a:schemeClr>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20000"/>
              </a:spcBef>
              <a:defRPr/>
            </a:pPr>
            <a:endParaRPr lang="en-US" sz="2800" b="1">
              <a:solidFill>
                <a:srgbClr val="000000"/>
              </a:solidFill>
              <a:latin typeface="Calibri" charset="0"/>
            </a:endParaRPr>
          </a:p>
        </p:txBody>
      </p:sp>
      <p:sp>
        <p:nvSpPr>
          <p:cNvPr id="7" name="Text Box 29"/>
          <p:cNvSpPr txBox="1">
            <a:spLocks noChangeArrowheads="1"/>
          </p:cNvSpPr>
          <p:nvPr/>
        </p:nvSpPr>
        <p:spPr bwMode="auto">
          <a:xfrm>
            <a:off x="101600" y="5254670"/>
            <a:ext cx="711200" cy="1630363"/>
          </a:xfrm>
          <a:prstGeom prst="rect">
            <a:avLst/>
          </a:prstGeom>
          <a:solidFill>
            <a:schemeClr val="bg1">
              <a:alpha val="50195"/>
            </a:schemeClr>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20000"/>
              </a:spcBef>
              <a:defRPr/>
            </a:pPr>
            <a:endParaRPr lang="en-US" sz="2800" b="1">
              <a:solidFill>
                <a:srgbClr val="000000"/>
              </a:solidFill>
              <a:latin typeface="Calibri" charset="0"/>
            </a:endParaRPr>
          </a:p>
        </p:txBody>
      </p:sp>
      <p:sp>
        <p:nvSpPr>
          <p:cNvPr id="8" name="Text Box 30"/>
          <p:cNvSpPr txBox="1">
            <a:spLocks noChangeArrowheads="1"/>
          </p:cNvSpPr>
          <p:nvPr/>
        </p:nvSpPr>
        <p:spPr bwMode="auto">
          <a:xfrm>
            <a:off x="0" y="5254670"/>
            <a:ext cx="406400" cy="1630363"/>
          </a:xfrm>
          <a:prstGeom prst="rect">
            <a:avLst/>
          </a:prstGeom>
          <a:solidFill>
            <a:schemeClr val="tx1">
              <a:alpha val="50195"/>
            </a:schemeClr>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20000"/>
              </a:spcBef>
              <a:defRPr/>
            </a:pPr>
            <a:endParaRPr lang="en-US" sz="2800" b="1">
              <a:solidFill>
                <a:srgbClr val="000000"/>
              </a:solidFill>
              <a:latin typeface="Calibri" charset="0"/>
            </a:endParaRPr>
          </a:p>
        </p:txBody>
      </p:sp>
      <p:sp>
        <p:nvSpPr>
          <p:cNvPr id="9" name="Text Box 20"/>
          <p:cNvSpPr txBox="1">
            <a:spLocks noChangeArrowheads="1"/>
          </p:cNvSpPr>
          <p:nvPr userDrawn="1"/>
        </p:nvSpPr>
        <p:spPr bwMode="auto">
          <a:xfrm>
            <a:off x="0" y="5105400"/>
            <a:ext cx="12192000" cy="228600"/>
          </a:xfrm>
          <a:prstGeom prst="rect">
            <a:avLst/>
          </a:prstGeom>
          <a:solidFill>
            <a:schemeClr val="accent1"/>
          </a:solidFill>
          <a:ln w="38100">
            <a:solidFill>
              <a:schemeClr val="accent1"/>
            </a:solidFill>
            <a:miter lim="800000"/>
            <a:headEnd/>
            <a:tailEnd/>
          </a:ln>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endParaRPr lang="en-US" sz="1800">
              <a:solidFill>
                <a:srgbClr val="000000"/>
              </a:solidFill>
              <a:latin typeface="Calibri" charset="0"/>
            </a:endParaRPr>
          </a:p>
        </p:txBody>
      </p:sp>
      <p:pic>
        <p:nvPicPr>
          <p:cNvPr id="10" name="Picture 17" descr="image001.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064057" y="4343400"/>
            <a:ext cx="2910417"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26775966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itle + Content">
    <p:spTree>
      <p:nvGrpSpPr>
        <p:cNvPr id="1" name=""/>
        <p:cNvGrpSpPr/>
        <p:nvPr/>
      </p:nvGrpSpPr>
      <p:grpSpPr>
        <a:xfrm>
          <a:off x="0" y="0"/>
          <a:ext cx="0" cy="0"/>
          <a:chOff x="0" y="0"/>
          <a:chExt cx="0" cy="0"/>
        </a:xfrm>
      </p:grpSpPr>
      <p:sp>
        <p:nvSpPr>
          <p:cNvPr id="6" name="Title 5"/>
          <p:cNvSpPr>
            <a:spLocks noGrp="1"/>
          </p:cNvSpPr>
          <p:nvPr>
            <p:ph type="title" hasCustomPrompt="1"/>
          </p:nvPr>
        </p:nvSpPr>
        <p:spPr/>
        <p:txBody>
          <a:bodyPr/>
          <a:lstStyle>
            <a:lvl1pPr algn="l" rtl="0" eaLnBrk="1" fontAlgn="base" hangingPunct="1">
              <a:spcBef>
                <a:spcPct val="0"/>
              </a:spcBef>
              <a:spcAft>
                <a:spcPct val="0"/>
              </a:spcAft>
              <a:defRPr lang="en-GB" sz="2400" b="0" noProof="0" dirty="0">
                <a:solidFill>
                  <a:schemeClr val="bg2"/>
                </a:solidFill>
                <a:latin typeface="+mj-lt"/>
                <a:ea typeface="+mj-ea"/>
                <a:cs typeface="+mj-cs"/>
              </a:defRPr>
            </a:lvl1pPr>
          </a:lstStyle>
          <a:p>
            <a:r>
              <a:rPr lang="en-GB" noProof="0" dirty="0"/>
              <a:t>Click to edit Master title text</a:t>
            </a:r>
          </a:p>
        </p:txBody>
      </p:sp>
      <p:sp>
        <p:nvSpPr>
          <p:cNvPr id="7" name="Content Placeholder 6"/>
          <p:cNvSpPr>
            <a:spLocks noGrp="1"/>
          </p:cNvSpPr>
          <p:nvPr>
            <p:ph sz="quarter" idx="10" hasCustomPrompt="1"/>
          </p:nvPr>
        </p:nvSpPr>
        <p:spPr>
          <a:xfrm>
            <a:off x="814920" y="1376364"/>
            <a:ext cx="11042649" cy="4860925"/>
          </a:xfrm>
        </p:spPr>
        <p:txBody>
          <a:bodyPr/>
          <a:lstStyle>
            <a:lvl1pPr>
              <a:defRPr lang="en-US" sz="1800" dirty="0">
                <a:solidFill>
                  <a:schemeClr val="tx1">
                    <a:lumMod val="65000"/>
                    <a:lumOff val="35000"/>
                  </a:schemeClr>
                </a:solidFill>
                <a:latin typeface="+mn-lt"/>
                <a:ea typeface="+mn-ea"/>
                <a:cs typeface="+mn-cs"/>
              </a:defRPr>
            </a:lvl1pPr>
          </a:lstStyle>
          <a:p>
            <a:pPr marL="268288" lvl="0" indent="-268288" algn="l" rtl="0" eaLnBrk="1" fontAlgn="base" hangingPunct="1">
              <a:spcBef>
                <a:spcPct val="25000"/>
              </a:spcBef>
              <a:spcAft>
                <a:spcPct val="0"/>
              </a:spcAft>
              <a:buClr>
                <a:schemeClr val="bg2"/>
              </a:buClr>
              <a:buSzPct val="80000"/>
              <a:buFont typeface="Wingdings" panose="05000000000000000000" pitchFamily="2" charset="2"/>
              <a:buChar char=""/>
              <a:tabLst>
                <a:tab pos="1238250" algn="l"/>
              </a:tabLst>
            </a:pPr>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338957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Title, Subtitle and Tabl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Click to edit Master title text</a:t>
            </a:r>
            <a:endParaRPr lang="en-GB" dirty="0"/>
          </a:p>
        </p:txBody>
      </p:sp>
      <p:sp>
        <p:nvSpPr>
          <p:cNvPr id="5" name="Table Placeholder 4"/>
          <p:cNvSpPr>
            <a:spLocks noGrp="1"/>
          </p:cNvSpPr>
          <p:nvPr>
            <p:ph type="tbl" sz="quarter" idx="11" hasCustomPrompt="1"/>
          </p:nvPr>
        </p:nvSpPr>
        <p:spPr>
          <a:xfrm>
            <a:off x="816015" y="1825200"/>
            <a:ext cx="11041567" cy="4365288"/>
          </a:xfrm>
        </p:spPr>
        <p:txBody>
          <a:bodyPr/>
          <a:lstStyle>
            <a:lvl1pPr>
              <a:defRPr sz="1600">
                <a:solidFill>
                  <a:schemeClr val="tx1">
                    <a:lumMod val="65000"/>
                    <a:lumOff val="35000"/>
                  </a:schemeClr>
                </a:solidFill>
              </a:defRPr>
            </a:lvl1pPr>
          </a:lstStyle>
          <a:p>
            <a:r>
              <a:rPr lang="hu-HU" noProof="0" dirty="0"/>
              <a:t>C</a:t>
            </a:r>
            <a:r>
              <a:rPr lang="en-US" noProof="0" dirty="0"/>
              <a:t>lick on the icon</a:t>
            </a:r>
            <a:r>
              <a:rPr lang="hu-HU" noProof="0" dirty="0"/>
              <a:t> t</a:t>
            </a:r>
            <a:r>
              <a:rPr lang="en-US" noProof="0" dirty="0"/>
              <a:t>o insert a table</a:t>
            </a:r>
            <a:endParaRPr lang="en-GB" noProof="0" dirty="0"/>
          </a:p>
        </p:txBody>
      </p:sp>
      <p:sp>
        <p:nvSpPr>
          <p:cNvPr id="4" name="Rectangle 40"/>
          <p:cNvSpPr>
            <a:spLocks noGrp="1" noChangeArrowheads="1"/>
          </p:cNvSpPr>
          <p:nvPr>
            <p:ph type="subTitle" sz="quarter" idx="1" hasCustomPrompt="1"/>
          </p:nvPr>
        </p:nvSpPr>
        <p:spPr>
          <a:xfrm>
            <a:off x="817035" y="1376799"/>
            <a:ext cx="11040533" cy="396391"/>
          </a:xfrm>
          <a:prstGeom prst="rect">
            <a:avLst/>
          </a:prstGeom>
          <a:extLst>
            <a:ext uri="{91240B29-F687-4f45-9708-019B960494DF}">
              <a14:hiddenLine xmlns:a14="http://schemas.microsoft.com/office/drawing/2010/main" xmlns="" w="9525" algn="ctr">
                <a:solidFill>
                  <a:schemeClr val="tx1"/>
                </a:solidFill>
                <a:miter lim="800000"/>
                <a:headEnd/>
                <a:tailEnd/>
              </a14:hiddenLine>
            </a:ext>
          </a:extLst>
        </p:spPr>
        <p:txBody>
          <a:bodyPr>
            <a:noAutofit/>
          </a:bodyPr>
          <a:lstStyle>
            <a:lvl1pPr marL="0" indent="0">
              <a:spcBef>
                <a:spcPts val="600"/>
              </a:spcBef>
              <a:buFont typeface="Wingdings" pitchFamily="2" charset="2"/>
              <a:buNone/>
              <a:defRPr sz="1800" b="1">
                <a:solidFill>
                  <a:schemeClr val="tx1">
                    <a:lumMod val="65000"/>
                    <a:lumOff val="35000"/>
                  </a:schemeClr>
                </a:solidFill>
              </a:defRPr>
            </a:lvl1pPr>
          </a:lstStyle>
          <a:p>
            <a:pPr lvl="0"/>
            <a:r>
              <a:rPr lang="en-GB" noProof="0" dirty="0"/>
              <a:t>Click to edit Master subtitle text</a:t>
            </a:r>
          </a:p>
        </p:txBody>
      </p:sp>
    </p:spTree>
    <p:extLst>
      <p:ext uri="{BB962C8B-B14F-4D97-AF65-F5344CB8AC3E}">
        <p14:creationId xmlns:p14="http://schemas.microsoft.com/office/powerpoint/2010/main" val="469373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_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ctr">
            <a:normAutofit/>
          </a:bodyPr>
          <a:lstStyle>
            <a:lvl1pPr algn="ctr">
              <a:defRPr sz="4000">
                <a:solidFill>
                  <a:schemeClr val="accent1"/>
                </a:solidFill>
              </a:defRPr>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lgn="ctr">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pic>
        <p:nvPicPr>
          <p:cNvPr id="7" name="Picture 6">
            <a:extLst>
              <a:ext uri="{FF2B5EF4-FFF2-40B4-BE49-F238E27FC236}">
                <a16:creationId xmlns:a16="http://schemas.microsoft.com/office/drawing/2014/main" id="{1FF9F2CB-EA79-4C5E-9229-EA26FA6FBE2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35EC796F-F356-478A-891A-18D91809F8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0" y="6093534"/>
            <a:ext cx="1267742" cy="649084"/>
          </a:xfrm>
          <a:prstGeom prst="rect">
            <a:avLst/>
          </a:prstGeom>
        </p:spPr>
      </p:pic>
      <p:cxnSp>
        <p:nvCxnSpPr>
          <p:cNvPr id="3" name="Straight Connector 2">
            <a:extLst>
              <a:ext uri="{FF2B5EF4-FFF2-40B4-BE49-F238E27FC236}">
                <a16:creationId xmlns:a16="http://schemas.microsoft.com/office/drawing/2014/main" id="{6A31A216-24B2-8A10-25E2-A953D670501F}"/>
              </a:ext>
            </a:extLst>
          </p:cNvPr>
          <p:cNvCxnSpPr/>
          <p:nvPr userDrawn="1"/>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E86DFA9A-EE95-446E-B56B-E824F7393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1849" y="184778"/>
            <a:ext cx="4343365" cy="675353"/>
          </a:xfrm>
          <a:prstGeom prst="rect">
            <a:avLst/>
          </a:prstGeom>
        </p:spPr>
      </p:pic>
      <p:pic>
        <p:nvPicPr>
          <p:cNvPr id="5" name="Picture 4">
            <a:extLst>
              <a:ext uri="{FF2B5EF4-FFF2-40B4-BE49-F238E27FC236}">
                <a16:creationId xmlns:a16="http://schemas.microsoft.com/office/drawing/2014/main" id="{D045C050-60EC-DDD4-B103-064F5F39C3E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10448107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250C-6EEA-B1A1-B491-104225484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BD3599-E485-39AC-03C7-74F93F01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F96DE3-09DA-C553-4E03-25C8490BF4CE}"/>
              </a:ext>
            </a:extLst>
          </p:cNvPr>
          <p:cNvSpPr>
            <a:spLocks noGrp="1"/>
          </p:cNvSpPr>
          <p:nvPr>
            <p:ph type="dt" sz="half" idx="10"/>
          </p:nvPr>
        </p:nvSpPr>
        <p:spPr/>
        <p:txBody>
          <a:bodyPr/>
          <a:lstStyle/>
          <a:p>
            <a:fld id="{68607845-940D-AF42-90E6-0A3F0004BE78}" type="datetimeFigureOut">
              <a:rPr lang="en-US" smtClean="0"/>
              <a:t>3/19/2024</a:t>
            </a:fld>
            <a:endParaRPr lang="en-US"/>
          </a:p>
        </p:txBody>
      </p:sp>
      <p:sp>
        <p:nvSpPr>
          <p:cNvPr id="5" name="Footer Placeholder 4">
            <a:extLst>
              <a:ext uri="{FF2B5EF4-FFF2-40B4-BE49-F238E27FC236}">
                <a16:creationId xmlns:a16="http://schemas.microsoft.com/office/drawing/2014/main" id="{EFA9A60E-868C-52C6-C825-19BA338FF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1579E-803B-BD28-2DBB-13250B0CA552}"/>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6816781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FC08-534A-8154-8815-A5BFFB686E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4B8B7-FC0D-4F40-EC2B-62E119F7C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7CCE6-3E70-D9AF-F696-4DDE3281A5DF}"/>
              </a:ext>
            </a:extLst>
          </p:cNvPr>
          <p:cNvSpPr>
            <a:spLocks noGrp="1"/>
          </p:cNvSpPr>
          <p:nvPr>
            <p:ph type="dt" sz="half" idx="10"/>
          </p:nvPr>
        </p:nvSpPr>
        <p:spPr/>
        <p:txBody>
          <a:bodyPr/>
          <a:lstStyle/>
          <a:p>
            <a:fld id="{68607845-940D-AF42-90E6-0A3F0004BE78}" type="datetimeFigureOut">
              <a:rPr lang="en-US" smtClean="0"/>
              <a:t>3/19/2024</a:t>
            </a:fld>
            <a:endParaRPr lang="en-US"/>
          </a:p>
        </p:txBody>
      </p:sp>
      <p:sp>
        <p:nvSpPr>
          <p:cNvPr id="5" name="Footer Placeholder 4">
            <a:extLst>
              <a:ext uri="{FF2B5EF4-FFF2-40B4-BE49-F238E27FC236}">
                <a16:creationId xmlns:a16="http://schemas.microsoft.com/office/drawing/2014/main" id="{3693B666-A55A-067A-E47A-F4A087A8B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8EFF9-3F62-FFA8-F4BC-890344B8B66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8058879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25A2-2765-239F-A15A-3F2C72B2A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EDEC4F-96BF-9190-2B7F-6CE6BF421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41C397-E997-3E50-0FFF-FB8BD85539E4}"/>
              </a:ext>
            </a:extLst>
          </p:cNvPr>
          <p:cNvSpPr>
            <a:spLocks noGrp="1"/>
          </p:cNvSpPr>
          <p:nvPr>
            <p:ph type="dt" sz="half" idx="10"/>
          </p:nvPr>
        </p:nvSpPr>
        <p:spPr/>
        <p:txBody>
          <a:bodyPr/>
          <a:lstStyle/>
          <a:p>
            <a:fld id="{68607845-940D-AF42-90E6-0A3F0004BE78}" type="datetimeFigureOut">
              <a:rPr lang="en-US" smtClean="0"/>
              <a:t>3/19/2024</a:t>
            </a:fld>
            <a:endParaRPr lang="en-US"/>
          </a:p>
        </p:txBody>
      </p:sp>
      <p:sp>
        <p:nvSpPr>
          <p:cNvPr id="5" name="Footer Placeholder 4">
            <a:extLst>
              <a:ext uri="{FF2B5EF4-FFF2-40B4-BE49-F238E27FC236}">
                <a16:creationId xmlns:a16="http://schemas.microsoft.com/office/drawing/2014/main" id="{54973FE1-6DFF-CDB4-7A32-D3D242B7A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3AC-E06E-CCF8-C678-2295416D6BF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5759736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2703-6067-83C5-B7B3-BFB874451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7963D-72B5-EAAA-B532-937561249D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0478CC-A6AE-5BA5-0C93-2ABD2CB91B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F93BF-43F9-E86C-2186-7EE4544814C4}"/>
              </a:ext>
            </a:extLst>
          </p:cNvPr>
          <p:cNvSpPr>
            <a:spLocks noGrp="1"/>
          </p:cNvSpPr>
          <p:nvPr>
            <p:ph type="dt" sz="half" idx="10"/>
          </p:nvPr>
        </p:nvSpPr>
        <p:spPr/>
        <p:txBody>
          <a:bodyPr/>
          <a:lstStyle/>
          <a:p>
            <a:fld id="{68607845-940D-AF42-90E6-0A3F0004BE78}" type="datetimeFigureOut">
              <a:rPr lang="en-US" smtClean="0"/>
              <a:t>3/19/2024</a:t>
            </a:fld>
            <a:endParaRPr lang="en-US"/>
          </a:p>
        </p:txBody>
      </p:sp>
      <p:sp>
        <p:nvSpPr>
          <p:cNvPr id="6" name="Footer Placeholder 5">
            <a:extLst>
              <a:ext uri="{FF2B5EF4-FFF2-40B4-BE49-F238E27FC236}">
                <a16:creationId xmlns:a16="http://schemas.microsoft.com/office/drawing/2014/main" id="{42E5678A-92ED-3CA8-25E7-1697F7B10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A367E-BEF6-76B2-B494-82E3A4FFFA0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46634259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5067C-F02F-CA51-C76E-9AFAA77F46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DFFB7-D356-0068-C081-0037355B3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46DE1-B636-ED1B-AB2F-C49A63505C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EE0272-F65F-ED84-720C-CA73A9D148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50EF4-AE51-FB58-8AAB-D7B6106A8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D4A651-BC82-2322-E0B4-F301EE08EC72}"/>
              </a:ext>
            </a:extLst>
          </p:cNvPr>
          <p:cNvSpPr>
            <a:spLocks noGrp="1"/>
          </p:cNvSpPr>
          <p:nvPr>
            <p:ph type="dt" sz="half" idx="10"/>
          </p:nvPr>
        </p:nvSpPr>
        <p:spPr/>
        <p:txBody>
          <a:bodyPr/>
          <a:lstStyle/>
          <a:p>
            <a:fld id="{68607845-940D-AF42-90E6-0A3F0004BE78}" type="datetimeFigureOut">
              <a:rPr lang="en-US" smtClean="0"/>
              <a:t>3/19/2024</a:t>
            </a:fld>
            <a:endParaRPr lang="en-US"/>
          </a:p>
        </p:txBody>
      </p:sp>
      <p:sp>
        <p:nvSpPr>
          <p:cNvPr id="8" name="Footer Placeholder 7">
            <a:extLst>
              <a:ext uri="{FF2B5EF4-FFF2-40B4-BE49-F238E27FC236}">
                <a16:creationId xmlns:a16="http://schemas.microsoft.com/office/drawing/2014/main" id="{36DE80AA-357E-6C98-0356-40E44CEA8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AEBF76-C709-17B1-7646-653B310FA635}"/>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27954952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9F76-DC18-5638-D2F2-A8C5E27ACA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2889F-0B2E-7251-3AFB-6AE4AC334F59}"/>
              </a:ext>
            </a:extLst>
          </p:cNvPr>
          <p:cNvSpPr>
            <a:spLocks noGrp="1"/>
          </p:cNvSpPr>
          <p:nvPr>
            <p:ph type="dt" sz="half" idx="10"/>
          </p:nvPr>
        </p:nvSpPr>
        <p:spPr/>
        <p:txBody>
          <a:bodyPr/>
          <a:lstStyle/>
          <a:p>
            <a:fld id="{68607845-940D-AF42-90E6-0A3F0004BE78}" type="datetimeFigureOut">
              <a:rPr lang="en-US" smtClean="0"/>
              <a:t>3/19/2024</a:t>
            </a:fld>
            <a:endParaRPr lang="en-US"/>
          </a:p>
        </p:txBody>
      </p:sp>
      <p:sp>
        <p:nvSpPr>
          <p:cNvPr id="4" name="Footer Placeholder 3">
            <a:extLst>
              <a:ext uri="{FF2B5EF4-FFF2-40B4-BE49-F238E27FC236}">
                <a16:creationId xmlns:a16="http://schemas.microsoft.com/office/drawing/2014/main" id="{7303151B-2399-38C2-5A12-67FB2C493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D54789-EB7D-63FF-798A-50C671590E5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57277377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AC998-1345-0A1E-D969-E2343D24E5B0}"/>
              </a:ext>
            </a:extLst>
          </p:cNvPr>
          <p:cNvSpPr>
            <a:spLocks noGrp="1"/>
          </p:cNvSpPr>
          <p:nvPr>
            <p:ph type="dt" sz="half" idx="10"/>
          </p:nvPr>
        </p:nvSpPr>
        <p:spPr/>
        <p:txBody>
          <a:bodyPr/>
          <a:lstStyle/>
          <a:p>
            <a:fld id="{68607845-940D-AF42-90E6-0A3F0004BE78}" type="datetimeFigureOut">
              <a:rPr lang="en-US" smtClean="0"/>
              <a:t>3/19/2024</a:t>
            </a:fld>
            <a:endParaRPr lang="en-US"/>
          </a:p>
        </p:txBody>
      </p:sp>
      <p:sp>
        <p:nvSpPr>
          <p:cNvPr id="3" name="Footer Placeholder 2">
            <a:extLst>
              <a:ext uri="{FF2B5EF4-FFF2-40B4-BE49-F238E27FC236}">
                <a16:creationId xmlns:a16="http://schemas.microsoft.com/office/drawing/2014/main" id="{24CBE583-98EF-E399-09BA-BD0061BEF4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234487-D257-CCB4-7728-4674E825B93B}"/>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82105275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6936-E1B0-0DD5-1952-04504CECD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D911E-6386-4271-B6E9-40C5066E2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E8560E-7E00-2A07-7AE0-12A12B709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0F7A04-C019-9FFD-A565-15FD384B2CBA}"/>
              </a:ext>
            </a:extLst>
          </p:cNvPr>
          <p:cNvSpPr>
            <a:spLocks noGrp="1"/>
          </p:cNvSpPr>
          <p:nvPr>
            <p:ph type="dt" sz="half" idx="10"/>
          </p:nvPr>
        </p:nvSpPr>
        <p:spPr/>
        <p:txBody>
          <a:bodyPr/>
          <a:lstStyle/>
          <a:p>
            <a:fld id="{68607845-940D-AF42-90E6-0A3F0004BE78}" type="datetimeFigureOut">
              <a:rPr lang="en-US" smtClean="0"/>
              <a:t>3/19/2024</a:t>
            </a:fld>
            <a:endParaRPr lang="en-US"/>
          </a:p>
        </p:txBody>
      </p:sp>
      <p:sp>
        <p:nvSpPr>
          <p:cNvPr id="6" name="Footer Placeholder 5">
            <a:extLst>
              <a:ext uri="{FF2B5EF4-FFF2-40B4-BE49-F238E27FC236}">
                <a16:creationId xmlns:a16="http://schemas.microsoft.com/office/drawing/2014/main" id="{3C619466-C547-5950-58EE-EE1847F6B7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F1FB8-9D79-225C-2626-783076682BD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62970238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1F79-9E23-3848-6F69-35488B4C9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C5418-1A70-E059-01EC-1D7218641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A7CE12-2BFD-3001-A50F-144325830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FDA66-E22F-675F-FEB8-63150CF7F0F3}"/>
              </a:ext>
            </a:extLst>
          </p:cNvPr>
          <p:cNvSpPr>
            <a:spLocks noGrp="1"/>
          </p:cNvSpPr>
          <p:nvPr>
            <p:ph type="dt" sz="half" idx="10"/>
          </p:nvPr>
        </p:nvSpPr>
        <p:spPr/>
        <p:txBody>
          <a:bodyPr/>
          <a:lstStyle/>
          <a:p>
            <a:fld id="{68607845-940D-AF42-90E6-0A3F0004BE78}" type="datetimeFigureOut">
              <a:rPr lang="en-US" smtClean="0"/>
              <a:t>3/19/2024</a:t>
            </a:fld>
            <a:endParaRPr lang="en-US"/>
          </a:p>
        </p:txBody>
      </p:sp>
      <p:sp>
        <p:nvSpPr>
          <p:cNvPr id="6" name="Footer Placeholder 5">
            <a:extLst>
              <a:ext uri="{FF2B5EF4-FFF2-40B4-BE49-F238E27FC236}">
                <a16:creationId xmlns:a16="http://schemas.microsoft.com/office/drawing/2014/main" id="{10C83DCB-B75E-E3B9-1D31-F97DD2D65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41B311-4B71-A04A-F24B-8930E95E38DC}"/>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36256427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74C5-0A9B-18F3-9CAF-A2B1A25B92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D017D1-B693-49B4-3D5E-A85798E93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F5442-7CBE-77D1-A385-C70394651352}"/>
              </a:ext>
            </a:extLst>
          </p:cNvPr>
          <p:cNvSpPr>
            <a:spLocks noGrp="1"/>
          </p:cNvSpPr>
          <p:nvPr>
            <p:ph type="dt" sz="half" idx="10"/>
          </p:nvPr>
        </p:nvSpPr>
        <p:spPr/>
        <p:txBody>
          <a:bodyPr/>
          <a:lstStyle/>
          <a:p>
            <a:fld id="{68607845-940D-AF42-90E6-0A3F0004BE78}" type="datetimeFigureOut">
              <a:rPr lang="en-US" smtClean="0"/>
              <a:t>3/19/2024</a:t>
            </a:fld>
            <a:endParaRPr lang="en-US"/>
          </a:p>
        </p:txBody>
      </p:sp>
      <p:sp>
        <p:nvSpPr>
          <p:cNvPr id="5" name="Footer Placeholder 4">
            <a:extLst>
              <a:ext uri="{FF2B5EF4-FFF2-40B4-BE49-F238E27FC236}">
                <a16:creationId xmlns:a16="http://schemas.microsoft.com/office/drawing/2014/main" id="{D87A6695-506E-F21D-883F-09C59CE1C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E03CC-E804-AE4F-BC35-01C4F6A9E24A}"/>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479369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11" name="Text Placeholder 2">
            <a:extLst>
              <a:ext uri="{FF2B5EF4-FFF2-40B4-BE49-F238E27FC236}">
                <a16:creationId xmlns:a16="http://schemas.microsoft.com/office/drawing/2014/main" id="{ABB2845A-FE0D-4248-9631-7DC48D0A2919}"/>
              </a:ext>
            </a:extLst>
          </p:cNvPr>
          <p:cNvSpPr>
            <a:spLocks noGrp="1"/>
          </p:cNvSpPr>
          <p:nvPr>
            <p:ph idx="1"/>
          </p:nvPr>
        </p:nvSpPr>
        <p:spPr>
          <a:xfrm>
            <a:off x="838200" y="1285336"/>
            <a:ext cx="10515600" cy="48916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Placeholder 1">
            <a:extLst>
              <a:ext uri="{FF2B5EF4-FFF2-40B4-BE49-F238E27FC236}">
                <a16:creationId xmlns:a16="http://schemas.microsoft.com/office/drawing/2014/main" id="{78B0C919-FF28-42EE-A4DF-11CA0D523EAD}"/>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5" name="Footer Placeholder 4">
            <a:extLst>
              <a:ext uri="{FF2B5EF4-FFF2-40B4-BE49-F238E27FC236}">
                <a16:creationId xmlns:a16="http://schemas.microsoft.com/office/drawing/2014/main" id="{25AFDC72-9DA5-4DD9-88B4-F37DFF4DB492}"/>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319469820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0CF5B-1288-5AE1-2A77-4AA745194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6E1E66-A92E-A10E-28AA-282CAF2696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6E619-06E1-63C2-881D-5EC5E6E70BD2}"/>
              </a:ext>
            </a:extLst>
          </p:cNvPr>
          <p:cNvSpPr>
            <a:spLocks noGrp="1"/>
          </p:cNvSpPr>
          <p:nvPr>
            <p:ph type="dt" sz="half" idx="10"/>
          </p:nvPr>
        </p:nvSpPr>
        <p:spPr/>
        <p:txBody>
          <a:bodyPr/>
          <a:lstStyle/>
          <a:p>
            <a:fld id="{68607845-940D-AF42-90E6-0A3F0004BE78}" type="datetimeFigureOut">
              <a:rPr lang="en-US" smtClean="0"/>
              <a:t>3/19/2024</a:t>
            </a:fld>
            <a:endParaRPr lang="en-US"/>
          </a:p>
        </p:txBody>
      </p:sp>
      <p:sp>
        <p:nvSpPr>
          <p:cNvPr id="5" name="Footer Placeholder 4">
            <a:extLst>
              <a:ext uri="{FF2B5EF4-FFF2-40B4-BE49-F238E27FC236}">
                <a16:creationId xmlns:a16="http://schemas.microsoft.com/office/drawing/2014/main" id="{F76803AB-03EE-7B44-B956-081B88BE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1B24F-3185-E413-DA86-85FF758C4669}"/>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303552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838200" y="1285335"/>
            <a:ext cx="5181600" cy="489162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6172200" y="1285335"/>
            <a:ext cx="5181600" cy="489162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itle Placeholder 1">
            <a:extLst>
              <a:ext uri="{FF2B5EF4-FFF2-40B4-BE49-F238E27FC236}">
                <a16:creationId xmlns:a16="http://schemas.microsoft.com/office/drawing/2014/main" id="{A0B7BC85-F755-4A96-AA38-4AA14AE96193}"/>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5" name="Footer Placeholder 4">
            <a:extLst>
              <a:ext uri="{FF2B5EF4-FFF2-40B4-BE49-F238E27FC236}">
                <a16:creationId xmlns:a16="http://schemas.microsoft.com/office/drawing/2014/main" id="{D9C0F7D2-D936-4BA8-B82F-8A02FEEA9309}"/>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4217296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839788" y="1285337"/>
            <a:ext cx="5157787"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839788" y="1871932"/>
            <a:ext cx="5157787" cy="431773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6172200" y="1285336"/>
            <a:ext cx="5183188"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6172200" y="1871932"/>
            <a:ext cx="5183188" cy="431773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69037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Comparison">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
        <p:nvSpPr>
          <p:cNvPr id="10" name="Text Placeholder 2">
            <a:extLst>
              <a:ext uri="{FF2B5EF4-FFF2-40B4-BE49-F238E27FC236}">
                <a16:creationId xmlns:a16="http://schemas.microsoft.com/office/drawing/2014/main" id="{692CD1B3-C283-4C18-A693-4DACAD9CCFEB}"/>
              </a:ext>
            </a:extLst>
          </p:cNvPr>
          <p:cNvSpPr>
            <a:spLocks noGrp="1"/>
          </p:cNvSpPr>
          <p:nvPr>
            <p:ph idx="1"/>
          </p:nvPr>
        </p:nvSpPr>
        <p:spPr>
          <a:xfrm>
            <a:off x="838200" y="1285336"/>
            <a:ext cx="5257800" cy="48916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2">
            <a:extLst>
              <a:ext uri="{FF2B5EF4-FFF2-40B4-BE49-F238E27FC236}">
                <a16:creationId xmlns:a16="http://schemas.microsoft.com/office/drawing/2014/main" id="{2D4DDA58-530A-42D0-A3D9-A3B40B587272}"/>
              </a:ext>
            </a:extLst>
          </p:cNvPr>
          <p:cNvSpPr>
            <a:spLocks noGrp="1"/>
          </p:cNvSpPr>
          <p:nvPr>
            <p:ph type="pic" idx="11"/>
          </p:nvPr>
        </p:nvSpPr>
        <p:spPr>
          <a:xfrm>
            <a:off x="6273434" y="1279682"/>
            <a:ext cx="5080366"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extLst>
      <p:ext uri="{BB962C8B-B14F-4D97-AF65-F5344CB8AC3E}">
        <p14:creationId xmlns:p14="http://schemas.microsoft.com/office/powerpoint/2010/main" val="4185827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nchor="b"/>
          <a:lstStyle/>
          <a:p>
            <a:r>
              <a:rPr lang="en-US"/>
              <a:t>Click to edit Master title style</a:t>
            </a:r>
          </a:p>
        </p:txBody>
      </p:sp>
      <p:sp>
        <p:nvSpPr>
          <p:cNvPr id="4" name="Footer Placeholder 4">
            <a:extLst>
              <a:ext uri="{FF2B5EF4-FFF2-40B4-BE49-F238E27FC236}">
                <a16:creationId xmlns:a16="http://schemas.microsoft.com/office/drawing/2014/main" id="{431146AF-8FF0-4747-B739-33F15879AD10}"/>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1093853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9F3AEDD-038B-47AD-8D4C-6656F698AC5C}"/>
              </a:ext>
            </a:extLst>
          </p:cNvPr>
          <p:cNvSpPr/>
          <p:nvPr/>
        </p:nvSpPr>
        <p:spPr>
          <a:xfrm>
            <a:off x="9941169" y="6116638"/>
            <a:ext cx="2250832" cy="7413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4">
            <a:extLst>
              <a:ext uri="{FF2B5EF4-FFF2-40B4-BE49-F238E27FC236}">
                <a16:creationId xmlns:a16="http://schemas.microsoft.com/office/drawing/2014/main" id="{0EEDB8C5-C704-4A0E-BB80-8B93D9EC2FD5}"/>
              </a:ext>
            </a:extLst>
          </p:cNvPr>
          <p:cNvSpPr>
            <a:spLocks noGrp="1"/>
          </p:cNvSpPr>
          <p:nvPr>
            <p:ph type="ftr" sz="quarter" idx="3"/>
          </p:nvPr>
        </p:nvSpPr>
        <p:spPr>
          <a:xfrm>
            <a:off x="838200" y="6356350"/>
            <a:ext cx="1051052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
        <p:nvSpPr>
          <p:cNvPr id="2" name="Rectangle 1">
            <a:extLst>
              <a:ext uri="{FF2B5EF4-FFF2-40B4-BE49-F238E27FC236}">
                <a16:creationId xmlns:a16="http://schemas.microsoft.com/office/drawing/2014/main" id="{BD74F4CE-395A-4073-FF24-4366DF594CB2}"/>
              </a:ext>
            </a:extLst>
          </p:cNvPr>
          <p:cNvSpPr/>
          <p:nvPr userDrawn="1"/>
        </p:nvSpPr>
        <p:spPr>
          <a:xfrm>
            <a:off x="9941169" y="6116638"/>
            <a:ext cx="2250832" cy="7413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9307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B18091B2-691E-4F50-A189-2D612314C110}"/>
              </a:ext>
            </a:extLst>
          </p:cNvPr>
          <p:cNvSpPr>
            <a:spLocks noGrp="1"/>
          </p:cNvSpPr>
          <p:nvPr>
            <p:ph type="ftr" sz="quarter" idx="3"/>
          </p:nvPr>
        </p:nvSpPr>
        <p:spPr>
          <a:xfrm>
            <a:off x="838199" y="6356350"/>
            <a:ext cx="9037321" cy="365125"/>
          </a:xfrm>
          <a:prstGeom prst="rect">
            <a:avLst/>
          </a:prstGeom>
        </p:spPr>
        <p:txBody>
          <a:bodyPr vert="horz" lIns="91440" tIns="45720" rIns="91440" bIns="45720" rtlCol="0" anchor="b"/>
          <a:lstStyle>
            <a:lvl1pPr algn="l">
              <a:defRPr sz="12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2536128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2.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838200" y="1285336"/>
            <a:ext cx="10515600" cy="48916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pic>
        <p:nvPicPr>
          <p:cNvPr id="10" name="Left Border">
            <a:extLst>
              <a:ext uri="{FF2B5EF4-FFF2-40B4-BE49-F238E27FC236}">
                <a16:creationId xmlns:a16="http://schemas.microsoft.com/office/drawing/2014/main" id="{77253CFD-18C2-49F0-A0AE-99A68668CF03}"/>
              </a:ext>
            </a:extLst>
          </p:cNvPr>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0" y="0"/>
            <a:ext cx="411480" cy="6858000"/>
          </a:xfrm>
          <a:prstGeom prst="rect">
            <a:avLst/>
          </a:prstGeom>
        </p:spPr>
      </p:pic>
      <p:pic>
        <p:nvPicPr>
          <p:cNvPr id="4" name="Left Border">
            <a:extLst>
              <a:ext uri="{FF2B5EF4-FFF2-40B4-BE49-F238E27FC236}">
                <a16:creationId xmlns:a16="http://schemas.microsoft.com/office/drawing/2014/main" id="{4B5F180D-EC3E-D0D7-577C-1F7E1A7766F1}"/>
              </a:ext>
            </a:extLst>
          </p:cNvPr>
          <p:cNvPicPr>
            <a:picLocks noChangeAspect="1"/>
          </p:cNvPicPr>
          <p:nvPr userDrawn="1"/>
        </p:nvPicPr>
        <p:blipFill>
          <a:blip r:embed="rId21">
            <a:extLst>
              <a:ext uri="{28A0092B-C50C-407E-A947-70E740481C1C}">
                <a14:useLocalDpi xmlns:a14="http://schemas.microsoft.com/office/drawing/2010/main" val="0"/>
              </a:ext>
            </a:extLst>
          </a:blip>
          <a:stretch>
            <a:fillRect/>
          </a:stretch>
        </p:blipFill>
        <p:spPr>
          <a:xfrm>
            <a:off x="0" y="0"/>
            <a:ext cx="411480" cy="6858000"/>
          </a:xfrm>
          <a:prstGeom prst="rect">
            <a:avLst/>
          </a:prstGeom>
        </p:spPr>
      </p:pic>
    </p:spTree>
    <p:extLst>
      <p:ext uri="{BB962C8B-B14F-4D97-AF65-F5344CB8AC3E}">
        <p14:creationId xmlns:p14="http://schemas.microsoft.com/office/powerpoint/2010/main" val="2131706207"/>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49" r:id="rId11"/>
    <p:sldLayoutId id="2147483665" r:id="rId12"/>
    <p:sldLayoutId id="2147483650" r:id="rId13"/>
    <p:sldLayoutId id="2147483652" r:id="rId14"/>
    <p:sldLayoutId id="2147483653" r:id="rId15"/>
    <p:sldLayoutId id="2147483663" r:id="rId16"/>
    <p:sldLayoutId id="2147483677" r:id="rId17"/>
    <p:sldLayoutId id="2147483678" r:id="rId18"/>
    <p:sldLayoutId id="2147483679" r:id="rId19"/>
  </p:sldLayoutIdLst>
  <p:hf sldNum="0" hdr="0" ftr="0" dt="0"/>
  <p:txStyles>
    <p:titleStyle>
      <a:lvl1pPr algn="l" defTabSz="914400" rtl="0" eaLnBrk="1" latinLnBrk="0" hangingPunct="1">
        <a:lnSpc>
          <a:spcPct val="90000"/>
        </a:lnSpc>
        <a:spcBef>
          <a:spcPct val="0"/>
        </a:spcBef>
        <a:buNone/>
        <a:defRPr sz="3600" b="1" i="0" kern="1200">
          <a:solidFill>
            <a:schemeClr val="accent1"/>
          </a:solidFill>
          <a:latin typeface="+mj-lt"/>
          <a:ea typeface="+mj-ea"/>
          <a:cs typeface="Calibri" panose="020F0502020204030204" pitchFamily="34" charset="0"/>
        </a:defRPr>
      </a:lvl1pPr>
    </p:titleStyle>
    <p:bodyStyle>
      <a:lvl1pPr marL="228600" indent="-228600" algn="l" defTabSz="914400" rtl="0" eaLnBrk="1" latinLnBrk="0" hangingPunct="1">
        <a:lnSpc>
          <a:spcPct val="100000"/>
        </a:lnSpc>
        <a:spcBef>
          <a:spcPts val="1000"/>
        </a:spcBef>
        <a:buClr>
          <a:schemeClr val="tx1"/>
        </a:buClr>
        <a:buFont typeface="Arial" panose="020B0604020202020204" pitchFamily="34" charset="0"/>
        <a:buChar char="•"/>
        <a:defRPr sz="2800" kern="1200">
          <a:solidFill>
            <a:schemeClr val="bg2">
              <a:lumMod val="25000"/>
            </a:schemeClr>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100000"/>
        </a:lnSpc>
        <a:spcBef>
          <a:spcPts val="500"/>
        </a:spcBef>
        <a:buClr>
          <a:schemeClr val="accent1"/>
        </a:buClr>
        <a:buFont typeface="Arial" panose="020B0604020202020204" pitchFamily="34" charset="0"/>
        <a:buChar char="•"/>
        <a:defRPr sz="2400" kern="1200">
          <a:solidFill>
            <a:schemeClr val="bg2">
              <a:lumMod val="25000"/>
            </a:schemeClr>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000" kern="1200">
          <a:solidFill>
            <a:schemeClr val="bg2">
              <a:lumMod val="25000"/>
            </a:schemeClr>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bg2">
              <a:lumMod val="25000"/>
            </a:schemeClr>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bg2">
              <a:lumMod val="25000"/>
            </a:schemeClr>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C1509-97F9-9AC9-3004-0444397C1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83713C-9A88-4E7F-B7F0-88A5DDA067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762F71-44E5-6941-7F1B-4DA15FB3D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07845-940D-AF42-90E6-0A3F0004BE78}" type="datetimeFigureOut">
              <a:rPr lang="en-US" smtClean="0"/>
              <a:t>3/19/2024</a:t>
            </a:fld>
            <a:endParaRPr lang="en-US"/>
          </a:p>
        </p:txBody>
      </p:sp>
      <p:sp>
        <p:nvSpPr>
          <p:cNvPr id="5" name="Footer Placeholder 4">
            <a:extLst>
              <a:ext uri="{FF2B5EF4-FFF2-40B4-BE49-F238E27FC236}">
                <a16:creationId xmlns:a16="http://schemas.microsoft.com/office/drawing/2014/main" id="{2D5F44EC-2508-285C-261A-6C6D471B1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461F35-DC72-C444-9401-DB6D23619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78B3-0045-9547-874D-082F52276EB6}" type="slidenum">
              <a:rPr lang="en-US" smtClean="0"/>
              <a:t>‹#›</a:t>
            </a:fld>
            <a:endParaRPr lang="en-US"/>
          </a:p>
        </p:txBody>
      </p:sp>
    </p:spTree>
    <p:extLst>
      <p:ext uri="{BB962C8B-B14F-4D97-AF65-F5344CB8AC3E}">
        <p14:creationId xmlns:p14="http://schemas.microsoft.com/office/powerpoint/2010/main" val="179640570"/>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8" Type="http://schemas.openxmlformats.org/officeDocument/2006/relationships/hyperlink" Target="http://www.mededotg.com/" TargetMode="External"/><Relationship Id="rId3" Type="http://schemas.openxmlformats.org/officeDocument/2006/relationships/image" Target="../media/image13.png"/><Relationship Id="rId7" Type="http://schemas.openxmlformats.org/officeDocument/2006/relationships/hyperlink" Target="http://www.mededonthego.com/" TargetMode="External"/><Relationship Id="rId2" Type="http://schemas.openxmlformats.org/officeDocument/2006/relationships/notesSlide" Target="../notesSlides/notesSlide4.xml"/><Relationship Id="rId1" Type="http://schemas.openxmlformats.org/officeDocument/2006/relationships/slideLayout" Target="../slideLayouts/slideLayout26.xml"/><Relationship Id="rId6" Type="http://schemas.openxmlformats.org/officeDocument/2006/relationships/image" Target="../media/image16.svg"/><Relationship Id="rId5" Type="http://schemas.openxmlformats.org/officeDocument/2006/relationships/image" Target="../media/image15.png"/><Relationship Id="rId10" Type="http://schemas.openxmlformats.org/officeDocument/2006/relationships/image" Target="../media/image18.svg"/><Relationship Id="rId4" Type="http://schemas.openxmlformats.org/officeDocument/2006/relationships/image" Target="../media/image14.svg"/><Relationship Id="rId9" Type="http://schemas.openxmlformats.org/officeDocument/2006/relationships/image" Target="../media/image17.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hyperlink" Target="https://www.mededonthego.com/Video/program/1143" TargetMode="External"/><Relationship Id="rId7" Type="http://schemas.openxmlformats.org/officeDocument/2006/relationships/image" Target="../media/image7.svg"/><Relationship Id="rId2" Type="http://schemas.openxmlformats.org/officeDocument/2006/relationships/notesSlide" Target="../notesSlides/notesSlide1.xml"/><Relationship Id="rId1" Type="http://schemas.openxmlformats.org/officeDocument/2006/relationships/slideLayout" Target="../slideLayouts/slideLayout26.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hyperlink" Target="mailto:support@MedEdOTG.com" TargetMode="External"/><Relationship Id="rId10" Type="http://schemas.openxmlformats.org/officeDocument/2006/relationships/image" Target="../media/image10.png"/><Relationship Id="rId4" Type="http://schemas.openxmlformats.org/officeDocument/2006/relationships/hyperlink" Target="http://www.mededonthego.com/" TargetMode="External"/><Relationship Id="rId9" Type="http://schemas.openxmlformats.org/officeDocument/2006/relationships/image" Target="../media/image9.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tags" Target="../tags/tag1.xml"/><Relationship Id="rId4" Type="http://schemas.openxmlformats.org/officeDocument/2006/relationships/chart" Target="../charts/chart1.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2.xml"/><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C6FCCEA9-47C4-25DB-150D-4911D23024B7}"/>
              </a:ext>
            </a:extLst>
          </p:cNvPr>
          <p:cNvSpPr>
            <a:spLocks noGrp="1"/>
          </p:cNvSpPr>
          <p:nvPr>
            <p:ph type="title"/>
          </p:nvPr>
        </p:nvSpPr>
        <p:spPr>
          <a:xfrm>
            <a:off x="831850" y="1101482"/>
            <a:ext cx="10515600" cy="2825748"/>
          </a:xfrm>
        </p:spPr>
        <p:txBody>
          <a:bodyPr/>
          <a:lstStyle/>
          <a:p>
            <a:r>
              <a:rPr lang="en-US" dirty="0"/>
              <a:t>Case Study – </a:t>
            </a:r>
            <a:br>
              <a:rPr lang="en-US" dirty="0"/>
            </a:br>
            <a:r>
              <a:rPr lang="en-US" dirty="0"/>
              <a:t>New Guideline Recommendations Into Clinical Practice For the Patient With AF</a:t>
            </a:r>
          </a:p>
        </p:txBody>
      </p:sp>
      <p:sp>
        <p:nvSpPr>
          <p:cNvPr id="11" name="Text Placeholder 10">
            <a:extLst>
              <a:ext uri="{FF2B5EF4-FFF2-40B4-BE49-F238E27FC236}">
                <a16:creationId xmlns:a16="http://schemas.microsoft.com/office/drawing/2014/main" id="{9BC65DC4-8AF4-D76F-33CB-AECD44BBB57E}"/>
              </a:ext>
            </a:extLst>
          </p:cNvPr>
          <p:cNvSpPr>
            <a:spLocks noGrp="1"/>
          </p:cNvSpPr>
          <p:nvPr>
            <p:ph type="body" idx="1"/>
          </p:nvPr>
        </p:nvSpPr>
        <p:spPr>
          <a:xfrm>
            <a:off x="831850" y="4208463"/>
            <a:ext cx="10515600" cy="2389107"/>
          </a:xfrm>
        </p:spPr>
        <p:txBody>
          <a:bodyPr vert="horz" lIns="91440" tIns="45720" rIns="91440" bIns="45720" rtlCol="0" anchor="t">
            <a:normAutofit fontScale="85000" lnSpcReduction="20000"/>
          </a:bodyPr>
          <a:lstStyle/>
          <a:p>
            <a:r>
              <a:rPr lang="en-US" dirty="0" err="1"/>
              <a:t>Manesh</a:t>
            </a:r>
            <a:r>
              <a:rPr lang="en-US" dirty="0"/>
              <a:t> R. Patel, MD</a:t>
            </a:r>
          </a:p>
          <a:p>
            <a:r>
              <a:rPr lang="en-US" dirty="0"/>
              <a:t>Richard S. Stack Distinguished Professor</a:t>
            </a:r>
          </a:p>
          <a:p>
            <a:r>
              <a:rPr lang="en-US" dirty="0"/>
              <a:t>Chief, Division of Cardiology</a:t>
            </a:r>
          </a:p>
          <a:p>
            <a:r>
              <a:rPr lang="en-US" dirty="0">
                <a:latin typeface="Calibri"/>
                <a:cs typeface="Calibri"/>
              </a:rPr>
              <a:t>Co-Director, Duke Heart Center</a:t>
            </a:r>
          </a:p>
          <a:p>
            <a:r>
              <a:rPr lang="en-US" dirty="0"/>
              <a:t>Duke Clinical Research Institute</a:t>
            </a:r>
          </a:p>
          <a:p>
            <a:r>
              <a:rPr lang="en-US" dirty="0"/>
              <a:t>Duke University</a:t>
            </a:r>
          </a:p>
          <a:p>
            <a:r>
              <a:rPr lang="en-US" dirty="0"/>
              <a:t>Durham, NC</a:t>
            </a:r>
          </a:p>
        </p:txBody>
      </p:sp>
    </p:spTree>
    <p:extLst>
      <p:ext uri="{BB962C8B-B14F-4D97-AF65-F5344CB8AC3E}">
        <p14:creationId xmlns:p14="http://schemas.microsoft.com/office/powerpoint/2010/main" val="5829159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80440" y="2568248"/>
            <a:ext cx="10515600" cy="3555683"/>
          </a:xfrm>
        </p:spPr>
        <p:txBody>
          <a:bodyPr/>
          <a:lstStyle/>
          <a:p>
            <a:pPr marL="514350" indent="-514350">
              <a:buFont typeface="+mj-lt"/>
              <a:buAutoNum type="arabicPeriod"/>
            </a:pPr>
            <a:r>
              <a:rPr lang="en-US" dirty="0">
                <a:latin typeface="+mn-lt"/>
              </a:rPr>
              <a:t>CHADS</a:t>
            </a:r>
            <a:r>
              <a:rPr lang="en-US" baseline="-25000" dirty="0">
                <a:latin typeface="+mn-lt"/>
              </a:rPr>
              <a:t>2</a:t>
            </a:r>
            <a:endParaRPr lang="en-US" dirty="0">
              <a:latin typeface="+mn-lt"/>
            </a:endParaRPr>
          </a:p>
          <a:p>
            <a:pPr marL="514350" indent="-514350">
              <a:buFont typeface="+mj-lt"/>
              <a:buAutoNum type="arabicPeriod"/>
            </a:pPr>
            <a:r>
              <a:rPr lang="en-US" dirty="0">
                <a:latin typeface="+mn-lt"/>
              </a:rPr>
              <a:t>CHA</a:t>
            </a:r>
            <a:r>
              <a:rPr lang="en-US" baseline="-25000" dirty="0">
                <a:latin typeface="+mn-lt"/>
              </a:rPr>
              <a:t>2</a:t>
            </a:r>
            <a:r>
              <a:rPr lang="en-US" dirty="0">
                <a:latin typeface="+mn-lt"/>
              </a:rPr>
              <a:t>DS</a:t>
            </a:r>
            <a:r>
              <a:rPr lang="en-US" baseline="-25000" dirty="0">
                <a:latin typeface="+mn-lt"/>
              </a:rPr>
              <a:t>2</a:t>
            </a:r>
            <a:r>
              <a:rPr lang="en-US" dirty="0">
                <a:latin typeface="+mn-lt"/>
              </a:rPr>
              <a:t>-VASc</a:t>
            </a:r>
          </a:p>
          <a:p>
            <a:pPr marL="514350" indent="-514350">
              <a:buFont typeface="+mj-lt"/>
              <a:buAutoNum type="arabicPeriod"/>
            </a:pPr>
            <a:r>
              <a:rPr lang="en-US" dirty="0">
                <a:latin typeface="+mn-lt"/>
              </a:rPr>
              <a:t>HAS-BLED</a:t>
            </a:r>
          </a:p>
          <a:p>
            <a:pPr marL="514350" indent="-514350">
              <a:buFont typeface="+mj-lt"/>
              <a:buAutoNum type="arabicPeriod"/>
            </a:pPr>
            <a:r>
              <a:rPr lang="en-US" dirty="0">
                <a:latin typeface="+mn-lt"/>
              </a:rPr>
              <a:t>Hemoglobin</a:t>
            </a:r>
          </a:p>
          <a:p>
            <a:pPr marL="514350" indent="-514350">
              <a:buFont typeface="+mj-lt"/>
              <a:buAutoNum type="arabicPeriod"/>
            </a:pPr>
            <a:r>
              <a:rPr lang="en-US" dirty="0">
                <a:latin typeface="+mn-lt"/>
              </a:rPr>
              <a:t>Creatinine</a:t>
            </a:r>
          </a:p>
        </p:txBody>
      </p:sp>
      <p:sp>
        <p:nvSpPr>
          <p:cNvPr id="2" name="Title 1"/>
          <p:cNvSpPr>
            <a:spLocks noGrp="1"/>
          </p:cNvSpPr>
          <p:nvPr>
            <p:ph type="title"/>
          </p:nvPr>
        </p:nvSpPr>
        <p:spPr/>
        <p:txBody>
          <a:bodyPr/>
          <a:lstStyle/>
          <a:p>
            <a:r>
              <a:rPr lang="en-US" dirty="0"/>
              <a:t>When Seeing an AF Patient in Clinic</a:t>
            </a:r>
          </a:p>
        </p:txBody>
      </p:sp>
      <p:sp>
        <p:nvSpPr>
          <p:cNvPr id="4" name="Title 1"/>
          <p:cNvSpPr txBox="1">
            <a:spLocks/>
          </p:cNvSpPr>
          <p:nvPr/>
        </p:nvSpPr>
        <p:spPr>
          <a:xfrm>
            <a:off x="980440" y="1403133"/>
            <a:ext cx="7807434" cy="867930"/>
          </a:xfrm>
          <a:prstGeom prst="rect">
            <a:avLst/>
          </a:prstGeom>
        </p:spPr>
        <p:txBody>
          <a:bodyPr vert="horz" wrap="square" lIns="0" tIns="45720" rIns="0" bIns="45720" rtlCol="0" anchor="t">
            <a:spAutoFit/>
          </a:bodyPr>
          <a:lstStyle>
            <a:lvl1pPr algn="l" defTabSz="457200" rtl="0" eaLnBrk="1" latinLnBrk="0" hangingPunct="1">
              <a:lnSpc>
                <a:spcPct val="90000"/>
              </a:lnSpc>
              <a:spcBef>
                <a:spcPct val="0"/>
              </a:spcBef>
              <a:buNone/>
              <a:defRPr sz="3600" b="0" i="0" kern="1200">
                <a:solidFill>
                  <a:schemeClr val="tx1"/>
                </a:solidFill>
                <a:latin typeface="Arial"/>
                <a:ea typeface="+mj-ea"/>
                <a:cs typeface="Arial"/>
              </a:defRPr>
            </a:lvl1pPr>
          </a:lstStyle>
          <a:p>
            <a:r>
              <a:rPr lang="en-US" sz="2800" dirty="0">
                <a:solidFill>
                  <a:schemeClr val="bg2">
                    <a:lumMod val="25000"/>
                  </a:schemeClr>
                </a:solidFill>
              </a:rPr>
              <a:t>If I could have one measure of patient vulnerability/risk, it would be:</a:t>
            </a:r>
          </a:p>
        </p:txBody>
      </p:sp>
      <p:sp>
        <p:nvSpPr>
          <p:cNvPr id="5" name="TextBox 4"/>
          <p:cNvSpPr txBox="1"/>
          <p:nvPr/>
        </p:nvSpPr>
        <p:spPr>
          <a:xfrm>
            <a:off x="6096000" y="2884269"/>
            <a:ext cx="4389120" cy="2062103"/>
          </a:xfrm>
          <a:prstGeom prst="rect">
            <a:avLst/>
          </a:prstGeom>
          <a:noFill/>
        </p:spPr>
        <p:txBody>
          <a:bodyPr wrap="square" rtlCol="0">
            <a:spAutoFit/>
          </a:bodyPr>
          <a:lstStyle/>
          <a:p>
            <a:r>
              <a:rPr lang="en-US" sz="3200" i="1" dirty="0">
                <a:solidFill>
                  <a:schemeClr val="accent1"/>
                </a:solidFill>
              </a:rPr>
              <a:t>There are no randomized trials of NOACs that used CHA</a:t>
            </a:r>
            <a:r>
              <a:rPr lang="en-US" sz="3200" i="1" baseline="-25000" dirty="0">
                <a:solidFill>
                  <a:schemeClr val="accent1"/>
                </a:solidFill>
              </a:rPr>
              <a:t>2</a:t>
            </a:r>
            <a:r>
              <a:rPr lang="en-US" sz="3200" i="1" dirty="0">
                <a:solidFill>
                  <a:schemeClr val="accent1"/>
                </a:solidFill>
              </a:rPr>
              <a:t>DS</a:t>
            </a:r>
            <a:r>
              <a:rPr lang="en-US" sz="3200" i="1" baseline="-25000" dirty="0">
                <a:solidFill>
                  <a:schemeClr val="accent1"/>
                </a:solidFill>
              </a:rPr>
              <a:t>2</a:t>
            </a:r>
            <a:r>
              <a:rPr lang="en-US" sz="3200" i="1" dirty="0">
                <a:solidFill>
                  <a:schemeClr val="accent1"/>
                </a:solidFill>
              </a:rPr>
              <a:t>-VASc</a:t>
            </a:r>
          </a:p>
        </p:txBody>
      </p:sp>
    </p:spTree>
    <p:extLst>
      <p:ext uri="{BB962C8B-B14F-4D97-AF65-F5344CB8AC3E}">
        <p14:creationId xmlns:p14="http://schemas.microsoft.com/office/powerpoint/2010/main" val="770554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4824"/>
            <a:ext cx="10515600" cy="1105949"/>
          </a:xfrm>
        </p:spPr>
        <p:txBody>
          <a:bodyPr/>
          <a:lstStyle/>
          <a:p>
            <a:r>
              <a:rPr lang="en-US" dirty="0"/>
              <a:t>If I could have one measure of patient vulnerability/risk, it would be:</a:t>
            </a:r>
          </a:p>
        </p:txBody>
      </p:sp>
      <p:pic>
        <p:nvPicPr>
          <p:cNvPr id="6" name="Picture 5"/>
          <p:cNvPicPr>
            <a:picLocks noChangeAspect="1"/>
          </p:cNvPicPr>
          <p:nvPr/>
        </p:nvPicPr>
        <p:blipFill>
          <a:blip r:embed="rId2"/>
          <a:stretch>
            <a:fillRect/>
          </a:stretch>
        </p:blipFill>
        <p:spPr>
          <a:xfrm>
            <a:off x="2042862" y="2697346"/>
            <a:ext cx="8106276" cy="1244600"/>
          </a:xfrm>
          <a:prstGeom prst="rect">
            <a:avLst/>
          </a:prstGeom>
        </p:spPr>
      </p:pic>
      <p:sp>
        <p:nvSpPr>
          <p:cNvPr id="4" name="TextBox 3"/>
          <p:cNvSpPr txBox="1"/>
          <p:nvPr/>
        </p:nvSpPr>
        <p:spPr>
          <a:xfrm>
            <a:off x="2271462" y="2137202"/>
            <a:ext cx="4038600" cy="369332"/>
          </a:xfrm>
          <a:prstGeom prst="rect">
            <a:avLst/>
          </a:prstGeom>
          <a:noFill/>
        </p:spPr>
        <p:txBody>
          <a:bodyPr wrap="square" rtlCol="0">
            <a:spAutoFit/>
          </a:bodyPr>
          <a:lstStyle/>
          <a:p>
            <a:r>
              <a:rPr lang="en-US" dirty="0">
                <a:solidFill>
                  <a:schemeClr val="bg2">
                    <a:lumMod val="25000"/>
                  </a:schemeClr>
                </a:solidFill>
              </a:rPr>
              <a:t>Renal Function – estimated</a:t>
            </a:r>
          </a:p>
        </p:txBody>
      </p:sp>
    </p:spTree>
    <p:extLst>
      <p:ext uri="{BB962C8B-B14F-4D97-AF65-F5344CB8AC3E}">
        <p14:creationId xmlns:p14="http://schemas.microsoft.com/office/powerpoint/2010/main" val="11863294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4824"/>
            <a:ext cx="10515600" cy="1105949"/>
          </a:xfrm>
        </p:spPr>
        <p:txBody>
          <a:bodyPr/>
          <a:lstStyle/>
          <a:p>
            <a:r>
              <a:rPr lang="en-US" dirty="0"/>
              <a:t>If I could have one measure of patient vulnerability/risk, it would be:</a:t>
            </a:r>
          </a:p>
        </p:txBody>
      </p:sp>
      <p:pic>
        <p:nvPicPr>
          <p:cNvPr id="6" name="Picture 5"/>
          <p:cNvPicPr>
            <a:picLocks noChangeAspect="1"/>
          </p:cNvPicPr>
          <p:nvPr/>
        </p:nvPicPr>
        <p:blipFill>
          <a:blip r:embed="rId2"/>
          <a:stretch>
            <a:fillRect/>
          </a:stretch>
        </p:blipFill>
        <p:spPr>
          <a:xfrm>
            <a:off x="2042862" y="2697346"/>
            <a:ext cx="8106276" cy="1244600"/>
          </a:xfrm>
          <a:prstGeom prst="rect">
            <a:avLst/>
          </a:prstGeom>
        </p:spPr>
      </p:pic>
      <p:sp>
        <p:nvSpPr>
          <p:cNvPr id="3" name="TextBox 2"/>
          <p:cNvSpPr txBox="1"/>
          <p:nvPr/>
        </p:nvSpPr>
        <p:spPr>
          <a:xfrm>
            <a:off x="2281852" y="4410942"/>
            <a:ext cx="7649076" cy="584776"/>
          </a:xfrm>
          <a:prstGeom prst="rect">
            <a:avLst/>
          </a:prstGeom>
          <a:noFill/>
        </p:spPr>
        <p:txBody>
          <a:bodyPr wrap="square" rtlCol="0">
            <a:spAutoFit/>
          </a:bodyPr>
          <a:lstStyle/>
          <a:p>
            <a:pPr algn="ctr"/>
            <a:r>
              <a:rPr lang="en-US" sz="3200" dirty="0"/>
              <a:t>C H A</a:t>
            </a:r>
            <a:r>
              <a:rPr lang="en-US" sz="3200" baseline="-25000" dirty="0"/>
              <a:t>2</a:t>
            </a:r>
            <a:r>
              <a:rPr lang="en-US" sz="3200" dirty="0"/>
              <a:t> D </a:t>
            </a:r>
            <a:r>
              <a:rPr lang="en-US" sz="3200" dirty="0">
                <a:solidFill>
                  <a:srgbClr val="FF0000"/>
                </a:solidFill>
              </a:rPr>
              <a:t>S</a:t>
            </a:r>
            <a:r>
              <a:rPr lang="en-US" sz="3200" baseline="-25000" dirty="0">
                <a:solidFill>
                  <a:srgbClr val="FF0000"/>
                </a:solidFill>
              </a:rPr>
              <a:t>2</a:t>
            </a:r>
            <a:r>
              <a:rPr lang="en-US" sz="3200" dirty="0"/>
              <a:t> – V A </a:t>
            </a:r>
            <a:r>
              <a:rPr lang="en-US" sz="3200" dirty="0" err="1"/>
              <a:t>Sc</a:t>
            </a:r>
            <a:r>
              <a:rPr lang="en-US" sz="3200" dirty="0"/>
              <a:t> </a:t>
            </a:r>
          </a:p>
        </p:txBody>
      </p:sp>
      <p:sp>
        <p:nvSpPr>
          <p:cNvPr id="4" name="TextBox 3"/>
          <p:cNvSpPr txBox="1"/>
          <p:nvPr/>
        </p:nvSpPr>
        <p:spPr>
          <a:xfrm>
            <a:off x="2271462" y="2137202"/>
            <a:ext cx="4038600" cy="369332"/>
          </a:xfrm>
          <a:prstGeom prst="rect">
            <a:avLst/>
          </a:prstGeom>
          <a:noFill/>
        </p:spPr>
        <p:txBody>
          <a:bodyPr wrap="square" rtlCol="0">
            <a:spAutoFit/>
          </a:bodyPr>
          <a:lstStyle/>
          <a:p>
            <a:r>
              <a:rPr lang="en-US" dirty="0">
                <a:solidFill>
                  <a:schemeClr val="bg2">
                    <a:lumMod val="25000"/>
                  </a:schemeClr>
                </a:solidFill>
              </a:rPr>
              <a:t>Renal Function – estimated</a:t>
            </a:r>
          </a:p>
        </p:txBody>
      </p:sp>
    </p:spTree>
    <p:extLst>
      <p:ext uri="{BB962C8B-B14F-4D97-AF65-F5344CB8AC3E}">
        <p14:creationId xmlns:p14="http://schemas.microsoft.com/office/powerpoint/2010/main" val="11326593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207609707"/>
              </p:ext>
            </p:extLst>
          </p:nvPr>
        </p:nvGraphicFramePr>
        <p:xfrm>
          <a:off x="838200" y="1285875"/>
          <a:ext cx="10515598" cy="4455242"/>
        </p:xfrm>
        <a:graphic>
          <a:graphicData uri="http://schemas.openxmlformats.org/drawingml/2006/table">
            <a:tbl>
              <a:tblPr firstRow="1" bandRow="1">
                <a:tableStyleId>{5C22544A-7EE6-4342-B048-85BDC9FD1C3A}</a:tableStyleId>
              </a:tblPr>
              <a:tblGrid>
                <a:gridCol w="3864269">
                  <a:extLst>
                    <a:ext uri="{9D8B030D-6E8A-4147-A177-3AD203B41FA5}">
                      <a16:colId xmlns:a16="http://schemas.microsoft.com/office/drawing/2014/main" val="20000"/>
                    </a:ext>
                  </a:extLst>
                </a:gridCol>
                <a:gridCol w="1624360">
                  <a:extLst>
                    <a:ext uri="{9D8B030D-6E8A-4147-A177-3AD203B41FA5}">
                      <a16:colId xmlns:a16="http://schemas.microsoft.com/office/drawing/2014/main" val="20001"/>
                    </a:ext>
                  </a:extLst>
                </a:gridCol>
                <a:gridCol w="1282390">
                  <a:extLst>
                    <a:ext uri="{9D8B030D-6E8A-4147-A177-3AD203B41FA5}">
                      <a16:colId xmlns:a16="http://schemas.microsoft.com/office/drawing/2014/main" val="20002"/>
                    </a:ext>
                  </a:extLst>
                </a:gridCol>
                <a:gridCol w="2171514">
                  <a:extLst>
                    <a:ext uri="{9D8B030D-6E8A-4147-A177-3AD203B41FA5}">
                      <a16:colId xmlns:a16="http://schemas.microsoft.com/office/drawing/2014/main" val="20003"/>
                    </a:ext>
                  </a:extLst>
                </a:gridCol>
                <a:gridCol w="1573065">
                  <a:extLst>
                    <a:ext uri="{9D8B030D-6E8A-4147-A177-3AD203B41FA5}">
                      <a16:colId xmlns:a16="http://schemas.microsoft.com/office/drawing/2014/main" val="20004"/>
                    </a:ext>
                  </a:extLst>
                </a:gridCol>
              </a:tblGrid>
              <a:tr h="457200">
                <a:tc>
                  <a:txBody>
                    <a:bodyPr/>
                    <a:lstStyle/>
                    <a:p>
                      <a:pPr marL="0" marR="0">
                        <a:spcBef>
                          <a:spcPts val="0"/>
                        </a:spcBef>
                        <a:spcAft>
                          <a:spcPts val="0"/>
                        </a:spcAft>
                      </a:pPr>
                      <a:r>
                        <a:rPr lang="en-US" sz="1500" dirty="0">
                          <a:solidFill>
                            <a:schemeClr val="bg1"/>
                          </a:solidFill>
                          <a:effectLst/>
                          <a:latin typeface="+mn-lt"/>
                          <a:ea typeface="Times New Roman"/>
                        </a:rPr>
                        <a:t> </a:t>
                      </a:r>
                      <a:endParaRPr lang="en-US" sz="1600" dirty="0">
                        <a:solidFill>
                          <a:schemeClr val="bg1"/>
                        </a:solidFill>
                        <a:effectLst/>
                        <a:latin typeface="+mn-lt"/>
                        <a:ea typeface="Times New Roman"/>
                      </a:endParaRPr>
                    </a:p>
                  </a:txBody>
                  <a:tcPr marL="68580" marR="68580" marT="0" marB="0" anchor="ctr"/>
                </a:tc>
                <a:tc>
                  <a:txBody>
                    <a:bodyPr/>
                    <a:lstStyle/>
                    <a:p>
                      <a:pPr marL="0" marR="0" algn="ctr">
                        <a:spcBef>
                          <a:spcPts val="0"/>
                        </a:spcBef>
                        <a:spcAft>
                          <a:spcPts val="0"/>
                        </a:spcAft>
                      </a:pPr>
                      <a:r>
                        <a:rPr lang="en-US" sz="1500" b="1" dirty="0">
                          <a:solidFill>
                            <a:schemeClr val="bg1"/>
                          </a:solidFill>
                          <a:effectLst/>
                          <a:latin typeface="+mn-lt"/>
                          <a:ea typeface="Times New Roman"/>
                        </a:rPr>
                        <a:t>LR Chi-Square</a:t>
                      </a:r>
                      <a:endParaRPr lang="en-US" sz="1600" dirty="0">
                        <a:solidFill>
                          <a:schemeClr val="bg1"/>
                        </a:solidFill>
                        <a:effectLst/>
                        <a:latin typeface="+mn-lt"/>
                        <a:ea typeface="Times New Roman"/>
                      </a:endParaRPr>
                    </a:p>
                  </a:txBody>
                  <a:tcPr marL="68580" marR="68580" marT="0" marB="0"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500" b="1" dirty="0">
                          <a:solidFill>
                            <a:schemeClr val="bg1"/>
                          </a:solidFill>
                          <a:effectLst/>
                          <a:latin typeface="+mn-lt"/>
                          <a:ea typeface="Times New Roman"/>
                        </a:rPr>
                        <a:t>HR</a:t>
                      </a:r>
                      <a:endParaRPr lang="en-US" sz="1900" dirty="0">
                        <a:solidFill>
                          <a:schemeClr val="bg1"/>
                        </a:solidFill>
                        <a:effectLst/>
                        <a:latin typeface="+mn-lt"/>
                        <a:ea typeface="Times New Roman"/>
                      </a:endParaRPr>
                    </a:p>
                  </a:txBody>
                  <a:tcPr marL="68580" marR="68580" marT="0" marB="0" anchor="ctr"/>
                </a:tc>
                <a:tc>
                  <a:txBody>
                    <a:bodyPr/>
                    <a:lstStyle/>
                    <a:p>
                      <a:pPr marL="0" marR="0" algn="ctr">
                        <a:spcBef>
                          <a:spcPts val="0"/>
                        </a:spcBef>
                        <a:spcAft>
                          <a:spcPts val="0"/>
                        </a:spcAft>
                      </a:pPr>
                      <a:r>
                        <a:rPr lang="en-US" sz="1500" b="1" dirty="0">
                          <a:solidFill>
                            <a:schemeClr val="bg1"/>
                          </a:solidFill>
                          <a:effectLst/>
                          <a:latin typeface="+mn-lt"/>
                          <a:ea typeface="Times New Roman"/>
                        </a:rPr>
                        <a:t>95% CI</a:t>
                      </a:r>
                      <a:endParaRPr lang="en-US" sz="1600" dirty="0">
                        <a:solidFill>
                          <a:schemeClr val="bg1"/>
                        </a:solidFill>
                        <a:effectLst/>
                        <a:latin typeface="+mn-lt"/>
                        <a:ea typeface="Times New Roman"/>
                      </a:endParaRPr>
                    </a:p>
                  </a:txBody>
                  <a:tcPr marL="68580" marR="68580" marT="0" marB="0" anchor="ctr"/>
                </a:tc>
                <a:tc>
                  <a:txBody>
                    <a:bodyPr/>
                    <a:lstStyle/>
                    <a:p>
                      <a:pPr marL="0" marR="0" algn="ctr">
                        <a:spcBef>
                          <a:spcPts val="0"/>
                        </a:spcBef>
                        <a:spcAft>
                          <a:spcPts val="0"/>
                        </a:spcAft>
                      </a:pPr>
                      <a:r>
                        <a:rPr lang="en-US" sz="1500" b="1" i="1" dirty="0">
                          <a:solidFill>
                            <a:schemeClr val="bg1"/>
                          </a:solidFill>
                          <a:effectLst/>
                          <a:latin typeface="+mn-lt"/>
                          <a:ea typeface="Times New Roman"/>
                        </a:rPr>
                        <a:t>P</a:t>
                      </a:r>
                      <a:r>
                        <a:rPr lang="en-US" sz="1500" b="1" dirty="0">
                          <a:solidFill>
                            <a:schemeClr val="bg1"/>
                          </a:solidFill>
                          <a:effectLst/>
                          <a:latin typeface="+mn-lt"/>
                          <a:ea typeface="Times New Roman"/>
                        </a:rPr>
                        <a:t>-value</a:t>
                      </a:r>
                      <a:endParaRPr lang="en-US" sz="1600" dirty="0">
                        <a:solidFill>
                          <a:schemeClr val="bg1"/>
                        </a:solidFill>
                        <a:effectLst/>
                        <a:latin typeface="+mn-lt"/>
                        <a:ea typeface="Times New Roman"/>
                      </a:endParaRPr>
                    </a:p>
                  </a:txBody>
                  <a:tcPr marL="68580" marR="68580" marT="0" marB="0" anchor="ctr"/>
                </a:tc>
                <a:extLst>
                  <a:ext uri="{0D108BD9-81ED-4DB2-BD59-A6C34878D82A}">
                    <a16:rowId xmlns:a16="http://schemas.microsoft.com/office/drawing/2014/main" val="10000"/>
                  </a:ext>
                </a:extLst>
              </a:tr>
              <a:tr h="318259">
                <a:tc>
                  <a:txBody>
                    <a:bodyPr/>
                    <a:lstStyle/>
                    <a:p>
                      <a:pPr marL="0" marR="0">
                        <a:spcBef>
                          <a:spcPts val="300"/>
                        </a:spcBef>
                        <a:spcAft>
                          <a:spcPts val="300"/>
                        </a:spcAft>
                      </a:pPr>
                      <a:r>
                        <a:rPr lang="en-US" sz="1500" dirty="0">
                          <a:solidFill>
                            <a:srgbClr val="000000"/>
                          </a:solidFill>
                          <a:effectLst/>
                          <a:latin typeface="+mn-lt"/>
                          <a:ea typeface="Times New Roman"/>
                        </a:rPr>
                        <a:t>Prior</a:t>
                      </a:r>
                      <a:r>
                        <a:rPr lang="en-US" sz="1500" baseline="0" dirty="0">
                          <a:solidFill>
                            <a:srgbClr val="000000"/>
                          </a:solidFill>
                          <a:effectLst/>
                          <a:latin typeface="+mn-lt"/>
                          <a:ea typeface="Times New Roman"/>
                        </a:rPr>
                        <a:t> </a:t>
                      </a:r>
                      <a:r>
                        <a:rPr lang="en-US" sz="1500" dirty="0">
                          <a:solidFill>
                            <a:srgbClr val="000000"/>
                          </a:solidFill>
                          <a:effectLst/>
                          <a:latin typeface="+mn-lt"/>
                          <a:ea typeface="Times New Roman"/>
                        </a:rPr>
                        <a:t>stroke or TIA </a:t>
                      </a:r>
                      <a:endParaRPr lang="en-US" sz="1600" dirty="0">
                        <a:effectLst/>
                        <a:latin typeface="+mn-lt"/>
                        <a:ea typeface="Times New Roman"/>
                      </a:endParaRPr>
                    </a:p>
                  </a:txBody>
                  <a:tcPr marL="68580" marR="68580" marT="0" marB="0" anchor="ctr"/>
                </a:tc>
                <a:tc>
                  <a:txBody>
                    <a:bodyPr/>
                    <a:lstStyle/>
                    <a:p>
                      <a:pPr marL="0" marR="0" algn="ctr">
                        <a:spcBef>
                          <a:spcPts val="300"/>
                        </a:spcBef>
                        <a:spcAft>
                          <a:spcPts val="300"/>
                        </a:spcAft>
                      </a:pPr>
                      <a:r>
                        <a:rPr lang="en-US" sz="1500" dirty="0">
                          <a:solidFill>
                            <a:srgbClr val="000000"/>
                          </a:solidFill>
                          <a:effectLst/>
                          <a:latin typeface="+mn-lt"/>
                          <a:ea typeface="Times New Roman"/>
                        </a:rPr>
                        <a:t>40.77</a:t>
                      </a:r>
                      <a:endParaRPr lang="en-US" sz="1600" dirty="0">
                        <a:effectLst/>
                        <a:latin typeface="+mn-lt"/>
                        <a:ea typeface="Times New Roman"/>
                      </a:endParaRPr>
                    </a:p>
                  </a:txBody>
                  <a:tcPr marL="68580" marR="68580" marT="0" marB="0" anchor="ctr"/>
                </a:tc>
                <a:tc>
                  <a:txBody>
                    <a:bodyPr/>
                    <a:lstStyle/>
                    <a:p>
                      <a:pPr marL="0" marR="0" algn="ctr">
                        <a:spcBef>
                          <a:spcPts val="300"/>
                        </a:spcBef>
                        <a:spcAft>
                          <a:spcPts val="300"/>
                        </a:spcAft>
                      </a:pPr>
                      <a:r>
                        <a:rPr lang="en-US" sz="1500" dirty="0">
                          <a:solidFill>
                            <a:srgbClr val="000000"/>
                          </a:solidFill>
                          <a:effectLst/>
                          <a:latin typeface="+mn-lt"/>
                          <a:ea typeface="Times New Roman"/>
                        </a:rPr>
                        <a:t>1.83</a:t>
                      </a:r>
                      <a:endParaRPr lang="en-US" sz="1600" dirty="0">
                        <a:effectLst/>
                        <a:latin typeface="+mn-lt"/>
                        <a:ea typeface="Times New Roman"/>
                      </a:endParaRPr>
                    </a:p>
                  </a:txBody>
                  <a:tcPr marL="68580" marR="68580" marT="0" marB="0" anchor="ctr"/>
                </a:tc>
                <a:tc>
                  <a:txBody>
                    <a:bodyPr/>
                    <a:lstStyle/>
                    <a:p>
                      <a:pPr marL="0" marR="0" algn="ctr">
                        <a:spcBef>
                          <a:spcPts val="300"/>
                        </a:spcBef>
                        <a:spcAft>
                          <a:spcPts val="300"/>
                        </a:spcAft>
                      </a:pPr>
                      <a:r>
                        <a:rPr lang="en-US" sz="1500" dirty="0">
                          <a:solidFill>
                            <a:srgbClr val="000000"/>
                          </a:solidFill>
                          <a:effectLst/>
                          <a:latin typeface="+mn-lt"/>
                          <a:ea typeface="Times New Roman"/>
                        </a:rPr>
                        <a:t>1.51–2.20</a:t>
                      </a:r>
                      <a:endParaRPr lang="en-US" sz="1600" dirty="0">
                        <a:effectLst/>
                        <a:latin typeface="+mn-lt"/>
                        <a:ea typeface="Times New Roman"/>
                      </a:endParaRPr>
                    </a:p>
                  </a:txBody>
                  <a:tcPr marL="68580" marR="68580" marT="0" marB="0" anchor="ctr"/>
                </a:tc>
                <a:tc>
                  <a:txBody>
                    <a:bodyPr/>
                    <a:lstStyle/>
                    <a:p>
                      <a:pPr marL="0" marR="0" algn="ctr">
                        <a:spcBef>
                          <a:spcPts val="300"/>
                        </a:spcBef>
                        <a:spcAft>
                          <a:spcPts val="300"/>
                        </a:spcAft>
                      </a:pPr>
                      <a:r>
                        <a:rPr lang="en-US" sz="1500" dirty="0">
                          <a:solidFill>
                            <a:srgbClr val="000000"/>
                          </a:solidFill>
                          <a:effectLst/>
                          <a:latin typeface="+mn-lt"/>
                          <a:ea typeface="Times New Roman"/>
                        </a:rPr>
                        <a:t>&lt;0.0001</a:t>
                      </a:r>
                      <a:endParaRPr lang="en-US" sz="1600" dirty="0">
                        <a:effectLst/>
                        <a:latin typeface="+mn-lt"/>
                        <a:ea typeface="Times New Roman"/>
                      </a:endParaRPr>
                    </a:p>
                  </a:txBody>
                  <a:tcPr marL="68580" marR="68580" marT="0" marB="0" anchor="ctr"/>
                </a:tc>
                <a:extLst>
                  <a:ext uri="{0D108BD9-81ED-4DB2-BD59-A6C34878D82A}">
                    <a16:rowId xmlns:a16="http://schemas.microsoft.com/office/drawing/2014/main" val="10001"/>
                  </a:ext>
                </a:extLst>
              </a:tr>
              <a:tr h="366784">
                <a:tc>
                  <a:txBody>
                    <a:bodyPr/>
                    <a:lstStyle/>
                    <a:p>
                      <a:pPr marL="0" marR="0">
                        <a:spcBef>
                          <a:spcPts val="300"/>
                        </a:spcBef>
                        <a:spcAft>
                          <a:spcPts val="300"/>
                        </a:spcAft>
                      </a:pPr>
                      <a:r>
                        <a:rPr lang="en-US" sz="1500" b="0" dirty="0" err="1">
                          <a:solidFill>
                            <a:srgbClr val="000000"/>
                          </a:solidFill>
                          <a:effectLst/>
                          <a:latin typeface="+mn-lt"/>
                          <a:ea typeface="Times New Roman"/>
                        </a:rPr>
                        <a:t>CrCl</a:t>
                      </a:r>
                      <a:r>
                        <a:rPr lang="en-US" sz="1500" b="0" baseline="0" dirty="0">
                          <a:solidFill>
                            <a:srgbClr val="000000"/>
                          </a:solidFill>
                          <a:effectLst/>
                          <a:latin typeface="+mn-lt"/>
                          <a:ea typeface="Times New Roman"/>
                        </a:rPr>
                        <a:t> </a:t>
                      </a:r>
                      <a:r>
                        <a:rPr lang="en-US" sz="1500" b="0" dirty="0">
                          <a:solidFill>
                            <a:srgbClr val="000000"/>
                          </a:solidFill>
                          <a:effectLst/>
                          <a:latin typeface="+mn-lt"/>
                          <a:ea typeface="Times New Roman"/>
                        </a:rPr>
                        <a:t>(per</a:t>
                      </a:r>
                      <a:r>
                        <a:rPr lang="en-US" sz="1500" b="0" baseline="0" dirty="0">
                          <a:solidFill>
                            <a:srgbClr val="000000"/>
                          </a:solidFill>
                          <a:effectLst/>
                          <a:latin typeface="+mn-lt"/>
                          <a:ea typeface="Times New Roman"/>
                        </a:rPr>
                        <a:t> </a:t>
                      </a:r>
                      <a:r>
                        <a:rPr lang="en-US" sz="1500" b="0" dirty="0">
                          <a:solidFill>
                            <a:srgbClr val="000000"/>
                          </a:solidFill>
                          <a:effectLst/>
                          <a:latin typeface="+mn-lt"/>
                          <a:ea typeface="Times New Roman"/>
                        </a:rPr>
                        <a:t>10 mL/min decrease)</a:t>
                      </a:r>
                      <a:endParaRPr lang="en-US" sz="1600" b="0" dirty="0">
                        <a:solidFill>
                          <a:srgbClr val="000000"/>
                        </a:solidFill>
                        <a:effectLst/>
                        <a:latin typeface="+mn-lt"/>
                        <a:ea typeface="Times New Roman"/>
                      </a:endParaRPr>
                    </a:p>
                  </a:txBody>
                  <a:tcPr marL="68580" marR="68580" marT="0" marB="0" anchor="ctr">
                    <a:solidFill>
                      <a:srgbClr val="FFFF00"/>
                    </a:solidFill>
                  </a:tcPr>
                </a:tc>
                <a:tc>
                  <a:txBody>
                    <a:bodyPr/>
                    <a:lstStyle/>
                    <a:p>
                      <a:pPr marL="0" marR="0" algn="ctr">
                        <a:spcBef>
                          <a:spcPts val="300"/>
                        </a:spcBef>
                        <a:spcAft>
                          <a:spcPts val="300"/>
                        </a:spcAft>
                      </a:pPr>
                      <a:r>
                        <a:rPr lang="en-US" sz="1500" b="0">
                          <a:solidFill>
                            <a:srgbClr val="000000"/>
                          </a:solidFill>
                          <a:effectLst/>
                          <a:latin typeface="+mn-lt"/>
                          <a:ea typeface="Times New Roman"/>
                        </a:rPr>
                        <a:t>26.38</a:t>
                      </a:r>
                      <a:endParaRPr lang="en-US" sz="1600" b="0">
                        <a:solidFill>
                          <a:srgbClr val="000000"/>
                        </a:solidFill>
                        <a:effectLst/>
                        <a:latin typeface="+mn-lt"/>
                        <a:ea typeface="Times New Roman"/>
                      </a:endParaRPr>
                    </a:p>
                  </a:txBody>
                  <a:tcPr marL="68580" marR="68580" marT="0" marB="0" anchor="ctr">
                    <a:solidFill>
                      <a:srgbClr val="FFFF00"/>
                    </a:solidFill>
                  </a:tcPr>
                </a:tc>
                <a:tc>
                  <a:txBody>
                    <a:bodyPr/>
                    <a:lstStyle/>
                    <a:p>
                      <a:pPr marL="0" marR="0" algn="ctr">
                        <a:spcBef>
                          <a:spcPts val="300"/>
                        </a:spcBef>
                        <a:spcAft>
                          <a:spcPts val="300"/>
                        </a:spcAft>
                      </a:pPr>
                      <a:r>
                        <a:rPr lang="en-US" sz="1500" b="0" dirty="0">
                          <a:solidFill>
                            <a:srgbClr val="000000"/>
                          </a:solidFill>
                          <a:effectLst/>
                          <a:latin typeface="+mn-lt"/>
                          <a:ea typeface="Times New Roman"/>
                        </a:rPr>
                        <a:t>1.12</a:t>
                      </a:r>
                      <a:endParaRPr lang="en-US" sz="1600" b="0" dirty="0">
                        <a:solidFill>
                          <a:srgbClr val="000000"/>
                        </a:solidFill>
                        <a:effectLst/>
                        <a:latin typeface="+mn-lt"/>
                        <a:ea typeface="Times New Roman"/>
                      </a:endParaRPr>
                    </a:p>
                  </a:txBody>
                  <a:tcPr marL="68580" marR="68580" marT="0" marB="0" anchor="ctr">
                    <a:solidFill>
                      <a:srgbClr val="FFFF00"/>
                    </a:solidFill>
                  </a:tcPr>
                </a:tc>
                <a:tc>
                  <a:txBody>
                    <a:bodyPr/>
                    <a:lstStyle/>
                    <a:p>
                      <a:pPr marL="0" marR="0" algn="ctr">
                        <a:spcBef>
                          <a:spcPts val="300"/>
                        </a:spcBef>
                        <a:spcAft>
                          <a:spcPts val="300"/>
                        </a:spcAft>
                      </a:pPr>
                      <a:r>
                        <a:rPr lang="en-US" sz="1500" b="0" dirty="0">
                          <a:solidFill>
                            <a:srgbClr val="000000"/>
                          </a:solidFill>
                          <a:effectLst/>
                          <a:latin typeface="+mn-lt"/>
                          <a:ea typeface="Times New Roman"/>
                        </a:rPr>
                        <a:t>1.07–1.16</a:t>
                      </a:r>
                      <a:endParaRPr lang="en-US" sz="1600" b="0" dirty="0">
                        <a:solidFill>
                          <a:srgbClr val="000000"/>
                        </a:solidFill>
                        <a:effectLst/>
                        <a:latin typeface="+mn-lt"/>
                        <a:ea typeface="Times New Roman"/>
                      </a:endParaRPr>
                    </a:p>
                  </a:txBody>
                  <a:tcPr marL="68580" marR="68580" marT="0" marB="0" anchor="ctr">
                    <a:solidFill>
                      <a:srgbClr val="FFFF00"/>
                    </a:solidFill>
                  </a:tcPr>
                </a:tc>
                <a:tc>
                  <a:txBody>
                    <a:bodyPr/>
                    <a:lstStyle/>
                    <a:p>
                      <a:pPr marL="0" marR="0" algn="ctr">
                        <a:spcBef>
                          <a:spcPts val="300"/>
                        </a:spcBef>
                        <a:spcAft>
                          <a:spcPts val="300"/>
                        </a:spcAft>
                      </a:pPr>
                      <a:r>
                        <a:rPr lang="en-US" sz="1500" b="0" dirty="0">
                          <a:solidFill>
                            <a:srgbClr val="000000"/>
                          </a:solidFill>
                          <a:effectLst/>
                          <a:latin typeface="+mn-lt"/>
                          <a:ea typeface="Times New Roman"/>
                        </a:rPr>
                        <a:t>&lt;0.0001</a:t>
                      </a:r>
                      <a:endParaRPr lang="en-US" sz="1600" b="0" dirty="0">
                        <a:solidFill>
                          <a:srgbClr val="000000"/>
                        </a:solidFill>
                        <a:effectLst/>
                        <a:latin typeface="+mn-lt"/>
                        <a:ea typeface="Times New Roman"/>
                      </a:endParaRPr>
                    </a:p>
                  </a:txBody>
                  <a:tcPr marL="68580" marR="68580" marT="0" marB="0" anchor="ctr">
                    <a:solidFill>
                      <a:srgbClr val="FFFF00"/>
                    </a:solidFill>
                  </a:tcPr>
                </a:tc>
                <a:extLst>
                  <a:ext uri="{0D108BD9-81ED-4DB2-BD59-A6C34878D82A}">
                    <a16:rowId xmlns:a16="http://schemas.microsoft.com/office/drawing/2014/main" val="10002"/>
                  </a:ext>
                </a:extLst>
              </a:tr>
              <a:tr h="457200">
                <a:tc>
                  <a:txBody>
                    <a:bodyPr/>
                    <a:lstStyle/>
                    <a:p>
                      <a:pPr marL="0" marR="0">
                        <a:spcBef>
                          <a:spcPts val="300"/>
                        </a:spcBef>
                        <a:spcAft>
                          <a:spcPts val="300"/>
                        </a:spcAft>
                      </a:pPr>
                      <a:r>
                        <a:rPr lang="en-US" sz="1500" dirty="0">
                          <a:solidFill>
                            <a:srgbClr val="000000"/>
                          </a:solidFill>
                          <a:effectLst/>
                          <a:latin typeface="+mn-lt"/>
                          <a:ea typeface="Times New Roman"/>
                        </a:rPr>
                        <a:t>Diastolic BP</a:t>
                      </a:r>
                      <a:r>
                        <a:rPr lang="en-US" sz="1500" baseline="0" dirty="0">
                          <a:solidFill>
                            <a:srgbClr val="000000"/>
                          </a:solidFill>
                          <a:effectLst/>
                          <a:latin typeface="+mn-lt"/>
                          <a:ea typeface="Times New Roman"/>
                        </a:rPr>
                        <a:t> </a:t>
                      </a:r>
                      <a:r>
                        <a:rPr lang="en-US" sz="1500" dirty="0">
                          <a:solidFill>
                            <a:srgbClr val="000000"/>
                          </a:solidFill>
                          <a:effectLst/>
                          <a:latin typeface="+mn-lt"/>
                          <a:ea typeface="Times New Roman"/>
                        </a:rPr>
                        <a:t>(per</a:t>
                      </a:r>
                      <a:r>
                        <a:rPr lang="en-US" sz="1500" baseline="0" dirty="0">
                          <a:solidFill>
                            <a:srgbClr val="000000"/>
                          </a:solidFill>
                          <a:effectLst/>
                          <a:latin typeface="+mn-lt"/>
                          <a:ea typeface="Times New Roman"/>
                        </a:rPr>
                        <a:t> </a:t>
                      </a:r>
                      <a:r>
                        <a:rPr lang="en-US" sz="1500" dirty="0">
                          <a:solidFill>
                            <a:srgbClr val="000000"/>
                          </a:solidFill>
                          <a:effectLst/>
                          <a:latin typeface="+mn-lt"/>
                          <a:ea typeface="Times New Roman"/>
                        </a:rPr>
                        <a:t>10 mm Hg increase)</a:t>
                      </a:r>
                      <a:endParaRPr lang="en-US" sz="1600" dirty="0">
                        <a:effectLst/>
                        <a:latin typeface="+mn-lt"/>
                        <a:ea typeface="Times New Roman"/>
                      </a:endParaRPr>
                    </a:p>
                  </a:txBody>
                  <a:tcPr marL="68580" marR="68580" marT="0" marB="0" anchor="ctr"/>
                </a:tc>
                <a:tc>
                  <a:txBody>
                    <a:bodyPr/>
                    <a:lstStyle/>
                    <a:p>
                      <a:pPr marL="0" marR="0" algn="ctr">
                        <a:spcBef>
                          <a:spcPts val="300"/>
                        </a:spcBef>
                        <a:spcAft>
                          <a:spcPts val="300"/>
                        </a:spcAft>
                      </a:pPr>
                      <a:r>
                        <a:rPr lang="en-US" sz="1500" dirty="0">
                          <a:solidFill>
                            <a:srgbClr val="000000"/>
                          </a:solidFill>
                          <a:effectLst/>
                          <a:latin typeface="+mn-lt"/>
                          <a:ea typeface="Times New Roman"/>
                        </a:rPr>
                        <a:t>6.56</a:t>
                      </a:r>
                      <a:endParaRPr lang="en-US" sz="1600" dirty="0">
                        <a:effectLst/>
                        <a:latin typeface="+mn-lt"/>
                        <a:ea typeface="Times New Roman"/>
                      </a:endParaRPr>
                    </a:p>
                  </a:txBody>
                  <a:tcPr marL="68580" marR="68580" marT="0" marB="0" anchor="ctr"/>
                </a:tc>
                <a:tc>
                  <a:txBody>
                    <a:bodyPr/>
                    <a:lstStyle/>
                    <a:p>
                      <a:pPr marL="0" marR="0" algn="ctr">
                        <a:spcBef>
                          <a:spcPts val="300"/>
                        </a:spcBef>
                        <a:spcAft>
                          <a:spcPts val="300"/>
                        </a:spcAft>
                      </a:pPr>
                      <a:r>
                        <a:rPr lang="en-US" sz="1500" dirty="0">
                          <a:solidFill>
                            <a:srgbClr val="000000"/>
                          </a:solidFill>
                          <a:effectLst/>
                          <a:latin typeface="+mn-lt"/>
                          <a:ea typeface="Times New Roman"/>
                        </a:rPr>
                        <a:t>1.12</a:t>
                      </a:r>
                      <a:endParaRPr lang="en-US" sz="1600" dirty="0">
                        <a:effectLst/>
                        <a:latin typeface="+mn-lt"/>
                        <a:ea typeface="Times New Roman"/>
                      </a:endParaRPr>
                    </a:p>
                  </a:txBody>
                  <a:tcPr marL="68580" marR="68580" marT="0" marB="0" anchor="ctr"/>
                </a:tc>
                <a:tc>
                  <a:txBody>
                    <a:bodyPr/>
                    <a:lstStyle/>
                    <a:p>
                      <a:pPr marL="0" marR="0" algn="ctr">
                        <a:spcBef>
                          <a:spcPts val="300"/>
                        </a:spcBef>
                        <a:spcAft>
                          <a:spcPts val="300"/>
                        </a:spcAft>
                      </a:pPr>
                      <a:r>
                        <a:rPr lang="en-US" sz="1500" dirty="0">
                          <a:solidFill>
                            <a:srgbClr val="000000"/>
                          </a:solidFill>
                          <a:effectLst/>
                          <a:latin typeface="+mn-lt"/>
                          <a:ea typeface="Times New Roman"/>
                        </a:rPr>
                        <a:t>1.03–1.22</a:t>
                      </a:r>
                      <a:endParaRPr lang="en-US" sz="1600" dirty="0">
                        <a:effectLst/>
                        <a:latin typeface="+mn-lt"/>
                        <a:ea typeface="Times New Roman"/>
                      </a:endParaRPr>
                    </a:p>
                  </a:txBody>
                  <a:tcPr marL="68580" marR="68580" marT="0" marB="0" anchor="ctr"/>
                </a:tc>
                <a:tc>
                  <a:txBody>
                    <a:bodyPr/>
                    <a:lstStyle/>
                    <a:p>
                      <a:pPr marL="0" marR="0" algn="ctr">
                        <a:spcBef>
                          <a:spcPts val="300"/>
                        </a:spcBef>
                        <a:spcAft>
                          <a:spcPts val="300"/>
                        </a:spcAft>
                      </a:pPr>
                      <a:r>
                        <a:rPr lang="en-US" sz="1500">
                          <a:solidFill>
                            <a:srgbClr val="000000"/>
                          </a:solidFill>
                          <a:effectLst/>
                          <a:latin typeface="+mn-lt"/>
                          <a:ea typeface="Times New Roman"/>
                        </a:rPr>
                        <a:t>0.0104</a:t>
                      </a:r>
                      <a:endParaRPr lang="en-US" sz="1600">
                        <a:effectLst/>
                        <a:latin typeface="+mn-lt"/>
                        <a:ea typeface="Times New Roman"/>
                      </a:endParaRPr>
                    </a:p>
                  </a:txBody>
                  <a:tcPr marL="68580" marR="68580" marT="0" marB="0" anchor="ctr"/>
                </a:tc>
                <a:extLst>
                  <a:ext uri="{0D108BD9-81ED-4DB2-BD59-A6C34878D82A}">
                    <a16:rowId xmlns:a16="http://schemas.microsoft.com/office/drawing/2014/main" val="10003"/>
                  </a:ext>
                </a:extLst>
              </a:tr>
              <a:tr h="375693">
                <a:tc>
                  <a:txBody>
                    <a:bodyPr/>
                    <a:lstStyle/>
                    <a:p>
                      <a:pPr marL="0" marR="0">
                        <a:spcBef>
                          <a:spcPts val="300"/>
                        </a:spcBef>
                        <a:spcAft>
                          <a:spcPts val="300"/>
                        </a:spcAft>
                      </a:pPr>
                      <a:r>
                        <a:rPr lang="en-US" sz="1500" dirty="0">
                          <a:solidFill>
                            <a:srgbClr val="000000"/>
                          </a:solidFill>
                          <a:effectLst/>
                          <a:latin typeface="+mn-lt"/>
                          <a:ea typeface="Times New Roman"/>
                        </a:rPr>
                        <a:t>Paroxysmal AF</a:t>
                      </a:r>
                      <a:endParaRPr lang="en-US" sz="1600" dirty="0">
                        <a:effectLst/>
                        <a:latin typeface="+mn-lt"/>
                        <a:ea typeface="Times New Roman"/>
                      </a:endParaRPr>
                    </a:p>
                  </a:txBody>
                  <a:tcPr marL="68580" marR="68580" marT="0" marB="0" anchor="ctr"/>
                </a:tc>
                <a:tc>
                  <a:txBody>
                    <a:bodyPr/>
                    <a:lstStyle/>
                    <a:p>
                      <a:pPr marL="0" marR="0" algn="ctr">
                        <a:spcBef>
                          <a:spcPts val="300"/>
                        </a:spcBef>
                        <a:spcAft>
                          <a:spcPts val="300"/>
                        </a:spcAft>
                      </a:pPr>
                      <a:r>
                        <a:rPr lang="en-US" sz="1500">
                          <a:solidFill>
                            <a:srgbClr val="000000"/>
                          </a:solidFill>
                          <a:effectLst/>
                          <a:latin typeface="+mn-lt"/>
                          <a:ea typeface="Times New Roman"/>
                        </a:rPr>
                        <a:t>5.00</a:t>
                      </a:r>
                      <a:endParaRPr lang="en-US" sz="1600">
                        <a:effectLst/>
                        <a:latin typeface="+mn-lt"/>
                        <a:ea typeface="Times New Roman"/>
                      </a:endParaRPr>
                    </a:p>
                  </a:txBody>
                  <a:tcPr marL="68580" marR="68580" marT="0" marB="0" anchor="ctr"/>
                </a:tc>
                <a:tc>
                  <a:txBody>
                    <a:bodyPr/>
                    <a:lstStyle/>
                    <a:p>
                      <a:pPr marL="0" marR="0" algn="ctr">
                        <a:spcBef>
                          <a:spcPts val="300"/>
                        </a:spcBef>
                        <a:spcAft>
                          <a:spcPts val="300"/>
                        </a:spcAft>
                      </a:pPr>
                      <a:r>
                        <a:rPr lang="en-US" sz="1500" dirty="0">
                          <a:solidFill>
                            <a:srgbClr val="000000"/>
                          </a:solidFill>
                          <a:effectLst/>
                          <a:latin typeface="+mn-lt"/>
                          <a:ea typeface="Times New Roman"/>
                        </a:rPr>
                        <a:t>0.77</a:t>
                      </a:r>
                      <a:endParaRPr lang="en-US" sz="1600" dirty="0">
                        <a:effectLst/>
                        <a:latin typeface="+mn-lt"/>
                        <a:ea typeface="Times New Roman"/>
                      </a:endParaRPr>
                    </a:p>
                  </a:txBody>
                  <a:tcPr marL="68580" marR="68580" marT="0" marB="0" anchor="ctr"/>
                </a:tc>
                <a:tc>
                  <a:txBody>
                    <a:bodyPr/>
                    <a:lstStyle/>
                    <a:p>
                      <a:pPr marL="0" marR="0" algn="ctr">
                        <a:spcBef>
                          <a:spcPts val="300"/>
                        </a:spcBef>
                        <a:spcAft>
                          <a:spcPts val="300"/>
                        </a:spcAft>
                      </a:pPr>
                      <a:r>
                        <a:rPr lang="en-US" sz="1500" dirty="0">
                          <a:solidFill>
                            <a:srgbClr val="000000"/>
                          </a:solidFill>
                          <a:effectLst/>
                          <a:latin typeface="+mn-lt"/>
                          <a:ea typeface="Times New Roman"/>
                        </a:rPr>
                        <a:t>0.61–0.98</a:t>
                      </a:r>
                      <a:endParaRPr lang="en-US" sz="1600" dirty="0">
                        <a:effectLst/>
                        <a:latin typeface="+mn-lt"/>
                        <a:ea typeface="Times New Roman"/>
                      </a:endParaRPr>
                    </a:p>
                  </a:txBody>
                  <a:tcPr marL="68580" marR="68580" marT="0" marB="0" anchor="ctr"/>
                </a:tc>
                <a:tc>
                  <a:txBody>
                    <a:bodyPr/>
                    <a:lstStyle/>
                    <a:p>
                      <a:pPr marL="0" marR="0" algn="ctr">
                        <a:spcBef>
                          <a:spcPts val="300"/>
                        </a:spcBef>
                        <a:spcAft>
                          <a:spcPts val="300"/>
                        </a:spcAft>
                      </a:pPr>
                      <a:r>
                        <a:rPr lang="en-US" sz="1500">
                          <a:solidFill>
                            <a:srgbClr val="000000"/>
                          </a:solidFill>
                          <a:effectLst/>
                          <a:latin typeface="+mn-lt"/>
                          <a:ea typeface="Times New Roman"/>
                        </a:rPr>
                        <a:t>0.0254</a:t>
                      </a:r>
                      <a:endParaRPr lang="en-US" sz="1600">
                        <a:effectLst/>
                        <a:latin typeface="+mn-lt"/>
                        <a:ea typeface="Times New Roman"/>
                      </a:endParaRPr>
                    </a:p>
                  </a:txBody>
                  <a:tcPr marL="68580" marR="68580" marT="0" marB="0" anchor="ctr"/>
                </a:tc>
                <a:extLst>
                  <a:ext uri="{0D108BD9-81ED-4DB2-BD59-A6C34878D82A}">
                    <a16:rowId xmlns:a16="http://schemas.microsoft.com/office/drawing/2014/main" val="10004"/>
                  </a:ext>
                </a:extLst>
              </a:tr>
              <a:tr h="431611">
                <a:tc>
                  <a:txBody>
                    <a:bodyPr/>
                    <a:lstStyle/>
                    <a:p>
                      <a:pPr marL="0" marR="0">
                        <a:spcBef>
                          <a:spcPts val="300"/>
                        </a:spcBef>
                        <a:spcAft>
                          <a:spcPts val="300"/>
                        </a:spcAft>
                      </a:pPr>
                      <a:r>
                        <a:rPr lang="en-US" sz="1500" dirty="0">
                          <a:solidFill>
                            <a:srgbClr val="000000"/>
                          </a:solidFill>
                          <a:effectLst/>
                          <a:latin typeface="+mn-lt"/>
                          <a:ea typeface="Times New Roman"/>
                        </a:rPr>
                        <a:t>Vascular disease</a:t>
                      </a:r>
                      <a:endParaRPr lang="en-US" sz="1600" dirty="0">
                        <a:effectLst/>
                        <a:latin typeface="+mn-lt"/>
                        <a:ea typeface="Times New Roman"/>
                      </a:endParaRPr>
                    </a:p>
                  </a:txBody>
                  <a:tcPr marL="68580" marR="68580" marT="0" marB="0" anchor="ctr"/>
                </a:tc>
                <a:tc>
                  <a:txBody>
                    <a:bodyPr/>
                    <a:lstStyle/>
                    <a:p>
                      <a:pPr marL="0" marR="0" algn="ctr">
                        <a:spcBef>
                          <a:spcPts val="300"/>
                        </a:spcBef>
                        <a:spcAft>
                          <a:spcPts val="300"/>
                        </a:spcAft>
                      </a:pPr>
                      <a:r>
                        <a:rPr lang="en-US" sz="1500">
                          <a:solidFill>
                            <a:srgbClr val="000000"/>
                          </a:solidFill>
                          <a:effectLst/>
                          <a:latin typeface="+mn-lt"/>
                          <a:ea typeface="Times New Roman"/>
                        </a:rPr>
                        <a:t>4.74</a:t>
                      </a:r>
                      <a:endParaRPr lang="en-US" sz="1600">
                        <a:effectLst/>
                        <a:latin typeface="+mn-lt"/>
                        <a:ea typeface="Times New Roman"/>
                      </a:endParaRPr>
                    </a:p>
                  </a:txBody>
                  <a:tcPr marL="68580" marR="68580" marT="0" marB="0" anchor="ctr"/>
                </a:tc>
                <a:tc>
                  <a:txBody>
                    <a:bodyPr/>
                    <a:lstStyle/>
                    <a:p>
                      <a:pPr marL="0" marR="0" algn="ctr">
                        <a:spcBef>
                          <a:spcPts val="300"/>
                        </a:spcBef>
                        <a:spcAft>
                          <a:spcPts val="300"/>
                        </a:spcAft>
                      </a:pPr>
                      <a:r>
                        <a:rPr lang="en-US" sz="1500" dirty="0">
                          <a:solidFill>
                            <a:srgbClr val="000000"/>
                          </a:solidFill>
                          <a:effectLst/>
                          <a:latin typeface="+mn-lt"/>
                          <a:ea typeface="Times New Roman"/>
                        </a:rPr>
                        <a:t>1.24</a:t>
                      </a:r>
                      <a:endParaRPr lang="en-US" sz="1600" dirty="0">
                        <a:effectLst/>
                        <a:latin typeface="+mn-lt"/>
                        <a:ea typeface="Times New Roman"/>
                      </a:endParaRPr>
                    </a:p>
                  </a:txBody>
                  <a:tcPr marL="68580" marR="68580" marT="0" marB="0" anchor="ctr"/>
                </a:tc>
                <a:tc>
                  <a:txBody>
                    <a:bodyPr/>
                    <a:lstStyle/>
                    <a:p>
                      <a:pPr marL="0" marR="0" algn="ctr">
                        <a:spcBef>
                          <a:spcPts val="300"/>
                        </a:spcBef>
                        <a:spcAft>
                          <a:spcPts val="300"/>
                        </a:spcAft>
                      </a:pPr>
                      <a:r>
                        <a:rPr lang="en-US" sz="1500" dirty="0">
                          <a:solidFill>
                            <a:srgbClr val="000000"/>
                          </a:solidFill>
                          <a:effectLst/>
                          <a:latin typeface="+mn-lt"/>
                          <a:ea typeface="Times New Roman"/>
                        </a:rPr>
                        <a:t>1.03–1.51</a:t>
                      </a:r>
                      <a:endParaRPr lang="en-US" sz="1600" dirty="0">
                        <a:effectLst/>
                        <a:latin typeface="+mn-lt"/>
                        <a:ea typeface="Times New Roman"/>
                      </a:endParaRPr>
                    </a:p>
                  </a:txBody>
                  <a:tcPr marL="68580" marR="68580" marT="0" marB="0" anchor="ctr"/>
                </a:tc>
                <a:tc>
                  <a:txBody>
                    <a:bodyPr/>
                    <a:lstStyle/>
                    <a:p>
                      <a:pPr marL="0" marR="0" algn="ctr">
                        <a:spcBef>
                          <a:spcPts val="300"/>
                        </a:spcBef>
                        <a:spcAft>
                          <a:spcPts val="300"/>
                        </a:spcAft>
                      </a:pPr>
                      <a:r>
                        <a:rPr lang="en-US" sz="1500">
                          <a:solidFill>
                            <a:srgbClr val="000000"/>
                          </a:solidFill>
                          <a:effectLst/>
                          <a:latin typeface="+mn-lt"/>
                          <a:ea typeface="Times New Roman"/>
                        </a:rPr>
                        <a:t>0.0296</a:t>
                      </a:r>
                      <a:endParaRPr lang="en-US" sz="1600">
                        <a:effectLst/>
                        <a:latin typeface="+mn-lt"/>
                        <a:ea typeface="Times New Roman"/>
                      </a:endParaRPr>
                    </a:p>
                  </a:txBody>
                  <a:tcPr marL="68580" marR="68580" marT="0" marB="0" anchor="ctr"/>
                </a:tc>
                <a:extLst>
                  <a:ext uri="{0D108BD9-81ED-4DB2-BD59-A6C34878D82A}">
                    <a16:rowId xmlns:a16="http://schemas.microsoft.com/office/drawing/2014/main" val="10005"/>
                  </a:ext>
                </a:extLst>
              </a:tr>
              <a:tr h="457200">
                <a:tc>
                  <a:txBody>
                    <a:bodyPr/>
                    <a:lstStyle/>
                    <a:p>
                      <a:pPr marL="0" marR="0">
                        <a:spcBef>
                          <a:spcPts val="300"/>
                        </a:spcBef>
                        <a:spcAft>
                          <a:spcPts val="300"/>
                        </a:spcAft>
                      </a:pPr>
                      <a:r>
                        <a:rPr lang="en-US" sz="1500" dirty="0">
                          <a:solidFill>
                            <a:srgbClr val="000000"/>
                          </a:solidFill>
                          <a:effectLst/>
                          <a:latin typeface="+mn-lt"/>
                          <a:ea typeface="Times New Roman"/>
                        </a:rPr>
                        <a:t>Heart rate</a:t>
                      </a:r>
                      <a:r>
                        <a:rPr lang="en-US" sz="1500" baseline="0" dirty="0">
                          <a:solidFill>
                            <a:srgbClr val="000000"/>
                          </a:solidFill>
                          <a:effectLst/>
                          <a:latin typeface="+mn-lt"/>
                          <a:ea typeface="Times New Roman"/>
                        </a:rPr>
                        <a:t> (per </a:t>
                      </a:r>
                      <a:r>
                        <a:rPr lang="en-US" sz="1500" dirty="0">
                          <a:solidFill>
                            <a:srgbClr val="000000"/>
                          </a:solidFill>
                          <a:effectLst/>
                          <a:latin typeface="+mn-lt"/>
                          <a:ea typeface="Times New Roman"/>
                        </a:rPr>
                        <a:t>10 </a:t>
                      </a:r>
                      <a:r>
                        <a:rPr lang="en-US" sz="1500" dirty="0" err="1">
                          <a:solidFill>
                            <a:srgbClr val="000000"/>
                          </a:solidFill>
                          <a:effectLst/>
                          <a:latin typeface="+mn-lt"/>
                          <a:ea typeface="Times New Roman"/>
                        </a:rPr>
                        <a:t>bpm</a:t>
                      </a:r>
                      <a:r>
                        <a:rPr lang="en-US" sz="1500" dirty="0">
                          <a:solidFill>
                            <a:srgbClr val="000000"/>
                          </a:solidFill>
                          <a:effectLst/>
                          <a:latin typeface="+mn-lt"/>
                          <a:ea typeface="Times New Roman"/>
                        </a:rPr>
                        <a:t> increase)</a:t>
                      </a:r>
                      <a:endParaRPr lang="en-US" sz="1600" dirty="0">
                        <a:effectLst/>
                        <a:latin typeface="+mn-lt"/>
                        <a:ea typeface="Times New Roman"/>
                      </a:endParaRPr>
                    </a:p>
                  </a:txBody>
                  <a:tcPr marL="68580" marR="68580" marT="0" marB="0" anchor="ctr"/>
                </a:tc>
                <a:tc>
                  <a:txBody>
                    <a:bodyPr/>
                    <a:lstStyle/>
                    <a:p>
                      <a:pPr marL="0" marR="0" algn="ctr">
                        <a:spcBef>
                          <a:spcPts val="300"/>
                        </a:spcBef>
                        <a:spcAft>
                          <a:spcPts val="300"/>
                        </a:spcAft>
                      </a:pPr>
                      <a:r>
                        <a:rPr lang="en-US" sz="1500">
                          <a:solidFill>
                            <a:srgbClr val="000000"/>
                          </a:solidFill>
                          <a:effectLst/>
                          <a:latin typeface="+mn-lt"/>
                          <a:ea typeface="Times New Roman"/>
                        </a:rPr>
                        <a:t>4.05</a:t>
                      </a:r>
                      <a:endParaRPr lang="en-US" sz="1600">
                        <a:effectLst/>
                        <a:latin typeface="+mn-lt"/>
                        <a:ea typeface="Times New Roman"/>
                      </a:endParaRPr>
                    </a:p>
                  </a:txBody>
                  <a:tcPr marL="68580" marR="68580" marT="0" marB="0" anchor="ctr"/>
                </a:tc>
                <a:tc>
                  <a:txBody>
                    <a:bodyPr/>
                    <a:lstStyle/>
                    <a:p>
                      <a:pPr marL="0" marR="0" algn="ctr">
                        <a:spcBef>
                          <a:spcPts val="300"/>
                        </a:spcBef>
                        <a:spcAft>
                          <a:spcPts val="300"/>
                        </a:spcAft>
                      </a:pPr>
                      <a:r>
                        <a:rPr lang="en-US" sz="1500" dirty="0">
                          <a:solidFill>
                            <a:srgbClr val="000000"/>
                          </a:solidFill>
                          <a:effectLst/>
                          <a:latin typeface="+mn-lt"/>
                          <a:ea typeface="Times New Roman"/>
                        </a:rPr>
                        <a:t>1.06</a:t>
                      </a:r>
                      <a:endParaRPr lang="en-US" sz="1600" dirty="0">
                        <a:effectLst/>
                        <a:latin typeface="+mn-lt"/>
                        <a:ea typeface="Times New Roman"/>
                      </a:endParaRPr>
                    </a:p>
                  </a:txBody>
                  <a:tcPr marL="68580" marR="68580" marT="0" marB="0" anchor="ctr"/>
                </a:tc>
                <a:tc>
                  <a:txBody>
                    <a:bodyPr/>
                    <a:lstStyle/>
                    <a:p>
                      <a:pPr marL="0" marR="0" algn="ctr">
                        <a:spcBef>
                          <a:spcPts val="300"/>
                        </a:spcBef>
                        <a:spcAft>
                          <a:spcPts val="300"/>
                        </a:spcAft>
                      </a:pPr>
                      <a:r>
                        <a:rPr lang="en-US" sz="1500" dirty="0">
                          <a:solidFill>
                            <a:srgbClr val="000000"/>
                          </a:solidFill>
                          <a:effectLst/>
                          <a:latin typeface="+mn-lt"/>
                          <a:ea typeface="Times New Roman"/>
                        </a:rPr>
                        <a:t>1.00–1.12</a:t>
                      </a:r>
                      <a:endParaRPr lang="en-US" sz="1600" dirty="0">
                        <a:effectLst/>
                        <a:latin typeface="+mn-lt"/>
                        <a:ea typeface="Times New Roman"/>
                      </a:endParaRPr>
                    </a:p>
                  </a:txBody>
                  <a:tcPr marL="68580" marR="68580" marT="0" marB="0" anchor="ctr"/>
                </a:tc>
                <a:tc>
                  <a:txBody>
                    <a:bodyPr/>
                    <a:lstStyle/>
                    <a:p>
                      <a:pPr marL="0" marR="0" algn="ctr">
                        <a:spcBef>
                          <a:spcPts val="300"/>
                        </a:spcBef>
                        <a:spcAft>
                          <a:spcPts val="300"/>
                        </a:spcAft>
                      </a:pPr>
                      <a:r>
                        <a:rPr lang="en-US" sz="1500" dirty="0">
                          <a:solidFill>
                            <a:srgbClr val="000000"/>
                          </a:solidFill>
                          <a:effectLst/>
                          <a:latin typeface="+mn-lt"/>
                          <a:ea typeface="Times New Roman"/>
                        </a:rPr>
                        <a:t>0.0441</a:t>
                      </a:r>
                      <a:endParaRPr lang="en-US" sz="1600" dirty="0">
                        <a:effectLst/>
                        <a:latin typeface="+mn-lt"/>
                        <a:ea typeface="Times New Roman"/>
                      </a:endParaRPr>
                    </a:p>
                  </a:txBody>
                  <a:tcPr marL="68580" marR="68580" marT="0" marB="0" anchor="ctr"/>
                </a:tc>
                <a:extLst>
                  <a:ext uri="{0D108BD9-81ED-4DB2-BD59-A6C34878D82A}">
                    <a16:rowId xmlns:a16="http://schemas.microsoft.com/office/drawing/2014/main" val="10006"/>
                  </a:ext>
                </a:extLst>
              </a:tr>
              <a:tr h="318259">
                <a:tc>
                  <a:txBody>
                    <a:bodyPr/>
                    <a:lstStyle/>
                    <a:p>
                      <a:pPr marL="0" marR="0">
                        <a:spcBef>
                          <a:spcPts val="300"/>
                        </a:spcBef>
                        <a:spcAft>
                          <a:spcPts val="300"/>
                        </a:spcAft>
                      </a:pPr>
                      <a:r>
                        <a:rPr lang="en-US" sz="1500">
                          <a:solidFill>
                            <a:srgbClr val="000000"/>
                          </a:solidFill>
                          <a:effectLst/>
                          <a:latin typeface="+mn-lt"/>
                          <a:ea typeface="Times New Roman"/>
                        </a:rPr>
                        <a:t>Female sex</a:t>
                      </a:r>
                      <a:endParaRPr lang="en-US" sz="1600">
                        <a:effectLst/>
                        <a:latin typeface="+mn-lt"/>
                        <a:ea typeface="Times New Roman"/>
                      </a:endParaRPr>
                    </a:p>
                  </a:txBody>
                  <a:tcPr marL="68580" marR="68580" marT="0" marB="0" anchor="ctr"/>
                </a:tc>
                <a:tc>
                  <a:txBody>
                    <a:bodyPr/>
                    <a:lstStyle/>
                    <a:p>
                      <a:pPr marL="0" marR="0" algn="ctr">
                        <a:spcBef>
                          <a:spcPts val="300"/>
                        </a:spcBef>
                        <a:spcAft>
                          <a:spcPts val="300"/>
                        </a:spcAft>
                      </a:pPr>
                      <a:r>
                        <a:rPr lang="en-US" sz="1500">
                          <a:solidFill>
                            <a:srgbClr val="000000"/>
                          </a:solidFill>
                          <a:effectLst/>
                          <a:latin typeface="+mn-lt"/>
                          <a:ea typeface="Times New Roman"/>
                        </a:rPr>
                        <a:t>3.42</a:t>
                      </a:r>
                      <a:endParaRPr lang="en-US" sz="1600">
                        <a:effectLst/>
                        <a:latin typeface="+mn-lt"/>
                        <a:ea typeface="Times New Roman"/>
                      </a:endParaRPr>
                    </a:p>
                  </a:txBody>
                  <a:tcPr marL="68580" marR="68580" marT="0" marB="0" anchor="ctr"/>
                </a:tc>
                <a:tc>
                  <a:txBody>
                    <a:bodyPr/>
                    <a:lstStyle/>
                    <a:p>
                      <a:pPr marL="0" marR="0" algn="ctr">
                        <a:spcBef>
                          <a:spcPts val="300"/>
                        </a:spcBef>
                        <a:spcAft>
                          <a:spcPts val="300"/>
                        </a:spcAft>
                      </a:pPr>
                      <a:r>
                        <a:rPr lang="en-US" sz="1500" dirty="0">
                          <a:solidFill>
                            <a:srgbClr val="000000"/>
                          </a:solidFill>
                          <a:effectLst/>
                          <a:latin typeface="+mn-lt"/>
                          <a:ea typeface="Times New Roman"/>
                        </a:rPr>
                        <a:t>1.18</a:t>
                      </a:r>
                      <a:endParaRPr lang="en-US" sz="1600" dirty="0">
                        <a:effectLst/>
                        <a:latin typeface="+mn-lt"/>
                        <a:ea typeface="Times New Roman"/>
                      </a:endParaRPr>
                    </a:p>
                  </a:txBody>
                  <a:tcPr marL="68580" marR="68580" marT="0" marB="0" anchor="ctr"/>
                </a:tc>
                <a:tc>
                  <a:txBody>
                    <a:bodyPr/>
                    <a:lstStyle/>
                    <a:p>
                      <a:pPr marL="0" marR="0" algn="ctr">
                        <a:spcBef>
                          <a:spcPts val="300"/>
                        </a:spcBef>
                        <a:spcAft>
                          <a:spcPts val="300"/>
                        </a:spcAft>
                      </a:pPr>
                      <a:r>
                        <a:rPr lang="en-US" sz="1500" dirty="0">
                          <a:solidFill>
                            <a:srgbClr val="000000"/>
                          </a:solidFill>
                          <a:effectLst/>
                          <a:latin typeface="+mn-lt"/>
                          <a:ea typeface="Times New Roman"/>
                        </a:rPr>
                        <a:t>0.99–1.40</a:t>
                      </a:r>
                      <a:endParaRPr lang="en-US" sz="1600" dirty="0">
                        <a:effectLst/>
                        <a:latin typeface="+mn-lt"/>
                        <a:ea typeface="Times New Roman"/>
                      </a:endParaRPr>
                    </a:p>
                  </a:txBody>
                  <a:tcPr marL="68580" marR="68580" marT="0" marB="0" anchor="ctr"/>
                </a:tc>
                <a:tc>
                  <a:txBody>
                    <a:bodyPr/>
                    <a:lstStyle/>
                    <a:p>
                      <a:pPr marL="0" marR="0" algn="ctr">
                        <a:spcBef>
                          <a:spcPts val="300"/>
                        </a:spcBef>
                        <a:spcAft>
                          <a:spcPts val="300"/>
                        </a:spcAft>
                      </a:pPr>
                      <a:r>
                        <a:rPr lang="en-US" sz="1500" dirty="0">
                          <a:solidFill>
                            <a:srgbClr val="000000"/>
                          </a:solidFill>
                          <a:effectLst/>
                          <a:latin typeface="+mn-lt"/>
                          <a:ea typeface="Times New Roman"/>
                        </a:rPr>
                        <a:t>0.0644</a:t>
                      </a:r>
                      <a:endParaRPr lang="en-US" sz="1600" dirty="0">
                        <a:effectLst/>
                        <a:latin typeface="+mn-lt"/>
                        <a:ea typeface="Times New Roman"/>
                      </a:endParaRPr>
                    </a:p>
                  </a:txBody>
                  <a:tcPr marL="68580" marR="68580" marT="0" marB="0" anchor="ctr"/>
                </a:tc>
                <a:extLst>
                  <a:ext uri="{0D108BD9-81ED-4DB2-BD59-A6C34878D82A}">
                    <a16:rowId xmlns:a16="http://schemas.microsoft.com/office/drawing/2014/main" val="10007"/>
                  </a:ext>
                </a:extLst>
              </a:tr>
              <a:tr h="318259">
                <a:tc>
                  <a:txBody>
                    <a:bodyPr/>
                    <a:lstStyle/>
                    <a:p>
                      <a:pPr marL="0" marR="0">
                        <a:spcBef>
                          <a:spcPts val="300"/>
                        </a:spcBef>
                        <a:spcAft>
                          <a:spcPts val="300"/>
                        </a:spcAft>
                      </a:pPr>
                      <a:r>
                        <a:rPr lang="en-US" sz="1500">
                          <a:solidFill>
                            <a:srgbClr val="000000"/>
                          </a:solidFill>
                          <a:effectLst/>
                          <a:latin typeface="+mn-lt"/>
                          <a:ea typeface="Times New Roman"/>
                        </a:rPr>
                        <a:t>Diabetes</a:t>
                      </a:r>
                      <a:endParaRPr lang="en-US" sz="1600">
                        <a:effectLst/>
                        <a:latin typeface="+mn-lt"/>
                        <a:ea typeface="Times New Roman"/>
                      </a:endParaRPr>
                    </a:p>
                  </a:txBody>
                  <a:tcPr marL="68580" marR="68580" marT="0" marB="0" anchor="ctr"/>
                </a:tc>
                <a:tc>
                  <a:txBody>
                    <a:bodyPr/>
                    <a:lstStyle/>
                    <a:p>
                      <a:pPr marL="0" marR="0" algn="ctr">
                        <a:spcBef>
                          <a:spcPts val="300"/>
                        </a:spcBef>
                        <a:spcAft>
                          <a:spcPts val="300"/>
                        </a:spcAft>
                      </a:pPr>
                      <a:r>
                        <a:rPr lang="en-US" sz="1500">
                          <a:solidFill>
                            <a:srgbClr val="000000"/>
                          </a:solidFill>
                          <a:effectLst/>
                          <a:latin typeface="+mn-lt"/>
                          <a:ea typeface="Times New Roman"/>
                        </a:rPr>
                        <a:t>1.83</a:t>
                      </a:r>
                      <a:endParaRPr lang="en-US" sz="1600">
                        <a:effectLst/>
                        <a:latin typeface="+mn-lt"/>
                        <a:ea typeface="Times New Roman"/>
                      </a:endParaRPr>
                    </a:p>
                  </a:txBody>
                  <a:tcPr marL="68580" marR="68580" marT="0" marB="0" anchor="ctr"/>
                </a:tc>
                <a:tc>
                  <a:txBody>
                    <a:bodyPr/>
                    <a:lstStyle/>
                    <a:p>
                      <a:pPr marL="0" marR="0" algn="ctr">
                        <a:spcBef>
                          <a:spcPts val="300"/>
                        </a:spcBef>
                        <a:spcAft>
                          <a:spcPts val="300"/>
                        </a:spcAft>
                      </a:pPr>
                      <a:r>
                        <a:rPr lang="en-US" sz="1500" dirty="0">
                          <a:solidFill>
                            <a:srgbClr val="000000"/>
                          </a:solidFill>
                          <a:effectLst/>
                          <a:latin typeface="+mn-lt"/>
                          <a:ea typeface="Times New Roman"/>
                        </a:rPr>
                        <a:t>1.13</a:t>
                      </a:r>
                      <a:endParaRPr lang="en-US" sz="1600" dirty="0">
                        <a:effectLst/>
                        <a:latin typeface="+mn-lt"/>
                        <a:ea typeface="Times New Roman"/>
                      </a:endParaRPr>
                    </a:p>
                  </a:txBody>
                  <a:tcPr marL="68580" marR="68580" marT="0" marB="0" anchor="ctr"/>
                </a:tc>
                <a:tc>
                  <a:txBody>
                    <a:bodyPr/>
                    <a:lstStyle/>
                    <a:p>
                      <a:pPr marL="0" marR="0" algn="ctr">
                        <a:spcBef>
                          <a:spcPts val="300"/>
                        </a:spcBef>
                        <a:spcAft>
                          <a:spcPts val="300"/>
                        </a:spcAft>
                      </a:pPr>
                      <a:r>
                        <a:rPr lang="en-US" sz="1500">
                          <a:solidFill>
                            <a:srgbClr val="000000"/>
                          </a:solidFill>
                          <a:effectLst/>
                          <a:latin typeface="+mn-lt"/>
                          <a:ea typeface="Times New Roman"/>
                        </a:rPr>
                        <a:t>0.946–1.357</a:t>
                      </a:r>
                      <a:endParaRPr lang="en-US" sz="1600">
                        <a:effectLst/>
                        <a:latin typeface="+mn-lt"/>
                        <a:ea typeface="Times New Roman"/>
                      </a:endParaRPr>
                    </a:p>
                  </a:txBody>
                  <a:tcPr marL="68580" marR="68580" marT="0" marB="0" anchor="ctr"/>
                </a:tc>
                <a:tc>
                  <a:txBody>
                    <a:bodyPr/>
                    <a:lstStyle/>
                    <a:p>
                      <a:pPr marL="0" marR="0" algn="ctr">
                        <a:spcBef>
                          <a:spcPts val="300"/>
                        </a:spcBef>
                        <a:spcAft>
                          <a:spcPts val="300"/>
                        </a:spcAft>
                      </a:pPr>
                      <a:r>
                        <a:rPr lang="en-US" sz="1500" dirty="0">
                          <a:solidFill>
                            <a:srgbClr val="000000"/>
                          </a:solidFill>
                          <a:effectLst/>
                          <a:latin typeface="+mn-lt"/>
                          <a:ea typeface="Times New Roman"/>
                        </a:rPr>
                        <a:t>0.1756</a:t>
                      </a:r>
                      <a:endParaRPr lang="en-US" sz="1600" dirty="0">
                        <a:effectLst/>
                        <a:latin typeface="+mn-lt"/>
                        <a:ea typeface="Times New Roman"/>
                      </a:endParaRPr>
                    </a:p>
                  </a:txBody>
                  <a:tcPr marL="68580" marR="68580" marT="0" marB="0" anchor="ctr"/>
                </a:tc>
                <a:extLst>
                  <a:ext uri="{0D108BD9-81ED-4DB2-BD59-A6C34878D82A}">
                    <a16:rowId xmlns:a16="http://schemas.microsoft.com/office/drawing/2014/main" val="10008"/>
                  </a:ext>
                </a:extLst>
              </a:tr>
              <a:tr h="318259">
                <a:tc>
                  <a:txBody>
                    <a:bodyPr/>
                    <a:lstStyle/>
                    <a:p>
                      <a:pPr marL="0" marR="0">
                        <a:spcBef>
                          <a:spcPts val="300"/>
                        </a:spcBef>
                        <a:spcAft>
                          <a:spcPts val="300"/>
                        </a:spcAft>
                      </a:pPr>
                      <a:r>
                        <a:rPr lang="en-US" sz="1500">
                          <a:solidFill>
                            <a:srgbClr val="000000"/>
                          </a:solidFill>
                          <a:effectLst/>
                          <a:latin typeface="+mn-lt"/>
                          <a:ea typeface="Times New Roman"/>
                        </a:rPr>
                        <a:t>Hypertension</a:t>
                      </a:r>
                      <a:endParaRPr lang="en-US" sz="1600">
                        <a:effectLst/>
                        <a:latin typeface="+mn-lt"/>
                        <a:ea typeface="Times New Roman"/>
                      </a:endParaRPr>
                    </a:p>
                  </a:txBody>
                  <a:tcPr marL="68580" marR="68580" marT="0" marB="0" anchor="ctr"/>
                </a:tc>
                <a:tc>
                  <a:txBody>
                    <a:bodyPr/>
                    <a:lstStyle/>
                    <a:p>
                      <a:pPr marL="0" marR="0" algn="ctr">
                        <a:spcBef>
                          <a:spcPts val="300"/>
                        </a:spcBef>
                        <a:spcAft>
                          <a:spcPts val="300"/>
                        </a:spcAft>
                      </a:pPr>
                      <a:r>
                        <a:rPr lang="en-US" sz="1500">
                          <a:solidFill>
                            <a:srgbClr val="000000"/>
                          </a:solidFill>
                          <a:effectLst/>
                          <a:latin typeface="+mn-lt"/>
                          <a:ea typeface="Times New Roman"/>
                        </a:rPr>
                        <a:t>1.43</a:t>
                      </a:r>
                      <a:endParaRPr lang="en-US" sz="1600">
                        <a:effectLst/>
                        <a:latin typeface="+mn-lt"/>
                        <a:ea typeface="Times New Roman"/>
                      </a:endParaRPr>
                    </a:p>
                  </a:txBody>
                  <a:tcPr marL="68580" marR="68580" marT="0" marB="0" anchor="ctr"/>
                </a:tc>
                <a:tc>
                  <a:txBody>
                    <a:bodyPr/>
                    <a:lstStyle/>
                    <a:p>
                      <a:pPr marL="0" marR="0" algn="ctr">
                        <a:spcBef>
                          <a:spcPts val="300"/>
                        </a:spcBef>
                        <a:spcAft>
                          <a:spcPts val="300"/>
                        </a:spcAft>
                      </a:pPr>
                      <a:r>
                        <a:rPr lang="en-US" sz="1500" dirty="0">
                          <a:solidFill>
                            <a:srgbClr val="000000"/>
                          </a:solidFill>
                          <a:effectLst/>
                          <a:latin typeface="+mn-lt"/>
                          <a:ea typeface="Times New Roman"/>
                        </a:rPr>
                        <a:t>1.20</a:t>
                      </a:r>
                      <a:endParaRPr lang="en-US" sz="1600" dirty="0">
                        <a:effectLst/>
                        <a:latin typeface="+mn-lt"/>
                        <a:ea typeface="Times New Roman"/>
                      </a:endParaRPr>
                    </a:p>
                  </a:txBody>
                  <a:tcPr marL="68580" marR="68580" marT="0" marB="0" anchor="ctr"/>
                </a:tc>
                <a:tc>
                  <a:txBody>
                    <a:bodyPr/>
                    <a:lstStyle/>
                    <a:p>
                      <a:pPr marL="0" marR="0" algn="ctr">
                        <a:spcBef>
                          <a:spcPts val="300"/>
                        </a:spcBef>
                        <a:spcAft>
                          <a:spcPts val="300"/>
                        </a:spcAft>
                      </a:pPr>
                      <a:r>
                        <a:rPr lang="en-US" sz="1500" dirty="0">
                          <a:solidFill>
                            <a:srgbClr val="000000"/>
                          </a:solidFill>
                          <a:effectLst/>
                          <a:latin typeface="+mn-lt"/>
                          <a:ea typeface="Times New Roman"/>
                        </a:rPr>
                        <a:t>0.884–1.629</a:t>
                      </a:r>
                      <a:endParaRPr lang="en-US" sz="1600" dirty="0">
                        <a:effectLst/>
                        <a:latin typeface="+mn-lt"/>
                        <a:ea typeface="Times New Roman"/>
                      </a:endParaRPr>
                    </a:p>
                  </a:txBody>
                  <a:tcPr marL="68580" marR="68580" marT="0" marB="0" anchor="ctr"/>
                </a:tc>
                <a:tc>
                  <a:txBody>
                    <a:bodyPr/>
                    <a:lstStyle/>
                    <a:p>
                      <a:pPr marL="0" marR="0" algn="ctr">
                        <a:spcBef>
                          <a:spcPts val="300"/>
                        </a:spcBef>
                        <a:spcAft>
                          <a:spcPts val="300"/>
                        </a:spcAft>
                      </a:pPr>
                      <a:r>
                        <a:rPr lang="en-US" sz="1500" dirty="0">
                          <a:solidFill>
                            <a:srgbClr val="000000"/>
                          </a:solidFill>
                          <a:effectLst/>
                          <a:latin typeface="+mn-lt"/>
                          <a:ea typeface="Times New Roman"/>
                        </a:rPr>
                        <a:t>0.2317</a:t>
                      </a:r>
                      <a:endParaRPr lang="en-US" sz="1600" dirty="0">
                        <a:effectLst/>
                        <a:latin typeface="+mn-lt"/>
                        <a:ea typeface="Times New Roman"/>
                      </a:endParaRPr>
                    </a:p>
                  </a:txBody>
                  <a:tcPr marL="68580" marR="68580" marT="0" marB="0" anchor="ctr"/>
                </a:tc>
                <a:extLst>
                  <a:ext uri="{0D108BD9-81ED-4DB2-BD59-A6C34878D82A}">
                    <a16:rowId xmlns:a16="http://schemas.microsoft.com/office/drawing/2014/main" val="10009"/>
                  </a:ext>
                </a:extLst>
              </a:tr>
              <a:tr h="318259">
                <a:tc>
                  <a:txBody>
                    <a:bodyPr/>
                    <a:lstStyle/>
                    <a:p>
                      <a:pPr marL="0" marR="0">
                        <a:spcBef>
                          <a:spcPts val="300"/>
                        </a:spcBef>
                        <a:spcAft>
                          <a:spcPts val="300"/>
                        </a:spcAft>
                      </a:pPr>
                      <a:r>
                        <a:rPr lang="en-US" sz="1500" dirty="0">
                          <a:solidFill>
                            <a:srgbClr val="000000"/>
                          </a:solidFill>
                          <a:effectLst/>
                          <a:latin typeface="+mn-lt"/>
                          <a:ea typeface="Times New Roman"/>
                        </a:rPr>
                        <a:t>Age</a:t>
                      </a:r>
                      <a:r>
                        <a:rPr lang="en-US" sz="1500" baseline="0" dirty="0">
                          <a:solidFill>
                            <a:srgbClr val="000000"/>
                          </a:solidFill>
                          <a:effectLst/>
                          <a:latin typeface="+mn-lt"/>
                          <a:ea typeface="Times New Roman"/>
                        </a:rPr>
                        <a:t> (per </a:t>
                      </a:r>
                      <a:r>
                        <a:rPr lang="en-US" sz="1500" dirty="0">
                          <a:solidFill>
                            <a:srgbClr val="000000"/>
                          </a:solidFill>
                          <a:effectLst/>
                          <a:latin typeface="+mn-lt"/>
                          <a:ea typeface="Times New Roman"/>
                        </a:rPr>
                        <a:t>10 year increase)</a:t>
                      </a:r>
                      <a:endParaRPr lang="en-US" sz="1600" dirty="0">
                        <a:effectLst/>
                        <a:latin typeface="+mn-lt"/>
                        <a:ea typeface="Times New Roman"/>
                      </a:endParaRPr>
                    </a:p>
                  </a:txBody>
                  <a:tcPr marL="68580" marR="68580" marT="0" marB="0" anchor="ctr"/>
                </a:tc>
                <a:tc>
                  <a:txBody>
                    <a:bodyPr/>
                    <a:lstStyle/>
                    <a:p>
                      <a:pPr marL="0" marR="0" algn="ctr">
                        <a:spcBef>
                          <a:spcPts val="300"/>
                        </a:spcBef>
                        <a:spcAft>
                          <a:spcPts val="300"/>
                        </a:spcAft>
                      </a:pPr>
                      <a:r>
                        <a:rPr lang="en-US" sz="1500">
                          <a:solidFill>
                            <a:srgbClr val="000000"/>
                          </a:solidFill>
                          <a:effectLst/>
                          <a:latin typeface="+mn-lt"/>
                          <a:ea typeface="Times New Roman"/>
                        </a:rPr>
                        <a:t>0.84</a:t>
                      </a:r>
                      <a:endParaRPr lang="en-US" sz="1600">
                        <a:effectLst/>
                        <a:latin typeface="+mn-lt"/>
                        <a:ea typeface="Times New Roman"/>
                      </a:endParaRPr>
                    </a:p>
                  </a:txBody>
                  <a:tcPr marL="68580" marR="68580" marT="0" marB="0" anchor="ctr"/>
                </a:tc>
                <a:tc>
                  <a:txBody>
                    <a:bodyPr/>
                    <a:lstStyle/>
                    <a:p>
                      <a:pPr marL="0" marR="0" algn="ctr">
                        <a:spcBef>
                          <a:spcPts val="300"/>
                        </a:spcBef>
                        <a:spcAft>
                          <a:spcPts val="300"/>
                        </a:spcAft>
                      </a:pPr>
                      <a:r>
                        <a:rPr lang="en-US" sz="1500" dirty="0">
                          <a:solidFill>
                            <a:srgbClr val="000000"/>
                          </a:solidFill>
                          <a:effectLst/>
                          <a:latin typeface="+mn-lt"/>
                          <a:ea typeface="Times New Roman"/>
                        </a:rPr>
                        <a:t>1.06</a:t>
                      </a:r>
                      <a:endParaRPr lang="en-US" sz="1600" dirty="0">
                        <a:effectLst/>
                        <a:latin typeface="+mn-lt"/>
                        <a:ea typeface="Times New Roman"/>
                      </a:endParaRPr>
                    </a:p>
                  </a:txBody>
                  <a:tcPr marL="68580" marR="68580" marT="0" marB="0" anchor="ctr"/>
                </a:tc>
                <a:tc>
                  <a:txBody>
                    <a:bodyPr/>
                    <a:lstStyle/>
                    <a:p>
                      <a:pPr marL="0" marR="0" algn="ctr">
                        <a:spcBef>
                          <a:spcPts val="300"/>
                        </a:spcBef>
                        <a:spcAft>
                          <a:spcPts val="300"/>
                        </a:spcAft>
                      </a:pPr>
                      <a:r>
                        <a:rPr lang="en-US" sz="1500">
                          <a:solidFill>
                            <a:srgbClr val="000000"/>
                          </a:solidFill>
                          <a:effectLst/>
                          <a:latin typeface="+mn-lt"/>
                          <a:ea typeface="Times New Roman"/>
                        </a:rPr>
                        <a:t>0.939–1.188</a:t>
                      </a:r>
                      <a:endParaRPr lang="en-US" sz="1600">
                        <a:effectLst/>
                        <a:latin typeface="+mn-lt"/>
                        <a:ea typeface="Times New Roman"/>
                      </a:endParaRPr>
                    </a:p>
                  </a:txBody>
                  <a:tcPr marL="68580" marR="68580" marT="0" marB="0" anchor="ctr"/>
                </a:tc>
                <a:tc>
                  <a:txBody>
                    <a:bodyPr/>
                    <a:lstStyle/>
                    <a:p>
                      <a:pPr marL="0" marR="0" algn="ctr">
                        <a:spcBef>
                          <a:spcPts val="300"/>
                        </a:spcBef>
                        <a:spcAft>
                          <a:spcPts val="300"/>
                        </a:spcAft>
                      </a:pPr>
                      <a:r>
                        <a:rPr lang="en-US" sz="1500" dirty="0">
                          <a:solidFill>
                            <a:srgbClr val="000000"/>
                          </a:solidFill>
                          <a:effectLst/>
                          <a:latin typeface="+mn-lt"/>
                          <a:ea typeface="Times New Roman"/>
                        </a:rPr>
                        <a:t>0.3603</a:t>
                      </a:r>
                      <a:endParaRPr lang="en-US" sz="1600" dirty="0">
                        <a:effectLst/>
                        <a:latin typeface="+mn-lt"/>
                        <a:ea typeface="Times New Roman"/>
                      </a:endParaRPr>
                    </a:p>
                  </a:txBody>
                  <a:tcPr marL="68580" marR="68580" marT="0" marB="0" anchor="ctr"/>
                </a:tc>
                <a:extLst>
                  <a:ext uri="{0D108BD9-81ED-4DB2-BD59-A6C34878D82A}">
                    <a16:rowId xmlns:a16="http://schemas.microsoft.com/office/drawing/2014/main" val="10010"/>
                  </a:ext>
                </a:extLst>
              </a:tr>
              <a:tr h="318259">
                <a:tc>
                  <a:txBody>
                    <a:bodyPr/>
                    <a:lstStyle/>
                    <a:p>
                      <a:pPr marL="0" marR="0">
                        <a:spcBef>
                          <a:spcPts val="300"/>
                        </a:spcBef>
                        <a:spcAft>
                          <a:spcPts val="300"/>
                        </a:spcAft>
                      </a:pPr>
                      <a:r>
                        <a:rPr lang="en-US" sz="1500">
                          <a:solidFill>
                            <a:srgbClr val="000000"/>
                          </a:solidFill>
                          <a:effectLst/>
                          <a:latin typeface="+mn-lt"/>
                          <a:ea typeface="Times New Roman"/>
                        </a:rPr>
                        <a:t>Heart failure</a:t>
                      </a:r>
                      <a:endParaRPr lang="en-US" sz="1600">
                        <a:effectLst/>
                        <a:latin typeface="+mn-lt"/>
                        <a:ea typeface="Times New Roman"/>
                      </a:endParaRPr>
                    </a:p>
                  </a:txBody>
                  <a:tcPr marL="68580" marR="68580" marT="0" marB="0" anchor="ctr"/>
                </a:tc>
                <a:tc>
                  <a:txBody>
                    <a:bodyPr/>
                    <a:lstStyle/>
                    <a:p>
                      <a:pPr marL="0" marR="0" algn="ctr">
                        <a:spcBef>
                          <a:spcPts val="300"/>
                        </a:spcBef>
                        <a:spcAft>
                          <a:spcPts val="300"/>
                        </a:spcAft>
                      </a:pPr>
                      <a:r>
                        <a:rPr lang="en-US" sz="1500">
                          <a:solidFill>
                            <a:srgbClr val="000000"/>
                          </a:solidFill>
                          <a:effectLst/>
                          <a:latin typeface="+mn-lt"/>
                          <a:ea typeface="Times New Roman"/>
                        </a:rPr>
                        <a:t>0.59</a:t>
                      </a:r>
                      <a:endParaRPr lang="en-US" sz="1600">
                        <a:effectLst/>
                        <a:latin typeface="+mn-lt"/>
                        <a:ea typeface="Times New Roman"/>
                      </a:endParaRPr>
                    </a:p>
                  </a:txBody>
                  <a:tcPr marL="68580" marR="68580" marT="0" marB="0" anchor="ctr"/>
                </a:tc>
                <a:tc>
                  <a:txBody>
                    <a:bodyPr/>
                    <a:lstStyle/>
                    <a:p>
                      <a:pPr marL="0" marR="0" algn="ctr">
                        <a:spcBef>
                          <a:spcPts val="300"/>
                        </a:spcBef>
                        <a:spcAft>
                          <a:spcPts val="300"/>
                        </a:spcAft>
                      </a:pPr>
                      <a:r>
                        <a:rPr lang="en-US" sz="1500" dirty="0">
                          <a:solidFill>
                            <a:srgbClr val="000000"/>
                          </a:solidFill>
                          <a:effectLst/>
                          <a:latin typeface="+mn-lt"/>
                          <a:ea typeface="Times New Roman"/>
                        </a:rPr>
                        <a:t>0.93</a:t>
                      </a:r>
                      <a:endParaRPr lang="en-US" sz="1600" dirty="0">
                        <a:effectLst/>
                        <a:latin typeface="+mn-lt"/>
                        <a:ea typeface="Times New Roman"/>
                      </a:endParaRPr>
                    </a:p>
                  </a:txBody>
                  <a:tcPr marL="68580" marR="68580" marT="0" marB="0" anchor="ctr"/>
                </a:tc>
                <a:tc>
                  <a:txBody>
                    <a:bodyPr/>
                    <a:lstStyle/>
                    <a:p>
                      <a:pPr marL="0" marR="0" algn="ctr">
                        <a:spcBef>
                          <a:spcPts val="300"/>
                        </a:spcBef>
                        <a:spcAft>
                          <a:spcPts val="300"/>
                        </a:spcAft>
                      </a:pPr>
                      <a:r>
                        <a:rPr lang="en-US" sz="1500" dirty="0">
                          <a:solidFill>
                            <a:srgbClr val="000000"/>
                          </a:solidFill>
                          <a:effectLst/>
                          <a:latin typeface="+mn-lt"/>
                          <a:ea typeface="Times New Roman"/>
                        </a:rPr>
                        <a:t>0.785–1.111</a:t>
                      </a:r>
                      <a:endParaRPr lang="en-US" sz="1600" dirty="0">
                        <a:effectLst/>
                        <a:latin typeface="+mn-lt"/>
                        <a:ea typeface="Times New Roman"/>
                      </a:endParaRPr>
                    </a:p>
                  </a:txBody>
                  <a:tcPr marL="68580" marR="68580" marT="0" marB="0" anchor="ctr"/>
                </a:tc>
                <a:tc>
                  <a:txBody>
                    <a:bodyPr/>
                    <a:lstStyle/>
                    <a:p>
                      <a:pPr marL="0" marR="0" algn="ctr">
                        <a:spcBef>
                          <a:spcPts val="300"/>
                        </a:spcBef>
                        <a:spcAft>
                          <a:spcPts val="300"/>
                        </a:spcAft>
                      </a:pPr>
                      <a:r>
                        <a:rPr lang="en-US" sz="1500" dirty="0">
                          <a:solidFill>
                            <a:srgbClr val="000000"/>
                          </a:solidFill>
                          <a:effectLst/>
                          <a:latin typeface="+mn-lt"/>
                          <a:ea typeface="Times New Roman"/>
                        </a:rPr>
                        <a:t>0.4424</a:t>
                      </a:r>
                      <a:endParaRPr lang="en-US" sz="1600" dirty="0">
                        <a:effectLst/>
                        <a:latin typeface="+mn-lt"/>
                        <a:ea typeface="Times New Roman"/>
                      </a:endParaRPr>
                    </a:p>
                  </a:txBody>
                  <a:tcPr marL="68580" marR="68580" marT="0" marB="0" anchor="ctr"/>
                </a:tc>
                <a:extLst>
                  <a:ext uri="{0D108BD9-81ED-4DB2-BD59-A6C34878D82A}">
                    <a16:rowId xmlns:a16="http://schemas.microsoft.com/office/drawing/2014/main" val="10011"/>
                  </a:ext>
                </a:extLst>
              </a:tr>
            </a:tbl>
          </a:graphicData>
        </a:graphic>
      </p:graphicFrame>
      <p:sp>
        <p:nvSpPr>
          <p:cNvPr id="2" name="Title 1"/>
          <p:cNvSpPr>
            <a:spLocks noGrp="1"/>
          </p:cNvSpPr>
          <p:nvPr>
            <p:ph type="title"/>
          </p:nvPr>
        </p:nvSpPr>
        <p:spPr>
          <a:xfrm>
            <a:off x="838200" y="-1"/>
            <a:ext cx="10515600" cy="1105949"/>
          </a:xfrm>
        </p:spPr>
        <p:txBody>
          <a:bodyPr>
            <a:noAutofit/>
          </a:bodyPr>
          <a:lstStyle/>
          <a:p>
            <a:r>
              <a:rPr lang="en-US" dirty="0"/>
              <a:t>Predictors of Stroke or Systemic Embolism in ROCKET AF</a:t>
            </a:r>
          </a:p>
        </p:txBody>
      </p:sp>
      <p:sp>
        <p:nvSpPr>
          <p:cNvPr id="3" name="Footer Placeholder 2">
            <a:extLst>
              <a:ext uri="{FF2B5EF4-FFF2-40B4-BE49-F238E27FC236}">
                <a16:creationId xmlns:a16="http://schemas.microsoft.com/office/drawing/2014/main" id="{32068BC6-9BBD-A2C2-4F91-3273B3A7528B}"/>
              </a:ext>
            </a:extLst>
          </p:cNvPr>
          <p:cNvSpPr>
            <a:spLocks noGrp="1"/>
          </p:cNvSpPr>
          <p:nvPr>
            <p:ph type="ftr" sz="quarter" idx="3"/>
          </p:nvPr>
        </p:nvSpPr>
        <p:spPr>
          <a:xfrm>
            <a:off x="838200" y="6356350"/>
            <a:ext cx="10515600" cy="365125"/>
          </a:xfrm>
        </p:spPr>
        <p:txBody>
          <a:bodyPr/>
          <a:lstStyle/>
          <a:p>
            <a:pPr rtl="0"/>
            <a:r>
              <a:rPr lang="en-US" dirty="0">
                <a:effectLst/>
                <a:latin typeface="-apple-system"/>
              </a:rPr>
              <a:t>BP, blood pressure; BPM, beats per minute</a:t>
            </a:r>
            <a:r>
              <a:rPr lang="en-US" dirty="0">
                <a:latin typeface="-apple-system"/>
              </a:rPr>
              <a:t>; </a:t>
            </a:r>
            <a:r>
              <a:rPr lang="en-US" dirty="0" err="1"/>
              <a:t>CrCl</a:t>
            </a:r>
            <a:r>
              <a:rPr lang="en-US" dirty="0"/>
              <a:t>, </a:t>
            </a:r>
            <a:r>
              <a:rPr lang="en-US" dirty="0">
                <a:latin typeface="-apple-system"/>
              </a:rPr>
              <a:t>c</a:t>
            </a:r>
            <a:r>
              <a:rPr lang="en-US" dirty="0">
                <a:effectLst/>
                <a:latin typeface="-apple-system"/>
              </a:rPr>
              <a:t>reatinine clearance; </a:t>
            </a:r>
            <a:r>
              <a:rPr lang="en-US" dirty="0"/>
              <a:t>TIA, transient ischemic attack.</a:t>
            </a:r>
          </a:p>
          <a:p>
            <a:r>
              <a:rPr lang="en-US" dirty="0"/>
              <a:t>Piccini JP, et al. </a:t>
            </a:r>
            <a:r>
              <a:rPr lang="en-US" i="1" dirty="0"/>
              <a:t>Circulation</a:t>
            </a:r>
            <a:r>
              <a:rPr lang="en-US" dirty="0"/>
              <a:t>. 2013;127(2</a:t>
            </a:r>
            <a:r>
              <a:rPr lang="en-US" dirty="0">
                <a:solidFill>
                  <a:srgbClr val="7F7F7F"/>
                </a:solidFill>
                <a:ea typeface="+mn-lt"/>
                <a:cs typeface="+mn-lt"/>
              </a:rPr>
              <a:t>):224-232.</a:t>
            </a:r>
            <a:endParaRPr lang="en-US" dirty="0">
              <a:solidFill>
                <a:srgbClr val="7F7F7F"/>
              </a:solidFill>
            </a:endParaRPr>
          </a:p>
        </p:txBody>
      </p:sp>
    </p:spTree>
    <p:extLst>
      <p:ext uri="{BB962C8B-B14F-4D97-AF65-F5344CB8AC3E}">
        <p14:creationId xmlns:p14="http://schemas.microsoft.com/office/powerpoint/2010/main" val="38058875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F44A3-2DA5-B580-7B58-E4E0E721F3F5}"/>
              </a:ext>
            </a:extLst>
          </p:cNvPr>
          <p:cNvSpPr>
            <a:spLocks noGrp="1"/>
          </p:cNvSpPr>
          <p:nvPr>
            <p:ph type="title"/>
          </p:nvPr>
        </p:nvSpPr>
        <p:spPr/>
        <p:txBody>
          <a:bodyPr/>
          <a:lstStyle/>
          <a:p>
            <a:r>
              <a:rPr lang="en-US" dirty="0"/>
              <a:t>DOAC at the Right Dose</a:t>
            </a:r>
          </a:p>
        </p:txBody>
      </p:sp>
      <p:sp>
        <p:nvSpPr>
          <p:cNvPr id="5" name="Text Placeholder 4">
            <a:extLst>
              <a:ext uri="{FF2B5EF4-FFF2-40B4-BE49-F238E27FC236}">
                <a16:creationId xmlns:a16="http://schemas.microsoft.com/office/drawing/2014/main" id="{500C18AF-E6DD-F258-C2FD-539D2CC0434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3732899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931016-A27B-B440-ADBF-073A84CE0488}"/>
              </a:ext>
            </a:extLst>
          </p:cNvPr>
          <p:cNvSpPr>
            <a:spLocks noGrp="1"/>
          </p:cNvSpPr>
          <p:nvPr>
            <p:ph idx="1"/>
          </p:nvPr>
        </p:nvSpPr>
        <p:spPr/>
        <p:txBody>
          <a:bodyPr/>
          <a:lstStyle/>
          <a:p>
            <a:r>
              <a:rPr lang="en-US" dirty="0">
                <a:latin typeface="+mn-lt"/>
              </a:rPr>
              <a:t>Reduce medications</a:t>
            </a:r>
          </a:p>
          <a:p>
            <a:r>
              <a:rPr lang="en-US" dirty="0">
                <a:latin typeface="+mn-lt"/>
              </a:rPr>
              <a:t>Stop ASA in chronic CAD (AFIRE trial </a:t>
            </a:r>
            <a:r>
              <a:rPr lang="en-US" i="1" dirty="0">
                <a:latin typeface="+mn-lt"/>
              </a:rPr>
              <a:t>NEJM</a:t>
            </a:r>
            <a:r>
              <a:rPr lang="en-US" dirty="0">
                <a:latin typeface="+mn-lt"/>
              </a:rPr>
              <a:t>, after PCI (AUGUSTUS </a:t>
            </a:r>
            <a:r>
              <a:rPr lang="en-US" i="1" dirty="0">
                <a:latin typeface="+mn-lt"/>
              </a:rPr>
              <a:t>NEJM</a:t>
            </a:r>
            <a:r>
              <a:rPr lang="en-US" dirty="0">
                <a:latin typeface="+mn-lt"/>
              </a:rPr>
              <a:t>)</a:t>
            </a:r>
          </a:p>
          <a:p>
            <a:pPr lvl="1"/>
            <a:endParaRPr lang="en-US" dirty="0">
              <a:latin typeface="+mn-lt"/>
            </a:endParaRPr>
          </a:p>
          <a:p>
            <a:r>
              <a:rPr lang="en-US" dirty="0">
                <a:latin typeface="+mn-lt"/>
              </a:rPr>
              <a:t>Reducing dose </a:t>
            </a:r>
            <a:r>
              <a:rPr lang="en-US" u="sng" dirty="0">
                <a:latin typeface="+mn-lt"/>
              </a:rPr>
              <a:t>does not </a:t>
            </a:r>
            <a:r>
              <a:rPr lang="en-US" dirty="0">
                <a:latin typeface="+mn-lt"/>
              </a:rPr>
              <a:t>reduce bleeding – usually done in higher-risk patients with higher rates of stroke and bleeding</a:t>
            </a:r>
          </a:p>
        </p:txBody>
      </p:sp>
      <p:sp>
        <p:nvSpPr>
          <p:cNvPr id="2" name="Title 1">
            <a:extLst>
              <a:ext uri="{FF2B5EF4-FFF2-40B4-BE49-F238E27FC236}">
                <a16:creationId xmlns:a16="http://schemas.microsoft.com/office/drawing/2014/main" id="{D7BCB08F-6CFC-1B47-A156-DE6E7A22D33F}"/>
              </a:ext>
            </a:extLst>
          </p:cNvPr>
          <p:cNvSpPr>
            <a:spLocks noGrp="1"/>
          </p:cNvSpPr>
          <p:nvPr>
            <p:ph type="title"/>
          </p:nvPr>
        </p:nvSpPr>
        <p:spPr/>
        <p:txBody>
          <a:bodyPr/>
          <a:lstStyle/>
          <a:p>
            <a:r>
              <a:rPr lang="en-US"/>
              <a:t>How Do You Reduce Bleeding</a:t>
            </a:r>
            <a:endParaRPr lang="en-US" dirty="0"/>
          </a:p>
        </p:txBody>
      </p:sp>
      <p:sp>
        <p:nvSpPr>
          <p:cNvPr id="4" name="Footer Placeholder 2">
            <a:extLst>
              <a:ext uri="{FF2B5EF4-FFF2-40B4-BE49-F238E27FC236}">
                <a16:creationId xmlns:a16="http://schemas.microsoft.com/office/drawing/2014/main" id="{A301B011-3648-ABF4-9254-7BECE4DC441B}"/>
              </a:ext>
            </a:extLst>
          </p:cNvPr>
          <p:cNvSpPr>
            <a:spLocks noGrp="1"/>
          </p:cNvSpPr>
          <p:nvPr>
            <p:ph type="ftr" sz="quarter" idx="3"/>
          </p:nvPr>
        </p:nvSpPr>
        <p:spPr>
          <a:xfrm>
            <a:off x="838200" y="6356350"/>
            <a:ext cx="10515600" cy="365125"/>
          </a:xfrm>
        </p:spPr>
        <p:txBody>
          <a:bodyPr/>
          <a:lstStyle/>
          <a:p>
            <a:pPr rtl="0"/>
            <a:r>
              <a:rPr lang="en-US" dirty="0"/>
              <a:t>CAD. Coronary artery disease; </a:t>
            </a:r>
            <a:r>
              <a:rPr lang="en-US" i="1" dirty="0"/>
              <a:t>NEJM</a:t>
            </a:r>
            <a:r>
              <a:rPr lang="en-US" dirty="0"/>
              <a:t>, New England Journal of Medicine; PCI, percutaneous coronary intervention.</a:t>
            </a:r>
          </a:p>
        </p:txBody>
      </p:sp>
    </p:spTree>
    <p:extLst>
      <p:ext uri="{BB962C8B-B14F-4D97-AF65-F5344CB8AC3E}">
        <p14:creationId xmlns:p14="http://schemas.microsoft.com/office/powerpoint/2010/main" val="747567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52CB23-A893-F3BC-7EE2-D977C82AA838}"/>
              </a:ext>
            </a:extLst>
          </p:cNvPr>
          <p:cNvSpPr/>
          <p:nvPr/>
        </p:nvSpPr>
        <p:spPr>
          <a:xfrm>
            <a:off x="-1" y="0"/>
            <a:ext cx="12192000" cy="6858000"/>
          </a:xfrm>
          <a:prstGeom prst="rect">
            <a:avLst/>
          </a:prstGeom>
          <a:solidFill>
            <a:srgbClr val="009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7" name="Graphic 16" descr="User with solid fill">
            <a:extLst>
              <a:ext uri="{FF2B5EF4-FFF2-40B4-BE49-F238E27FC236}">
                <a16:creationId xmlns:a16="http://schemas.microsoft.com/office/drawing/2014/main" id="{74847793-B893-A93A-FFCC-6C95F2C9FE22}"/>
              </a:ext>
            </a:extLst>
          </p:cNvPr>
          <p:cNvPicPr>
            <a:picLocks noChangeAspect="1"/>
          </p:cNvPicPr>
          <p:nvPr/>
        </p:nvPicPr>
        <p:blipFill rotWithShape="1">
          <a:blip r:embed="rId3">
            <a:extLst>
              <a:ext uri="{96DAC541-7B7A-43D3-8B79-37D633B846F1}">
                <asvg:svgBlip xmlns:asvg="http://schemas.microsoft.com/office/drawing/2016/SVG/main" r:embed="rId4"/>
              </a:ext>
            </a:extLst>
          </a:blip>
          <a:srcRect l="28418" t="35016" r="44861" b="50079"/>
          <a:stretch/>
        </p:blipFill>
        <p:spPr>
          <a:xfrm>
            <a:off x="6250613" y="0"/>
            <a:ext cx="5941387" cy="3314044"/>
          </a:xfrm>
          <a:prstGeom prst="rect">
            <a:avLst/>
          </a:prstGeom>
        </p:spPr>
      </p:pic>
      <p:sp>
        <p:nvSpPr>
          <p:cNvPr id="7" name="TextBox 6">
            <a:extLst>
              <a:ext uri="{FF2B5EF4-FFF2-40B4-BE49-F238E27FC236}">
                <a16:creationId xmlns:a16="http://schemas.microsoft.com/office/drawing/2014/main" id="{FD65D34E-012D-57F2-01D9-E33429ED2AC6}"/>
              </a:ext>
            </a:extLst>
          </p:cNvPr>
          <p:cNvSpPr txBox="1"/>
          <p:nvPr/>
        </p:nvSpPr>
        <p:spPr>
          <a:xfrm>
            <a:off x="870978" y="550718"/>
            <a:ext cx="779352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Looking for more resources </a:t>
            </a:r>
            <a:b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on this topic?</a:t>
            </a:r>
          </a:p>
        </p:txBody>
      </p:sp>
      <p:pic>
        <p:nvPicPr>
          <p:cNvPr id="18" name="Graphic 17" descr="User with solid fill">
            <a:extLst>
              <a:ext uri="{FF2B5EF4-FFF2-40B4-BE49-F238E27FC236}">
                <a16:creationId xmlns:a16="http://schemas.microsoft.com/office/drawing/2014/main" id="{5C24E54E-14AB-F843-0853-616E04BAE910}"/>
              </a:ext>
            </a:extLst>
          </p:cNvPr>
          <p:cNvPicPr>
            <a:picLocks noChangeAspect="1"/>
          </p:cNvPicPr>
          <p:nvPr/>
        </p:nvPicPr>
        <p:blipFill rotWithShape="1">
          <a:blip r:embed="rId5">
            <a:extLst>
              <a:ext uri="{96DAC541-7B7A-43D3-8B79-37D633B846F1}">
                <asvg:svgBlip xmlns:asvg="http://schemas.microsoft.com/office/drawing/2016/SVG/main" r:embed="rId6"/>
              </a:ext>
            </a:extLst>
          </a:blip>
          <a:srcRect l="28418" t="41261" r="53427" b="50079"/>
          <a:stretch/>
        </p:blipFill>
        <p:spPr>
          <a:xfrm flipH="1" flipV="1">
            <a:off x="-1" y="3543956"/>
            <a:ext cx="6948177" cy="3314044"/>
          </a:xfrm>
          <a:prstGeom prst="rect">
            <a:avLst/>
          </a:prstGeom>
        </p:spPr>
      </p:pic>
      <p:sp>
        <p:nvSpPr>
          <p:cNvPr id="2" name="TextBox 1">
            <a:hlinkClick r:id="rId7" tooltip="MedEd On The Go"/>
            <a:extLst>
              <a:ext uri="{FF2B5EF4-FFF2-40B4-BE49-F238E27FC236}">
                <a16:creationId xmlns:a16="http://schemas.microsoft.com/office/drawing/2014/main" id="{624C7CEC-6FAA-E8C2-47BA-84734D0A035F}"/>
              </a:ext>
            </a:extLst>
          </p:cNvPr>
          <p:cNvSpPr txBox="1"/>
          <p:nvPr/>
        </p:nvSpPr>
        <p:spPr>
          <a:xfrm>
            <a:off x="870978" y="5018509"/>
            <a:ext cx="6077198" cy="1152465"/>
          </a:xfrm>
          <a:prstGeom prst="roundRect">
            <a:avLst>
              <a:gd name="adj" fmla="val 48137"/>
            </a:avLst>
          </a:prstGeom>
          <a:solidFill>
            <a:schemeClr val="bg1"/>
          </a:solidFill>
          <a:ln>
            <a:noFill/>
          </a:ln>
          <a:effectLst/>
        </p:spPr>
        <p:txBody>
          <a:bodyPr wrap="square" tIns="182880" bIns="9144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hlinkClick r:id="rId8" tooltip="Visit us now!"/>
              </a:rPr>
              <a:t>www.MedEdOTG.com</a:t>
            </a:r>
            <a:endPar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C54A7D02-C060-E473-59D6-ABDD4DCC19A6}"/>
              </a:ext>
            </a:extLst>
          </p:cNvPr>
          <p:cNvSpPr txBox="1"/>
          <p:nvPr/>
        </p:nvSpPr>
        <p:spPr>
          <a:xfrm>
            <a:off x="870979" y="2424875"/>
            <a:ext cx="4310622" cy="203132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CME/CE in minutes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Congress highlights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Late-breaking data</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Quizzes</a:t>
            </a:r>
          </a:p>
        </p:txBody>
      </p:sp>
      <p:sp>
        <p:nvSpPr>
          <p:cNvPr id="8" name="TextBox 7">
            <a:extLst>
              <a:ext uri="{FF2B5EF4-FFF2-40B4-BE49-F238E27FC236}">
                <a16:creationId xmlns:a16="http://schemas.microsoft.com/office/drawing/2014/main" id="{531AC232-9957-4A51-B937-C4AB6A46FA92}"/>
              </a:ext>
            </a:extLst>
          </p:cNvPr>
          <p:cNvSpPr txBox="1"/>
          <p:nvPr/>
        </p:nvSpPr>
        <p:spPr>
          <a:xfrm>
            <a:off x="5058796" y="2424875"/>
            <a:ext cx="5225023" cy="150810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Webinars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In-person events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Slides &amp; resources</a:t>
            </a:r>
          </a:p>
        </p:txBody>
      </p:sp>
      <p:pic>
        <p:nvPicPr>
          <p:cNvPr id="10" name="Graphic 9">
            <a:extLst>
              <a:ext uri="{FF2B5EF4-FFF2-40B4-BE49-F238E27FC236}">
                <a16:creationId xmlns:a16="http://schemas.microsoft.com/office/drawing/2014/main" id="{93E4D248-876E-0145-581A-20C841F43DE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036699" y="446062"/>
            <a:ext cx="2494241" cy="1255751"/>
          </a:xfrm>
          <a:prstGeom prst="rect">
            <a:avLst/>
          </a:prstGeom>
        </p:spPr>
      </p:pic>
    </p:spTree>
    <p:extLst>
      <p:ext uri="{BB962C8B-B14F-4D97-AF65-F5344CB8AC3E}">
        <p14:creationId xmlns:p14="http://schemas.microsoft.com/office/powerpoint/2010/main" val="2405816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2183204-970A-B111-5DCA-6C0B2E08FD03}"/>
              </a:ext>
            </a:extLst>
          </p:cNvPr>
          <p:cNvSpPr txBox="1"/>
          <p:nvPr/>
        </p:nvSpPr>
        <p:spPr>
          <a:xfrm>
            <a:off x="1557505" y="5707282"/>
            <a:ext cx="261296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or portions thereof may not be published, posted online or used in presentations without permission.</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EE13496-F6DC-B1E6-63D7-6A65639436E6}"/>
              </a:ext>
            </a:extLst>
          </p:cNvPr>
          <p:cNvSpPr txBox="1"/>
          <p:nvPr/>
        </p:nvSpPr>
        <p:spPr>
          <a:xfrm>
            <a:off x="594592" y="359469"/>
            <a:ext cx="10997719" cy="692468"/>
          </a:xfrm>
          <a:prstGeom prst="roundRect">
            <a:avLst>
              <a:gd name="adj" fmla="val 50000"/>
            </a:avLst>
          </a:prstGeom>
          <a:solidFill>
            <a:srgbClr val="0098EA"/>
          </a:solidFill>
        </p:spPr>
        <p:txBody>
          <a:bodyPr wrap="square" t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Trebuchet MS" panose="020B0703020202090204" pitchFamily="34" charset="0"/>
                <a:ea typeface="+mn-ea"/>
                <a:cs typeface="Calibri" panose="020F0502020204030204" pitchFamily="34" charset="0"/>
              </a:rPr>
              <a:t>Resource Information</a:t>
            </a:r>
          </a:p>
        </p:txBody>
      </p:sp>
      <p:sp>
        <p:nvSpPr>
          <p:cNvPr id="4" name="TextBox 3">
            <a:extLst>
              <a:ext uri="{FF2B5EF4-FFF2-40B4-BE49-F238E27FC236}">
                <a16:creationId xmlns:a16="http://schemas.microsoft.com/office/drawing/2014/main" id="{821270A0-01CF-6D78-64D3-D2393CA1DB1B}"/>
              </a:ext>
            </a:extLst>
          </p:cNvPr>
          <p:cNvSpPr txBox="1"/>
          <p:nvPr/>
        </p:nvSpPr>
        <p:spPr>
          <a:xfrm>
            <a:off x="594592" y="1162619"/>
            <a:ext cx="10997719" cy="289310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mn-cs"/>
              </a:rPr>
              <a:t>About This Resource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These slides are one component of a continuing education program available online at </a:t>
            </a:r>
            <a:r>
              <a:rPr kumimoji="0" lang="en-US" sz="1500" b="0" i="0" u="none" strike="noStrike" kern="1200" cap="none" spc="0" normalizeH="0" baseline="0" noProof="0" dirty="0" err="1">
                <a:ln>
                  <a:noFill/>
                </a:ln>
                <a:solidFill>
                  <a:srgbClr val="747474"/>
                </a:solidFill>
                <a:effectLst/>
                <a:uLnTx/>
                <a:uFillTx/>
                <a:latin typeface="Arial" panose="020B0604020202020204" pitchFamily="34" charset="0"/>
                <a:ea typeface="+mn-ea"/>
                <a:cs typeface="Arial" panose="020B0604020202020204" pitchFamily="34" charset="0"/>
              </a:rPr>
              <a:t>MedEd</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 On The Go titled </a:t>
            </a: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hlinkClick r:id="rId3"/>
              </a:rPr>
              <a:t>ACC/AHA/ACCP/HRS Guideline Updates in the Management of Atrial Fibrillation</a:t>
            </a:r>
            <a:endParaRPr kumimoji="0" lang="en-US" sz="1500" b="0" i="0" u="sng"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Program Learning Objectives: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Recognize the current and emerging evidence-based guidance on the identification of and management of care for patients with AF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rPr>
              <a:t>MedEd</a:t>
            </a:r>
            <a:r>
              <a:rPr kumimoji="0" lang="en-US" sz="15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Arial" panose="020B0604020202020204" pitchFamily="34" charset="0"/>
              </a:rPr>
              <a:t> On The Go</a:t>
            </a:r>
            <a:r>
              <a:rPr kumimoji="0" lang="en-US" sz="1500" b="1" i="0" u="none" strike="noStrike" kern="1200" cap="none" spc="0" normalizeH="0" baseline="30000" noProof="0" dirty="0">
                <a:ln>
                  <a:noFill/>
                </a:ln>
                <a:solidFill>
                  <a:srgbClr val="0098EA"/>
                </a:solidFill>
                <a:effectLst/>
                <a:uLnTx/>
                <a:uFillTx/>
                <a:latin typeface="Century Gothic" panose="020B0502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4"/>
              </a:rPr>
              <a:t>www.mededonthego.com</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747474"/>
              </a:solidFill>
              <a:effectLst/>
              <a:uLnTx/>
              <a:uFillTx/>
              <a:latin typeface="Calibri" panose="020F0502020204030204"/>
              <a:ea typeface="+mn-ea"/>
              <a:cs typeface="+mn-cs"/>
            </a:endParaRPr>
          </a:p>
        </p:txBody>
      </p:sp>
      <p:cxnSp>
        <p:nvCxnSpPr>
          <p:cNvPr id="25" name="Straight Connector 24">
            <a:extLst>
              <a:ext uri="{FF2B5EF4-FFF2-40B4-BE49-F238E27FC236}">
                <a16:creationId xmlns:a16="http://schemas.microsoft.com/office/drawing/2014/main" id="{6D57FF65-33DE-661D-FDBA-12500FF6E05A}"/>
              </a:ext>
            </a:extLst>
          </p:cNvPr>
          <p:cNvCxnSpPr>
            <a:cxnSpLocks/>
          </p:cNvCxnSpPr>
          <p:nvPr/>
        </p:nvCxnSpPr>
        <p:spPr>
          <a:xfrm>
            <a:off x="600876" y="5388512"/>
            <a:ext cx="10996532" cy="0"/>
          </a:xfrm>
          <a:prstGeom prst="line">
            <a:avLst/>
          </a:prstGeom>
          <a:ln>
            <a:solidFill>
              <a:srgbClr val="0098EA"/>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2187CAD-40DF-359C-4264-683025719B57}"/>
              </a:ext>
            </a:extLst>
          </p:cNvPr>
          <p:cNvSpPr txBox="1"/>
          <p:nvPr/>
        </p:nvSpPr>
        <p:spPr>
          <a:xfrm>
            <a:off x="9217940" y="5707282"/>
            <a:ext cx="216567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47474"/>
                </a:solidFill>
                <a:effectLst/>
                <a:uLnTx/>
                <a:uFillTx/>
                <a:latin typeface="Arial" panose="020B0604020202020204" pitchFamily="34" charset="0"/>
                <a:ea typeface="Times New Roman" panose="02020603050405020304" pitchFamily="18" charset="0"/>
                <a:cs typeface="Arial" panose="020B0604020202020204" pitchFamily="34" charset="0"/>
              </a:rPr>
              <a:t>To contact us regarding inaccuracies, omissions or permissions please email us at </a:t>
            </a:r>
            <a:r>
              <a:rPr kumimoji="0" lang="en-US" sz="1200" b="0" i="0" u="sng" strike="noStrike" kern="1200" cap="none" spc="0" normalizeH="0" baseline="0" noProof="0" dirty="0">
                <a:ln>
                  <a:noFill/>
                </a:ln>
                <a:solidFill>
                  <a:srgbClr val="3898F9"/>
                </a:solidFill>
                <a:effectLst/>
                <a:uLnTx/>
                <a:uFillTx/>
                <a:latin typeface="Arial" panose="020B0604020202020204" pitchFamily="34" charset="0"/>
                <a:ea typeface="Times New Roman" panose="02020603050405020304" pitchFamily="18" charset="0"/>
                <a:cs typeface="Arial" panose="020B0604020202020204" pitchFamily="34" charset="0"/>
                <a:hlinkClick r:id="rId5"/>
              </a:rPr>
              <a:t>support@MedEdOTG.com</a:t>
            </a: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Graphic 7" descr="Chat bubble outline">
            <a:extLst>
              <a:ext uri="{FF2B5EF4-FFF2-40B4-BE49-F238E27FC236}">
                <a16:creationId xmlns:a16="http://schemas.microsoft.com/office/drawing/2014/main" id="{06F4C142-8867-0F42-B3B7-D4F09FB224B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8375917" y="5590710"/>
            <a:ext cx="787862" cy="787862"/>
          </a:xfrm>
          <a:prstGeom prst="rect">
            <a:avLst/>
          </a:prstGeom>
        </p:spPr>
      </p:pic>
      <p:pic>
        <p:nvPicPr>
          <p:cNvPr id="20" name="Graphic 19">
            <a:extLst>
              <a:ext uri="{FF2B5EF4-FFF2-40B4-BE49-F238E27FC236}">
                <a16:creationId xmlns:a16="http://schemas.microsoft.com/office/drawing/2014/main" id="{9D6FF3C3-E8EB-6F75-281D-7EC60CF26BB5}"/>
              </a:ext>
            </a:extLst>
          </p:cNvPr>
          <p:cNvPicPr>
            <a:picLocks noChangeAspect="1"/>
          </p:cNvPicPr>
          <p:nvPr/>
        </p:nvPicPr>
        <p:blipFill rotWithShape="1">
          <a:blip r:embed="rId8">
            <a:extLst>
              <a:ext uri="{96DAC541-7B7A-43D3-8B79-37D633B846F1}">
                <asvg:svgBlip xmlns:asvg="http://schemas.microsoft.com/office/drawing/2016/SVG/main" r:embed="rId9"/>
              </a:ext>
            </a:extLst>
          </a:blip>
          <a:srcRect b="17964"/>
          <a:stretch/>
        </p:blipFill>
        <p:spPr>
          <a:xfrm>
            <a:off x="618797" y="5731536"/>
            <a:ext cx="787862" cy="646331"/>
          </a:xfrm>
          <a:prstGeom prst="rect">
            <a:avLst/>
          </a:prstGeom>
        </p:spPr>
      </p:pic>
      <p:sp>
        <p:nvSpPr>
          <p:cNvPr id="2" name="TextBox 1">
            <a:extLst>
              <a:ext uri="{FF2B5EF4-FFF2-40B4-BE49-F238E27FC236}">
                <a16:creationId xmlns:a16="http://schemas.microsoft.com/office/drawing/2014/main" id="{6CFC2CE5-F394-6990-63F0-E857AC5C3519}"/>
              </a:ext>
            </a:extLst>
          </p:cNvPr>
          <p:cNvSpPr txBox="1"/>
          <p:nvPr/>
        </p:nvSpPr>
        <p:spPr>
          <a:xfrm>
            <a:off x="5366615" y="5707282"/>
            <a:ext cx="246944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can be saved for personal use (non-commercial use only) with credit given to the resource authors.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Graphic 5" descr="Download from cloud outline">
            <a:extLst>
              <a:ext uri="{FF2B5EF4-FFF2-40B4-BE49-F238E27FC236}">
                <a16:creationId xmlns:a16="http://schemas.microsoft.com/office/drawing/2014/main" id="{2D69C189-75F0-6840-CF40-7D57A5931DA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479126" y="5625435"/>
            <a:ext cx="787862" cy="787862"/>
          </a:xfrm>
          <a:prstGeom prst="rect">
            <a:avLst/>
          </a:prstGeom>
        </p:spPr>
      </p:pic>
    </p:spTree>
    <p:extLst>
      <p:ext uri="{BB962C8B-B14F-4D97-AF65-F5344CB8AC3E}">
        <p14:creationId xmlns:p14="http://schemas.microsoft.com/office/powerpoint/2010/main" val="2600770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views and opinions expressed in this educational activity are those of the faculty and do not necessarily represent the views of Total CME, LLC,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35A682-C01C-4F65-95EE-CDDD279845FD}"/>
              </a:ext>
            </a:extLst>
          </p:cNvPr>
          <p:cNvSpPr>
            <a:spLocks noGrp="1"/>
          </p:cNvSpPr>
          <p:nvPr>
            <p:ph idx="1"/>
          </p:nvPr>
        </p:nvSpPr>
        <p:spPr/>
        <p:txBody>
          <a:bodyPr>
            <a:normAutofit fontScale="92500" lnSpcReduction="10000"/>
          </a:bodyPr>
          <a:lstStyle/>
          <a:p>
            <a:r>
              <a:rPr lang="en-GB" dirty="0">
                <a:latin typeface="+mn-lt"/>
              </a:rPr>
              <a:t>81-year-old male with atrial fibrillation, hypertension, diabetes</a:t>
            </a:r>
          </a:p>
          <a:p>
            <a:r>
              <a:rPr lang="en-GB" dirty="0">
                <a:latin typeface="+mn-lt"/>
              </a:rPr>
              <a:t>He also has some peripheral neuropathy, and his family is concerned about some unsteadiness. He also has some pain in his legs during walking.</a:t>
            </a:r>
          </a:p>
          <a:p>
            <a:r>
              <a:rPr lang="en-GB" dirty="0">
                <a:latin typeface="+mn-lt"/>
              </a:rPr>
              <a:t>The patient denies any CHF symptoms and, on exam, is in chronic AF with HR 73.</a:t>
            </a:r>
          </a:p>
          <a:p>
            <a:r>
              <a:rPr lang="en-GB" dirty="0">
                <a:latin typeface="+mn-lt"/>
              </a:rPr>
              <a:t>The patient also has an eGFR of 41 mL/min. Cr 1.4 and 73 kg.</a:t>
            </a:r>
          </a:p>
          <a:p>
            <a:r>
              <a:rPr lang="en-GB" dirty="0">
                <a:latin typeface="+mn-lt"/>
              </a:rPr>
              <a:t>Current medications include ASA 81 mg, metformin, amlodipine, atorvastatin, and multivitamin</a:t>
            </a:r>
          </a:p>
          <a:p>
            <a:r>
              <a:rPr lang="en-GB" dirty="0">
                <a:latin typeface="+mn-lt"/>
              </a:rPr>
              <a:t>The patient and family are interested in determining if he should be on an OAC. They are also worried he is unsteady at times.</a:t>
            </a:r>
          </a:p>
        </p:txBody>
      </p:sp>
      <p:sp>
        <p:nvSpPr>
          <p:cNvPr id="8" name="Title 7">
            <a:extLst>
              <a:ext uri="{FF2B5EF4-FFF2-40B4-BE49-F238E27FC236}">
                <a16:creationId xmlns:a16="http://schemas.microsoft.com/office/drawing/2014/main" id="{861F6C53-0206-785A-094A-4125324D57D8}"/>
              </a:ext>
            </a:extLst>
          </p:cNvPr>
          <p:cNvSpPr>
            <a:spLocks noGrp="1"/>
          </p:cNvSpPr>
          <p:nvPr>
            <p:ph type="title"/>
          </p:nvPr>
        </p:nvSpPr>
        <p:spPr/>
        <p:txBody>
          <a:bodyPr/>
          <a:lstStyle/>
          <a:p>
            <a:r>
              <a:rPr lang="en-GB" dirty="0"/>
              <a:t>Case Study – Arturo </a:t>
            </a:r>
            <a:r>
              <a:rPr lang="en-GB" dirty="0" err="1"/>
              <a:t>Feliz</a:t>
            </a:r>
            <a:endParaRPr lang="en-US" dirty="0"/>
          </a:p>
        </p:txBody>
      </p:sp>
      <p:sp>
        <p:nvSpPr>
          <p:cNvPr id="2" name="Footer Placeholder 4">
            <a:extLst>
              <a:ext uri="{FF2B5EF4-FFF2-40B4-BE49-F238E27FC236}">
                <a16:creationId xmlns:a16="http://schemas.microsoft.com/office/drawing/2014/main" id="{C66480F1-1B42-A9DE-B84E-21EF7E22A340}"/>
              </a:ext>
            </a:extLst>
          </p:cNvPr>
          <p:cNvSpPr>
            <a:spLocks noGrp="1"/>
          </p:cNvSpPr>
          <p:nvPr>
            <p:ph type="ftr" sz="quarter" idx="3"/>
          </p:nvPr>
        </p:nvSpPr>
        <p:spPr>
          <a:xfrm>
            <a:off x="838200" y="6356350"/>
            <a:ext cx="10515600" cy="365125"/>
          </a:xfrm>
        </p:spPr>
        <p:txBody>
          <a:bodyPr/>
          <a:lstStyle/>
          <a:p>
            <a:r>
              <a:rPr lang="en-US" dirty="0"/>
              <a:t>AF, atrial fibrillation; ASA, aspirin; CHF, congestive heart failure; Cr, creatinine; eGFR, estimated glomerular filtration; HR heart rate; OAC, oral anticoagulant.</a:t>
            </a:r>
          </a:p>
        </p:txBody>
      </p:sp>
    </p:spTree>
    <p:extLst>
      <p:ext uri="{BB962C8B-B14F-4D97-AF65-F5344CB8AC3E}">
        <p14:creationId xmlns:p14="http://schemas.microsoft.com/office/powerpoint/2010/main" val="2051522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32F6E71-CED1-5555-0AAA-DA6ED2AFC83F}"/>
              </a:ext>
            </a:extLst>
          </p:cNvPr>
          <p:cNvSpPr>
            <a:spLocks noGrp="1"/>
          </p:cNvSpPr>
          <p:nvPr>
            <p:ph idx="1"/>
          </p:nvPr>
        </p:nvSpPr>
        <p:spPr/>
        <p:txBody>
          <a:bodyPr/>
          <a:lstStyle/>
          <a:p>
            <a:r>
              <a:rPr lang="en-US" dirty="0">
                <a:latin typeface="+mn-lt"/>
              </a:rPr>
              <a:t>Patient risk </a:t>
            </a:r>
          </a:p>
          <a:p>
            <a:r>
              <a:rPr lang="en-US" dirty="0">
                <a:latin typeface="+mn-lt"/>
              </a:rPr>
              <a:t>What and how do we treat him</a:t>
            </a:r>
          </a:p>
          <a:p>
            <a:pPr lvl="1"/>
            <a:r>
              <a:rPr lang="en-US" dirty="0">
                <a:latin typeface="+mn-lt"/>
              </a:rPr>
              <a:t>Shared decision-making</a:t>
            </a:r>
          </a:p>
          <a:p>
            <a:r>
              <a:rPr lang="en-US" dirty="0">
                <a:latin typeface="+mn-lt"/>
              </a:rPr>
              <a:t>What about bleeding risk reduction</a:t>
            </a:r>
          </a:p>
          <a:p>
            <a:r>
              <a:rPr lang="en-US" dirty="0">
                <a:latin typeface="+mn-lt"/>
              </a:rPr>
              <a:t>What about rhythm control</a:t>
            </a:r>
          </a:p>
        </p:txBody>
      </p:sp>
      <p:sp>
        <p:nvSpPr>
          <p:cNvPr id="2" name="Title 1">
            <a:extLst>
              <a:ext uri="{FF2B5EF4-FFF2-40B4-BE49-F238E27FC236}">
                <a16:creationId xmlns:a16="http://schemas.microsoft.com/office/drawing/2014/main" id="{401918DE-33DA-FDEB-1FCE-E67BD708696B}"/>
              </a:ext>
            </a:extLst>
          </p:cNvPr>
          <p:cNvSpPr>
            <a:spLocks noGrp="1"/>
          </p:cNvSpPr>
          <p:nvPr>
            <p:ph type="title"/>
          </p:nvPr>
        </p:nvSpPr>
        <p:spPr/>
        <p:txBody>
          <a:bodyPr/>
          <a:lstStyle/>
          <a:p>
            <a:r>
              <a:rPr lang="en-US" dirty="0"/>
              <a:t>Guideline Updates and Recommendations</a:t>
            </a:r>
          </a:p>
        </p:txBody>
      </p:sp>
    </p:spTree>
    <p:extLst>
      <p:ext uri="{BB962C8B-B14F-4D97-AF65-F5344CB8AC3E}">
        <p14:creationId xmlns:p14="http://schemas.microsoft.com/office/powerpoint/2010/main" val="3126737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6F61E6-A412-0B43-9D47-052C0F794144}"/>
              </a:ext>
            </a:extLst>
          </p:cNvPr>
          <p:cNvSpPr>
            <a:spLocks noGrp="1"/>
          </p:cNvSpPr>
          <p:nvPr>
            <p:ph idx="1"/>
          </p:nvPr>
        </p:nvSpPr>
        <p:spPr/>
        <p:txBody>
          <a:bodyPr>
            <a:normAutofit fontScale="92500" lnSpcReduction="20000"/>
          </a:bodyPr>
          <a:lstStyle/>
          <a:p>
            <a:r>
              <a:rPr lang="en-US" dirty="0">
                <a:latin typeface="+mn-lt"/>
              </a:rPr>
              <a:t>Should we treat him</a:t>
            </a:r>
          </a:p>
          <a:p>
            <a:r>
              <a:rPr lang="en-US" dirty="0">
                <a:latin typeface="+mn-lt"/>
              </a:rPr>
              <a:t>What and how should we treat him</a:t>
            </a:r>
          </a:p>
          <a:p>
            <a:pPr lvl="1"/>
            <a:r>
              <a:rPr lang="en-US" dirty="0">
                <a:latin typeface="+mn-lt"/>
              </a:rPr>
              <a:t>DOAC </a:t>
            </a:r>
          </a:p>
          <a:p>
            <a:pPr lvl="2"/>
            <a:r>
              <a:rPr lang="en-US" dirty="0" err="1">
                <a:latin typeface="+mn-lt"/>
              </a:rPr>
              <a:t>Apix</a:t>
            </a:r>
            <a:r>
              <a:rPr lang="en-US" dirty="0">
                <a:latin typeface="+mn-lt"/>
              </a:rPr>
              <a:t> 2.5 BD</a:t>
            </a:r>
          </a:p>
          <a:p>
            <a:pPr lvl="2"/>
            <a:r>
              <a:rPr lang="en-US" dirty="0" err="1">
                <a:latin typeface="+mn-lt"/>
              </a:rPr>
              <a:t>Apix</a:t>
            </a:r>
            <a:r>
              <a:rPr lang="en-US" dirty="0">
                <a:latin typeface="+mn-lt"/>
              </a:rPr>
              <a:t> 5.0 BD</a:t>
            </a:r>
          </a:p>
          <a:p>
            <a:pPr lvl="2"/>
            <a:r>
              <a:rPr lang="en-US" dirty="0">
                <a:latin typeface="+mn-lt"/>
              </a:rPr>
              <a:t>Riva 15 QD</a:t>
            </a:r>
          </a:p>
          <a:p>
            <a:pPr lvl="2"/>
            <a:r>
              <a:rPr lang="en-US" dirty="0">
                <a:latin typeface="+mn-lt"/>
              </a:rPr>
              <a:t>Riva 20 QD</a:t>
            </a:r>
          </a:p>
          <a:p>
            <a:pPr lvl="2"/>
            <a:r>
              <a:rPr lang="en-US" dirty="0" err="1">
                <a:latin typeface="+mn-lt"/>
              </a:rPr>
              <a:t>Dabi</a:t>
            </a:r>
            <a:r>
              <a:rPr lang="en-US" dirty="0">
                <a:latin typeface="+mn-lt"/>
              </a:rPr>
              <a:t> 75 mg</a:t>
            </a:r>
          </a:p>
          <a:p>
            <a:pPr lvl="2"/>
            <a:r>
              <a:rPr lang="en-US" dirty="0" err="1">
                <a:latin typeface="+mn-lt"/>
              </a:rPr>
              <a:t>Dabi</a:t>
            </a:r>
            <a:r>
              <a:rPr lang="en-US" dirty="0">
                <a:latin typeface="+mn-lt"/>
              </a:rPr>
              <a:t> 150 mg</a:t>
            </a:r>
          </a:p>
          <a:p>
            <a:pPr lvl="2"/>
            <a:r>
              <a:rPr lang="en-US" dirty="0">
                <a:latin typeface="+mn-lt"/>
              </a:rPr>
              <a:t>LAA Occlusion</a:t>
            </a:r>
          </a:p>
          <a:p>
            <a:pPr lvl="1"/>
            <a:r>
              <a:rPr lang="en-US" dirty="0">
                <a:latin typeface="+mn-lt"/>
              </a:rPr>
              <a:t>Warfarin</a:t>
            </a:r>
          </a:p>
          <a:p>
            <a:r>
              <a:rPr lang="en-US" dirty="0">
                <a:latin typeface="+mn-lt"/>
              </a:rPr>
              <a:t>What can we do to reduce bleeding risk</a:t>
            </a:r>
          </a:p>
          <a:p>
            <a:r>
              <a:rPr lang="en-US" dirty="0">
                <a:latin typeface="+mn-lt"/>
              </a:rPr>
              <a:t>What about rhythm control</a:t>
            </a:r>
          </a:p>
        </p:txBody>
      </p:sp>
      <p:sp>
        <p:nvSpPr>
          <p:cNvPr id="2" name="Title 1">
            <a:extLst>
              <a:ext uri="{FF2B5EF4-FFF2-40B4-BE49-F238E27FC236}">
                <a16:creationId xmlns:a16="http://schemas.microsoft.com/office/drawing/2014/main" id="{4FE332AE-2BC4-7B4B-BE3E-6E44047D9378}"/>
              </a:ext>
            </a:extLst>
          </p:cNvPr>
          <p:cNvSpPr>
            <a:spLocks noGrp="1"/>
          </p:cNvSpPr>
          <p:nvPr>
            <p:ph type="title"/>
          </p:nvPr>
        </p:nvSpPr>
        <p:spPr/>
        <p:txBody>
          <a:bodyPr/>
          <a:lstStyle/>
          <a:p>
            <a:r>
              <a:rPr lang="en-US" dirty="0"/>
              <a:t>Key Questions</a:t>
            </a:r>
          </a:p>
        </p:txBody>
      </p:sp>
      <p:sp>
        <p:nvSpPr>
          <p:cNvPr id="4" name="Footer Placeholder 4">
            <a:extLst>
              <a:ext uri="{FF2B5EF4-FFF2-40B4-BE49-F238E27FC236}">
                <a16:creationId xmlns:a16="http://schemas.microsoft.com/office/drawing/2014/main" id="{55F41B26-8E5D-E7E5-0C12-B60A8AA9578F}"/>
              </a:ext>
            </a:extLst>
          </p:cNvPr>
          <p:cNvSpPr>
            <a:spLocks noGrp="1"/>
          </p:cNvSpPr>
          <p:nvPr>
            <p:ph type="ftr" sz="quarter" idx="3"/>
          </p:nvPr>
        </p:nvSpPr>
        <p:spPr>
          <a:xfrm>
            <a:off x="838200" y="6356350"/>
            <a:ext cx="10515600" cy="365125"/>
          </a:xfrm>
        </p:spPr>
        <p:txBody>
          <a:bodyPr/>
          <a:lstStyle/>
          <a:p>
            <a:r>
              <a:rPr lang="en-US" dirty="0"/>
              <a:t>DOAC, direct oral anticoagulant; LAA, left atrial appendage.</a:t>
            </a:r>
          </a:p>
        </p:txBody>
      </p:sp>
    </p:spTree>
    <p:extLst>
      <p:ext uri="{BB962C8B-B14F-4D97-AF65-F5344CB8AC3E}">
        <p14:creationId xmlns:p14="http://schemas.microsoft.com/office/powerpoint/2010/main" val="2022180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838200" y="1285337"/>
            <a:ext cx="10515600" cy="716184"/>
          </a:xfrm>
        </p:spPr>
        <p:txBody>
          <a:bodyPr/>
          <a:lstStyle/>
          <a:p>
            <a:r>
              <a:rPr lang="en-US" dirty="0">
                <a:latin typeface="+mn-lt"/>
              </a:rPr>
              <a:t>Pooled events across all four phase III trials</a:t>
            </a:r>
          </a:p>
        </p:txBody>
      </p:sp>
      <p:sp>
        <p:nvSpPr>
          <p:cNvPr id="2" name="Title 1"/>
          <p:cNvSpPr>
            <a:spLocks noGrp="1"/>
          </p:cNvSpPr>
          <p:nvPr>
            <p:ph type="title"/>
          </p:nvPr>
        </p:nvSpPr>
        <p:spPr/>
        <p:txBody>
          <a:bodyPr>
            <a:normAutofit/>
          </a:bodyPr>
          <a:lstStyle/>
          <a:p>
            <a:r>
              <a:rPr lang="en-GB" dirty="0"/>
              <a:t>NOACs Significantly Reduce Haemorrhagic Stroke and All-Cause Mortality Versus Warfarin</a:t>
            </a:r>
          </a:p>
        </p:txBody>
      </p:sp>
      <p:sp>
        <p:nvSpPr>
          <p:cNvPr id="5" name="Footer Placeholder 4">
            <a:extLst>
              <a:ext uri="{FF2B5EF4-FFF2-40B4-BE49-F238E27FC236}">
                <a16:creationId xmlns:a16="http://schemas.microsoft.com/office/drawing/2014/main" id="{D02D56F5-F1ED-5288-AD3B-BF9E47684BBF}"/>
              </a:ext>
            </a:extLst>
          </p:cNvPr>
          <p:cNvSpPr>
            <a:spLocks noGrp="1"/>
          </p:cNvSpPr>
          <p:nvPr>
            <p:ph type="ftr" sz="quarter" idx="3"/>
          </p:nvPr>
        </p:nvSpPr>
        <p:spPr/>
        <p:txBody>
          <a:bodyPr/>
          <a:lstStyle/>
          <a:p>
            <a:r>
              <a:rPr lang="en-US" dirty="0"/>
              <a:t>NOAC, non-vitamin K oral anticoagulant; VKA, vitamin K antagonist.</a:t>
            </a:r>
          </a:p>
          <a:p>
            <a:r>
              <a:rPr lang="en-US" dirty="0"/>
              <a:t>Ruff CT, et al. </a:t>
            </a:r>
            <a:r>
              <a:rPr lang="en-US" i="1" dirty="0"/>
              <a:t>Lancet. </a:t>
            </a:r>
            <a:r>
              <a:rPr lang="en-US" dirty="0"/>
              <a:t>2014;383:955-962.</a:t>
            </a:r>
          </a:p>
        </p:txBody>
      </p:sp>
      <p:graphicFrame>
        <p:nvGraphicFramePr>
          <p:cNvPr id="17" name="Table Placeholder 6">
            <a:extLst>
              <a:ext uri="{FF2B5EF4-FFF2-40B4-BE49-F238E27FC236}">
                <a16:creationId xmlns:a16="http://schemas.microsoft.com/office/drawing/2014/main" id="{D9FCB75B-312C-43D2-886D-7A664032D48D}"/>
              </a:ext>
            </a:extLst>
          </p:cNvPr>
          <p:cNvGraphicFramePr>
            <a:graphicFrameLocks/>
          </p:cNvGraphicFramePr>
          <p:nvPr>
            <p:extLst>
              <p:ext uri="{D42A27DB-BD31-4B8C-83A1-F6EECF244321}">
                <p14:modId xmlns:p14="http://schemas.microsoft.com/office/powerpoint/2010/main" val="535383061"/>
              </p:ext>
            </p:extLst>
          </p:nvPr>
        </p:nvGraphicFramePr>
        <p:xfrm>
          <a:off x="2045335" y="2202379"/>
          <a:ext cx="8280148" cy="2513304"/>
        </p:xfrm>
        <a:graphic>
          <a:graphicData uri="http://schemas.openxmlformats.org/drawingml/2006/table">
            <a:tbl>
              <a:tblPr firstRow="1" bandRow="1"/>
              <a:tblGrid>
                <a:gridCol w="1654969">
                  <a:extLst>
                    <a:ext uri="{9D8B030D-6E8A-4147-A177-3AD203B41FA5}">
                      <a16:colId xmlns:a16="http://schemas.microsoft.com/office/drawing/2014/main" val="20000"/>
                    </a:ext>
                  </a:extLst>
                </a:gridCol>
                <a:gridCol w="1044116">
                  <a:extLst>
                    <a:ext uri="{9D8B030D-6E8A-4147-A177-3AD203B41FA5}">
                      <a16:colId xmlns:a16="http://schemas.microsoft.com/office/drawing/2014/main" val="20001"/>
                    </a:ext>
                  </a:extLst>
                </a:gridCol>
                <a:gridCol w="1044116">
                  <a:extLst>
                    <a:ext uri="{9D8B030D-6E8A-4147-A177-3AD203B41FA5}">
                      <a16:colId xmlns:a16="http://schemas.microsoft.com/office/drawing/2014/main" val="20002"/>
                    </a:ext>
                  </a:extLst>
                </a:gridCol>
                <a:gridCol w="2339923">
                  <a:extLst>
                    <a:ext uri="{9D8B030D-6E8A-4147-A177-3AD203B41FA5}">
                      <a16:colId xmlns:a16="http://schemas.microsoft.com/office/drawing/2014/main" val="20003"/>
                    </a:ext>
                  </a:extLst>
                </a:gridCol>
                <a:gridCol w="1171767">
                  <a:extLst>
                    <a:ext uri="{9D8B030D-6E8A-4147-A177-3AD203B41FA5}">
                      <a16:colId xmlns:a16="http://schemas.microsoft.com/office/drawing/2014/main" val="20004"/>
                    </a:ext>
                  </a:extLst>
                </a:gridCol>
                <a:gridCol w="1025257">
                  <a:extLst>
                    <a:ext uri="{9D8B030D-6E8A-4147-A177-3AD203B41FA5}">
                      <a16:colId xmlns:a16="http://schemas.microsoft.com/office/drawing/2014/main" val="20005"/>
                    </a:ext>
                  </a:extLst>
                </a:gridCol>
              </a:tblGrid>
              <a:tr h="582930">
                <a:tc>
                  <a:txBody>
                    <a:bodyPr/>
                    <a:lstStyle>
                      <a:lvl1pPr marL="0" algn="l" defTabSz="914400" rtl="0" eaLnBrk="1" latinLnBrk="0" hangingPunct="1">
                        <a:defRPr sz="1800" b="1" kern="1200">
                          <a:solidFill>
                            <a:schemeClr val="tx1"/>
                          </a:solidFill>
                          <a:latin typeface="Arial"/>
                        </a:defRPr>
                      </a:lvl1pPr>
                      <a:lvl2pPr marL="457200" algn="l" defTabSz="914400" rtl="0" eaLnBrk="1" latinLnBrk="0" hangingPunct="1">
                        <a:defRPr sz="1800" b="1" kern="1200">
                          <a:solidFill>
                            <a:schemeClr val="tx1"/>
                          </a:solidFill>
                          <a:latin typeface="Arial"/>
                        </a:defRPr>
                      </a:lvl2pPr>
                      <a:lvl3pPr marL="914400" algn="l" defTabSz="914400" rtl="0" eaLnBrk="1" latinLnBrk="0" hangingPunct="1">
                        <a:defRPr sz="1800" b="1" kern="1200">
                          <a:solidFill>
                            <a:schemeClr val="tx1"/>
                          </a:solidFill>
                          <a:latin typeface="Arial"/>
                        </a:defRPr>
                      </a:lvl3pPr>
                      <a:lvl4pPr marL="1371600" algn="l" defTabSz="914400" rtl="0" eaLnBrk="1" latinLnBrk="0" hangingPunct="1">
                        <a:defRPr sz="1800" b="1" kern="1200">
                          <a:solidFill>
                            <a:schemeClr val="tx1"/>
                          </a:solidFill>
                          <a:latin typeface="Arial"/>
                        </a:defRPr>
                      </a:lvl4pPr>
                      <a:lvl5pPr marL="1828800" algn="l" defTabSz="914400" rtl="0" eaLnBrk="1" latinLnBrk="0" hangingPunct="1">
                        <a:defRPr sz="1800" b="1" kern="1200">
                          <a:solidFill>
                            <a:schemeClr val="tx1"/>
                          </a:solidFill>
                          <a:latin typeface="Arial"/>
                        </a:defRPr>
                      </a:lvl5pPr>
                      <a:lvl6pPr marL="2286000" algn="l" defTabSz="914400" rtl="0" eaLnBrk="1" latinLnBrk="0" hangingPunct="1">
                        <a:defRPr sz="1800" b="1" kern="1200">
                          <a:solidFill>
                            <a:schemeClr val="tx1"/>
                          </a:solidFill>
                          <a:latin typeface="Arial"/>
                        </a:defRPr>
                      </a:lvl6pPr>
                      <a:lvl7pPr marL="2743200" algn="l" defTabSz="914400" rtl="0" eaLnBrk="1" latinLnBrk="0" hangingPunct="1">
                        <a:defRPr sz="1800" b="1" kern="1200">
                          <a:solidFill>
                            <a:schemeClr val="tx1"/>
                          </a:solidFill>
                          <a:latin typeface="Arial"/>
                        </a:defRPr>
                      </a:lvl7pPr>
                      <a:lvl8pPr marL="3200400" algn="l" defTabSz="914400" rtl="0" eaLnBrk="1" latinLnBrk="0" hangingPunct="1">
                        <a:defRPr sz="1800" b="1" kern="1200">
                          <a:solidFill>
                            <a:schemeClr val="tx1"/>
                          </a:solidFill>
                          <a:latin typeface="Arial"/>
                        </a:defRPr>
                      </a:lvl8pPr>
                      <a:lvl9pPr marL="3657600" algn="l" defTabSz="914400" rtl="0" eaLnBrk="1" latinLnBrk="0" hangingPunct="1">
                        <a:defRPr sz="1800" b="1" kern="1200">
                          <a:solidFill>
                            <a:schemeClr val="tx1"/>
                          </a:solidFill>
                          <a:latin typeface="Arial"/>
                        </a:defRPr>
                      </a:lvl9pPr>
                    </a:lstStyle>
                    <a:p>
                      <a:endParaRPr lang="en-GB" sz="1100" b="0" dirty="0">
                        <a:solidFill>
                          <a:schemeClr val="tx1"/>
                        </a:solidFill>
                      </a:endParaRPr>
                    </a:p>
                  </a:txBody>
                  <a:tcPr marL="91917" marR="91917" marT="34290" marB="34290" anchor="ctr">
                    <a:lnL>
                      <a:noFill/>
                    </a:lnL>
                    <a:lnR>
                      <a:noFill/>
                    </a:lnR>
                    <a:lnT w="12700" cmpd="sng">
                      <a:noFill/>
                    </a:lnT>
                    <a:lnB w="12700" cmpd="sng">
                      <a:no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Arial"/>
                        </a:defRPr>
                      </a:lvl1pPr>
                      <a:lvl2pPr marL="457200" algn="l" defTabSz="914400" rtl="0" eaLnBrk="1" latinLnBrk="0" hangingPunct="1">
                        <a:defRPr sz="1800" b="1" kern="1200">
                          <a:solidFill>
                            <a:schemeClr val="tx1"/>
                          </a:solidFill>
                          <a:latin typeface="Arial"/>
                        </a:defRPr>
                      </a:lvl2pPr>
                      <a:lvl3pPr marL="914400" algn="l" defTabSz="914400" rtl="0" eaLnBrk="1" latinLnBrk="0" hangingPunct="1">
                        <a:defRPr sz="1800" b="1" kern="1200">
                          <a:solidFill>
                            <a:schemeClr val="tx1"/>
                          </a:solidFill>
                          <a:latin typeface="Arial"/>
                        </a:defRPr>
                      </a:lvl3pPr>
                      <a:lvl4pPr marL="1371600" algn="l" defTabSz="914400" rtl="0" eaLnBrk="1" latinLnBrk="0" hangingPunct="1">
                        <a:defRPr sz="1800" b="1" kern="1200">
                          <a:solidFill>
                            <a:schemeClr val="tx1"/>
                          </a:solidFill>
                          <a:latin typeface="Arial"/>
                        </a:defRPr>
                      </a:lvl4pPr>
                      <a:lvl5pPr marL="1828800" algn="l" defTabSz="914400" rtl="0" eaLnBrk="1" latinLnBrk="0" hangingPunct="1">
                        <a:defRPr sz="1800" b="1" kern="1200">
                          <a:solidFill>
                            <a:schemeClr val="tx1"/>
                          </a:solidFill>
                          <a:latin typeface="Arial"/>
                        </a:defRPr>
                      </a:lvl5pPr>
                      <a:lvl6pPr marL="2286000" algn="l" defTabSz="914400" rtl="0" eaLnBrk="1" latinLnBrk="0" hangingPunct="1">
                        <a:defRPr sz="1800" b="1" kern="1200">
                          <a:solidFill>
                            <a:schemeClr val="tx1"/>
                          </a:solidFill>
                          <a:latin typeface="Arial"/>
                        </a:defRPr>
                      </a:lvl6pPr>
                      <a:lvl7pPr marL="2743200" algn="l" defTabSz="914400" rtl="0" eaLnBrk="1" latinLnBrk="0" hangingPunct="1">
                        <a:defRPr sz="1800" b="1" kern="1200">
                          <a:solidFill>
                            <a:schemeClr val="tx1"/>
                          </a:solidFill>
                          <a:latin typeface="Arial"/>
                        </a:defRPr>
                      </a:lvl7pPr>
                      <a:lvl8pPr marL="3200400" algn="l" defTabSz="914400" rtl="0" eaLnBrk="1" latinLnBrk="0" hangingPunct="1">
                        <a:defRPr sz="1800" b="1" kern="1200">
                          <a:solidFill>
                            <a:schemeClr val="tx1"/>
                          </a:solidFill>
                          <a:latin typeface="Arial"/>
                        </a:defRPr>
                      </a:lvl8pPr>
                      <a:lvl9pPr marL="3657600" algn="l" defTabSz="914400" rtl="0" eaLnBrk="1" latinLnBrk="0" hangingPunct="1">
                        <a:defRPr sz="1800" b="1" kern="1200">
                          <a:solidFill>
                            <a:schemeClr val="tx1"/>
                          </a:solidFill>
                          <a:latin typeface="Arial"/>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1" noProof="0" dirty="0">
                          <a:solidFill>
                            <a:schemeClr val="bg2"/>
                          </a:solidFill>
                        </a:rPr>
                        <a:t>Pooled NOAC (events)</a:t>
                      </a:r>
                    </a:p>
                  </a:txBody>
                  <a:tcPr marL="91917" marR="91917" marT="34290" marB="34290" anchor="ctr">
                    <a:lnL>
                      <a:noFill/>
                    </a:lnL>
                    <a:lnR>
                      <a:noFill/>
                    </a:lnR>
                    <a:lnT w="12700" cmpd="sng">
                      <a:noFill/>
                    </a:lnT>
                    <a:lnB w="12700" cmpd="sng">
                      <a:no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Arial"/>
                        </a:defRPr>
                      </a:lvl1pPr>
                      <a:lvl2pPr marL="457200" algn="l" defTabSz="914400" rtl="0" eaLnBrk="1" latinLnBrk="0" hangingPunct="1">
                        <a:defRPr sz="1800" b="1" kern="1200">
                          <a:solidFill>
                            <a:schemeClr val="tx1"/>
                          </a:solidFill>
                          <a:latin typeface="Arial"/>
                        </a:defRPr>
                      </a:lvl2pPr>
                      <a:lvl3pPr marL="914400" algn="l" defTabSz="914400" rtl="0" eaLnBrk="1" latinLnBrk="0" hangingPunct="1">
                        <a:defRPr sz="1800" b="1" kern="1200">
                          <a:solidFill>
                            <a:schemeClr val="tx1"/>
                          </a:solidFill>
                          <a:latin typeface="Arial"/>
                        </a:defRPr>
                      </a:lvl3pPr>
                      <a:lvl4pPr marL="1371600" algn="l" defTabSz="914400" rtl="0" eaLnBrk="1" latinLnBrk="0" hangingPunct="1">
                        <a:defRPr sz="1800" b="1" kern="1200">
                          <a:solidFill>
                            <a:schemeClr val="tx1"/>
                          </a:solidFill>
                          <a:latin typeface="Arial"/>
                        </a:defRPr>
                      </a:lvl4pPr>
                      <a:lvl5pPr marL="1828800" algn="l" defTabSz="914400" rtl="0" eaLnBrk="1" latinLnBrk="0" hangingPunct="1">
                        <a:defRPr sz="1800" b="1" kern="1200">
                          <a:solidFill>
                            <a:schemeClr val="tx1"/>
                          </a:solidFill>
                          <a:latin typeface="Arial"/>
                        </a:defRPr>
                      </a:lvl5pPr>
                      <a:lvl6pPr marL="2286000" algn="l" defTabSz="914400" rtl="0" eaLnBrk="1" latinLnBrk="0" hangingPunct="1">
                        <a:defRPr sz="1800" b="1" kern="1200">
                          <a:solidFill>
                            <a:schemeClr val="tx1"/>
                          </a:solidFill>
                          <a:latin typeface="Arial"/>
                        </a:defRPr>
                      </a:lvl6pPr>
                      <a:lvl7pPr marL="2743200" algn="l" defTabSz="914400" rtl="0" eaLnBrk="1" latinLnBrk="0" hangingPunct="1">
                        <a:defRPr sz="1800" b="1" kern="1200">
                          <a:solidFill>
                            <a:schemeClr val="tx1"/>
                          </a:solidFill>
                          <a:latin typeface="Arial"/>
                        </a:defRPr>
                      </a:lvl7pPr>
                      <a:lvl8pPr marL="3200400" algn="l" defTabSz="914400" rtl="0" eaLnBrk="1" latinLnBrk="0" hangingPunct="1">
                        <a:defRPr sz="1800" b="1" kern="1200">
                          <a:solidFill>
                            <a:schemeClr val="tx1"/>
                          </a:solidFill>
                          <a:latin typeface="Arial"/>
                        </a:defRPr>
                      </a:lvl8pPr>
                      <a:lvl9pPr marL="3657600" algn="l" defTabSz="914400" rtl="0" eaLnBrk="1" latinLnBrk="0" hangingPunct="1">
                        <a:defRPr sz="1800" b="1" kern="1200">
                          <a:solidFill>
                            <a:schemeClr val="tx1"/>
                          </a:solidFill>
                          <a:latin typeface="Arial"/>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noProof="0" dirty="0">
                          <a:solidFill>
                            <a:schemeClr val="accent6"/>
                          </a:solidFill>
                        </a:rPr>
                        <a:t>Pooled warfarin </a:t>
                      </a:r>
                      <a:r>
                        <a:rPr lang="en-US" sz="1100" dirty="0">
                          <a:solidFill>
                            <a:schemeClr val="accent6"/>
                          </a:solidFill>
                        </a:rPr>
                        <a:t>(events)</a:t>
                      </a:r>
                    </a:p>
                  </a:txBody>
                  <a:tcPr marL="36625" marR="40287" marT="34290" marB="34290" anchor="ctr">
                    <a:lnL>
                      <a:noFill/>
                    </a:lnL>
                    <a:lnR>
                      <a:noFill/>
                    </a:lnR>
                    <a:lnT w="12700" cmpd="sng">
                      <a:noFill/>
                    </a:lnT>
                    <a:lnB w="12700" cmpd="sng">
                      <a:no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Arial"/>
                        </a:defRPr>
                      </a:lvl1pPr>
                      <a:lvl2pPr marL="457200" algn="l" defTabSz="914400" rtl="0" eaLnBrk="1" latinLnBrk="0" hangingPunct="1">
                        <a:defRPr sz="1800" b="1" kern="1200">
                          <a:solidFill>
                            <a:schemeClr val="tx1"/>
                          </a:solidFill>
                          <a:latin typeface="Arial"/>
                        </a:defRPr>
                      </a:lvl2pPr>
                      <a:lvl3pPr marL="914400" algn="l" defTabSz="914400" rtl="0" eaLnBrk="1" latinLnBrk="0" hangingPunct="1">
                        <a:defRPr sz="1800" b="1" kern="1200">
                          <a:solidFill>
                            <a:schemeClr val="tx1"/>
                          </a:solidFill>
                          <a:latin typeface="Arial"/>
                        </a:defRPr>
                      </a:lvl3pPr>
                      <a:lvl4pPr marL="1371600" algn="l" defTabSz="914400" rtl="0" eaLnBrk="1" latinLnBrk="0" hangingPunct="1">
                        <a:defRPr sz="1800" b="1" kern="1200">
                          <a:solidFill>
                            <a:schemeClr val="tx1"/>
                          </a:solidFill>
                          <a:latin typeface="Arial"/>
                        </a:defRPr>
                      </a:lvl4pPr>
                      <a:lvl5pPr marL="1828800" algn="l" defTabSz="914400" rtl="0" eaLnBrk="1" latinLnBrk="0" hangingPunct="1">
                        <a:defRPr sz="1800" b="1" kern="1200">
                          <a:solidFill>
                            <a:schemeClr val="tx1"/>
                          </a:solidFill>
                          <a:latin typeface="Arial"/>
                        </a:defRPr>
                      </a:lvl5pPr>
                      <a:lvl6pPr marL="2286000" algn="l" defTabSz="914400" rtl="0" eaLnBrk="1" latinLnBrk="0" hangingPunct="1">
                        <a:defRPr sz="1800" b="1" kern="1200">
                          <a:solidFill>
                            <a:schemeClr val="tx1"/>
                          </a:solidFill>
                          <a:latin typeface="Arial"/>
                        </a:defRPr>
                      </a:lvl6pPr>
                      <a:lvl7pPr marL="2743200" algn="l" defTabSz="914400" rtl="0" eaLnBrk="1" latinLnBrk="0" hangingPunct="1">
                        <a:defRPr sz="1800" b="1" kern="1200">
                          <a:solidFill>
                            <a:schemeClr val="tx1"/>
                          </a:solidFill>
                          <a:latin typeface="Arial"/>
                        </a:defRPr>
                      </a:lvl7pPr>
                      <a:lvl8pPr marL="3200400" algn="l" defTabSz="914400" rtl="0" eaLnBrk="1" latinLnBrk="0" hangingPunct="1">
                        <a:defRPr sz="1800" b="1" kern="1200">
                          <a:solidFill>
                            <a:schemeClr val="tx1"/>
                          </a:solidFill>
                          <a:latin typeface="Arial"/>
                        </a:defRPr>
                      </a:lvl8pPr>
                      <a:lvl9pPr marL="3657600" algn="l" defTabSz="914400" rtl="0" eaLnBrk="1" latinLnBrk="0" hangingPunct="1">
                        <a:defRPr sz="1800" b="1" kern="1200">
                          <a:solidFill>
                            <a:schemeClr val="tx1"/>
                          </a:solidFill>
                          <a:latin typeface="Arial"/>
                        </a:defRPr>
                      </a:lvl9pPr>
                    </a:lstStyle>
                    <a:p>
                      <a:pPr algn="ctr"/>
                      <a:endParaRPr lang="en-GB" sz="1100" b="0" dirty="0">
                        <a:solidFill>
                          <a:schemeClr val="tx1"/>
                        </a:solidFill>
                      </a:endParaRPr>
                    </a:p>
                  </a:txBody>
                  <a:tcPr marL="91917" marR="91917" marT="34290" marB="34290" anchor="ctr">
                    <a:lnL>
                      <a:noFill/>
                    </a:lnL>
                    <a:lnR>
                      <a:noFill/>
                    </a:lnR>
                    <a:lnT w="12700" cmpd="sng">
                      <a:noFill/>
                    </a:lnT>
                    <a:lnB w="12700" cmpd="sng">
                      <a:no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Arial"/>
                        </a:defRPr>
                      </a:lvl1pPr>
                      <a:lvl2pPr marL="457200" algn="l" defTabSz="914400" rtl="0" eaLnBrk="1" latinLnBrk="0" hangingPunct="1">
                        <a:defRPr sz="1800" b="1" kern="1200">
                          <a:solidFill>
                            <a:schemeClr val="tx1"/>
                          </a:solidFill>
                          <a:latin typeface="Arial"/>
                        </a:defRPr>
                      </a:lvl2pPr>
                      <a:lvl3pPr marL="914400" algn="l" defTabSz="914400" rtl="0" eaLnBrk="1" latinLnBrk="0" hangingPunct="1">
                        <a:defRPr sz="1800" b="1" kern="1200">
                          <a:solidFill>
                            <a:schemeClr val="tx1"/>
                          </a:solidFill>
                          <a:latin typeface="Arial"/>
                        </a:defRPr>
                      </a:lvl3pPr>
                      <a:lvl4pPr marL="1371600" algn="l" defTabSz="914400" rtl="0" eaLnBrk="1" latinLnBrk="0" hangingPunct="1">
                        <a:defRPr sz="1800" b="1" kern="1200">
                          <a:solidFill>
                            <a:schemeClr val="tx1"/>
                          </a:solidFill>
                          <a:latin typeface="Arial"/>
                        </a:defRPr>
                      </a:lvl4pPr>
                      <a:lvl5pPr marL="1828800" algn="l" defTabSz="914400" rtl="0" eaLnBrk="1" latinLnBrk="0" hangingPunct="1">
                        <a:defRPr sz="1800" b="1" kern="1200">
                          <a:solidFill>
                            <a:schemeClr val="tx1"/>
                          </a:solidFill>
                          <a:latin typeface="Arial"/>
                        </a:defRPr>
                      </a:lvl5pPr>
                      <a:lvl6pPr marL="2286000" algn="l" defTabSz="914400" rtl="0" eaLnBrk="1" latinLnBrk="0" hangingPunct="1">
                        <a:defRPr sz="1800" b="1" kern="1200">
                          <a:solidFill>
                            <a:schemeClr val="tx1"/>
                          </a:solidFill>
                          <a:latin typeface="Arial"/>
                        </a:defRPr>
                      </a:lvl6pPr>
                      <a:lvl7pPr marL="2743200" algn="l" defTabSz="914400" rtl="0" eaLnBrk="1" latinLnBrk="0" hangingPunct="1">
                        <a:defRPr sz="1800" b="1" kern="1200">
                          <a:solidFill>
                            <a:schemeClr val="tx1"/>
                          </a:solidFill>
                          <a:latin typeface="Arial"/>
                        </a:defRPr>
                      </a:lvl7pPr>
                      <a:lvl8pPr marL="3200400" algn="l" defTabSz="914400" rtl="0" eaLnBrk="1" latinLnBrk="0" hangingPunct="1">
                        <a:defRPr sz="1800" b="1" kern="1200">
                          <a:solidFill>
                            <a:schemeClr val="tx1"/>
                          </a:solidFill>
                          <a:latin typeface="Arial"/>
                        </a:defRPr>
                      </a:lvl8pPr>
                      <a:lvl9pPr marL="3657600" algn="l" defTabSz="914400" rtl="0" eaLnBrk="1" latinLnBrk="0" hangingPunct="1">
                        <a:defRPr sz="1800" b="1" kern="1200">
                          <a:solidFill>
                            <a:schemeClr val="tx1"/>
                          </a:solidFill>
                          <a:latin typeface="Arial"/>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1" dirty="0">
                          <a:solidFill>
                            <a:schemeClr val="tx1">
                              <a:lumMod val="65000"/>
                              <a:lumOff val="35000"/>
                            </a:schemeClr>
                          </a:solidFill>
                        </a:rPr>
                        <a:t>RR </a:t>
                      </a:r>
                      <a:br>
                        <a:rPr lang="en-US" sz="1100" b="1" dirty="0">
                          <a:solidFill>
                            <a:schemeClr val="tx1">
                              <a:lumMod val="65000"/>
                              <a:lumOff val="35000"/>
                            </a:schemeClr>
                          </a:solidFill>
                        </a:rPr>
                      </a:br>
                      <a:r>
                        <a:rPr lang="en-US" sz="1100" b="1" dirty="0">
                          <a:solidFill>
                            <a:schemeClr val="tx1">
                              <a:lumMod val="65000"/>
                              <a:lumOff val="35000"/>
                            </a:schemeClr>
                          </a:solidFill>
                        </a:rPr>
                        <a:t>(95% CI)</a:t>
                      </a:r>
                    </a:p>
                  </a:txBody>
                  <a:tcPr marL="91917" marR="91917" marT="34290" marB="34290" anchor="ctr">
                    <a:lnL>
                      <a:noFill/>
                    </a:lnL>
                    <a:lnR>
                      <a:noFill/>
                    </a:lnR>
                    <a:lnT w="12700" cmpd="sng">
                      <a:noFill/>
                    </a:lnT>
                    <a:lnB w="12700" cmpd="sng">
                      <a:no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Arial"/>
                        </a:defRPr>
                      </a:lvl1pPr>
                      <a:lvl2pPr marL="457200" algn="l" defTabSz="914400" rtl="0" eaLnBrk="1" latinLnBrk="0" hangingPunct="1">
                        <a:defRPr sz="1800" b="1" kern="1200">
                          <a:solidFill>
                            <a:schemeClr val="tx1"/>
                          </a:solidFill>
                          <a:latin typeface="Arial"/>
                        </a:defRPr>
                      </a:lvl2pPr>
                      <a:lvl3pPr marL="914400" algn="l" defTabSz="914400" rtl="0" eaLnBrk="1" latinLnBrk="0" hangingPunct="1">
                        <a:defRPr sz="1800" b="1" kern="1200">
                          <a:solidFill>
                            <a:schemeClr val="tx1"/>
                          </a:solidFill>
                          <a:latin typeface="Arial"/>
                        </a:defRPr>
                      </a:lvl3pPr>
                      <a:lvl4pPr marL="1371600" algn="l" defTabSz="914400" rtl="0" eaLnBrk="1" latinLnBrk="0" hangingPunct="1">
                        <a:defRPr sz="1800" b="1" kern="1200">
                          <a:solidFill>
                            <a:schemeClr val="tx1"/>
                          </a:solidFill>
                          <a:latin typeface="Arial"/>
                        </a:defRPr>
                      </a:lvl4pPr>
                      <a:lvl5pPr marL="1828800" algn="l" defTabSz="914400" rtl="0" eaLnBrk="1" latinLnBrk="0" hangingPunct="1">
                        <a:defRPr sz="1800" b="1" kern="1200">
                          <a:solidFill>
                            <a:schemeClr val="tx1"/>
                          </a:solidFill>
                          <a:latin typeface="Arial"/>
                        </a:defRPr>
                      </a:lvl5pPr>
                      <a:lvl6pPr marL="2286000" algn="l" defTabSz="914400" rtl="0" eaLnBrk="1" latinLnBrk="0" hangingPunct="1">
                        <a:defRPr sz="1800" b="1" kern="1200">
                          <a:solidFill>
                            <a:schemeClr val="tx1"/>
                          </a:solidFill>
                          <a:latin typeface="Arial"/>
                        </a:defRPr>
                      </a:lvl6pPr>
                      <a:lvl7pPr marL="2743200" algn="l" defTabSz="914400" rtl="0" eaLnBrk="1" latinLnBrk="0" hangingPunct="1">
                        <a:defRPr sz="1800" b="1" kern="1200">
                          <a:solidFill>
                            <a:schemeClr val="tx1"/>
                          </a:solidFill>
                          <a:latin typeface="Arial"/>
                        </a:defRPr>
                      </a:lvl7pPr>
                      <a:lvl8pPr marL="3200400" algn="l" defTabSz="914400" rtl="0" eaLnBrk="1" latinLnBrk="0" hangingPunct="1">
                        <a:defRPr sz="1800" b="1" kern="1200">
                          <a:solidFill>
                            <a:schemeClr val="tx1"/>
                          </a:solidFill>
                          <a:latin typeface="Arial"/>
                        </a:defRPr>
                      </a:lvl8pPr>
                      <a:lvl9pPr marL="3657600" algn="l" defTabSz="914400" rtl="0" eaLnBrk="1" latinLnBrk="0" hangingPunct="1">
                        <a:defRPr sz="1800" b="1" kern="1200">
                          <a:solidFill>
                            <a:schemeClr val="tx1"/>
                          </a:solidFill>
                          <a:latin typeface="Arial"/>
                        </a:defRPr>
                      </a:lvl9pPr>
                    </a:lstStyle>
                    <a:p>
                      <a:pPr algn="ctr"/>
                      <a:r>
                        <a:rPr lang="en-US" sz="1100" b="1" i="1" dirty="0">
                          <a:solidFill>
                            <a:schemeClr val="tx1">
                              <a:lumMod val="65000"/>
                              <a:lumOff val="35000"/>
                            </a:schemeClr>
                          </a:solidFill>
                        </a:rPr>
                        <a:t>p</a:t>
                      </a:r>
                      <a:r>
                        <a:rPr lang="en-US" sz="1100" b="1" dirty="0">
                          <a:solidFill>
                            <a:schemeClr val="tx1">
                              <a:lumMod val="65000"/>
                              <a:lumOff val="35000"/>
                            </a:schemeClr>
                          </a:solidFill>
                        </a:rPr>
                        <a:t>-value</a:t>
                      </a:r>
                    </a:p>
                  </a:txBody>
                  <a:tcPr marL="91917" marR="91917" marT="34290" marB="34290" anchor="ctr">
                    <a:lnL>
                      <a:noFill/>
                    </a:lnL>
                    <a:lnR>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74008">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nSpc>
                          <a:spcPct val="100000"/>
                        </a:lnSpc>
                      </a:pPr>
                      <a:r>
                        <a:rPr lang="en-US" sz="1100" b="0" noProof="0" dirty="0">
                          <a:solidFill>
                            <a:schemeClr val="tx1">
                              <a:lumMod val="65000"/>
                              <a:lumOff val="35000"/>
                            </a:schemeClr>
                          </a:solidFill>
                          <a:latin typeface="Arial" panose="020B0604020202020204" pitchFamily="34" charset="0"/>
                          <a:cs typeface="Arial" panose="020B0604020202020204" pitchFamily="34" charset="0"/>
                        </a:rPr>
                        <a:t>Ischaemic stroke</a:t>
                      </a:r>
                    </a:p>
                  </a:txBody>
                  <a:tcPr marL="81280" marR="81280" marT="34290" marB="34290" anchor="ctr">
                    <a:lnL>
                      <a:noFill/>
                    </a:lnL>
                    <a:lnR>
                      <a:noFill/>
                    </a:lnR>
                    <a:lnT w="12700" cmpd="sng">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lnSpc>
                          <a:spcPts val="2800"/>
                        </a:lnSpc>
                      </a:pPr>
                      <a:r>
                        <a:rPr lang="en-US" sz="1100" noProof="0" dirty="0">
                          <a:solidFill>
                            <a:schemeClr val="tx1">
                              <a:lumMod val="65000"/>
                              <a:lumOff val="35000"/>
                            </a:schemeClr>
                          </a:solidFill>
                          <a:latin typeface="Arial" panose="020B0604020202020204" pitchFamily="34" charset="0"/>
                          <a:cs typeface="Arial" panose="020B0604020202020204" pitchFamily="34" charset="0"/>
                        </a:rPr>
                        <a:t>665/29,292</a:t>
                      </a:r>
                    </a:p>
                  </a:txBody>
                  <a:tcPr marL="18000" marR="18000" marT="35100" marB="35100" anchor="ctr">
                    <a:lnL>
                      <a:noFill/>
                    </a:lnL>
                    <a:lnR>
                      <a:noFill/>
                    </a:lnR>
                    <a:lnT w="12700" cmpd="sng">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lnSpc>
                          <a:spcPts val="2800"/>
                        </a:lnSpc>
                      </a:pPr>
                      <a:r>
                        <a:rPr lang="en-US" sz="1100" noProof="0" dirty="0">
                          <a:solidFill>
                            <a:schemeClr val="tx1">
                              <a:lumMod val="65000"/>
                              <a:lumOff val="35000"/>
                            </a:schemeClr>
                          </a:solidFill>
                          <a:latin typeface="Arial" panose="020B0604020202020204" pitchFamily="34" charset="0"/>
                          <a:cs typeface="Arial" panose="020B0604020202020204" pitchFamily="34" charset="0"/>
                        </a:rPr>
                        <a:t>724/29,221</a:t>
                      </a:r>
                    </a:p>
                  </a:txBody>
                  <a:tcPr marL="18000" marR="18000" marT="35100" marB="35100" anchor="ctr">
                    <a:lnL>
                      <a:noFill/>
                    </a:lnL>
                    <a:lnR>
                      <a:noFill/>
                    </a:lnR>
                    <a:lnT w="12700" cmpd="sng">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lnSpc>
                          <a:spcPct val="100000"/>
                        </a:lnSpc>
                      </a:pPr>
                      <a:endParaRPr lang="en-GB" sz="1100" dirty="0">
                        <a:solidFill>
                          <a:schemeClr val="tx1"/>
                        </a:solidFill>
                      </a:endParaRPr>
                    </a:p>
                  </a:txBody>
                  <a:tcPr marL="91917" marR="91917" marT="0" marB="0" anchor="ctr">
                    <a:lnL>
                      <a:noFill/>
                    </a:lnL>
                    <a:lnR>
                      <a:noFill/>
                    </a:lnR>
                    <a:lnT w="12700" cmpd="sng">
                      <a:noFill/>
                    </a:lnT>
                    <a:lnB>
                      <a:noFill/>
                    </a:lnB>
                    <a:lnTlToBr w="12700" cmpd="sng">
                      <a:noFill/>
                      <a:prstDash val="solid"/>
                    </a:lnTlToBr>
                    <a:lnBlToTr w="12700" cmpd="sng">
                      <a:noFill/>
                      <a:prstDash val="solid"/>
                    </a:lnBlToTr>
                    <a:solidFill>
                      <a:srgbClr val="808983">
                        <a:lumMod val="20000"/>
                        <a:lumOff val="80000"/>
                      </a:srgbClr>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lnSpc>
                          <a:spcPct val="100000"/>
                        </a:lnSpc>
                      </a:pPr>
                      <a:r>
                        <a:rPr lang="en-US" sz="1100" noProof="0" dirty="0">
                          <a:solidFill>
                            <a:schemeClr val="bg1"/>
                          </a:solidFill>
                          <a:latin typeface="Arial" panose="020B0604020202020204" pitchFamily="34" charset="0"/>
                          <a:cs typeface="Arial" panose="020B0604020202020204" pitchFamily="34" charset="0"/>
                        </a:rPr>
                        <a:t>0.92</a:t>
                      </a:r>
                      <a:br>
                        <a:rPr lang="en-US" sz="1100" noProof="0" dirty="0">
                          <a:solidFill>
                            <a:schemeClr val="bg1"/>
                          </a:solidFill>
                          <a:latin typeface="Arial" panose="020B0604020202020204" pitchFamily="34" charset="0"/>
                          <a:cs typeface="Arial" panose="020B0604020202020204" pitchFamily="34" charset="0"/>
                        </a:rPr>
                      </a:br>
                      <a:r>
                        <a:rPr lang="en-US" sz="1100" noProof="0" dirty="0">
                          <a:solidFill>
                            <a:schemeClr val="bg1"/>
                          </a:solidFill>
                          <a:latin typeface="Arial" panose="020B0604020202020204" pitchFamily="34" charset="0"/>
                          <a:cs typeface="Arial" panose="020B0604020202020204" pitchFamily="34" charset="0"/>
                        </a:rPr>
                        <a:t>(0.83–1.02)</a:t>
                      </a:r>
                    </a:p>
                  </a:txBody>
                  <a:tcPr marL="81280" marR="81280" marT="34290" marB="34290" anchor="ctr">
                    <a:lnL>
                      <a:noFill/>
                    </a:lnL>
                    <a:lnR>
                      <a:noFill/>
                    </a:lnR>
                    <a:lnT w="12700" cmpd="sng">
                      <a:noFill/>
                    </a:lnT>
                    <a:lnB>
                      <a:noFill/>
                    </a:lnB>
                    <a:lnTlToBr w="12700" cmpd="sng">
                      <a:noFill/>
                      <a:prstDash val="solid"/>
                    </a:lnTlToBr>
                    <a:lnBlToTr w="12700" cmpd="sng">
                      <a:noFill/>
                      <a:prstDash val="solid"/>
                    </a:lnBlToTr>
                    <a:solidFill>
                      <a:srgbClr val="96938E"/>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lnSpc>
                          <a:spcPct val="100000"/>
                        </a:lnSpc>
                      </a:pPr>
                      <a:r>
                        <a:rPr lang="en-US" sz="1100" noProof="0" dirty="0">
                          <a:solidFill>
                            <a:schemeClr val="bg1"/>
                          </a:solidFill>
                          <a:latin typeface="Arial" panose="020B0604020202020204" pitchFamily="34" charset="0"/>
                          <a:cs typeface="Arial" panose="020B0604020202020204" pitchFamily="34" charset="0"/>
                        </a:rPr>
                        <a:t>0.10</a:t>
                      </a:r>
                    </a:p>
                  </a:txBody>
                  <a:tcPr marL="81280" marR="81280" marT="34290" marB="34290" anchor="ctr">
                    <a:lnL>
                      <a:noFill/>
                    </a:lnL>
                    <a:lnR>
                      <a:noFill/>
                    </a:lnR>
                    <a:lnT w="12700" cmpd="sng">
                      <a:noFill/>
                    </a:lnT>
                    <a:lnB>
                      <a:noFill/>
                    </a:lnB>
                    <a:lnTlToBr w="12700" cmpd="sng">
                      <a:noFill/>
                      <a:prstDash val="solid"/>
                    </a:lnTlToBr>
                    <a:lnBlToTr w="12700" cmpd="sng">
                      <a:noFill/>
                      <a:prstDash val="solid"/>
                    </a:lnBlToTr>
                    <a:solidFill>
                      <a:srgbClr val="808983">
                        <a:lumMod val="50000"/>
                      </a:srgbClr>
                    </a:solidFill>
                  </a:tcPr>
                </a:tc>
                <a:extLst>
                  <a:ext uri="{0D108BD9-81ED-4DB2-BD59-A6C34878D82A}">
                    <a16:rowId xmlns:a16="http://schemas.microsoft.com/office/drawing/2014/main" val="10001"/>
                  </a:ext>
                </a:extLst>
              </a:tr>
              <a:tr h="474008">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nSpc>
                          <a:spcPct val="100000"/>
                        </a:lnSpc>
                      </a:pPr>
                      <a:r>
                        <a:rPr lang="en-US" sz="1100" b="0" noProof="0" dirty="0">
                          <a:solidFill>
                            <a:schemeClr val="tx1">
                              <a:lumMod val="65000"/>
                              <a:lumOff val="35000"/>
                            </a:schemeClr>
                          </a:solidFill>
                          <a:latin typeface="Arial" panose="020B0604020202020204" pitchFamily="34" charset="0"/>
                          <a:cs typeface="Arial" panose="020B0604020202020204" pitchFamily="34" charset="0"/>
                        </a:rPr>
                        <a:t>Haemorrhagic stroke</a:t>
                      </a:r>
                    </a:p>
                  </a:txBody>
                  <a:tcPr marL="81280" marR="81280" marT="34290" marB="3429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lnSpc>
                          <a:spcPts val="1200"/>
                        </a:lnSpc>
                      </a:pPr>
                      <a:r>
                        <a:rPr lang="en-US" sz="1100" noProof="0" dirty="0">
                          <a:solidFill>
                            <a:schemeClr val="tx1">
                              <a:lumMod val="65000"/>
                              <a:lumOff val="35000"/>
                            </a:schemeClr>
                          </a:solidFill>
                          <a:latin typeface="Arial" panose="020B0604020202020204" pitchFamily="34" charset="0"/>
                          <a:cs typeface="Arial" panose="020B0604020202020204" pitchFamily="34" charset="0"/>
                        </a:rPr>
                        <a:t>130/29,292</a:t>
                      </a:r>
                    </a:p>
                  </a:txBody>
                  <a:tcPr marL="18000" marR="18000" marT="35100" marB="3510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lnSpc>
                          <a:spcPts val="1200"/>
                        </a:lnSpc>
                      </a:pPr>
                      <a:r>
                        <a:rPr lang="en-US" sz="1100" noProof="0" dirty="0">
                          <a:solidFill>
                            <a:schemeClr val="tx1">
                              <a:lumMod val="65000"/>
                              <a:lumOff val="35000"/>
                            </a:schemeClr>
                          </a:solidFill>
                          <a:latin typeface="Arial" panose="020B0604020202020204" pitchFamily="34" charset="0"/>
                          <a:cs typeface="Arial" panose="020B0604020202020204" pitchFamily="34" charset="0"/>
                        </a:rPr>
                        <a:t>263/29,221</a:t>
                      </a:r>
                    </a:p>
                  </a:txBody>
                  <a:tcPr marL="18000" marR="18000" marT="35100" marB="3510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lnSpc>
                          <a:spcPct val="100000"/>
                        </a:lnSpc>
                      </a:pPr>
                      <a:endParaRPr lang="en-GB" sz="1100" dirty="0">
                        <a:solidFill>
                          <a:schemeClr val="tx1"/>
                        </a:solidFill>
                      </a:endParaRPr>
                    </a:p>
                  </a:txBody>
                  <a:tcPr marL="91917" marR="91917" marT="0" marB="0" anchor="ctr">
                    <a:lnL>
                      <a:noFill/>
                    </a:lnL>
                    <a:lnR>
                      <a:noFill/>
                    </a:lnR>
                    <a:lnT>
                      <a:noFill/>
                    </a:lnT>
                    <a:lnB>
                      <a:noFill/>
                    </a:lnB>
                    <a:lnTlToBr w="12700" cmpd="sng">
                      <a:noFill/>
                      <a:prstDash val="solid"/>
                    </a:lnTlToBr>
                    <a:lnBlToTr w="12700" cmpd="sng">
                      <a:noFill/>
                      <a:prstDash val="solid"/>
                    </a:lnBlToTr>
                    <a:solidFill>
                      <a:srgbClr val="808983">
                        <a:lumMod val="20000"/>
                        <a:lumOff val="80000"/>
                      </a:srgbClr>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lnSpc>
                          <a:spcPct val="100000"/>
                        </a:lnSpc>
                      </a:pPr>
                      <a:r>
                        <a:rPr lang="en-US" sz="1100" noProof="0" dirty="0">
                          <a:solidFill>
                            <a:schemeClr val="bg1"/>
                          </a:solidFill>
                          <a:latin typeface="Arial" panose="020B0604020202020204" pitchFamily="34" charset="0"/>
                          <a:cs typeface="Arial" panose="020B0604020202020204" pitchFamily="34" charset="0"/>
                        </a:rPr>
                        <a:t>0.49</a:t>
                      </a:r>
                      <a:br>
                        <a:rPr lang="en-US" sz="1100" noProof="0" dirty="0">
                          <a:solidFill>
                            <a:schemeClr val="bg1"/>
                          </a:solidFill>
                          <a:latin typeface="Arial" panose="020B0604020202020204" pitchFamily="34" charset="0"/>
                          <a:cs typeface="Arial" panose="020B0604020202020204" pitchFamily="34" charset="0"/>
                        </a:rPr>
                      </a:br>
                      <a:r>
                        <a:rPr lang="en-US" sz="1100" noProof="0" dirty="0">
                          <a:solidFill>
                            <a:schemeClr val="bg1"/>
                          </a:solidFill>
                          <a:latin typeface="Arial" panose="020B0604020202020204" pitchFamily="34" charset="0"/>
                          <a:cs typeface="Arial" panose="020B0604020202020204" pitchFamily="34" charset="0"/>
                        </a:rPr>
                        <a:t>(0.38–0.64)</a:t>
                      </a:r>
                    </a:p>
                  </a:txBody>
                  <a:tcPr marL="81280" marR="81280" marT="34290" marB="34290" anchor="ctr">
                    <a:lnL>
                      <a:noFill/>
                    </a:lnL>
                    <a:lnR>
                      <a:noFill/>
                    </a:lnR>
                    <a:lnT>
                      <a:noFill/>
                    </a:lnT>
                    <a:lnB>
                      <a:noFill/>
                    </a:lnB>
                    <a:lnTlToBr w="12700" cmpd="sng">
                      <a:noFill/>
                      <a:prstDash val="solid"/>
                    </a:lnTlToBr>
                    <a:lnBlToTr w="12700" cmpd="sng">
                      <a:noFill/>
                      <a:prstDash val="solid"/>
                    </a:lnBlToTr>
                    <a:solidFill>
                      <a:srgbClr val="96938E"/>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lnSpc>
                          <a:spcPct val="100000"/>
                        </a:lnSpc>
                      </a:pPr>
                      <a:r>
                        <a:rPr lang="en-US" sz="1100" noProof="0" dirty="0">
                          <a:solidFill>
                            <a:schemeClr val="bg1"/>
                          </a:solidFill>
                          <a:latin typeface="Arial" panose="020B0604020202020204" pitchFamily="34" charset="0"/>
                          <a:cs typeface="Arial" panose="020B0604020202020204" pitchFamily="34" charset="0"/>
                        </a:rPr>
                        <a:t>&lt;0.0001</a:t>
                      </a:r>
                    </a:p>
                  </a:txBody>
                  <a:tcPr marL="81280" marR="81280" marT="34290" marB="34290" anchor="ctr">
                    <a:lnL>
                      <a:noFill/>
                    </a:lnL>
                    <a:lnR>
                      <a:noFill/>
                    </a:lnR>
                    <a:lnT>
                      <a:noFill/>
                    </a:lnT>
                    <a:lnB>
                      <a:noFill/>
                    </a:lnB>
                    <a:lnTlToBr w="12700" cmpd="sng">
                      <a:noFill/>
                      <a:prstDash val="solid"/>
                    </a:lnTlToBr>
                    <a:lnBlToTr w="12700" cmpd="sng">
                      <a:noFill/>
                      <a:prstDash val="solid"/>
                    </a:lnBlToTr>
                    <a:solidFill>
                      <a:srgbClr val="808983">
                        <a:lumMod val="50000"/>
                      </a:srgbClr>
                    </a:solidFill>
                  </a:tcPr>
                </a:tc>
                <a:extLst>
                  <a:ext uri="{0D108BD9-81ED-4DB2-BD59-A6C34878D82A}">
                    <a16:rowId xmlns:a16="http://schemas.microsoft.com/office/drawing/2014/main" val="10002"/>
                  </a:ext>
                </a:extLst>
              </a:tr>
              <a:tr h="474008">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nSpc>
                          <a:spcPct val="100000"/>
                        </a:lnSpc>
                      </a:pPr>
                      <a:r>
                        <a:rPr lang="en-US" sz="1100" b="0" noProof="0" dirty="0">
                          <a:solidFill>
                            <a:schemeClr val="tx1">
                              <a:lumMod val="65000"/>
                              <a:lumOff val="35000"/>
                            </a:schemeClr>
                          </a:solidFill>
                          <a:latin typeface="Arial" panose="020B0604020202020204" pitchFamily="34" charset="0"/>
                          <a:cs typeface="Arial" panose="020B0604020202020204" pitchFamily="34" charset="0"/>
                        </a:rPr>
                        <a:t>Myocardial infarction</a:t>
                      </a:r>
                    </a:p>
                  </a:txBody>
                  <a:tcPr marL="81280" marR="81280" marT="34290" marB="3429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lnSpc>
                          <a:spcPts val="1500"/>
                        </a:lnSpc>
                      </a:pPr>
                      <a:r>
                        <a:rPr lang="en-US" sz="1100" noProof="0" dirty="0">
                          <a:solidFill>
                            <a:schemeClr val="tx1">
                              <a:lumMod val="65000"/>
                              <a:lumOff val="35000"/>
                            </a:schemeClr>
                          </a:solidFill>
                          <a:latin typeface="Arial" panose="020B0604020202020204" pitchFamily="34" charset="0"/>
                          <a:cs typeface="Arial" panose="020B0604020202020204" pitchFamily="34" charset="0"/>
                        </a:rPr>
                        <a:t>413/29,292</a:t>
                      </a:r>
                    </a:p>
                  </a:txBody>
                  <a:tcPr marL="18000" marR="18000" marT="35100" marB="3510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lnSpc>
                          <a:spcPts val="1500"/>
                        </a:lnSpc>
                      </a:pPr>
                      <a:r>
                        <a:rPr lang="en-US" sz="1100" noProof="0" dirty="0">
                          <a:solidFill>
                            <a:schemeClr val="tx1">
                              <a:lumMod val="65000"/>
                              <a:lumOff val="35000"/>
                            </a:schemeClr>
                          </a:solidFill>
                          <a:latin typeface="Arial" panose="020B0604020202020204" pitchFamily="34" charset="0"/>
                          <a:cs typeface="Arial" panose="020B0604020202020204" pitchFamily="34" charset="0"/>
                        </a:rPr>
                        <a:t>432/29,221</a:t>
                      </a:r>
                    </a:p>
                  </a:txBody>
                  <a:tcPr marL="18000" marR="18000" marT="35100" marB="3510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lnSpc>
                          <a:spcPct val="100000"/>
                        </a:lnSpc>
                      </a:pPr>
                      <a:endParaRPr lang="en-GB" sz="1100" dirty="0">
                        <a:solidFill>
                          <a:schemeClr val="tx1"/>
                        </a:solidFill>
                      </a:endParaRPr>
                    </a:p>
                  </a:txBody>
                  <a:tcPr marL="91917" marR="91917" marT="0" marB="0" anchor="ctr">
                    <a:lnL>
                      <a:noFill/>
                    </a:lnL>
                    <a:lnR>
                      <a:noFill/>
                    </a:lnR>
                    <a:lnT>
                      <a:noFill/>
                    </a:lnT>
                    <a:lnB>
                      <a:noFill/>
                    </a:lnB>
                    <a:lnTlToBr w="12700" cmpd="sng">
                      <a:noFill/>
                      <a:prstDash val="solid"/>
                    </a:lnTlToBr>
                    <a:lnBlToTr w="12700" cmpd="sng">
                      <a:noFill/>
                      <a:prstDash val="solid"/>
                    </a:lnBlToTr>
                    <a:solidFill>
                      <a:srgbClr val="808983">
                        <a:lumMod val="20000"/>
                        <a:lumOff val="80000"/>
                      </a:srgbClr>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lnSpc>
                          <a:spcPct val="100000"/>
                        </a:lnSpc>
                      </a:pPr>
                      <a:r>
                        <a:rPr lang="en-US" sz="1100" noProof="0" dirty="0">
                          <a:solidFill>
                            <a:schemeClr val="bg1"/>
                          </a:solidFill>
                          <a:latin typeface="Arial" panose="020B0604020202020204" pitchFamily="34" charset="0"/>
                          <a:cs typeface="Arial" panose="020B0604020202020204" pitchFamily="34" charset="0"/>
                        </a:rPr>
                        <a:t>0.97</a:t>
                      </a:r>
                      <a:br>
                        <a:rPr lang="en-US" sz="1100" noProof="0" dirty="0">
                          <a:solidFill>
                            <a:schemeClr val="bg1"/>
                          </a:solidFill>
                          <a:latin typeface="Arial" panose="020B0604020202020204" pitchFamily="34" charset="0"/>
                          <a:cs typeface="Arial" panose="020B0604020202020204" pitchFamily="34" charset="0"/>
                        </a:rPr>
                      </a:br>
                      <a:r>
                        <a:rPr lang="en-US" sz="1100" noProof="0" dirty="0">
                          <a:solidFill>
                            <a:schemeClr val="bg1"/>
                          </a:solidFill>
                          <a:latin typeface="Arial" panose="020B0604020202020204" pitchFamily="34" charset="0"/>
                          <a:cs typeface="Arial" panose="020B0604020202020204" pitchFamily="34" charset="0"/>
                        </a:rPr>
                        <a:t>(0.78–1.20)</a:t>
                      </a:r>
                    </a:p>
                  </a:txBody>
                  <a:tcPr marL="81280" marR="81280" marT="34290" marB="34290" anchor="ctr">
                    <a:lnL>
                      <a:noFill/>
                    </a:lnL>
                    <a:lnR>
                      <a:noFill/>
                    </a:lnR>
                    <a:lnT>
                      <a:noFill/>
                    </a:lnT>
                    <a:lnB>
                      <a:noFill/>
                    </a:lnB>
                    <a:lnTlToBr w="12700" cmpd="sng">
                      <a:noFill/>
                      <a:prstDash val="solid"/>
                    </a:lnTlToBr>
                    <a:lnBlToTr w="12700" cmpd="sng">
                      <a:noFill/>
                      <a:prstDash val="solid"/>
                    </a:lnBlToTr>
                    <a:solidFill>
                      <a:srgbClr val="96938E"/>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lnSpc>
                          <a:spcPct val="100000"/>
                        </a:lnSpc>
                      </a:pPr>
                      <a:r>
                        <a:rPr lang="en-US" sz="1100" noProof="0" dirty="0">
                          <a:solidFill>
                            <a:schemeClr val="bg1"/>
                          </a:solidFill>
                          <a:latin typeface="Arial" panose="020B0604020202020204" pitchFamily="34" charset="0"/>
                          <a:cs typeface="Arial" panose="020B0604020202020204" pitchFamily="34" charset="0"/>
                        </a:rPr>
                        <a:t>0.77</a:t>
                      </a:r>
                    </a:p>
                  </a:txBody>
                  <a:tcPr marL="81280" marR="81280" marT="34290" marB="34290" anchor="ctr">
                    <a:lnL>
                      <a:noFill/>
                    </a:lnL>
                    <a:lnR>
                      <a:noFill/>
                    </a:lnR>
                    <a:lnT>
                      <a:noFill/>
                    </a:lnT>
                    <a:lnB>
                      <a:noFill/>
                    </a:lnB>
                    <a:lnTlToBr w="12700" cmpd="sng">
                      <a:noFill/>
                      <a:prstDash val="solid"/>
                    </a:lnTlToBr>
                    <a:lnBlToTr w="12700" cmpd="sng">
                      <a:noFill/>
                      <a:prstDash val="solid"/>
                    </a:lnBlToTr>
                    <a:solidFill>
                      <a:srgbClr val="808983">
                        <a:lumMod val="50000"/>
                      </a:srgbClr>
                    </a:solidFill>
                  </a:tcPr>
                </a:tc>
                <a:extLst>
                  <a:ext uri="{0D108BD9-81ED-4DB2-BD59-A6C34878D82A}">
                    <a16:rowId xmlns:a16="http://schemas.microsoft.com/office/drawing/2014/main" val="10003"/>
                  </a:ext>
                </a:extLst>
              </a:tr>
              <a:tr h="508350">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nSpc>
                          <a:spcPct val="100000"/>
                        </a:lnSpc>
                      </a:pPr>
                      <a:r>
                        <a:rPr lang="en-US" sz="1100" b="0" noProof="0" dirty="0">
                          <a:solidFill>
                            <a:schemeClr val="tx1">
                              <a:lumMod val="65000"/>
                              <a:lumOff val="35000"/>
                            </a:schemeClr>
                          </a:solidFill>
                          <a:latin typeface="Arial" panose="020B0604020202020204" pitchFamily="34" charset="0"/>
                          <a:cs typeface="Arial" panose="020B0604020202020204" pitchFamily="34" charset="0"/>
                        </a:rPr>
                        <a:t>All-cause mortality</a:t>
                      </a:r>
                    </a:p>
                  </a:txBody>
                  <a:tcPr marL="81280" marR="81280" marT="34290" marB="3429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lnSpc>
                          <a:spcPts val="2300"/>
                        </a:lnSpc>
                      </a:pPr>
                      <a:r>
                        <a:rPr lang="en-US" sz="1100" noProof="0" dirty="0">
                          <a:solidFill>
                            <a:schemeClr val="tx1">
                              <a:lumMod val="65000"/>
                              <a:lumOff val="35000"/>
                            </a:schemeClr>
                          </a:solidFill>
                          <a:latin typeface="Arial" panose="020B0604020202020204" pitchFamily="34" charset="0"/>
                          <a:cs typeface="Arial" panose="020B0604020202020204" pitchFamily="34" charset="0"/>
                        </a:rPr>
                        <a:t>2022/29,292</a:t>
                      </a:r>
                    </a:p>
                  </a:txBody>
                  <a:tcPr marL="18000" marR="18000" marT="35100" marB="3510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lnSpc>
                          <a:spcPts val="2300"/>
                        </a:lnSpc>
                      </a:pPr>
                      <a:r>
                        <a:rPr lang="en-US" sz="1100" noProof="0" dirty="0">
                          <a:solidFill>
                            <a:schemeClr val="tx1">
                              <a:lumMod val="65000"/>
                              <a:lumOff val="35000"/>
                            </a:schemeClr>
                          </a:solidFill>
                          <a:latin typeface="Arial" panose="020B0604020202020204" pitchFamily="34" charset="0"/>
                          <a:cs typeface="Arial" panose="020B0604020202020204" pitchFamily="34" charset="0"/>
                        </a:rPr>
                        <a:t>2245/29,221</a:t>
                      </a:r>
                    </a:p>
                  </a:txBody>
                  <a:tcPr marL="18000" marR="18000" marT="35100" marB="3510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lnSpc>
                          <a:spcPct val="100000"/>
                        </a:lnSpc>
                      </a:pPr>
                      <a:endParaRPr lang="en-GB" sz="1100" dirty="0">
                        <a:solidFill>
                          <a:schemeClr val="tx1"/>
                        </a:solidFill>
                      </a:endParaRPr>
                    </a:p>
                  </a:txBody>
                  <a:tcPr marL="91917" marR="91917" marT="0" marB="0" anchor="ctr">
                    <a:lnL>
                      <a:noFill/>
                    </a:lnL>
                    <a:lnR>
                      <a:noFill/>
                    </a:lnR>
                    <a:lnT>
                      <a:noFill/>
                    </a:lnT>
                    <a:lnB>
                      <a:noFill/>
                    </a:lnB>
                    <a:lnTlToBr w="12700" cmpd="sng">
                      <a:noFill/>
                      <a:prstDash val="solid"/>
                    </a:lnTlToBr>
                    <a:lnBlToTr w="12700" cmpd="sng">
                      <a:noFill/>
                      <a:prstDash val="solid"/>
                    </a:lnBlToTr>
                    <a:solidFill>
                      <a:srgbClr val="808983">
                        <a:lumMod val="20000"/>
                        <a:lumOff val="80000"/>
                      </a:srgbClr>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lnSpc>
                          <a:spcPct val="100000"/>
                        </a:lnSpc>
                      </a:pPr>
                      <a:r>
                        <a:rPr lang="en-US" sz="1100" noProof="0" dirty="0">
                          <a:solidFill>
                            <a:schemeClr val="bg1"/>
                          </a:solidFill>
                          <a:latin typeface="Arial" panose="020B0604020202020204" pitchFamily="34" charset="0"/>
                          <a:cs typeface="Arial" panose="020B0604020202020204" pitchFamily="34" charset="0"/>
                        </a:rPr>
                        <a:t>0.90</a:t>
                      </a:r>
                      <a:br>
                        <a:rPr lang="en-US" sz="1100" noProof="0" dirty="0">
                          <a:solidFill>
                            <a:schemeClr val="bg1"/>
                          </a:solidFill>
                          <a:latin typeface="Arial" panose="020B0604020202020204" pitchFamily="34" charset="0"/>
                          <a:cs typeface="Arial" panose="020B0604020202020204" pitchFamily="34" charset="0"/>
                        </a:rPr>
                      </a:br>
                      <a:r>
                        <a:rPr lang="en-US" sz="1100" noProof="0" dirty="0">
                          <a:solidFill>
                            <a:schemeClr val="bg1"/>
                          </a:solidFill>
                          <a:latin typeface="Arial" panose="020B0604020202020204" pitchFamily="34" charset="0"/>
                          <a:cs typeface="Arial" panose="020B0604020202020204" pitchFamily="34" charset="0"/>
                        </a:rPr>
                        <a:t>(0.85–0.95)</a:t>
                      </a:r>
                    </a:p>
                  </a:txBody>
                  <a:tcPr marL="81280" marR="81280" marT="34290" marB="34290" anchor="ctr">
                    <a:lnL>
                      <a:noFill/>
                    </a:lnL>
                    <a:lnR>
                      <a:noFill/>
                    </a:lnR>
                    <a:lnT>
                      <a:noFill/>
                    </a:lnT>
                    <a:lnB>
                      <a:noFill/>
                    </a:lnB>
                    <a:lnTlToBr w="12700" cmpd="sng">
                      <a:noFill/>
                      <a:prstDash val="solid"/>
                    </a:lnTlToBr>
                    <a:lnBlToTr w="12700" cmpd="sng">
                      <a:noFill/>
                      <a:prstDash val="solid"/>
                    </a:lnBlToTr>
                    <a:solidFill>
                      <a:srgbClr val="96938E"/>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lnSpc>
                          <a:spcPct val="100000"/>
                        </a:lnSpc>
                      </a:pPr>
                      <a:r>
                        <a:rPr lang="en-US" sz="1100" noProof="0" dirty="0">
                          <a:solidFill>
                            <a:schemeClr val="bg1"/>
                          </a:solidFill>
                          <a:latin typeface="Arial" panose="020B0604020202020204" pitchFamily="34" charset="0"/>
                          <a:cs typeface="Arial" panose="020B0604020202020204" pitchFamily="34" charset="0"/>
                        </a:rPr>
                        <a:t>0.0003</a:t>
                      </a:r>
                    </a:p>
                  </a:txBody>
                  <a:tcPr marL="81280" marR="81280" marT="34290" marB="34290" anchor="ctr">
                    <a:lnL>
                      <a:noFill/>
                    </a:lnL>
                    <a:lnR>
                      <a:noFill/>
                    </a:lnR>
                    <a:lnT>
                      <a:noFill/>
                    </a:lnT>
                    <a:lnB>
                      <a:noFill/>
                    </a:lnB>
                    <a:lnTlToBr w="12700" cmpd="sng">
                      <a:noFill/>
                      <a:prstDash val="solid"/>
                    </a:lnTlToBr>
                    <a:lnBlToTr w="12700" cmpd="sng">
                      <a:noFill/>
                      <a:prstDash val="solid"/>
                    </a:lnBlToTr>
                    <a:solidFill>
                      <a:srgbClr val="808983">
                        <a:lumMod val="50000"/>
                      </a:srgbClr>
                    </a:solidFill>
                  </a:tcPr>
                </a:tc>
                <a:extLst>
                  <a:ext uri="{0D108BD9-81ED-4DB2-BD59-A6C34878D82A}">
                    <a16:rowId xmlns:a16="http://schemas.microsoft.com/office/drawing/2014/main" val="10004"/>
                  </a:ext>
                </a:extLst>
              </a:tr>
            </a:tbl>
          </a:graphicData>
        </a:graphic>
      </p:graphicFrame>
      <p:sp>
        <p:nvSpPr>
          <p:cNvPr id="18" name="Rounded Rectangle 17">
            <a:extLst>
              <a:ext uri="{FF2B5EF4-FFF2-40B4-BE49-F238E27FC236}">
                <a16:creationId xmlns:a16="http://schemas.microsoft.com/office/drawing/2014/main" id="{E73554E5-235E-3B99-EC5B-4372069A9764}"/>
              </a:ext>
            </a:extLst>
          </p:cNvPr>
          <p:cNvSpPr/>
          <p:nvPr/>
        </p:nvSpPr>
        <p:spPr bwMode="auto">
          <a:xfrm>
            <a:off x="2051683" y="2180910"/>
            <a:ext cx="8264530" cy="2988990"/>
          </a:xfrm>
          <a:prstGeom prst="roundRect">
            <a:avLst>
              <a:gd name="adj" fmla="val 4217"/>
            </a:avLst>
          </a:prstGeom>
          <a:noFill/>
          <a:ln w="19050" algn="ctr">
            <a:solidFill>
              <a:srgbClr val="3961AC"/>
            </a:solidFill>
            <a:miter lim="800000"/>
            <a:headEnd/>
            <a:tailEnd/>
          </a:ln>
          <a:effectLst/>
        </p:spPr>
        <p:txBody>
          <a:bodyPr wrap="square" lIns="0" tIns="0" rIns="0" bIns="0" rtlCol="0" anchor="ctr">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600" b="0" i="0" u="none" strike="noStrike" kern="0" cap="none" spc="0" normalizeH="0" baseline="0" noProof="0" dirty="0">
              <a:ln>
                <a:noFill/>
              </a:ln>
              <a:solidFill>
                <a:srgbClr val="000000">
                  <a:lumMod val="65000"/>
                  <a:lumOff val="35000"/>
                </a:srgbClr>
              </a:solidFill>
              <a:effectLst/>
              <a:uLnTx/>
              <a:uFillTx/>
              <a:ea typeface="ＭＳ Ｐゴシック" charset="0"/>
            </a:endParaRPr>
          </a:p>
        </p:txBody>
      </p:sp>
      <p:graphicFrame>
        <p:nvGraphicFramePr>
          <p:cNvPr id="19" name="Chart 18">
            <a:extLst>
              <a:ext uri="{FF2B5EF4-FFF2-40B4-BE49-F238E27FC236}">
                <a16:creationId xmlns:a16="http://schemas.microsoft.com/office/drawing/2014/main" id="{5F585C88-9592-97E5-F221-C148D58782AE}"/>
              </a:ext>
            </a:extLst>
          </p:cNvPr>
          <p:cNvGraphicFramePr/>
          <p:nvPr>
            <p:extLst>
              <p:ext uri="{D42A27DB-BD31-4B8C-83A1-F6EECF244321}">
                <p14:modId xmlns:p14="http://schemas.microsoft.com/office/powerpoint/2010/main" val="643668397"/>
              </p:ext>
            </p:extLst>
          </p:nvPr>
        </p:nvGraphicFramePr>
        <p:xfrm>
          <a:off x="5464500" y="2444783"/>
          <a:ext cx="2988332" cy="2605265"/>
        </p:xfrm>
        <a:graphic>
          <a:graphicData uri="http://schemas.openxmlformats.org/drawingml/2006/chart">
            <c:chart xmlns:c="http://schemas.openxmlformats.org/drawingml/2006/chart" xmlns:r="http://schemas.openxmlformats.org/officeDocument/2006/relationships" r:id="rId4"/>
          </a:graphicData>
        </a:graphic>
      </p:graphicFrame>
      <p:grpSp>
        <p:nvGrpSpPr>
          <p:cNvPr id="20" name="Csoportba foglalás 50">
            <a:extLst>
              <a:ext uri="{FF2B5EF4-FFF2-40B4-BE49-F238E27FC236}">
                <a16:creationId xmlns:a16="http://schemas.microsoft.com/office/drawing/2014/main" id="{36E7620C-6AA0-EB15-0511-96EB7404B3B2}"/>
              </a:ext>
            </a:extLst>
          </p:cNvPr>
          <p:cNvGrpSpPr/>
          <p:nvPr/>
        </p:nvGrpSpPr>
        <p:grpSpPr>
          <a:xfrm>
            <a:off x="5752542" y="4934132"/>
            <a:ext cx="3126151" cy="307777"/>
            <a:chOff x="4146857" y="5561760"/>
            <a:chExt cx="3473423" cy="410369"/>
          </a:xfrm>
        </p:grpSpPr>
        <p:sp>
          <p:nvSpPr>
            <p:cNvPr id="21" name="TextBox 59">
              <a:extLst>
                <a:ext uri="{FF2B5EF4-FFF2-40B4-BE49-F238E27FC236}">
                  <a16:creationId xmlns:a16="http://schemas.microsoft.com/office/drawing/2014/main" id="{5245A22B-FB1C-CB10-18FB-2D5D3432A7AB}"/>
                </a:ext>
              </a:extLst>
            </p:cNvPr>
            <p:cNvSpPr txBox="1"/>
            <p:nvPr/>
          </p:nvSpPr>
          <p:spPr>
            <a:xfrm>
              <a:off x="4146857" y="5561760"/>
              <a:ext cx="1682499" cy="410369"/>
            </a:xfrm>
            <a:prstGeom prst="rect">
              <a:avLst/>
            </a:prstGeom>
            <a:noFill/>
            <a:ln>
              <a:noFill/>
            </a:ln>
          </p:spPr>
          <p:txBody>
            <a:bodyPr wrap="square" rtlCol="0">
              <a:spAutoFit/>
            </a:bodyPr>
            <a:lstStyle/>
            <a:p>
              <a:pPr algn="ctr" fontAlgn="base">
                <a:spcBef>
                  <a:spcPct val="50000"/>
                </a:spcBef>
                <a:spcAft>
                  <a:spcPct val="0"/>
                </a:spcAft>
              </a:pPr>
              <a:r>
                <a:rPr lang="en-US" sz="1400" dirty="0">
                  <a:solidFill>
                    <a:srgbClr val="000000">
                      <a:lumMod val="65000"/>
                      <a:lumOff val="35000"/>
                    </a:srgbClr>
                  </a:solidFill>
                  <a:ea typeface="ＭＳ Ｐゴシック" charset="0"/>
                  <a:cs typeface="Arial"/>
                </a:rPr>
                <a:t>Favours NOAC</a:t>
              </a:r>
            </a:p>
          </p:txBody>
        </p:sp>
        <p:sp>
          <p:nvSpPr>
            <p:cNvPr id="22" name="TextBox 60">
              <a:extLst>
                <a:ext uri="{FF2B5EF4-FFF2-40B4-BE49-F238E27FC236}">
                  <a16:creationId xmlns:a16="http://schemas.microsoft.com/office/drawing/2014/main" id="{0F99B75F-DFBA-6186-64BD-D0F87897D4B8}"/>
                </a:ext>
              </a:extLst>
            </p:cNvPr>
            <p:cNvSpPr txBox="1"/>
            <p:nvPr/>
          </p:nvSpPr>
          <p:spPr>
            <a:xfrm>
              <a:off x="5762035" y="5561760"/>
              <a:ext cx="1858245" cy="410369"/>
            </a:xfrm>
            <a:prstGeom prst="rect">
              <a:avLst/>
            </a:prstGeom>
            <a:noFill/>
            <a:ln>
              <a:noFill/>
            </a:ln>
          </p:spPr>
          <p:txBody>
            <a:bodyPr wrap="square" rtlCol="0">
              <a:spAutoFit/>
            </a:bodyPr>
            <a:lstStyle/>
            <a:p>
              <a:pPr algn="ctr" fontAlgn="base">
                <a:spcBef>
                  <a:spcPct val="50000"/>
                </a:spcBef>
                <a:spcAft>
                  <a:spcPct val="0"/>
                </a:spcAft>
              </a:pPr>
              <a:r>
                <a:rPr lang="en-US" sz="1400" dirty="0">
                  <a:solidFill>
                    <a:srgbClr val="000000">
                      <a:lumMod val="65000"/>
                      <a:lumOff val="35000"/>
                    </a:srgbClr>
                  </a:solidFill>
                  <a:ea typeface="ＭＳ Ｐゴシック" charset="0"/>
                  <a:cs typeface="Arial"/>
                </a:rPr>
                <a:t>Favours warfarin</a:t>
              </a:r>
            </a:p>
          </p:txBody>
        </p:sp>
      </p:grpSp>
    </p:spTree>
    <p:custDataLst>
      <p:tags r:id="rId1"/>
    </p:custDataLst>
    <p:extLst>
      <p:ext uri="{BB962C8B-B14F-4D97-AF65-F5344CB8AC3E}">
        <p14:creationId xmlns:p14="http://schemas.microsoft.com/office/powerpoint/2010/main" val="32091169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838200" y="1285337"/>
            <a:ext cx="10515600" cy="716184"/>
          </a:xfrm>
        </p:spPr>
        <p:txBody>
          <a:bodyPr/>
          <a:lstStyle/>
          <a:p>
            <a:r>
              <a:rPr lang="en-US" dirty="0">
                <a:latin typeface="+mn-lt"/>
              </a:rPr>
              <a:t>Pooled events across all four phase III trials</a:t>
            </a:r>
          </a:p>
        </p:txBody>
      </p:sp>
      <p:sp>
        <p:nvSpPr>
          <p:cNvPr id="2" name="Title 1"/>
          <p:cNvSpPr>
            <a:spLocks noGrp="1"/>
          </p:cNvSpPr>
          <p:nvPr>
            <p:ph type="title"/>
          </p:nvPr>
        </p:nvSpPr>
        <p:spPr/>
        <p:txBody>
          <a:bodyPr>
            <a:normAutofit/>
          </a:bodyPr>
          <a:lstStyle/>
          <a:p>
            <a:r>
              <a:rPr lang="en-GB" dirty="0"/>
              <a:t>NOACs Significantly Reduce Haemorrhagic Stroke and All-Cause Mortality Versus Warfarin</a:t>
            </a:r>
          </a:p>
        </p:txBody>
      </p:sp>
      <p:sp>
        <p:nvSpPr>
          <p:cNvPr id="5" name="Footer Placeholder 4">
            <a:extLst>
              <a:ext uri="{FF2B5EF4-FFF2-40B4-BE49-F238E27FC236}">
                <a16:creationId xmlns:a16="http://schemas.microsoft.com/office/drawing/2014/main" id="{D02D56F5-F1ED-5288-AD3B-BF9E47684BBF}"/>
              </a:ext>
            </a:extLst>
          </p:cNvPr>
          <p:cNvSpPr>
            <a:spLocks noGrp="1"/>
          </p:cNvSpPr>
          <p:nvPr>
            <p:ph type="ftr" sz="quarter" idx="3"/>
          </p:nvPr>
        </p:nvSpPr>
        <p:spPr/>
        <p:txBody>
          <a:bodyPr/>
          <a:lstStyle/>
          <a:p>
            <a:r>
              <a:rPr lang="en-US" dirty="0"/>
              <a:t>NOAC, non-vitamin K oral anticoagulant; VKA, vitamin K antagonist.</a:t>
            </a:r>
          </a:p>
          <a:p>
            <a:r>
              <a:rPr lang="en-US" dirty="0"/>
              <a:t>Ruff CT, et al. </a:t>
            </a:r>
            <a:r>
              <a:rPr lang="en-US" i="1" dirty="0"/>
              <a:t>Lancet. </a:t>
            </a:r>
            <a:r>
              <a:rPr lang="en-US" dirty="0"/>
              <a:t>2014;383:955-962.</a:t>
            </a:r>
          </a:p>
        </p:txBody>
      </p:sp>
      <p:graphicFrame>
        <p:nvGraphicFramePr>
          <p:cNvPr id="17" name="Table Placeholder 6">
            <a:extLst>
              <a:ext uri="{FF2B5EF4-FFF2-40B4-BE49-F238E27FC236}">
                <a16:creationId xmlns:a16="http://schemas.microsoft.com/office/drawing/2014/main" id="{D9FCB75B-312C-43D2-886D-7A664032D48D}"/>
              </a:ext>
            </a:extLst>
          </p:cNvPr>
          <p:cNvGraphicFramePr>
            <a:graphicFrameLocks/>
          </p:cNvGraphicFramePr>
          <p:nvPr/>
        </p:nvGraphicFramePr>
        <p:xfrm>
          <a:off x="2045335" y="2202379"/>
          <a:ext cx="8280148" cy="2513304"/>
        </p:xfrm>
        <a:graphic>
          <a:graphicData uri="http://schemas.openxmlformats.org/drawingml/2006/table">
            <a:tbl>
              <a:tblPr firstRow="1" bandRow="1"/>
              <a:tblGrid>
                <a:gridCol w="1654969">
                  <a:extLst>
                    <a:ext uri="{9D8B030D-6E8A-4147-A177-3AD203B41FA5}">
                      <a16:colId xmlns:a16="http://schemas.microsoft.com/office/drawing/2014/main" val="20000"/>
                    </a:ext>
                  </a:extLst>
                </a:gridCol>
                <a:gridCol w="1044116">
                  <a:extLst>
                    <a:ext uri="{9D8B030D-6E8A-4147-A177-3AD203B41FA5}">
                      <a16:colId xmlns:a16="http://schemas.microsoft.com/office/drawing/2014/main" val="20001"/>
                    </a:ext>
                  </a:extLst>
                </a:gridCol>
                <a:gridCol w="1044116">
                  <a:extLst>
                    <a:ext uri="{9D8B030D-6E8A-4147-A177-3AD203B41FA5}">
                      <a16:colId xmlns:a16="http://schemas.microsoft.com/office/drawing/2014/main" val="20002"/>
                    </a:ext>
                  </a:extLst>
                </a:gridCol>
                <a:gridCol w="2339923">
                  <a:extLst>
                    <a:ext uri="{9D8B030D-6E8A-4147-A177-3AD203B41FA5}">
                      <a16:colId xmlns:a16="http://schemas.microsoft.com/office/drawing/2014/main" val="20003"/>
                    </a:ext>
                  </a:extLst>
                </a:gridCol>
                <a:gridCol w="1171767">
                  <a:extLst>
                    <a:ext uri="{9D8B030D-6E8A-4147-A177-3AD203B41FA5}">
                      <a16:colId xmlns:a16="http://schemas.microsoft.com/office/drawing/2014/main" val="20004"/>
                    </a:ext>
                  </a:extLst>
                </a:gridCol>
                <a:gridCol w="1025257">
                  <a:extLst>
                    <a:ext uri="{9D8B030D-6E8A-4147-A177-3AD203B41FA5}">
                      <a16:colId xmlns:a16="http://schemas.microsoft.com/office/drawing/2014/main" val="20005"/>
                    </a:ext>
                  </a:extLst>
                </a:gridCol>
              </a:tblGrid>
              <a:tr h="582930">
                <a:tc>
                  <a:txBody>
                    <a:bodyPr/>
                    <a:lstStyle>
                      <a:lvl1pPr marL="0" algn="l" defTabSz="914400" rtl="0" eaLnBrk="1" latinLnBrk="0" hangingPunct="1">
                        <a:defRPr sz="1800" b="1" kern="1200">
                          <a:solidFill>
                            <a:schemeClr val="tx1"/>
                          </a:solidFill>
                          <a:latin typeface="Arial"/>
                        </a:defRPr>
                      </a:lvl1pPr>
                      <a:lvl2pPr marL="457200" algn="l" defTabSz="914400" rtl="0" eaLnBrk="1" latinLnBrk="0" hangingPunct="1">
                        <a:defRPr sz="1800" b="1" kern="1200">
                          <a:solidFill>
                            <a:schemeClr val="tx1"/>
                          </a:solidFill>
                          <a:latin typeface="Arial"/>
                        </a:defRPr>
                      </a:lvl2pPr>
                      <a:lvl3pPr marL="914400" algn="l" defTabSz="914400" rtl="0" eaLnBrk="1" latinLnBrk="0" hangingPunct="1">
                        <a:defRPr sz="1800" b="1" kern="1200">
                          <a:solidFill>
                            <a:schemeClr val="tx1"/>
                          </a:solidFill>
                          <a:latin typeface="Arial"/>
                        </a:defRPr>
                      </a:lvl3pPr>
                      <a:lvl4pPr marL="1371600" algn="l" defTabSz="914400" rtl="0" eaLnBrk="1" latinLnBrk="0" hangingPunct="1">
                        <a:defRPr sz="1800" b="1" kern="1200">
                          <a:solidFill>
                            <a:schemeClr val="tx1"/>
                          </a:solidFill>
                          <a:latin typeface="Arial"/>
                        </a:defRPr>
                      </a:lvl4pPr>
                      <a:lvl5pPr marL="1828800" algn="l" defTabSz="914400" rtl="0" eaLnBrk="1" latinLnBrk="0" hangingPunct="1">
                        <a:defRPr sz="1800" b="1" kern="1200">
                          <a:solidFill>
                            <a:schemeClr val="tx1"/>
                          </a:solidFill>
                          <a:latin typeface="Arial"/>
                        </a:defRPr>
                      </a:lvl5pPr>
                      <a:lvl6pPr marL="2286000" algn="l" defTabSz="914400" rtl="0" eaLnBrk="1" latinLnBrk="0" hangingPunct="1">
                        <a:defRPr sz="1800" b="1" kern="1200">
                          <a:solidFill>
                            <a:schemeClr val="tx1"/>
                          </a:solidFill>
                          <a:latin typeface="Arial"/>
                        </a:defRPr>
                      </a:lvl6pPr>
                      <a:lvl7pPr marL="2743200" algn="l" defTabSz="914400" rtl="0" eaLnBrk="1" latinLnBrk="0" hangingPunct="1">
                        <a:defRPr sz="1800" b="1" kern="1200">
                          <a:solidFill>
                            <a:schemeClr val="tx1"/>
                          </a:solidFill>
                          <a:latin typeface="Arial"/>
                        </a:defRPr>
                      </a:lvl7pPr>
                      <a:lvl8pPr marL="3200400" algn="l" defTabSz="914400" rtl="0" eaLnBrk="1" latinLnBrk="0" hangingPunct="1">
                        <a:defRPr sz="1800" b="1" kern="1200">
                          <a:solidFill>
                            <a:schemeClr val="tx1"/>
                          </a:solidFill>
                          <a:latin typeface="Arial"/>
                        </a:defRPr>
                      </a:lvl8pPr>
                      <a:lvl9pPr marL="3657600" algn="l" defTabSz="914400" rtl="0" eaLnBrk="1" latinLnBrk="0" hangingPunct="1">
                        <a:defRPr sz="1800" b="1" kern="1200">
                          <a:solidFill>
                            <a:schemeClr val="tx1"/>
                          </a:solidFill>
                          <a:latin typeface="Arial"/>
                        </a:defRPr>
                      </a:lvl9pPr>
                    </a:lstStyle>
                    <a:p>
                      <a:endParaRPr lang="en-GB" sz="1100" b="0" dirty="0">
                        <a:solidFill>
                          <a:schemeClr val="tx1"/>
                        </a:solidFill>
                      </a:endParaRPr>
                    </a:p>
                  </a:txBody>
                  <a:tcPr marL="91917" marR="91917" marT="34290" marB="34290" anchor="ctr">
                    <a:lnL>
                      <a:noFill/>
                    </a:lnL>
                    <a:lnR>
                      <a:noFill/>
                    </a:lnR>
                    <a:lnT w="12700" cmpd="sng">
                      <a:noFill/>
                    </a:lnT>
                    <a:lnB w="12700" cmpd="sng">
                      <a:no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Arial"/>
                        </a:defRPr>
                      </a:lvl1pPr>
                      <a:lvl2pPr marL="457200" algn="l" defTabSz="914400" rtl="0" eaLnBrk="1" latinLnBrk="0" hangingPunct="1">
                        <a:defRPr sz="1800" b="1" kern="1200">
                          <a:solidFill>
                            <a:schemeClr val="tx1"/>
                          </a:solidFill>
                          <a:latin typeface="Arial"/>
                        </a:defRPr>
                      </a:lvl2pPr>
                      <a:lvl3pPr marL="914400" algn="l" defTabSz="914400" rtl="0" eaLnBrk="1" latinLnBrk="0" hangingPunct="1">
                        <a:defRPr sz="1800" b="1" kern="1200">
                          <a:solidFill>
                            <a:schemeClr val="tx1"/>
                          </a:solidFill>
                          <a:latin typeface="Arial"/>
                        </a:defRPr>
                      </a:lvl3pPr>
                      <a:lvl4pPr marL="1371600" algn="l" defTabSz="914400" rtl="0" eaLnBrk="1" latinLnBrk="0" hangingPunct="1">
                        <a:defRPr sz="1800" b="1" kern="1200">
                          <a:solidFill>
                            <a:schemeClr val="tx1"/>
                          </a:solidFill>
                          <a:latin typeface="Arial"/>
                        </a:defRPr>
                      </a:lvl4pPr>
                      <a:lvl5pPr marL="1828800" algn="l" defTabSz="914400" rtl="0" eaLnBrk="1" latinLnBrk="0" hangingPunct="1">
                        <a:defRPr sz="1800" b="1" kern="1200">
                          <a:solidFill>
                            <a:schemeClr val="tx1"/>
                          </a:solidFill>
                          <a:latin typeface="Arial"/>
                        </a:defRPr>
                      </a:lvl5pPr>
                      <a:lvl6pPr marL="2286000" algn="l" defTabSz="914400" rtl="0" eaLnBrk="1" latinLnBrk="0" hangingPunct="1">
                        <a:defRPr sz="1800" b="1" kern="1200">
                          <a:solidFill>
                            <a:schemeClr val="tx1"/>
                          </a:solidFill>
                          <a:latin typeface="Arial"/>
                        </a:defRPr>
                      </a:lvl6pPr>
                      <a:lvl7pPr marL="2743200" algn="l" defTabSz="914400" rtl="0" eaLnBrk="1" latinLnBrk="0" hangingPunct="1">
                        <a:defRPr sz="1800" b="1" kern="1200">
                          <a:solidFill>
                            <a:schemeClr val="tx1"/>
                          </a:solidFill>
                          <a:latin typeface="Arial"/>
                        </a:defRPr>
                      </a:lvl7pPr>
                      <a:lvl8pPr marL="3200400" algn="l" defTabSz="914400" rtl="0" eaLnBrk="1" latinLnBrk="0" hangingPunct="1">
                        <a:defRPr sz="1800" b="1" kern="1200">
                          <a:solidFill>
                            <a:schemeClr val="tx1"/>
                          </a:solidFill>
                          <a:latin typeface="Arial"/>
                        </a:defRPr>
                      </a:lvl8pPr>
                      <a:lvl9pPr marL="3657600" algn="l" defTabSz="914400" rtl="0" eaLnBrk="1" latinLnBrk="0" hangingPunct="1">
                        <a:defRPr sz="1800" b="1" kern="1200">
                          <a:solidFill>
                            <a:schemeClr val="tx1"/>
                          </a:solidFill>
                          <a:latin typeface="Arial"/>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1" noProof="0" dirty="0">
                          <a:solidFill>
                            <a:schemeClr val="bg2"/>
                          </a:solidFill>
                        </a:rPr>
                        <a:t>Pooled NOAC (events)</a:t>
                      </a:r>
                    </a:p>
                  </a:txBody>
                  <a:tcPr marL="91917" marR="91917" marT="34290" marB="34290" anchor="ctr">
                    <a:lnL>
                      <a:noFill/>
                    </a:lnL>
                    <a:lnR>
                      <a:noFill/>
                    </a:lnR>
                    <a:lnT w="12700" cmpd="sng">
                      <a:noFill/>
                    </a:lnT>
                    <a:lnB w="12700" cmpd="sng">
                      <a:no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Arial"/>
                        </a:defRPr>
                      </a:lvl1pPr>
                      <a:lvl2pPr marL="457200" algn="l" defTabSz="914400" rtl="0" eaLnBrk="1" latinLnBrk="0" hangingPunct="1">
                        <a:defRPr sz="1800" b="1" kern="1200">
                          <a:solidFill>
                            <a:schemeClr val="tx1"/>
                          </a:solidFill>
                          <a:latin typeface="Arial"/>
                        </a:defRPr>
                      </a:lvl2pPr>
                      <a:lvl3pPr marL="914400" algn="l" defTabSz="914400" rtl="0" eaLnBrk="1" latinLnBrk="0" hangingPunct="1">
                        <a:defRPr sz="1800" b="1" kern="1200">
                          <a:solidFill>
                            <a:schemeClr val="tx1"/>
                          </a:solidFill>
                          <a:latin typeface="Arial"/>
                        </a:defRPr>
                      </a:lvl3pPr>
                      <a:lvl4pPr marL="1371600" algn="l" defTabSz="914400" rtl="0" eaLnBrk="1" latinLnBrk="0" hangingPunct="1">
                        <a:defRPr sz="1800" b="1" kern="1200">
                          <a:solidFill>
                            <a:schemeClr val="tx1"/>
                          </a:solidFill>
                          <a:latin typeface="Arial"/>
                        </a:defRPr>
                      </a:lvl4pPr>
                      <a:lvl5pPr marL="1828800" algn="l" defTabSz="914400" rtl="0" eaLnBrk="1" latinLnBrk="0" hangingPunct="1">
                        <a:defRPr sz="1800" b="1" kern="1200">
                          <a:solidFill>
                            <a:schemeClr val="tx1"/>
                          </a:solidFill>
                          <a:latin typeface="Arial"/>
                        </a:defRPr>
                      </a:lvl5pPr>
                      <a:lvl6pPr marL="2286000" algn="l" defTabSz="914400" rtl="0" eaLnBrk="1" latinLnBrk="0" hangingPunct="1">
                        <a:defRPr sz="1800" b="1" kern="1200">
                          <a:solidFill>
                            <a:schemeClr val="tx1"/>
                          </a:solidFill>
                          <a:latin typeface="Arial"/>
                        </a:defRPr>
                      </a:lvl6pPr>
                      <a:lvl7pPr marL="2743200" algn="l" defTabSz="914400" rtl="0" eaLnBrk="1" latinLnBrk="0" hangingPunct="1">
                        <a:defRPr sz="1800" b="1" kern="1200">
                          <a:solidFill>
                            <a:schemeClr val="tx1"/>
                          </a:solidFill>
                          <a:latin typeface="Arial"/>
                        </a:defRPr>
                      </a:lvl7pPr>
                      <a:lvl8pPr marL="3200400" algn="l" defTabSz="914400" rtl="0" eaLnBrk="1" latinLnBrk="0" hangingPunct="1">
                        <a:defRPr sz="1800" b="1" kern="1200">
                          <a:solidFill>
                            <a:schemeClr val="tx1"/>
                          </a:solidFill>
                          <a:latin typeface="Arial"/>
                        </a:defRPr>
                      </a:lvl8pPr>
                      <a:lvl9pPr marL="3657600" algn="l" defTabSz="914400" rtl="0" eaLnBrk="1" latinLnBrk="0" hangingPunct="1">
                        <a:defRPr sz="1800" b="1" kern="1200">
                          <a:solidFill>
                            <a:schemeClr val="tx1"/>
                          </a:solidFill>
                          <a:latin typeface="Arial"/>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noProof="0" dirty="0">
                          <a:solidFill>
                            <a:schemeClr val="accent6"/>
                          </a:solidFill>
                        </a:rPr>
                        <a:t>Pooled warfarin </a:t>
                      </a:r>
                      <a:r>
                        <a:rPr lang="en-US" sz="1100" dirty="0">
                          <a:solidFill>
                            <a:schemeClr val="accent6"/>
                          </a:solidFill>
                        </a:rPr>
                        <a:t>(events)</a:t>
                      </a:r>
                    </a:p>
                  </a:txBody>
                  <a:tcPr marL="36625" marR="40287" marT="34290" marB="34290" anchor="ctr">
                    <a:lnL>
                      <a:noFill/>
                    </a:lnL>
                    <a:lnR>
                      <a:noFill/>
                    </a:lnR>
                    <a:lnT w="12700" cmpd="sng">
                      <a:noFill/>
                    </a:lnT>
                    <a:lnB w="12700" cmpd="sng">
                      <a:no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Arial"/>
                        </a:defRPr>
                      </a:lvl1pPr>
                      <a:lvl2pPr marL="457200" algn="l" defTabSz="914400" rtl="0" eaLnBrk="1" latinLnBrk="0" hangingPunct="1">
                        <a:defRPr sz="1800" b="1" kern="1200">
                          <a:solidFill>
                            <a:schemeClr val="tx1"/>
                          </a:solidFill>
                          <a:latin typeface="Arial"/>
                        </a:defRPr>
                      </a:lvl2pPr>
                      <a:lvl3pPr marL="914400" algn="l" defTabSz="914400" rtl="0" eaLnBrk="1" latinLnBrk="0" hangingPunct="1">
                        <a:defRPr sz="1800" b="1" kern="1200">
                          <a:solidFill>
                            <a:schemeClr val="tx1"/>
                          </a:solidFill>
                          <a:latin typeface="Arial"/>
                        </a:defRPr>
                      </a:lvl3pPr>
                      <a:lvl4pPr marL="1371600" algn="l" defTabSz="914400" rtl="0" eaLnBrk="1" latinLnBrk="0" hangingPunct="1">
                        <a:defRPr sz="1800" b="1" kern="1200">
                          <a:solidFill>
                            <a:schemeClr val="tx1"/>
                          </a:solidFill>
                          <a:latin typeface="Arial"/>
                        </a:defRPr>
                      </a:lvl4pPr>
                      <a:lvl5pPr marL="1828800" algn="l" defTabSz="914400" rtl="0" eaLnBrk="1" latinLnBrk="0" hangingPunct="1">
                        <a:defRPr sz="1800" b="1" kern="1200">
                          <a:solidFill>
                            <a:schemeClr val="tx1"/>
                          </a:solidFill>
                          <a:latin typeface="Arial"/>
                        </a:defRPr>
                      </a:lvl5pPr>
                      <a:lvl6pPr marL="2286000" algn="l" defTabSz="914400" rtl="0" eaLnBrk="1" latinLnBrk="0" hangingPunct="1">
                        <a:defRPr sz="1800" b="1" kern="1200">
                          <a:solidFill>
                            <a:schemeClr val="tx1"/>
                          </a:solidFill>
                          <a:latin typeface="Arial"/>
                        </a:defRPr>
                      </a:lvl6pPr>
                      <a:lvl7pPr marL="2743200" algn="l" defTabSz="914400" rtl="0" eaLnBrk="1" latinLnBrk="0" hangingPunct="1">
                        <a:defRPr sz="1800" b="1" kern="1200">
                          <a:solidFill>
                            <a:schemeClr val="tx1"/>
                          </a:solidFill>
                          <a:latin typeface="Arial"/>
                        </a:defRPr>
                      </a:lvl7pPr>
                      <a:lvl8pPr marL="3200400" algn="l" defTabSz="914400" rtl="0" eaLnBrk="1" latinLnBrk="0" hangingPunct="1">
                        <a:defRPr sz="1800" b="1" kern="1200">
                          <a:solidFill>
                            <a:schemeClr val="tx1"/>
                          </a:solidFill>
                          <a:latin typeface="Arial"/>
                        </a:defRPr>
                      </a:lvl8pPr>
                      <a:lvl9pPr marL="3657600" algn="l" defTabSz="914400" rtl="0" eaLnBrk="1" latinLnBrk="0" hangingPunct="1">
                        <a:defRPr sz="1800" b="1" kern="1200">
                          <a:solidFill>
                            <a:schemeClr val="tx1"/>
                          </a:solidFill>
                          <a:latin typeface="Arial"/>
                        </a:defRPr>
                      </a:lvl9pPr>
                    </a:lstStyle>
                    <a:p>
                      <a:pPr algn="ctr"/>
                      <a:endParaRPr lang="en-GB" sz="1100" b="0" dirty="0">
                        <a:solidFill>
                          <a:schemeClr val="tx1"/>
                        </a:solidFill>
                      </a:endParaRPr>
                    </a:p>
                  </a:txBody>
                  <a:tcPr marL="91917" marR="91917" marT="34290" marB="34290" anchor="ctr">
                    <a:lnL>
                      <a:noFill/>
                    </a:lnL>
                    <a:lnR>
                      <a:noFill/>
                    </a:lnR>
                    <a:lnT w="12700" cmpd="sng">
                      <a:noFill/>
                    </a:lnT>
                    <a:lnB w="12700" cmpd="sng">
                      <a:no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Arial"/>
                        </a:defRPr>
                      </a:lvl1pPr>
                      <a:lvl2pPr marL="457200" algn="l" defTabSz="914400" rtl="0" eaLnBrk="1" latinLnBrk="0" hangingPunct="1">
                        <a:defRPr sz="1800" b="1" kern="1200">
                          <a:solidFill>
                            <a:schemeClr val="tx1"/>
                          </a:solidFill>
                          <a:latin typeface="Arial"/>
                        </a:defRPr>
                      </a:lvl2pPr>
                      <a:lvl3pPr marL="914400" algn="l" defTabSz="914400" rtl="0" eaLnBrk="1" latinLnBrk="0" hangingPunct="1">
                        <a:defRPr sz="1800" b="1" kern="1200">
                          <a:solidFill>
                            <a:schemeClr val="tx1"/>
                          </a:solidFill>
                          <a:latin typeface="Arial"/>
                        </a:defRPr>
                      </a:lvl3pPr>
                      <a:lvl4pPr marL="1371600" algn="l" defTabSz="914400" rtl="0" eaLnBrk="1" latinLnBrk="0" hangingPunct="1">
                        <a:defRPr sz="1800" b="1" kern="1200">
                          <a:solidFill>
                            <a:schemeClr val="tx1"/>
                          </a:solidFill>
                          <a:latin typeface="Arial"/>
                        </a:defRPr>
                      </a:lvl4pPr>
                      <a:lvl5pPr marL="1828800" algn="l" defTabSz="914400" rtl="0" eaLnBrk="1" latinLnBrk="0" hangingPunct="1">
                        <a:defRPr sz="1800" b="1" kern="1200">
                          <a:solidFill>
                            <a:schemeClr val="tx1"/>
                          </a:solidFill>
                          <a:latin typeface="Arial"/>
                        </a:defRPr>
                      </a:lvl5pPr>
                      <a:lvl6pPr marL="2286000" algn="l" defTabSz="914400" rtl="0" eaLnBrk="1" latinLnBrk="0" hangingPunct="1">
                        <a:defRPr sz="1800" b="1" kern="1200">
                          <a:solidFill>
                            <a:schemeClr val="tx1"/>
                          </a:solidFill>
                          <a:latin typeface="Arial"/>
                        </a:defRPr>
                      </a:lvl6pPr>
                      <a:lvl7pPr marL="2743200" algn="l" defTabSz="914400" rtl="0" eaLnBrk="1" latinLnBrk="0" hangingPunct="1">
                        <a:defRPr sz="1800" b="1" kern="1200">
                          <a:solidFill>
                            <a:schemeClr val="tx1"/>
                          </a:solidFill>
                          <a:latin typeface="Arial"/>
                        </a:defRPr>
                      </a:lvl7pPr>
                      <a:lvl8pPr marL="3200400" algn="l" defTabSz="914400" rtl="0" eaLnBrk="1" latinLnBrk="0" hangingPunct="1">
                        <a:defRPr sz="1800" b="1" kern="1200">
                          <a:solidFill>
                            <a:schemeClr val="tx1"/>
                          </a:solidFill>
                          <a:latin typeface="Arial"/>
                        </a:defRPr>
                      </a:lvl8pPr>
                      <a:lvl9pPr marL="3657600" algn="l" defTabSz="914400" rtl="0" eaLnBrk="1" latinLnBrk="0" hangingPunct="1">
                        <a:defRPr sz="1800" b="1" kern="1200">
                          <a:solidFill>
                            <a:schemeClr val="tx1"/>
                          </a:solidFill>
                          <a:latin typeface="Arial"/>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1" dirty="0">
                          <a:solidFill>
                            <a:schemeClr val="tx1">
                              <a:lumMod val="65000"/>
                              <a:lumOff val="35000"/>
                            </a:schemeClr>
                          </a:solidFill>
                        </a:rPr>
                        <a:t>RR </a:t>
                      </a:r>
                      <a:br>
                        <a:rPr lang="en-US" sz="1100" b="1" dirty="0">
                          <a:solidFill>
                            <a:schemeClr val="tx1">
                              <a:lumMod val="65000"/>
                              <a:lumOff val="35000"/>
                            </a:schemeClr>
                          </a:solidFill>
                        </a:rPr>
                      </a:br>
                      <a:r>
                        <a:rPr lang="en-US" sz="1100" b="1" dirty="0">
                          <a:solidFill>
                            <a:schemeClr val="tx1">
                              <a:lumMod val="65000"/>
                              <a:lumOff val="35000"/>
                            </a:schemeClr>
                          </a:solidFill>
                        </a:rPr>
                        <a:t>(95% CI)</a:t>
                      </a:r>
                    </a:p>
                  </a:txBody>
                  <a:tcPr marL="91917" marR="91917" marT="34290" marB="34290" anchor="ctr">
                    <a:lnL>
                      <a:noFill/>
                    </a:lnL>
                    <a:lnR>
                      <a:noFill/>
                    </a:lnR>
                    <a:lnT w="12700" cmpd="sng">
                      <a:noFill/>
                    </a:lnT>
                    <a:lnB w="12700" cmpd="sng">
                      <a:no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Arial"/>
                        </a:defRPr>
                      </a:lvl1pPr>
                      <a:lvl2pPr marL="457200" algn="l" defTabSz="914400" rtl="0" eaLnBrk="1" latinLnBrk="0" hangingPunct="1">
                        <a:defRPr sz="1800" b="1" kern="1200">
                          <a:solidFill>
                            <a:schemeClr val="tx1"/>
                          </a:solidFill>
                          <a:latin typeface="Arial"/>
                        </a:defRPr>
                      </a:lvl2pPr>
                      <a:lvl3pPr marL="914400" algn="l" defTabSz="914400" rtl="0" eaLnBrk="1" latinLnBrk="0" hangingPunct="1">
                        <a:defRPr sz="1800" b="1" kern="1200">
                          <a:solidFill>
                            <a:schemeClr val="tx1"/>
                          </a:solidFill>
                          <a:latin typeface="Arial"/>
                        </a:defRPr>
                      </a:lvl3pPr>
                      <a:lvl4pPr marL="1371600" algn="l" defTabSz="914400" rtl="0" eaLnBrk="1" latinLnBrk="0" hangingPunct="1">
                        <a:defRPr sz="1800" b="1" kern="1200">
                          <a:solidFill>
                            <a:schemeClr val="tx1"/>
                          </a:solidFill>
                          <a:latin typeface="Arial"/>
                        </a:defRPr>
                      </a:lvl4pPr>
                      <a:lvl5pPr marL="1828800" algn="l" defTabSz="914400" rtl="0" eaLnBrk="1" latinLnBrk="0" hangingPunct="1">
                        <a:defRPr sz="1800" b="1" kern="1200">
                          <a:solidFill>
                            <a:schemeClr val="tx1"/>
                          </a:solidFill>
                          <a:latin typeface="Arial"/>
                        </a:defRPr>
                      </a:lvl5pPr>
                      <a:lvl6pPr marL="2286000" algn="l" defTabSz="914400" rtl="0" eaLnBrk="1" latinLnBrk="0" hangingPunct="1">
                        <a:defRPr sz="1800" b="1" kern="1200">
                          <a:solidFill>
                            <a:schemeClr val="tx1"/>
                          </a:solidFill>
                          <a:latin typeface="Arial"/>
                        </a:defRPr>
                      </a:lvl6pPr>
                      <a:lvl7pPr marL="2743200" algn="l" defTabSz="914400" rtl="0" eaLnBrk="1" latinLnBrk="0" hangingPunct="1">
                        <a:defRPr sz="1800" b="1" kern="1200">
                          <a:solidFill>
                            <a:schemeClr val="tx1"/>
                          </a:solidFill>
                          <a:latin typeface="Arial"/>
                        </a:defRPr>
                      </a:lvl7pPr>
                      <a:lvl8pPr marL="3200400" algn="l" defTabSz="914400" rtl="0" eaLnBrk="1" latinLnBrk="0" hangingPunct="1">
                        <a:defRPr sz="1800" b="1" kern="1200">
                          <a:solidFill>
                            <a:schemeClr val="tx1"/>
                          </a:solidFill>
                          <a:latin typeface="Arial"/>
                        </a:defRPr>
                      </a:lvl8pPr>
                      <a:lvl9pPr marL="3657600" algn="l" defTabSz="914400" rtl="0" eaLnBrk="1" latinLnBrk="0" hangingPunct="1">
                        <a:defRPr sz="1800" b="1" kern="1200">
                          <a:solidFill>
                            <a:schemeClr val="tx1"/>
                          </a:solidFill>
                          <a:latin typeface="Arial"/>
                        </a:defRPr>
                      </a:lvl9pPr>
                    </a:lstStyle>
                    <a:p>
                      <a:pPr algn="ctr"/>
                      <a:r>
                        <a:rPr lang="en-US" sz="1100" b="1" i="1" dirty="0">
                          <a:solidFill>
                            <a:schemeClr val="tx1">
                              <a:lumMod val="65000"/>
                              <a:lumOff val="35000"/>
                            </a:schemeClr>
                          </a:solidFill>
                        </a:rPr>
                        <a:t>p</a:t>
                      </a:r>
                      <a:r>
                        <a:rPr lang="en-US" sz="1100" b="1" dirty="0">
                          <a:solidFill>
                            <a:schemeClr val="tx1">
                              <a:lumMod val="65000"/>
                              <a:lumOff val="35000"/>
                            </a:schemeClr>
                          </a:solidFill>
                        </a:rPr>
                        <a:t>-value</a:t>
                      </a:r>
                    </a:p>
                  </a:txBody>
                  <a:tcPr marL="91917" marR="91917" marT="34290" marB="34290" anchor="ctr">
                    <a:lnL>
                      <a:noFill/>
                    </a:lnL>
                    <a:lnR>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74008">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nSpc>
                          <a:spcPct val="100000"/>
                        </a:lnSpc>
                      </a:pPr>
                      <a:r>
                        <a:rPr lang="en-US" sz="1100" b="0" noProof="0" dirty="0">
                          <a:solidFill>
                            <a:schemeClr val="tx1">
                              <a:lumMod val="65000"/>
                              <a:lumOff val="35000"/>
                            </a:schemeClr>
                          </a:solidFill>
                          <a:latin typeface="Arial" panose="020B0604020202020204" pitchFamily="34" charset="0"/>
                          <a:cs typeface="Arial" panose="020B0604020202020204" pitchFamily="34" charset="0"/>
                        </a:rPr>
                        <a:t>Ischaemic stroke</a:t>
                      </a:r>
                    </a:p>
                  </a:txBody>
                  <a:tcPr marL="81280" marR="81280" marT="34290" marB="34290" anchor="ctr">
                    <a:lnL>
                      <a:noFill/>
                    </a:lnL>
                    <a:lnR>
                      <a:noFill/>
                    </a:lnR>
                    <a:lnT w="12700" cmpd="sng">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lnSpc>
                          <a:spcPts val="2800"/>
                        </a:lnSpc>
                      </a:pPr>
                      <a:r>
                        <a:rPr lang="en-US" sz="1100" noProof="0" dirty="0">
                          <a:solidFill>
                            <a:schemeClr val="tx1">
                              <a:lumMod val="65000"/>
                              <a:lumOff val="35000"/>
                            </a:schemeClr>
                          </a:solidFill>
                          <a:latin typeface="Arial" panose="020B0604020202020204" pitchFamily="34" charset="0"/>
                          <a:cs typeface="Arial" panose="020B0604020202020204" pitchFamily="34" charset="0"/>
                        </a:rPr>
                        <a:t>665/29,292</a:t>
                      </a:r>
                    </a:p>
                  </a:txBody>
                  <a:tcPr marL="18000" marR="18000" marT="35100" marB="35100" anchor="ctr">
                    <a:lnL>
                      <a:noFill/>
                    </a:lnL>
                    <a:lnR>
                      <a:noFill/>
                    </a:lnR>
                    <a:lnT w="12700" cmpd="sng">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lnSpc>
                          <a:spcPts val="2800"/>
                        </a:lnSpc>
                      </a:pPr>
                      <a:r>
                        <a:rPr lang="en-US" sz="1100" noProof="0" dirty="0">
                          <a:solidFill>
                            <a:schemeClr val="tx1">
                              <a:lumMod val="65000"/>
                              <a:lumOff val="35000"/>
                            </a:schemeClr>
                          </a:solidFill>
                          <a:latin typeface="Arial" panose="020B0604020202020204" pitchFamily="34" charset="0"/>
                          <a:cs typeface="Arial" panose="020B0604020202020204" pitchFamily="34" charset="0"/>
                        </a:rPr>
                        <a:t>724/29,221</a:t>
                      </a:r>
                    </a:p>
                  </a:txBody>
                  <a:tcPr marL="18000" marR="18000" marT="35100" marB="35100" anchor="ctr">
                    <a:lnL>
                      <a:noFill/>
                    </a:lnL>
                    <a:lnR>
                      <a:noFill/>
                    </a:lnR>
                    <a:lnT w="12700" cmpd="sng">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lnSpc>
                          <a:spcPct val="100000"/>
                        </a:lnSpc>
                      </a:pPr>
                      <a:endParaRPr lang="en-GB" sz="1100" dirty="0">
                        <a:solidFill>
                          <a:schemeClr val="tx1"/>
                        </a:solidFill>
                      </a:endParaRPr>
                    </a:p>
                  </a:txBody>
                  <a:tcPr marL="91917" marR="91917" marT="0" marB="0" anchor="ctr">
                    <a:lnL>
                      <a:noFill/>
                    </a:lnL>
                    <a:lnR>
                      <a:noFill/>
                    </a:lnR>
                    <a:lnT w="12700" cmpd="sng">
                      <a:noFill/>
                    </a:lnT>
                    <a:lnB>
                      <a:noFill/>
                    </a:lnB>
                    <a:lnTlToBr w="12700" cmpd="sng">
                      <a:noFill/>
                      <a:prstDash val="solid"/>
                    </a:lnTlToBr>
                    <a:lnBlToTr w="12700" cmpd="sng">
                      <a:noFill/>
                      <a:prstDash val="solid"/>
                    </a:lnBlToTr>
                    <a:solidFill>
                      <a:srgbClr val="808983">
                        <a:lumMod val="20000"/>
                        <a:lumOff val="80000"/>
                      </a:srgbClr>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lnSpc>
                          <a:spcPct val="100000"/>
                        </a:lnSpc>
                      </a:pPr>
                      <a:r>
                        <a:rPr lang="en-US" sz="1100" noProof="0" dirty="0">
                          <a:solidFill>
                            <a:schemeClr val="bg1"/>
                          </a:solidFill>
                          <a:latin typeface="Arial" panose="020B0604020202020204" pitchFamily="34" charset="0"/>
                          <a:cs typeface="Arial" panose="020B0604020202020204" pitchFamily="34" charset="0"/>
                        </a:rPr>
                        <a:t>0.92</a:t>
                      </a:r>
                      <a:br>
                        <a:rPr lang="en-US" sz="1100" noProof="0" dirty="0">
                          <a:solidFill>
                            <a:schemeClr val="bg1"/>
                          </a:solidFill>
                          <a:latin typeface="Arial" panose="020B0604020202020204" pitchFamily="34" charset="0"/>
                          <a:cs typeface="Arial" panose="020B0604020202020204" pitchFamily="34" charset="0"/>
                        </a:rPr>
                      </a:br>
                      <a:r>
                        <a:rPr lang="en-US" sz="1100" noProof="0" dirty="0">
                          <a:solidFill>
                            <a:schemeClr val="bg1"/>
                          </a:solidFill>
                          <a:latin typeface="Arial" panose="020B0604020202020204" pitchFamily="34" charset="0"/>
                          <a:cs typeface="Arial" panose="020B0604020202020204" pitchFamily="34" charset="0"/>
                        </a:rPr>
                        <a:t>(0.83–1.02)</a:t>
                      </a:r>
                    </a:p>
                  </a:txBody>
                  <a:tcPr marL="81280" marR="81280" marT="34290" marB="34290" anchor="ctr">
                    <a:lnL>
                      <a:noFill/>
                    </a:lnL>
                    <a:lnR>
                      <a:noFill/>
                    </a:lnR>
                    <a:lnT w="12700" cmpd="sng">
                      <a:noFill/>
                    </a:lnT>
                    <a:lnB>
                      <a:noFill/>
                    </a:lnB>
                    <a:lnTlToBr w="12700" cmpd="sng">
                      <a:noFill/>
                      <a:prstDash val="solid"/>
                    </a:lnTlToBr>
                    <a:lnBlToTr w="12700" cmpd="sng">
                      <a:noFill/>
                      <a:prstDash val="solid"/>
                    </a:lnBlToTr>
                    <a:solidFill>
                      <a:srgbClr val="96938E"/>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lnSpc>
                          <a:spcPct val="100000"/>
                        </a:lnSpc>
                      </a:pPr>
                      <a:r>
                        <a:rPr lang="en-US" sz="1100" noProof="0" dirty="0">
                          <a:solidFill>
                            <a:schemeClr val="bg1"/>
                          </a:solidFill>
                          <a:latin typeface="Arial" panose="020B0604020202020204" pitchFamily="34" charset="0"/>
                          <a:cs typeface="Arial" panose="020B0604020202020204" pitchFamily="34" charset="0"/>
                        </a:rPr>
                        <a:t>0.10</a:t>
                      </a:r>
                    </a:p>
                  </a:txBody>
                  <a:tcPr marL="81280" marR="81280" marT="34290" marB="34290" anchor="ctr">
                    <a:lnL>
                      <a:noFill/>
                    </a:lnL>
                    <a:lnR>
                      <a:noFill/>
                    </a:lnR>
                    <a:lnT w="12700" cmpd="sng">
                      <a:noFill/>
                    </a:lnT>
                    <a:lnB>
                      <a:noFill/>
                    </a:lnB>
                    <a:lnTlToBr w="12700" cmpd="sng">
                      <a:noFill/>
                      <a:prstDash val="solid"/>
                    </a:lnTlToBr>
                    <a:lnBlToTr w="12700" cmpd="sng">
                      <a:noFill/>
                      <a:prstDash val="solid"/>
                    </a:lnBlToTr>
                    <a:solidFill>
                      <a:srgbClr val="808983">
                        <a:lumMod val="50000"/>
                      </a:srgbClr>
                    </a:solidFill>
                  </a:tcPr>
                </a:tc>
                <a:extLst>
                  <a:ext uri="{0D108BD9-81ED-4DB2-BD59-A6C34878D82A}">
                    <a16:rowId xmlns:a16="http://schemas.microsoft.com/office/drawing/2014/main" val="10001"/>
                  </a:ext>
                </a:extLst>
              </a:tr>
              <a:tr h="474008">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nSpc>
                          <a:spcPct val="100000"/>
                        </a:lnSpc>
                      </a:pPr>
                      <a:r>
                        <a:rPr lang="en-US" sz="1100" b="0" noProof="0" dirty="0">
                          <a:solidFill>
                            <a:schemeClr val="tx1">
                              <a:lumMod val="65000"/>
                              <a:lumOff val="35000"/>
                            </a:schemeClr>
                          </a:solidFill>
                          <a:latin typeface="Arial" panose="020B0604020202020204" pitchFamily="34" charset="0"/>
                          <a:cs typeface="Arial" panose="020B0604020202020204" pitchFamily="34" charset="0"/>
                        </a:rPr>
                        <a:t>Haemorrhagic stroke</a:t>
                      </a:r>
                    </a:p>
                  </a:txBody>
                  <a:tcPr marL="81280" marR="81280" marT="34290" marB="3429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lnSpc>
                          <a:spcPts val="1200"/>
                        </a:lnSpc>
                      </a:pPr>
                      <a:r>
                        <a:rPr lang="en-US" sz="1100" noProof="0" dirty="0">
                          <a:solidFill>
                            <a:schemeClr val="tx1">
                              <a:lumMod val="65000"/>
                              <a:lumOff val="35000"/>
                            </a:schemeClr>
                          </a:solidFill>
                          <a:latin typeface="Arial" panose="020B0604020202020204" pitchFamily="34" charset="0"/>
                          <a:cs typeface="Arial" panose="020B0604020202020204" pitchFamily="34" charset="0"/>
                        </a:rPr>
                        <a:t>130/29,292</a:t>
                      </a:r>
                    </a:p>
                  </a:txBody>
                  <a:tcPr marL="18000" marR="18000" marT="35100" marB="3510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lnSpc>
                          <a:spcPts val="1200"/>
                        </a:lnSpc>
                      </a:pPr>
                      <a:r>
                        <a:rPr lang="en-US" sz="1100" noProof="0" dirty="0">
                          <a:solidFill>
                            <a:schemeClr val="tx1">
                              <a:lumMod val="65000"/>
                              <a:lumOff val="35000"/>
                            </a:schemeClr>
                          </a:solidFill>
                          <a:latin typeface="Arial" panose="020B0604020202020204" pitchFamily="34" charset="0"/>
                          <a:cs typeface="Arial" panose="020B0604020202020204" pitchFamily="34" charset="0"/>
                        </a:rPr>
                        <a:t>263/29,221</a:t>
                      </a:r>
                    </a:p>
                  </a:txBody>
                  <a:tcPr marL="18000" marR="18000" marT="35100" marB="3510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lnSpc>
                          <a:spcPct val="100000"/>
                        </a:lnSpc>
                      </a:pPr>
                      <a:endParaRPr lang="en-GB" sz="1100" dirty="0">
                        <a:solidFill>
                          <a:schemeClr val="tx1"/>
                        </a:solidFill>
                      </a:endParaRPr>
                    </a:p>
                  </a:txBody>
                  <a:tcPr marL="91917" marR="91917" marT="0" marB="0" anchor="ctr">
                    <a:lnL>
                      <a:noFill/>
                    </a:lnL>
                    <a:lnR>
                      <a:noFill/>
                    </a:lnR>
                    <a:lnT>
                      <a:noFill/>
                    </a:lnT>
                    <a:lnB>
                      <a:noFill/>
                    </a:lnB>
                    <a:lnTlToBr w="12700" cmpd="sng">
                      <a:noFill/>
                      <a:prstDash val="solid"/>
                    </a:lnTlToBr>
                    <a:lnBlToTr w="12700" cmpd="sng">
                      <a:noFill/>
                      <a:prstDash val="solid"/>
                    </a:lnBlToTr>
                    <a:solidFill>
                      <a:srgbClr val="808983">
                        <a:lumMod val="20000"/>
                        <a:lumOff val="80000"/>
                      </a:srgbClr>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lnSpc>
                          <a:spcPct val="100000"/>
                        </a:lnSpc>
                      </a:pPr>
                      <a:r>
                        <a:rPr lang="en-US" sz="1100" noProof="0" dirty="0">
                          <a:solidFill>
                            <a:schemeClr val="bg1"/>
                          </a:solidFill>
                          <a:latin typeface="Arial" panose="020B0604020202020204" pitchFamily="34" charset="0"/>
                          <a:cs typeface="Arial" panose="020B0604020202020204" pitchFamily="34" charset="0"/>
                        </a:rPr>
                        <a:t>0.49</a:t>
                      </a:r>
                      <a:br>
                        <a:rPr lang="en-US" sz="1100" noProof="0" dirty="0">
                          <a:solidFill>
                            <a:schemeClr val="bg1"/>
                          </a:solidFill>
                          <a:latin typeface="Arial" panose="020B0604020202020204" pitchFamily="34" charset="0"/>
                          <a:cs typeface="Arial" panose="020B0604020202020204" pitchFamily="34" charset="0"/>
                        </a:rPr>
                      </a:br>
                      <a:r>
                        <a:rPr lang="en-US" sz="1100" noProof="0" dirty="0">
                          <a:solidFill>
                            <a:schemeClr val="bg1"/>
                          </a:solidFill>
                          <a:latin typeface="Arial" panose="020B0604020202020204" pitchFamily="34" charset="0"/>
                          <a:cs typeface="Arial" panose="020B0604020202020204" pitchFamily="34" charset="0"/>
                        </a:rPr>
                        <a:t>(0.38–0.64)</a:t>
                      </a:r>
                    </a:p>
                  </a:txBody>
                  <a:tcPr marL="81280" marR="81280" marT="34290" marB="34290" anchor="ctr">
                    <a:lnL>
                      <a:noFill/>
                    </a:lnL>
                    <a:lnR>
                      <a:noFill/>
                    </a:lnR>
                    <a:lnT>
                      <a:noFill/>
                    </a:lnT>
                    <a:lnB>
                      <a:noFill/>
                    </a:lnB>
                    <a:lnTlToBr w="12700" cmpd="sng">
                      <a:noFill/>
                      <a:prstDash val="solid"/>
                    </a:lnTlToBr>
                    <a:lnBlToTr w="12700" cmpd="sng">
                      <a:noFill/>
                      <a:prstDash val="solid"/>
                    </a:lnBlToTr>
                    <a:solidFill>
                      <a:srgbClr val="96938E"/>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lnSpc>
                          <a:spcPct val="100000"/>
                        </a:lnSpc>
                      </a:pPr>
                      <a:r>
                        <a:rPr lang="en-US" sz="1100" noProof="0" dirty="0">
                          <a:solidFill>
                            <a:schemeClr val="bg1"/>
                          </a:solidFill>
                          <a:latin typeface="Arial" panose="020B0604020202020204" pitchFamily="34" charset="0"/>
                          <a:cs typeface="Arial" panose="020B0604020202020204" pitchFamily="34" charset="0"/>
                        </a:rPr>
                        <a:t>&lt;0.0001</a:t>
                      </a:r>
                    </a:p>
                  </a:txBody>
                  <a:tcPr marL="81280" marR="81280" marT="34290" marB="34290" anchor="ctr">
                    <a:lnL>
                      <a:noFill/>
                    </a:lnL>
                    <a:lnR>
                      <a:noFill/>
                    </a:lnR>
                    <a:lnT>
                      <a:noFill/>
                    </a:lnT>
                    <a:lnB>
                      <a:noFill/>
                    </a:lnB>
                    <a:lnTlToBr w="12700" cmpd="sng">
                      <a:noFill/>
                      <a:prstDash val="solid"/>
                    </a:lnTlToBr>
                    <a:lnBlToTr w="12700" cmpd="sng">
                      <a:noFill/>
                      <a:prstDash val="solid"/>
                    </a:lnBlToTr>
                    <a:solidFill>
                      <a:srgbClr val="808983">
                        <a:lumMod val="50000"/>
                      </a:srgbClr>
                    </a:solidFill>
                  </a:tcPr>
                </a:tc>
                <a:extLst>
                  <a:ext uri="{0D108BD9-81ED-4DB2-BD59-A6C34878D82A}">
                    <a16:rowId xmlns:a16="http://schemas.microsoft.com/office/drawing/2014/main" val="10002"/>
                  </a:ext>
                </a:extLst>
              </a:tr>
              <a:tr h="474008">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nSpc>
                          <a:spcPct val="100000"/>
                        </a:lnSpc>
                      </a:pPr>
                      <a:r>
                        <a:rPr lang="en-US" sz="1100" b="0" noProof="0" dirty="0">
                          <a:solidFill>
                            <a:schemeClr val="tx1">
                              <a:lumMod val="65000"/>
                              <a:lumOff val="35000"/>
                            </a:schemeClr>
                          </a:solidFill>
                          <a:latin typeface="Arial" panose="020B0604020202020204" pitchFamily="34" charset="0"/>
                          <a:cs typeface="Arial" panose="020B0604020202020204" pitchFamily="34" charset="0"/>
                        </a:rPr>
                        <a:t>Myocardial infarction</a:t>
                      </a:r>
                    </a:p>
                  </a:txBody>
                  <a:tcPr marL="81280" marR="81280" marT="34290" marB="3429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lnSpc>
                          <a:spcPts val="1500"/>
                        </a:lnSpc>
                      </a:pPr>
                      <a:r>
                        <a:rPr lang="en-US" sz="1100" noProof="0" dirty="0">
                          <a:solidFill>
                            <a:schemeClr val="tx1">
                              <a:lumMod val="65000"/>
                              <a:lumOff val="35000"/>
                            </a:schemeClr>
                          </a:solidFill>
                          <a:latin typeface="Arial" panose="020B0604020202020204" pitchFamily="34" charset="0"/>
                          <a:cs typeface="Arial" panose="020B0604020202020204" pitchFamily="34" charset="0"/>
                        </a:rPr>
                        <a:t>413/29,292</a:t>
                      </a:r>
                    </a:p>
                  </a:txBody>
                  <a:tcPr marL="18000" marR="18000" marT="35100" marB="3510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lnSpc>
                          <a:spcPts val="1500"/>
                        </a:lnSpc>
                      </a:pPr>
                      <a:r>
                        <a:rPr lang="en-US" sz="1100" noProof="0" dirty="0">
                          <a:solidFill>
                            <a:schemeClr val="tx1">
                              <a:lumMod val="65000"/>
                              <a:lumOff val="35000"/>
                            </a:schemeClr>
                          </a:solidFill>
                          <a:latin typeface="Arial" panose="020B0604020202020204" pitchFamily="34" charset="0"/>
                          <a:cs typeface="Arial" panose="020B0604020202020204" pitchFamily="34" charset="0"/>
                        </a:rPr>
                        <a:t>432/29,221</a:t>
                      </a:r>
                    </a:p>
                  </a:txBody>
                  <a:tcPr marL="18000" marR="18000" marT="35100" marB="3510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lnSpc>
                          <a:spcPct val="100000"/>
                        </a:lnSpc>
                      </a:pPr>
                      <a:endParaRPr lang="en-GB" sz="1100" dirty="0">
                        <a:solidFill>
                          <a:schemeClr val="tx1"/>
                        </a:solidFill>
                      </a:endParaRPr>
                    </a:p>
                  </a:txBody>
                  <a:tcPr marL="91917" marR="91917" marT="0" marB="0" anchor="ctr">
                    <a:lnL>
                      <a:noFill/>
                    </a:lnL>
                    <a:lnR>
                      <a:noFill/>
                    </a:lnR>
                    <a:lnT>
                      <a:noFill/>
                    </a:lnT>
                    <a:lnB>
                      <a:noFill/>
                    </a:lnB>
                    <a:lnTlToBr w="12700" cmpd="sng">
                      <a:noFill/>
                      <a:prstDash val="solid"/>
                    </a:lnTlToBr>
                    <a:lnBlToTr w="12700" cmpd="sng">
                      <a:noFill/>
                      <a:prstDash val="solid"/>
                    </a:lnBlToTr>
                    <a:solidFill>
                      <a:srgbClr val="808983">
                        <a:lumMod val="20000"/>
                        <a:lumOff val="80000"/>
                      </a:srgbClr>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lnSpc>
                          <a:spcPct val="100000"/>
                        </a:lnSpc>
                      </a:pPr>
                      <a:r>
                        <a:rPr lang="en-US" sz="1100" noProof="0" dirty="0">
                          <a:solidFill>
                            <a:schemeClr val="bg1"/>
                          </a:solidFill>
                          <a:latin typeface="Arial" panose="020B0604020202020204" pitchFamily="34" charset="0"/>
                          <a:cs typeface="Arial" panose="020B0604020202020204" pitchFamily="34" charset="0"/>
                        </a:rPr>
                        <a:t>0.97</a:t>
                      </a:r>
                      <a:br>
                        <a:rPr lang="en-US" sz="1100" noProof="0" dirty="0">
                          <a:solidFill>
                            <a:schemeClr val="bg1"/>
                          </a:solidFill>
                          <a:latin typeface="Arial" panose="020B0604020202020204" pitchFamily="34" charset="0"/>
                          <a:cs typeface="Arial" panose="020B0604020202020204" pitchFamily="34" charset="0"/>
                        </a:rPr>
                      </a:br>
                      <a:r>
                        <a:rPr lang="en-US" sz="1100" noProof="0" dirty="0">
                          <a:solidFill>
                            <a:schemeClr val="bg1"/>
                          </a:solidFill>
                          <a:latin typeface="Arial" panose="020B0604020202020204" pitchFamily="34" charset="0"/>
                          <a:cs typeface="Arial" panose="020B0604020202020204" pitchFamily="34" charset="0"/>
                        </a:rPr>
                        <a:t>(0.78–1.20)</a:t>
                      </a:r>
                    </a:p>
                  </a:txBody>
                  <a:tcPr marL="81280" marR="81280" marT="34290" marB="34290" anchor="ctr">
                    <a:lnL>
                      <a:noFill/>
                    </a:lnL>
                    <a:lnR>
                      <a:noFill/>
                    </a:lnR>
                    <a:lnT>
                      <a:noFill/>
                    </a:lnT>
                    <a:lnB>
                      <a:noFill/>
                    </a:lnB>
                    <a:lnTlToBr w="12700" cmpd="sng">
                      <a:noFill/>
                      <a:prstDash val="solid"/>
                    </a:lnTlToBr>
                    <a:lnBlToTr w="12700" cmpd="sng">
                      <a:noFill/>
                      <a:prstDash val="solid"/>
                    </a:lnBlToTr>
                    <a:solidFill>
                      <a:srgbClr val="96938E"/>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lnSpc>
                          <a:spcPct val="100000"/>
                        </a:lnSpc>
                      </a:pPr>
                      <a:r>
                        <a:rPr lang="en-US" sz="1100" noProof="0" dirty="0">
                          <a:solidFill>
                            <a:schemeClr val="bg1"/>
                          </a:solidFill>
                          <a:latin typeface="Arial" panose="020B0604020202020204" pitchFamily="34" charset="0"/>
                          <a:cs typeface="Arial" panose="020B0604020202020204" pitchFamily="34" charset="0"/>
                        </a:rPr>
                        <a:t>0.77</a:t>
                      </a:r>
                    </a:p>
                  </a:txBody>
                  <a:tcPr marL="81280" marR="81280" marT="34290" marB="34290" anchor="ctr">
                    <a:lnL>
                      <a:noFill/>
                    </a:lnL>
                    <a:lnR>
                      <a:noFill/>
                    </a:lnR>
                    <a:lnT>
                      <a:noFill/>
                    </a:lnT>
                    <a:lnB>
                      <a:noFill/>
                    </a:lnB>
                    <a:lnTlToBr w="12700" cmpd="sng">
                      <a:noFill/>
                      <a:prstDash val="solid"/>
                    </a:lnTlToBr>
                    <a:lnBlToTr w="12700" cmpd="sng">
                      <a:noFill/>
                      <a:prstDash val="solid"/>
                    </a:lnBlToTr>
                    <a:solidFill>
                      <a:srgbClr val="808983">
                        <a:lumMod val="50000"/>
                      </a:srgbClr>
                    </a:solidFill>
                  </a:tcPr>
                </a:tc>
                <a:extLst>
                  <a:ext uri="{0D108BD9-81ED-4DB2-BD59-A6C34878D82A}">
                    <a16:rowId xmlns:a16="http://schemas.microsoft.com/office/drawing/2014/main" val="10003"/>
                  </a:ext>
                </a:extLst>
              </a:tr>
              <a:tr h="508350">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nSpc>
                          <a:spcPct val="100000"/>
                        </a:lnSpc>
                      </a:pPr>
                      <a:r>
                        <a:rPr lang="en-US" sz="1100" b="0" noProof="0" dirty="0">
                          <a:solidFill>
                            <a:schemeClr val="tx1">
                              <a:lumMod val="65000"/>
                              <a:lumOff val="35000"/>
                            </a:schemeClr>
                          </a:solidFill>
                          <a:latin typeface="Arial" panose="020B0604020202020204" pitchFamily="34" charset="0"/>
                          <a:cs typeface="Arial" panose="020B0604020202020204" pitchFamily="34" charset="0"/>
                        </a:rPr>
                        <a:t>All-cause mortality</a:t>
                      </a:r>
                    </a:p>
                  </a:txBody>
                  <a:tcPr marL="81280" marR="81280" marT="34290" marB="3429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lnSpc>
                          <a:spcPts val="2300"/>
                        </a:lnSpc>
                      </a:pPr>
                      <a:r>
                        <a:rPr lang="en-US" sz="1100" noProof="0" dirty="0">
                          <a:solidFill>
                            <a:schemeClr val="tx1">
                              <a:lumMod val="65000"/>
                              <a:lumOff val="35000"/>
                            </a:schemeClr>
                          </a:solidFill>
                          <a:latin typeface="Arial" panose="020B0604020202020204" pitchFamily="34" charset="0"/>
                          <a:cs typeface="Arial" panose="020B0604020202020204" pitchFamily="34" charset="0"/>
                        </a:rPr>
                        <a:t>2022/29,292</a:t>
                      </a:r>
                    </a:p>
                  </a:txBody>
                  <a:tcPr marL="18000" marR="18000" marT="35100" marB="3510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lnSpc>
                          <a:spcPts val="2300"/>
                        </a:lnSpc>
                      </a:pPr>
                      <a:r>
                        <a:rPr lang="en-US" sz="1100" noProof="0" dirty="0">
                          <a:solidFill>
                            <a:schemeClr val="tx1">
                              <a:lumMod val="65000"/>
                              <a:lumOff val="35000"/>
                            </a:schemeClr>
                          </a:solidFill>
                          <a:latin typeface="Arial" panose="020B0604020202020204" pitchFamily="34" charset="0"/>
                          <a:cs typeface="Arial" panose="020B0604020202020204" pitchFamily="34" charset="0"/>
                        </a:rPr>
                        <a:t>2245/29,221</a:t>
                      </a:r>
                    </a:p>
                  </a:txBody>
                  <a:tcPr marL="18000" marR="18000" marT="35100" marB="3510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lnSpc>
                          <a:spcPct val="100000"/>
                        </a:lnSpc>
                      </a:pPr>
                      <a:endParaRPr lang="en-GB" sz="1100" dirty="0">
                        <a:solidFill>
                          <a:schemeClr val="tx1"/>
                        </a:solidFill>
                      </a:endParaRPr>
                    </a:p>
                  </a:txBody>
                  <a:tcPr marL="91917" marR="91917" marT="0" marB="0" anchor="ctr">
                    <a:lnL>
                      <a:noFill/>
                    </a:lnL>
                    <a:lnR>
                      <a:noFill/>
                    </a:lnR>
                    <a:lnT>
                      <a:noFill/>
                    </a:lnT>
                    <a:lnB>
                      <a:noFill/>
                    </a:lnB>
                    <a:lnTlToBr w="12700" cmpd="sng">
                      <a:noFill/>
                      <a:prstDash val="solid"/>
                    </a:lnTlToBr>
                    <a:lnBlToTr w="12700" cmpd="sng">
                      <a:noFill/>
                      <a:prstDash val="solid"/>
                    </a:lnBlToTr>
                    <a:solidFill>
                      <a:srgbClr val="808983">
                        <a:lumMod val="20000"/>
                        <a:lumOff val="80000"/>
                      </a:srgbClr>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lnSpc>
                          <a:spcPct val="100000"/>
                        </a:lnSpc>
                      </a:pPr>
                      <a:r>
                        <a:rPr lang="en-US" sz="1100" noProof="0" dirty="0">
                          <a:solidFill>
                            <a:schemeClr val="bg1"/>
                          </a:solidFill>
                          <a:latin typeface="Arial" panose="020B0604020202020204" pitchFamily="34" charset="0"/>
                          <a:cs typeface="Arial" panose="020B0604020202020204" pitchFamily="34" charset="0"/>
                        </a:rPr>
                        <a:t>0.90</a:t>
                      </a:r>
                      <a:br>
                        <a:rPr lang="en-US" sz="1100" noProof="0" dirty="0">
                          <a:solidFill>
                            <a:schemeClr val="bg1"/>
                          </a:solidFill>
                          <a:latin typeface="Arial" panose="020B0604020202020204" pitchFamily="34" charset="0"/>
                          <a:cs typeface="Arial" panose="020B0604020202020204" pitchFamily="34" charset="0"/>
                        </a:rPr>
                      </a:br>
                      <a:r>
                        <a:rPr lang="en-US" sz="1100" noProof="0" dirty="0">
                          <a:solidFill>
                            <a:schemeClr val="bg1"/>
                          </a:solidFill>
                          <a:latin typeface="Arial" panose="020B0604020202020204" pitchFamily="34" charset="0"/>
                          <a:cs typeface="Arial" panose="020B0604020202020204" pitchFamily="34" charset="0"/>
                        </a:rPr>
                        <a:t>(0.85–0.95)</a:t>
                      </a:r>
                    </a:p>
                  </a:txBody>
                  <a:tcPr marL="81280" marR="81280" marT="34290" marB="34290" anchor="ctr">
                    <a:lnL>
                      <a:noFill/>
                    </a:lnL>
                    <a:lnR>
                      <a:noFill/>
                    </a:lnR>
                    <a:lnT>
                      <a:noFill/>
                    </a:lnT>
                    <a:lnB>
                      <a:noFill/>
                    </a:lnB>
                    <a:lnTlToBr w="12700" cmpd="sng">
                      <a:noFill/>
                      <a:prstDash val="solid"/>
                    </a:lnTlToBr>
                    <a:lnBlToTr w="12700" cmpd="sng">
                      <a:noFill/>
                      <a:prstDash val="solid"/>
                    </a:lnBlToTr>
                    <a:solidFill>
                      <a:srgbClr val="96938E"/>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lnSpc>
                          <a:spcPct val="100000"/>
                        </a:lnSpc>
                      </a:pPr>
                      <a:r>
                        <a:rPr lang="en-US" sz="1100" noProof="0" dirty="0">
                          <a:solidFill>
                            <a:schemeClr val="bg1"/>
                          </a:solidFill>
                          <a:latin typeface="Arial" panose="020B0604020202020204" pitchFamily="34" charset="0"/>
                          <a:cs typeface="Arial" panose="020B0604020202020204" pitchFamily="34" charset="0"/>
                        </a:rPr>
                        <a:t>0.0003</a:t>
                      </a:r>
                    </a:p>
                  </a:txBody>
                  <a:tcPr marL="81280" marR="81280" marT="34290" marB="34290" anchor="ctr">
                    <a:lnL>
                      <a:noFill/>
                    </a:lnL>
                    <a:lnR>
                      <a:noFill/>
                    </a:lnR>
                    <a:lnT>
                      <a:noFill/>
                    </a:lnT>
                    <a:lnB>
                      <a:noFill/>
                    </a:lnB>
                    <a:lnTlToBr w="12700" cmpd="sng">
                      <a:noFill/>
                      <a:prstDash val="solid"/>
                    </a:lnTlToBr>
                    <a:lnBlToTr w="12700" cmpd="sng">
                      <a:noFill/>
                      <a:prstDash val="solid"/>
                    </a:lnBlToTr>
                    <a:solidFill>
                      <a:srgbClr val="808983">
                        <a:lumMod val="50000"/>
                      </a:srgbClr>
                    </a:solidFill>
                  </a:tcPr>
                </a:tc>
                <a:extLst>
                  <a:ext uri="{0D108BD9-81ED-4DB2-BD59-A6C34878D82A}">
                    <a16:rowId xmlns:a16="http://schemas.microsoft.com/office/drawing/2014/main" val="10004"/>
                  </a:ext>
                </a:extLst>
              </a:tr>
            </a:tbl>
          </a:graphicData>
        </a:graphic>
      </p:graphicFrame>
      <p:sp>
        <p:nvSpPr>
          <p:cNvPr id="18" name="Rounded Rectangle 17">
            <a:extLst>
              <a:ext uri="{FF2B5EF4-FFF2-40B4-BE49-F238E27FC236}">
                <a16:creationId xmlns:a16="http://schemas.microsoft.com/office/drawing/2014/main" id="{E73554E5-235E-3B99-EC5B-4372069A9764}"/>
              </a:ext>
            </a:extLst>
          </p:cNvPr>
          <p:cNvSpPr/>
          <p:nvPr/>
        </p:nvSpPr>
        <p:spPr bwMode="auto">
          <a:xfrm>
            <a:off x="2051683" y="2180910"/>
            <a:ext cx="8264530" cy="2988990"/>
          </a:xfrm>
          <a:prstGeom prst="roundRect">
            <a:avLst>
              <a:gd name="adj" fmla="val 4217"/>
            </a:avLst>
          </a:prstGeom>
          <a:noFill/>
          <a:ln w="19050" algn="ctr">
            <a:solidFill>
              <a:srgbClr val="3961AC"/>
            </a:solidFill>
            <a:miter lim="800000"/>
            <a:headEnd/>
            <a:tailEnd/>
          </a:ln>
          <a:effectLst/>
        </p:spPr>
        <p:txBody>
          <a:bodyPr wrap="square" lIns="0" tIns="0" rIns="0" bIns="0" rtlCol="0" anchor="ctr">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600" b="0" i="0" u="none" strike="noStrike" kern="0" cap="none" spc="0" normalizeH="0" baseline="0" noProof="0" dirty="0">
              <a:ln>
                <a:noFill/>
              </a:ln>
              <a:solidFill>
                <a:srgbClr val="000000">
                  <a:lumMod val="65000"/>
                  <a:lumOff val="35000"/>
                </a:srgbClr>
              </a:solidFill>
              <a:effectLst/>
              <a:uLnTx/>
              <a:uFillTx/>
              <a:ea typeface="ＭＳ Ｐゴシック" charset="0"/>
            </a:endParaRPr>
          </a:p>
        </p:txBody>
      </p:sp>
      <p:graphicFrame>
        <p:nvGraphicFramePr>
          <p:cNvPr id="19" name="Chart 18">
            <a:extLst>
              <a:ext uri="{FF2B5EF4-FFF2-40B4-BE49-F238E27FC236}">
                <a16:creationId xmlns:a16="http://schemas.microsoft.com/office/drawing/2014/main" id="{5F585C88-9592-97E5-F221-C148D58782AE}"/>
              </a:ext>
            </a:extLst>
          </p:cNvPr>
          <p:cNvGraphicFramePr/>
          <p:nvPr/>
        </p:nvGraphicFramePr>
        <p:xfrm>
          <a:off x="5464500" y="2444783"/>
          <a:ext cx="2988332" cy="2605265"/>
        </p:xfrm>
        <a:graphic>
          <a:graphicData uri="http://schemas.openxmlformats.org/drawingml/2006/chart">
            <c:chart xmlns:c="http://schemas.openxmlformats.org/drawingml/2006/chart" xmlns:r="http://schemas.openxmlformats.org/officeDocument/2006/relationships" r:id="rId4"/>
          </a:graphicData>
        </a:graphic>
      </p:graphicFrame>
      <p:grpSp>
        <p:nvGrpSpPr>
          <p:cNvPr id="20" name="Csoportba foglalás 50">
            <a:extLst>
              <a:ext uri="{FF2B5EF4-FFF2-40B4-BE49-F238E27FC236}">
                <a16:creationId xmlns:a16="http://schemas.microsoft.com/office/drawing/2014/main" id="{36E7620C-6AA0-EB15-0511-96EB7404B3B2}"/>
              </a:ext>
            </a:extLst>
          </p:cNvPr>
          <p:cNvGrpSpPr/>
          <p:nvPr/>
        </p:nvGrpSpPr>
        <p:grpSpPr>
          <a:xfrm>
            <a:off x="5752542" y="4934132"/>
            <a:ext cx="3126151" cy="307777"/>
            <a:chOff x="4146857" y="5561760"/>
            <a:chExt cx="3473423" cy="410369"/>
          </a:xfrm>
        </p:grpSpPr>
        <p:sp>
          <p:nvSpPr>
            <p:cNvPr id="21" name="TextBox 59">
              <a:extLst>
                <a:ext uri="{FF2B5EF4-FFF2-40B4-BE49-F238E27FC236}">
                  <a16:creationId xmlns:a16="http://schemas.microsoft.com/office/drawing/2014/main" id="{5245A22B-FB1C-CB10-18FB-2D5D3432A7AB}"/>
                </a:ext>
              </a:extLst>
            </p:cNvPr>
            <p:cNvSpPr txBox="1"/>
            <p:nvPr/>
          </p:nvSpPr>
          <p:spPr>
            <a:xfrm>
              <a:off x="4146857" y="5561760"/>
              <a:ext cx="1682499" cy="410369"/>
            </a:xfrm>
            <a:prstGeom prst="rect">
              <a:avLst/>
            </a:prstGeom>
            <a:noFill/>
            <a:ln>
              <a:noFill/>
            </a:ln>
          </p:spPr>
          <p:txBody>
            <a:bodyPr wrap="square" rtlCol="0">
              <a:spAutoFit/>
            </a:bodyPr>
            <a:lstStyle/>
            <a:p>
              <a:pPr algn="ctr" fontAlgn="base">
                <a:spcBef>
                  <a:spcPct val="50000"/>
                </a:spcBef>
                <a:spcAft>
                  <a:spcPct val="0"/>
                </a:spcAft>
              </a:pPr>
              <a:r>
                <a:rPr lang="en-US" sz="1400" dirty="0">
                  <a:solidFill>
                    <a:srgbClr val="000000">
                      <a:lumMod val="65000"/>
                      <a:lumOff val="35000"/>
                    </a:srgbClr>
                  </a:solidFill>
                  <a:ea typeface="ＭＳ Ｐゴシック" charset="0"/>
                  <a:cs typeface="Arial"/>
                </a:rPr>
                <a:t>Favours NOAC</a:t>
              </a:r>
            </a:p>
          </p:txBody>
        </p:sp>
        <p:sp>
          <p:nvSpPr>
            <p:cNvPr id="22" name="TextBox 60">
              <a:extLst>
                <a:ext uri="{FF2B5EF4-FFF2-40B4-BE49-F238E27FC236}">
                  <a16:creationId xmlns:a16="http://schemas.microsoft.com/office/drawing/2014/main" id="{0F99B75F-DFBA-6186-64BD-D0F87897D4B8}"/>
                </a:ext>
              </a:extLst>
            </p:cNvPr>
            <p:cNvSpPr txBox="1"/>
            <p:nvPr/>
          </p:nvSpPr>
          <p:spPr>
            <a:xfrm>
              <a:off x="5762035" y="5561760"/>
              <a:ext cx="1858245" cy="410369"/>
            </a:xfrm>
            <a:prstGeom prst="rect">
              <a:avLst/>
            </a:prstGeom>
            <a:noFill/>
            <a:ln>
              <a:noFill/>
            </a:ln>
          </p:spPr>
          <p:txBody>
            <a:bodyPr wrap="square" rtlCol="0">
              <a:spAutoFit/>
            </a:bodyPr>
            <a:lstStyle/>
            <a:p>
              <a:pPr algn="ctr" fontAlgn="base">
                <a:spcBef>
                  <a:spcPct val="50000"/>
                </a:spcBef>
                <a:spcAft>
                  <a:spcPct val="0"/>
                </a:spcAft>
              </a:pPr>
              <a:r>
                <a:rPr lang="en-US" sz="1400" dirty="0">
                  <a:solidFill>
                    <a:srgbClr val="000000">
                      <a:lumMod val="65000"/>
                      <a:lumOff val="35000"/>
                    </a:srgbClr>
                  </a:solidFill>
                  <a:ea typeface="ＭＳ Ｐゴシック" charset="0"/>
                  <a:cs typeface="Arial"/>
                </a:rPr>
                <a:t>Favours warfarin</a:t>
              </a:r>
            </a:p>
          </p:txBody>
        </p:sp>
      </p:grpSp>
      <p:sp>
        <p:nvSpPr>
          <p:cNvPr id="23" name="Content Placeholder 2">
            <a:extLst>
              <a:ext uri="{FF2B5EF4-FFF2-40B4-BE49-F238E27FC236}">
                <a16:creationId xmlns:a16="http://schemas.microsoft.com/office/drawing/2014/main" id="{CD30F6B1-3585-413F-F95A-E02C5827FC0F}"/>
              </a:ext>
            </a:extLst>
          </p:cNvPr>
          <p:cNvSpPr txBox="1">
            <a:spLocks/>
          </p:cNvSpPr>
          <p:nvPr/>
        </p:nvSpPr>
        <p:spPr>
          <a:xfrm>
            <a:off x="2980224" y="2865644"/>
            <a:ext cx="6192688" cy="1728192"/>
          </a:xfrm>
          <a:prstGeom prst="roundRect">
            <a:avLst/>
          </a:prstGeom>
          <a:solidFill>
            <a:srgbClr val="3961AC"/>
          </a:solidFill>
          <a:ln>
            <a:solidFill>
              <a:srgbClr val="000000"/>
            </a:solidFill>
          </a:ln>
        </p:spPr>
        <p:txBody>
          <a:bodyPr/>
          <a:lstStyle>
            <a:lvl1pPr marL="268288" indent="-268288" algn="l" rtl="0" eaLnBrk="1" fontAlgn="base" hangingPunct="1">
              <a:spcBef>
                <a:spcPct val="25000"/>
              </a:spcBef>
              <a:spcAft>
                <a:spcPct val="0"/>
              </a:spcAft>
              <a:buClr>
                <a:schemeClr val="bg2"/>
              </a:buClr>
              <a:buSzPct val="80000"/>
              <a:buFont typeface="Wingdings" panose="05000000000000000000" pitchFamily="2" charset="2"/>
              <a:buChar char=""/>
              <a:tabLst>
                <a:tab pos="1238250" algn="l"/>
              </a:tabLst>
              <a:defRPr sz="2000">
                <a:solidFill>
                  <a:schemeClr val="tx1">
                    <a:lumMod val="65000"/>
                    <a:lumOff val="35000"/>
                  </a:schemeClr>
                </a:solidFill>
                <a:latin typeface="+mn-lt"/>
                <a:ea typeface="+mn-ea"/>
                <a:cs typeface="+mn-cs"/>
              </a:defRPr>
            </a:lvl1pPr>
            <a:lvl2pPr marL="546100" indent="-276225" algn="l" rtl="0" eaLnBrk="1" fontAlgn="base" hangingPunct="1">
              <a:spcBef>
                <a:spcPct val="25000"/>
              </a:spcBef>
              <a:spcAft>
                <a:spcPct val="0"/>
              </a:spcAft>
              <a:buClr>
                <a:schemeClr val="bg2"/>
              </a:buClr>
              <a:buFont typeface="Symbol" panose="05050102010706020507" pitchFamily="18" charset="2"/>
              <a:buChar char=""/>
              <a:tabLst>
                <a:tab pos="1238250" algn="l"/>
              </a:tabLst>
              <a:defRPr>
                <a:solidFill>
                  <a:schemeClr val="tx1">
                    <a:lumMod val="65000"/>
                    <a:lumOff val="35000"/>
                  </a:schemeClr>
                </a:solidFill>
                <a:latin typeface="+mn-lt"/>
              </a:defRPr>
            </a:lvl2pPr>
            <a:lvl3pPr marL="835025" indent="-287338" algn="l" rtl="0" eaLnBrk="1" fontAlgn="base" hangingPunct="1">
              <a:spcBef>
                <a:spcPct val="25000"/>
              </a:spcBef>
              <a:spcAft>
                <a:spcPct val="0"/>
              </a:spcAft>
              <a:buClr>
                <a:schemeClr val="bg2"/>
              </a:buClr>
              <a:buFont typeface="Arial" panose="020B0604020202020204" pitchFamily="34" charset="0"/>
              <a:buChar char="–"/>
              <a:tabLst>
                <a:tab pos="1238250" algn="l"/>
              </a:tabLst>
              <a:defRPr sz="1600">
                <a:solidFill>
                  <a:schemeClr val="tx1">
                    <a:lumMod val="65000"/>
                    <a:lumOff val="35000"/>
                  </a:schemeClr>
                </a:solidFill>
                <a:latin typeface="+mn-lt"/>
              </a:defRPr>
            </a:lvl3pPr>
            <a:lvl4pPr marL="1103313" indent="-266700" algn="l" rtl="0" eaLnBrk="1" fontAlgn="base" hangingPunct="1">
              <a:spcBef>
                <a:spcPct val="25000"/>
              </a:spcBef>
              <a:spcAft>
                <a:spcPct val="0"/>
              </a:spcAft>
              <a:buClr>
                <a:schemeClr val="bg2"/>
              </a:buClr>
              <a:buFont typeface="Arial" charset="0"/>
              <a:buChar char="–"/>
              <a:tabLst>
                <a:tab pos="1238250" algn="l"/>
              </a:tabLst>
              <a:defRPr sz="1600">
                <a:solidFill>
                  <a:schemeClr val="tx1">
                    <a:lumMod val="65000"/>
                    <a:lumOff val="35000"/>
                  </a:schemeClr>
                </a:solidFill>
                <a:latin typeface="+mn-lt"/>
              </a:defRPr>
            </a:lvl4pPr>
            <a:lvl5pPr marL="1362075" indent="-285750" algn="l" rtl="0" eaLnBrk="1" fontAlgn="base" hangingPunct="1">
              <a:spcBef>
                <a:spcPct val="25000"/>
              </a:spcBef>
              <a:spcAft>
                <a:spcPct val="0"/>
              </a:spcAft>
              <a:buClr>
                <a:schemeClr val="bg2"/>
              </a:buClr>
              <a:buFont typeface="Arial" panose="020B0604020202020204" pitchFamily="34" charset="0"/>
              <a:buChar char="–"/>
              <a:tabLst/>
              <a:defRPr sz="1600" baseline="0">
                <a:solidFill>
                  <a:schemeClr val="tx1">
                    <a:lumMod val="65000"/>
                    <a:lumOff val="35000"/>
                  </a:schemeClr>
                </a:solidFill>
                <a:latin typeface="+mn-lt"/>
              </a:defRPr>
            </a:lvl5pPr>
            <a:lvl6pPr marL="2598738" indent="-239713" algn="l" rtl="0" eaLnBrk="1" fontAlgn="base" hangingPunct="1">
              <a:spcBef>
                <a:spcPct val="25000"/>
              </a:spcBef>
              <a:spcAft>
                <a:spcPct val="0"/>
              </a:spcAft>
              <a:buClr>
                <a:schemeClr val="bg2"/>
              </a:buClr>
              <a:buFont typeface="Arial" charset="0"/>
              <a:buChar char="–"/>
              <a:tabLst>
                <a:tab pos="1238250" algn="l"/>
              </a:tabLst>
              <a:defRPr sz="1600">
                <a:solidFill>
                  <a:schemeClr val="tx1"/>
                </a:solidFill>
                <a:latin typeface="+mn-lt"/>
              </a:defRPr>
            </a:lvl6pPr>
            <a:lvl7pPr marL="3055938" indent="-239713" algn="l" rtl="0" eaLnBrk="1" fontAlgn="base" hangingPunct="1">
              <a:spcBef>
                <a:spcPct val="25000"/>
              </a:spcBef>
              <a:spcAft>
                <a:spcPct val="0"/>
              </a:spcAft>
              <a:buClr>
                <a:schemeClr val="bg2"/>
              </a:buClr>
              <a:buFont typeface="Arial" charset="0"/>
              <a:buChar char="–"/>
              <a:tabLst>
                <a:tab pos="1238250" algn="l"/>
              </a:tabLst>
              <a:defRPr sz="1600">
                <a:solidFill>
                  <a:schemeClr val="tx1"/>
                </a:solidFill>
                <a:latin typeface="+mn-lt"/>
              </a:defRPr>
            </a:lvl7pPr>
            <a:lvl8pPr marL="3513138" indent="-239713" algn="l" rtl="0" eaLnBrk="1" fontAlgn="base" hangingPunct="1">
              <a:spcBef>
                <a:spcPct val="25000"/>
              </a:spcBef>
              <a:spcAft>
                <a:spcPct val="0"/>
              </a:spcAft>
              <a:buClr>
                <a:schemeClr val="bg2"/>
              </a:buClr>
              <a:buFont typeface="Arial" charset="0"/>
              <a:buChar char="–"/>
              <a:tabLst>
                <a:tab pos="1238250" algn="l"/>
              </a:tabLst>
              <a:defRPr sz="1600">
                <a:solidFill>
                  <a:schemeClr val="tx1"/>
                </a:solidFill>
                <a:latin typeface="+mn-lt"/>
              </a:defRPr>
            </a:lvl8pPr>
            <a:lvl9pPr marL="3970338" indent="-239713" algn="l" rtl="0" eaLnBrk="1" fontAlgn="base" hangingPunct="1">
              <a:spcBef>
                <a:spcPct val="25000"/>
              </a:spcBef>
              <a:spcAft>
                <a:spcPct val="0"/>
              </a:spcAft>
              <a:buClr>
                <a:schemeClr val="bg2"/>
              </a:buClr>
              <a:buFont typeface="Arial" charset="0"/>
              <a:buChar char="–"/>
              <a:tabLst>
                <a:tab pos="1238250" algn="l"/>
              </a:tabLst>
              <a:defRPr sz="1600">
                <a:solidFill>
                  <a:schemeClr val="tx1"/>
                </a:solidFill>
                <a:latin typeface="+mn-lt"/>
              </a:defRPr>
            </a:lvl9pPr>
          </a:lstStyle>
          <a:p>
            <a:pPr marL="0" marR="0" lvl="0" indent="0" algn="l" defTabSz="914400" rtl="0" eaLnBrk="1" fontAlgn="base" latinLnBrk="0" hangingPunct="1">
              <a:lnSpc>
                <a:spcPct val="100000"/>
              </a:lnSpc>
              <a:spcBef>
                <a:spcPct val="25000"/>
              </a:spcBef>
              <a:spcAft>
                <a:spcPct val="0"/>
              </a:spcAft>
              <a:buClr>
                <a:srgbClr val="3961AC"/>
              </a:buClr>
              <a:buSzPct val="80000"/>
              <a:buFont typeface="Wingdings" panose="05000000000000000000" pitchFamily="2" charset="2"/>
              <a:buNone/>
              <a:tabLst>
                <a:tab pos="1238250" algn="l"/>
              </a:tabLst>
              <a:defRPr/>
            </a:pPr>
            <a:r>
              <a:rPr kumimoji="0" lang="en-GB" sz="2000" b="0" i="0" u="none" strike="noStrike" kern="0" cap="none" spc="0" normalizeH="0" baseline="0" noProof="0" dirty="0">
                <a:ln>
                  <a:noFill/>
                </a:ln>
                <a:solidFill>
                  <a:srgbClr val="FFFFFF"/>
                </a:solidFill>
                <a:effectLst/>
                <a:uLnTx/>
                <a:uFillTx/>
                <a:latin typeface="Arial"/>
                <a:ea typeface="+mn-ea"/>
                <a:cs typeface="+mn-cs"/>
              </a:rPr>
              <a:t>Practical benefits of NOACs over VKAs:</a:t>
            </a:r>
          </a:p>
          <a:p>
            <a:pPr marL="268288" marR="0" lvl="0" indent="-268288" algn="l" defTabSz="914400" rtl="0" eaLnBrk="1" fontAlgn="base" latinLnBrk="0" hangingPunct="1">
              <a:lnSpc>
                <a:spcPct val="100000"/>
              </a:lnSpc>
              <a:spcBef>
                <a:spcPct val="25000"/>
              </a:spcBef>
              <a:spcAft>
                <a:spcPct val="0"/>
              </a:spcAft>
              <a:buClr>
                <a:srgbClr val="FFFFFF"/>
              </a:buClr>
              <a:buSzPct val="80000"/>
              <a:buFont typeface="Wingdings" panose="05000000000000000000" pitchFamily="2" charset="2"/>
              <a:buChar char=""/>
              <a:tabLst>
                <a:tab pos="1238250" algn="l"/>
              </a:tabLst>
              <a:defRPr/>
            </a:pPr>
            <a:r>
              <a:rPr kumimoji="0" lang="en-GB" sz="2000" b="0" i="0" u="none" strike="noStrike" kern="0" cap="none" spc="0" normalizeH="0" baseline="0" noProof="0" dirty="0">
                <a:ln>
                  <a:noFill/>
                </a:ln>
                <a:solidFill>
                  <a:srgbClr val="FFFFFF"/>
                </a:solidFill>
                <a:effectLst/>
                <a:uLnTx/>
                <a:uFillTx/>
                <a:latin typeface="Arial"/>
                <a:ea typeface="+mn-ea"/>
                <a:cs typeface="+mn-cs"/>
              </a:rPr>
              <a:t>Fixed dosing </a:t>
            </a:r>
          </a:p>
          <a:p>
            <a:pPr marL="268288" marR="0" lvl="0" indent="-268288" algn="l" defTabSz="914400" rtl="0" eaLnBrk="1" fontAlgn="base" latinLnBrk="0" hangingPunct="1">
              <a:lnSpc>
                <a:spcPct val="100000"/>
              </a:lnSpc>
              <a:spcBef>
                <a:spcPct val="25000"/>
              </a:spcBef>
              <a:spcAft>
                <a:spcPct val="0"/>
              </a:spcAft>
              <a:buClr>
                <a:srgbClr val="FFFFFF"/>
              </a:buClr>
              <a:buSzPct val="80000"/>
              <a:buFont typeface="Wingdings" panose="05000000000000000000" pitchFamily="2" charset="2"/>
              <a:buChar char=""/>
              <a:tabLst>
                <a:tab pos="1238250" algn="l"/>
              </a:tabLst>
              <a:defRPr/>
            </a:pPr>
            <a:r>
              <a:rPr kumimoji="0" lang="en-GB" sz="2000" b="0" i="0" u="none" strike="noStrike" kern="0" cap="none" spc="0" normalizeH="0" baseline="0" noProof="0" dirty="0">
                <a:ln>
                  <a:noFill/>
                </a:ln>
                <a:solidFill>
                  <a:srgbClr val="FFFFFF"/>
                </a:solidFill>
                <a:effectLst/>
                <a:uLnTx/>
                <a:uFillTx/>
                <a:latin typeface="Arial"/>
                <a:ea typeface="+mn-ea"/>
                <a:cs typeface="+mn-cs"/>
              </a:rPr>
              <a:t>No need for routine coagulation monitoring </a:t>
            </a:r>
          </a:p>
          <a:p>
            <a:pPr marL="268288" marR="0" lvl="0" indent="-268288" algn="l" defTabSz="914400" rtl="0" eaLnBrk="1" fontAlgn="base" latinLnBrk="0" hangingPunct="1">
              <a:lnSpc>
                <a:spcPct val="100000"/>
              </a:lnSpc>
              <a:spcBef>
                <a:spcPct val="25000"/>
              </a:spcBef>
              <a:spcAft>
                <a:spcPct val="0"/>
              </a:spcAft>
              <a:buClr>
                <a:srgbClr val="FFFFFF"/>
              </a:buClr>
              <a:buSzPct val="80000"/>
              <a:buFont typeface="Wingdings" panose="05000000000000000000" pitchFamily="2" charset="2"/>
              <a:buChar char=""/>
              <a:tabLst>
                <a:tab pos="1238250" algn="l"/>
              </a:tabLst>
              <a:defRPr/>
            </a:pPr>
            <a:r>
              <a:rPr kumimoji="0" lang="en-GB" sz="2000" b="0" i="0" u="none" strike="noStrike" kern="0" cap="none" spc="0" normalizeH="0" baseline="0" noProof="0" dirty="0">
                <a:ln>
                  <a:noFill/>
                </a:ln>
                <a:solidFill>
                  <a:srgbClr val="FFFFFF"/>
                </a:solidFill>
                <a:effectLst/>
                <a:uLnTx/>
                <a:uFillTx/>
                <a:latin typeface="Arial"/>
                <a:ea typeface="+mn-ea"/>
                <a:cs typeface="+mn-cs"/>
              </a:rPr>
              <a:t>Reduced potential for food and drug interactions</a:t>
            </a:r>
          </a:p>
        </p:txBody>
      </p:sp>
    </p:spTree>
    <p:custDataLst>
      <p:tags r:id="rId1"/>
    </p:custDataLst>
    <p:extLst>
      <p:ext uri="{BB962C8B-B14F-4D97-AF65-F5344CB8AC3E}">
        <p14:creationId xmlns:p14="http://schemas.microsoft.com/office/powerpoint/2010/main" val="1643594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80440" y="2568248"/>
            <a:ext cx="10515600" cy="3555683"/>
          </a:xfrm>
        </p:spPr>
        <p:txBody>
          <a:bodyPr/>
          <a:lstStyle/>
          <a:p>
            <a:pPr marL="514350" indent="-514350">
              <a:buFont typeface="+mj-lt"/>
              <a:buAutoNum type="arabicPeriod"/>
            </a:pPr>
            <a:r>
              <a:rPr lang="en-US" dirty="0">
                <a:latin typeface="+mn-lt"/>
              </a:rPr>
              <a:t>CHADS</a:t>
            </a:r>
            <a:r>
              <a:rPr lang="en-US" baseline="-25000" dirty="0">
                <a:latin typeface="+mn-lt"/>
              </a:rPr>
              <a:t>2</a:t>
            </a:r>
            <a:endParaRPr lang="en-US" dirty="0">
              <a:latin typeface="+mn-lt"/>
            </a:endParaRPr>
          </a:p>
          <a:p>
            <a:pPr marL="514350" indent="-514350">
              <a:buFont typeface="+mj-lt"/>
              <a:buAutoNum type="arabicPeriod"/>
            </a:pPr>
            <a:r>
              <a:rPr lang="en-US" dirty="0">
                <a:latin typeface="+mn-lt"/>
              </a:rPr>
              <a:t>CHA</a:t>
            </a:r>
            <a:r>
              <a:rPr lang="en-US" baseline="-25000" dirty="0">
                <a:latin typeface="+mn-lt"/>
              </a:rPr>
              <a:t>2</a:t>
            </a:r>
            <a:r>
              <a:rPr lang="en-US" dirty="0">
                <a:latin typeface="+mn-lt"/>
              </a:rPr>
              <a:t>DS</a:t>
            </a:r>
            <a:r>
              <a:rPr lang="en-US" baseline="-25000" dirty="0">
                <a:latin typeface="+mn-lt"/>
              </a:rPr>
              <a:t>2</a:t>
            </a:r>
            <a:r>
              <a:rPr lang="en-US" dirty="0">
                <a:latin typeface="+mn-lt"/>
              </a:rPr>
              <a:t>-VASc</a:t>
            </a:r>
          </a:p>
          <a:p>
            <a:pPr marL="514350" indent="-514350">
              <a:buFont typeface="+mj-lt"/>
              <a:buAutoNum type="arabicPeriod"/>
            </a:pPr>
            <a:r>
              <a:rPr lang="en-US" dirty="0">
                <a:latin typeface="+mn-lt"/>
              </a:rPr>
              <a:t>HAS-BLED</a:t>
            </a:r>
          </a:p>
          <a:p>
            <a:pPr marL="514350" indent="-514350">
              <a:buFont typeface="+mj-lt"/>
              <a:buAutoNum type="arabicPeriod"/>
            </a:pPr>
            <a:r>
              <a:rPr lang="en-US" dirty="0">
                <a:latin typeface="+mn-lt"/>
              </a:rPr>
              <a:t>Hemoglobin</a:t>
            </a:r>
          </a:p>
          <a:p>
            <a:pPr marL="514350" indent="-514350">
              <a:buFont typeface="+mj-lt"/>
              <a:buAutoNum type="arabicPeriod"/>
            </a:pPr>
            <a:r>
              <a:rPr lang="en-US" dirty="0">
                <a:latin typeface="+mn-lt"/>
              </a:rPr>
              <a:t>Creatinine</a:t>
            </a:r>
          </a:p>
        </p:txBody>
      </p:sp>
      <p:sp>
        <p:nvSpPr>
          <p:cNvPr id="2" name="Title 1"/>
          <p:cNvSpPr>
            <a:spLocks noGrp="1"/>
          </p:cNvSpPr>
          <p:nvPr>
            <p:ph type="title"/>
          </p:nvPr>
        </p:nvSpPr>
        <p:spPr/>
        <p:txBody>
          <a:bodyPr/>
          <a:lstStyle/>
          <a:p>
            <a:r>
              <a:rPr lang="en-US" dirty="0"/>
              <a:t>When Seeing an AF Patient in Clinic</a:t>
            </a:r>
          </a:p>
        </p:txBody>
      </p:sp>
      <p:sp>
        <p:nvSpPr>
          <p:cNvPr id="4" name="Title 1"/>
          <p:cNvSpPr txBox="1">
            <a:spLocks/>
          </p:cNvSpPr>
          <p:nvPr/>
        </p:nvSpPr>
        <p:spPr>
          <a:xfrm>
            <a:off x="980440" y="1403133"/>
            <a:ext cx="7807434" cy="867930"/>
          </a:xfrm>
          <a:prstGeom prst="rect">
            <a:avLst/>
          </a:prstGeom>
        </p:spPr>
        <p:txBody>
          <a:bodyPr vert="horz" wrap="square" lIns="0" tIns="45720" rIns="0" bIns="45720" rtlCol="0" anchor="t">
            <a:spAutoFit/>
          </a:bodyPr>
          <a:lstStyle>
            <a:lvl1pPr algn="l" defTabSz="457200" rtl="0" eaLnBrk="1" latinLnBrk="0" hangingPunct="1">
              <a:lnSpc>
                <a:spcPct val="90000"/>
              </a:lnSpc>
              <a:spcBef>
                <a:spcPct val="0"/>
              </a:spcBef>
              <a:buNone/>
              <a:defRPr sz="3600" b="0" i="0" kern="1200">
                <a:solidFill>
                  <a:schemeClr val="tx1"/>
                </a:solidFill>
                <a:latin typeface="Arial"/>
                <a:ea typeface="+mj-ea"/>
                <a:cs typeface="Arial"/>
              </a:defRPr>
            </a:lvl1pPr>
          </a:lstStyle>
          <a:p>
            <a:r>
              <a:rPr lang="en-US" sz="2800" dirty="0">
                <a:solidFill>
                  <a:schemeClr val="bg2">
                    <a:lumMod val="25000"/>
                  </a:schemeClr>
                </a:solidFill>
              </a:rPr>
              <a:t>If I could have one measure of patient vulnerability/risk, it would be:</a:t>
            </a:r>
          </a:p>
        </p:txBody>
      </p:sp>
    </p:spTree>
    <p:extLst>
      <p:ext uri="{BB962C8B-B14F-4D97-AF65-F5344CB8AC3E}">
        <p14:creationId xmlns:p14="http://schemas.microsoft.com/office/powerpoint/2010/main" val="152792916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MODE" val="&lt;?xml version=&quot;1.0&quot; encoding=&quot;utf-8&quot;?&gt;&lt;int&gt;0&lt;/int&gt;"/>
</p:tagLst>
</file>

<file path=ppt/tags/tag2.xml><?xml version="1.0" encoding="utf-8"?>
<p:tagLst xmlns:a="http://schemas.openxmlformats.org/drawingml/2006/main" xmlns:r="http://schemas.openxmlformats.org/officeDocument/2006/relationships" xmlns:p="http://schemas.openxmlformats.org/presentationml/2006/main">
  <p:tag name="LASTMODE" val="&lt;?xml version=&quot;1.0&quot; encoding=&quot;utf-8&quot;?&gt;&lt;int&gt;0&lt;/int&gt;"/>
</p:tagLst>
</file>

<file path=ppt/theme/theme1.xml><?xml version="1.0" encoding="utf-8"?>
<a:theme xmlns:a="http://schemas.openxmlformats.org/drawingml/2006/main" name="DHOTG23">
  <a:themeElements>
    <a:clrScheme name="DHOTG -OFFICIAL-FINAL">
      <a:dk1>
        <a:srgbClr val="000000"/>
      </a:dk1>
      <a:lt1>
        <a:sysClr val="window" lastClr="FFFFFF"/>
      </a:lt1>
      <a:dk2>
        <a:srgbClr val="373648"/>
      </a:dk2>
      <a:lt2>
        <a:srgbClr val="F3F3F3"/>
      </a:lt2>
      <a:accent1>
        <a:srgbClr val="00539B"/>
      </a:accent1>
      <a:accent2>
        <a:srgbClr val="001A57"/>
      </a:accent2>
      <a:accent3>
        <a:srgbClr val="0736A4"/>
      </a:accent3>
      <a:accent4>
        <a:srgbClr val="005587"/>
      </a:accent4>
      <a:accent5>
        <a:srgbClr val="0577B1"/>
      </a:accent5>
      <a:accent6>
        <a:srgbClr val="339898"/>
      </a:accent6>
      <a:hlink>
        <a:srgbClr val="00539B"/>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3" id="{4F8807A5-9D20-CA40-B22D-639EC824FF87}" vid="{0FB61829-1EC4-F14C-8657-B4A34D8BFB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Rivaroxaban GMA Medical Slide Template">
    <a:dk1>
      <a:srgbClr val="000000"/>
    </a:dk1>
    <a:lt1>
      <a:srgbClr val="FFFFFF"/>
    </a:lt1>
    <a:dk2>
      <a:srgbClr val="808983"/>
    </a:dk2>
    <a:lt2>
      <a:srgbClr val="3961AC"/>
    </a:lt2>
    <a:accent1>
      <a:srgbClr val="EC008C"/>
    </a:accent1>
    <a:accent2>
      <a:srgbClr val="F2B646"/>
    </a:accent2>
    <a:accent3>
      <a:srgbClr val="3F978F"/>
    </a:accent3>
    <a:accent4>
      <a:srgbClr val="86715C"/>
    </a:accent4>
    <a:accent5>
      <a:srgbClr val="30BDE4"/>
    </a:accent5>
    <a:accent6>
      <a:srgbClr val="6F3130"/>
    </a:accent6>
    <a:hlink>
      <a:srgbClr val="595959"/>
    </a:hlink>
    <a:folHlink>
      <a:srgbClr val="7F7F7F"/>
    </a:folHlink>
  </a:clrScheme>
  <a:fontScheme name="Rivaroxaban GMA Medical Slide Template">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Rivaroxaban GMA Medical Slide Template">
    <a:dk1>
      <a:srgbClr val="000000"/>
    </a:dk1>
    <a:lt1>
      <a:srgbClr val="FFFFFF"/>
    </a:lt1>
    <a:dk2>
      <a:srgbClr val="808983"/>
    </a:dk2>
    <a:lt2>
      <a:srgbClr val="3961AC"/>
    </a:lt2>
    <a:accent1>
      <a:srgbClr val="EC008C"/>
    </a:accent1>
    <a:accent2>
      <a:srgbClr val="F2B646"/>
    </a:accent2>
    <a:accent3>
      <a:srgbClr val="3F978F"/>
    </a:accent3>
    <a:accent4>
      <a:srgbClr val="86715C"/>
    </a:accent4>
    <a:accent5>
      <a:srgbClr val="30BDE4"/>
    </a:accent5>
    <a:accent6>
      <a:srgbClr val="6F3130"/>
    </a:accent6>
    <a:hlink>
      <a:srgbClr val="595959"/>
    </a:hlink>
    <a:folHlink>
      <a:srgbClr val="7F7F7F"/>
    </a:folHlink>
  </a:clrScheme>
  <a:fontScheme name="Rivaroxaban GMA Medical Slide Template">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D95586756212B47840914FA42A7DFF7" ma:contentTypeVersion="10" ma:contentTypeDescription="Create a new document." ma:contentTypeScope="" ma:versionID="0677e42cbb7839a32b402a059841ec3f">
  <xsd:schema xmlns:xsd="http://www.w3.org/2001/XMLSchema" xmlns:xs="http://www.w3.org/2001/XMLSchema" xmlns:p="http://schemas.microsoft.com/office/2006/metadata/properties" xmlns:ns2="08a7e203-25bb-4df2-907b-c109ba9c4447" xmlns:ns3="980b2c3f-f7ab-431e-83c5-2586860ecf01" targetNamespace="http://schemas.microsoft.com/office/2006/metadata/properties" ma:root="true" ma:fieldsID="96ebed7a2a8bea515107fb5564f7cd90" ns2:_="" ns3:_="">
    <xsd:import namespace="08a7e203-25bb-4df2-907b-c109ba9c4447"/>
    <xsd:import namespace="980b2c3f-f7ab-431e-83c5-2586860ecf01"/>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GenerationTime" minOccurs="0"/>
                <xsd:element ref="ns2:MediaServiceEventHashCode" minOccurs="0"/>
                <xsd:element ref="ns2:MediaLengthInSeconds" minOccurs="0"/>
                <xsd:element ref="ns2:MediaServiceDateTake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a7e203-25bb-4df2-907b-c109ba9c444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80b2c3f-f7ab-431e-83c5-2586860ecf01"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FC5359B-EB2E-426C-B291-10EE47433AFB}">
  <ds:schemaRefs>
    <ds:schemaRef ds:uri="http://schemas.microsoft.com/sharepoint/v3/contenttype/forms"/>
  </ds:schemaRefs>
</ds:datastoreItem>
</file>

<file path=customXml/itemProps2.xml><?xml version="1.0" encoding="utf-8"?>
<ds:datastoreItem xmlns:ds="http://schemas.openxmlformats.org/officeDocument/2006/customXml" ds:itemID="{56E407A7-98C0-441F-89F5-990F1A49A711}">
  <ds:schemaRefs>
    <ds:schemaRef ds:uri="http://schemas.openxmlformats.org/package/2006/metadata/core-properties"/>
    <ds:schemaRef ds:uri="08a7e203-25bb-4df2-907b-c109ba9c4447"/>
    <ds:schemaRef ds:uri="http://www.w3.org/XML/1998/namespace"/>
    <ds:schemaRef ds:uri="http://purl.org/dc/terms/"/>
    <ds:schemaRef ds:uri="http://schemas.microsoft.com/office/2006/metadata/properties"/>
    <ds:schemaRef ds:uri="http://schemas.microsoft.com/office/infopath/2007/PartnerControls"/>
    <ds:schemaRef ds:uri="http://purl.org/dc/elements/1.1/"/>
    <ds:schemaRef ds:uri="980b2c3f-f7ab-431e-83c5-2586860ecf01"/>
    <ds:schemaRef ds:uri="http://schemas.microsoft.com/office/2006/documentManagement/types"/>
    <ds:schemaRef ds:uri="http://purl.org/dc/dcmitype/"/>
  </ds:schemaRefs>
</ds:datastoreItem>
</file>

<file path=customXml/itemProps3.xml><?xml version="1.0" encoding="utf-8"?>
<ds:datastoreItem xmlns:ds="http://schemas.openxmlformats.org/officeDocument/2006/customXml" ds:itemID="{8CAE3B5A-C214-4612-80F7-8CAB693508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a7e203-25bb-4df2-907b-c109ba9c4447"/>
    <ds:schemaRef ds:uri="980b2c3f-f7ab-431e-83c5-2586860ecf0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Theme3</Template>
  <TotalTime>786</TotalTime>
  <Words>1150</Words>
  <Application>Microsoft Office PowerPoint</Application>
  <PresentationFormat>Widescreen</PresentationFormat>
  <Paragraphs>219</Paragraphs>
  <Slides>16</Slides>
  <Notes>4</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16</vt:i4>
      </vt:variant>
    </vt:vector>
  </HeadingPairs>
  <TitlesOfParts>
    <vt:vector size="26" baseType="lpstr">
      <vt:lpstr>ＭＳ Ｐゴシック</vt:lpstr>
      <vt:lpstr>-apple-system</vt:lpstr>
      <vt:lpstr>Arial</vt:lpstr>
      <vt:lpstr>Calibri</vt:lpstr>
      <vt:lpstr>Calibri Light</vt:lpstr>
      <vt:lpstr>Century Gothic</vt:lpstr>
      <vt:lpstr>Trebuchet MS</vt:lpstr>
      <vt:lpstr>Wingdings</vt:lpstr>
      <vt:lpstr>DHOTG23</vt:lpstr>
      <vt:lpstr>Office Theme</vt:lpstr>
      <vt:lpstr>Case Study –  New Guideline Recommendations Into Clinical Practice For the Patient With AF</vt:lpstr>
      <vt:lpstr>PowerPoint Presentation</vt:lpstr>
      <vt:lpstr>Disclaimer</vt:lpstr>
      <vt:lpstr>Case Study – Arturo Feliz</vt:lpstr>
      <vt:lpstr>Guideline Updates and Recommendations</vt:lpstr>
      <vt:lpstr>Key Questions</vt:lpstr>
      <vt:lpstr>NOACs Significantly Reduce Haemorrhagic Stroke and All-Cause Mortality Versus Warfarin</vt:lpstr>
      <vt:lpstr>NOACs Significantly Reduce Haemorrhagic Stroke and All-Cause Mortality Versus Warfarin</vt:lpstr>
      <vt:lpstr>When Seeing an AF Patient in Clinic</vt:lpstr>
      <vt:lpstr>When Seeing an AF Patient in Clinic</vt:lpstr>
      <vt:lpstr>If I could have one measure of patient vulnerability/risk, it would be:</vt:lpstr>
      <vt:lpstr>If I could have one measure of patient vulnerability/risk, it would be:</vt:lpstr>
      <vt:lpstr>Predictors of Stroke or Systemic Embolism in ROCKET AF</vt:lpstr>
      <vt:lpstr>DOAC at the Right Dose</vt:lpstr>
      <vt:lpstr>How Do You Reduce Bleeding</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Study –  New Guideline Recommendations Into Clinical Practice For the Patient With AF</dc:title>
  <dc:subject/>
  <dc:creator>MedEd On The Go</dc:creator>
  <cp:keywords/>
  <dc:description/>
  <cp:lastModifiedBy>Susan Diaz</cp:lastModifiedBy>
  <cp:revision>69</cp:revision>
  <dcterms:created xsi:type="dcterms:W3CDTF">2017-09-06T16:07:56Z</dcterms:created>
  <dcterms:modified xsi:type="dcterms:W3CDTF">2024-03-19T17:23:19Z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0x0101009D95586756212B47840914FA42A7DFF7</vt:lpwstr>
  </property>
</Properties>
</file>