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4"/>
    <p:sldMasterId id="2147483677" r:id="rId5"/>
  </p:sldMasterIdLst>
  <p:notesMasterIdLst>
    <p:notesMasterId r:id="rId11"/>
  </p:notesMasterIdLst>
  <p:sldIdLst>
    <p:sldId id="301" r:id="rId6"/>
    <p:sldId id="265" r:id="rId7"/>
    <p:sldId id="256" r:id="rId8"/>
    <p:sldId id="291"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orient="horz" pos="720" userDrawn="1">
          <p15:clr>
            <a:srgbClr val="A4A3A4"/>
          </p15:clr>
        </p15:guide>
        <p15:guide id="4" pos="528"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152F57E-B2C8-EFF5-D23B-2510005833EF}" name="Miranda Rafferty" initials="MR" userId="S::mrafferty@ushealthconnect.com::5da9b471-329d-4caa-811b-8b7f79d54e2d" providerId="AD"/>
  <p188:author id="{05341193-EDEB-15BA-A04D-1C19DAE92384}" name="William Uptegraph" initials="WU" userId="S::wuptegraph@ushealthconnect.com::b7ecc398-b3fc-407a-aa03-a771d983fb2c"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81A31"/>
    <a:srgbClr val="DF1918"/>
    <a:srgbClr val="E68229"/>
    <a:srgbClr val="4D4E4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F24867E-B9C4-6240-B394-45801591B8B2}" v="5" dt="2024-03-15T18:30:46.064"/>
  </p1510:revLst>
</p1510:revInfo>
</file>

<file path=ppt/tableStyles.xml><?xml version="1.0" encoding="utf-8"?>
<a:tblStyleLst xmlns:a="http://schemas.openxmlformats.org/drawingml/2006/main" def="{5C22544A-7EE6-4342-B048-85BDC9FD1C3A}">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731" autoAdjust="0"/>
    <p:restoredTop sz="96190" autoAdjust="0"/>
  </p:normalViewPr>
  <p:slideViewPr>
    <p:cSldViewPr snapToGrid="0">
      <p:cViewPr varScale="1">
        <p:scale>
          <a:sx n="119" d="100"/>
          <a:sy n="119" d="100"/>
        </p:scale>
        <p:origin x="1008" y="176"/>
      </p:cViewPr>
      <p:guideLst>
        <p:guide orient="horz" pos="2160"/>
        <p:guide pos="3840"/>
        <p:guide orient="horz" pos="720"/>
        <p:guide pos="528"/>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presProps" Target="presProps.xml"/><Relationship Id="rId17" Type="http://schemas.microsoft.com/office/2018/10/relationships/authors" Target="author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1A463A-09CC-43CF-A018-6FF5DE8B189F}" type="datetimeFigureOut">
              <a:rPr lang="en-US" smtClean="0"/>
              <a:t>3/15/24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F9E5F7-0786-4CD1-8C66-FA90B52901B3}" type="slidenum">
              <a:rPr lang="en-US" smtClean="0"/>
              <a:t>‹#›</a:t>
            </a:fld>
            <a:endParaRPr lang="en-US"/>
          </a:p>
        </p:txBody>
      </p:sp>
    </p:spTree>
    <p:extLst>
      <p:ext uri="{BB962C8B-B14F-4D97-AF65-F5344CB8AC3E}">
        <p14:creationId xmlns:p14="http://schemas.microsoft.com/office/powerpoint/2010/main" val="20085944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A65F76-0011-CA4E-92EC-80CC7B898B9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851541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CF9E5F7-0786-4CD1-8C66-FA90B52901B3}" type="slidenum">
              <a:rPr lang="en-US" smtClean="0"/>
              <a:t>4</a:t>
            </a:fld>
            <a:endParaRPr lang="en-US"/>
          </a:p>
        </p:txBody>
      </p:sp>
    </p:spTree>
    <p:extLst>
      <p:ext uri="{BB962C8B-B14F-4D97-AF65-F5344CB8AC3E}">
        <p14:creationId xmlns:p14="http://schemas.microsoft.com/office/powerpoint/2010/main" val="22137560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A65F76-0011-CA4E-92EC-80CC7B898B9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5947706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bg>
      <p:bgPr>
        <a:gradFill>
          <a:gsLst>
            <a:gs pos="84000">
              <a:srgbClr val="EDEDED"/>
            </a:gs>
            <a:gs pos="57000">
              <a:schemeClr val="bg1"/>
            </a:gs>
            <a:gs pos="100000">
              <a:schemeClr val="bg2">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831850" y="1101482"/>
            <a:ext cx="10515600" cy="2825748"/>
          </a:xfrm>
        </p:spPr>
        <p:txBody>
          <a:bodyPr anchor="b">
            <a:normAutofit/>
          </a:bodyPr>
          <a:lstStyle>
            <a:lvl1pPr>
              <a:defRPr sz="4800">
                <a:solidFill>
                  <a:schemeClr val="accent1"/>
                </a:solidFill>
              </a:defRPr>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831850" y="4208338"/>
            <a:ext cx="10515600" cy="1766887"/>
          </a:xfrm>
          <a:prstGeom prst="rect">
            <a:avLst/>
          </a:prstGeom>
        </p:spPr>
        <p:txBody>
          <a:bodyPr>
            <a:normAutofit/>
          </a:bodyPr>
          <a:lstStyle>
            <a:lvl1pPr marL="0" indent="0">
              <a:buNone/>
              <a:defRPr sz="2000">
                <a:solidFill>
                  <a:schemeClr val="bg2">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cxnSp>
        <p:nvCxnSpPr>
          <p:cNvPr id="16" name="Straight Connector 15">
            <a:extLst>
              <a:ext uri="{FF2B5EF4-FFF2-40B4-BE49-F238E27FC236}">
                <a16:creationId xmlns:a16="http://schemas.microsoft.com/office/drawing/2014/main" id="{D0CC67B0-1237-46F2-B879-34B77487522D}"/>
              </a:ext>
            </a:extLst>
          </p:cNvPr>
          <p:cNvCxnSpPr/>
          <p:nvPr/>
        </p:nvCxnSpPr>
        <p:spPr>
          <a:xfrm>
            <a:off x="831850" y="1101482"/>
            <a:ext cx="105156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Footer Placeholder 4">
            <a:extLst>
              <a:ext uri="{FF2B5EF4-FFF2-40B4-BE49-F238E27FC236}">
                <a16:creationId xmlns:a16="http://schemas.microsoft.com/office/drawing/2014/main" id="{97C5F604-5875-43F7-B477-70FB1C866798}"/>
              </a:ext>
            </a:extLst>
          </p:cNvPr>
          <p:cNvSpPr>
            <a:spLocks noGrp="1"/>
          </p:cNvSpPr>
          <p:nvPr>
            <p:ph type="ftr" sz="quarter" idx="3"/>
          </p:nvPr>
        </p:nvSpPr>
        <p:spPr>
          <a:xfrm>
            <a:off x="838200" y="6356350"/>
            <a:ext cx="1050925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pic>
        <p:nvPicPr>
          <p:cNvPr id="8" name="Picture 7">
            <a:extLst>
              <a:ext uri="{FF2B5EF4-FFF2-40B4-BE49-F238E27FC236}">
                <a16:creationId xmlns:a16="http://schemas.microsoft.com/office/drawing/2014/main" id="{3390C64D-9995-4CD5-AD94-B104F638C54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1849" y="184778"/>
            <a:ext cx="4343365" cy="675353"/>
          </a:xfrm>
          <a:prstGeom prst="rect">
            <a:avLst/>
          </a:prstGeom>
        </p:spPr>
      </p:pic>
      <p:pic>
        <p:nvPicPr>
          <p:cNvPr id="2" name="Picture 1">
            <a:extLst>
              <a:ext uri="{FF2B5EF4-FFF2-40B4-BE49-F238E27FC236}">
                <a16:creationId xmlns:a16="http://schemas.microsoft.com/office/drawing/2014/main" id="{D547F72E-5064-4C5E-AB7F-BE55D321DEE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68000" y="6093534"/>
            <a:ext cx="1267742" cy="649084"/>
          </a:xfrm>
          <a:prstGeom prst="rect">
            <a:avLst/>
          </a:prstGeom>
        </p:spPr>
      </p:pic>
      <p:cxnSp>
        <p:nvCxnSpPr>
          <p:cNvPr id="3" name="Straight Connector 2">
            <a:extLst>
              <a:ext uri="{FF2B5EF4-FFF2-40B4-BE49-F238E27FC236}">
                <a16:creationId xmlns:a16="http://schemas.microsoft.com/office/drawing/2014/main" id="{214C0679-30D2-9282-F9FF-71A7D4E912DD}"/>
              </a:ext>
            </a:extLst>
          </p:cNvPr>
          <p:cNvCxnSpPr/>
          <p:nvPr userDrawn="1"/>
        </p:nvCxnSpPr>
        <p:spPr>
          <a:xfrm>
            <a:off x="831850" y="1101482"/>
            <a:ext cx="105156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AD39D127-A968-0CDD-9735-F86511AF029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1849" y="184778"/>
            <a:ext cx="4343365" cy="675353"/>
          </a:xfrm>
          <a:prstGeom prst="rect">
            <a:avLst/>
          </a:prstGeom>
        </p:spPr>
      </p:pic>
      <p:pic>
        <p:nvPicPr>
          <p:cNvPr id="5" name="Picture 4">
            <a:extLst>
              <a:ext uri="{FF2B5EF4-FFF2-40B4-BE49-F238E27FC236}">
                <a16:creationId xmlns:a16="http://schemas.microsoft.com/office/drawing/2014/main" id="{A4FA2214-E061-12E8-FAC9-5DDF61443AF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68000" y="6093534"/>
            <a:ext cx="1267742" cy="649084"/>
          </a:xfrm>
          <a:prstGeom prst="rect">
            <a:avLst/>
          </a:prstGeom>
        </p:spPr>
      </p:pic>
    </p:spTree>
    <p:extLst>
      <p:ext uri="{BB962C8B-B14F-4D97-AF65-F5344CB8AC3E}">
        <p14:creationId xmlns:p14="http://schemas.microsoft.com/office/powerpoint/2010/main" val="14101609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8E26C3D8-9015-40F4-B59B-697F1260941D}"/>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1" name="Footer Placeholder 4">
            <a:extLst>
              <a:ext uri="{FF2B5EF4-FFF2-40B4-BE49-F238E27FC236}">
                <a16:creationId xmlns:a16="http://schemas.microsoft.com/office/drawing/2014/main" id="{53A0B1A1-466A-4562-8ACB-1D04390A0324}"/>
              </a:ext>
            </a:extLst>
          </p:cNvPr>
          <p:cNvSpPr>
            <a:spLocks noGrp="1"/>
          </p:cNvSpPr>
          <p:nvPr>
            <p:ph type="ftr" sz="quarter" idx="3"/>
          </p:nvPr>
        </p:nvSpPr>
        <p:spPr>
          <a:xfrm>
            <a:off x="838199" y="6356350"/>
            <a:ext cx="9067801" cy="365125"/>
          </a:xfrm>
          <a:prstGeom prst="rect">
            <a:avLst/>
          </a:prstGeom>
        </p:spPr>
        <p:txBody>
          <a:bodyPr vert="horz" lIns="91440" tIns="45720" rIns="91440" bIns="45720" rtlCol="0" anchor="b"/>
          <a:lstStyle>
            <a:lvl1pPr algn="l">
              <a:defRPr sz="1200">
                <a:solidFill>
                  <a:schemeClr val="tx1">
                    <a:lumMod val="50000"/>
                    <a:lumOff val="50000"/>
                  </a:schemeClr>
                </a:solidFill>
              </a:defRPr>
            </a:lvl1pPr>
          </a:lstStyle>
          <a:p>
            <a:endParaRPr lang="en-US" dirty="0"/>
          </a:p>
        </p:txBody>
      </p:sp>
    </p:spTree>
    <p:extLst>
      <p:ext uri="{BB962C8B-B14F-4D97-AF65-F5344CB8AC3E}">
        <p14:creationId xmlns:p14="http://schemas.microsoft.com/office/powerpoint/2010/main" val="3185646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le Slide">
    <p:bg>
      <p:bgPr>
        <a:gradFill>
          <a:gsLst>
            <a:gs pos="84000">
              <a:srgbClr val="EDEDED"/>
            </a:gs>
            <a:gs pos="57000">
              <a:schemeClr val="bg1"/>
            </a:gs>
            <a:gs pos="100000">
              <a:schemeClr val="bg2">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831850" y="1101482"/>
            <a:ext cx="10515600" cy="2825748"/>
          </a:xfrm>
        </p:spPr>
        <p:txBody>
          <a:bodyPr anchor="b">
            <a:normAutofit/>
          </a:bodyPr>
          <a:lstStyle>
            <a:lvl1pPr>
              <a:defRPr sz="4800">
                <a:solidFill>
                  <a:schemeClr val="accent1"/>
                </a:solidFill>
              </a:defRPr>
            </a:lvl1pPr>
          </a:lstStyle>
          <a:p>
            <a:r>
              <a:rPr lang="en-US" dirty="0"/>
              <a:t>Click to edit Master title style</a:t>
            </a:r>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831850" y="4208338"/>
            <a:ext cx="10515600" cy="1766887"/>
          </a:xfrm>
          <a:prstGeom prst="rect">
            <a:avLst/>
          </a:prstGeom>
        </p:spPr>
        <p:txBody>
          <a:bodyPr>
            <a:normAutofit/>
          </a:bodyPr>
          <a:lstStyle>
            <a:lvl1pPr marL="0" indent="0">
              <a:buNone/>
              <a:defRPr sz="2000">
                <a:solidFill>
                  <a:schemeClr val="bg2">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cxnSp>
        <p:nvCxnSpPr>
          <p:cNvPr id="16" name="Straight Connector 15">
            <a:extLst>
              <a:ext uri="{FF2B5EF4-FFF2-40B4-BE49-F238E27FC236}">
                <a16:creationId xmlns:a16="http://schemas.microsoft.com/office/drawing/2014/main" id="{D0CC67B0-1237-46F2-B879-34B77487522D}"/>
              </a:ext>
            </a:extLst>
          </p:cNvPr>
          <p:cNvCxnSpPr/>
          <p:nvPr userDrawn="1"/>
        </p:nvCxnSpPr>
        <p:spPr>
          <a:xfrm>
            <a:off x="831850" y="1101482"/>
            <a:ext cx="105156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Footer Placeholder 4">
            <a:extLst>
              <a:ext uri="{FF2B5EF4-FFF2-40B4-BE49-F238E27FC236}">
                <a16:creationId xmlns:a16="http://schemas.microsoft.com/office/drawing/2014/main" id="{97C5F604-5875-43F7-B477-70FB1C866798}"/>
              </a:ext>
            </a:extLst>
          </p:cNvPr>
          <p:cNvSpPr>
            <a:spLocks noGrp="1"/>
          </p:cNvSpPr>
          <p:nvPr>
            <p:ph type="ftr" sz="quarter" idx="3"/>
          </p:nvPr>
        </p:nvSpPr>
        <p:spPr>
          <a:xfrm>
            <a:off x="838200" y="6356350"/>
            <a:ext cx="1050925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pic>
        <p:nvPicPr>
          <p:cNvPr id="8" name="Picture 7">
            <a:extLst>
              <a:ext uri="{FF2B5EF4-FFF2-40B4-BE49-F238E27FC236}">
                <a16:creationId xmlns:a16="http://schemas.microsoft.com/office/drawing/2014/main" id="{3390C64D-9995-4CD5-AD94-B104F638C54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1849" y="184778"/>
            <a:ext cx="4343365" cy="675353"/>
          </a:xfrm>
          <a:prstGeom prst="rect">
            <a:avLst/>
          </a:prstGeom>
        </p:spPr>
      </p:pic>
      <p:pic>
        <p:nvPicPr>
          <p:cNvPr id="2" name="Picture 1">
            <a:extLst>
              <a:ext uri="{FF2B5EF4-FFF2-40B4-BE49-F238E27FC236}">
                <a16:creationId xmlns:a16="http://schemas.microsoft.com/office/drawing/2014/main" id="{D547F72E-5064-4C5E-AB7F-BE55D321DEE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68000" y="6093534"/>
            <a:ext cx="1267742" cy="649084"/>
          </a:xfrm>
          <a:prstGeom prst="rect">
            <a:avLst/>
          </a:prstGeom>
        </p:spPr>
      </p:pic>
    </p:spTree>
    <p:extLst>
      <p:ext uri="{BB962C8B-B14F-4D97-AF65-F5344CB8AC3E}">
        <p14:creationId xmlns:p14="http://schemas.microsoft.com/office/powerpoint/2010/main" val="30701345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Title Slide">
    <p:bg>
      <p:bgPr>
        <a:gradFill>
          <a:gsLst>
            <a:gs pos="84000">
              <a:srgbClr val="EDEDED"/>
            </a:gs>
            <a:gs pos="57000">
              <a:schemeClr val="bg1"/>
            </a:gs>
            <a:gs pos="100000">
              <a:schemeClr val="bg2">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831850" y="1101482"/>
            <a:ext cx="10515600" cy="2825748"/>
          </a:xfrm>
        </p:spPr>
        <p:txBody>
          <a:bodyPr anchor="ctr">
            <a:normAutofit/>
          </a:bodyPr>
          <a:lstStyle>
            <a:lvl1pPr algn="ctr">
              <a:defRPr sz="4000">
                <a:solidFill>
                  <a:schemeClr val="accent1"/>
                </a:solidFill>
              </a:defRPr>
            </a:lvl1pPr>
          </a:lstStyle>
          <a:p>
            <a:r>
              <a:rPr lang="en-US" dirty="0"/>
              <a:t>Click to edit Master title style</a:t>
            </a:r>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831850" y="4208338"/>
            <a:ext cx="10515600" cy="1766887"/>
          </a:xfrm>
          <a:prstGeom prst="rect">
            <a:avLst/>
          </a:prstGeom>
        </p:spPr>
        <p:txBody>
          <a:bodyPr>
            <a:normAutofit/>
          </a:bodyPr>
          <a:lstStyle>
            <a:lvl1pPr marL="0" indent="0" algn="ctr">
              <a:buNone/>
              <a:defRPr sz="2000">
                <a:solidFill>
                  <a:schemeClr val="bg2">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cxnSp>
        <p:nvCxnSpPr>
          <p:cNvPr id="16" name="Straight Connector 15">
            <a:extLst>
              <a:ext uri="{FF2B5EF4-FFF2-40B4-BE49-F238E27FC236}">
                <a16:creationId xmlns:a16="http://schemas.microsoft.com/office/drawing/2014/main" id="{D0CC67B0-1237-46F2-B879-34B77487522D}"/>
              </a:ext>
            </a:extLst>
          </p:cNvPr>
          <p:cNvCxnSpPr/>
          <p:nvPr userDrawn="1"/>
        </p:nvCxnSpPr>
        <p:spPr>
          <a:xfrm>
            <a:off x="831850" y="1101482"/>
            <a:ext cx="105156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Footer Placeholder 4">
            <a:extLst>
              <a:ext uri="{FF2B5EF4-FFF2-40B4-BE49-F238E27FC236}">
                <a16:creationId xmlns:a16="http://schemas.microsoft.com/office/drawing/2014/main" id="{97C5F604-5875-43F7-B477-70FB1C866798}"/>
              </a:ext>
            </a:extLst>
          </p:cNvPr>
          <p:cNvSpPr>
            <a:spLocks noGrp="1"/>
          </p:cNvSpPr>
          <p:nvPr>
            <p:ph type="ftr" sz="quarter" idx="3"/>
          </p:nvPr>
        </p:nvSpPr>
        <p:spPr>
          <a:xfrm>
            <a:off x="838200" y="6356350"/>
            <a:ext cx="1050925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pic>
        <p:nvPicPr>
          <p:cNvPr id="7" name="Picture 6">
            <a:extLst>
              <a:ext uri="{FF2B5EF4-FFF2-40B4-BE49-F238E27FC236}">
                <a16:creationId xmlns:a16="http://schemas.microsoft.com/office/drawing/2014/main" id="{1FF9F2CB-EA79-4C5E-9229-EA26FA6FBE2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1849" y="184778"/>
            <a:ext cx="4343365" cy="675353"/>
          </a:xfrm>
          <a:prstGeom prst="rect">
            <a:avLst/>
          </a:prstGeom>
        </p:spPr>
      </p:pic>
      <p:pic>
        <p:nvPicPr>
          <p:cNvPr id="2" name="Picture 1">
            <a:extLst>
              <a:ext uri="{FF2B5EF4-FFF2-40B4-BE49-F238E27FC236}">
                <a16:creationId xmlns:a16="http://schemas.microsoft.com/office/drawing/2014/main" id="{35EC796F-F356-478A-891A-18D91809F859}"/>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68000" y="6093534"/>
            <a:ext cx="1267742" cy="649084"/>
          </a:xfrm>
          <a:prstGeom prst="rect">
            <a:avLst/>
          </a:prstGeom>
        </p:spPr>
      </p:pic>
    </p:spTree>
    <p:extLst>
      <p:ext uri="{BB962C8B-B14F-4D97-AF65-F5344CB8AC3E}">
        <p14:creationId xmlns:p14="http://schemas.microsoft.com/office/powerpoint/2010/main" val="2011025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and Content">
    <p:bg>
      <p:bgPr>
        <a:solidFill>
          <a:schemeClr val="bg1"/>
        </a:solidFill>
        <a:effectLst/>
      </p:bgPr>
    </p:bg>
    <p:spTree>
      <p:nvGrpSpPr>
        <p:cNvPr id="1" name=""/>
        <p:cNvGrpSpPr/>
        <p:nvPr/>
      </p:nvGrpSpPr>
      <p:grpSpPr>
        <a:xfrm>
          <a:off x="0" y="0"/>
          <a:ext cx="0" cy="0"/>
          <a:chOff x="0" y="0"/>
          <a:chExt cx="0" cy="0"/>
        </a:xfrm>
      </p:grpSpPr>
      <p:sp>
        <p:nvSpPr>
          <p:cNvPr id="11" name="Text Placeholder 2">
            <a:extLst>
              <a:ext uri="{FF2B5EF4-FFF2-40B4-BE49-F238E27FC236}">
                <a16:creationId xmlns:a16="http://schemas.microsoft.com/office/drawing/2014/main" id="{ABB2845A-FE0D-4248-9631-7DC48D0A2919}"/>
              </a:ext>
            </a:extLst>
          </p:cNvPr>
          <p:cNvSpPr>
            <a:spLocks noGrp="1"/>
          </p:cNvSpPr>
          <p:nvPr>
            <p:ph idx="1"/>
          </p:nvPr>
        </p:nvSpPr>
        <p:spPr>
          <a:xfrm>
            <a:off x="838200" y="1285336"/>
            <a:ext cx="10515600" cy="4891627"/>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itle Placeholder 1">
            <a:extLst>
              <a:ext uri="{FF2B5EF4-FFF2-40B4-BE49-F238E27FC236}">
                <a16:creationId xmlns:a16="http://schemas.microsoft.com/office/drawing/2014/main" id="{78B0C919-FF28-42EE-A4DF-11CA0D523EAD}"/>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dirty="0"/>
              <a:t>Click to edit Master title style</a:t>
            </a:r>
          </a:p>
        </p:txBody>
      </p:sp>
      <p:sp>
        <p:nvSpPr>
          <p:cNvPr id="5" name="Footer Placeholder 4">
            <a:extLst>
              <a:ext uri="{FF2B5EF4-FFF2-40B4-BE49-F238E27FC236}">
                <a16:creationId xmlns:a16="http://schemas.microsoft.com/office/drawing/2014/main" id="{25AFDC72-9DA5-4DD9-88B4-F37DFF4DB492}"/>
              </a:ext>
            </a:extLst>
          </p:cNvPr>
          <p:cNvSpPr>
            <a:spLocks noGrp="1"/>
          </p:cNvSpPr>
          <p:nvPr>
            <p:ph type="ftr" sz="quarter" idx="3"/>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spTree>
    <p:extLst>
      <p:ext uri="{BB962C8B-B14F-4D97-AF65-F5344CB8AC3E}">
        <p14:creationId xmlns:p14="http://schemas.microsoft.com/office/powerpoint/2010/main" val="16345217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98E0E9-1525-4AB4-A8AF-8BF10D89D4E7}"/>
              </a:ext>
            </a:extLst>
          </p:cNvPr>
          <p:cNvSpPr>
            <a:spLocks noGrp="1"/>
          </p:cNvSpPr>
          <p:nvPr>
            <p:ph sz="half" idx="1"/>
          </p:nvPr>
        </p:nvSpPr>
        <p:spPr>
          <a:xfrm>
            <a:off x="838200" y="1285335"/>
            <a:ext cx="5181600" cy="4891628"/>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CFA8448F-6F16-4184-A898-7F06CF6766C6}"/>
              </a:ext>
            </a:extLst>
          </p:cNvPr>
          <p:cNvSpPr>
            <a:spLocks noGrp="1"/>
          </p:cNvSpPr>
          <p:nvPr>
            <p:ph sz="half" idx="2"/>
          </p:nvPr>
        </p:nvSpPr>
        <p:spPr>
          <a:xfrm>
            <a:off x="6172200" y="1285335"/>
            <a:ext cx="5181600" cy="4891628"/>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Title Placeholder 1">
            <a:extLst>
              <a:ext uri="{FF2B5EF4-FFF2-40B4-BE49-F238E27FC236}">
                <a16:creationId xmlns:a16="http://schemas.microsoft.com/office/drawing/2014/main" id="{A0B7BC85-F755-4A96-AA38-4AA14AE96193}"/>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dirty="0"/>
              <a:t>Click to edit Master title style</a:t>
            </a:r>
          </a:p>
        </p:txBody>
      </p:sp>
      <p:sp>
        <p:nvSpPr>
          <p:cNvPr id="5" name="Footer Placeholder 4">
            <a:extLst>
              <a:ext uri="{FF2B5EF4-FFF2-40B4-BE49-F238E27FC236}">
                <a16:creationId xmlns:a16="http://schemas.microsoft.com/office/drawing/2014/main" id="{D9C0F7D2-D936-4BA8-B82F-8A02FEEA9309}"/>
              </a:ext>
            </a:extLst>
          </p:cNvPr>
          <p:cNvSpPr>
            <a:spLocks noGrp="1"/>
          </p:cNvSpPr>
          <p:nvPr>
            <p:ph type="ftr" sz="quarter" idx="3"/>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spTree>
    <p:extLst>
      <p:ext uri="{BB962C8B-B14F-4D97-AF65-F5344CB8AC3E}">
        <p14:creationId xmlns:p14="http://schemas.microsoft.com/office/powerpoint/2010/main" val="35703485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322D2BB-B893-45AC-B4B9-21CF5F89EABD}"/>
              </a:ext>
            </a:extLst>
          </p:cNvPr>
          <p:cNvSpPr>
            <a:spLocks noGrp="1"/>
          </p:cNvSpPr>
          <p:nvPr>
            <p:ph type="body" idx="1"/>
          </p:nvPr>
        </p:nvSpPr>
        <p:spPr>
          <a:xfrm>
            <a:off x="839788" y="1285337"/>
            <a:ext cx="5157787" cy="586596"/>
          </a:xfrm>
          <a:prstGeom prst="rect">
            <a:avLst/>
          </a:prstGeom>
        </p:spPr>
        <p:txBody>
          <a:bodyPr anchor="b">
            <a:normAutofit/>
          </a:bodyPr>
          <a:lstStyle>
            <a:lvl1pPr marL="0" indent="0">
              <a:buNone/>
              <a:defRPr sz="28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8527EFEE-C04A-49BE-8AC8-1C93672FAC03}"/>
              </a:ext>
            </a:extLst>
          </p:cNvPr>
          <p:cNvSpPr>
            <a:spLocks noGrp="1"/>
          </p:cNvSpPr>
          <p:nvPr>
            <p:ph sz="half" idx="2"/>
          </p:nvPr>
        </p:nvSpPr>
        <p:spPr>
          <a:xfrm>
            <a:off x="839788" y="1871932"/>
            <a:ext cx="5157787" cy="4317731"/>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63B977BB-61BD-47AD-991E-2E6E5CEC0643}"/>
              </a:ext>
            </a:extLst>
          </p:cNvPr>
          <p:cNvSpPr>
            <a:spLocks noGrp="1"/>
          </p:cNvSpPr>
          <p:nvPr>
            <p:ph type="body" sz="quarter" idx="3"/>
          </p:nvPr>
        </p:nvSpPr>
        <p:spPr>
          <a:xfrm>
            <a:off x="6172200" y="1285336"/>
            <a:ext cx="5183188" cy="586596"/>
          </a:xfrm>
          <a:prstGeom prst="rect">
            <a:avLst/>
          </a:prstGeom>
        </p:spPr>
        <p:txBody>
          <a:bodyPr anchor="b">
            <a:normAutofit/>
          </a:bodyPr>
          <a:lstStyle>
            <a:lvl1pPr marL="0" indent="0">
              <a:buNone/>
              <a:defRPr sz="28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B9B34560-D90F-4AA9-86F0-EA373D1678B8}"/>
              </a:ext>
            </a:extLst>
          </p:cNvPr>
          <p:cNvSpPr>
            <a:spLocks noGrp="1"/>
          </p:cNvSpPr>
          <p:nvPr>
            <p:ph sz="quarter" idx="4"/>
          </p:nvPr>
        </p:nvSpPr>
        <p:spPr>
          <a:xfrm>
            <a:off x="6172200" y="1871932"/>
            <a:ext cx="5183188" cy="4317731"/>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Title Placeholder 1">
            <a:extLst>
              <a:ext uri="{FF2B5EF4-FFF2-40B4-BE49-F238E27FC236}">
                <a16:creationId xmlns:a16="http://schemas.microsoft.com/office/drawing/2014/main" id="{B693E223-7941-4E76-B7D4-7976938F53DC}"/>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dirty="0"/>
              <a:t>Click to edit Master title style</a:t>
            </a:r>
          </a:p>
        </p:txBody>
      </p:sp>
      <p:sp>
        <p:nvSpPr>
          <p:cNvPr id="8" name="Footer Placeholder 4">
            <a:extLst>
              <a:ext uri="{FF2B5EF4-FFF2-40B4-BE49-F238E27FC236}">
                <a16:creationId xmlns:a16="http://schemas.microsoft.com/office/drawing/2014/main" id="{6809C0C9-BF07-4FA6-AAC5-71F3DAE61F9D}"/>
              </a:ext>
            </a:extLst>
          </p:cNvPr>
          <p:cNvSpPr>
            <a:spLocks noGrp="1"/>
          </p:cNvSpPr>
          <p:nvPr>
            <p:ph type="ftr" sz="quarter" idx="10"/>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spTree>
    <p:extLst>
      <p:ext uri="{BB962C8B-B14F-4D97-AF65-F5344CB8AC3E}">
        <p14:creationId xmlns:p14="http://schemas.microsoft.com/office/powerpoint/2010/main" val="27475190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_Comparison">
    <p:spTree>
      <p:nvGrpSpPr>
        <p:cNvPr id="1" name=""/>
        <p:cNvGrpSpPr/>
        <p:nvPr/>
      </p:nvGrpSpPr>
      <p:grpSpPr>
        <a:xfrm>
          <a:off x="0" y="0"/>
          <a:ext cx="0" cy="0"/>
          <a:chOff x="0" y="0"/>
          <a:chExt cx="0" cy="0"/>
        </a:xfrm>
      </p:grpSpPr>
      <p:sp>
        <p:nvSpPr>
          <p:cNvPr id="15" name="Title Placeholder 1">
            <a:extLst>
              <a:ext uri="{FF2B5EF4-FFF2-40B4-BE49-F238E27FC236}">
                <a16:creationId xmlns:a16="http://schemas.microsoft.com/office/drawing/2014/main" id="{B693E223-7941-4E76-B7D4-7976938F53DC}"/>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dirty="0"/>
              <a:t>Click to edit Master title style</a:t>
            </a:r>
          </a:p>
        </p:txBody>
      </p:sp>
      <p:sp>
        <p:nvSpPr>
          <p:cNvPr id="8" name="Footer Placeholder 4">
            <a:extLst>
              <a:ext uri="{FF2B5EF4-FFF2-40B4-BE49-F238E27FC236}">
                <a16:creationId xmlns:a16="http://schemas.microsoft.com/office/drawing/2014/main" id="{6809C0C9-BF07-4FA6-AAC5-71F3DAE61F9D}"/>
              </a:ext>
            </a:extLst>
          </p:cNvPr>
          <p:cNvSpPr>
            <a:spLocks noGrp="1"/>
          </p:cNvSpPr>
          <p:nvPr>
            <p:ph type="ftr" sz="quarter" idx="10"/>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sp>
        <p:nvSpPr>
          <p:cNvPr id="10" name="Text Placeholder 2">
            <a:extLst>
              <a:ext uri="{FF2B5EF4-FFF2-40B4-BE49-F238E27FC236}">
                <a16:creationId xmlns:a16="http://schemas.microsoft.com/office/drawing/2014/main" id="{692CD1B3-C283-4C18-A693-4DACAD9CCFEB}"/>
              </a:ext>
            </a:extLst>
          </p:cNvPr>
          <p:cNvSpPr>
            <a:spLocks noGrp="1"/>
          </p:cNvSpPr>
          <p:nvPr>
            <p:ph idx="1"/>
          </p:nvPr>
        </p:nvSpPr>
        <p:spPr>
          <a:xfrm>
            <a:off x="838200" y="1285336"/>
            <a:ext cx="5257800" cy="4891627"/>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Picture Placeholder 2">
            <a:extLst>
              <a:ext uri="{FF2B5EF4-FFF2-40B4-BE49-F238E27FC236}">
                <a16:creationId xmlns:a16="http://schemas.microsoft.com/office/drawing/2014/main" id="{2D4DDA58-530A-42D0-A3D9-A3B40B587272}"/>
              </a:ext>
            </a:extLst>
          </p:cNvPr>
          <p:cNvSpPr>
            <a:spLocks noGrp="1"/>
          </p:cNvSpPr>
          <p:nvPr>
            <p:ph type="pic" idx="11"/>
          </p:nvPr>
        </p:nvSpPr>
        <p:spPr>
          <a:xfrm>
            <a:off x="6273434" y="1279682"/>
            <a:ext cx="5080366"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Tree>
    <p:extLst>
      <p:ext uri="{BB962C8B-B14F-4D97-AF65-F5344CB8AC3E}">
        <p14:creationId xmlns:p14="http://schemas.microsoft.com/office/powerpoint/2010/main" val="28186733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D250C-6EEA-B1A1-B491-10422548427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BBD3599-E485-39AC-03C7-74F93F01CE7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FF96DE3-09DA-C553-4E03-25C8490BF4CE}"/>
              </a:ext>
            </a:extLst>
          </p:cNvPr>
          <p:cNvSpPr>
            <a:spLocks noGrp="1"/>
          </p:cNvSpPr>
          <p:nvPr>
            <p:ph type="dt" sz="half" idx="10"/>
          </p:nvPr>
        </p:nvSpPr>
        <p:spPr/>
        <p:txBody>
          <a:bodyPr/>
          <a:lstStyle/>
          <a:p>
            <a:fld id="{68607845-940D-AF42-90E6-0A3F0004BE78}" type="datetimeFigureOut">
              <a:rPr lang="en-US" smtClean="0"/>
              <a:t>3/15/24</a:t>
            </a:fld>
            <a:endParaRPr lang="en-US"/>
          </a:p>
        </p:txBody>
      </p:sp>
      <p:sp>
        <p:nvSpPr>
          <p:cNvPr id="5" name="Footer Placeholder 4">
            <a:extLst>
              <a:ext uri="{FF2B5EF4-FFF2-40B4-BE49-F238E27FC236}">
                <a16:creationId xmlns:a16="http://schemas.microsoft.com/office/drawing/2014/main" id="{EFA9A60E-868C-52C6-C825-19BA338FF8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21579E-803B-BD28-2DBB-13250B0CA552}"/>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4887248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4FC08-534A-8154-8815-A5BFFB686EF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E84B8B7-FC0D-4F40-EC2B-62E119F7C5C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17CCE6-3E70-D9AF-F696-4DDE3281A5DF}"/>
              </a:ext>
            </a:extLst>
          </p:cNvPr>
          <p:cNvSpPr>
            <a:spLocks noGrp="1"/>
          </p:cNvSpPr>
          <p:nvPr>
            <p:ph type="dt" sz="half" idx="10"/>
          </p:nvPr>
        </p:nvSpPr>
        <p:spPr/>
        <p:txBody>
          <a:bodyPr/>
          <a:lstStyle/>
          <a:p>
            <a:fld id="{68607845-940D-AF42-90E6-0A3F0004BE78}" type="datetimeFigureOut">
              <a:rPr lang="en-US" smtClean="0"/>
              <a:t>3/15/24</a:t>
            </a:fld>
            <a:endParaRPr lang="en-US"/>
          </a:p>
        </p:txBody>
      </p:sp>
      <p:sp>
        <p:nvSpPr>
          <p:cNvPr id="5" name="Footer Placeholder 4">
            <a:extLst>
              <a:ext uri="{FF2B5EF4-FFF2-40B4-BE49-F238E27FC236}">
                <a16:creationId xmlns:a16="http://schemas.microsoft.com/office/drawing/2014/main" id="{3693B666-A55A-067A-E47A-F4A087A8B2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18EFF9-3F62-FFA8-F4BC-890344B8B66D}"/>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33033825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025A2-2765-239F-A15A-3F2C72B2ACC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DEDEC4F-96BF-9190-2B7F-6CE6BF4214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A41C397-E997-3E50-0FFF-FB8BD85539E4}"/>
              </a:ext>
            </a:extLst>
          </p:cNvPr>
          <p:cNvSpPr>
            <a:spLocks noGrp="1"/>
          </p:cNvSpPr>
          <p:nvPr>
            <p:ph type="dt" sz="half" idx="10"/>
          </p:nvPr>
        </p:nvSpPr>
        <p:spPr/>
        <p:txBody>
          <a:bodyPr/>
          <a:lstStyle/>
          <a:p>
            <a:fld id="{68607845-940D-AF42-90E6-0A3F0004BE78}" type="datetimeFigureOut">
              <a:rPr lang="en-US" smtClean="0"/>
              <a:t>3/15/24</a:t>
            </a:fld>
            <a:endParaRPr lang="en-US"/>
          </a:p>
        </p:txBody>
      </p:sp>
      <p:sp>
        <p:nvSpPr>
          <p:cNvPr id="5" name="Footer Placeholder 4">
            <a:extLst>
              <a:ext uri="{FF2B5EF4-FFF2-40B4-BE49-F238E27FC236}">
                <a16:creationId xmlns:a16="http://schemas.microsoft.com/office/drawing/2014/main" id="{54973FE1-6DFF-CDB4-7A32-D3D242B7AD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9263AC-E06E-CCF8-C678-2295416D6BFD}"/>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0096938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2_Title Slide">
    <p:bg>
      <p:bgPr>
        <a:gradFill>
          <a:gsLst>
            <a:gs pos="84000">
              <a:srgbClr val="EDEDED"/>
            </a:gs>
            <a:gs pos="57000">
              <a:schemeClr val="bg1"/>
            </a:gs>
            <a:gs pos="100000">
              <a:schemeClr val="bg2">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831850" y="1101482"/>
            <a:ext cx="10515600" cy="2825748"/>
          </a:xfrm>
        </p:spPr>
        <p:txBody>
          <a:bodyPr anchor="ctr">
            <a:normAutofit/>
          </a:bodyPr>
          <a:lstStyle>
            <a:lvl1pPr algn="ctr">
              <a:defRPr sz="4000">
                <a:solidFill>
                  <a:schemeClr val="accent1"/>
                </a:solidFill>
              </a:defRPr>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831850" y="4208338"/>
            <a:ext cx="10515600" cy="1766887"/>
          </a:xfrm>
          <a:prstGeom prst="rect">
            <a:avLst/>
          </a:prstGeom>
        </p:spPr>
        <p:txBody>
          <a:bodyPr>
            <a:normAutofit/>
          </a:bodyPr>
          <a:lstStyle>
            <a:lvl1pPr marL="0" indent="0" algn="ctr">
              <a:buNone/>
              <a:defRPr sz="2000">
                <a:solidFill>
                  <a:schemeClr val="bg2">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cxnSp>
        <p:nvCxnSpPr>
          <p:cNvPr id="16" name="Straight Connector 15">
            <a:extLst>
              <a:ext uri="{FF2B5EF4-FFF2-40B4-BE49-F238E27FC236}">
                <a16:creationId xmlns:a16="http://schemas.microsoft.com/office/drawing/2014/main" id="{D0CC67B0-1237-46F2-B879-34B77487522D}"/>
              </a:ext>
            </a:extLst>
          </p:cNvPr>
          <p:cNvCxnSpPr/>
          <p:nvPr/>
        </p:nvCxnSpPr>
        <p:spPr>
          <a:xfrm>
            <a:off x="831850" y="1101482"/>
            <a:ext cx="105156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Footer Placeholder 4">
            <a:extLst>
              <a:ext uri="{FF2B5EF4-FFF2-40B4-BE49-F238E27FC236}">
                <a16:creationId xmlns:a16="http://schemas.microsoft.com/office/drawing/2014/main" id="{97C5F604-5875-43F7-B477-70FB1C866798}"/>
              </a:ext>
            </a:extLst>
          </p:cNvPr>
          <p:cNvSpPr>
            <a:spLocks noGrp="1"/>
          </p:cNvSpPr>
          <p:nvPr>
            <p:ph type="ftr" sz="quarter" idx="3"/>
          </p:nvPr>
        </p:nvSpPr>
        <p:spPr>
          <a:xfrm>
            <a:off x="838200" y="6356350"/>
            <a:ext cx="1050925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pic>
        <p:nvPicPr>
          <p:cNvPr id="7" name="Picture 6">
            <a:extLst>
              <a:ext uri="{FF2B5EF4-FFF2-40B4-BE49-F238E27FC236}">
                <a16:creationId xmlns:a16="http://schemas.microsoft.com/office/drawing/2014/main" id="{1FF9F2CB-EA79-4C5E-9229-EA26FA6FBE2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1849" y="184778"/>
            <a:ext cx="4343365" cy="675353"/>
          </a:xfrm>
          <a:prstGeom prst="rect">
            <a:avLst/>
          </a:prstGeom>
        </p:spPr>
      </p:pic>
      <p:pic>
        <p:nvPicPr>
          <p:cNvPr id="2" name="Picture 1">
            <a:extLst>
              <a:ext uri="{FF2B5EF4-FFF2-40B4-BE49-F238E27FC236}">
                <a16:creationId xmlns:a16="http://schemas.microsoft.com/office/drawing/2014/main" id="{35EC796F-F356-478A-891A-18D91809F8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68000" y="6093534"/>
            <a:ext cx="1267742" cy="649084"/>
          </a:xfrm>
          <a:prstGeom prst="rect">
            <a:avLst/>
          </a:prstGeom>
        </p:spPr>
      </p:pic>
      <p:cxnSp>
        <p:nvCxnSpPr>
          <p:cNvPr id="3" name="Straight Connector 2">
            <a:extLst>
              <a:ext uri="{FF2B5EF4-FFF2-40B4-BE49-F238E27FC236}">
                <a16:creationId xmlns:a16="http://schemas.microsoft.com/office/drawing/2014/main" id="{6A31A216-24B2-8A10-25E2-A953D670501F}"/>
              </a:ext>
            </a:extLst>
          </p:cNvPr>
          <p:cNvCxnSpPr/>
          <p:nvPr userDrawn="1"/>
        </p:nvCxnSpPr>
        <p:spPr>
          <a:xfrm>
            <a:off x="831850" y="1101482"/>
            <a:ext cx="105156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E86DFA9A-EE95-446E-B56B-E824F7393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1849" y="184778"/>
            <a:ext cx="4343365" cy="675353"/>
          </a:xfrm>
          <a:prstGeom prst="rect">
            <a:avLst/>
          </a:prstGeom>
        </p:spPr>
      </p:pic>
      <p:pic>
        <p:nvPicPr>
          <p:cNvPr id="5" name="Picture 4">
            <a:extLst>
              <a:ext uri="{FF2B5EF4-FFF2-40B4-BE49-F238E27FC236}">
                <a16:creationId xmlns:a16="http://schemas.microsoft.com/office/drawing/2014/main" id="{D045C050-60EC-DDD4-B103-064F5F39C3E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68000" y="6093534"/>
            <a:ext cx="1267742" cy="649084"/>
          </a:xfrm>
          <a:prstGeom prst="rect">
            <a:avLst/>
          </a:prstGeom>
        </p:spPr>
      </p:pic>
    </p:spTree>
    <p:extLst>
      <p:ext uri="{BB962C8B-B14F-4D97-AF65-F5344CB8AC3E}">
        <p14:creationId xmlns:p14="http://schemas.microsoft.com/office/powerpoint/2010/main" val="10448107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22703-6067-83C5-B7B3-BFB87445104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87963D-72B5-EAAA-B532-937561249D6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D0478CC-A6AE-5BA5-0C93-2ABD2CB91B2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2BF93BF-43F9-E86C-2186-7EE4544814C4}"/>
              </a:ext>
            </a:extLst>
          </p:cNvPr>
          <p:cNvSpPr>
            <a:spLocks noGrp="1"/>
          </p:cNvSpPr>
          <p:nvPr>
            <p:ph type="dt" sz="half" idx="10"/>
          </p:nvPr>
        </p:nvSpPr>
        <p:spPr/>
        <p:txBody>
          <a:bodyPr/>
          <a:lstStyle/>
          <a:p>
            <a:fld id="{68607845-940D-AF42-90E6-0A3F0004BE78}" type="datetimeFigureOut">
              <a:rPr lang="en-US" smtClean="0"/>
              <a:t>3/15/24</a:t>
            </a:fld>
            <a:endParaRPr lang="en-US"/>
          </a:p>
        </p:txBody>
      </p:sp>
      <p:sp>
        <p:nvSpPr>
          <p:cNvPr id="6" name="Footer Placeholder 5">
            <a:extLst>
              <a:ext uri="{FF2B5EF4-FFF2-40B4-BE49-F238E27FC236}">
                <a16:creationId xmlns:a16="http://schemas.microsoft.com/office/drawing/2014/main" id="{42E5678A-92ED-3CA8-25E7-1697F7B109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9AA367E-BEF6-76B2-B494-82E3A4FFFA0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7955242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5067C-F02F-CA51-C76E-9AFAA77F467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7DFFB7-D356-0068-C081-0037355B3B7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2F46DE1-B636-ED1B-AB2F-C49A63505C1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FEE0272-F65F-ED84-720C-CA73A9D148E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3850EF4-AE51-FB58-8AAB-D7B6106A863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FD4A651-BC82-2322-E0B4-F301EE08EC72}"/>
              </a:ext>
            </a:extLst>
          </p:cNvPr>
          <p:cNvSpPr>
            <a:spLocks noGrp="1"/>
          </p:cNvSpPr>
          <p:nvPr>
            <p:ph type="dt" sz="half" idx="10"/>
          </p:nvPr>
        </p:nvSpPr>
        <p:spPr/>
        <p:txBody>
          <a:bodyPr/>
          <a:lstStyle/>
          <a:p>
            <a:fld id="{68607845-940D-AF42-90E6-0A3F0004BE78}" type="datetimeFigureOut">
              <a:rPr lang="en-US" smtClean="0"/>
              <a:t>3/15/24</a:t>
            </a:fld>
            <a:endParaRPr lang="en-US"/>
          </a:p>
        </p:txBody>
      </p:sp>
      <p:sp>
        <p:nvSpPr>
          <p:cNvPr id="8" name="Footer Placeholder 7">
            <a:extLst>
              <a:ext uri="{FF2B5EF4-FFF2-40B4-BE49-F238E27FC236}">
                <a16:creationId xmlns:a16="http://schemas.microsoft.com/office/drawing/2014/main" id="{36DE80AA-357E-6C98-0356-40E44CEA866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DAEBF76-C709-17B1-7646-653B310FA635}"/>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6119239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9A9F76-DC18-5638-D2F2-A8C5E27ACA6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492889F-0B2E-7251-3AFB-6AE4AC334F59}"/>
              </a:ext>
            </a:extLst>
          </p:cNvPr>
          <p:cNvSpPr>
            <a:spLocks noGrp="1"/>
          </p:cNvSpPr>
          <p:nvPr>
            <p:ph type="dt" sz="half" idx="10"/>
          </p:nvPr>
        </p:nvSpPr>
        <p:spPr/>
        <p:txBody>
          <a:bodyPr/>
          <a:lstStyle/>
          <a:p>
            <a:fld id="{68607845-940D-AF42-90E6-0A3F0004BE78}" type="datetimeFigureOut">
              <a:rPr lang="en-US" smtClean="0"/>
              <a:t>3/15/24</a:t>
            </a:fld>
            <a:endParaRPr lang="en-US"/>
          </a:p>
        </p:txBody>
      </p:sp>
      <p:sp>
        <p:nvSpPr>
          <p:cNvPr id="4" name="Footer Placeholder 3">
            <a:extLst>
              <a:ext uri="{FF2B5EF4-FFF2-40B4-BE49-F238E27FC236}">
                <a16:creationId xmlns:a16="http://schemas.microsoft.com/office/drawing/2014/main" id="{7303151B-2399-38C2-5A12-67FB2C49375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8D54789-EB7D-63FF-798A-50C671590E5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82446067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FAC998-1345-0A1E-D969-E2343D24E5B0}"/>
              </a:ext>
            </a:extLst>
          </p:cNvPr>
          <p:cNvSpPr>
            <a:spLocks noGrp="1"/>
          </p:cNvSpPr>
          <p:nvPr>
            <p:ph type="dt" sz="half" idx="10"/>
          </p:nvPr>
        </p:nvSpPr>
        <p:spPr/>
        <p:txBody>
          <a:bodyPr/>
          <a:lstStyle/>
          <a:p>
            <a:fld id="{68607845-940D-AF42-90E6-0A3F0004BE78}" type="datetimeFigureOut">
              <a:rPr lang="en-US" smtClean="0"/>
              <a:t>3/15/24</a:t>
            </a:fld>
            <a:endParaRPr lang="en-US"/>
          </a:p>
        </p:txBody>
      </p:sp>
      <p:sp>
        <p:nvSpPr>
          <p:cNvPr id="3" name="Footer Placeholder 2">
            <a:extLst>
              <a:ext uri="{FF2B5EF4-FFF2-40B4-BE49-F238E27FC236}">
                <a16:creationId xmlns:a16="http://schemas.microsoft.com/office/drawing/2014/main" id="{24CBE583-98EF-E399-09BA-BD0061BEF48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9234487-D257-CCB4-7728-4674E825B93B}"/>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2587434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06936-E1B0-0DD5-1952-04504CECDC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EED911E-6386-4271-B6E9-40C5066E25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FE8560E-7E00-2A07-7AE0-12A12B7093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0F7A04-C019-9FFD-A565-15FD384B2CBA}"/>
              </a:ext>
            </a:extLst>
          </p:cNvPr>
          <p:cNvSpPr>
            <a:spLocks noGrp="1"/>
          </p:cNvSpPr>
          <p:nvPr>
            <p:ph type="dt" sz="half" idx="10"/>
          </p:nvPr>
        </p:nvSpPr>
        <p:spPr/>
        <p:txBody>
          <a:bodyPr/>
          <a:lstStyle/>
          <a:p>
            <a:fld id="{68607845-940D-AF42-90E6-0A3F0004BE78}" type="datetimeFigureOut">
              <a:rPr lang="en-US" smtClean="0"/>
              <a:t>3/15/24</a:t>
            </a:fld>
            <a:endParaRPr lang="en-US"/>
          </a:p>
        </p:txBody>
      </p:sp>
      <p:sp>
        <p:nvSpPr>
          <p:cNvPr id="6" name="Footer Placeholder 5">
            <a:extLst>
              <a:ext uri="{FF2B5EF4-FFF2-40B4-BE49-F238E27FC236}">
                <a16:creationId xmlns:a16="http://schemas.microsoft.com/office/drawing/2014/main" id="{3C619466-C547-5950-58EE-EE1847F6B7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BF1FB8-9D79-225C-2626-783076682BD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21907027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6E1F79-9E23-3848-6F69-35488B4C972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AEC5418-1A70-E059-01EC-1D721864154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BA7CE12-2BFD-3001-A50F-144325830B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FFDA66-E22F-675F-FEB8-63150CF7F0F3}"/>
              </a:ext>
            </a:extLst>
          </p:cNvPr>
          <p:cNvSpPr>
            <a:spLocks noGrp="1"/>
          </p:cNvSpPr>
          <p:nvPr>
            <p:ph type="dt" sz="half" idx="10"/>
          </p:nvPr>
        </p:nvSpPr>
        <p:spPr/>
        <p:txBody>
          <a:bodyPr/>
          <a:lstStyle/>
          <a:p>
            <a:fld id="{68607845-940D-AF42-90E6-0A3F0004BE78}" type="datetimeFigureOut">
              <a:rPr lang="en-US" smtClean="0"/>
              <a:t>3/15/24</a:t>
            </a:fld>
            <a:endParaRPr lang="en-US"/>
          </a:p>
        </p:txBody>
      </p:sp>
      <p:sp>
        <p:nvSpPr>
          <p:cNvPr id="6" name="Footer Placeholder 5">
            <a:extLst>
              <a:ext uri="{FF2B5EF4-FFF2-40B4-BE49-F238E27FC236}">
                <a16:creationId xmlns:a16="http://schemas.microsoft.com/office/drawing/2014/main" id="{10C83DCB-B75E-E3B9-1D31-F97DD2D654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F41B311-4B71-A04A-F24B-8930E95E38DC}"/>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29247068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774C5-0A9B-18F3-9CAF-A2B1A25B925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5D017D1-B693-49B4-3D5E-A85798E9371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AF5442-7CBE-77D1-A385-C70394651352}"/>
              </a:ext>
            </a:extLst>
          </p:cNvPr>
          <p:cNvSpPr>
            <a:spLocks noGrp="1"/>
          </p:cNvSpPr>
          <p:nvPr>
            <p:ph type="dt" sz="half" idx="10"/>
          </p:nvPr>
        </p:nvSpPr>
        <p:spPr/>
        <p:txBody>
          <a:bodyPr/>
          <a:lstStyle/>
          <a:p>
            <a:fld id="{68607845-940D-AF42-90E6-0A3F0004BE78}" type="datetimeFigureOut">
              <a:rPr lang="en-US" smtClean="0"/>
              <a:t>3/15/24</a:t>
            </a:fld>
            <a:endParaRPr lang="en-US"/>
          </a:p>
        </p:txBody>
      </p:sp>
      <p:sp>
        <p:nvSpPr>
          <p:cNvPr id="5" name="Footer Placeholder 4">
            <a:extLst>
              <a:ext uri="{FF2B5EF4-FFF2-40B4-BE49-F238E27FC236}">
                <a16:creationId xmlns:a16="http://schemas.microsoft.com/office/drawing/2014/main" id="{D87A6695-506E-F21D-883F-09C59CE1C5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CE03CC-E804-AE4F-BC35-01C4F6A9E24A}"/>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417667420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70CF5B-1288-5AE1-2A77-4AA7451944B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B6E1E66-A92E-A10E-28AA-282CAF2696D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66E619-06E1-63C2-881D-5EC5E6E70BD2}"/>
              </a:ext>
            </a:extLst>
          </p:cNvPr>
          <p:cNvSpPr>
            <a:spLocks noGrp="1"/>
          </p:cNvSpPr>
          <p:nvPr>
            <p:ph type="dt" sz="half" idx="10"/>
          </p:nvPr>
        </p:nvSpPr>
        <p:spPr/>
        <p:txBody>
          <a:bodyPr/>
          <a:lstStyle/>
          <a:p>
            <a:fld id="{68607845-940D-AF42-90E6-0A3F0004BE78}" type="datetimeFigureOut">
              <a:rPr lang="en-US" smtClean="0"/>
              <a:t>3/15/24</a:t>
            </a:fld>
            <a:endParaRPr lang="en-US"/>
          </a:p>
        </p:txBody>
      </p:sp>
      <p:sp>
        <p:nvSpPr>
          <p:cNvPr id="5" name="Footer Placeholder 4">
            <a:extLst>
              <a:ext uri="{FF2B5EF4-FFF2-40B4-BE49-F238E27FC236}">
                <a16:creationId xmlns:a16="http://schemas.microsoft.com/office/drawing/2014/main" id="{F76803AB-03EE-7B44-B956-081B88BE25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01B24F-3185-E413-DA86-85FF758C4669}"/>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7778725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p:bg>
      <p:bgPr>
        <a:solidFill>
          <a:schemeClr val="bg1"/>
        </a:solidFill>
        <a:effectLst/>
      </p:bgPr>
    </p:bg>
    <p:spTree>
      <p:nvGrpSpPr>
        <p:cNvPr id="1" name=""/>
        <p:cNvGrpSpPr/>
        <p:nvPr/>
      </p:nvGrpSpPr>
      <p:grpSpPr>
        <a:xfrm>
          <a:off x="0" y="0"/>
          <a:ext cx="0" cy="0"/>
          <a:chOff x="0" y="0"/>
          <a:chExt cx="0" cy="0"/>
        </a:xfrm>
      </p:grpSpPr>
      <p:sp>
        <p:nvSpPr>
          <p:cNvPr id="11" name="Text Placeholder 2">
            <a:extLst>
              <a:ext uri="{FF2B5EF4-FFF2-40B4-BE49-F238E27FC236}">
                <a16:creationId xmlns:a16="http://schemas.microsoft.com/office/drawing/2014/main" id="{ABB2845A-FE0D-4248-9631-7DC48D0A2919}"/>
              </a:ext>
            </a:extLst>
          </p:cNvPr>
          <p:cNvSpPr>
            <a:spLocks noGrp="1"/>
          </p:cNvSpPr>
          <p:nvPr>
            <p:ph idx="1"/>
          </p:nvPr>
        </p:nvSpPr>
        <p:spPr>
          <a:xfrm>
            <a:off x="838200" y="1285336"/>
            <a:ext cx="10515600" cy="48916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itle Placeholder 1">
            <a:extLst>
              <a:ext uri="{FF2B5EF4-FFF2-40B4-BE49-F238E27FC236}">
                <a16:creationId xmlns:a16="http://schemas.microsoft.com/office/drawing/2014/main" id="{78B0C919-FF28-42EE-A4DF-11CA0D523EAD}"/>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5" name="Footer Placeholder 4">
            <a:extLst>
              <a:ext uri="{FF2B5EF4-FFF2-40B4-BE49-F238E27FC236}">
                <a16:creationId xmlns:a16="http://schemas.microsoft.com/office/drawing/2014/main" id="{25AFDC72-9DA5-4DD9-88B4-F37DFF4DB492}"/>
              </a:ext>
            </a:extLst>
          </p:cNvPr>
          <p:cNvSpPr>
            <a:spLocks noGrp="1"/>
          </p:cNvSpPr>
          <p:nvPr>
            <p:ph type="ftr" sz="quarter" idx="3"/>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spTree>
    <p:extLst>
      <p:ext uri="{BB962C8B-B14F-4D97-AF65-F5344CB8AC3E}">
        <p14:creationId xmlns:p14="http://schemas.microsoft.com/office/powerpoint/2010/main" val="31946982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98E0E9-1525-4AB4-A8AF-8BF10D89D4E7}"/>
              </a:ext>
            </a:extLst>
          </p:cNvPr>
          <p:cNvSpPr>
            <a:spLocks noGrp="1"/>
          </p:cNvSpPr>
          <p:nvPr>
            <p:ph sz="half" idx="1"/>
          </p:nvPr>
        </p:nvSpPr>
        <p:spPr>
          <a:xfrm>
            <a:off x="838200" y="1285335"/>
            <a:ext cx="5181600" cy="489162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CFA8448F-6F16-4184-A898-7F06CF6766C6}"/>
              </a:ext>
            </a:extLst>
          </p:cNvPr>
          <p:cNvSpPr>
            <a:spLocks noGrp="1"/>
          </p:cNvSpPr>
          <p:nvPr>
            <p:ph sz="half" idx="2"/>
          </p:nvPr>
        </p:nvSpPr>
        <p:spPr>
          <a:xfrm>
            <a:off x="6172200" y="1285335"/>
            <a:ext cx="5181600" cy="489162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Title Placeholder 1">
            <a:extLst>
              <a:ext uri="{FF2B5EF4-FFF2-40B4-BE49-F238E27FC236}">
                <a16:creationId xmlns:a16="http://schemas.microsoft.com/office/drawing/2014/main" id="{A0B7BC85-F755-4A96-AA38-4AA14AE96193}"/>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5" name="Footer Placeholder 4">
            <a:extLst>
              <a:ext uri="{FF2B5EF4-FFF2-40B4-BE49-F238E27FC236}">
                <a16:creationId xmlns:a16="http://schemas.microsoft.com/office/drawing/2014/main" id="{D9C0F7D2-D936-4BA8-B82F-8A02FEEA9309}"/>
              </a:ext>
            </a:extLst>
          </p:cNvPr>
          <p:cNvSpPr>
            <a:spLocks noGrp="1"/>
          </p:cNvSpPr>
          <p:nvPr>
            <p:ph type="ftr" sz="quarter" idx="3"/>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spTree>
    <p:extLst>
      <p:ext uri="{BB962C8B-B14F-4D97-AF65-F5344CB8AC3E}">
        <p14:creationId xmlns:p14="http://schemas.microsoft.com/office/powerpoint/2010/main" val="42172963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322D2BB-B893-45AC-B4B9-21CF5F89EABD}"/>
              </a:ext>
            </a:extLst>
          </p:cNvPr>
          <p:cNvSpPr>
            <a:spLocks noGrp="1"/>
          </p:cNvSpPr>
          <p:nvPr>
            <p:ph type="body" idx="1"/>
          </p:nvPr>
        </p:nvSpPr>
        <p:spPr>
          <a:xfrm>
            <a:off x="839788" y="1285337"/>
            <a:ext cx="5157787" cy="586596"/>
          </a:xfrm>
          <a:prstGeom prst="rect">
            <a:avLst/>
          </a:prstGeom>
        </p:spPr>
        <p:txBody>
          <a:bodyPr anchor="b">
            <a:normAutofit/>
          </a:bodyPr>
          <a:lstStyle>
            <a:lvl1pPr marL="0" indent="0">
              <a:buNone/>
              <a:defRPr sz="28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527EFEE-C04A-49BE-8AC8-1C93672FAC03}"/>
              </a:ext>
            </a:extLst>
          </p:cNvPr>
          <p:cNvSpPr>
            <a:spLocks noGrp="1"/>
          </p:cNvSpPr>
          <p:nvPr>
            <p:ph sz="half" idx="2"/>
          </p:nvPr>
        </p:nvSpPr>
        <p:spPr>
          <a:xfrm>
            <a:off x="839788" y="1871932"/>
            <a:ext cx="5157787" cy="4317731"/>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3B977BB-61BD-47AD-991E-2E6E5CEC0643}"/>
              </a:ext>
            </a:extLst>
          </p:cNvPr>
          <p:cNvSpPr>
            <a:spLocks noGrp="1"/>
          </p:cNvSpPr>
          <p:nvPr>
            <p:ph type="body" sz="quarter" idx="3"/>
          </p:nvPr>
        </p:nvSpPr>
        <p:spPr>
          <a:xfrm>
            <a:off x="6172200" y="1285336"/>
            <a:ext cx="5183188" cy="586596"/>
          </a:xfrm>
          <a:prstGeom prst="rect">
            <a:avLst/>
          </a:prstGeom>
        </p:spPr>
        <p:txBody>
          <a:bodyPr anchor="b">
            <a:normAutofit/>
          </a:bodyPr>
          <a:lstStyle>
            <a:lvl1pPr marL="0" indent="0">
              <a:buNone/>
              <a:defRPr sz="28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B34560-D90F-4AA9-86F0-EA373D1678B8}"/>
              </a:ext>
            </a:extLst>
          </p:cNvPr>
          <p:cNvSpPr>
            <a:spLocks noGrp="1"/>
          </p:cNvSpPr>
          <p:nvPr>
            <p:ph sz="quarter" idx="4"/>
          </p:nvPr>
        </p:nvSpPr>
        <p:spPr>
          <a:xfrm>
            <a:off x="6172200" y="1871932"/>
            <a:ext cx="5183188" cy="4317731"/>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Title Placeholder 1">
            <a:extLst>
              <a:ext uri="{FF2B5EF4-FFF2-40B4-BE49-F238E27FC236}">
                <a16:creationId xmlns:a16="http://schemas.microsoft.com/office/drawing/2014/main" id="{B693E223-7941-4E76-B7D4-7976938F53DC}"/>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8" name="Footer Placeholder 4">
            <a:extLst>
              <a:ext uri="{FF2B5EF4-FFF2-40B4-BE49-F238E27FC236}">
                <a16:creationId xmlns:a16="http://schemas.microsoft.com/office/drawing/2014/main" id="{6809C0C9-BF07-4FA6-AAC5-71F3DAE61F9D}"/>
              </a:ext>
            </a:extLst>
          </p:cNvPr>
          <p:cNvSpPr>
            <a:spLocks noGrp="1"/>
          </p:cNvSpPr>
          <p:nvPr>
            <p:ph type="ftr" sz="quarter" idx="10"/>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spTree>
    <p:extLst>
      <p:ext uri="{BB962C8B-B14F-4D97-AF65-F5344CB8AC3E}">
        <p14:creationId xmlns:p14="http://schemas.microsoft.com/office/powerpoint/2010/main" val="690373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1_Comparison">
    <p:spTree>
      <p:nvGrpSpPr>
        <p:cNvPr id="1" name=""/>
        <p:cNvGrpSpPr/>
        <p:nvPr/>
      </p:nvGrpSpPr>
      <p:grpSpPr>
        <a:xfrm>
          <a:off x="0" y="0"/>
          <a:ext cx="0" cy="0"/>
          <a:chOff x="0" y="0"/>
          <a:chExt cx="0" cy="0"/>
        </a:xfrm>
      </p:grpSpPr>
      <p:sp>
        <p:nvSpPr>
          <p:cNvPr id="15" name="Title Placeholder 1">
            <a:extLst>
              <a:ext uri="{FF2B5EF4-FFF2-40B4-BE49-F238E27FC236}">
                <a16:creationId xmlns:a16="http://schemas.microsoft.com/office/drawing/2014/main" id="{B693E223-7941-4E76-B7D4-7976938F53DC}"/>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8" name="Footer Placeholder 4">
            <a:extLst>
              <a:ext uri="{FF2B5EF4-FFF2-40B4-BE49-F238E27FC236}">
                <a16:creationId xmlns:a16="http://schemas.microsoft.com/office/drawing/2014/main" id="{6809C0C9-BF07-4FA6-AAC5-71F3DAE61F9D}"/>
              </a:ext>
            </a:extLst>
          </p:cNvPr>
          <p:cNvSpPr>
            <a:spLocks noGrp="1"/>
          </p:cNvSpPr>
          <p:nvPr>
            <p:ph type="ftr" sz="quarter" idx="10"/>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sp>
        <p:nvSpPr>
          <p:cNvPr id="10" name="Text Placeholder 2">
            <a:extLst>
              <a:ext uri="{FF2B5EF4-FFF2-40B4-BE49-F238E27FC236}">
                <a16:creationId xmlns:a16="http://schemas.microsoft.com/office/drawing/2014/main" id="{692CD1B3-C283-4C18-A693-4DACAD9CCFEB}"/>
              </a:ext>
            </a:extLst>
          </p:cNvPr>
          <p:cNvSpPr>
            <a:spLocks noGrp="1"/>
          </p:cNvSpPr>
          <p:nvPr>
            <p:ph idx="1"/>
          </p:nvPr>
        </p:nvSpPr>
        <p:spPr>
          <a:xfrm>
            <a:off x="838200" y="1285336"/>
            <a:ext cx="5257800" cy="48916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Picture Placeholder 2">
            <a:extLst>
              <a:ext uri="{FF2B5EF4-FFF2-40B4-BE49-F238E27FC236}">
                <a16:creationId xmlns:a16="http://schemas.microsoft.com/office/drawing/2014/main" id="{2D4DDA58-530A-42D0-A3D9-A3B40B587272}"/>
              </a:ext>
            </a:extLst>
          </p:cNvPr>
          <p:cNvSpPr>
            <a:spLocks noGrp="1"/>
          </p:cNvSpPr>
          <p:nvPr>
            <p:ph type="pic" idx="11"/>
          </p:nvPr>
        </p:nvSpPr>
        <p:spPr>
          <a:xfrm>
            <a:off x="6273434" y="1279682"/>
            <a:ext cx="5080366"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Tree>
    <p:extLst>
      <p:ext uri="{BB962C8B-B14F-4D97-AF65-F5344CB8AC3E}">
        <p14:creationId xmlns:p14="http://schemas.microsoft.com/office/powerpoint/2010/main" val="41858278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72062-0692-44AF-80AA-510E920DCD1B}"/>
              </a:ext>
            </a:extLst>
          </p:cNvPr>
          <p:cNvSpPr>
            <a:spLocks noGrp="1"/>
          </p:cNvSpPr>
          <p:nvPr>
            <p:ph type="title"/>
          </p:nvPr>
        </p:nvSpPr>
        <p:spPr/>
        <p:txBody>
          <a:bodyPr anchor="b"/>
          <a:lstStyle/>
          <a:p>
            <a:r>
              <a:rPr lang="en-US"/>
              <a:t>Click to edit Master title style</a:t>
            </a:r>
          </a:p>
        </p:txBody>
      </p:sp>
      <p:sp>
        <p:nvSpPr>
          <p:cNvPr id="4" name="Footer Placeholder 4">
            <a:extLst>
              <a:ext uri="{FF2B5EF4-FFF2-40B4-BE49-F238E27FC236}">
                <a16:creationId xmlns:a16="http://schemas.microsoft.com/office/drawing/2014/main" id="{431146AF-8FF0-4747-B739-33F15879AD10}"/>
              </a:ext>
            </a:extLst>
          </p:cNvPr>
          <p:cNvSpPr>
            <a:spLocks noGrp="1"/>
          </p:cNvSpPr>
          <p:nvPr>
            <p:ph type="ftr" sz="quarter" idx="3"/>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spTree>
    <p:extLst>
      <p:ext uri="{BB962C8B-B14F-4D97-AF65-F5344CB8AC3E}">
        <p14:creationId xmlns:p14="http://schemas.microsoft.com/office/powerpoint/2010/main" val="10938537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9F3AEDD-038B-47AD-8D4C-6656F698AC5C}"/>
              </a:ext>
            </a:extLst>
          </p:cNvPr>
          <p:cNvSpPr/>
          <p:nvPr/>
        </p:nvSpPr>
        <p:spPr>
          <a:xfrm>
            <a:off x="9941169" y="6116638"/>
            <a:ext cx="2250832" cy="74136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ooter Placeholder 4">
            <a:extLst>
              <a:ext uri="{FF2B5EF4-FFF2-40B4-BE49-F238E27FC236}">
                <a16:creationId xmlns:a16="http://schemas.microsoft.com/office/drawing/2014/main" id="{0EEDB8C5-C704-4A0E-BB80-8B93D9EC2FD5}"/>
              </a:ext>
            </a:extLst>
          </p:cNvPr>
          <p:cNvSpPr>
            <a:spLocks noGrp="1"/>
          </p:cNvSpPr>
          <p:nvPr>
            <p:ph type="ftr" sz="quarter" idx="3"/>
          </p:nvPr>
        </p:nvSpPr>
        <p:spPr>
          <a:xfrm>
            <a:off x="838200" y="6356350"/>
            <a:ext cx="1051052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sp>
        <p:nvSpPr>
          <p:cNvPr id="2" name="Rectangle 1">
            <a:extLst>
              <a:ext uri="{FF2B5EF4-FFF2-40B4-BE49-F238E27FC236}">
                <a16:creationId xmlns:a16="http://schemas.microsoft.com/office/drawing/2014/main" id="{BD74F4CE-395A-4073-FF24-4366DF594CB2}"/>
              </a:ext>
            </a:extLst>
          </p:cNvPr>
          <p:cNvSpPr/>
          <p:nvPr userDrawn="1"/>
        </p:nvSpPr>
        <p:spPr>
          <a:xfrm>
            <a:off x="9941169" y="6116638"/>
            <a:ext cx="2250832" cy="74136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893079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426E8-50A6-47D6-B45F-134145E070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5C1316-9B30-4E35-91A7-4F8799CAE8FC}"/>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68B594DE-1DED-4824-B3AF-6D8B99419FD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B18091B2-691E-4F50-A189-2D612314C110}"/>
              </a:ext>
            </a:extLst>
          </p:cNvPr>
          <p:cNvSpPr>
            <a:spLocks noGrp="1"/>
          </p:cNvSpPr>
          <p:nvPr>
            <p:ph type="ftr" sz="quarter" idx="3"/>
          </p:nvPr>
        </p:nvSpPr>
        <p:spPr>
          <a:xfrm>
            <a:off x="838199" y="6356350"/>
            <a:ext cx="9037321" cy="365125"/>
          </a:xfrm>
          <a:prstGeom prst="rect">
            <a:avLst/>
          </a:prstGeom>
        </p:spPr>
        <p:txBody>
          <a:bodyPr vert="horz" lIns="91440" tIns="45720" rIns="91440" bIns="45720" rtlCol="0" anchor="b"/>
          <a:lstStyle>
            <a:lvl1pPr algn="l">
              <a:defRPr sz="1200">
                <a:solidFill>
                  <a:schemeClr val="tx1">
                    <a:lumMod val="50000"/>
                    <a:lumOff val="50000"/>
                  </a:schemeClr>
                </a:solidFill>
              </a:defRPr>
            </a:lvl1pPr>
          </a:lstStyle>
          <a:p>
            <a:endParaRPr lang="en-US" dirty="0"/>
          </a:p>
        </p:txBody>
      </p:sp>
    </p:spTree>
    <p:extLst>
      <p:ext uri="{BB962C8B-B14F-4D97-AF65-F5344CB8AC3E}">
        <p14:creationId xmlns:p14="http://schemas.microsoft.com/office/powerpoint/2010/main" val="25361284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BE5A1C-F765-4923-B698-01CBA0052385}"/>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FE3F89C-32B6-4955-824F-31AA77424000}"/>
              </a:ext>
            </a:extLst>
          </p:cNvPr>
          <p:cNvSpPr>
            <a:spLocks noGrp="1"/>
          </p:cNvSpPr>
          <p:nvPr>
            <p:ph type="body" idx="1"/>
          </p:nvPr>
        </p:nvSpPr>
        <p:spPr>
          <a:xfrm>
            <a:off x="838200" y="1285336"/>
            <a:ext cx="10515600" cy="48916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A300410A-8F64-41F0-A611-DD8C96B97C6E}"/>
              </a:ext>
            </a:extLst>
          </p:cNvPr>
          <p:cNvSpPr>
            <a:spLocks noGrp="1"/>
          </p:cNvSpPr>
          <p:nvPr>
            <p:ph type="ftr" sz="quarter" idx="3"/>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pic>
        <p:nvPicPr>
          <p:cNvPr id="10" name="Left Border">
            <a:extLst>
              <a:ext uri="{FF2B5EF4-FFF2-40B4-BE49-F238E27FC236}">
                <a16:creationId xmlns:a16="http://schemas.microsoft.com/office/drawing/2014/main" id="{77253CFD-18C2-49F0-A0AE-99A68668CF03}"/>
              </a:ext>
            </a:extLst>
          </p:cNvPr>
          <p:cNvPicPr>
            <a:picLocks noChangeAspect="1"/>
          </p:cNvPicPr>
          <p:nvPr/>
        </p:nvPicPr>
        <p:blipFill>
          <a:blip r:embed="rId18">
            <a:extLst>
              <a:ext uri="{28A0092B-C50C-407E-A947-70E740481C1C}">
                <a14:useLocalDpi xmlns:a14="http://schemas.microsoft.com/office/drawing/2010/main" val="0"/>
              </a:ext>
            </a:extLst>
          </a:blip>
          <a:stretch>
            <a:fillRect/>
          </a:stretch>
        </p:blipFill>
        <p:spPr>
          <a:xfrm>
            <a:off x="0" y="0"/>
            <a:ext cx="411480" cy="6858000"/>
          </a:xfrm>
          <a:prstGeom prst="rect">
            <a:avLst/>
          </a:prstGeom>
        </p:spPr>
      </p:pic>
      <p:pic>
        <p:nvPicPr>
          <p:cNvPr id="4" name="Left Border">
            <a:extLst>
              <a:ext uri="{FF2B5EF4-FFF2-40B4-BE49-F238E27FC236}">
                <a16:creationId xmlns:a16="http://schemas.microsoft.com/office/drawing/2014/main" id="{4B5F180D-EC3E-D0D7-577C-1F7E1A7766F1}"/>
              </a:ext>
            </a:extLst>
          </p:cNvPr>
          <p:cNvPicPr>
            <a:picLocks noChangeAspect="1"/>
          </p:cNvPicPr>
          <p:nvPr userDrawn="1"/>
        </p:nvPicPr>
        <p:blipFill>
          <a:blip r:embed="rId18">
            <a:extLst>
              <a:ext uri="{28A0092B-C50C-407E-A947-70E740481C1C}">
                <a14:useLocalDpi xmlns:a14="http://schemas.microsoft.com/office/drawing/2010/main" val="0"/>
              </a:ext>
            </a:extLst>
          </a:blip>
          <a:stretch>
            <a:fillRect/>
          </a:stretch>
        </p:blipFill>
        <p:spPr>
          <a:xfrm>
            <a:off x="0" y="0"/>
            <a:ext cx="411480" cy="6858000"/>
          </a:xfrm>
          <a:prstGeom prst="rect">
            <a:avLst/>
          </a:prstGeom>
        </p:spPr>
      </p:pic>
    </p:spTree>
    <p:extLst>
      <p:ext uri="{BB962C8B-B14F-4D97-AF65-F5344CB8AC3E}">
        <p14:creationId xmlns:p14="http://schemas.microsoft.com/office/powerpoint/2010/main" val="2131706207"/>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49" r:id="rId11"/>
    <p:sldLayoutId id="2147483665" r:id="rId12"/>
    <p:sldLayoutId id="2147483650" r:id="rId13"/>
    <p:sldLayoutId id="2147483652" r:id="rId14"/>
    <p:sldLayoutId id="2147483653" r:id="rId15"/>
    <p:sldLayoutId id="2147483663" r:id="rId16"/>
  </p:sldLayoutIdLst>
  <p:hf sldNum="0" hdr="0" ftr="0" dt="0"/>
  <p:txStyles>
    <p:titleStyle>
      <a:lvl1pPr algn="l" defTabSz="914400" rtl="0" eaLnBrk="1" latinLnBrk="0" hangingPunct="1">
        <a:lnSpc>
          <a:spcPct val="90000"/>
        </a:lnSpc>
        <a:spcBef>
          <a:spcPct val="0"/>
        </a:spcBef>
        <a:buNone/>
        <a:defRPr sz="3600" b="1" i="0" kern="1200">
          <a:solidFill>
            <a:schemeClr val="accent1"/>
          </a:solidFill>
          <a:latin typeface="+mj-lt"/>
          <a:ea typeface="+mj-ea"/>
          <a:cs typeface="Calibri" panose="020F0502020204030204" pitchFamily="34" charset="0"/>
        </a:defRPr>
      </a:lvl1pPr>
    </p:titleStyle>
    <p:bodyStyle>
      <a:lvl1pPr marL="228600" indent="-228600" algn="l" defTabSz="914400" rtl="0" eaLnBrk="1" latinLnBrk="0" hangingPunct="1">
        <a:lnSpc>
          <a:spcPct val="100000"/>
        </a:lnSpc>
        <a:spcBef>
          <a:spcPts val="1000"/>
        </a:spcBef>
        <a:buClr>
          <a:schemeClr val="tx1"/>
        </a:buClr>
        <a:buFont typeface="Arial" panose="020B0604020202020204" pitchFamily="34" charset="0"/>
        <a:buChar char="•"/>
        <a:defRPr sz="2800" kern="1200">
          <a:solidFill>
            <a:schemeClr val="bg2">
              <a:lumMod val="25000"/>
            </a:schemeClr>
          </a:solidFill>
          <a:latin typeface="Calibri" panose="020F0502020204030204" pitchFamily="34" charset="0"/>
          <a:ea typeface="+mn-ea"/>
          <a:cs typeface="Calibri" panose="020F0502020204030204" pitchFamily="34" charset="0"/>
        </a:defRPr>
      </a:lvl1pPr>
      <a:lvl2pPr marL="685800" indent="-228600" algn="l" defTabSz="914400" rtl="0" eaLnBrk="1" latinLnBrk="0" hangingPunct="1">
        <a:lnSpc>
          <a:spcPct val="100000"/>
        </a:lnSpc>
        <a:spcBef>
          <a:spcPts val="500"/>
        </a:spcBef>
        <a:buClr>
          <a:schemeClr val="accent1"/>
        </a:buClr>
        <a:buFont typeface="Arial" panose="020B0604020202020204" pitchFamily="34" charset="0"/>
        <a:buChar char="•"/>
        <a:defRPr sz="2400" kern="1200">
          <a:solidFill>
            <a:schemeClr val="bg2">
              <a:lumMod val="25000"/>
            </a:schemeClr>
          </a:solidFill>
          <a:latin typeface="Calibri" panose="020F0502020204030204" pitchFamily="34" charset="0"/>
          <a:ea typeface="+mn-ea"/>
          <a:cs typeface="Calibri" panose="020F0502020204030204" pitchFamily="34" charset="0"/>
        </a:defRPr>
      </a:lvl2pPr>
      <a:lvl3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2000" kern="1200">
          <a:solidFill>
            <a:schemeClr val="bg2">
              <a:lumMod val="25000"/>
            </a:schemeClr>
          </a:solidFill>
          <a:latin typeface="Calibri" panose="020F0502020204030204" pitchFamily="34" charset="0"/>
          <a:ea typeface="+mn-ea"/>
          <a:cs typeface="Calibri" panose="020F0502020204030204" pitchFamily="34" charset="0"/>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bg2">
              <a:lumMod val="25000"/>
            </a:schemeClr>
          </a:solidFill>
          <a:latin typeface="Calibri" panose="020F0502020204030204" pitchFamily="34" charset="0"/>
          <a:ea typeface="+mn-ea"/>
          <a:cs typeface="Calibri" panose="020F0502020204030204" pitchFamily="34" charset="0"/>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bg2">
              <a:lumMod val="25000"/>
            </a:schemeClr>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FBC1509-97F9-9AC9-3004-0444397C1F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83713C-9A88-4E7F-B7F0-88A5DDA067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762F71-44E5-6941-7F1B-4DA15FB3D9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607845-940D-AF42-90E6-0A3F0004BE78}" type="datetimeFigureOut">
              <a:rPr lang="en-US" smtClean="0"/>
              <a:t>3/15/24</a:t>
            </a:fld>
            <a:endParaRPr lang="en-US"/>
          </a:p>
        </p:txBody>
      </p:sp>
      <p:sp>
        <p:nvSpPr>
          <p:cNvPr id="5" name="Footer Placeholder 4">
            <a:extLst>
              <a:ext uri="{FF2B5EF4-FFF2-40B4-BE49-F238E27FC236}">
                <a16:creationId xmlns:a16="http://schemas.microsoft.com/office/drawing/2014/main" id="{2D5F44EC-2508-285C-261A-6C6D471B16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8461F35-DC72-C444-9401-DB6D236197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3C78B3-0045-9547-874D-082F52276EB6}" type="slidenum">
              <a:rPr lang="en-US" smtClean="0"/>
              <a:t>‹#›</a:t>
            </a:fld>
            <a:endParaRPr lang="en-US"/>
          </a:p>
        </p:txBody>
      </p:sp>
    </p:spTree>
    <p:extLst>
      <p:ext uri="{BB962C8B-B14F-4D97-AF65-F5344CB8AC3E}">
        <p14:creationId xmlns:p14="http://schemas.microsoft.com/office/powerpoint/2010/main" val="2685343791"/>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hyperlink" Target="https://www.mededonthego.com/Video/program/1143" TargetMode="External"/><Relationship Id="rId7" Type="http://schemas.openxmlformats.org/officeDocument/2006/relationships/image" Target="../media/image5.svg"/><Relationship Id="rId2" Type="http://schemas.openxmlformats.org/officeDocument/2006/relationships/notesSlide" Target="../notesSlides/notesSlide1.xml"/><Relationship Id="rId1" Type="http://schemas.openxmlformats.org/officeDocument/2006/relationships/slideLayout" Target="../slideLayouts/slideLayout23.xml"/><Relationship Id="rId6" Type="http://schemas.openxmlformats.org/officeDocument/2006/relationships/image" Target="../media/image4.png"/><Relationship Id="rId11" Type="http://schemas.openxmlformats.org/officeDocument/2006/relationships/image" Target="../media/image9.svg"/><Relationship Id="rId5" Type="http://schemas.openxmlformats.org/officeDocument/2006/relationships/hyperlink" Target="mailto:support@MedEdOTG.com" TargetMode="External"/><Relationship Id="rId10" Type="http://schemas.openxmlformats.org/officeDocument/2006/relationships/image" Target="../media/image8.png"/><Relationship Id="rId4" Type="http://schemas.openxmlformats.org/officeDocument/2006/relationships/hyperlink" Target="http://www.mededonthego.com/" TargetMode="External"/><Relationship Id="rId9" Type="http://schemas.openxmlformats.org/officeDocument/2006/relationships/image" Target="../media/image7.sv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4.xml.rels><?xml version="1.0" encoding="UTF-8" standalone="yes"?>
<Relationships xmlns="http://schemas.openxmlformats.org/package/2006/relationships"><Relationship Id="rId3" Type="http://schemas.openxmlformats.org/officeDocument/2006/relationships/hyperlink" Target="https://www.ahajournals.org/doi/suppl/10.1161/CIR.0000000000001193"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8" Type="http://schemas.openxmlformats.org/officeDocument/2006/relationships/hyperlink" Target="http://www.mededotg.com/" TargetMode="External"/><Relationship Id="rId3" Type="http://schemas.openxmlformats.org/officeDocument/2006/relationships/image" Target="../media/image10.png"/><Relationship Id="rId7" Type="http://schemas.openxmlformats.org/officeDocument/2006/relationships/hyperlink" Target="http://www.mededonthego.com/" TargetMode="External"/><Relationship Id="rId2" Type="http://schemas.openxmlformats.org/officeDocument/2006/relationships/notesSlide" Target="../notesSlides/notesSlide3.xml"/><Relationship Id="rId1" Type="http://schemas.openxmlformats.org/officeDocument/2006/relationships/slideLayout" Target="../slideLayouts/slideLayout23.xml"/><Relationship Id="rId6" Type="http://schemas.openxmlformats.org/officeDocument/2006/relationships/image" Target="../media/image13.svg"/><Relationship Id="rId5" Type="http://schemas.openxmlformats.org/officeDocument/2006/relationships/image" Target="../media/image12.png"/><Relationship Id="rId10" Type="http://schemas.openxmlformats.org/officeDocument/2006/relationships/image" Target="../media/image15.svg"/><Relationship Id="rId4" Type="http://schemas.openxmlformats.org/officeDocument/2006/relationships/image" Target="../media/image11.svg"/><Relationship Id="rId9"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42719FA-685F-680B-E353-796BC958D43B}"/>
              </a:ext>
            </a:extLst>
          </p:cNvPr>
          <p:cNvSpPr>
            <a:spLocks noGrp="1"/>
          </p:cNvSpPr>
          <p:nvPr>
            <p:ph type="title"/>
          </p:nvPr>
        </p:nvSpPr>
        <p:spPr>
          <a:xfrm>
            <a:off x="831850" y="1101482"/>
            <a:ext cx="10515600" cy="2825748"/>
          </a:xfrm>
        </p:spPr>
        <p:txBody>
          <a:bodyPr>
            <a:normAutofit/>
          </a:bodyPr>
          <a:lstStyle/>
          <a:p>
            <a:r>
              <a:rPr lang="en-US" dirty="0"/>
              <a:t>Impact of Social Determinants </a:t>
            </a:r>
            <a:br>
              <a:rPr lang="en-US" dirty="0"/>
            </a:br>
            <a:r>
              <a:rPr lang="en-US" dirty="0"/>
              <a:t>of Health on Management of AF </a:t>
            </a:r>
          </a:p>
        </p:txBody>
      </p:sp>
      <p:sp>
        <p:nvSpPr>
          <p:cNvPr id="5" name="Subtitle 4">
            <a:extLst>
              <a:ext uri="{FF2B5EF4-FFF2-40B4-BE49-F238E27FC236}">
                <a16:creationId xmlns:a16="http://schemas.microsoft.com/office/drawing/2014/main" id="{0BBE89DE-2B51-ABBA-DB01-34F61E90B45E}"/>
              </a:ext>
            </a:extLst>
          </p:cNvPr>
          <p:cNvSpPr>
            <a:spLocks noGrp="1"/>
          </p:cNvSpPr>
          <p:nvPr>
            <p:ph type="body" idx="1"/>
          </p:nvPr>
        </p:nvSpPr>
        <p:spPr>
          <a:xfrm>
            <a:off x="831850" y="4208338"/>
            <a:ext cx="10515600" cy="1766887"/>
          </a:xfrm>
        </p:spPr>
        <p:txBody>
          <a:bodyPr>
            <a:normAutofit fontScale="92500" lnSpcReduction="20000"/>
          </a:bodyPr>
          <a:lstStyle/>
          <a:p>
            <a:r>
              <a:rPr lang="en-US" dirty="0"/>
              <a:t>Kevin Thomas, MD</a:t>
            </a:r>
          </a:p>
          <a:p>
            <a:r>
              <a:rPr lang="en-US" dirty="0"/>
              <a:t>Vice Dean for Equity, Diversity and Inclusion</a:t>
            </a:r>
          </a:p>
          <a:p>
            <a:r>
              <a:rPr lang="en-US" dirty="0"/>
              <a:t>Professor of Medicine</a:t>
            </a:r>
          </a:p>
          <a:p>
            <a:r>
              <a:rPr lang="en-US" dirty="0"/>
              <a:t>Duke University</a:t>
            </a:r>
          </a:p>
          <a:p>
            <a:r>
              <a:rPr lang="en-US" dirty="0"/>
              <a:t>Durham, NC</a:t>
            </a:r>
          </a:p>
        </p:txBody>
      </p:sp>
    </p:spTree>
    <p:extLst>
      <p:ext uri="{BB962C8B-B14F-4D97-AF65-F5344CB8AC3E}">
        <p14:creationId xmlns:p14="http://schemas.microsoft.com/office/powerpoint/2010/main" val="22841537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12183204-970A-B111-5DCA-6C0B2E08FD03}"/>
              </a:ext>
            </a:extLst>
          </p:cNvPr>
          <p:cNvSpPr txBox="1"/>
          <p:nvPr/>
        </p:nvSpPr>
        <p:spPr>
          <a:xfrm>
            <a:off x="1557505" y="5707282"/>
            <a:ext cx="261296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This content or portions thereof may not be published, posted online or used in presentations without permission.</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 name="TextBox 8">
            <a:extLst>
              <a:ext uri="{FF2B5EF4-FFF2-40B4-BE49-F238E27FC236}">
                <a16:creationId xmlns:a16="http://schemas.microsoft.com/office/drawing/2014/main" id="{0EE13496-F6DC-B1E6-63D7-6A65639436E6}"/>
              </a:ext>
            </a:extLst>
          </p:cNvPr>
          <p:cNvSpPr txBox="1"/>
          <p:nvPr/>
        </p:nvSpPr>
        <p:spPr>
          <a:xfrm>
            <a:off x="594592" y="359469"/>
            <a:ext cx="10997719" cy="692468"/>
          </a:xfrm>
          <a:prstGeom prst="roundRect">
            <a:avLst>
              <a:gd name="adj" fmla="val 50000"/>
            </a:avLst>
          </a:prstGeom>
          <a:solidFill>
            <a:srgbClr val="0098EA"/>
          </a:solidFill>
        </p:spPr>
        <p:txBody>
          <a:bodyPr wrap="square" tIns="0" bIns="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white"/>
                </a:solidFill>
                <a:effectLst/>
                <a:uLnTx/>
                <a:uFillTx/>
                <a:latin typeface="Trebuchet MS" panose="020B0703020202090204" pitchFamily="34" charset="0"/>
                <a:ea typeface="+mn-ea"/>
                <a:cs typeface="Calibri" panose="020F0502020204030204" pitchFamily="34" charset="0"/>
              </a:rPr>
              <a:t>Resource Information</a:t>
            </a:r>
          </a:p>
        </p:txBody>
      </p:sp>
      <p:sp>
        <p:nvSpPr>
          <p:cNvPr id="4" name="TextBox 3">
            <a:extLst>
              <a:ext uri="{FF2B5EF4-FFF2-40B4-BE49-F238E27FC236}">
                <a16:creationId xmlns:a16="http://schemas.microsoft.com/office/drawing/2014/main" id="{821270A0-01CF-6D78-64D3-D2393CA1DB1B}"/>
              </a:ext>
            </a:extLst>
          </p:cNvPr>
          <p:cNvSpPr txBox="1"/>
          <p:nvPr/>
        </p:nvSpPr>
        <p:spPr>
          <a:xfrm>
            <a:off x="594592" y="1162619"/>
            <a:ext cx="10997719" cy="289310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98EA"/>
                </a:solidFill>
                <a:effectLst/>
                <a:uLnTx/>
                <a:uFillTx/>
                <a:latin typeface="Century Gothic" panose="020B0502020202020204" pitchFamily="34" charset="0"/>
                <a:ea typeface="+mn-ea"/>
                <a:cs typeface="+mn-cs"/>
              </a:rPr>
              <a:t>About This Resource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These slides are one component of a continuing education program available online at </a:t>
            </a:r>
            <a:r>
              <a:rPr kumimoji="0" lang="en-US" sz="1500" b="0" i="0" u="none" strike="noStrike" kern="1200" cap="none" spc="0" normalizeH="0" baseline="0" noProof="0" dirty="0" err="1">
                <a:ln>
                  <a:noFill/>
                </a:ln>
                <a:solidFill>
                  <a:srgbClr val="747474"/>
                </a:solidFill>
                <a:effectLst/>
                <a:uLnTx/>
                <a:uFillTx/>
                <a:latin typeface="Arial" panose="020B0604020202020204" pitchFamily="34" charset="0"/>
                <a:ea typeface="+mn-ea"/>
                <a:cs typeface="Arial" panose="020B0604020202020204" pitchFamily="34" charset="0"/>
              </a:rPr>
              <a:t>MedEd</a:t>
            </a: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 On The Go titled </a:t>
            </a:r>
            <a:r>
              <a:rPr kumimoji="0" lang="en-US" sz="15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hlinkClick r:id="rId3"/>
              </a:rPr>
              <a:t>ACC/AHA/ACCP/HRS Guideline Updates in the Management of Atrial Fibrillation</a:t>
            </a:r>
            <a:endParaRPr kumimoji="0" lang="en-US" sz="1500" b="0" i="0" u="sng"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500" b="1"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Program Learning Objectives:</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rPr>
              <a:t>Recognize the current and emerging evidence-based guidance on the identification of and management of care for patients with AF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err="1">
                <a:ln>
                  <a:noFill/>
                </a:ln>
                <a:solidFill>
                  <a:srgbClr val="0098EA"/>
                </a:solidFill>
                <a:effectLst/>
                <a:uLnTx/>
                <a:uFillTx/>
                <a:latin typeface="Century Gothic" panose="020B0502020202020204" pitchFamily="34" charset="0"/>
                <a:ea typeface="+mn-ea"/>
                <a:cs typeface="Arial" panose="020B0604020202020204" pitchFamily="34" charset="0"/>
              </a:rPr>
              <a:t>MedEd</a:t>
            </a:r>
            <a:r>
              <a:rPr kumimoji="0" lang="en-US" sz="1500" b="1" i="0" u="none" strike="noStrike" kern="1200" cap="none" spc="0" normalizeH="0" baseline="0" noProof="0" dirty="0">
                <a:ln>
                  <a:noFill/>
                </a:ln>
                <a:solidFill>
                  <a:srgbClr val="0098EA"/>
                </a:solidFill>
                <a:effectLst/>
                <a:uLnTx/>
                <a:uFillTx/>
                <a:latin typeface="Century Gothic" panose="020B0502020202020204" pitchFamily="34" charset="0"/>
                <a:ea typeface="+mn-ea"/>
                <a:cs typeface="Arial" panose="020B0604020202020204" pitchFamily="34" charset="0"/>
              </a:rPr>
              <a:t> On The Go</a:t>
            </a:r>
            <a:r>
              <a:rPr kumimoji="0" lang="en-US" sz="1500" b="1" i="0" u="none" strike="noStrike" kern="1200" cap="none" spc="0" normalizeH="0" baseline="30000" noProof="0" dirty="0">
                <a:ln>
                  <a:noFill/>
                </a:ln>
                <a:solidFill>
                  <a:srgbClr val="0098EA"/>
                </a:solidFill>
                <a:effectLst/>
                <a:uLnTx/>
                <a:uFillTx/>
                <a:latin typeface="Century Gothic" panose="020B0502020202020204" pitchFamily="34" charset="0"/>
                <a:ea typeface="+mn-ea"/>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hlinkClick r:id="rId4"/>
              </a:rPr>
              <a:t>www.mededonthego.com</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747474"/>
              </a:solidFill>
              <a:effectLst/>
              <a:uLnTx/>
              <a:uFillTx/>
              <a:latin typeface="Calibri" panose="020F0502020204030204"/>
              <a:ea typeface="+mn-ea"/>
              <a:cs typeface="+mn-cs"/>
            </a:endParaRPr>
          </a:p>
        </p:txBody>
      </p:sp>
      <p:cxnSp>
        <p:nvCxnSpPr>
          <p:cNvPr id="25" name="Straight Connector 24">
            <a:extLst>
              <a:ext uri="{FF2B5EF4-FFF2-40B4-BE49-F238E27FC236}">
                <a16:creationId xmlns:a16="http://schemas.microsoft.com/office/drawing/2014/main" id="{6D57FF65-33DE-661D-FDBA-12500FF6E05A}"/>
              </a:ext>
            </a:extLst>
          </p:cNvPr>
          <p:cNvCxnSpPr>
            <a:cxnSpLocks/>
          </p:cNvCxnSpPr>
          <p:nvPr/>
        </p:nvCxnSpPr>
        <p:spPr>
          <a:xfrm>
            <a:off x="600876" y="5388512"/>
            <a:ext cx="10996532" cy="0"/>
          </a:xfrm>
          <a:prstGeom prst="line">
            <a:avLst/>
          </a:prstGeom>
          <a:ln>
            <a:solidFill>
              <a:srgbClr val="0098EA"/>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92187CAD-40DF-359C-4264-683025719B57}"/>
              </a:ext>
            </a:extLst>
          </p:cNvPr>
          <p:cNvSpPr txBox="1"/>
          <p:nvPr/>
        </p:nvSpPr>
        <p:spPr>
          <a:xfrm>
            <a:off x="9217940" y="5707282"/>
            <a:ext cx="2165677"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47474"/>
                </a:solidFill>
                <a:effectLst/>
                <a:uLnTx/>
                <a:uFillTx/>
                <a:latin typeface="Arial" panose="020B0604020202020204" pitchFamily="34" charset="0"/>
                <a:ea typeface="Times New Roman" panose="02020603050405020304" pitchFamily="18" charset="0"/>
                <a:cs typeface="Arial" panose="020B0604020202020204" pitchFamily="34" charset="0"/>
              </a:rPr>
              <a:t>To contact us regarding inaccuracies, omissions or permissions please email us at </a:t>
            </a:r>
            <a:r>
              <a:rPr kumimoji="0" lang="en-US" sz="1200" b="0" i="0" u="sng" strike="noStrike" kern="1200" cap="none" spc="0" normalizeH="0" baseline="0" noProof="0" dirty="0">
                <a:ln>
                  <a:noFill/>
                </a:ln>
                <a:solidFill>
                  <a:srgbClr val="3898F9"/>
                </a:solidFill>
                <a:effectLst/>
                <a:uLnTx/>
                <a:uFillTx/>
                <a:latin typeface="Arial" panose="020B0604020202020204" pitchFamily="34" charset="0"/>
                <a:ea typeface="Times New Roman" panose="02020603050405020304" pitchFamily="18" charset="0"/>
                <a:cs typeface="Arial" panose="020B0604020202020204" pitchFamily="34" charset="0"/>
                <a:hlinkClick r:id="rId5"/>
              </a:rPr>
              <a:t>support@MedEdOTG.com</a:t>
            </a: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 </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8" name="Graphic 7" descr="Chat bubble outline">
            <a:extLst>
              <a:ext uri="{FF2B5EF4-FFF2-40B4-BE49-F238E27FC236}">
                <a16:creationId xmlns:a16="http://schemas.microsoft.com/office/drawing/2014/main" id="{06F4C142-8867-0F42-B3B7-D4F09FB224B9}"/>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flipH="1">
            <a:off x="8375917" y="5590710"/>
            <a:ext cx="787862" cy="787862"/>
          </a:xfrm>
          <a:prstGeom prst="rect">
            <a:avLst/>
          </a:prstGeom>
        </p:spPr>
      </p:pic>
      <p:pic>
        <p:nvPicPr>
          <p:cNvPr id="20" name="Graphic 19">
            <a:extLst>
              <a:ext uri="{FF2B5EF4-FFF2-40B4-BE49-F238E27FC236}">
                <a16:creationId xmlns:a16="http://schemas.microsoft.com/office/drawing/2014/main" id="{9D6FF3C3-E8EB-6F75-281D-7EC60CF26BB5}"/>
              </a:ext>
            </a:extLst>
          </p:cNvPr>
          <p:cNvPicPr>
            <a:picLocks noChangeAspect="1"/>
          </p:cNvPicPr>
          <p:nvPr/>
        </p:nvPicPr>
        <p:blipFill rotWithShape="1">
          <a:blip r:embed="rId8">
            <a:extLst>
              <a:ext uri="{96DAC541-7B7A-43D3-8B79-37D633B846F1}">
                <asvg:svgBlip xmlns:asvg="http://schemas.microsoft.com/office/drawing/2016/SVG/main" r:embed="rId9"/>
              </a:ext>
            </a:extLst>
          </a:blip>
          <a:srcRect b="17964"/>
          <a:stretch/>
        </p:blipFill>
        <p:spPr>
          <a:xfrm>
            <a:off x="618797" y="5731536"/>
            <a:ext cx="787862" cy="646331"/>
          </a:xfrm>
          <a:prstGeom prst="rect">
            <a:avLst/>
          </a:prstGeom>
        </p:spPr>
      </p:pic>
      <p:sp>
        <p:nvSpPr>
          <p:cNvPr id="2" name="TextBox 1">
            <a:extLst>
              <a:ext uri="{FF2B5EF4-FFF2-40B4-BE49-F238E27FC236}">
                <a16:creationId xmlns:a16="http://schemas.microsoft.com/office/drawing/2014/main" id="{6CFC2CE5-F394-6990-63F0-E857AC5C3519}"/>
              </a:ext>
            </a:extLst>
          </p:cNvPr>
          <p:cNvSpPr txBox="1"/>
          <p:nvPr/>
        </p:nvSpPr>
        <p:spPr>
          <a:xfrm>
            <a:off x="5366615" y="5707282"/>
            <a:ext cx="246944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This content can be saved for personal use (non-commercial use only) with credit given to the resource authors.</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6" name="Graphic 5" descr="Download from cloud outline">
            <a:extLst>
              <a:ext uri="{FF2B5EF4-FFF2-40B4-BE49-F238E27FC236}">
                <a16:creationId xmlns:a16="http://schemas.microsoft.com/office/drawing/2014/main" id="{2D69C189-75F0-6840-CF40-7D57A5931DA0}"/>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4479126" y="5625435"/>
            <a:ext cx="787862" cy="787862"/>
          </a:xfrm>
          <a:prstGeom prst="rect">
            <a:avLst/>
          </a:prstGeom>
        </p:spPr>
      </p:pic>
    </p:spTree>
    <p:extLst>
      <p:ext uri="{BB962C8B-B14F-4D97-AF65-F5344CB8AC3E}">
        <p14:creationId xmlns:p14="http://schemas.microsoft.com/office/powerpoint/2010/main" val="26007701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A5B30D-6EBE-AAA4-358F-AC940433A275}"/>
              </a:ext>
            </a:extLst>
          </p:cNvPr>
          <p:cNvSpPr>
            <a:spLocks noGrp="1"/>
          </p:cNvSpPr>
          <p:nvPr>
            <p:ph type="title"/>
          </p:nvPr>
        </p:nvSpPr>
        <p:spPr/>
        <p:txBody>
          <a:bodyPr/>
          <a:lstStyle/>
          <a:p>
            <a:r>
              <a:rPr lang="en-US" dirty="0"/>
              <a:t>Disclaimer</a:t>
            </a:r>
          </a:p>
        </p:txBody>
      </p:sp>
      <p:sp>
        <p:nvSpPr>
          <p:cNvPr id="10" name="Content Placeholder 4">
            <a:extLst>
              <a:ext uri="{FF2B5EF4-FFF2-40B4-BE49-F238E27FC236}">
                <a16:creationId xmlns:a16="http://schemas.microsoft.com/office/drawing/2014/main" id="{ED686F8A-DE79-29E4-3A92-6740BE7B4ED7}"/>
              </a:ext>
            </a:extLst>
          </p:cNvPr>
          <p:cNvSpPr txBox="1">
            <a:spLocks/>
          </p:cNvSpPr>
          <p:nvPr/>
        </p:nvSpPr>
        <p:spPr>
          <a:xfrm>
            <a:off x="838200" y="1825625"/>
            <a:ext cx="10515600" cy="284658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The views and opinions expressed in this educational activity are those of the faculty and do not necessarily represent the views of Total CME, LLC, the CME providers, or the companies providing educational grants. This presentation is not intended to define an exclusive course of patient management; the participant should use their clinical judgment, knowledge, experience, and diagnostic skills in applying or adopting for professional use any of the information provided herein. Any procedures, medications, or other courses of diagnosis or treatment discussed or suggested in this activity should not be used by clinicians without evaluation of their patient's conditions and possible contraindications or dangers in use, review of any applicable manufacturer’s product information, and comparison with recommendations of other authorities. Links to other sites may be provided as additional sources of information. </a:t>
            </a:r>
          </a:p>
        </p:txBody>
      </p:sp>
    </p:spTree>
    <p:extLst>
      <p:ext uri="{BB962C8B-B14F-4D97-AF65-F5344CB8AC3E}">
        <p14:creationId xmlns:p14="http://schemas.microsoft.com/office/powerpoint/2010/main" val="3306514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11">
            <a:extLst>
              <a:ext uri="{FF2B5EF4-FFF2-40B4-BE49-F238E27FC236}">
                <a16:creationId xmlns:a16="http://schemas.microsoft.com/office/drawing/2014/main" id="{54668872-4A4F-B998-A038-7BDB4BFC83B5}"/>
              </a:ext>
            </a:extLst>
          </p:cNvPr>
          <p:cNvGraphicFramePr>
            <a:graphicFrameLocks noGrp="1"/>
          </p:cNvGraphicFramePr>
          <p:nvPr>
            <p:extLst>
              <p:ext uri="{D42A27DB-BD31-4B8C-83A1-F6EECF244321}">
                <p14:modId xmlns:p14="http://schemas.microsoft.com/office/powerpoint/2010/main" val="1001716283"/>
              </p:ext>
            </p:extLst>
          </p:nvPr>
        </p:nvGraphicFramePr>
        <p:xfrm>
          <a:off x="838200" y="1143000"/>
          <a:ext cx="10123449" cy="4157250"/>
        </p:xfrm>
        <a:graphic>
          <a:graphicData uri="http://schemas.openxmlformats.org/drawingml/2006/table">
            <a:tbl>
              <a:tblPr firstRow="1" bandRow="1">
                <a:tableStyleId>{2D5ABB26-0587-4C30-8999-92F81FD0307C}</a:tableStyleId>
              </a:tblPr>
              <a:tblGrid>
                <a:gridCol w="1299267">
                  <a:extLst>
                    <a:ext uri="{9D8B030D-6E8A-4147-A177-3AD203B41FA5}">
                      <a16:colId xmlns:a16="http://schemas.microsoft.com/office/drawing/2014/main" val="20000"/>
                    </a:ext>
                  </a:extLst>
                </a:gridCol>
                <a:gridCol w="1299267">
                  <a:extLst>
                    <a:ext uri="{9D8B030D-6E8A-4147-A177-3AD203B41FA5}">
                      <a16:colId xmlns:a16="http://schemas.microsoft.com/office/drawing/2014/main" val="20001"/>
                    </a:ext>
                  </a:extLst>
                </a:gridCol>
                <a:gridCol w="7524915">
                  <a:extLst>
                    <a:ext uri="{9D8B030D-6E8A-4147-A177-3AD203B41FA5}">
                      <a16:colId xmlns:a16="http://schemas.microsoft.com/office/drawing/2014/main" val="20002"/>
                    </a:ext>
                  </a:extLst>
                </a:gridCol>
              </a:tblGrid>
              <a:tr h="1701534">
                <a:tc gridSpan="3">
                  <a:txBody>
                    <a:bodyPr/>
                    <a:lstStyle/>
                    <a:p>
                      <a:pPr marL="52069" marR="402590">
                        <a:lnSpc>
                          <a:spcPct val="107200"/>
                        </a:lnSpc>
                        <a:spcBef>
                          <a:spcPts val="245"/>
                        </a:spcBef>
                      </a:pPr>
                      <a:r>
                        <a:rPr sz="1800" b="1" spc="20" dirty="0">
                          <a:solidFill>
                            <a:srgbClr val="FFFFFF"/>
                          </a:solidFill>
                          <a:latin typeface="+mn-lt"/>
                          <a:cs typeface="Calibri"/>
                        </a:rPr>
                        <a:t>Recommendation</a:t>
                      </a:r>
                      <a:r>
                        <a:rPr sz="1800" b="1" spc="85" dirty="0">
                          <a:solidFill>
                            <a:srgbClr val="FFFFFF"/>
                          </a:solidFill>
                          <a:latin typeface="+mn-lt"/>
                          <a:cs typeface="Calibri"/>
                        </a:rPr>
                        <a:t> </a:t>
                      </a:r>
                      <a:r>
                        <a:rPr sz="1800" b="1" spc="20" dirty="0">
                          <a:solidFill>
                            <a:srgbClr val="FFFFFF"/>
                          </a:solidFill>
                          <a:latin typeface="+mn-lt"/>
                          <a:cs typeface="Calibri"/>
                        </a:rPr>
                        <a:t>to</a:t>
                      </a:r>
                      <a:r>
                        <a:rPr sz="1800" b="1" spc="90" dirty="0">
                          <a:solidFill>
                            <a:srgbClr val="FFFFFF"/>
                          </a:solidFill>
                          <a:latin typeface="+mn-lt"/>
                          <a:cs typeface="Calibri"/>
                        </a:rPr>
                        <a:t> </a:t>
                      </a:r>
                      <a:r>
                        <a:rPr sz="1800" b="1" spc="20" dirty="0">
                          <a:solidFill>
                            <a:srgbClr val="FFFFFF"/>
                          </a:solidFill>
                          <a:latin typeface="+mn-lt"/>
                          <a:cs typeface="Calibri"/>
                        </a:rPr>
                        <a:t>Address</a:t>
                      </a:r>
                      <a:r>
                        <a:rPr sz="1800" b="1" spc="85" dirty="0">
                          <a:solidFill>
                            <a:srgbClr val="FFFFFF"/>
                          </a:solidFill>
                          <a:latin typeface="+mn-lt"/>
                          <a:cs typeface="Calibri"/>
                        </a:rPr>
                        <a:t> </a:t>
                      </a:r>
                      <a:r>
                        <a:rPr sz="1800" b="1" spc="20" dirty="0">
                          <a:solidFill>
                            <a:srgbClr val="FFFFFF"/>
                          </a:solidFill>
                          <a:latin typeface="+mn-lt"/>
                          <a:cs typeface="Calibri"/>
                        </a:rPr>
                        <a:t>Health</a:t>
                      </a:r>
                      <a:r>
                        <a:rPr sz="1800" b="1" spc="90" dirty="0">
                          <a:solidFill>
                            <a:srgbClr val="FFFFFF"/>
                          </a:solidFill>
                          <a:latin typeface="+mn-lt"/>
                          <a:cs typeface="Calibri"/>
                        </a:rPr>
                        <a:t> </a:t>
                      </a:r>
                      <a:r>
                        <a:rPr sz="1800" b="1" spc="20" dirty="0">
                          <a:solidFill>
                            <a:srgbClr val="FFFFFF"/>
                          </a:solidFill>
                          <a:latin typeface="+mn-lt"/>
                          <a:cs typeface="Calibri"/>
                        </a:rPr>
                        <a:t>Inequities</a:t>
                      </a:r>
                      <a:r>
                        <a:rPr sz="1800" b="1" spc="85" dirty="0">
                          <a:solidFill>
                            <a:srgbClr val="FFFFFF"/>
                          </a:solidFill>
                          <a:latin typeface="+mn-lt"/>
                          <a:cs typeface="Calibri"/>
                        </a:rPr>
                        <a:t> </a:t>
                      </a:r>
                      <a:r>
                        <a:rPr sz="1800" b="1" spc="20" dirty="0">
                          <a:solidFill>
                            <a:srgbClr val="FFFFFF"/>
                          </a:solidFill>
                          <a:latin typeface="+mn-lt"/>
                          <a:cs typeface="Calibri"/>
                        </a:rPr>
                        <a:t>and</a:t>
                      </a:r>
                      <a:r>
                        <a:rPr sz="1800" b="1" spc="90" dirty="0">
                          <a:solidFill>
                            <a:srgbClr val="FFFFFF"/>
                          </a:solidFill>
                          <a:latin typeface="+mn-lt"/>
                          <a:cs typeface="Calibri"/>
                        </a:rPr>
                        <a:t> </a:t>
                      </a:r>
                      <a:r>
                        <a:rPr sz="1800" b="1" spc="20" dirty="0">
                          <a:solidFill>
                            <a:srgbClr val="FFFFFF"/>
                          </a:solidFill>
                          <a:latin typeface="+mn-lt"/>
                          <a:cs typeface="Calibri"/>
                        </a:rPr>
                        <a:t>Barriers</a:t>
                      </a:r>
                      <a:r>
                        <a:rPr sz="1800" b="1" spc="85" dirty="0">
                          <a:solidFill>
                            <a:srgbClr val="FFFFFF"/>
                          </a:solidFill>
                          <a:latin typeface="+mn-lt"/>
                          <a:cs typeface="Calibri"/>
                        </a:rPr>
                        <a:t> </a:t>
                      </a:r>
                      <a:r>
                        <a:rPr sz="1800" b="1" spc="-25" dirty="0">
                          <a:solidFill>
                            <a:srgbClr val="FFFFFF"/>
                          </a:solidFill>
                          <a:latin typeface="+mn-lt"/>
                          <a:cs typeface="Calibri"/>
                        </a:rPr>
                        <a:t>to</a:t>
                      </a:r>
                      <a:r>
                        <a:rPr lang="en-US" sz="1800" b="1" spc="-25" dirty="0">
                          <a:solidFill>
                            <a:srgbClr val="FFFFFF"/>
                          </a:solidFill>
                          <a:latin typeface="+mn-lt"/>
                          <a:cs typeface="Calibri"/>
                        </a:rPr>
                        <a:t> </a:t>
                      </a:r>
                      <a:r>
                        <a:rPr sz="1800" b="1" dirty="0">
                          <a:solidFill>
                            <a:srgbClr val="FFFFFF"/>
                          </a:solidFill>
                          <a:latin typeface="+mn-lt"/>
                          <a:cs typeface="Calibri"/>
                        </a:rPr>
                        <a:t>AF</a:t>
                      </a:r>
                      <a:r>
                        <a:rPr sz="1800" b="1" spc="120" dirty="0">
                          <a:solidFill>
                            <a:srgbClr val="FFFFFF"/>
                          </a:solidFill>
                          <a:latin typeface="+mn-lt"/>
                          <a:cs typeface="Calibri"/>
                        </a:rPr>
                        <a:t> </a:t>
                      </a:r>
                      <a:r>
                        <a:rPr sz="1800" b="1" spc="-10" dirty="0">
                          <a:solidFill>
                            <a:srgbClr val="FFFFFF"/>
                          </a:solidFill>
                          <a:latin typeface="+mn-lt"/>
                          <a:cs typeface="Calibri"/>
                        </a:rPr>
                        <a:t>Management</a:t>
                      </a:r>
                      <a:endParaRPr sz="1800" dirty="0">
                        <a:latin typeface="+mn-lt"/>
                        <a:cs typeface="Calibri"/>
                      </a:endParaRPr>
                    </a:p>
                    <a:p>
                      <a:pPr marL="52069" marR="596900">
                        <a:lnSpc>
                          <a:spcPct val="107200"/>
                        </a:lnSpc>
                      </a:pPr>
                      <a:r>
                        <a:rPr sz="1800" b="1" spc="20" dirty="0">
                          <a:solidFill>
                            <a:srgbClr val="FFFFFF"/>
                          </a:solidFill>
                          <a:latin typeface="+mn-lt"/>
                          <a:cs typeface="Calibri"/>
                        </a:rPr>
                        <a:t>Referenced</a:t>
                      </a:r>
                      <a:r>
                        <a:rPr sz="1800" b="1" spc="70" dirty="0">
                          <a:solidFill>
                            <a:srgbClr val="FFFFFF"/>
                          </a:solidFill>
                          <a:latin typeface="+mn-lt"/>
                          <a:cs typeface="Calibri"/>
                        </a:rPr>
                        <a:t> </a:t>
                      </a:r>
                      <a:r>
                        <a:rPr sz="1800" b="1" spc="20" dirty="0">
                          <a:solidFill>
                            <a:srgbClr val="FFFFFF"/>
                          </a:solidFill>
                          <a:latin typeface="+mn-lt"/>
                          <a:cs typeface="Calibri"/>
                        </a:rPr>
                        <a:t>studies</a:t>
                      </a:r>
                      <a:r>
                        <a:rPr sz="1800" b="1" spc="70" dirty="0">
                          <a:solidFill>
                            <a:srgbClr val="FFFFFF"/>
                          </a:solidFill>
                          <a:latin typeface="+mn-lt"/>
                          <a:cs typeface="Calibri"/>
                        </a:rPr>
                        <a:t> </a:t>
                      </a:r>
                      <a:r>
                        <a:rPr sz="1800" b="1" spc="20" dirty="0">
                          <a:solidFill>
                            <a:srgbClr val="FFFFFF"/>
                          </a:solidFill>
                          <a:latin typeface="+mn-lt"/>
                          <a:cs typeface="Calibri"/>
                        </a:rPr>
                        <a:t>that</a:t>
                      </a:r>
                      <a:r>
                        <a:rPr sz="1800" b="1" spc="70" dirty="0">
                          <a:solidFill>
                            <a:srgbClr val="FFFFFF"/>
                          </a:solidFill>
                          <a:latin typeface="+mn-lt"/>
                          <a:cs typeface="Calibri"/>
                        </a:rPr>
                        <a:t> </a:t>
                      </a:r>
                      <a:r>
                        <a:rPr sz="1800" b="1" spc="20" dirty="0">
                          <a:solidFill>
                            <a:srgbClr val="FFFFFF"/>
                          </a:solidFill>
                          <a:latin typeface="+mn-lt"/>
                          <a:cs typeface="Calibri"/>
                        </a:rPr>
                        <a:t>support</a:t>
                      </a:r>
                      <a:r>
                        <a:rPr sz="1800" b="1" spc="75" dirty="0">
                          <a:solidFill>
                            <a:srgbClr val="FFFFFF"/>
                          </a:solidFill>
                          <a:latin typeface="+mn-lt"/>
                          <a:cs typeface="Calibri"/>
                        </a:rPr>
                        <a:t> </a:t>
                      </a:r>
                      <a:r>
                        <a:rPr sz="1800" b="1" spc="20" dirty="0">
                          <a:solidFill>
                            <a:srgbClr val="FFFFFF"/>
                          </a:solidFill>
                          <a:latin typeface="+mn-lt"/>
                          <a:cs typeface="Calibri"/>
                        </a:rPr>
                        <a:t>the</a:t>
                      </a:r>
                      <a:r>
                        <a:rPr sz="1800" b="1" spc="70" dirty="0">
                          <a:solidFill>
                            <a:srgbClr val="FFFFFF"/>
                          </a:solidFill>
                          <a:latin typeface="+mn-lt"/>
                          <a:cs typeface="Calibri"/>
                        </a:rPr>
                        <a:t> </a:t>
                      </a:r>
                      <a:r>
                        <a:rPr sz="1800" b="1" spc="20" dirty="0">
                          <a:solidFill>
                            <a:srgbClr val="FFFFFF"/>
                          </a:solidFill>
                          <a:latin typeface="+mn-lt"/>
                          <a:cs typeface="Calibri"/>
                        </a:rPr>
                        <a:t>recommendation</a:t>
                      </a:r>
                      <a:r>
                        <a:rPr sz="1800" b="1" spc="70" dirty="0">
                          <a:solidFill>
                            <a:srgbClr val="FFFFFF"/>
                          </a:solidFill>
                          <a:latin typeface="+mn-lt"/>
                          <a:cs typeface="Calibri"/>
                        </a:rPr>
                        <a:t> </a:t>
                      </a:r>
                      <a:r>
                        <a:rPr sz="1800" b="1" spc="-25" dirty="0">
                          <a:solidFill>
                            <a:srgbClr val="FFFFFF"/>
                          </a:solidFill>
                          <a:latin typeface="+mn-lt"/>
                          <a:cs typeface="Calibri"/>
                        </a:rPr>
                        <a:t>are</a:t>
                      </a:r>
                      <a:r>
                        <a:rPr lang="en-US" sz="1800" b="1" spc="-25" dirty="0">
                          <a:solidFill>
                            <a:srgbClr val="FFFFFF"/>
                          </a:solidFill>
                          <a:latin typeface="+mn-lt"/>
                          <a:cs typeface="Calibri"/>
                        </a:rPr>
                        <a:t> </a:t>
                      </a:r>
                      <a:r>
                        <a:rPr sz="1800" b="1" spc="20" dirty="0">
                          <a:solidFill>
                            <a:srgbClr val="FFFFFF"/>
                          </a:solidFill>
                          <a:latin typeface="+mn-lt"/>
                          <a:cs typeface="Calibri"/>
                        </a:rPr>
                        <a:t>summarized</a:t>
                      </a:r>
                      <a:r>
                        <a:rPr sz="1800" b="1" spc="60" dirty="0">
                          <a:solidFill>
                            <a:srgbClr val="FFFFFF"/>
                          </a:solidFill>
                          <a:latin typeface="+mn-lt"/>
                          <a:cs typeface="Calibri"/>
                        </a:rPr>
                        <a:t> </a:t>
                      </a:r>
                      <a:r>
                        <a:rPr sz="1800" b="1" spc="20" dirty="0">
                          <a:solidFill>
                            <a:srgbClr val="FFFFFF"/>
                          </a:solidFill>
                          <a:latin typeface="+mn-lt"/>
                          <a:cs typeface="Calibri"/>
                        </a:rPr>
                        <a:t>in</a:t>
                      </a:r>
                      <a:r>
                        <a:rPr sz="1800" b="1" spc="65" dirty="0">
                          <a:solidFill>
                            <a:schemeClr val="bg1"/>
                          </a:solidFill>
                          <a:latin typeface="+mn-lt"/>
                          <a:cs typeface="Calibri"/>
                        </a:rPr>
                        <a:t> </a:t>
                      </a:r>
                      <a:r>
                        <a:rPr sz="1800" b="1" spc="20" dirty="0">
                          <a:solidFill>
                            <a:schemeClr val="bg1"/>
                          </a:solidFill>
                          <a:latin typeface="+mn-lt"/>
                          <a:cs typeface="Calibri"/>
                        </a:rPr>
                        <a:t>the</a:t>
                      </a:r>
                      <a:r>
                        <a:rPr sz="1800" b="1" spc="60" dirty="0">
                          <a:solidFill>
                            <a:schemeClr val="bg1"/>
                          </a:solidFill>
                          <a:latin typeface="+mn-lt"/>
                          <a:cs typeface="Calibri"/>
                        </a:rPr>
                        <a:t> </a:t>
                      </a:r>
                      <a:r>
                        <a:rPr sz="1800" b="1" spc="20" dirty="0">
                          <a:solidFill>
                            <a:schemeClr val="bg1"/>
                          </a:solidFill>
                          <a:latin typeface="+mn-lt"/>
                          <a:cs typeface="Calibri"/>
                          <a:hlinkClick r:id="rId3">
                            <a:extLst>
                              <a:ext uri="{A12FA001-AC4F-418D-AE19-62706E023703}">
                                <ahyp:hlinkClr xmlns:ahyp="http://schemas.microsoft.com/office/drawing/2018/hyperlinkcolor" val="tx"/>
                              </a:ext>
                            </a:extLst>
                          </a:hlinkClick>
                        </a:rPr>
                        <a:t>Online</a:t>
                      </a:r>
                      <a:r>
                        <a:rPr sz="1800" b="1" spc="65" dirty="0">
                          <a:solidFill>
                            <a:schemeClr val="bg1"/>
                          </a:solidFill>
                          <a:latin typeface="+mn-lt"/>
                          <a:cs typeface="Calibri"/>
                          <a:hlinkClick r:id="rId3">
                            <a:extLst>
                              <a:ext uri="{A12FA001-AC4F-418D-AE19-62706E023703}">
                                <ahyp:hlinkClr xmlns:ahyp="http://schemas.microsoft.com/office/drawing/2018/hyperlinkcolor" val="tx"/>
                              </a:ext>
                            </a:extLst>
                          </a:hlinkClick>
                        </a:rPr>
                        <a:t> </a:t>
                      </a:r>
                      <a:r>
                        <a:rPr sz="1800" b="1" spc="20" dirty="0">
                          <a:solidFill>
                            <a:schemeClr val="bg1"/>
                          </a:solidFill>
                          <a:latin typeface="+mn-lt"/>
                          <a:cs typeface="Calibri"/>
                          <a:hlinkClick r:id="rId3">
                            <a:extLst>
                              <a:ext uri="{A12FA001-AC4F-418D-AE19-62706E023703}">
                                <ahyp:hlinkClr xmlns:ahyp="http://schemas.microsoft.com/office/drawing/2018/hyperlinkcolor" val="tx"/>
                              </a:ext>
                            </a:extLst>
                          </a:hlinkClick>
                        </a:rPr>
                        <a:t>Data</a:t>
                      </a:r>
                      <a:r>
                        <a:rPr sz="1800" b="1" spc="65" dirty="0">
                          <a:solidFill>
                            <a:schemeClr val="bg1"/>
                          </a:solidFill>
                          <a:latin typeface="+mn-lt"/>
                          <a:cs typeface="Calibri"/>
                          <a:hlinkClick r:id="rId3">
                            <a:extLst>
                              <a:ext uri="{A12FA001-AC4F-418D-AE19-62706E023703}">
                                <ahyp:hlinkClr xmlns:ahyp="http://schemas.microsoft.com/office/drawing/2018/hyperlinkcolor" val="tx"/>
                              </a:ext>
                            </a:extLst>
                          </a:hlinkClick>
                        </a:rPr>
                        <a:t> </a:t>
                      </a:r>
                      <a:r>
                        <a:rPr sz="1800" b="1" spc="-10" dirty="0">
                          <a:solidFill>
                            <a:schemeClr val="bg1"/>
                          </a:solidFill>
                          <a:latin typeface="+mn-lt"/>
                          <a:cs typeface="Calibri"/>
                          <a:hlinkClick r:id="rId3">
                            <a:extLst>
                              <a:ext uri="{A12FA001-AC4F-418D-AE19-62706E023703}">
                                <ahyp:hlinkClr xmlns:ahyp="http://schemas.microsoft.com/office/drawing/2018/hyperlinkcolor" val="tx"/>
                              </a:ext>
                            </a:extLst>
                          </a:hlinkClick>
                        </a:rPr>
                        <a:t>Supplement</a:t>
                      </a:r>
                      <a:r>
                        <a:rPr sz="1800" b="1" spc="-10" dirty="0">
                          <a:solidFill>
                            <a:schemeClr val="bg1"/>
                          </a:solidFill>
                          <a:latin typeface="+mn-lt"/>
                          <a:cs typeface="Calibri"/>
                        </a:rPr>
                        <a:t>.</a:t>
                      </a:r>
                      <a:endParaRPr sz="1800" dirty="0">
                        <a:solidFill>
                          <a:schemeClr val="bg1"/>
                        </a:solidFill>
                        <a:latin typeface="+mn-lt"/>
                        <a:cs typeface="Calibri"/>
                      </a:endParaRPr>
                    </a:p>
                  </a:txBody>
                  <a:tcPr marL="182880" marR="0" marT="182880" marB="182880" anchor="ctr">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solidFill>
                      <a:schemeClr val="accent2"/>
                    </a:solidFill>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0"/>
                  </a:ext>
                </a:extLst>
              </a:tr>
              <a:tr h="528155">
                <a:tc>
                  <a:txBody>
                    <a:bodyPr/>
                    <a:lstStyle/>
                    <a:p>
                      <a:pPr algn="ctr">
                        <a:lnSpc>
                          <a:spcPct val="100000"/>
                        </a:lnSpc>
                        <a:spcBef>
                          <a:spcPts val="305"/>
                        </a:spcBef>
                      </a:pPr>
                      <a:r>
                        <a:rPr sz="1800" b="1" spc="50" dirty="0">
                          <a:solidFill>
                            <a:schemeClr val="bg1"/>
                          </a:solidFill>
                          <a:latin typeface="+mn-lt"/>
                          <a:cs typeface="Calibri"/>
                        </a:rPr>
                        <a:t>COR</a:t>
                      </a:r>
                      <a:endParaRPr sz="1800" dirty="0">
                        <a:solidFill>
                          <a:schemeClr val="bg1"/>
                        </a:solidFill>
                        <a:latin typeface="+mn-lt"/>
                        <a:cs typeface="Calibri"/>
                      </a:endParaRPr>
                    </a:p>
                  </a:txBody>
                  <a:tcPr marL="0" marR="0" marT="38735" marB="0" anchor="ctr">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solidFill>
                      <a:schemeClr val="tx1">
                        <a:lumMod val="75000"/>
                        <a:lumOff val="25000"/>
                      </a:schemeClr>
                    </a:solidFill>
                  </a:tcPr>
                </a:tc>
                <a:tc>
                  <a:txBody>
                    <a:bodyPr/>
                    <a:lstStyle/>
                    <a:p>
                      <a:pPr algn="ctr">
                        <a:lnSpc>
                          <a:spcPct val="100000"/>
                        </a:lnSpc>
                        <a:spcBef>
                          <a:spcPts val="305"/>
                        </a:spcBef>
                      </a:pPr>
                      <a:r>
                        <a:rPr sz="1800" b="1" spc="40" dirty="0">
                          <a:solidFill>
                            <a:schemeClr val="bg1"/>
                          </a:solidFill>
                          <a:latin typeface="+mn-lt"/>
                          <a:cs typeface="Calibri"/>
                        </a:rPr>
                        <a:t>LOE</a:t>
                      </a:r>
                      <a:endParaRPr sz="1800" dirty="0">
                        <a:solidFill>
                          <a:schemeClr val="bg1"/>
                        </a:solidFill>
                        <a:latin typeface="+mn-lt"/>
                        <a:cs typeface="Calibri"/>
                      </a:endParaRPr>
                    </a:p>
                  </a:txBody>
                  <a:tcPr marL="0" marR="0" marT="38735" marB="0" anchor="ctr">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solidFill>
                      <a:schemeClr val="tx1">
                        <a:lumMod val="75000"/>
                        <a:lumOff val="25000"/>
                      </a:schemeClr>
                    </a:solidFill>
                  </a:tcPr>
                </a:tc>
                <a:tc>
                  <a:txBody>
                    <a:bodyPr/>
                    <a:lstStyle/>
                    <a:p>
                      <a:pPr marL="52069">
                        <a:lnSpc>
                          <a:spcPct val="100000"/>
                        </a:lnSpc>
                        <a:spcBef>
                          <a:spcPts val="305"/>
                        </a:spcBef>
                      </a:pPr>
                      <a:r>
                        <a:rPr sz="1800" b="1" spc="-10" dirty="0">
                          <a:solidFill>
                            <a:schemeClr val="bg1"/>
                          </a:solidFill>
                          <a:latin typeface="+mn-lt"/>
                          <a:cs typeface="Calibri"/>
                        </a:rPr>
                        <a:t>Recommendation</a:t>
                      </a:r>
                      <a:endParaRPr sz="1800" dirty="0">
                        <a:solidFill>
                          <a:schemeClr val="bg1"/>
                        </a:solidFill>
                        <a:latin typeface="+mn-lt"/>
                        <a:cs typeface="Calibri"/>
                      </a:endParaRPr>
                    </a:p>
                  </a:txBody>
                  <a:tcPr marL="0" marR="0" marT="0" marB="0" anchor="ctr">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solidFill>
                      <a:schemeClr val="tx1">
                        <a:lumMod val="75000"/>
                        <a:lumOff val="25000"/>
                      </a:schemeClr>
                    </a:solidFill>
                  </a:tcPr>
                </a:tc>
                <a:extLst>
                  <a:ext uri="{0D108BD9-81ED-4DB2-BD59-A6C34878D82A}">
                    <a16:rowId xmlns:a16="http://schemas.microsoft.com/office/drawing/2014/main" val="10001"/>
                  </a:ext>
                </a:extLst>
              </a:tr>
              <a:tr h="1927561">
                <a:tc>
                  <a:txBody>
                    <a:bodyPr/>
                    <a:lstStyle/>
                    <a:p>
                      <a:pPr>
                        <a:lnSpc>
                          <a:spcPct val="100000"/>
                        </a:lnSpc>
                      </a:pPr>
                      <a:endParaRPr sz="1800" dirty="0">
                        <a:latin typeface="+mn-lt"/>
                        <a:cs typeface="Times New Roman"/>
                      </a:endParaRPr>
                    </a:p>
                    <a:p>
                      <a:pPr>
                        <a:lnSpc>
                          <a:spcPct val="100000"/>
                        </a:lnSpc>
                        <a:spcBef>
                          <a:spcPts val="530"/>
                        </a:spcBef>
                      </a:pPr>
                      <a:endParaRPr sz="1800" dirty="0">
                        <a:latin typeface="+mn-lt"/>
                        <a:cs typeface="Times New Roman"/>
                      </a:endParaRPr>
                    </a:p>
                    <a:p>
                      <a:pPr algn="ctr">
                        <a:lnSpc>
                          <a:spcPct val="100000"/>
                        </a:lnSpc>
                      </a:pPr>
                      <a:r>
                        <a:rPr sz="1800" b="1" spc="-50" dirty="0">
                          <a:solidFill>
                            <a:srgbClr val="231F20"/>
                          </a:solidFill>
                          <a:latin typeface="+mn-lt"/>
                          <a:cs typeface="Gill Sans MT"/>
                        </a:rPr>
                        <a:t>1</a:t>
                      </a:r>
                      <a:endParaRPr sz="1800" dirty="0">
                        <a:latin typeface="+mn-lt"/>
                        <a:cs typeface="Gill Sans MT"/>
                      </a:endParaRPr>
                    </a:p>
                  </a:txBody>
                  <a:tcPr marL="0" marR="0" marT="0" marB="0">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solidFill>
                      <a:schemeClr val="accent1">
                        <a:lumMod val="20000"/>
                        <a:lumOff val="80000"/>
                      </a:schemeClr>
                    </a:solidFill>
                  </a:tcPr>
                </a:tc>
                <a:tc>
                  <a:txBody>
                    <a:bodyPr/>
                    <a:lstStyle/>
                    <a:p>
                      <a:pPr>
                        <a:lnSpc>
                          <a:spcPct val="100000"/>
                        </a:lnSpc>
                      </a:pPr>
                      <a:endParaRPr sz="1800" dirty="0">
                        <a:latin typeface="+mn-lt"/>
                        <a:cs typeface="Times New Roman"/>
                      </a:endParaRPr>
                    </a:p>
                    <a:p>
                      <a:pPr>
                        <a:lnSpc>
                          <a:spcPct val="100000"/>
                        </a:lnSpc>
                        <a:spcBef>
                          <a:spcPts val="530"/>
                        </a:spcBef>
                      </a:pPr>
                      <a:endParaRPr sz="1800" dirty="0">
                        <a:latin typeface="+mn-lt"/>
                        <a:cs typeface="Times New Roman"/>
                      </a:endParaRPr>
                    </a:p>
                    <a:p>
                      <a:pPr algn="ctr">
                        <a:lnSpc>
                          <a:spcPct val="100000"/>
                        </a:lnSpc>
                      </a:pPr>
                      <a:r>
                        <a:rPr sz="1800" b="1" spc="-25" dirty="0">
                          <a:solidFill>
                            <a:schemeClr val="bg1"/>
                          </a:solidFill>
                          <a:latin typeface="+mn-lt"/>
                          <a:cs typeface="Gill Sans MT"/>
                        </a:rPr>
                        <a:t>B-NR</a:t>
                      </a:r>
                      <a:endParaRPr sz="1800" dirty="0">
                        <a:solidFill>
                          <a:schemeClr val="bg1"/>
                        </a:solidFill>
                        <a:latin typeface="+mn-lt"/>
                        <a:cs typeface="Gill Sans MT"/>
                      </a:endParaRPr>
                    </a:p>
                  </a:txBody>
                  <a:tcPr marL="0" marR="0" marT="0" marB="0">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solidFill>
                      <a:schemeClr val="accent1"/>
                    </a:solidFill>
                  </a:tcPr>
                </a:tc>
                <a:tc>
                  <a:txBody>
                    <a:bodyPr/>
                    <a:lstStyle/>
                    <a:p>
                      <a:pPr marL="396240" marR="83820" indent="-342900">
                        <a:lnSpc>
                          <a:spcPct val="107100"/>
                        </a:lnSpc>
                        <a:spcBef>
                          <a:spcPts val="185"/>
                        </a:spcBef>
                        <a:buFont typeface="+mj-lt"/>
                        <a:buAutoNum type="arabicPeriod"/>
                      </a:pPr>
                      <a:r>
                        <a:rPr sz="1800" spc="-25" dirty="0">
                          <a:solidFill>
                            <a:srgbClr val="231F20"/>
                          </a:solidFill>
                          <a:latin typeface="+mn-lt"/>
                          <a:cs typeface="Arial"/>
                        </a:rPr>
                        <a:t>Patients</a:t>
                      </a:r>
                      <a:r>
                        <a:rPr sz="1800" spc="-15" dirty="0">
                          <a:solidFill>
                            <a:srgbClr val="231F20"/>
                          </a:solidFill>
                          <a:latin typeface="+mn-lt"/>
                          <a:cs typeface="Arial"/>
                        </a:rPr>
                        <a:t> </a:t>
                      </a:r>
                      <a:r>
                        <a:rPr sz="1800" spc="-10" dirty="0">
                          <a:solidFill>
                            <a:srgbClr val="231F20"/>
                          </a:solidFill>
                          <a:latin typeface="+mn-lt"/>
                          <a:cs typeface="Arial"/>
                        </a:rPr>
                        <a:t>with </a:t>
                      </a:r>
                      <a:r>
                        <a:rPr sz="1800" spc="-75" dirty="0">
                          <a:solidFill>
                            <a:srgbClr val="231F20"/>
                          </a:solidFill>
                          <a:latin typeface="+mn-lt"/>
                          <a:cs typeface="Arial"/>
                        </a:rPr>
                        <a:t>AF,</a:t>
                      </a:r>
                      <a:r>
                        <a:rPr sz="1800" spc="-5" dirty="0">
                          <a:solidFill>
                            <a:srgbClr val="231F20"/>
                          </a:solidFill>
                          <a:latin typeface="+mn-lt"/>
                          <a:cs typeface="Arial"/>
                        </a:rPr>
                        <a:t> </a:t>
                      </a:r>
                      <a:r>
                        <a:rPr sz="1800" spc="-25" dirty="0">
                          <a:solidFill>
                            <a:srgbClr val="231F20"/>
                          </a:solidFill>
                          <a:latin typeface="+mn-lt"/>
                          <a:cs typeface="Arial"/>
                        </a:rPr>
                        <a:t>regardless</a:t>
                      </a:r>
                      <a:r>
                        <a:rPr sz="1800" spc="-15" dirty="0">
                          <a:solidFill>
                            <a:srgbClr val="231F20"/>
                          </a:solidFill>
                          <a:latin typeface="+mn-lt"/>
                          <a:cs typeface="Arial"/>
                        </a:rPr>
                        <a:t> </a:t>
                      </a:r>
                      <a:r>
                        <a:rPr sz="1800" dirty="0">
                          <a:solidFill>
                            <a:srgbClr val="231F20"/>
                          </a:solidFill>
                          <a:latin typeface="+mn-lt"/>
                          <a:cs typeface="Arial"/>
                        </a:rPr>
                        <a:t>of</a:t>
                      </a:r>
                      <a:r>
                        <a:rPr sz="1800" spc="-10" dirty="0">
                          <a:solidFill>
                            <a:srgbClr val="231F20"/>
                          </a:solidFill>
                          <a:latin typeface="+mn-lt"/>
                          <a:cs typeface="Arial"/>
                        </a:rPr>
                        <a:t> sex</a:t>
                      </a:r>
                      <a:r>
                        <a:rPr sz="1800" spc="-15" baseline="34722" dirty="0">
                          <a:solidFill>
                            <a:srgbClr val="231F20"/>
                          </a:solidFill>
                          <a:latin typeface="+mn-lt"/>
                          <a:cs typeface="Arial"/>
                        </a:rPr>
                        <a:t>1</a:t>
                      </a:r>
                      <a:r>
                        <a:rPr sz="1800" spc="97" baseline="34722" dirty="0">
                          <a:solidFill>
                            <a:srgbClr val="231F20"/>
                          </a:solidFill>
                          <a:latin typeface="+mn-lt"/>
                          <a:cs typeface="Arial"/>
                        </a:rPr>
                        <a:t> </a:t>
                      </a:r>
                      <a:r>
                        <a:rPr sz="1800" spc="-25" dirty="0">
                          <a:solidFill>
                            <a:srgbClr val="231F20"/>
                          </a:solidFill>
                          <a:latin typeface="+mn-lt"/>
                          <a:cs typeface="Arial"/>
                        </a:rPr>
                        <a:t>and</a:t>
                      </a:r>
                      <a:r>
                        <a:rPr sz="1800" spc="-15" dirty="0">
                          <a:solidFill>
                            <a:srgbClr val="231F20"/>
                          </a:solidFill>
                          <a:latin typeface="+mn-lt"/>
                          <a:cs typeface="Arial"/>
                        </a:rPr>
                        <a:t> </a:t>
                      </a:r>
                      <a:r>
                        <a:rPr sz="1800" spc="-10" dirty="0">
                          <a:solidFill>
                            <a:srgbClr val="231F20"/>
                          </a:solidFill>
                          <a:latin typeface="+mn-lt"/>
                          <a:cs typeface="Arial"/>
                        </a:rPr>
                        <a:t>gende</a:t>
                      </a:r>
                      <a:r>
                        <a:rPr lang="en-US" sz="1800" spc="-10" dirty="0">
                          <a:solidFill>
                            <a:srgbClr val="231F20"/>
                          </a:solidFill>
                          <a:latin typeface="+mn-lt"/>
                          <a:cs typeface="Arial"/>
                        </a:rPr>
                        <a:t>r </a:t>
                      </a:r>
                      <a:r>
                        <a:rPr sz="1800" spc="-35" dirty="0">
                          <a:solidFill>
                            <a:srgbClr val="231F20"/>
                          </a:solidFill>
                          <a:latin typeface="+mn-lt"/>
                          <a:cs typeface="Arial"/>
                        </a:rPr>
                        <a:t>diversity,</a:t>
                      </a:r>
                      <a:r>
                        <a:rPr sz="1800" spc="-10" dirty="0">
                          <a:solidFill>
                            <a:srgbClr val="231F20"/>
                          </a:solidFill>
                          <a:latin typeface="+mn-lt"/>
                          <a:cs typeface="Arial"/>
                        </a:rPr>
                        <a:t> </a:t>
                      </a:r>
                      <a:r>
                        <a:rPr sz="1800" spc="-20" dirty="0">
                          <a:solidFill>
                            <a:srgbClr val="231F20"/>
                          </a:solidFill>
                          <a:latin typeface="+mn-lt"/>
                          <a:cs typeface="Arial"/>
                        </a:rPr>
                        <a:t>race</a:t>
                      </a:r>
                      <a:r>
                        <a:rPr sz="1800" spc="-5" dirty="0">
                          <a:solidFill>
                            <a:srgbClr val="231F20"/>
                          </a:solidFill>
                          <a:latin typeface="+mn-lt"/>
                          <a:cs typeface="Arial"/>
                        </a:rPr>
                        <a:t> </a:t>
                      </a:r>
                      <a:r>
                        <a:rPr sz="1800" spc="-25" dirty="0">
                          <a:solidFill>
                            <a:srgbClr val="231F20"/>
                          </a:solidFill>
                          <a:latin typeface="+mn-lt"/>
                          <a:cs typeface="Arial"/>
                        </a:rPr>
                        <a:t>and</a:t>
                      </a:r>
                      <a:r>
                        <a:rPr sz="1800" spc="-10" dirty="0">
                          <a:solidFill>
                            <a:srgbClr val="231F20"/>
                          </a:solidFill>
                          <a:latin typeface="+mn-lt"/>
                          <a:cs typeface="Arial"/>
                        </a:rPr>
                        <a:t> </a:t>
                      </a:r>
                      <a:r>
                        <a:rPr sz="1800" spc="-25" dirty="0">
                          <a:solidFill>
                            <a:srgbClr val="231F20"/>
                          </a:solidFill>
                          <a:latin typeface="+mn-lt"/>
                          <a:cs typeface="Arial"/>
                        </a:rPr>
                        <a:t>ethnicity,</a:t>
                      </a:r>
                      <a:r>
                        <a:rPr sz="1800" spc="-37" baseline="34722" dirty="0">
                          <a:solidFill>
                            <a:srgbClr val="231F20"/>
                          </a:solidFill>
                          <a:latin typeface="+mn-lt"/>
                          <a:cs typeface="Arial"/>
                        </a:rPr>
                        <a:t>2</a:t>
                      </a:r>
                      <a:r>
                        <a:rPr sz="1800" spc="112" baseline="34722" dirty="0">
                          <a:solidFill>
                            <a:srgbClr val="231F20"/>
                          </a:solidFill>
                          <a:latin typeface="+mn-lt"/>
                          <a:cs typeface="Arial"/>
                        </a:rPr>
                        <a:t> </a:t>
                      </a:r>
                      <a:r>
                        <a:rPr sz="1800" dirty="0">
                          <a:solidFill>
                            <a:srgbClr val="231F20"/>
                          </a:solidFill>
                          <a:latin typeface="+mn-lt"/>
                          <a:cs typeface="Arial"/>
                        </a:rPr>
                        <a:t>or</a:t>
                      </a:r>
                      <a:r>
                        <a:rPr sz="1800" spc="-5" dirty="0">
                          <a:solidFill>
                            <a:srgbClr val="231F20"/>
                          </a:solidFill>
                          <a:latin typeface="+mn-lt"/>
                          <a:cs typeface="Arial"/>
                        </a:rPr>
                        <a:t> </a:t>
                      </a:r>
                      <a:r>
                        <a:rPr sz="1800" spc="-35" dirty="0">
                          <a:solidFill>
                            <a:srgbClr val="231F20"/>
                          </a:solidFill>
                          <a:latin typeface="+mn-lt"/>
                          <a:cs typeface="Arial"/>
                        </a:rPr>
                        <a:t>adverse</a:t>
                      </a:r>
                      <a:r>
                        <a:rPr sz="1800" spc="-10" dirty="0">
                          <a:solidFill>
                            <a:srgbClr val="231F20"/>
                          </a:solidFill>
                          <a:latin typeface="+mn-lt"/>
                          <a:cs typeface="Arial"/>
                        </a:rPr>
                        <a:t> social</a:t>
                      </a:r>
                      <a:r>
                        <a:rPr lang="en-US" sz="1800" spc="-10" dirty="0">
                          <a:solidFill>
                            <a:srgbClr val="231F20"/>
                          </a:solidFill>
                          <a:latin typeface="+mn-lt"/>
                          <a:cs typeface="Arial"/>
                        </a:rPr>
                        <a:t> </a:t>
                      </a:r>
                      <a:r>
                        <a:rPr sz="1800" spc="-25" dirty="0">
                          <a:solidFill>
                            <a:srgbClr val="231F20"/>
                          </a:solidFill>
                          <a:latin typeface="+mn-lt"/>
                          <a:cs typeface="Arial"/>
                        </a:rPr>
                        <a:t>determinants</a:t>
                      </a:r>
                      <a:r>
                        <a:rPr sz="1800" spc="10" dirty="0">
                          <a:solidFill>
                            <a:srgbClr val="231F20"/>
                          </a:solidFill>
                          <a:latin typeface="+mn-lt"/>
                          <a:cs typeface="Arial"/>
                        </a:rPr>
                        <a:t> </a:t>
                      </a:r>
                      <a:r>
                        <a:rPr sz="1800" dirty="0">
                          <a:solidFill>
                            <a:srgbClr val="231F20"/>
                          </a:solidFill>
                          <a:latin typeface="+mn-lt"/>
                          <a:cs typeface="Arial"/>
                        </a:rPr>
                        <a:t>of</a:t>
                      </a:r>
                      <a:r>
                        <a:rPr sz="1800" spc="15" dirty="0">
                          <a:solidFill>
                            <a:srgbClr val="231F20"/>
                          </a:solidFill>
                          <a:latin typeface="+mn-lt"/>
                          <a:cs typeface="Arial"/>
                        </a:rPr>
                        <a:t> </a:t>
                      </a:r>
                      <a:r>
                        <a:rPr sz="1800" spc="-20" dirty="0">
                          <a:solidFill>
                            <a:srgbClr val="231F20"/>
                          </a:solidFill>
                          <a:latin typeface="+mn-lt"/>
                          <a:cs typeface="Arial"/>
                        </a:rPr>
                        <a:t>health</a:t>
                      </a:r>
                      <a:r>
                        <a:rPr sz="1800" spc="15" dirty="0">
                          <a:solidFill>
                            <a:srgbClr val="231F20"/>
                          </a:solidFill>
                          <a:latin typeface="+mn-lt"/>
                          <a:cs typeface="Arial"/>
                        </a:rPr>
                        <a:t> </a:t>
                      </a:r>
                      <a:r>
                        <a:rPr sz="1800" spc="-30" dirty="0">
                          <a:solidFill>
                            <a:srgbClr val="231F20"/>
                          </a:solidFill>
                          <a:latin typeface="+mn-lt"/>
                          <a:cs typeface="Arial"/>
                        </a:rPr>
                        <a:t>(SDOH),</a:t>
                      </a:r>
                      <a:r>
                        <a:rPr sz="1800" spc="-44" baseline="34722" dirty="0">
                          <a:solidFill>
                            <a:srgbClr val="231F20"/>
                          </a:solidFill>
                          <a:latin typeface="+mn-lt"/>
                          <a:cs typeface="Arial"/>
                        </a:rPr>
                        <a:t>3,4</a:t>
                      </a:r>
                      <a:r>
                        <a:rPr sz="1800" spc="-30" dirty="0">
                          <a:solidFill>
                            <a:srgbClr val="231F20"/>
                          </a:solidFill>
                          <a:latin typeface="+mn-lt"/>
                          <a:cs typeface="Arial"/>
                        </a:rPr>
                        <a:t>*</a:t>
                      </a:r>
                      <a:r>
                        <a:rPr sz="1800" spc="15" dirty="0">
                          <a:solidFill>
                            <a:srgbClr val="231F20"/>
                          </a:solidFill>
                          <a:latin typeface="+mn-lt"/>
                          <a:cs typeface="Arial"/>
                        </a:rPr>
                        <a:t> </a:t>
                      </a:r>
                      <a:r>
                        <a:rPr sz="1800" spc="-25" dirty="0">
                          <a:solidFill>
                            <a:srgbClr val="231F20"/>
                          </a:solidFill>
                          <a:latin typeface="+mn-lt"/>
                          <a:cs typeface="Arial"/>
                        </a:rPr>
                        <a:t>should</a:t>
                      </a:r>
                      <a:r>
                        <a:rPr sz="1800" spc="15" dirty="0">
                          <a:solidFill>
                            <a:srgbClr val="231F20"/>
                          </a:solidFill>
                          <a:latin typeface="+mn-lt"/>
                          <a:cs typeface="Arial"/>
                        </a:rPr>
                        <a:t> </a:t>
                      </a:r>
                      <a:r>
                        <a:rPr sz="1800" spc="-25" dirty="0">
                          <a:solidFill>
                            <a:srgbClr val="231F20"/>
                          </a:solidFill>
                          <a:latin typeface="+mn-lt"/>
                          <a:cs typeface="Arial"/>
                        </a:rPr>
                        <a:t>b</a:t>
                      </a:r>
                      <a:r>
                        <a:rPr lang="en-US" sz="1800" spc="-25" dirty="0">
                          <a:solidFill>
                            <a:srgbClr val="231F20"/>
                          </a:solidFill>
                          <a:latin typeface="+mn-lt"/>
                          <a:cs typeface="Arial"/>
                        </a:rPr>
                        <a:t>e </a:t>
                      </a:r>
                      <a:r>
                        <a:rPr sz="1800" spc="-25" dirty="0">
                          <a:solidFill>
                            <a:srgbClr val="231F20"/>
                          </a:solidFill>
                          <a:latin typeface="+mn-lt"/>
                          <a:cs typeface="Arial"/>
                        </a:rPr>
                        <a:t>equitably</a:t>
                      </a:r>
                      <a:r>
                        <a:rPr sz="1800" spc="50" dirty="0">
                          <a:solidFill>
                            <a:srgbClr val="231F20"/>
                          </a:solidFill>
                          <a:latin typeface="+mn-lt"/>
                          <a:cs typeface="Arial"/>
                        </a:rPr>
                        <a:t> </a:t>
                      </a:r>
                      <a:r>
                        <a:rPr sz="1800" spc="-20" dirty="0">
                          <a:solidFill>
                            <a:srgbClr val="231F20"/>
                          </a:solidFill>
                          <a:latin typeface="+mn-lt"/>
                          <a:cs typeface="Arial"/>
                        </a:rPr>
                        <a:t>offered</a:t>
                      </a:r>
                      <a:r>
                        <a:rPr sz="1800" spc="50" dirty="0">
                          <a:solidFill>
                            <a:srgbClr val="231F20"/>
                          </a:solidFill>
                          <a:latin typeface="+mn-lt"/>
                          <a:cs typeface="Arial"/>
                        </a:rPr>
                        <a:t> </a:t>
                      </a:r>
                      <a:r>
                        <a:rPr sz="1800" spc="-25" dirty="0">
                          <a:solidFill>
                            <a:srgbClr val="231F20"/>
                          </a:solidFill>
                          <a:latin typeface="+mn-lt"/>
                          <a:cs typeface="Arial"/>
                        </a:rPr>
                        <a:t>guideline-</a:t>
                      </a:r>
                      <a:r>
                        <a:rPr sz="1800" spc="-20" dirty="0">
                          <a:solidFill>
                            <a:srgbClr val="231F20"/>
                          </a:solidFill>
                          <a:latin typeface="+mn-lt"/>
                          <a:cs typeface="Arial"/>
                        </a:rPr>
                        <a:t>directed</a:t>
                      </a:r>
                      <a:r>
                        <a:rPr sz="1800" spc="50" dirty="0">
                          <a:solidFill>
                            <a:srgbClr val="231F20"/>
                          </a:solidFill>
                          <a:latin typeface="+mn-lt"/>
                          <a:cs typeface="Arial"/>
                        </a:rPr>
                        <a:t> </a:t>
                      </a:r>
                      <a:r>
                        <a:rPr sz="1800" spc="-20" dirty="0">
                          <a:solidFill>
                            <a:srgbClr val="231F20"/>
                          </a:solidFill>
                          <a:latin typeface="+mn-lt"/>
                          <a:cs typeface="Arial"/>
                        </a:rPr>
                        <a:t>stroke</a:t>
                      </a:r>
                      <a:r>
                        <a:rPr sz="1800" spc="50" dirty="0">
                          <a:solidFill>
                            <a:srgbClr val="231F20"/>
                          </a:solidFill>
                          <a:latin typeface="+mn-lt"/>
                          <a:cs typeface="Arial"/>
                        </a:rPr>
                        <a:t> </a:t>
                      </a:r>
                      <a:r>
                        <a:rPr sz="1800" spc="-20" dirty="0">
                          <a:solidFill>
                            <a:srgbClr val="231F20"/>
                          </a:solidFill>
                          <a:latin typeface="+mn-lt"/>
                          <a:cs typeface="Arial"/>
                        </a:rPr>
                        <a:t>ris</a:t>
                      </a:r>
                      <a:r>
                        <a:rPr lang="en-US" sz="1800" spc="-20" dirty="0">
                          <a:solidFill>
                            <a:srgbClr val="231F20"/>
                          </a:solidFill>
                          <a:latin typeface="+mn-lt"/>
                          <a:cs typeface="Arial"/>
                        </a:rPr>
                        <a:t>k </a:t>
                      </a:r>
                      <a:r>
                        <a:rPr sz="1800" spc="-20" dirty="0">
                          <a:solidFill>
                            <a:srgbClr val="231F20"/>
                          </a:solidFill>
                          <a:latin typeface="+mn-lt"/>
                          <a:cs typeface="Arial"/>
                        </a:rPr>
                        <a:t>reduction</a:t>
                      </a:r>
                      <a:r>
                        <a:rPr sz="1800" spc="-15" dirty="0">
                          <a:solidFill>
                            <a:srgbClr val="231F20"/>
                          </a:solidFill>
                          <a:latin typeface="+mn-lt"/>
                          <a:cs typeface="Arial"/>
                        </a:rPr>
                        <a:t> </a:t>
                      </a:r>
                      <a:r>
                        <a:rPr sz="1800" spc="-25" dirty="0">
                          <a:solidFill>
                            <a:srgbClr val="231F20"/>
                          </a:solidFill>
                          <a:latin typeface="+mn-lt"/>
                          <a:cs typeface="Arial"/>
                        </a:rPr>
                        <a:t>therapies</a:t>
                      </a:r>
                      <a:r>
                        <a:rPr sz="1800" spc="-10" dirty="0">
                          <a:solidFill>
                            <a:srgbClr val="231F20"/>
                          </a:solidFill>
                          <a:latin typeface="+mn-lt"/>
                          <a:cs typeface="Arial"/>
                        </a:rPr>
                        <a:t> </a:t>
                      </a:r>
                      <a:r>
                        <a:rPr sz="1800" spc="-30" dirty="0">
                          <a:solidFill>
                            <a:srgbClr val="231F20"/>
                          </a:solidFill>
                          <a:latin typeface="+mn-lt"/>
                          <a:cs typeface="Arial"/>
                        </a:rPr>
                        <a:t>as</a:t>
                      </a:r>
                      <a:r>
                        <a:rPr sz="1800" spc="-15" dirty="0">
                          <a:solidFill>
                            <a:srgbClr val="231F20"/>
                          </a:solidFill>
                          <a:latin typeface="+mn-lt"/>
                          <a:cs typeface="Arial"/>
                        </a:rPr>
                        <a:t> </a:t>
                      </a:r>
                      <a:r>
                        <a:rPr sz="1800" spc="-10" dirty="0">
                          <a:solidFill>
                            <a:srgbClr val="231F20"/>
                          </a:solidFill>
                          <a:latin typeface="+mn-lt"/>
                          <a:cs typeface="Arial"/>
                        </a:rPr>
                        <a:t>well </a:t>
                      </a:r>
                      <a:r>
                        <a:rPr sz="1800" spc="-30" dirty="0">
                          <a:solidFill>
                            <a:srgbClr val="231F20"/>
                          </a:solidFill>
                          <a:latin typeface="+mn-lt"/>
                          <a:cs typeface="Arial"/>
                        </a:rPr>
                        <a:t>as</a:t>
                      </a:r>
                      <a:r>
                        <a:rPr sz="1800" spc="-15" dirty="0">
                          <a:solidFill>
                            <a:srgbClr val="231F20"/>
                          </a:solidFill>
                          <a:latin typeface="+mn-lt"/>
                          <a:cs typeface="Arial"/>
                        </a:rPr>
                        <a:t> </a:t>
                      </a:r>
                      <a:r>
                        <a:rPr sz="1800" spc="-20" dirty="0">
                          <a:solidFill>
                            <a:srgbClr val="231F20"/>
                          </a:solidFill>
                          <a:latin typeface="+mn-lt"/>
                          <a:cs typeface="Arial"/>
                        </a:rPr>
                        <a:t>rate</a:t>
                      </a:r>
                      <a:r>
                        <a:rPr sz="1800" spc="-10" dirty="0">
                          <a:solidFill>
                            <a:srgbClr val="231F20"/>
                          </a:solidFill>
                          <a:latin typeface="+mn-lt"/>
                          <a:cs typeface="Arial"/>
                        </a:rPr>
                        <a:t> </a:t>
                      </a:r>
                      <a:r>
                        <a:rPr sz="1800" dirty="0">
                          <a:solidFill>
                            <a:srgbClr val="231F20"/>
                          </a:solidFill>
                          <a:latin typeface="+mn-lt"/>
                          <a:cs typeface="Arial"/>
                        </a:rPr>
                        <a:t>or</a:t>
                      </a:r>
                      <a:r>
                        <a:rPr sz="1800" spc="-10" dirty="0">
                          <a:solidFill>
                            <a:srgbClr val="231F20"/>
                          </a:solidFill>
                          <a:latin typeface="+mn-lt"/>
                          <a:cs typeface="Arial"/>
                        </a:rPr>
                        <a:t> </a:t>
                      </a:r>
                      <a:r>
                        <a:rPr sz="1800" spc="-30" dirty="0">
                          <a:solidFill>
                            <a:srgbClr val="231F20"/>
                          </a:solidFill>
                          <a:latin typeface="+mn-lt"/>
                          <a:cs typeface="Arial"/>
                        </a:rPr>
                        <a:t>rhythm</a:t>
                      </a:r>
                      <a:r>
                        <a:rPr sz="1800" spc="-15" dirty="0">
                          <a:solidFill>
                            <a:srgbClr val="231F20"/>
                          </a:solidFill>
                          <a:latin typeface="+mn-lt"/>
                          <a:cs typeface="Arial"/>
                        </a:rPr>
                        <a:t> </a:t>
                      </a:r>
                      <a:r>
                        <a:rPr sz="1800" spc="-20" dirty="0">
                          <a:solidFill>
                            <a:srgbClr val="231F20"/>
                          </a:solidFill>
                          <a:latin typeface="+mn-lt"/>
                          <a:cs typeface="Arial"/>
                        </a:rPr>
                        <a:t>contro</a:t>
                      </a:r>
                      <a:r>
                        <a:rPr lang="en-US" sz="1800" spc="-20" dirty="0">
                          <a:solidFill>
                            <a:srgbClr val="231F20"/>
                          </a:solidFill>
                          <a:latin typeface="+mn-lt"/>
                          <a:cs typeface="Arial"/>
                        </a:rPr>
                        <a:t>l </a:t>
                      </a:r>
                      <a:r>
                        <a:rPr sz="1800" spc="-20" dirty="0">
                          <a:solidFill>
                            <a:srgbClr val="231F20"/>
                          </a:solidFill>
                          <a:latin typeface="+mn-lt"/>
                          <a:cs typeface="Arial"/>
                        </a:rPr>
                        <a:t>strategies</a:t>
                      </a:r>
                      <a:r>
                        <a:rPr sz="1800" spc="-10" dirty="0">
                          <a:solidFill>
                            <a:srgbClr val="231F20"/>
                          </a:solidFill>
                          <a:latin typeface="+mn-lt"/>
                          <a:cs typeface="Arial"/>
                        </a:rPr>
                        <a:t> </a:t>
                      </a:r>
                      <a:r>
                        <a:rPr sz="1800" spc="-25" dirty="0">
                          <a:solidFill>
                            <a:srgbClr val="231F20"/>
                          </a:solidFill>
                          <a:latin typeface="+mn-lt"/>
                          <a:cs typeface="Arial"/>
                        </a:rPr>
                        <a:t>and</a:t>
                      </a:r>
                      <a:r>
                        <a:rPr sz="1800" spc="-10" dirty="0">
                          <a:solidFill>
                            <a:srgbClr val="231F20"/>
                          </a:solidFill>
                          <a:latin typeface="+mn-lt"/>
                          <a:cs typeface="Arial"/>
                        </a:rPr>
                        <a:t> </a:t>
                      </a:r>
                      <a:r>
                        <a:rPr sz="1800" spc="-20" dirty="0">
                          <a:solidFill>
                            <a:srgbClr val="231F20"/>
                          </a:solidFill>
                          <a:latin typeface="+mn-lt"/>
                          <a:cs typeface="Arial"/>
                        </a:rPr>
                        <a:t>LRFM</a:t>
                      </a:r>
                      <a:r>
                        <a:rPr sz="1800" spc="-10" dirty="0">
                          <a:solidFill>
                            <a:srgbClr val="231F20"/>
                          </a:solidFill>
                          <a:latin typeface="+mn-lt"/>
                          <a:cs typeface="Arial"/>
                        </a:rPr>
                        <a:t> </a:t>
                      </a:r>
                      <a:r>
                        <a:rPr sz="1800" spc="-30" dirty="0">
                          <a:solidFill>
                            <a:srgbClr val="231F20"/>
                          </a:solidFill>
                          <a:latin typeface="+mn-lt"/>
                          <a:cs typeface="Arial"/>
                        </a:rPr>
                        <a:t>as</a:t>
                      </a:r>
                      <a:r>
                        <a:rPr sz="1800" spc="-10" dirty="0">
                          <a:solidFill>
                            <a:srgbClr val="231F20"/>
                          </a:solidFill>
                          <a:latin typeface="+mn-lt"/>
                          <a:cs typeface="Arial"/>
                        </a:rPr>
                        <a:t> </a:t>
                      </a:r>
                      <a:r>
                        <a:rPr sz="1800" spc="-20" dirty="0">
                          <a:solidFill>
                            <a:srgbClr val="231F20"/>
                          </a:solidFill>
                          <a:latin typeface="+mn-lt"/>
                          <a:cs typeface="Arial"/>
                        </a:rPr>
                        <a:t>indicated</a:t>
                      </a:r>
                      <a:r>
                        <a:rPr sz="1800" spc="-10" dirty="0">
                          <a:solidFill>
                            <a:srgbClr val="231F20"/>
                          </a:solidFill>
                          <a:latin typeface="+mn-lt"/>
                          <a:cs typeface="Arial"/>
                        </a:rPr>
                        <a:t> </a:t>
                      </a:r>
                      <a:r>
                        <a:rPr sz="1800" dirty="0">
                          <a:solidFill>
                            <a:srgbClr val="231F20"/>
                          </a:solidFill>
                          <a:latin typeface="+mn-lt"/>
                          <a:cs typeface="Arial"/>
                        </a:rPr>
                        <a:t>to</a:t>
                      </a:r>
                      <a:r>
                        <a:rPr sz="1800" spc="-5" dirty="0">
                          <a:solidFill>
                            <a:srgbClr val="231F20"/>
                          </a:solidFill>
                          <a:latin typeface="+mn-lt"/>
                          <a:cs typeface="Arial"/>
                        </a:rPr>
                        <a:t> </a:t>
                      </a:r>
                      <a:r>
                        <a:rPr sz="1800" spc="-30" dirty="0">
                          <a:solidFill>
                            <a:srgbClr val="231F20"/>
                          </a:solidFill>
                          <a:latin typeface="+mn-lt"/>
                          <a:cs typeface="Arial"/>
                        </a:rPr>
                        <a:t>improve</a:t>
                      </a:r>
                      <a:r>
                        <a:rPr sz="1800" spc="-10" dirty="0">
                          <a:solidFill>
                            <a:srgbClr val="231F20"/>
                          </a:solidFill>
                          <a:latin typeface="+mn-lt"/>
                          <a:cs typeface="Arial"/>
                        </a:rPr>
                        <a:t> </a:t>
                      </a:r>
                      <a:r>
                        <a:rPr sz="1800" spc="-25" dirty="0">
                          <a:solidFill>
                            <a:srgbClr val="231F20"/>
                          </a:solidFill>
                          <a:latin typeface="+mn-lt"/>
                          <a:cs typeface="Arial"/>
                        </a:rPr>
                        <a:t>qualit</a:t>
                      </a:r>
                      <a:r>
                        <a:rPr lang="en-US" sz="1800" spc="-25" dirty="0">
                          <a:solidFill>
                            <a:srgbClr val="231F20"/>
                          </a:solidFill>
                          <a:latin typeface="+mn-lt"/>
                          <a:cs typeface="Arial"/>
                        </a:rPr>
                        <a:t>y </a:t>
                      </a:r>
                      <a:r>
                        <a:rPr sz="1800" dirty="0">
                          <a:solidFill>
                            <a:srgbClr val="231F20"/>
                          </a:solidFill>
                          <a:latin typeface="+mn-lt"/>
                          <a:cs typeface="Arial"/>
                        </a:rPr>
                        <a:t>of</a:t>
                      </a:r>
                      <a:r>
                        <a:rPr sz="1800" spc="-15" dirty="0">
                          <a:solidFill>
                            <a:srgbClr val="231F20"/>
                          </a:solidFill>
                          <a:latin typeface="+mn-lt"/>
                          <a:cs typeface="Arial"/>
                        </a:rPr>
                        <a:t> </a:t>
                      </a:r>
                      <a:r>
                        <a:rPr sz="1800" dirty="0">
                          <a:solidFill>
                            <a:srgbClr val="231F20"/>
                          </a:solidFill>
                          <a:latin typeface="+mn-lt"/>
                          <a:cs typeface="Arial"/>
                        </a:rPr>
                        <a:t>life</a:t>
                      </a:r>
                      <a:r>
                        <a:rPr sz="1800" spc="-10" dirty="0">
                          <a:solidFill>
                            <a:srgbClr val="231F20"/>
                          </a:solidFill>
                          <a:latin typeface="+mn-lt"/>
                          <a:cs typeface="Arial"/>
                        </a:rPr>
                        <a:t> </a:t>
                      </a:r>
                      <a:r>
                        <a:rPr sz="1800" spc="-25" dirty="0">
                          <a:solidFill>
                            <a:srgbClr val="231F20"/>
                          </a:solidFill>
                          <a:latin typeface="+mn-lt"/>
                          <a:cs typeface="Arial"/>
                        </a:rPr>
                        <a:t>(QOL)</a:t>
                      </a:r>
                      <a:r>
                        <a:rPr sz="1800" spc="-10" dirty="0">
                          <a:solidFill>
                            <a:srgbClr val="231F20"/>
                          </a:solidFill>
                          <a:latin typeface="+mn-lt"/>
                          <a:cs typeface="Arial"/>
                        </a:rPr>
                        <a:t> </a:t>
                      </a:r>
                      <a:r>
                        <a:rPr sz="1800" spc="-25" dirty="0">
                          <a:solidFill>
                            <a:srgbClr val="231F20"/>
                          </a:solidFill>
                          <a:latin typeface="+mn-lt"/>
                          <a:cs typeface="Arial"/>
                        </a:rPr>
                        <a:t>and</a:t>
                      </a:r>
                      <a:r>
                        <a:rPr sz="1800" spc="-10" dirty="0">
                          <a:solidFill>
                            <a:srgbClr val="231F20"/>
                          </a:solidFill>
                          <a:latin typeface="+mn-lt"/>
                          <a:cs typeface="Arial"/>
                        </a:rPr>
                        <a:t> </a:t>
                      </a:r>
                      <a:r>
                        <a:rPr sz="1800" spc="-25" dirty="0">
                          <a:solidFill>
                            <a:srgbClr val="231F20"/>
                          </a:solidFill>
                          <a:latin typeface="+mn-lt"/>
                          <a:cs typeface="Arial"/>
                        </a:rPr>
                        <a:t>prevent</a:t>
                      </a:r>
                      <a:r>
                        <a:rPr sz="1800" spc="-10" dirty="0">
                          <a:solidFill>
                            <a:srgbClr val="231F20"/>
                          </a:solidFill>
                          <a:latin typeface="+mn-lt"/>
                          <a:cs typeface="Arial"/>
                        </a:rPr>
                        <a:t> </a:t>
                      </a:r>
                      <a:r>
                        <a:rPr sz="1800" spc="-35" dirty="0">
                          <a:solidFill>
                            <a:srgbClr val="231F20"/>
                          </a:solidFill>
                          <a:latin typeface="+mn-lt"/>
                          <a:cs typeface="Arial"/>
                        </a:rPr>
                        <a:t>adverse</a:t>
                      </a:r>
                      <a:r>
                        <a:rPr sz="1800" spc="-10" dirty="0">
                          <a:solidFill>
                            <a:srgbClr val="231F20"/>
                          </a:solidFill>
                          <a:latin typeface="+mn-lt"/>
                          <a:cs typeface="Arial"/>
                        </a:rPr>
                        <a:t> outcomes.</a:t>
                      </a:r>
                      <a:endParaRPr sz="1800" dirty="0">
                        <a:latin typeface="+mn-lt"/>
                        <a:cs typeface="Arial"/>
                      </a:endParaRPr>
                    </a:p>
                  </a:txBody>
                  <a:tcPr marL="0" marR="0" marT="23495" marB="0">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tcPr>
                </a:tc>
                <a:extLst>
                  <a:ext uri="{0D108BD9-81ED-4DB2-BD59-A6C34878D82A}">
                    <a16:rowId xmlns:a16="http://schemas.microsoft.com/office/drawing/2014/main" val="10002"/>
                  </a:ext>
                </a:extLst>
              </a:tr>
            </a:tbl>
          </a:graphicData>
        </a:graphic>
      </p:graphicFrame>
      <p:sp>
        <p:nvSpPr>
          <p:cNvPr id="5" name="object 12">
            <a:extLst>
              <a:ext uri="{FF2B5EF4-FFF2-40B4-BE49-F238E27FC236}">
                <a16:creationId xmlns:a16="http://schemas.microsoft.com/office/drawing/2014/main" id="{CD377BA0-006A-5AEA-0582-EE192C269684}"/>
              </a:ext>
            </a:extLst>
          </p:cNvPr>
          <p:cNvSpPr txBox="1"/>
          <p:nvPr/>
        </p:nvSpPr>
        <p:spPr>
          <a:xfrm>
            <a:off x="838199" y="5463175"/>
            <a:ext cx="10875380" cy="226600"/>
          </a:xfrm>
          <a:prstGeom prst="rect">
            <a:avLst/>
          </a:prstGeom>
        </p:spPr>
        <p:txBody>
          <a:bodyPr vert="horz" wrap="square" lIns="0" tIns="12700" rIns="0" bIns="0" rtlCol="0">
            <a:spAutoFit/>
          </a:bodyPr>
          <a:lstStyle/>
          <a:p>
            <a:pPr marL="38100" marR="30480" indent="101600">
              <a:lnSpc>
                <a:spcPct val="107200"/>
              </a:lnSpc>
              <a:spcBef>
                <a:spcPts val="100"/>
              </a:spcBef>
            </a:pPr>
            <a:r>
              <a:rPr sz="1400" spc="-30" dirty="0">
                <a:solidFill>
                  <a:srgbClr val="231F20"/>
                </a:solidFill>
                <a:cs typeface="Arial"/>
              </a:rPr>
              <a:t>*Including</a:t>
            </a:r>
            <a:r>
              <a:rPr sz="1400" dirty="0">
                <a:solidFill>
                  <a:srgbClr val="231F20"/>
                </a:solidFill>
                <a:cs typeface="Arial"/>
              </a:rPr>
              <a:t> </a:t>
            </a:r>
            <a:r>
              <a:rPr sz="1400" spc="-20" dirty="0">
                <a:solidFill>
                  <a:srgbClr val="231F20"/>
                </a:solidFill>
                <a:cs typeface="Arial"/>
              </a:rPr>
              <a:t>lower</a:t>
            </a:r>
            <a:r>
              <a:rPr sz="1400" spc="5" dirty="0">
                <a:solidFill>
                  <a:srgbClr val="231F20"/>
                </a:solidFill>
                <a:cs typeface="Arial"/>
              </a:rPr>
              <a:t> </a:t>
            </a:r>
            <a:r>
              <a:rPr sz="1400" spc="-35" dirty="0">
                <a:solidFill>
                  <a:srgbClr val="231F20"/>
                </a:solidFill>
                <a:cs typeface="Arial"/>
              </a:rPr>
              <a:t>income,</a:t>
            </a:r>
            <a:r>
              <a:rPr sz="1400" dirty="0">
                <a:solidFill>
                  <a:srgbClr val="231F20"/>
                </a:solidFill>
                <a:cs typeface="Arial"/>
              </a:rPr>
              <a:t> </a:t>
            </a:r>
            <a:r>
              <a:rPr sz="1400" spc="-20" dirty="0">
                <a:solidFill>
                  <a:srgbClr val="231F20"/>
                </a:solidFill>
                <a:cs typeface="Arial"/>
              </a:rPr>
              <a:t>lower</a:t>
            </a:r>
            <a:r>
              <a:rPr sz="1400" spc="5" dirty="0">
                <a:solidFill>
                  <a:srgbClr val="231F20"/>
                </a:solidFill>
                <a:cs typeface="Arial"/>
              </a:rPr>
              <a:t> </a:t>
            </a:r>
            <a:r>
              <a:rPr sz="1400" spc="-30" dirty="0">
                <a:solidFill>
                  <a:srgbClr val="231F20"/>
                </a:solidFill>
                <a:cs typeface="Arial"/>
              </a:rPr>
              <a:t>education,</a:t>
            </a:r>
            <a:r>
              <a:rPr sz="1400" spc="5" dirty="0">
                <a:solidFill>
                  <a:srgbClr val="231F20"/>
                </a:solidFill>
                <a:cs typeface="Arial"/>
              </a:rPr>
              <a:t> </a:t>
            </a:r>
            <a:r>
              <a:rPr sz="1400" spc="-30" dirty="0">
                <a:solidFill>
                  <a:srgbClr val="231F20"/>
                </a:solidFill>
                <a:cs typeface="Arial"/>
              </a:rPr>
              <a:t>inadequate</a:t>
            </a:r>
            <a:r>
              <a:rPr sz="1400" dirty="0">
                <a:solidFill>
                  <a:srgbClr val="231F20"/>
                </a:solidFill>
                <a:cs typeface="Arial"/>
              </a:rPr>
              <a:t> </a:t>
            </a:r>
            <a:r>
              <a:rPr sz="1400" spc="-20" dirty="0">
                <a:solidFill>
                  <a:srgbClr val="231F20"/>
                </a:solidFill>
                <a:cs typeface="Arial"/>
              </a:rPr>
              <a:t>or</a:t>
            </a:r>
            <a:r>
              <a:rPr sz="1400" spc="5" dirty="0">
                <a:solidFill>
                  <a:srgbClr val="231F20"/>
                </a:solidFill>
                <a:cs typeface="Arial"/>
              </a:rPr>
              <a:t> </a:t>
            </a:r>
            <a:r>
              <a:rPr sz="1400" spc="-20" dirty="0">
                <a:solidFill>
                  <a:srgbClr val="231F20"/>
                </a:solidFill>
                <a:cs typeface="Arial"/>
              </a:rPr>
              <a:t>lack</a:t>
            </a:r>
            <a:r>
              <a:rPr sz="1400" spc="5" dirty="0">
                <a:solidFill>
                  <a:srgbClr val="231F20"/>
                </a:solidFill>
                <a:cs typeface="Arial"/>
              </a:rPr>
              <a:t> </a:t>
            </a:r>
            <a:r>
              <a:rPr sz="1400" dirty="0">
                <a:solidFill>
                  <a:srgbClr val="231F20"/>
                </a:solidFill>
                <a:cs typeface="Arial"/>
              </a:rPr>
              <a:t>of </a:t>
            </a:r>
            <a:r>
              <a:rPr sz="1400" spc="-30" dirty="0">
                <a:solidFill>
                  <a:srgbClr val="231F20"/>
                </a:solidFill>
                <a:cs typeface="Arial"/>
              </a:rPr>
              <a:t>insurance</a:t>
            </a:r>
            <a:r>
              <a:rPr sz="1400" spc="5" dirty="0">
                <a:solidFill>
                  <a:srgbClr val="231F20"/>
                </a:solidFill>
                <a:cs typeface="Arial"/>
              </a:rPr>
              <a:t> </a:t>
            </a:r>
            <a:r>
              <a:rPr sz="1400" spc="-20" dirty="0">
                <a:solidFill>
                  <a:srgbClr val="231F20"/>
                </a:solidFill>
                <a:cs typeface="Arial"/>
              </a:rPr>
              <a:t>cov</a:t>
            </a:r>
            <a:r>
              <a:rPr sz="1400" spc="-35" dirty="0">
                <a:solidFill>
                  <a:srgbClr val="231F20"/>
                </a:solidFill>
                <a:cs typeface="Arial"/>
              </a:rPr>
              <a:t>erage,</a:t>
            </a:r>
            <a:r>
              <a:rPr sz="1400" spc="-15" dirty="0">
                <a:solidFill>
                  <a:srgbClr val="231F20"/>
                </a:solidFill>
                <a:cs typeface="Arial"/>
              </a:rPr>
              <a:t> </a:t>
            </a:r>
            <a:r>
              <a:rPr sz="1400" dirty="0">
                <a:solidFill>
                  <a:srgbClr val="231F20"/>
                </a:solidFill>
                <a:cs typeface="Arial"/>
              </a:rPr>
              <a:t>or</a:t>
            </a:r>
            <a:r>
              <a:rPr sz="1400" spc="-30" dirty="0">
                <a:solidFill>
                  <a:srgbClr val="231F20"/>
                </a:solidFill>
                <a:cs typeface="Arial"/>
              </a:rPr>
              <a:t> </a:t>
            </a:r>
            <a:r>
              <a:rPr sz="1400" spc="-10" dirty="0">
                <a:solidFill>
                  <a:srgbClr val="231F20"/>
                </a:solidFill>
                <a:cs typeface="Arial"/>
              </a:rPr>
              <a:t>rurality.</a:t>
            </a:r>
            <a:r>
              <a:rPr sz="1200" spc="-15" baseline="34722" dirty="0">
                <a:solidFill>
                  <a:srgbClr val="231F20"/>
                </a:solidFill>
                <a:cs typeface="Arial"/>
              </a:rPr>
              <a:t>3–5</a:t>
            </a:r>
            <a:endParaRPr sz="1200" baseline="34722" dirty="0">
              <a:cs typeface="Arial"/>
            </a:endParaRPr>
          </a:p>
        </p:txBody>
      </p:sp>
      <p:sp>
        <p:nvSpPr>
          <p:cNvPr id="7" name="Footer Placeholder 6">
            <a:extLst>
              <a:ext uri="{FF2B5EF4-FFF2-40B4-BE49-F238E27FC236}">
                <a16:creationId xmlns:a16="http://schemas.microsoft.com/office/drawing/2014/main" id="{9F71DF11-113B-2905-08B4-6B5A81A6C494}"/>
              </a:ext>
            </a:extLst>
          </p:cNvPr>
          <p:cNvSpPr>
            <a:spLocks noGrp="1"/>
          </p:cNvSpPr>
          <p:nvPr>
            <p:ph type="ftr" sz="quarter" idx="3"/>
          </p:nvPr>
        </p:nvSpPr>
        <p:spPr/>
        <p:txBody>
          <a:bodyPr/>
          <a:lstStyle/>
          <a:p>
            <a:r>
              <a:rPr lang="en-US" dirty="0"/>
              <a:t>LRFM, lifestyle and risk factor modification.</a:t>
            </a:r>
          </a:p>
          <a:p>
            <a:r>
              <a:rPr lang="en-US" dirty="0" err="1"/>
              <a:t>Joglar</a:t>
            </a:r>
            <a:r>
              <a:rPr lang="en-US" dirty="0"/>
              <a:t> JA, et al. </a:t>
            </a:r>
            <a:r>
              <a:rPr lang="en-US" i="1" dirty="0"/>
              <a:t>Circulation</a:t>
            </a:r>
            <a:r>
              <a:rPr lang="en-US" dirty="0"/>
              <a:t>. 2024;149(1):e1-e156.</a:t>
            </a:r>
          </a:p>
        </p:txBody>
      </p:sp>
    </p:spTree>
    <p:extLst>
      <p:ext uri="{BB962C8B-B14F-4D97-AF65-F5344CB8AC3E}">
        <p14:creationId xmlns:p14="http://schemas.microsoft.com/office/powerpoint/2010/main" val="19958010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DC52CB23-A893-F3BC-7EE2-D977C82AA838}"/>
              </a:ext>
            </a:extLst>
          </p:cNvPr>
          <p:cNvSpPr/>
          <p:nvPr/>
        </p:nvSpPr>
        <p:spPr>
          <a:xfrm>
            <a:off x="-1" y="0"/>
            <a:ext cx="12192000" cy="6858000"/>
          </a:xfrm>
          <a:prstGeom prst="rect">
            <a:avLst/>
          </a:prstGeom>
          <a:solidFill>
            <a:srgbClr val="0098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7" name="Graphic 16" descr="User with solid fill">
            <a:extLst>
              <a:ext uri="{FF2B5EF4-FFF2-40B4-BE49-F238E27FC236}">
                <a16:creationId xmlns:a16="http://schemas.microsoft.com/office/drawing/2014/main" id="{74847793-B893-A93A-FFCC-6C95F2C9FE22}"/>
              </a:ext>
            </a:extLst>
          </p:cNvPr>
          <p:cNvPicPr>
            <a:picLocks noChangeAspect="1"/>
          </p:cNvPicPr>
          <p:nvPr/>
        </p:nvPicPr>
        <p:blipFill rotWithShape="1">
          <a:blip r:embed="rId3">
            <a:extLst>
              <a:ext uri="{96DAC541-7B7A-43D3-8B79-37D633B846F1}">
                <asvg:svgBlip xmlns:asvg="http://schemas.microsoft.com/office/drawing/2016/SVG/main" r:embed="rId4"/>
              </a:ext>
            </a:extLst>
          </a:blip>
          <a:srcRect l="28418" t="35016" r="44861" b="50079"/>
          <a:stretch/>
        </p:blipFill>
        <p:spPr>
          <a:xfrm>
            <a:off x="6250613" y="0"/>
            <a:ext cx="5941387" cy="3314044"/>
          </a:xfrm>
          <a:prstGeom prst="rect">
            <a:avLst/>
          </a:prstGeom>
        </p:spPr>
      </p:pic>
      <p:sp>
        <p:nvSpPr>
          <p:cNvPr id="7" name="TextBox 6">
            <a:extLst>
              <a:ext uri="{FF2B5EF4-FFF2-40B4-BE49-F238E27FC236}">
                <a16:creationId xmlns:a16="http://schemas.microsoft.com/office/drawing/2014/main" id="{FD65D34E-012D-57F2-01D9-E33429ED2AC6}"/>
              </a:ext>
            </a:extLst>
          </p:cNvPr>
          <p:cNvSpPr txBox="1"/>
          <p:nvPr/>
        </p:nvSpPr>
        <p:spPr>
          <a:xfrm>
            <a:off x="870978" y="550718"/>
            <a:ext cx="7793520" cy="132343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Looking for more resources </a:t>
            </a:r>
            <a:b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br>
            <a: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on this topic?</a:t>
            </a:r>
          </a:p>
        </p:txBody>
      </p:sp>
      <p:pic>
        <p:nvPicPr>
          <p:cNvPr id="18" name="Graphic 17" descr="User with solid fill">
            <a:extLst>
              <a:ext uri="{FF2B5EF4-FFF2-40B4-BE49-F238E27FC236}">
                <a16:creationId xmlns:a16="http://schemas.microsoft.com/office/drawing/2014/main" id="{5C24E54E-14AB-F843-0853-616E04BAE910}"/>
              </a:ext>
            </a:extLst>
          </p:cNvPr>
          <p:cNvPicPr>
            <a:picLocks noChangeAspect="1"/>
          </p:cNvPicPr>
          <p:nvPr/>
        </p:nvPicPr>
        <p:blipFill rotWithShape="1">
          <a:blip r:embed="rId5">
            <a:extLst>
              <a:ext uri="{96DAC541-7B7A-43D3-8B79-37D633B846F1}">
                <asvg:svgBlip xmlns:asvg="http://schemas.microsoft.com/office/drawing/2016/SVG/main" r:embed="rId6"/>
              </a:ext>
            </a:extLst>
          </a:blip>
          <a:srcRect l="28418" t="41261" r="53427" b="50079"/>
          <a:stretch/>
        </p:blipFill>
        <p:spPr>
          <a:xfrm flipH="1" flipV="1">
            <a:off x="-1" y="3543956"/>
            <a:ext cx="6948177" cy="3314044"/>
          </a:xfrm>
          <a:prstGeom prst="rect">
            <a:avLst/>
          </a:prstGeom>
        </p:spPr>
      </p:pic>
      <p:sp>
        <p:nvSpPr>
          <p:cNvPr id="2" name="TextBox 1">
            <a:hlinkClick r:id="rId7" tooltip="MedEd On The Go"/>
            <a:extLst>
              <a:ext uri="{FF2B5EF4-FFF2-40B4-BE49-F238E27FC236}">
                <a16:creationId xmlns:a16="http://schemas.microsoft.com/office/drawing/2014/main" id="{624C7CEC-6FAA-E8C2-47BA-84734D0A035F}"/>
              </a:ext>
            </a:extLst>
          </p:cNvPr>
          <p:cNvSpPr txBox="1"/>
          <p:nvPr/>
        </p:nvSpPr>
        <p:spPr>
          <a:xfrm>
            <a:off x="870978" y="5018509"/>
            <a:ext cx="6077198" cy="1152465"/>
          </a:xfrm>
          <a:prstGeom prst="roundRect">
            <a:avLst>
              <a:gd name="adj" fmla="val 48137"/>
            </a:avLst>
          </a:prstGeom>
          <a:solidFill>
            <a:schemeClr val="bg1"/>
          </a:solidFill>
          <a:ln>
            <a:noFill/>
          </a:ln>
          <a:effectLst/>
        </p:spPr>
        <p:txBody>
          <a:bodyPr wrap="square" tIns="182880" bIns="9144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0098EA"/>
                </a:solidFill>
                <a:effectLst/>
                <a:uLnTx/>
                <a:uFillTx/>
                <a:latin typeface="Century Gothic" panose="020B0502020202020204" pitchFamily="34" charset="0"/>
                <a:ea typeface="+mn-ea"/>
                <a:cs typeface="Calibri" panose="020F0502020204030204" pitchFamily="34" charset="0"/>
                <a:hlinkClick r:id="rId8" tooltip="Visit us now!"/>
              </a:rPr>
              <a:t>www.MedEdOTG.com</a:t>
            </a:r>
            <a:endParaRPr kumimoji="0" lang="en-US" sz="3600" b="0" i="0" u="none" strike="noStrike" kern="1200" cap="none" spc="0" normalizeH="0" baseline="0" noProof="0" dirty="0">
              <a:ln>
                <a:noFill/>
              </a:ln>
              <a:solidFill>
                <a:srgbClr val="0098EA"/>
              </a:solidFill>
              <a:effectLst/>
              <a:uLnTx/>
              <a:uFillTx/>
              <a:latin typeface="Century Gothic" panose="020B0502020202020204" pitchFamily="34" charset="0"/>
              <a:ea typeface="+mn-ea"/>
              <a:cs typeface="Calibri" panose="020F0502020204030204" pitchFamily="34" charset="0"/>
            </a:endParaRPr>
          </a:p>
        </p:txBody>
      </p:sp>
      <p:sp>
        <p:nvSpPr>
          <p:cNvPr id="3" name="TextBox 2">
            <a:extLst>
              <a:ext uri="{FF2B5EF4-FFF2-40B4-BE49-F238E27FC236}">
                <a16:creationId xmlns:a16="http://schemas.microsoft.com/office/drawing/2014/main" id="{C54A7D02-C060-E473-59D6-ABDD4DCC19A6}"/>
              </a:ext>
            </a:extLst>
          </p:cNvPr>
          <p:cNvSpPr txBox="1"/>
          <p:nvPr/>
        </p:nvSpPr>
        <p:spPr>
          <a:xfrm>
            <a:off x="870979" y="2424875"/>
            <a:ext cx="4310622" cy="2031325"/>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CME/CE in minutes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Congress highlights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Late-breaking data</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Quizzes</a:t>
            </a:r>
          </a:p>
        </p:txBody>
      </p:sp>
      <p:sp>
        <p:nvSpPr>
          <p:cNvPr id="8" name="TextBox 7">
            <a:extLst>
              <a:ext uri="{FF2B5EF4-FFF2-40B4-BE49-F238E27FC236}">
                <a16:creationId xmlns:a16="http://schemas.microsoft.com/office/drawing/2014/main" id="{531AC232-9957-4A51-B937-C4AB6A46FA92}"/>
              </a:ext>
            </a:extLst>
          </p:cNvPr>
          <p:cNvSpPr txBox="1"/>
          <p:nvPr/>
        </p:nvSpPr>
        <p:spPr>
          <a:xfrm>
            <a:off x="5058796" y="2424875"/>
            <a:ext cx="5225023" cy="1508105"/>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Webinars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In-person events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Slides &amp; resources</a:t>
            </a:r>
          </a:p>
        </p:txBody>
      </p:sp>
      <p:pic>
        <p:nvPicPr>
          <p:cNvPr id="10" name="Graphic 9">
            <a:extLst>
              <a:ext uri="{FF2B5EF4-FFF2-40B4-BE49-F238E27FC236}">
                <a16:creationId xmlns:a16="http://schemas.microsoft.com/office/drawing/2014/main" id="{93E4D248-876E-0145-581A-20C841F43DE5}"/>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9036699" y="446062"/>
            <a:ext cx="2494241" cy="1255751"/>
          </a:xfrm>
          <a:prstGeom prst="rect">
            <a:avLst/>
          </a:prstGeom>
        </p:spPr>
      </p:pic>
    </p:spTree>
    <p:extLst>
      <p:ext uri="{BB962C8B-B14F-4D97-AF65-F5344CB8AC3E}">
        <p14:creationId xmlns:p14="http://schemas.microsoft.com/office/powerpoint/2010/main" val="2405816164"/>
      </p:ext>
    </p:extLst>
  </p:cSld>
  <p:clrMapOvr>
    <a:masterClrMapping/>
  </p:clrMapOvr>
</p:sld>
</file>

<file path=ppt/theme/theme1.xml><?xml version="1.0" encoding="utf-8"?>
<a:theme xmlns:a="http://schemas.openxmlformats.org/drawingml/2006/main" name="DHOTG23">
  <a:themeElements>
    <a:clrScheme name="DHOTG -OFFICIAL-FINAL">
      <a:dk1>
        <a:srgbClr val="000000"/>
      </a:dk1>
      <a:lt1>
        <a:sysClr val="window" lastClr="FFFFFF"/>
      </a:lt1>
      <a:dk2>
        <a:srgbClr val="373648"/>
      </a:dk2>
      <a:lt2>
        <a:srgbClr val="F3F3F3"/>
      </a:lt2>
      <a:accent1>
        <a:srgbClr val="00539B"/>
      </a:accent1>
      <a:accent2>
        <a:srgbClr val="001A57"/>
      </a:accent2>
      <a:accent3>
        <a:srgbClr val="0736A4"/>
      </a:accent3>
      <a:accent4>
        <a:srgbClr val="005587"/>
      </a:accent4>
      <a:accent5>
        <a:srgbClr val="0577B1"/>
      </a:accent5>
      <a:accent6>
        <a:srgbClr val="339898"/>
      </a:accent6>
      <a:hlink>
        <a:srgbClr val="00539B"/>
      </a:hlink>
      <a:folHlink>
        <a:srgbClr val="66666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3" id="{4F8807A5-9D20-CA40-B22D-639EC824FF87}" vid="{0FB61829-1EC4-F14C-8657-B4A34D8BFBF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D95586756212B47840914FA42A7DFF7" ma:contentTypeVersion="10" ma:contentTypeDescription="Create a new document." ma:contentTypeScope="" ma:versionID="0677e42cbb7839a32b402a059841ec3f">
  <xsd:schema xmlns:xsd="http://www.w3.org/2001/XMLSchema" xmlns:xs="http://www.w3.org/2001/XMLSchema" xmlns:p="http://schemas.microsoft.com/office/2006/metadata/properties" xmlns:ns2="08a7e203-25bb-4df2-907b-c109ba9c4447" xmlns:ns3="980b2c3f-f7ab-431e-83c5-2586860ecf01" targetNamespace="http://schemas.microsoft.com/office/2006/metadata/properties" ma:root="true" ma:fieldsID="96ebed7a2a8bea515107fb5564f7cd90" ns2:_="" ns3:_="">
    <xsd:import namespace="08a7e203-25bb-4df2-907b-c109ba9c4447"/>
    <xsd:import namespace="980b2c3f-f7ab-431e-83c5-2586860ecf01"/>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MediaServiceGenerationTime" minOccurs="0"/>
                <xsd:element ref="ns2:MediaServiceEventHashCode" minOccurs="0"/>
                <xsd:element ref="ns2:MediaLengthInSeconds" minOccurs="0"/>
                <xsd:element ref="ns2:MediaServiceDateTake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8a7e203-25bb-4df2-907b-c109ba9c444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SearchProperties" ma:index="1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80b2c3f-f7ab-431e-83c5-2586860ecf01"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B5483F5-26E5-4FD4-A1CF-4DCA5C4A301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8a7e203-25bb-4df2-907b-c109ba9c4447"/>
    <ds:schemaRef ds:uri="980b2c3f-f7ab-431e-83c5-2586860ecf0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6E407A7-98C0-441F-89F5-990F1A49A711}">
  <ds:schemaRefs>
    <ds:schemaRef ds:uri="http://schemas.microsoft.com/office/2006/documentManagement/types"/>
    <ds:schemaRef ds:uri="08a7e203-25bb-4df2-907b-c109ba9c4447"/>
    <ds:schemaRef ds:uri="http://purl.org/dc/dcmitype/"/>
    <ds:schemaRef ds:uri="http://purl.org/dc/terms/"/>
    <ds:schemaRef ds:uri="http://schemas.microsoft.com/office/infopath/2007/PartnerControls"/>
    <ds:schemaRef ds:uri="http://schemas.microsoft.com/office/2006/metadata/properties"/>
    <ds:schemaRef ds:uri="http://purl.org/dc/elements/1.1/"/>
    <ds:schemaRef ds:uri="http://schemas.openxmlformats.org/package/2006/metadata/core-properties"/>
    <ds:schemaRef ds:uri="980b2c3f-f7ab-431e-83c5-2586860ecf01"/>
    <ds:schemaRef ds:uri="http://www.w3.org/XML/1998/namespace"/>
  </ds:schemaRefs>
</ds:datastoreItem>
</file>

<file path=customXml/itemProps3.xml><?xml version="1.0" encoding="utf-8"?>
<ds:datastoreItem xmlns:ds="http://schemas.openxmlformats.org/officeDocument/2006/customXml" ds:itemID="{9FC5359B-EB2E-426C-B291-10EE47433AF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Theme3</Template>
  <TotalTime>756</TotalTime>
  <Words>476</Words>
  <Application>Microsoft Macintosh PowerPoint</Application>
  <PresentationFormat>Widescreen</PresentationFormat>
  <Paragraphs>48</Paragraphs>
  <Slides>5</Slides>
  <Notes>3</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5</vt:i4>
      </vt:variant>
    </vt:vector>
  </HeadingPairs>
  <TitlesOfParts>
    <vt:vector size="12" baseType="lpstr">
      <vt:lpstr>Arial</vt:lpstr>
      <vt:lpstr>Calibri</vt:lpstr>
      <vt:lpstr>Calibri Light</vt:lpstr>
      <vt:lpstr>Century Gothic</vt:lpstr>
      <vt:lpstr>Trebuchet MS</vt:lpstr>
      <vt:lpstr>DHOTG23</vt:lpstr>
      <vt:lpstr>Office Theme</vt:lpstr>
      <vt:lpstr>Impact of Social Determinants  of Health on Management of AF </vt:lpstr>
      <vt:lpstr>PowerPoint Presentation</vt:lpstr>
      <vt:lpstr>Disclaimer</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Impact of Social Determinants  of Health on Management of AF </dc:title>
  <dc:subject/>
  <dc:creator>MedEd On The Go</dc:creator>
  <cp:keywords/>
  <dc:description/>
  <cp:lastModifiedBy>Harley Kidner</cp:lastModifiedBy>
  <cp:revision>64</cp:revision>
  <dcterms:created xsi:type="dcterms:W3CDTF">2017-09-06T16:07:56Z</dcterms:created>
  <dcterms:modified xsi:type="dcterms:W3CDTF">2024-03-15T18:30:50Z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0x0101009D95586756212B47840914FA42A7DFF7</vt:lpwstr>
  </property>
</Properties>
</file>