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77" r:id="rId5"/>
  </p:sldMasterIdLst>
  <p:notesMasterIdLst>
    <p:notesMasterId r:id="rId13"/>
  </p:notesMasterIdLst>
  <p:sldIdLst>
    <p:sldId id="266" r:id="rId6"/>
    <p:sldId id="265" r:id="rId7"/>
    <p:sldId id="256" r:id="rId8"/>
    <p:sldId id="294" r:id="rId9"/>
    <p:sldId id="295" r:id="rId10"/>
    <p:sldId id="296"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720" userDrawn="1">
          <p15:clr>
            <a:srgbClr val="A4A3A4"/>
          </p15:clr>
        </p15:guide>
        <p15:guide id="4" pos="528" userDrawn="1">
          <p15:clr>
            <a:srgbClr val="A4A3A4"/>
          </p15:clr>
        </p15:guide>
        <p15:guide id="5" orient="horz" pos="9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52F57E-B2C8-EFF5-D23B-2510005833EF}" name="Miranda Rafferty" initials="MR" userId="S::mrafferty@ushealthconnect.com::5da9b471-329d-4caa-811b-8b7f79d54e2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A31"/>
    <a:srgbClr val="DF1918"/>
    <a:srgbClr val="E68229"/>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08" autoAdjust="0"/>
    <p:restoredTop sz="96190" autoAdjust="0"/>
  </p:normalViewPr>
  <p:slideViewPr>
    <p:cSldViewPr snapToGrid="0">
      <p:cViewPr varScale="1">
        <p:scale>
          <a:sx n="119" d="100"/>
          <a:sy n="119" d="100"/>
        </p:scale>
        <p:origin x="984" y="176"/>
      </p:cViewPr>
      <p:guideLst>
        <p:guide orient="horz" pos="2160"/>
        <p:guide pos="3840"/>
        <p:guide orient="horz" pos="720"/>
        <p:guide pos="528"/>
        <p:guide orient="horz" pos="936"/>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A463A-09CC-43CF-A018-6FF5DE8B189F}" type="datetimeFigureOut">
              <a:rPr lang="en-US" smtClean="0"/>
              <a:t>3/15/24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9E5F7-0786-4CD1-8C66-FA90B52901B3}" type="slidenum">
              <a:rPr lang="en-US" smtClean="0"/>
              <a:t>‹#›</a:t>
            </a:fld>
            <a:endParaRPr lang="en-US"/>
          </a:p>
        </p:txBody>
      </p:sp>
    </p:spTree>
    <p:extLst>
      <p:ext uri="{BB962C8B-B14F-4D97-AF65-F5344CB8AC3E}">
        <p14:creationId xmlns:p14="http://schemas.microsoft.com/office/powerpoint/2010/main" val="20085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4</a:t>
            </a:fld>
            <a:endParaRPr lang="en-US"/>
          </a:p>
        </p:txBody>
      </p:sp>
    </p:spTree>
    <p:extLst>
      <p:ext uri="{BB962C8B-B14F-4D97-AF65-F5344CB8AC3E}">
        <p14:creationId xmlns:p14="http://schemas.microsoft.com/office/powerpoint/2010/main" val="4137262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5</a:t>
            </a:fld>
            <a:endParaRPr lang="en-US"/>
          </a:p>
        </p:txBody>
      </p:sp>
    </p:spTree>
    <p:extLst>
      <p:ext uri="{BB962C8B-B14F-4D97-AF65-F5344CB8AC3E}">
        <p14:creationId xmlns:p14="http://schemas.microsoft.com/office/powerpoint/2010/main" val="3725386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6</a:t>
            </a:fld>
            <a:endParaRPr lang="en-US"/>
          </a:p>
        </p:txBody>
      </p:sp>
    </p:spTree>
    <p:extLst>
      <p:ext uri="{BB962C8B-B14F-4D97-AF65-F5344CB8AC3E}">
        <p14:creationId xmlns:p14="http://schemas.microsoft.com/office/powerpoint/2010/main" val="3048392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41016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856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7013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1102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34521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570348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4751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81867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58719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0243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3492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4481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607511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612182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4522411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283060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781925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7417463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815883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38232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9469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42172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6903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18582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09385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2" name="Rectangle 1">
            <a:extLst>
              <a:ext uri="{FF2B5EF4-FFF2-40B4-BE49-F238E27FC236}">
                <a16:creationId xmlns:a16="http://schemas.microsoft.com/office/drawing/2014/main" id="{BD74F4CE-395A-4073-FF24-4366DF594CB2}"/>
              </a:ext>
            </a:extLst>
          </p:cNvPr>
          <p:cNvSpPr/>
          <p:nvPr userDrawn="1"/>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0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53612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1317062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49" r:id="rId11"/>
    <p:sldLayoutId id="2147483665" r:id="rId12"/>
    <p:sldLayoutId id="2147483650" r:id="rId13"/>
    <p:sldLayoutId id="2147483652" r:id="rId14"/>
    <p:sldLayoutId id="2147483653" r:id="rId15"/>
    <p:sldLayoutId id="2147483663" r:id="rId16"/>
  </p:sldLayoutIdLst>
  <p:hf sldNum="0" hdr="0" ftr="0" dt="0"/>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426518020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43"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hyperlink" Target="https://www.ahajournals.org/doi/suppl/10.1161/CIR.000000000000119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ahajournals.org/doi/suppl/10.1161/CIR.0000000000001193"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ahajournals.org/doi/suppl/10.1161/CIR.0000000000001193"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2719FA-685F-680B-E353-796BC958D43B}"/>
              </a:ext>
            </a:extLst>
          </p:cNvPr>
          <p:cNvSpPr>
            <a:spLocks noGrp="1"/>
          </p:cNvSpPr>
          <p:nvPr>
            <p:ph type="title"/>
          </p:nvPr>
        </p:nvSpPr>
        <p:spPr>
          <a:xfrm>
            <a:off x="831850" y="1101482"/>
            <a:ext cx="10515600" cy="2825748"/>
          </a:xfrm>
        </p:spPr>
        <p:txBody>
          <a:bodyPr>
            <a:normAutofit/>
          </a:bodyPr>
          <a:lstStyle/>
          <a:p>
            <a:r>
              <a:rPr lang="en-US" dirty="0"/>
              <a:t>Latest Guidance on Anticoagulation in AF Patient Populations With Comorbidities</a:t>
            </a:r>
          </a:p>
        </p:txBody>
      </p:sp>
      <p:sp>
        <p:nvSpPr>
          <p:cNvPr id="5" name="Subtitle 4">
            <a:extLst>
              <a:ext uri="{FF2B5EF4-FFF2-40B4-BE49-F238E27FC236}">
                <a16:creationId xmlns:a16="http://schemas.microsoft.com/office/drawing/2014/main" id="{0BBE89DE-2B51-ABBA-DB01-34F61E90B45E}"/>
              </a:ext>
            </a:extLst>
          </p:cNvPr>
          <p:cNvSpPr>
            <a:spLocks noGrp="1"/>
          </p:cNvSpPr>
          <p:nvPr>
            <p:ph type="body" idx="1"/>
          </p:nvPr>
        </p:nvSpPr>
        <p:spPr>
          <a:xfrm>
            <a:off x="831850" y="3989631"/>
            <a:ext cx="10515600" cy="1766887"/>
          </a:xfrm>
        </p:spPr>
        <p:txBody>
          <a:bodyPr vert="horz" lIns="91440" tIns="45720" rIns="91440" bIns="45720" rtlCol="0" anchor="t">
            <a:noAutofit/>
          </a:bodyPr>
          <a:lstStyle/>
          <a:p>
            <a:r>
              <a:rPr lang="en-US" sz="1700" dirty="0"/>
              <a:t>Manesh R. Patel, MD</a:t>
            </a:r>
          </a:p>
          <a:p>
            <a:r>
              <a:rPr lang="en-US" sz="1700" dirty="0"/>
              <a:t>Richard S. Stack Distinguished Professor</a:t>
            </a:r>
          </a:p>
          <a:p>
            <a:r>
              <a:rPr lang="en-US" sz="1700" dirty="0"/>
              <a:t>Chief, Division of Cardiology</a:t>
            </a:r>
          </a:p>
          <a:p>
            <a:r>
              <a:rPr lang="en-US" sz="1700" dirty="0">
                <a:latin typeface="Calibri"/>
                <a:cs typeface="Calibri"/>
              </a:rPr>
              <a:t>Co-Director, Duke Heart Center</a:t>
            </a:r>
          </a:p>
          <a:p>
            <a:r>
              <a:rPr lang="en-US" sz="1700" dirty="0"/>
              <a:t>Duke Clinical Research Institute</a:t>
            </a:r>
          </a:p>
          <a:p>
            <a:r>
              <a:rPr lang="en-US" sz="1700" dirty="0"/>
              <a:t>Duke University</a:t>
            </a:r>
          </a:p>
          <a:p>
            <a:r>
              <a:rPr lang="en-US" sz="1700" dirty="0"/>
              <a:t>Durham, NC</a:t>
            </a:r>
          </a:p>
        </p:txBody>
      </p:sp>
    </p:spTree>
    <p:extLst>
      <p:ext uri="{BB962C8B-B14F-4D97-AF65-F5344CB8AC3E}">
        <p14:creationId xmlns:p14="http://schemas.microsoft.com/office/powerpoint/2010/main" val="133149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8931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ACC/AHA/ACCP/HRS Guideline Updates in the Management of Atrial Fibrillation</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Recognize the current and emerging evidence-based guidance on the identification of and management of care for patients with AF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2">
            <a:extLst>
              <a:ext uri="{FF2B5EF4-FFF2-40B4-BE49-F238E27FC236}">
                <a16:creationId xmlns:a16="http://schemas.microsoft.com/office/drawing/2014/main" id="{360CFD1D-03DC-2437-E8F9-6D8FBD427AB3}"/>
              </a:ext>
            </a:extLst>
          </p:cNvPr>
          <p:cNvGraphicFramePr>
            <a:graphicFrameLocks noGrp="1"/>
          </p:cNvGraphicFramePr>
          <p:nvPr>
            <p:extLst>
              <p:ext uri="{D42A27DB-BD31-4B8C-83A1-F6EECF244321}">
                <p14:modId xmlns:p14="http://schemas.microsoft.com/office/powerpoint/2010/main" val="3551421866"/>
              </p:ext>
            </p:extLst>
          </p:nvPr>
        </p:nvGraphicFramePr>
        <p:xfrm>
          <a:off x="919479" y="1485900"/>
          <a:ext cx="10353041" cy="4333875"/>
        </p:xfrm>
        <a:graphic>
          <a:graphicData uri="http://schemas.openxmlformats.org/drawingml/2006/table">
            <a:tbl>
              <a:tblPr firstRow="1" bandRow="1">
                <a:tableStyleId>{2D5ABB26-0587-4C30-8999-92F81FD0307C}</a:tableStyleId>
              </a:tblPr>
              <a:tblGrid>
                <a:gridCol w="1328733">
                  <a:extLst>
                    <a:ext uri="{9D8B030D-6E8A-4147-A177-3AD203B41FA5}">
                      <a16:colId xmlns:a16="http://schemas.microsoft.com/office/drawing/2014/main" val="20000"/>
                    </a:ext>
                  </a:extLst>
                </a:gridCol>
                <a:gridCol w="1328733">
                  <a:extLst>
                    <a:ext uri="{9D8B030D-6E8A-4147-A177-3AD203B41FA5}">
                      <a16:colId xmlns:a16="http://schemas.microsoft.com/office/drawing/2014/main" val="20001"/>
                    </a:ext>
                  </a:extLst>
                </a:gridCol>
                <a:gridCol w="7695575">
                  <a:extLst>
                    <a:ext uri="{9D8B030D-6E8A-4147-A177-3AD203B41FA5}">
                      <a16:colId xmlns:a16="http://schemas.microsoft.com/office/drawing/2014/main" val="20002"/>
                    </a:ext>
                  </a:extLst>
                </a:gridCol>
              </a:tblGrid>
              <a:tr h="1282132">
                <a:tc gridSpan="3">
                  <a:txBody>
                    <a:bodyPr/>
                    <a:lstStyle/>
                    <a:p>
                      <a:pPr marL="52069" marR="550545">
                        <a:lnSpc>
                          <a:spcPct val="107200"/>
                        </a:lnSpc>
                        <a:spcBef>
                          <a:spcPts val="245"/>
                        </a:spcBef>
                      </a:pPr>
                      <a:r>
                        <a:rPr sz="1600" b="1" spc="20" dirty="0">
                          <a:solidFill>
                            <a:srgbClr val="FFFFFF"/>
                          </a:solidFill>
                          <a:latin typeface="+mn-lt"/>
                          <a:cs typeface="Calibri"/>
                        </a:rPr>
                        <a:t>Recommendations</a:t>
                      </a:r>
                      <a:r>
                        <a:rPr sz="1600" b="1" spc="75" dirty="0">
                          <a:solidFill>
                            <a:srgbClr val="FFFFFF"/>
                          </a:solidFill>
                          <a:latin typeface="+mn-lt"/>
                          <a:cs typeface="Calibri"/>
                        </a:rPr>
                        <a:t> </a:t>
                      </a:r>
                      <a:r>
                        <a:rPr sz="1600" b="1" spc="20" dirty="0">
                          <a:solidFill>
                            <a:srgbClr val="FFFFFF"/>
                          </a:solidFill>
                          <a:latin typeface="+mn-lt"/>
                          <a:cs typeface="Calibri"/>
                        </a:rPr>
                        <a:t>for</a:t>
                      </a:r>
                      <a:r>
                        <a:rPr sz="1600" b="1" spc="80" dirty="0">
                          <a:solidFill>
                            <a:srgbClr val="FFFFFF"/>
                          </a:solidFill>
                          <a:latin typeface="+mn-lt"/>
                          <a:cs typeface="Calibri"/>
                        </a:rPr>
                        <a:t> </a:t>
                      </a:r>
                      <a:r>
                        <a:rPr sz="1600" b="1" spc="20" dirty="0">
                          <a:solidFill>
                            <a:srgbClr val="FFFFFF"/>
                          </a:solidFill>
                          <a:latin typeface="+mn-lt"/>
                          <a:cs typeface="Calibri"/>
                        </a:rPr>
                        <a:t>AF</a:t>
                      </a:r>
                      <a:r>
                        <a:rPr sz="1600" b="1" spc="80" dirty="0">
                          <a:solidFill>
                            <a:srgbClr val="FFFFFF"/>
                          </a:solidFill>
                          <a:latin typeface="+mn-lt"/>
                          <a:cs typeface="Calibri"/>
                        </a:rPr>
                        <a:t> </a:t>
                      </a:r>
                      <a:r>
                        <a:rPr sz="1600" b="1" spc="20" dirty="0">
                          <a:solidFill>
                            <a:srgbClr val="FFFFFF"/>
                          </a:solidFill>
                          <a:latin typeface="+mn-lt"/>
                          <a:cs typeface="Calibri"/>
                        </a:rPr>
                        <a:t>Complicating</a:t>
                      </a:r>
                      <a:r>
                        <a:rPr sz="1600" b="1" spc="80" dirty="0">
                          <a:solidFill>
                            <a:srgbClr val="FFFFFF"/>
                          </a:solidFill>
                          <a:latin typeface="+mn-lt"/>
                          <a:cs typeface="Calibri"/>
                        </a:rPr>
                        <a:t> </a:t>
                      </a:r>
                      <a:r>
                        <a:rPr sz="1600" b="1" spc="85" dirty="0">
                          <a:solidFill>
                            <a:srgbClr val="FFFFFF"/>
                          </a:solidFill>
                          <a:latin typeface="+mn-lt"/>
                          <a:cs typeface="Calibri"/>
                        </a:rPr>
                        <a:t>ACS</a:t>
                      </a:r>
                      <a:r>
                        <a:rPr sz="1600" b="1" spc="80" dirty="0">
                          <a:solidFill>
                            <a:srgbClr val="FFFFFF"/>
                          </a:solidFill>
                          <a:latin typeface="+mn-lt"/>
                          <a:cs typeface="Calibri"/>
                        </a:rPr>
                        <a:t> </a:t>
                      </a:r>
                      <a:r>
                        <a:rPr sz="1600" b="1" spc="20" dirty="0">
                          <a:solidFill>
                            <a:srgbClr val="FFFFFF"/>
                          </a:solidFill>
                          <a:latin typeface="+mn-lt"/>
                          <a:cs typeface="Calibri"/>
                        </a:rPr>
                        <a:t>or</a:t>
                      </a:r>
                      <a:r>
                        <a:rPr sz="1600" b="1" spc="80" dirty="0">
                          <a:solidFill>
                            <a:srgbClr val="FFFFFF"/>
                          </a:solidFill>
                          <a:latin typeface="+mn-lt"/>
                          <a:cs typeface="Calibri"/>
                        </a:rPr>
                        <a:t> </a:t>
                      </a:r>
                      <a:r>
                        <a:rPr sz="1600" b="1" spc="35" dirty="0">
                          <a:solidFill>
                            <a:srgbClr val="FFFFFF"/>
                          </a:solidFill>
                          <a:latin typeface="+mn-lt"/>
                          <a:cs typeface="Calibri"/>
                        </a:rPr>
                        <a:t>PCI</a:t>
                      </a:r>
                      <a:r>
                        <a:rPr sz="1600" b="1" spc="500" dirty="0">
                          <a:solidFill>
                            <a:srgbClr val="FFFFFF"/>
                          </a:solidFill>
                          <a:latin typeface="+mn-lt"/>
                          <a:cs typeface="Calibri"/>
                        </a:rPr>
                        <a:t> </a:t>
                      </a:r>
                      <a:br>
                        <a:rPr lang="en-US" sz="1600" b="1" spc="500" dirty="0">
                          <a:solidFill>
                            <a:srgbClr val="FFFFFF"/>
                          </a:solidFill>
                          <a:latin typeface="+mn-lt"/>
                          <a:cs typeface="Calibri"/>
                        </a:rPr>
                      </a:br>
                      <a:r>
                        <a:rPr sz="1600" b="1" spc="20" dirty="0">
                          <a:solidFill>
                            <a:srgbClr val="FFFFFF"/>
                          </a:solidFill>
                          <a:latin typeface="+mn-lt"/>
                          <a:cs typeface="Calibri"/>
                        </a:rPr>
                        <a:t>Referenced</a:t>
                      </a:r>
                      <a:r>
                        <a:rPr sz="1600" b="1" spc="75" dirty="0">
                          <a:solidFill>
                            <a:srgbClr val="FFFFFF"/>
                          </a:solidFill>
                          <a:latin typeface="+mn-lt"/>
                          <a:cs typeface="Calibri"/>
                        </a:rPr>
                        <a:t> </a:t>
                      </a:r>
                      <a:r>
                        <a:rPr sz="1600" b="1" spc="20" dirty="0">
                          <a:solidFill>
                            <a:srgbClr val="FFFFFF"/>
                          </a:solidFill>
                          <a:latin typeface="+mn-lt"/>
                          <a:cs typeface="Calibri"/>
                        </a:rPr>
                        <a:t>studies</a:t>
                      </a:r>
                      <a:r>
                        <a:rPr sz="1600" b="1" spc="90" dirty="0">
                          <a:solidFill>
                            <a:srgbClr val="FFFFFF"/>
                          </a:solidFill>
                          <a:latin typeface="+mn-lt"/>
                          <a:cs typeface="Calibri"/>
                        </a:rPr>
                        <a:t> </a:t>
                      </a:r>
                      <a:r>
                        <a:rPr sz="1600" b="1" spc="20" dirty="0">
                          <a:solidFill>
                            <a:srgbClr val="FFFFFF"/>
                          </a:solidFill>
                          <a:latin typeface="+mn-lt"/>
                          <a:cs typeface="Calibri"/>
                        </a:rPr>
                        <a:t>that</a:t>
                      </a:r>
                      <a:r>
                        <a:rPr sz="1600" b="1" spc="90" dirty="0">
                          <a:solidFill>
                            <a:srgbClr val="FFFFFF"/>
                          </a:solidFill>
                          <a:latin typeface="+mn-lt"/>
                          <a:cs typeface="Calibri"/>
                        </a:rPr>
                        <a:t> </a:t>
                      </a:r>
                      <a:r>
                        <a:rPr sz="1600" b="1" spc="20" dirty="0">
                          <a:solidFill>
                            <a:srgbClr val="FFFFFF"/>
                          </a:solidFill>
                          <a:latin typeface="+mn-lt"/>
                          <a:cs typeface="Calibri"/>
                        </a:rPr>
                        <a:t>support</a:t>
                      </a:r>
                      <a:r>
                        <a:rPr sz="1600" b="1" spc="85" dirty="0">
                          <a:solidFill>
                            <a:srgbClr val="FFFFFF"/>
                          </a:solidFill>
                          <a:latin typeface="+mn-lt"/>
                          <a:cs typeface="Calibri"/>
                        </a:rPr>
                        <a:t> </a:t>
                      </a:r>
                      <a:r>
                        <a:rPr sz="1600" b="1" spc="20" dirty="0">
                          <a:solidFill>
                            <a:srgbClr val="FFFFFF"/>
                          </a:solidFill>
                          <a:latin typeface="+mn-lt"/>
                          <a:cs typeface="Calibri"/>
                        </a:rPr>
                        <a:t>the</a:t>
                      </a:r>
                      <a:r>
                        <a:rPr sz="1600" b="1" spc="90" dirty="0">
                          <a:solidFill>
                            <a:srgbClr val="FFFFFF"/>
                          </a:solidFill>
                          <a:latin typeface="+mn-lt"/>
                          <a:cs typeface="Calibri"/>
                        </a:rPr>
                        <a:t> </a:t>
                      </a:r>
                      <a:r>
                        <a:rPr sz="1600" b="1" spc="20" dirty="0">
                          <a:solidFill>
                            <a:srgbClr val="FFFFFF"/>
                          </a:solidFill>
                          <a:latin typeface="+mn-lt"/>
                          <a:cs typeface="Calibri"/>
                        </a:rPr>
                        <a:t>recommendations</a:t>
                      </a:r>
                      <a:r>
                        <a:rPr sz="1600" b="1" spc="90" dirty="0">
                          <a:solidFill>
                            <a:srgbClr val="FFFFFF"/>
                          </a:solidFill>
                          <a:latin typeface="+mn-lt"/>
                          <a:cs typeface="Calibri"/>
                        </a:rPr>
                        <a:t> </a:t>
                      </a:r>
                      <a:r>
                        <a:rPr sz="1600" b="1" spc="-25" dirty="0">
                          <a:solidFill>
                            <a:srgbClr val="FFFFFF"/>
                          </a:solidFill>
                          <a:latin typeface="+mn-lt"/>
                          <a:cs typeface="Calibri"/>
                        </a:rPr>
                        <a:t>ar</a:t>
                      </a:r>
                      <a:r>
                        <a:rPr lang="en-US" sz="1600" b="1" spc="-25" dirty="0">
                          <a:solidFill>
                            <a:srgbClr val="FFFFFF"/>
                          </a:solidFill>
                          <a:latin typeface="+mn-lt"/>
                          <a:cs typeface="Calibri"/>
                        </a:rPr>
                        <a:t>e </a:t>
                      </a:r>
                      <a:r>
                        <a:rPr sz="1600" b="1" spc="20" dirty="0">
                          <a:solidFill>
                            <a:srgbClr val="FFFFFF"/>
                          </a:solidFill>
                          <a:latin typeface="+mn-lt"/>
                          <a:cs typeface="Calibri"/>
                        </a:rPr>
                        <a:t>summarized</a:t>
                      </a:r>
                      <a:r>
                        <a:rPr sz="1600" b="1" spc="60" dirty="0">
                          <a:solidFill>
                            <a:srgbClr val="FFFFFF"/>
                          </a:solidFill>
                          <a:latin typeface="+mn-lt"/>
                          <a:cs typeface="Calibri"/>
                        </a:rPr>
                        <a:t> </a:t>
                      </a:r>
                      <a:r>
                        <a:rPr sz="1600" b="1" spc="20" dirty="0">
                          <a:solidFill>
                            <a:srgbClr val="FFFFFF"/>
                          </a:solidFill>
                          <a:latin typeface="+mn-lt"/>
                          <a:cs typeface="Calibri"/>
                        </a:rPr>
                        <a:t>in</a:t>
                      </a:r>
                      <a:r>
                        <a:rPr sz="1600" b="1" spc="65" dirty="0">
                          <a:solidFill>
                            <a:srgbClr val="FFFFFF"/>
                          </a:solidFill>
                          <a:latin typeface="+mn-lt"/>
                          <a:cs typeface="Calibri"/>
                        </a:rPr>
                        <a:t> </a:t>
                      </a:r>
                      <a:r>
                        <a:rPr sz="1600" b="1" spc="20" dirty="0">
                          <a:solidFill>
                            <a:schemeClr val="bg1"/>
                          </a:solidFill>
                          <a:latin typeface="+mn-lt"/>
                          <a:cs typeface="Calibri"/>
                        </a:rPr>
                        <a:t>the</a:t>
                      </a:r>
                      <a:r>
                        <a:rPr sz="1600" b="1" spc="60" dirty="0">
                          <a:solidFill>
                            <a:schemeClr val="bg1"/>
                          </a:solidFill>
                          <a:latin typeface="+mn-lt"/>
                          <a:cs typeface="Calibri"/>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Online</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Data</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10" dirty="0">
                          <a:solidFill>
                            <a:schemeClr val="bg1"/>
                          </a:solidFill>
                          <a:latin typeface="+mn-lt"/>
                          <a:cs typeface="Calibri"/>
                          <a:hlinkClick r:id="rId3">
                            <a:extLst>
                              <a:ext uri="{A12FA001-AC4F-418D-AE19-62706E023703}">
                                <ahyp:hlinkClr xmlns:ahyp="http://schemas.microsoft.com/office/drawing/2018/hyperlinkcolor" val="tx"/>
                              </a:ext>
                            </a:extLst>
                          </a:hlinkClick>
                        </a:rPr>
                        <a:t>Supplement</a:t>
                      </a:r>
                      <a:r>
                        <a:rPr sz="1600" b="1" spc="-10" dirty="0">
                          <a:solidFill>
                            <a:schemeClr val="bg1"/>
                          </a:solidFill>
                          <a:latin typeface="+mn-lt"/>
                          <a:cs typeface="Calibri"/>
                        </a:rPr>
                        <a:t>.</a:t>
                      </a:r>
                      <a:endParaRPr sz="1600" dirty="0">
                        <a:solidFill>
                          <a:schemeClr val="bg1"/>
                        </a:solidFill>
                        <a:latin typeface="+mn-lt"/>
                        <a:cs typeface="Calibri"/>
                      </a:endParaRPr>
                    </a:p>
                  </a:txBody>
                  <a:tcPr marL="182880" marT="182880" marB="18288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356896">
                <a:tc>
                  <a:txBody>
                    <a:bodyPr/>
                    <a:lstStyle/>
                    <a:p>
                      <a:pPr algn="ctr">
                        <a:lnSpc>
                          <a:spcPct val="100000"/>
                        </a:lnSpc>
                        <a:spcBef>
                          <a:spcPts val="305"/>
                        </a:spcBef>
                      </a:pPr>
                      <a:r>
                        <a:rPr sz="1800" b="1" spc="50" dirty="0">
                          <a:solidFill>
                            <a:schemeClr val="bg1"/>
                          </a:solidFill>
                          <a:latin typeface="+mn-lt"/>
                          <a:cs typeface="Calibri"/>
                        </a:rPr>
                        <a:t>COR</a:t>
                      </a:r>
                      <a:endParaRPr sz="1800" dirty="0">
                        <a:solidFill>
                          <a:schemeClr val="bg1"/>
                        </a:solidFill>
                        <a:latin typeface="+mn-lt"/>
                        <a:cs typeface="Calibri"/>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algn="ctr">
                        <a:lnSpc>
                          <a:spcPct val="100000"/>
                        </a:lnSpc>
                        <a:spcBef>
                          <a:spcPts val="305"/>
                        </a:spcBef>
                      </a:pPr>
                      <a:r>
                        <a:rPr sz="1800" b="1" spc="40" dirty="0">
                          <a:solidFill>
                            <a:schemeClr val="bg1"/>
                          </a:solidFill>
                          <a:latin typeface="+mn-lt"/>
                          <a:cs typeface="Calibri"/>
                        </a:rPr>
                        <a:t>LOE</a:t>
                      </a:r>
                      <a:endParaRPr sz="1800" dirty="0">
                        <a:solidFill>
                          <a:schemeClr val="bg1"/>
                        </a:solidFill>
                        <a:latin typeface="+mn-lt"/>
                        <a:cs typeface="Calibri"/>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marL="52069">
                        <a:lnSpc>
                          <a:spcPct val="100000"/>
                        </a:lnSpc>
                        <a:spcBef>
                          <a:spcPts val="305"/>
                        </a:spcBef>
                      </a:pPr>
                      <a:r>
                        <a:rPr sz="1800" b="1" spc="-10" dirty="0">
                          <a:solidFill>
                            <a:schemeClr val="bg1"/>
                          </a:solidFill>
                          <a:latin typeface="+mn-lt"/>
                          <a:cs typeface="Calibri"/>
                        </a:rPr>
                        <a:t>Recommendations</a:t>
                      </a:r>
                      <a:endParaRPr sz="1800" dirty="0">
                        <a:solidFill>
                          <a:schemeClr val="bg1"/>
                        </a:solidFill>
                        <a:latin typeface="+mn-lt"/>
                        <a:cs typeface="Calibri"/>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extLst>
                  <a:ext uri="{0D108BD9-81ED-4DB2-BD59-A6C34878D82A}">
                    <a16:rowId xmlns:a16="http://schemas.microsoft.com/office/drawing/2014/main" val="10001"/>
                  </a:ext>
                </a:extLst>
              </a:tr>
              <a:tr h="1160656">
                <a:tc>
                  <a:txBody>
                    <a:bodyPr/>
                    <a:lstStyle/>
                    <a:p>
                      <a:pPr algn="ctr">
                        <a:lnSpc>
                          <a:spcPct val="100000"/>
                        </a:lnSpc>
                      </a:pPr>
                      <a:r>
                        <a:rPr sz="1800" b="1" spc="-50" dirty="0">
                          <a:solidFill>
                            <a:srgbClr val="231F20"/>
                          </a:solidFill>
                          <a:latin typeface="+mn-lt"/>
                          <a:cs typeface="Gill Sans MT"/>
                        </a:rPr>
                        <a:t>1</a:t>
                      </a:r>
                      <a:endParaRPr sz="1800" dirty="0">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lumMod val="10000"/>
                        <a:lumOff val="90000"/>
                      </a:schemeClr>
                    </a:solidFill>
                  </a:tcPr>
                </a:tc>
                <a:tc>
                  <a:txBody>
                    <a:bodyPr/>
                    <a:lstStyle/>
                    <a:p>
                      <a:pPr algn="ctr">
                        <a:lnSpc>
                          <a:spcPct val="100000"/>
                        </a:lnSpc>
                      </a:pPr>
                      <a:r>
                        <a:rPr sz="1800" b="1" spc="-50" dirty="0">
                          <a:solidFill>
                            <a:schemeClr val="bg1"/>
                          </a:solidFill>
                          <a:latin typeface="+mn-lt"/>
                          <a:cs typeface="Gill Sans MT"/>
                        </a:rPr>
                        <a:t>A</a:t>
                      </a:r>
                      <a:endParaRPr sz="18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a:txBody>
                    <a:bodyPr/>
                    <a:lstStyle/>
                    <a:p>
                      <a:pPr marL="396240" marR="116205" indent="-342900">
                        <a:lnSpc>
                          <a:spcPct val="107200"/>
                        </a:lnSpc>
                        <a:spcBef>
                          <a:spcPts val="229"/>
                        </a:spcBef>
                        <a:buFont typeface="+mj-lt"/>
                        <a:buAutoNum type="arabicPeriod"/>
                      </a:pPr>
                      <a:r>
                        <a:rPr sz="1800" spc="-20" dirty="0">
                          <a:solidFill>
                            <a:srgbClr val="231F20"/>
                          </a:solidFill>
                          <a:latin typeface="+mn-lt"/>
                          <a:cs typeface="Arial"/>
                        </a:rPr>
                        <a:t>In</a:t>
                      </a:r>
                      <a:r>
                        <a:rPr sz="1800" spc="-25" dirty="0">
                          <a:solidFill>
                            <a:srgbClr val="231F20"/>
                          </a:solidFill>
                          <a:latin typeface="+mn-lt"/>
                          <a:cs typeface="Arial"/>
                        </a:rPr>
                        <a:t> </a:t>
                      </a:r>
                      <a:r>
                        <a:rPr sz="1800" spc="-20" dirty="0">
                          <a:solidFill>
                            <a:srgbClr val="231F20"/>
                          </a:solidFill>
                          <a:latin typeface="+mn-lt"/>
                          <a:cs typeface="Arial"/>
                        </a:rPr>
                        <a:t>patients </a:t>
                      </a:r>
                      <a:r>
                        <a:rPr sz="1800" spc="-10" dirty="0">
                          <a:solidFill>
                            <a:srgbClr val="231F20"/>
                          </a:solidFill>
                          <a:latin typeface="+mn-lt"/>
                          <a:cs typeface="Arial"/>
                        </a:rPr>
                        <a:t>with</a:t>
                      </a:r>
                      <a:r>
                        <a:rPr sz="1800" spc="-20" dirty="0">
                          <a:solidFill>
                            <a:srgbClr val="231F20"/>
                          </a:solidFill>
                          <a:latin typeface="+mn-lt"/>
                          <a:cs typeface="Arial"/>
                        </a:rPr>
                        <a:t> </a:t>
                      </a:r>
                      <a:r>
                        <a:rPr sz="1800" dirty="0">
                          <a:solidFill>
                            <a:srgbClr val="231F20"/>
                          </a:solidFill>
                          <a:latin typeface="+mn-lt"/>
                          <a:cs typeface="Arial"/>
                        </a:rPr>
                        <a:t>AF</a:t>
                      </a:r>
                      <a:r>
                        <a:rPr sz="1800" spc="-20" dirty="0">
                          <a:solidFill>
                            <a:srgbClr val="231F20"/>
                          </a:solidFill>
                          <a:latin typeface="+mn-lt"/>
                          <a:cs typeface="Arial"/>
                        </a:rPr>
                        <a:t> </a:t>
                      </a:r>
                      <a:r>
                        <a:rPr sz="1800" spc="-25" dirty="0">
                          <a:solidFill>
                            <a:srgbClr val="231F20"/>
                          </a:solidFill>
                          <a:latin typeface="+mn-lt"/>
                          <a:cs typeface="Arial"/>
                        </a:rPr>
                        <a:t>and </a:t>
                      </a:r>
                      <a:r>
                        <a:rPr sz="1800" spc="-20" dirty="0">
                          <a:solidFill>
                            <a:srgbClr val="231F20"/>
                          </a:solidFill>
                          <a:latin typeface="+mn-lt"/>
                          <a:cs typeface="Arial"/>
                        </a:rPr>
                        <a:t>an </a:t>
                      </a:r>
                      <a:r>
                        <a:rPr sz="1800" spc="-25" dirty="0">
                          <a:solidFill>
                            <a:srgbClr val="231F20"/>
                          </a:solidFill>
                          <a:latin typeface="+mn-lt"/>
                          <a:cs typeface="Arial"/>
                        </a:rPr>
                        <a:t>increased</a:t>
                      </a:r>
                      <a:r>
                        <a:rPr sz="1800" spc="-20" dirty="0">
                          <a:solidFill>
                            <a:srgbClr val="231F20"/>
                          </a:solidFill>
                          <a:latin typeface="+mn-lt"/>
                          <a:cs typeface="Arial"/>
                        </a:rPr>
                        <a:t> </a:t>
                      </a:r>
                      <a:r>
                        <a:rPr sz="1800" spc="-10" dirty="0">
                          <a:solidFill>
                            <a:srgbClr val="231F20"/>
                          </a:solidFill>
                          <a:latin typeface="+mn-lt"/>
                          <a:cs typeface="Arial"/>
                        </a:rPr>
                        <a:t>risk</a:t>
                      </a:r>
                      <a:r>
                        <a:rPr sz="1800" spc="-20" dirty="0">
                          <a:solidFill>
                            <a:srgbClr val="231F20"/>
                          </a:solidFill>
                          <a:latin typeface="+mn-lt"/>
                          <a:cs typeface="Arial"/>
                        </a:rPr>
                        <a:t> </a:t>
                      </a:r>
                      <a:r>
                        <a:rPr sz="1800" dirty="0">
                          <a:solidFill>
                            <a:srgbClr val="231F20"/>
                          </a:solidFill>
                          <a:latin typeface="+mn-lt"/>
                          <a:cs typeface="Arial"/>
                        </a:rPr>
                        <a:t>for</a:t>
                      </a:r>
                      <a:r>
                        <a:rPr sz="1800" spc="-25" dirty="0">
                          <a:solidFill>
                            <a:srgbClr val="231F20"/>
                          </a:solidFill>
                          <a:latin typeface="+mn-lt"/>
                          <a:cs typeface="Arial"/>
                        </a:rPr>
                        <a:t> strok</a:t>
                      </a:r>
                      <a:r>
                        <a:rPr lang="en-US" sz="1800" spc="-25" dirty="0">
                          <a:solidFill>
                            <a:srgbClr val="231F20"/>
                          </a:solidFill>
                          <a:latin typeface="+mn-lt"/>
                          <a:cs typeface="Arial"/>
                        </a:rPr>
                        <a:t>e </a:t>
                      </a:r>
                      <a:r>
                        <a:rPr sz="1800" spc="-20" dirty="0">
                          <a:solidFill>
                            <a:srgbClr val="231F20"/>
                          </a:solidFill>
                          <a:latin typeface="+mn-lt"/>
                          <a:cs typeface="Arial"/>
                        </a:rPr>
                        <a:t>who</a:t>
                      </a:r>
                      <a:r>
                        <a:rPr sz="1800" spc="-5" dirty="0">
                          <a:solidFill>
                            <a:srgbClr val="231F20"/>
                          </a:solidFill>
                          <a:latin typeface="+mn-lt"/>
                          <a:cs typeface="Arial"/>
                        </a:rPr>
                        <a:t> </a:t>
                      </a:r>
                      <a:r>
                        <a:rPr sz="1800" spc="-25" dirty="0">
                          <a:solidFill>
                            <a:srgbClr val="231F20"/>
                          </a:solidFill>
                          <a:latin typeface="+mn-lt"/>
                          <a:cs typeface="Arial"/>
                        </a:rPr>
                        <a:t>undergo</a:t>
                      </a:r>
                      <a:r>
                        <a:rPr sz="1800" dirty="0">
                          <a:solidFill>
                            <a:srgbClr val="231F20"/>
                          </a:solidFill>
                          <a:latin typeface="+mn-lt"/>
                          <a:cs typeface="Arial"/>
                        </a:rPr>
                        <a:t> </a:t>
                      </a:r>
                      <a:r>
                        <a:rPr sz="1800" spc="-50" dirty="0">
                          <a:solidFill>
                            <a:srgbClr val="231F20"/>
                          </a:solidFill>
                          <a:latin typeface="+mn-lt"/>
                          <a:cs typeface="Arial"/>
                        </a:rPr>
                        <a:t>PCI,</a:t>
                      </a:r>
                      <a:r>
                        <a:rPr sz="1800" spc="-5" dirty="0">
                          <a:solidFill>
                            <a:srgbClr val="231F20"/>
                          </a:solidFill>
                          <a:latin typeface="+mn-lt"/>
                          <a:cs typeface="Arial"/>
                        </a:rPr>
                        <a:t> </a:t>
                      </a:r>
                      <a:r>
                        <a:rPr sz="1800" spc="-35" dirty="0">
                          <a:solidFill>
                            <a:srgbClr val="231F20"/>
                          </a:solidFill>
                          <a:latin typeface="+mn-lt"/>
                          <a:cs typeface="Arial"/>
                        </a:rPr>
                        <a:t>DOACs</a:t>
                      </a:r>
                      <a:r>
                        <a:rPr sz="1800" dirty="0">
                          <a:solidFill>
                            <a:srgbClr val="231F20"/>
                          </a:solidFill>
                          <a:latin typeface="+mn-lt"/>
                          <a:cs typeface="Arial"/>
                        </a:rPr>
                        <a:t> </a:t>
                      </a:r>
                      <a:r>
                        <a:rPr sz="1800" spc="-20" dirty="0">
                          <a:solidFill>
                            <a:srgbClr val="231F20"/>
                          </a:solidFill>
                          <a:latin typeface="+mn-lt"/>
                          <a:cs typeface="Arial"/>
                        </a:rPr>
                        <a:t>are</a:t>
                      </a:r>
                      <a:r>
                        <a:rPr sz="1800" spc="-5" dirty="0">
                          <a:solidFill>
                            <a:srgbClr val="231F20"/>
                          </a:solidFill>
                          <a:latin typeface="+mn-lt"/>
                          <a:cs typeface="Arial"/>
                        </a:rPr>
                        <a:t> </a:t>
                      </a:r>
                      <a:r>
                        <a:rPr sz="1800" spc="-20" dirty="0">
                          <a:solidFill>
                            <a:srgbClr val="231F20"/>
                          </a:solidFill>
                          <a:latin typeface="+mn-lt"/>
                          <a:cs typeface="Arial"/>
                        </a:rPr>
                        <a:t>preferred</a:t>
                      </a:r>
                      <a:r>
                        <a:rPr sz="1800" dirty="0">
                          <a:solidFill>
                            <a:srgbClr val="231F20"/>
                          </a:solidFill>
                          <a:latin typeface="+mn-lt"/>
                          <a:cs typeface="Arial"/>
                        </a:rPr>
                        <a:t> </a:t>
                      </a:r>
                      <a:r>
                        <a:rPr sz="1800" spc="-35" dirty="0">
                          <a:solidFill>
                            <a:srgbClr val="231F20"/>
                          </a:solidFill>
                          <a:latin typeface="+mn-lt"/>
                          <a:cs typeface="Arial"/>
                        </a:rPr>
                        <a:t>over</a:t>
                      </a:r>
                      <a:r>
                        <a:rPr sz="1800" spc="-5" dirty="0">
                          <a:solidFill>
                            <a:srgbClr val="231F20"/>
                          </a:solidFill>
                          <a:latin typeface="+mn-lt"/>
                          <a:cs typeface="Arial"/>
                        </a:rPr>
                        <a:t> </a:t>
                      </a:r>
                      <a:r>
                        <a:rPr sz="1800" spc="-25" dirty="0">
                          <a:solidFill>
                            <a:srgbClr val="231F20"/>
                          </a:solidFill>
                          <a:latin typeface="+mn-lt"/>
                          <a:cs typeface="Arial"/>
                        </a:rPr>
                        <a:t>VKA</a:t>
                      </a:r>
                      <a:r>
                        <a:rPr lang="en-US" sz="1800" spc="-25" dirty="0">
                          <a:solidFill>
                            <a:srgbClr val="231F20"/>
                          </a:solidFill>
                          <a:latin typeface="+mn-lt"/>
                          <a:cs typeface="Arial"/>
                        </a:rPr>
                        <a:t>s </a:t>
                      </a:r>
                      <a:r>
                        <a:rPr sz="1800" dirty="0">
                          <a:solidFill>
                            <a:srgbClr val="231F20"/>
                          </a:solidFill>
                          <a:latin typeface="+mn-lt"/>
                          <a:cs typeface="Arial"/>
                        </a:rPr>
                        <a:t>in</a:t>
                      </a:r>
                      <a:r>
                        <a:rPr sz="1800" spc="-15" dirty="0">
                          <a:solidFill>
                            <a:srgbClr val="231F20"/>
                          </a:solidFill>
                          <a:latin typeface="+mn-lt"/>
                          <a:cs typeface="Arial"/>
                        </a:rPr>
                        <a:t> </a:t>
                      </a:r>
                      <a:r>
                        <a:rPr sz="1800" spc="-25" dirty="0">
                          <a:solidFill>
                            <a:srgbClr val="231F20"/>
                          </a:solidFill>
                          <a:latin typeface="+mn-lt"/>
                          <a:cs typeface="Arial"/>
                        </a:rPr>
                        <a:t>combination</a:t>
                      </a:r>
                      <a:r>
                        <a:rPr sz="1800" spc="-15" dirty="0">
                          <a:solidFill>
                            <a:srgbClr val="231F20"/>
                          </a:solidFill>
                          <a:latin typeface="+mn-lt"/>
                          <a:cs typeface="Arial"/>
                        </a:rPr>
                        <a:t> </a:t>
                      </a:r>
                      <a:r>
                        <a:rPr sz="1800" spc="-10" dirty="0">
                          <a:solidFill>
                            <a:srgbClr val="231F20"/>
                          </a:solidFill>
                          <a:latin typeface="+mn-lt"/>
                          <a:cs typeface="Arial"/>
                        </a:rPr>
                        <a:t>with</a:t>
                      </a:r>
                      <a:r>
                        <a:rPr sz="1800" spc="-15" dirty="0">
                          <a:solidFill>
                            <a:srgbClr val="231F20"/>
                          </a:solidFill>
                          <a:latin typeface="+mn-lt"/>
                          <a:cs typeface="Arial"/>
                        </a:rPr>
                        <a:t> </a:t>
                      </a:r>
                      <a:r>
                        <a:rPr sz="1800" spc="-20" dirty="0">
                          <a:solidFill>
                            <a:srgbClr val="231F20"/>
                          </a:solidFill>
                          <a:latin typeface="+mn-lt"/>
                          <a:cs typeface="Arial"/>
                        </a:rPr>
                        <a:t>APT</a:t>
                      </a:r>
                      <a:r>
                        <a:rPr sz="1800" spc="-15" dirty="0">
                          <a:solidFill>
                            <a:srgbClr val="231F20"/>
                          </a:solidFill>
                          <a:latin typeface="+mn-lt"/>
                          <a:cs typeface="Arial"/>
                        </a:rPr>
                        <a:t> </a:t>
                      </a:r>
                      <a:r>
                        <a:rPr sz="1800" dirty="0">
                          <a:solidFill>
                            <a:srgbClr val="231F20"/>
                          </a:solidFill>
                          <a:latin typeface="+mn-lt"/>
                          <a:cs typeface="Arial"/>
                        </a:rPr>
                        <a:t>to</a:t>
                      </a:r>
                      <a:r>
                        <a:rPr sz="1800" spc="-15" dirty="0">
                          <a:solidFill>
                            <a:srgbClr val="231F20"/>
                          </a:solidFill>
                          <a:latin typeface="+mn-lt"/>
                          <a:cs typeface="Arial"/>
                        </a:rPr>
                        <a:t> </a:t>
                      </a:r>
                      <a:r>
                        <a:rPr sz="1800" spc="-20" dirty="0">
                          <a:solidFill>
                            <a:srgbClr val="231F20"/>
                          </a:solidFill>
                          <a:latin typeface="+mn-lt"/>
                          <a:cs typeface="Arial"/>
                        </a:rPr>
                        <a:t>reduce</a:t>
                      </a:r>
                      <a:r>
                        <a:rPr sz="1800" spc="-15" dirty="0">
                          <a:solidFill>
                            <a:srgbClr val="231F20"/>
                          </a:solidFill>
                          <a:latin typeface="+mn-lt"/>
                          <a:cs typeface="Arial"/>
                        </a:rPr>
                        <a:t> </a:t>
                      </a:r>
                      <a:r>
                        <a:rPr sz="1800" spc="-10" dirty="0">
                          <a:solidFill>
                            <a:srgbClr val="231F20"/>
                          </a:solidFill>
                          <a:latin typeface="+mn-lt"/>
                          <a:cs typeface="Arial"/>
                        </a:rPr>
                        <a:t>the</a:t>
                      </a:r>
                      <a:r>
                        <a:rPr sz="1800" spc="-15" dirty="0">
                          <a:solidFill>
                            <a:srgbClr val="231F20"/>
                          </a:solidFill>
                          <a:latin typeface="+mn-lt"/>
                          <a:cs typeface="Arial"/>
                        </a:rPr>
                        <a:t> </a:t>
                      </a:r>
                      <a:r>
                        <a:rPr sz="1800" spc="-10" dirty="0">
                          <a:solidFill>
                            <a:srgbClr val="231F20"/>
                          </a:solidFill>
                          <a:latin typeface="+mn-lt"/>
                          <a:cs typeface="Arial"/>
                        </a:rPr>
                        <a:t>risk</a:t>
                      </a:r>
                      <a:r>
                        <a:rPr sz="1800" spc="-15" dirty="0">
                          <a:solidFill>
                            <a:srgbClr val="231F20"/>
                          </a:solidFill>
                          <a:latin typeface="+mn-lt"/>
                          <a:cs typeface="Arial"/>
                        </a:rPr>
                        <a:t> </a:t>
                      </a:r>
                      <a:r>
                        <a:rPr sz="1800" spc="-25" dirty="0">
                          <a:solidFill>
                            <a:srgbClr val="231F20"/>
                          </a:solidFill>
                          <a:latin typeface="+mn-lt"/>
                          <a:cs typeface="Arial"/>
                        </a:rPr>
                        <a:t>o</a:t>
                      </a:r>
                      <a:r>
                        <a:rPr lang="en-US" sz="1800" spc="-25" dirty="0">
                          <a:solidFill>
                            <a:srgbClr val="231F20"/>
                          </a:solidFill>
                          <a:latin typeface="+mn-lt"/>
                          <a:cs typeface="Arial"/>
                        </a:rPr>
                        <a:t>f </a:t>
                      </a:r>
                      <a:r>
                        <a:rPr sz="1800" spc="-20" dirty="0">
                          <a:solidFill>
                            <a:srgbClr val="231F20"/>
                          </a:solidFill>
                          <a:latin typeface="+mn-lt"/>
                          <a:cs typeface="Arial"/>
                        </a:rPr>
                        <a:t>clinically</a:t>
                      </a:r>
                      <a:r>
                        <a:rPr sz="1800" spc="5" dirty="0">
                          <a:solidFill>
                            <a:srgbClr val="231F20"/>
                          </a:solidFill>
                          <a:latin typeface="+mn-lt"/>
                          <a:cs typeface="Arial"/>
                        </a:rPr>
                        <a:t> </a:t>
                      </a:r>
                      <a:r>
                        <a:rPr sz="1800" spc="-25" dirty="0">
                          <a:solidFill>
                            <a:srgbClr val="231F20"/>
                          </a:solidFill>
                          <a:latin typeface="+mn-lt"/>
                          <a:cs typeface="Arial"/>
                        </a:rPr>
                        <a:t>relevant</a:t>
                      </a:r>
                      <a:r>
                        <a:rPr sz="1800" spc="5" dirty="0">
                          <a:solidFill>
                            <a:srgbClr val="231F20"/>
                          </a:solidFill>
                          <a:latin typeface="+mn-lt"/>
                          <a:cs typeface="Arial"/>
                        </a:rPr>
                        <a:t> </a:t>
                      </a:r>
                      <a:r>
                        <a:rPr sz="1800" spc="-10" dirty="0">
                          <a:solidFill>
                            <a:srgbClr val="231F20"/>
                          </a:solidFill>
                          <a:latin typeface="+mn-lt"/>
                          <a:cs typeface="Arial"/>
                        </a:rPr>
                        <a:t>bleeding.</a:t>
                      </a:r>
                      <a:r>
                        <a:rPr sz="1800" spc="-15" baseline="34722" dirty="0">
                          <a:solidFill>
                            <a:srgbClr val="231F20"/>
                          </a:solidFill>
                          <a:latin typeface="+mn-lt"/>
                          <a:cs typeface="Arial"/>
                        </a:rPr>
                        <a:t>1–5</a:t>
                      </a:r>
                      <a:endParaRPr sz="1800" baseline="34722" dirty="0">
                        <a:latin typeface="+mn-lt"/>
                        <a:cs typeface="Arial"/>
                      </a:endParaRPr>
                    </a:p>
                  </a:txBody>
                  <a:tcPr marL="0" marR="0" marT="29209"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1534191">
                <a:tc>
                  <a:txBody>
                    <a:bodyPr/>
                    <a:lstStyle/>
                    <a:p>
                      <a:pPr algn="ctr">
                        <a:lnSpc>
                          <a:spcPct val="100000"/>
                        </a:lnSpc>
                      </a:pPr>
                      <a:r>
                        <a:rPr sz="1800" b="1" spc="-50" dirty="0">
                          <a:solidFill>
                            <a:srgbClr val="231F20"/>
                          </a:solidFill>
                          <a:latin typeface="+mn-lt"/>
                          <a:cs typeface="Gill Sans MT"/>
                        </a:rPr>
                        <a:t>1</a:t>
                      </a:r>
                      <a:endParaRPr sz="1800" dirty="0">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lumMod val="10000"/>
                        <a:lumOff val="90000"/>
                      </a:schemeClr>
                    </a:solidFill>
                  </a:tcPr>
                </a:tc>
                <a:tc>
                  <a:txBody>
                    <a:bodyPr/>
                    <a:lstStyle/>
                    <a:p>
                      <a:pPr algn="ctr">
                        <a:lnSpc>
                          <a:spcPct val="100000"/>
                        </a:lnSpc>
                      </a:pPr>
                      <a:r>
                        <a:rPr sz="1800" b="1" spc="-50" dirty="0">
                          <a:solidFill>
                            <a:schemeClr val="bg1"/>
                          </a:solidFill>
                          <a:latin typeface="+mn-lt"/>
                          <a:cs typeface="Gill Sans MT"/>
                        </a:rPr>
                        <a:t>A</a:t>
                      </a:r>
                      <a:endParaRPr sz="18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a:txBody>
                    <a:bodyPr/>
                    <a:lstStyle/>
                    <a:p>
                      <a:pPr marL="396240" marR="44450" indent="-342900">
                        <a:lnSpc>
                          <a:spcPct val="107200"/>
                        </a:lnSpc>
                        <a:spcBef>
                          <a:spcPts val="185"/>
                        </a:spcBef>
                        <a:buFont typeface="+mj-lt"/>
                        <a:buAutoNum type="arabicPeriod" startAt="2"/>
                      </a:pPr>
                      <a:r>
                        <a:rPr sz="1800" spc="-40" dirty="0">
                          <a:solidFill>
                            <a:srgbClr val="231F20"/>
                          </a:solidFill>
                          <a:latin typeface="+mn-lt"/>
                          <a:cs typeface="Arial"/>
                        </a:rPr>
                        <a:t>In</a:t>
                      </a:r>
                      <a:r>
                        <a:rPr sz="1800" spc="-15" dirty="0">
                          <a:solidFill>
                            <a:srgbClr val="231F20"/>
                          </a:solidFill>
                          <a:latin typeface="+mn-lt"/>
                          <a:cs typeface="Arial"/>
                        </a:rPr>
                        <a:t> </a:t>
                      </a:r>
                      <a:r>
                        <a:rPr sz="1800" spc="-35" dirty="0">
                          <a:solidFill>
                            <a:srgbClr val="231F20"/>
                          </a:solidFill>
                          <a:latin typeface="+mn-lt"/>
                          <a:cs typeface="Arial"/>
                        </a:rPr>
                        <a:t>most</a:t>
                      </a:r>
                      <a:r>
                        <a:rPr sz="1800" spc="-20" dirty="0">
                          <a:solidFill>
                            <a:srgbClr val="231F20"/>
                          </a:solidFill>
                          <a:latin typeface="+mn-lt"/>
                          <a:cs typeface="Arial"/>
                        </a:rPr>
                        <a:t> </a:t>
                      </a:r>
                      <a:r>
                        <a:rPr sz="1800" spc="-30" dirty="0">
                          <a:solidFill>
                            <a:srgbClr val="231F20"/>
                          </a:solidFill>
                          <a:latin typeface="+mn-lt"/>
                          <a:cs typeface="Arial"/>
                        </a:rPr>
                        <a:t>patients</a:t>
                      </a:r>
                      <a:r>
                        <a:rPr sz="1800" spc="-15" dirty="0">
                          <a:solidFill>
                            <a:srgbClr val="231F20"/>
                          </a:solidFill>
                          <a:latin typeface="+mn-lt"/>
                          <a:cs typeface="Arial"/>
                        </a:rPr>
                        <a:t> </a:t>
                      </a:r>
                      <a:r>
                        <a:rPr sz="1800" spc="-20" dirty="0">
                          <a:solidFill>
                            <a:srgbClr val="231F20"/>
                          </a:solidFill>
                          <a:latin typeface="+mn-lt"/>
                          <a:cs typeface="Arial"/>
                        </a:rPr>
                        <a:t>with </a:t>
                      </a:r>
                      <a:r>
                        <a:rPr sz="1800" spc="-30" dirty="0">
                          <a:solidFill>
                            <a:srgbClr val="231F20"/>
                          </a:solidFill>
                          <a:latin typeface="+mn-lt"/>
                          <a:cs typeface="Arial"/>
                        </a:rPr>
                        <a:t>AF</a:t>
                      </a:r>
                      <a:r>
                        <a:rPr sz="1800" spc="-15" dirty="0">
                          <a:solidFill>
                            <a:srgbClr val="231F20"/>
                          </a:solidFill>
                          <a:latin typeface="+mn-lt"/>
                          <a:cs typeface="Arial"/>
                        </a:rPr>
                        <a:t> </a:t>
                      </a:r>
                      <a:r>
                        <a:rPr sz="1800" spc="-40" dirty="0">
                          <a:solidFill>
                            <a:srgbClr val="231F20"/>
                          </a:solidFill>
                          <a:latin typeface="+mn-lt"/>
                          <a:cs typeface="Arial"/>
                        </a:rPr>
                        <a:t>who</a:t>
                      </a:r>
                      <a:r>
                        <a:rPr sz="1800" spc="-20" dirty="0">
                          <a:solidFill>
                            <a:srgbClr val="231F20"/>
                          </a:solidFill>
                          <a:latin typeface="+mn-lt"/>
                          <a:cs typeface="Arial"/>
                        </a:rPr>
                        <a:t> </a:t>
                      </a:r>
                      <a:r>
                        <a:rPr sz="1800" spc="-25" dirty="0">
                          <a:solidFill>
                            <a:srgbClr val="231F20"/>
                          </a:solidFill>
                          <a:latin typeface="+mn-lt"/>
                          <a:cs typeface="Arial"/>
                        </a:rPr>
                        <a:t>take</a:t>
                      </a:r>
                      <a:r>
                        <a:rPr sz="1800" spc="-20" dirty="0">
                          <a:solidFill>
                            <a:srgbClr val="231F20"/>
                          </a:solidFill>
                          <a:latin typeface="+mn-lt"/>
                          <a:cs typeface="Arial"/>
                        </a:rPr>
                        <a:t> </a:t>
                      </a:r>
                      <a:r>
                        <a:rPr sz="1800" spc="-40" dirty="0">
                          <a:solidFill>
                            <a:srgbClr val="231F20"/>
                          </a:solidFill>
                          <a:latin typeface="+mn-lt"/>
                          <a:cs typeface="Arial"/>
                        </a:rPr>
                        <a:t>oral</a:t>
                      </a:r>
                      <a:r>
                        <a:rPr sz="1800" spc="-15" dirty="0">
                          <a:solidFill>
                            <a:srgbClr val="231F20"/>
                          </a:solidFill>
                          <a:latin typeface="+mn-lt"/>
                          <a:cs typeface="Arial"/>
                        </a:rPr>
                        <a:t> </a:t>
                      </a:r>
                      <a:r>
                        <a:rPr sz="1800" spc="-25" dirty="0">
                          <a:solidFill>
                            <a:srgbClr val="231F20"/>
                          </a:solidFill>
                          <a:latin typeface="+mn-lt"/>
                          <a:cs typeface="Arial"/>
                        </a:rPr>
                        <a:t>anticoagulatio</a:t>
                      </a:r>
                      <a:r>
                        <a:rPr lang="en-US" sz="1800" spc="-25" dirty="0">
                          <a:solidFill>
                            <a:srgbClr val="231F20"/>
                          </a:solidFill>
                          <a:latin typeface="+mn-lt"/>
                          <a:cs typeface="Arial"/>
                        </a:rPr>
                        <a:t>n </a:t>
                      </a:r>
                      <a:r>
                        <a:rPr sz="1800" spc="-45" dirty="0">
                          <a:solidFill>
                            <a:srgbClr val="231F20"/>
                          </a:solidFill>
                          <a:latin typeface="+mn-lt"/>
                          <a:cs typeface="Arial"/>
                        </a:rPr>
                        <a:t>and</a:t>
                      </a:r>
                      <a:r>
                        <a:rPr sz="1800" spc="15" dirty="0">
                          <a:solidFill>
                            <a:srgbClr val="231F20"/>
                          </a:solidFill>
                          <a:latin typeface="+mn-lt"/>
                          <a:cs typeface="Arial"/>
                        </a:rPr>
                        <a:t> </a:t>
                      </a:r>
                      <a:r>
                        <a:rPr sz="1800" spc="-35" dirty="0">
                          <a:solidFill>
                            <a:srgbClr val="231F20"/>
                          </a:solidFill>
                          <a:latin typeface="+mn-lt"/>
                          <a:cs typeface="Arial"/>
                        </a:rPr>
                        <a:t>undergo</a:t>
                      </a:r>
                      <a:r>
                        <a:rPr sz="1800" spc="15" dirty="0">
                          <a:solidFill>
                            <a:srgbClr val="231F20"/>
                          </a:solidFill>
                          <a:latin typeface="+mn-lt"/>
                          <a:cs typeface="Arial"/>
                        </a:rPr>
                        <a:t> </a:t>
                      </a:r>
                      <a:r>
                        <a:rPr sz="1800" spc="-60" dirty="0">
                          <a:solidFill>
                            <a:srgbClr val="231F20"/>
                          </a:solidFill>
                          <a:latin typeface="+mn-lt"/>
                          <a:cs typeface="Arial"/>
                        </a:rPr>
                        <a:t>PCI,</a:t>
                      </a:r>
                      <a:r>
                        <a:rPr sz="1800" spc="15" dirty="0">
                          <a:solidFill>
                            <a:srgbClr val="231F20"/>
                          </a:solidFill>
                          <a:latin typeface="+mn-lt"/>
                          <a:cs typeface="Arial"/>
                        </a:rPr>
                        <a:t> </a:t>
                      </a:r>
                      <a:r>
                        <a:rPr sz="1800" spc="-45" dirty="0">
                          <a:solidFill>
                            <a:srgbClr val="231F20"/>
                          </a:solidFill>
                          <a:latin typeface="+mn-lt"/>
                          <a:cs typeface="Arial"/>
                        </a:rPr>
                        <a:t>early</a:t>
                      </a:r>
                      <a:r>
                        <a:rPr sz="1800" spc="15" dirty="0">
                          <a:solidFill>
                            <a:srgbClr val="231F20"/>
                          </a:solidFill>
                          <a:latin typeface="+mn-lt"/>
                          <a:cs typeface="Arial"/>
                        </a:rPr>
                        <a:t> </a:t>
                      </a:r>
                      <a:r>
                        <a:rPr sz="1800" spc="-35" dirty="0">
                          <a:solidFill>
                            <a:srgbClr val="231F20"/>
                          </a:solidFill>
                          <a:latin typeface="+mn-lt"/>
                          <a:cs typeface="Arial"/>
                        </a:rPr>
                        <a:t>discontinuation</a:t>
                      </a:r>
                      <a:r>
                        <a:rPr sz="1800" spc="15" dirty="0">
                          <a:solidFill>
                            <a:srgbClr val="231F20"/>
                          </a:solidFill>
                          <a:latin typeface="+mn-lt"/>
                          <a:cs typeface="Arial"/>
                        </a:rPr>
                        <a:t> </a:t>
                      </a:r>
                      <a:r>
                        <a:rPr sz="1800" dirty="0">
                          <a:solidFill>
                            <a:srgbClr val="231F20"/>
                          </a:solidFill>
                          <a:latin typeface="+mn-lt"/>
                          <a:cs typeface="Arial"/>
                        </a:rPr>
                        <a:t>of</a:t>
                      </a:r>
                      <a:r>
                        <a:rPr sz="1800" spc="15" dirty="0">
                          <a:solidFill>
                            <a:srgbClr val="231F20"/>
                          </a:solidFill>
                          <a:latin typeface="+mn-lt"/>
                          <a:cs typeface="Arial"/>
                        </a:rPr>
                        <a:t> </a:t>
                      </a:r>
                      <a:r>
                        <a:rPr sz="1800" spc="-30" dirty="0">
                          <a:solidFill>
                            <a:srgbClr val="231F20"/>
                          </a:solidFill>
                          <a:latin typeface="+mn-lt"/>
                          <a:cs typeface="Arial"/>
                        </a:rPr>
                        <a:t>aspirin</a:t>
                      </a:r>
                      <a:r>
                        <a:rPr sz="1800" spc="15" dirty="0">
                          <a:solidFill>
                            <a:srgbClr val="231F20"/>
                          </a:solidFill>
                          <a:latin typeface="+mn-lt"/>
                          <a:cs typeface="Arial"/>
                        </a:rPr>
                        <a:t> </a:t>
                      </a:r>
                      <a:r>
                        <a:rPr sz="1800" spc="-10" dirty="0">
                          <a:solidFill>
                            <a:srgbClr val="231F20"/>
                          </a:solidFill>
                          <a:latin typeface="+mn-lt"/>
                          <a:cs typeface="Arial"/>
                        </a:rPr>
                        <a:t>(1-</a:t>
                      </a:r>
                      <a:r>
                        <a:rPr sz="1800" spc="-50" dirty="0">
                          <a:solidFill>
                            <a:srgbClr val="231F20"/>
                          </a:solidFill>
                          <a:latin typeface="+mn-lt"/>
                          <a:cs typeface="Arial"/>
                        </a:rPr>
                        <a:t>4</a:t>
                      </a:r>
                      <a:r>
                        <a:rPr lang="en-US" sz="1800" spc="-50" dirty="0">
                          <a:solidFill>
                            <a:srgbClr val="231F20"/>
                          </a:solidFill>
                          <a:latin typeface="+mn-lt"/>
                          <a:cs typeface="Arial"/>
                        </a:rPr>
                        <a:t> </a:t>
                      </a:r>
                      <a:r>
                        <a:rPr lang="en-US" sz="1800" spc="-50" dirty="0" err="1">
                          <a:solidFill>
                            <a:srgbClr val="231F20"/>
                          </a:solidFill>
                          <a:latin typeface="+mn-lt"/>
                          <a:cs typeface="Arial"/>
                        </a:rPr>
                        <a:t>w</a:t>
                      </a:r>
                      <a:r>
                        <a:rPr sz="1800" spc="-20" dirty="0" err="1">
                          <a:solidFill>
                            <a:srgbClr val="231F20"/>
                          </a:solidFill>
                          <a:latin typeface="+mn-lt"/>
                          <a:cs typeface="Arial"/>
                        </a:rPr>
                        <a:t>k</a:t>
                      </a:r>
                      <a:r>
                        <a:rPr sz="1800" spc="-20" dirty="0">
                          <a:solidFill>
                            <a:srgbClr val="231F20"/>
                          </a:solidFill>
                          <a:latin typeface="+mn-lt"/>
                          <a:cs typeface="Arial"/>
                        </a:rPr>
                        <a:t>)</a:t>
                      </a:r>
                      <a:r>
                        <a:rPr sz="1800" spc="10" dirty="0">
                          <a:solidFill>
                            <a:srgbClr val="231F20"/>
                          </a:solidFill>
                          <a:latin typeface="+mn-lt"/>
                          <a:cs typeface="Arial"/>
                        </a:rPr>
                        <a:t> </a:t>
                      </a:r>
                      <a:r>
                        <a:rPr sz="1800" spc="-45" dirty="0">
                          <a:solidFill>
                            <a:srgbClr val="231F20"/>
                          </a:solidFill>
                          <a:latin typeface="+mn-lt"/>
                          <a:cs typeface="Arial"/>
                        </a:rPr>
                        <a:t>and</a:t>
                      </a:r>
                      <a:r>
                        <a:rPr sz="1800" spc="10" dirty="0">
                          <a:solidFill>
                            <a:srgbClr val="231F20"/>
                          </a:solidFill>
                          <a:latin typeface="+mn-lt"/>
                          <a:cs typeface="Arial"/>
                        </a:rPr>
                        <a:t> </a:t>
                      </a:r>
                      <a:r>
                        <a:rPr sz="1800" spc="-35" dirty="0">
                          <a:solidFill>
                            <a:srgbClr val="231F20"/>
                          </a:solidFill>
                          <a:latin typeface="+mn-lt"/>
                          <a:cs typeface="Arial"/>
                        </a:rPr>
                        <a:t>continuation</a:t>
                      </a:r>
                      <a:r>
                        <a:rPr lang="en-US" sz="1800" spc="-35" dirty="0">
                          <a:solidFill>
                            <a:srgbClr val="231F20"/>
                          </a:solidFill>
                          <a:latin typeface="+mn-lt"/>
                          <a:cs typeface="Arial"/>
                        </a:rPr>
                        <a:t> </a:t>
                      </a:r>
                      <a:r>
                        <a:rPr sz="1800" dirty="0">
                          <a:solidFill>
                            <a:srgbClr val="231F20"/>
                          </a:solidFill>
                          <a:latin typeface="+mn-lt"/>
                          <a:cs typeface="Arial"/>
                        </a:rPr>
                        <a:t>of</a:t>
                      </a:r>
                      <a:r>
                        <a:rPr sz="1800" spc="15" dirty="0">
                          <a:solidFill>
                            <a:srgbClr val="231F20"/>
                          </a:solidFill>
                          <a:latin typeface="+mn-lt"/>
                          <a:cs typeface="Arial"/>
                        </a:rPr>
                        <a:t> </a:t>
                      </a:r>
                      <a:r>
                        <a:rPr sz="1800" spc="-40" dirty="0">
                          <a:solidFill>
                            <a:srgbClr val="231F20"/>
                          </a:solidFill>
                          <a:latin typeface="+mn-lt"/>
                          <a:cs typeface="Arial"/>
                        </a:rPr>
                        <a:t>dual</a:t>
                      </a:r>
                      <a:r>
                        <a:rPr sz="1800" spc="10" dirty="0">
                          <a:solidFill>
                            <a:srgbClr val="231F20"/>
                          </a:solidFill>
                          <a:latin typeface="+mn-lt"/>
                          <a:cs typeface="Arial"/>
                        </a:rPr>
                        <a:t> </a:t>
                      </a:r>
                      <a:r>
                        <a:rPr sz="1800" spc="-30" dirty="0">
                          <a:solidFill>
                            <a:srgbClr val="231F20"/>
                          </a:solidFill>
                          <a:latin typeface="+mn-lt"/>
                          <a:cs typeface="Arial"/>
                        </a:rPr>
                        <a:t>antithrombotic</a:t>
                      </a:r>
                      <a:r>
                        <a:rPr sz="1800" spc="10" dirty="0">
                          <a:solidFill>
                            <a:srgbClr val="231F20"/>
                          </a:solidFill>
                          <a:latin typeface="+mn-lt"/>
                          <a:cs typeface="Arial"/>
                        </a:rPr>
                        <a:t> </a:t>
                      </a:r>
                      <a:r>
                        <a:rPr sz="1800" spc="-10" dirty="0">
                          <a:solidFill>
                            <a:srgbClr val="231F20"/>
                          </a:solidFill>
                          <a:latin typeface="+mn-lt"/>
                          <a:cs typeface="Arial"/>
                        </a:rPr>
                        <a:t>therapy</a:t>
                      </a:r>
                      <a:r>
                        <a:rPr lang="en-US" sz="1800" spc="-10" dirty="0">
                          <a:solidFill>
                            <a:srgbClr val="231F20"/>
                          </a:solidFill>
                          <a:latin typeface="+mn-lt"/>
                          <a:cs typeface="Arial"/>
                        </a:rPr>
                        <a:t> </a:t>
                      </a:r>
                      <a:r>
                        <a:rPr sz="1800" spc="-20" dirty="0">
                          <a:solidFill>
                            <a:srgbClr val="231F20"/>
                          </a:solidFill>
                          <a:latin typeface="+mn-lt"/>
                          <a:cs typeface="Arial"/>
                        </a:rPr>
                        <a:t>with</a:t>
                      </a:r>
                      <a:r>
                        <a:rPr sz="1800" spc="-5" dirty="0">
                          <a:solidFill>
                            <a:srgbClr val="231F20"/>
                          </a:solidFill>
                          <a:latin typeface="+mn-lt"/>
                          <a:cs typeface="Arial"/>
                        </a:rPr>
                        <a:t> </a:t>
                      </a:r>
                      <a:r>
                        <a:rPr sz="1800" spc="-60" dirty="0">
                          <a:solidFill>
                            <a:srgbClr val="231F20"/>
                          </a:solidFill>
                          <a:latin typeface="+mn-lt"/>
                          <a:cs typeface="Arial"/>
                        </a:rPr>
                        <a:t>OAC</a:t>
                      </a:r>
                      <a:r>
                        <a:rPr sz="1800" spc="-5" dirty="0">
                          <a:solidFill>
                            <a:srgbClr val="231F20"/>
                          </a:solidFill>
                          <a:latin typeface="+mn-lt"/>
                          <a:cs typeface="Arial"/>
                        </a:rPr>
                        <a:t> </a:t>
                      </a:r>
                      <a:r>
                        <a:rPr sz="1800" spc="-45" dirty="0">
                          <a:solidFill>
                            <a:srgbClr val="231F20"/>
                          </a:solidFill>
                          <a:latin typeface="+mn-lt"/>
                          <a:cs typeface="Arial"/>
                        </a:rPr>
                        <a:t>and</a:t>
                      </a:r>
                      <a:r>
                        <a:rPr sz="1800" dirty="0">
                          <a:solidFill>
                            <a:srgbClr val="231F20"/>
                          </a:solidFill>
                          <a:latin typeface="+mn-lt"/>
                          <a:cs typeface="Arial"/>
                        </a:rPr>
                        <a:t> </a:t>
                      </a:r>
                      <a:r>
                        <a:rPr sz="1800" spc="-40" dirty="0">
                          <a:solidFill>
                            <a:srgbClr val="231F20"/>
                          </a:solidFill>
                          <a:latin typeface="+mn-lt"/>
                          <a:cs typeface="Arial"/>
                        </a:rPr>
                        <a:t>a</a:t>
                      </a:r>
                      <a:r>
                        <a:rPr sz="1800" spc="-5" dirty="0">
                          <a:solidFill>
                            <a:srgbClr val="231F20"/>
                          </a:solidFill>
                          <a:latin typeface="+mn-lt"/>
                          <a:cs typeface="Arial"/>
                        </a:rPr>
                        <a:t> </a:t>
                      </a:r>
                      <a:r>
                        <a:rPr sz="1800" spc="-10" dirty="0">
                          <a:solidFill>
                            <a:srgbClr val="231F20"/>
                          </a:solidFill>
                          <a:latin typeface="+mn-lt"/>
                          <a:cs typeface="Arial"/>
                        </a:rPr>
                        <a:t>P2Y12</a:t>
                      </a:r>
                      <a:r>
                        <a:rPr sz="1800" spc="-5" dirty="0">
                          <a:solidFill>
                            <a:srgbClr val="231F20"/>
                          </a:solidFill>
                          <a:latin typeface="+mn-lt"/>
                          <a:cs typeface="Arial"/>
                        </a:rPr>
                        <a:t> </a:t>
                      </a:r>
                      <a:r>
                        <a:rPr sz="1800" spc="-25" dirty="0">
                          <a:solidFill>
                            <a:srgbClr val="231F20"/>
                          </a:solidFill>
                          <a:latin typeface="+mn-lt"/>
                          <a:cs typeface="Arial"/>
                        </a:rPr>
                        <a:t>inhibitor</a:t>
                      </a:r>
                      <a:r>
                        <a:rPr sz="1800" dirty="0">
                          <a:solidFill>
                            <a:srgbClr val="231F20"/>
                          </a:solidFill>
                          <a:latin typeface="+mn-lt"/>
                          <a:cs typeface="Arial"/>
                        </a:rPr>
                        <a:t> </a:t>
                      </a:r>
                      <a:r>
                        <a:rPr sz="1800" spc="-20" dirty="0">
                          <a:solidFill>
                            <a:srgbClr val="231F20"/>
                          </a:solidFill>
                          <a:latin typeface="+mn-lt"/>
                          <a:cs typeface="Arial"/>
                        </a:rPr>
                        <a:t>is</a:t>
                      </a:r>
                      <a:r>
                        <a:rPr sz="1800" spc="-5" dirty="0">
                          <a:solidFill>
                            <a:srgbClr val="231F20"/>
                          </a:solidFill>
                          <a:latin typeface="+mn-lt"/>
                          <a:cs typeface="Arial"/>
                        </a:rPr>
                        <a:t> </a:t>
                      </a:r>
                      <a:r>
                        <a:rPr sz="1800" spc="-35" dirty="0">
                          <a:solidFill>
                            <a:srgbClr val="231F20"/>
                          </a:solidFill>
                          <a:latin typeface="+mn-lt"/>
                          <a:cs typeface="Arial"/>
                        </a:rPr>
                        <a:t>preferred</a:t>
                      </a:r>
                      <a:r>
                        <a:rPr sz="1800" spc="-5" dirty="0">
                          <a:solidFill>
                            <a:srgbClr val="231F20"/>
                          </a:solidFill>
                          <a:latin typeface="+mn-lt"/>
                          <a:cs typeface="Arial"/>
                        </a:rPr>
                        <a:t> </a:t>
                      </a:r>
                      <a:r>
                        <a:rPr sz="1800" spc="-20" dirty="0">
                          <a:solidFill>
                            <a:srgbClr val="231F20"/>
                          </a:solidFill>
                          <a:latin typeface="+mn-lt"/>
                          <a:cs typeface="Arial"/>
                        </a:rPr>
                        <a:t>ove</a:t>
                      </a:r>
                      <a:r>
                        <a:rPr lang="en-US" sz="1800" spc="-20" dirty="0">
                          <a:solidFill>
                            <a:srgbClr val="231F20"/>
                          </a:solidFill>
                          <a:latin typeface="+mn-lt"/>
                          <a:cs typeface="Arial"/>
                        </a:rPr>
                        <a:t>r </a:t>
                      </a:r>
                      <a:r>
                        <a:rPr sz="1800" spc="-25" dirty="0">
                          <a:solidFill>
                            <a:srgbClr val="231F20"/>
                          </a:solidFill>
                          <a:latin typeface="+mn-lt"/>
                          <a:cs typeface="Arial"/>
                        </a:rPr>
                        <a:t>triple</a:t>
                      </a:r>
                      <a:r>
                        <a:rPr sz="1800" spc="5" dirty="0">
                          <a:solidFill>
                            <a:srgbClr val="231F20"/>
                          </a:solidFill>
                          <a:latin typeface="+mn-lt"/>
                          <a:cs typeface="Arial"/>
                        </a:rPr>
                        <a:t> </a:t>
                      </a:r>
                      <a:r>
                        <a:rPr sz="1800" spc="-40" dirty="0">
                          <a:solidFill>
                            <a:srgbClr val="231F20"/>
                          </a:solidFill>
                          <a:latin typeface="+mn-lt"/>
                          <a:cs typeface="Arial"/>
                        </a:rPr>
                        <a:t>therapy</a:t>
                      </a:r>
                      <a:r>
                        <a:rPr sz="1800" spc="5" dirty="0">
                          <a:solidFill>
                            <a:srgbClr val="231F20"/>
                          </a:solidFill>
                          <a:latin typeface="+mn-lt"/>
                          <a:cs typeface="Arial"/>
                        </a:rPr>
                        <a:t> </a:t>
                      </a:r>
                      <a:r>
                        <a:rPr sz="1800" spc="-60" dirty="0">
                          <a:solidFill>
                            <a:srgbClr val="231F20"/>
                          </a:solidFill>
                          <a:latin typeface="+mn-lt"/>
                          <a:cs typeface="Arial"/>
                        </a:rPr>
                        <a:t>(OAC,</a:t>
                      </a:r>
                      <a:r>
                        <a:rPr sz="1800" spc="5" dirty="0">
                          <a:solidFill>
                            <a:srgbClr val="231F20"/>
                          </a:solidFill>
                          <a:latin typeface="+mn-lt"/>
                          <a:cs typeface="Arial"/>
                        </a:rPr>
                        <a:t> </a:t>
                      </a:r>
                      <a:r>
                        <a:rPr sz="1800" spc="-10" dirty="0">
                          <a:solidFill>
                            <a:srgbClr val="231F20"/>
                          </a:solidFill>
                          <a:latin typeface="+mn-lt"/>
                          <a:cs typeface="Arial"/>
                        </a:rPr>
                        <a:t>P2Y12</a:t>
                      </a:r>
                      <a:r>
                        <a:rPr sz="1800" spc="5" dirty="0">
                          <a:solidFill>
                            <a:srgbClr val="231F20"/>
                          </a:solidFill>
                          <a:latin typeface="+mn-lt"/>
                          <a:cs typeface="Arial"/>
                        </a:rPr>
                        <a:t> </a:t>
                      </a:r>
                      <a:r>
                        <a:rPr sz="1800" spc="-35" dirty="0">
                          <a:solidFill>
                            <a:srgbClr val="231F20"/>
                          </a:solidFill>
                          <a:latin typeface="+mn-lt"/>
                          <a:cs typeface="Arial"/>
                        </a:rPr>
                        <a:t>inhibitor,</a:t>
                      </a:r>
                      <a:r>
                        <a:rPr sz="1800" spc="5" dirty="0">
                          <a:solidFill>
                            <a:srgbClr val="231F20"/>
                          </a:solidFill>
                          <a:latin typeface="+mn-lt"/>
                          <a:cs typeface="Arial"/>
                        </a:rPr>
                        <a:t> </a:t>
                      </a:r>
                      <a:r>
                        <a:rPr sz="1800" spc="-45" dirty="0">
                          <a:solidFill>
                            <a:srgbClr val="231F20"/>
                          </a:solidFill>
                          <a:latin typeface="+mn-lt"/>
                          <a:cs typeface="Arial"/>
                        </a:rPr>
                        <a:t>and</a:t>
                      </a:r>
                      <a:r>
                        <a:rPr sz="1800" spc="10" dirty="0">
                          <a:solidFill>
                            <a:srgbClr val="231F20"/>
                          </a:solidFill>
                          <a:latin typeface="+mn-lt"/>
                          <a:cs typeface="Arial"/>
                        </a:rPr>
                        <a:t> </a:t>
                      </a:r>
                      <a:r>
                        <a:rPr sz="1800" spc="-35" dirty="0">
                          <a:solidFill>
                            <a:srgbClr val="231F20"/>
                          </a:solidFill>
                          <a:latin typeface="+mn-lt"/>
                          <a:cs typeface="Arial"/>
                        </a:rPr>
                        <a:t>aspirin)</a:t>
                      </a:r>
                      <a:r>
                        <a:rPr sz="1800" spc="5" dirty="0">
                          <a:solidFill>
                            <a:srgbClr val="231F20"/>
                          </a:solidFill>
                          <a:latin typeface="+mn-lt"/>
                          <a:cs typeface="Arial"/>
                        </a:rPr>
                        <a:t> </a:t>
                      </a:r>
                      <a:r>
                        <a:rPr sz="1800" spc="-25" dirty="0">
                          <a:solidFill>
                            <a:srgbClr val="231F20"/>
                          </a:solidFill>
                          <a:latin typeface="+mn-lt"/>
                          <a:cs typeface="Arial"/>
                        </a:rPr>
                        <a:t>t</a:t>
                      </a:r>
                      <a:r>
                        <a:rPr lang="en-US" sz="1800" spc="-25" dirty="0">
                          <a:solidFill>
                            <a:srgbClr val="231F20"/>
                          </a:solidFill>
                          <a:latin typeface="+mn-lt"/>
                          <a:cs typeface="Arial"/>
                        </a:rPr>
                        <a:t>o </a:t>
                      </a:r>
                      <a:r>
                        <a:rPr sz="1800" spc="-30" dirty="0">
                          <a:solidFill>
                            <a:srgbClr val="231F20"/>
                          </a:solidFill>
                          <a:latin typeface="+mn-lt"/>
                          <a:cs typeface="Arial"/>
                        </a:rPr>
                        <a:t>reduce</a:t>
                      </a:r>
                      <a:r>
                        <a:rPr sz="1800" spc="-20" dirty="0">
                          <a:solidFill>
                            <a:srgbClr val="231F20"/>
                          </a:solidFill>
                          <a:latin typeface="+mn-lt"/>
                          <a:cs typeface="Arial"/>
                        </a:rPr>
                        <a:t> the risk</a:t>
                      </a:r>
                      <a:r>
                        <a:rPr sz="1800" spc="-15" dirty="0">
                          <a:solidFill>
                            <a:srgbClr val="231F20"/>
                          </a:solidFill>
                          <a:latin typeface="+mn-lt"/>
                          <a:cs typeface="Arial"/>
                        </a:rPr>
                        <a:t> </a:t>
                      </a:r>
                      <a:r>
                        <a:rPr sz="1800" dirty="0">
                          <a:solidFill>
                            <a:srgbClr val="231F20"/>
                          </a:solidFill>
                          <a:latin typeface="+mn-lt"/>
                          <a:cs typeface="Arial"/>
                        </a:rPr>
                        <a:t>of</a:t>
                      </a:r>
                      <a:r>
                        <a:rPr sz="1800" spc="-20" dirty="0">
                          <a:solidFill>
                            <a:srgbClr val="231F20"/>
                          </a:solidFill>
                          <a:latin typeface="+mn-lt"/>
                          <a:cs typeface="Arial"/>
                        </a:rPr>
                        <a:t> </a:t>
                      </a:r>
                      <a:r>
                        <a:rPr sz="1800" spc="-30" dirty="0">
                          <a:solidFill>
                            <a:srgbClr val="231F20"/>
                          </a:solidFill>
                          <a:latin typeface="+mn-lt"/>
                          <a:cs typeface="Arial"/>
                        </a:rPr>
                        <a:t>clinically</a:t>
                      </a:r>
                      <a:r>
                        <a:rPr sz="1800" spc="-15" dirty="0">
                          <a:solidFill>
                            <a:srgbClr val="231F20"/>
                          </a:solidFill>
                          <a:latin typeface="+mn-lt"/>
                          <a:cs typeface="Arial"/>
                        </a:rPr>
                        <a:t> </a:t>
                      </a:r>
                      <a:r>
                        <a:rPr sz="1800" spc="-35" dirty="0">
                          <a:solidFill>
                            <a:srgbClr val="231F20"/>
                          </a:solidFill>
                          <a:latin typeface="+mn-lt"/>
                          <a:cs typeface="Arial"/>
                        </a:rPr>
                        <a:t>relevant</a:t>
                      </a:r>
                      <a:r>
                        <a:rPr sz="1800" spc="-20" dirty="0">
                          <a:solidFill>
                            <a:srgbClr val="231F20"/>
                          </a:solidFill>
                          <a:latin typeface="+mn-lt"/>
                          <a:cs typeface="Arial"/>
                        </a:rPr>
                        <a:t> </a:t>
                      </a:r>
                      <a:r>
                        <a:rPr sz="1800" spc="-10" dirty="0">
                          <a:solidFill>
                            <a:srgbClr val="231F20"/>
                          </a:solidFill>
                          <a:latin typeface="+mn-lt"/>
                          <a:cs typeface="Arial"/>
                        </a:rPr>
                        <a:t>bleeding.</a:t>
                      </a:r>
                      <a:r>
                        <a:rPr sz="1800" spc="-15" baseline="34722" dirty="0">
                          <a:solidFill>
                            <a:srgbClr val="231F20"/>
                          </a:solidFill>
                          <a:latin typeface="+mn-lt"/>
                          <a:cs typeface="Arial"/>
                        </a:rPr>
                        <a:t>1–4,6</a:t>
                      </a:r>
                      <a:endParaRPr sz="1800" baseline="34722" dirty="0">
                        <a:latin typeface="+mn-lt"/>
                        <a:cs typeface="Arial"/>
                      </a:endParaRPr>
                    </a:p>
                  </a:txBody>
                  <a:tcPr marL="0" marR="0" marT="2349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3"/>
                  </a:ext>
                </a:extLst>
              </a:tr>
            </a:tbl>
          </a:graphicData>
        </a:graphic>
      </p:graphicFrame>
      <p:sp>
        <p:nvSpPr>
          <p:cNvPr id="3" name="Title 2">
            <a:extLst>
              <a:ext uri="{FF2B5EF4-FFF2-40B4-BE49-F238E27FC236}">
                <a16:creationId xmlns:a16="http://schemas.microsoft.com/office/drawing/2014/main" id="{2EEED069-3ABE-FBB7-1272-9CB1BC57B61C}"/>
              </a:ext>
            </a:extLst>
          </p:cNvPr>
          <p:cNvSpPr>
            <a:spLocks noGrp="1"/>
          </p:cNvSpPr>
          <p:nvPr>
            <p:ph type="title"/>
          </p:nvPr>
        </p:nvSpPr>
        <p:spPr>
          <a:xfrm>
            <a:off x="838200" y="38099"/>
            <a:ext cx="10515600" cy="1105949"/>
          </a:xfrm>
        </p:spPr>
        <p:txBody>
          <a:bodyPr>
            <a:normAutofit/>
          </a:bodyPr>
          <a:lstStyle/>
          <a:p>
            <a:r>
              <a:rPr lang="en-US" dirty="0"/>
              <a:t>AF Complicating ACS or Percutaneous Coronary Intervention</a:t>
            </a:r>
          </a:p>
        </p:txBody>
      </p:sp>
      <p:sp>
        <p:nvSpPr>
          <p:cNvPr id="7" name="Footer Placeholder 6">
            <a:extLst>
              <a:ext uri="{FF2B5EF4-FFF2-40B4-BE49-F238E27FC236}">
                <a16:creationId xmlns:a16="http://schemas.microsoft.com/office/drawing/2014/main" id="{DAD22F75-436F-CD52-289C-6A1BBFA39BAE}"/>
              </a:ext>
            </a:extLst>
          </p:cNvPr>
          <p:cNvSpPr>
            <a:spLocks noGrp="1"/>
          </p:cNvSpPr>
          <p:nvPr>
            <p:ph type="ftr" sz="quarter" idx="3"/>
          </p:nvPr>
        </p:nvSpPr>
        <p:spPr>
          <a:xfrm>
            <a:off x="838200" y="6161628"/>
            <a:ext cx="10515600" cy="559848"/>
          </a:xfrm>
        </p:spPr>
        <p:txBody>
          <a:bodyPr/>
          <a:lstStyle/>
          <a:p>
            <a:r>
              <a:rPr lang="en-US" dirty="0"/>
              <a:t>ACS, acute coronary syndrome; AF, atrial fibrillation; APT, antiplatelet therapy; COR, class of recommendation; DOAC, direct oral anticoagulant; LOA, level of evidence; OAC, oral anticoagulant; PCI, percutaneous coronary intervention; VKA, vitamin K antagonist.</a:t>
            </a:r>
          </a:p>
          <a:p>
            <a:r>
              <a:rPr lang="en-US" dirty="0" err="1"/>
              <a:t>Joglar</a:t>
            </a:r>
            <a:r>
              <a:rPr lang="en-US" dirty="0"/>
              <a:t> JA, et al. </a:t>
            </a:r>
            <a:r>
              <a:rPr lang="en-US" i="1" dirty="0"/>
              <a:t>Circulation</a:t>
            </a:r>
            <a:r>
              <a:rPr lang="en-US" dirty="0"/>
              <a:t>. 2024;149(1):e1-e156.</a:t>
            </a:r>
          </a:p>
        </p:txBody>
      </p:sp>
    </p:spTree>
    <p:extLst>
      <p:ext uri="{BB962C8B-B14F-4D97-AF65-F5344CB8AC3E}">
        <p14:creationId xmlns:p14="http://schemas.microsoft.com/office/powerpoint/2010/main" val="3089593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4">
            <a:extLst>
              <a:ext uri="{FF2B5EF4-FFF2-40B4-BE49-F238E27FC236}">
                <a16:creationId xmlns:a16="http://schemas.microsoft.com/office/drawing/2014/main" id="{F3293FDD-F243-343D-0A9E-F953AF6085C3}"/>
              </a:ext>
            </a:extLst>
          </p:cNvPr>
          <p:cNvGraphicFramePr>
            <a:graphicFrameLocks noGrp="1"/>
          </p:cNvGraphicFramePr>
          <p:nvPr>
            <p:extLst>
              <p:ext uri="{D42A27DB-BD31-4B8C-83A1-F6EECF244321}">
                <p14:modId xmlns:p14="http://schemas.microsoft.com/office/powerpoint/2010/main" val="2723487038"/>
              </p:ext>
            </p:extLst>
          </p:nvPr>
        </p:nvGraphicFramePr>
        <p:xfrm>
          <a:off x="934720" y="1474237"/>
          <a:ext cx="10322559" cy="4725998"/>
        </p:xfrm>
        <a:graphic>
          <a:graphicData uri="http://schemas.openxmlformats.org/drawingml/2006/table">
            <a:tbl>
              <a:tblPr firstRow="1" bandRow="1">
                <a:tableStyleId>{2D5ABB26-0587-4C30-8999-92F81FD0307C}</a:tableStyleId>
              </a:tblPr>
              <a:tblGrid>
                <a:gridCol w="1324820">
                  <a:extLst>
                    <a:ext uri="{9D8B030D-6E8A-4147-A177-3AD203B41FA5}">
                      <a16:colId xmlns:a16="http://schemas.microsoft.com/office/drawing/2014/main" val="20000"/>
                    </a:ext>
                  </a:extLst>
                </a:gridCol>
                <a:gridCol w="1324820">
                  <a:extLst>
                    <a:ext uri="{9D8B030D-6E8A-4147-A177-3AD203B41FA5}">
                      <a16:colId xmlns:a16="http://schemas.microsoft.com/office/drawing/2014/main" val="20001"/>
                    </a:ext>
                  </a:extLst>
                </a:gridCol>
                <a:gridCol w="7672919">
                  <a:extLst>
                    <a:ext uri="{9D8B030D-6E8A-4147-A177-3AD203B41FA5}">
                      <a16:colId xmlns:a16="http://schemas.microsoft.com/office/drawing/2014/main" val="20002"/>
                    </a:ext>
                  </a:extLst>
                </a:gridCol>
              </a:tblGrid>
              <a:tr h="1096836">
                <a:tc gridSpan="3">
                  <a:txBody>
                    <a:bodyPr/>
                    <a:lstStyle/>
                    <a:p>
                      <a:pPr marL="52069" marR="330200">
                        <a:lnSpc>
                          <a:spcPct val="107200"/>
                        </a:lnSpc>
                        <a:spcBef>
                          <a:spcPts val="245"/>
                        </a:spcBef>
                      </a:pPr>
                      <a:r>
                        <a:rPr sz="1600" b="1" dirty="0">
                          <a:solidFill>
                            <a:srgbClr val="FFFFFF"/>
                          </a:solidFill>
                          <a:latin typeface="+mn-lt"/>
                          <a:cs typeface="Calibri"/>
                        </a:rPr>
                        <a:t>Recommendations</a:t>
                      </a:r>
                      <a:r>
                        <a:rPr sz="1600" b="1" spc="155" dirty="0">
                          <a:solidFill>
                            <a:srgbClr val="FFFFFF"/>
                          </a:solidFill>
                          <a:latin typeface="+mn-lt"/>
                          <a:cs typeface="Calibri"/>
                        </a:rPr>
                        <a:t> </a:t>
                      </a:r>
                      <a:r>
                        <a:rPr sz="1600" b="1" dirty="0">
                          <a:solidFill>
                            <a:srgbClr val="FFFFFF"/>
                          </a:solidFill>
                          <a:latin typeface="+mn-lt"/>
                          <a:cs typeface="Calibri"/>
                        </a:rPr>
                        <a:t>for</a:t>
                      </a:r>
                      <a:r>
                        <a:rPr sz="1600" b="1" spc="155" dirty="0">
                          <a:solidFill>
                            <a:srgbClr val="FFFFFF"/>
                          </a:solidFill>
                          <a:latin typeface="+mn-lt"/>
                          <a:cs typeface="Calibri"/>
                        </a:rPr>
                        <a:t> </a:t>
                      </a:r>
                      <a:r>
                        <a:rPr sz="1600" b="1" dirty="0">
                          <a:solidFill>
                            <a:srgbClr val="FFFFFF"/>
                          </a:solidFill>
                          <a:latin typeface="+mn-lt"/>
                          <a:cs typeface="Calibri"/>
                        </a:rPr>
                        <a:t>Management</a:t>
                      </a:r>
                      <a:r>
                        <a:rPr sz="1600" b="1" spc="160" dirty="0">
                          <a:solidFill>
                            <a:srgbClr val="FFFFFF"/>
                          </a:solidFill>
                          <a:latin typeface="+mn-lt"/>
                          <a:cs typeface="Calibri"/>
                        </a:rPr>
                        <a:t> </a:t>
                      </a:r>
                      <a:r>
                        <a:rPr sz="1600" b="1" dirty="0">
                          <a:solidFill>
                            <a:srgbClr val="FFFFFF"/>
                          </a:solidFill>
                          <a:latin typeface="+mn-lt"/>
                          <a:cs typeface="Calibri"/>
                        </a:rPr>
                        <a:t>of</a:t>
                      </a:r>
                      <a:r>
                        <a:rPr sz="1600" b="1" spc="155" dirty="0">
                          <a:solidFill>
                            <a:srgbClr val="FFFFFF"/>
                          </a:solidFill>
                          <a:latin typeface="+mn-lt"/>
                          <a:cs typeface="Calibri"/>
                        </a:rPr>
                        <a:t> </a:t>
                      </a:r>
                      <a:r>
                        <a:rPr sz="1600" b="1" dirty="0">
                          <a:solidFill>
                            <a:srgbClr val="FFFFFF"/>
                          </a:solidFill>
                          <a:latin typeface="+mn-lt"/>
                          <a:cs typeface="Calibri"/>
                        </a:rPr>
                        <a:t>Patients</a:t>
                      </a:r>
                      <a:r>
                        <a:rPr sz="1600" b="1" spc="160" dirty="0">
                          <a:solidFill>
                            <a:srgbClr val="FFFFFF"/>
                          </a:solidFill>
                          <a:latin typeface="+mn-lt"/>
                          <a:cs typeface="Calibri"/>
                        </a:rPr>
                        <a:t> </a:t>
                      </a:r>
                      <a:r>
                        <a:rPr sz="1600" b="1" dirty="0">
                          <a:solidFill>
                            <a:srgbClr val="FFFFFF"/>
                          </a:solidFill>
                          <a:latin typeface="+mn-lt"/>
                          <a:cs typeface="Calibri"/>
                        </a:rPr>
                        <a:t>With</a:t>
                      </a:r>
                      <a:r>
                        <a:rPr sz="1600" b="1" spc="155" dirty="0">
                          <a:solidFill>
                            <a:srgbClr val="FFFFFF"/>
                          </a:solidFill>
                          <a:latin typeface="+mn-lt"/>
                          <a:cs typeface="Calibri"/>
                        </a:rPr>
                        <a:t> </a:t>
                      </a:r>
                      <a:r>
                        <a:rPr sz="1600" b="1" dirty="0">
                          <a:solidFill>
                            <a:srgbClr val="FFFFFF"/>
                          </a:solidFill>
                          <a:latin typeface="+mn-lt"/>
                          <a:cs typeface="Calibri"/>
                        </a:rPr>
                        <a:t>AF</a:t>
                      </a:r>
                      <a:r>
                        <a:rPr sz="1600" b="1" spc="160" dirty="0">
                          <a:solidFill>
                            <a:srgbClr val="FFFFFF"/>
                          </a:solidFill>
                          <a:latin typeface="+mn-lt"/>
                          <a:cs typeface="Calibri"/>
                        </a:rPr>
                        <a:t> </a:t>
                      </a:r>
                      <a:r>
                        <a:rPr sz="1600" b="1" dirty="0">
                          <a:solidFill>
                            <a:srgbClr val="FFFFFF"/>
                          </a:solidFill>
                          <a:latin typeface="+mn-lt"/>
                          <a:cs typeface="Calibri"/>
                        </a:rPr>
                        <a:t>and</a:t>
                      </a:r>
                      <a:r>
                        <a:rPr sz="1600" b="1" spc="155" dirty="0">
                          <a:solidFill>
                            <a:srgbClr val="FFFFFF"/>
                          </a:solidFill>
                          <a:latin typeface="+mn-lt"/>
                          <a:cs typeface="Calibri"/>
                        </a:rPr>
                        <a:t> </a:t>
                      </a:r>
                      <a:r>
                        <a:rPr sz="1600" b="1" spc="-25" dirty="0">
                          <a:solidFill>
                            <a:srgbClr val="FFFFFF"/>
                          </a:solidFill>
                          <a:latin typeface="+mn-lt"/>
                          <a:cs typeface="Calibri"/>
                        </a:rPr>
                        <a:t>ICH</a:t>
                      </a:r>
                      <a:br>
                        <a:rPr lang="en-US" sz="1600" b="1" spc="-25" dirty="0">
                          <a:solidFill>
                            <a:srgbClr val="FFFFFF"/>
                          </a:solidFill>
                          <a:latin typeface="+mn-lt"/>
                          <a:cs typeface="Calibri"/>
                        </a:rPr>
                      </a:br>
                      <a:r>
                        <a:rPr sz="1600" b="1" spc="20" dirty="0">
                          <a:solidFill>
                            <a:srgbClr val="FFFFFF"/>
                          </a:solidFill>
                          <a:latin typeface="+mn-lt"/>
                          <a:cs typeface="Calibri"/>
                        </a:rPr>
                        <a:t>Referenced</a:t>
                      </a:r>
                      <a:r>
                        <a:rPr sz="1600" b="1" spc="75" dirty="0">
                          <a:solidFill>
                            <a:srgbClr val="FFFFFF"/>
                          </a:solidFill>
                          <a:latin typeface="+mn-lt"/>
                          <a:cs typeface="Calibri"/>
                        </a:rPr>
                        <a:t> </a:t>
                      </a:r>
                      <a:r>
                        <a:rPr sz="1600" b="1" spc="20" dirty="0">
                          <a:solidFill>
                            <a:srgbClr val="FFFFFF"/>
                          </a:solidFill>
                          <a:latin typeface="+mn-lt"/>
                          <a:cs typeface="Calibri"/>
                        </a:rPr>
                        <a:t>studies</a:t>
                      </a:r>
                      <a:r>
                        <a:rPr sz="1600" b="1" spc="90" dirty="0">
                          <a:solidFill>
                            <a:srgbClr val="FFFFFF"/>
                          </a:solidFill>
                          <a:latin typeface="+mn-lt"/>
                          <a:cs typeface="Calibri"/>
                        </a:rPr>
                        <a:t> </a:t>
                      </a:r>
                      <a:r>
                        <a:rPr sz="1600" b="1" spc="20" dirty="0">
                          <a:solidFill>
                            <a:srgbClr val="FFFFFF"/>
                          </a:solidFill>
                          <a:latin typeface="+mn-lt"/>
                          <a:cs typeface="Calibri"/>
                        </a:rPr>
                        <a:t>that</a:t>
                      </a:r>
                      <a:r>
                        <a:rPr sz="1600" b="1" spc="90" dirty="0">
                          <a:solidFill>
                            <a:srgbClr val="FFFFFF"/>
                          </a:solidFill>
                          <a:latin typeface="+mn-lt"/>
                          <a:cs typeface="Calibri"/>
                        </a:rPr>
                        <a:t> </a:t>
                      </a:r>
                      <a:r>
                        <a:rPr sz="1600" b="1" spc="20" dirty="0">
                          <a:solidFill>
                            <a:srgbClr val="FFFFFF"/>
                          </a:solidFill>
                          <a:latin typeface="+mn-lt"/>
                          <a:cs typeface="Calibri"/>
                        </a:rPr>
                        <a:t>support</a:t>
                      </a:r>
                      <a:r>
                        <a:rPr sz="1600" b="1" spc="85" dirty="0">
                          <a:solidFill>
                            <a:srgbClr val="FFFFFF"/>
                          </a:solidFill>
                          <a:latin typeface="+mn-lt"/>
                          <a:cs typeface="Calibri"/>
                        </a:rPr>
                        <a:t> </a:t>
                      </a:r>
                      <a:r>
                        <a:rPr sz="1600" b="1" spc="20" dirty="0">
                          <a:solidFill>
                            <a:srgbClr val="FFFFFF"/>
                          </a:solidFill>
                          <a:latin typeface="+mn-lt"/>
                          <a:cs typeface="Calibri"/>
                        </a:rPr>
                        <a:t>the</a:t>
                      </a:r>
                      <a:r>
                        <a:rPr sz="1600" b="1" spc="90" dirty="0">
                          <a:solidFill>
                            <a:srgbClr val="FFFFFF"/>
                          </a:solidFill>
                          <a:latin typeface="+mn-lt"/>
                          <a:cs typeface="Calibri"/>
                        </a:rPr>
                        <a:t> </a:t>
                      </a:r>
                      <a:r>
                        <a:rPr sz="1600" b="1" spc="20" dirty="0">
                          <a:solidFill>
                            <a:srgbClr val="FFFFFF"/>
                          </a:solidFill>
                          <a:latin typeface="+mn-lt"/>
                          <a:cs typeface="Calibri"/>
                        </a:rPr>
                        <a:t>recommendations</a:t>
                      </a:r>
                      <a:r>
                        <a:rPr sz="1600" b="1" spc="90" dirty="0">
                          <a:solidFill>
                            <a:srgbClr val="FFFFFF"/>
                          </a:solidFill>
                          <a:latin typeface="+mn-lt"/>
                          <a:cs typeface="Calibri"/>
                        </a:rPr>
                        <a:t> </a:t>
                      </a:r>
                      <a:r>
                        <a:rPr sz="1600" b="1" spc="-25" dirty="0">
                          <a:solidFill>
                            <a:srgbClr val="FFFFFF"/>
                          </a:solidFill>
                          <a:latin typeface="+mn-lt"/>
                          <a:cs typeface="Calibri"/>
                        </a:rPr>
                        <a:t>ar</a:t>
                      </a:r>
                      <a:r>
                        <a:rPr lang="en-US" sz="1600" b="1" spc="-25" dirty="0">
                          <a:solidFill>
                            <a:srgbClr val="FFFFFF"/>
                          </a:solidFill>
                          <a:latin typeface="+mn-lt"/>
                          <a:cs typeface="Calibri"/>
                        </a:rPr>
                        <a:t>e </a:t>
                      </a:r>
                      <a:r>
                        <a:rPr sz="1600" b="1" spc="20" dirty="0">
                          <a:solidFill>
                            <a:srgbClr val="FFFFFF"/>
                          </a:solidFill>
                          <a:latin typeface="+mn-lt"/>
                          <a:cs typeface="Calibri"/>
                        </a:rPr>
                        <a:t>summarized</a:t>
                      </a:r>
                      <a:r>
                        <a:rPr sz="1600" b="1" spc="60" dirty="0">
                          <a:solidFill>
                            <a:srgbClr val="FFFFFF"/>
                          </a:solidFill>
                          <a:latin typeface="+mn-lt"/>
                          <a:cs typeface="Calibri"/>
                        </a:rPr>
                        <a:t> </a:t>
                      </a:r>
                      <a:r>
                        <a:rPr sz="1600" b="1" spc="20" dirty="0">
                          <a:solidFill>
                            <a:srgbClr val="FFFFFF"/>
                          </a:solidFill>
                          <a:latin typeface="+mn-lt"/>
                          <a:cs typeface="Calibri"/>
                        </a:rPr>
                        <a:t>in</a:t>
                      </a:r>
                      <a:r>
                        <a:rPr sz="1600" b="1" spc="65" dirty="0">
                          <a:solidFill>
                            <a:srgbClr val="FFFFFF"/>
                          </a:solidFill>
                          <a:latin typeface="+mn-lt"/>
                          <a:cs typeface="Calibri"/>
                        </a:rPr>
                        <a:t> </a:t>
                      </a:r>
                      <a:r>
                        <a:rPr sz="1600" b="1" spc="20" dirty="0">
                          <a:solidFill>
                            <a:schemeClr val="bg1"/>
                          </a:solidFill>
                          <a:latin typeface="+mn-lt"/>
                          <a:cs typeface="Calibri"/>
                        </a:rPr>
                        <a:t>the</a:t>
                      </a:r>
                      <a:r>
                        <a:rPr sz="1600" b="1" spc="60" dirty="0">
                          <a:solidFill>
                            <a:schemeClr val="bg1"/>
                          </a:solidFill>
                          <a:latin typeface="+mn-lt"/>
                          <a:cs typeface="Calibri"/>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Online</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Data</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10" dirty="0">
                          <a:solidFill>
                            <a:schemeClr val="bg1"/>
                          </a:solidFill>
                          <a:latin typeface="+mn-lt"/>
                          <a:cs typeface="Calibri"/>
                          <a:hlinkClick r:id="rId3">
                            <a:extLst>
                              <a:ext uri="{A12FA001-AC4F-418D-AE19-62706E023703}">
                                <ahyp:hlinkClr xmlns:ahyp="http://schemas.microsoft.com/office/drawing/2018/hyperlinkcolor" val="tx"/>
                              </a:ext>
                            </a:extLst>
                          </a:hlinkClick>
                        </a:rPr>
                        <a:t>Supplement</a:t>
                      </a:r>
                      <a:r>
                        <a:rPr sz="1600" b="1" spc="-10" dirty="0">
                          <a:solidFill>
                            <a:srgbClr val="FFFFFF"/>
                          </a:solidFill>
                          <a:latin typeface="+mn-lt"/>
                          <a:cs typeface="Calibri"/>
                        </a:rPr>
                        <a:t>.</a:t>
                      </a:r>
                      <a:endParaRPr sz="1600" dirty="0">
                        <a:latin typeface="+mn-lt"/>
                        <a:cs typeface="Calibri"/>
                      </a:endParaRPr>
                    </a:p>
                  </a:txBody>
                  <a:tcPr marL="182880" marR="0" marT="182880" marB="18288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305317">
                <a:tc>
                  <a:txBody>
                    <a:bodyPr/>
                    <a:lstStyle/>
                    <a:p>
                      <a:pPr algn="ctr">
                        <a:lnSpc>
                          <a:spcPct val="100000"/>
                        </a:lnSpc>
                        <a:spcBef>
                          <a:spcPts val="305"/>
                        </a:spcBef>
                      </a:pPr>
                      <a:r>
                        <a:rPr sz="1600" b="1" spc="50" dirty="0">
                          <a:solidFill>
                            <a:schemeClr val="bg1"/>
                          </a:solidFill>
                          <a:latin typeface="+mn-lt"/>
                          <a:cs typeface="Calibri"/>
                        </a:rPr>
                        <a:t>COR</a:t>
                      </a:r>
                      <a:endParaRPr sz="1600" dirty="0">
                        <a:solidFill>
                          <a:schemeClr val="bg1"/>
                        </a:solidFill>
                        <a:latin typeface="+mn-lt"/>
                        <a:cs typeface="Calibri"/>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algn="ctr">
                        <a:lnSpc>
                          <a:spcPct val="100000"/>
                        </a:lnSpc>
                        <a:spcBef>
                          <a:spcPts val="305"/>
                        </a:spcBef>
                      </a:pPr>
                      <a:r>
                        <a:rPr sz="1600" b="1" spc="40" dirty="0">
                          <a:solidFill>
                            <a:schemeClr val="bg1"/>
                          </a:solidFill>
                          <a:latin typeface="+mn-lt"/>
                          <a:cs typeface="Calibri"/>
                        </a:rPr>
                        <a:t>LOE</a:t>
                      </a:r>
                      <a:endParaRPr sz="1600" dirty="0">
                        <a:solidFill>
                          <a:schemeClr val="bg1"/>
                        </a:solidFill>
                        <a:latin typeface="+mn-lt"/>
                        <a:cs typeface="Calibri"/>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marL="52069">
                        <a:lnSpc>
                          <a:spcPct val="100000"/>
                        </a:lnSpc>
                        <a:spcBef>
                          <a:spcPts val="305"/>
                        </a:spcBef>
                      </a:pPr>
                      <a:r>
                        <a:rPr sz="1600" b="1" spc="-10" dirty="0">
                          <a:solidFill>
                            <a:schemeClr val="bg1"/>
                          </a:solidFill>
                          <a:latin typeface="+mn-lt"/>
                          <a:cs typeface="Calibri"/>
                        </a:rPr>
                        <a:t>Recommendations</a:t>
                      </a:r>
                      <a:endParaRPr sz="1600" dirty="0">
                        <a:solidFill>
                          <a:schemeClr val="bg1"/>
                        </a:solidFill>
                        <a:latin typeface="+mn-lt"/>
                        <a:cs typeface="Calibri"/>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extLst>
                  <a:ext uri="{0D108BD9-81ED-4DB2-BD59-A6C34878D82A}">
                    <a16:rowId xmlns:a16="http://schemas.microsoft.com/office/drawing/2014/main" val="10001"/>
                  </a:ext>
                </a:extLst>
              </a:tr>
              <a:tr h="1319621">
                <a:tc>
                  <a:txBody>
                    <a:bodyPr/>
                    <a:lstStyle/>
                    <a:p>
                      <a:pPr algn="ctr">
                        <a:lnSpc>
                          <a:spcPct val="100000"/>
                        </a:lnSpc>
                      </a:pPr>
                      <a:r>
                        <a:rPr sz="1600" b="1" spc="-25" dirty="0">
                          <a:solidFill>
                            <a:schemeClr val="bg1"/>
                          </a:solidFill>
                          <a:latin typeface="+mn-lt"/>
                          <a:cs typeface="Gill Sans MT"/>
                        </a:rPr>
                        <a:t>2a</a:t>
                      </a:r>
                      <a:endParaRPr sz="16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solidFill>
                  </a:tcPr>
                </a:tc>
                <a:tc>
                  <a:txBody>
                    <a:bodyPr/>
                    <a:lstStyle/>
                    <a:p>
                      <a:pPr algn="ctr">
                        <a:lnSpc>
                          <a:spcPct val="100000"/>
                        </a:lnSpc>
                      </a:pPr>
                      <a:r>
                        <a:rPr sz="1600" b="1" spc="-40" dirty="0">
                          <a:solidFill>
                            <a:schemeClr val="bg1"/>
                          </a:solidFill>
                          <a:latin typeface="+mn-lt"/>
                          <a:cs typeface="Gill Sans MT"/>
                        </a:rPr>
                        <a:t>C-</a:t>
                      </a:r>
                      <a:r>
                        <a:rPr sz="1600" b="1" spc="-25" dirty="0">
                          <a:solidFill>
                            <a:schemeClr val="bg1"/>
                          </a:solidFill>
                          <a:latin typeface="+mn-lt"/>
                          <a:cs typeface="Gill Sans MT"/>
                        </a:rPr>
                        <a:t>LD</a:t>
                      </a:r>
                      <a:endParaRPr sz="16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lumMod val="60000"/>
                        <a:lumOff val="40000"/>
                      </a:schemeClr>
                    </a:solidFill>
                  </a:tcPr>
                </a:tc>
                <a:tc>
                  <a:txBody>
                    <a:bodyPr/>
                    <a:lstStyle/>
                    <a:p>
                      <a:pPr marL="396240" marR="46355" indent="-342900">
                        <a:lnSpc>
                          <a:spcPct val="107200"/>
                        </a:lnSpc>
                        <a:spcBef>
                          <a:spcPts val="229"/>
                        </a:spcBef>
                        <a:buFont typeface="+mj-lt"/>
                        <a:buAutoNum type="arabicPeriod"/>
                      </a:pPr>
                      <a:r>
                        <a:rPr sz="1600" spc="-20" dirty="0">
                          <a:solidFill>
                            <a:srgbClr val="231F20"/>
                          </a:solidFill>
                          <a:latin typeface="+mn-lt"/>
                          <a:cs typeface="Arial"/>
                        </a:rPr>
                        <a:t>In</a:t>
                      </a:r>
                      <a:r>
                        <a:rPr sz="1600" spc="-15" dirty="0">
                          <a:solidFill>
                            <a:srgbClr val="231F20"/>
                          </a:solidFill>
                          <a:latin typeface="+mn-lt"/>
                          <a:cs typeface="Arial"/>
                        </a:rPr>
                        <a:t> </a:t>
                      </a:r>
                      <a:r>
                        <a:rPr sz="1600" spc="-20" dirty="0">
                          <a:solidFill>
                            <a:srgbClr val="231F20"/>
                          </a:solidFill>
                          <a:latin typeface="+mn-lt"/>
                          <a:cs typeface="Arial"/>
                        </a:rPr>
                        <a:t>patients</a:t>
                      </a:r>
                      <a:r>
                        <a:rPr sz="1600" spc="-15" dirty="0">
                          <a:solidFill>
                            <a:srgbClr val="231F20"/>
                          </a:solidFill>
                          <a:latin typeface="+mn-lt"/>
                          <a:cs typeface="Arial"/>
                        </a:rPr>
                        <a:t> </a:t>
                      </a:r>
                      <a:r>
                        <a:rPr sz="1600" spc="-10" dirty="0">
                          <a:solidFill>
                            <a:srgbClr val="231F20"/>
                          </a:solidFill>
                          <a:latin typeface="+mn-lt"/>
                          <a:cs typeface="Arial"/>
                        </a:rPr>
                        <a:t>with</a:t>
                      </a:r>
                      <a:r>
                        <a:rPr sz="1600" spc="-20" dirty="0">
                          <a:solidFill>
                            <a:srgbClr val="231F20"/>
                          </a:solidFill>
                          <a:latin typeface="+mn-lt"/>
                          <a:cs typeface="Arial"/>
                        </a:rPr>
                        <a:t> </a:t>
                      </a:r>
                      <a:r>
                        <a:rPr sz="1600" dirty="0">
                          <a:solidFill>
                            <a:srgbClr val="231F20"/>
                          </a:solidFill>
                          <a:latin typeface="+mn-lt"/>
                          <a:cs typeface="Arial"/>
                        </a:rPr>
                        <a:t>AF</a:t>
                      </a:r>
                      <a:r>
                        <a:rPr sz="1600" spc="-15" dirty="0">
                          <a:solidFill>
                            <a:srgbClr val="231F20"/>
                          </a:solidFill>
                          <a:latin typeface="+mn-lt"/>
                          <a:cs typeface="Arial"/>
                        </a:rPr>
                        <a:t> </a:t>
                      </a:r>
                      <a:r>
                        <a:rPr sz="1600" spc="-25" dirty="0">
                          <a:solidFill>
                            <a:srgbClr val="231F20"/>
                          </a:solidFill>
                          <a:latin typeface="+mn-lt"/>
                          <a:cs typeface="Arial"/>
                        </a:rPr>
                        <a:t>and</a:t>
                      </a:r>
                      <a:r>
                        <a:rPr sz="1600" spc="-20" dirty="0">
                          <a:solidFill>
                            <a:srgbClr val="231F20"/>
                          </a:solidFill>
                          <a:latin typeface="+mn-lt"/>
                          <a:cs typeface="Arial"/>
                        </a:rPr>
                        <a:t> conditions</a:t>
                      </a:r>
                      <a:r>
                        <a:rPr sz="1600" spc="-15" dirty="0">
                          <a:solidFill>
                            <a:srgbClr val="231F20"/>
                          </a:solidFill>
                          <a:latin typeface="+mn-lt"/>
                          <a:cs typeface="Arial"/>
                        </a:rPr>
                        <a:t> </a:t>
                      </a:r>
                      <a:r>
                        <a:rPr sz="1600" spc="-25" dirty="0">
                          <a:solidFill>
                            <a:srgbClr val="231F20"/>
                          </a:solidFill>
                          <a:latin typeface="+mn-lt"/>
                          <a:cs typeface="Arial"/>
                        </a:rPr>
                        <a:t>associated</a:t>
                      </a:r>
                      <a:r>
                        <a:rPr sz="1600" spc="-15" dirty="0">
                          <a:solidFill>
                            <a:srgbClr val="231F20"/>
                          </a:solidFill>
                          <a:latin typeface="+mn-lt"/>
                          <a:cs typeface="Arial"/>
                        </a:rPr>
                        <a:t> </a:t>
                      </a:r>
                      <a:r>
                        <a:rPr sz="1600" spc="-20" dirty="0">
                          <a:solidFill>
                            <a:srgbClr val="231F20"/>
                          </a:solidFill>
                          <a:latin typeface="+mn-lt"/>
                          <a:cs typeface="Arial"/>
                        </a:rPr>
                        <a:t>wit</a:t>
                      </a:r>
                      <a:r>
                        <a:rPr lang="en-US" sz="1600" spc="-20" dirty="0">
                          <a:solidFill>
                            <a:srgbClr val="231F20"/>
                          </a:solidFill>
                          <a:latin typeface="+mn-lt"/>
                          <a:cs typeface="Arial"/>
                        </a:rPr>
                        <a:t>h </a:t>
                      </a:r>
                      <a:r>
                        <a:rPr sz="1600" spc="-35" dirty="0">
                          <a:solidFill>
                            <a:srgbClr val="231F20"/>
                          </a:solidFill>
                          <a:latin typeface="+mn-lt"/>
                          <a:cs typeface="Arial"/>
                        </a:rPr>
                        <a:t>very</a:t>
                      </a:r>
                      <a:r>
                        <a:rPr sz="1600" spc="-5" dirty="0">
                          <a:solidFill>
                            <a:srgbClr val="231F20"/>
                          </a:solidFill>
                          <a:latin typeface="+mn-lt"/>
                          <a:cs typeface="Arial"/>
                        </a:rPr>
                        <a:t> </a:t>
                      </a:r>
                      <a:r>
                        <a:rPr sz="1600" spc="-10" dirty="0">
                          <a:solidFill>
                            <a:srgbClr val="231F20"/>
                          </a:solidFill>
                          <a:latin typeface="+mn-lt"/>
                          <a:cs typeface="Arial"/>
                        </a:rPr>
                        <a:t>high</a:t>
                      </a:r>
                      <a:r>
                        <a:rPr sz="1600" dirty="0">
                          <a:solidFill>
                            <a:srgbClr val="231F20"/>
                          </a:solidFill>
                          <a:latin typeface="+mn-lt"/>
                          <a:cs typeface="Arial"/>
                        </a:rPr>
                        <a:t> </a:t>
                      </a:r>
                      <a:r>
                        <a:rPr sz="1600" spc="-10" dirty="0">
                          <a:solidFill>
                            <a:srgbClr val="231F20"/>
                          </a:solidFill>
                          <a:latin typeface="+mn-lt"/>
                          <a:cs typeface="Arial"/>
                        </a:rPr>
                        <a:t>risk</a:t>
                      </a:r>
                      <a:r>
                        <a:rPr sz="1600" dirty="0">
                          <a:solidFill>
                            <a:srgbClr val="231F20"/>
                          </a:solidFill>
                          <a:latin typeface="+mn-lt"/>
                          <a:cs typeface="Arial"/>
                        </a:rPr>
                        <a:t> of </a:t>
                      </a:r>
                      <a:r>
                        <a:rPr sz="1600" spc="-25" dirty="0">
                          <a:solidFill>
                            <a:srgbClr val="231F20"/>
                          </a:solidFill>
                          <a:latin typeface="+mn-lt"/>
                          <a:cs typeface="Arial"/>
                        </a:rPr>
                        <a:t>thromboembolic</a:t>
                      </a:r>
                      <a:r>
                        <a:rPr sz="1600" dirty="0">
                          <a:solidFill>
                            <a:srgbClr val="231F20"/>
                          </a:solidFill>
                          <a:latin typeface="+mn-lt"/>
                          <a:cs typeface="Arial"/>
                        </a:rPr>
                        <a:t> </a:t>
                      </a:r>
                      <a:r>
                        <a:rPr sz="1600" spc="-30" dirty="0">
                          <a:solidFill>
                            <a:srgbClr val="231F20"/>
                          </a:solidFill>
                          <a:latin typeface="+mn-lt"/>
                          <a:cs typeface="Arial"/>
                        </a:rPr>
                        <a:t>events</a:t>
                      </a:r>
                      <a:r>
                        <a:rPr sz="1600" dirty="0">
                          <a:solidFill>
                            <a:srgbClr val="231F20"/>
                          </a:solidFill>
                          <a:latin typeface="+mn-lt"/>
                          <a:cs typeface="Arial"/>
                        </a:rPr>
                        <a:t> </a:t>
                      </a:r>
                      <a:r>
                        <a:rPr sz="1600" spc="-10" dirty="0">
                          <a:solidFill>
                            <a:srgbClr val="231F20"/>
                          </a:solidFill>
                          <a:latin typeface="+mn-lt"/>
                          <a:cs typeface="Arial"/>
                        </a:rPr>
                        <a:t>(&gt;5%/year)</a:t>
                      </a:r>
                      <a:r>
                        <a:rPr lang="en-US" sz="1600" spc="-10" dirty="0">
                          <a:solidFill>
                            <a:srgbClr val="231F20"/>
                          </a:solidFill>
                          <a:latin typeface="+mn-lt"/>
                          <a:cs typeface="Arial"/>
                        </a:rPr>
                        <a:t>, </a:t>
                      </a:r>
                      <a:r>
                        <a:rPr sz="1600" spc="-25" dirty="0">
                          <a:solidFill>
                            <a:srgbClr val="231F20"/>
                          </a:solidFill>
                          <a:latin typeface="+mn-lt"/>
                          <a:cs typeface="Arial"/>
                        </a:rPr>
                        <a:t>such</a:t>
                      </a:r>
                      <a:r>
                        <a:rPr sz="1600" spc="-20" dirty="0">
                          <a:solidFill>
                            <a:srgbClr val="231F20"/>
                          </a:solidFill>
                          <a:latin typeface="+mn-lt"/>
                          <a:cs typeface="Arial"/>
                        </a:rPr>
                        <a:t> </a:t>
                      </a:r>
                      <a:r>
                        <a:rPr sz="1600" spc="-30" dirty="0">
                          <a:solidFill>
                            <a:srgbClr val="231F20"/>
                          </a:solidFill>
                          <a:latin typeface="+mn-lt"/>
                          <a:cs typeface="Arial"/>
                        </a:rPr>
                        <a:t>as</a:t>
                      </a:r>
                      <a:r>
                        <a:rPr sz="1600" spc="-20" dirty="0">
                          <a:solidFill>
                            <a:srgbClr val="231F20"/>
                          </a:solidFill>
                          <a:latin typeface="+mn-lt"/>
                          <a:cs typeface="Arial"/>
                        </a:rPr>
                        <a:t> </a:t>
                      </a:r>
                      <a:r>
                        <a:rPr sz="1600" spc="-25" dirty="0">
                          <a:solidFill>
                            <a:srgbClr val="231F20"/>
                          </a:solidFill>
                          <a:latin typeface="+mn-lt"/>
                          <a:cs typeface="Arial"/>
                        </a:rPr>
                        <a:t>rheumatic</a:t>
                      </a:r>
                      <a:r>
                        <a:rPr sz="1600" spc="-20" dirty="0">
                          <a:solidFill>
                            <a:srgbClr val="231F20"/>
                          </a:solidFill>
                          <a:latin typeface="+mn-lt"/>
                          <a:cs typeface="Arial"/>
                        </a:rPr>
                        <a:t> heart</a:t>
                      </a:r>
                      <a:r>
                        <a:rPr sz="1600" spc="-15" dirty="0">
                          <a:solidFill>
                            <a:srgbClr val="231F20"/>
                          </a:solidFill>
                          <a:latin typeface="+mn-lt"/>
                          <a:cs typeface="Arial"/>
                        </a:rPr>
                        <a:t> </a:t>
                      </a:r>
                      <a:r>
                        <a:rPr sz="1600" spc="-30" dirty="0">
                          <a:solidFill>
                            <a:srgbClr val="231F20"/>
                          </a:solidFill>
                          <a:latin typeface="+mn-lt"/>
                          <a:cs typeface="Arial"/>
                        </a:rPr>
                        <a:t>disease</a:t>
                      </a:r>
                      <a:r>
                        <a:rPr sz="1600" spc="-20" dirty="0">
                          <a:solidFill>
                            <a:srgbClr val="231F20"/>
                          </a:solidFill>
                          <a:latin typeface="+mn-lt"/>
                          <a:cs typeface="Arial"/>
                        </a:rPr>
                        <a:t> </a:t>
                      </a:r>
                      <a:r>
                        <a:rPr sz="1600" dirty="0">
                          <a:solidFill>
                            <a:srgbClr val="231F20"/>
                          </a:solidFill>
                          <a:latin typeface="+mn-lt"/>
                          <a:cs typeface="Arial"/>
                        </a:rPr>
                        <a:t>or</a:t>
                      </a:r>
                      <a:r>
                        <a:rPr sz="1600" spc="-20" dirty="0">
                          <a:solidFill>
                            <a:srgbClr val="231F20"/>
                          </a:solidFill>
                          <a:latin typeface="+mn-lt"/>
                          <a:cs typeface="Arial"/>
                        </a:rPr>
                        <a:t> </a:t>
                      </a:r>
                      <a:r>
                        <a:rPr sz="1600" dirty="0">
                          <a:solidFill>
                            <a:srgbClr val="231F20"/>
                          </a:solidFill>
                          <a:latin typeface="+mn-lt"/>
                          <a:cs typeface="Arial"/>
                        </a:rPr>
                        <a:t>a</a:t>
                      </a:r>
                      <a:r>
                        <a:rPr sz="1600" spc="-15" dirty="0">
                          <a:solidFill>
                            <a:srgbClr val="231F20"/>
                          </a:solidFill>
                          <a:latin typeface="+mn-lt"/>
                          <a:cs typeface="Arial"/>
                        </a:rPr>
                        <a:t> </a:t>
                      </a:r>
                      <a:r>
                        <a:rPr sz="1600" spc="-10" dirty="0">
                          <a:solidFill>
                            <a:srgbClr val="231F20"/>
                          </a:solidFill>
                          <a:latin typeface="+mn-lt"/>
                          <a:cs typeface="Arial"/>
                        </a:rPr>
                        <a:t>mechanica</a:t>
                      </a:r>
                      <a:r>
                        <a:rPr lang="en-US" sz="1600" spc="-10" dirty="0">
                          <a:solidFill>
                            <a:srgbClr val="231F20"/>
                          </a:solidFill>
                          <a:latin typeface="+mn-lt"/>
                          <a:cs typeface="Arial"/>
                        </a:rPr>
                        <a:t>l </a:t>
                      </a:r>
                      <a:r>
                        <a:rPr sz="1600" spc="-20" dirty="0">
                          <a:solidFill>
                            <a:srgbClr val="231F20"/>
                          </a:solidFill>
                          <a:latin typeface="+mn-lt"/>
                          <a:cs typeface="Arial"/>
                        </a:rPr>
                        <a:t>heart</a:t>
                      </a:r>
                      <a:r>
                        <a:rPr sz="1600" dirty="0">
                          <a:solidFill>
                            <a:srgbClr val="231F20"/>
                          </a:solidFill>
                          <a:latin typeface="+mn-lt"/>
                          <a:cs typeface="Arial"/>
                        </a:rPr>
                        <a:t> </a:t>
                      </a:r>
                      <a:r>
                        <a:rPr sz="1600" spc="-55" dirty="0">
                          <a:solidFill>
                            <a:srgbClr val="231F20"/>
                          </a:solidFill>
                          <a:latin typeface="+mn-lt"/>
                          <a:cs typeface="Arial"/>
                        </a:rPr>
                        <a:t>valve,</a:t>
                      </a:r>
                      <a:r>
                        <a:rPr sz="1600" dirty="0">
                          <a:solidFill>
                            <a:srgbClr val="231F20"/>
                          </a:solidFill>
                          <a:latin typeface="+mn-lt"/>
                          <a:cs typeface="Arial"/>
                        </a:rPr>
                        <a:t> </a:t>
                      </a:r>
                      <a:r>
                        <a:rPr sz="1600" spc="-25" dirty="0">
                          <a:solidFill>
                            <a:srgbClr val="231F20"/>
                          </a:solidFill>
                          <a:latin typeface="+mn-lt"/>
                          <a:cs typeface="Arial"/>
                        </a:rPr>
                        <a:t>early</a:t>
                      </a:r>
                      <a:r>
                        <a:rPr sz="1600" spc="5" dirty="0">
                          <a:solidFill>
                            <a:srgbClr val="231F20"/>
                          </a:solidFill>
                          <a:latin typeface="+mn-lt"/>
                          <a:cs typeface="Arial"/>
                        </a:rPr>
                        <a:t> </a:t>
                      </a:r>
                      <a:r>
                        <a:rPr sz="1600" dirty="0">
                          <a:solidFill>
                            <a:srgbClr val="231F20"/>
                          </a:solidFill>
                          <a:latin typeface="+mn-lt"/>
                          <a:cs typeface="Arial"/>
                        </a:rPr>
                        <a:t>(1-2 </a:t>
                      </a:r>
                      <a:r>
                        <a:rPr sz="1600" spc="-20" dirty="0">
                          <a:solidFill>
                            <a:srgbClr val="231F20"/>
                          </a:solidFill>
                          <a:latin typeface="+mn-lt"/>
                          <a:cs typeface="Arial"/>
                        </a:rPr>
                        <a:t>weeks)</a:t>
                      </a:r>
                      <a:r>
                        <a:rPr sz="1600" dirty="0">
                          <a:solidFill>
                            <a:srgbClr val="231F20"/>
                          </a:solidFill>
                          <a:latin typeface="+mn-lt"/>
                          <a:cs typeface="Arial"/>
                        </a:rPr>
                        <a:t> </a:t>
                      </a:r>
                      <a:r>
                        <a:rPr sz="1600" spc="-25" dirty="0">
                          <a:solidFill>
                            <a:srgbClr val="231F20"/>
                          </a:solidFill>
                          <a:latin typeface="+mn-lt"/>
                          <a:cs typeface="Arial"/>
                        </a:rPr>
                        <a:t>resumption</a:t>
                      </a:r>
                      <a:r>
                        <a:rPr sz="1600" spc="5" dirty="0">
                          <a:solidFill>
                            <a:srgbClr val="231F20"/>
                          </a:solidFill>
                          <a:latin typeface="+mn-lt"/>
                          <a:cs typeface="Arial"/>
                        </a:rPr>
                        <a:t> </a:t>
                      </a:r>
                      <a:r>
                        <a:rPr sz="1600" dirty="0">
                          <a:solidFill>
                            <a:srgbClr val="231F20"/>
                          </a:solidFill>
                          <a:latin typeface="+mn-lt"/>
                          <a:cs typeface="Arial"/>
                        </a:rPr>
                        <a:t>of </a:t>
                      </a:r>
                      <a:r>
                        <a:rPr sz="1600" spc="-10" dirty="0">
                          <a:solidFill>
                            <a:srgbClr val="231F20"/>
                          </a:solidFill>
                          <a:latin typeface="+mn-lt"/>
                          <a:cs typeface="Arial"/>
                        </a:rPr>
                        <a:t>antico</a:t>
                      </a:r>
                      <a:r>
                        <a:rPr sz="1600" spc="-20" dirty="0">
                          <a:solidFill>
                            <a:srgbClr val="231F20"/>
                          </a:solidFill>
                          <a:latin typeface="+mn-lt"/>
                          <a:cs typeface="Arial"/>
                        </a:rPr>
                        <a:t>agulation </a:t>
                      </a:r>
                      <a:r>
                        <a:rPr sz="1600" spc="-10" dirty="0">
                          <a:solidFill>
                            <a:srgbClr val="231F20"/>
                          </a:solidFill>
                          <a:latin typeface="+mn-lt"/>
                          <a:cs typeface="Arial"/>
                        </a:rPr>
                        <a:t>after</a:t>
                      </a:r>
                      <a:r>
                        <a:rPr sz="1600" spc="-20" dirty="0">
                          <a:solidFill>
                            <a:srgbClr val="231F20"/>
                          </a:solidFill>
                          <a:latin typeface="+mn-lt"/>
                          <a:cs typeface="Arial"/>
                        </a:rPr>
                        <a:t> </a:t>
                      </a:r>
                      <a:r>
                        <a:rPr sz="1600" dirty="0">
                          <a:solidFill>
                            <a:srgbClr val="231F20"/>
                          </a:solidFill>
                          <a:latin typeface="+mn-lt"/>
                          <a:cs typeface="Arial"/>
                        </a:rPr>
                        <a:t>ICH</a:t>
                      </a:r>
                      <a:r>
                        <a:rPr sz="1600" spc="-20" dirty="0">
                          <a:solidFill>
                            <a:srgbClr val="231F20"/>
                          </a:solidFill>
                          <a:latin typeface="+mn-lt"/>
                          <a:cs typeface="Arial"/>
                        </a:rPr>
                        <a:t> </a:t>
                      </a:r>
                      <a:r>
                        <a:rPr sz="1600" dirty="0">
                          <a:solidFill>
                            <a:srgbClr val="231F20"/>
                          </a:solidFill>
                          <a:latin typeface="+mn-lt"/>
                          <a:cs typeface="Arial"/>
                        </a:rPr>
                        <a:t>is</a:t>
                      </a:r>
                      <a:r>
                        <a:rPr sz="1600" spc="-20" dirty="0">
                          <a:solidFill>
                            <a:srgbClr val="231F20"/>
                          </a:solidFill>
                          <a:latin typeface="+mn-lt"/>
                          <a:cs typeface="Arial"/>
                        </a:rPr>
                        <a:t> </a:t>
                      </a:r>
                      <a:r>
                        <a:rPr sz="1600" spc="-25" dirty="0">
                          <a:solidFill>
                            <a:srgbClr val="231F20"/>
                          </a:solidFill>
                          <a:latin typeface="+mn-lt"/>
                          <a:cs typeface="Arial"/>
                        </a:rPr>
                        <a:t>reasonable</a:t>
                      </a:r>
                      <a:r>
                        <a:rPr sz="1600" spc="-20" dirty="0">
                          <a:solidFill>
                            <a:srgbClr val="231F20"/>
                          </a:solidFill>
                          <a:latin typeface="+mn-lt"/>
                          <a:cs typeface="Arial"/>
                        </a:rPr>
                        <a:t> </a:t>
                      </a:r>
                      <a:r>
                        <a:rPr sz="1600" dirty="0">
                          <a:solidFill>
                            <a:srgbClr val="231F20"/>
                          </a:solidFill>
                          <a:latin typeface="+mn-lt"/>
                          <a:cs typeface="Arial"/>
                        </a:rPr>
                        <a:t>to</a:t>
                      </a:r>
                      <a:r>
                        <a:rPr sz="1600" spc="-20" dirty="0">
                          <a:solidFill>
                            <a:srgbClr val="231F20"/>
                          </a:solidFill>
                          <a:latin typeface="+mn-lt"/>
                          <a:cs typeface="Arial"/>
                        </a:rPr>
                        <a:t> reduce </a:t>
                      </a:r>
                      <a:r>
                        <a:rPr sz="1600" spc="-10" dirty="0">
                          <a:solidFill>
                            <a:srgbClr val="231F20"/>
                          </a:solidFill>
                          <a:latin typeface="+mn-lt"/>
                          <a:cs typeface="Arial"/>
                        </a:rPr>
                        <a:t>the</a:t>
                      </a:r>
                      <a:r>
                        <a:rPr sz="1600" spc="-20" dirty="0">
                          <a:solidFill>
                            <a:srgbClr val="231F20"/>
                          </a:solidFill>
                          <a:latin typeface="+mn-lt"/>
                          <a:cs typeface="Arial"/>
                        </a:rPr>
                        <a:t> ris</a:t>
                      </a:r>
                      <a:r>
                        <a:rPr lang="en-US" sz="1600" spc="-20" dirty="0">
                          <a:solidFill>
                            <a:srgbClr val="231F20"/>
                          </a:solidFill>
                          <a:latin typeface="+mn-lt"/>
                          <a:cs typeface="Arial"/>
                        </a:rPr>
                        <a:t>k </a:t>
                      </a:r>
                      <a:r>
                        <a:rPr sz="1600" dirty="0">
                          <a:solidFill>
                            <a:srgbClr val="231F20"/>
                          </a:solidFill>
                          <a:latin typeface="+mn-lt"/>
                          <a:cs typeface="Arial"/>
                        </a:rPr>
                        <a:t>of</a:t>
                      </a:r>
                      <a:r>
                        <a:rPr sz="1600" spc="20" dirty="0">
                          <a:solidFill>
                            <a:srgbClr val="231F20"/>
                          </a:solidFill>
                          <a:latin typeface="+mn-lt"/>
                          <a:cs typeface="Arial"/>
                        </a:rPr>
                        <a:t> </a:t>
                      </a:r>
                      <a:r>
                        <a:rPr sz="1600" spc="-25" dirty="0">
                          <a:solidFill>
                            <a:srgbClr val="231F20"/>
                          </a:solidFill>
                          <a:latin typeface="+mn-lt"/>
                          <a:cs typeface="Arial"/>
                        </a:rPr>
                        <a:t>thromboembolic</a:t>
                      </a:r>
                      <a:r>
                        <a:rPr sz="1600" spc="25" dirty="0">
                          <a:solidFill>
                            <a:srgbClr val="231F20"/>
                          </a:solidFill>
                          <a:latin typeface="+mn-lt"/>
                          <a:cs typeface="Arial"/>
                        </a:rPr>
                        <a:t> </a:t>
                      </a:r>
                      <a:r>
                        <a:rPr sz="1600" spc="-10" dirty="0">
                          <a:solidFill>
                            <a:srgbClr val="231F20"/>
                          </a:solidFill>
                          <a:latin typeface="+mn-lt"/>
                          <a:cs typeface="Arial"/>
                        </a:rPr>
                        <a:t>events.</a:t>
                      </a:r>
                      <a:r>
                        <a:rPr sz="1600" spc="-15" baseline="34722" dirty="0">
                          <a:solidFill>
                            <a:srgbClr val="231F20"/>
                          </a:solidFill>
                          <a:latin typeface="+mn-lt"/>
                          <a:cs typeface="Arial"/>
                        </a:rPr>
                        <a:t>1</a:t>
                      </a:r>
                      <a:endParaRPr sz="1600" baseline="34722" dirty="0">
                        <a:latin typeface="+mn-lt"/>
                        <a:cs typeface="Arial"/>
                      </a:endParaRPr>
                    </a:p>
                  </a:txBody>
                  <a:tcPr marL="0" marR="0" marT="29209"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985761">
                <a:tc>
                  <a:txBody>
                    <a:bodyPr/>
                    <a:lstStyle/>
                    <a:p>
                      <a:pPr algn="ctr">
                        <a:lnSpc>
                          <a:spcPct val="100000"/>
                        </a:lnSpc>
                      </a:pPr>
                      <a:r>
                        <a:rPr sz="1600" b="1" spc="-25" dirty="0">
                          <a:solidFill>
                            <a:schemeClr val="bg1"/>
                          </a:solidFill>
                          <a:latin typeface="+mn-lt"/>
                          <a:cs typeface="Gill Sans MT"/>
                        </a:rPr>
                        <a:t>2b</a:t>
                      </a:r>
                      <a:endParaRPr sz="1600" dirty="0">
                        <a:solidFill>
                          <a:schemeClr val="bg1"/>
                        </a:solidFill>
                        <a:latin typeface="+mn-lt"/>
                        <a:cs typeface="Gill Sans MT"/>
                      </a:endParaRPr>
                    </a:p>
                  </a:txBody>
                  <a:tcPr marL="0" marR="0" marT="10033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lumMod val="50000"/>
                      </a:schemeClr>
                    </a:solidFill>
                  </a:tcPr>
                </a:tc>
                <a:tc>
                  <a:txBody>
                    <a:bodyPr/>
                    <a:lstStyle/>
                    <a:p>
                      <a:pPr algn="ctr">
                        <a:lnSpc>
                          <a:spcPct val="100000"/>
                        </a:lnSpc>
                      </a:pPr>
                      <a:r>
                        <a:rPr sz="1600" b="1" spc="-40" dirty="0">
                          <a:solidFill>
                            <a:schemeClr val="bg1"/>
                          </a:solidFill>
                          <a:latin typeface="+mn-lt"/>
                          <a:cs typeface="Gill Sans MT"/>
                        </a:rPr>
                        <a:t>C-</a:t>
                      </a:r>
                      <a:r>
                        <a:rPr sz="1600" b="1" spc="-25" dirty="0">
                          <a:solidFill>
                            <a:schemeClr val="bg1"/>
                          </a:solidFill>
                          <a:latin typeface="+mn-lt"/>
                          <a:cs typeface="Gill Sans MT"/>
                        </a:rPr>
                        <a:t>LD</a:t>
                      </a:r>
                      <a:endParaRPr sz="1600" dirty="0">
                        <a:solidFill>
                          <a:schemeClr val="bg1"/>
                        </a:solidFill>
                        <a:latin typeface="+mn-lt"/>
                        <a:cs typeface="Gill Sans MT"/>
                      </a:endParaRPr>
                    </a:p>
                  </a:txBody>
                  <a:tcPr marL="0" marR="0" marT="10033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lumMod val="60000"/>
                        <a:lumOff val="40000"/>
                      </a:schemeClr>
                    </a:solidFill>
                  </a:tcPr>
                </a:tc>
                <a:tc>
                  <a:txBody>
                    <a:bodyPr/>
                    <a:lstStyle/>
                    <a:p>
                      <a:pPr marL="396240" marR="54610" indent="-342900">
                        <a:lnSpc>
                          <a:spcPct val="107200"/>
                        </a:lnSpc>
                        <a:spcBef>
                          <a:spcPts val="185"/>
                        </a:spcBef>
                        <a:buFont typeface="+mj-lt"/>
                        <a:buAutoNum type="arabicPeriod" startAt="2"/>
                      </a:pPr>
                      <a:r>
                        <a:rPr sz="1600" spc="-40" dirty="0">
                          <a:solidFill>
                            <a:srgbClr val="231F20"/>
                          </a:solidFill>
                          <a:latin typeface="+mn-lt"/>
                          <a:cs typeface="Arial"/>
                        </a:rPr>
                        <a:t>In</a:t>
                      </a:r>
                      <a:r>
                        <a:rPr sz="1600" spc="-15" dirty="0">
                          <a:solidFill>
                            <a:srgbClr val="231F20"/>
                          </a:solidFill>
                          <a:latin typeface="+mn-lt"/>
                          <a:cs typeface="Arial"/>
                        </a:rPr>
                        <a:t> </a:t>
                      </a:r>
                      <a:r>
                        <a:rPr sz="1600" spc="-30" dirty="0">
                          <a:solidFill>
                            <a:srgbClr val="231F20"/>
                          </a:solidFill>
                          <a:latin typeface="+mn-lt"/>
                          <a:cs typeface="Arial"/>
                        </a:rPr>
                        <a:t>patients</a:t>
                      </a:r>
                      <a:r>
                        <a:rPr sz="1600" spc="-20" dirty="0">
                          <a:solidFill>
                            <a:srgbClr val="231F20"/>
                          </a:solidFill>
                          <a:latin typeface="+mn-lt"/>
                          <a:cs typeface="Arial"/>
                        </a:rPr>
                        <a:t> with</a:t>
                      </a:r>
                      <a:r>
                        <a:rPr sz="1600" spc="-15" dirty="0">
                          <a:solidFill>
                            <a:srgbClr val="231F20"/>
                          </a:solidFill>
                          <a:latin typeface="+mn-lt"/>
                          <a:cs typeface="Arial"/>
                        </a:rPr>
                        <a:t> </a:t>
                      </a:r>
                      <a:r>
                        <a:rPr sz="1600" spc="-30" dirty="0">
                          <a:solidFill>
                            <a:srgbClr val="231F20"/>
                          </a:solidFill>
                          <a:latin typeface="+mn-lt"/>
                          <a:cs typeface="Arial"/>
                        </a:rPr>
                        <a:t>AF</a:t>
                      </a:r>
                      <a:r>
                        <a:rPr sz="1600" spc="-15" dirty="0">
                          <a:solidFill>
                            <a:srgbClr val="231F20"/>
                          </a:solidFill>
                          <a:latin typeface="+mn-lt"/>
                          <a:cs typeface="Arial"/>
                        </a:rPr>
                        <a:t> </a:t>
                      </a:r>
                      <a:r>
                        <a:rPr sz="1600" spc="-45" dirty="0">
                          <a:solidFill>
                            <a:srgbClr val="231F20"/>
                          </a:solidFill>
                          <a:latin typeface="+mn-lt"/>
                          <a:cs typeface="Arial"/>
                        </a:rPr>
                        <a:t>and</a:t>
                      </a:r>
                      <a:r>
                        <a:rPr sz="1600" spc="-20" dirty="0">
                          <a:solidFill>
                            <a:srgbClr val="231F20"/>
                          </a:solidFill>
                          <a:latin typeface="+mn-lt"/>
                          <a:cs typeface="Arial"/>
                        </a:rPr>
                        <a:t> </a:t>
                      </a:r>
                      <a:r>
                        <a:rPr sz="1600" spc="-40" dirty="0">
                          <a:solidFill>
                            <a:srgbClr val="231F20"/>
                          </a:solidFill>
                          <a:latin typeface="+mn-lt"/>
                          <a:cs typeface="Arial"/>
                        </a:rPr>
                        <a:t>ICH,</a:t>
                      </a:r>
                      <a:r>
                        <a:rPr sz="1600" spc="-15" dirty="0">
                          <a:solidFill>
                            <a:srgbClr val="231F20"/>
                          </a:solidFill>
                          <a:latin typeface="+mn-lt"/>
                          <a:cs typeface="Arial"/>
                        </a:rPr>
                        <a:t> </a:t>
                      </a:r>
                      <a:r>
                        <a:rPr sz="1600" spc="-40" dirty="0">
                          <a:solidFill>
                            <a:srgbClr val="231F20"/>
                          </a:solidFill>
                          <a:latin typeface="+mn-lt"/>
                          <a:cs typeface="Arial"/>
                        </a:rPr>
                        <a:t>delayed</a:t>
                      </a:r>
                      <a:r>
                        <a:rPr sz="1600" spc="-15" dirty="0">
                          <a:solidFill>
                            <a:srgbClr val="231F20"/>
                          </a:solidFill>
                          <a:latin typeface="+mn-lt"/>
                          <a:cs typeface="Arial"/>
                        </a:rPr>
                        <a:t> </a:t>
                      </a:r>
                      <a:r>
                        <a:rPr sz="1600" spc="-10" dirty="0">
                          <a:solidFill>
                            <a:srgbClr val="231F20"/>
                          </a:solidFill>
                          <a:latin typeface="+mn-lt"/>
                          <a:cs typeface="Arial"/>
                        </a:rPr>
                        <a:t>(4-</a:t>
                      </a:r>
                      <a:r>
                        <a:rPr sz="1600" dirty="0">
                          <a:solidFill>
                            <a:srgbClr val="231F20"/>
                          </a:solidFill>
                          <a:latin typeface="+mn-lt"/>
                          <a:cs typeface="Arial"/>
                        </a:rPr>
                        <a:t>8</a:t>
                      </a:r>
                      <a:r>
                        <a:rPr sz="1600" spc="-20" dirty="0">
                          <a:solidFill>
                            <a:srgbClr val="231F20"/>
                          </a:solidFill>
                          <a:latin typeface="+mn-lt"/>
                          <a:cs typeface="Arial"/>
                        </a:rPr>
                        <a:t> </a:t>
                      </a:r>
                      <a:r>
                        <a:rPr sz="1600" spc="-10" dirty="0">
                          <a:solidFill>
                            <a:srgbClr val="231F20"/>
                          </a:solidFill>
                          <a:latin typeface="+mn-lt"/>
                          <a:cs typeface="Arial"/>
                        </a:rPr>
                        <a:t>weeks</a:t>
                      </a:r>
                      <a:r>
                        <a:rPr lang="en-US" sz="1600" spc="-10" dirty="0">
                          <a:solidFill>
                            <a:srgbClr val="231F20"/>
                          </a:solidFill>
                          <a:latin typeface="+mn-lt"/>
                          <a:cs typeface="Arial"/>
                        </a:rPr>
                        <a:t>) </a:t>
                      </a:r>
                      <a:r>
                        <a:rPr sz="1600" spc="-40" dirty="0">
                          <a:solidFill>
                            <a:srgbClr val="231F20"/>
                          </a:solidFill>
                          <a:latin typeface="+mn-lt"/>
                          <a:cs typeface="Arial"/>
                        </a:rPr>
                        <a:t>resumption</a:t>
                      </a:r>
                      <a:r>
                        <a:rPr sz="1600" spc="20" dirty="0">
                          <a:solidFill>
                            <a:srgbClr val="231F20"/>
                          </a:solidFill>
                          <a:latin typeface="+mn-lt"/>
                          <a:cs typeface="Arial"/>
                        </a:rPr>
                        <a:t> </a:t>
                      </a:r>
                      <a:r>
                        <a:rPr sz="1600" dirty="0">
                          <a:solidFill>
                            <a:srgbClr val="231F20"/>
                          </a:solidFill>
                          <a:latin typeface="+mn-lt"/>
                          <a:cs typeface="Arial"/>
                        </a:rPr>
                        <a:t>of</a:t>
                      </a:r>
                      <a:r>
                        <a:rPr sz="1600" spc="20" dirty="0">
                          <a:solidFill>
                            <a:srgbClr val="231F20"/>
                          </a:solidFill>
                          <a:latin typeface="+mn-lt"/>
                          <a:cs typeface="Arial"/>
                        </a:rPr>
                        <a:t> </a:t>
                      </a:r>
                      <a:r>
                        <a:rPr sz="1600" spc="-35" dirty="0">
                          <a:solidFill>
                            <a:srgbClr val="231F20"/>
                          </a:solidFill>
                          <a:latin typeface="+mn-lt"/>
                          <a:cs typeface="Arial"/>
                        </a:rPr>
                        <a:t>anticoagulation</a:t>
                      </a:r>
                      <a:r>
                        <a:rPr sz="1600" spc="20" dirty="0">
                          <a:solidFill>
                            <a:srgbClr val="231F20"/>
                          </a:solidFill>
                          <a:latin typeface="+mn-lt"/>
                          <a:cs typeface="Arial"/>
                        </a:rPr>
                        <a:t> </a:t>
                      </a:r>
                      <a:r>
                        <a:rPr sz="1600" spc="-60" dirty="0">
                          <a:solidFill>
                            <a:srgbClr val="231F20"/>
                          </a:solidFill>
                          <a:latin typeface="+mn-lt"/>
                          <a:cs typeface="Arial"/>
                        </a:rPr>
                        <a:t>may</a:t>
                      </a:r>
                      <a:r>
                        <a:rPr sz="1600" spc="20" dirty="0">
                          <a:solidFill>
                            <a:srgbClr val="231F20"/>
                          </a:solidFill>
                          <a:latin typeface="+mn-lt"/>
                          <a:cs typeface="Arial"/>
                        </a:rPr>
                        <a:t> </a:t>
                      </a:r>
                      <a:r>
                        <a:rPr sz="1600" spc="-30" dirty="0">
                          <a:solidFill>
                            <a:srgbClr val="231F20"/>
                          </a:solidFill>
                          <a:latin typeface="+mn-lt"/>
                          <a:cs typeface="Arial"/>
                        </a:rPr>
                        <a:t>be</a:t>
                      </a:r>
                      <a:r>
                        <a:rPr sz="1600" spc="20" dirty="0">
                          <a:solidFill>
                            <a:srgbClr val="231F20"/>
                          </a:solidFill>
                          <a:latin typeface="+mn-lt"/>
                          <a:cs typeface="Arial"/>
                        </a:rPr>
                        <a:t> </a:t>
                      </a:r>
                      <a:r>
                        <a:rPr sz="1600" spc="-35" dirty="0">
                          <a:solidFill>
                            <a:srgbClr val="231F20"/>
                          </a:solidFill>
                          <a:latin typeface="+mn-lt"/>
                          <a:cs typeface="Arial"/>
                        </a:rPr>
                        <a:t>considered</a:t>
                      </a:r>
                      <a:r>
                        <a:rPr sz="1600" spc="20" dirty="0">
                          <a:solidFill>
                            <a:srgbClr val="231F20"/>
                          </a:solidFill>
                          <a:latin typeface="+mn-lt"/>
                          <a:cs typeface="Arial"/>
                        </a:rPr>
                        <a:t> </a:t>
                      </a:r>
                      <a:r>
                        <a:rPr sz="1600" spc="-25" dirty="0">
                          <a:solidFill>
                            <a:srgbClr val="231F20"/>
                          </a:solidFill>
                          <a:latin typeface="+mn-lt"/>
                          <a:cs typeface="Arial"/>
                        </a:rPr>
                        <a:t>t</a:t>
                      </a:r>
                      <a:r>
                        <a:rPr lang="en-US" sz="1600" spc="-25" dirty="0">
                          <a:solidFill>
                            <a:srgbClr val="231F20"/>
                          </a:solidFill>
                          <a:latin typeface="+mn-lt"/>
                          <a:cs typeface="Arial"/>
                        </a:rPr>
                        <a:t>o </a:t>
                      </a:r>
                      <a:r>
                        <a:rPr sz="1600" spc="-35" dirty="0">
                          <a:solidFill>
                            <a:srgbClr val="231F20"/>
                          </a:solidFill>
                          <a:latin typeface="+mn-lt"/>
                          <a:cs typeface="Arial"/>
                        </a:rPr>
                        <a:t>balance</a:t>
                      </a:r>
                      <a:r>
                        <a:rPr sz="1600" spc="-5" dirty="0">
                          <a:solidFill>
                            <a:srgbClr val="231F20"/>
                          </a:solidFill>
                          <a:latin typeface="+mn-lt"/>
                          <a:cs typeface="Arial"/>
                        </a:rPr>
                        <a:t> </a:t>
                      </a:r>
                      <a:r>
                        <a:rPr sz="1600" spc="-20" dirty="0">
                          <a:solidFill>
                            <a:srgbClr val="231F20"/>
                          </a:solidFill>
                          <a:latin typeface="+mn-lt"/>
                          <a:cs typeface="Arial"/>
                        </a:rPr>
                        <a:t>the</a:t>
                      </a:r>
                      <a:r>
                        <a:rPr sz="1600" spc="-5" dirty="0">
                          <a:solidFill>
                            <a:srgbClr val="231F20"/>
                          </a:solidFill>
                          <a:latin typeface="+mn-lt"/>
                          <a:cs typeface="Arial"/>
                        </a:rPr>
                        <a:t> </a:t>
                      </a:r>
                      <a:r>
                        <a:rPr sz="1600" spc="-25" dirty="0">
                          <a:solidFill>
                            <a:srgbClr val="231F20"/>
                          </a:solidFill>
                          <a:latin typeface="+mn-lt"/>
                          <a:cs typeface="Arial"/>
                        </a:rPr>
                        <a:t>risks</a:t>
                      </a:r>
                      <a:r>
                        <a:rPr sz="1600" spc="-5" dirty="0">
                          <a:solidFill>
                            <a:srgbClr val="231F20"/>
                          </a:solidFill>
                          <a:latin typeface="+mn-lt"/>
                          <a:cs typeface="Arial"/>
                        </a:rPr>
                        <a:t> </a:t>
                      </a:r>
                      <a:r>
                        <a:rPr sz="1600" dirty="0">
                          <a:solidFill>
                            <a:srgbClr val="231F20"/>
                          </a:solidFill>
                          <a:latin typeface="+mn-lt"/>
                          <a:cs typeface="Arial"/>
                        </a:rPr>
                        <a:t>of</a:t>
                      </a:r>
                      <a:r>
                        <a:rPr sz="1600" spc="-5" dirty="0">
                          <a:solidFill>
                            <a:srgbClr val="231F20"/>
                          </a:solidFill>
                          <a:latin typeface="+mn-lt"/>
                          <a:cs typeface="Arial"/>
                        </a:rPr>
                        <a:t> </a:t>
                      </a:r>
                      <a:r>
                        <a:rPr sz="1600" spc="-35" dirty="0">
                          <a:solidFill>
                            <a:srgbClr val="231F20"/>
                          </a:solidFill>
                          <a:latin typeface="+mn-lt"/>
                          <a:cs typeface="Arial"/>
                        </a:rPr>
                        <a:t>thromboembolic</a:t>
                      </a:r>
                      <a:r>
                        <a:rPr sz="1600" spc="-5" dirty="0">
                          <a:solidFill>
                            <a:srgbClr val="231F20"/>
                          </a:solidFill>
                          <a:latin typeface="+mn-lt"/>
                          <a:cs typeface="Arial"/>
                        </a:rPr>
                        <a:t> </a:t>
                      </a:r>
                      <a:r>
                        <a:rPr sz="1600" spc="-45" dirty="0">
                          <a:solidFill>
                            <a:srgbClr val="231F20"/>
                          </a:solidFill>
                          <a:latin typeface="+mn-lt"/>
                          <a:cs typeface="Arial"/>
                        </a:rPr>
                        <a:t>and</a:t>
                      </a:r>
                      <a:r>
                        <a:rPr sz="1600" spc="-5" dirty="0">
                          <a:solidFill>
                            <a:srgbClr val="231F20"/>
                          </a:solidFill>
                          <a:latin typeface="+mn-lt"/>
                          <a:cs typeface="Arial"/>
                        </a:rPr>
                        <a:t> </a:t>
                      </a:r>
                      <a:r>
                        <a:rPr sz="1600" spc="-30" dirty="0">
                          <a:solidFill>
                            <a:srgbClr val="231F20"/>
                          </a:solidFill>
                          <a:latin typeface="+mn-lt"/>
                          <a:cs typeface="Arial"/>
                        </a:rPr>
                        <a:t>hemorrhagic</a:t>
                      </a:r>
                      <a:r>
                        <a:rPr lang="en-US" sz="1600" spc="-30" dirty="0">
                          <a:solidFill>
                            <a:srgbClr val="231F20"/>
                          </a:solidFill>
                          <a:latin typeface="+mn-lt"/>
                          <a:cs typeface="Arial"/>
                        </a:rPr>
                        <a:t> </a:t>
                      </a:r>
                      <a:r>
                        <a:rPr sz="1600" spc="-35" dirty="0">
                          <a:solidFill>
                            <a:srgbClr val="231F20"/>
                          </a:solidFill>
                          <a:latin typeface="+mn-lt"/>
                          <a:cs typeface="Arial"/>
                        </a:rPr>
                        <a:t>complications</a:t>
                      </a:r>
                      <a:r>
                        <a:rPr sz="1600" dirty="0">
                          <a:solidFill>
                            <a:srgbClr val="231F20"/>
                          </a:solidFill>
                          <a:latin typeface="+mn-lt"/>
                          <a:cs typeface="Arial"/>
                        </a:rPr>
                        <a:t> </a:t>
                      </a:r>
                      <a:r>
                        <a:rPr sz="1600" spc="-20" dirty="0">
                          <a:solidFill>
                            <a:srgbClr val="231F20"/>
                          </a:solidFill>
                          <a:latin typeface="+mn-lt"/>
                          <a:cs typeface="Arial"/>
                        </a:rPr>
                        <a:t>after</a:t>
                      </a:r>
                      <a:r>
                        <a:rPr sz="1600" spc="5" dirty="0">
                          <a:solidFill>
                            <a:srgbClr val="231F20"/>
                          </a:solidFill>
                          <a:latin typeface="+mn-lt"/>
                          <a:cs typeface="Arial"/>
                        </a:rPr>
                        <a:t> </a:t>
                      </a:r>
                      <a:r>
                        <a:rPr sz="1600" spc="-25" dirty="0">
                          <a:solidFill>
                            <a:srgbClr val="231F20"/>
                          </a:solidFill>
                          <a:latin typeface="+mn-lt"/>
                          <a:cs typeface="Arial"/>
                        </a:rPr>
                        <a:t>careful</a:t>
                      </a:r>
                      <a:r>
                        <a:rPr sz="1600" spc="5" dirty="0">
                          <a:solidFill>
                            <a:srgbClr val="231F20"/>
                          </a:solidFill>
                          <a:latin typeface="+mn-lt"/>
                          <a:cs typeface="Arial"/>
                        </a:rPr>
                        <a:t> </a:t>
                      </a:r>
                      <a:r>
                        <a:rPr sz="1600" spc="-20" dirty="0">
                          <a:solidFill>
                            <a:srgbClr val="231F20"/>
                          </a:solidFill>
                          <a:latin typeface="+mn-lt"/>
                          <a:cs typeface="Arial"/>
                        </a:rPr>
                        <a:t>risk</a:t>
                      </a:r>
                      <a:r>
                        <a:rPr lang="en-US" sz="1600" spc="5" dirty="0">
                          <a:solidFill>
                            <a:srgbClr val="231F20"/>
                          </a:solidFill>
                          <a:latin typeface="+mn-lt"/>
                          <a:cs typeface="Arial"/>
                        </a:rPr>
                        <a:t>-</a:t>
                      </a:r>
                      <a:r>
                        <a:rPr sz="1600" spc="-25" dirty="0">
                          <a:solidFill>
                            <a:srgbClr val="231F20"/>
                          </a:solidFill>
                          <a:latin typeface="+mn-lt"/>
                          <a:cs typeface="Arial"/>
                        </a:rPr>
                        <a:t>benefit</a:t>
                      </a:r>
                      <a:r>
                        <a:rPr sz="1600" spc="5" dirty="0">
                          <a:solidFill>
                            <a:srgbClr val="231F20"/>
                          </a:solidFill>
                          <a:latin typeface="+mn-lt"/>
                          <a:cs typeface="Arial"/>
                        </a:rPr>
                        <a:t> </a:t>
                      </a:r>
                      <a:r>
                        <a:rPr sz="1600" spc="-25" dirty="0">
                          <a:solidFill>
                            <a:srgbClr val="231F20"/>
                          </a:solidFill>
                          <a:latin typeface="+mn-lt"/>
                          <a:cs typeface="Arial"/>
                        </a:rPr>
                        <a:t>assessment.</a:t>
                      </a:r>
                      <a:r>
                        <a:rPr sz="1600" spc="-37" baseline="34722" dirty="0">
                          <a:solidFill>
                            <a:srgbClr val="231F20"/>
                          </a:solidFill>
                          <a:latin typeface="+mn-lt"/>
                          <a:cs typeface="Arial"/>
                        </a:rPr>
                        <a:t>2–5</a:t>
                      </a:r>
                      <a:endParaRPr sz="1600" baseline="34722" dirty="0">
                        <a:latin typeface="+mn-lt"/>
                        <a:cs typeface="Arial"/>
                      </a:endParaRPr>
                    </a:p>
                  </a:txBody>
                  <a:tcPr marL="0" marR="0" marT="2349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3"/>
                  </a:ext>
                </a:extLst>
              </a:tr>
              <a:tr h="985761">
                <a:tc>
                  <a:txBody>
                    <a:bodyPr/>
                    <a:lstStyle/>
                    <a:p>
                      <a:pPr algn="ctr">
                        <a:lnSpc>
                          <a:spcPct val="100000"/>
                        </a:lnSpc>
                      </a:pPr>
                      <a:r>
                        <a:rPr sz="1600" b="1" spc="-25" dirty="0">
                          <a:solidFill>
                            <a:schemeClr val="bg1"/>
                          </a:solidFill>
                          <a:latin typeface="+mn-lt"/>
                          <a:cs typeface="Gill Sans MT"/>
                        </a:rPr>
                        <a:t>2b</a:t>
                      </a:r>
                      <a:endParaRPr sz="16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lumMod val="50000"/>
                      </a:schemeClr>
                    </a:solidFill>
                  </a:tcPr>
                </a:tc>
                <a:tc>
                  <a:txBody>
                    <a:bodyPr/>
                    <a:lstStyle/>
                    <a:p>
                      <a:pPr algn="ctr">
                        <a:lnSpc>
                          <a:spcPct val="100000"/>
                        </a:lnSpc>
                      </a:pPr>
                      <a:r>
                        <a:rPr sz="1600" b="1" spc="-25" dirty="0">
                          <a:solidFill>
                            <a:schemeClr val="bg1"/>
                          </a:solidFill>
                          <a:latin typeface="+mn-lt"/>
                          <a:cs typeface="Gill Sans MT"/>
                        </a:rPr>
                        <a:t>B-NR</a:t>
                      </a:r>
                      <a:endParaRPr sz="16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396240" marR="154305" indent="-342900">
                        <a:lnSpc>
                          <a:spcPct val="107200"/>
                        </a:lnSpc>
                        <a:spcBef>
                          <a:spcPts val="185"/>
                        </a:spcBef>
                        <a:buFont typeface="+mj-lt"/>
                        <a:buAutoNum type="arabicPeriod" startAt="3"/>
                      </a:pPr>
                      <a:r>
                        <a:rPr sz="1600" spc="-20" dirty="0">
                          <a:solidFill>
                            <a:srgbClr val="231F20"/>
                          </a:solidFill>
                          <a:latin typeface="+mn-lt"/>
                          <a:cs typeface="Arial"/>
                        </a:rPr>
                        <a:t>In</a:t>
                      </a:r>
                      <a:r>
                        <a:rPr sz="1600" spc="-15" dirty="0">
                          <a:solidFill>
                            <a:srgbClr val="231F20"/>
                          </a:solidFill>
                          <a:latin typeface="+mn-lt"/>
                          <a:cs typeface="Arial"/>
                        </a:rPr>
                        <a:t> </a:t>
                      </a:r>
                      <a:r>
                        <a:rPr sz="1600" spc="-20" dirty="0">
                          <a:solidFill>
                            <a:srgbClr val="231F20"/>
                          </a:solidFill>
                          <a:latin typeface="+mn-lt"/>
                          <a:cs typeface="Arial"/>
                        </a:rPr>
                        <a:t>patients</a:t>
                      </a:r>
                      <a:r>
                        <a:rPr sz="1600" spc="-15" dirty="0">
                          <a:solidFill>
                            <a:srgbClr val="231F20"/>
                          </a:solidFill>
                          <a:latin typeface="+mn-lt"/>
                          <a:cs typeface="Arial"/>
                        </a:rPr>
                        <a:t> </a:t>
                      </a:r>
                      <a:r>
                        <a:rPr sz="1600" spc="-10" dirty="0">
                          <a:solidFill>
                            <a:srgbClr val="231F20"/>
                          </a:solidFill>
                          <a:latin typeface="+mn-lt"/>
                          <a:cs typeface="Arial"/>
                        </a:rPr>
                        <a:t>with</a:t>
                      </a:r>
                      <a:r>
                        <a:rPr sz="1600" spc="-20" dirty="0">
                          <a:solidFill>
                            <a:srgbClr val="231F20"/>
                          </a:solidFill>
                          <a:latin typeface="+mn-lt"/>
                          <a:cs typeface="Arial"/>
                        </a:rPr>
                        <a:t> </a:t>
                      </a:r>
                      <a:r>
                        <a:rPr sz="1600" dirty="0">
                          <a:solidFill>
                            <a:srgbClr val="231F20"/>
                          </a:solidFill>
                          <a:latin typeface="+mn-lt"/>
                          <a:cs typeface="Arial"/>
                        </a:rPr>
                        <a:t>AF</a:t>
                      </a:r>
                      <a:r>
                        <a:rPr sz="1600" spc="-15" dirty="0">
                          <a:solidFill>
                            <a:srgbClr val="231F20"/>
                          </a:solidFill>
                          <a:latin typeface="+mn-lt"/>
                          <a:cs typeface="Arial"/>
                        </a:rPr>
                        <a:t> </a:t>
                      </a:r>
                      <a:r>
                        <a:rPr sz="1600" spc="-25" dirty="0">
                          <a:solidFill>
                            <a:srgbClr val="231F20"/>
                          </a:solidFill>
                          <a:latin typeface="+mn-lt"/>
                          <a:cs typeface="Arial"/>
                        </a:rPr>
                        <a:t>and</a:t>
                      </a:r>
                      <a:r>
                        <a:rPr sz="1600" spc="-20" dirty="0">
                          <a:solidFill>
                            <a:srgbClr val="231F20"/>
                          </a:solidFill>
                          <a:latin typeface="+mn-lt"/>
                          <a:cs typeface="Arial"/>
                        </a:rPr>
                        <a:t> conditions</a:t>
                      </a:r>
                      <a:r>
                        <a:rPr sz="1600" spc="-15" dirty="0">
                          <a:solidFill>
                            <a:srgbClr val="231F20"/>
                          </a:solidFill>
                          <a:latin typeface="+mn-lt"/>
                          <a:cs typeface="Arial"/>
                        </a:rPr>
                        <a:t> </a:t>
                      </a:r>
                      <a:r>
                        <a:rPr sz="1600" spc="-25" dirty="0">
                          <a:solidFill>
                            <a:srgbClr val="231F20"/>
                          </a:solidFill>
                          <a:latin typeface="+mn-lt"/>
                          <a:cs typeface="Arial"/>
                        </a:rPr>
                        <a:t>associated</a:t>
                      </a:r>
                      <a:r>
                        <a:rPr sz="1600" spc="-15" dirty="0">
                          <a:solidFill>
                            <a:srgbClr val="231F20"/>
                          </a:solidFill>
                          <a:latin typeface="+mn-lt"/>
                          <a:cs typeface="Arial"/>
                        </a:rPr>
                        <a:t> </a:t>
                      </a:r>
                      <a:r>
                        <a:rPr sz="1600" spc="-20" dirty="0">
                          <a:solidFill>
                            <a:srgbClr val="231F20"/>
                          </a:solidFill>
                          <a:latin typeface="+mn-lt"/>
                          <a:cs typeface="Arial"/>
                        </a:rPr>
                        <a:t>wit</a:t>
                      </a:r>
                      <a:r>
                        <a:rPr lang="en-US" sz="1600" spc="-20" dirty="0">
                          <a:solidFill>
                            <a:srgbClr val="231F20"/>
                          </a:solidFill>
                          <a:latin typeface="+mn-lt"/>
                          <a:cs typeface="Arial"/>
                        </a:rPr>
                        <a:t>h </a:t>
                      </a:r>
                      <a:r>
                        <a:rPr sz="1600" spc="-10" dirty="0">
                          <a:solidFill>
                            <a:srgbClr val="231F20"/>
                          </a:solidFill>
                          <a:latin typeface="+mn-lt"/>
                          <a:cs typeface="Arial"/>
                        </a:rPr>
                        <a:t>high</a:t>
                      </a:r>
                      <a:r>
                        <a:rPr sz="1600" spc="-15" dirty="0">
                          <a:solidFill>
                            <a:srgbClr val="231F20"/>
                          </a:solidFill>
                          <a:latin typeface="+mn-lt"/>
                          <a:cs typeface="Arial"/>
                        </a:rPr>
                        <a:t> </a:t>
                      </a:r>
                      <a:r>
                        <a:rPr sz="1600" spc="-10" dirty="0">
                          <a:solidFill>
                            <a:srgbClr val="231F20"/>
                          </a:solidFill>
                          <a:latin typeface="+mn-lt"/>
                          <a:cs typeface="Arial"/>
                        </a:rPr>
                        <a:t>risk</a:t>
                      </a:r>
                      <a:r>
                        <a:rPr sz="1600" spc="-15" dirty="0">
                          <a:solidFill>
                            <a:srgbClr val="231F20"/>
                          </a:solidFill>
                          <a:latin typeface="+mn-lt"/>
                          <a:cs typeface="Arial"/>
                        </a:rPr>
                        <a:t> </a:t>
                      </a:r>
                      <a:r>
                        <a:rPr sz="1600" dirty="0">
                          <a:solidFill>
                            <a:srgbClr val="231F20"/>
                          </a:solidFill>
                          <a:latin typeface="+mn-lt"/>
                          <a:cs typeface="Arial"/>
                        </a:rPr>
                        <a:t>of</a:t>
                      </a:r>
                      <a:r>
                        <a:rPr sz="1600" spc="-15" dirty="0">
                          <a:solidFill>
                            <a:srgbClr val="231F20"/>
                          </a:solidFill>
                          <a:latin typeface="+mn-lt"/>
                          <a:cs typeface="Arial"/>
                        </a:rPr>
                        <a:t> </a:t>
                      </a:r>
                      <a:r>
                        <a:rPr sz="1600" spc="-20" dirty="0">
                          <a:solidFill>
                            <a:srgbClr val="231F20"/>
                          </a:solidFill>
                          <a:latin typeface="+mn-lt"/>
                          <a:cs typeface="Arial"/>
                        </a:rPr>
                        <a:t>recurrent</a:t>
                      </a:r>
                      <a:r>
                        <a:rPr sz="1600" spc="-15" dirty="0">
                          <a:solidFill>
                            <a:srgbClr val="231F20"/>
                          </a:solidFill>
                          <a:latin typeface="+mn-lt"/>
                          <a:cs typeface="Arial"/>
                        </a:rPr>
                        <a:t> </a:t>
                      </a:r>
                      <a:r>
                        <a:rPr sz="1600" dirty="0">
                          <a:solidFill>
                            <a:srgbClr val="231F20"/>
                          </a:solidFill>
                          <a:latin typeface="+mn-lt"/>
                          <a:cs typeface="Arial"/>
                        </a:rPr>
                        <a:t>ICH</a:t>
                      </a:r>
                      <a:r>
                        <a:rPr sz="1600" spc="-15" dirty="0">
                          <a:solidFill>
                            <a:srgbClr val="231F20"/>
                          </a:solidFill>
                          <a:latin typeface="+mn-lt"/>
                          <a:cs typeface="Arial"/>
                        </a:rPr>
                        <a:t> </a:t>
                      </a:r>
                      <a:r>
                        <a:rPr sz="1600" spc="-30" dirty="0">
                          <a:solidFill>
                            <a:srgbClr val="231F20"/>
                          </a:solidFill>
                          <a:latin typeface="+mn-lt"/>
                          <a:cs typeface="Arial"/>
                        </a:rPr>
                        <a:t>(e</a:t>
                      </a:r>
                      <a:r>
                        <a:rPr lang="en-US" sz="1600" spc="-30" dirty="0">
                          <a:solidFill>
                            <a:srgbClr val="231F20"/>
                          </a:solidFill>
                          <a:latin typeface="+mn-lt"/>
                          <a:cs typeface="Arial"/>
                        </a:rPr>
                        <a:t>.</a:t>
                      </a:r>
                      <a:r>
                        <a:rPr sz="1600" spc="-30" dirty="0">
                          <a:solidFill>
                            <a:srgbClr val="231F20"/>
                          </a:solidFill>
                          <a:latin typeface="+mn-lt"/>
                          <a:cs typeface="Arial"/>
                        </a:rPr>
                        <a:t>g</a:t>
                      </a:r>
                      <a:r>
                        <a:rPr lang="en-US" sz="1600" spc="-30" dirty="0">
                          <a:solidFill>
                            <a:srgbClr val="231F20"/>
                          </a:solidFill>
                          <a:latin typeface="+mn-lt"/>
                          <a:cs typeface="Arial"/>
                        </a:rPr>
                        <a:t>.</a:t>
                      </a:r>
                      <a:r>
                        <a:rPr sz="1600" spc="-30" dirty="0">
                          <a:solidFill>
                            <a:srgbClr val="231F20"/>
                          </a:solidFill>
                          <a:latin typeface="+mn-lt"/>
                          <a:cs typeface="Arial"/>
                        </a:rPr>
                        <a:t>,</a:t>
                      </a:r>
                      <a:r>
                        <a:rPr sz="1600" spc="-15" dirty="0">
                          <a:solidFill>
                            <a:srgbClr val="231F20"/>
                          </a:solidFill>
                          <a:latin typeface="+mn-lt"/>
                          <a:cs typeface="Arial"/>
                        </a:rPr>
                        <a:t> </a:t>
                      </a:r>
                      <a:r>
                        <a:rPr sz="1600" spc="-25" dirty="0">
                          <a:solidFill>
                            <a:srgbClr val="231F20"/>
                          </a:solidFill>
                          <a:latin typeface="+mn-lt"/>
                          <a:cs typeface="Arial"/>
                        </a:rPr>
                        <a:t>cerebral</a:t>
                      </a:r>
                      <a:r>
                        <a:rPr sz="1600" spc="-15" dirty="0">
                          <a:solidFill>
                            <a:srgbClr val="231F20"/>
                          </a:solidFill>
                          <a:latin typeface="+mn-lt"/>
                          <a:cs typeface="Arial"/>
                        </a:rPr>
                        <a:t> </a:t>
                      </a:r>
                      <a:r>
                        <a:rPr sz="1600" spc="-10" dirty="0">
                          <a:solidFill>
                            <a:srgbClr val="231F20"/>
                          </a:solidFill>
                          <a:latin typeface="+mn-lt"/>
                          <a:cs typeface="Arial"/>
                        </a:rPr>
                        <a:t>amyloi</a:t>
                      </a:r>
                      <a:r>
                        <a:rPr lang="en-US" sz="1600" spc="-10" dirty="0">
                          <a:solidFill>
                            <a:srgbClr val="231F20"/>
                          </a:solidFill>
                          <a:latin typeface="+mn-lt"/>
                          <a:cs typeface="Arial"/>
                        </a:rPr>
                        <a:t>d </a:t>
                      </a:r>
                      <a:r>
                        <a:rPr sz="1600" spc="-25" dirty="0">
                          <a:solidFill>
                            <a:srgbClr val="231F20"/>
                          </a:solidFill>
                          <a:latin typeface="+mn-lt"/>
                          <a:cs typeface="Arial"/>
                        </a:rPr>
                        <a:t>angiopathy)</a:t>
                      </a:r>
                      <a:r>
                        <a:rPr sz="1600" spc="55" dirty="0">
                          <a:solidFill>
                            <a:srgbClr val="231F20"/>
                          </a:solidFill>
                          <a:latin typeface="+mn-lt"/>
                          <a:cs typeface="Arial"/>
                        </a:rPr>
                        <a:t> </a:t>
                      </a:r>
                      <a:r>
                        <a:rPr sz="1600" spc="-25" dirty="0">
                          <a:solidFill>
                            <a:srgbClr val="231F20"/>
                          </a:solidFill>
                          <a:latin typeface="+mn-lt"/>
                          <a:cs typeface="Arial"/>
                        </a:rPr>
                        <a:t>anticoagulation-</a:t>
                      </a:r>
                      <a:r>
                        <a:rPr sz="1600" spc="-20" dirty="0">
                          <a:solidFill>
                            <a:srgbClr val="231F20"/>
                          </a:solidFill>
                          <a:latin typeface="+mn-lt"/>
                          <a:cs typeface="Arial"/>
                        </a:rPr>
                        <a:t>sparing</a:t>
                      </a:r>
                      <a:r>
                        <a:rPr sz="1600" spc="60" dirty="0">
                          <a:solidFill>
                            <a:srgbClr val="231F20"/>
                          </a:solidFill>
                          <a:latin typeface="+mn-lt"/>
                          <a:cs typeface="Arial"/>
                        </a:rPr>
                        <a:t> </a:t>
                      </a:r>
                      <a:r>
                        <a:rPr sz="1600" spc="-10" dirty="0">
                          <a:solidFill>
                            <a:srgbClr val="231F20"/>
                          </a:solidFill>
                          <a:latin typeface="+mn-lt"/>
                          <a:cs typeface="Arial"/>
                        </a:rPr>
                        <a:t>strategies</a:t>
                      </a:r>
                      <a:r>
                        <a:rPr lang="en-US" sz="1600" spc="-10" dirty="0">
                          <a:solidFill>
                            <a:srgbClr val="231F20"/>
                          </a:solidFill>
                          <a:latin typeface="+mn-lt"/>
                          <a:cs typeface="Arial"/>
                        </a:rPr>
                        <a:t> </a:t>
                      </a:r>
                      <a:r>
                        <a:rPr sz="1600" spc="-30" dirty="0">
                          <a:solidFill>
                            <a:srgbClr val="231F20"/>
                          </a:solidFill>
                          <a:latin typeface="+mn-lt"/>
                          <a:cs typeface="Arial"/>
                        </a:rPr>
                        <a:t>(e</a:t>
                      </a:r>
                      <a:r>
                        <a:rPr lang="en-US" sz="1600" spc="-30" dirty="0">
                          <a:solidFill>
                            <a:srgbClr val="231F20"/>
                          </a:solidFill>
                          <a:latin typeface="+mn-lt"/>
                          <a:cs typeface="Arial"/>
                        </a:rPr>
                        <a:t>.</a:t>
                      </a:r>
                      <a:r>
                        <a:rPr sz="1600" spc="-30" dirty="0">
                          <a:solidFill>
                            <a:srgbClr val="231F20"/>
                          </a:solidFill>
                          <a:latin typeface="+mn-lt"/>
                          <a:cs typeface="Arial"/>
                        </a:rPr>
                        <a:t>g</a:t>
                      </a:r>
                      <a:r>
                        <a:rPr lang="en-US" sz="1600" spc="-30" dirty="0">
                          <a:solidFill>
                            <a:srgbClr val="231F20"/>
                          </a:solidFill>
                          <a:latin typeface="+mn-lt"/>
                          <a:cs typeface="Arial"/>
                        </a:rPr>
                        <a:t>.</a:t>
                      </a:r>
                      <a:r>
                        <a:rPr sz="1600" spc="-30" dirty="0">
                          <a:solidFill>
                            <a:srgbClr val="231F20"/>
                          </a:solidFill>
                          <a:latin typeface="+mn-lt"/>
                          <a:cs typeface="Arial"/>
                        </a:rPr>
                        <a:t>,</a:t>
                      </a:r>
                      <a:r>
                        <a:rPr sz="1600" spc="-20" dirty="0">
                          <a:solidFill>
                            <a:srgbClr val="231F20"/>
                          </a:solidFill>
                          <a:latin typeface="+mn-lt"/>
                          <a:cs typeface="Arial"/>
                        </a:rPr>
                        <a:t> </a:t>
                      </a:r>
                      <a:r>
                        <a:rPr sz="1600" spc="-25" dirty="0">
                          <a:solidFill>
                            <a:srgbClr val="231F20"/>
                          </a:solidFill>
                          <a:latin typeface="+mn-lt"/>
                          <a:cs typeface="Arial"/>
                        </a:rPr>
                        <a:t>LAAO)</a:t>
                      </a:r>
                      <a:r>
                        <a:rPr sz="1600" spc="-10" dirty="0">
                          <a:solidFill>
                            <a:srgbClr val="231F20"/>
                          </a:solidFill>
                          <a:latin typeface="+mn-lt"/>
                          <a:cs typeface="Arial"/>
                        </a:rPr>
                        <a:t> </a:t>
                      </a:r>
                      <a:r>
                        <a:rPr sz="1600" spc="-45" dirty="0">
                          <a:solidFill>
                            <a:srgbClr val="231F20"/>
                          </a:solidFill>
                          <a:latin typeface="+mn-lt"/>
                          <a:cs typeface="Arial"/>
                        </a:rPr>
                        <a:t>may</a:t>
                      </a:r>
                      <a:r>
                        <a:rPr sz="1600" spc="-5" dirty="0">
                          <a:solidFill>
                            <a:srgbClr val="231F20"/>
                          </a:solidFill>
                          <a:latin typeface="+mn-lt"/>
                          <a:cs typeface="Arial"/>
                        </a:rPr>
                        <a:t> </a:t>
                      </a:r>
                      <a:r>
                        <a:rPr sz="1600" spc="-10" dirty="0">
                          <a:solidFill>
                            <a:srgbClr val="231F20"/>
                          </a:solidFill>
                          <a:latin typeface="+mn-lt"/>
                          <a:cs typeface="Arial"/>
                        </a:rPr>
                        <a:t>be </a:t>
                      </a:r>
                      <a:r>
                        <a:rPr sz="1600" spc="-25" dirty="0">
                          <a:solidFill>
                            <a:srgbClr val="231F20"/>
                          </a:solidFill>
                          <a:latin typeface="+mn-lt"/>
                          <a:cs typeface="Arial"/>
                        </a:rPr>
                        <a:t>considered</a:t>
                      </a:r>
                      <a:r>
                        <a:rPr sz="1600" spc="-10" dirty="0">
                          <a:solidFill>
                            <a:srgbClr val="231F20"/>
                          </a:solidFill>
                          <a:latin typeface="+mn-lt"/>
                          <a:cs typeface="Arial"/>
                        </a:rPr>
                        <a:t> </a:t>
                      </a:r>
                      <a:r>
                        <a:rPr sz="1600" dirty="0">
                          <a:solidFill>
                            <a:srgbClr val="231F20"/>
                          </a:solidFill>
                          <a:latin typeface="+mn-lt"/>
                          <a:cs typeface="Arial"/>
                        </a:rPr>
                        <a:t>to</a:t>
                      </a:r>
                      <a:r>
                        <a:rPr sz="1600" spc="-10" dirty="0">
                          <a:solidFill>
                            <a:srgbClr val="231F20"/>
                          </a:solidFill>
                          <a:latin typeface="+mn-lt"/>
                          <a:cs typeface="Arial"/>
                        </a:rPr>
                        <a:t> </a:t>
                      </a:r>
                      <a:r>
                        <a:rPr sz="1600" spc="-20" dirty="0">
                          <a:solidFill>
                            <a:srgbClr val="231F20"/>
                          </a:solidFill>
                          <a:latin typeface="+mn-lt"/>
                          <a:cs typeface="Arial"/>
                        </a:rPr>
                        <a:t>reduce</a:t>
                      </a:r>
                      <a:r>
                        <a:rPr sz="1600" spc="-15" dirty="0">
                          <a:solidFill>
                            <a:srgbClr val="231F20"/>
                          </a:solidFill>
                          <a:latin typeface="+mn-lt"/>
                          <a:cs typeface="Arial"/>
                        </a:rPr>
                        <a:t> </a:t>
                      </a:r>
                      <a:r>
                        <a:rPr sz="1600" spc="-10" dirty="0">
                          <a:solidFill>
                            <a:srgbClr val="231F20"/>
                          </a:solidFill>
                          <a:latin typeface="+mn-lt"/>
                          <a:cs typeface="Arial"/>
                        </a:rPr>
                        <a:t>the risk </a:t>
                      </a:r>
                      <a:r>
                        <a:rPr sz="1600" spc="-25" dirty="0">
                          <a:solidFill>
                            <a:srgbClr val="231F20"/>
                          </a:solidFill>
                          <a:latin typeface="+mn-lt"/>
                          <a:cs typeface="Arial"/>
                        </a:rPr>
                        <a:t>o</a:t>
                      </a:r>
                      <a:r>
                        <a:rPr lang="en-US" sz="1600" spc="-25" dirty="0">
                          <a:solidFill>
                            <a:srgbClr val="231F20"/>
                          </a:solidFill>
                          <a:latin typeface="+mn-lt"/>
                          <a:cs typeface="Arial"/>
                        </a:rPr>
                        <a:t>f </a:t>
                      </a:r>
                      <a:r>
                        <a:rPr sz="1600" spc="-20" dirty="0">
                          <a:solidFill>
                            <a:srgbClr val="231F20"/>
                          </a:solidFill>
                          <a:latin typeface="+mn-lt"/>
                          <a:cs typeface="Arial"/>
                        </a:rPr>
                        <a:t>recurrent</a:t>
                      </a:r>
                      <a:r>
                        <a:rPr sz="1600" spc="5" dirty="0">
                          <a:solidFill>
                            <a:srgbClr val="231F20"/>
                          </a:solidFill>
                          <a:latin typeface="+mn-lt"/>
                          <a:cs typeface="Arial"/>
                        </a:rPr>
                        <a:t> </a:t>
                      </a:r>
                      <a:r>
                        <a:rPr sz="1600" spc="-10" dirty="0">
                          <a:solidFill>
                            <a:srgbClr val="231F20"/>
                          </a:solidFill>
                          <a:latin typeface="+mn-lt"/>
                          <a:cs typeface="Arial"/>
                        </a:rPr>
                        <a:t>hemorrhage.</a:t>
                      </a:r>
                      <a:r>
                        <a:rPr sz="1600" spc="-15" baseline="34722" dirty="0">
                          <a:solidFill>
                            <a:srgbClr val="231F20"/>
                          </a:solidFill>
                          <a:latin typeface="+mn-lt"/>
                          <a:cs typeface="Arial"/>
                        </a:rPr>
                        <a:t>6,7</a:t>
                      </a:r>
                      <a:endParaRPr sz="1600" baseline="34722" dirty="0">
                        <a:latin typeface="+mn-lt"/>
                        <a:cs typeface="Arial"/>
                      </a:endParaRPr>
                    </a:p>
                  </a:txBody>
                  <a:tcPr marL="0" marR="0" marT="2349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4"/>
                  </a:ext>
                </a:extLst>
              </a:tr>
            </a:tbl>
          </a:graphicData>
        </a:graphic>
      </p:graphicFrame>
      <p:sp>
        <p:nvSpPr>
          <p:cNvPr id="7" name="Title 6">
            <a:extLst>
              <a:ext uri="{FF2B5EF4-FFF2-40B4-BE49-F238E27FC236}">
                <a16:creationId xmlns:a16="http://schemas.microsoft.com/office/drawing/2014/main" id="{9191EA42-DAD7-4254-9664-4E37E98869AD}"/>
              </a:ext>
            </a:extLst>
          </p:cNvPr>
          <p:cNvSpPr>
            <a:spLocks noGrp="1"/>
          </p:cNvSpPr>
          <p:nvPr>
            <p:ph type="title"/>
          </p:nvPr>
        </p:nvSpPr>
        <p:spPr>
          <a:xfrm>
            <a:off x="838200" y="37323"/>
            <a:ext cx="10515600" cy="1105949"/>
          </a:xfrm>
        </p:spPr>
        <p:txBody>
          <a:bodyPr/>
          <a:lstStyle/>
          <a:p>
            <a:r>
              <a:rPr lang="en-US" dirty="0"/>
              <a:t>Management of Patients With AF and ICH</a:t>
            </a:r>
          </a:p>
        </p:txBody>
      </p:sp>
      <p:sp>
        <p:nvSpPr>
          <p:cNvPr id="9" name="Footer Placeholder 8">
            <a:extLst>
              <a:ext uri="{FF2B5EF4-FFF2-40B4-BE49-F238E27FC236}">
                <a16:creationId xmlns:a16="http://schemas.microsoft.com/office/drawing/2014/main" id="{2796C14C-C07C-9746-2D96-759AF9232BC0}"/>
              </a:ext>
            </a:extLst>
          </p:cNvPr>
          <p:cNvSpPr>
            <a:spLocks noGrp="1"/>
          </p:cNvSpPr>
          <p:nvPr>
            <p:ph type="ftr" sz="quarter" idx="3"/>
          </p:nvPr>
        </p:nvSpPr>
        <p:spPr/>
        <p:txBody>
          <a:bodyPr/>
          <a:lstStyle/>
          <a:p>
            <a:r>
              <a:rPr lang="en-US" dirty="0"/>
              <a:t>ICH, intracranial hemorrhage; LAAO, left atrial appendage occlusion.</a:t>
            </a:r>
          </a:p>
          <a:p>
            <a:r>
              <a:rPr lang="en-US" dirty="0" err="1"/>
              <a:t>Joglar</a:t>
            </a:r>
            <a:r>
              <a:rPr lang="en-US" dirty="0"/>
              <a:t> JA, et al. </a:t>
            </a:r>
            <a:r>
              <a:rPr lang="en-US" i="1" dirty="0"/>
              <a:t>Circulation</a:t>
            </a:r>
            <a:r>
              <a:rPr lang="en-US" dirty="0"/>
              <a:t>. 2024;149(1):e1-e156.</a:t>
            </a:r>
          </a:p>
        </p:txBody>
      </p:sp>
    </p:spTree>
    <p:extLst>
      <p:ext uri="{BB962C8B-B14F-4D97-AF65-F5344CB8AC3E}">
        <p14:creationId xmlns:p14="http://schemas.microsoft.com/office/powerpoint/2010/main" val="143551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10">
            <a:extLst>
              <a:ext uri="{FF2B5EF4-FFF2-40B4-BE49-F238E27FC236}">
                <a16:creationId xmlns:a16="http://schemas.microsoft.com/office/drawing/2014/main" id="{E2DF066F-1A64-CD52-D32E-54EF99AD63EE}"/>
              </a:ext>
            </a:extLst>
          </p:cNvPr>
          <p:cNvGraphicFramePr>
            <a:graphicFrameLocks noGrp="1"/>
          </p:cNvGraphicFramePr>
          <p:nvPr>
            <p:extLst>
              <p:ext uri="{D42A27DB-BD31-4B8C-83A1-F6EECF244321}">
                <p14:modId xmlns:p14="http://schemas.microsoft.com/office/powerpoint/2010/main" val="2592493208"/>
              </p:ext>
            </p:extLst>
          </p:nvPr>
        </p:nvGraphicFramePr>
        <p:xfrm>
          <a:off x="838200" y="984183"/>
          <a:ext cx="5401376" cy="5295319"/>
        </p:xfrm>
        <a:graphic>
          <a:graphicData uri="http://schemas.openxmlformats.org/drawingml/2006/table">
            <a:tbl>
              <a:tblPr firstRow="1" bandRow="1">
                <a:tableStyleId>{2D5ABB26-0587-4C30-8999-92F81FD0307C}</a:tableStyleId>
              </a:tblPr>
              <a:tblGrid>
                <a:gridCol w="694264">
                  <a:extLst>
                    <a:ext uri="{9D8B030D-6E8A-4147-A177-3AD203B41FA5}">
                      <a16:colId xmlns:a16="http://schemas.microsoft.com/office/drawing/2014/main" val="20000"/>
                    </a:ext>
                  </a:extLst>
                </a:gridCol>
                <a:gridCol w="694264">
                  <a:extLst>
                    <a:ext uri="{9D8B030D-6E8A-4147-A177-3AD203B41FA5}">
                      <a16:colId xmlns:a16="http://schemas.microsoft.com/office/drawing/2014/main" val="20001"/>
                    </a:ext>
                  </a:extLst>
                </a:gridCol>
                <a:gridCol w="4012848">
                  <a:extLst>
                    <a:ext uri="{9D8B030D-6E8A-4147-A177-3AD203B41FA5}">
                      <a16:colId xmlns:a16="http://schemas.microsoft.com/office/drawing/2014/main" val="20002"/>
                    </a:ext>
                  </a:extLst>
                </a:gridCol>
              </a:tblGrid>
              <a:tr h="712157">
                <a:tc gridSpan="3">
                  <a:txBody>
                    <a:bodyPr/>
                    <a:lstStyle/>
                    <a:p>
                      <a:pPr marL="52069" marR="546100">
                        <a:lnSpc>
                          <a:spcPct val="107200"/>
                        </a:lnSpc>
                        <a:spcBef>
                          <a:spcPts val="245"/>
                        </a:spcBef>
                      </a:pPr>
                      <a:r>
                        <a:rPr sz="1300" b="1" spc="20" dirty="0">
                          <a:solidFill>
                            <a:srgbClr val="FFFFFF"/>
                          </a:solidFill>
                          <a:latin typeface="+mn-lt"/>
                          <a:cs typeface="Calibri"/>
                        </a:rPr>
                        <a:t>Recommendations</a:t>
                      </a:r>
                      <a:r>
                        <a:rPr sz="1300" b="1" spc="95" dirty="0">
                          <a:solidFill>
                            <a:srgbClr val="FFFFFF"/>
                          </a:solidFill>
                          <a:latin typeface="+mn-lt"/>
                          <a:cs typeface="Calibri"/>
                        </a:rPr>
                        <a:t> </a:t>
                      </a:r>
                      <a:r>
                        <a:rPr sz="1300" b="1" spc="20" dirty="0">
                          <a:solidFill>
                            <a:srgbClr val="FFFFFF"/>
                          </a:solidFill>
                          <a:latin typeface="+mn-lt"/>
                          <a:cs typeface="Calibri"/>
                        </a:rPr>
                        <a:t>for</a:t>
                      </a:r>
                      <a:r>
                        <a:rPr sz="1300" b="1" spc="95" dirty="0">
                          <a:solidFill>
                            <a:srgbClr val="FFFFFF"/>
                          </a:solidFill>
                          <a:latin typeface="+mn-lt"/>
                          <a:cs typeface="Calibri"/>
                        </a:rPr>
                        <a:t> </a:t>
                      </a:r>
                      <a:r>
                        <a:rPr sz="1300" b="1" spc="20" dirty="0">
                          <a:solidFill>
                            <a:srgbClr val="FFFFFF"/>
                          </a:solidFill>
                          <a:latin typeface="+mn-lt"/>
                          <a:cs typeface="Calibri"/>
                        </a:rPr>
                        <a:t>Periprocedural</a:t>
                      </a:r>
                      <a:r>
                        <a:rPr sz="1300" b="1" spc="95" dirty="0">
                          <a:solidFill>
                            <a:srgbClr val="FFFFFF"/>
                          </a:solidFill>
                          <a:latin typeface="+mn-lt"/>
                          <a:cs typeface="Calibri"/>
                        </a:rPr>
                        <a:t> </a:t>
                      </a:r>
                      <a:r>
                        <a:rPr sz="1300" b="1" spc="-10" dirty="0">
                          <a:solidFill>
                            <a:srgbClr val="FFFFFF"/>
                          </a:solidFill>
                          <a:latin typeface="+mn-lt"/>
                          <a:cs typeface="Calibri"/>
                        </a:rPr>
                        <a:t>Management</a:t>
                      </a:r>
                      <a:br>
                        <a:rPr lang="en-US" sz="1300" b="1" spc="500" dirty="0">
                          <a:solidFill>
                            <a:srgbClr val="FFFFFF"/>
                          </a:solidFill>
                          <a:latin typeface="+mn-lt"/>
                          <a:cs typeface="Calibri"/>
                        </a:rPr>
                      </a:br>
                      <a:r>
                        <a:rPr sz="1300" b="1" spc="20" dirty="0">
                          <a:solidFill>
                            <a:srgbClr val="FFFFFF"/>
                          </a:solidFill>
                          <a:latin typeface="+mn-lt"/>
                          <a:cs typeface="Calibri"/>
                        </a:rPr>
                        <a:t>Referenced</a:t>
                      </a:r>
                      <a:r>
                        <a:rPr sz="1300" b="1" spc="75" dirty="0">
                          <a:solidFill>
                            <a:srgbClr val="FFFFFF"/>
                          </a:solidFill>
                          <a:latin typeface="+mn-lt"/>
                          <a:cs typeface="Calibri"/>
                        </a:rPr>
                        <a:t> </a:t>
                      </a:r>
                      <a:r>
                        <a:rPr sz="1300" b="1" spc="20" dirty="0">
                          <a:solidFill>
                            <a:srgbClr val="FFFFFF"/>
                          </a:solidFill>
                          <a:latin typeface="+mn-lt"/>
                          <a:cs typeface="Calibri"/>
                        </a:rPr>
                        <a:t>studies</a:t>
                      </a:r>
                      <a:r>
                        <a:rPr sz="1300" b="1" spc="90" dirty="0">
                          <a:solidFill>
                            <a:srgbClr val="FFFFFF"/>
                          </a:solidFill>
                          <a:latin typeface="+mn-lt"/>
                          <a:cs typeface="Calibri"/>
                        </a:rPr>
                        <a:t> </a:t>
                      </a:r>
                      <a:r>
                        <a:rPr sz="1300" b="1" spc="20" dirty="0">
                          <a:solidFill>
                            <a:srgbClr val="FFFFFF"/>
                          </a:solidFill>
                          <a:latin typeface="+mn-lt"/>
                          <a:cs typeface="Calibri"/>
                        </a:rPr>
                        <a:t>that</a:t>
                      </a:r>
                      <a:r>
                        <a:rPr sz="1300" b="1" spc="90" dirty="0">
                          <a:solidFill>
                            <a:srgbClr val="FFFFFF"/>
                          </a:solidFill>
                          <a:latin typeface="+mn-lt"/>
                          <a:cs typeface="Calibri"/>
                        </a:rPr>
                        <a:t> </a:t>
                      </a:r>
                      <a:r>
                        <a:rPr sz="1300" b="1" spc="20" dirty="0">
                          <a:solidFill>
                            <a:srgbClr val="FFFFFF"/>
                          </a:solidFill>
                          <a:latin typeface="+mn-lt"/>
                          <a:cs typeface="Calibri"/>
                        </a:rPr>
                        <a:t>support</a:t>
                      </a:r>
                      <a:r>
                        <a:rPr sz="1300" b="1" spc="85" dirty="0">
                          <a:solidFill>
                            <a:srgbClr val="FFFFFF"/>
                          </a:solidFill>
                          <a:latin typeface="+mn-lt"/>
                          <a:cs typeface="Calibri"/>
                        </a:rPr>
                        <a:t> </a:t>
                      </a:r>
                      <a:r>
                        <a:rPr sz="1300" b="1" spc="20" dirty="0">
                          <a:solidFill>
                            <a:srgbClr val="FFFFFF"/>
                          </a:solidFill>
                          <a:latin typeface="+mn-lt"/>
                          <a:cs typeface="Calibri"/>
                        </a:rPr>
                        <a:t>the</a:t>
                      </a:r>
                      <a:r>
                        <a:rPr sz="1300" b="1" spc="90" dirty="0">
                          <a:solidFill>
                            <a:srgbClr val="FFFFFF"/>
                          </a:solidFill>
                          <a:latin typeface="+mn-lt"/>
                          <a:cs typeface="Calibri"/>
                        </a:rPr>
                        <a:t> </a:t>
                      </a:r>
                      <a:r>
                        <a:rPr sz="1300" b="1" spc="20" dirty="0">
                          <a:solidFill>
                            <a:srgbClr val="FFFFFF"/>
                          </a:solidFill>
                          <a:latin typeface="+mn-lt"/>
                          <a:cs typeface="Calibri"/>
                        </a:rPr>
                        <a:t>recommendations</a:t>
                      </a:r>
                      <a:r>
                        <a:rPr sz="1300" b="1" spc="90" dirty="0">
                          <a:solidFill>
                            <a:srgbClr val="FFFFFF"/>
                          </a:solidFill>
                          <a:latin typeface="+mn-lt"/>
                          <a:cs typeface="Calibri"/>
                        </a:rPr>
                        <a:t> </a:t>
                      </a:r>
                      <a:r>
                        <a:rPr sz="1300" b="1" spc="-25" dirty="0">
                          <a:solidFill>
                            <a:srgbClr val="FFFFFF"/>
                          </a:solidFill>
                          <a:latin typeface="+mn-lt"/>
                          <a:cs typeface="Calibri"/>
                        </a:rPr>
                        <a:t>are</a:t>
                      </a:r>
                      <a:r>
                        <a:rPr sz="1300" b="1" spc="500" dirty="0">
                          <a:solidFill>
                            <a:srgbClr val="FFFFFF"/>
                          </a:solidFill>
                          <a:latin typeface="+mn-lt"/>
                          <a:cs typeface="Calibri"/>
                        </a:rPr>
                        <a:t> </a:t>
                      </a:r>
                      <a:r>
                        <a:rPr sz="1300" b="1" spc="20" dirty="0">
                          <a:solidFill>
                            <a:srgbClr val="FFFFFF"/>
                          </a:solidFill>
                          <a:latin typeface="+mn-lt"/>
                          <a:cs typeface="Calibri"/>
                        </a:rPr>
                        <a:t>summarized</a:t>
                      </a:r>
                      <a:r>
                        <a:rPr sz="1300" b="1" spc="60" dirty="0">
                          <a:solidFill>
                            <a:srgbClr val="FFFFFF"/>
                          </a:solidFill>
                          <a:latin typeface="+mn-lt"/>
                          <a:cs typeface="Calibri"/>
                        </a:rPr>
                        <a:t> </a:t>
                      </a:r>
                      <a:r>
                        <a:rPr sz="1300" b="1" spc="20" dirty="0">
                          <a:solidFill>
                            <a:srgbClr val="FFFFFF"/>
                          </a:solidFill>
                          <a:latin typeface="+mn-lt"/>
                          <a:cs typeface="Calibri"/>
                        </a:rPr>
                        <a:t>in</a:t>
                      </a:r>
                      <a:r>
                        <a:rPr sz="1300" b="1" spc="65" dirty="0">
                          <a:solidFill>
                            <a:srgbClr val="FFFFFF"/>
                          </a:solidFill>
                          <a:latin typeface="+mn-lt"/>
                          <a:cs typeface="Calibri"/>
                        </a:rPr>
                        <a:t> </a:t>
                      </a:r>
                      <a:r>
                        <a:rPr sz="1300" b="1" spc="20" dirty="0">
                          <a:solidFill>
                            <a:srgbClr val="FFFFFF"/>
                          </a:solidFill>
                          <a:latin typeface="+mn-lt"/>
                          <a:cs typeface="Calibri"/>
                        </a:rPr>
                        <a:t>the</a:t>
                      </a:r>
                      <a:r>
                        <a:rPr sz="1300" b="1" spc="60" dirty="0">
                          <a:solidFill>
                            <a:srgbClr val="FFFFFF"/>
                          </a:solidFill>
                          <a:latin typeface="+mn-lt"/>
                          <a:cs typeface="Calibri"/>
                        </a:rPr>
                        <a:t> </a:t>
                      </a:r>
                      <a:r>
                        <a:rPr sz="13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Online</a:t>
                      </a:r>
                      <a:r>
                        <a:rPr sz="13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3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Data</a:t>
                      </a:r>
                      <a:r>
                        <a:rPr sz="13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300" b="1" spc="-10" dirty="0">
                          <a:solidFill>
                            <a:schemeClr val="bg1"/>
                          </a:solidFill>
                          <a:latin typeface="+mn-lt"/>
                          <a:cs typeface="Calibri"/>
                          <a:hlinkClick r:id="rId3">
                            <a:extLst>
                              <a:ext uri="{A12FA001-AC4F-418D-AE19-62706E023703}">
                                <ahyp:hlinkClr xmlns:ahyp="http://schemas.microsoft.com/office/drawing/2018/hyperlinkcolor" val="tx"/>
                              </a:ext>
                            </a:extLst>
                          </a:hlinkClick>
                        </a:rPr>
                        <a:t>Supplement</a:t>
                      </a:r>
                      <a:r>
                        <a:rPr sz="1300" b="1" spc="-10" dirty="0">
                          <a:solidFill>
                            <a:schemeClr val="bg1"/>
                          </a:solidFill>
                          <a:latin typeface="+mn-lt"/>
                          <a:cs typeface="Calibri"/>
                        </a:rPr>
                        <a:t>.</a:t>
                      </a:r>
                      <a:endParaRPr sz="1300" dirty="0">
                        <a:solidFill>
                          <a:schemeClr val="bg1"/>
                        </a:solidFill>
                        <a:latin typeface="+mn-lt"/>
                        <a:cs typeface="Calibri"/>
                      </a:endParaRPr>
                    </a:p>
                  </a:txBody>
                  <a:tcPr marL="0" marR="0" marT="3111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56503">
                <a:tc>
                  <a:txBody>
                    <a:bodyPr/>
                    <a:lstStyle/>
                    <a:p>
                      <a:pPr algn="ctr">
                        <a:lnSpc>
                          <a:spcPct val="100000"/>
                        </a:lnSpc>
                        <a:spcBef>
                          <a:spcPts val="305"/>
                        </a:spcBef>
                      </a:pPr>
                      <a:r>
                        <a:rPr sz="1300" b="1" spc="50" dirty="0">
                          <a:solidFill>
                            <a:schemeClr val="bg1"/>
                          </a:solidFill>
                          <a:latin typeface="+mn-lt"/>
                          <a:cs typeface="Calibri"/>
                        </a:rPr>
                        <a:t>COR</a:t>
                      </a:r>
                      <a:endParaRPr sz="1300" dirty="0">
                        <a:solidFill>
                          <a:schemeClr val="bg1"/>
                        </a:solidFill>
                        <a:latin typeface="+mn-lt"/>
                        <a:cs typeface="Calibri"/>
                      </a:endParaRPr>
                    </a:p>
                  </a:txBody>
                  <a:tcPr marL="0" marR="0" marT="3873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algn="ctr">
                        <a:lnSpc>
                          <a:spcPct val="100000"/>
                        </a:lnSpc>
                        <a:spcBef>
                          <a:spcPts val="305"/>
                        </a:spcBef>
                      </a:pPr>
                      <a:r>
                        <a:rPr sz="1300" b="1" spc="40" dirty="0">
                          <a:solidFill>
                            <a:schemeClr val="bg1"/>
                          </a:solidFill>
                          <a:latin typeface="+mn-lt"/>
                          <a:cs typeface="Calibri"/>
                        </a:rPr>
                        <a:t>LOE</a:t>
                      </a:r>
                      <a:endParaRPr sz="1300" dirty="0">
                        <a:solidFill>
                          <a:schemeClr val="bg1"/>
                        </a:solidFill>
                        <a:latin typeface="+mn-lt"/>
                        <a:cs typeface="Calibri"/>
                      </a:endParaRPr>
                    </a:p>
                  </a:txBody>
                  <a:tcPr marL="0" marR="0" marT="3873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marL="52069">
                        <a:lnSpc>
                          <a:spcPct val="100000"/>
                        </a:lnSpc>
                        <a:spcBef>
                          <a:spcPts val="305"/>
                        </a:spcBef>
                      </a:pPr>
                      <a:r>
                        <a:rPr sz="1300" b="1" spc="-10" dirty="0">
                          <a:solidFill>
                            <a:schemeClr val="bg1"/>
                          </a:solidFill>
                          <a:latin typeface="+mn-lt"/>
                          <a:cs typeface="Calibri"/>
                        </a:rPr>
                        <a:t>Recommendations</a:t>
                      </a:r>
                      <a:endParaRPr sz="1300" dirty="0">
                        <a:solidFill>
                          <a:schemeClr val="bg1"/>
                        </a:solidFill>
                        <a:latin typeface="+mn-lt"/>
                        <a:cs typeface="Calibri"/>
                      </a:endParaRPr>
                    </a:p>
                  </a:txBody>
                  <a:tcPr marL="0" marR="0" marT="3873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extLst>
                  <a:ext uri="{0D108BD9-81ED-4DB2-BD59-A6C34878D82A}">
                    <a16:rowId xmlns:a16="http://schemas.microsoft.com/office/drawing/2014/main" val="10001"/>
                  </a:ext>
                </a:extLst>
              </a:tr>
              <a:tr h="455242">
                <a:tc rowSpan="2">
                  <a:txBody>
                    <a:bodyPr/>
                    <a:lstStyle/>
                    <a:p>
                      <a:pPr>
                        <a:lnSpc>
                          <a:spcPct val="100000"/>
                        </a:lnSpc>
                      </a:pPr>
                      <a:endParaRPr sz="1300" dirty="0">
                        <a:latin typeface="+mn-lt"/>
                        <a:cs typeface="Times New Roman"/>
                      </a:endParaRPr>
                    </a:p>
                    <a:p>
                      <a:pPr>
                        <a:lnSpc>
                          <a:spcPct val="100000"/>
                        </a:lnSpc>
                      </a:pPr>
                      <a:endParaRPr sz="1300" dirty="0">
                        <a:latin typeface="+mn-lt"/>
                        <a:cs typeface="Times New Roman"/>
                      </a:endParaRPr>
                    </a:p>
                    <a:p>
                      <a:pPr>
                        <a:lnSpc>
                          <a:spcPct val="100000"/>
                        </a:lnSpc>
                        <a:spcBef>
                          <a:spcPts val="125"/>
                        </a:spcBef>
                      </a:pPr>
                      <a:endParaRPr sz="1300" dirty="0">
                        <a:latin typeface="+mn-lt"/>
                        <a:cs typeface="Times New Roman"/>
                      </a:endParaRPr>
                    </a:p>
                    <a:p>
                      <a:pPr algn="ctr">
                        <a:lnSpc>
                          <a:spcPct val="100000"/>
                        </a:lnSpc>
                      </a:pPr>
                      <a:r>
                        <a:rPr sz="1300" b="1" spc="-50" dirty="0">
                          <a:solidFill>
                            <a:srgbClr val="231F20"/>
                          </a:solidFill>
                          <a:latin typeface="+mn-lt"/>
                          <a:cs typeface="Gill Sans MT"/>
                        </a:rPr>
                        <a:t>1</a:t>
                      </a:r>
                      <a:endParaRPr sz="1300" dirty="0">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lumMod val="10000"/>
                        <a:lumOff val="90000"/>
                      </a:schemeClr>
                    </a:solidFill>
                  </a:tcPr>
                </a:tc>
                <a:tc>
                  <a:txBody>
                    <a:bodyPr/>
                    <a:lstStyle/>
                    <a:p>
                      <a:pPr>
                        <a:lnSpc>
                          <a:spcPct val="100000"/>
                        </a:lnSpc>
                        <a:spcBef>
                          <a:spcPts val="190"/>
                        </a:spcBef>
                      </a:pPr>
                      <a:endParaRPr lang="en-US" sz="1300" dirty="0">
                        <a:solidFill>
                          <a:schemeClr val="bg1"/>
                        </a:solidFill>
                        <a:latin typeface="+mn-lt"/>
                        <a:cs typeface="Times New Roman"/>
                      </a:endParaRPr>
                    </a:p>
                    <a:p>
                      <a:pPr algn="ctr">
                        <a:lnSpc>
                          <a:spcPct val="100000"/>
                        </a:lnSpc>
                        <a:spcBef>
                          <a:spcPts val="5"/>
                        </a:spcBef>
                      </a:pPr>
                      <a:r>
                        <a:rPr sz="1300" b="1" dirty="0">
                          <a:solidFill>
                            <a:schemeClr val="bg1"/>
                          </a:solidFill>
                          <a:latin typeface="+mn-lt"/>
                          <a:cs typeface="Gill Sans MT"/>
                        </a:rPr>
                        <a:t>B-</a:t>
                      </a:r>
                      <a:r>
                        <a:rPr sz="1300" b="1" spc="-25" dirty="0">
                          <a:solidFill>
                            <a:schemeClr val="bg1"/>
                          </a:solidFill>
                          <a:latin typeface="+mn-lt"/>
                          <a:cs typeface="Gill Sans MT"/>
                        </a:rPr>
                        <a:t>R*</a:t>
                      </a:r>
                      <a:endParaRPr sz="1300" dirty="0">
                        <a:solidFill>
                          <a:schemeClr val="bg1"/>
                        </a:solidFill>
                        <a:latin typeface="+mn-lt"/>
                        <a:cs typeface="Gill Sans MT"/>
                      </a:endParaRPr>
                    </a:p>
                  </a:txBody>
                  <a:tcPr marL="0" marR="0" marT="2413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rowSpan="2">
                  <a:txBody>
                    <a:bodyPr/>
                    <a:lstStyle/>
                    <a:p>
                      <a:pPr marL="281940" marR="75565" indent="-228600">
                        <a:lnSpc>
                          <a:spcPct val="107200"/>
                        </a:lnSpc>
                        <a:spcBef>
                          <a:spcPts val="229"/>
                        </a:spcBef>
                        <a:buFont typeface="+mj-lt"/>
                        <a:buAutoNum type="arabicPeriod"/>
                      </a:pPr>
                      <a:r>
                        <a:rPr lang="en-US" sz="1200" spc="-20" dirty="0">
                          <a:solidFill>
                            <a:srgbClr val="231F20"/>
                          </a:solidFill>
                          <a:latin typeface="+mn-lt"/>
                          <a:cs typeface="Arial"/>
                        </a:rPr>
                        <a:t>I</a:t>
                      </a:r>
                      <a:r>
                        <a:rPr sz="1200" spc="-20" dirty="0">
                          <a:solidFill>
                            <a:srgbClr val="231F20"/>
                          </a:solidFill>
                          <a:latin typeface="+mn-lt"/>
                          <a:cs typeface="Arial"/>
                        </a:rPr>
                        <a:t>n</a:t>
                      </a:r>
                      <a:r>
                        <a:rPr sz="1200" spc="-15" dirty="0">
                          <a:solidFill>
                            <a:srgbClr val="231F20"/>
                          </a:solidFill>
                          <a:latin typeface="+mn-lt"/>
                          <a:cs typeface="Arial"/>
                        </a:rPr>
                        <a:t> </a:t>
                      </a:r>
                      <a:r>
                        <a:rPr sz="1200" spc="-20" dirty="0">
                          <a:solidFill>
                            <a:srgbClr val="231F20"/>
                          </a:solidFill>
                          <a:latin typeface="+mn-lt"/>
                          <a:cs typeface="Arial"/>
                        </a:rPr>
                        <a:t>patients</a:t>
                      </a:r>
                      <a:r>
                        <a:rPr sz="1200" spc="-15" dirty="0">
                          <a:solidFill>
                            <a:srgbClr val="231F20"/>
                          </a:solidFill>
                          <a:latin typeface="+mn-lt"/>
                          <a:cs typeface="Arial"/>
                        </a:rPr>
                        <a:t> </a:t>
                      </a:r>
                      <a:r>
                        <a:rPr sz="1200" spc="-10" dirty="0">
                          <a:solidFill>
                            <a:srgbClr val="231F20"/>
                          </a:solidFill>
                          <a:latin typeface="+mn-lt"/>
                          <a:cs typeface="Arial"/>
                        </a:rPr>
                        <a:t>with</a:t>
                      </a:r>
                      <a:r>
                        <a:rPr sz="1200" spc="-15" dirty="0">
                          <a:solidFill>
                            <a:srgbClr val="231F20"/>
                          </a:solidFill>
                          <a:latin typeface="+mn-lt"/>
                          <a:cs typeface="Arial"/>
                        </a:rPr>
                        <a:t> </a:t>
                      </a:r>
                      <a:r>
                        <a:rPr sz="1200" dirty="0">
                          <a:solidFill>
                            <a:srgbClr val="231F20"/>
                          </a:solidFill>
                          <a:latin typeface="+mn-lt"/>
                          <a:cs typeface="Arial"/>
                        </a:rPr>
                        <a:t>AF</a:t>
                      </a:r>
                      <a:r>
                        <a:rPr sz="1200" spc="-15" dirty="0">
                          <a:solidFill>
                            <a:srgbClr val="231F20"/>
                          </a:solidFill>
                          <a:latin typeface="+mn-lt"/>
                          <a:cs typeface="Arial"/>
                        </a:rPr>
                        <a:t> </a:t>
                      </a:r>
                      <a:r>
                        <a:rPr sz="1200" spc="-25" dirty="0">
                          <a:solidFill>
                            <a:srgbClr val="231F20"/>
                          </a:solidFill>
                          <a:latin typeface="+mn-lt"/>
                          <a:cs typeface="Arial"/>
                        </a:rPr>
                        <a:t>(excluding</a:t>
                      </a:r>
                      <a:r>
                        <a:rPr sz="1200" spc="-15" dirty="0">
                          <a:solidFill>
                            <a:srgbClr val="231F20"/>
                          </a:solidFill>
                          <a:latin typeface="+mn-lt"/>
                          <a:cs typeface="Arial"/>
                        </a:rPr>
                        <a:t> </a:t>
                      </a:r>
                      <a:r>
                        <a:rPr sz="1200" spc="-20" dirty="0">
                          <a:solidFill>
                            <a:srgbClr val="231F20"/>
                          </a:solidFill>
                          <a:latin typeface="+mn-lt"/>
                          <a:cs typeface="Arial"/>
                        </a:rPr>
                        <a:t>those</a:t>
                      </a:r>
                      <a:r>
                        <a:rPr sz="1200" spc="-15" dirty="0">
                          <a:solidFill>
                            <a:srgbClr val="231F20"/>
                          </a:solidFill>
                          <a:latin typeface="+mn-lt"/>
                          <a:cs typeface="Arial"/>
                        </a:rPr>
                        <a:t> </a:t>
                      </a:r>
                      <a:r>
                        <a:rPr sz="1200" spc="-10" dirty="0">
                          <a:solidFill>
                            <a:srgbClr val="231F20"/>
                          </a:solidFill>
                          <a:latin typeface="+mn-lt"/>
                          <a:cs typeface="Arial"/>
                        </a:rPr>
                        <a:t>with</a:t>
                      </a:r>
                      <a:r>
                        <a:rPr sz="1200" spc="-15" dirty="0">
                          <a:solidFill>
                            <a:srgbClr val="231F20"/>
                          </a:solidFill>
                          <a:latin typeface="+mn-lt"/>
                          <a:cs typeface="Arial"/>
                        </a:rPr>
                        <a:t> </a:t>
                      </a:r>
                      <a:r>
                        <a:rPr sz="1200" spc="-10" dirty="0">
                          <a:solidFill>
                            <a:srgbClr val="231F20"/>
                          </a:solidFill>
                          <a:latin typeface="+mn-lt"/>
                          <a:cs typeface="Arial"/>
                        </a:rPr>
                        <a:t>recen</a:t>
                      </a:r>
                      <a:r>
                        <a:rPr lang="en-US" sz="1200" spc="-10" dirty="0">
                          <a:solidFill>
                            <a:srgbClr val="231F20"/>
                          </a:solidFill>
                          <a:latin typeface="+mn-lt"/>
                          <a:cs typeface="Arial"/>
                        </a:rPr>
                        <a:t>t </a:t>
                      </a:r>
                      <a:r>
                        <a:rPr sz="1200" spc="-20" dirty="0">
                          <a:solidFill>
                            <a:srgbClr val="231F20"/>
                          </a:solidFill>
                          <a:latin typeface="+mn-lt"/>
                          <a:cs typeface="Arial"/>
                        </a:rPr>
                        <a:t>stroke</a:t>
                      </a:r>
                      <a:r>
                        <a:rPr sz="1200" spc="-25" dirty="0">
                          <a:solidFill>
                            <a:srgbClr val="231F20"/>
                          </a:solidFill>
                          <a:latin typeface="+mn-lt"/>
                          <a:cs typeface="Arial"/>
                        </a:rPr>
                        <a:t> </a:t>
                      </a:r>
                      <a:r>
                        <a:rPr sz="1200" dirty="0">
                          <a:solidFill>
                            <a:srgbClr val="231F20"/>
                          </a:solidFill>
                          <a:latin typeface="+mn-lt"/>
                          <a:cs typeface="Arial"/>
                        </a:rPr>
                        <a:t>or</a:t>
                      </a:r>
                      <a:r>
                        <a:rPr sz="1200" spc="-15" dirty="0">
                          <a:solidFill>
                            <a:srgbClr val="231F20"/>
                          </a:solidFill>
                          <a:latin typeface="+mn-lt"/>
                          <a:cs typeface="Arial"/>
                        </a:rPr>
                        <a:t> </a:t>
                      </a:r>
                      <a:r>
                        <a:rPr sz="1200" spc="-50" dirty="0">
                          <a:solidFill>
                            <a:srgbClr val="231F20"/>
                          </a:solidFill>
                          <a:latin typeface="+mn-lt"/>
                          <a:cs typeface="Arial"/>
                        </a:rPr>
                        <a:t>TIA,</a:t>
                      </a:r>
                      <a:r>
                        <a:rPr sz="1200" spc="-5" dirty="0">
                          <a:solidFill>
                            <a:srgbClr val="231F20"/>
                          </a:solidFill>
                          <a:latin typeface="+mn-lt"/>
                          <a:cs typeface="Arial"/>
                        </a:rPr>
                        <a:t> </a:t>
                      </a:r>
                      <a:r>
                        <a:rPr sz="1200" dirty="0">
                          <a:solidFill>
                            <a:srgbClr val="231F20"/>
                          </a:solidFill>
                          <a:latin typeface="+mn-lt"/>
                          <a:cs typeface="Arial"/>
                        </a:rPr>
                        <a:t>or</a:t>
                      </a:r>
                      <a:r>
                        <a:rPr sz="1200" spc="-15" dirty="0">
                          <a:solidFill>
                            <a:srgbClr val="231F20"/>
                          </a:solidFill>
                          <a:latin typeface="+mn-lt"/>
                          <a:cs typeface="Arial"/>
                        </a:rPr>
                        <a:t> </a:t>
                      </a:r>
                      <a:r>
                        <a:rPr sz="1200" dirty="0">
                          <a:solidFill>
                            <a:srgbClr val="231F20"/>
                          </a:solidFill>
                          <a:latin typeface="+mn-lt"/>
                          <a:cs typeface="Arial"/>
                        </a:rPr>
                        <a:t>a</a:t>
                      </a:r>
                      <a:r>
                        <a:rPr sz="1200" spc="-15" dirty="0">
                          <a:solidFill>
                            <a:srgbClr val="231F20"/>
                          </a:solidFill>
                          <a:latin typeface="+mn-lt"/>
                          <a:cs typeface="Arial"/>
                        </a:rPr>
                        <a:t> </a:t>
                      </a:r>
                      <a:r>
                        <a:rPr sz="1200" spc="-30" dirty="0">
                          <a:solidFill>
                            <a:srgbClr val="231F20"/>
                          </a:solidFill>
                          <a:latin typeface="+mn-lt"/>
                          <a:cs typeface="Arial"/>
                        </a:rPr>
                        <a:t>mechanical</a:t>
                      </a:r>
                      <a:r>
                        <a:rPr sz="1200" spc="-15" dirty="0">
                          <a:solidFill>
                            <a:srgbClr val="231F20"/>
                          </a:solidFill>
                          <a:latin typeface="+mn-lt"/>
                          <a:cs typeface="Arial"/>
                        </a:rPr>
                        <a:t> </a:t>
                      </a:r>
                      <a:r>
                        <a:rPr sz="1200" spc="-35" dirty="0">
                          <a:solidFill>
                            <a:srgbClr val="231F20"/>
                          </a:solidFill>
                          <a:latin typeface="+mn-lt"/>
                          <a:cs typeface="Arial"/>
                        </a:rPr>
                        <a:t>valve)</a:t>
                      </a:r>
                      <a:r>
                        <a:rPr sz="1200" spc="-10" dirty="0">
                          <a:solidFill>
                            <a:srgbClr val="231F20"/>
                          </a:solidFill>
                          <a:latin typeface="+mn-lt"/>
                          <a:cs typeface="Arial"/>
                        </a:rPr>
                        <a:t> </a:t>
                      </a:r>
                      <a:r>
                        <a:rPr sz="1200" spc="-25" dirty="0">
                          <a:solidFill>
                            <a:srgbClr val="231F20"/>
                          </a:solidFill>
                          <a:latin typeface="+mn-lt"/>
                          <a:cs typeface="Arial"/>
                        </a:rPr>
                        <a:t>and</a:t>
                      </a:r>
                      <a:r>
                        <a:rPr sz="1200" spc="-15" dirty="0">
                          <a:solidFill>
                            <a:srgbClr val="231F20"/>
                          </a:solidFill>
                          <a:latin typeface="+mn-lt"/>
                          <a:cs typeface="Arial"/>
                        </a:rPr>
                        <a:t> </a:t>
                      </a:r>
                      <a:r>
                        <a:rPr sz="1200" spc="-10" dirty="0">
                          <a:solidFill>
                            <a:srgbClr val="231F20"/>
                          </a:solidFill>
                          <a:latin typeface="+mn-lt"/>
                          <a:cs typeface="Arial"/>
                        </a:rPr>
                        <a:t>on</a:t>
                      </a:r>
                      <a:r>
                        <a:rPr sz="1200" spc="-15" dirty="0">
                          <a:solidFill>
                            <a:srgbClr val="231F20"/>
                          </a:solidFill>
                          <a:latin typeface="+mn-lt"/>
                          <a:cs typeface="Arial"/>
                        </a:rPr>
                        <a:t> </a:t>
                      </a:r>
                      <a:r>
                        <a:rPr sz="1200" spc="-20" dirty="0">
                          <a:solidFill>
                            <a:srgbClr val="231F20"/>
                          </a:solidFill>
                          <a:latin typeface="+mn-lt"/>
                          <a:cs typeface="Arial"/>
                        </a:rPr>
                        <a:t>oral</a:t>
                      </a:r>
                      <a:r>
                        <a:rPr lang="en-US" sz="1200" spc="-20" dirty="0">
                          <a:solidFill>
                            <a:srgbClr val="231F20"/>
                          </a:solidFill>
                          <a:latin typeface="+mn-lt"/>
                          <a:cs typeface="Arial"/>
                        </a:rPr>
                        <a:t> </a:t>
                      </a:r>
                      <a:r>
                        <a:rPr sz="1200" spc="-25" dirty="0">
                          <a:solidFill>
                            <a:srgbClr val="231F20"/>
                          </a:solidFill>
                          <a:latin typeface="+mn-lt"/>
                          <a:cs typeface="Arial"/>
                        </a:rPr>
                        <a:t>anticoagulation</a:t>
                      </a:r>
                      <a:r>
                        <a:rPr sz="1200" spc="-10" dirty="0">
                          <a:solidFill>
                            <a:srgbClr val="231F20"/>
                          </a:solidFill>
                          <a:latin typeface="+mn-lt"/>
                          <a:cs typeface="Arial"/>
                        </a:rPr>
                        <a:t> with</a:t>
                      </a:r>
                      <a:r>
                        <a:rPr sz="1200" spc="-5" dirty="0">
                          <a:solidFill>
                            <a:srgbClr val="231F20"/>
                          </a:solidFill>
                          <a:latin typeface="+mn-lt"/>
                          <a:cs typeface="Arial"/>
                        </a:rPr>
                        <a:t> </a:t>
                      </a:r>
                      <a:r>
                        <a:rPr sz="1200" spc="-10" dirty="0">
                          <a:solidFill>
                            <a:srgbClr val="231F20"/>
                          </a:solidFill>
                          <a:latin typeface="+mn-lt"/>
                          <a:cs typeface="Arial"/>
                        </a:rPr>
                        <a:t>either</a:t>
                      </a:r>
                      <a:r>
                        <a:rPr sz="1200" spc="-5" dirty="0">
                          <a:solidFill>
                            <a:srgbClr val="231F20"/>
                          </a:solidFill>
                          <a:latin typeface="+mn-lt"/>
                          <a:cs typeface="Arial"/>
                        </a:rPr>
                        <a:t> </a:t>
                      </a:r>
                      <a:r>
                        <a:rPr sz="1200" spc="-25" dirty="0">
                          <a:solidFill>
                            <a:srgbClr val="231F20"/>
                          </a:solidFill>
                          <a:latin typeface="+mn-lt"/>
                          <a:cs typeface="Arial"/>
                        </a:rPr>
                        <a:t>warfarin*</a:t>
                      </a:r>
                      <a:r>
                        <a:rPr sz="1200" spc="-5" dirty="0">
                          <a:solidFill>
                            <a:srgbClr val="231F20"/>
                          </a:solidFill>
                          <a:latin typeface="+mn-lt"/>
                          <a:cs typeface="Arial"/>
                        </a:rPr>
                        <a:t> </a:t>
                      </a:r>
                      <a:r>
                        <a:rPr sz="1200" dirty="0">
                          <a:solidFill>
                            <a:srgbClr val="231F20"/>
                          </a:solidFill>
                          <a:latin typeface="+mn-lt"/>
                          <a:cs typeface="Arial"/>
                        </a:rPr>
                        <a:t>or</a:t>
                      </a:r>
                      <a:r>
                        <a:rPr sz="1200" spc="-5" dirty="0">
                          <a:solidFill>
                            <a:srgbClr val="231F20"/>
                          </a:solidFill>
                          <a:latin typeface="+mn-lt"/>
                          <a:cs typeface="Arial"/>
                        </a:rPr>
                        <a:t> </a:t>
                      </a:r>
                      <a:r>
                        <a:rPr sz="1200" spc="-25" dirty="0">
                          <a:solidFill>
                            <a:srgbClr val="231F20"/>
                          </a:solidFill>
                          <a:latin typeface="+mn-lt"/>
                          <a:cs typeface="Arial"/>
                        </a:rPr>
                        <a:t>DOAC</a:t>
                      </a:r>
                      <a:r>
                        <a:rPr sz="1200" spc="-25" baseline="30000" dirty="0">
                          <a:solidFill>
                            <a:srgbClr val="231F20"/>
                          </a:solidFill>
                          <a:latin typeface="+mn-lt"/>
                          <a:cs typeface="Arial"/>
                        </a:rPr>
                        <a:t>†</a:t>
                      </a:r>
                      <a:r>
                        <a:rPr sz="1200" spc="-5" dirty="0">
                          <a:solidFill>
                            <a:srgbClr val="231F20"/>
                          </a:solidFill>
                          <a:latin typeface="+mn-lt"/>
                          <a:cs typeface="Arial"/>
                        </a:rPr>
                        <a:t> </a:t>
                      </a:r>
                      <a:r>
                        <a:rPr sz="1200" spc="-25" dirty="0">
                          <a:solidFill>
                            <a:srgbClr val="231F20"/>
                          </a:solidFill>
                          <a:latin typeface="+mn-lt"/>
                          <a:cs typeface="Arial"/>
                        </a:rPr>
                        <a:t>wh</a:t>
                      </a:r>
                      <a:r>
                        <a:rPr lang="en-US" sz="1200" spc="-25" dirty="0">
                          <a:solidFill>
                            <a:srgbClr val="231F20"/>
                          </a:solidFill>
                          <a:latin typeface="+mn-lt"/>
                          <a:cs typeface="Arial"/>
                        </a:rPr>
                        <a:t>o </a:t>
                      </a:r>
                      <a:r>
                        <a:rPr sz="1200" spc="-20" dirty="0">
                          <a:solidFill>
                            <a:srgbClr val="231F20"/>
                          </a:solidFill>
                          <a:latin typeface="+mn-lt"/>
                          <a:cs typeface="Arial"/>
                        </a:rPr>
                        <a:t>are</a:t>
                      </a:r>
                      <a:r>
                        <a:rPr sz="1200" spc="-5" dirty="0">
                          <a:solidFill>
                            <a:srgbClr val="231F20"/>
                          </a:solidFill>
                          <a:latin typeface="+mn-lt"/>
                          <a:cs typeface="Arial"/>
                        </a:rPr>
                        <a:t> </a:t>
                      </a:r>
                      <a:r>
                        <a:rPr sz="1200" spc="-25" dirty="0">
                          <a:solidFill>
                            <a:srgbClr val="231F20"/>
                          </a:solidFill>
                          <a:latin typeface="+mn-lt"/>
                          <a:cs typeface="Arial"/>
                        </a:rPr>
                        <a:t>scheduled</a:t>
                      </a:r>
                      <a:r>
                        <a:rPr sz="1200" dirty="0">
                          <a:solidFill>
                            <a:srgbClr val="231F20"/>
                          </a:solidFill>
                          <a:latin typeface="+mn-lt"/>
                          <a:cs typeface="Arial"/>
                        </a:rPr>
                        <a:t> to </a:t>
                      </a:r>
                      <a:r>
                        <a:rPr sz="1200" spc="-25" dirty="0">
                          <a:solidFill>
                            <a:srgbClr val="231F20"/>
                          </a:solidFill>
                          <a:latin typeface="+mn-lt"/>
                          <a:cs typeface="Arial"/>
                        </a:rPr>
                        <a:t>undergo</a:t>
                      </a:r>
                      <a:r>
                        <a:rPr sz="1200" dirty="0">
                          <a:solidFill>
                            <a:srgbClr val="231F20"/>
                          </a:solidFill>
                          <a:latin typeface="+mn-lt"/>
                          <a:cs typeface="Arial"/>
                        </a:rPr>
                        <a:t> </a:t>
                      </a:r>
                      <a:r>
                        <a:rPr sz="1200" spc="-20" dirty="0">
                          <a:solidFill>
                            <a:srgbClr val="231F20"/>
                          </a:solidFill>
                          <a:latin typeface="+mn-lt"/>
                          <a:cs typeface="Arial"/>
                        </a:rPr>
                        <a:t>an</a:t>
                      </a:r>
                      <a:r>
                        <a:rPr sz="1200" dirty="0">
                          <a:solidFill>
                            <a:srgbClr val="231F20"/>
                          </a:solidFill>
                          <a:latin typeface="+mn-lt"/>
                          <a:cs typeface="Arial"/>
                        </a:rPr>
                        <a:t> </a:t>
                      </a:r>
                      <a:r>
                        <a:rPr sz="1200" spc="-35" dirty="0">
                          <a:solidFill>
                            <a:srgbClr val="231F20"/>
                          </a:solidFill>
                          <a:latin typeface="+mn-lt"/>
                          <a:cs typeface="Arial"/>
                        </a:rPr>
                        <a:t>invasive</a:t>
                      </a:r>
                      <a:r>
                        <a:rPr sz="1200" dirty="0">
                          <a:solidFill>
                            <a:srgbClr val="231F20"/>
                          </a:solidFill>
                          <a:latin typeface="+mn-lt"/>
                          <a:cs typeface="Arial"/>
                        </a:rPr>
                        <a:t> </a:t>
                      </a:r>
                      <a:r>
                        <a:rPr sz="1200" spc="-25" dirty="0">
                          <a:solidFill>
                            <a:srgbClr val="231F20"/>
                          </a:solidFill>
                          <a:latin typeface="+mn-lt"/>
                          <a:cs typeface="Arial"/>
                        </a:rPr>
                        <a:t>procedure</a:t>
                      </a:r>
                      <a:r>
                        <a:rPr sz="1200" dirty="0">
                          <a:solidFill>
                            <a:srgbClr val="231F20"/>
                          </a:solidFill>
                          <a:latin typeface="+mn-lt"/>
                          <a:cs typeface="Arial"/>
                        </a:rPr>
                        <a:t> </a:t>
                      </a:r>
                      <a:r>
                        <a:rPr sz="1200" spc="-25" dirty="0">
                          <a:solidFill>
                            <a:srgbClr val="231F20"/>
                          </a:solidFill>
                          <a:latin typeface="+mn-lt"/>
                          <a:cs typeface="Arial"/>
                        </a:rPr>
                        <a:t>o</a:t>
                      </a:r>
                      <a:r>
                        <a:rPr lang="en-US" sz="1200" spc="-25" dirty="0">
                          <a:solidFill>
                            <a:srgbClr val="231F20"/>
                          </a:solidFill>
                          <a:latin typeface="+mn-lt"/>
                          <a:cs typeface="Arial"/>
                        </a:rPr>
                        <a:t>r </a:t>
                      </a:r>
                      <a:r>
                        <a:rPr sz="1200" spc="-40" dirty="0">
                          <a:solidFill>
                            <a:srgbClr val="231F20"/>
                          </a:solidFill>
                          <a:latin typeface="+mn-lt"/>
                          <a:cs typeface="Arial"/>
                        </a:rPr>
                        <a:t>surgery,</a:t>
                      </a:r>
                      <a:r>
                        <a:rPr sz="1200" spc="-5" dirty="0">
                          <a:solidFill>
                            <a:srgbClr val="231F20"/>
                          </a:solidFill>
                          <a:latin typeface="+mn-lt"/>
                          <a:cs typeface="Arial"/>
                        </a:rPr>
                        <a:t> </a:t>
                      </a:r>
                      <a:r>
                        <a:rPr sz="1200" spc="-30" dirty="0">
                          <a:solidFill>
                            <a:srgbClr val="231F20"/>
                          </a:solidFill>
                          <a:latin typeface="+mn-lt"/>
                          <a:cs typeface="Arial"/>
                        </a:rPr>
                        <a:t>temporary</a:t>
                      </a:r>
                      <a:r>
                        <a:rPr sz="1200" dirty="0">
                          <a:solidFill>
                            <a:srgbClr val="231F20"/>
                          </a:solidFill>
                          <a:latin typeface="+mn-lt"/>
                          <a:cs typeface="Arial"/>
                        </a:rPr>
                        <a:t> </a:t>
                      </a:r>
                      <a:r>
                        <a:rPr sz="1200" spc="-25" dirty="0">
                          <a:solidFill>
                            <a:srgbClr val="231F20"/>
                          </a:solidFill>
                          <a:latin typeface="+mn-lt"/>
                          <a:cs typeface="Arial"/>
                        </a:rPr>
                        <a:t>cessation</a:t>
                      </a:r>
                      <a:r>
                        <a:rPr sz="1200" dirty="0">
                          <a:solidFill>
                            <a:srgbClr val="231F20"/>
                          </a:solidFill>
                          <a:latin typeface="+mn-lt"/>
                          <a:cs typeface="Arial"/>
                        </a:rPr>
                        <a:t> of </a:t>
                      </a:r>
                      <a:r>
                        <a:rPr sz="1200" spc="-20" dirty="0">
                          <a:solidFill>
                            <a:srgbClr val="231F20"/>
                          </a:solidFill>
                          <a:latin typeface="+mn-lt"/>
                          <a:cs typeface="Arial"/>
                        </a:rPr>
                        <a:t>oral</a:t>
                      </a:r>
                      <a:r>
                        <a:rPr sz="1200" dirty="0">
                          <a:solidFill>
                            <a:srgbClr val="231F20"/>
                          </a:solidFill>
                          <a:latin typeface="+mn-lt"/>
                          <a:cs typeface="Arial"/>
                        </a:rPr>
                        <a:t> </a:t>
                      </a:r>
                      <a:r>
                        <a:rPr sz="1200" spc="-10" dirty="0">
                          <a:solidFill>
                            <a:srgbClr val="231F20"/>
                          </a:solidFill>
                          <a:latin typeface="+mn-lt"/>
                          <a:cs typeface="Arial"/>
                        </a:rPr>
                        <a:t>anticoagulatio</a:t>
                      </a:r>
                      <a:r>
                        <a:rPr lang="en-US" sz="1200" spc="-10" dirty="0">
                          <a:solidFill>
                            <a:srgbClr val="231F20"/>
                          </a:solidFill>
                          <a:latin typeface="+mn-lt"/>
                          <a:cs typeface="Arial"/>
                        </a:rPr>
                        <a:t>n </a:t>
                      </a:r>
                      <a:r>
                        <a:rPr sz="1200" spc="-10" dirty="0">
                          <a:solidFill>
                            <a:srgbClr val="231F20"/>
                          </a:solidFill>
                          <a:latin typeface="+mn-lt"/>
                          <a:cs typeface="Arial"/>
                        </a:rPr>
                        <a:t>without</a:t>
                      </a:r>
                      <a:r>
                        <a:rPr sz="1200" spc="10" dirty="0">
                          <a:solidFill>
                            <a:srgbClr val="231F20"/>
                          </a:solidFill>
                          <a:latin typeface="+mn-lt"/>
                          <a:cs typeface="Arial"/>
                        </a:rPr>
                        <a:t> </a:t>
                      </a:r>
                      <a:r>
                        <a:rPr sz="1200" spc="-20" dirty="0">
                          <a:solidFill>
                            <a:srgbClr val="231F20"/>
                          </a:solidFill>
                          <a:latin typeface="+mn-lt"/>
                          <a:cs typeface="Arial"/>
                        </a:rPr>
                        <a:t>bridging</a:t>
                      </a:r>
                      <a:r>
                        <a:rPr sz="1200" spc="15" dirty="0">
                          <a:solidFill>
                            <a:srgbClr val="231F20"/>
                          </a:solidFill>
                          <a:latin typeface="+mn-lt"/>
                          <a:cs typeface="Arial"/>
                        </a:rPr>
                        <a:t> </a:t>
                      </a:r>
                      <a:r>
                        <a:rPr sz="1200" spc="-25" dirty="0">
                          <a:solidFill>
                            <a:srgbClr val="231F20"/>
                          </a:solidFill>
                          <a:latin typeface="+mn-lt"/>
                          <a:cs typeface="Arial"/>
                        </a:rPr>
                        <a:t>anticoagulation</a:t>
                      </a:r>
                      <a:r>
                        <a:rPr sz="1200" spc="15" dirty="0">
                          <a:solidFill>
                            <a:srgbClr val="231F20"/>
                          </a:solidFill>
                          <a:latin typeface="+mn-lt"/>
                          <a:cs typeface="Arial"/>
                        </a:rPr>
                        <a:t> </a:t>
                      </a:r>
                      <a:r>
                        <a:rPr sz="1200" dirty="0">
                          <a:solidFill>
                            <a:srgbClr val="231F20"/>
                          </a:solidFill>
                          <a:latin typeface="+mn-lt"/>
                          <a:cs typeface="Arial"/>
                        </a:rPr>
                        <a:t>is</a:t>
                      </a:r>
                      <a:r>
                        <a:rPr sz="1200" spc="15" dirty="0">
                          <a:solidFill>
                            <a:srgbClr val="231F20"/>
                          </a:solidFill>
                          <a:latin typeface="+mn-lt"/>
                          <a:cs typeface="Arial"/>
                        </a:rPr>
                        <a:t> </a:t>
                      </a:r>
                      <a:r>
                        <a:rPr sz="1200" spc="-30" dirty="0">
                          <a:solidFill>
                            <a:srgbClr val="231F20"/>
                          </a:solidFill>
                          <a:latin typeface="+mn-lt"/>
                          <a:cs typeface="Arial"/>
                        </a:rPr>
                        <a:t>recommended.</a:t>
                      </a:r>
                      <a:r>
                        <a:rPr sz="1200" spc="-44" baseline="34722" dirty="0">
                          <a:solidFill>
                            <a:srgbClr val="231F20"/>
                          </a:solidFill>
                          <a:latin typeface="+mn-lt"/>
                          <a:cs typeface="Arial"/>
                        </a:rPr>
                        <a:t>1–4</a:t>
                      </a:r>
                      <a:endParaRPr sz="1200" baseline="34722" dirty="0">
                        <a:latin typeface="+mn-lt"/>
                        <a:cs typeface="Arial"/>
                      </a:endParaRPr>
                    </a:p>
                  </a:txBody>
                  <a:tcPr marL="0" marR="0" marT="29209"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1193772">
                <a:tc vMerge="1">
                  <a:txBody>
                    <a:bodyPr/>
                    <a:lstStyle/>
                    <a:p>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rgbClr val="6EC284"/>
                    </a:solidFill>
                  </a:tcPr>
                </a:tc>
                <a:tc>
                  <a:txBody>
                    <a:bodyPr/>
                    <a:lstStyle/>
                    <a:p>
                      <a:pPr>
                        <a:lnSpc>
                          <a:spcPct val="100000"/>
                        </a:lnSpc>
                        <a:spcBef>
                          <a:spcPts val="280"/>
                        </a:spcBef>
                      </a:pPr>
                      <a:endParaRPr sz="1300" dirty="0">
                        <a:solidFill>
                          <a:schemeClr val="bg1"/>
                        </a:solidFill>
                        <a:latin typeface="+mn-lt"/>
                        <a:cs typeface="Times New Roman"/>
                      </a:endParaRPr>
                    </a:p>
                    <a:p>
                      <a:pPr algn="ctr">
                        <a:lnSpc>
                          <a:spcPct val="100000"/>
                        </a:lnSpc>
                      </a:pPr>
                      <a:r>
                        <a:rPr sz="1300" b="1" spc="-25" dirty="0">
                          <a:solidFill>
                            <a:schemeClr val="bg1"/>
                          </a:solidFill>
                          <a:latin typeface="+mn-lt"/>
                          <a:cs typeface="Gill Sans MT"/>
                        </a:rPr>
                        <a:t>B-NR</a:t>
                      </a:r>
                      <a:r>
                        <a:rPr sz="1300" spc="-25" dirty="0">
                          <a:solidFill>
                            <a:schemeClr val="bg1"/>
                          </a:solidFill>
                          <a:latin typeface="+mn-lt"/>
                          <a:cs typeface="Trebuchet MS"/>
                        </a:rPr>
                        <a:t>†</a:t>
                      </a:r>
                      <a:endParaRPr sz="1300" dirty="0">
                        <a:solidFill>
                          <a:schemeClr val="bg1"/>
                        </a:solidFill>
                        <a:latin typeface="+mn-lt"/>
                        <a:cs typeface="Trebuchet MS"/>
                      </a:endParaRPr>
                    </a:p>
                  </a:txBody>
                  <a:tcPr marL="0" marR="0" marT="3556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vMerge="1">
                  <a:txBody>
                    <a:bodyPr/>
                    <a:lstStyle/>
                    <a:p>
                      <a:endParaRPr/>
                    </a:p>
                  </a:txBody>
                  <a:tcPr marL="0" marR="0" marT="29209"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3"/>
                  </a:ext>
                </a:extLst>
              </a:tr>
              <a:tr h="1493702">
                <a:tc>
                  <a:txBody>
                    <a:bodyPr/>
                    <a:lstStyle/>
                    <a:p>
                      <a:pPr>
                        <a:lnSpc>
                          <a:spcPct val="100000"/>
                        </a:lnSpc>
                      </a:pPr>
                      <a:endParaRPr sz="1300" dirty="0">
                        <a:latin typeface="+mn-lt"/>
                        <a:cs typeface="Times New Roman"/>
                      </a:endParaRPr>
                    </a:p>
                    <a:p>
                      <a:pPr>
                        <a:lnSpc>
                          <a:spcPct val="100000"/>
                        </a:lnSpc>
                      </a:pPr>
                      <a:endParaRPr sz="1300" dirty="0">
                        <a:latin typeface="+mn-lt"/>
                        <a:cs typeface="Times New Roman"/>
                      </a:endParaRPr>
                    </a:p>
                    <a:p>
                      <a:pPr>
                        <a:lnSpc>
                          <a:spcPct val="100000"/>
                        </a:lnSpc>
                        <a:spcBef>
                          <a:spcPts val="530"/>
                        </a:spcBef>
                      </a:pPr>
                      <a:endParaRPr sz="1300" dirty="0">
                        <a:latin typeface="+mn-lt"/>
                        <a:cs typeface="Times New Roman"/>
                      </a:endParaRPr>
                    </a:p>
                    <a:p>
                      <a:pPr algn="ctr">
                        <a:lnSpc>
                          <a:spcPct val="100000"/>
                        </a:lnSpc>
                      </a:pPr>
                      <a:r>
                        <a:rPr sz="1300" b="1" spc="-50" dirty="0">
                          <a:solidFill>
                            <a:srgbClr val="231F20"/>
                          </a:solidFill>
                          <a:latin typeface="+mn-lt"/>
                          <a:cs typeface="Gill Sans MT"/>
                        </a:rPr>
                        <a:t>1</a:t>
                      </a:r>
                      <a:endParaRPr sz="1300" dirty="0">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lumMod val="10000"/>
                        <a:lumOff val="90000"/>
                      </a:schemeClr>
                    </a:solidFill>
                  </a:tcPr>
                </a:tc>
                <a:tc>
                  <a:txBody>
                    <a:bodyPr/>
                    <a:lstStyle/>
                    <a:p>
                      <a:pPr>
                        <a:lnSpc>
                          <a:spcPct val="100000"/>
                        </a:lnSpc>
                      </a:pPr>
                      <a:endParaRPr sz="1300" dirty="0">
                        <a:solidFill>
                          <a:schemeClr val="bg1"/>
                        </a:solidFill>
                        <a:latin typeface="+mn-lt"/>
                        <a:cs typeface="Times New Roman"/>
                      </a:endParaRPr>
                    </a:p>
                    <a:p>
                      <a:pPr>
                        <a:lnSpc>
                          <a:spcPct val="100000"/>
                        </a:lnSpc>
                      </a:pPr>
                      <a:endParaRPr sz="1300" dirty="0">
                        <a:solidFill>
                          <a:schemeClr val="bg1"/>
                        </a:solidFill>
                        <a:latin typeface="+mn-lt"/>
                        <a:cs typeface="Times New Roman"/>
                      </a:endParaRPr>
                    </a:p>
                    <a:p>
                      <a:pPr>
                        <a:lnSpc>
                          <a:spcPct val="100000"/>
                        </a:lnSpc>
                        <a:spcBef>
                          <a:spcPts val="530"/>
                        </a:spcBef>
                      </a:pPr>
                      <a:endParaRPr sz="1300" dirty="0">
                        <a:solidFill>
                          <a:schemeClr val="bg1"/>
                        </a:solidFill>
                        <a:latin typeface="+mn-lt"/>
                        <a:cs typeface="Times New Roman"/>
                      </a:endParaRPr>
                    </a:p>
                    <a:p>
                      <a:pPr algn="ctr">
                        <a:lnSpc>
                          <a:spcPct val="100000"/>
                        </a:lnSpc>
                      </a:pPr>
                      <a:r>
                        <a:rPr sz="1300" b="1" spc="-50" dirty="0">
                          <a:solidFill>
                            <a:schemeClr val="bg1"/>
                          </a:solidFill>
                          <a:latin typeface="+mn-lt"/>
                          <a:cs typeface="Gill Sans MT"/>
                        </a:rPr>
                        <a:t>A</a:t>
                      </a:r>
                      <a:endParaRPr sz="1300" dirty="0">
                        <a:solidFill>
                          <a:schemeClr val="bg1"/>
                        </a:solidFill>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a:txBody>
                    <a:bodyPr/>
                    <a:lstStyle/>
                    <a:p>
                      <a:pPr marL="281940" marR="26670" indent="-228600">
                        <a:lnSpc>
                          <a:spcPct val="107200"/>
                        </a:lnSpc>
                        <a:spcBef>
                          <a:spcPts val="185"/>
                        </a:spcBef>
                        <a:buFont typeface="+mj-lt"/>
                        <a:buAutoNum type="arabicPeriod" startAt="2"/>
                      </a:pPr>
                      <a:r>
                        <a:rPr sz="1200" spc="-20" dirty="0">
                          <a:solidFill>
                            <a:srgbClr val="231F20"/>
                          </a:solidFill>
                          <a:latin typeface="+mn-lt"/>
                          <a:cs typeface="Arial"/>
                        </a:rPr>
                        <a:t>In</a:t>
                      </a:r>
                      <a:r>
                        <a:rPr sz="1200" spc="-10" dirty="0">
                          <a:solidFill>
                            <a:srgbClr val="231F20"/>
                          </a:solidFill>
                          <a:latin typeface="+mn-lt"/>
                          <a:cs typeface="Arial"/>
                        </a:rPr>
                        <a:t> </a:t>
                      </a:r>
                      <a:r>
                        <a:rPr sz="1200" spc="-20" dirty="0">
                          <a:solidFill>
                            <a:srgbClr val="231F20"/>
                          </a:solidFill>
                          <a:latin typeface="+mn-lt"/>
                          <a:cs typeface="Arial"/>
                        </a:rPr>
                        <a:t>patients</a:t>
                      </a:r>
                      <a:r>
                        <a:rPr sz="1200" spc="-10" dirty="0">
                          <a:solidFill>
                            <a:srgbClr val="231F20"/>
                          </a:solidFill>
                          <a:latin typeface="+mn-lt"/>
                          <a:cs typeface="Arial"/>
                        </a:rPr>
                        <a:t> with </a:t>
                      </a:r>
                      <a:r>
                        <a:rPr sz="1200" dirty="0">
                          <a:solidFill>
                            <a:srgbClr val="231F20"/>
                          </a:solidFill>
                          <a:latin typeface="+mn-lt"/>
                          <a:cs typeface="Arial"/>
                        </a:rPr>
                        <a:t>AF</a:t>
                      </a:r>
                      <a:r>
                        <a:rPr sz="1200" spc="-10" dirty="0">
                          <a:solidFill>
                            <a:srgbClr val="231F20"/>
                          </a:solidFill>
                          <a:latin typeface="+mn-lt"/>
                          <a:cs typeface="Arial"/>
                        </a:rPr>
                        <a:t> on </a:t>
                      </a:r>
                      <a:r>
                        <a:rPr sz="1200" spc="-20" dirty="0">
                          <a:solidFill>
                            <a:srgbClr val="231F20"/>
                          </a:solidFill>
                          <a:latin typeface="+mn-lt"/>
                          <a:cs typeface="Arial"/>
                        </a:rPr>
                        <a:t>warfarin</a:t>
                      </a:r>
                      <a:r>
                        <a:rPr sz="1200" spc="-10" dirty="0">
                          <a:solidFill>
                            <a:srgbClr val="231F20"/>
                          </a:solidFill>
                          <a:latin typeface="+mn-lt"/>
                          <a:cs typeface="Arial"/>
                        </a:rPr>
                        <a:t> </a:t>
                      </a:r>
                      <a:r>
                        <a:rPr sz="1200" spc="-25" dirty="0">
                          <a:solidFill>
                            <a:srgbClr val="231F20"/>
                          </a:solidFill>
                          <a:latin typeface="+mn-lt"/>
                          <a:cs typeface="Arial"/>
                        </a:rPr>
                        <a:t>anticoagulation</a:t>
                      </a:r>
                      <a:r>
                        <a:rPr sz="1200" spc="-10" dirty="0">
                          <a:solidFill>
                            <a:srgbClr val="231F20"/>
                          </a:solidFill>
                          <a:latin typeface="+mn-lt"/>
                          <a:cs typeface="Arial"/>
                        </a:rPr>
                        <a:t> </a:t>
                      </a:r>
                      <a:r>
                        <a:rPr sz="1200" spc="-25" dirty="0">
                          <a:solidFill>
                            <a:srgbClr val="231F20"/>
                          </a:solidFill>
                          <a:latin typeface="+mn-lt"/>
                          <a:cs typeface="Arial"/>
                        </a:rPr>
                        <a:t>an</a:t>
                      </a:r>
                      <a:r>
                        <a:rPr lang="en-US" sz="1200" spc="-25" dirty="0">
                          <a:solidFill>
                            <a:srgbClr val="231F20"/>
                          </a:solidFill>
                          <a:latin typeface="+mn-lt"/>
                          <a:cs typeface="Arial"/>
                        </a:rPr>
                        <a:t>d </a:t>
                      </a:r>
                      <a:r>
                        <a:rPr sz="1200" spc="-20" dirty="0">
                          <a:solidFill>
                            <a:srgbClr val="231F20"/>
                          </a:solidFill>
                          <a:latin typeface="+mn-lt"/>
                          <a:cs typeface="Arial"/>
                        </a:rPr>
                        <a:t>an</a:t>
                      </a:r>
                      <a:r>
                        <a:rPr sz="1200" spc="5" dirty="0">
                          <a:solidFill>
                            <a:srgbClr val="231F20"/>
                          </a:solidFill>
                          <a:latin typeface="+mn-lt"/>
                          <a:cs typeface="Arial"/>
                        </a:rPr>
                        <a:t> </a:t>
                      </a:r>
                      <a:r>
                        <a:rPr sz="1200" spc="-30" dirty="0">
                          <a:solidFill>
                            <a:srgbClr val="231F20"/>
                          </a:solidFill>
                          <a:latin typeface="+mn-lt"/>
                          <a:cs typeface="Arial"/>
                        </a:rPr>
                        <a:t>annual</a:t>
                      </a:r>
                      <a:r>
                        <a:rPr sz="1200" spc="5" dirty="0">
                          <a:solidFill>
                            <a:srgbClr val="231F20"/>
                          </a:solidFill>
                          <a:latin typeface="+mn-lt"/>
                          <a:cs typeface="Arial"/>
                        </a:rPr>
                        <a:t> </a:t>
                      </a:r>
                      <a:r>
                        <a:rPr sz="1200" spc="-20" dirty="0">
                          <a:solidFill>
                            <a:srgbClr val="231F20"/>
                          </a:solidFill>
                          <a:latin typeface="+mn-lt"/>
                          <a:cs typeface="Arial"/>
                        </a:rPr>
                        <a:t>predicted</a:t>
                      </a:r>
                      <a:r>
                        <a:rPr sz="1200" spc="5" dirty="0">
                          <a:solidFill>
                            <a:srgbClr val="231F20"/>
                          </a:solidFill>
                          <a:latin typeface="+mn-lt"/>
                          <a:cs typeface="Arial"/>
                        </a:rPr>
                        <a:t> </a:t>
                      </a:r>
                      <a:r>
                        <a:rPr sz="1200" spc="-10" dirty="0">
                          <a:solidFill>
                            <a:srgbClr val="231F20"/>
                          </a:solidFill>
                          <a:latin typeface="+mn-lt"/>
                          <a:cs typeface="Arial"/>
                        </a:rPr>
                        <a:t>risk</a:t>
                      </a:r>
                      <a:r>
                        <a:rPr sz="1200" spc="5" dirty="0">
                          <a:solidFill>
                            <a:srgbClr val="231F20"/>
                          </a:solidFill>
                          <a:latin typeface="+mn-lt"/>
                          <a:cs typeface="Arial"/>
                        </a:rPr>
                        <a:t> </a:t>
                      </a:r>
                      <a:r>
                        <a:rPr sz="1200" dirty="0">
                          <a:solidFill>
                            <a:srgbClr val="231F20"/>
                          </a:solidFill>
                          <a:latin typeface="+mn-lt"/>
                          <a:cs typeface="Arial"/>
                        </a:rPr>
                        <a:t>of</a:t>
                      </a:r>
                      <a:r>
                        <a:rPr sz="1200" spc="5" dirty="0">
                          <a:solidFill>
                            <a:srgbClr val="231F20"/>
                          </a:solidFill>
                          <a:latin typeface="+mn-lt"/>
                          <a:cs typeface="Arial"/>
                        </a:rPr>
                        <a:t> </a:t>
                      </a:r>
                      <a:r>
                        <a:rPr sz="1200" spc="-30" dirty="0">
                          <a:solidFill>
                            <a:srgbClr val="231F20"/>
                          </a:solidFill>
                          <a:latin typeface="+mn-lt"/>
                          <a:cs typeface="Arial"/>
                        </a:rPr>
                        <a:t>thromboembolism</a:t>
                      </a:r>
                      <a:r>
                        <a:rPr sz="1200" spc="5" dirty="0">
                          <a:solidFill>
                            <a:srgbClr val="231F20"/>
                          </a:solidFill>
                          <a:latin typeface="+mn-lt"/>
                          <a:cs typeface="Arial"/>
                        </a:rPr>
                        <a:t> </a:t>
                      </a:r>
                      <a:r>
                        <a:rPr sz="1200">
                          <a:solidFill>
                            <a:srgbClr val="231F20"/>
                          </a:solidFill>
                          <a:latin typeface="+mn-lt"/>
                          <a:cs typeface="Arial"/>
                        </a:rPr>
                        <a:t>of</a:t>
                      </a:r>
                      <a:r>
                        <a:rPr sz="1200" spc="5">
                          <a:solidFill>
                            <a:srgbClr val="231F20"/>
                          </a:solidFill>
                          <a:latin typeface="+mn-lt"/>
                          <a:cs typeface="Arial"/>
                        </a:rPr>
                        <a:t> </a:t>
                      </a:r>
                      <a:r>
                        <a:rPr lang="en-US" sz="1200">
                          <a:solidFill>
                            <a:srgbClr val="231F20"/>
                          </a:solidFill>
                          <a:latin typeface="+mn-lt"/>
                          <a:cs typeface="Symbol"/>
                        </a:rPr>
                        <a:t>≥ </a:t>
                      </a:r>
                      <a:r>
                        <a:rPr sz="1200" spc="-25">
                          <a:solidFill>
                            <a:srgbClr val="231F20"/>
                          </a:solidFill>
                          <a:latin typeface="+mn-lt"/>
                          <a:cs typeface="Arial"/>
                        </a:rPr>
                        <a:t>5</a:t>
                      </a:r>
                      <a:r>
                        <a:rPr sz="1200" spc="-25" dirty="0">
                          <a:solidFill>
                            <a:srgbClr val="231F20"/>
                          </a:solidFill>
                          <a:latin typeface="+mn-lt"/>
                          <a:cs typeface="Arial"/>
                        </a:rPr>
                        <a:t>%</a:t>
                      </a:r>
                      <a:r>
                        <a:rPr sz="1200" spc="500" dirty="0">
                          <a:solidFill>
                            <a:srgbClr val="231F20"/>
                          </a:solidFill>
                          <a:latin typeface="+mn-lt"/>
                          <a:cs typeface="Arial"/>
                        </a:rPr>
                        <a:t> </a:t>
                      </a:r>
                      <a:r>
                        <a:rPr sz="1200" spc="-25" dirty="0">
                          <a:solidFill>
                            <a:srgbClr val="231F20"/>
                          </a:solidFill>
                          <a:latin typeface="+mn-lt"/>
                          <a:cs typeface="Arial"/>
                        </a:rPr>
                        <a:t>undergoing</a:t>
                      </a:r>
                      <a:r>
                        <a:rPr sz="1200" spc="30" dirty="0">
                          <a:solidFill>
                            <a:srgbClr val="231F20"/>
                          </a:solidFill>
                          <a:latin typeface="+mn-lt"/>
                          <a:cs typeface="Arial"/>
                        </a:rPr>
                        <a:t> </a:t>
                      </a:r>
                      <a:r>
                        <a:rPr sz="1200" spc="-30" dirty="0">
                          <a:solidFill>
                            <a:srgbClr val="231F20"/>
                          </a:solidFill>
                          <a:latin typeface="+mn-lt"/>
                          <a:cs typeface="Arial"/>
                        </a:rPr>
                        <a:t>pacemaker</a:t>
                      </a:r>
                      <a:r>
                        <a:rPr sz="1200" spc="35" dirty="0">
                          <a:solidFill>
                            <a:srgbClr val="231F20"/>
                          </a:solidFill>
                          <a:latin typeface="+mn-lt"/>
                          <a:cs typeface="Arial"/>
                        </a:rPr>
                        <a:t> </a:t>
                      </a:r>
                      <a:r>
                        <a:rPr sz="1200" dirty="0">
                          <a:solidFill>
                            <a:srgbClr val="231F20"/>
                          </a:solidFill>
                          <a:latin typeface="+mn-lt"/>
                          <a:cs typeface="Arial"/>
                        </a:rPr>
                        <a:t>or</a:t>
                      </a:r>
                      <a:r>
                        <a:rPr sz="1200" spc="30" dirty="0">
                          <a:solidFill>
                            <a:srgbClr val="231F20"/>
                          </a:solidFill>
                          <a:latin typeface="+mn-lt"/>
                          <a:cs typeface="Arial"/>
                        </a:rPr>
                        <a:t> </a:t>
                      </a:r>
                      <a:r>
                        <a:rPr sz="1200" spc="-20" dirty="0">
                          <a:solidFill>
                            <a:srgbClr val="231F20"/>
                          </a:solidFill>
                          <a:latin typeface="+mn-lt"/>
                          <a:cs typeface="Arial"/>
                        </a:rPr>
                        <a:t>defibrillator</a:t>
                      </a:r>
                      <a:r>
                        <a:rPr sz="1200" spc="35" dirty="0">
                          <a:solidFill>
                            <a:srgbClr val="231F20"/>
                          </a:solidFill>
                          <a:latin typeface="+mn-lt"/>
                          <a:cs typeface="Arial"/>
                        </a:rPr>
                        <a:t> </a:t>
                      </a:r>
                      <a:r>
                        <a:rPr sz="1200" spc="-25" dirty="0">
                          <a:solidFill>
                            <a:srgbClr val="231F20"/>
                          </a:solidFill>
                          <a:latin typeface="+mn-lt"/>
                          <a:cs typeface="Arial"/>
                        </a:rPr>
                        <a:t>implantation</a:t>
                      </a:r>
                      <a:r>
                        <a:rPr sz="1200" spc="30" dirty="0">
                          <a:solidFill>
                            <a:srgbClr val="231F20"/>
                          </a:solidFill>
                          <a:latin typeface="+mn-lt"/>
                          <a:cs typeface="Arial"/>
                        </a:rPr>
                        <a:t> </a:t>
                      </a:r>
                      <a:r>
                        <a:rPr sz="1200" spc="-25" dirty="0">
                          <a:solidFill>
                            <a:srgbClr val="231F20"/>
                          </a:solidFill>
                          <a:latin typeface="+mn-lt"/>
                          <a:cs typeface="Arial"/>
                        </a:rPr>
                        <a:t>or</a:t>
                      </a:r>
                      <a:r>
                        <a:rPr sz="1200" spc="500" dirty="0">
                          <a:solidFill>
                            <a:srgbClr val="231F20"/>
                          </a:solidFill>
                          <a:latin typeface="+mn-lt"/>
                          <a:cs typeface="Arial"/>
                        </a:rPr>
                        <a:t> </a:t>
                      </a:r>
                      <a:r>
                        <a:rPr sz="1200" spc="-25" dirty="0">
                          <a:solidFill>
                            <a:srgbClr val="231F20"/>
                          </a:solidFill>
                          <a:latin typeface="+mn-lt"/>
                          <a:cs typeface="Arial"/>
                        </a:rPr>
                        <a:t>generator</a:t>
                      </a:r>
                      <a:r>
                        <a:rPr sz="1200" spc="20" dirty="0">
                          <a:solidFill>
                            <a:srgbClr val="231F20"/>
                          </a:solidFill>
                          <a:latin typeface="+mn-lt"/>
                          <a:cs typeface="Arial"/>
                        </a:rPr>
                        <a:t> </a:t>
                      </a:r>
                      <a:r>
                        <a:rPr sz="1200" spc="-35" dirty="0">
                          <a:solidFill>
                            <a:srgbClr val="231F20"/>
                          </a:solidFill>
                          <a:latin typeface="+mn-lt"/>
                          <a:cs typeface="Arial"/>
                        </a:rPr>
                        <a:t>change,</a:t>
                      </a:r>
                      <a:r>
                        <a:rPr sz="1200" spc="25" dirty="0">
                          <a:solidFill>
                            <a:srgbClr val="231F20"/>
                          </a:solidFill>
                          <a:latin typeface="+mn-lt"/>
                          <a:cs typeface="Arial"/>
                        </a:rPr>
                        <a:t> </a:t>
                      </a:r>
                      <a:r>
                        <a:rPr sz="1200" spc="-25" dirty="0">
                          <a:solidFill>
                            <a:srgbClr val="231F20"/>
                          </a:solidFill>
                          <a:latin typeface="+mn-lt"/>
                          <a:cs typeface="Arial"/>
                        </a:rPr>
                        <a:t>continued</a:t>
                      </a:r>
                      <a:r>
                        <a:rPr sz="1200" spc="25" dirty="0">
                          <a:solidFill>
                            <a:srgbClr val="231F20"/>
                          </a:solidFill>
                          <a:latin typeface="+mn-lt"/>
                          <a:cs typeface="Arial"/>
                        </a:rPr>
                        <a:t> </a:t>
                      </a:r>
                      <a:r>
                        <a:rPr sz="1200" spc="-25" dirty="0">
                          <a:solidFill>
                            <a:srgbClr val="231F20"/>
                          </a:solidFill>
                          <a:latin typeface="+mn-lt"/>
                          <a:cs typeface="Arial"/>
                        </a:rPr>
                        <a:t>anticoagulation</a:t>
                      </a:r>
                      <a:r>
                        <a:rPr sz="1200" spc="25" dirty="0">
                          <a:solidFill>
                            <a:srgbClr val="231F20"/>
                          </a:solidFill>
                          <a:latin typeface="+mn-lt"/>
                          <a:cs typeface="Arial"/>
                        </a:rPr>
                        <a:t> </a:t>
                      </a:r>
                      <a:r>
                        <a:rPr sz="1200" dirty="0">
                          <a:solidFill>
                            <a:srgbClr val="231F20"/>
                          </a:solidFill>
                          <a:latin typeface="+mn-lt"/>
                          <a:cs typeface="Arial"/>
                        </a:rPr>
                        <a:t>is</a:t>
                      </a:r>
                      <a:r>
                        <a:rPr sz="1200" spc="25" dirty="0">
                          <a:solidFill>
                            <a:srgbClr val="231F20"/>
                          </a:solidFill>
                          <a:latin typeface="+mn-lt"/>
                          <a:cs typeface="Arial"/>
                        </a:rPr>
                        <a:t> </a:t>
                      </a:r>
                      <a:r>
                        <a:rPr sz="1200" spc="-20" dirty="0">
                          <a:solidFill>
                            <a:srgbClr val="231F20"/>
                          </a:solidFill>
                          <a:latin typeface="+mn-lt"/>
                          <a:cs typeface="Arial"/>
                        </a:rPr>
                        <a:t>re</a:t>
                      </a:r>
                      <a:r>
                        <a:rPr lang="en-US" sz="1200" spc="-20" dirty="0">
                          <a:solidFill>
                            <a:srgbClr val="231F20"/>
                          </a:solidFill>
                          <a:latin typeface="+mn-lt"/>
                          <a:cs typeface="Arial"/>
                        </a:rPr>
                        <a:t>c</a:t>
                      </a:r>
                      <a:r>
                        <a:rPr sz="1200" spc="-35" dirty="0">
                          <a:solidFill>
                            <a:srgbClr val="231F20"/>
                          </a:solidFill>
                          <a:latin typeface="+mn-lt"/>
                          <a:cs typeface="Arial"/>
                        </a:rPr>
                        <a:t>ommended</a:t>
                      </a:r>
                      <a:r>
                        <a:rPr sz="1200" dirty="0">
                          <a:solidFill>
                            <a:srgbClr val="231F20"/>
                          </a:solidFill>
                          <a:latin typeface="+mn-lt"/>
                          <a:cs typeface="Arial"/>
                        </a:rPr>
                        <a:t> in</a:t>
                      </a:r>
                      <a:r>
                        <a:rPr sz="1200" spc="5" dirty="0">
                          <a:solidFill>
                            <a:srgbClr val="231F20"/>
                          </a:solidFill>
                          <a:latin typeface="+mn-lt"/>
                          <a:cs typeface="Arial"/>
                        </a:rPr>
                        <a:t> </a:t>
                      </a:r>
                      <a:r>
                        <a:rPr sz="1200" spc="-20" dirty="0">
                          <a:solidFill>
                            <a:srgbClr val="231F20"/>
                          </a:solidFill>
                          <a:latin typeface="+mn-lt"/>
                          <a:cs typeface="Arial"/>
                        </a:rPr>
                        <a:t>preference</a:t>
                      </a:r>
                      <a:r>
                        <a:rPr sz="1200" dirty="0">
                          <a:solidFill>
                            <a:srgbClr val="231F20"/>
                          </a:solidFill>
                          <a:latin typeface="+mn-lt"/>
                          <a:cs typeface="Arial"/>
                        </a:rPr>
                        <a:t> to</a:t>
                      </a:r>
                      <a:r>
                        <a:rPr sz="1200" spc="5" dirty="0">
                          <a:solidFill>
                            <a:srgbClr val="231F20"/>
                          </a:solidFill>
                          <a:latin typeface="+mn-lt"/>
                          <a:cs typeface="Arial"/>
                        </a:rPr>
                        <a:t> </a:t>
                      </a:r>
                      <a:r>
                        <a:rPr sz="1200" spc="-20" dirty="0">
                          <a:solidFill>
                            <a:srgbClr val="231F20"/>
                          </a:solidFill>
                          <a:latin typeface="+mn-lt"/>
                          <a:cs typeface="Arial"/>
                        </a:rPr>
                        <a:t>interruption</a:t>
                      </a:r>
                      <a:r>
                        <a:rPr sz="1200" dirty="0">
                          <a:solidFill>
                            <a:srgbClr val="231F20"/>
                          </a:solidFill>
                          <a:latin typeface="+mn-lt"/>
                          <a:cs typeface="Arial"/>
                        </a:rPr>
                        <a:t> of</a:t>
                      </a:r>
                      <a:r>
                        <a:rPr sz="1200" spc="5" dirty="0">
                          <a:solidFill>
                            <a:srgbClr val="231F20"/>
                          </a:solidFill>
                          <a:latin typeface="+mn-lt"/>
                          <a:cs typeface="Arial"/>
                        </a:rPr>
                        <a:t> </a:t>
                      </a:r>
                      <a:r>
                        <a:rPr sz="1200" spc="-10" dirty="0">
                          <a:solidFill>
                            <a:srgbClr val="231F20"/>
                          </a:solidFill>
                          <a:latin typeface="+mn-lt"/>
                          <a:cs typeface="Arial"/>
                        </a:rPr>
                        <a:t>warfarin</a:t>
                      </a:r>
                      <a:r>
                        <a:rPr sz="1200" spc="500" dirty="0">
                          <a:solidFill>
                            <a:srgbClr val="231F20"/>
                          </a:solidFill>
                          <a:latin typeface="+mn-lt"/>
                          <a:cs typeface="Arial"/>
                        </a:rPr>
                        <a:t> </a:t>
                      </a:r>
                      <a:r>
                        <a:rPr sz="1200" spc="-25" dirty="0">
                          <a:solidFill>
                            <a:srgbClr val="231F20"/>
                          </a:solidFill>
                          <a:latin typeface="+mn-lt"/>
                          <a:cs typeface="Arial"/>
                        </a:rPr>
                        <a:t>and</a:t>
                      </a:r>
                      <a:r>
                        <a:rPr sz="1200" spc="10" dirty="0">
                          <a:solidFill>
                            <a:srgbClr val="231F20"/>
                          </a:solidFill>
                          <a:latin typeface="+mn-lt"/>
                          <a:cs typeface="Arial"/>
                        </a:rPr>
                        <a:t> </a:t>
                      </a:r>
                      <a:r>
                        <a:rPr sz="1200" spc="-20" dirty="0">
                          <a:solidFill>
                            <a:srgbClr val="231F20"/>
                          </a:solidFill>
                          <a:latin typeface="+mn-lt"/>
                          <a:cs typeface="Arial"/>
                        </a:rPr>
                        <a:t>bridging</a:t>
                      </a:r>
                      <a:r>
                        <a:rPr sz="1200" spc="10" dirty="0">
                          <a:solidFill>
                            <a:srgbClr val="231F20"/>
                          </a:solidFill>
                          <a:latin typeface="+mn-lt"/>
                          <a:cs typeface="Arial"/>
                        </a:rPr>
                        <a:t> </a:t>
                      </a:r>
                      <a:r>
                        <a:rPr sz="1200" spc="-25" dirty="0">
                          <a:solidFill>
                            <a:srgbClr val="231F20"/>
                          </a:solidFill>
                          <a:latin typeface="+mn-lt"/>
                          <a:cs typeface="Arial"/>
                        </a:rPr>
                        <a:t>anticoagulation</a:t>
                      </a:r>
                      <a:r>
                        <a:rPr sz="1200" spc="10" dirty="0">
                          <a:solidFill>
                            <a:srgbClr val="231F20"/>
                          </a:solidFill>
                          <a:latin typeface="+mn-lt"/>
                          <a:cs typeface="Arial"/>
                        </a:rPr>
                        <a:t> </a:t>
                      </a:r>
                      <a:r>
                        <a:rPr sz="1200" spc="-10" dirty="0">
                          <a:solidFill>
                            <a:srgbClr val="231F20"/>
                          </a:solidFill>
                          <a:latin typeface="+mn-lt"/>
                          <a:cs typeface="Arial"/>
                        </a:rPr>
                        <a:t>with</a:t>
                      </a:r>
                      <a:r>
                        <a:rPr sz="1200" spc="10" dirty="0">
                          <a:solidFill>
                            <a:srgbClr val="231F20"/>
                          </a:solidFill>
                          <a:latin typeface="+mn-lt"/>
                          <a:cs typeface="Arial"/>
                        </a:rPr>
                        <a:t> </a:t>
                      </a:r>
                      <a:r>
                        <a:rPr sz="1200" spc="-25" dirty="0">
                          <a:solidFill>
                            <a:srgbClr val="231F20"/>
                          </a:solidFill>
                          <a:latin typeface="+mn-lt"/>
                          <a:cs typeface="Arial"/>
                        </a:rPr>
                        <a:t>heparin</a:t>
                      </a:r>
                      <a:r>
                        <a:rPr sz="1200" spc="10" dirty="0">
                          <a:solidFill>
                            <a:srgbClr val="231F20"/>
                          </a:solidFill>
                          <a:latin typeface="+mn-lt"/>
                          <a:cs typeface="Arial"/>
                        </a:rPr>
                        <a:t> </a:t>
                      </a:r>
                      <a:r>
                        <a:rPr sz="1200" dirty="0">
                          <a:solidFill>
                            <a:srgbClr val="231F20"/>
                          </a:solidFill>
                          <a:latin typeface="+mn-lt"/>
                          <a:cs typeface="Arial"/>
                        </a:rPr>
                        <a:t>to</a:t>
                      </a:r>
                      <a:r>
                        <a:rPr sz="1200" spc="10" dirty="0">
                          <a:solidFill>
                            <a:srgbClr val="231F20"/>
                          </a:solidFill>
                          <a:latin typeface="+mn-lt"/>
                          <a:cs typeface="Arial"/>
                        </a:rPr>
                        <a:t> </a:t>
                      </a:r>
                      <a:r>
                        <a:rPr sz="1200" spc="-10" dirty="0">
                          <a:solidFill>
                            <a:srgbClr val="231F20"/>
                          </a:solidFill>
                          <a:latin typeface="+mn-lt"/>
                          <a:cs typeface="Arial"/>
                        </a:rPr>
                        <a:t>reduc</a:t>
                      </a:r>
                      <a:r>
                        <a:rPr lang="en-US" sz="1200" spc="-10" dirty="0">
                          <a:solidFill>
                            <a:srgbClr val="231F20"/>
                          </a:solidFill>
                          <a:latin typeface="+mn-lt"/>
                          <a:cs typeface="Arial"/>
                        </a:rPr>
                        <a:t>e </a:t>
                      </a:r>
                      <a:r>
                        <a:rPr sz="1200" spc="-10" dirty="0">
                          <a:solidFill>
                            <a:srgbClr val="231F20"/>
                          </a:solidFill>
                          <a:latin typeface="+mn-lt"/>
                          <a:cs typeface="Arial"/>
                        </a:rPr>
                        <a:t>the</a:t>
                      </a:r>
                      <a:r>
                        <a:rPr sz="1200" spc="-15" dirty="0">
                          <a:solidFill>
                            <a:srgbClr val="231F20"/>
                          </a:solidFill>
                          <a:latin typeface="+mn-lt"/>
                          <a:cs typeface="Arial"/>
                        </a:rPr>
                        <a:t> </a:t>
                      </a:r>
                      <a:r>
                        <a:rPr sz="1200" spc="-10" dirty="0">
                          <a:solidFill>
                            <a:srgbClr val="231F20"/>
                          </a:solidFill>
                          <a:latin typeface="+mn-lt"/>
                          <a:cs typeface="Arial"/>
                        </a:rPr>
                        <a:t>risk </a:t>
                      </a:r>
                      <a:r>
                        <a:rPr sz="1200" dirty="0">
                          <a:solidFill>
                            <a:srgbClr val="231F20"/>
                          </a:solidFill>
                          <a:latin typeface="+mn-lt"/>
                          <a:cs typeface="Arial"/>
                        </a:rPr>
                        <a:t>of</a:t>
                      </a:r>
                      <a:r>
                        <a:rPr sz="1200" spc="-10" dirty="0">
                          <a:solidFill>
                            <a:srgbClr val="231F20"/>
                          </a:solidFill>
                          <a:latin typeface="+mn-lt"/>
                          <a:cs typeface="Arial"/>
                        </a:rPr>
                        <a:t> </a:t>
                      </a:r>
                      <a:r>
                        <a:rPr sz="1200" spc="-20" dirty="0">
                          <a:solidFill>
                            <a:srgbClr val="231F20"/>
                          </a:solidFill>
                          <a:latin typeface="+mn-lt"/>
                          <a:cs typeface="Arial"/>
                        </a:rPr>
                        <a:t>pocket</a:t>
                      </a:r>
                      <a:r>
                        <a:rPr sz="1200" spc="-10" dirty="0">
                          <a:solidFill>
                            <a:srgbClr val="231F20"/>
                          </a:solidFill>
                          <a:latin typeface="+mn-lt"/>
                          <a:cs typeface="Arial"/>
                        </a:rPr>
                        <a:t> hematoma.</a:t>
                      </a:r>
                      <a:r>
                        <a:rPr sz="1200" spc="-15" baseline="34722" dirty="0">
                          <a:solidFill>
                            <a:srgbClr val="231F20"/>
                          </a:solidFill>
                          <a:latin typeface="+mn-lt"/>
                          <a:cs typeface="Arial"/>
                        </a:rPr>
                        <a:t>5–7</a:t>
                      </a:r>
                      <a:endParaRPr sz="1200" baseline="34722" dirty="0">
                        <a:latin typeface="+mn-lt"/>
                        <a:cs typeface="Arial"/>
                      </a:endParaRPr>
                    </a:p>
                  </a:txBody>
                  <a:tcPr marL="0" marR="0" marT="2349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4"/>
                  </a:ext>
                </a:extLst>
              </a:tr>
              <a:tr h="1183943">
                <a:tc>
                  <a:txBody>
                    <a:bodyPr/>
                    <a:lstStyle/>
                    <a:p>
                      <a:pPr>
                        <a:lnSpc>
                          <a:spcPct val="100000"/>
                        </a:lnSpc>
                      </a:pPr>
                      <a:endParaRPr sz="1300" dirty="0">
                        <a:latin typeface="+mn-lt"/>
                        <a:cs typeface="Times New Roman"/>
                      </a:endParaRPr>
                    </a:p>
                    <a:p>
                      <a:pPr>
                        <a:lnSpc>
                          <a:spcPct val="100000"/>
                        </a:lnSpc>
                        <a:spcBef>
                          <a:spcPts val="434"/>
                        </a:spcBef>
                      </a:pPr>
                      <a:endParaRPr sz="1300" dirty="0">
                        <a:latin typeface="+mn-lt"/>
                        <a:cs typeface="Times New Roman"/>
                      </a:endParaRPr>
                    </a:p>
                    <a:p>
                      <a:pPr algn="ctr">
                        <a:lnSpc>
                          <a:spcPct val="100000"/>
                        </a:lnSpc>
                      </a:pPr>
                      <a:r>
                        <a:rPr sz="1300" b="1" spc="-25" dirty="0">
                          <a:solidFill>
                            <a:schemeClr val="bg1"/>
                          </a:solidFill>
                          <a:latin typeface="+mn-lt"/>
                          <a:cs typeface="Gill Sans MT"/>
                        </a:rPr>
                        <a:t>2a</a:t>
                      </a:r>
                      <a:endParaRPr sz="1300" dirty="0">
                        <a:solidFill>
                          <a:schemeClr val="bg1"/>
                        </a:solidFill>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solidFill>
                  </a:tcPr>
                </a:tc>
                <a:tc>
                  <a:txBody>
                    <a:bodyPr/>
                    <a:lstStyle/>
                    <a:p>
                      <a:pPr>
                        <a:lnSpc>
                          <a:spcPct val="100000"/>
                        </a:lnSpc>
                      </a:pPr>
                      <a:endParaRPr sz="1300" dirty="0">
                        <a:solidFill>
                          <a:schemeClr val="bg1"/>
                        </a:solidFill>
                        <a:latin typeface="+mn-lt"/>
                        <a:cs typeface="Times New Roman"/>
                      </a:endParaRPr>
                    </a:p>
                    <a:p>
                      <a:pPr>
                        <a:lnSpc>
                          <a:spcPct val="100000"/>
                        </a:lnSpc>
                        <a:spcBef>
                          <a:spcPts val="434"/>
                        </a:spcBef>
                      </a:pPr>
                      <a:endParaRPr sz="1300" dirty="0">
                        <a:solidFill>
                          <a:schemeClr val="bg1"/>
                        </a:solidFill>
                        <a:latin typeface="+mn-lt"/>
                        <a:cs typeface="Times New Roman"/>
                      </a:endParaRPr>
                    </a:p>
                    <a:p>
                      <a:pPr algn="ctr">
                        <a:lnSpc>
                          <a:spcPct val="100000"/>
                        </a:lnSpc>
                      </a:pPr>
                      <a:r>
                        <a:rPr sz="1300" b="1" spc="-50" dirty="0">
                          <a:solidFill>
                            <a:schemeClr val="bg1"/>
                          </a:solidFill>
                          <a:latin typeface="+mn-lt"/>
                          <a:cs typeface="Gill Sans MT"/>
                        </a:rPr>
                        <a:t>A</a:t>
                      </a:r>
                      <a:endParaRPr sz="1300" dirty="0">
                        <a:solidFill>
                          <a:schemeClr val="bg1"/>
                        </a:solidFill>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a:txBody>
                    <a:bodyPr/>
                    <a:lstStyle/>
                    <a:p>
                      <a:pPr marL="281305" marR="64135" indent="-228600">
                        <a:lnSpc>
                          <a:spcPct val="107200"/>
                        </a:lnSpc>
                        <a:spcBef>
                          <a:spcPts val="185"/>
                        </a:spcBef>
                        <a:buFont typeface="+mj-lt"/>
                        <a:buAutoNum type="arabicPeriod" startAt="3"/>
                      </a:pPr>
                      <a:r>
                        <a:rPr sz="1200" spc="-20" dirty="0">
                          <a:solidFill>
                            <a:srgbClr val="231F20"/>
                          </a:solidFill>
                          <a:latin typeface="+mn-lt"/>
                          <a:cs typeface="Arial"/>
                        </a:rPr>
                        <a:t>In</a:t>
                      </a:r>
                      <a:r>
                        <a:rPr sz="1200" spc="-15" dirty="0">
                          <a:solidFill>
                            <a:srgbClr val="231F20"/>
                          </a:solidFill>
                          <a:latin typeface="+mn-lt"/>
                          <a:cs typeface="Arial"/>
                        </a:rPr>
                        <a:t> </a:t>
                      </a:r>
                      <a:r>
                        <a:rPr sz="1200" spc="-20" dirty="0">
                          <a:solidFill>
                            <a:srgbClr val="231F20"/>
                          </a:solidFill>
                          <a:latin typeface="+mn-lt"/>
                          <a:cs typeface="Arial"/>
                        </a:rPr>
                        <a:t>patients</a:t>
                      </a:r>
                      <a:r>
                        <a:rPr sz="1200" spc="-10" dirty="0">
                          <a:solidFill>
                            <a:srgbClr val="231F20"/>
                          </a:solidFill>
                          <a:latin typeface="+mn-lt"/>
                          <a:cs typeface="Arial"/>
                        </a:rPr>
                        <a:t> with</a:t>
                      </a:r>
                      <a:r>
                        <a:rPr sz="1200" spc="-15" dirty="0">
                          <a:solidFill>
                            <a:srgbClr val="231F20"/>
                          </a:solidFill>
                          <a:latin typeface="+mn-lt"/>
                          <a:cs typeface="Arial"/>
                        </a:rPr>
                        <a:t> </a:t>
                      </a:r>
                      <a:r>
                        <a:rPr sz="1200" dirty="0">
                          <a:solidFill>
                            <a:srgbClr val="231F20"/>
                          </a:solidFill>
                          <a:latin typeface="+mn-lt"/>
                          <a:cs typeface="Arial"/>
                        </a:rPr>
                        <a:t>AF</a:t>
                      </a:r>
                      <a:r>
                        <a:rPr sz="1200" spc="-15" dirty="0">
                          <a:solidFill>
                            <a:srgbClr val="231F20"/>
                          </a:solidFill>
                          <a:latin typeface="+mn-lt"/>
                          <a:cs typeface="Arial"/>
                        </a:rPr>
                        <a:t> </a:t>
                      </a:r>
                      <a:r>
                        <a:rPr sz="1200" spc="-10" dirty="0">
                          <a:solidFill>
                            <a:srgbClr val="231F20"/>
                          </a:solidFill>
                          <a:latin typeface="+mn-lt"/>
                          <a:cs typeface="Arial"/>
                        </a:rPr>
                        <a:t>with CHA</a:t>
                      </a:r>
                      <a:r>
                        <a:rPr sz="1200" spc="-15" baseline="-34722" dirty="0">
                          <a:solidFill>
                            <a:srgbClr val="231F20"/>
                          </a:solidFill>
                          <a:latin typeface="+mn-lt"/>
                          <a:cs typeface="Arial"/>
                        </a:rPr>
                        <a:t>2</a:t>
                      </a:r>
                      <a:r>
                        <a:rPr sz="1200" spc="-10" dirty="0">
                          <a:solidFill>
                            <a:srgbClr val="231F20"/>
                          </a:solidFill>
                          <a:latin typeface="+mn-lt"/>
                          <a:cs typeface="Arial"/>
                        </a:rPr>
                        <a:t>DS</a:t>
                      </a:r>
                      <a:r>
                        <a:rPr sz="1200" spc="-15" baseline="-34722" dirty="0">
                          <a:solidFill>
                            <a:srgbClr val="231F20"/>
                          </a:solidFill>
                          <a:latin typeface="+mn-lt"/>
                          <a:cs typeface="Arial"/>
                        </a:rPr>
                        <a:t>2</a:t>
                      </a:r>
                      <a:r>
                        <a:rPr sz="1200" spc="-10" dirty="0">
                          <a:solidFill>
                            <a:srgbClr val="231F20"/>
                          </a:solidFill>
                          <a:latin typeface="+mn-lt"/>
                          <a:cs typeface="Arial"/>
                        </a:rPr>
                        <a:t>-</a:t>
                      </a:r>
                      <a:r>
                        <a:rPr sz="1200" spc="-40" dirty="0">
                          <a:solidFill>
                            <a:srgbClr val="231F20"/>
                          </a:solidFill>
                          <a:latin typeface="+mn-lt"/>
                          <a:cs typeface="Arial"/>
                        </a:rPr>
                        <a:t>VASc</a:t>
                      </a:r>
                      <a:r>
                        <a:rPr sz="1200" spc="-10" dirty="0">
                          <a:solidFill>
                            <a:srgbClr val="231F20"/>
                          </a:solidFill>
                          <a:latin typeface="+mn-lt"/>
                          <a:cs typeface="Arial"/>
                        </a:rPr>
                        <a:t> </a:t>
                      </a:r>
                      <a:r>
                        <a:rPr sz="1200" spc="-25" dirty="0">
                          <a:solidFill>
                            <a:srgbClr val="231F20"/>
                          </a:solidFill>
                          <a:latin typeface="+mn-lt"/>
                          <a:cs typeface="Arial"/>
                        </a:rPr>
                        <a:t>score</a:t>
                      </a:r>
                      <a:r>
                        <a:rPr sz="1200" spc="-15" dirty="0">
                          <a:solidFill>
                            <a:srgbClr val="231F20"/>
                          </a:solidFill>
                          <a:latin typeface="+mn-lt"/>
                          <a:cs typeface="Arial"/>
                        </a:rPr>
                        <a:t> </a:t>
                      </a:r>
                      <a:r>
                        <a:rPr lang="en-US" sz="1200" dirty="0">
                          <a:solidFill>
                            <a:srgbClr val="231F20"/>
                          </a:solidFill>
                          <a:latin typeface="+mn-lt"/>
                          <a:cs typeface="Symbol"/>
                        </a:rPr>
                        <a:t>≥ </a:t>
                      </a:r>
                      <a:r>
                        <a:rPr sz="1200" dirty="0">
                          <a:solidFill>
                            <a:srgbClr val="231F20"/>
                          </a:solidFill>
                          <a:latin typeface="+mn-lt"/>
                          <a:cs typeface="Arial"/>
                        </a:rPr>
                        <a:t>2</a:t>
                      </a:r>
                      <a:r>
                        <a:rPr sz="1200" spc="-10" dirty="0">
                          <a:solidFill>
                            <a:srgbClr val="231F20"/>
                          </a:solidFill>
                          <a:latin typeface="+mn-lt"/>
                          <a:cs typeface="Arial"/>
                        </a:rPr>
                        <a:t> </a:t>
                      </a:r>
                      <a:r>
                        <a:rPr sz="1200" spc="-25" dirty="0">
                          <a:solidFill>
                            <a:srgbClr val="231F20"/>
                          </a:solidFill>
                          <a:latin typeface="+mn-lt"/>
                          <a:cs typeface="Arial"/>
                        </a:rPr>
                        <a:t>or</a:t>
                      </a:r>
                      <a:r>
                        <a:rPr sz="1200" spc="500" dirty="0">
                          <a:solidFill>
                            <a:srgbClr val="231F20"/>
                          </a:solidFill>
                          <a:latin typeface="+mn-lt"/>
                          <a:cs typeface="Arial"/>
                        </a:rPr>
                        <a:t> </a:t>
                      </a:r>
                      <a:r>
                        <a:rPr sz="1200" spc="-30" dirty="0">
                          <a:solidFill>
                            <a:srgbClr val="231F20"/>
                          </a:solidFill>
                          <a:latin typeface="+mn-lt"/>
                          <a:cs typeface="Arial"/>
                        </a:rPr>
                        <a:t>equivalent</a:t>
                      </a:r>
                      <a:r>
                        <a:rPr sz="1200" dirty="0">
                          <a:solidFill>
                            <a:srgbClr val="231F20"/>
                          </a:solidFill>
                          <a:latin typeface="+mn-lt"/>
                          <a:cs typeface="Arial"/>
                        </a:rPr>
                        <a:t> </a:t>
                      </a:r>
                      <a:r>
                        <a:rPr sz="1200" spc="-10" dirty="0">
                          <a:solidFill>
                            <a:srgbClr val="231F20"/>
                          </a:solidFill>
                          <a:latin typeface="+mn-lt"/>
                          <a:cs typeface="Arial"/>
                        </a:rPr>
                        <a:t>risk</a:t>
                      </a:r>
                      <a:r>
                        <a:rPr sz="1200" dirty="0">
                          <a:solidFill>
                            <a:srgbClr val="231F20"/>
                          </a:solidFill>
                          <a:latin typeface="+mn-lt"/>
                          <a:cs typeface="Arial"/>
                        </a:rPr>
                        <a:t> of </a:t>
                      </a:r>
                      <a:r>
                        <a:rPr sz="1200" spc="-30" dirty="0">
                          <a:solidFill>
                            <a:srgbClr val="231F20"/>
                          </a:solidFill>
                          <a:latin typeface="+mn-lt"/>
                          <a:cs typeface="Arial"/>
                        </a:rPr>
                        <a:t>stroke,</a:t>
                      </a:r>
                      <a:r>
                        <a:rPr sz="1200" dirty="0">
                          <a:solidFill>
                            <a:srgbClr val="231F20"/>
                          </a:solidFill>
                          <a:latin typeface="+mn-lt"/>
                          <a:cs typeface="Arial"/>
                        </a:rPr>
                        <a:t> </a:t>
                      </a:r>
                      <a:r>
                        <a:rPr sz="1200" spc="-10" dirty="0">
                          <a:solidFill>
                            <a:srgbClr val="231F20"/>
                          </a:solidFill>
                          <a:latin typeface="+mn-lt"/>
                          <a:cs typeface="Arial"/>
                        </a:rPr>
                        <a:t>on</a:t>
                      </a:r>
                      <a:r>
                        <a:rPr sz="1200" dirty="0">
                          <a:solidFill>
                            <a:srgbClr val="231F20"/>
                          </a:solidFill>
                          <a:latin typeface="+mn-lt"/>
                          <a:cs typeface="Arial"/>
                        </a:rPr>
                        <a:t> </a:t>
                      </a:r>
                      <a:r>
                        <a:rPr sz="1200" spc="-40" dirty="0">
                          <a:solidFill>
                            <a:srgbClr val="231F20"/>
                          </a:solidFill>
                          <a:latin typeface="+mn-lt"/>
                          <a:cs typeface="Arial"/>
                        </a:rPr>
                        <a:t>DOAC</a:t>
                      </a:r>
                      <a:r>
                        <a:rPr sz="1200" spc="5" dirty="0">
                          <a:solidFill>
                            <a:srgbClr val="231F20"/>
                          </a:solidFill>
                          <a:latin typeface="+mn-lt"/>
                          <a:cs typeface="Arial"/>
                        </a:rPr>
                        <a:t> </a:t>
                      </a:r>
                      <a:r>
                        <a:rPr sz="1200" spc="-10" dirty="0">
                          <a:solidFill>
                            <a:srgbClr val="231F20"/>
                          </a:solidFill>
                          <a:latin typeface="+mn-lt"/>
                          <a:cs typeface="Arial"/>
                        </a:rPr>
                        <a:t>anticoagulatio</a:t>
                      </a:r>
                      <a:r>
                        <a:rPr lang="en-US" sz="1200" spc="-10" dirty="0">
                          <a:solidFill>
                            <a:srgbClr val="231F20"/>
                          </a:solidFill>
                          <a:latin typeface="+mn-lt"/>
                          <a:cs typeface="Arial"/>
                        </a:rPr>
                        <a:t>n </a:t>
                      </a:r>
                      <a:r>
                        <a:rPr sz="1200" spc="-25" dirty="0">
                          <a:solidFill>
                            <a:srgbClr val="231F20"/>
                          </a:solidFill>
                          <a:latin typeface="+mn-lt"/>
                          <a:cs typeface="Arial"/>
                        </a:rPr>
                        <a:t>and</a:t>
                      </a:r>
                      <a:r>
                        <a:rPr sz="1200" spc="10" dirty="0">
                          <a:solidFill>
                            <a:srgbClr val="231F20"/>
                          </a:solidFill>
                          <a:latin typeface="+mn-lt"/>
                          <a:cs typeface="Arial"/>
                        </a:rPr>
                        <a:t> </a:t>
                      </a:r>
                      <a:r>
                        <a:rPr sz="1200" spc="-25" dirty="0">
                          <a:solidFill>
                            <a:srgbClr val="231F20"/>
                          </a:solidFill>
                          <a:latin typeface="+mn-lt"/>
                          <a:cs typeface="Arial"/>
                        </a:rPr>
                        <a:t>undergoing</a:t>
                      </a:r>
                      <a:r>
                        <a:rPr sz="1200" spc="15" dirty="0">
                          <a:solidFill>
                            <a:srgbClr val="231F20"/>
                          </a:solidFill>
                          <a:latin typeface="+mn-lt"/>
                          <a:cs typeface="Arial"/>
                        </a:rPr>
                        <a:t> </a:t>
                      </a:r>
                      <a:r>
                        <a:rPr sz="1200" spc="-30" dirty="0">
                          <a:solidFill>
                            <a:srgbClr val="231F20"/>
                          </a:solidFill>
                          <a:latin typeface="+mn-lt"/>
                          <a:cs typeface="Arial"/>
                        </a:rPr>
                        <a:t>pacemaker</a:t>
                      </a:r>
                      <a:r>
                        <a:rPr sz="1200" spc="15" dirty="0">
                          <a:solidFill>
                            <a:srgbClr val="231F20"/>
                          </a:solidFill>
                          <a:latin typeface="+mn-lt"/>
                          <a:cs typeface="Arial"/>
                        </a:rPr>
                        <a:t> </a:t>
                      </a:r>
                      <a:r>
                        <a:rPr sz="1200" dirty="0">
                          <a:solidFill>
                            <a:srgbClr val="231F20"/>
                          </a:solidFill>
                          <a:latin typeface="+mn-lt"/>
                          <a:cs typeface="Arial"/>
                        </a:rPr>
                        <a:t>or</a:t>
                      </a:r>
                      <a:r>
                        <a:rPr sz="1200" spc="15" dirty="0">
                          <a:solidFill>
                            <a:srgbClr val="231F20"/>
                          </a:solidFill>
                          <a:latin typeface="+mn-lt"/>
                          <a:cs typeface="Arial"/>
                        </a:rPr>
                        <a:t> </a:t>
                      </a:r>
                      <a:r>
                        <a:rPr sz="1200" spc="-20" dirty="0">
                          <a:solidFill>
                            <a:srgbClr val="231F20"/>
                          </a:solidFill>
                          <a:latin typeface="+mn-lt"/>
                          <a:cs typeface="Arial"/>
                        </a:rPr>
                        <a:t>defibrillator</a:t>
                      </a:r>
                      <a:r>
                        <a:rPr sz="1200" spc="15" dirty="0">
                          <a:solidFill>
                            <a:srgbClr val="231F20"/>
                          </a:solidFill>
                          <a:latin typeface="+mn-lt"/>
                          <a:cs typeface="Arial"/>
                        </a:rPr>
                        <a:t> </a:t>
                      </a:r>
                      <a:r>
                        <a:rPr sz="1200" spc="-10" dirty="0">
                          <a:solidFill>
                            <a:srgbClr val="231F20"/>
                          </a:solidFill>
                          <a:latin typeface="+mn-lt"/>
                          <a:cs typeface="Arial"/>
                        </a:rPr>
                        <a:t>implantation</a:t>
                      </a:r>
                      <a:r>
                        <a:rPr sz="1200" dirty="0">
                          <a:solidFill>
                            <a:srgbClr val="231F20"/>
                          </a:solidFill>
                          <a:latin typeface="+mn-lt"/>
                          <a:cs typeface="Arial"/>
                        </a:rPr>
                        <a:t> or </a:t>
                      </a:r>
                      <a:r>
                        <a:rPr sz="1200" spc="-25" dirty="0">
                          <a:solidFill>
                            <a:srgbClr val="231F20"/>
                          </a:solidFill>
                          <a:latin typeface="+mn-lt"/>
                          <a:cs typeface="Arial"/>
                        </a:rPr>
                        <a:t>generator</a:t>
                      </a:r>
                      <a:r>
                        <a:rPr sz="1200" dirty="0">
                          <a:solidFill>
                            <a:srgbClr val="231F20"/>
                          </a:solidFill>
                          <a:latin typeface="+mn-lt"/>
                          <a:cs typeface="Arial"/>
                        </a:rPr>
                        <a:t> </a:t>
                      </a:r>
                      <a:r>
                        <a:rPr sz="1200" spc="-35" dirty="0">
                          <a:solidFill>
                            <a:srgbClr val="231F20"/>
                          </a:solidFill>
                          <a:latin typeface="+mn-lt"/>
                          <a:cs typeface="Arial"/>
                        </a:rPr>
                        <a:t>change,</a:t>
                      </a:r>
                      <a:r>
                        <a:rPr sz="1200" dirty="0">
                          <a:solidFill>
                            <a:srgbClr val="231F20"/>
                          </a:solidFill>
                          <a:latin typeface="+mn-lt"/>
                          <a:cs typeface="Arial"/>
                        </a:rPr>
                        <a:t> </a:t>
                      </a:r>
                      <a:r>
                        <a:rPr sz="1200" spc="-10" dirty="0">
                          <a:solidFill>
                            <a:srgbClr val="231F20"/>
                          </a:solidFill>
                          <a:latin typeface="+mn-lt"/>
                          <a:cs typeface="Arial"/>
                        </a:rPr>
                        <a:t>either</a:t>
                      </a:r>
                      <a:r>
                        <a:rPr sz="1200" dirty="0">
                          <a:solidFill>
                            <a:srgbClr val="231F20"/>
                          </a:solidFill>
                          <a:latin typeface="+mn-lt"/>
                          <a:cs typeface="Arial"/>
                        </a:rPr>
                        <a:t> </a:t>
                      </a:r>
                      <a:r>
                        <a:rPr sz="1200" spc="-25" dirty="0">
                          <a:solidFill>
                            <a:srgbClr val="231F20"/>
                          </a:solidFill>
                          <a:latin typeface="+mn-lt"/>
                          <a:cs typeface="Arial"/>
                        </a:rPr>
                        <a:t>uninterrupted</a:t>
                      </a:r>
                      <a:r>
                        <a:rPr sz="1200" dirty="0">
                          <a:solidFill>
                            <a:srgbClr val="231F20"/>
                          </a:solidFill>
                          <a:latin typeface="+mn-lt"/>
                          <a:cs typeface="Arial"/>
                        </a:rPr>
                        <a:t> </a:t>
                      </a:r>
                      <a:r>
                        <a:rPr sz="1200" spc="-25" dirty="0">
                          <a:solidFill>
                            <a:srgbClr val="231F20"/>
                          </a:solidFill>
                          <a:latin typeface="+mn-lt"/>
                          <a:cs typeface="Arial"/>
                        </a:rPr>
                        <a:t>o</a:t>
                      </a:r>
                      <a:r>
                        <a:rPr lang="en-US" sz="1200" spc="-25" dirty="0">
                          <a:solidFill>
                            <a:srgbClr val="231F20"/>
                          </a:solidFill>
                          <a:latin typeface="+mn-lt"/>
                          <a:cs typeface="Arial"/>
                        </a:rPr>
                        <a:t>r </a:t>
                      </a:r>
                      <a:r>
                        <a:rPr sz="1200" spc="-20" dirty="0">
                          <a:solidFill>
                            <a:srgbClr val="231F20"/>
                          </a:solidFill>
                          <a:latin typeface="+mn-lt"/>
                          <a:cs typeface="Arial"/>
                        </a:rPr>
                        <a:t>interrupted</a:t>
                      </a:r>
                      <a:r>
                        <a:rPr sz="1200" spc="-5" dirty="0">
                          <a:solidFill>
                            <a:srgbClr val="231F20"/>
                          </a:solidFill>
                          <a:latin typeface="+mn-lt"/>
                          <a:cs typeface="Arial"/>
                        </a:rPr>
                        <a:t> </a:t>
                      </a:r>
                      <a:r>
                        <a:rPr sz="1200" spc="-40" dirty="0">
                          <a:solidFill>
                            <a:srgbClr val="231F20"/>
                          </a:solidFill>
                          <a:latin typeface="+mn-lt"/>
                          <a:cs typeface="Arial"/>
                        </a:rPr>
                        <a:t>DOAC</a:t>
                      </a:r>
                      <a:r>
                        <a:rPr sz="1200" spc="-5" dirty="0">
                          <a:solidFill>
                            <a:srgbClr val="231F20"/>
                          </a:solidFill>
                          <a:latin typeface="+mn-lt"/>
                          <a:cs typeface="Arial"/>
                        </a:rPr>
                        <a:t> </a:t>
                      </a:r>
                      <a:r>
                        <a:rPr sz="1200" dirty="0">
                          <a:solidFill>
                            <a:srgbClr val="231F20"/>
                          </a:solidFill>
                          <a:latin typeface="+mn-lt"/>
                          <a:cs typeface="Arial"/>
                        </a:rPr>
                        <a:t>is</a:t>
                      </a:r>
                      <a:r>
                        <a:rPr sz="1200" spc="-5" dirty="0">
                          <a:solidFill>
                            <a:srgbClr val="231F20"/>
                          </a:solidFill>
                          <a:latin typeface="+mn-lt"/>
                          <a:cs typeface="Arial"/>
                        </a:rPr>
                        <a:t> </a:t>
                      </a:r>
                      <a:r>
                        <a:rPr sz="1200" spc="-10" dirty="0">
                          <a:solidFill>
                            <a:srgbClr val="231F20"/>
                          </a:solidFill>
                          <a:latin typeface="+mn-lt"/>
                          <a:cs typeface="Arial"/>
                        </a:rPr>
                        <a:t>reasonable.</a:t>
                      </a:r>
                      <a:r>
                        <a:rPr sz="1200" spc="-15" baseline="34722" dirty="0">
                          <a:solidFill>
                            <a:srgbClr val="231F20"/>
                          </a:solidFill>
                          <a:latin typeface="+mn-lt"/>
                          <a:cs typeface="Arial"/>
                        </a:rPr>
                        <a:t>8–10</a:t>
                      </a:r>
                      <a:endParaRPr sz="1200" baseline="34722" dirty="0">
                        <a:latin typeface="+mn-lt"/>
                        <a:cs typeface="Arial"/>
                      </a:endParaRPr>
                    </a:p>
                  </a:txBody>
                  <a:tcPr marL="0" marR="0" marT="2349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5"/>
                  </a:ext>
                </a:extLst>
              </a:tr>
            </a:tbl>
          </a:graphicData>
        </a:graphic>
      </p:graphicFrame>
      <p:graphicFrame>
        <p:nvGraphicFramePr>
          <p:cNvPr id="6" name="object 10">
            <a:extLst>
              <a:ext uri="{FF2B5EF4-FFF2-40B4-BE49-F238E27FC236}">
                <a16:creationId xmlns:a16="http://schemas.microsoft.com/office/drawing/2014/main" id="{9658A45E-8C26-8742-8D68-38EF6110E6CB}"/>
              </a:ext>
            </a:extLst>
          </p:cNvPr>
          <p:cNvGraphicFramePr>
            <a:graphicFrameLocks noGrp="1"/>
          </p:cNvGraphicFramePr>
          <p:nvPr>
            <p:extLst>
              <p:ext uri="{D42A27DB-BD31-4B8C-83A1-F6EECF244321}">
                <p14:modId xmlns:p14="http://schemas.microsoft.com/office/powerpoint/2010/main" val="2406463402"/>
              </p:ext>
            </p:extLst>
          </p:nvPr>
        </p:nvGraphicFramePr>
        <p:xfrm>
          <a:off x="6381749" y="1670180"/>
          <a:ext cx="5292090" cy="4609320"/>
        </p:xfrm>
        <a:graphic>
          <a:graphicData uri="http://schemas.openxmlformats.org/drawingml/2006/table">
            <a:tbl>
              <a:tblPr firstRow="1" bandRow="1">
                <a:tableStyleId>{2D5ABB26-0587-4C30-8999-92F81FD0307C}</a:tableStyleId>
              </a:tblPr>
              <a:tblGrid>
                <a:gridCol w="680217">
                  <a:extLst>
                    <a:ext uri="{9D8B030D-6E8A-4147-A177-3AD203B41FA5}">
                      <a16:colId xmlns:a16="http://schemas.microsoft.com/office/drawing/2014/main" val="20000"/>
                    </a:ext>
                  </a:extLst>
                </a:gridCol>
                <a:gridCol w="680217">
                  <a:extLst>
                    <a:ext uri="{9D8B030D-6E8A-4147-A177-3AD203B41FA5}">
                      <a16:colId xmlns:a16="http://schemas.microsoft.com/office/drawing/2014/main" val="20001"/>
                    </a:ext>
                  </a:extLst>
                </a:gridCol>
                <a:gridCol w="3931656">
                  <a:extLst>
                    <a:ext uri="{9D8B030D-6E8A-4147-A177-3AD203B41FA5}">
                      <a16:colId xmlns:a16="http://schemas.microsoft.com/office/drawing/2014/main" val="20002"/>
                    </a:ext>
                  </a:extLst>
                </a:gridCol>
              </a:tblGrid>
              <a:tr h="277056">
                <a:tc>
                  <a:txBody>
                    <a:bodyPr/>
                    <a:lstStyle/>
                    <a:p>
                      <a:pPr algn="ctr">
                        <a:lnSpc>
                          <a:spcPct val="100000"/>
                        </a:lnSpc>
                        <a:spcBef>
                          <a:spcPts val="305"/>
                        </a:spcBef>
                      </a:pPr>
                      <a:r>
                        <a:rPr sz="1400" b="1" spc="50" dirty="0">
                          <a:solidFill>
                            <a:schemeClr val="bg1"/>
                          </a:solidFill>
                          <a:latin typeface="+mn-lt"/>
                          <a:cs typeface="Calibri"/>
                        </a:rPr>
                        <a:t>COR</a:t>
                      </a:r>
                      <a:endParaRPr sz="1400" dirty="0">
                        <a:solidFill>
                          <a:schemeClr val="bg1"/>
                        </a:solidFill>
                        <a:latin typeface="+mn-lt"/>
                        <a:cs typeface="Calibri"/>
                      </a:endParaRPr>
                    </a:p>
                  </a:txBody>
                  <a:tcPr marL="0" marR="0" marT="38735" marB="0">
                    <a:lnL w="3175">
                      <a:solidFill>
                        <a:srgbClr val="231F20"/>
                      </a:solidFill>
                      <a:prstDash val="solid"/>
                    </a:lnL>
                    <a:lnR w="3175" cap="flat" cmpd="sng" algn="ctr">
                      <a:solidFill>
                        <a:srgbClr val="231F20"/>
                      </a:solidFill>
                      <a:prstDash val="solid"/>
                      <a:round/>
                      <a:headEnd type="none" w="med" len="med"/>
                      <a:tailEnd type="none" w="med" len="me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algn="ctr">
                        <a:lnSpc>
                          <a:spcPct val="100000"/>
                        </a:lnSpc>
                        <a:spcBef>
                          <a:spcPts val="305"/>
                        </a:spcBef>
                      </a:pPr>
                      <a:r>
                        <a:rPr sz="1400" b="1" spc="40" dirty="0">
                          <a:solidFill>
                            <a:schemeClr val="bg1"/>
                          </a:solidFill>
                          <a:latin typeface="+mn-lt"/>
                          <a:cs typeface="Calibri"/>
                        </a:rPr>
                        <a:t>LOE</a:t>
                      </a:r>
                      <a:endParaRPr sz="1400" dirty="0">
                        <a:solidFill>
                          <a:schemeClr val="bg1"/>
                        </a:solidFill>
                        <a:latin typeface="+mn-lt"/>
                        <a:cs typeface="Calibri"/>
                      </a:endParaRPr>
                    </a:p>
                  </a:txBody>
                  <a:tcPr marL="0" marR="0" marT="38735" marB="0">
                    <a:lnL w="3175" cap="flat" cmpd="sng" algn="ctr">
                      <a:solidFill>
                        <a:srgbClr val="231F20"/>
                      </a:solidFill>
                      <a:prstDash val="solid"/>
                      <a:round/>
                      <a:headEnd type="none" w="med" len="med"/>
                      <a:tailEnd type="none" w="med" len="med"/>
                    </a:lnL>
                    <a:lnR w="3175" cap="flat" cmpd="sng" algn="ctr">
                      <a:solidFill>
                        <a:srgbClr val="231F20"/>
                      </a:solidFill>
                      <a:prstDash val="solid"/>
                      <a:round/>
                      <a:headEnd type="none" w="med" len="med"/>
                      <a:tailEnd type="none" w="med" len="me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marL="52069">
                        <a:lnSpc>
                          <a:spcPct val="100000"/>
                        </a:lnSpc>
                        <a:spcBef>
                          <a:spcPts val="305"/>
                        </a:spcBef>
                      </a:pPr>
                      <a:r>
                        <a:rPr sz="1400" b="1" spc="-10" dirty="0">
                          <a:solidFill>
                            <a:schemeClr val="bg1"/>
                          </a:solidFill>
                          <a:latin typeface="+mn-lt"/>
                          <a:cs typeface="Calibri"/>
                        </a:rPr>
                        <a:t>Recommendations</a:t>
                      </a:r>
                      <a:endParaRPr sz="1400" dirty="0">
                        <a:solidFill>
                          <a:schemeClr val="bg1"/>
                        </a:solidFill>
                        <a:latin typeface="+mn-lt"/>
                        <a:cs typeface="Calibri"/>
                      </a:endParaRPr>
                    </a:p>
                  </a:txBody>
                  <a:tcPr marL="0" marR="0" marT="38735" marB="0">
                    <a:lnL w="3175" cap="flat" cmpd="sng" algn="ctr">
                      <a:solidFill>
                        <a:srgbClr val="231F20"/>
                      </a:solidFill>
                      <a:prstDash val="solid"/>
                      <a:round/>
                      <a:headEnd type="none" w="med" len="med"/>
                      <a:tailEnd type="none" w="med" len="me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extLst>
                  <a:ext uri="{0D108BD9-81ED-4DB2-BD59-A6C34878D82A}">
                    <a16:rowId xmlns:a16="http://schemas.microsoft.com/office/drawing/2014/main" val="10001"/>
                  </a:ext>
                </a:extLst>
              </a:tr>
              <a:tr h="1300698">
                <a:tc>
                  <a:txBody>
                    <a:bodyPr/>
                    <a:lstStyle/>
                    <a:p>
                      <a:pPr>
                        <a:lnSpc>
                          <a:spcPct val="100000"/>
                        </a:lnSpc>
                      </a:pPr>
                      <a:endParaRPr sz="1400" dirty="0">
                        <a:solidFill>
                          <a:schemeClr val="bg1"/>
                        </a:solidFill>
                        <a:latin typeface="+mn-lt"/>
                        <a:cs typeface="Times New Roman"/>
                      </a:endParaRPr>
                    </a:p>
                    <a:p>
                      <a:pPr>
                        <a:lnSpc>
                          <a:spcPct val="100000"/>
                        </a:lnSpc>
                      </a:pPr>
                      <a:endParaRPr sz="1400" dirty="0">
                        <a:solidFill>
                          <a:schemeClr val="bg1"/>
                        </a:solidFill>
                        <a:latin typeface="+mn-lt"/>
                        <a:cs typeface="Times New Roman"/>
                      </a:endParaRPr>
                    </a:p>
                    <a:p>
                      <a:pPr>
                        <a:lnSpc>
                          <a:spcPct val="100000"/>
                        </a:lnSpc>
                        <a:spcBef>
                          <a:spcPts val="80"/>
                        </a:spcBef>
                      </a:pPr>
                      <a:endParaRPr sz="1400" dirty="0">
                        <a:solidFill>
                          <a:schemeClr val="bg1"/>
                        </a:solidFill>
                        <a:latin typeface="+mn-lt"/>
                        <a:cs typeface="Times New Roman"/>
                      </a:endParaRPr>
                    </a:p>
                    <a:p>
                      <a:pPr algn="ctr">
                        <a:lnSpc>
                          <a:spcPct val="100000"/>
                        </a:lnSpc>
                      </a:pPr>
                      <a:r>
                        <a:rPr sz="1400" b="1" spc="-50" dirty="0">
                          <a:solidFill>
                            <a:schemeClr val="tx1"/>
                          </a:solidFill>
                          <a:latin typeface="+mn-lt"/>
                          <a:cs typeface="Gill Sans MT"/>
                        </a:rPr>
                        <a:t>1</a:t>
                      </a:r>
                      <a:endParaRPr sz="1400" dirty="0">
                        <a:solidFill>
                          <a:schemeClr val="tx1"/>
                        </a:solidFill>
                        <a:latin typeface="+mn-lt"/>
                        <a:cs typeface="Gill Sans MT"/>
                      </a:endParaRPr>
                    </a:p>
                  </a:txBody>
                  <a:tcPr marL="0" marR="0" marT="0" marB="0">
                    <a:lnL w="3175">
                      <a:solidFill>
                        <a:srgbClr val="231F20"/>
                      </a:solidFill>
                      <a:prstDash val="solid"/>
                    </a:lnL>
                    <a:lnR w="3175" cap="flat" cmpd="sng" algn="ctr">
                      <a:solidFill>
                        <a:srgbClr val="231F20"/>
                      </a:solidFill>
                      <a:prstDash val="solid"/>
                      <a:round/>
                      <a:headEnd type="none" w="med" len="med"/>
                      <a:tailEnd type="none" w="med" len="med"/>
                    </a:lnR>
                    <a:lnT w="3175" cap="flat" cmpd="sng" algn="ctr">
                      <a:solidFill>
                        <a:srgbClr val="231F20"/>
                      </a:solidFill>
                      <a:prstDash val="solid"/>
                      <a:round/>
                      <a:headEnd type="none" w="med" len="med"/>
                      <a:tailEnd type="none" w="med" len="med"/>
                    </a:lnT>
                    <a:lnB w="3175">
                      <a:solidFill>
                        <a:srgbClr val="231F20"/>
                      </a:solidFill>
                      <a:prstDash val="solid"/>
                    </a:lnB>
                    <a:solidFill>
                      <a:schemeClr val="accent2">
                        <a:lumMod val="10000"/>
                        <a:lumOff val="90000"/>
                      </a:schemeClr>
                    </a:solidFill>
                  </a:tcPr>
                </a:tc>
                <a:tc>
                  <a:txBody>
                    <a:bodyPr/>
                    <a:lstStyle/>
                    <a:p>
                      <a:pPr>
                        <a:lnSpc>
                          <a:spcPct val="100000"/>
                        </a:lnSpc>
                      </a:pPr>
                      <a:endParaRPr sz="1400" dirty="0">
                        <a:solidFill>
                          <a:schemeClr val="bg1"/>
                        </a:solidFill>
                        <a:latin typeface="+mn-lt"/>
                        <a:cs typeface="Times New Roman"/>
                      </a:endParaRPr>
                    </a:p>
                    <a:p>
                      <a:pPr>
                        <a:lnSpc>
                          <a:spcPct val="100000"/>
                        </a:lnSpc>
                      </a:pPr>
                      <a:endParaRPr sz="1400" dirty="0">
                        <a:solidFill>
                          <a:schemeClr val="bg1"/>
                        </a:solidFill>
                        <a:latin typeface="+mn-lt"/>
                        <a:cs typeface="Times New Roman"/>
                      </a:endParaRPr>
                    </a:p>
                    <a:p>
                      <a:pPr>
                        <a:lnSpc>
                          <a:spcPct val="100000"/>
                        </a:lnSpc>
                        <a:spcBef>
                          <a:spcPts val="80"/>
                        </a:spcBef>
                      </a:pPr>
                      <a:endParaRPr sz="1400" dirty="0">
                        <a:solidFill>
                          <a:schemeClr val="bg1"/>
                        </a:solidFill>
                        <a:latin typeface="+mn-lt"/>
                        <a:cs typeface="Times New Roman"/>
                      </a:endParaRPr>
                    </a:p>
                    <a:p>
                      <a:pPr algn="ctr">
                        <a:lnSpc>
                          <a:spcPct val="100000"/>
                        </a:lnSpc>
                      </a:pPr>
                      <a:r>
                        <a:rPr sz="1400" b="1" spc="-25" dirty="0">
                          <a:solidFill>
                            <a:schemeClr val="bg1"/>
                          </a:solidFill>
                          <a:latin typeface="+mn-lt"/>
                          <a:cs typeface="Gill Sans MT"/>
                        </a:rPr>
                        <a:t>B-NR</a:t>
                      </a:r>
                      <a:endParaRPr sz="1400" dirty="0">
                        <a:solidFill>
                          <a:schemeClr val="bg1"/>
                        </a:solidFill>
                        <a:latin typeface="+mn-lt"/>
                        <a:cs typeface="Gill Sans MT"/>
                      </a:endParaRPr>
                    </a:p>
                  </a:txBody>
                  <a:tcPr marL="0" marR="0" marT="0" marB="0">
                    <a:lnL w="3175" cap="flat" cmpd="sng" algn="ctr">
                      <a:solidFill>
                        <a:srgbClr val="231F20"/>
                      </a:solidFill>
                      <a:prstDash val="solid"/>
                      <a:round/>
                      <a:headEnd type="none" w="med" len="med"/>
                      <a:tailEnd type="none" w="med" len="med"/>
                    </a:lnL>
                    <a:lnR w="3175" cap="flat" cmpd="sng" algn="ctr">
                      <a:solidFill>
                        <a:srgbClr val="231F20"/>
                      </a:solidFill>
                      <a:prstDash val="solid"/>
                      <a:round/>
                      <a:headEnd type="none" w="med" len="med"/>
                      <a:tailEnd type="none" w="med" len="med"/>
                    </a:lnR>
                    <a:lnT w="3175" cap="flat" cmpd="sng" algn="ctr">
                      <a:solidFill>
                        <a:srgbClr val="231F20"/>
                      </a:solidFill>
                      <a:prstDash val="solid"/>
                      <a:round/>
                      <a:headEnd type="none" w="med" len="med"/>
                      <a:tailEnd type="none" w="med" len="med"/>
                    </a:lnT>
                    <a:lnB w="3175">
                      <a:solidFill>
                        <a:srgbClr val="231F20"/>
                      </a:solidFill>
                      <a:prstDash val="solid"/>
                    </a:lnB>
                    <a:solidFill>
                      <a:schemeClr val="accent1"/>
                    </a:solidFill>
                  </a:tcPr>
                </a:tc>
                <a:tc>
                  <a:txBody>
                    <a:bodyPr/>
                    <a:lstStyle/>
                    <a:p>
                      <a:pPr marL="281940" marR="69215" indent="-228600">
                        <a:lnSpc>
                          <a:spcPct val="107200"/>
                        </a:lnSpc>
                        <a:spcBef>
                          <a:spcPts val="185"/>
                        </a:spcBef>
                        <a:buFont typeface="+mj-lt"/>
                        <a:buAutoNum type="arabicPeriod" startAt="4"/>
                      </a:pPr>
                      <a:r>
                        <a:rPr sz="1200" spc="-20" dirty="0">
                          <a:solidFill>
                            <a:srgbClr val="231F20"/>
                          </a:solidFill>
                          <a:latin typeface="+mn-lt"/>
                          <a:cs typeface="Arial"/>
                        </a:rPr>
                        <a:t>In patients</a:t>
                      </a:r>
                      <a:r>
                        <a:rPr sz="1200" spc="-15" dirty="0">
                          <a:solidFill>
                            <a:srgbClr val="231F20"/>
                          </a:solidFill>
                          <a:latin typeface="+mn-lt"/>
                          <a:cs typeface="Arial"/>
                        </a:rPr>
                        <a:t> </a:t>
                      </a:r>
                      <a:r>
                        <a:rPr sz="1200" spc="-10" dirty="0">
                          <a:solidFill>
                            <a:srgbClr val="231F20"/>
                          </a:solidFill>
                          <a:latin typeface="+mn-lt"/>
                          <a:cs typeface="Arial"/>
                        </a:rPr>
                        <a:t>with</a:t>
                      </a:r>
                      <a:r>
                        <a:rPr sz="1200" spc="-20" dirty="0">
                          <a:solidFill>
                            <a:srgbClr val="231F20"/>
                          </a:solidFill>
                          <a:latin typeface="+mn-lt"/>
                          <a:cs typeface="Arial"/>
                        </a:rPr>
                        <a:t> </a:t>
                      </a:r>
                      <a:r>
                        <a:rPr sz="1200" dirty="0">
                          <a:solidFill>
                            <a:srgbClr val="231F20"/>
                          </a:solidFill>
                          <a:latin typeface="+mn-lt"/>
                          <a:cs typeface="Arial"/>
                        </a:rPr>
                        <a:t>AF</a:t>
                      </a:r>
                      <a:r>
                        <a:rPr sz="1200" spc="-20" dirty="0">
                          <a:solidFill>
                            <a:srgbClr val="231F20"/>
                          </a:solidFill>
                          <a:latin typeface="+mn-lt"/>
                          <a:cs typeface="Arial"/>
                        </a:rPr>
                        <a:t> </a:t>
                      </a:r>
                      <a:r>
                        <a:rPr sz="1200" spc="-10" dirty="0">
                          <a:solidFill>
                            <a:srgbClr val="231F20"/>
                          </a:solidFill>
                          <a:latin typeface="+mn-lt"/>
                          <a:cs typeface="Arial"/>
                        </a:rPr>
                        <a:t>on</a:t>
                      </a:r>
                      <a:r>
                        <a:rPr sz="1200" spc="-15" dirty="0">
                          <a:solidFill>
                            <a:srgbClr val="231F20"/>
                          </a:solidFill>
                          <a:latin typeface="+mn-lt"/>
                          <a:cs typeface="Arial"/>
                        </a:rPr>
                        <a:t> </a:t>
                      </a:r>
                      <a:r>
                        <a:rPr sz="1200" spc="-40" dirty="0">
                          <a:solidFill>
                            <a:srgbClr val="231F20"/>
                          </a:solidFill>
                          <a:latin typeface="+mn-lt"/>
                          <a:cs typeface="Arial"/>
                        </a:rPr>
                        <a:t>DOAC</a:t>
                      </a:r>
                      <a:r>
                        <a:rPr sz="1200" spc="-10" dirty="0">
                          <a:solidFill>
                            <a:srgbClr val="231F20"/>
                          </a:solidFill>
                          <a:latin typeface="+mn-lt"/>
                          <a:cs typeface="Arial"/>
                        </a:rPr>
                        <a:t> </a:t>
                      </a:r>
                      <a:r>
                        <a:rPr sz="1200" spc="-25" dirty="0">
                          <a:solidFill>
                            <a:srgbClr val="231F20"/>
                          </a:solidFill>
                          <a:latin typeface="+mn-lt"/>
                          <a:cs typeface="Arial"/>
                        </a:rPr>
                        <a:t>and</a:t>
                      </a:r>
                      <a:r>
                        <a:rPr sz="1200" spc="-20" dirty="0">
                          <a:solidFill>
                            <a:srgbClr val="231F20"/>
                          </a:solidFill>
                          <a:latin typeface="+mn-lt"/>
                          <a:cs typeface="Arial"/>
                        </a:rPr>
                        <a:t> </a:t>
                      </a:r>
                      <a:r>
                        <a:rPr sz="1200" spc="-25" dirty="0">
                          <a:solidFill>
                            <a:srgbClr val="231F20"/>
                          </a:solidFill>
                          <a:latin typeface="+mn-lt"/>
                          <a:cs typeface="Arial"/>
                        </a:rPr>
                        <a:t>scheduled</a:t>
                      </a:r>
                      <a:r>
                        <a:rPr sz="1200" spc="-20" dirty="0">
                          <a:solidFill>
                            <a:srgbClr val="231F20"/>
                          </a:solidFill>
                          <a:latin typeface="+mn-lt"/>
                          <a:cs typeface="Arial"/>
                        </a:rPr>
                        <a:t> </a:t>
                      </a:r>
                      <a:r>
                        <a:rPr sz="1200" spc="-25" dirty="0">
                          <a:solidFill>
                            <a:srgbClr val="231F20"/>
                          </a:solidFill>
                          <a:latin typeface="+mn-lt"/>
                          <a:cs typeface="Arial"/>
                        </a:rPr>
                        <a:t>to</a:t>
                      </a:r>
                      <a:r>
                        <a:rPr sz="1200" spc="500" dirty="0">
                          <a:solidFill>
                            <a:srgbClr val="231F20"/>
                          </a:solidFill>
                          <a:latin typeface="+mn-lt"/>
                          <a:cs typeface="Arial"/>
                        </a:rPr>
                        <a:t> </a:t>
                      </a:r>
                      <a:r>
                        <a:rPr sz="1200" spc="-25" dirty="0">
                          <a:solidFill>
                            <a:srgbClr val="231F20"/>
                          </a:solidFill>
                          <a:latin typeface="+mn-lt"/>
                          <a:cs typeface="Arial"/>
                        </a:rPr>
                        <a:t>undergo</a:t>
                      </a:r>
                      <a:r>
                        <a:rPr sz="1200" dirty="0">
                          <a:solidFill>
                            <a:srgbClr val="231F20"/>
                          </a:solidFill>
                          <a:latin typeface="+mn-lt"/>
                          <a:cs typeface="Arial"/>
                        </a:rPr>
                        <a:t> </a:t>
                      </a:r>
                      <a:r>
                        <a:rPr sz="1200" spc="-20" dirty="0">
                          <a:solidFill>
                            <a:srgbClr val="231F20"/>
                          </a:solidFill>
                          <a:latin typeface="+mn-lt"/>
                          <a:cs typeface="Arial"/>
                        </a:rPr>
                        <a:t>an</a:t>
                      </a:r>
                      <a:r>
                        <a:rPr sz="1200" dirty="0">
                          <a:solidFill>
                            <a:srgbClr val="231F20"/>
                          </a:solidFill>
                          <a:latin typeface="+mn-lt"/>
                          <a:cs typeface="Arial"/>
                        </a:rPr>
                        <a:t> </a:t>
                      </a:r>
                      <a:r>
                        <a:rPr sz="1200" spc="-35" dirty="0">
                          <a:solidFill>
                            <a:srgbClr val="231F20"/>
                          </a:solidFill>
                          <a:latin typeface="+mn-lt"/>
                          <a:cs typeface="Arial"/>
                        </a:rPr>
                        <a:t>invasive</a:t>
                      </a:r>
                      <a:r>
                        <a:rPr sz="1200" spc="5" dirty="0">
                          <a:solidFill>
                            <a:srgbClr val="231F20"/>
                          </a:solidFill>
                          <a:latin typeface="+mn-lt"/>
                          <a:cs typeface="Arial"/>
                        </a:rPr>
                        <a:t> </a:t>
                      </a:r>
                      <a:r>
                        <a:rPr sz="1200" spc="-25" dirty="0">
                          <a:solidFill>
                            <a:srgbClr val="231F20"/>
                          </a:solidFill>
                          <a:latin typeface="+mn-lt"/>
                          <a:cs typeface="Arial"/>
                        </a:rPr>
                        <a:t>procedure</a:t>
                      </a:r>
                      <a:r>
                        <a:rPr sz="1200" dirty="0">
                          <a:solidFill>
                            <a:srgbClr val="231F20"/>
                          </a:solidFill>
                          <a:latin typeface="+mn-lt"/>
                          <a:cs typeface="Arial"/>
                        </a:rPr>
                        <a:t> or</a:t>
                      </a:r>
                      <a:r>
                        <a:rPr sz="1200" spc="5" dirty="0">
                          <a:solidFill>
                            <a:srgbClr val="231F20"/>
                          </a:solidFill>
                          <a:latin typeface="+mn-lt"/>
                          <a:cs typeface="Arial"/>
                        </a:rPr>
                        <a:t> </a:t>
                      </a:r>
                      <a:r>
                        <a:rPr sz="1200" spc="-30" dirty="0">
                          <a:solidFill>
                            <a:srgbClr val="231F20"/>
                          </a:solidFill>
                          <a:latin typeface="+mn-lt"/>
                          <a:cs typeface="Arial"/>
                        </a:rPr>
                        <a:t>surgery</a:t>
                      </a:r>
                      <a:r>
                        <a:rPr sz="1200" dirty="0">
                          <a:solidFill>
                            <a:srgbClr val="231F20"/>
                          </a:solidFill>
                          <a:latin typeface="+mn-lt"/>
                          <a:cs typeface="Arial"/>
                        </a:rPr>
                        <a:t> </a:t>
                      </a:r>
                      <a:r>
                        <a:rPr sz="1200" spc="-20" dirty="0">
                          <a:solidFill>
                            <a:srgbClr val="231F20"/>
                          </a:solidFill>
                          <a:latin typeface="+mn-lt"/>
                          <a:cs typeface="Arial"/>
                        </a:rPr>
                        <a:t>tha</a:t>
                      </a:r>
                      <a:r>
                        <a:rPr lang="en-US" sz="1200" spc="-20" dirty="0">
                          <a:solidFill>
                            <a:srgbClr val="231F20"/>
                          </a:solidFill>
                          <a:latin typeface="+mn-lt"/>
                          <a:cs typeface="Arial"/>
                        </a:rPr>
                        <a:t>t </a:t>
                      </a:r>
                      <a:r>
                        <a:rPr sz="1200" spc="-20" dirty="0">
                          <a:solidFill>
                            <a:srgbClr val="231F20"/>
                          </a:solidFill>
                          <a:latin typeface="+mn-lt"/>
                          <a:cs typeface="Arial"/>
                        </a:rPr>
                        <a:t>cannot</a:t>
                      </a:r>
                      <a:r>
                        <a:rPr sz="1200" dirty="0">
                          <a:solidFill>
                            <a:srgbClr val="231F20"/>
                          </a:solidFill>
                          <a:latin typeface="+mn-lt"/>
                          <a:cs typeface="Arial"/>
                        </a:rPr>
                        <a:t> </a:t>
                      </a:r>
                      <a:r>
                        <a:rPr sz="1200" spc="-10" dirty="0">
                          <a:solidFill>
                            <a:srgbClr val="231F20"/>
                          </a:solidFill>
                          <a:latin typeface="+mn-lt"/>
                          <a:cs typeface="Arial"/>
                        </a:rPr>
                        <a:t>be</a:t>
                      </a:r>
                      <a:r>
                        <a:rPr sz="1200" spc="5" dirty="0">
                          <a:solidFill>
                            <a:srgbClr val="231F20"/>
                          </a:solidFill>
                          <a:latin typeface="+mn-lt"/>
                          <a:cs typeface="Arial"/>
                        </a:rPr>
                        <a:t> </a:t>
                      </a:r>
                      <a:r>
                        <a:rPr sz="1200" spc="-25" dirty="0">
                          <a:solidFill>
                            <a:srgbClr val="231F20"/>
                          </a:solidFill>
                          <a:latin typeface="+mn-lt"/>
                          <a:cs typeface="Arial"/>
                        </a:rPr>
                        <a:t>performed</a:t>
                      </a:r>
                      <a:r>
                        <a:rPr sz="1200" spc="5" dirty="0">
                          <a:solidFill>
                            <a:srgbClr val="231F20"/>
                          </a:solidFill>
                          <a:latin typeface="+mn-lt"/>
                          <a:cs typeface="Arial"/>
                        </a:rPr>
                        <a:t> </a:t>
                      </a:r>
                      <a:r>
                        <a:rPr sz="1200" spc="-25" dirty="0">
                          <a:solidFill>
                            <a:srgbClr val="231F20"/>
                          </a:solidFill>
                          <a:latin typeface="+mn-lt"/>
                          <a:cs typeface="Arial"/>
                        </a:rPr>
                        <a:t>safely</a:t>
                      </a:r>
                      <a:r>
                        <a:rPr sz="1200" dirty="0">
                          <a:solidFill>
                            <a:srgbClr val="231F20"/>
                          </a:solidFill>
                          <a:latin typeface="+mn-lt"/>
                          <a:cs typeface="Arial"/>
                        </a:rPr>
                        <a:t> </a:t>
                      </a:r>
                      <a:r>
                        <a:rPr sz="1200" spc="-10" dirty="0">
                          <a:solidFill>
                            <a:srgbClr val="231F20"/>
                          </a:solidFill>
                          <a:latin typeface="+mn-lt"/>
                          <a:cs typeface="Arial"/>
                        </a:rPr>
                        <a:t>on</a:t>
                      </a:r>
                      <a:r>
                        <a:rPr sz="1200" spc="5" dirty="0">
                          <a:solidFill>
                            <a:srgbClr val="231F20"/>
                          </a:solidFill>
                          <a:latin typeface="+mn-lt"/>
                          <a:cs typeface="Arial"/>
                        </a:rPr>
                        <a:t> </a:t>
                      </a:r>
                      <a:r>
                        <a:rPr sz="1200" spc="-25" dirty="0">
                          <a:solidFill>
                            <a:srgbClr val="231F20"/>
                          </a:solidFill>
                          <a:latin typeface="+mn-lt"/>
                          <a:cs typeface="Arial"/>
                        </a:rPr>
                        <a:t>uninterrupted</a:t>
                      </a:r>
                      <a:r>
                        <a:rPr sz="1200" spc="5" dirty="0">
                          <a:solidFill>
                            <a:srgbClr val="231F20"/>
                          </a:solidFill>
                          <a:latin typeface="+mn-lt"/>
                          <a:cs typeface="Arial"/>
                        </a:rPr>
                        <a:t> </a:t>
                      </a:r>
                      <a:r>
                        <a:rPr sz="1200" spc="-20" dirty="0">
                          <a:solidFill>
                            <a:srgbClr val="231F20"/>
                          </a:solidFill>
                          <a:latin typeface="+mn-lt"/>
                          <a:cs typeface="Arial"/>
                        </a:rPr>
                        <a:t>antico</a:t>
                      </a:r>
                      <a:r>
                        <a:rPr sz="1200" spc="-25" dirty="0">
                          <a:solidFill>
                            <a:srgbClr val="231F20"/>
                          </a:solidFill>
                          <a:latin typeface="+mn-lt"/>
                          <a:cs typeface="Arial"/>
                        </a:rPr>
                        <a:t>agulation,</a:t>
                      </a:r>
                      <a:r>
                        <a:rPr sz="1200" spc="-5" dirty="0">
                          <a:solidFill>
                            <a:srgbClr val="231F20"/>
                          </a:solidFill>
                          <a:latin typeface="+mn-lt"/>
                          <a:cs typeface="Arial"/>
                        </a:rPr>
                        <a:t> </a:t>
                      </a:r>
                      <a:r>
                        <a:rPr sz="1200" spc="-10" dirty="0">
                          <a:solidFill>
                            <a:srgbClr val="231F20"/>
                          </a:solidFill>
                          <a:latin typeface="+mn-lt"/>
                          <a:cs typeface="Arial"/>
                        </a:rPr>
                        <a:t>the</a:t>
                      </a:r>
                      <a:r>
                        <a:rPr sz="1200" dirty="0">
                          <a:solidFill>
                            <a:srgbClr val="231F20"/>
                          </a:solidFill>
                          <a:latin typeface="+mn-lt"/>
                          <a:cs typeface="Arial"/>
                        </a:rPr>
                        <a:t> </a:t>
                      </a:r>
                      <a:r>
                        <a:rPr sz="1200" spc="-10" dirty="0">
                          <a:solidFill>
                            <a:srgbClr val="231F20"/>
                          </a:solidFill>
                          <a:latin typeface="+mn-lt"/>
                          <a:cs typeface="Arial"/>
                        </a:rPr>
                        <a:t>timing</a:t>
                      </a:r>
                      <a:r>
                        <a:rPr sz="1200" dirty="0">
                          <a:solidFill>
                            <a:srgbClr val="231F20"/>
                          </a:solidFill>
                          <a:latin typeface="+mn-lt"/>
                          <a:cs typeface="Arial"/>
                        </a:rPr>
                        <a:t> of</a:t>
                      </a:r>
                      <a:r>
                        <a:rPr sz="1200" spc="-5" dirty="0">
                          <a:solidFill>
                            <a:srgbClr val="231F20"/>
                          </a:solidFill>
                          <a:latin typeface="+mn-lt"/>
                          <a:cs typeface="Arial"/>
                        </a:rPr>
                        <a:t> </a:t>
                      </a:r>
                      <a:r>
                        <a:rPr sz="1200" spc="-20" dirty="0">
                          <a:solidFill>
                            <a:srgbClr val="231F20"/>
                          </a:solidFill>
                          <a:latin typeface="+mn-lt"/>
                          <a:cs typeface="Arial"/>
                        </a:rPr>
                        <a:t>interruption</a:t>
                      </a:r>
                      <a:r>
                        <a:rPr sz="1200" dirty="0">
                          <a:solidFill>
                            <a:srgbClr val="231F20"/>
                          </a:solidFill>
                          <a:latin typeface="+mn-lt"/>
                          <a:cs typeface="Arial"/>
                        </a:rPr>
                        <a:t> of </a:t>
                      </a:r>
                      <a:r>
                        <a:rPr sz="1200" spc="-40" dirty="0">
                          <a:solidFill>
                            <a:srgbClr val="231F20"/>
                          </a:solidFill>
                          <a:latin typeface="+mn-lt"/>
                          <a:cs typeface="Arial"/>
                        </a:rPr>
                        <a:t>DOAC</a:t>
                      </a:r>
                      <a:r>
                        <a:rPr sz="1200" dirty="0">
                          <a:solidFill>
                            <a:srgbClr val="231F20"/>
                          </a:solidFill>
                          <a:latin typeface="+mn-lt"/>
                          <a:cs typeface="Arial"/>
                        </a:rPr>
                        <a:t> </a:t>
                      </a:r>
                      <a:r>
                        <a:rPr sz="1200" spc="-20" dirty="0">
                          <a:solidFill>
                            <a:srgbClr val="231F20"/>
                          </a:solidFill>
                          <a:latin typeface="+mn-lt"/>
                          <a:cs typeface="Arial"/>
                        </a:rPr>
                        <a:t>shoul</a:t>
                      </a:r>
                      <a:r>
                        <a:rPr lang="en-US" sz="1200" spc="-20" dirty="0">
                          <a:solidFill>
                            <a:srgbClr val="231F20"/>
                          </a:solidFill>
                          <a:latin typeface="+mn-lt"/>
                          <a:cs typeface="Arial"/>
                        </a:rPr>
                        <a:t>d </a:t>
                      </a:r>
                      <a:r>
                        <a:rPr sz="1200" spc="-10" dirty="0">
                          <a:solidFill>
                            <a:srgbClr val="231F20"/>
                          </a:solidFill>
                          <a:latin typeface="+mn-lt"/>
                          <a:cs typeface="Arial"/>
                        </a:rPr>
                        <a:t>be</a:t>
                      </a:r>
                      <a:r>
                        <a:rPr sz="1200" spc="-5" dirty="0">
                          <a:solidFill>
                            <a:srgbClr val="231F20"/>
                          </a:solidFill>
                          <a:latin typeface="+mn-lt"/>
                          <a:cs typeface="Arial"/>
                        </a:rPr>
                        <a:t> </a:t>
                      </a:r>
                      <a:r>
                        <a:rPr sz="1200" spc="-20" dirty="0">
                          <a:solidFill>
                            <a:srgbClr val="231F20"/>
                          </a:solidFill>
                          <a:latin typeface="+mn-lt"/>
                          <a:cs typeface="Arial"/>
                        </a:rPr>
                        <a:t>guided</a:t>
                      </a:r>
                      <a:r>
                        <a:rPr sz="1200" dirty="0">
                          <a:solidFill>
                            <a:srgbClr val="231F20"/>
                          </a:solidFill>
                          <a:latin typeface="+mn-lt"/>
                          <a:cs typeface="Arial"/>
                        </a:rPr>
                        <a:t> </a:t>
                      </a:r>
                      <a:r>
                        <a:rPr sz="1200" spc="-30" dirty="0">
                          <a:solidFill>
                            <a:srgbClr val="231F20"/>
                          </a:solidFill>
                          <a:latin typeface="+mn-lt"/>
                          <a:cs typeface="Arial"/>
                        </a:rPr>
                        <a:t>by</a:t>
                      </a:r>
                      <a:r>
                        <a:rPr sz="1200" dirty="0">
                          <a:solidFill>
                            <a:srgbClr val="231F20"/>
                          </a:solidFill>
                          <a:latin typeface="+mn-lt"/>
                          <a:cs typeface="Arial"/>
                        </a:rPr>
                        <a:t> </a:t>
                      </a:r>
                      <a:r>
                        <a:rPr sz="1200" spc="-10" dirty="0">
                          <a:solidFill>
                            <a:srgbClr val="231F20"/>
                          </a:solidFill>
                          <a:latin typeface="+mn-lt"/>
                          <a:cs typeface="Arial"/>
                        </a:rPr>
                        <a:t>the</a:t>
                      </a:r>
                      <a:r>
                        <a:rPr sz="1200" dirty="0">
                          <a:solidFill>
                            <a:srgbClr val="231F20"/>
                          </a:solidFill>
                          <a:latin typeface="+mn-lt"/>
                          <a:cs typeface="Arial"/>
                        </a:rPr>
                        <a:t> </a:t>
                      </a:r>
                      <a:r>
                        <a:rPr sz="1200" spc="-20" dirty="0">
                          <a:solidFill>
                            <a:srgbClr val="231F20"/>
                          </a:solidFill>
                          <a:latin typeface="+mn-lt"/>
                          <a:cs typeface="Arial"/>
                        </a:rPr>
                        <a:t>specific</a:t>
                      </a:r>
                      <a:r>
                        <a:rPr sz="1200" dirty="0">
                          <a:solidFill>
                            <a:srgbClr val="231F20"/>
                          </a:solidFill>
                          <a:latin typeface="+mn-lt"/>
                          <a:cs typeface="Arial"/>
                        </a:rPr>
                        <a:t> </a:t>
                      </a:r>
                      <a:r>
                        <a:rPr sz="1200" spc="-30" dirty="0">
                          <a:solidFill>
                            <a:srgbClr val="231F20"/>
                          </a:solidFill>
                          <a:latin typeface="+mn-lt"/>
                          <a:cs typeface="Arial"/>
                        </a:rPr>
                        <a:t>agent,</a:t>
                      </a:r>
                      <a:r>
                        <a:rPr sz="1200" dirty="0">
                          <a:solidFill>
                            <a:srgbClr val="231F20"/>
                          </a:solidFill>
                          <a:latin typeface="+mn-lt"/>
                          <a:cs typeface="Arial"/>
                        </a:rPr>
                        <a:t> </a:t>
                      </a:r>
                      <a:r>
                        <a:rPr sz="1200" spc="-20" dirty="0">
                          <a:solidFill>
                            <a:srgbClr val="231F20"/>
                          </a:solidFill>
                          <a:latin typeface="+mn-lt"/>
                          <a:cs typeface="Arial"/>
                        </a:rPr>
                        <a:t>renal</a:t>
                      </a:r>
                      <a:r>
                        <a:rPr sz="1200" dirty="0">
                          <a:solidFill>
                            <a:srgbClr val="231F20"/>
                          </a:solidFill>
                          <a:latin typeface="+mn-lt"/>
                          <a:cs typeface="Arial"/>
                        </a:rPr>
                        <a:t> </a:t>
                      </a:r>
                      <a:r>
                        <a:rPr sz="1200" spc="-25" dirty="0">
                          <a:solidFill>
                            <a:srgbClr val="231F20"/>
                          </a:solidFill>
                          <a:latin typeface="+mn-lt"/>
                          <a:cs typeface="Arial"/>
                        </a:rPr>
                        <a:t>function,</a:t>
                      </a:r>
                      <a:r>
                        <a:rPr sz="1200" dirty="0">
                          <a:solidFill>
                            <a:srgbClr val="231F20"/>
                          </a:solidFill>
                          <a:latin typeface="+mn-lt"/>
                          <a:cs typeface="Arial"/>
                        </a:rPr>
                        <a:t> </a:t>
                      </a:r>
                      <a:r>
                        <a:rPr sz="1200" spc="-25" dirty="0">
                          <a:solidFill>
                            <a:srgbClr val="231F20"/>
                          </a:solidFill>
                          <a:latin typeface="+mn-lt"/>
                          <a:cs typeface="Arial"/>
                        </a:rPr>
                        <a:t>an</a:t>
                      </a:r>
                      <a:r>
                        <a:rPr lang="en-US" sz="1200" spc="-25" dirty="0">
                          <a:solidFill>
                            <a:srgbClr val="231F20"/>
                          </a:solidFill>
                          <a:latin typeface="+mn-lt"/>
                          <a:cs typeface="Arial"/>
                        </a:rPr>
                        <a:t>d </a:t>
                      </a:r>
                      <a:r>
                        <a:rPr sz="1200" spc="-10" dirty="0">
                          <a:solidFill>
                            <a:srgbClr val="231F20"/>
                          </a:solidFill>
                          <a:latin typeface="+mn-lt"/>
                          <a:cs typeface="Arial"/>
                        </a:rPr>
                        <a:t>the</a:t>
                      </a:r>
                      <a:r>
                        <a:rPr sz="1200" dirty="0">
                          <a:solidFill>
                            <a:srgbClr val="231F20"/>
                          </a:solidFill>
                          <a:latin typeface="+mn-lt"/>
                          <a:cs typeface="Arial"/>
                        </a:rPr>
                        <a:t> </a:t>
                      </a:r>
                      <a:r>
                        <a:rPr sz="1200" spc="-20" dirty="0">
                          <a:solidFill>
                            <a:srgbClr val="231F20"/>
                          </a:solidFill>
                          <a:latin typeface="+mn-lt"/>
                          <a:cs typeface="Arial"/>
                        </a:rPr>
                        <a:t>bleeding</a:t>
                      </a:r>
                      <a:r>
                        <a:rPr sz="1200" spc="5" dirty="0">
                          <a:solidFill>
                            <a:srgbClr val="231F20"/>
                          </a:solidFill>
                          <a:latin typeface="+mn-lt"/>
                          <a:cs typeface="Arial"/>
                        </a:rPr>
                        <a:t> </a:t>
                      </a:r>
                      <a:r>
                        <a:rPr sz="1200" spc="-10" dirty="0">
                          <a:solidFill>
                            <a:srgbClr val="231F20"/>
                          </a:solidFill>
                          <a:latin typeface="+mn-lt"/>
                          <a:cs typeface="Arial"/>
                        </a:rPr>
                        <a:t>risk</a:t>
                      </a:r>
                      <a:r>
                        <a:rPr sz="1200" spc="5" dirty="0">
                          <a:solidFill>
                            <a:srgbClr val="231F20"/>
                          </a:solidFill>
                          <a:latin typeface="+mn-lt"/>
                          <a:cs typeface="Arial"/>
                        </a:rPr>
                        <a:t> </a:t>
                      </a:r>
                      <a:r>
                        <a:rPr sz="1200" dirty="0">
                          <a:solidFill>
                            <a:srgbClr val="231F20"/>
                          </a:solidFill>
                          <a:latin typeface="+mn-lt"/>
                          <a:cs typeface="Arial"/>
                        </a:rPr>
                        <a:t>of </a:t>
                      </a:r>
                      <a:r>
                        <a:rPr sz="1200" spc="-10" dirty="0">
                          <a:solidFill>
                            <a:srgbClr val="231F20"/>
                          </a:solidFill>
                          <a:latin typeface="+mn-lt"/>
                          <a:cs typeface="Arial"/>
                        </a:rPr>
                        <a:t>the</a:t>
                      </a:r>
                      <a:r>
                        <a:rPr sz="1200" spc="5" dirty="0">
                          <a:solidFill>
                            <a:srgbClr val="231F20"/>
                          </a:solidFill>
                          <a:latin typeface="+mn-lt"/>
                          <a:cs typeface="Arial"/>
                        </a:rPr>
                        <a:t> </a:t>
                      </a:r>
                      <a:r>
                        <a:rPr sz="1200" spc="-25" dirty="0">
                          <a:solidFill>
                            <a:srgbClr val="231F20"/>
                          </a:solidFill>
                          <a:latin typeface="+mn-lt"/>
                          <a:cs typeface="Arial"/>
                        </a:rPr>
                        <a:t>procedure</a:t>
                      </a:r>
                      <a:r>
                        <a:rPr sz="1200" spc="5" dirty="0">
                          <a:solidFill>
                            <a:srgbClr val="231F20"/>
                          </a:solidFill>
                          <a:latin typeface="+mn-lt"/>
                          <a:cs typeface="Arial"/>
                        </a:rPr>
                        <a:t> </a:t>
                      </a:r>
                      <a:r>
                        <a:rPr sz="1200" spc="-50" dirty="0">
                          <a:solidFill>
                            <a:srgbClr val="231F20"/>
                          </a:solidFill>
                          <a:latin typeface="+mn-lt"/>
                          <a:cs typeface="Arial"/>
                        </a:rPr>
                        <a:t>(Table</a:t>
                      </a:r>
                      <a:r>
                        <a:rPr sz="1200" dirty="0">
                          <a:solidFill>
                            <a:srgbClr val="231F20"/>
                          </a:solidFill>
                          <a:latin typeface="+mn-lt"/>
                          <a:cs typeface="Arial"/>
                        </a:rPr>
                        <a:t> </a:t>
                      </a:r>
                      <a:r>
                        <a:rPr sz="1200" spc="-10" dirty="0">
                          <a:solidFill>
                            <a:srgbClr val="231F20"/>
                          </a:solidFill>
                          <a:latin typeface="+mn-lt"/>
                          <a:cs typeface="Arial"/>
                        </a:rPr>
                        <a:t>18).</a:t>
                      </a:r>
                      <a:r>
                        <a:rPr sz="1100" spc="-15" baseline="34722" dirty="0">
                          <a:solidFill>
                            <a:srgbClr val="231F20"/>
                          </a:solidFill>
                          <a:latin typeface="+mn-lt"/>
                          <a:cs typeface="Arial"/>
                        </a:rPr>
                        <a:t>4,11,12</a:t>
                      </a:r>
                      <a:endParaRPr sz="1100" baseline="34722" dirty="0">
                        <a:latin typeface="+mn-lt"/>
                        <a:cs typeface="Arial"/>
                      </a:endParaRPr>
                    </a:p>
                  </a:txBody>
                  <a:tcPr marL="0" marR="0" marT="23495" marB="0">
                    <a:lnL w="3175" cap="flat" cmpd="sng" algn="ctr">
                      <a:solidFill>
                        <a:srgbClr val="231F20"/>
                      </a:solidFill>
                      <a:prstDash val="solid"/>
                      <a:round/>
                      <a:headEnd type="none" w="med" len="med"/>
                      <a:tailEnd type="none" w="med" len="med"/>
                    </a:lnL>
                    <a:lnR w="3175">
                      <a:solidFill>
                        <a:srgbClr val="231F20"/>
                      </a:solidFill>
                      <a:prstDash val="solid"/>
                    </a:lnR>
                    <a:lnT w="3175" cap="flat" cmpd="sng" algn="ctr">
                      <a:solidFill>
                        <a:srgbClr val="231F20"/>
                      </a:solidFill>
                      <a:prstDash val="solid"/>
                      <a:round/>
                      <a:headEnd type="none" w="med" len="med"/>
                      <a:tailEnd type="none" w="med" len="med"/>
                    </a:lnT>
                    <a:lnB w="3175">
                      <a:solidFill>
                        <a:srgbClr val="231F20"/>
                      </a:solidFill>
                      <a:prstDash val="solid"/>
                    </a:lnB>
                  </a:tcPr>
                </a:tc>
                <a:extLst>
                  <a:ext uri="{0D108BD9-81ED-4DB2-BD59-A6C34878D82A}">
                    <a16:rowId xmlns:a16="http://schemas.microsoft.com/office/drawing/2014/main" val="10006"/>
                  </a:ext>
                </a:extLst>
              </a:tr>
              <a:tr h="1730868">
                <a:tc>
                  <a:txBody>
                    <a:bodyPr/>
                    <a:lstStyle/>
                    <a:p>
                      <a:pPr>
                        <a:lnSpc>
                          <a:spcPct val="100000"/>
                        </a:lnSpc>
                      </a:pPr>
                      <a:endParaRPr sz="1400" dirty="0">
                        <a:solidFill>
                          <a:schemeClr val="bg1"/>
                        </a:solidFill>
                        <a:latin typeface="+mn-lt"/>
                        <a:cs typeface="Times New Roman"/>
                      </a:endParaRPr>
                    </a:p>
                    <a:p>
                      <a:pPr>
                        <a:lnSpc>
                          <a:spcPct val="100000"/>
                        </a:lnSpc>
                      </a:pPr>
                      <a:endParaRPr sz="1400" dirty="0">
                        <a:solidFill>
                          <a:schemeClr val="bg1"/>
                        </a:solidFill>
                        <a:latin typeface="+mn-lt"/>
                        <a:cs typeface="Times New Roman"/>
                      </a:endParaRPr>
                    </a:p>
                    <a:p>
                      <a:pPr>
                        <a:lnSpc>
                          <a:spcPct val="100000"/>
                        </a:lnSpc>
                      </a:pPr>
                      <a:endParaRPr sz="1400" dirty="0">
                        <a:solidFill>
                          <a:schemeClr val="bg1"/>
                        </a:solidFill>
                        <a:latin typeface="+mn-lt"/>
                        <a:cs typeface="Times New Roman"/>
                      </a:endParaRPr>
                    </a:p>
                    <a:p>
                      <a:pPr>
                        <a:lnSpc>
                          <a:spcPct val="100000"/>
                        </a:lnSpc>
                        <a:spcBef>
                          <a:spcPts val="175"/>
                        </a:spcBef>
                      </a:pPr>
                      <a:endParaRPr sz="1400" dirty="0">
                        <a:solidFill>
                          <a:schemeClr val="bg1"/>
                        </a:solidFill>
                        <a:latin typeface="+mn-lt"/>
                        <a:cs typeface="Times New Roman"/>
                      </a:endParaRPr>
                    </a:p>
                    <a:p>
                      <a:pPr algn="ctr">
                        <a:lnSpc>
                          <a:spcPct val="100000"/>
                        </a:lnSpc>
                      </a:pPr>
                      <a:r>
                        <a:rPr sz="1400" b="1" spc="-25" dirty="0">
                          <a:solidFill>
                            <a:schemeClr val="bg1"/>
                          </a:solidFill>
                          <a:latin typeface="+mn-lt"/>
                          <a:cs typeface="Gill Sans MT"/>
                        </a:rPr>
                        <a:t>2a</a:t>
                      </a:r>
                      <a:endParaRPr sz="1400" dirty="0">
                        <a:solidFill>
                          <a:schemeClr val="bg1"/>
                        </a:solidFill>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solidFill>
                  </a:tcPr>
                </a:tc>
                <a:tc>
                  <a:txBody>
                    <a:bodyPr/>
                    <a:lstStyle/>
                    <a:p>
                      <a:pPr>
                        <a:lnSpc>
                          <a:spcPct val="100000"/>
                        </a:lnSpc>
                      </a:pPr>
                      <a:endParaRPr sz="1400" dirty="0">
                        <a:solidFill>
                          <a:schemeClr val="bg1"/>
                        </a:solidFill>
                        <a:latin typeface="+mn-lt"/>
                        <a:cs typeface="Times New Roman"/>
                      </a:endParaRPr>
                    </a:p>
                    <a:p>
                      <a:pPr>
                        <a:lnSpc>
                          <a:spcPct val="100000"/>
                        </a:lnSpc>
                      </a:pPr>
                      <a:endParaRPr sz="1400" dirty="0">
                        <a:solidFill>
                          <a:schemeClr val="bg1"/>
                        </a:solidFill>
                        <a:latin typeface="+mn-lt"/>
                        <a:cs typeface="Times New Roman"/>
                      </a:endParaRPr>
                    </a:p>
                    <a:p>
                      <a:pPr>
                        <a:lnSpc>
                          <a:spcPct val="100000"/>
                        </a:lnSpc>
                      </a:pPr>
                      <a:endParaRPr sz="1400" dirty="0">
                        <a:solidFill>
                          <a:schemeClr val="bg1"/>
                        </a:solidFill>
                        <a:latin typeface="+mn-lt"/>
                        <a:cs typeface="Times New Roman"/>
                      </a:endParaRPr>
                    </a:p>
                    <a:p>
                      <a:pPr>
                        <a:lnSpc>
                          <a:spcPct val="100000"/>
                        </a:lnSpc>
                        <a:spcBef>
                          <a:spcPts val="175"/>
                        </a:spcBef>
                      </a:pPr>
                      <a:endParaRPr sz="1400" dirty="0">
                        <a:solidFill>
                          <a:schemeClr val="bg1"/>
                        </a:solidFill>
                        <a:latin typeface="+mn-lt"/>
                        <a:cs typeface="Times New Roman"/>
                      </a:endParaRPr>
                    </a:p>
                    <a:p>
                      <a:pPr algn="ctr">
                        <a:lnSpc>
                          <a:spcPct val="100000"/>
                        </a:lnSpc>
                      </a:pPr>
                      <a:r>
                        <a:rPr sz="1400" b="1" spc="-25" dirty="0">
                          <a:solidFill>
                            <a:schemeClr val="bg1"/>
                          </a:solidFill>
                          <a:latin typeface="+mn-lt"/>
                          <a:cs typeface="Gill Sans MT"/>
                        </a:rPr>
                        <a:t>B-NR</a:t>
                      </a:r>
                      <a:endParaRPr sz="1400" dirty="0">
                        <a:solidFill>
                          <a:schemeClr val="bg1"/>
                        </a:solidFill>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281940" marR="74930" indent="-228600">
                        <a:lnSpc>
                          <a:spcPct val="107200"/>
                        </a:lnSpc>
                        <a:spcBef>
                          <a:spcPts val="185"/>
                        </a:spcBef>
                        <a:buFont typeface="+mj-lt"/>
                        <a:buAutoNum type="arabicPeriod" startAt="5"/>
                      </a:pPr>
                      <a:r>
                        <a:rPr sz="1200" spc="-20" dirty="0">
                          <a:solidFill>
                            <a:srgbClr val="231F20"/>
                          </a:solidFill>
                          <a:latin typeface="+mn-lt"/>
                          <a:cs typeface="Arial"/>
                        </a:rPr>
                        <a:t>In patients </a:t>
                      </a:r>
                      <a:r>
                        <a:rPr sz="1200" spc="-10" dirty="0">
                          <a:solidFill>
                            <a:srgbClr val="231F20"/>
                          </a:solidFill>
                          <a:latin typeface="+mn-lt"/>
                          <a:cs typeface="Arial"/>
                        </a:rPr>
                        <a:t>with</a:t>
                      </a:r>
                      <a:r>
                        <a:rPr sz="1200" spc="-20" dirty="0">
                          <a:solidFill>
                            <a:srgbClr val="231F20"/>
                          </a:solidFill>
                          <a:latin typeface="+mn-lt"/>
                          <a:cs typeface="Arial"/>
                        </a:rPr>
                        <a:t> </a:t>
                      </a:r>
                      <a:r>
                        <a:rPr sz="1200" dirty="0">
                          <a:solidFill>
                            <a:srgbClr val="231F20"/>
                          </a:solidFill>
                          <a:latin typeface="+mn-lt"/>
                          <a:cs typeface="Arial"/>
                        </a:rPr>
                        <a:t>AF</a:t>
                      </a:r>
                      <a:r>
                        <a:rPr sz="1200" spc="-20" dirty="0">
                          <a:solidFill>
                            <a:srgbClr val="231F20"/>
                          </a:solidFill>
                          <a:latin typeface="+mn-lt"/>
                          <a:cs typeface="Arial"/>
                        </a:rPr>
                        <a:t> </a:t>
                      </a:r>
                      <a:r>
                        <a:rPr sz="1200" spc="-10" dirty="0">
                          <a:solidFill>
                            <a:srgbClr val="231F20"/>
                          </a:solidFill>
                          <a:latin typeface="+mn-lt"/>
                          <a:cs typeface="Arial"/>
                        </a:rPr>
                        <a:t>on</a:t>
                      </a:r>
                      <a:r>
                        <a:rPr sz="1200" spc="-25" dirty="0">
                          <a:solidFill>
                            <a:srgbClr val="231F20"/>
                          </a:solidFill>
                          <a:latin typeface="+mn-lt"/>
                          <a:cs typeface="Arial"/>
                        </a:rPr>
                        <a:t> </a:t>
                      </a:r>
                      <a:r>
                        <a:rPr sz="1200" spc="-40" dirty="0">
                          <a:solidFill>
                            <a:srgbClr val="231F20"/>
                          </a:solidFill>
                          <a:latin typeface="+mn-lt"/>
                          <a:cs typeface="Arial"/>
                        </a:rPr>
                        <a:t>DOAC</a:t>
                      </a:r>
                      <a:r>
                        <a:rPr sz="1200" spc="-10" dirty="0">
                          <a:solidFill>
                            <a:srgbClr val="231F20"/>
                          </a:solidFill>
                          <a:latin typeface="+mn-lt"/>
                          <a:cs typeface="Arial"/>
                        </a:rPr>
                        <a:t> that</a:t>
                      </a:r>
                      <a:r>
                        <a:rPr sz="1200" spc="-20" dirty="0">
                          <a:solidFill>
                            <a:srgbClr val="231F20"/>
                          </a:solidFill>
                          <a:latin typeface="+mn-lt"/>
                          <a:cs typeface="Arial"/>
                        </a:rPr>
                        <a:t> </a:t>
                      </a:r>
                      <a:r>
                        <a:rPr sz="1200" spc="-25" dirty="0">
                          <a:solidFill>
                            <a:srgbClr val="231F20"/>
                          </a:solidFill>
                          <a:latin typeface="+mn-lt"/>
                          <a:cs typeface="Arial"/>
                        </a:rPr>
                        <a:t>has</a:t>
                      </a:r>
                      <a:r>
                        <a:rPr sz="1200" spc="-20" dirty="0">
                          <a:solidFill>
                            <a:srgbClr val="231F20"/>
                          </a:solidFill>
                          <a:latin typeface="+mn-lt"/>
                          <a:cs typeface="Arial"/>
                        </a:rPr>
                        <a:t> been </a:t>
                      </a:r>
                      <a:r>
                        <a:rPr sz="1200" spc="-10" dirty="0">
                          <a:solidFill>
                            <a:srgbClr val="231F20"/>
                          </a:solidFill>
                          <a:latin typeface="+mn-lt"/>
                          <a:cs typeface="Arial"/>
                        </a:rPr>
                        <a:t>inter</a:t>
                      </a:r>
                      <a:r>
                        <a:rPr sz="1200" spc="-20" dirty="0">
                          <a:solidFill>
                            <a:srgbClr val="231F20"/>
                          </a:solidFill>
                          <a:latin typeface="+mn-lt"/>
                          <a:cs typeface="Arial"/>
                        </a:rPr>
                        <a:t>rupted</a:t>
                      </a:r>
                      <a:r>
                        <a:rPr sz="1200" spc="-15" dirty="0">
                          <a:solidFill>
                            <a:srgbClr val="231F20"/>
                          </a:solidFill>
                          <a:latin typeface="+mn-lt"/>
                          <a:cs typeface="Arial"/>
                        </a:rPr>
                        <a:t> </a:t>
                      </a:r>
                      <a:r>
                        <a:rPr sz="1200" dirty="0">
                          <a:solidFill>
                            <a:srgbClr val="231F20"/>
                          </a:solidFill>
                          <a:latin typeface="+mn-lt"/>
                          <a:cs typeface="Arial"/>
                        </a:rPr>
                        <a:t>for</a:t>
                      </a:r>
                      <a:r>
                        <a:rPr sz="1200" spc="-10" dirty="0">
                          <a:solidFill>
                            <a:srgbClr val="231F20"/>
                          </a:solidFill>
                          <a:latin typeface="+mn-lt"/>
                          <a:cs typeface="Arial"/>
                        </a:rPr>
                        <a:t> </a:t>
                      </a:r>
                      <a:r>
                        <a:rPr sz="1200" spc="-20" dirty="0">
                          <a:solidFill>
                            <a:srgbClr val="231F20"/>
                          </a:solidFill>
                          <a:latin typeface="+mn-lt"/>
                          <a:cs typeface="Arial"/>
                        </a:rPr>
                        <a:t>an</a:t>
                      </a:r>
                      <a:r>
                        <a:rPr sz="1200" spc="-15" dirty="0">
                          <a:solidFill>
                            <a:srgbClr val="231F20"/>
                          </a:solidFill>
                          <a:latin typeface="+mn-lt"/>
                          <a:cs typeface="Arial"/>
                        </a:rPr>
                        <a:t> </a:t>
                      </a:r>
                      <a:r>
                        <a:rPr sz="1200" spc="-35" dirty="0">
                          <a:solidFill>
                            <a:srgbClr val="231F20"/>
                          </a:solidFill>
                          <a:latin typeface="+mn-lt"/>
                          <a:cs typeface="Arial"/>
                        </a:rPr>
                        <a:t>invasive</a:t>
                      </a:r>
                      <a:r>
                        <a:rPr sz="1200" spc="-10" dirty="0">
                          <a:solidFill>
                            <a:srgbClr val="231F20"/>
                          </a:solidFill>
                          <a:latin typeface="+mn-lt"/>
                          <a:cs typeface="Arial"/>
                        </a:rPr>
                        <a:t> </a:t>
                      </a:r>
                      <a:r>
                        <a:rPr sz="1200" spc="-25" dirty="0">
                          <a:solidFill>
                            <a:srgbClr val="231F20"/>
                          </a:solidFill>
                          <a:latin typeface="+mn-lt"/>
                          <a:cs typeface="Arial"/>
                        </a:rPr>
                        <a:t>procedure</a:t>
                      </a:r>
                      <a:r>
                        <a:rPr sz="1200" spc="-10" dirty="0">
                          <a:solidFill>
                            <a:srgbClr val="231F20"/>
                          </a:solidFill>
                          <a:latin typeface="+mn-lt"/>
                          <a:cs typeface="Arial"/>
                        </a:rPr>
                        <a:t> </a:t>
                      </a:r>
                      <a:r>
                        <a:rPr sz="1200" dirty="0">
                          <a:solidFill>
                            <a:srgbClr val="231F20"/>
                          </a:solidFill>
                          <a:latin typeface="+mn-lt"/>
                          <a:cs typeface="Arial"/>
                        </a:rPr>
                        <a:t>or</a:t>
                      </a:r>
                      <a:r>
                        <a:rPr sz="1200" spc="-15" dirty="0">
                          <a:solidFill>
                            <a:srgbClr val="231F20"/>
                          </a:solidFill>
                          <a:latin typeface="+mn-lt"/>
                          <a:cs typeface="Arial"/>
                        </a:rPr>
                        <a:t> </a:t>
                      </a:r>
                      <a:r>
                        <a:rPr sz="1200" spc="-40" dirty="0">
                          <a:solidFill>
                            <a:srgbClr val="231F20"/>
                          </a:solidFill>
                          <a:latin typeface="+mn-lt"/>
                          <a:cs typeface="Arial"/>
                        </a:rPr>
                        <a:t>surgery,</a:t>
                      </a:r>
                      <a:r>
                        <a:rPr sz="1200" spc="-10" dirty="0">
                          <a:solidFill>
                            <a:srgbClr val="231F20"/>
                          </a:solidFill>
                          <a:latin typeface="+mn-lt"/>
                          <a:cs typeface="Arial"/>
                        </a:rPr>
                        <a:t> </a:t>
                      </a:r>
                      <a:r>
                        <a:rPr sz="1200" dirty="0">
                          <a:solidFill>
                            <a:srgbClr val="231F20"/>
                          </a:solidFill>
                          <a:latin typeface="+mn-lt"/>
                          <a:cs typeface="Arial"/>
                        </a:rPr>
                        <a:t>in</a:t>
                      </a:r>
                      <a:r>
                        <a:rPr sz="1200" spc="-10" dirty="0">
                          <a:solidFill>
                            <a:srgbClr val="231F20"/>
                          </a:solidFill>
                          <a:latin typeface="+mn-lt"/>
                          <a:cs typeface="Arial"/>
                        </a:rPr>
                        <a:t> </a:t>
                      </a:r>
                      <a:r>
                        <a:rPr sz="1200" spc="-20" dirty="0">
                          <a:solidFill>
                            <a:srgbClr val="231F20"/>
                          </a:solidFill>
                          <a:latin typeface="+mn-lt"/>
                          <a:cs typeface="Arial"/>
                        </a:rPr>
                        <a:t>gen</a:t>
                      </a:r>
                      <a:r>
                        <a:rPr sz="1200" spc="-35" dirty="0">
                          <a:solidFill>
                            <a:srgbClr val="231F20"/>
                          </a:solidFill>
                          <a:latin typeface="+mn-lt"/>
                          <a:cs typeface="Arial"/>
                        </a:rPr>
                        <a:t>eral,</a:t>
                      </a:r>
                      <a:r>
                        <a:rPr sz="1200" spc="5" dirty="0">
                          <a:solidFill>
                            <a:srgbClr val="231F20"/>
                          </a:solidFill>
                          <a:latin typeface="+mn-lt"/>
                          <a:cs typeface="Arial"/>
                        </a:rPr>
                        <a:t> </a:t>
                      </a:r>
                      <a:r>
                        <a:rPr sz="1200" spc="-25" dirty="0">
                          <a:solidFill>
                            <a:srgbClr val="231F20"/>
                          </a:solidFill>
                          <a:latin typeface="+mn-lt"/>
                          <a:cs typeface="Arial"/>
                        </a:rPr>
                        <a:t>resumption</a:t>
                      </a:r>
                      <a:r>
                        <a:rPr sz="1200" spc="5" dirty="0">
                          <a:solidFill>
                            <a:srgbClr val="231F20"/>
                          </a:solidFill>
                          <a:latin typeface="+mn-lt"/>
                          <a:cs typeface="Arial"/>
                        </a:rPr>
                        <a:t> </a:t>
                      </a:r>
                      <a:r>
                        <a:rPr sz="1200" dirty="0">
                          <a:solidFill>
                            <a:srgbClr val="231F20"/>
                          </a:solidFill>
                          <a:latin typeface="+mn-lt"/>
                          <a:cs typeface="Arial"/>
                        </a:rPr>
                        <a:t>of</a:t>
                      </a:r>
                      <a:r>
                        <a:rPr sz="1200" spc="5" dirty="0">
                          <a:solidFill>
                            <a:srgbClr val="231F20"/>
                          </a:solidFill>
                          <a:latin typeface="+mn-lt"/>
                          <a:cs typeface="Arial"/>
                        </a:rPr>
                        <a:t> </a:t>
                      </a:r>
                      <a:r>
                        <a:rPr sz="1200" spc="-25" dirty="0">
                          <a:solidFill>
                            <a:srgbClr val="231F20"/>
                          </a:solidFill>
                          <a:latin typeface="+mn-lt"/>
                          <a:cs typeface="Arial"/>
                        </a:rPr>
                        <a:t>anticoagulation</a:t>
                      </a:r>
                      <a:r>
                        <a:rPr sz="1200" spc="5" dirty="0">
                          <a:solidFill>
                            <a:srgbClr val="231F20"/>
                          </a:solidFill>
                          <a:latin typeface="+mn-lt"/>
                          <a:cs typeface="Arial"/>
                        </a:rPr>
                        <a:t> </a:t>
                      </a:r>
                      <a:r>
                        <a:rPr sz="1200" spc="-10" dirty="0">
                          <a:solidFill>
                            <a:srgbClr val="231F20"/>
                          </a:solidFill>
                          <a:latin typeface="+mn-lt"/>
                          <a:cs typeface="Arial"/>
                        </a:rPr>
                        <a:t>the</a:t>
                      </a:r>
                      <a:r>
                        <a:rPr sz="1200" spc="5" dirty="0">
                          <a:solidFill>
                            <a:srgbClr val="231F20"/>
                          </a:solidFill>
                          <a:latin typeface="+mn-lt"/>
                          <a:cs typeface="Arial"/>
                        </a:rPr>
                        <a:t> </a:t>
                      </a:r>
                      <a:r>
                        <a:rPr sz="1200" spc="-40" dirty="0">
                          <a:solidFill>
                            <a:srgbClr val="231F20"/>
                          </a:solidFill>
                          <a:latin typeface="+mn-lt"/>
                          <a:cs typeface="Arial"/>
                        </a:rPr>
                        <a:t>day</a:t>
                      </a:r>
                      <a:r>
                        <a:rPr sz="1200" spc="5" dirty="0">
                          <a:solidFill>
                            <a:srgbClr val="231F20"/>
                          </a:solidFill>
                          <a:latin typeface="+mn-lt"/>
                          <a:cs typeface="Arial"/>
                        </a:rPr>
                        <a:t> </a:t>
                      </a:r>
                      <a:r>
                        <a:rPr sz="1200" spc="-10" dirty="0">
                          <a:solidFill>
                            <a:srgbClr val="231F20"/>
                          </a:solidFill>
                          <a:latin typeface="+mn-lt"/>
                          <a:cs typeface="Arial"/>
                        </a:rPr>
                        <a:t>after</a:t>
                      </a:r>
                      <a:r>
                        <a:rPr sz="1200" spc="10" dirty="0">
                          <a:solidFill>
                            <a:srgbClr val="231F20"/>
                          </a:solidFill>
                          <a:latin typeface="+mn-lt"/>
                          <a:cs typeface="Arial"/>
                        </a:rPr>
                        <a:t> </a:t>
                      </a:r>
                      <a:r>
                        <a:rPr sz="1200" spc="-25" dirty="0">
                          <a:solidFill>
                            <a:srgbClr val="231F20"/>
                          </a:solidFill>
                          <a:latin typeface="+mn-lt"/>
                          <a:cs typeface="Arial"/>
                        </a:rPr>
                        <a:t>low</a:t>
                      </a:r>
                      <a:r>
                        <a:rPr sz="1200" spc="500" dirty="0">
                          <a:solidFill>
                            <a:srgbClr val="231F20"/>
                          </a:solidFill>
                          <a:latin typeface="+mn-lt"/>
                          <a:cs typeface="Arial"/>
                        </a:rPr>
                        <a:t> </a:t>
                      </a:r>
                      <a:r>
                        <a:rPr sz="1200" spc="-30" dirty="0">
                          <a:solidFill>
                            <a:srgbClr val="231F20"/>
                          </a:solidFill>
                          <a:latin typeface="+mn-lt"/>
                          <a:cs typeface="Arial"/>
                        </a:rPr>
                        <a:t>bleeding</a:t>
                      </a:r>
                      <a:r>
                        <a:rPr sz="1200" spc="-10" dirty="0">
                          <a:solidFill>
                            <a:srgbClr val="231F20"/>
                          </a:solidFill>
                          <a:latin typeface="+mn-lt"/>
                          <a:cs typeface="Arial"/>
                        </a:rPr>
                        <a:t> </a:t>
                      </a:r>
                      <a:r>
                        <a:rPr sz="1200" spc="-20" dirty="0">
                          <a:solidFill>
                            <a:srgbClr val="231F20"/>
                          </a:solidFill>
                          <a:latin typeface="+mn-lt"/>
                          <a:cs typeface="Arial"/>
                        </a:rPr>
                        <a:t>risk</a:t>
                      </a:r>
                      <a:r>
                        <a:rPr sz="1200" spc="-10" dirty="0">
                          <a:solidFill>
                            <a:srgbClr val="231F20"/>
                          </a:solidFill>
                          <a:latin typeface="+mn-lt"/>
                          <a:cs typeface="Arial"/>
                        </a:rPr>
                        <a:t> </a:t>
                      </a:r>
                      <a:r>
                        <a:rPr sz="1200" spc="-40" dirty="0">
                          <a:solidFill>
                            <a:srgbClr val="231F20"/>
                          </a:solidFill>
                          <a:latin typeface="+mn-lt"/>
                          <a:cs typeface="Arial"/>
                        </a:rPr>
                        <a:t>surgery</a:t>
                      </a:r>
                      <a:r>
                        <a:rPr sz="1200" spc="-5" dirty="0">
                          <a:solidFill>
                            <a:srgbClr val="231F20"/>
                          </a:solidFill>
                          <a:latin typeface="+mn-lt"/>
                          <a:cs typeface="Arial"/>
                        </a:rPr>
                        <a:t> </a:t>
                      </a:r>
                      <a:r>
                        <a:rPr sz="1200" spc="-45" dirty="0">
                          <a:solidFill>
                            <a:srgbClr val="231F20"/>
                          </a:solidFill>
                          <a:latin typeface="+mn-lt"/>
                          <a:cs typeface="Arial"/>
                        </a:rPr>
                        <a:t>and</a:t>
                      </a:r>
                      <a:r>
                        <a:rPr sz="1200" spc="-10" dirty="0">
                          <a:solidFill>
                            <a:srgbClr val="231F20"/>
                          </a:solidFill>
                          <a:latin typeface="+mn-lt"/>
                          <a:cs typeface="Arial"/>
                        </a:rPr>
                        <a:t> </a:t>
                      </a:r>
                      <a:r>
                        <a:rPr sz="1200" spc="-30" dirty="0">
                          <a:solidFill>
                            <a:srgbClr val="231F20"/>
                          </a:solidFill>
                          <a:latin typeface="+mn-lt"/>
                          <a:cs typeface="Arial"/>
                        </a:rPr>
                        <a:t>between</a:t>
                      </a:r>
                      <a:r>
                        <a:rPr sz="1200" spc="-5" dirty="0">
                          <a:solidFill>
                            <a:srgbClr val="231F20"/>
                          </a:solidFill>
                          <a:latin typeface="+mn-lt"/>
                          <a:cs typeface="Arial"/>
                        </a:rPr>
                        <a:t> </a:t>
                      </a:r>
                      <a:r>
                        <a:rPr sz="1200" spc="-20" dirty="0">
                          <a:solidFill>
                            <a:srgbClr val="231F20"/>
                          </a:solidFill>
                          <a:latin typeface="+mn-lt"/>
                          <a:cs typeface="Arial"/>
                        </a:rPr>
                        <a:t>the</a:t>
                      </a:r>
                      <a:r>
                        <a:rPr sz="1200" spc="-10" dirty="0">
                          <a:solidFill>
                            <a:srgbClr val="231F20"/>
                          </a:solidFill>
                          <a:latin typeface="+mn-lt"/>
                          <a:cs typeface="Arial"/>
                        </a:rPr>
                        <a:t> </a:t>
                      </a:r>
                      <a:r>
                        <a:rPr sz="1200" spc="-35" dirty="0">
                          <a:solidFill>
                            <a:srgbClr val="231F20"/>
                          </a:solidFill>
                          <a:latin typeface="+mn-lt"/>
                          <a:cs typeface="Arial"/>
                        </a:rPr>
                        <a:t>evening</a:t>
                      </a:r>
                      <a:r>
                        <a:rPr sz="1200" spc="-5" dirty="0">
                          <a:solidFill>
                            <a:srgbClr val="231F20"/>
                          </a:solidFill>
                          <a:latin typeface="+mn-lt"/>
                          <a:cs typeface="Arial"/>
                        </a:rPr>
                        <a:t> </a:t>
                      </a:r>
                      <a:r>
                        <a:rPr sz="1200" dirty="0">
                          <a:solidFill>
                            <a:srgbClr val="231F20"/>
                          </a:solidFill>
                          <a:latin typeface="+mn-lt"/>
                          <a:cs typeface="Arial"/>
                        </a:rPr>
                        <a:t>of</a:t>
                      </a:r>
                      <a:r>
                        <a:rPr sz="1200" spc="-10" dirty="0">
                          <a:solidFill>
                            <a:srgbClr val="231F20"/>
                          </a:solidFill>
                          <a:latin typeface="+mn-lt"/>
                          <a:cs typeface="Arial"/>
                        </a:rPr>
                        <a:t> </a:t>
                      </a:r>
                      <a:r>
                        <a:rPr sz="1200" spc="-25" dirty="0">
                          <a:solidFill>
                            <a:srgbClr val="231F20"/>
                          </a:solidFill>
                          <a:latin typeface="+mn-lt"/>
                          <a:cs typeface="Arial"/>
                        </a:rPr>
                        <a:t>the</a:t>
                      </a:r>
                      <a:r>
                        <a:rPr sz="1200" spc="500" dirty="0">
                          <a:solidFill>
                            <a:srgbClr val="231F20"/>
                          </a:solidFill>
                          <a:latin typeface="+mn-lt"/>
                          <a:cs typeface="Arial"/>
                        </a:rPr>
                        <a:t> </a:t>
                      </a:r>
                      <a:r>
                        <a:rPr sz="1200" spc="-25" dirty="0">
                          <a:solidFill>
                            <a:srgbClr val="231F20"/>
                          </a:solidFill>
                          <a:latin typeface="+mn-lt"/>
                          <a:cs typeface="Arial"/>
                        </a:rPr>
                        <a:t>second</a:t>
                      </a:r>
                      <a:r>
                        <a:rPr sz="1200" spc="-20" dirty="0">
                          <a:solidFill>
                            <a:srgbClr val="231F20"/>
                          </a:solidFill>
                          <a:latin typeface="+mn-lt"/>
                          <a:cs typeface="Arial"/>
                        </a:rPr>
                        <a:t> </a:t>
                      </a:r>
                      <a:r>
                        <a:rPr sz="1200" spc="-40" dirty="0">
                          <a:solidFill>
                            <a:srgbClr val="231F20"/>
                          </a:solidFill>
                          <a:latin typeface="+mn-lt"/>
                          <a:cs typeface="Arial"/>
                        </a:rPr>
                        <a:t>day</a:t>
                      </a:r>
                      <a:r>
                        <a:rPr sz="1200" spc="-10" dirty="0">
                          <a:solidFill>
                            <a:srgbClr val="231F20"/>
                          </a:solidFill>
                          <a:latin typeface="+mn-lt"/>
                          <a:cs typeface="Arial"/>
                        </a:rPr>
                        <a:t> </a:t>
                      </a:r>
                      <a:r>
                        <a:rPr sz="1200" spc="-25" dirty="0">
                          <a:solidFill>
                            <a:srgbClr val="231F20"/>
                          </a:solidFill>
                          <a:latin typeface="+mn-lt"/>
                          <a:cs typeface="Arial"/>
                        </a:rPr>
                        <a:t>and</a:t>
                      </a:r>
                      <a:r>
                        <a:rPr sz="1200" spc="-15" dirty="0">
                          <a:solidFill>
                            <a:srgbClr val="231F20"/>
                          </a:solidFill>
                          <a:latin typeface="+mn-lt"/>
                          <a:cs typeface="Arial"/>
                        </a:rPr>
                        <a:t> </a:t>
                      </a:r>
                      <a:r>
                        <a:rPr sz="1200" spc="-10" dirty="0">
                          <a:solidFill>
                            <a:srgbClr val="231F20"/>
                          </a:solidFill>
                          <a:latin typeface="+mn-lt"/>
                          <a:cs typeface="Arial"/>
                        </a:rPr>
                        <a:t>the </a:t>
                      </a:r>
                      <a:r>
                        <a:rPr sz="1200" spc="-25" dirty="0">
                          <a:solidFill>
                            <a:srgbClr val="231F20"/>
                          </a:solidFill>
                          <a:latin typeface="+mn-lt"/>
                          <a:cs typeface="Arial"/>
                        </a:rPr>
                        <a:t>evening</a:t>
                      </a:r>
                      <a:r>
                        <a:rPr sz="1200" spc="-15" dirty="0">
                          <a:solidFill>
                            <a:srgbClr val="231F20"/>
                          </a:solidFill>
                          <a:latin typeface="+mn-lt"/>
                          <a:cs typeface="Arial"/>
                        </a:rPr>
                        <a:t> </a:t>
                      </a:r>
                      <a:r>
                        <a:rPr sz="1200" dirty="0">
                          <a:solidFill>
                            <a:srgbClr val="231F20"/>
                          </a:solidFill>
                          <a:latin typeface="+mn-lt"/>
                          <a:cs typeface="Arial"/>
                        </a:rPr>
                        <a:t>of</a:t>
                      </a:r>
                      <a:r>
                        <a:rPr sz="1200" spc="-10" dirty="0">
                          <a:solidFill>
                            <a:srgbClr val="231F20"/>
                          </a:solidFill>
                          <a:latin typeface="+mn-lt"/>
                          <a:cs typeface="Arial"/>
                        </a:rPr>
                        <a:t> the</a:t>
                      </a:r>
                      <a:r>
                        <a:rPr sz="1200" spc="-15" dirty="0">
                          <a:solidFill>
                            <a:srgbClr val="231F20"/>
                          </a:solidFill>
                          <a:latin typeface="+mn-lt"/>
                          <a:cs typeface="Arial"/>
                        </a:rPr>
                        <a:t> </a:t>
                      </a:r>
                      <a:r>
                        <a:rPr sz="1200" spc="-10" dirty="0">
                          <a:solidFill>
                            <a:srgbClr val="231F20"/>
                          </a:solidFill>
                          <a:latin typeface="+mn-lt"/>
                          <a:cs typeface="Arial"/>
                        </a:rPr>
                        <a:t>third </a:t>
                      </a:r>
                      <a:r>
                        <a:rPr sz="1200" spc="-40" dirty="0">
                          <a:solidFill>
                            <a:srgbClr val="231F20"/>
                          </a:solidFill>
                          <a:latin typeface="+mn-lt"/>
                          <a:cs typeface="Arial"/>
                        </a:rPr>
                        <a:t>day</a:t>
                      </a:r>
                      <a:r>
                        <a:rPr sz="1200" spc="-10" dirty="0">
                          <a:solidFill>
                            <a:srgbClr val="231F20"/>
                          </a:solidFill>
                          <a:latin typeface="+mn-lt"/>
                          <a:cs typeface="Arial"/>
                        </a:rPr>
                        <a:t> afte</a:t>
                      </a:r>
                      <a:r>
                        <a:rPr lang="en-US" sz="1200" spc="-10" dirty="0">
                          <a:solidFill>
                            <a:srgbClr val="231F20"/>
                          </a:solidFill>
                          <a:latin typeface="+mn-lt"/>
                          <a:cs typeface="Arial"/>
                        </a:rPr>
                        <a:t>r </a:t>
                      </a:r>
                      <a:r>
                        <a:rPr sz="1200" spc="-10" dirty="0">
                          <a:solidFill>
                            <a:srgbClr val="231F20"/>
                          </a:solidFill>
                          <a:latin typeface="+mn-lt"/>
                          <a:cs typeface="Arial"/>
                        </a:rPr>
                        <a:t>high </a:t>
                      </a:r>
                      <a:r>
                        <a:rPr sz="1200" spc="-20" dirty="0">
                          <a:solidFill>
                            <a:srgbClr val="231F20"/>
                          </a:solidFill>
                          <a:latin typeface="+mn-lt"/>
                          <a:cs typeface="Arial"/>
                        </a:rPr>
                        <a:t>bleeding</a:t>
                      </a:r>
                      <a:r>
                        <a:rPr sz="1200" spc="-5" dirty="0">
                          <a:solidFill>
                            <a:srgbClr val="231F20"/>
                          </a:solidFill>
                          <a:latin typeface="+mn-lt"/>
                          <a:cs typeface="Arial"/>
                        </a:rPr>
                        <a:t> </a:t>
                      </a:r>
                      <a:r>
                        <a:rPr sz="1200" spc="-10" dirty="0">
                          <a:solidFill>
                            <a:srgbClr val="231F20"/>
                          </a:solidFill>
                          <a:latin typeface="+mn-lt"/>
                          <a:cs typeface="Arial"/>
                        </a:rPr>
                        <a:t>risk</a:t>
                      </a:r>
                      <a:r>
                        <a:rPr sz="1200" spc="-5" dirty="0">
                          <a:solidFill>
                            <a:srgbClr val="231F20"/>
                          </a:solidFill>
                          <a:latin typeface="+mn-lt"/>
                          <a:cs typeface="Arial"/>
                        </a:rPr>
                        <a:t> </a:t>
                      </a:r>
                      <a:r>
                        <a:rPr sz="1200" spc="-30" dirty="0">
                          <a:solidFill>
                            <a:srgbClr val="231F20"/>
                          </a:solidFill>
                          <a:latin typeface="+mn-lt"/>
                          <a:cs typeface="Arial"/>
                        </a:rPr>
                        <a:t>surgery</a:t>
                      </a:r>
                      <a:r>
                        <a:rPr sz="1200" spc="-5" dirty="0">
                          <a:solidFill>
                            <a:srgbClr val="231F20"/>
                          </a:solidFill>
                          <a:latin typeface="+mn-lt"/>
                          <a:cs typeface="Arial"/>
                        </a:rPr>
                        <a:t> </a:t>
                      </a:r>
                      <a:r>
                        <a:rPr sz="1200" dirty="0">
                          <a:solidFill>
                            <a:srgbClr val="231F20"/>
                          </a:solidFill>
                          <a:latin typeface="+mn-lt"/>
                          <a:cs typeface="Arial"/>
                        </a:rPr>
                        <a:t>is</a:t>
                      </a:r>
                      <a:r>
                        <a:rPr sz="1200" spc="-5" dirty="0">
                          <a:solidFill>
                            <a:srgbClr val="231F20"/>
                          </a:solidFill>
                          <a:latin typeface="+mn-lt"/>
                          <a:cs typeface="Arial"/>
                        </a:rPr>
                        <a:t> </a:t>
                      </a:r>
                      <a:r>
                        <a:rPr sz="1200" spc="-35" dirty="0">
                          <a:solidFill>
                            <a:srgbClr val="231F20"/>
                          </a:solidFill>
                          <a:latin typeface="+mn-lt"/>
                          <a:cs typeface="Arial"/>
                        </a:rPr>
                        <a:t>reasonable,</a:t>
                      </a:r>
                      <a:r>
                        <a:rPr sz="1200" spc="-5" dirty="0">
                          <a:solidFill>
                            <a:srgbClr val="231F20"/>
                          </a:solidFill>
                          <a:latin typeface="+mn-lt"/>
                          <a:cs typeface="Arial"/>
                        </a:rPr>
                        <a:t> </a:t>
                      </a:r>
                      <a:r>
                        <a:rPr sz="1200" spc="-30" dirty="0">
                          <a:solidFill>
                            <a:srgbClr val="231F20"/>
                          </a:solidFill>
                          <a:latin typeface="+mn-lt"/>
                          <a:cs typeface="Arial"/>
                        </a:rPr>
                        <a:t>as</a:t>
                      </a:r>
                      <a:r>
                        <a:rPr sz="1200" spc="-10" dirty="0">
                          <a:solidFill>
                            <a:srgbClr val="231F20"/>
                          </a:solidFill>
                          <a:latin typeface="+mn-lt"/>
                          <a:cs typeface="Arial"/>
                        </a:rPr>
                        <a:t> long</a:t>
                      </a:r>
                      <a:r>
                        <a:rPr sz="1200" spc="-5" dirty="0">
                          <a:solidFill>
                            <a:srgbClr val="231F20"/>
                          </a:solidFill>
                          <a:latin typeface="+mn-lt"/>
                          <a:cs typeface="Arial"/>
                        </a:rPr>
                        <a:t> </a:t>
                      </a:r>
                      <a:r>
                        <a:rPr sz="1200" spc="-25" dirty="0">
                          <a:solidFill>
                            <a:srgbClr val="231F20"/>
                          </a:solidFill>
                          <a:latin typeface="+mn-lt"/>
                          <a:cs typeface="Arial"/>
                        </a:rPr>
                        <a:t>as</a:t>
                      </a:r>
                      <a:r>
                        <a:rPr lang="en-US" sz="1200" spc="-25" dirty="0">
                          <a:solidFill>
                            <a:srgbClr val="231F20"/>
                          </a:solidFill>
                          <a:latin typeface="+mn-lt"/>
                          <a:cs typeface="Arial"/>
                        </a:rPr>
                        <a:t> </a:t>
                      </a:r>
                      <a:r>
                        <a:rPr sz="1200" spc="-30" dirty="0">
                          <a:solidFill>
                            <a:srgbClr val="231F20"/>
                          </a:solidFill>
                          <a:latin typeface="+mn-lt"/>
                          <a:cs typeface="Arial"/>
                        </a:rPr>
                        <a:t>hemostasis</a:t>
                      </a:r>
                      <a:r>
                        <a:rPr sz="1200" spc="-10" dirty="0">
                          <a:solidFill>
                            <a:srgbClr val="231F20"/>
                          </a:solidFill>
                          <a:latin typeface="+mn-lt"/>
                          <a:cs typeface="Arial"/>
                        </a:rPr>
                        <a:t> </a:t>
                      </a:r>
                      <a:r>
                        <a:rPr sz="1200" spc="-25" dirty="0">
                          <a:solidFill>
                            <a:srgbClr val="231F20"/>
                          </a:solidFill>
                          <a:latin typeface="+mn-lt"/>
                          <a:cs typeface="Arial"/>
                        </a:rPr>
                        <a:t>has</a:t>
                      </a:r>
                      <a:r>
                        <a:rPr sz="1200" spc="-10" dirty="0">
                          <a:solidFill>
                            <a:srgbClr val="231F20"/>
                          </a:solidFill>
                          <a:latin typeface="+mn-lt"/>
                          <a:cs typeface="Arial"/>
                        </a:rPr>
                        <a:t> </a:t>
                      </a:r>
                      <a:r>
                        <a:rPr sz="1200" spc="-20" dirty="0">
                          <a:solidFill>
                            <a:srgbClr val="231F20"/>
                          </a:solidFill>
                          <a:latin typeface="+mn-lt"/>
                          <a:cs typeface="Arial"/>
                        </a:rPr>
                        <a:t>been</a:t>
                      </a:r>
                      <a:r>
                        <a:rPr sz="1200" spc="-10" dirty="0">
                          <a:solidFill>
                            <a:srgbClr val="231F20"/>
                          </a:solidFill>
                          <a:latin typeface="+mn-lt"/>
                          <a:cs typeface="Arial"/>
                        </a:rPr>
                        <a:t> </a:t>
                      </a:r>
                      <a:r>
                        <a:rPr sz="1200" spc="-30" dirty="0">
                          <a:solidFill>
                            <a:srgbClr val="231F20"/>
                          </a:solidFill>
                          <a:latin typeface="+mn-lt"/>
                          <a:cs typeface="Arial"/>
                        </a:rPr>
                        <a:t>achieved</a:t>
                      </a:r>
                      <a:r>
                        <a:rPr sz="1200" spc="-10" dirty="0">
                          <a:solidFill>
                            <a:srgbClr val="231F20"/>
                          </a:solidFill>
                          <a:latin typeface="+mn-lt"/>
                          <a:cs typeface="Arial"/>
                        </a:rPr>
                        <a:t> </a:t>
                      </a:r>
                      <a:r>
                        <a:rPr sz="1200" spc="-25" dirty="0">
                          <a:solidFill>
                            <a:srgbClr val="231F20"/>
                          </a:solidFill>
                          <a:latin typeface="+mn-lt"/>
                          <a:cs typeface="Arial"/>
                        </a:rPr>
                        <a:t>and</a:t>
                      </a:r>
                      <a:r>
                        <a:rPr sz="1200" spc="-5" dirty="0">
                          <a:solidFill>
                            <a:srgbClr val="231F20"/>
                          </a:solidFill>
                          <a:latin typeface="+mn-lt"/>
                          <a:cs typeface="Arial"/>
                        </a:rPr>
                        <a:t> </a:t>
                      </a:r>
                      <a:r>
                        <a:rPr sz="1200" spc="-10" dirty="0">
                          <a:solidFill>
                            <a:srgbClr val="231F20"/>
                          </a:solidFill>
                          <a:latin typeface="+mn-lt"/>
                          <a:cs typeface="Arial"/>
                        </a:rPr>
                        <a:t>further bleeding</a:t>
                      </a:r>
                      <a:r>
                        <a:rPr lang="en-US" sz="1200" spc="-10" dirty="0">
                          <a:solidFill>
                            <a:srgbClr val="231F20"/>
                          </a:solidFill>
                          <a:latin typeface="+mn-lt"/>
                          <a:cs typeface="Arial"/>
                        </a:rPr>
                        <a:t> i</a:t>
                      </a:r>
                      <a:r>
                        <a:rPr sz="1200" dirty="0">
                          <a:solidFill>
                            <a:srgbClr val="231F20"/>
                          </a:solidFill>
                          <a:latin typeface="+mn-lt"/>
                          <a:cs typeface="Arial"/>
                        </a:rPr>
                        <a:t>s</a:t>
                      </a:r>
                      <a:r>
                        <a:rPr sz="1200" spc="-35" dirty="0">
                          <a:solidFill>
                            <a:srgbClr val="231F20"/>
                          </a:solidFill>
                          <a:latin typeface="+mn-lt"/>
                          <a:cs typeface="Arial"/>
                        </a:rPr>
                        <a:t> </a:t>
                      </a:r>
                      <a:r>
                        <a:rPr sz="1200" spc="-10" dirty="0">
                          <a:solidFill>
                            <a:srgbClr val="231F20"/>
                          </a:solidFill>
                          <a:latin typeface="+mn-lt"/>
                          <a:cs typeface="Arial"/>
                        </a:rPr>
                        <a:t>not</a:t>
                      </a:r>
                      <a:r>
                        <a:rPr sz="1200" spc="-30" dirty="0">
                          <a:solidFill>
                            <a:srgbClr val="231F20"/>
                          </a:solidFill>
                          <a:latin typeface="+mn-lt"/>
                          <a:cs typeface="Arial"/>
                        </a:rPr>
                        <a:t> </a:t>
                      </a:r>
                      <a:r>
                        <a:rPr sz="1200" spc="-10" dirty="0">
                          <a:solidFill>
                            <a:srgbClr val="231F20"/>
                          </a:solidFill>
                          <a:latin typeface="+mn-lt"/>
                          <a:cs typeface="Arial"/>
                        </a:rPr>
                        <a:t>anticipated.</a:t>
                      </a:r>
                      <a:r>
                        <a:rPr sz="1100" spc="-15" baseline="34722" dirty="0">
                          <a:solidFill>
                            <a:srgbClr val="231F20"/>
                          </a:solidFill>
                          <a:latin typeface="+mn-lt"/>
                          <a:cs typeface="Arial"/>
                        </a:rPr>
                        <a:t>4</a:t>
                      </a:r>
                      <a:endParaRPr sz="1100" baseline="34722" dirty="0">
                        <a:latin typeface="+mn-lt"/>
                        <a:cs typeface="Arial"/>
                      </a:endParaRPr>
                    </a:p>
                  </a:txBody>
                  <a:tcPr marL="0" marR="0" marT="2349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7"/>
                  </a:ext>
                </a:extLst>
              </a:tr>
              <a:tr h="1300698">
                <a:tc>
                  <a:txBody>
                    <a:bodyPr/>
                    <a:lstStyle/>
                    <a:p>
                      <a:pPr>
                        <a:lnSpc>
                          <a:spcPct val="100000"/>
                        </a:lnSpc>
                      </a:pPr>
                      <a:endParaRPr sz="1400" dirty="0">
                        <a:solidFill>
                          <a:schemeClr val="bg1"/>
                        </a:solidFill>
                        <a:latin typeface="+mn-lt"/>
                        <a:cs typeface="Times New Roman"/>
                      </a:endParaRPr>
                    </a:p>
                    <a:p>
                      <a:pPr>
                        <a:lnSpc>
                          <a:spcPct val="100000"/>
                        </a:lnSpc>
                        <a:spcBef>
                          <a:spcPts val="434"/>
                        </a:spcBef>
                      </a:pPr>
                      <a:endParaRPr sz="1400" dirty="0">
                        <a:solidFill>
                          <a:schemeClr val="bg1"/>
                        </a:solidFill>
                        <a:latin typeface="+mn-lt"/>
                        <a:cs typeface="Times New Roman"/>
                      </a:endParaRPr>
                    </a:p>
                    <a:p>
                      <a:pPr algn="ctr">
                        <a:lnSpc>
                          <a:spcPct val="100000"/>
                        </a:lnSpc>
                      </a:pPr>
                      <a:r>
                        <a:rPr sz="1400" b="1" spc="-25" dirty="0">
                          <a:solidFill>
                            <a:schemeClr val="bg1"/>
                          </a:solidFill>
                          <a:latin typeface="+mn-lt"/>
                          <a:cs typeface="Gill Sans MT"/>
                        </a:rPr>
                        <a:t>3:</a:t>
                      </a:r>
                      <a:endParaRPr sz="1400" dirty="0">
                        <a:solidFill>
                          <a:schemeClr val="bg1"/>
                        </a:solidFill>
                        <a:latin typeface="+mn-lt"/>
                        <a:cs typeface="Gill Sans MT"/>
                      </a:endParaRPr>
                    </a:p>
                    <a:p>
                      <a:pPr algn="ctr">
                        <a:lnSpc>
                          <a:spcPct val="100000"/>
                        </a:lnSpc>
                        <a:spcBef>
                          <a:spcPts val="60"/>
                        </a:spcBef>
                      </a:pPr>
                      <a:r>
                        <a:rPr sz="1400" b="1" spc="-20" dirty="0">
                          <a:solidFill>
                            <a:schemeClr val="bg1"/>
                          </a:solidFill>
                          <a:latin typeface="+mn-lt"/>
                          <a:cs typeface="Gill Sans MT"/>
                        </a:rPr>
                        <a:t>Harm</a:t>
                      </a:r>
                      <a:endParaRPr sz="1400" dirty="0">
                        <a:solidFill>
                          <a:schemeClr val="bg1"/>
                        </a:solidFill>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rgbClr val="981A31"/>
                    </a:solidFill>
                  </a:tcPr>
                </a:tc>
                <a:tc>
                  <a:txBody>
                    <a:bodyPr/>
                    <a:lstStyle/>
                    <a:p>
                      <a:pPr>
                        <a:lnSpc>
                          <a:spcPct val="100000"/>
                        </a:lnSpc>
                      </a:pPr>
                      <a:endParaRPr sz="1400" dirty="0">
                        <a:solidFill>
                          <a:schemeClr val="bg1"/>
                        </a:solidFill>
                        <a:latin typeface="+mn-lt"/>
                        <a:cs typeface="Times New Roman"/>
                      </a:endParaRPr>
                    </a:p>
                    <a:p>
                      <a:pPr>
                        <a:lnSpc>
                          <a:spcPct val="100000"/>
                        </a:lnSpc>
                      </a:pPr>
                      <a:endParaRPr sz="1400" dirty="0">
                        <a:solidFill>
                          <a:schemeClr val="bg1"/>
                        </a:solidFill>
                        <a:latin typeface="+mn-lt"/>
                        <a:cs typeface="Times New Roman"/>
                      </a:endParaRPr>
                    </a:p>
                    <a:p>
                      <a:pPr>
                        <a:lnSpc>
                          <a:spcPct val="100000"/>
                        </a:lnSpc>
                        <a:spcBef>
                          <a:spcPts val="80"/>
                        </a:spcBef>
                      </a:pPr>
                      <a:endParaRPr sz="1400" dirty="0">
                        <a:solidFill>
                          <a:schemeClr val="bg1"/>
                        </a:solidFill>
                        <a:latin typeface="+mn-lt"/>
                        <a:cs typeface="Times New Roman"/>
                      </a:endParaRPr>
                    </a:p>
                    <a:p>
                      <a:pPr algn="ctr">
                        <a:lnSpc>
                          <a:spcPct val="100000"/>
                        </a:lnSpc>
                      </a:pPr>
                      <a:r>
                        <a:rPr sz="1400" b="1" dirty="0">
                          <a:solidFill>
                            <a:schemeClr val="bg1"/>
                          </a:solidFill>
                          <a:latin typeface="+mn-lt"/>
                          <a:cs typeface="Gill Sans MT"/>
                        </a:rPr>
                        <a:t>B-</a:t>
                      </a:r>
                      <a:r>
                        <a:rPr sz="1400" b="1" spc="-50" dirty="0">
                          <a:solidFill>
                            <a:schemeClr val="bg1"/>
                          </a:solidFill>
                          <a:latin typeface="+mn-lt"/>
                          <a:cs typeface="Gill Sans MT"/>
                        </a:rPr>
                        <a:t>R</a:t>
                      </a:r>
                      <a:endParaRPr sz="1400" dirty="0">
                        <a:solidFill>
                          <a:schemeClr val="bg1"/>
                        </a:solidFill>
                        <a:latin typeface="+mn-lt"/>
                        <a:cs typeface="Gill Sans MT"/>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281940" marR="90170" indent="-228600">
                        <a:lnSpc>
                          <a:spcPct val="107200"/>
                        </a:lnSpc>
                        <a:spcBef>
                          <a:spcPts val="185"/>
                        </a:spcBef>
                        <a:buFont typeface="+mj-lt"/>
                        <a:buAutoNum type="arabicPeriod" startAt="6"/>
                      </a:pPr>
                      <a:r>
                        <a:rPr sz="1200" spc="-20" dirty="0">
                          <a:solidFill>
                            <a:srgbClr val="231F20"/>
                          </a:solidFill>
                          <a:latin typeface="+mn-lt"/>
                          <a:cs typeface="Arial"/>
                        </a:rPr>
                        <a:t>In</a:t>
                      </a:r>
                      <a:r>
                        <a:rPr sz="1200" spc="-15" dirty="0">
                          <a:solidFill>
                            <a:srgbClr val="231F20"/>
                          </a:solidFill>
                          <a:latin typeface="+mn-lt"/>
                          <a:cs typeface="Arial"/>
                        </a:rPr>
                        <a:t> </a:t>
                      </a:r>
                      <a:r>
                        <a:rPr sz="1200" spc="-20" dirty="0">
                          <a:solidFill>
                            <a:srgbClr val="231F20"/>
                          </a:solidFill>
                          <a:latin typeface="+mn-lt"/>
                          <a:cs typeface="Arial"/>
                        </a:rPr>
                        <a:t>patients</a:t>
                      </a:r>
                      <a:r>
                        <a:rPr sz="1200" spc="-10" dirty="0">
                          <a:solidFill>
                            <a:srgbClr val="231F20"/>
                          </a:solidFill>
                          <a:latin typeface="+mn-lt"/>
                          <a:cs typeface="Arial"/>
                        </a:rPr>
                        <a:t> with</a:t>
                      </a:r>
                      <a:r>
                        <a:rPr sz="1200" spc="-15" dirty="0">
                          <a:solidFill>
                            <a:srgbClr val="231F20"/>
                          </a:solidFill>
                          <a:latin typeface="+mn-lt"/>
                          <a:cs typeface="Arial"/>
                        </a:rPr>
                        <a:t> </a:t>
                      </a:r>
                      <a:r>
                        <a:rPr sz="1200" dirty="0">
                          <a:solidFill>
                            <a:srgbClr val="231F20"/>
                          </a:solidFill>
                          <a:latin typeface="+mn-lt"/>
                          <a:cs typeface="Arial"/>
                        </a:rPr>
                        <a:t>AF</a:t>
                      </a:r>
                      <a:r>
                        <a:rPr sz="1200" spc="-15" dirty="0">
                          <a:solidFill>
                            <a:srgbClr val="231F20"/>
                          </a:solidFill>
                          <a:latin typeface="+mn-lt"/>
                          <a:cs typeface="Arial"/>
                        </a:rPr>
                        <a:t> </a:t>
                      </a:r>
                      <a:r>
                        <a:rPr sz="1200" spc="-10" dirty="0">
                          <a:solidFill>
                            <a:srgbClr val="231F20"/>
                          </a:solidFill>
                          <a:latin typeface="+mn-lt"/>
                          <a:cs typeface="Arial"/>
                        </a:rPr>
                        <a:t>on</a:t>
                      </a:r>
                      <a:r>
                        <a:rPr sz="1200" spc="-15" dirty="0">
                          <a:solidFill>
                            <a:srgbClr val="231F20"/>
                          </a:solidFill>
                          <a:latin typeface="+mn-lt"/>
                          <a:cs typeface="Arial"/>
                        </a:rPr>
                        <a:t> </a:t>
                      </a:r>
                      <a:r>
                        <a:rPr sz="1200" spc="-20" dirty="0">
                          <a:solidFill>
                            <a:srgbClr val="231F20"/>
                          </a:solidFill>
                          <a:latin typeface="+mn-lt"/>
                          <a:cs typeface="Arial"/>
                        </a:rPr>
                        <a:t>warfarin</a:t>
                      </a:r>
                      <a:r>
                        <a:rPr sz="1200" spc="-10" dirty="0">
                          <a:solidFill>
                            <a:srgbClr val="231F20"/>
                          </a:solidFill>
                          <a:latin typeface="+mn-lt"/>
                          <a:cs typeface="Arial"/>
                        </a:rPr>
                        <a:t> </a:t>
                      </a:r>
                      <a:r>
                        <a:rPr sz="1200" spc="-25" dirty="0">
                          <a:solidFill>
                            <a:srgbClr val="231F20"/>
                          </a:solidFill>
                          <a:latin typeface="+mn-lt"/>
                          <a:cs typeface="Arial"/>
                        </a:rPr>
                        <a:t>anticoagulation,</a:t>
                      </a:r>
                      <a:r>
                        <a:rPr sz="1200" spc="-15" dirty="0">
                          <a:solidFill>
                            <a:srgbClr val="231F20"/>
                          </a:solidFill>
                          <a:latin typeface="+mn-lt"/>
                          <a:cs typeface="Arial"/>
                        </a:rPr>
                        <a:t> </a:t>
                      </a:r>
                      <a:r>
                        <a:rPr sz="1200" spc="-40" dirty="0">
                          <a:solidFill>
                            <a:srgbClr val="231F20"/>
                          </a:solidFill>
                          <a:latin typeface="+mn-lt"/>
                          <a:cs typeface="Arial"/>
                        </a:rPr>
                        <a:t>who</a:t>
                      </a:r>
                      <a:r>
                        <a:rPr sz="1200" spc="500" dirty="0">
                          <a:solidFill>
                            <a:srgbClr val="231F20"/>
                          </a:solidFill>
                          <a:latin typeface="+mn-lt"/>
                          <a:cs typeface="Arial"/>
                        </a:rPr>
                        <a:t> </a:t>
                      </a:r>
                      <a:r>
                        <a:rPr sz="1200" spc="-20" dirty="0">
                          <a:solidFill>
                            <a:srgbClr val="231F20"/>
                          </a:solidFill>
                          <a:latin typeface="+mn-lt"/>
                          <a:cs typeface="Arial"/>
                        </a:rPr>
                        <a:t>are</a:t>
                      </a:r>
                      <a:r>
                        <a:rPr sz="1200" dirty="0">
                          <a:solidFill>
                            <a:srgbClr val="231F20"/>
                          </a:solidFill>
                          <a:latin typeface="+mn-lt"/>
                          <a:cs typeface="Arial"/>
                        </a:rPr>
                        <a:t> </a:t>
                      </a:r>
                      <a:r>
                        <a:rPr sz="1200" spc="-25" dirty="0">
                          <a:solidFill>
                            <a:srgbClr val="231F20"/>
                          </a:solidFill>
                          <a:latin typeface="+mn-lt"/>
                          <a:cs typeface="Arial"/>
                        </a:rPr>
                        <a:t>undergoing</a:t>
                      </a:r>
                      <a:r>
                        <a:rPr sz="1200" dirty="0">
                          <a:solidFill>
                            <a:srgbClr val="231F20"/>
                          </a:solidFill>
                          <a:latin typeface="+mn-lt"/>
                          <a:cs typeface="Arial"/>
                        </a:rPr>
                        <a:t> </a:t>
                      </a:r>
                      <a:r>
                        <a:rPr sz="1200" spc="-25" dirty="0">
                          <a:solidFill>
                            <a:srgbClr val="231F20"/>
                          </a:solidFill>
                          <a:latin typeface="+mn-lt"/>
                          <a:cs typeface="Arial"/>
                        </a:rPr>
                        <a:t>surgeries</a:t>
                      </a:r>
                      <a:r>
                        <a:rPr sz="1200" dirty="0">
                          <a:solidFill>
                            <a:srgbClr val="231F20"/>
                          </a:solidFill>
                          <a:latin typeface="+mn-lt"/>
                          <a:cs typeface="Arial"/>
                        </a:rPr>
                        <a:t> or </a:t>
                      </a:r>
                      <a:r>
                        <a:rPr sz="1200" spc="-30" dirty="0">
                          <a:solidFill>
                            <a:srgbClr val="231F20"/>
                          </a:solidFill>
                          <a:latin typeface="+mn-lt"/>
                          <a:cs typeface="Arial"/>
                        </a:rPr>
                        <a:t>procedures</a:t>
                      </a:r>
                      <a:r>
                        <a:rPr sz="1200" dirty="0">
                          <a:solidFill>
                            <a:srgbClr val="231F20"/>
                          </a:solidFill>
                          <a:latin typeface="+mn-lt"/>
                          <a:cs typeface="Arial"/>
                        </a:rPr>
                        <a:t> for </a:t>
                      </a:r>
                      <a:r>
                        <a:rPr sz="1200" spc="-10" dirty="0">
                          <a:solidFill>
                            <a:srgbClr val="231F20"/>
                          </a:solidFill>
                          <a:latin typeface="+mn-lt"/>
                          <a:cs typeface="Arial"/>
                        </a:rPr>
                        <a:t>which</a:t>
                      </a:r>
                      <a:r>
                        <a:rPr sz="1200" spc="500" dirty="0">
                          <a:solidFill>
                            <a:srgbClr val="231F20"/>
                          </a:solidFill>
                          <a:latin typeface="+mn-lt"/>
                          <a:cs typeface="Arial"/>
                        </a:rPr>
                        <a:t> </a:t>
                      </a:r>
                      <a:r>
                        <a:rPr sz="1200" spc="-20" dirty="0">
                          <a:solidFill>
                            <a:srgbClr val="231F20"/>
                          </a:solidFill>
                          <a:latin typeface="+mn-lt"/>
                          <a:cs typeface="Arial"/>
                        </a:rPr>
                        <a:t>they</a:t>
                      </a:r>
                      <a:r>
                        <a:rPr sz="1200" spc="-5" dirty="0">
                          <a:solidFill>
                            <a:srgbClr val="231F20"/>
                          </a:solidFill>
                          <a:latin typeface="+mn-lt"/>
                          <a:cs typeface="Arial"/>
                        </a:rPr>
                        <a:t> </a:t>
                      </a:r>
                      <a:r>
                        <a:rPr sz="1200" spc="-20" dirty="0">
                          <a:solidFill>
                            <a:srgbClr val="231F20"/>
                          </a:solidFill>
                          <a:latin typeface="+mn-lt"/>
                          <a:cs typeface="Arial"/>
                        </a:rPr>
                        <a:t>are</a:t>
                      </a:r>
                      <a:r>
                        <a:rPr sz="1200" spc="-5" dirty="0">
                          <a:solidFill>
                            <a:srgbClr val="231F20"/>
                          </a:solidFill>
                          <a:latin typeface="+mn-lt"/>
                          <a:cs typeface="Arial"/>
                        </a:rPr>
                        <a:t> </a:t>
                      </a:r>
                      <a:r>
                        <a:rPr sz="1200" spc="-20" dirty="0">
                          <a:solidFill>
                            <a:srgbClr val="231F20"/>
                          </a:solidFill>
                          <a:latin typeface="+mn-lt"/>
                          <a:cs typeface="Arial"/>
                        </a:rPr>
                        <a:t>holding</a:t>
                      </a:r>
                      <a:r>
                        <a:rPr sz="1200" dirty="0">
                          <a:solidFill>
                            <a:srgbClr val="231F20"/>
                          </a:solidFill>
                          <a:latin typeface="+mn-lt"/>
                          <a:cs typeface="Arial"/>
                        </a:rPr>
                        <a:t> </a:t>
                      </a:r>
                      <a:r>
                        <a:rPr sz="1200" spc="-30" dirty="0">
                          <a:solidFill>
                            <a:srgbClr val="231F20"/>
                          </a:solidFill>
                          <a:latin typeface="+mn-lt"/>
                          <a:cs typeface="Arial"/>
                        </a:rPr>
                        <a:t>warfarin,</a:t>
                      </a:r>
                      <a:r>
                        <a:rPr sz="1200" spc="-5" dirty="0">
                          <a:solidFill>
                            <a:srgbClr val="231F20"/>
                          </a:solidFill>
                          <a:latin typeface="+mn-lt"/>
                          <a:cs typeface="Arial"/>
                        </a:rPr>
                        <a:t> </a:t>
                      </a:r>
                      <a:r>
                        <a:rPr sz="1200" spc="-25" dirty="0">
                          <a:solidFill>
                            <a:srgbClr val="231F20"/>
                          </a:solidFill>
                          <a:latin typeface="+mn-lt"/>
                          <a:cs typeface="Arial"/>
                        </a:rPr>
                        <a:t>except</a:t>
                      </a:r>
                      <a:r>
                        <a:rPr sz="1200" dirty="0">
                          <a:solidFill>
                            <a:srgbClr val="231F20"/>
                          </a:solidFill>
                          <a:latin typeface="+mn-lt"/>
                          <a:cs typeface="Arial"/>
                        </a:rPr>
                        <a:t> in</a:t>
                      </a:r>
                      <a:r>
                        <a:rPr sz="1200" spc="-5" dirty="0">
                          <a:solidFill>
                            <a:srgbClr val="231F20"/>
                          </a:solidFill>
                          <a:latin typeface="+mn-lt"/>
                          <a:cs typeface="Arial"/>
                        </a:rPr>
                        <a:t> </a:t>
                      </a:r>
                      <a:r>
                        <a:rPr sz="1200" spc="-20" dirty="0">
                          <a:solidFill>
                            <a:srgbClr val="231F20"/>
                          </a:solidFill>
                          <a:latin typeface="+mn-lt"/>
                          <a:cs typeface="Arial"/>
                        </a:rPr>
                        <a:t>patients</a:t>
                      </a:r>
                      <a:r>
                        <a:rPr sz="1200" spc="-5" dirty="0">
                          <a:solidFill>
                            <a:srgbClr val="231F20"/>
                          </a:solidFill>
                          <a:latin typeface="+mn-lt"/>
                          <a:cs typeface="Arial"/>
                        </a:rPr>
                        <a:t> </a:t>
                      </a:r>
                      <a:r>
                        <a:rPr sz="1200" spc="-20" dirty="0">
                          <a:solidFill>
                            <a:srgbClr val="231F20"/>
                          </a:solidFill>
                          <a:latin typeface="+mn-lt"/>
                          <a:cs typeface="Arial"/>
                        </a:rPr>
                        <a:t>wit</a:t>
                      </a:r>
                      <a:r>
                        <a:rPr lang="en-US" sz="1200" spc="-20" dirty="0">
                          <a:solidFill>
                            <a:srgbClr val="231F20"/>
                          </a:solidFill>
                          <a:latin typeface="+mn-lt"/>
                          <a:cs typeface="Arial"/>
                        </a:rPr>
                        <a:t>h </a:t>
                      </a:r>
                      <a:r>
                        <a:rPr sz="1200" spc="-30" dirty="0">
                          <a:solidFill>
                            <a:srgbClr val="231F20"/>
                          </a:solidFill>
                          <a:latin typeface="+mn-lt"/>
                          <a:cs typeface="Arial"/>
                        </a:rPr>
                        <a:t>mechanical</a:t>
                      </a:r>
                      <a:r>
                        <a:rPr sz="1200" spc="-5" dirty="0">
                          <a:solidFill>
                            <a:srgbClr val="231F20"/>
                          </a:solidFill>
                          <a:latin typeface="+mn-lt"/>
                          <a:cs typeface="Arial"/>
                        </a:rPr>
                        <a:t> </a:t>
                      </a:r>
                      <a:r>
                        <a:rPr sz="1200" spc="-40" dirty="0">
                          <a:solidFill>
                            <a:srgbClr val="231F20"/>
                          </a:solidFill>
                          <a:latin typeface="+mn-lt"/>
                          <a:cs typeface="Arial"/>
                        </a:rPr>
                        <a:t>valve</a:t>
                      </a:r>
                      <a:r>
                        <a:rPr sz="1200" dirty="0">
                          <a:solidFill>
                            <a:srgbClr val="231F20"/>
                          </a:solidFill>
                          <a:latin typeface="+mn-lt"/>
                          <a:cs typeface="Arial"/>
                        </a:rPr>
                        <a:t> or</a:t>
                      </a:r>
                      <a:r>
                        <a:rPr sz="1200" spc="-5" dirty="0">
                          <a:solidFill>
                            <a:srgbClr val="231F20"/>
                          </a:solidFill>
                          <a:latin typeface="+mn-lt"/>
                          <a:cs typeface="Arial"/>
                        </a:rPr>
                        <a:t> </a:t>
                      </a:r>
                      <a:r>
                        <a:rPr sz="1200" spc="-20" dirty="0">
                          <a:solidFill>
                            <a:srgbClr val="231F20"/>
                          </a:solidFill>
                          <a:latin typeface="+mn-lt"/>
                          <a:cs typeface="Arial"/>
                        </a:rPr>
                        <a:t>recent</a:t>
                      </a:r>
                      <a:r>
                        <a:rPr sz="1200" dirty="0">
                          <a:solidFill>
                            <a:srgbClr val="231F20"/>
                          </a:solidFill>
                          <a:latin typeface="+mn-lt"/>
                          <a:cs typeface="Arial"/>
                        </a:rPr>
                        <a:t> </a:t>
                      </a:r>
                      <a:r>
                        <a:rPr sz="1200" spc="-20" dirty="0">
                          <a:solidFill>
                            <a:srgbClr val="231F20"/>
                          </a:solidFill>
                          <a:latin typeface="+mn-lt"/>
                          <a:cs typeface="Arial"/>
                        </a:rPr>
                        <a:t>stroke</a:t>
                      </a:r>
                      <a:r>
                        <a:rPr sz="1200" dirty="0">
                          <a:solidFill>
                            <a:srgbClr val="231F20"/>
                          </a:solidFill>
                          <a:latin typeface="+mn-lt"/>
                          <a:cs typeface="Arial"/>
                        </a:rPr>
                        <a:t> or</a:t>
                      </a:r>
                      <a:r>
                        <a:rPr sz="1200" spc="-5" dirty="0">
                          <a:solidFill>
                            <a:srgbClr val="231F20"/>
                          </a:solidFill>
                          <a:latin typeface="+mn-lt"/>
                          <a:cs typeface="Arial"/>
                        </a:rPr>
                        <a:t> </a:t>
                      </a:r>
                      <a:r>
                        <a:rPr sz="1200" spc="-50" dirty="0">
                          <a:solidFill>
                            <a:srgbClr val="231F20"/>
                          </a:solidFill>
                          <a:latin typeface="+mn-lt"/>
                          <a:cs typeface="Arial"/>
                        </a:rPr>
                        <a:t>TIA,</a:t>
                      </a:r>
                      <a:r>
                        <a:rPr sz="1200" dirty="0">
                          <a:solidFill>
                            <a:srgbClr val="231F20"/>
                          </a:solidFill>
                          <a:latin typeface="+mn-lt"/>
                          <a:cs typeface="Arial"/>
                        </a:rPr>
                        <a:t> </a:t>
                      </a:r>
                      <a:r>
                        <a:rPr sz="1200" spc="-10" dirty="0">
                          <a:solidFill>
                            <a:srgbClr val="231F20"/>
                          </a:solidFill>
                          <a:latin typeface="+mn-lt"/>
                          <a:cs typeface="Arial"/>
                        </a:rPr>
                        <a:t>bridgin</a:t>
                      </a:r>
                      <a:r>
                        <a:rPr lang="en-US" sz="1200" spc="-10" dirty="0">
                          <a:solidFill>
                            <a:srgbClr val="231F20"/>
                          </a:solidFill>
                          <a:latin typeface="+mn-lt"/>
                          <a:cs typeface="Arial"/>
                        </a:rPr>
                        <a:t>g </a:t>
                      </a:r>
                      <a:r>
                        <a:rPr sz="1200" spc="-25" dirty="0">
                          <a:solidFill>
                            <a:srgbClr val="231F20"/>
                          </a:solidFill>
                          <a:latin typeface="+mn-lt"/>
                          <a:cs typeface="Arial"/>
                        </a:rPr>
                        <a:t>anticoagulation</a:t>
                      </a:r>
                      <a:r>
                        <a:rPr sz="1200" spc="70" dirty="0">
                          <a:solidFill>
                            <a:srgbClr val="231F20"/>
                          </a:solidFill>
                          <a:latin typeface="+mn-lt"/>
                          <a:cs typeface="Arial"/>
                        </a:rPr>
                        <a:t> </a:t>
                      </a:r>
                      <a:r>
                        <a:rPr sz="1200" spc="-10" dirty="0">
                          <a:solidFill>
                            <a:srgbClr val="231F20"/>
                          </a:solidFill>
                          <a:latin typeface="+mn-lt"/>
                          <a:cs typeface="Arial"/>
                        </a:rPr>
                        <a:t>with</a:t>
                      </a:r>
                      <a:r>
                        <a:rPr sz="1200" spc="70" dirty="0">
                          <a:solidFill>
                            <a:srgbClr val="231F20"/>
                          </a:solidFill>
                          <a:latin typeface="+mn-lt"/>
                          <a:cs typeface="Arial"/>
                        </a:rPr>
                        <a:t> </a:t>
                      </a:r>
                      <a:r>
                        <a:rPr sz="1200" spc="-25" dirty="0">
                          <a:solidFill>
                            <a:srgbClr val="231F20"/>
                          </a:solidFill>
                          <a:latin typeface="+mn-lt"/>
                          <a:cs typeface="Arial"/>
                        </a:rPr>
                        <a:t>low-molecular-</a:t>
                      </a:r>
                      <a:r>
                        <a:rPr sz="1200" spc="-20" dirty="0">
                          <a:solidFill>
                            <a:srgbClr val="231F20"/>
                          </a:solidFill>
                          <a:latin typeface="+mn-lt"/>
                          <a:cs typeface="Arial"/>
                        </a:rPr>
                        <a:t>weight</a:t>
                      </a:r>
                      <a:r>
                        <a:rPr sz="1200" spc="70" dirty="0">
                          <a:solidFill>
                            <a:srgbClr val="231F20"/>
                          </a:solidFill>
                          <a:latin typeface="+mn-lt"/>
                          <a:cs typeface="Arial"/>
                        </a:rPr>
                        <a:t> </a:t>
                      </a:r>
                      <a:r>
                        <a:rPr sz="1200" spc="-10" dirty="0">
                          <a:solidFill>
                            <a:srgbClr val="231F20"/>
                          </a:solidFill>
                          <a:latin typeface="+mn-lt"/>
                          <a:cs typeface="Arial"/>
                        </a:rPr>
                        <a:t>hepari</a:t>
                      </a:r>
                      <a:r>
                        <a:rPr lang="en-US" sz="1200" spc="-10" dirty="0">
                          <a:solidFill>
                            <a:srgbClr val="231F20"/>
                          </a:solidFill>
                          <a:latin typeface="+mn-lt"/>
                          <a:cs typeface="Arial"/>
                        </a:rPr>
                        <a:t>n </a:t>
                      </a:r>
                      <a:r>
                        <a:rPr sz="1200" spc="-25" dirty="0">
                          <a:solidFill>
                            <a:srgbClr val="231F20"/>
                          </a:solidFill>
                          <a:latin typeface="+mn-lt"/>
                          <a:cs typeface="Arial"/>
                        </a:rPr>
                        <a:t>should</a:t>
                      </a:r>
                      <a:r>
                        <a:rPr sz="1200" spc="-20" dirty="0">
                          <a:solidFill>
                            <a:srgbClr val="231F20"/>
                          </a:solidFill>
                          <a:latin typeface="+mn-lt"/>
                          <a:cs typeface="Arial"/>
                        </a:rPr>
                        <a:t> </a:t>
                      </a:r>
                      <a:r>
                        <a:rPr sz="1200" spc="-10" dirty="0">
                          <a:solidFill>
                            <a:srgbClr val="231F20"/>
                          </a:solidFill>
                          <a:latin typeface="+mn-lt"/>
                          <a:cs typeface="Arial"/>
                        </a:rPr>
                        <a:t>not</a:t>
                      </a:r>
                      <a:r>
                        <a:rPr sz="1200" spc="-20" dirty="0">
                          <a:solidFill>
                            <a:srgbClr val="231F20"/>
                          </a:solidFill>
                          <a:latin typeface="+mn-lt"/>
                          <a:cs typeface="Arial"/>
                        </a:rPr>
                        <a:t> </a:t>
                      </a:r>
                      <a:r>
                        <a:rPr sz="1200" spc="-10" dirty="0">
                          <a:solidFill>
                            <a:srgbClr val="231F20"/>
                          </a:solidFill>
                          <a:latin typeface="+mn-lt"/>
                          <a:cs typeface="Arial"/>
                        </a:rPr>
                        <a:t>be</a:t>
                      </a:r>
                      <a:r>
                        <a:rPr sz="1200" spc="-15" dirty="0">
                          <a:solidFill>
                            <a:srgbClr val="231F20"/>
                          </a:solidFill>
                          <a:latin typeface="+mn-lt"/>
                          <a:cs typeface="Arial"/>
                        </a:rPr>
                        <a:t> </a:t>
                      </a:r>
                      <a:r>
                        <a:rPr sz="1200" spc="-10" dirty="0">
                          <a:solidFill>
                            <a:srgbClr val="231F20"/>
                          </a:solidFill>
                          <a:latin typeface="+mn-lt"/>
                          <a:cs typeface="Arial"/>
                        </a:rPr>
                        <a:t>administered.</a:t>
                      </a:r>
                      <a:r>
                        <a:rPr sz="1100" spc="-15" baseline="34722" dirty="0">
                          <a:solidFill>
                            <a:srgbClr val="231F20"/>
                          </a:solidFill>
                          <a:latin typeface="+mn-lt"/>
                          <a:cs typeface="Arial"/>
                        </a:rPr>
                        <a:t>1,3,13–15</a:t>
                      </a:r>
                      <a:endParaRPr sz="1100" baseline="34722" dirty="0">
                        <a:latin typeface="+mn-lt"/>
                        <a:cs typeface="Arial"/>
                      </a:endParaRPr>
                    </a:p>
                  </a:txBody>
                  <a:tcPr marL="0" marR="0" marT="23495" marB="0">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8"/>
                  </a:ext>
                </a:extLst>
              </a:tr>
            </a:tbl>
          </a:graphicData>
        </a:graphic>
      </p:graphicFrame>
      <p:sp>
        <p:nvSpPr>
          <p:cNvPr id="8" name="Title 7">
            <a:extLst>
              <a:ext uri="{FF2B5EF4-FFF2-40B4-BE49-F238E27FC236}">
                <a16:creationId xmlns:a16="http://schemas.microsoft.com/office/drawing/2014/main" id="{73A28184-1F9D-D1BD-961B-D746DC88B2D0}"/>
              </a:ext>
            </a:extLst>
          </p:cNvPr>
          <p:cNvSpPr>
            <a:spLocks noGrp="1"/>
          </p:cNvSpPr>
          <p:nvPr>
            <p:ph type="title"/>
          </p:nvPr>
        </p:nvSpPr>
        <p:spPr>
          <a:xfrm>
            <a:off x="838200" y="136525"/>
            <a:ext cx="10515600" cy="969423"/>
          </a:xfrm>
        </p:spPr>
        <p:txBody>
          <a:bodyPr anchor="t"/>
          <a:lstStyle/>
          <a:p>
            <a:r>
              <a:rPr lang="en-US" dirty="0"/>
              <a:t>Periprocedural Management</a:t>
            </a:r>
          </a:p>
        </p:txBody>
      </p:sp>
      <p:sp>
        <p:nvSpPr>
          <p:cNvPr id="3" name="Footer Placeholder 2">
            <a:extLst>
              <a:ext uri="{FF2B5EF4-FFF2-40B4-BE49-F238E27FC236}">
                <a16:creationId xmlns:a16="http://schemas.microsoft.com/office/drawing/2014/main" id="{1EF31DFB-978F-FD2F-7429-CC86D965286B}"/>
              </a:ext>
            </a:extLst>
          </p:cNvPr>
          <p:cNvSpPr>
            <a:spLocks noGrp="1"/>
          </p:cNvSpPr>
          <p:nvPr>
            <p:ph type="ftr" sz="quarter" idx="3"/>
          </p:nvPr>
        </p:nvSpPr>
        <p:spPr>
          <a:xfrm>
            <a:off x="838200" y="6356350"/>
            <a:ext cx="10515600" cy="365125"/>
          </a:xfrm>
        </p:spPr>
        <p:txBody>
          <a:bodyPr/>
          <a:lstStyle/>
          <a:p>
            <a:r>
              <a:rPr lang="en-US" dirty="0"/>
              <a:t>TIA, transient ischemic attack; </a:t>
            </a:r>
          </a:p>
          <a:p>
            <a:r>
              <a:rPr lang="en-US" dirty="0" err="1"/>
              <a:t>Joglar</a:t>
            </a:r>
            <a:r>
              <a:rPr lang="en-US" dirty="0"/>
              <a:t> JA, et al. </a:t>
            </a:r>
            <a:r>
              <a:rPr lang="en-US" i="1" dirty="0"/>
              <a:t>Circulation</a:t>
            </a:r>
            <a:r>
              <a:rPr lang="en-US" dirty="0"/>
              <a:t>. 2024;149(1):e1-e156.</a:t>
            </a:r>
          </a:p>
        </p:txBody>
      </p:sp>
    </p:spTree>
    <p:extLst>
      <p:ext uri="{BB962C8B-B14F-4D97-AF65-F5344CB8AC3E}">
        <p14:creationId xmlns:p14="http://schemas.microsoft.com/office/powerpoint/2010/main" val="4058712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DHOTG23">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F8807A5-9D20-CA40-B22D-639EC824FF87}" vid="{0FB61829-1EC4-F14C-8657-B4A34D8BF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D95586756212B47840914FA42A7DFF7" ma:contentTypeVersion="10" ma:contentTypeDescription="Create a new document." ma:contentTypeScope="" ma:versionID="0677e42cbb7839a32b402a059841ec3f">
  <xsd:schema xmlns:xsd="http://www.w3.org/2001/XMLSchema" xmlns:xs="http://www.w3.org/2001/XMLSchema" xmlns:p="http://schemas.microsoft.com/office/2006/metadata/properties" xmlns:ns2="08a7e203-25bb-4df2-907b-c109ba9c4447" xmlns:ns3="980b2c3f-f7ab-431e-83c5-2586860ecf01" targetNamespace="http://schemas.microsoft.com/office/2006/metadata/properties" ma:root="true" ma:fieldsID="96ebed7a2a8bea515107fb5564f7cd90" ns2:_="" ns3:_="">
    <xsd:import namespace="08a7e203-25bb-4df2-907b-c109ba9c4447"/>
    <xsd:import namespace="980b2c3f-f7ab-431e-83c5-2586860ecf0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7e203-25bb-4df2-907b-c109ba9c44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0b2c3f-f7ab-431e-83c5-2586860ecf0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C5359B-EB2E-426C-B291-10EE47433AFB}">
  <ds:schemaRefs>
    <ds:schemaRef ds:uri="http://schemas.microsoft.com/sharepoint/v3/contenttype/forms"/>
  </ds:schemaRefs>
</ds:datastoreItem>
</file>

<file path=customXml/itemProps2.xml><?xml version="1.0" encoding="utf-8"?>
<ds:datastoreItem xmlns:ds="http://schemas.openxmlformats.org/officeDocument/2006/customXml" ds:itemID="{56E407A7-98C0-441F-89F5-990F1A49A711}">
  <ds:schemaRefs>
    <ds:schemaRef ds:uri="http://purl.org/dc/elements/1.1/"/>
    <ds:schemaRef ds:uri="http://schemas.microsoft.com/office/2006/documentManagement/types"/>
    <ds:schemaRef ds:uri="http://purl.org/dc/dcmitype/"/>
    <ds:schemaRef ds:uri="980b2c3f-f7ab-431e-83c5-2586860ecf01"/>
    <ds:schemaRef ds:uri="http://schemas.microsoft.com/office/infopath/2007/PartnerControls"/>
    <ds:schemaRef ds:uri="http://www.w3.org/XML/1998/namespace"/>
    <ds:schemaRef ds:uri="http://schemas.microsoft.com/office/2006/metadata/properties"/>
    <ds:schemaRef ds:uri="http://purl.org/dc/terms/"/>
    <ds:schemaRef ds:uri="http://schemas.openxmlformats.org/package/2006/metadata/core-properties"/>
    <ds:schemaRef ds:uri="08a7e203-25bb-4df2-907b-c109ba9c4447"/>
  </ds:schemaRefs>
</ds:datastoreItem>
</file>

<file path=customXml/itemProps3.xml><?xml version="1.0" encoding="utf-8"?>
<ds:datastoreItem xmlns:ds="http://schemas.openxmlformats.org/officeDocument/2006/customXml" ds:itemID="{FFC5778C-CF29-4450-857A-FFA8BDB7B2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a7e203-25bb-4df2-907b-c109ba9c4447"/>
    <ds:schemaRef ds:uri="980b2c3f-f7ab-431e-83c5-2586860ecf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Theme3</Template>
  <TotalTime>791</TotalTime>
  <Words>1141</Words>
  <Application>Microsoft Macintosh PowerPoint</Application>
  <PresentationFormat>Widescreen</PresentationFormat>
  <Paragraphs>130</Paragraphs>
  <Slides>7</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Century Gothic</vt:lpstr>
      <vt:lpstr>Trebuchet MS</vt:lpstr>
      <vt:lpstr>DHOTG23</vt:lpstr>
      <vt:lpstr>Office Theme</vt:lpstr>
      <vt:lpstr>Latest Guidance on Anticoagulation in AF Patient Populations With Comorbidities</vt:lpstr>
      <vt:lpstr>PowerPoint Presentation</vt:lpstr>
      <vt:lpstr>Disclaimer</vt:lpstr>
      <vt:lpstr>AF Complicating ACS or Percutaneous Coronary Intervention</vt:lpstr>
      <vt:lpstr>Management of Patients With AF and ICH</vt:lpstr>
      <vt:lpstr>Periprocedural Management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Latest Guidance on Anticoagulation in AF Patient Populations With Comorbidities</dc:title>
  <dc:subject/>
  <dc:creator>MedEd On The Go</dc:creator>
  <cp:keywords/>
  <dc:description/>
  <cp:lastModifiedBy>Harley Kidner</cp:lastModifiedBy>
  <cp:revision>66</cp:revision>
  <dcterms:created xsi:type="dcterms:W3CDTF">2017-09-06T16:07:56Z</dcterms:created>
  <dcterms:modified xsi:type="dcterms:W3CDTF">2024-03-15T18:29:58Z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0x0101009D95586756212B47840914FA42A7DFF7</vt:lpwstr>
  </property>
</Properties>
</file>