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677" r:id="rId5"/>
  </p:sldMasterIdLst>
  <p:notesMasterIdLst>
    <p:notesMasterId r:id="rId14"/>
  </p:notesMasterIdLst>
  <p:sldIdLst>
    <p:sldId id="265" r:id="rId6"/>
    <p:sldId id="301" r:id="rId7"/>
    <p:sldId id="256" r:id="rId8"/>
    <p:sldId id="300" r:id="rId9"/>
    <p:sldId id="288" r:id="rId10"/>
    <p:sldId id="289" r:id="rId11"/>
    <p:sldId id="290"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720" userDrawn="1">
          <p15:clr>
            <a:srgbClr val="A4A3A4"/>
          </p15:clr>
        </p15:guide>
        <p15:guide id="4" pos="528" userDrawn="1">
          <p15:clr>
            <a:srgbClr val="A4A3A4"/>
          </p15:clr>
        </p15:guide>
        <p15:guide id="5" orient="horz" pos="408" userDrawn="1">
          <p15:clr>
            <a:srgbClr val="A4A3A4"/>
          </p15:clr>
        </p15:guide>
        <p15:guide id="6" pos="888" userDrawn="1">
          <p15:clr>
            <a:srgbClr val="A4A3A4"/>
          </p15:clr>
        </p15:guide>
        <p15:guide id="7" pos="679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795131-F131-DD8D-EC92-75A68C2343BF}" name="Tim Person" initials="TP" userId="S::tperson@ushealthconnect.com::b2b484d9-01a2-453c-8946-0f01071f09e2" providerId="AD"/>
  <p188:author id="{D152F57E-B2C8-EFF5-D23B-2510005833EF}" name="Miranda Rafferty" initials="MR" userId="S::mrafferty@ushealthconnect.com::5da9b471-329d-4caa-811b-8b7f79d54e2d" providerId="AD"/>
  <p188:author id="{05341193-EDEB-15BA-A04D-1C19DAE92384}" name="William Uptegraph" initials="WU" userId="S::wuptegraph@ushealthconnect.com::b7ecc398-b3fc-407a-aa03-a771d983fb2c" providerId="AD"/>
  <p188:author id="{2BCAD4F5-E969-6771-D543-761CBAD5BD7E}" name="Cindy Davidson" initials="CD" userId="S::cdavidson@ushealthconnect.com::03062326-39c5-45f7-aba2-5036e27cfdbd" providerId="AD"/>
  <p188:author id="{587B9DF8-07B2-1036-2560-F7CDD8CC9D9E}" name="Prerna Poojary" initials="PP" userId="S::ppoojary@ushealthconnect.com::784d81cb-4d8e-4a43-8c2e-8d8d9a5cf0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A31"/>
    <a:srgbClr val="DF1918"/>
    <a:srgbClr val="E68229"/>
    <a:srgbClr val="4D4E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24" autoAdjust="0"/>
    <p:restoredTop sz="96330" autoAdjust="0"/>
  </p:normalViewPr>
  <p:slideViewPr>
    <p:cSldViewPr snapToGrid="0">
      <p:cViewPr varScale="1">
        <p:scale>
          <a:sx n="136" d="100"/>
          <a:sy n="136" d="100"/>
        </p:scale>
        <p:origin x="368" y="192"/>
      </p:cViewPr>
      <p:guideLst>
        <p:guide orient="horz" pos="2160"/>
        <p:guide pos="3840"/>
        <p:guide orient="horz" pos="720"/>
        <p:guide pos="528"/>
        <p:guide orient="horz" pos="408"/>
        <p:guide pos="888"/>
        <p:guide pos="6792"/>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A463A-09CC-43CF-A018-6FF5DE8B189F}" type="datetimeFigureOut">
              <a:rPr lang="en-US" smtClean="0"/>
              <a:t>3/15/24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F9E5F7-0786-4CD1-8C66-FA90B52901B3}" type="slidenum">
              <a:rPr lang="en-US" smtClean="0"/>
              <a:t>‹#›</a:t>
            </a:fld>
            <a:endParaRPr lang="en-US"/>
          </a:p>
        </p:txBody>
      </p:sp>
    </p:spTree>
    <p:extLst>
      <p:ext uri="{BB962C8B-B14F-4D97-AF65-F5344CB8AC3E}">
        <p14:creationId xmlns:p14="http://schemas.microsoft.com/office/powerpoint/2010/main" val="2008594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F9E5F7-0786-4CD1-8C66-FA90B52901B3}" type="slidenum">
              <a:rPr lang="en-US" smtClean="0"/>
              <a:t>5</a:t>
            </a:fld>
            <a:endParaRPr lang="en-US"/>
          </a:p>
        </p:txBody>
      </p:sp>
    </p:spTree>
    <p:extLst>
      <p:ext uri="{BB962C8B-B14F-4D97-AF65-F5344CB8AC3E}">
        <p14:creationId xmlns:p14="http://schemas.microsoft.com/office/powerpoint/2010/main" val="659030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CF9E5F7-0786-4CD1-8C66-FA90B52901B3}" type="slidenum">
              <a:rPr lang="en-US" smtClean="0"/>
              <a:t>6</a:t>
            </a:fld>
            <a:endParaRPr lang="en-US"/>
          </a:p>
        </p:txBody>
      </p:sp>
    </p:spTree>
    <p:extLst>
      <p:ext uri="{BB962C8B-B14F-4D97-AF65-F5344CB8AC3E}">
        <p14:creationId xmlns:p14="http://schemas.microsoft.com/office/powerpoint/2010/main" val="3746186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CF9E5F7-0786-4CD1-8C66-FA90B52901B3}" type="slidenum">
              <a:rPr lang="en-US" smtClean="0"/>
              <a:t>7</a:t>
            </a:fld>
            <a:endParaRPr lang="en-US"/>
          </a:p>
        </p:txBody>
      </p:sp>
    </p:spTree>
    <p:extLst>
      <p:ext uri="{BB962C8B-B14F-4D97-AF65-F5344CB8AC3E}">
        <p14:creationId xmlns:p14="http://schemas.microsoft.com/office/powerpoint/2010/main" val="1370119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214C0679-30D2-9282-F9FF-71A7D4E912D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D39D127-A968-0CDD-9735-F86511AF0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A4FA2214-E061-12E8-FAC9-5DDF61443AF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410160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4">
            <a:extLst>
              <a:ext uri="{FF2B5EF4-FFF2-40B4-BE49-F238E27FC236}">
                <a16:creationId xmlns:a16="http://schemas.microsoft.com/office/drawing/2014/main" id="{53A0B1A1-466A-4562-8ACB-1D04390A0324}"/>
              </a:ext>
            </a:extLst>
          </p:cNvPr>
          <p:cNvSpPr>
            <a:spLocks noGrp="1"/>
          </p:cNvSpPr>
          <p:nvPr>
            <p:ph type="ftr" sz="quarter" idx="3"/>
          </p:nvPr>
        </p:nvSpPr>
        <p:spPr>
          <a:xfrm>
            <a:off x="838199" y="6356350"/>
            <a:ext cx="906780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856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070134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201102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634521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570348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747519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281867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305458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269132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67620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6A31A216-24B2-8A10-25E2-A953D670501F}"/>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86DFA9A-EE95-446E-B56B-E824F7393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D045C050-60EC-DDD4-B103-064F5F39C3E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044810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1949838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49497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607843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00054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356264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720279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0358494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51434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9469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421729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69037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4185827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nchor="b"/>
          <a:lstStyle/>
          <a:p>
            <a:r>
              <a:rPr lang="en-US"/>
              <a:t>Click to edit Master title style</a:t>
            </a:r>
          </a:p>
        </p:txBody>
      </p:sp>
      <p:sp>
        <p:nvSpPr>
          <p:cNvPr id="4" name="Footer Placeholder 4">
            <a:extLst>
              <a:ext uri="{FF2B5EF4-FFF2-40B4-BE49-F238E27FC236}">
                <a16:creationId xmlns:a16="http://schemas.microsoft.com/office/drawing/2014/main" id="{431146AF-8FF0-4747-B739-33F15879AD10}"/>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09385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F3AEDD-038B-47AD-8D4C-6656F698AC5C}"/>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0EEDB8C5-C704-4A0E-BB80-8B93D9EC2FD5}"/>
              </a:ext>
            </a:extLst>
          </p:cNvPr>
          <p:cNvSpPr>
            <a:spLocks noGrp="1"/>
          </p:cNvSpPr>
          <p:nvPr>
            <p:ph type="ftr" sz="quarter" idx="3"/>
          </p:nvPr>
        </p:nvSpPr>
        <p:spPr>
          <a:xfrm>
            <a:off x="838200" y="6356350"/>
            <a:ext cx="1051052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2" name="Rectangle 1">
            <a:extLst>
              <a:ext uri="{FF2B5EF4-FFF2-40B4-BE49-F238E27FC236}">
                <a16:creationId xmlns:a16="http://schemas.microsoft.com/office/drawing/2014/main" id="{BD74F4CE-395A-4073-FF24-4366DF594CB2}"/>
              </a:ext>
            </a:extLst>
          </p:cNvPr>
          <p:cNvSpPr/>
          <p:nvPr userDrawn="1"/>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9307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B18091B2-691E-4F50-A189-2D612314C110}"/>
              </a:ext>
            </a:extLst>
          </p:cNvPr>
          <p:cNvSpPr>
            <a:spLocks noGrp="1"/>
          </p:cNvSpPr>
          <p:nvPr>
            <p:ph type="ftr" sz="quarter" idx="3"/>
          </p:nvPr>
        </p:nvSpPr>
        <p:spPr>
          <a:xfrm>
            <a:off x="838199" y="6356350"/>
            <a:ext cx="903732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53612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10" name="Left Border">
            <a:extLst>
              <a:ext uri="{FF2B5EF4-FFF2-40B4-BE49-F238E27FC236}">
                <a16:creationId xmlns:a16="http://schemas.microsoft.com/office/drawing/2014/main" id="{77253CFD-18C2-49F0-A0AE-99A68668CF03}"/>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0"/>
            <a:ext cx="411480" cy="6858000"/>
          </a:xfrm>
          <a:prstGeom prst="rect">
            <a:avLst/>
          </a:prstGeom>
        </p:spPr>
      </p:pic>
      <p:pic>
        <p:nvPicPr>
          <p:cNvPr id="4" name="Left Border">
            <a:extLst>
              <a:ext uri="{FF2B5EF4-FFF2-40B4-BE49-F238E27FC236}">
                <a16:creationId xmlns:a16="http://schemas.microsoft.com/office/drawing/2014/main" id="{4B5F180D-EC3E-D0D7-577C-1F7E1A7766F1}"/>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0" y="0"/>
            <a:ext cx="411480" cy="6858000"/>
          </a:xfrm>
          <a:prstGeom prst="rect">
            <a:avLst/>
          </a:prstGeom>
        </p:spPr>
      </p:pic>
    </p:spTree>
    <p:extLst>
      <p:ext uri="{BB962C8B-B14F-4D97-AF65-F5344CB8AC3E}">
        <p14:creationId xmlns:p14="http://schemas.microsoft.com/office/powerpoint/2010/main" val="213170620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49" r:id="rId11"/>
    <p:sldLayoutId id="2147483665" r:id="rId12"/>
    <p:sldLayoutId id="2147483650" r:id="rId13"/>
    <p:sldLayoutId id="2147483652" r:id="rId14"/>
    <p:sldLayoutId id="2147483653" r:id="rId15"/>
    <p:sldLayoutId id="2147483663" r:id="rId16"/>
  </p:sldLayoutIdLst>
  <p:hf sldNum="0" hdr="0" ftr="0" dt="0"/>
  <p:txStyles>
    <p:title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3/15/24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00133127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43"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ahajournals.org/doi/suppl/10.1161/CIR.0000000000001193"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ahajournals.org/doi/suppl/10.1161/CIR.0000000000001193"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ahajournals.org/doi/suppl/10.1161/CIR.0000000000001193"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2719FA-685F-680B-E353-796BC958D43B}"/>
              </a:ext>
            </a:extLst>
          </p:cNvPr>
          <p:cNvSpPr>
            <a:spLocks noGrp="1"/>
          </p:cNvSpPr>
          <p:nvPr>
            <p:ph type="title"/>
          </p:nvPr>
        </p:nvSpPr>
        <p:spPr>
          <a:xfrm>
            <a:off x="831850" y="1101482"/>
            <a:ext cx="10515600" cy="2825748"/>
          </a:xfrm>
        </p:spPr>
        <p:txBody>
          <a:bodyPr>
            <a:normAutofit/>
          </a:bodyPr>
          <a:lstStyle/>
          <a:p>
            <a:r>
              <a:rPr lang="en-US" dirty="0"/>
              <a:t>Latest Guidance on Anticoagulation in Special AF Patient Populations </a:t>
            </a:r>
          </a:p>
        </p:txBody>
      </p:sp>
      <p:sp>
        <p:nvSpPr>
          <p:cNvPr id="5" name="Subtitle 4">
            <a:extLst>
              <a:ext uri="{FF2B5EF4-FFF2-40B4-BE49-F238E27FC236}">
                <a16:creationId xmlns:a16="http://schemas.microsoft.com/office/drawing/2014/main" id="{0BBE89DE-2B51-ABBA-DB01-34F61E90B45E}"/>
              </a:ext>
            </a:extLst>
          </p:cNvPr>
          <p:cNvSpPr>
            <a:spLocks noGrp="1"/>
          </p:cNvSpPr>
          <p:nvPr>
            <p:ph type="body" idx="1"/>
          </p:nvPr>
        </p:nvSpPr>
        <p:spPr>
          <a:xfrm>
            <a:off x="831850" y="4208338"/>
            <a:ext cx="10515600" cy="1766887"/>
          </a:xfrm>
        </p:spPr>
        <p:txBody>
          <a:bodyPr>
            <a:normAutofit fontScale="92500" lnSpcReduction="20000"/>
          </a:bodyPr>
          <a:lstStyle/>
          <a:p>
            <a:r>
              <a:rPr lang="en-US" dirty="0"/>
              <a:t>Sean Pokorney, MD</a:t>
            </a:r>
          </a:p>
          <a:p>
            <a:r>
              <a:rPr lang="en-US" dirty="0"/>
              <a:t>Assistant Professor of Medicine</a:t>
            </a:r>
          </a:p>
          <a:p>
            <a:r>
              <a:rPr lang="en-US" dirty="0"/>
              <a:t>Duke University</a:t>
            </a:r>
          </a:p>
          <a:p>
            <a:r>
              <a:rPr lang="en-US" dirty="0"/>
              <a:t>Duke Clinical Research Institute</a:t>
            </a:r>
          </a:p>
          <a:p>
            <a:r>
              <a:rPr lang="en-US" dirty="0"/>
              <a:t>Durham, NC</a:t>
            </a:r>
          </a:p>
        </p:txBody>
      </p:sp>
    </p:spTree>
    <p:extLst>
      <p:ext uri="{BB962C8B-B14F-4D97-AF65-F5344CB8AC3E}">
        <p14:creationId xmlns:p14="http://schemas.microsoft.com/office/powerpoint/2010/main" val="4146575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89310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ACC/AHA/ACCP/HRS Guideline Updates in the Management of Atrial Fibrillation</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Recognize the current and emerging evidence-based guidance on the identification of and management of care for patients with AF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719AF0-5A18-2E97-228C-F883836D59A6}"/>
              </a:ext>
            </a:extLst>
          </p:cNvPr>
          <p:cNvSpPr>
            <a:spLocks noGrp="1"/>
          </p:cNvSpPr>
          <p:nvPr>
            <p:ph idx="1"/>
          </p:nvPr>
        </p:nvSpPr>
        <p:spPr>
          <a:xfrm>
            <a:off x="838200" y="1285336"/>
            <a:ext cx="10515600" cy="4891627"/>
          </a:xfrm>
        </p:spPr>
        <p:txBody>
          <a:bodyPr numCol="2">
            <a:normAutofit fontScale="92500" lnSpcReduction="20000"/>
          </a:bodyPr>
          <a:lstStyle/>
          <a:p>
            <a:r>
              <a:rPr lang="en-US" sz="2400" b="1" dirty="0">
                <a:latin typeface="Arial" panose="020B0604020202020204" pitchFamily="34" charset="0"/>
                <a:cs typeface="Arial" panose="020B0604020202020204" pitchFamily="34" charset="0"/>
              </a:rPr>
              <a:t>Obesity </a:t>
            </a:r>
          </a:p>
          <a:p>
            <a:pPr lvl="1"/>
            <a:r>
              <a:rPr lang="en-US" sz="2000" dirty="0">
                <a:latin typeface="Arial" panose="020B0604020202020204" pitchFamily="34" charset="0"/>
                <a:cs typeface="Arial" panose="020B0604020202020204" pitchFamily="34" charset="0"/>
              </a:rPr>
              <a:t>Strong risk factor for AF</a:t>
            </a:r>
          </a:p>
          <a:p>
            <a:pPr lvl="1"/>
            <a:r>
              <a:rPr lang="en-US" sz="2000" dirty="0">
                <a:latin typeface="Arial" panose="020B0604020202020204" pitchFamily="34" charset="0"/>
                <a:cs typeface="Arial" panose="020B0604020202020204" pitchFamily="34" charset="0"/>
              </a:rPr>
              <a:t>Comorbidities – hypertension, HF, and sleep apnea</a:t>
            </a:r>
          </a:p>
          <a:p>
            <a:r>
              <a:rPr lang="en-US" sz="2400" b="1" dirty="0">
                <a:latin typeface="Arial" panose="020B0604020202020204" pitchFamily="34" charset="0"/>
                <a:cs typeface="Arial" panose="020B0604020202020204" pitchFamily="34" charset="0"/>
              </a:rPr>
              <a:t>Framingham Study</a:t>
            </a:r>
          </a:p>
          <a:p>
            <a:pPr lvl="1"/>
            <a:r>
              <a:rPr lang="en-US" sz="2000" dirty="0">
                <a:latin typeface="Arial" panose="020B0604020202020204" pitchFamily="34" charset="0"/>
                <a:cs typeface="Arial" panose="020B0604020202020204" pitchFamily="34" charset="0"/>
              </a:rPr>
              <a:t>Overweight and obesity increased the risk of incident AF </a:t>
            </a:r>
          </a:p>
          <a:p>
            <a:pPr lvl="1"/>
            <a:r>
              <a:rPr lang="en-US" sz="2000" dirty="0">
                <a:latin typeface="Arial" panose="020B0604020202020204" pitchFamily="34" charset="0"/>
                <a:cs typeface="Arial" panose="020B0604020202020204" pitchFamily="34" charset="0"/>
              </a:rPr>
              <a:t>4% increase in AF risk per unit increase in BMI</a:t>
            </a:r>
          </a:p>
          <a:p>
            <a:pPr lvl="1"/>
            <a:r>
              <a:rPr lang="en-US" sz="2000" dirty="0">
                <a:latin typeface="Arial" panose="020B0604020202020204" pitchFamily="34" charset="0"/>
                <a:cs typeface="Arial" panose="020B0604020202020204" pitchFamily="34" charset="0"/>
              </a:rPr>
              <a:t>Adjusted HRs for AF associated with obesity compared with individuals with normal BMI</a:t>
            </a:r>
          </a:p>
          <a:p>
            <a:pPr lvl="2"/>
            <a:r>
              <a:rPr lang="en-US" sz="1800" dirty="0">
                <a:latin typeface="Arial" panose="020B0604020202020204" pitchFamily="34" charset="0"/>
                <a:cs typeface="Arial" panose="020B0604020202020204" pitchFamily="34" charset="0"/>
              </a:rPr>
              <a:t>Men 1.52 (95% CI, 1.09-2.13; </a:t>
            </a:r>
            <a:r>
              <a:rPr lang="en-US" sz="1800" i="1" dirty="0">
                <a:latin typeface="Arial" panose="020B0604020202020204" pitchFamily="34" charset="0"/>
                <a:cs typeface="Arial" panose="020B0604020202020204" pitchFamily="34" charset="0"/>
              </a:rPr>
              <a:t>P </a:t>
            </a:r>
            <a:r>
              <a:rPr lang="en-US" sz="1800" dirty="0">
                <a:latin typeface="Arial" panose="020B0604020202020204" pitchFamily="34" charset="0"/>
                <a:cs typeface="Arial" panose="020B0604020202020204" pitchFamily="34" charset="0"/>
              </a:rPr>
              <a:t>= 0.02) </a:t>
            </a:r>
          </a:p>
          <a:p>
            <a:pPr lvl="2"/>
            <a:r>
              <a:rPr lang="en-US" sz="1800" dirty="0">
                <a:latin typeface="Arial" panose="020B0604020202020204" pitchFamily="34" charset="0"/>
                <a:cs typeface="Arial" panose="020B0604020202020204" pitchFamily="34" charset="0"/>
              </a:rPr>
              <a:t>Women 1.46 (95% CI, 1.03-2.07; </a:t>
            </a:r>
            <a:r>
              <a:rPr lang="en-US" sz="1800" i="1" dirty="0">
                <a:latin typeface="Arial" panose="020B0604020202020204" pitchFamily="34" charset="0"/>
                <a:cs typeface="Arial" panose="020B0604020202020204" pitchFamily="34" charset="0"/>
              </a:rPr>
              <a:t>P </a:t>
            </a:r>
            <a:r>
              <a:rPr lang="en-US" sz="1800" dirty="0">
                <a:latin typeface="Arial" panose="020B0604020202020204" pitchFamily="34" charset="0"/>
                <a:cs typeface="Arial" panose="020B0604020202020204" pitchFamily="34" charset="0"/>
              </a:rPr>
              <a:t>= 0.03) </a:t>
            </a:r>
          </a:p>
          <a:p>
            <a:pPr lvl="1"/>
            <a:r>
              <a:rPr lang="en-US" sz="2000" dirty="0">
                <a:latin typeface="Arial" panose="020B0604020202020204" pitchFamily="34" charset="0"/>
                <a:cs typeface="Arial" panose="020B0604020202020204" pitchFamily="34" charset="0"/>
              </a:rPr>
              <a:t>Excess risk of AF associated with obesity – mediated through LA dilatation</a:t>
            </a:r>
          </a:p>
          <a:p>
            <a:pPr marL="457200"/>
            <a:r>
              <a:rPr lang="en-US" sz="2400" b="1" dirty="0">
                <a:latin typeface="Arial" panose="020B0604020202020204" pitchFamily="34" charset="0"/>
                <a:cs typeface="Arial" panose="020B0604020202020204" pitchFamily="34" charset="0"/>
              </a:rPr>
              <a:t>Risk of AF with obesity is mediated through </a:t>
            </a:r>
          </a:p>
          <a:p>
            <a:pPr marL="914400" lvl="1"/>
            <a:r>
              <a:rPr lang="en-US" dirty="0">
                <a:latin typeface="Arial" panose="020B0604020202020204" pitchFamily="34" charset="0"/>
                <a:cs typeface="Arial" panose="020B0604020202020204" pitchFamily="34" charset="0"/>
              </a:rPr>
              <a:t>Epicardial and abdominal fat</a:t>
            </a:r>
          </a:p>
          <a:p>
            <a:pPr marL="914400" lvl="1"/>
            <a:r>
              <a:rPr lang="en-US" dirty="0">
                <a:latin typeface="Arial" panose="020B0604020202020204" pitchFamily="34" charset="0"/>
                <a:cs typeface="Arial" panose="020B0604020202020204" pitchFamily="34" charset="0"/>
              </a:rPr>
              <a:t>Structural changes in the atria</a:t>
            </a:r>
          </a:p>
          <a:p>
            <a:pPr marL="457200"/>
            <a:r>
              <a:rPr lang="en-US" sz="2400" b="1" dirty="0">
                <a:latin typeface="Arial" panose="020B0604020202020204" pitchFamily="34" charset="0"/>
                <a:cs typeface="Arial" panose="020B0604020202020204" pitchFamily="34" charset="0"/>
              </a:rPr>
              <a:t>Higher BMI and obesity </a:t>
            </a:r>
          </a:p>
          <a:p>
            <a:pPr marL="914400" lvl="1"/>
            <a:r>
              <a:rPr lang="en-US" sz="2000" dirty="0">
                <a:latin typeface="Arial" panose="020B0604020202020204" pitchFamily="34" charset="0"/>
                <a:cs typeface="Arial" panose="020B0604020202020204" pitchFamily="34" charset="0"/>
              </a:rPr>
              <a:t>Increase in the burden of AF </a:t>
            </a:r>
          </a:p>
          <a:p>
            <a:pPr marL="914400" lvl="1"/>
            <a:r>
              <a:rPr lang="en-US" sz="2000" dirty="0">
                <a:latin typeface="Arial" panose="020B0604020202020204" pitchFamily="34" charset="0"/>
                <a:cs typeface="Arial" panose="020B0604020202020204" pitchFamily="34" charset="0"/>
              </a:rPr>
              <a:t>Progression from paroxysmal to permanent AF</a:t>
            </a:r>
          </a:p>
          <a:p>
            <a:pPr marL="914400" lvl="1"/>
            <a:r>
              <a:rPr lang="en-US" sz="2000" dirty="0">
                <a:latin typeface="Arial" panose="020B0604020202020204" pitchFamily="34" charset="0"/>
                <a:cs typeface="Arial" panose="020B0604020202020204" pitchFamily="34" charset="0"/>
              </a:rPr>
              <a:t>Increased risk of AF recurrence after AF ablation</a:t>
            </a:r>
          </a:p>
          <a:p>
            <a:pPr marL="457200"/>
            <a:r>
              <a:rPr lang="en-US" sz="2400" b="1" dirty="0">
                <a:latin typeface="Arial" panose="020B0604020202020204" pitchFamily="34" charset="0"/>
                <a:cs typeface="Arial" panose="020B0604020202020204" pitchFamily="34" charset="0"/>
              </a:rPr>
              <a:t>Special considerations for management </a:t>
            </a:r>
          </a:p>
          <a:p>
            <a:pPr marL="914400" lvl="1"/>
            <a:r>
              <a:rPr lang="en-US" sz="2000" dirty="0">
                <a:latin typeface="Arial" panose="020B0604020202020204" pitchFamily="34" charset="0"/>
                <a:cs typeface="Arial" panose="020B0604020202020204" pitchFamily="34" charset="0"/>
              </a:rPr>
              <a:t>Role of weight loss in the primary and secondary prevention of AF </a:t>
            </a:r>
          </a:p>
          <a:p>
            <a:pPr marL="914400" lvl="1"/>
            <a:r>
              <a:rPr lang="en-US" sz="2000" dirty="0">
                <a:latin typeface="Arial" panose="020B0604020202020204" pitchFamily="34" charset="0"/>
                <a:cs typeface="Arial" panose="020B0604020202020204" pitchFamily="34" charset="0"/>
              </a:rPr>
              <a:t>Anticoagulation in patients with severe or class III obesity</a:t>
            </a:r>
          </a:p>
        </p:txBody>
      </p:sp>
      <p:sp>
        <p:nvSpPr>
          <p:cNvPr id="2" name="Title 1">
            <a:extLst>
              <a:ext uri="{FF2B5EF4-FFF2-40B4-BE49-F238E27FC236}">
                <a16:creationId xmlns:a16="http://schemas.microsoft.com/office/drawing/2014/main" id="{5B3E1444-A242-D140-99C8-16CC9A18E0FA}"/>
              </a:ext>
            </a:extLst>
          </p:cNvPr>
          <p:cNvSpPr>
            <a:spLocks noGrp="1"/>
          </p:cNvSpPr>
          <p:nvPr>
            <p:ph type="title"/>
          </p:nvPr>
        </p:nvSpPr>
        <p:spPr>
          <a:xfrm>
            <a:off x="838200" y="-1"/>
            <a:ext cx="10515600" cy="1105949"/>
          </a:xfrm>
        </p:spPr>
        <p:txBody>
          <a:bodyPr>
            <a:normAutofit/>
          </a:bodyPr>
          <a:lstStyle/>
          <a:p>
            <a:r>
              <a:rPr lang="en-US" dirty="0"/>
              <a:t>Management Considerations in Patients With AF and Obesity</a:t>
            </a:r>
          </a:p>
        </p:txBody>
      </p:sp>
      <p:sp>
        <p:nvSpPr>
          <p:cNvPr id="4" name="Footer Placeholder 4">
            <a:extLst>
              <a:ext uri="{FF2B5EF4-FFF2-40B4-BE49-F238E27FC236}">
                <a16:creationId xmlns:a16="http://schemas.microsoft.com/office/drawing/2014/main" id="{3C6553BD-D7EC-5983-4845-4792F04DA1BF}"/>
              </a:ext>
            </a:extLst>
          </p:cNvPr>
          <p:cNvSpPr>
            <a:spLocks noGrp="1"/>
          </p:cNvSpPr>
          <p:nvPr>
            <p:ph type="ftr" sz="quarter" idx="3"/>
          </p:nvPr>
        </p:nvSpPr>
        <p:spPr>
          <a:xfrm>
            <a:off x="838200" y="6356350"/>
            <a:ext cx="10515600" cy="365125"/>
          </a:xfrm>
        </p:spPr>
        <p:txBody>
          <a:bodyPr/>
          <a:lstStyle/>
          <a:p>
            <a:r>
              <a:rPr lang="en-US" dirty="0"/>
              <a:t>AF, atrial fibrillation; BMI, body mass index; HF, heart failure; HR, heart rate; LA, left atrium.</a:t>
            </a:r>
          </a:p>
        </p:txBody>
      </p:sp>
    </p:spTree>
    <p:extLst>
      <p:ext uri="{BB962C8B-B14F-4D97-AF65-F5344CB8AC3E}">
        <p14:creationId xmlns:p14="http://schemas.microsoft.com/office/powerpoint/2010/main" val="3405154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16">
            <a:extLst>
              <a:ext uri="{FF2B5EF4-FFF2-40B4-BE49-F238E27FC236}">
                <a16:creationId xmlns:a16="http://schemas.microsoft.com/office/drawing/2014/main" id="{FEA953A9-E5F2-6C6D-8D5A-0286FFF4A25D}"/>
              </a:ext>
            </a:extLst>
          </p:cNvPr>
          <p:cNvGraphicFramePr>
            <a:graphicFrameLocks noGrp="1"/>
          </p:cNvGraphicFramePr>
          <p:nvPr>
            <p:extLst>
              <p:ext uri="{D42A27DB-BD31-4B8C-83A1-F6EECF244321}">
                <p14:modId xmlns:p14="http://schemas.microsoft.com/office/powerpoint/2010/main" val="1395517893"/>
              </p:ext>
            </p:extLst>
          </p:nvPr>
        </p:nvGraphicFramePr>
        <p:xfrm>
          <a:off x="1437640" y="634482"/>
          <a:ext cx="9316720" cy="5225147"/>
        </p:xfrm>
        <a:graphic>
          <a:graphicData uri="http://schemas.openxmlformats.org/drawingml/2006/table">
            <a:tbl>
              <a:tblPr firstRow="1" bandRow="1">
                <a:tableStyleId>{2D5ABB26-0587-4C30-8999-92F81FD0307C}</a:tableStyleId>
              </a:tblPr>
              <a:tblGrid>
                <a:gridCol w="1195729">
                  <a:extLst>
                    <a:ext uri="{9D8B030D-6E8A-4147-A177-3AD203B41FA5}">
                      <a16:colId xmlns:a16="http://schemas.microsoft.com/office/drawing/2014/main" val="20000"/>
                    </a:ext>
                  </a:extLst>
                </a:gridCol>
                <a:gridCol w="1195729">
                  <a:extLst>
                    <a:ext uri="{9D8B030D-6E8A-4147-A177-3AD203B41FA5}">
                      <a16:colId xmlns:a16="http://schemas.microsoft.com/office/drawing/2014/main" val="20001"/>
                    </a:ext>
                  </a:extLst>
                </a:gridCol>
                <a:gridCol w="6925262">
                  <a:extLst>
                    <a:ext uri="{9D8B030D-6E8A-4147-A177-3AD203B41FA5}">
                      <a16:colId xmlns:a16="http://schemas.microsoft.com/office/drawing/2014/main" val="20002"/>
                    </a:ext>
                  </a:extLst>
                </a:gridCol>
              </a:tblGrid>
              <a:tr h="1530327">
                <a:tc gridSpan="3">
                  <a:txBody>
                    <a:bodyPr/>
                    <a:lstStyle/>
                    <a:p>
                      <a:pPr marL="52069" marR="81915">
                        <a:lnSpc>
                          <a:spcPct val="107200"/>
                        </a:lnSpc>
                        <a:spcBef>
                          <a:spcPts val="245"/>
                        </a:spcBef>
                      </a:pPr>
                      <a:r>
                        <a:rPr sz="1600" b="1" spc="20" dirty="0">
                          <a:solidFill>
                            <a:srgbClr val="FFFFFF"/>
                          </a:solidFill>
                          <a:latin typeface="+mn-lt"/>
                          <a:cs typeface="Calibri"/>
                        </a:rPr>
                        <a:t>Recommendations</a:t>
                      </a:r>
                      <a:r>
                        <a:rPr sz="1600" b="1" spc="75" dirty="0">
                          <a:solidFill>
                            <a:srgbClr val="FFFFFF"/>
                          </a:solidFill>
                          <a:latin typeface="+mn-lt"/>
                          <a:cs typeface="Calibri"/>
                        </a:rPr>
                        <a:t> </a:t>
                      </a:r>
                      <a:r>
                        <a:rPr sz="1600" b="1" spc="20" dirty="0">
                          <a:solidFill>
                            <a:srgbClr val="FFFFFF"/>
                          </a:solidFill>
                          <a:latin typeface="+mn-lt"/>
                          <a:cs typeface="Calibri"/>
                        </a:rPr>
                        <a:t>for</a:t>
                      </a:r>
                      <a:r>
                        <a:rPr sz="1600" b="1" spc="80" dirty="0">
                          <a:solidFill>
                            <a:srgbClr val="FFFFFF"/>
                          </a:solidFill>
                          <a:latin typeface="+mn-lt"/>
                          <a:cs typeface="Calibri"/>
                        </a:rPr>
                        <a:t> </a:t>
                      </a:r>
                      <a:r>
                        <a:rPr lang="en-US" sz="1600" b="1" spc="20" dirty="0">
                          <a:solidFill>
                            <a:srgbClr val="FFFFFF"/>
                          </a:solidFill>
                          <a:latin typeface="+mn-lt"/>
                          <a:cs typeface="Calibri"/>
                        </a:rPr>
                        <a:t>A</a:t>
                      </a:r>
                      <a:r>
                        <a:rPr sz="1600" b="1" spc="20" dirty="0">
                          <a:solidFill>
                            <a:srgbClr val="FFFFFF"/>
                          </a:solidFill>
                          <a:latin typeface="+mn-lt"/>
                          <a:cs typeface="Calibri"/>
                        </a:rPr>
                        <a:t>nticoagulation</a:t>
                      </a:r>
                      <a:r>
                        <a:rPr sz="1600" b="1" spc="75" dirty="0">
                          <a:solidFill>
                            <a:srgbClr val="FFFFFF"/>
                          </a:solidFill>
                          <a:latin typeface="+mn-lt"/>
                          <a:cs typeface="Calibri"/>
                        </a:rPr>
                        <a:t> </a:t>
                      </a:r>
                      <a:r>
                        <a:rPr sz="1600" b="1" spc="20" dirty="0">
                          <a:solidFill>
                            <a:srgbClr val="FFFFFF"/>
                          </a:solidFill>
                          <a:latin typeface="+mn-lt"/>
                          <a:cs typeface="Calibri"/>
                        </a:rPr>
                        <a:t>Considerations</a:t>
                      </a:r>
                      <a:r>
                        <a:rPr sz="1600" b="1" spc="80" dirty="0">
                          <a:solidFill>
                            <a:srgbClr val="FFFFFF"/>
                          </a:solidFill>
                          <a:latin typeface="+mn-lt"/>
                          <a:cs typeface="Calibri"/>
                        </a:rPr>
                        <a:t> </a:t>
                      </a:r>
                      <a:r>
                        <a:rPr sz="1600" b="1" spc="20" dirty="0">
                          <a:solidFill>
                            <a:srgbClr val="FFFFFF"/>
                          </a:solidFill>
                          <a:latin typeface="+mn-lt"/>
                          <a:cs typeface="Calibri"/>
                        </a:rPr>
                        <a:t>in</a:t>
                      </a:r>
                      <a:r>
                        <a:rPr sz="1600" b="1" spc="75" dirty="0">
                          <a:solidFill>
                            <a:srgbClr val="FFFFFF"/>
                          </a:solidFill>
                          <a:latin typeface="+mn-lt"/>
                          <a:cs typeface="Calibri"/>
                        </a:rPr>
                        <a:t> </a:t>
                      </a:r>
                      <a:r>
                        <a:rPr sz="1600" b="1" spc="20" dirty="0">
                          <a:solidFill>
                            <a:srgbClr val="FFFFFF"/>
                          </a:solidFill>
                          <a:latin typeface="+mn-lt"/>
                          <a:cs typeface="Calibri"/>
                        </a:rPr>
                        <a:t>Patients</a:t>
                      </a:r>
                      <a:r>
                        <a:rPr sz="1600" b="1" spc="80" dirty="0">
                          <a:solidFill>
                            <a:srgbClr val="FFFFFF"/>
                          </a:solidFill>
                          <a:latin typeface="+mn-lt"/>
                          <a:cs typeface="Calibri"/>
                        </a:rPr>
                        <a:t> </a:t>
                      </a:r>
                      <a:r>
                        <a:rPr sz="1600" b="1" spc="-20" dirty="0">
                          <a:solidFill>
                            <a:srgbClr val="FFFFFF"/>
                          </a:solidFill>
                          <a:latin typeface="+mn-lt"/>
                          <a:cs typeface="Calibri"/>
                        </a:rPr>
                        <a:t>With</a:t>
                      </a:r>
                      <a:r>
                        <a:rPr sz="1600" b="1" spc="60" dirty="0">
                          <a:solidFill>
                            <a:srgbClr val="FFFFFF"/>
                          </a:solidFill>
                          <a:latin typeface="+mn-lt"/>
                          <a:cs typeface="Calibri"/>
                        </a:rPr>
                        <a:t> Class</a:t>
                      </a:r>
                      <a:r>
                        <a:rPr sz="1600" b="1" spc="80" dirty="0">
                          <a:solidFill>
                            <a:srgbClr val="FFFFFF"/>
                          </a:solidFill>
                          <a:latin typeface="+mn-lt"/>
                          <a:cs typeface="Calibri"/>
                        </a:rPr>
                        <a:t> </a:t>
                      </a:r>
                      <a:r>
                        <a:rPr sz="1600" b="1" dirty="0">
                          <a:solidFill>
                            <a:srgbClr val="FFFFFF"/>
                          </a:solidFill>
                          <a:latin typeface="+mn-lt"/>
                          <a:cs typeface="Calibri"/>
                        </a:rPr>
                        <a:t>III</a:t>
                      </a:r>
                      <a:r>
                        <a:rPr sz="1600" b="1" spc="85" dirty="0">
                          <a:solidFill>
                            <a:srgbClr val="FFFFFF"/>
                          </a:solidFill>
                          <a:latin typeface="+mn-lt"/>
                          <a:cs typeface="Calibri"/>
                        </a:rPr>
                        <a:t> </a:t>
                      </a:r>
                      <a:r>
                        <a:rPr sz="1600" b="1" spc="-10" dirty="0">
                          <a:solidFill>
                            <a:srgbClr val="FFFFFF"/>
                          </a:solidFill>
                          <a:latin typeface="+mn-lt"/>
                          <a:cs typeface="Calibri"/>
                        </a:rPr>
                        <a:t>Obesity</a:t>
                      </a:r>
                      <a:endParaRPr sz="1600" dirty="0">
                        <a:latin typeface="+mn-lt"/>
                        <a:cs typeface="Calibri"/>
                      </a:endParaRPr>
                    </a:p>
                    <a:p>
                      <a:pPr marL="52069" marR="550545">
                        <a:lnSpc>
                          <a:spcPct val="107200"/>
                        </a:lnSpc>
                      </a:pPr>
                      <a:r>
                        <a:rPr lang="en-US" sz="1600" b="1" spc="20" dirty="0">
                          <a:solidFill>
                            <a:srgbClr val="FFFFFF"/>
                          </a:solidFill>
                          <a:latin typeface="+mn-lt"/>
                          <a:cs typeface="Calibri"/>
                        </a:rPr>
                        <a:t>R</a:t>
                      </a:r>
                      <a:r>
                        <a:rPr sz="1600" b="1" spc="20" dirty="0">
                          <a:solidFill>
                            <a:srgbClr val="FFFFFF"/>
                          </a:solidFill>
                          <a:latin typeface="+mn-lt"/>
                          <a:cs typeface="Calibri"/>
                        </a:rPr>
                        <a:t>eferenced</a:t>
                      </a:r>
                      <a:r>
                        <a:rPr sz="1600" b="1" spc="75" dirty="0">
                          <a:solidFill>
                            <a:srgbClr val="FFFFFF"/>
                          </a:solidFill>
                          <a:latin typeface="+mn-lt"/>
                          <a:cs typeface="Calibri"/>
                        </a:rPr>
                        <a:t> </a:t>
                      </a:r>
                      <a:r>
                        <a:rPr sz="1600" b="1" spc="20" dirty="0">
                          <a:solidFill>
                            <a:srgbClr val="FFFFFF"/>
                          </a:solidFill>
                          <a:latin typeface="+mn-lt"/>
                          <a:cs typeface="Calibri"/>
                        </a:rPr>
                        <a:t>studies</a:t>
                      </a:r>
                      <a:r>
                        <a:rPr sz="1600" b="1" spc="90" dirty="0">
                          <a:solidFill>
                            <a:srgbClr val="FFFFFF"/>
                          </a:solidFill>
                          <a:latin typeface="+mn-lt"/>
                          <a:cs typeface="Calibri"/>
                        </a:rPr>
                        <a:t> </a:t>
                      </a:r>
                      <a:r>
                        <a:rPr sz="1600" b="1" spc="20" dirty="0">
                          <a:solidFill>
                            <a:srgbClr val="FFFFFF"/>
                          </a:solidFill>
                          <a:latin typeface="+mn-lt"/>
                          <a:cs typeface="Calibri"/>
                        </a:rPr>
                        <a:t>that</a:t>
                      </a:r>
                      <a:r>
                        <a:rPr sz="1600" b="1" spc="90" dirty="0">
                          <a:solidFill>
                            <a:srgbClr val="FFFFFF"/>
                          </a:solidFill>
                          <a:latin typeface="+mn-lt"/>
                          <a:cs typeface="Calibri"/>
                        </a:rPr>
                        <a:t> </a:t>
                      </a:r>
                      <a:r>
                        <a:rPr sz="1600" b="1" spc="20" dirty="0">
                          <a:solidFill>
                            <a:srgbClr val="FFFFFF"/>
                          </a:solidFill>
                          <a:latin typeface="+mn-lt"/>
                          <a:cs typeface="Calibri"/>
                        </a:rPr>
                        <a:t>support</a:t>
                      </a:r>
                      <a:r>
                        <a:rPr sz="1600" b="1" spc="85" dirty="0">
                          <a:solidFill>
                            <a:srgbClr val="FFFFFF"/>
                          </a:solidFill>
                          <a:latin typeface="+mn-lt"/>
                          <a:cs typeface="Calibri"/>
                        </a:rPr>
                        <a:t> </a:t>
                      </a:r>
                      <a:r>
                        <a:rPr sz="1600" b="1" spc="20" dirty="0">
                          <a:solidFill>
                            <a:srgbClr val="FFFFFF"/>
                          </a:solidFill>
                          <a:latin typeface="+mn-lt"/>
                          <a:cs typeface="Calibri"/>
                        </a:rPr>
                        <a:t>the</a:t>
                      </a:r>
                      <a:r>
                        <a:rPr sz="1600" b="1" spc="90" dirty="0">
                          <a:solidFill>
                            <a:srgbClr val="FFFFFF"/>
                          </a:solidFill>
                          <a:latin typeface="+mn-lt"/>
                          <a:cs typeface="Calibri"/>
                        </a:rPr>
                        <a:t> </a:t>
                      </a:r>
                      <a:r>
                        <a:rPr sz="1600" b="1" spc="20" dirty="0">
                          <a:solidFill>
                            <a:srgbClr val="FFFFFF"/>
                          </a:solidFill>
                          <a:latin typeface="+mn-lt"/>
                          <a:cs typeface="Calibri"/>
                        </a:rPr>
                        <a:t>recommendations</a:t>
                      </a:r>
                      <a:r>
                        <a:rPr sz="1600" b="1" spc="90" dirty="0">
                          <a:solidFill>
                            <a:srgbClr val="FFFFFF"/>
                          </a:solidFill>
                          <a:latin typeface="+mn-lt"/>
                          <a:cs typeface="Calibri"/>
                        </a:rPr>
                        <a:t> </a:t>
                      </a:r>
                      <a:r>
                        <a:rPr sz="1600" b="1" spc="-25" dirty="0">
                          <a:solidFill>
                            <a:srgbClr val="FFFFFF"/>
                          </a:solidFill>
                          <a:latin typeface="+mn-lt"/>
                          <a:cs typeface="Calibri"/>
                        </a:rPr>
                        <a:t>ar</a:t>
                      </a:r>
                      <a:r>
                        <a:rPr lang="en-US" sz="1600" b="1" spc="-25" dirty="0">
                          <a:solidFill>
                            <a:srgbClr val="FFFFFF"/>
                          </a:solidFill>
                          <a:latin typeface="+mn-lt"/>
                          <a:cs typeface="Calibri"/>
                        </a:rPr>
                        <a:t>e </a:t>
                      </a:r>
                      <a:r>
                        <a:rPr sz="1600" b="1" spc="20" dirty="0">
                          <a:solidFill>
                            <a:srgbClr val="FFFFFF"/>
                          </a:solidFill>
                          <a:latin typeface="+mn-lt"/>
                          <a:cs typeface="Calibri"/>
                        </a:rPr>
                        <a:t>summarized</a:t>
                      </a:r>
                      <a:r>
                        <a:rPr sz="1600" b="1" spc="60" dirty="0">
                          <a:solidFill>
                            <a:srgbClr val="FFFFFF"/>
                          </a:solidFill>
                          <a:latin typeface="+mn-lt"/>
                          <a:cs typeface="Calibri"/>
                        </a:rPr>
                        <a:t> </a:t>
                      </a:r>
                      <a:r>
                        <a:rPr sz="1600" b="1" spc="20" dirty="0">
                          <a:solidFill>
                            <a:srgbClr val="FFFFFF"/>
                          </a:solidFill>
                          <a:latin typeface="+mn-lt"/>
                          <a:cs typeface="Calibri"/>
                        </a:rPr>
                        <a:t>in</a:t>
                      </a:r>
                      <a:r>
                        <a:rPr sz="1600" b="1" spc="65" dirty="0">
                          <a:solidFill>
                            <a:srgbClr val="FFFFFF"/>
                          </a:solidFill>
                          <a:latin typeface="+mn-lt"/>
                          <a:cs typeface="Calibri"/>
                        </a:rPr>
                        <a:t> </a:t>
                      </a:r>
                      <a:r>
                        <a:rPr sz="1600" b="1" spc="20" dirty="0">
                          <a:solidFill>
                            <a:srgbClr val="FFFFFF"/>
                          </a:solidFill>
                          <a:latin typeface="+mn-lt"/>
                          <a:cs typeface="Calibri"/>
                        </a:rPr>
                        <a:t>the</a:t>
                      </a:r>
                      <a:r>
                        <a:rPr sz="1600" b="1" spc="60" dirty="0">
                          <a:solidFill>
                            <a:schemeClr val="bg1"/>
                          </a:solidFill>
                          <a:latin typeface="+mn-lt"/>
                          <a:cs typeface="Calibri"/>
                        </a:rPr>
                        <a:t> </a:t>
                      </a:r>
                      <a:r>
                        <a:rPr sz="16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Online</a:t>
                      </a:r>
                      <a:r>
                        <a:rPr sz="16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6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Data</a:t>
                      </a:r>
                      <a:r>
                        <a:rPr sz="16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600" b="1" spc="-10" dirty="0">
                          <a:solidFill>
                            <a:schemeClr val="bg1"/>
                          </a:solidFill>
                          <a:latin typeface="+mn-lt"/>
                          <a:cs typeface="Calibri"/>
                          <a:hlinkClick r:id="rId3">
                            <a:extLst>
                              <a:ext uri="{A12FA001-AC4F-418D-AE19-62706E023703}">
                                <ahyp:hlinkClr xmlns:ahyp="http://schemas.microsoft.com/office/drawing/2018/hyperlinkcolor" val="tx"/>
                              </a:ext>
                            </a:extLst>
                          </a:hlinkClick>
                        </a:rPr>
                        <a:t>Supplement</a:t>
                      </a:r>
                      <a:r>
                        <a:rPr sz="1600" b="1" spc="-10" dirty="0">
                          <a:solidFill>
                            <a:schemeClr val="bg1"/>
                          </a:solidFill>
                          <a:latin typeface="+mn-lt"/>
                          <a:cs typeface="Calibri"/>
                        </a:rPr>
                        <a:t>.</a:t>
                      </a:r>
                      <a:endParaRPr sz="1600" dirty="0">
                        <a:solidFill>
                          <a:schemeClr val="bg1"/>
                        </a:solidFill>
                        <a:latin typeface="+mn-lt"/>
                        <a:cs typeface="Calibri"/>
                      </a:endParaRPr>
                    </a:p>
                  </a:txBody>
                  <a:tcPr marL="18288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520568">
                <a:tc>
                  <a:txBody>
                    <a:bodyPr/>
                    <a:lstStyle/>
                    <a:p>
                      <a:pPr marR="131445" algn="ctr">
                        <a:lnSpc>
                          <a:spcPct val="100000"/>
                        </a:lnSpc>
                        <a:spcBef>
                          <a:spcPts val="305"/>
                        </a:spcBef>
                      </a:pPr>
                      <a:r>
                        <a:rPr sz="1800" b="1" spc="50" dirty="0">
                          <a:solidFill>
                            <a:schemeClr val="bg1"/>
                          </a:solidFill>
                          <a:latin typeface="+mn-lt"/>
                          <a:cs typeface="Calibri"/>
                        </a:rPr>
                        <a:t>COR</a:t>
                      </a:r>
                      <a:endParaRPr sz="1800" dirty="0">
                        <a:solidFill>
                          <a:schemeClr val="bg1"/>
                        </a:solidFill>
                        <a:latin typeface="+mn-lt"/>
                        <a:cs typeface="Calibri"/>
                      </a:endParaRPr>
                    </a:p>
                  </a:txBody>
                  <a:tcPr marL="0" marR="0" marT="3873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85000"/>
                        <a:lumOff val="15000"/>
                      </a:schemeClr>
                    </a:solidFill>
                  </a:tcPr>
                </a:tc>
                <a:tc>
                  <a:txBody>
                    <a:bodyPr/>
                    <a:lstStyle/>
                    <a:p>
                      <a:pPr marL="52069" algn="ctr">
                        <a:lnSpc>
                          <a:spcPct val="100000"/>
                        </a:lnSpc>
                        <a:spcBef>
                          <a:spcPts val="305"/>
                        </a:spcBef>
                      </a:pPr>
                      <a:r>
                        <a:rPr sz="1800" b="1" spc="40" dirty="0">
                          <a:solidFill>
                            <a:schemeClr val="bg1"/>
                          </a:solidFill>
                          <a:latin typeface="+mn-lt"/>
                          <a:cs typeface="Calibri"/>
                        </a:rPr>
                        <a:t>LOE</a:t>
                      </a:r>
                      <a:endParaRPr sz="1800" dirty="0">
                        <a:solidFill>
                          <a:schemeClr val="bg1"/>
                        </a:solidFill>
                        <a:latin typeface="+mn-lt"/>
                        <a:cs typeface="Calibri"/>
                      </a:endParaRPr>
                    </a:p>
                  </a:txBody>
                  <a:tcPr marL="0" marR="0" marT="3873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85000"/>
                        <a:lumOff val="15000"/>
                      </a:schemeClr>
                    </a:solidFill>
                  </a:tcPr>
                </a:tc>
                <a:tc>
                  <a:txBody>
                    <a:bodyPr/>
                    <a:lstStyle/>
                    <a:p>
                      <a:pPr marL="52069">
                        <a:lnSpc>
                          <a:spcPct val="100000"/>
                        </a:lnSpc>
                        <a:spcBef>
                          <a:spcPts val="305"/>
                        </a:spcBef>
                      </a:pPr>
                      <a:r>
                        <a:rPr sz="1800" b="1" spc="-10" dirty="0">
                          <a:solidFill>
                            <a:schemeClr val="bg1"/>
                          </a:solidFill>
                          <a:latin typeface="+mn-lt"/>
                          <a:cs typeface="Calibri"/>
                        </a:rPr>
                        <a:t>Recommendations</a:t>
                      </a:r>
                      <a:endParaRPr sz="1800" dirty="0">
                        <a:solidFill>
                          <a:schemeClr val="bg1"/>
                        </a:solidFill>
                        <a:latin typeface="+mn-lt"/>
                        <a:cs typeface="Calibri"/>
                      </a:endParaRPr>
                    </a:p>
                  </a:txBody>
                  <a:tcPr marL="0" marR="0" marT="3873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85000"/>
                        <a:lumOff val="15000"/>
                      </a:schemeClr>
                    </a:solidFill>
                  </a:tcPr>
                </a:tc>
                <a:extLst>
                  <a:ext uri="{0D108BD9-81ED-4DB2-BD59-A6C34878D82A}">
                    <a16:rowId xmlns:a16="http://schemas.microsoft.com/office/drawing/2014/main" val="10001"/>
                  </a:ext>
                </a:extLst>
              </a:tr>
              <a:tr h="1411923">
                <a:tc>
                  <a:txBody>
                    <a:bodyPr/>
                    <a:lstStyle/>
                    <a:p>
                      <a:pPr marR="131445" algn="ctr">
                        <a:lnSpc>
                          <a:spcPct val="100000"/>
                        </a:lnSpc>
                      </a:pPr>
                      <a:r>
                        <a:rPr sz="1800" b="1" spc="-25" dirty="0">
                          <a:solidFill>
                            <a:schemeClr val="bg1"/>
                          </a:solidFill>
                          <a:latin typeface="+mn-lt"/>
                          <a:cs typeface="Gill Sans MT"/>
                        </a:rPr>
                        <a:t>2a</a:t>
                      </a:r>
                      <a:endParaRPr sz="1800" dirty="0">
                        <a:solidFill>
                          <a:schemeClr val="bg1"/>
                        </a:solidFill>
                        <a:latin typeface="+mn-lt"/>
                        <a:cs typeface="Gill Sans MT"/>
                      </a:endParaRPr>
                    </a:p>
                  </a:txBody>
                  <a:tcPr marL="0" marR="0" marT="4889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solidFill>
                  </a:tcPr>
                </a:tc>
                <a:tc>
                  <a:txBody>
                    <a:bodyPr/>
                    <a:lstStyle/>
                    <a:p>
                      <a:pPr marL="77470" algn="ctr">
                        <a:lnSpc>
                          <a:spcPct val="100000"/>
                        </a:lnSpc>
                      </a:pPr>
                      <a:r>
                        <a:rPr sz="1800" b="1" spc="-25" dirty="0">
                          <a:solidFill>
                            <a:schemeClr val="bg1"/>
                          </a:solidFill>
                          <a:latin typeface="+mn-lt"/>
                          <a:cs typeface="Gill Sans MT"/>
                        </a:rPr>
                        <a:t>B-NR</a:t>
                      </a:r>
                      <a:endParaRPr sz="1800" dirty="0">
                        <a:solidFill>
                          <a:schemeClr val="bg1"/>
                        </a:solidFill>
                        <a:latin typeface="+mn-lt"/>
                        <a:cs typeface="Gill Sans MT"/>
                      </a:endParaRPr>
                    </a:p>
                  </a:txBody>
                  <a:tcPr marL="0" marR="0" marT="4889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solidFill>
                  </a:tcPr>
                </a:tc>
                <a:tc>
                  <a:txBody>
                    <a:bodyPr/>
                    <a:lstStyle/>
                    <a:p>
                      <a:pPr marL="396240" marR="153035" indent="-342900">
                        <a:lnSpc>
                          <a:spcPct val="107100"/>
                        </a:lnSpc>
                        <a:spcBef>
                          <a:spcPts val="229"/>
                        </a:spcBef>
                        <a:buFont typeface="+mj-lt"/>
                        <a:buAutoNum type="arabicPeriod"/>
                      </a:pPr>
                      <a:r>
                        <a:rPr sz="1800" spc="-20" dirty="0">
                          <a:solidFill>
                            <a:srgbClr val="231F20"/>
                          </a:solidFill>
                          <a:latin typeface="+mn-lt"/>
                          <a:cs typeface="Arial"/>
                        </a:rPr>
                        <a:t>In patients </a:t>
                      </a:r>
                      <a:r>
                        <a:rPr sz="1800" spc="-10" dirty="0">
                          <a:solidFill>
                            <a:srgbClr val="231F20"/>
                          </a:solidFill>
                          <a:latin typeface="+mn-lt"/>
                          <a:cs typeface="Arial"/>
                        </a:rPr>
                        <a:t>with</a:t>
                      </a:r>
                      <a:r>
                        <a:rPr sz="1800" spc="-20" dirty="0">
                          <a:solidFill>
                            <a:srgbClr val="231F20"/>
                          </a:solidFill>
                          <a:latin typeface="+mn-lt"/>
                          <a:cs typeface="Arial"/>
                        </a:rPr>
                        <a:t> </a:t>
                      </a:r>
                      <a:r>
                        <a:rPr sz="1800" dirty="0">
                          <a:solidFill>
                            <a:srgbClr val="231F20"/>
                          </a:solidFill>
                          <a:latin typeface="+mn-lt"/>
                          <a:cs typeface="Arial"/>
                        </a:rPr>
                        <a:t>AF</a:t>
                      </a:r>
                      <a:r>
                        <a:rPr sz="1800" spc="-20" dirty="0">
                          <a:solidFill>
                            <a:srgbClr val="231F20"/>
                          </a:solidFill>
                          <a:latin typeface="+mn-lt"/>
                          <a:cs typeface="Arial"/>
                        </a:rPr>
                        <a:t> </a:t>
                      </a:r>
                      <a:r>
                        <a:rPr sz="1800" spc="-25" dirty="0">
                          <a:solidFill>
                            <a:srgbClr val="231F20"/>
                          </a:solidFill>
                          <a:latin typeface="+mn-lt"/>
                          <a:cs typeface="Arial"/>
                        </a:rPr>
                        <a:t>and</a:t>
                      </a:r>
                      <a:r>
                        <a:rPr sz="1800" spc="-20" dirty="0">
                          <a:solidFill>
                            <a:srgbClr val="231F20"/>
                          </a:solidFill>
                          <a:latin typeface="+mn-lt"/>
                          <a:cs typeface="Arial"/>
                        </a:rPr>
                        <a:t> </a:t>
                      </a:r>
                      <a:r>
                        <a:rPr sz="1800" spc="-25" dirty="0">
                          <a:solidFill>
                            <a:srgbClr val="231F20"/>
                          </a:solidFill>
                          <a:latin typeface="+mn-lt"/>
                          <a:cs typeface="Arial"/>
                        </a:rPr>
                        <a:t>class</a:t>
                      </a:r>
                      <a:r>
                        <a:rPr sz="1800" spc="-20" dirty="0">
                          <a:solidFill>
                            <a:srgbClr val="231F20"/>
                          </a:solidFill>
                          <a:latin typeface="+mn-lt"/>
                          <a:cs typeface="Arial"/>
                        </a:rPr>
                        <a:t> III </a:t>
                      </a:r>
                      <a:r>
                        <a:rPr sz="1800" spc="-25" dirty="0">
                          <a:solidFill>
                            <a:srgbClr val="231F20"/>
                          </a:solidFill>
                          <a:latin typeface="+mn-lt"/>
                          <a:cs typeface="Arial"/>
                        </a:rPr>
                        <a:t>obesity</a:t>
                      </a:r>
                      <a:r>
                        <a:rPr sz="1800" spc="-20" dirty="0">
                          <a:solidFill>
                            <a:srgbClr val="231F20"/>
                          </a:solidFill>
                          <a:latin typeface="+mn-lt"/>
                          <a:cs typeface="Arial"/>
                        </a:rPr>
                        <a:t> </a:t>
                      </a:r>
                      <a:r>
                        <a:rPr sz="1800" dirty="0">
                          <a:solidFill>
                            <a:srgbClr val="231F20"/>
                          </a:solidFill>
                          <a:latin typeface="+mn-lt"/>
                          <a:cs typeface="Arial"/>
                        </a:rPr>
                        <a:t>(BMI</a:t>
                      </a:r>
                      <a:r>
                        <a:rPr sz="1800" spc="-20" dirty="0">
                          <a:solidFill>
                            <a:srgbClr val="231F20"/>
                          </a:solidFill>
                          <a:latin typeface="+mn-lt"/>
                          <a:cs typeface="Arial"/>
                        </a:rPr>
                        <a:t> </a:t>
                      </a:r>
                      <a:r>
                        <a:rPr lang="en-US" sz="1800" dirty="0">
                          <a:solidFill>
                            <a:srgbClr val="231F20"/>
                          </a:solidFill>
                          <a:latin typeface="+mn-lt"/>
                          <a:cs typeface="Symbol"/>
                        </a:rPr>
                        <a:t>≥ </a:t>
                      </a:r>
                      <a:r>
                        <a:rPr sz="1800" dirty="0">
                          <a:solidFill>
                            <a:srgbClr val="231F20"/>
                          </a:solidFill>
                          <a:latin typeface="+mn-lt"/>
                          <a:cs typeface="Arial"/>
                        </a:rPr>
                        <a:t>40</a:t>
                      </a:r>
                      <a:r>
                        <a:rPr sz="1800" spc="-5" dirty="0">
                          <a:solidFill>
                            <a:srgbClr val="231F20"/>
                          </a:solidFill>
                          <a:latin typeface="+mn-lt"/>
                          <a:cs typeface="Arial"/>
                        </a:rPr>
                        <a:t> </a:t>
                      </a:r>
                      <a:r>
                        <a:rPr sz="1800" dirty="0">
                          <a:solidFill>
                            <a:srgbClr val="231F20"/>
                          </a:solidFill>
                          <a:latin typeface="+mn-lt"/>
                          <a:cs typeface="Arial"/>
                        </a:rPr>
                        <a:t>kg/m</a:t>
                      </a:r>
                      <a:r>
                        <a:rPr sz="1600" baseline="34722" dirty="0">
                          <a:solidFill>
                            <a:srgbClr val="231F20"/>
                          </a:solidFill>
                          <a:latin typeface="+mn-lt"/>
                          <a:cs typeface="Arial"/>
                        </a:rPr>
                        <a:t>2</a:t>
                      </a:r>
                      <a:r>
                        <a:rPr sz="1800" dirty="0">
                          <a:solidFill>
                            <a:srgbClr val="231F20"/>
                          </a:solidFill>
                          <a:latin typeface="+mn-lt"/>
                          <a:cs typeface="Arial"/>
                        </a:rPr>
                        <a:t>),</a:t>
                      </a:r>
                      <a:r>
                        <a:rPr sz="1800" spc="-5" dirty="0">
                          <a:solidFill>
                            <a:srgbClr val="231F20"/>
                          </a:solidFill>
                          <a:latin typeface="+mn-lt"/>
                          <a:cs typeface="Arial"/>
                        </a:rPr>
                        <a:t> </a:t>
                      </a:r>
                      <a:r>
                        <a:rPr sz="1800" spc="-35" dirty="0">
                          <a:solidFill>
                            <a:srgbClr val="231F20"/>
                          </a:solidFill>
                          <a:latin typeface="+mn-lt"/>
                          <a:cs typeface="Arial"/>
                        </a:rPr>
                        <a:t>DOACs</a:t>
                      </a:r>
                      <a:r>
                        <a:rPr sz="1800" spc="-5" dirty="0">
                          <a:solidFill>
                            <a:srgbClr val="231F20"/>
                          </a:solidFill>
                          <a:latin typeface="+mn-lt"/>
                          <a:cs typeface="Arial"/>
                        </a:rPr>
                        <a:t> </a:t>
                      </a:r>
                      <a:r>
                        <a:rPr sz="1800" spc="-20" dirty="0">
                          <a:solidFill>
                            <a:srgbClr val="231F20"/>
                          </a:solidFill>
                          <a:latin typeface="+mn-lt"/>
                          <a:cs typeface="Arial"/>
                        </a:rPr>
                        <a:t>are</a:t>
                      </a:r>
                      <a:r>
                        <a:rPr sz="1800" spc="-5" dirty="0">
                          <a:solidFill>
                            <a:srgbClr val="231F20"/>
                          </a:solidFill>
                          <a:latin typeface="+mn-lt"/>
                          <a:cs typeface="Arial"/>
                        </a:rPr>
                        <a:t> </a:t>
                      </a:r>
                      <a:r>
                        <a:rPr sz="1800" spc="-25" dirty="0">
                          <a:solidFill>
                            <a:srgbClr val="231F20"/>
                          </a:solidFill>
                          <a:latin typeface="+mn-lt"/>
                          <a:cs typeface="Arial"/>
                        </a:rPr>
                        <a:t>reasonable</a:t>
                      </a:r>
                      <a:r>
                        <a:rPr sz="1800" spc="-5" dirty="0">
                          <a:solidFill>
                            <a:srgbClr val="231F20"/>
                          </a:solidFill>
                          <a:latin typeface="+mn-lt"/>
                          <a:cs typeface="Arial"/>
                        </a:rPr>
                        <a:t> </a:t>
                      </a:r>
                      <a:r>
                        <a:rPr sz="1800" dirty="0">
                          <a:solidFill>
                            <a:srgbClr val="231F20"/>
                          </a:solidFill>
                          <a:latin typeface="+mn-lt"/>
                          <a:cs typeface="Arial"/>
                        </a:rPr>
                        <a:t>to</a:t>
                      </a:r>
                      <a:r>
                        <a:rPr sz="1800" spc="-5" dirty="0">
                          <a:solidFill>
                            <a:srgbClr val="231F20"/>
                          </a:solidFill>
                          <a:latin typeface="+mn-lt"/>
                          <a:cs typeface="Arial"/>
                        </a:rPr>
                        <a:t> </a:t>
                      </a:r>
                      <a:r>
                        <a:rPr sz="1800" spc="-30" dirty="0">
                          <a:solidFill>
                            <a:srgbClr val="231F20"/>
                          </a:solidFill>
                          <a:latin typeface="+mn-lt"/>
                          <a:cs typeface="Arial"/>
                        </a:rPr>
                        <a:t>choose</a:t>
                      </a:r>
                      <a:r>
                        <a:rPr sz="1800" spc="-5" dirty="0">
                          <a:solidFill>
                            <a:srgbClr val="231F20"/>
                          </a:solidFill>
                          <a:latin typeface="+mn-lt"/>
                          <a:cs typeface="Arial"/>
                        </a:rPr>
                        <a:t> </a:t>
                      </a:r>
                      <a:r>
                        <a:rPr sz="1800" spc="-40" dirty="0">
                          <a:solidFill>
                            <a:srgbClr val="231F20"/>
                          </a:solidFill>
                          <a:latin typeface="+mn-lt"/>
                          <a:cs typeface="Arial"/>
                        </a:rPr>
                        <a:t>ove</a:t>
                      </a:r>
                      <a:r>
                        <a:rPr lang="en-US" sz="1800" spc="-40" dirty="0">
                          <a:solidFill>
                            <a:srgbClr val="231F20"/>
                          </a:solidFill>
                          <a:latin typeface="+mn-lt"/>
                          <a:cs typeface="Arial"/>
                        </a:rPr>
                        <a:t>r </a:t>
                      </a:r>
                      <a:r>
                        <a:rPr sz="1800" spc="-20" dirty="0">
                          <a:solidFill>
                            <a:srgbClr val="231F20"/>
                          </a:solidFill>
                          <a:latin typeface="+mn-lt"/>
                          <a:cs typeface="Arial"/>
                        </a:rPr>
                        <a:t>warfarin</a:t>
                      </a:r>
                      <a:r>
                        <a:rPr sz="1800" spc="-10" dirty="0">
                          <a:solidFill>
                            <a:srgbClr val="231F20"/>
                          </a:solidFill>
                          <a:latin typeface="+mn-lt"/>
                          <a:cs typeface="Arial"/>
                        </a:rPr>
                        <a:t> </a:t>
                      </a:r>
                      <a:r>
                        <a:rPr sz="1800" dirty="0">
                          <a:solidFill>
                            <a:srgbClr val="231F20"/>
                          </a:solidFill>
                          <a:latin typeface="+mn-lt"/>
                          <a:cs typeface="Arial"/>
                        </a:rPr>
                        <a:t>for</a:t>
                      </a:r>
                      <a:r>
                        <a:rPr sz="1800" spc="-5" dirty="0">
                          <a:solidFill>
                            <a:srgbClr val="231F20"/>
                          </a:solidFill>
                          <a:latin typeface="+mn-lt"/>
                          <a:cs typeface="Arial"/>
                        </a:rPr>
                        <a:t> </a:t>
                      </a:r>
                      <a:r>
                        <a:rPr sz="1800" spc="-20" dirty="0">
                          <a:solidFill>
                            <a:srgbClr val="231F20"/>
                          </a:solidFill>
                          <a:latin typeface="+mn-lt"/>
                          <a:cs typeface="Arial"/>
                        </a:rPr>
                        <a:t>stroke</a:t>
                      </a:r>
                      <a:r>
                        <a:rPr sz="1800" spc="-5" dirty="0">
                          <a:solidFill>
                            <a:srgbClr val="231F20"/>
                          </a:solidFill>
                          <a:latin typeface="+mn-lt"/>
                          <a:cs typeface="Arial"/>
                        </a:rPr>
                        <a:t> </a:t>
                      </a:r>
                      <a:r>
                        <a:rPr sz="1800" spc="-10" dirty="0">
                          <a:solidFill>
                            <a:srgbClr val="231F20"/>
                          </a:solidFill>
                          <a:latin typeface="+mn-lt"/>
                          <a:cs typeface="Arial"/>
                        </a:rPr>
                        <a:t>risk</a:t>
                      </a:r>
                      <a:r>
                        <a:rPr sz="1800" spc="-5" dirty="0">
                          <a:solidFill>
                            <a:srgbClr val="231F20"/>
                          </a:solidFill>
                          <a:latin typeface="+mn-lt"/>
                          <a:cs typeface="Arial"/>
                        </a:rPr>
                        <a:t> </a:t>
                      </a:r>
                      <a:r>
                        <a:rPr sz="1800" spc="-10" dirty="0">
                          <a:solidFill>
                            <a:srgbClr val="231F20"/>
                          </a:solidFill>
                          <a:latin typeface="+mn-lt"/>
                          <a:cs typeface="Arial"/>
                        </a:rPr>
                        <a:t>reduction.</a:t>
                      </a:r>
                      <a:r>
                        <a:rPr sz="1600" spc="-15" baseline="34722" dirty="0">
                          <a:solidFill>
                            <a:srgbClr val="231F20"/>
                          </a:solidFill>
                          <a:latin typeface="+mn-lt"/>
                          <a:cs typeface="Arial"/>
                        </a:rPr>
                        <a:t>1–5</a:t>
                      </a:r>
                      <a:endParaRPr sz="1600" baseline="34722" dirty="0">
                        <a:latin typeface="+mn-lt"/>
                        <a:cs typeface="Arial"/>
                      </a:endParaRPr>
                    </a:p>
                  </a:txBody>
                  <a:tcPr marL="0" marR="0" marT="29209"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2"/>
                  </a:ext>
                </a:extLst>
              </a:tr>
              <a:tr h="1762329">
                <a:tc>
                  <a:txBody>
                    <a:bodyPr/>
                    <a:lstStyle/>
                    <a:p>
                      <a:pPr marR="129539" algn="ctr">
                        <a:lnSpc>
                          <a:spcPct val="100000"/>
                        </a:lnSpc>
                      </a:pPr>
                      <a:r>
                        <a:rPr sz="1800" b="1" spc="-25" dirty="0">
                          <a:solidFill>
                            <a:schemeClr val="bg1"/>
                          </a:solidFill>
                          <a:latin typeface="+mn-lt"/>
                          <a:cs typeface="Gill Sans MT"/>
                        </a:rPr>
                        <a:t>2b</a:t>
                      </a:r>
                      <a:endParaRPr sz="1800" dirty="0">
                        <a:solidFill>
                          <a:schemeClr val="bg1"/>
                        </a:solidFill>
                        <a:latin typeface="+mn-lt"/>
                        <a:cs typeface="Gill Sans MT"/>
                      </a:endParaRPr>
                    </a:p>
                  </a:txBody>
                  <a:tcPr marL="0" marR="0" marT="10033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lumMod val="50000"/>
                      </a:schemeClr>
                    </a:solidFill>
                  </a:tcPr>
                </a:tc>
                <a:tc>
                  <a:txBody>
                    <a:bodyPr/>
                    <a:lstStyle/>
                    <a:p>
                      <a:pPr marL="87630" algn="ctr">
                        <a:lnSpc>
                          <a:spcPct val="100000"/>
                        </a:lnSpc>
                      </a:pPr>
                      <a:r>
                        <a:rPr sz="1800" b="1" spc="-40" dirty="0">
                          <a:solidFill>
                            <a:schemeClr val="bg1"/>
                          </a:solidFill>
                          <a:latin typeface="+mn-lt"/>
                          <a:cs typeface="Gill Sans MT"/>
                        </a:rPr>
                        <a:t>C-</a:t>
                      </a:r>
                      <a:r>
                        <a:rPr sz="1800" b="1" spc="-25" dirty="0">
                          <a:solidFill>
                            <a:schemeClr val="bg1"/>
                          </a:solidFill>
                          <a:latin typeface="+mn-lt"/>
                          <a:cs typeface="Gill Sans MT"/>
                        </a:rPr>
                        <a:t>LD</a:t>
                      </a:r>
                      <a:endParaRPr sz="1800" dirty="0">
                        <a:solidFill>
                          <a:schemeClr val="bg1"/>
                        </a:solidFill>
                        <a:latin typeface="+mn-lt"/>
                        <a:cs typeface="Gill Sans MT"/>
                      </a:endParaRPr>
                    </a:p>
                  </a:txBody>
                  <a:tcPr marL="0" marR="0" marT="10033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lumMod val="60000"/>
                        <a:lumOff val="40000"/>
                      </a:schemeClr>
                    </a:solidFill>
                  </a:tcPr>
                </a:tc>
                <a:tc>
                  <a:txBody>
                    <a:bodyPr/>
                    <a:lstStyle/>
                    <a:p>
                      <a:pPr marL="396240" marR="81280" indent="-342900">
                        <a:lnSpc>
                          <a:spcPct val="107200"/>
                        </a:lnSpc>
                        <a:spcBef>
                          <a:spcPts val="185"/>
                        </a:spcBef>
                        <a:buFont typeface="+mj-lt"/>
                        <a:buAutoNum type="arabicPeriod" startAt="2"/>
                      </a:pPr>
                      <a:r>
                        <a:rPr sz="1800" spc="-20" dirty="0">
                          <a:solidFill>
                            <a:srgbClr val="231F20"/>
                          </a:solidFill>
                          <a:latin typeface="+mn-lt"/>
                          <a:cs typeface="Arial"/>
                        </a:rPr>
                        <a:t>In</a:t>
                      </a:r>
                      <a:r>
                        <a:rPr sz="1800" spc="-15" dirty="0">
                          <a:solidFill>
                            <a:srgbClr val="231F20"/>
                          </a:solidFill>
                          <a:latin typeface="+mn-lt"/>
                          <a:cs typeface="Arial"/>
                        </a:rPr>
                        <a:t> </a:t>
                      </a:r>
                      <a:r>
                        <a:rPr sz="1800" spc="-20" dirty="0">
                          <a:solidFill>
                            <a:srgbClr val="231F20"/>
                          </a:solidFill>
                          <a:latin typeface="+mn-lt"/>
                          <a:cs typeface="Arial"/>
                        </a:rPr>
                        <a:t>patients</a:t>
                      </a:r>
                      <a:r>
                        <a:rPr sz="1800" spc="-15" dirty="0">
                          <a:solidFill>
                            <a:srgbClr val="231F20"/>
                          </a:solidFill>
                          <a:latin typeface="+mn-lt"/>
                          <a:cs typeface="Arial"/>
                        </a:rPr>
                        <a:t> </a:t>
                      </a:r>
                      <a:r>
                        <a:rPr sz="1800" spc="-10" dirty="0">
                          <a:solidFill>
                            <a:srgbClr val="231F20"/>
                          </a:solidFill>
                          <a:latin typeface="+mn-lt"/>
                          <a:cs typeface="Arial"/>
                        </a:rPr>
                        <a:t>with</a:t>
                      </a:r>
                      <a:r>
                        <a:rPr sz="1800" spc="-15" dirty="0">
                          <a:solidFill>
                            <a:srgbClr val="231F20"/>
                          </a:solidFill>
                          <a:latin typeface="+mn-lt"/>
                          <a:cs typeface="Arial"/>
                        </a:rPr>
                        <a:t> </a:t>
                      </a:r>
                      <a:r>
                        <a:rPr sz="1800" dirty="0">
                          <a:solidFill>
                            <a:srgbClr val="231F20"/>
                          </a:solidFill>
                          <a:latin typeface="+mn-lt"/>
                          <a:cs typeface="Arial"/>
                        </a:rPr>
                        <a:t>AF</a:t>
                      </a:r>
                      <a:r>
                        <a:rPr sz="1800" spc="-10" dirty="0">
                          <a:solidFill>
                            <a:srgbClr val="231F20"/>
                          </a:solidFill>
                          <a:latin typeface="+mn-lt"/>
                          <a:cs typeface="Arial"/>
                        </a:rPr>
                        <a:t> </a:t>
                      </a:r>
                      <a:r>
                        <a:rPr sz="1800" spc="-20" dirty="0">
                          <a:solidFill>
                            <a:srgbClr val="231F20"/>
                          </a:solidFill>
                          <a:latin typeface="+mn-lt"/>
                          <a:cs typeface="Arial"/>
                        </a:rPr>
                        <a:t>who</a:t>
                      </a:r>
                      <a:r>
                        <a:rPr sz="1800" spc="-15" dirty="0">
                          <a:solidFill>
                            <a:srgbClr val="231F20"/>
                          </a:solidFill>
                          <a:latin typeface="+mn-lt"/>
                          <a:cs typeface="Arial"/>
                        </a:rPr>
                        <a:t> </a:t>
                      </a:r>
                      <a:r>
                        <a:rPr sz="1800" spc="-45" dirty="0">
                          <a:solidFill>
                            <a:srgbClr val="231F20"/>
                          </a:solidFill>
                          <a:latin typeface="+mn-lt"/>
                          <a:cs typeface="Arial"/>
                        </a:rPr>
                        <a:t>have</a:t>
                      </a:r>
                      <a:r>
                        <a:rPr sz="1800" spc="-5" dirty="0">
                          <a:solidFill>
                            <a:srgbClr val="231F20"/>
                          </a:solidFill>
                          <a:latin typeface="+mn-lt"/>
                          <a:cs typeface="Arial"/>
                        </a:rPr>
                        <a:t> </a:t>
                      </a:r>
                      <a:r>
                        <a:rPr sz="1800" spc="-25" dirty="0">
                          <a:solidFill>
                            <a:srgbClr val="231F20"/>
                          </a:solidFill>
                          <a:latin typeface="+mn-lt"/>
                          <a:cs typeface="Arial"/>
                        </a:rPr>
                        <a:t>undergone</a:t>
                      </a:r>
                      <a:r>
                        <a:rPr sz="1800" spc="-15" dirty="0">
                          <a:solidFill>
                            <a:srgbClr val="231F20"/>
                          </a:solidFill>
                          <a:latin typeface="+mn-lt"/>
                          <a:cs typeface="Arial"/>
                        </a:rPr>
                        <a:t> </a:t>
                      </a:r>
                      <a:r>
                        <a:rPr sz="1800" spc="-10" dirty="0">
                          <a:solidFill>
                            <a:srgbClr val="231F20"/>
                          </a:solidFill>
                          <a:latin typeface="+mn-lt"/>
                          <a:cs typeface="Arial"/>
                        </a:rPr>
                        <a:t>bariatric</a:t>
                      </a:r>
                      <a:r>
                        <a:rPr lang="en-US" sz="1800" spc="-10" dirty="0">
                          <a:solidFill>
                            <a:srgbClr val="231F20"/>
                          </a:solidFill>
                          <a:latin typeface="+mn-lt"/>
                          <a:cs typeface="Arial"/>
                        </a:rPr>
                        <a:t> </a:t>
                      </a:r>
                      <a:r>
                        <a:rPr sz="1800" spc="-40" dirty="0">
                          <a:solidFill>
                            <a:srgbClr val="231F20"/>
                          </a:solidFill>
                          <a:latin typeface="+mn-lt"/>
                          <a:cs typeface="Arial"/>
                        </a:rPr>
                        <a:t>surgery,</a:t>
                      </a:r>
                      <a:r>
                        <a:rPr sz="1800" spc="-10" dirty="0">
                          <a:solidFill>
                            <a:srgbClr val="231F20"/>
                          </a:solidFill>
                          <a:latin typeface="+mn-lt"/>
                          <a:cs typeface="Arial"/>
                        </a:rPr>
                        <a:t> </a:t>
                      </a:r>
                      <a:r>
                        <a:rPr sz="1800" spc="-20" dirty="0">
                          <a:solidFill>
                            <a:srgbClr val="231F20"/>
                          </a:solidFill>
                          <a:latin typeface="+mn-lt"/>
                          <a:cs typeface="Arial"/>
                        </a:rPr>
                        <a:t>warfarin</a:t>
                      </a:r>
                      <a:r>
                        <a:rPr sz="1800" spc="-5" dirty="0">
                          <a:solidFill>
                            <a:srgbClr val="231F20"/>
                          </a:solidFill>
                          <a:latin typeface="+mn-lt"/>
                          <a:cs typeface="Arial"/>
                        </a:rPr>
                        <a:t> </a:t>
                      </a:r>
                      <a:r>
                        <a:rPr sz="1800" spc="-45" dirty="0">
                          <a:solidFill>
                            <a:srgbClr val="231F20"/>
                          </a:solidFill>
                          <a:latin typeface="+mn-lt"/>
                          <a:cs typeface="Arial"/>
                        </a:rPr>
                        <a:t>may</a:t>
                      </a:r>
                      <a:r>
                        <a:rPr sz="1800" spc="-5" dirty="0">
                          <a:solidFill>
                            <a:srgbClr val="231F20"/>
                          </a:solidFill>
                          <a:latin typeface="+mn-lt"/>
                          <a:cs typeface="Arial"/>
                        </a:rPr>
                        <a:t> </a:t>
                      </a:r>
                      <a:r>
                        <a:rPr sz="1800" spc="-10" dirty="0">
                          <a:solidFill>
                            <a:srgbClr val="231F20"/>
                          </a:solidFill>
                          <a:latin typeface="+mn-lt"/>
                          <a:cs typeface="Arial"/>
                        </a:rPr>
                        <a:t>be </a:t>
                      </a:r>
                      <a:r>
                        <a:rPr sz="1800" spc="-25" dirty="0">
                          <a:solidFill>
                            <a:srgbClr val="231F20"/>
                          </a:solidFill>
                          <a:latin typeface="+mn-lt"/>
                          <a:cs typeface="Arial"/>
                        </a:rPr>
                        <a:t>reasonable</a:t>
                      </a:r>
                      <a:r>
                        <a:rPr sz="1800" spc="-5" dirty="0">
                          <a:solidFill>
                            <a:srgbClr val="231F20"/>
                          </a:solidFill>
                          <a:latin typeface="+mn-lt"/>
                          <a:cs typeface="Arial"/>
                        </a:rPr>
                        <a:t> </a:t>
                      </a:r>
                      <a:r>
                        <a:rPr sz="1800" dirty="0">
                          <a:solidFill>
                            <a:srgbClr val="231F20"/>
                          </a:solidFill>
                          <a:latin typeface="+mn-lt"/>
                          <a:cs typeface="Arial"/>
                        </a:rPr>
                        <a:t>to</a:t>
                      </a:r>
                      <a:r>
                        <a:rPr sz="1800" spc="-5" dirty="0">
                          <a:solidFill>
                            <a:srgbClr val="231F20"/>
                          </a:solidFill>
                          <a:latin typeface="+mn-lt"/>
                          <a:cs typeface="Arial"/>
                        </a:rPr>
                        <a:t> </a:t>
                      </a:r>
                      <a:r>
                        <a:rPr sz="1800" spc="-30" dirty="0">
                          <a:solidFill>
                            <a:srgbClr val="231F20"/>
                          </a:solidFill>
                          <a:latin typeface="+mn-lt"/>
                          <a:cs typeface="Arial"/>
                        </a:rPr>
                        <a:t>choose</a:t>
                      </a:r>
                      <a:r>
                        <a:rPr sz="1800" spc="-5" dirty="0">
                          <a:solidFill>
                            <a:srgbClr val="231F20"/>
                          </a:solidFill>
                          <a:latin typeface="+mn-lt"/>
                          <a:cs typeface="Arial"/>
                        </a:rPr>
                        <a:t> </a:t>
                      </a:r>
                      <a:r>
                        <a:rPr sz="1800" spc="-20" dirty="0">
                          <a:solidFill>
                            <a:srgbClr val="231F20"/>
                          </a:solidFill>
                          <a:latin typeface="+mn-lt"/>
                          <a:cs typeface="Arial"/>
                        </a:rPr>
                        <a:t>over</a:t>
                      </a:r>
                      <a:r>
                        <a:rPr lang="en-US" sz="1800" spc="-20" dirty="0">
                          <a:solidFill>
                            <a:srgbClr val="231F20"/>
                          </a:solidFill>
                          <a:latin typeface="+mn-lt"/>
                          <a:cs typeface="Arial"/>
                        </a:rPr>
                        <a:t> </a:t>
                      </a:r>
                      <a:r>
                        <a:rPr sz="1800" spc="-35" dirty="0">
                          <a:solidFill>
                            <a:srgbClr val="231F20"/>
                          </a:solidFill>
                          <a:latin typeface="+mn-lt"/>
                          <a:cs typeface="Arial"/>
                        </a:rPr>
                        <a:t>DOACs</a:t>
                      </a:r>
                      <a:r>
                        <a:rPr sz="1800" spc="-15" dirty="0">
                          <a:solidFill>
                            <a:srgbClr val="231F20"/>
                          </a:solidFill>
                          <a:latin typeface="+mn-lt"/>
                          <a:cs typeface="Arial"/>
                        </a:rPr>
                        <a:t> </a:t>
                      </a:r>
                      <a:r>
                        <a:rPr sz="1800" dirty="0">
                          <a:solidFill>
                            <a:srgbClr val="231F20"/>
                          </a:solidFill>
                          <a:latin typeface="+mn-lt"/>
                          <a:cs typeface="Arial"/>
                        </a:rPr>
                        <a:t>for</a:t>
                      </a:r>
                      <a:r>
                        <a:rPr sz="1800" spc="-10" dirty="0">
                          <a:solidFill>
                            <a:srgbClr val="231F20"/>
                          </a:solidFill>
                          <a:latin typeface="+mn-lt"/>
                          <a:cs typeface="Arial"/>
                        </a:rPr>
                        <a:t> </a:t>
                      </a:r>
                      <a:r>
                        <a:rPr sz="1800" spc="-20" dirty="0">
                          <a:solidFill>
                            <a:srgbClr val="231F20"/>
                          </a:solidFill>
                          <a:latin typeface="+mn-lt"/>
                          <a:cs typeface="Arial"/>
                        </a:rPr>
                        <a:t>stroke</a:t>
                      </a:r>
                      <a:r>
                        <a:rPr sz="1800" spc="-15" dirty="0">
                          <a:solidFill>
                            <a:srgbClr val="231F20"/>
                          </a:solidFill>
                          <a:latin typeface="+mn-lt"/>
                          <a:cs typeface="Arial"/>
                        </a:rPr>
                        <a:t> </a:t>
                      </a:r>
                      <a:r>
                        <a:rPr sz="1800" spc="-10" dirty="0">
                          <a:solidFill>
                            <a:srgbClr val="231F20"/>
                          </a:solidFill>
                          <a:latin typeface="+mn-lt"/>
                          <a:cs typeface="Arial"/>
                        </a:rPr>
                        <a:t>risk </a:t>
                      </a:r>
                      <a:r>
                        <a:rPr sz="1800" spc="-20" dirty="0">
                          <a:solidFill>
                            <a:srgbClr val="231F20"/>
                          </a:solidFill>
                          <a:latin typeface="+mn-lt"/>
                          <a:cs typeface="Arial"/>
                        </a:rPr>
                        <a:t>reduction</a:t>
                      </a:r>
                      <a:r>
                        <a:rPr sz="1800" spc="-15" dirty="0">
                          <a:solidFill>
                            <a:srgbClr val="231F20"/>
                          </a:solidFill>
                          <a:latin typeface="+mn-lt"/>
                          <a:cs typeface="Arial"/>
                        </a:rPr>
                        <a:t> </a:t>
                      </a:r>
                      <a:r>
                        <a:rPr sz="1800" dirty="0">
                          <a:solidFill>
                            <a:srgbClr val="231F20"/>
                          </a:solidFill>
                          <a:latin typeface="+mn-lt"/>
                          <a:cs typeface="Arial"/>
                        </a:rPr>
                        <a:t>in</a:t>
                      </a:r>
                      <a:r>
                        <a:rPr sz="1800" spc="-10" dirty="0">
                          <a:solidFill>
                            <a:srgbClr val="231F20"/>
                          </a:solidFill>
                          <a:latin typeface="+mn-lt"/>
                          <a:cs typeface="Arial"/>
                        </a:rPr>
                        <a:t> </a:t>
                      </a:r>
                      <a:r>
                        <a:rPr sz="1800" spc="-25" dirty="0">
                          <a:solidFill>
                            <a:srgbClr val="231F20"/>
                          </a:solidFill>
                          <a:latin typeface="+mn-lt"/>
                          <a:cs typeface="Arial"/>
                        </a:rPr>
                        <a:t>view</a:t>
                      </a:r>
                      <a:r>
                        <a:rPr sz="1800" spc="-15" dirty="0">
                          <a:solidFill>
                            <a:srgbClr val="231F20"/>
                          </a:solidFill>
                          <a:latin typeface="+mn-lt"/>
                          <a:cs typeface="Arial"/>
                        </a:rPr>
                        <a:t> </a:t>
                      </a:r>
                      <a:r>
                        <a:rPr sz="1800" dirty="0">
                          <a:solidFill>
                            <a:srgbClr val="231F20"/>
                          </a:solidFill>
                          <a:latin typeface="+mn-lt"/>
                          <a:cs typeface="Arial"/>
                        </a:rPr>
                        <a:t>of</a:t>
                      </a:r>
                      <a:r>
                        <a:rPr sz="1800" spc="-10" dirty="0">
                          <a:solidFill>
                            <a:srgbClr val="231F20"/>
                          </a:solidFill>
                          <a:latin typeface="+mn-lt"/>
                          <a:cs typeface="Arial"/>
                        </a:rPr>
                        <a:t> </a:t>
                      </a:r>
                      <a:r>
                        <a:rPr sz="1800" spc="-30" dirty="0">
                          <a:solidFill>
                            <a:srgbClr val="231F20"/>
                          </a:solidFill>
                          <a:latin typeface="+mn-lt"/>
                          <a:cs typeface="Arial"/>
                        </a:rPr>
                        <a:t>concerns</a:t>
                      </a:r>
                      <a:r>
                        <a:rPr lang="en-US" sz="1800" spc="-30" dirty="0">
                          <a:solidFill>
                            <a:srgbClr val="231F20"/>
                          </a:solidFill>
                          <a:latin typeface="+mn-lt"/>
                          <a:cs typeface="Arial"/>
                        </a:rPr>
                        <a:t> a</a:t>
                      </a:r>
                      <a:r>
                        <a:rPr sz="1800" spc="-20" dirty="0">
                          <a:solidFill>
                            <a:srgbClr val="231F20"/>
                          </a:solidFill>
                          <a:latin typeface="+mn-lt"/>
                          <a:cs typeface="Arial"/>
                        </a:rPr>
                        <a:t>bout</a:t>
                      </a:r>
                      <a:r>
                        <a:rPr sz="1800" spc="-5" dirty="0">
                          <a:solidFill>
                            <a:srgbClr val="231F20"/>
                          </a:solidFill>
                          <a:latin typeface="+mn-lt"/>
                          <a:cs typeface="Arial"/>
                        </a:rPr>
                        <a:t> </a:t>
                      </a:r>
                      <a:r>
                        <a:rPr sz="1800" spc="-40" dirty="0">
                          <a:solidFill>
                            <a:srgbClr val="231F20"/>
                          </a:solidFill>
                          <a:latin typeface="+mn-lt"/>
                          <a:cs typeface="Arial"/>
                        </a:rPr>
                        <a:t>DOAC</a:t>
                      </a:r>
                      <a:r>
                        <a:rPr sz="1800" dirty="0">
                          <a:solidFill>
                            <a:srgbClr val="231F20"/>
                          </a:solidFill>
                          <a:latin typeface="+mn-lt"/>
                          <a:cs typeface="Arial"/>
                        </a:rPr>
                        <a:t> </a:t>
                      </a:r>
                      <a:r>
                        <a:rPr sz="1800" spc="-20" dirty="0">
                          <a:solidFill>
                            <a:srgbClr val="231F20"/>
                          </a:solidFill>
                          <a:latin typeface="+mn-lt"/>
                          <a:cs typeface="Arial"/>
                        </a:rPr>
                        <a:t>drug</a:t>
                      </a:r>
                      <a:r>
                        <a:rPr sz="1800" dirty="0">
                          <a:solidFill>
                            <a:srgbClr val="231F20"/>
                          </a:solidFill>
                          <a:latin typeface="+mn-lt"/>
                          <a:cs typeface="Arial"/>
                        </a:rPr>
                        <a:t> </a:t>
                      </a:r>
                      <a:r>
                        <a:rPr sz="1800" spc="-10" dirty="0">
                          <a:solidFill>
                            <a:srgbClr val="231F20"/>
                          </a:solidFill>
                          <a:latin typeface="+mn-lt"/>
                          <a:cs typeface="Arial"/>
                        </a:rPr>
                        <a:t>absorption.</a:t>
                      </a:r>
                      <a:r>
                        <a:rPr sz="1600" spc="-15" baseline="34722" dirty="0">
                          <a:solidFill>
                            <a:srgbClr val="231F20"/>
                          </a:solidFill>
                          <a:latin typeface="+mn-lt"/>
                          <a:cs typeface="Arial"/>
                        </a:rPr>
                        <a:t>6,7</a:t>
                      </a:r>
                      <a:endParaRPr sz="1600" baseline="34722" dirty="0">
                        <a:latin typeface="+mn-lt"/>
                        <a:cs typeface="Arial"/>
                      </a:endParaRPr>
                    </a:p>
                  </a:txBody>
                  <a:tcPr marL="0" marR="0" marT="2349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3"/>
                  </a:ext>
                </a:extLst>
              </a:tr>
            </a:tbl>
          </a:graphicData>
        </a:graphic>
      </p:graphicFrame>
      <p:sp>
        <p:nvSpPr>
          <p:cNvPr id="2" name="Footer Placeholder 4">
            <a:extLst>
              <a:ext uri="{FF2B5EF4-FFF2-40B4-BE49-F238E27FC236}">
                <a16:creationId xmlns:a16="http://schemas.microsoft.com/office/drawing/2014/main" id="{E11202AC-8C06-D3FB-EB2A-F20836F55EDC}"/>
              </a:ext>
            </a:extLst>
          </p:cNvPr>
          <p:cNvSpPr>
            <a:spLocks noGrp="1"/>
          </p:cNvSpPr>
          <p:nvPr>
            <p:ph type="ftr" sz="quarter" idx="3"/>
          </p:nvPr>
        </p:nvSpPr>
        <p:spPr>
          <a:xfrm>
            <a:off x="838200" y="6356350"/>
            <a:ext cx="10515600" cy="365125"/>
          </a:xfrm>
        </p:spPr>
        <p:txBody>
          <a:bodyPr/>
          <a:lstStyle/>
          <a:p>
            <a:r>
              <a:rPr lang="en-US" dirty="0"/>
              <a:t>COR, class of recommendation; DOAC, direct oral anticoagulant; LOE, level of evidence.</a:t>
            </a:r>
          </a:p>
          <a:p>
            <a:r>
              <a:rPr lang="en-US" dirty="0" err="1"/>
              <a:t>Joglar</a:t>
            </a:r>
            <a:r>
              <a:rPr lang="en-US" dirty="0"/>
              <a:t> JA, et al. </a:t>
            </a:r>
            <a:r>
              <a:rPr lang="en-US" i="1" dirty="0"/>
              <a:t>Circulation</a:t>
            </a:r>
            <a:r>
              <a:rPr lang="en-US" dirty="0"/>
              <a:t>. 2024;149(1):e1-e156.</a:t>
            </a:r>
          </a:p>
        </p:txBody>
      </p:sp>
    </p:spTree>
    <p:extLst>
      <p:ext uri="{BB962C8B-B14F-4D97-AF65-F5344CB8AC3E}">
        <p14:creationId xmlns:p14="http://schemas.microsoft.com/office/powerpoint/2010/main" val="2686461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11">
            <a:extLst>
              <a:ext uri="{FF2B5EF4-FFF2-40B4-BE49-F238E27FC236}">
                <a16:creationId xmlns:a16="http://schemas.microsoft.com/office/drawing/2014/main" id="{20CC8090-3DC9-74CE-F40A-DF614D626DF6}"/>
              </a:ext>
            </a:extLst>
          </p:cNvPr>
          <p:cNvGraphicFramePr>
            <a:graphicFrameLocks noGrp="1"/>
          </p:cNvGraphicFramePr>
          <p:nvPr>
            <p:extLst>
              <p:ext uri="{D42A27DB-BD31-4B8C-83A1-F6EECF244321}">
                <p14:modId xmlns:p14="http://schemas.microsoft.com/office/powerpoint/2010/main" val="4232887745"/>
              </p:ext>
            </p:extLst>
          </p:nvPr>
        </p:nvGraphicFramePr>
        <p:xfrm>
          <a:off x="1409700" y="637695"/>
          <a:ext cx="9372602" cy="5632515"/>
        </p:xfrm>
        <a:graphic>
          <a:graphicData uri="http://schemas.openxmlformats.org/drawingml/2006/table">
            <a:tbl>
              <a:tblPr firstRow="1" bandRow="1">
                <a:tableStyleId>{2D5ABB26-0587-4C30-8999-92F81FD0307C}</a:tableStyleId>
              </a:tblPr>
              <a:tblGrid>
                <a:gridCol w="1187709">
                  <a:extLst>
                    <a:ext uri="{9D8B030D-6E8A-4147-A177-3AD203B41FA5}">
                      <a16:colId xmlns:a16="http://schemas.microsoft.com/office/drawing/2014/main" val="20000"/>
                    </a:ext>
                  </a:extLst>
                </a:gridCol>
                <a:gridCol w="1187709">
                  <a:extLst>
                    <a:ext uri="{9D8B030D-6E8A-4147-A177-3AD203B41FA5}">
                      <a16:colId xmlns:a16="http://schemas.microsoft.com/office/drawing/2014/main" val="20001"/>
                    </a:ext>
                  </a:extLst>
                </a:gridCol>
                <a:gridCol w="6997184">
                  <a:extLst>
                    <a:ext uri="{9D8B030D-6E8A-4147-A177-3AD203B41FA5}">
                      <a16:colId xmlns:a16="http://schemas.microsoft.com/office/drawing/2014/main" val="20002"/>
                    </a:ext>
                  </a:extLst>
                </a:gridCol>
              </a:tblGrid>
              <a:tr h="1068572">
                <a:tc gridSpan="3">
                  <a:txBody>
                    <a:bodyPr/>
                    <a:lstStyle/>
                    <a:p>
                      <a:pPr marL="52069">
                        <a:lnSpc>
                          <a:spcPct val="100000"/>
                        </a:lnSpc>
                        <a:spcBef>
                          <a:spcPts val="305"/>
                        </a:spcBef>
                      </a:pPr>
                      <a:r>
                        <a:rPr sz="1600" b="1" spc="30" dirty="0">
                          <a:solidFill>
                            <a:srgbClr val="FFFFFF"/>
                          </a:solidFill>
                          <a:latin typeface="+mn-lt"/>
                          <a:cs typeface="Calibri"/>
                        </a:rPr>
                        <a:t>Recommendations</a:t>
                      </a:r>
                      <a:r>
                        <a:rPr sz="1600" b="1" spc="80" dirty="0">
                          <a:solidFill>
                            <a:srgbClr val="FFFFFF"/>
                          </a:solidFill>
                          <a:latin typeface="+mn-lt"/>
                          <a:cs typeface="Calibri"/>
                        </a:rPr>
                        <a:t> </a:t>
                      </a:r>
                      <a:r>
                        <a:rPr sz="1600" b="1" spc="20" dirty="0">
                          <a:solidFill>
                            <a:srgbClr val="FFFFFF"/>
                          </a:solidFill>
                          <a:latin typeface="+mn-lt"/>
                          <a:cs typeface="Calibri"/>
                        </a:rPr>
                        <a:t>for</a:t>
                      </a:r>
                      <a:r>
                        <a:rPr sz="1600" b="1" spc="85" dirty="0">
                          <a:solidFill>
                            <a:srgbClr val="FFFFFF"/>
                          </a:solidFill>
                          <a:latin typeface="+mn-lt"/>
                          <a:cs typeface="Calibri"/>
                        </a:rPr>
                        <a:t> </a:t>
                      </a:r>
                      <a:r>
                        <a:rPr sz="1600" b="1" spc="30" dirty="0">
                          <a:solidFill>
                            <a:srgbClr val="FFFFFF"/>
                          </a:solidFill>
                          <a:latin typeface="+mn-lt"/>
                          <a:cs typeface="Calibri"/>
                        </a:rPr>
                        <a:t>CKD/Kidney</a:t>
                      </a:r>
                      <a:r>
                        <a:rPr sz="1600" b="1" spc="85" dirty="0">
                          <a:solidFill>
                            <a:srgbClr val="FFFFFF"/>
                          </a:solidFill>
                          <a:latin typeface="+mn-lt"/>
                          <a:cs typeface="Calibri"/>
                        </a:rPr>
                        <a:t> </a:t>
                      </a:r>
                      <a:r>
                        <a:rPr sz="1600" b="1" spc="-10" dirty="0">
                          <a:solidFill>
                            <a:srgbClr val="FFFFFF"/>
                          </a:solidFill>
                          <a:latin typeface="+mn-lt"/>
                          <a:cs typeface="Calibri"/>
                        </a:rPr>
                        <a:t>Failure</a:t>
                      </a:r>
                      <a:endParaRPr sz="1600" dirty="0">
                        <a:latin typeface="+mn-lt"/>
                        <a:cs typeface="Calibri"/>
                      </a:endParaRPr>
                    </a:p>
                    <a:p>
                      <a:pPr marL="52069" marR="550545">
                        <a:lnSpc>
                          <a:spcPct val="107200"/>
                        </a:lnSpc>
                      </a:pPr>
                      <a:r>
                        <a:rPr lang="en-US" sz="1600" b="1" spc="20" dirty="0">
                          <a:solidFill>
                            <a:schemeClr val="bg1"/>
                          </a:solidFill>
                          <a:latin typeface="+mn-lt"/>
                          <a:cs typeface="Calibri"/>
                        </a:rPr>
                        <a:t>R</a:t>
                      </a:r>
                      <a:r>
                        <a:rPr sz="1600" b="1" spc="20" dirty="0">
                          <a:solidFill>
                            <a:schemeClr val="bg1"/>
                          </a:solidFill>
                          <a:latin typeface="+mn-lt"/>
                          <a:cs typeface="Calibri"/>
                        </a:rPr>
                        <a:t>eferenced</a:t>
                      </a:r>
                      <a:r>
                        <a:rPr sz="1600" b="1" spc="75" dirty="0">
                          <a:solidFill>
                            <a:schemeClr val="bg1"/>
                          </a:solidFill>
                          <a:latin typeface="+mn-lt"/>
                          <a:cs typeface="Calibri"/>
                        </a:rPr>
                        <a:t> </a:t>
                      </a:r>
                      <a:r>
                        <a:rPr sz="1600" b="1" spc="20" dirty="0">
                          <a:solidFill>
                            <a:schemeClr val="bg1"/>
                          </a:solidFill>
                          <a:latin typeface="+mn-lt"/>
                          <a:cs typeface="Calibri"/>
                        </a:rPr>
                        <a:t>studies</a:t>
                      </a:r>
                      <a:r>
                        <a:rPr sz="1600" b="1" spc="90" dirty="0">
                          <a:solidFill>
                            <a:schemeClr val="bg1"/>
                          </a:solidFill>
                          <a:latin typeface="+mn-lt"/>
                          <a:cs typeface="Calibri"/>
                        </a:rPr>
                        <a:t> </a:t>
                      </a:r>
                      <a:r>
                        <a:rPr sz="1600" b="1" spc="20" dirty="0">
                          <a:solidFill>
                            <a:schemeClr val="bg1"/>
                          </a:solidFill>
                          <a:latin typeface="+mn-lt"/>
                          <a:cs typeface="Calibri"/>
                        </a:rPr>
                        <a:t>that</a:t>
                      </a:r>
                      <a:r>
                        <a:rPr sz="1600" b="1" spc="90" dirty="0">
                          <a:solidFill>
                            <a:schemeClr val="bg1"/>
                          </a:solidFill>
                          <a:latin typeface="+mn-lt"/>
                          <a:cs typeface="Calibri"/>
                        </a:rPr>
                        <a:t> </a:t>
                      </a:r>
                      <a:r>
                        <a:rPr sz="1600" b="1" spc="20" dirty="0">
                          <a:solidFill>
                            <a:schemeClr val="bg1"/>
                          </a:solidFill>
                          <a:latin typeface="+mn-lt"/>
                          <a:cs typeface="Calibri"/>
                        </a:rPr>
                        <a:t>support</a:t>
                      </a:r>
                      <a:r>
                        <a:rPr sz="1600" b="1" spc="85" dirty="0">
                          <a:solidFill>
                            <a:schemeClr val="bg1"/>
                          </a:solidFill>
                          <a:latin typeface="+mn-lt"/>
                          <a:cs typeface="Calibri"/>
                        </a:rPr>
                        <a:t> </a:t>
                      </a:r>
                      <a:r>
                        <a:rPr sz="1600" b="1" spc="20" dirty="0">
                          <a:solidFill>
                            <a:schemeClr val="bg1"/>
                          </a:solidFill>
                          <a:latin typeface="+mn-lt"/>
                          <a:cs typeface="Calibri"/>
                        </a:rPr>
                        <a:t>the</a:t>
                      </a:r>
                      <a:r>
                        <a:rPr sz="1600" b="1" spc="90" dirty="0">
                          <a:solidFill>
                            <a:schemeClr val="bg1"/>
                          </a:solidFill>
                          <a:latin typeface="+mn-lt"/>
                          <a:cs typeface="Calibri"/>
                        </a:rPr>
                        <a:t> </a:t>
                      </a:r>
                      <a:r>
                        <a:rPr sz="1600" b="1" spc="20" dirty="0">
                          <a:solidFill>
                            <a:schemeClr val="bg1"/>
                          </a:solidFill>
                          <a:latin typeface="+mn-lt"/>
                          <a:cs typeface="Calibri"/>
                        </a:rPr>
                        <a:t>recommendations</a:t>
                      </a:r>
                      <a:r>
                        <a:rPr sz="1600" b="1" spc="90" dirty="0">
                          <a:solidFill>
                            <a:schemeClr val="bg1"/>
                          </a:solidFill>
                          <a:latin typeface="+mn-lt"/>
                          <a:cs typeface="Calibri"/>
                        </a:rPr>
                        <a:t> </a:t>
                      </a:r>
                      <a:r>
                        <a:rPr sz="1600" b="1" spc="-25" dirty="0">
                          <a:solidFill>
                            <a:schemeClr val="bg1"/>
                          </a:solidFill>
                          <a:latin typeface="+mn-lt"/>
                          <a:cs typeface="Calibri"/>
                        </a:rPr>
                        <a:t>are</a:t>
                      </a:r>
                      <a:r>
                        <a:rPr sz="1600" b="1" spc="500" dirty="0">
                          <a:solidFill>
                            <a:schemeClr val="bg1"/>
                          </a:solidFill>
                          <a:latin typeface="+mn-lt"/>
                          <a:cs typeface="Calibri"/>
                        </a:rPr>
                        <a:t> </a:t>
                      </a:r>
                      <a:r>
                        <a:rPr sz="1600" b="1" spc="20" dirty="0">
                          <a:solidFill>
                            <a:schemeClr val="bg1"/>
                          </a:solidFill>
                          <a:latin typeface="+mn-lt"/>
                          <a:cs typeface="Calibri"/>
                        </a:rPr>
                        <a:t>summarized</a:t>
                      </a:r>
                      <a:r>
                        <a:rPr sz="1600" b="1" spc="60" dirty="0">
                          <a:solidFill>
                            <a:schemeClr val="bg1"/>
                          </a:solidFill>
                          <a:latin typeface="+mn-lt"/>
                          <a:cs typeface="Calibri"/>
                        </a:rPr>
                        <a:t> </a:t>
                      </a:r>
                      <a:r>
                        <a:rPr sz="1600" b="1" spc="20" dirty="0">
                          <a:solidFill>
                            <a:schemeClr val="bg1"/>
                          </a:solidFill>
                          <a:latin typeface="+mn-lt"/>
                          <a:cs typeface="Calibri"/>
                        </a:rPr>
                        <a:t>in</a:t>
                      </a:r>
                      <a:r>
                        <a:rPr sz="1600" b="1" spc="65" dirty="0">
                          <a:solidFill>
                            <a:schemeClr val="bg1"/>
                          </a:solidFill>
                          <a:latin typeface="+mn-lt"/>
                          <a:cs typeface="Calibri"/>
                        </a:rPr>
                        <a:t> </a:t>
                      </a:r>
                      <a:r>
                        <a:rPr sz="1600" b="1" spc="20" dirty="0">
                          <a:solidFill>
                            <a:schemeClr val="bg1"/>
                          </a:solidFill>
                          <a:latin typeface="+mn-lt"/>
                          <a:cs typeface="Calibri"/>
                        </a:rPr>
                        <a:t>the</a:t>
                      </a:r>
                      <a:r>
                        <a:rPr sz="1600" b="1" spc="60" dirty="0">
                          <a:solidFill>
                            <a:schemeClr val="bg1"/>
                          </a:solidFill>
                          <a:latin typeface="+mn-lt"/>
                          <a:cs typeface="Calibri"/>
                        </a:rPr>
                        <a:t> </a:t>
                      </a:r>
                      <a:r>
                        <a:rPr sz="16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Online</a:t>
                      </a:r>
                      <a:r>
                        <a:rPr sz="16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6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Data</a:t>
                      </a:r>
                      <a:r>
                        <a:rPr sz="16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600" b="1" spc="-10" dirty="0">
                          <a:solidFill>
                            <a:schemeClr val="bg1"/>
                          </a:solidFill>
                          <a:latin typeface="+mn-lt"/>
                          <a:cs typeface="Calibri"/>
                          <a:hlinkClick r:id="rId3">
                            <a:extLst>
                              <a:ext uri="{A12FA001-AC4F-418D-AE19-62706E023703}">
                                <ahyp:hlinkClr xmlns:ahyp="http://schemas.microsoft.com/office/drawing/2018/hyperlinkcolor" val="tx"/>
                              </a:ext>
                            </a:extLst>
                          </a:hlinkClick>
                        </a:rPr>
                        <a:t>Supplement</a:t>
                      </a:r>
                      <a:r>
                        <a:rPr sz="1600" b="1" spc="-10" dirty="0">
                          <a:solidFill>
                            <a:schemeClr val="bg1"/>
                          </a:solidFill>
                          <a:latin typeface="+mn-lt"/>
                          <a:cs typeface="Calibri"/>
                        </a:rPr>
                        <a:t>.</a:t>
                      </a:r>
                      <a:endParaRPr sz="1600" dirty="0">
                        <a:solidFill>
                          <a:schemeClr val="bg1"/>
                        </a:solidFill>
                        <a:latin typeface="+mn-lt"/>
                        <a:cs typeface="Calibri"/>
                      </a:endParaRPr>
                    </a:p>
                  </a:txBody>
                  <a:tcPr marL="18288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581700">
                <a:tc>
                  <a:txBody>
                    <a:bodyPr/>
                    <a:lstStyle/>
                    <a:p>
                      <a:pPr algn="ctr">
                        <a:lnSpc>
                          <a:spcPct val="100000"/>
                        </a:lnSpc>
                        <a:spcBef>
                          <a:spcPts val="305"/>
                        </a:spcBef>
                      </a:pPr>
                      <a:r>
                        <a:rPr sz="1600" b="1" spc="50" dirty="0">
                          <a:solidFill>
                            <a:schemeClr val="bg1"/>
                          </a:solidFill>
                          <a:latin typeface="+mn-lt"/>
                          <a:cs typeface="Calibri"/>
                        </a:rPr>
                        <a:t>COR</a:t>
                      </a:r>
                      <a:endParaRPr sz="1600" dirty="0">
                        <a:solidFill>
                          <a:schemeClr val="bg1"/>
                        </a:solidFill>
                        <a:latin typeface="+mn-lt"/>
                        <a:cs typeface="Calibri"/>
                      </a:endParaRPr>
                    </a:p>
                  </a:txBody>
                  <a:tcPr marL="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algn="ctr">
                        <a:lnSpc>
                          <a:spcPct val="100000"/>
                        </a:lnSpc>
                        <a:spcBef>
                          <a:spcPts val="305"/>
                        </a:spcBef>
                      </a:pPr>
                      <a:r>
                        <a:rPr sz="1600" b="1" spc="40" dirty="0">
                          <a:solidFill>
                            <a:schemeClr val="bg1"/>
                          </a:solidFill>
                          <a:latin typeface="+mn-lt"/>
                          <a:cs typeface="Calibri"/>
                        </a:rPr>
                        <a:t>LOE</a:t>
                      </a:r>
                      <a:endParaRPr sz="1600" dirty="0">
                        <a:solidFill>
                          <a:schemeClr val="bg1"/>
                        </a:solidFill>
                        <a:latin typeface="+mn-lt"/>
                        <a:cs typeface="Calibri"/>
                      </a:endParaRPr>
                    </a:p>
                  </a:txBody>
                  <a:tcPr marL="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marL="52069">
                        <a:lnSpc>
                          <a:spcPct val="100000"/>
                        </a:lnSpc>
                        <a:spcBef>
                          <a:spcPts val="305"/>
                        </a:spcBef>
                      </a:pPr>
                      <a:r>
                        <a:rPr sz="1600" b="1" spc="-10" dirty="0">
                          <a:solidFill>
                            <a:schemeClr val="bg1"/>
                          </a:solidFill>
                          <a:latin typeface="+mn-lt"/>
                          <a:cs typeface="Calibri"/>
                        </a:rPr>
                        <a:t>Recommendations</a:t>
                      </a:r>
                      <a:endParaRPr sz="1600" dirty="0">
                        <a:solidFill>
                          <a:schemeClr val="bg1"/>
                        </a:solidFill>
                        <a:latin typeface="+mn-lt"/>
                        <a:cs typeface="Calibri"/>
                      </a:endParaRPr>
                    </a:p>
                  </a:txBody>
                  <a:tcPr marL="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extLst>
                  <a:ext uri="{0D108BD9-81ED-4DB2-BD59-A6C34878D82A}">
                    <a16:rowId xmlns:a16="http://schemas.microsoft.com/office/drawing/2014/main" val="10001"/>
                  </a:ext>
                </a:extLst>
              </a:tr>
              <a:tr h="1326823">
                <a:tc>
                  <a:txBody>
                    <a:bodyPr/>
                    <a:lstStyle/>
                    <a:p>
                      <a:pPr algn="ctr">
                        <a:lnSpc>
                          <a:spcPct val="100000"/>
                        </a:lnSpc>
                      </a:pPr>
                      <a:r>
                        <a:rPr sz="1600" b="1" spc="-50" dirty="0">
                          <a:solidFill>
                            <a:srgbClr val="231F20"/>
                          </a:solidFill>
                          <a:latin typeface="+mn-lt"/>
                          <a:cs typeface="Gill Sans MT"/>
                        </a:rPr>
                        <a:t>1</a:t>
                      </a:r>
                      <a:endParaRPr sz="1600" dirty="0">
                        <a:latin typeface="+mn-lt"/>
                        <a:cs typeface="Gill Sans MT"/>
                      </a:endParaRPr>
                    </a:p>
                  </a:txBody>
                  <a:tcPr marL="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3">
                        <a:lumMod val="20000"/>
                        <a:lumOff val="80000"/>
                      </a:schemeClr>
                    </a:solidFill>
                  </a:tcPr>
                </a:tc>
                <a:tc>
                  <a:txBody>
                    <a:bodyPr/>
                    <a:lstStyle/>
                    <a:p>
                      <a:pPr algn="ctr">
                        <a:lnSpc>
                          <a:spcPct val="100000"/>
                        </a:lnSpc>
                      </a:pPr>
                      <a:r>
                        <a:rPr sz="1600" b="1" dirty="0">
                          <a:solidFill>
                            <a:schemeClr val="bg1"/>
                          </a:solidFill>
                          <a:latin typeface="+mn-lt"/>
                          <a:cs typeface="Gill Sans MT"/>
                        </a:rPr>
                        <a:t>B-</a:t>
                      </a:r>
                      <a:r>
                        <a:rPr sz="1600" b="1" spc="-50" dirty="0">
                          <a:solidFill>
                            <a:schemeClr val="bg1"/>
                          </a:solidFill>
                          <a:latin typeface="+mn-lt"/>
                          <a:cs typeface="Gill Sans MT"/>
                        </a:rPr>
                        <a:t>R</a:t>
                      </a:r>
                      <a:endParaRPr sz="1600" dirty="0">
                        <a:solidFill>
                          <a:schemeClr val="bg1"/>
                        </a:solidFill>
                        <a:latin typeface="+mn-lt"/>
                        <a:cs typeface="Gill Sans MT"/>
                      </a:endParaRPr>
                    </a:p>
                  </a:txBody>
                  <a:tcPr marL="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solidFill>
                  </a:tcPr>
                </a:tc>
                <a:tc>
                  <a:txBody>
                    <a:bodyPr/>
                    <a:lstStyle/>
                    <a:p>
                      <a:pPr marL="396240" marR="111125" indent="-342900">
                        <a:lnSpc>
                          <a:spcPct val="107200"/>
                        </a:lnSpc>
                        <a:spcBef>
                          <a:spcPts val="229"/>
                        </a:spcBef>
                        <a:buFont typeface="+mj-lt"/>
                        <a:buAutoNum type="arabicPeriod"/>
                      </a:pPr>
                      <a:r>
                        <a:rPr sz="1600" spc="-40" dirty="0">
                          <a:solidFill>
                            <a:srgbClr val="231F20"/>
                          </a:solidFill>
                          <a:latin typeface="+mn-lt"/>
                          <a:cs typeface="Arial"/>
                        </a:rPr>
                        <a:t>For</a:t>
                      </a:r>
                      <a:r>
                        <a:rPr sz="1600" spc="-10" dirty="0">
                          <a:solidFill>
                            <a:srgbClr val="231F20"/>
                          </a:solidFill>
                          <a:latin typeface="+mn-lt"/>
                          <a:cs typeface="Arial"/>
                        </a:rPr>
                        <a:t> </a:t>
                      </a:r>
                      <a:r>
                        <a:rPr sz="1600" spc="-20" dirty="0">
                          <a:solidFill>
                            <a:srgbClr val="231F20"/>
                          </a:solidFill>
                          <a:latin typeface="+mn-lt"/>
                          <a:cs typeface="Arial"/>
                        </a:rPr>
                        <a:t>patients</a:t>
                      </a:r>
                      <a:r>
                        <a:rPr sz="1600" spc="-15" dirty="0">
                          <a:solidFill>
                            <a:srgbClr val="231F20"/>
                          </a:solidFill>
                          <a:latin typeface="+mn-lt"/>
                          <a:cs typeface="Arial"/>
                        </a:rPr>
                        <a:t> </a:t>
                      </a:r>
                      <a:r>
                        <a:rPr sz="1600" spc="-10" dirty="0">
                          <a:solidFill>
                            <a:srgbClr val="231F20"/>
                          </a:solidFill>
                          <a:latin typeface="+mn-lt"/>
                          <a:cs typeface="Arial"/>
                        </a:rPr>
                        <a:t>with</a:t>
                      </a:r>
                      <a:r>
                        <a:rPr sz="1600" spc="-15" dirty="0">
                          <a:solidFill>
                            <a:srgbClr val="231F20"/>
                          </a:solidFill>
                          <a:latin typeface="+mn-lt"/>
                          <a:cs typeface="Arial"/>
                        </a:rPr>
                        <a:t> </a:t>
                      </a:r>
                      <a:r>
                        <a:rPr sz="1600" dirty="0">
                          <a:solidFill>
                            <a:srgbClr val="231F20"/>
                          </a:solidFill>
                          <a:latin typeface="+mn-lt"/>
                          <a:cs typeface="Arial"/>
                        </a:rPr>
                        <a:t>AF</a:t>
                      </a:r>
                      <a:r>
                        <a:rPr sz="1600" spc="-15" dirty="0">
                          <a:solidFill>
                            <a:srgbClr val="231F20"/>
                          </a:solidFill>
                          <a:latin typeface="+mn-lt"/>
                          <a:cs typeface="Arial"/>
                        </a:rPr>
                        <a:t> </a:t>
                      </a:r>
                      <a:r>
                        <a:rPr sz="1600" dirty="0">
                          <a:solidFill>
                            <a:srgbClr val="231F20"/>
                          </a:solidFill>
                          <a:latin typeface="+mn-lt"/>
                          <a:cs typeface="Arial"/>
                        </a:rPr>
                        <a:t>at</a:t>
                      </a:r>
                      <a:r>
                        <a:rPr sz="1600" spc="-15" dirty="0">
                          <a:solidFill>
                            <a:srgbClr val="231F20"/>
                          </a:solidFill>
                          <a:latin typeface="+mn-lt"/>
                          <a:cs typeface="Arial"/>
                        </a:rPr>
                        <a:t> </a:t>
                      </a:r>
                      <a:r>
                        <a:rPr sz="1600" spc="-30" dirty="0">
                          <a:solidFill>
                            <a:srgbClr val="231F20"/>
                          </a:solidFill>
                          <a:latin typeface="+mn-lt"/>
                          <a:cs typeface="Arial"/>
                        </a:rPr>
                        <a:t>elevated</a:t>
                      </a:r>
                      <a:r>
                        <a:rPr sz="1600" spc="-15" dirty="0">
                          <a:solidFill>
                            <a:srgbClr val="231F20"/>
                          </a:solidFill>
                          <a:latin typeface="+mn-lt"/>
                          <a:cs typeface="Arial"/>
                        </a:rPr>
                        <a:t> </a:t>
                      </a:r>
                      <a:r>
                        <a:rPr sz="1600" spc="-10" dirty="0">
                          <a:solidFill>
                            <a:srgbClr val="231F20"/>
                          </a:solidFill>
                          <a:latin typeface="+mn-lt"/>
                          <a:cs typeface="Arial"/>
                        </a:rPr>
                        <a:t>risk</a:t>
                      </a:r>
                      <a:r>
                        <a:rPr sz="1600" spc="-15" dirty="0">
                          <a:solidFill>
                            <a:srgbClr val="231F20"/>
                          </a:solidFill>
                          <a:latin typeface="+mn-lt"/>
                          <a:cs typeface="Arial"/>
                        </a:rPr>
                        <a:t> </a:t>
                      </a:r>
                      <a:r>
                        <a:rPr sz="1600" dirty="0">
                          <a:solidFill>
                            <a:srgbClr val="231F20"/>
                          </a:solidFill>
                          <a:latin typeface="+mn-lt"/>
                          <a:cs typeface="Arial"/>
                        </a:rPr>
                        <a:t>for</a:t>
                      </a:r>
                      <a:r>
                        <a:rPr sz="1600" spc="-10" dirty="0">
                          <a:solidFill>
                            <a:srgbClr val="231F20"/>
                          </a:solidFill>
                          <a:latin typeface="+mn-lt"/>
                          <a:cs typeface="Arial"/>
                        </a:rPr>
                        <a:t> </a:t>
                      </a:r>
                      <a:r>
                        <a:rPr sz="1600" spc="-20" dirty="0">
                          <a:solidFill>
                            <a:srgbClr val="231F20"/>
                          </a:solidFill>
                          <a:latin typeface="+mn-lt"/>
                          <a:cs typeface="Arial"/>
                        </a:rPr>
                        <a:t>stroke</a:t>
                      </a:r>
                      <a:r>
                        <a:rPr sz="1600" spc="-15" dirty="0">
                          <a:solidFill>
                            <a:srgbClr val="231F20"/>
                          </a:solidFill>
                          <a:latin typeface="+mn-lt"/>
                          <a:cs typeface="Arial"/>
                        </a:rPr>
                        <a:t> </a:t>
                      </a:r>
                      <a:r>
                        <a:rPr sz="1600" spc="-25" dirty="0">
                          <a:solidFill>
                            <a:srgbClr val="231F20"/>
                          </a:solidFill>
                          <a:latin typeface="+mn-lt"/>
                          <a:cs typeface="Arial"/>
                        </a:rPr>
                        <a:t>and</a:t>
                      </a:r>
                      <a:r>
                        <a:rPr lang="en-US" sz="1600" spc="-25" dirty="0">
                          <a:solidFill>
                            <a:srgbClr val="231F20"/>
                          </a:solidFill>
                          <a:latin typeface="+mn-lt"/>
                          <a:cs typeface="Arial"/>
                        </a:rPr>
                        <a:t> C</a:t>
                      </a:r>
                      <a:r>
                        <a:rPr sz="1600" dirty="0">
                          <a:solidFill>
                            <a:srgbClr val="231F20"/>
                          </a:solidFill>
                          <a:latin typeface="+mn-lt"/>
                          <a:cs typeface="Arial"/>
                        </a:rPr>
                        <a:t>KD</a:t>
                      </a:r>
                      <a:r>
                        <a:rPr sz="1600" spc="-20" dirty="0">
                          <a:solidFill>
                            <a:srgbClr val="231F20"/>
                          </a:solidFill>
                          <a:latin typeface="+mn-lt"/>
                          <a:cs typeface="Arial"/>
                        </a:rPr>
                        <a:t> stage</a:t>
                      </a:r>
                      <a:r>
                        <a:rPr sz="1600" spc="-15" dirty="0">
                          <a:solidFill>
                            <a:srgbClr val="231F20"/>
                          </a:solidFill>
                          <a:latin typeface="+mn-lt"/>
                          <a:cs typeface="Arial"/>
                        </a:rPr>
                        <a:t> </a:t>
                      </a:r>
                      <a:r>
                        <a:rPr sz="1600" spc="-20" dirty="0">
                          <a:solidFill>
                            <a:srgbClr val="231F20"/>
                          </a:solidFill>
                          <a:latin typeface="+mn-lt"/>
                          <a:cs typeface="Arial"/>
                        </a:rPr>
                        <a:t>3,</a:t>
                      </a:r>
                      <a:r>
                        <a:rPr sz="1600" spc="-10" dirty="0">
                          <a:solidFill>
                            <a:srgbClr val="231F20"/>
                          </a:solidFill>
                          <a:latin typeface="+mn-lt"/>
                          <a:cs typeface="Arial"/>
                        </a:rPr>
                        <a:t> </a:t>
                      </a:r>
                      <a:r>
                        <a:rPr sz="1600" spc="-20" dirty="0">
                          <a:solidFill>
                            <a:srgbClr val="231F20"/>
                          </a:solidFill>
                          <a:latin typeface="+mn-lt"/>
                          <a:cs typeface="Arial"/>
                        </a:rPr>
                        <a:t>treatment</a:t>
                      </a:r>
                      <a:r>
                        <a:rPr sz="1600" spc="-15" dirty="0">
                          <a:solidFill>
                            <a:srgbClr val="231F20"/>
                          </a:solidFill>
                          <a:latin typeface="+mn-lt"/>
                          <a:cs typeface="Arial"/>
                        </a:rPr>
                        <a:t> </a:t>
                      </a:r>
                      <a:r>
                        <a:rPr sz="1600" spc="-10" dirty="0">
                          <a:solidFill>
                            <a:srgbClr val="231F20"/>
                          </a:solidFill>
                          <a:latin typeface="+mn-lt"/>
                          <a:cs typeface="Arial"/>
                        </a:rPr>
                        <a:t>with </a:t>
                      </a:r>
                      <a:r>
                        <a:rPr sz="1600" spc="-20" dirty="0">
                          <a:solidFill>
                            <a:srgbClr val="231F20"/>
                          </a:solidFill>
                          <a:latin typeface="+mn-lt"/>
                          <a:cs typeface="Arial"/>
                        </a:rPr>
                        <a:t>warfarin</a:t>
                      </a:r>
                      <a:r>
                        <a:rPr sz="1600" spc="-15" dirty="0">
                          <a:solidFill>
                            <a:srgbClr val="231F20"/>
                          </a:solidFill>
                          <a:latin typeface="+mn-lt"/>
                          <a:cs typeface="Arial"/>
                        </a:rPr>
                        <a:t> </a:t>
                      </a:r>
                      <a:r>
                        <a:rPr sz="1600" spc="-55" dirty="0">
                          <a:solidFill>
                            <a:srgbClr val="231F20"/>
                          </a:solidFill>
                          <a:latin typeface="+mn-lt"/>
                          <a:cs typeface="Arial"/>
                        </a:rPr>
                        <a:t>or,</a:t>
                      </a:r>
                      <a:r>
                        <a:rPr sz="1600" spc="-5" dirty="0">
                          <a:solidFill>
                            <a:srgbClr val="231F20"/>
                          </a:solidFill>
                          <a:latin typeface="+mn-lt"/>
                          <a:cs typeface="Arial"/>
                        </a:rPr>
                        <a:t> </a:t>
                      </a:r>
                      <a:r>
                        <a:rPr sz="1600" spc="-40" dirty="0">
                          <a:solidFill>
                            <a:srgbClr val="231F20"/>
                          </a:solidFill>
                          <a:latin typeface="+mn-lt"/>
                          <a:cs typeface="Arial"/>
                        </a:rPr>
                        <a:t>preferably</a:t>
                      </a:r>
                      <a:r>
                        <a:rPr lang="en-US" sz="1600" spc="-40" dirty="0">
                          <a:solidFill>
                            <a:srgbClr val="231F20"/>
                          </a:solidFill>
                          <a:latin typeface="+mn-lt"/>
                          <a:cs typeface="Arial"/>
                        </a:rPr>
                        <a:t>, </a:t>
                      </a:r>
                      <a:r>
                        <a:rPr sz="1600" spc="-30" dirty="0">
                          <a:solidFill>
                            <a:srgbClr val="231F20"/>
                          </a:solidFill>
                          <a:latin typeface="+mn-lt"/>
                          <a:cs typeface="Arial"/>
                        </a:rPr>
                        <a:t>evidence-</a:t>
                      </a:r>
                      <a:r>
                        <a:rPr sz="1600" spc="-25" dirty="0">
                          <a:solidFill>
                            <a:srgbClr val="231F20"/>
                          </a:solidFill>
                          <a:latin typeface="+mn-lt"/>
                          <a:cs typeface="Arial"/>
                        </a:rPr>
                        <a:t>based</a:t>
                      </a:r>
                      <a:r>
                        <a:rPr sz="1600" spc="-15" dirty="0">
                          <a:solidFill>
                            <a:srgbClr val="231F20"/>
                          </a:solidFill>
                          <a:latin typeface="+mn-lt"/>
                          <a:cs typeface="Arial"/>
                        </a:rPr>
                        <a:t> </a:t>
                      </a:r>
                      <a:r>
                        <a:rPr sz="1600" spc="-25" dirty="0">
                          <a:solidFill>
                            <a:srgbClr val="231F20"/>
                          </a:solidFill>
                          <a:latin typeface="+mn-lt"/>
                          <a:cs typeface="Arial"/>
                        </a:rPr>
                        <a:t>doses</a:t>
                      </a:r>
                      <a:r>
                        <a:rPr sz="1600" spc="-10" dirty="0">
                          <a:solidFill>
                            <a:srgbClr val="231F20"/>
                          </a:solidFill>
                          <a:latin typeface="+mn-lt"/>
                          <a:cs typeface="Arial"/>
                        </a:rPr>
                        <a:t> </a:t>
                      </a:r>
                      <a:r>
                        <a:rPr sz="1600" dirty="0">
                          <a:solidFill>
                            <a:srgbClr val="231F20"/>
                          </a:solidFill>
                          <a:latin typeface="+mn-lt"/>
                          <a:cs typeface="Arial"/>
                        </a:rPr>
                        <a:t>of</a:t>
                      </a:r>
                      <a:r>
                        <a:rPr sz="1600" spc="-10" dirty="0">
                          <a:solidFill>
                            <a:srgbClr val="231F20"/>
                          </a:solidFill>
                          <a:latin typeface="+mn-lt"/>
                          <a:cs typeface="Arial"/>
                        </a:rPr>
                        <a:t> direct </a:t>
                      </a:r>
                      <a:r>
                        <a:rPr sz="1600" spc="-20" dirty="0">
                          <a:solidFill>
                            <a:srgbClr val="231F20"/>
                          </a:solidFill>
                          <a:latin typeface="+mn-lt"/>
                          <a:cs typeface="Arial"/>
                        </a:rPr>
                        <a:t>thrombin</a:t>
                      </a:r>
                      <a:r>
                        <a:rPr sz="1600" spc="-10" dirty="0">
                          <a:solidFill>
                            <a:srgbClr val="231F20"/>
                          </a:solidFill>
                          <a:latin typeface="+mn-lt"/>
                          <a:cs typeface="Arial"/>
                        </a:rPr>
                        <a:t> </a:t>
                      </a:r>
                      <a:r>
                        <a:rPr sz="1600" dirty="0">
                          <a:solidFill>
                            <a:srgbClr val="231F20"/>
                          </a:solidFill>
                          <a:latin typeface="+mn-lt"/>
                          <a:cs typeface="Arial"/>
                        </a:rPr>
                        <a:t>or</a:t>
                      </a:r>
                      <a:r>
                        <a:rPr sz="1600" spc="-10" dirty="0">
                          <a:solidFill>
                            <a:srgbClr val="231F20"/>
                          </a:solidFill>
                          <a:latin typeface="+mn-lt"/>
                          <a:cs typeface="Arial"/>
                        </a:rPr>
                        <a:t> facto</a:t>
                      </a:r>
                      <a:r>
                        <a:rPr lang="en-US" sz="1600" spc="-10" dirty="0">
                          <a:solidFill>
                            <a:srgbClr val="231F20"/>
                          </a:solidFill>
                          <a:latin typeface="+mn-lt"/>
                          <a:cs typeface="Arial"/>
                        </a:rPr>
                        <a:t>r </a:t>
                      </a:r>
                      <a:r>
                        <a:rPr sz="1600" spc="-10" dirty="0">
                          <a:solidFill>
                            <a:srgbClr val="231F20"/>
                          </a:solidFill>
                          <a:latin typeface="+mn-lt"/>
                          <a:cs typeface="Arial"/>
                        </a:rPr>
                        <a:t>Xa</a:t>
                      </a:r>
                      <a:r>
                        <a:rPr sz="1600" spc="-5" dirty="0">
                          <a:solidFill>
                            <a:srgbClr val="231F20"/>
                          </a:solidFill>
                          <a:latin typeface="+mn-lt"/>
                          <a:cs typeface="Arial"/>
                        </a:rPr>
                        <a:t> </a:t>
                      </a:r>
                      <a:r>
                        <a:rPr sz="1600" spc="-20" dirty="0">
                          <a:solidFill>
                            <a:srgbClr val="231F20"/>
                          </a:solidFill>
                          <a:latin typeface="+mn-lt"/>
                          <a:cs typeface="Arial"/>
                        </a:rPr>
                        <a:t>inhibitors</a:t>
                      </a:r>
                      <a:r>
                        <a:rPr sz="1600" dirty="0">
                          <a:solidFill>
                            <a:srgbClr val="231F20"/>
                          </a:solidFill>
                          <a:latin typeface="+mn-lt"/>
                          <a:cs typeface="Arial"/>
                        </a:rPr>
                        <a:t> </a:t>
                      </a:r>
                      <a:r>
                        <a:rPr sz="1600" spc="-50" dirty="0">
                          <a:solidFill>
                            <a:srgbClr val="231F20"/>
                          </a:solidFill>
                          <a:latin typeface="+mn-lt"/>
                          <a:cs typeface="Arial"/>
                        </a:rPr>
                        <a:t>(Table</a:t>
                      </a:r>
                      <a:r>
                        <a:rPr sz="1600" dirty="0">
                          <a:solidFill>
                            <a:srgbClr val="231F20"/>
                          </a:solidFill>
                          <a:latin typeface="+mn-lt"/>
                          <a:cs typeface="Arial"/>
                        </a:rPr>
                        <a:t> 19) is</a:t>
                      </a:r>
                      <a:r>
                        <a:rPr lang="en-US" sz="1600" dirty="0">
                          <a:solidFill>
                            <a:srgbClr val="231F20"/>
                          </a:solidFill>
                          <a:latin typeface="+mn-lt"/>
                          <a:cs typeface="Arial"/>
                        </a:rPr>
                        <a:t> </a:t>
                      </a:r>
                      <a:r>
                        <a:rPr sz="1600" spc="-30" dirty="0">
                          <a:solidFill>
                            <a:srgbClr val="231F20"/>
                          </a:solidFill>
                          <a:latin typeface="+mn-lt"/>
                          <a:cs typeface="Arial"/>
                        </a:rPr>
                        <a:t>recommended</a:t>
                      </a:r>
                      <a:r>
                        <a:rPr sz="1600" dirty="0">
                          <a:solidFill>
                            <a:srgbClr val="231F20"/>
                          </a:solidFill>
                          <a:latin typeface="+mn-lt"/>
                          <a:cs typeface="Arial"/>
                        </a:rPr>
                        <a:t> to</a:t>
                      </a:r>
                      <a:r>
                        <a:rPr sz="1600" spc="-5" dirty="0">
                          <a:solidFill>
                            <a:srgbClr val="231F20"/>
                          </a:solidFill>
                          <a:latin typeface="+mn-lt"/>
                          <a:cs typeface="Arial"/>
                        </a:rPr>
                        <a:t> </a:t>
                      </a:r>
                      <a:r>
                        <a:rPr sz="1600" spc="-10" dirty="0">
                          <a:solidFill>
                            <a:srgbClr val="231F20"/>
                          </a:solidFill>
                          <a:latin typeface="+mn-lt"/>
                          <a:cs typeface="Arial"/>
                        </a:rPr>
                        <a:t>reduc</a:t>
                      </a:r>
                      <a:r>
                        <a:rPr lang="en-US" sz="1600" spc="-10" dirty="0">
                          <a:solidFill>
                            <a:srgbClr val="231F20"/>
                          </a:solidFill>
                          <a:latin typeface="+mn-lt"/>
                          <a:cs typeface="Arial"/>
                        </a:rPr>
                        <a:t>e </a:t>
                      </a:r>
                      <a:r>
                        <a:rPr sz="1600" spc="-10" dirty="0">
                          <a:solidFill>
                            <a:srgbClr val="231F20"/>
                          </a:solidFill>
                          <a:latin typeface="+mn-lt"/>
                          <a:cs typeface="Arial"/>
                        </a:rPr>
                        <a:t>the</a:t>
                      </a:r>
                      <a:r>
                        <a:rPr sz="1600" spc="-20" dirty="0">
                          <a:solidFill>
                            <a:srgbClr val="231F20"/>
                          </a:solidFill>
                          <a:latin typeface="+mn-lt"/>
                          <a:cs typeface="Arial"/>
                        </a:rPr>
                        <a:t> </a:t>
                      </a:r>
                      <a:r>
                        <a:rPr sz="1600" spc="-10" dirty="0">
                          <a:solidFill>
                            <a:srgbClr val="231F20"/>
                          </a:solidFill>
                          <a:latin typeface="+mn-lt"/>
                          <a:cs typeface="Arial"/>
                        </a:rPr>
                        <a:t>risk</a:t>
                      </a:r>
                      <a:r>
                        <a:rPr sz="1600" spc="-20" dirty="0">
                          <a:solidFill>
                            <a:srgbClr val="231F20"/>
                          </a:solidFill>
                          <a:latin typeface="+mn-lt"/>
                          <a:cs typeface="Arial"/>
                        </a:rPr>
                        <a:t> </a:t>
                      </a:r>
                      <a:r>
                        <a:rPr sz="1600" dirty="0">
                          <a:solidFill>
                            <a:srgbClr val="231F20"/>
                          </a:solidFill>
                          <a:latin typeface="+mn-lt"/>
                          <a:cs typeface="Arial"/>
                        </a:rPr>
                        <a:t>of</a:t>
                      </a:r>
                      <a:r>
                        <a:rPr sz="1600" spc="-15" dirty="0">
                          <a:solidFill>
                            <a:srgbClr val="231F20"/>
                          </a:solidFill>
                          <a:latin typeface="+mn-lt"/>
                          <a:cs typeface="Arial"/>
                        </a:rPr>
                        <a:t> </a:t>
                      </a:r>
                      <a:r>
                        <a:rPr sz="1600" spc="-10" dirty="0">
                          <a:solidFill>
                            <a:srgbClr val="231F20"/>
                          </a:solidFill>
                          <a:latin typeface="+mn-lt"/>
                          <a:cs typeface="Arial"/>
                        </a:rPr>
                        <a:t>stroke.</a:t>
                      </a:r>
                      <a:r>
                        <a:rPr sz="1400" spc="-15" baseline="34722" dirty="0">
                          <a:solidFill>
                            <a:srgbClr val="231F20"/>
                          </a:solidFill>
                          <a:latin typeface="+mn-lt"/>
                          <a:cs typeface="Arial"/>
                        </a:rPr>
                        <a:t>1–3</a:t>
                      </a:r>
                      <a:endParaRPr sz="1400" baseline="34722" dirty="0">
                        <a:latin typeface="+mn-lt"/>
                        <a:cs typeface="Arial"/>
                      </a:endParaRPr>
                    </a:p>
                  </a:txBody>
                  <a:tcPr marL="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2"/>
                  </a:ext>
                </a:extLst>
              </a:tr>
              <a:tr h="1077842">
                <a:tc>
                  <a:txBody>
                    <a:bodyPr/>
                    <a:lstStyle/>
                    <a:p>
                      <a:pPr algn="ctr">
                        <a:lnSpc>
                          <a:spcPct val="100000"/>
                        </a:lnSpc>
                      </a:pPr>
                      <a:r>
                        <a:rPr sz="1600" b="1" spc="-25" dirty="0">
                          <a:solidFill>
                            <a:schemeClr val="bg1"/>
                          </a:solidFill>
                          <a:latin typeface="+mn-lt"/>
                          <a:cs typeface="Gill Sans MT"/>
                        </a:rPr>
                        <a:t>2a</a:t>
                      </a:r>
                      <a:endParaRPr sz="1600" dirty="0">
                        <a:solidFill>
                          <a:schemeClr val="bg1"/>
                        </a:solidFill>
                        <a:latin typeface="+mn-lt"/>
                        <a:cs typeface="Gill Sans MT"/>
                      </a:endParaRPr>
                    </a:p>
                  </a:txBody>
                  <a:tcPr marL="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solidFill>
                  </a:tcPr>
                </a:tc>
                <a:tc>
                  <a:txBody>
                    <a:bodyPr/>
                    <a:lstStyle/>
                    <a:p>
                      <a:pPr algn="ctr">
                        <a:lnSpc>
                          <a:spcPct val="100000"/>
                        </a:lnSpc>
                      </a:pPr>
                      <a:r>
                        <a:rPr sz="1600" b="1" spc="-25" dirty="0">
                          <a:solidFill>
                            <a:schemeClr val="bg1"/>
                          </a:solidFill>
                          <a:latin typeface="+mn-lt"/>
                          <a:cs typeface="Gill Sans MT"/>
                        </a:rPr>
                        <a:t>B-NR</a:t>
                      </a:r>
                      <a:endParaRPr sz="1600" dirty="0">
                        <a:solidFill>
                          <a:schemeClr val="bg1"/>
                        </a:solidFill>
                        <a:latin typeface="+mn-lt"/>
                        <a:cs typeface="Gill Sans MT"/>
                      </a:endParaRPr>
                    </a:p>
                  </a:txBody>
                  <a:tcPr marL="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solidFill>
                  </a:tcPr>
                </a:tc>
                <a:tc>
                  <a:txBody>
                    <a:bodyPr/>
                    <a:lstStyle/>
                    <a:p>
                      <a:pPr marL="396240" marR="131445" indent="-342900">
                        <a:lnSpc>
                          <a:spcPct val="107200"/>
                        </a:lnSpc>
                        <a:spcBef>
                          <a:spcPts val="185"/>
                        </a:spcBef>
                        <a:buFont typeface="+mj-lt"/>
                        <a:buAutoNum type="arabicPeriod" startAt="2"/>
                      </a:pPr>
                      <a:r>
                        <a:rPr sz="1600" spc="-40" dirty="0">
                          <a:solidFill>
                            <a:srgbClr val="231F20"/>
                          </a:solidFill>
                          <a:latin typeface="+mn-lt"/>
                          <a:cs typeface="Arial"/>
                        </a:rPr>
                        <a:t>For</a:t>
                      </a:r>
                      <a:r>
                        <a:rPr sz="1600" spc="-10" dirty="0">
                          <a:solidFill>
                            <a:srgbClr val="231F20"/>
                          </a:solidFill>
                          <a:latin typeface="+mn-lt"/>
                          <a:cs typeface="Arial"/>
                        </a:rPr>
                        <a:t> </a:t>
                      </a:r>
                      <a:r>
                        <a:rPr sz="1600" spc="-20" dirty="0">
                          <a:solidFill>
                            <a:srgbClr val="231F20"/>
                          </a:solidFill>
                          <a:latin typeface="+mn-lt"/>
                          <a:cs typeface="Arial"/>
                        </a:rPr>
                        <a:t>patients</a:t>
                      </a:r>
                      <a:r>
                        <a:rPr sz="1600" spc="-15" dirty="0">
                          <a:solidFill>
                            <a:srgbClr val="231F20"/>
                          </a:solidFill>
                          <a:latin typeface="+mn-lt"/>
                          <a:cs typeface="Arial"/>
                        </a:rPr>
                        <a:t> </a:t>
                      </a:r>
                      <a:r>
                        <a:rPr sz="1600" spc="-10" dirty="0">
                          <a:solidFill>
                            <a:srgbClr val="231F20"/>
                          </a:solidFill>
                          <a:latin typeface="+mn-lt"/>
                          <a:cs typeface="Arial"/>
                        </a:rPr>
                        <a:t>with</a:t>
                      </a:r>
                      <a:r>
                        <a:rPr sz="1600" spc="-15" dirty="0">
                          <a:solidFill>
                            <a:srgbClr val="231F20"/>
                          </a:solidFill>
                          <a:latin typeface="+mn-lt"/>
                          <a:cs typeface="Arial"/>
                        </a:rPr>
                        <a:t> </a:t>
                      </a:r>
                      <a:r>
                        <a:rPr sz="1600" dirty="0">
                          <a:solidFill>
                            <a:srgbClr val="231F20"/>
                          </a:solidFill>
                          <a:latin typeface="+mn-lt"/>
                          <a:cs typeface="Arial"/>
                        </a:rPr>
                        <a:t>AF</a:t>
                      </a:r>
                      <a:r>
                        <a:rPr sz="1600" spc="-15" dirty="0">
                          <a:solidFill>
                            <a:srgbClr val="231F20"/>
                          </a:solidFill>
                          <a:latin typeface="+mn-lt"/>
                          <a:cs typeface="Arial"/>
                        </a:rPr>
                        <a:t> </a:t>
                      </a:r>
                      <a:r>
                        <a:rPr sz="1600" dirty="0">
                          <a:solidFill>
                            <a:srgbClr val="231F20"/>
                          </a:solidFill>
                          <a:latin typeface="+mn-lt"/>
                          <a:cs typeface="Arial"/>
                        </a:rPr>
                        <a:t>at</a:t>
                      </a:r>
                      <a:r>
                        <a:rPr sz="1600" spc="-15" dirty="0">
                          <a:solidFill>
                            <a:srgbClr val="231F20"/>
                          </a:solidFill>
                          <a:latin typeface="+mn-lt"/>
                          <a:cs typeface="Arial"/>
                        </a:rPr>
                        <a:t> </a:t>
                      </a:r>
                      <a:r>
                        <a:rPr sz="1600" spc="-30" dirty="0">
                          <a:solidFill>
                            <a:srgbClr val="231F20"/>
                          </a:solidFill>
                          <a:latin typeface="+mn-lt"/>
                          <a:cs typeface="Arial"/>
                        </a:rPr>
                        <a:t>elevated</a:t>
                      </a:r>
                      <a:r>
                        <a:rPr sz="1600" spc="-15" dirty="0">
                          <a:solidFill>
                            <a:srgbClr val="231F20"/>
                          </a:solidFill>
                          <a:latin typeface="+mn-lt"/>
                          <a:cs typeface="Arial"/>
                        </a:rPr>
                        <a:t> </a:t>
                      </a:r>
                      <a:r>
                        <a:rPr sz="1600" spc="-10" dirty="0">
                          <a:solidFill>
                            <a:srgbClr val="231F20"/>
                          </a:solidFill>
                          <a:latin typeface="+mn-lt"/>
                          <a:cs typeface="Arial"/>
                        </a:rPr>
                        <a:t>risk</a:t>
                      </a:r>
                      <a:r>
                        <a:rPr sz="1600" spc="-15" dirty="0">
                          <a:solidFill>
                            <a:srgbClr val="231F20"/>
                          </a:solidFill>
                          <a:latin typeface="+mn-lt"/>
                          <a:cs typeface="Arial"/>
                        </a:rPr>
                        <a:t> </a:t>
                      </a:r>
                      <a:r>
                        <a:rPr sz="1600" dirty="0">
                          <a:solidFill>
                            <a:srgbClr val="231F20"/>
                          </a:solidFill>
                          <a:latin typeface="+mn-lt"/>
                          <a:cs typeface="Arial"/>
                        </a:rPr>
                        <a:t>for</a:t>
                      </a:r>
                      <a:r>
                        <a:rPr sz="1600" spc="-10" dirty="0">
                          <a:solidFill>
                            <a:srgbClr val="231F20"/>
                          </a:solidFill>
                          <a:latin typeface="+mn-lt"/>
                          <a:cs typeface="Arial"/>
                        </a:rPr>
                        <a:t> </a:t>
                      </a:r>
                      <a:r>
                        <a:rPr sz="1600" spc="-20" dirty="0">
                          <a:solidFill>
                            <a:srgbClr val="231F20"/>
                          </a:solidFill>
                          <a:latin typeface="+mn-lt"/>
                          <a:cs typeface="Arial"/>
                        </a:rPr>
                        <a:t>stroke</a:t>
                      </a:r>
                      <a:r>
                        <a:rPr sz="1600" spc="-15" dirty="0">
                          <a:solidFill>
                            <a:srgbClr val="231F20"/>
                          </a:solidFill>
                          <a:latin typeface="+mn-lt"/>
                          <a:cs typeface="Arial"/>
                        </a:rPr>
                        <a:t> </a:t>
                      </a:r>
                      <a:r>
                        <a:rPr sz="1600" spc="-45" dirty="0">
                          <a:solidFill>
                            <a:srgbClr val="231F20"/>
                          </a:solidFill>
                          <a:latin typeface="+mn-lt"/>
                          <a:cs typeface="Arial"/>
                        </a:rPr>
                        <a:t>an</a:t>
                      </a:r>
                      <a:r>
                        <a:rPr lang="en-US" sz="1600" spc="-45" dirty="0">
                          <a:solidFill>
                            <a:srgbClr val="231F20"/>
                          </a:solidFill>
                          <a:latin typeface="+mn-lt"/>
                          <a:cs typeface="Arial"/>
                        </a:rPr>
                        <a:t>d </a:t>
                      </a:r>
                      <a:r>
                        <a:rPr sz="1600" dirty="0">
                          <a:solidFill>
                            <a:srgbClr val="231F20"/>
                          </a:solidFill>
                          <a:latin typeface="+mn-lt"/>
                          <a:cs typeface="Arial"/>
                        </a:rPr>
                        <a:t>CKD</a:t>
                      </a:r>
                      <a:r>
                        <a:rPr sz="1600" spc="-20" dirty="0">
                          <a:solidFill>
                            <a:srgbClr val="231F20"/>
                          </a:solidFill>
                          <a:latin typeface="+mn-lt"/>
                          <a:cs typeface="Arial"/>
                        </a:rPr>
                        <a:t> stage 4, treatment </a:t>
                      </a:r>
                      <a:r>
                        <a:rPr sz="1600" spc="-10" dirty="0">
                          <a:solidFill>
                            <a:srgbClr val="231F20"/>
                          </a:solidFill>
                          <a:latin typeface="+mn-lt"/>
                          <a:cs typeface="Arial"/>
                        </a:rPr>
                        <a:t>with</a:t>
                      </a:r>
                      <a:r>
                        <a:rPr sz="1600" spc="-20" dirty="0">
                          <a:solidFill>
                            <a:srgbClr val="231F20"/>
                          </a:solidFill>
                          <a:latin typeface="+mn-lt"/>
                          <a:cs typeface="Arial"/>
                        </a:rPr>
                        <a:t> warfarin </a:t>
                      </a:r>
                      <a:r>
                        <a:rPr sz="1600" dirty="0">
                          <a:solidFill>
                            <a:srgbClr val="231F20"/>
                          </a:solidFill>
                          <a:latin typeface="+mn-lt"/>
                          <a:cs typeface="Arial"/>
                        </a:rPr>
                        <a:t>or</a:t>
                      </a:r>
                      <a:r>
                        <a:rPr sz="1600" spc="-20" dirty="0">
                          <a:solidFill>
                            <a:srgbClr val="231F20"/>
                          </a:solidFill>
                          <a:latin typeface="+mn-lt"/>
                          <a:cs typeface="Arial"/>
                        </a:rPr>
                        <a:t> </a:t>
                      </a:r>
                      <a:r>
                        <a:rPr sz="1600" spc="-10" dirty="0">
                          <a:solidFill>
                            <a:srgbClr val="231F20"/>
                          </a:solidFill>
                          <a:latin typeface="+mn-lt"/>
                          <a:cs typeface="Arial"/>
                        </a:rPr>
                        <a:t>labele</a:t>
                      </a:r>
                      <a:r>
                        <a:rPr lang="en-US" sz="1600" spc="-10" dirty="0">
                          <a:solidFill>
                            <a:srgbClr val="231F20"/>
                          </a:solidFill>
                          <a:latin typeface="+mn-lt"/>
                          <a:cs typeface="Arial"/>
                        </a:rPr>
                        <a:t>d </a:t>
                      </a:r>
                      <a:r>
                        <a:rPr sz="1600" spc="-25" dirty="0">
                          <a:solidFill>
                            <a:srgbClr val="231F20"/>
                          </a:solidFill>
                          <a:latin typeface="+mn-lt"/>
                          <a:cs typeface="Arial"/>
                        </a:rPr>
                        <a:t>doses</a:t>
                      </a:r>
                      <a:r>
                        <a:rPr sz="1600" spc="-20" dirty="0">
                          <a:solidFill>
                            <a:srgbClr val="231F20"/>
                          </a:solidFill>
                          <a:latin typeface="+mn-lt"/>
                          <a:cs typeface="Arial"/>
                        </a:rPr>
                        <a:t> </a:t>
                      </a:r>
                      <a:r>
                        <a:rPr sz="1600" dirty="0">
                          <a:solidFill>
                            <a:srgbClr val="231F20"/>
                          </a:solidFill>
                          <a:latin typeface="+mn-lt"/>
                          <a:cs typeface="Arial"/>
                        </a:rPr>
                        <a:t>of</a:t>
                      </a:r>
                      <a:r>
                        <a:rPr sz="1600" spc="-15" dirty="0">
                          <a:solidFill>
                            <a:srgbClr val="231F20"/>
                          </a:solidFill>
                          <a:latin typeface="+mn-lt"/>
                          <a:cs typeface="Arial"/>
                        </a:rPr>
                        <a:t> </a:t>
                      </a:r>
                      <a:r>
                        <a:rPr sz="1600" spc="-35" dirty="0">
                          <a:solidFill>
                            <a:srgbClr val="231F20"/>
                          </a:solidFill>
                          <a:latin typeface="+mn-lt"/>
                          <a:cs typeface="Arial"/>
                        </a:rPr>
                        <a:t>DOACs</a:t>
                      </a:r>
                      <a:r>
                        <a:rPr sz="1600" spc="-15" dirty="0">
                          <a:solidFill>
                            <a:srgbClr val="231F20"/>
                          </a:solidFill>
                          <a:latin typeface="+mn-lt"/>
                          <a:cs typeface="Arial"/>
                        </a:rPr>
                        <a:t> </a:t>
                      </a:r>
                      <a:r>
                        <a:rPr sz="1600" dirty="0">
                          <a:solidFill>
                            <a:srgbClr val="231F20"/>
                          </a:solidFill>
                          <a:latin typeface="+mn-lt"/>
                          <a:cs typeface="Arial"/>
                        </a:rPr>
                        <a:t>is</a:t>
                      </a:r>
                      <a:r>
                        <a:rPr lang="en-US" sz="1600" dirty="0">
                          <a:solidFill>
                            <a:srgbClr val="231F20"/>
                          </a:solidFill>
                          <a:latin typeface="+mn-lt"/>
                          <a:cs typeface="Arial"/>
                        </a:rPr>
                        <a:t> </a:t>
                      </a:r>
                      <a:r>
                        <a:rPr sz="1600" spc="-25" dirty="0">
                          <a:solidFill>
                            <a:srgbClr val="231F20"/>
                          </a:solidFill>
                          <a:latin typeface="+mn-lt"/>
                          <a:cs typeface="Arial"/>
                        </a:rPr>
                        <a:t>reasonable</a:t>
                      </a:r>
                      <a:r>
                        <a:rPr sz="1600" spc="-15" dirty="0">
                          <a:solidFill>
                            <a:srgbClr val="231F20"/>
                          </a:solidFill>
                          <a:latin typeface="+mn-lt"/>
                          <a:cs typeface="Arial"/>
                        </a:rPr>
                        <a:t> </a:t>
                      </a:r>
                      <a:r>
                        <a:rPr sz="1600" dirty="0">
                          <a:solidFill>
                            <a:srgbClr val="231F20"/>
                          </a:solidFill>
                          <a:latin typeface="+mn-lt"/>
                          <a:cs typeface="Arial"/>
                        </a:rPr>
                        <a:t>to</a:t>
                      </a:r>
                      <a:r>
                        <a:rPr sz="1600" spc="-15" dirty="0">
                          <a:solidFill>
                            <a:srgbClr val="231F20"/>
                          </a:solidFill>
                          <a:latin typeface="+mn-lt"/>
                          <a:cs typeface="Arial"/>
                        </a:rPr>
                        <a:t> </a:t>
                      </a:r>
                      <a:r>
                        <a:rPr sz="1600" spc="-20" dirty="0">
                          <a:solidFill>
                            <a:srgbClr val="231F20"/>
                          </a:solidFill>
                          <a:latin typeface="+mn-lt"/>
                          <a:cs typeface="Arial"/>
                        </a:rPr>
                        <a:t>reduce</a:t>
                      </a:r>
                      <a:r>
                        <a:rPr sz="1600" spc="-15" dirty="0">
                          <a:solidFill>
                            <a:srgbClr val="231F20"/>
                          </a:solidFill>
                          <a:latin typeface="+mn-lt"/>
                          <a:cs typeface="Arial"/>
                        </a:rPr>
                        <a:t> </a:t>
                      </a:r>
                      <a:r>
                        <a:rPr sz="1600" spc="-10" dirty="0">
                          <a:solidFill>
                            <a:srgbClr val="231F20"/>
                          </a:solidFill>
                          <a:latin typeface="+mn-lt"/>
                          <a:cs typeface="Arial"/>
                        </a:rPr>
                        <a:t>the</a:t>
                      </a:r>
                      <a:r>
                        <a:rPr sz="1600" spc="-20" dirty="0">
                          <a:solidFill>
                            <a:srgbClr val="231F20"/>
                          </a:solidFill>
                          <a:latin typeface="+mn-lt"/>
                          <a:cs typeface="Arial"/>
                        </a:rPr>
                        <a:t> ris</a:t>
                      </a:r>
                      <a:r>
                        <a:rPr lang="en-US" sz="1600" spc="-20" dirty="0">
                          <a:solidFill>
                            <a:srgbClr val="231F20"/>
                          </a:solidFill>
                          <a:latin typeface="+mn-lt"/>
                          <a:cs typeface="Arial"/>
                        </a:rPr>
                        <a:t>k </a:t>
                      </a:r>
                      <a:r>
                        <a:rPr sz="1600" dirty="0">
                          <a:solidFill>
                            <a:srgbClr val="231F20"/>
                          </a:solidFill>
                          <a:latin typeface="+mn-lt"/>
                          <a:cs typeface="Arial"/>
                        </a:rPr>
                        <a:t>of</a:t>
                      </a:r>
                      <a:r>
                        <a:rPr sz="1600" spc="-15" dirty="0">
                          <a:solidFill>
                            <a:srgbClr val="231F20"/>
                          </a:solidFill>
                          <a:latin typeface="+mn-lt"/>
                          <a:cs typeface="Arial"/>
                        </a:rPr>
                        <a:t> </a:t>
                      </a:r>
                      <a:r>
                        <a:rPr sz="1600" spc="-10" dirty="0">
                          <a:solidFill>
                            <a:srgbClr val="231F20"/>
                          </a:solidFill>
                          <a:latin typeface="+mn-lt"/>
                          <a:cs typeface="Arial"/>
                        </a:rPr>
                        <a:t>stroke.</a:t>
                      </a:r>
                      <a:r>
                        <a:rPr sz="1400" spc="-15" baseline="34722" dirty="0">
                          <a:solidFill>
                            <a:srgbClr val="231F20"/>
                          </a:solidFill>
                          <a:latin typeface="+mn-lt"/>
                          <a:cs typeface="Arial"/>
                        </a:rPr>
                        <a:t>4,5</a:t>
                      </a:r>
                      <a:endParaRPr sz="1400" baseline="34722" dirty="0">
                        <a:latin typeface="+mn-lt"/>
                        <a:cs typeface="Arial"/>
                      </a:endParaRPr>
                    </a:p>
                  </a:txBody>
                  <a:tcPr marL="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3"/>
                  </a:ext>
                </a:extLst>
              </a:tr>
              <a:tr h="1334944">
                <a:tc>
                  <a:txBody>
                    <a:bodyPr/>
                    <a:lstStyle/>
                    <a:p>
                      <a:pPr algn="ctr">
                        <a:lnSpc>
                          <a:spcPct val="100000"/>
                        </a:lnSpc>
                      </a:pPr>
                      <a:r>
                        <a:rPr sz="1600" b="1" spc="-25" dirty="0">
                          <a:solidFill>
                            <a:schemeClr val="bg1"/>
                          </a:solidFill>
                          <a:latin typeface="+mn-lt"/>
                          <a:cs typeface="Gill Sans MT"/>
                        </a:rPr>
                        <a:t>2b</a:t>
                      </a:r>
                      <a:endParaRPr sz="1600" dirty="0">
                        <a:solidFill>
                          <a:schemeClr val="bg1"/>
                        </a:solidFill>
                        <a:latin typeface="+mn-lt"/>
                        <a:cs typeface="Gill Sans MT"/>
                      </a:endParaRPr>
                    </a:p>
                  </a:txBody>
                  <a:tcPr marL="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lumMod val="50000"/>
                      </a:schemeClr>
                    </a:solidFill>
                  </a:tcPr>
                </a:tc>
                <a:tc>
                  <a:txBody>
                    <a:bodyPr/>
                    <a:lstStyle/>
                    <a:p>
                      <a:pPr algn="ctr">
                        <a:lnSpc>
                          <a:spcPct val="100000"/>
                        </a:lnSpc>
                      </a:pPr>
                      <a:r>
                        <a:rPr sz="1600" b="1" spc="-25" dirty="0">
                          <a:solidFill>
                            <a:schemeClr val="bg1"/>
                          </a:solidFill>
                          <a:latin typeface="+mn-lt"/>
                          <a:cs typeface="Gill Sans MT"/>
                        </a:rPr>
                        <a:t>B-NR</a:t>
                      </a:r>
                      <a:endParaRPr sz="1600" dirty="0">
                        <a:solidFill>
                          <a:schemeClr val="bg1"/>
                        </a:solidFill>
                        <a:latin typeface="+mn-lt"/>
                        <a:cs typeface="Gill Sans MT"/>
                      </a:endParaRPr>
                    </a:p>
                  </a:txBody>
                  <a:tcPr marL="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solidFill>
                  </a:tcPr>
                </a:tc>
                <a:tc>
                  <a:txBody>
                    <a:bodyPr/>
                    <a:lstStyle/>
                    <a:p>
                      <a:pPr marL="396240" marR="131445" indent="-342900">
                        <a:lnSpc>
                          <a:spcPct val="107200"/>
                        </a:lnSpc>
                        <a:spcBef>
                          <a:spcPts val="185"/>
                        </a:spcBef>
                        <a:buFont typeface="+mj-lt"/>
                        <a:buAutoNum type="arabicPeriod" startAt="3"/>
                      </a:pPr>
                      <a:r>
                        <a:rPr sz="1600" spc="-40" dirty="0">
                          <a:solidFill>
                            <a:srgbClr val="231F20"/>
                          </a:solidFill>
                          <a:latin typeface="+mn-lt"/>
                          <a:cs typeface="Arial"/>
                        </a:rPr>
                        <a:t>For</a:t>
                      </a:r>
                      <a:r>
                        <a:rPr sz="1600" spc="-10" dirty="0">
                          <a:solidFill>
                            <a:srgbClr val="231F20"/>
                          </a:solidFill>
                          <a:latin typeface="+mn-lt"/>
                          <a:cs typeface="Arial"/>
                        </a:rPr>
                        <a:t> </a:t>
                      </a:r>
                      <a:r>
                        <a:rPr sz="1600" spc="-20" dirty="0">
                          <a:solidFill>
                            <a:srgbClr val="231F20"/>
                          </a:solidFill>
                          <a:latin typeface="+mn-lt"/>
                          <a:cs typeface="Arial"/>
                        </a:rPr>
                        <a:t>patients</a:t>
                      </a:r>
                      <a:r>
                        <a:rPr sz="1600" spc="-15" dirty="0">
                          <a:solidFill>
                            <a:srgbClr val="231F20"/>
                          </a:solidFill>
                          <a:latin typeface="+mn-lt"/>
                          <a:cs typeface="Arial"/>
                        </a:rPr>
                        <a:t> </a:t>
                      </a:r>
                      <a:r>
                        <a:rPr sz="1600" spc="-10" dirty="0">
                          <a:solidFill>
                            <a:srgbClr val="231F20"/>
                          </a:solidFill>
                          <a:latin typeface="+mn-lt"/>
                          <a:cs typeface="Arial"/>
                        </a:rPr>
                        <a:t>with</a:t>
                      </a:r>
                      <a:r>
                        <a:rPr sz="1600" spc="-15" dirty="0">
                          <a:solidFill>
                            <a:srgbClr val="231F20"/>
                          </a:solidFill>
                          <a:latin typeface="+mn-lt"/>
                          <a:cs typeface="Arial"/>
                        </a:rPr>
                        <a:t> </a:t>
                      </a:r>
                      <a:r>
                        <a:rPr sz="1600" dirty="0">
                          <a:solidFill>
                            <a:srgbClr val="231F20"/>
                          </a:solidFill>
                          <a:latin typeface="+mn-lt"/>
                          <a:cs typeface="Arial"/>
                        </a:rPr>
                        <a:t>AF</a:t>
                      </a:r>
                      <a:r>
                        <a:rPr sz="1600" spc="-15" dirty="0">
                          <a:solidFill>
                            <a:srgbClr val="231F20"/>
                          </a:solidFill>
                          <a:latin typeface="+mn-lt"/>
                          <a:cs typeface="Arial"/>
                        </a:rPr>
                        <a:t> </a:t>
                      </a:r>
                      <a:r>
                        <a:rPr sz="1600" dirty="0">
                          <a:solidFill>
                            <a:srgbClr val="231F20"/>
                          </a:solidFill>
                          <a:latin typeface="+mn-lt"/>
                          <a:cs typeface="Arial"/>
                        </a:rPr>
                        <a:t>at</a:t>
                      </a:r>
                      <a:r>
                        <a:rPr sz="1600" spc="-15" dirty="0">
                          <a:solidFill>
                            <a:srgbClr val="231F20"/>
                          </a:solidFill>
                          <a:latin typeface="+mn-lt"/>
                          <a:cs typeface="Arial"/>
                        </a:rPr>
                        <a:t> </a:t>
                      </a:r>
                      <a:r>
                        <a:rPr sz="1600" spc="-30" dirty="0">
                          <a:solidFill>
                            <a:srgbClr val="231F20"/>
                          </a:solidFill>
                          <a:latin typeface="+mn-lt"/>
                          <a:cs typeface="Arial"/>
                        </a:rPr>
                        <a:t>elevated</a:t>
                      </a:r>
                      <a:r>
                        <a:rPr sz="1600" spc="-15" dirty="0">
                          <a:solidFill>
                            <a:srgbClr val="231F20"/>
                          </a:solidFill>
                          <a:latin typeface="+mn-lt"/>
                          <a:cs typeface="Arial"/>
                        </a:rPr>
                        <a:t> </a:t>
                      </a:r>
                      <a:r>
                        <a:rPr sz="1600" spc="-10" dirty="0">
                          <a:solidFill>
                            <a:srgbClr val="231F20"/>
                          </a:solidFill>
                          <a:latin typeface="+mn-lt"/>
                          <a:cs typeface="Arial"/>
                        </a:rPr>
                        <a:t>risk</a:t>
                      </a:r>
                      <a:r>
                        <a:rPr sz="1600" spc="-15" dirty="0">
                          <a:solidFill>
                            <a:srgbClr val="231F20"/>
                          </a:solidFill>
                          <a:latin typeface="+mn-lt"/>
                          <a:cs typeface="Arial"/>
                        </a:rPr>
                        <a:t> </a:t>
                      </a:r>
                      <a:r>
                        <a:rPr sz="1600" dirty="0">
                          <a:solidFill>
                            <a:srgbClr val="231F20"/>
                          </a:solidFill>
                          <a:latin typeface="+mn-lt"/>
                          <a:cs typeface="Arial"/>
                        </a:rPr>
                        <a:t>for</a:t>
                      </a:r>
                      <a:r>
                        <a:rPr sz="1600" spc="-10" dirty="0">
                          <a:solidFill>
                            <a:srgbClr val="231F20"/>
                          </a:solidFill>
                          <a:latin typeface="+mn-lt"/>
                          <a:cs typeface="Arial"/>
                        </a:rPr>
                        <a:t> </a:t>
                      </a:r>
                      <a:r>
                        <a:rPr sz="1600" spc="-20" dirty="0">
                          <a:solidFill>
                            <a:srgbClr val="231F20"/>
                          </a:solidFill>
                          <a:latin typeface="+mn-lt"/>
                          <a:cs typeface="Arial"/>
                        </a:rPr>
                        <a:t>stroke</a:t>
                      </a:r>
                      <a:r>
                        <a:rPr sz="1600" spc="-15" dirty="0">
                          <a:solidFill>
                            <a:srgbClr val="231F20"/>
                          </a:solidFill>
                          <a:latin typeface="+mn-lt"/>
                          <a:cs typeface="Arial"/>
                        </a:rPr>
                        <a:t> </a:t>
                      </a:r>
                      <a:r>
                        <a:rPr sz="1600" spc="-45" dirty="0">
                          <a:solidFill>
                            <a:srgbClr val="231F20"/>
                          </a:solidFill>
                          <a:latin typeface="+mn-lt"/>
                          <a:cs typeface="Arial"/>
                        </a:rPr>
                        <a:t>an</a:t>
                      </a:r>
                      <a:r>
                        <a:rPr lang="en-US" sz="1600" spc="-45" dirty="0">
                          <a:solidFill>
                            <a:srgbClr val="231F20"/>
                          </a:solidFill>
                          <a:latin typeface="+mn-lt"/>
                          <a:cs typeface="Arial"/>
                        </a:rPr>
                        <a:t>d </a:t>
                      </a:r>
                      <a:r>
                        <a:rPr sz="1600" spc="-20" dirty="0">
                          <a:solidFill>
                            <a:srgbClr val="231F20"/>
                          </a:solidFill>
                          <a:latin typeface="+mn-lt"/>
                          <a:cs typeface="Arial"/>
                        </a:rPr>
                        <a:t>who</a:t>
                      </a:r>
                      <a:r>
                        <a:rPr sz="1600" spc="5" dirty="0">
                          <a:solidFill>
                            <a:srgbClr val="231F20"/>
                          </a:solidFill>
                          <a:latin typeface="+mn-lt"/>
                          <a:cs typeface="Arial"/>
                        </a:rPr>
                        <a:t> </a:t>
                      </a:r>
                      <a:r>
                        <a:rPr sz="1600" spc="-45" dirty="0">
                          <a:solidFill>
                            <a:srgbClr val="231F20"/>
                          </a:solidFill>
                          <a:latin typeface="+mn-lt"/>
                          <a:cs typeface="Arial"/>
                        </a:rPr>
                        <a:t>have</a:t>
                      </a:r>
                      <a:r>
                        <a:rPr sz="1600" spc="10" dirty="0">
                          <a:solidFill>
                            <a:srgbClr val="231F20"/>
                          </a:solidFill>
                          <a:latin typeface="+mn-lt"/>
                          <a:cs typeface="Arial"/>
                        </a:rPr>
                        <a:t> </a:t>
                      </a:r>
                      <a:r>
                        <a:rPr sz="1600" spc="-25" dirty="0">
                          <a:solidFill>
                            <a:srgbClr val="231F20"/>
                          </a:solidFill>
                          <a:latin typeface="+mn-lt"/>
                          <a:cs typeface="Arial"/>
                        </a:rPr>
                        <a:t>end-</a:t>
                      </a:r>
                      <a:r>
                        <a:rPr sz="1600" spc="-20" dirty="0">
                          <a:solidFill>
                            <a:srgbClr val="231F20"/>
                          </a:solidFill>
                          <a:latin typeface="+mn-lt"/>
                          <a:cs typeface="Arial"/>
                        </a:rPr>
                        <a:t>stage</a:t>
                      </a:r>
                      <a:r>
                        <a:rPr sz="1600" spc="10" dirty="0">
                          <a:solidFill>
                            <a:srgbClr val="231F20"/>
                          </a:solidFill>
                          <a:latin typeface="+mn-lt"/>
                          <a:cs typeface="Arial"/>
                        </a:rPr>
                        <a:t> </a:t>
                      </a:r>
                      <a:r>
                        <a:rPr sz="1600" dirty="0">
                          <a:solidFill>
                            <a:srgbClr val="231F20"/>
                          </a:solidFill>
                          <a:latin typeface="+mn-lt"/>
                          <a:cs typeface="Arial"/>
                        </a:rPr>
                        <a:t>CKD</a:t>
                      </a:r>
                      <a:r>
                        <a:rPr sz="1600" spc="10" dirty="0">
                          <a:solidFill>
                            <a:srgbClr val="231F20"/>
                          </a:solidFill>
                          <a:latin typeface="+mn-lt"/>
                          <a:cs typeface="Arial"/>
                        </a:rPr>
                        <a:t> </a:t>
                      </a:r>
                      <a:r>
                        <a:rPr sz="1600" spc="-20" dirty="0">
                          <a:solidFill>
                            <a:srgbClr val="231F20"/>
                          </a:solidFill>
                          <a:latin typeface="+mn-lt"/>
                          <a:cs typeface="Arial"/>
                        </a:rPr>
                        <a:t>(</a:t>
                      </a:r>
                      <a:r>
                        <a:rPr sz="1600" spc="-20" dirty="0" err="1">
                          <a:solidFill>
                            <a:srgbClr val="231F20"/>
                          </a:solidFill>
                          <a:latin typeface="+mn-lt"/>
                          <a:cs typeface="Arial"/>
                        </a:rPr>
                        <a:t>CrCl</a:t>
                      </a:r>
                      <a:r>
                        <a:rPr sz="1600" spc="10" dirty="0">
                          <a:solidFill>
                            <a:srgbClr val="231F20"/>
                          </a:solidFill>
                          <a:latin typeface="+mn-lt"/>
                          <a:cs typeface="Arial"/>
                        </a:rPr>
                        <a:t> </a:t>
                      </a:r>
                      <a:r>
                        <a:rPr sz="1600" dirty="0">
                          <a:solidFill>
                            <a:srgbClr val="231F20"/>
                          </a:solidFill>
                          <a:latin typeface="+mn-lt"/>
                          <a:cs typeface="Arial"/>
                        </a:rPr>
                        <a:t>&lt;</a:t>
                      </a:r>
                      <a:r>
                        <a:rPr lang="en-US" sz="1600" dirty="0">
                          <a:solidFill>
                            <a:srgbClr val="231F20"/>
                          </a:solidFill>
                          <a:latin typeface="+mn-lt"/>
                          <a:cs typeface="Arial"/>
                        </a:rPr>
                        <a:t>1</a:t>
                      </a:r>
                      <a:r>
                        <a:rPr sz="1600" dirty="0">
                          <a:solidFill>
                            <a:srgbClr val="231F20"/>
                          </a:solidFill>
                          <a:latin typeface="+mn-lt"/>
                          <a:cs typeface="Arial"/>
                        </a:rPr>
                        <a:t>5</a:t>
                      </a:r>
                      <a:r>
                        <a:rPr sz="1600" spc="10" dirty="0">
                          <a:solidFill>
                            <a:srgbClr val="231F20"/>
                          </a:solidFill>
                          <a:latin typeface="+mn-lt"/>
                          <a:cs typeface="Arial"/>
                        </a:rPr>
                        <a:t> </a:t>
                      </a:r>
                      <a:r>
                        <a:rPr sz="1600" dirty="0">
                          <a:solidFill>
                            <a:srgbClr val="231F20"/>
                          </a:solidFill>
                          <a:latin typeface="+mn-lt"/>
                          <a:cs typeface="Arial"/>
                        </a:rPr>
                        <a:t>mL/min)</a:t>
                      </a:r>
                      <a:r>
                        <a:rPr sz="1600" spc="10" dirty="0">
                          <a:solidFill>
                            <a:srgbClr val="231F20"/>
                          </a:solidFill>
                          <a:latin typeface="+mn-lt"/>
                          <a:cs typeface="Arial"/>
                        </a:rPr>
                        <a:t> </a:t>
                      </a:r>
                      <a:r>
                        <a:rPr sz="1600" spc="-25" dirty="0">
                          <a:solidFill>
                            <a:srgbClr val="231F20"/>
                          </a:solidFill>
                          <a:latin typeface="+mn-lt"/>
                          <a:cs typeface="Arial"/>
                        </a:rPr>
                        <a:t>o</a:t>
                      </a:r>
                      <a:r>
                        <a:rPr lang="en-US" sz="1600" spc="-25" dirty="0">
                          <a:solidFill>
                            <a:srgbClr val="231F20"/>
                          </a:solidFill>
                          <a:latin typeface="+mn-lt"/>
                          <a:cs typeface="Arial"/>
                        </a:rPr>
                        <a:t>r </a:t>
                      </a:r>
                      <a:r>
                        <a:rPr sz="1600" spc="-20" dirty="0">
                          <a:solidFill>
                            <a:srgbClr val="231F20"/>
                          </a:solidFill>
                          <a:latin typeface="+mn-lt"/>
                          <a:cs typeface="Arial"/>
                        </a:rPr>
                        <a:t>are</a:t>
                      </a:r>
                      <a:r>
                        <a:rPr sz="1600" spc="-10" dirty="0">
                          <a:solidFill>
                            <a:srgbClr val="231F20"/>
                          </a:solidFill>
                          <a:latin typeface="+mn-lt"/>
                          <a:cs typeface="Arial"/>
                        </a:rPr>
                        <a:t> on </a:t>
                      </a:r>
                      <a:r>
                        <a:rPr sz="1600" spc="-35" dirty="0">
                          <a:solidFill>
                            <a:srgbClr val="231F20"/>
                          </a:solidFill>
                          <a:latin typeface="+mn-lt"/>
                          <a:cs typeface="Arial"/>
                        </a:rPr>
                        <a:t>dialysis,</a:t>
                      </a:r>
                      <a:r>
                        <a:rPr sz="1600" spc="-10" dirty="0">
                          <a:solidFill>
                            <a:srgbClr val="231F20"/>
                          </a:solidFill>
                          <a:latin typeface="+mn-lt"/>
                          <a:cs typeface="Arial"/>
                        </a:rPr>
                        <a:t> </a:t>
                      </a:r>
                      <a:r>
                        <a:rPr sz="1600" dirty="0">
                          <a:solidFill>
                            <a:srgbClr val="231F20"/>
                          </a:solidFill>
                          <a:latin typeface="+mn-lt"/>
                          <a:cs typeface="Arial"/>
                        </a:rPr>
                        <a:t>it</a:t>
                      </a:r>
                      <a:r>
                        <a:rPr sz="1600" spc="-10" dirty="0">
                          <a:solidFill>
                            <a:srgbClr val="231F20"/>
                          </a:solidFill>
                          <a:latin typeface="+mn-lt"/>
                          <a:cs typeface="Arial"/>
                        </a:rPr>
                        <a:t> </a:t>
                      </a:r>
                      <a:r>
                        <a:rPr sz="1600" spc="-20" dirty="0">
                          <a:solidFill>
                            <a:srgbClr val="231F20"/>
                          </a:solidFill>
                          <a:latin typeface="+mn-lt"/>
                          <a:cs typeface="Arial"/>
                        </a:rPr>
                        <a:t>might</a:t>
                      </a:r>
                      <a:r>
                        <a:rPr sz="1600" spc="-5" dirty="0">
                          <a:solidFill>
                            <a:srgbClr val="231F20"/>
                          </a:solidFill>
                          <a:latin typeface="+mn-lt"/>
                          <a:cs typeface="Arial"/>
                        </a:rPr>
                        <a:t> </a:t>
                      </a:r>
                      <a:r>
                        <a:rPr sz="1600" spc="-10" dirty="0">
                          <a:solidFill>
                            <a:srgbClr val="231F20"/>
                          </a:solidFill>
                          <a:latin typeface="+mn-lt"/>
                          <a:cs typeface="Arial"/>
                        </a:rPr>
                        <a:t>be </a:t>
                      </a:r>
                      <a:r>
                        <a:rPr sz="1600" spc="-25" dirty="0">
                          <a:solidFill>
                            <a:srgbClr val="231F20"/>
                          </a:solidFill>
                          <a:latin typeface="+mn-lt"/>
                          <a:cs typeface="Arial"/>
                        </a:rPr>
                        <a:t>reasonable</a:t>
                      </a:r>
                      <a:r>
                        <a:rPr sz="1600" spc="-10" dirty="0">
                          <a:solidFill>
                            <a:srgbClr val="231F20"/>
                          </a:solidFill>
                          <a:latin typeface="+mn-lt"/>
                          <a:cs typeface="Arial"/>
                        </a:rPr>
                        <a:t> </a:t>
                      </a:r>
                      <a:r>
                        <a:rPr sz="1600" dirty="0">
                          <a:solidFill>
                            <a:srgbClr val="231F20"/>
                          </a:solidFill>
                          <a:latin typeface="+mn-lt"/>
                          <a:cs typeface="Arial"/>
                        </a:rPr>
                        <a:t>to</a:t>
                      </a:r>
                      <a:r>
                        <a:rPr sz="1600" spc="-10" dirty="0">
                          <a:solidFill>
                            <a:srgbClr val="231F20"/>
                          </a:solidFill>
                          <a:latin typeface="+mn-lt"/>
                          <a:cs typeface="Arial"/>
                        </a:rPr>
                        <a:t> prescribe</a:t>
                      </a:r>
                      <a:r>
                        <a:rPr lang="en-US" sz="1600" spc="-10" dirty="0">
                          <a:solidFill>
                            <a:srgbClr val="231F20"/>
                          </a:solidFill>
                          <a:latin typeface="+mn-lt"/>
                          <a:cs typeface="Arial"/>
                        </a:rPr>
                        <a:t> w</a:t>
                      </a:r>
                      <a:r>
                        <a:rPr sz="1600" spc="-20" dirty="0">
                          <a:solidFill>
                            <a:srgbClr val="231F20"/>
                          </a:solidFill>
                          <a:latin typeface="+mn-lt"/>
                          <a:cs typeface="Arial"/>
                        </a:rPr>
                        <a:t>arfarin</a:t>
                      </a:r>
                      <a:r>
                        <a:rPr sz="1600" spc="-10" dirty="0">
                          <a:solidFill>
                            <a:srgbClr val="231F20"/>
                          </a:solidFill>
                          <a:latin typeface="+mn-lt"/>
                          <a:cs typeface="Arial"/>
                        </a:rPr>
                        <a:t> (INR</a:t>
                      </a:r>
                      <a:r>
                        <a:rPr sz="1600" spc="-5" dirty="0">
                          <a:solidFill>
                            <a:srgbClr val="231F20"/>
                          </a:solidFill>
                          <a:latin typeface="+mn-lt"/>
                          <a:cs typeface="Arial"/>
                        </a:rPr>
                        <a:t> </a:t>
                      </a:r>
                      <a:r>
                        <a:rPr sz="1600" spc="-20" dirty="0">
                          <a:solidFill>
                            <a:srgbClr val="231F20"/>
                          </a:solidFill>
                          <a:latin typeface="+mn-lt"/>
                          <a:cs typeface="Arial"/>
                        </a:rPr>
                        <a:t>2.0-</a:t>
                      </a:r>
                      <a:r>
                        <a:rPr sz="1600" spc="-10" dirty="0">
                          <a:solidFill>
                            <a:srgbClr val="231F20"/>
                          </a:solidFill>
                          <a:latin typeface="+mn-lt"/>
                          <a:cs typeface="Arial"/>
                        </a:rPr>
                        <a:t>3.0)</a:t>
                      </a:r>
                      <a:r>
                        <a:rPr sz="1600" spc="-5" dirty="0">
                          <a:solidFill>
                            <a:srgbClr val="231F20"/>
                          </a:solidFill>
                          <a:latin typeface="+mn-lt"/>
                          <a:cs typeface="Arial"/>
                        </a:rPr>
                        <a:t> </a:t>
                      </a:r>
                      <a:r>
                        <a:rPr sz="1600" dirty="0">
                          <a:solidFill>
                            <a:srgbClr val="231F20"/>
                          </a:solidFill>
                          <a:latin typeface="+mn-lt"/>
                          <a:cs typeface="Arial"/>
                        </a:rPr>
                        <a:t>or</a:t>
                      </a:r>
                      <a:r>
                        <a:rPr sz="1600" spc="-10" dirty="0">
                          <a:solidFill>
                            <a:srgbClr val="231F20"/>
                          </a:solidFill>
                          <a:latin typeface="+mn-lt"/>
                          <a:cs typeface="Arial"/>
                        </a:rPr>
                        <a:t> </a:t>
                      </a:r>
                      <a:r>
                        <a:rPr sz="1600" spc="-20" dirty="0">
                          <a:solidFill>
                            <a:srgbClr val="231F20"/>
                          </a:solidFill>
                          <a:latin typeface="+mn-lt"/>
                          <a:cs typeface="Arial"/>
                        </a:rPr>
                        <a:t>an</a:t>
                      </a:r>
                      <a:r>
                        <a:rPr sz="1600" spc="-5" dirty="0">
                          <a:solidFill>
                            <a:srgbClr val="231F20"/>
                          </a:solidFill>
                          <a:latin typeface="+mn-lt"/>
                          <a:cs typeface="Arial"/>
                        </a:rPr>
                        <a:t> </a:t>
                      </a:r>
                      <a:r>
                        <a:rPr sz="1600" spc="-30" dirty="0">
                          <a:solidFill>
                            <a:srgbClr val="231F20"/>
                          </a:solidFill>
                          <a:latin typeface="+mn-lt"/>
                          <a:cs typeface="Arial"/>
                        </a:rPr>
                        <a:t>evidence-</a:t>
                      </a:r>
                      <a:r>
                        <a:rPr sz="1600" spc="-25" dirty="0">
                          <a:solidFill>
                            <a:srgbClr val="231F20"/>
                          </a:solidFill>
                          <a:latin typeface="+mn-lt"/>
                          <a:cs typeface="Arial"/>
                        </a:rPr>
                        <a:t>based</a:t>
                      </a:r>
                      <a:r>
                        <a:rPr sz="1600" spc="-5" dirty="0">
                          <a:solidFill>
                            <a:srgbClr val="231F20"/>
                          </a:solidFill>
                          <a:latin typeface="+mn-lt"/>
                          <a:cs typeface="Arial"/>
                        </a:rPr>
                        <a:t> </a:t>
                      </a:r>
                      <a:r>
                        <a:rPr sz="1600" spc="-20" dirty="0">
                          <a:solidFill>
                            <a:srgbClr val="231F20"/>
                          </a:solidFill>
                          <a:latin typeface="+mn-lt"/>
                          <a:cs typeface="Arial"/>
                        </a:rPr>
                        <a:t>dos</a:t>
                      </a:r>
                      <a:r>
                        <a:rPr lang="en-US" sz="1600" spc="-20" dirty="0">
                          <a:solidFill>
                            <a:srgbClr val="231F20"/>
                          </a:solidFill>
                          <a:latin typeface="+mn-lt"/>
                          <a:cs typeface="Arial"/>
                        </a:rPr>
                        <a:t>e </a:t>
                      </a:r>
                      <a:r>
                        <a:rPr sz="1600" dirty="0">
                          <a:solidFill>
                            <a:srgbClr val="231F20"/>
                          </a:solidFill>
                          <a:latin typeface="+mn-lt"/>
                          <a:cs typeface="Arial"/>
                        </a:rPr>
                        <a:t>of</a:t>
                      </a:r>
                      <a:r>
                        <a:rPr sz="1600" spc="-5" dirty="0">
                          <a:solidFill>
                            <a:srgbClr val="231F20"/>
                          </a:solidFill>
                          <a:latin typeface="+mn-lt"/>
                          <a:cs typeface="Arial"/>
                        </a:rPr>
                        <a:t> </a:t>
                      </a:r>
                      <a:r>
                        <a:rPr sz="1600" spc="-30" dirty="0">
                          <a:solidFill>
                            <a:srgbClr val="231F20"/>
                          </a:solidFill>
                          <a:latin typeface="+mn-lt"/>
                          <a:cs typeface="Arial"/>
                        </a:rPr>
                        <a:t>apixaban</a:t>
                      </a:r>
                      <a:r>
                        <a:rPr sz="1600" dirty="0">
                          <a:solidFill>
                            <a:srgbClr val="231F20"/>
                          </a:solidFill>
                          <a:latin typeface="+mn-lt"/>
                          <a:cs typeface="Arial"/>
                        </a:rPr>
                        <a:t> for </a:t>
                      </a:r>
                      <a:r>
                        <a:rPr sz="1600" spc="-20" dirty="0">
                          <a:solidFill>
                            <a:srgbClr val="231F20"/>
                          </a:solidFill>
                          <a:latin typeface="+mn-lt"/>
                          <a:cs typeface="Arial"/>
                        </a:rPr>
                        <a:t>oral</a:t>
                      </a:r>
                      <a:r>
                        <a:rPr sz="1600" dirty="0">
                          <a:solidFill>
                            <a:srgbClr val="231F20"/>
                          </a:solidFill>
                          <a:latin typeface="+mn-lt"/>
                          <a:cs typeface="Arial"/>
                        </a:rPr>
                        <a:t> </a:t>
                      </a:r>
                      <a:r>
                        <a:rPr sz="1600" spc="-25" dirty="0">
                          <a:solidFill>
                            <a:srgbClr val="231F20"/>
                          </a:solidFill>
                          <a:latin typeface="+mn-lt"/>
                          <a:cs typeface="Arial"/>
                        </a:rPr>
                        <a:t>anticoagulation</a:t>
                      </a:r>
                      <a:r>
                        <a:rPr sz="1600" dirty="0">
                          <a:solidFill>
                            <a:srgbClr val="231F20"/>
                          </a:solidFill>
                          <a:latin typeface="+mn-lt"/>
                          <a:cs typeface="Arial"/>
                        </a:rPr>
                        <a:t> to </a:t>
                      </a:r>
                      <a:r>
                        <a:rPr sz="1600" spc="-20" dirty="0">
                          <a:solidFill>
                            <a:srgbClr val="231F20"/>
                          </a:solidFill>
                          <a:latin typeface="+mn-lt"/>
                          <a:cs typeface="Arial"/>
                        </a:rPr>
                        <a:t>reduce</a:t>
                      </a:r>
                      <a:r>
                        <a:rPr sz="1600" dirty="0">
                          <a:solidFill>
                            <a:srgbClr val="231F20"/>
                          </a:solidFill>
                          <a:latin typeface="+mn-lt"/>
                          <a:cs typeface="Arial"/>
                        </a:rPr>
                        <a:t> </a:t>
                      </a:r>
                      <a:r>
                        <a:rPr sz="1600" spc="-25" dirty="0">
                          <a:solidFill>
                            <a:srgbClr val="231F20"/>
                          </a:solidFill>
                          <a:latin typeface="+mn-lt"/>
                          <a:cs typeface="Arial"/>
                        </a:rPr>
                        <a:t>th</a:t>
                      </a:r>
                      <a:r>
                        <a:rPr lang="en-US" sz="1600" spc="-25" dirty="0">
                          <a:solidFill>
                            <a:srgbClr val="231F20"/>
                          </a:solidFill>
                          <a:latin typeface="+mn-lt"/>
                          <a:cs typeface="Arial"/>
                        </a:rPr>
                        <a:t>e </a:t>
                      </a:r>
                      <a:r>
                        <a:rPr sz="1600" spc="-10" dirty="0">
                          <a:solidFill>
                            <a:srgbClr val="231F20"/>
                          </a:solidFill>
                          <a:latin typeface="+mn-lt"/>
                          <a:cs typeface="Arial"/>
                        </a:rPr>
                        <a:t>risk</a:t>
                      </a:r>
                      <a:r>
                        <a:rPr sz="1600" spc="-20" dirty="0">
                          <a:solidFill>
                            <a:srgbClr val="231F20"/>
                          </a:solidFill>
                          <a:latin typeface="+mn-lt"/>
                          <a:cs typeface="Arial"/>
                        </a:rPr>
                        <a:t> </a:t>
                      </a:r>
                      <a:r>
                        <a:rPr sz="1600" dirty="0">
                          <a:solidFill>
                            <a:srgbClr val="231F20"/>
                          </a:solidFill>
                          <a:latin typeface="+mn-lt"/>
                          <a:cs typeface="Arial"/>
                        </a:rPr>
                        <a:t>of</a:t>
                      </a:r>
                      <a:r>
                        <a:rPr sz="1600" spc="-15" dirty="0">
                          <a:solidFill>
                            <a:srgbClr val="231F20"/>
                          </a:solidFill>
                          <a:latin typeface="+mn-lt"/>
                          <a:cs typeface="Arial"/>
                        </a:rPr>
                        <a:t> </a:t>
                      </a:r>
                      <a:r>
                        <a:rPr sz="1600" spc="-10" dirty="0">
                          <a:solidFill>
                            <a:srgbClr val="231F20"/>
                          </a:solidFill>
                          <a:latin typeface="+mn-lt"/>
                          <a:cs typeface="Arial"/>
                        </a:rPr>
                        <a:t>stroke.</a:t>
                      </a:r>
                      <a:r>
                        <a:rPr sz="1400" spc="-15" baseline="34722" dirty="0">
                          <a:solidFill>
                            <a:srgbClr val="231F20"/>
                          </a:solidFill>
                          <a:latin typeface="+mn-lt"/>
                          <a:cs typeface="Arial"/>
                        </a:rPr>
                        <a:t>6,7</a:t>
                      </a:r>
                      <a:endParaRPr sz="1400" baseline="34722" dirty="0">
                        <a:latin typeface="+mn-lt"/>
                        <a:cs typeface="Arial"/>
                      </a:endParaRPr>
                    </a:p>
                  </a:txBody>
                  <a:tcPr marL="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4"/>
                  </a:ext>
                </a:extLst>
              </a:tr>
            </a:tbl>
          </a:graphicData>
        </a:graphic>
      </p:graphicFrame>
      <p:sp>
        <p:nvSpPr>
          <p:cNvPr id="2" name="Footer Placeholder 4">
            <a:extLst>
              <a:ext uri="{FF2B5EF4-FFF2-40B4-BE49-F238E27FC236}">
                <a16:creationId xmlns:a16="http://schemas.microsoft.com/office/drawing/2014/main" id="{3F8C9CD9-69B0-0DFA-7813-5508348A0843}"/>
              </a:ext>
            </a:extLst>
          </p:cNvPr>
          <p:cNvSpPr>
            <a:spLocks noGrp="1"/>
          </p:cNvSpPr>
          <p:nvPr>
            <p:ph type="ftr" sz="quarter" idx="3"/>
          </p:nvPr>
        </p:nvSpPr>
        <p:spPr>
          <a:xfrm>
            <a:off x="838200" y="6356350"/>
            <a:ext cx="10515600" cy="365125"/>
          </a:xfrm>
        </p:spPr>
        <p:txBody>
          <a:bodyPr/>
          <a:lstStyle/>
          <a:p>
            <a:r>
              <a:rPr lang="en-US" dirty="0"/>
              <a:t>CKD, chronic kidney disease; </a:t>
            </a:r>
            <a:r>
              <a:rPr lang="en-US" b="0" i="0" dirty="0" err="1">
                <a:effectLst/>
              </a:rPr>
              <a:t>CrCl</a:t>
            </a:r>
            <a:r>
              <a:rPr lang="en-US" b="0" i="0" dirty="0">
                <a:effectLst/>
              </a:rPr>
              <a:t>, Creatinine clearance; INR, international normalized ratio.</a:t>
            </a:r>
            <a:endParaRPr lang="en-US" dirty="0"/>
          </a:p>
          <a:p>
            <a:r>
              <a:rPr lang="en-US" dirty="0" err="1"/>
              <a:t>Joglar</a:t>
            </a:r>
            <a:r>
              <a:rPr lang="en-US" dirty="0"/>
              <a:t> JA, et al. </a:t>
            </a:r>
            <a:r>
              <a:rPr lang="en-US" i="1" dirty="0"/>
              <a:t>Circulation</a:t>
            </a:r>
            <a:r>
              <a:rPr lang="en-US" dirty="0"/>
              <a:t>. 2024;149(1):e1-e156.</a:t>
            </a:r>
          </a:p>
        </p:txBody>
      </p:sp>
    </p:spTree>
    <p:extLst>
      <p:ext uri="{BB962C8B-B14F-4D97-AF65-F5344CB8AC3E}">
        <p14:creationId xmlns:p14="http://schemas.microsoft.com/office/powerpoint/2010/main" val="1243492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13">
            <a:extLst>
              <a:ext uri="{FF2B5EF4-FFF2-40B4-BE49-F238E27FC236}">
                <a16:creationId xmlns:a16="http://schemas.microsoft.com/office/drawing/2014/main" id="{C7614B71-7587-66B2-38FF-BFE213B5FB60}"/>
              </a:ext>
            </a:extLst>
          </p:cNvPr>
          <p:cNvGraphicFramePr>
            <a:graphicFrameLocks noGrp="1"/>
          </p:cNvGraphicFramePr>
          <p:nvPr>
            <p:extLst>
              <p:ext uri="{D42A27DB-BD31-4B8C-83A1-F6EECF244321}">
                <p14:modId xmlns:p14="http://schemas.microsoft.com/office/powerpoint/2010/main" val="1549521906"/>
              </p:ext>
            </p:extLst>
          </p:nvPr>
        </p:nvGraphicFramePr>
        <p:xfrm>
          <a:off x="1409701" y="647700"/>
          <a:ext cx="9372600" cy="5473183"/>
        </p:xfrm>
        <a:graphic>
          <a:graphicData uri="http://schemas.openxmlformats.org/drawingml/2006/table">
            <a:tbl>
              <a:tblPr firstRow="1" bandRow="1">
                <a:tableStyleId>{2D5ABB26-0587-4C30-8999-92F81FD0307C}</a:tableStyleId>
              </a:tblPr>
              <a:tblGrid>
                <a:gridCol w="1202900">
                  <a:extLst>
                    <a:ext uri="{9D8B030D-6E8A-4147-A177-3AD203B41FA5}">
                      <a16:colId xmlns:a16="http://schemas.microsoft.com/office/drawing/2014/main" val="20000"/>
                    </a:ext>
                  </a:extLst>
                </a:gridCol>
                <a:gridCol w="1202900">
                  <a:extLst>
                    <a:ext uri="{9D8B030D-6E8A-4147-A177-3AD203B41FA5}">
                      <a16:colId xmlns:a16="http://schemas.microsoft.com/office/drawing/2014/main" val="20001"/>
                    </a:ext>
                  </a:extLst>
                </a:gridCol>
                <a:gridCol w="6966800">
                  <a:extLst>
                    <a:ext uri="{9D8B030D-6E8A-4147-A177-3AD203B41FA5}">
                      <a16:colId xmlns:a16="http://schemas.microsoft.com/office/drawing/2014/main" val="20002"/>
                    </a:ext>
                  </a:extLst>
                </a:gridCol>
              </a:tblGrid>
              <a:tr h="1361660">
                <a:tc gridSpan="3">
                  <a:txBody>
                    <a:bodyPr/>
                    <a:lstStyle/>
                    <a:p>
                      <a:pPr marL="52069" marR="315595">
                        <a:lnSpc>
                          <a:spcPct val="107200"/>
                        </a:lnSpc>
                        <a:spcBef>
                          <a:spcPts val="245"/>
                        </a:spcBef>
                      </a:pPr>
                      <a:r>
                        <a:rPr sz="1600" b="1" dirty="0">
                          <a:solidFill>
                            <a:srgbClr val="FFFFFF"/>
                          </a:solidFill>
                          <a:latin typeface="+mn-lt"/>
                          <a:cs typeface="Calibri"/>
                        </a:rPr>
                        <a:t>Recommendations</a:t>
                      </a:r>
                      <a:r>
                        <a:rPr sz="1600" b="1" spc="160" dirty="0">
                          <a:solidFill>
                            <a:srgbClr val="FFFFFF"/>
                          </a:solidFill>
                          <a:latin typeface="+mn-lt"/>
                          <a:cs typeface="Calibri"/>
                        </a:rPr>
                        <a:t> </a:t>
                      </a:r>
                      <a:r>
                        <a:rPr sz="1600" b="1" dirty="0">
                          <a:solidFill>
                            <a:srgbClr val="FFFFFF"/>
                          </a:solidFill>
                          <a:latin typeface="+mn-lt"/>
                          <a:cs typeface="Calibri"/>
                        </a:rPr>
                        <a:t>for</a:t>
                      </a:r>
                      <a:r>
                        <a:rPr sz="1600" b="1" spc="165" dirty="0">
                          <a:solidFill>
                            <a:srgbClr val="FFFFFF"/>
                          </a:solidFill>
                          <a:latin typeface="+mn-lt"/>
                          <a:cs typeface="Calibri"/>
                        </a:rPr>
                        <a:t> </a:t>
                      </a:r>
                      <a:r>
                        <a:rPr sz="1600" b="1" dirty="0">
                          <a:solidFill>
                            <a:srgbClr val="FFFFFF"/>
                          </a:solidFill>
                          <a:latin typeface="+mn-lt"/>
                          <a:cs typeface="Calibri"/>
                        </a:rPr>
                        <a:t>Anticoagulation</a:t>
                      </a:r>
                      <a:r>
                        <a:rPr lang="en-US" sz="1600" b="1" dirty="0">
                          <a:solidFill>
                            <a:srgbClr val="FFFFFF"/>
                          </a:solidFill>
                          <a:latin typeface="+mn-lt"/>
                          <a:cs typeface="Calibri"/>
                        </a:rPr>
                        <a:t> </a:t>
                      </a:r>
                      <a:r>
                        <a:rPr sz="1600" b="1" spc="55" dirty="0">
                          <a:solidFill>
                            <a:srgbClr val="FFFFFF"/>
                          </a:solidFill>
                          <a:latin typeface="+mn-lt"/>
                          <a:cs typeface="Calibri"/>
                        </a:rPr>
                        <a:t>Use</a:t>
                      </a:r>
                      <a:r>
                        <a:rPr lang="en-US" sz="1600" b="1" spc="55" dirty="0">
                          <a:solidFill>
                            <a:srgbClr val="FFFFFF"/>
                          </a:solidFill>
                          <a:latin typeface="+mn-lt"/>
                          <a:cs typeface="Calibri"/>
                        </a:rPr>
                        <a:t> </a:t>
                      </a:r>
                      <a:r>
                        <a:rPr sz="1600" b="1" dirty="0">
                          <a:solidFill>
                            <a:srgbClr val="FFFFFF"/>
                          </a:solidFill>
                          <a:latin typeface="+mn-lt"/>
                          <a:cs typeface="Calibri"/>
                        </a:rPr>
                        <a:t>in</a:t>
                      </a:r>
                      <a:r>
                        <a:rPr lang="en-US" sz="1600" b="1" dirty="0">
                          <a:solidFill>
                            <a:srgbClr val="FFFFFF"/>
                          </a:solidFill>
                          <a:latin typeface="+mn-lt"/>
                          <a:cs typeface="Calibri"/>
                        </a:rPr>
                        <a:t> </a:t>
                      </a:r>
                      <a:r>
                        <a:rPr sz="1600" b="1" dirty="0">
                          <a:solidFill>
                            <a:srgbClr val="FFFFFF"/>
                          </a:solidFill>
                          <a:latin typeface="+mn-lt"/>
                          <a:cs typeface="Calibri"/>
                        </a:rPr>
                        <a:t>Patients</a:t>
                      </a:r>
                      <a:r>
                        <a:rPr lang="en-US" sz="1600" b="1" dirty="0">
                          <a:solidFill>
                            <a:srgbClr val="FFFFFF"/>
                          </a:solidFill>
                          <a:latin typeface="+mn-lt"/>
                          <a:cs typeface="Calibri"/>
                        </a:rPr>
                        <a:t> </a:t>
                      </a:r>
                      <a:r>
                        <a:rPr sz="1600" b="1" dirty="0">
                          <a:solidFill>
                            <a:srgbClr val="FFFFFF"/>
                          </a:solidFill>
                          <a:latin typeface="+mn-lt"/>
                          <a:cs typeface="Calibri"/>
                        </a:rPr>
                        <a:t>With</a:t>
                      </a:r>
                      <a:r>
                        <a:rPr lang="en-US" sz="1600" b="1" dirty="0">
                          <a:solidFill>
                            <a:srgbClr val="FFFFFF"/>
                          </a:solidFill>
                          <a:latin typeface="+mn-lt"/>
                          <a:cs typeface="Calibri"/>
                        </a:rPr>
                        <a:t> </a:t>
                      </a:r>
                      <a:r>
                        <a:rPr sz="1600" b="1" spc="-10" dirty="0">
                          <a:solidFill>
                            <a:srgbClr val="FFFFFF"/>
                          </a:solidFill>
                          <a:latin typeface="+mn-lt"/>
                          <a:cs typeface="Calibri"/>
                        </a:rPr>
                        <a:t>Liver</a:t>
                      </a:r>
                      <a:r>
                        <a:rPr lang="en-US" sz="1600" b="1" spc="-10" dirty="0">
                          <a:solidFill>
                            <a:srgbClr val="FFFFFF"/>
                          </a:solidFill>
                          <a:latin typeface="+mn-lt"/>
                          <a:cs typeface="Calibri"/>
                        </a:rPr>
                        <a:t> </a:t>
                      </a:r>
                      <a:r>
                        <a:rPr sz="1600" b="1" spc="-10" dirty="0">
                          <a:solidFill>
                            <a:srgbClr val="FFFFFF"/>
                          </a:solidFill>
                          <a:latin typeface="+mn-lt"/>
                          <a:cs typeface="Calibri"/>
                        </a:rPr>
                        <a:t>Disease</a:t>
                      </a:r>
                      <a:endParaRPr sz="1600" dirty="0">
                        <a:latin typeface="+mn-lt"/>
                        <a:cs typeface="Calibri"/>
                      </a:endParaRPr>
                    </a:p>
                    <a:p>
                      <a:pPr marL="52069" marR="550545">
                        <a:lnSpc>
                          <a:spcPct val="107200"/>
                        </a:lnSpc>
                      </a:pPr>
                      <a:r>
                        <a:rPr sz="1600" b="1" spc="20" dirty="0">
                          <a:solidFill>
                            <a:srgbClr val="FFFFFF"/>
                          </a:solidFill>
                          <a:latin typeface="+mn-lt"/>
                          <a:cs typeface="Calibri"/>
                        </a:rPr>
                        <a:t>Referenced</a:t>
                      </a:r>
                      <a:r>
                        <a:rPr sz="1600" b="1" spc="75" dirty="0">
                          <a:solidFill>
                            <a:srgbClr val="FFFFFF"/>
                          </a:solidFill>
                          <a:latin typeface="+mn-lt"/>
                          <a:cs typeface="Calibri"/>
                        </a:rPr>
                        <a:t> </a:t>
                      </a:r>
                      <a:r>
                        <a:rPr sz="1600" b="1" spc="20" dirty="0">
                          <a:solidFill>
                            <a:srgbClr val="FFFFFF"/>
                          </a:solidFill>
                          <a:latin typeface="+mn-lt"/>
                          <a:cs typeface="Calibri"/>
                        </a:rPr>
                        <a:t>studies</a:t>
                      </a:r>
                      <a:r>
                        <a:rPr sz="1600" b="1" spc="90" dirty="0">
                          <a:solidFill>
                            <a:srgbClr val="FFFFFF"/>
                          </a:solidFill>
                          <a:latin typeface="+mn-lt"/>
                          <a:cs typeface="Calibri"/>
                        </a:rPr>
                        <a:t> </a:t>
                      </a:r>
                      <a:r>
                        <a:rPr sz="1600" b="1" spc="20" dirty="0">
                          <a:solidFill>
                            <a:srgbClr val="FFFFFF"/>
                          </a:solidFill>
                          <a:latin typeface="+mn-lt"/>
                          <a:cs typeface="Calibri"/>
                        </a:rPr>
                        <a:t>that</a:t>
                      </a:r>
                      <a:r>
                        <a:rPr sz="1600" b="1" spc="90" dirty="0">
                          <a:solidFill>
                            <a:srgbClr val="FFFFFF"/>
                          </a:solidFill>
                          <a:latin typeface="+mn-lt"/>
                          <a:cs typeface="Calibri"/>
                        </a:rPr>
                        <a:t> </a:t>
                      </a:r>
                      <a:r>
                        <a:rPr sz="1600" b="1" spc="20" dirty="0">
                          <a:solidFill>
                            <a:srgbClr val="FFFFFF"/>
                          </a:solidFill>
                          <a:latin typeface="+mn-lt"/>
                          <a:cs typeface="Calibri"/>
                        </a:rPr>
                        <a:t>support</a:t>
                      </a:r>
                      <a:r>
                        <a:rPr sz="1600" b="1" spc="85" dirty="0">
                          <a:solidFill>
                            <a:srgbClr val="FFFFFF"/>
                          </a:solidFill>
                          <a:latin typeface="+mn-lt"/>
                          <a:cs typeface="Calibri"/>
                        </a:rPr>
                        <a:t> </a:t>
                      </a:r>
                      <a:r>
                        <a:rPr sz="1600" b="1" spc="20" dirty="0">
                          <a:solidFill>
                            <a:srgbClr val="FFFFFF"/>
                          </a:solidFill>
                          <a:latin typeface="+mn-lt"/>
                          <a:cs typeface="Calibri"/>
                        </a:rPr>
                        <a:t>the</a:t>
                      </a:r>
                      <a:r>
                        <a:rPr sz="1600" b="1" spc="90" dirty="0">
                          <a:solidFill>
                            <a:srgbClr val="FFFFFF"/>
                          </a:solidFill>
                          <a:latin typeface="+mn-lt"/>
                          <a:cs typeface="Calibri"/>
                        </a:rPr>
                        <a:t> </a:t>
                      </a:r>
                      <a:r>
                        <a:rPr sz="1600" b="1" spc="20" dirty="0">
                          <a:solidFill>
                            <a:srgbClr val="FFFFFF"/>
                          </a:solidFill>
                          <a:latin typeface="+mn-lt"/>
                          <a:cs typeface="Calibri"/>
                        </a:rPr>
                        <a:t>recommendations</a:t>
                      </a:r>
                      <a:r>
                        <a:rPr lang="en-US" sz="1600" b="1" spc="20" dirty="0">
                          <a:solidFill>
                            <a:srgbClr val="FFFFFF"/>
                          </a:solidFill>
                          <a:latin typeface="+mn-lt"/>
                          <a:cs typeface="Calibri"/>
                        </a:rPr>
                        <a:t> </a:t>
                      </a:r>
                      <a:r>
                        <a:rPr sz="1600" b="1" spc="-25" dirty="0">
                          <a:solidFill>
                            <a:srgbClr val="FFFFFF"/>
                          </a:solidFill>
                          <a:latin typeface="+mn-lt"/>
                          <a:cs typeface="Calibri"/>
                        </a:rPr>
                        <a:t>are</a:t>
                      </a:r>
                      <a:r>
                        <a:rPr lang="en-US" sz="1600" b="1" spc="-25" dirty="0">
                          <a:solidFill>
                            <a:srgbClr val="FFFFFF"/>
                          </a:solidFill>
                          <a:latin typeface="+mn-lt"/>
                          <a:cs typeface="Calibri"/>
                        </a:rPr>
                        <a:t> </a:t>
                      </a:r>
                      <a:r>
                        <a:rPr sz="1600" b="1" spc="20" dirty="0">
                          <a:solidFill>
                            <a:srgbClr val="FFFFFF"/>
                          </a:solidFill>
                          <a:latin typeface="+mn-lt"/>
                          <a:cs typeface="Calibri"/>
                        </a:rPr>
                        <a:t>summarized</a:t>
                      </a:r>
                      <a:r>
                        <a:rPr sz="1600" b="1" spc="60" dirty="0">
                          <a:solidFill>
                            <a:srgbClr val="FFFFFF"/>
                          </a:solidFill>
                          <a:latin typeface="+mn-lt"/>
                          <a:cs typeface="Calibri"/>
                        </a:rPr>
                        <a:t> </a:t>
                      </a:r>
                      <a:r>
                        <a:rPr sz="1600" b="1" spc="20" dirty="0">
                          <a:solidFill>
                            <a:srgbClr val="FFFFFF"/>
                          </a:solidFill>
                          <a:latin typeface="+mn-lt"/>
                          <a:cs typeface="Calibri"/>
                        </a:rPr>
                        <a:t>in</a:t>
                      </a:r>
                      <a:r>
                        <a:rPr sz="1600" b="1" spc="65" dirty="0">
                          <a:solidFill>
                            <a:srgbClr val="FFFFFF"/>
                          </a:solidFill>
                          <a:latin typeface="+mn-lt"/>
                          <a:cs typeface="Calibri"/>
                        </a:rPr>
                        <a:t> </a:t>
                      </a:r>
                      <a:r>
                        <a:rPr sz="1600" b="1" spc="20" dirty="0">
                          <a:solidFill>
                            <a:srgbClr val="FFFFFF"/>
                          </a:solidFill>
                          <a:latin typeface="+mn-lt"/>
                          <a:cs typeface="Calibri"/>
                        </a:rPr>
                        <a:t>the</a:t>
                      </a:r>
                      <a:r>
                        <a:rPr sz="1600" b="1" spc="60" dirty="0">
                          <a:solidFill>
                            <a:srgbClr val="FFFFFF"/>
                          </a:solidFill>
                          <a:latin typeface="+mn-lt"/>
                          <a:cs typeface="Calibri"/>
                        </a:rPr>
                        <a:t> </a:t>
                      </a:r>
                      <a:r>
                        <a:rPr sz="16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Online</a:t>
                      </a:r>
                      <a:r>
                        <a:rPr sz="16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600" b="1" spc="20" dirty="0">
                          <a:solidFill>
                            <a:schemeClr val="bg1"/>
                          </a:solidFill>
                          <a:latin typeface="+mn-lt"/>
                          <a:cs typeface="Calibri"/>
                          <a:hlinkClick r:id="rId3">
                            <a:extLst>
                              <a:ext uri="{A12FA001-AC4F-418D-AE19-62706E023703}">
                                <ahyp:hlinkClr xmlns:ahyp="http://schemas.microsoft.com/office/drawing/2018/hyperlinkcolor" val="tx"/>
                              </a:ext>
                            </a:extLst>
                          </a:hlinkClick>
                        </a:rPr>
                        <a:t>Data</a:t>
                      </a:r>
                      <a:r>
                        <a:rPr sz="1600" b="1" spc="65" dirty="0">
                          <a:solidFill>
                            <a:schemeClr val="bg1"/>
                          </a:solidFill>
                          <a:latin typeface="+mn-lt"/>
                          <a:cs typeface="Calibri"/>
                          <a:hlinkClick r:id="rId3">
                            <a:extLst>
                              <a:ext uri="{A12FA001-AC4F-418D-AE19-62706E023703}">
                                <ahyp:hlinkClr xmlns:ahyp="http://schemas.microsoft.com/office/drawing/2018/hyperlinkcolor" val="tx"/>
                              </a:ext>
                            </a:extLst>
                          </a:hlinkClick>
                        </a:rPr>
                        <a:t> </a:t>
                      </a:r>
                      <a:r>
                        <a:rPr sz="1600" b="1" spc="-10" dirty="0">
                          <a:solidFill>
                            <a:schemeClr val="bg1"/>
                          </a:solidFill>
                          <a:latin typeface="+mn-lt"/>
                          <a:cs typeface="Calibri"/>
                          <a:hlinkClick r:id="rId3">
                            <a:extLst>
                              <a:ext uri="{A12FA001-AC4F-418D-AE19-62706E023703}">
                                <ahyp:hlinkClr xmlns:ahyp="http://schemas.microsoft.com/office/drawing/2018/hyperlinkcolor" val="tx"/>
                              </a:ext>
                            </a:extLst>
                          </a:hlinkClick>
                        </a:rPr>
                        <a:t>Supplement</a:t>
                      </a:r>
                      <a:r>
                        <a:rPr sz="1600" b="1" spc="-10" dirty="0">
                          <a:solidFill>
                            <a:srgbClr val="FFFFFF"/>
                          </a:solidFill>
                          <a:latin typeface="+mn-lt"/>
                          <a:cs typeface="Calibri"/>
                        </a:rPr>
                        <a:t>.</a:t>
                      </a:r>
                      <a:endParaRPr sz="1600" dirty="0">
                        <a:latin typeface="+mn-lt"/>
                        <a:cs typeface="Calibri"/>
                      </a:endParaRPr>
                    </a:p>
                  </a:txBody>
                  <a:tcPr marL="182880" marR="182880" marT="182880" marB="18288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2"/>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338438">
                <a:tc>
                  <a:txBody>
                    <a:bodyPr/>
                    <a:lstStyle/>
                    <a:p>
                      <a:pPr algn="ctr">
                        <a:lnSpc>
                          <a:spcPct val="100000"/>
                        </a:lnSpc>
                        <a:spcBef>
                          <a:spcPts val="305"/>
                        </a:spcBef>
                      </a:pPr>
                      <a:r>
                        <a:rPr sz="1600" b="1" spc="50" dirty="0">
                          <a:solidFill>
                            <a:schemeClr val="bg1"/>
                          </a:solidFill>
                          <a:latin typeface="+mn-lt"/>
                          <a:cs typeface="Calibri"/>
                        </a:rPr>
                        <a:t>COR</a:t>
                      </a:r>
                      <a:endParaRPr sz="1600" dirty="0">
                        <a:solidFill>
                          <a:schemeClr val="bg1"/>
                        </a:solidFill>
                        <a:latin typeface="+mn-lt"/>
                        <a:cs typeface="Calibri"/>
                      </a:endParaRPr>
                    </a:p>
                  </a:txBody>
                  <a:tcPr marL="0" marR="0" marT="3873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algn="ctr">
                        <a:lnSpc>
                          <a:spcPct val="100000"/>
                        </a:lnSpc>
                        <a:spcBef>
                          <a:spcPts val="305"/>
                        </a:spcBef>
                      </a:pPr>
                      <a:r>
                        <a:rPr sz="1600" b="1" spc="40" dirty="0">
                          <a:solidFill>
                            <a:schemeClr val="bg1"/>
                          </a:solidFill>
                          <a:latin typeface="+mn-lt"/>
                          <a:cs typeface="Calibri"/>
                        </a:rPr>
                        <a:t>LOE</a:t>
                      </a:r>
                      <a:endParaRPr sz="1600" dirty="0">
                        <a:solidFill>
                          <a:schemeClr val="bg1"/>
                        </a:solidFill>
                        <a:latin typeface="+mn-lt"/>
                        <a:cs typeface="Calibri"/>
                      </a:endParaRPr>
                    </a:p>
                  </a:txBody>
                  <a:tcPr marL="0" marR="0" marT="3873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tc>
                  <a:txBody>
                    <a:bodyPr/>
                    <a:lstStyle/>
                    <a:p>
                      <a:pPr marL="52069">
                        <a:lnSpc>
                          <a:spcPct val="100000"/>
                        </a:lnSpc>
                        <a:spcBef>
                          <a:spcPts val="305"/>
                        </a:spcBef>
                      </a:pPr>
                      <a:r>
                        <a:rPr sz="1600" b="1" spc="-10" dirty="0">
                          <a:solidFill>
                            <a:schemeClr val="bg1"/>
                          </a:solidFill>
                          <a:latin typeface="+mn-lt"/>
                          <a:cs typeface="Calibri"/>
                        </a:rPr>
                        <a:t>Recommendations</a:t>
                      </a:r>
                      <a:endParaRPr sz="1600" dirty="0">
                        <a:solidFill>
                          <a:schemeClr val="bg1"/>
                        </a:solidFill>
                        <a:latin typeface="+mn-lt"/>
                        <a:cs typeface="Calibri"/>
                      </a:endParaRPr>
                    </a:p>
                  </a:txBody>
                  <a:tcPr marL="0" marR="0" marT="3873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tx1">
                        <a:lumMod val="75000"/>
                        <a:lumOff val="25000"/>
                      </a:schemeClr>
                    </a:solidFill>
                  </a:tcPr>
                </a:tc>
                <a:extLst>
                  <a:ext uri="{0D108BD9-81ED-4DB2-BD59-A6C34878D82A}">
                    <a16:rowId xmlns:a16="http://schemas.microsoft.com/office/drawing/2014/main" val="10001"/>
                  </a:ext>
                </a:extLst>
              </a:tr>
              <a:tr h="1262258">
                <a:tc>
                  <a:txBody>
                    <a:bodyPr/>
                    <a:lstStyle/>
                    <a:p>
                      <a:pPr algn="ctr">
                        <a:lnSpc>
                          <a:spcPct val="100000"/>
                        </a:lnSpc>
                      </a:pPr>
                      <a:r>
                        <a:rPr sz="1600" b="1" spc="-25" dirty="0">
                          <a:solidFill>
                            <a:schemeClr val="bg1"/>
                          </a:solidFill>
                          <a:latin typeface="+mn-lt"/>
                          <a:cs typeface="Gill Sans MT"/>
                        </a:rPr>
                        <a:t>2a</a:t>
                      </a:r>
                      <a:endParaRPr sz="16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solidFill>
                  </a:tcPr>
                </a:tc>
                <a:tc>
                  <a:txBody>
                    <a:bodyPr/>
                    <a:lstStyle/>
                    <a:p>
                      <a:pPr algn="ctr">
                        <a:lnSpc>
                          <a:spcPct val="100000"/>
                        </a:lnSpc>
                      </a:pPr>
                      <a:r>
                        <a:rPr sz="1600" b="1" spc="-25" dirty="0">
                          <a:solidFill>
                            <a:schemeClr val="bg1"/>
                          </a:solidFill>
                          <a:latin typeface="+mn-lt"/>
                          <a:cs typeface="Gill Sans MT"/>
                        </a:rPr>
                        <a:t>B-NR</a:t>
                      </a:r>
                      <a:endParaRPr sz="16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solidFill>
                  </a:tcPr>
                </a:tc>
                <a:tc>
                  <a:txBody>
                    <a:bodyPr/>
                    <a:lstStyle/>
                    <a:p>
                      <a:pPr marL="396240" marR="64135" indent="-342900">
                        <a:lnSpc>
                          <a:spcPct val="107200"/>
                        </a:lnSpc>
                        <a:spcBef>
                          <a:spcPts val="229"/>
                        </a:spcBef>
                        <a:buFont typeface="+mj-lt"/>
                        <a:buAutoNum type="arabicPeriod"/>
                      </a:pPr>
                      <a:r>
                        <a:rPr sz="1600" spc="-45" dirty="0">
                          <a:solidFill>
                            <a:srgbClr val="231F20"/>
                          </a:solidFill>
                          <a:latin typeface="+mn-lt"/>
                          <a:cs typeface="Arial"/>
                        </a:rPr>
                        <a:t>For</a:t>
                      </a:r>
                      <a:r>
                        <a:rPr sz="1600" spc="-15" dirty="0">
                          <a:solidFill>
                            <a:srgbClr val="231F20"/>
                          </a:solidFill>
                          <a:latin typeface="+mn-lt"/>
                          <a:cs typeface="Arial"/>
                        </a:rPr>
                        <a:t> </a:t>
                      </a:r>
                      <a:r>
                        <a:rPr sz="1600" spc="-25" dirty="0">
                          <a:solidFill>
                            <a:srgbClr val="231F20"/>
                          </a:solidFill>
                          <a:latin typeface="+mn-lt"/>
                          <a:cs typeface="Arial"/>
                        </a:rPr>
                        <a:t>patients</a:t>
                      </a:r>
                      <a:r>
                        <a:rPr sz="1600" spc="-20" dirty="0">
                          <a:solidFill>
                            <a:srgbClr val="231F20"/>
                          </a:solidFill>
                          <a:latin typeface="+mn-lt"/>
                          <a:cs typeface="Arial"/>
                        </a:rPr>
                        <a:t> </a:t>
                      </a:r>
                      <a:r>
                        <a:rPr sz="1600" spc="-10" dirty="0">
                          <a:solidFill>
                            <a:srgbClr val="231F20"/>
                          </a:solidFill>
                          <a:latin typeface="+mn-lt"/>
                          <a:cs typeface="Arial"/>
                        </a:rPr>
                        <a:t>with</a:t>
                      </a:r>
                      <a:r>
                        <a:rPr sz="1600" spc="-15" dirty="0">
                          <a:solidFill>
                            <a:srgbClr val="231F20"/>
                          </a:solidFill>
                          <a:latin typeface="+mn-lt"/>
                          <a:cs typeface="Arial"/>
                        </a:rPr>
                        <a:t> </a:t>
                      </a:r>
                      <a:r>
                        <a:rPr sz="1600" spc="-20" dirty="0">
                          <a:solidFill>
                            <a:srgbClr val="231F20"/>
                          </a:solidFill>
                          <a:latin typeface="+mn-lt"/>
                          <a:cs typeface="Arial"/>
                        </a:rPr>
                        <a:t>AF </a:t>
                      </a:r>
                      <a:r>
                        <a:rPr sz="1600" spc="-35" dirty="0">
                          <a:solidFill>
                            <a:srgbClr val="231F20"/>
                          </a:solidFill>
                          <a:latin typeface="+mn-lt"/>
                          <a:cs typeface="Arial"/>
                        </a:rPr>
                        <a:t>who</a:t>
                      </a:r>
                      <a:r>
                        <a:rPr sz="1600" spc="-15" dirty="0">
                          <a:solidFill>
                            <a:srgbClr val="231F20"/>
                          </a:solidFill>
                          <a:latin typeface="+mn-lt"/>
                          <a:cs typeface="Arial"/>
                        </a:rPr>
                        <a:t> </a:t>
                      </a:r>
                      <a:r>
                        <a:rPr sz="1600" spc="-35" dirty="0">
                          <a:solidFill>
                            <a:srgbClr val="231F20"/>
                          </a:solidFill>
                          <a:latin typeface="+mn-lt"/>
                          <a:cs typeface="Arial"/>
                        </a:rPr>
                        <a:t>are</a:t>
                      </a:r>
                      <a:r>
                        <a:rPr sz="1600" spc="-15" dirty="0">
                          <a:solidFill>
                            <a:srgbClr val="231F20"/>
                          </a:solidFill>
                          <a:latin typeface="+mn-lt"/>
                          <a:cs typeface="Arial"/>
                        </a:rPr>
                        <a:t> </a:t>
                      </a:r>
                      <a:r>
                        <a:rPr sz="1600" spc="-10" dirty="0">
                          <a:solidFill>
                            <a:srgbClr val="231F20"/>
                          </a:solidFill>
                          <a:latin typeface="+mn-lt"/>
                          <a:cs typeface="Arial"/>
                        </a:rPr>
                        <a:t>at</a:t>
                      </a:r>
                      <a:r>
                        <a:rPr sz="1600" spc="-15" dirty="0">
                          <a:solidFill>
                            <a:srgbClr val="231F20"/>
                          </a:solidFill>
                          <a:latin typeface="+mn-lt"/>
                          <a:cs typeface="Arial"/>
                        </a:rPr>
                        <a:t> </a:t>
                      </a:r>
                      <a:r>
                        <a:rPr sz="1600" spc="-30" dirty="0">
                          <a:solidFill>
                            <a:srgbClr val="231F20"/>
                          </a:solidFill>
                          <a:latin typeface="+mn-lt"/>
                          <a:cs typeface="Arial"/>
                        </a:rPr>
                        <a:t>increased</a:t>
                      </a:r>
                      <a:r>
                        <a:rPr sz="1600" spc="-15" dirty="0">
                          <a:solidFill>
                            <a:srgbClr val="231F20"/>
                          </a:solidFill>
                          <a:latin typeface="+mn-lt"/>
                          <a:cs typeface="Arial"/>
                        </a:rPr>
                        <a:t> </a:t>
                      </a:r>
                      <a:r>
                        <a:rPr sz="1600" spc="-20" dirty="0">
                          <a:solidFill>
                            <a:srgbClr val="231F20"/>
                          </a:solidFill>
                          <a:latin typeface="+mn-lt"/>
                          <a:cs typeface="Arial"/>
                        </a:rPr>
                        <a:t>risk </a:t>
                      </a:r>
                      <a:r>
                        <a:rPr sz="1600" spc="-25" dirty="0">
                          <a:solidFill>
                            <a:srgbClr val="231F20"/>
                          </a:solidFill>
                          <a:latin typeface="+mn-lt"/>
                          <a:cs typeface="Arial"/>
                        </a:rPr>
                        <a:t>o</a:t>
                      </a:r>
                      <a:r>
                        <a:rPr lang="en-US" sz="1600" spc="-25" dirty="0">
                          <a:solidFill>
                            <a:srgbClr val="231F20"/>
                          </a:solidFill>
                          <a:latin typeface="+mn-lt"/>
                          <a:cs typeface="Arial"/>
                        </a:rPr>
                        <a:t>f </a:t>
                      </a:r>
                      <a:r>
                        <a:rPr sz="1600" spc="-30" dirty="0">
                          <a:solidFill>
                            <a:srgbClr val="231F20"/>
                          </a:solidFill>
                          <a:latin typeface="+mn-lt"/>
                          <a:cs typeface="Arial"/>
                        </a:rPr>
                        <a:t>systemic</a:t>
                      </a:r>
                      <a:r>
                        <a:rPr sz="1600" spc="-5" dirty="0">
                          <a:solidFill>
                            <a:srgbClr val="231F20"/>
                          </a:solidFill>
                          <a:latin typeface="+mn-lt"/>
                          <a:cs typeface="Arial"/>
                        </a:rPr>
                        <a:t> </a:t>
                      </a:r>
                      <a:r>
                        <a:rPr sz="1600" spc="-30" dirty="0">
                          <a:solidFill>
                            <a:srgbClr val="231F20"/>
                          </a:solidFill>
                          <a:latin typeface="+mn-lt"/>
                          <a:cs typeface="Arial"/>
                        </a:rPr>
                        <a:t>thromboembolism</a:t>
                      </a:r>
                      <a:r>
                        <a:rPr sz="1600" spc="-5" dirty="0">
                          <a:solidFill>
                            <a:srgbClr val="231F20"/>
                          </a:solidFill>
                          <a:latin typeface="+mn-lt"/>
                          <a:cs typeface="Arial"/>
                        </a:rPr>
                        <a:t> </a:t>
                      </a:r>
                      <a:r>
                        <a:rPr sz="1600" spc="-40" dirty="0">
                          <a:solidFill>
                            <a:srgbClr val="231F20"/>
                          </a:solidFill>
                          <a:latin typeface="+mn-lt"/>
                          <a:cs typeface="Arial"/>
                        </a:rPr>
                        <a:t>and</a:t>
                      </a:r>
                      <a:r>
                        <a:rPr sz="1600" dirty="0">
                          <a:solidFill>
                            <a:srgbClr val="231F20"/>
                          </a:solidFill>
                          <a:latin typeface="+mn-lt"/>
                          <a:cs typeface="Arial"/>
                        </a:rPr>
                        <a:t> </a:t>
                      </a:r>
                      <a:r>
                        <a:rPr sz="1600" spc="-25" dirty="0">
                          <a:solidFill>
                            <a:srgbClr val="231F20"/>
                          </a:solidFill>
                          <a:latin typeface="+mn-lt"/>
                          <a:cs typeface="Arial"/>
                        </a:rPr>
                        <a:t>mild</a:t>
                      </a:r>
                      <a:r>
                        <a:rPr sz="1600" spc="-5" dirty="0">
                          <a:solidFill>
                            <a:srgbClr val="231F20"/>
                          </a:solidFill>
                          <a:latin typeface="+mn-lt"/>
                          <a:cs typeface="Arial"/>
                        </a:rPr>
                        <a:t> </a:t>
                      </a:r>
                      <a:r>
                        <a:rPr sz="1600" spc="-20" dirty="0">
                          <a:solidFill>
                            <a:srgbClr val="231F20"/>
                          </a:solidFill>
                          <a:latin typeface="+mn-lt"/>
                          <a:cs typeface="Arial"/>
                        </a:rPr>
                        <a:t>or</a:t>
                      </a:r>
                      <a:r>
                        <a:rPr sz="1600" dirty="0">
                          <a:solidFill>
                            <a:srgbClr val="231F20"/>
                          </a:solidFill>
                          <a:latin typeface="+mn-lt"/>
                          <a:cs typeface="Arial"/>
                        </a:rPr>
                        <a:t> </a:t>
                      </a:r>
                      <a:r>
                        <a:rPr sz="1600" spc="-10" dirty="0">
                          <a:solidFill>
                            <a:srgbClr val="231F20"/>
                          </a:solidFill>
                          <a:latin typeface="+mn-lt"/>
                          <a:cs typeface="Arial"/>
                        </a:rPr>
                        <a:t>moderat</a:t>
                      </a:r>
                      <a:r>
                        <a:rPr lang="en-US" sz="1600" spc="-10" dirty="0">
                          <a:solidFill>
                            <a:srgbClr val="231F20"/>
                          </a:solidFill>
                          <a:latin typeface="+mn-lt"/>
                          <a:cs typeface="Arial"/>
                        </a:rPr>
                        <a:t>e </a:t>
                      </a:r>
                      <a:r>
                        <a:rPr sz="1600" spc="-25" dirty="0">
                          <a:solidFill>
                            <a:srgbClr val="231F20"/>
                          </a:solidFill>
                          <a:latin typeface="+mn-lt"/>
                          <a:cs typeface="Arial"/>
                        </a:rPr>
                        <a:t>liver</a:t>
                      </a:r>
                      <a:r>
                        <a:rPr sz="1600" spc="-10" dirty="0">
                          <a:solidFill>
                            <a:srgbClr val="231F20"/>
                          </a:solidFill>
                          <a:latin typeface="+mn-lt"/>
                          <a:cs typeface="Arial"/>
                        </a:rPr>
                        <a:t> </a:t>
                      </a:r>
                      <a:r>
                        <a:rPr sz="1600" spc="-35" dirty="0">
                          <a:solidFill>
                            <a:srgbClr val="231F20"/>
                          </a:solidFill>
                          <a:latin typeface="+mn-lt"/>
                          <a:cs typeface="Arial"/>
                        </a:rPr>
                        <a:t>disease</a:t>
                      </a:r>
                      <a:r>
                        <a:rPr sz="1600" spc="-5" dirty="0">
                          <a:solidFill>
                            <a:srgbClr val="231F20"/>
                          </a:solidFill>
                          <a:latin typeface="+mn-lt"/>
                          <a:cs typeface="Arial"/>
                        </a:rPr>
                        <a:t> </a:t>
                      </a:r>
                      <a:r>
                        <a:rPr sz="1600" spc="-25" dirty="0">
                          <a:solidFill>
                            <a:srgbClr val="231F20"/>
                          </a:solidFill>
                          <a:latin typeface="+mn-lt"/>
                          <a:cs typeface="Arial"/>
                        </a:rPr>
                        <a:t>(Child-</a:t>
                      </a:r>
                      <a:r>
                        <a:rPr sz="1600" spc="-40" dirty="0">
                          <a:solidFill>
                            <a:srgbClr val="231F20"/>
                          </a:solidFill>
                          <a:latin typeface="+mn-lt"/>
                          <a:cs typeface="Arial"/>
                        </a:rPr>
                        <a:t>Pugh*</a:t>
                      </a:r>
                      <a:r>
                        <a:rPr sz="1600" spc="-5" dirty="0">
                          <a:solidFill>
                            <a:srgbClr val="231F20"/>
                          </a:solidFill>
                          <a:latin typeface="+mn-lt"/>
                          <a:cs typeface="Arial"/>
                        </a:rPr>
                        <a:t> </a:t>
                      </a:r>
                      <a:r>
                        <a:rPr sz="1600" spc="-30" dirty="0">
                          <a:solidFill>
                            <a:srgbClr val="231F20"/>
                          </a:solidFill>
                          <a:latin typeface="+mn-lt"/>
                          <a:cs typeface="Arial"/>
                        </a:rPr>
                        <a:t>class</a:t>
                      </a:r>
                      <a:r>
                        <a:rPr sz="1600" spc="-5" dirty="0">
                          <a:solidFill>
                            <a:srgbClr val="231F20"/>
                          </a:solidFill>
                          <a:latin typeface="+mn-lt"/>
                          <a:cs typeface="Arial"/>
                        </a:rPr>
                        <a:t> </a:t>
                      </a:r>
                      <a:r>
                        <a:rPr sz="1600" dirty="0">
                          <a:solidFill>
                            <a:srgbClr val="231F20"/>
                          </a:solidFill>
                          <a:latin typeface="+mn-lt"/>
                          <a:cs typeface="Arial"/>
                        </a:rPr>
                        <a:t>A</a:t>
                      </a:r>
                      <a:r>
                        <a:rPr sz="1600" spc="-5" dirty="0">
                          <a:solidFill>
                            <a:srgbClr val="231F20"/>
                          </a:solidFill>
                          <a:latin typeface="+mn-lt"/>
                          <a:cs typeface="Arial"/>
                        </a:rPr>
                        <a:t> </a:t>
                      </a:r>
                      <a:r>
                        <a:rPr sz="1600" spc="-20" dirty="0">
                          <a:solidFill>
                            <a:srgbClr val="231F20"/>
                          </a:solidFill>
                          <a:latin typeface="+mn-lt"/>
                          <a:cs typeface="Arial"/>
                        </a:rPr>
                        <a:t>or</a:t>
                      </a:r>
                      <a:r>
                        <a:rPr sz="1600" spc="-5" dirty="0">
                          <a:solidFill>
                            <a:srgbClr val="231F20"/>
                          </a:solidFill>
                          <a:latin typeface="+mn-lt"/>
                          <a:cs typeface="Arial"/>
                        </a:rPr>
                        <a:t> </a:t>
                      </a:r>
                      <a:r>
                        <a:rPr sz="1600" spc="-40" dirty="0">
                          <a:solidFill>
                            <a:srgbClr val="231F20"/>
                          </a:solidFill>
                          <a:latin typeface="+mn-lt"/>
                          <a:cs typeface="Arial"/>
                        </a:rPr>
                        <a:t>B),</a:t>
                      </a:r>
                      <a:r>
                        <a:rPr sz="1600" spc="-5" dirty="0">
                          <a:solidFill>
                            <a:srgbClr val="231F20"/>
                          </a:solidFill>
                          <a:latin typeface="+mn-lt"/>
                          <a:cs typeface="Arial"/>
                        </a:rPr>
                        <a:t> </a:t>
                      </a:r>
                      <a:r>
                        <a:rPr sz="1600" spc="-55" dirty="0">
                          <a:solidFill>
                            <a:srgbClr val="231F20"/>
                          </a:solidFill>
                          <a:latin typeface="+mn-lt"/>
                          <a:cs typeface="Arial"/>
                        </a:rPr>
                        <a:t>OAC</a:t>
                      </a:r>
                      <a:r>
                        <a:rPr sz="1600" spc="-5" dirty="0">
                          <a:solidFill>
                            <a:srgbClr val="231F20"/>
                          </a:solidFill>
                          <a:latin typeface="+mn-lt"/>
                          <a:cs typeface="Arial"/>
                        </a:rPr>
                        <a:t> </a:t>
                      </a:r>
                      <a:r>
                        <a:rPr sz="1600" spc="-25" dirty="0">
                          <a:solidFill>
                            <a:srgbClr val="231F20"/>
                          </a:solidFill>
                          <a:latin typeface="+mn-lt"/>
                          <a:cs typeface="Arial"/>
                        </a:rPr>
                        <a:t>therapy</a:t>
                      </a:r>
                      <a:r>
                        <a:rPr lang="en-US" sz="1600" spc="-25" dirty="0">
                          <a:solidFill>
                            <a:srgbClr val="231F20"/>
                          </a:solidFill>
                          <a:latin typeface="+mn-lt"/>
                          <a:cs typeface="Arial"/>
                        </a:rPr>
                        <a:t> </a:t>
                      </a:r>
                      <a:r>
                        <a:rPr sz="1600" spc="-10" dirty="0">
                          <a:solidFill>
                            <a:srgbClr val="231F20"/>
                          </a:solidFill>
                          <a:latin typeface="+mn-lt"/>
                          <a:cs typeface="Arial"/>
                        </a:rPr>
                        <a:t>is</a:t>
                      </a:r>
                      <a:r>
                        <a:rPr sz="1600" spc="-5" dirty="0">
                          <a:solidFill>
                            <a:srgbClr val="231F20"/>
                          </a:solidFill>
                          <a:latin typeface="+mn-lt"/>
                          <a:cs typeface="Arial"/>
                        </a:rPr>
                        <a:t> </a:t>
                      </a:r>
                      <a:r>
                        <a:rPr sz="1600" spc="-35" dirty="0">
                          <a:solidFill>
                            <a:srgbClr val="231F20"/>
                          </a:solidFill>
                          <a:latin typeface="+mn-lt"/>
                          <a:cs typeface="Arial"/>
                        </a:rPr>
                        <a:t>reasonable</a:t>
                      </a:r>
                      <a:r>
                        <a:rPr sz="1600" spc="-5" dirty="0">
                          <a:solidFill>
                            <a:srgbClr val="231F20"/>
                          </a:solidFill>
                          <a:latin typeface="+mn-lt"/>
                          <a:cs typeface="Arial"/>
                        </a:rPr>
                        <a:t> </a:t>
                      </a:r>
                      <a:r>
                        <a:rPr sz="1600" spc="-10" dirty="0">
                          <a:solidFill>
                            <a:srgbClr val="231F20"/>
                          </a:solidFill>
                          <a:latin typeface="+mn-lt"/>
                          <a:cs typeface="Arial"/>
                        </a:rPr>
                        <a:t>in</a:t>
                      </a:r>
                      <a:r>
                        <a:rPr sz="1600" spc="-5" dirty="0">
                          <a:solidFill>
                            <a:srgbClr val="231F20"/>
                          </a:solidFill>
                          <a:latin typeface="+mn-lt"/>
                          <a:cs typeface="Arial"/>
                        </a:rPr>
                        <a:t> </a:t>
                      </a:r>
                      <a:r>
                        <a:rPr sz="1600" spc="-20" dirty="0">
                          <a:solidFill>
                            <a:srgbClr val="231F20"/>
                          </a:solidFill>
                          <a:latin typeface="+mn-lt"/>
                          <a:cs typeface="Arial"/>
                        </a:rPr>
                        <a:t>the</a:t>
                      </a:r>
                      <a:r>
                        <a:rPr sz="1600" spc="-5" dirty="0">
                          <a:solidFill>
                            <a:srgbClr val="231F20"/>
                          </a:solidFill>
                          <a:latin typeface="+mn-lt"/>
                          <a:cs typeface="Arial"/>
                        </a:rPr>
                        <a:t> </a:t>
                      </a:r>
                      <a:r>
                        <a:rPr sz="1600" spc="-35" dirty="0">
                          <a:solidFill>
                            <a:srgbClr val="231F20"/>
                          </a:solidFill>
                          <a:latin typeface="+mn-lt"/>
                          <a:cs typeface="Arial"/>
                        </a:rPr>
                        <a:t>absence</a:t>
                      </a:r>
                      <a:r>
                        <a:rPr sz="1600" spc="-5" dirty="0">
                          <a:solidFill>
                            <a:srgbClr val="231F20"/>
                          </a:solidFill>
                          <a:latin typeface="+mn-lt"/>
                          <a:cs typeface="Arial"/>
                        </a:rPr>
                        <a:t> </a:t>
                      </a:r>
                      <a:r>
                        <a:rPr sz="1600" dirty="0">
                          <a:solidFill>
                            <a:srgbClr val="231F20"/>
                          </a:solidFill>
                          <a:latin typeface="+mn-lt"/>
                          <a:cs typeface="Arial"/>
                        </a:rPr>
                        <a:t>of</a:t>
                      </a:r>
                      <a:r>
                        <a:rPr sz="1600" spc="-5" dirty="0">
                          <a:solidFill>
                            <a:srgbClr val="231F20"/>
                          </a:solidFill>
                          <a:latin typeface="+mn-lt"/>
                          <a:cs typeface="Arial"/>
                        </a:rPr>
                        <a:t> </a:t>
                      </a:r>
                      <a:r>
                        <a:rPr sz="1600" spc="-25" dirty="0">
                          <a:solidFill>
                            <a:srgbClr val="231F20"/>
                          </a:solidFill>
                          <a:latin typeface="+mn-lt"/>
                          <a:cs typeface="Arial"/>
                        </a:rPr>
                        <a:t>clinically</a:t>
                      </a:r>
                      <a:r>
                        <a:rPr sz="1600" spc="-5" dirty="0">
                          <a:solidFill>
                            <a:srgbClr val="231F20"/>
                          </a:solidFill>
                          <a:latin typeface="+mn-lt"/>
                          <a:cs typeface="Arial"/>
                        </a:rPr>
                        <a:t> </a:t>
                      </a:r>
                      <a:r>
                        <a:rPr sz="1600" spc="-10" dirty="0">
                          <a:solidFill>
                            <a:srgbClr val="231F20"/>
                          </a:solidFill>
                          <a:latin typeface="+mn-lt"/>
                          <a:cs typeface="Arial"/>
                        </a:rPr>
                        <a:t>significan</a:t>
                      </a:r>
                      <a:r>
                        <a:rPr lang="en-US" sz="1600" spc="-10" dirty="0">
                          <a:solidFill>
                            <a:srgbClr val="231F20"/>
                          </a:solidFill>
                          <a:latin typeface="+mn-lt"/>
                          <a:cs typeface="Arial"/>
                        </a:rPr>
                        <a:t>t </a:t>
                      </a:r>
                      <a:r>
                        <a:rPr sz="1600" spc="-25" dirty="0">
                          <a:solidFill>
                            <a:srgbClr val="231F20"/>
                          </a:solidFill>
                          <a:latin typeface="+mn-lt"/>
                          <a:cs typeface="Arial"/>
                        </a:rPr>
                        <a:t>liver</a:t>
                      </a:r>
                      <a:r>
                        <a:rPr sz="1600" spc="15" dirty="0">
                          <a:solidFill>
                            <a:srgbClr val="231F20"/>
                          </a:solidFill>
                          <a:latin typeface="+mn-lt"/>
                          <a:cs typeface="Arial"/>
                        </a:rPr>
                        <a:t> </a:t>
                      </a:r>
                      <a:r>
                        <a:rPr sz="1600" spc="-30" dirty="0">
                          <a:solidFill>
                            <a:srgbClr val="231F20"/>
                          </a:solidFill>
                          <a:latin typeface="+mn-lt"/>
                          <a:cs typeface="Arial"/>
                        </a:rPr>
                        <a:t>disease–induced</a:t>
                      </a:r>
                      <a:r>
                        <a:rPr sz="1600" spc="15" dirty="0">
                          <a:solidFill>
                            <a:srgbClr val="231F20"/>
                          </a:solidFill>
                          <a:latin typeface="+mn-lt"/>
                          <a:cs typeface="Arial"/>
                        </a:rPr>
                        <a:t> </a:t>
                      </a:r>
                      <a:r>
                        <a:rPr sz="1600" spc="-35" dirty="0">
                          <a:solidFill>
                            <a:srgbClr val="231F20"/>
                          </a:solidFill>
                          <a:latin typeface="+mn-lt"/>
                          <a:cs typeface="Arial"/>
                        </a:rPr>
                        <a:t>coagulopathy</a:t>
                      </a:r>
                      <a:r>
                        <a:rPr sz="1600" spc="15" dirty="0">
                          <a:solidFill>
                            <a:srgbClr val="231F20"/>
                          </a:solidFill>
                          <a:latin typeface="+mn-lt"/>
                          <a:cs typeface="Arial"/>
                        </a:rPr>
                        <a:t> </a:t>
                      </a:r>
                      <a:r>
                        <a:rPr sz="1600" spc="-20" dirty="0">
                          <a:solidFill>
                            <a:srgbClr val="231F20"/>
                          </a:solidFill>
                          <a:latin typeface="+mn-lt"/>
                          <a:cs typeface="Arial"/>
                        </a:rPr>
                        <a:t>or</a:t>
                      </a:r>
                      <a:r>
                        <a:rPr sz="1600" spc="15" dirty="0">
                          <a:solidFill>
                            <a:srgbClr val="231F20"/>
                          </a:solidFill>
                          <a:latin typeface="+mn-lt"/>
                          <a:cs typeface="Arial"/>
                        </a:rPr>
                        <a:t> </a:t>
                      </a:r>
                      <a:r>
                        <a:rPr sz="1600" spc="-10" dirty="0">
                          <a:solidFill>
                            <a:srgbClr val="231F20"/>
                          </a:solidFill>
                          <a:latin typeface="+mn-lt"/>
                          <a:cs typeface="Arial"/>
                        </a:rPr>
                        <a:t>thrombocytopenia.</a:t>
                      </a:r>
                      <a:r>
                        <a:rPr sz="1400" spc="-15" baseline="34722" dirty="0">
                          <a:solidFill>
                            <a:srgbClr val="231F20"/>
                          </a:solidFill>
                          <a:latin typeface="+mn-lt"/>
                          <a:cs typeface="Arial"/>
                        </a:rPr>
                        <a:t>1–7</a:t>
                      </a:r>
                      <a:endParaRPr sz="1400" baseline="34722" dirty="0">
                        <a:latin typeface="+mn-lt"/>
                        <a:cs typeface="Arial"/>
                      </a:endParaRPr>
                    </a:p>
                  </a:txBody>
                  <a:tcPr marL="0" marR="0" marT="29209"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2"/>
                  </a:ext>
                </a:extLst>
              </a:tr>
              <a:tr h="1567917">
                <a:tc>
                  <a:txBody>
                    <a:bodyPr/>
                    <a:lstStyle/>
                    <a:p>
                      <a:pPr algn="ctr">
                        <a:lnSpc>
                          <a:spcPct val="100000"/>
                        </a:lnSpc>
                      </a:pPr>
                      <a:r>
                        <a:rPr sz="1600" b="1" spc="-25" dirty="0">
                          <a:solidFill>
                            <a:schemeClr val="bg1"/>
                          </a:solidFill>
                          <a:latin typeface="+mn-lt"/>
                          <a:cs typeface="Gill Sans MT"/>
                        </a:rPr>
                        <a:t>2a</a:t>
                      </a:r>
                      <a:endParaRPr sz="16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6"/>
                    </a:solidFill>
                  </a:tcPr>
                </a:tc>
                <a:tc>
                  <a:txBody>
                    <a:bodyPr/>
                    <a:lstStyle/>
                    <a:p>
                      <a:pPr algn="ctr">
                        <a:lnSpc>
                          <a:spcPct val="100000"/>
                        </a:lnSpc>
                      </a:pPr>
                      <a:r>
                        <a:rPr sz="1600" b="1" spc="-25" dirty="0">
                          <a:solidFill>
                            <a:schemeClr val="bg1"/>
                          </a:solidFill>
                          <a:latin typeface="+mn-lt"/>
                          <a:cs typeface="Gill Sans MT"/>
                        </a:rPr>
                        <a:t>B-NR</a:t>
                      </a:r>
                      <a:endParaRPr sz="1600" dirty="0">
                        <a:solidFill>
                          <a:schemeClr val="bg1"/>
                        </a:solidFill>
                        <a:latin typeface="+mn-lt"/>
                        <a:cs typeface="Gill Sans MT"/>
                      </a:endParaRPr>
                    </a:p>
                  </a:txBody>
                  <a:tcPr marL="0" marR="0" marT="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solidFill>
                  </a:tcPr>
                </a:tc>
                <a:tc>
                  <a:txBody>
                    <a:bodyPr/>
                    <a:lstStyle/>
                    <a:p>
                      <a:pPr marL="396240" marR="41275" indent="-342900">
                        <a:lnSpc>
                          <a:spcPct val="107200"/>
                        </a:lnSpc>
                        <a:spcBef>
                          <a:spcPts val="185"/>
                        </a:spcBef>
                        <a:buFont typeface="+mj-lt"/>
                        <a:buAutoNum type="arabicPeriod" startAt="2"/>
                      </a:pPr>
                      <a:r>
                        <a:rPr sz="1600" spc="-40" dirty="0">
                          <a:solidFill>
                            <a:srgbClr val="231F20"/>
                          </a:solidFill>
                          <a:latin typeface="+mn-lt"/>
                          <a:cs typeface="Arial"/>
                        </a:rPr>
                        <a:t>For</a:t>
                      </a:r>
                      <a:r>
                        <a:rPr sz="1600" spc="-10" dirty="0">
                          <a:solidFill>
                            <a:srgbClr val="231F20"/>
                          </a:solidFill>
                          <a:latin typeface="+mn-lt"/>
                          <a:cs typeface="Arial"/>
                        </a:rPr>
                        <a:t> </a:t>
                      </a:r>
                      <a:r>
                        <a:rPr sz="1600" spc="-20" dirty="0">
                          <a:solidFill>
                            <a:srgbClr val="231F20"/>
                          </a:solidFill>
                          <a:latin typeface="+mn-lt"/>
                          <a:cs typeface="Arial"/>
                        </a:rPr>
                        <a:t>patients</a:t>
                      </a:r>
                      <a:r>
                        <a:rPr sz="1600" spc="-15" dirty="0">
                          <a:solidFill>
                            <a:srgbClr val="231F20"/>
                          </a:solidFill>
                          <a:latin typeface="+mn-lt"/>
                          <a:cs typeface="Arial"/>
                        </a:rPr>
                        <a:t> </a:t>
                      </a:r>
                      <a:r>
                        <a:rPr sz="1600" spc="-10" dirty="0">
                          <a:solidFill>
                            <a:srgbClr val="231F20"/>
                          </a:solidFill>
                          <a:latin typeface="+mn-lt"/>
                          <a:cs typeface="Arial"/>
                        </a:rPr>
                        <a:t>with</a:t>
                      </a:r>
                      <a:r>
                        <a:rPr sz="1600" spc="-20" dirty="0">
                          <a:solidFill>
                            <a:srgbClr val="231F20"/>
                          </a:solidFill>
                          <a:latin typeface="+mn-lt"/>
                          <a:cs typeface="Arial"/>
                        </a:rPr>
                        <a:t> </a:t>
                      </a:r>
                      <a:r>
                        <a:rPr sz="1600" dirty="0">
                          <a:solidFill>
                            <a:srgbClr val="231F20"/>
                          </a:solidFill>
                          <a:latin typeface="+mn-lt"/>
                          <a:cs typeface="Arial"/>
                        </a:rPr>
                        <a:t>AF</a:t>
                      </a:r>
                      <a:r>
                        <a:rPr sz="1600" spc="-20" dirty="0">
                          <a:solidFill>
                            <a:srgbClr val="231F20"/>
                          </a:solidFill>
                          <a:latin typeface="+mn-lt"/>
                          <a:cs typeface="Arial"/>
                        </a:rPr>
                        <a:t> who are </a:t>
                      </a:r>
                      <a:r>
                        <a:rPr sz="1600" dirty="0">
                          <a:solidFill>
                            <a:srgbClr val="231F20"/>
                          </a:solidFill>
                          <a:latin typeface="+mn-lt"/>
                          <a:cs typeface="Arial"/>
                        </a:rPr>
                        <a:t>at</a:t>
                      </a:r>
                      <a:r>
                        <a:rPr sz="1600" spc="-15" dirty="0">
                          <a:solidFill>
                            <a:srgbClr val="231F20"/>
                          </a:solidFill>
                          <a:latin typeface="+mn-lt"/>
                          <a:cs typeface="Arial"/>
                        </a:rPr>
                        <a:t> </a:t>
                      </a:r>
                      <a:r>
                        <a:rPr sz="1600" spc="-25" dirty="0">
                          <a:solidFill>
                            <a:srgbClr val="231F20"/>
                          </a:solidFill>
                          <a:latin typeface="+mn-lt"/>
                          <a:cs typeface="Arial"/>
                        </a:rPr>
                        <a:t>increased</a:t>
                      </a:r>
                      <a:r>
                        <a:rPr sz="1600" spc="-20" dirty="0">
                          <a:solidFill>
                            <a:srgbClr val="231F20"/>
                          </a:solidFill>
                          <a:latin typeface="+mn-lt"/>
                          <a:cs typeface="Arial"/>
                        </a:rPr>
                        <a:t> </a:t>
                      </a:r>
                      <a:r>
                        <a:rPr sz="1600" spc="-10" dirty="0">
                          <a:solidFill>
                            <a:srgbClr val="231F20"/>
                          </a:solidFill>
                          <a:latin typeface="+mn-lt"/>
                          <a:cs typeface="Arial"/>
                        </a:rPr>
                        <a:t>risk</a:t>
                      </a:r>
                      <a:r>
                        <a:rPr sz="1600" spc="-20" dirty="0">
                          <a:solidFill>
                            <a:srgbClr val="231F20"/>
                          </a:solidFill>
                          <a:latin typeface="+mn-lt"/>
                          <a:cs typeface="Arial"/>
                        </a:rPr>
                        <a:t> </a:t>
                      </a:r>
                      <a:r>
                        <a:rPr sz="1600" spc="-25" dirty="0">
                          <a:solidFill>
                            <a:srgbClr val="231F20"/>
                          </a:solidFill>
                          <a:latin typeface="+mn-lt"/>
                          <a:cs typeface="Arial"/>
                        </a:rPr>
                        <a:t>o</a:t>
                      </a:r>
                      <a:r>
                        <a:rPr lang="en-US" sz="1600" spc="-25" dirty="0">
                          <a:solidFill>
                            <a:srgbClr val="231F20"/>
                          </a:solidFill>
                          <a:latin typeface="+mn-lt"/>
                          <a:cs typeface="Arial"/>
                        </a:rPr>
                        <a:t>f </a:t>
                      </a:r>
                      <a:r>
                        <a:rPr sz="1600" spc="-25" dirty="0">
                          <a:solidFill>
                            <a:srgbClr val="231F20"/>
                          </a:solidFill>
                          <a:latin typeface="+mn-lt"/>
                          <a:cs typeface="Arial"/>
                        </a:rPr>
                        <a:t>systemic</a:t>
                      </a:r>
                      <a:r>
                        <a:rPr sz="1600" dirty="0">
                          <a:solidFill>
                            <a:srgbClr val="231F20"/>
                          </a:solidFill>
                          <a:latin typeface="+mn-lt"/>
                          <a:cs typeface="Arial"/>
                        </a:rPr>
                        <a:t> </a:t>
                      </a:r>
                      <a:r>
                        <a:rPr sz="1600" spc="-30" dirty="0">
                          <a:solidFill>
                            <a:srgbClr val="231F20"/>
                          </a:solidFill>
                          <a:latin typeface="+mn-lt"/>
                          <a:cs typeface="Arial"/>
                        </a:rPr>
                        <a:t>thromboembolism</a:t>
                      </a:r>
                      <a:r>
                        <a:rPr sz="1600" spc="5" dirty="0">
                          <a:solidFill>
                            <a:srgbClr val="231F20"/>
                          </a:solidFill>
                          <a:latin typeface="+mn-lt"/>
                          <a:cs typeface="Arial"/>
                        </a:rPr>
                        <a:t> </a:t>
                      </a:r>
                      <a:r>
                        <a:rPr sz="1600" spc="-25" dirty="0">
                          <a:solidFill>
                            <a:srgbClr val="231F20"/>
                          </a:solidFill>
                          <a:latin typeface="+mn-lt"/>
                          <a:cs typeface="Arial"/>
                        </a:rPr>
                        <a:t>and</a:t>
                      </a:r>
                      <a:r>
                        <a:rPr sz="1600" dirty="0">
                          <a:solidFill>
                            <a:srgbClr val="231F20"/>
                          </a:solidFill>
                          <a:latin typeface="+mn-lt"/>
                          <a:cs typeface="Arial"/>
                        </a:rPr>
                        <a:t> </a:t>
                      </a:r>
                      <a:r>
                        <a:rPr sz="1600" spc="-20" dirty="0">
                          <a:solidFill>
                            <a:srgbClr val="231F20"/>
                          </a:solidFill>
                          <a:latin typeface="+mn-lt"/>
                          <a:cs typeface="Arial"/>
                        </a:rPr>
                        <a:t>mild</a:t>
                      </a:r>
                      <a:r>
                        <a:rPr sz="1600" spc="5" dirty="0">
                          <a:solidFill>
                            <a:srgbClr val="231F20"/>
                          </a:solidFill>
                          <a:latin typeface="+mn-lt"/>
                          <a:cs typeface="Arial"/>
                        </a:rPr>
                        <a:t> </a:t>
                      </a:r>
                      <a:r>
                        <a:rPr sz="1600" dirty="0">
                          <a:solidFill>
                            <a:srgbClr val="231F20"/>
                          </a:solidFill>
                          <a:latin typeface="+mn-lt"/>
                          <a:cs typeface="Arial"/>
                        </a:rPr>
                        <a:t>or</a:t>
                      </a:r>
                      <a:r>
                        <a:rPr sz="1600" spc="5" dirty="0">
                          <a:solidFill>
                            <a:srgbClr val="231F20"/>
                          </a:solidFill>
                          <a:latin typeface="+mn-lt"/>
                          <a:cs typeface="Arial"/>
                        </a:rPr>
                        <a:t> </a:t>
                      </a:r>
                      <a:r>
                        <a:rPr sz="1600" spc="-10" dirty="0">
                          <a:solidFill>
                            <a:srgbClr val="231F20"/>
                          </a:solidFill>
                          <a:latin typeface="+mn-lt"/>
                          <a:cs typeface="Arial"/>
                        </a:rPr>
                        <a:t>moderat</a:t>
                      </a:r>
                      <a:r>
                        <a:rPr lang="en-US" sz="1600" spc="-10" dirty="0">
                          <a:solidFill>
                            <a:srgbClr val="231F20"/>
                          </a:solidFill>
                          <a:latin typeface="+mn-lt"/>
                          <a:cs typeface="Arial"/>
                        </a:rPr>
                        <a:t>e </a:t>
                      </a:r>
                      <a:r>
                        <a:rPr sz="1600" spc="-20" dirty="0">
                          <a:solidFill>
                            <a:srgbClr val="231F20"/>
                          </a:solidFill>
                          <a:latin typeface="+mn-lt"/>
                          <a:cs typeface="Arial"/>
                        </a:rPr>
                        <a:t>liver</a:t>
                      </a:r>
                      <a:r>
                        <a:rPr sz="1600" spc="-15" dirty="0">
                          <a:solidFill>
                            <a:srgbClr val="231F20"/>
                          </a:solidFill>
                          <a:latin typeface="+mn-lt"/>
                          <a:cs typeface="Arial"/>
                        </a:rPr>
                        <a:t> </a:t>
                      </a:r>
                      <a:r>
                        <a:rPr sz="1600" spc="-30" dirty="0">
                          <a:solidFill>
                            <a:srgbClr val="231F20"/>
                          </a:solidFill>
                          <a:latin typeface="+mn-lt"/>
                          <a:cs typeface="Arial"/>
                        </a:rPr>
                        <a:t>disease</a:t>
                      </a:r>
                      <a:r>
                        <a:rPr sz="1600" spc="-15" dirty="0">
                          <a:solidFill>
                            <a:srgbClr val="231F20"/>
                          </a:solidFill>
                          <a:latin typeface="+mn-lt"/>
                          <a:cs typeface="Arial"/>
                        </a:rPr>
                        <a:t> </a:t>
                      </a:r>
                      <a:r>
                        <a:rPr sz="1600" spc="-20" dirty="0">
                          <a:solidFill>
                            <a:srgbClr val="231F20"/>
                          </a:solidFill>
                          <a:latin typeface="+mn-lt"/>
                          <a:cs typeface="Arial"/>
                        </a:rPr>
                        <a:t>(Child-Pugh</a:t>
                      </a:r>
                      <a:r>
                        <a:rPr sz="1600" spc="-15" dirty="0">
                          <a:solidFill>
                            <a:srgbClr val="231F20"/>
                          </a:solidFill>
                          <a:latin typeface="+mn-lt"/>
                          <a:cs typeface="Arial"/>
                        </a:rPr>
                        <a:t> </a:t>
                      </a:r>
                      <a:r>
                        <a:rPr sz="1600" spc="-25" dirty="0">
                          <a:solidFill>
                            <a:srgbClr val="231F20"/>
                          </a:solidFill>
                          <a:latin typeface="+mn-lt"/>
                          <a:cs typeface="Arial"/>
                        </a:rPr>
                        <a:t>class</a:t>
                      </a:r>
                      <a:r>
                        <a:rPr sz="1600" spc="-15" dirty="0">
                          <a:solidFill>
                            <a:srgbClr val="231F20"/>
                          </a:solidFill>
                          <a:latin typeface="+mn-lt"/>
                          <a:cs typeface="Arial"/>
                        </a:rPr>
                        <a:t> </a:t>
                      </a:r>
                      <a:r>
                        <a:rPr sz="1600" dirty="0">
                          <a:solidFill>
                            <a:srgbClr val="231F20"/>
                          </a:solidFill>
                          <a:latin typeface="+mn-lt"/>
                          <a:cs typeface="Arial"/>
                        </a:rPr>
                        <a:t>A</a:t>
                      </a:r>
                      <a:r>
                        <a:rPr sz="1600" spc="-15" dirty="0">
                          <a:solidFill>
                            <a:srgbClr val="231F20"/>
                          </a:solidFill>
                          <a:latin typeface="+mn-lt"/>
                          <a:cs typeface="Arial"/>
                        </a:rPr>
                        <a:t> </a:t>
                      </a:r>
                      <a:r>
                        <a:rPr sz="1600" dirty="0">
                          <a:solidFill>
                            <a:srgbClr val="231F20"/>
                          </a:solidFill>
                          <a:latin typeface="+mn-lt"/>
                          <a:cs typeface="Arial"/>
                        </a:rPr>
                        <a:t>or</a:t>
                      </a:r>
                      <a:r>
                        <a:rPr sz="1600" spc="-15" dirty="0">
                          <a:solidFill>
                            <a:srgbClr val="231F20"/>
                          </a:solidFill>
                          <a:latin typeface="+mn-lt"/>
                          <a:cs typeface="Arial"/>
                        </a:rPr>
                        <a:t> </a:t>
                      </a:r>
                      <a:r>
                        <a:rPr sz="1600" dirty="0">
                          <a:solidFill>
                            <a:srgbClr val="231F20"/>
                          </a:solidFill>
                          <a:latin typeface="+mn-lt"/>
                          <a:cs typeface="Arial"/>
                        </a:rPr>
                        <a:t>B)</a:t>
                      </a:r>
                      <a:r>
                        <a:rPr sz="1600" spc="-10" dirty="0">
                          <a:solidFill>
                            <a:srgbClr val="231F20"/>
                          </a:solidFill>
                          <a:latin typeface="+mn-lt"/>
                          <a:cs typeface="Arial"/>
                        </a:rPr>
                        <a:t> </a:t>
                      </a:r>
                      <a:r>
                        <a:rPr sz="1600" spc="-25" dirty="0">
                          <a:solidFill>
                            <a:srgbClr val="231F20"/>
                          </a:solidFill>
                          <a:latin typeface="+mn-lt"/>
                          <a:cs typeface="Arial"/>
                        </a:rPr>
                        <a:t>and</a:t>
                      </a:r>
                      <a:r>
                        <a:rPr sz="1600" spc="-15" dirty="0">
                          <a:solidFill>
                            <a:srgbClr val="231F20"/>
                          </a:solidFill>
                          <a:latin typeface="+mn-lt"/>
                          <a:cs typeface="Arial"/>
                        </a:rPr>
                        <a:t> </a:t>
                      </a:r>
                      <a:r>
                        <a:rPr sz="1600" spc="-20" dirty="0">
                          <a:solidFill>
                            <a:srgbClr val="231F20"/>
                          </a:solidFill>
                          <a:latin typeface="+mn-lt"/>
                          <a:cs typeface="Arial"/>
                        </a:rPr>
                        <a:t>who</a:t>
                      </a:r>
                      <a:r>
                        <a:rPr sz="1600" spc="-15" dirty="0">
                          <a:solidFill>
                            <a:srgbClr val="231F20"/>
                          </a:solidFill>
                          <a:latin typeface="+mn-lt"/>
                          <a:cs typeface="Arial"/>
                        </a:rPr>
                        <a:t> </a:t>
                      </a:r>
                      <a:r>
                        <a:rPr sz="1600" spc="-25" dirty="0">
                          <a:solidFill>
                            <a:srgbClr val="231F20"/>
                          </a:solidFill>
                          <a:latin typeface="+mn-lt"/>
                          <a:cs typeface="Arial"/>
                        </a:rPr>
                        <a:t>are</a:t>
                      </a:r>
                      <a:r>
                        <a:rPr lang="en-US" sz="1600" spc="-25" dirty="0">
                          <a:solidFill>
                            <a:srgbClr val="231F20"/>
                          </a:solidFill>
                          <a:latin typeface="+mn-lt"/>
                          <a:cs typeface="Arial"/>
                        </a:rPr>
                        <a:t> </a:t>
                      </a:r>
                      <a:r>
                        <a:rPr sz="1600" spc="-30" dirty="0">
                          <a:solidFill>
                            <a:srgbClr val="231F20"/>
                          </a:solidFill>
                          <a:latin typeface="+mn-lt"/>
                          <a:cs typeface="Arial"/>
                        </a:rPr>
                        <a:t>deemed</a:t>
                      </a:r>
                      <a:r>
                        <a:rPr sz="1600" spc="-5" dirty="0">
                          <a:solidFill>
                            <a:srgbClr val="231F20"/>
                          </a:solidFill>
                          <a:latin typeface="+mn-lt"/>
                          <a:cs typeface="Arial"/>
                        </a:rPr>
                        <a:t> </a:t>
                      </a:r>
                      <a:r>
                        <a:rPr sz="1600" dirty="0">
                          <a:solidFill>
                            <a:srgbClr val="231F20"/>
                          </a:solidFill>
                          <a:latin typeface="+mn-lt"/>
                          <a:cs typeface="Arial"/>
                        </a:rPr>
                        <a:t>to</a:t>
                      </a:r>
                      <a:r>
                        <a:rPr sz="1600" spc="-5" dirty="0">
                          <a:solidFill>
                            <a:srgbClr val="231F20"/>
                          </a:solidFill>
                          <a:latin typeface="+mn-lt"/>
                          <a:cs typeface="Arial"/>
                        </a:rPr>
                        <a:t> </a:t>
                      </a:r>
                      <a:r>
                        <a:rPr sz="1600" spc="-10" dirty="0">
                          <a:solidFill>
                            <a:srgbClr val="231F20"/>
                          </a:solidFill>
                          <a:latin typeface="+mn-lt"/>
                          <a:cs typeface="Arial"/>
                        </a:rPr>
                        <a:t>be</a:t>
                      </a:r>
                      <a:r>
                        <a:rPr sz="1600" spc="-5" dirty="0">
                          <a:solidFill>
                            <a:srgbClr val="231F20"/>
                          </a:solidFill>
                          <a:latin typeface="+mn-lt"/>
                          <a:cs typeface="Arial"/>
                        </a:rPr>
                        <a:t> </a:t>
                      </a:r>
                      <a:r>
                        <a:rPr sz="1600" spc="-25" dirty="0">
                          <a:solidFill>
                            <a:srgbClr val="231F20"/>
                          </a:solidFill>
                          <a:latin typeface="+mn-lt"/>
                          <a:cs typeface="Arial"/>
                        </a:rPr>
                        <a:t>candidates</a:t>
                      </a:r>
                      <a:r>
                        <a:rPr sz="1600" spc="-5" dirty="0">
                          <a:solidFill>
                            <a:srgbClr val="231F20"/>
                          </a:solidFill>
                          <a:latin typeface="+mn-lt"/>
                          <a:cs typeface="Arial"/>
                        </a:rPr>
                        <a:t> </a:t>
                      </a:r>
                      <a:r>
                        <a:rPr sz="1600" dirty="0">
                          <a:solidFill>
                            <a:srgbClr val="231F20"/>
                          </a:solidFill>
                          <a:latin typeface="+mn-lt"/>
                          <a:cs typeface="Arial"/>
                        </a:rPr>
                        <a:t>for</a:t>
                      </a:r>
                      <a:r>
                        <a:rPr sz="1600" spc="-5" dirty="0">
                          <a:solidFill>
                            <a:srgbClr val="231F20"/>
                          </a:solidFill>
                          <a:latin typeface="+mn-lt"/>
                          <a:cs typeface="Arial"/>
                        </a:rPr>
                        <a:t> </a:t>
                      </a:r>
                      <a:r>
                        <a:rPr sz="1600" spc="-25" dirty="0">
                          <a:solidFill>
                            <a:srgbClr val="231F20"/>
                          </a:solidFill>
                          <a:latin typeface="+mn-lt"/>
                          <a:cs typeface="Arial"/>
                        </a:rPr>
                        <a:t>anticoagulation,</a:t>
                      </a:r>
                      <a:r>
                        <a:rPr sz="1600" spc="-5" dirty="0">
                          <a:solidFill>
                            <a:srgbClr val="231F20"/>
                          </a:solidFill>
                          <a:latin typeface="+mn-lt"/>
                          <a:cs typeface="Arial"/>
                        </a:rPr>
                        <a:t> </a:t>
                      </a:r>
                      <a:r>
                        <a:rPr sz="1600" dirty="0">
                          <a:solidFill>
                            <a:srgbClr val="231F20"/>
                          </a:solidFill>
                          <a:latin typeface="+mn-lt"/>
                          <a:cs typeface="Arial"/>
                        </a:rPr>
                        <a:t>it</a:t>
                      </a:r>
                      <a:r>
                        <a:rPr sz="1600" spc="-5" dirty="0">
                          <a:solidFill>
                            <a:srgbClr val="231F20"/>
                          </a:solidFill>
                          <a:latin typeface="+mn-lt"/>
                          <a:cs typeface="Arial"/>
                        </a:rPr>
                        <a:t> </a:t>
                      </a:r>
                      <a:r>
                        <a:rPr sz="1600" spc="-25" dirty="0">
                          <a:solidFill>
                            <a:srgbClr val="231F20"/>
                          </a:solidFill>
                          <a:latin typeface="+mn-lt"/>
                          <a:cs typeface="Arial"/>
                        </a:rPr>
                        <a:t>i</a:t>
                      </a:r>
                      <a:r>
                        <a:rPr lang="en-US" sz="1600" spc="-25" dirty="0">
                          <a:solidFill>
                            <a:srgbClr val="231F20"/>
                          </a:solidFill>
                          <a:latin typeface="+mn-lt"/>
                          <a:cs typeface="Arial"/>
                        </a:rPr>
                        <a:t>s </a:t>
                      </a:r>
                      <a:r>
                        <a:rPr sz="1600" spc="-25" dirty="0">
                          <a:solidFill>
                            <a:srgbClr val="231F20"/>
                          </a:solidFill>
                          <a:latin typeface="+mn-lt"/>
                          <a:cs typeface="Arial"/>
                        </a:rPr>
                        <a:t>reasonable</a:t>
                      </a:r>
                      <a:r>
                        <a:rPr sz="1600" spc="-5" dirty="0">
                          <a:solidFill>
                            <a:srgbClr val="231F20"/>
                          </a:solidFill>
                          <a:latin typeface="+mn-lt"/>
                          <a:cs typeface="Arial"/>
                        </a:rPr>
                        <a:t> </a:t>
                      </a:r>
                      <a:r>
                        <a:rPr sz="1600" dirty="0">
                          <a:solidFill>
                            <a:srgbClr val="231F20"/>
                          </a:solidFill>
                          <a:latin typeface="+mn-lt"/>
                          <a:cs typeface="Arial"/>
                        </a:rPr>
                        <a:t>to </a:t>
                      </a:r>
                      <a:r>
                        <a:rPr sz="1600" spc="-25" dirty="0">
                          <a:solidFill>
                            <a:srgbClr val="231F20"/>
                          </a:solidFill>
                          <a:latin typeface="+mn-lt"/>
                          <a:cs typeface="Arial"/>
                        </a:rPr>
                        <a:t>prescribe</a:t>
                      </a:r>
                      <a:r>
                        <a:rPr sz="1600" dirty="0">
                          <a:solidFill>
                            <a:srgbClr val="231F20"/>
                          </a:solidFill>
                          <a:latin typeface="+mn-lt"/>
                          <a:cs typeface="Arial"/>
                        </a:rPr>
                        <a:t> </a:t>
                      </a:r>
                      <a:r>
                        <a:rPr sz="1600" spc="-35" dirty="0">
                          <a:solidFill>
                            <a:srgbClr val="231F20"/>
                          </a:solidFill>
                          <a:latin typeface="+mn-lt"/>
                          <a:cs typeface="Arial"/>
                        </a:rPr>
                        <a:t>DOACs</a:t>
                      </a:r>
                      <a:r>
                        <a:rPr sz="1600" dirty="0">
                          <a:solidFill>
                            <a:srgbClr val="231F20"/>
                          </a:solidFill>
                          <a:latin typeface="+mn-lt"/>
                          <a:cs typeface="Arial"/>
                        </a:rPr>
                        <a:t> </a:t>
                      </a:r>
                      <a:r>
                        <a:rPr sz="1600" spc="-20" dirty="0">
                          <a:solidFill>
                            <a:srgbClr val="231F20"/>
                          </a:solidFill>
                          <a:latin typeface="+mn-lt"/>
                          <a:cs typeface="Arial"/>
                        </a:rPr>
                        <a:t>(Child-Pugh</a:t>
                      </a:r>
                      <a:r>
                        <a:rPr sz="1600" dirty="0">
                          <a:solidFill>
                            <a:srgbClr val="231F20"/>
                          </a:solidFill>
                          <a:latin typeface="+mn-lt"/>
                          <a:cs typeface="Arial"/>
                        </a:rPr>
                        <a:t> </a:t>
                      </a:r>
                      <a:r>
                        <a:rPr sz="1600" spc="-25" dirty="0">
                          <a:solidFill>
                            <a:srgbClr val="231F20"/>
                          </a:solidFill>
                          <a:latin typeface="+mn-lt"/>
                          <a:cs typeface="Arial"/>
                        </a:rPr>
                        <a:t>class</a:t>
                      </a:r>
                      <a:r>
                        <a:rPr sz="1600" dirty="0">
                          <a:solidFill>
                            <a:srgbClr val="231F20"/>
                          </a:solidFill>
                          <a:latin typeface="+mn-lt"/>
                          <a:cs typeface="Arial"/>
                        </a:rPr>
                        <a:t> </a:t>
                      </a:r>
                      <a:r>
                        <a:rPr sz="1600" spc="-25" dirty="0">
                          <a:solidFill>
                            <a:srgbClr val="231F20"/>
                          </a:solidFill>
                          <a:latin typeface="+mn-lt"/>
                          <a:cs typeface="Arial"/>
                        </a:rPr>
                        <a:t>A</a:t>
                      </a:r>
                      <a:r>
                        <a:rPr lang="en-US" sz="1600" spc="-25" dirty="0">
                          <a:solidFill>
                            <a:srgbClr val="231F20"/>
                          </a:solidFill>
                          <a:latin typeface="+mn-lt"/>
                          <a:cs typeface="Arial"/>
                        </a:rPr>
                        <a:t>: </a:t>
                      </a:r>
                      <a:r>
                        <a:rPr sz="1600" spc="-40" dirty="0">
                          <a:solidFill>
                            <a:srgbClr val="231F20"/>
                          </a:solidFill>
                          <a:latin typeface="+mn-lt"/>
                          <a:cs typeface="Arial"/>
                        </a:rPr>
                        <a:t>any</a:t>
                      </a:r>
                      <a:r>
                        <a:rPr sz="1600" spc="-5" dirty="0">
                          <a:solidFill>
                            <a:srgbClr val="231F20"/>
                          </a:solidFill>
                          <a:latin typeface="+mn-lt"/>
                          <a:cs typeface="Arial"/>
                        </a:rPr>
                        <a:t> </a:t>
                      </a:r>
                      <a:r>
                        <a:rPr sz="1600" spc="-40" dirty="0">
                          <a:solidFill>
                            <a:srgbClr val="231F20"/>
                          </a:solidFill>
                          <a:latin typeface="+mn-lt"/>
                          <a:cs typeface="Arial"/>
                        </a:rPr>
                        <a:t>DOAC;</a:t>
                      </a:r>
                      <a:r>
                        <a:rPr sz="1600" dirty="0">
                          <a:solidFill>
                            <a:srgbClr val="231F20"/>
                          </a:solidFill>
                          <a:latin typeface="+mn-lt"/>
                          <a:cs typeface="Arial"/>
                        </a:rPr>
                        <a:t> </a:t>
                      </a:r>
                      <a:r>
                        <a:rPr sz="1600" spc="-25" dirty="0">
                          <a:solidFill>
                            <a:srgbClr val="231F20"/>
                          </a:solidFill>
                          <a:latin typeface="+mn-lt"/>
                          <a:cs typeface="Arial"/>
                        </a:rPr>
                        <a:t>Child-</a:t>
                      </a:r>
                      <a:r>
                        <a:rPr sz="1600" spc="-20" dirty="0">
                          <a:solidFill>
                            <a:srgbClr val="231F20"/>
                          </a:solidFill>
                          <a:latin typeface="+mn-lt"/>
                          <a:cs typeface="Arial"/>
                        </a:rPr>
                        <a:t>Pugh</a:t>
                      </a:r>
                      <a:r>
                        <a:rPr sz="1600" dirty="0">
                          <a:solidFill>
                            <a:srgbClr val="231F20"/>
                          </a:solidFill>
                          <a:latin typeface="+mn-lt"/>
                          <a:cs typeface="Arial"/>
                        </a:rPr>
                        <a:t> </a:t>
                      </a:r>
                      <a:r>
                        <a:rPr sz="1600" spc="-25" dirty="0">
                          <a:solidFill>
                            <a:srgbClr val="231F20"/>
                          </a:solidFill>
                          <a:latin typeface="+mn-lt"/>
                          <a:cs typeface="Arial"/>
                        </a:rPr>
                        <a:t>class</a:t>
                      </a:r>
                      <a:r>
                        <a:rPr sz="1600" dirty="0">
                          <a:solidFill>
                            <a:srgbClr val="231F20"/>
                          </a:solidFill>
                          <a:latin typeface="+mn-lt"/>
                          <a:cs typeface="Arial"/>
                        </a:rPr>
                        <a:t> </a:t>
                      </a:r>
                      <a:r>
                        <a:rPr sz="1600" spc="-10" dirty="0">
                          <a:solidFill>
                            <a:srgbClr val="231F20"/>
                          </a:solidFill>
                          <a:latin typeface="+mn-lt"/>
                          <a:cs typeface="Arial"/>
                        </a:rPr>
                        <a:t>B:</a:t>
                      </a:r>
                      <a:r>
                        <a:rPr sz="1600" dirty="0">
                          <a:solidFill>
                            <a:srgbClr val="231F20"/>
                          </a:solidFill>
                          <a:latin typeface="+mn-lt"/>
                          <a:cs typeface="Arial"/>
                        </a:rPr>
                        <a:t> </a:t>
                      </a:r>
                      <a:r>
                        <a:rPr sz="1600" spc="-35" dirty="0">
                          <a:solidFill>
                            <a:srgbClr val="231F20"/>
                          </a:solidFill>
                          <a:latin typeface="+mn-lt"/>
                          <a:cs typeface="Arial"/>
                        </a:rPr>
                        <a:t>apixaban,</a:t>
                      </a:r>
                      <a:r>
                        <a:rPr sz="1600" dirty="0">
                          <a:solidFill>
                            <a:srgbClr val="231F20"/>
                          </a:solidFill>
                          <a:latin typeface="+mn-lt"/>
                          <a:cs typeface="Arial"/>
                        </a:rPr>
                        <a:t> </a:t>
                      </a:r>
                      <a:r>
                        <a:rPr sz="1600" spc="-35" dirty="0">
                          <a:solidFill>
                            <a:srgbClr val="231F20"/>
                          </a:solidFill>
                          <a:latin typeface="+mn-lt"/>
                          <a:cs typeface="Arial"/>
                        </a:rPr>
                        <a:t>dabigatran</a:t>
                      </a:r>
                      <a:r>
                        <a:rPr lang="en-US" sz="1600" spc="-35" dirty="0">
                          <a:solidFill>
                            <a:srgbClr val="231F20"/>
                          </a:solidFill>
                          <a:latin typeface="+mn-lt"/>
                          <a:cs typeface="Arial"/>
                        </a:rPr>
                        <a:t>, </a:t>
                      </a:r>
                      <a:r>
                        <a:rPr sz="1600" dirty="0">
                          <a:solidFill>
                            <a:srgbClr val="231F20"/>
                          </a:solidFill>
                          <a:latin typeface="+mn-lt"/>
                          <a:cs typeface="Arial"/>
                        </a:rPr>
                        <a:t>or</a:t>
                      </a:r>
                      <a:r>
                        <a:rPr sz="1600" spc="-10" dirty="0">
                          <a:solidFill>
                            <a:srgbClr val="231F20"/>
                          </a:solidFill>
                          <a:latin typeface="+mn-lt"/>
                          <a:cs typeface="Arial"/>
                        </a:rPr>
                        <a:t> </a:t>
                      </a:r>
                      <a:r>
                        <a:rPr sz="1600" spc="-30" dirty="0">
                          <a:solidFill>
                            <a:srgbClr val="231F20"/>
                          </a:solidFill>
                          <a:latin typeface="+mn-lt"/>
                          <a:cs typeface="Arial"/>
                        </a:rPr>
                        <a:t>edoxaban)</a:t>
                      </a:r>
                      <a:r>
                        <a:rPr sz="1600" spc="-10" dirty="0">
                          <a:solidFill>
                            <a:srgbClr val="231F20"/>
                          </a:solidFill>
                          <a:latin typeface="+mn-lt"/>
                          <a:cs typeface="Arial"/>
                        </a:rPr>
                        <a:t> </a:t>
                      </a:r>
                      <a:r>
                        <a:rPr sz="1600" spc="-35" dirty="0">
                          <a:solidFill>
                            <a:srgbClr val="231F20"/>
                          </a:solidFill>
                          <a:latin typeface="+mn-lt"/>
                          <a:cs typeface="Arial"/>
                        </a:rPr>
                        <a:t>over</a:t>
                      </a:r>
                      <a:r>
                        <a:rPr sz="1600" spc="-10" dirty="0">
                          <a:solidFill>
                            <a:srgbClr val="231F20"/>
                          </a:solidFill>
                          <a:latin typeface="+mn-lt"/>
                          <a:cs typeface="Arial"/>
                        </a:rPr>
                        <a:t> warfarin.</a:t>
                      </a:r>
                      <a:r>
                        <a:rPr sz="1400" spc="-15" baseline="34722" dirty="0">
                          <a:solidFill>
                            <a:srgbClr val="231F20"/>
                          </a:solidFill>
                          <a:latin typeface="+mn-lt"/>
                          <a:cs typeface="Arial"/>
                        </a:rPr>
                        <a:t>1,7–11</a:t>
                      </a:r>
                      <a:endParaRPr sz="1400" baseline="34722" dirty="0">
                        <a:latin typeface="+mn-lt"/>
                        <a:cs typeface="Arial"/>
                      </a:endParaRPr>
                    </a:p>
                  </a:txBody>
                  <a:tcPr marL="0" marR="0" marT="2349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3"/>
                  </a:ext>
                </a:extLst>
              </a:tr>
              <a:tr h="942910">
                <a:tc>
                  <a:txBody>
                    <a:bodyPr/>
                    <a:lstStyle/>
                    <a:p>
                      <a:pPr algn="ctr">
                        <a:lnSpc>
                          <a:spcPct val="100000"/>
                        </a:lnSpc>
                      </a:pPr>
                      <a:r>
                        <a:rPr sz="1600" b="1" spc="-25" dirty="0">
                          <a:solidFill>
                            <a:schemeClr val="bg1"/>
                          </a:solidFill>
                          <a:latin typeface="+mn-lt"/>
                          <a:cs typeface="Gill Sans MT"/>
                        </a:rPr>
                        <a:t>3:</a:t>
                      </a:r>
                      <a:endParaRPr sz="1600" dirty="0">
                        <a:solidFill>
                          <a:schemeClr val="bg1"/>
                        </a:solidFill>
                        <a:latin typeface="+mn-lt"/>
                        <a:cs typeface="Gill Sans MT"/>
                      </a:endParaRPr>
                    </a:p>
                    <a:p>
                      <a:pPr algn="ctr">
                        <a:lnSpc>
                          <a:spcPct val="100000"/>
                        </a:lnSpc>
                        <a:spcBef>
                          <a:spcPts val="60"/>
                        </a:spcBef>
                      </a:pPr>
                      <a:r>
                        <a:rPr sz="1600" b="1" spc="-20" dirty="0">
                          <a:solidFill>
                            <a:schemeClr val="bg1"/>
                          </a:solidFill>
                          <a:latin typeface="+mn-lt"/>
                          <a:cs typeface="Gill Sans MT"/>
                        </a:rPr>
                        <a:t>Harm</a:t>
                      </a:r>
                      <a:endParaRPr sz="1600" dirty="0">
                        <a:solidFill>
                          <a:schemeClr val="bg1"/>
                        </a:solidFill>
                        <a:latin typeface="+mn-lt"/>
                        <a:cs typeface="Gill Sans MT"/>
                      </a:endParaRPr>
                    </a:p>
                  </a:txBody>
                  <a:tcPr marL="0" marR="0" marT="4318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rgbClr val="981A31"/>
                    </a:solidFill>
                  </a:tcPr>
                </a:tc>
                <a:tc>
                  <a:txBody>
                    <a:bodyPr/>
                    <a:lstStyle/>
                    <a:p>
                      <a:pPr algn="ctr">
                        <a:lnSpc>
                          <a:spcPct val="100000"/>
                        </a:lnSpc>
                      </a:pPr>
                      <a:r>
                        <a:rPr sz="1600" b="1" spc="-40" dirty="0">
                          <a:solidFill>
                            <a:schemeClr val="bg1"/>
                          </a:solidFill>
                          <a:latin typeface="+mn-lt"/>
                          <a:cs typeface="Gill Sans MT"/>
                        </a:rPr>
                        <a:t>C-</a:t>
                      </a:r>
                      <a:r>
                        <a:rPr sz="1600" b="1" spc="-25" dirty="0">
                          <a:solidFill>
                            <a:schemeClr val="bg1"/>
                          </a:solidFill>
                          <a:latin typeface="+mn-lt"/>
                          <a:cs typeface="Gill Sans MT"/>
                        </a:rPr>
                        <a:t>LD</a:t>
                      </a:r>
                      <a:endParaRPr sz="1600" dirty="0">
                        <a:solidFill>
                          <a:schemeClr val="bg1"/>
                        </a:solidFill>
                        <a:latin typeface="+mn-lt"/>
                        <a:cs typeface="Gill Sans MT"/>
                      </a:endParaRPr>
                    </a:p>
                  </a:txBody>
                  <a:tcPr marL="0" marR="0" marT="100330"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solidFill>
                      <a:schemeClr val="accent1">
                        <a:lumMod val="60000"/>
                        <a:lumOff val="40000"/>
                      </a:schemeClr>
                    </a:solidFill>
                  </a:tcPr>
                </a:tc>
                <a:tc>
                  <a:txBody>
                    <a:bodyPr/>
                    <a:lstStyle/>
                    <a:p>
                      <a:pPr marL="396240" marR="41275" indent="-342900">
                        <a:lnSpc>
                          <a:spcPct val="107200"/>
                        </a:lnSpc>
                        <a:spcBef>
                          <a:spcPts val="185"/>
                        </a:spcBef>
                        <a:buFont typeface="+mj-lt"/>
                        <a:buAutoNum type="arabicPeriod" startAt="3"/>
                      </a:pPr>
                      <a:r>
                        <a:rPr sz="1600" spc="-40" dirty="0">
                          <a:solidFill>
                            <a:srgbClr val="231F20"/>
                          </a:solidFill>
                          <a:latin typeface="+mn-lt"/>
                          <a:cs typeface="Arial"/>
                        </a:rPr>
                        <a:t>For</a:t>
                      </a:r>
                      <a:r>
                        <a:rPr sz="1600" spc="-10" dirty="0">
                          <a:solidFill>
                            <a:srgbClr val="231F20"/>
                          </a:solidFill>
                          <a:latin typeface="+mn-lt"/>
                          <a:cs typeface="Arial"/>
                        </a:rPr>
                        <a:t> </a:t>
                      </a:r>
                      <a:r>
                        <a:rPr sz="1600" spc="-20" dirty="0">
                          <a:solidFill>
                            <a:srgbClr val="231F20"/>
                          </a:solidFill>
                          <a:latin typeface="+mn-lt"/>
                          <a:cs typeface="Arial"/>
                        </a:rPr>
                        <a:t>patients</a:t>
                      </a:r>
                      <a:r>
                        <a:rPr sz="1600" spc="-15" dirty="0">
                          <a:solidFill>
                            <a:srgbClr val="231F20"/>
                          </a:solidFill>
                          <a:latin typeface="+mn-lt"/>
                          <a:cs typeface="Arial"/>
                        </a:rPr>
                        <a:t> </a:t>
                      </a:r>
                      <a:r>
                        <a:rPr sz="1600" spc="-10" dirty="0">
                          <a:solidFill>
                            <a:srgbClr val="231F20"/>
                          </a:solidFill>
                          <a:latin typeface="+mn-lt"/>
                          <a:cs typeface="Arial"/>
                        </a:rPr>
                        <a:t>with</a:t>
                      </a:r>
                      <a:r>
                        <a:rPr sz="1600" spc="-15" dirty="0">
                          <a:solidFill>
                            <a:srgbClr val="231F20"/>
                          </a:solidFill>
                          <a:latin typeface="+mn-lt"/>
                          <a:cs typeface="Arial"/>
                        </a:rPr>
                        <a:t> </a:t>
                      </a:r>
                      <a:r>
                        <a:rPr sz="1600" dirty="0">
                          <a:solidFill>
                            <a:srgbClr val="231F20"/>
                          </a:solidFill>
                          <a:latin typeface="+mn-lt"/>
                          <a:cs typeface="Arial"/>
                        </a:rPr>
                        <a:t>AF</a:t>
                      </a:r>
                      <a:r>
                        <a:rPr sz="1600" spc="-15" dirty="0">
                          <a:solidFill>
                            <a:srgbClr val="231F20"/>
                          </a:solidFill>
                          <a:latin typeface="+mn-lt"/>
                          <a:cs typeface="Arial"/>
                        </a:rPr>
                        <a:t> </a:t>
                      </a:r>
                      <a:r>
                        <a:rPr sz="1600" spc="-25" dirty="0">
                          <a:solidFill>
                            <a:srgbClr val="231F20"/>
                          </a:solidFill>
                          <a:latin typeface="+mn-lt"/>
                          <a:cs typeface="Arial"/>
                        </a:rPr>
                        <a:t>and</a:t>
                      </a:r>
                      <a:r>
                        <a:rPr sz="1600" spc="-10" dirty="0">
                          <a:solidFill>
                            <a:srgbClr val="231F20"/>
                          </a:solidFill>
                          <a:latin typeface="+mn-lt"/>
                          <a:cs typeface="Arial"/>
                        </a:rPr>
                        <a:t> </a:t>
                      </a:r>
                      <a:r>
                        <a:rPr sz="1600" spc="-30" dirty="0">
                          <a:solidFill>
                            <a:srgbClr val="231F20"/>
                          </a:solidFill>
                          <a:latin typeface="+mn-lt"/>
                          <a:cs typeface="Arial"/>
                        </a:rPr>
                        <a:t>moderate</a:t>
                      </a:r>
                      <a:r>
                        <a:rPr sz="1600" spc="-15" dirty="0">
                          <a:solidFill>
                            <a:srgbClr val="231F20"/>
                          </a:solidFill>
                          <a:latin typeface="+mn-lt"/>
                          <a:cs typeface="Arial"/>
                        </a:rPr>
                        <a:t> </a:t>
                      </a:r>
                      <a:r>
                        <a:rPr sz="1600" spc="-20" dirty="0">
                          <a:solidFill>
                            <a:srgbClr val="231F20"/>
                          </a:solidFill>
                          <a:latin typeface="+mn-lt"/>
                          <a:cs typeface="Arial"/>
                        </a:rPr>
                        <a:t>liver</a:t>
                      </a:r>
                      <a:r>
                        <a:rPr sz="1600" spc="-15" dirty="0">
                          <a:solidFill>
                            <a:srgbClr val="231F20"/>
                          </a:solidFill>
                          <a:latin typeface="+mn-lt"/>
                          <a:cs typeface="Arial"/>
                        </a:rPr>
                        <a:t> </a:t>
                      </a:r>
                      <a:r>
                        <a:rPr sz="1600" spc="-10" dirty="0">
                          <a:solidFill>
                            <a:srgbClr val="231F20"/>
                          </a:solidFill>
                          <a:latin typeface="+mn-lt"/>
                          <a:cs typeface="Arial"/>
                        </a:rPr>
                        <a:t>diseas</a:t>
                      </a:r>
                      <a:r>
                        <a:rPr lang="en-US" sz="1600" spc="-10" dirty="0">
                          <a:solidFill>
                            <a:srgbClr val="231F20"/>
                          </a:solidFill>
                          <a:latin typeface="+mn-lt"/>
                          <a:cs typeface="Arial"/>
                        </a:rPr>
                        <a:t>e </a:t>
                      </a:r>
                      <a:r>
                        <a:rPr sz="1600" spc="-20" dirty="0">
                          <a:solidFill>
                            <a:srgbClr val="231F20"/>
                          </a:solidFill>
                          <a:latin typeface="+mn-lt"/>
                          <a:cs typeface="Arial"/>
                        </a:rPr>
                        <a:t>(Child-Pugh</a:t>
                      </a:r>
                      <a:r>
                        <a:rPr sz="1600" spc="-15" dirty="0">
                          <a:solidFill>
                            <a:srgbClr val="231F20"/>
                          </a:solidFill>
                          <a:latin typeface="+mn-lt"/>
                          <a:cs typeface="Arial"/>
                        </a:rPr>
                        <a:t> </a:t>
                      </a:r>
                      <a:r>
                        <a:rPr sz="1600" spc="-25" dirty="0">
                          <a:solidFill>
                            <a:srgbClr val="231F20"/>
                          </a:solidFill>
                          <a:latin typeface="+mn-lt"/>
                          <a:cs typeface="Arial"/>
                        </a:rPr>
                        <a:t>class</a:t>
                      </a:r>
                      <a:r>
                        <a:rPr sz="1600" spc="-10" dirty="0">
                          <a:solidFill>
                            <a:srgbClr val="231F20"/>
                          </a:solidFill>
                          <a:latin typeface="+mn-lt"/>
                          <a:cs typeface="Arial"/>
                        </a:rPr>
                        <a:t> </a:t>
                      </a:r>
                      <a:r>
                        <a:rPr sz="1600" dirty="0">
                          <a:solidFill>
                            <a:srgbClr val="231F20"/>
                          </a:solidFill>
                          <a:latin typeface="+mn-lt"/>
                          <a:cs typeface="Arial"/>
                        </a:rPr>
                        <a:t>B)</a:t>
                      </a:r>
                      <a:r>
                        <a:rPr sz="1600" spc="-10" dirty="0">
                          <a:solidFill>
                            <a:srgbClr val="231F20"/>
                          </a:solidFill>
                          <a:latin typeface="+mn-lt"/>
                          <a:cs typeface="Arial"/>
                        </a:rPr>
                        <a:t> </a:t>
                      </a:r>
                      <a:r>
                        <a:rPr sz="1600" dirty="0">
                          <a:solidFill>
                            <a:srgbClr val="231F20"/>
                          </a:solidFill>
                          <a:latin typeface="+mn-lt"/>
                          <a:cs typeface="Arial"/>
                        </a:rPr>
                        <a:t>at</a:t>
                      </a:r>
                      <a:r>
                        <a:rPr sz="1600" spc="-10" dirty="0">
                          <a:solidFill>
                            <a:srgbClr val="231F20"/>
                          </a:solidFill>
                          <a:latin typeface="+mn-lt"/>
                          <a:cs typeface="Arial"/>
                        </a:rPr>
                        <a:t> </a:t>
                      </a:r>
                      <a:r>
                        <a:rPr sz="1600" spc="-25" dirty="0">
                          <a:solidFill>
                            <a:srgbClr val="231F20"/>
                          </a:solidFill>
                          <a:latin typeface="+mn-lt"/>
                          <a:cs typeface="Arial"/>
                        </a:rPr>
                        <a:t>increased</a:t>
                      </a:r>
                      <a:r>
                        <a:rPr sz="1600" spc="-10" dirty="0">
                          <a:solidFill>
                            <a:srgbClr val="231F20"/>
                          </a:solidFill>
                          <a:latin typeface="+mn-lt"/>
                          <a:cs typeface="Arial"/>
                        </a:rPr>
                        <a:t> risk </a:t>
                      </a:r>
                      <a:r>
                        <a:rPr sz="1600" dirty="0">
                          <a:solidFill>
                            <a:srgbClr val="231F20"/>
                          </a:solidFill>
                          <a:latin typeface="+mn-lt"/>
                          <a:cs typeface="Arial"/>
                        </a:rPr>
                        <a:t>of</a:t>
                      </a:r>
                      <a:r>
                        <a:rPr sz="1600" spc="-10" dirty="0">
                          <a:solidFill>
                            <a:srgbClr val="231F20"/>
                          </a:solidFill>
                          <a:latin typeface="+mn-lt"/>
                          <a:cs typeface="Arial"/>
                        </a:rPr>
                        <a:t> systemi</a:t>
                      </a:r>
                      <a:r>
                        <a:rPr lang="en-US" sz="1600" spc="-10" dirty="0">
                          <a:solidFill>
                            <a:srgbClr val="231F20"/>
                          </a:solidFill>
                          <a:latin typeface="+mn-lt"/>
                          <a:cs typeface="Arial"/>
                        </a:rPr>
                        <a:t>c </a:t>
                      </a:r>
                      <a:r>
                        <a:rPr sz="1600" spc="-30" dirty="0">
                          <a:solidFill>
                            <a:srgbClr val="231F20"/>
                          </a:solidFill>
                          <a:latin typeface="+mn-lt"/>
                          <a:cs typeface="Arial"/>
                        </a:rPr>
                        <a:t>thromboembolism,</a:t>
                      </a:r>
                      <a:r>
                        <a:rPr sz="1600" spc="30" dirty="0">
                          <a:solidFill>
                            <a:srgbClr val="231F20"/>
                          </a:solidFill>
                          <a:latin typeface="+mn-lt"/>
                          <a:cs typeface="Arial"/>
                        </a:rPr>
                        <a:t> </a:t>
                      </a:r>
                      <a:r>
                        <a:rPr sz="1600" spc="-35" dirty="0">
                          <a:solidFill>
                            <a:srgbClr val="231F20"/>
                          </a:solidFill>
                          <a:latin typeface="+mn-lt"/>
                          <a:cs typeface="Arial"/>
                        </a:rPr>
                        <a:t>rivaroxaban</a:t>
                      </a:r>
                      <a:r>
                        <a:rPr sz="1600" spc="30" dirty="0">
                          <a:solidFill>
                            <a:srgbClr val="231F20"/>
                          </a:solidFill>
                          <a:latin typeface="+mn-lt"/>
                          <a:cs typeface="Arial"/>
                        </a:rPr>
                        <a:t> </a:t>
                      </a:r>
                      <a:r>
                        <a:rPr sz="1600" dirty="0">
                          <a:solidFill>
                            <a:srgbClr val="231F20"/>
                          </a:solidFill>
                          <a:latin typeface="+mn-lt"/>
                          <a:cs typeface="Arial"/>
                        </a:rPr>
                        <a:t>is</a:t>
                      </a:r>
                      <a:r>
                        <a:rPr sz="1600" spc="30" dirty="0">
                          <a:solidFill>
                            <a:srgbClr val="231F20"/>
                          </a:solidFill>
                          <a:latin typeface="+mn-lt"/>
                          <a:cs typeface="Arial"/>
                        </a:rPr>
                        <a:t> </a:t>
                      </a:r>
                      <a:r>
                        <a:rPr sz="1600" spc="-25" dirty="0">
                          <a:solidFill>
                            <a:srgbClr val="231F20"/>
                          </a:solidFill>
                          <a:latin typeface="+mn-lt"/>
                          <a:cs typeface="Arial"/>
                        </a:rPr>
                        <a:t>contraindicated</a:t>
                      </a:r>
                      <a:r>
                        <a:rPr sz="1600" spc="30" dirty="0">
                          <a:solidFill>
                            <a:srgbClr val="231F20"/>
                          </a:solidFill>
                          <a:latin typeface="+mn-lt"/>
                          <a:cs typeface="Arial"/>
                        </a:rPr>
                        <a:t> </a:t>
                      </a:r>
                      <a:r>
                        <a:rPr sz="1600" spc="-25" dirty="0">
                          <a:solidFill>
                            <a:srgbClr val="231F20"/>
                          </a:solidFill>
                          <a:latin typeface="+mn-lt"/>
                          <a:cs typeface="Arial"/>
                        </a:rPr>
                        <a:t>du</a:t>
                      </a:r>
                      <a:r>
                        <a:rPr lang="en-US" sz="1600" spc="-25" dirty="0">
                          <a:solidFill>
                            <a:srgbClr val="231F20"/>
                          </a:solidFill>
                          <a:latin typeface="+mn-lt"/>
                          <a:cs typeface="Arial"/>
                        </a:rPr>
                        <a:t>e </a:t>
                      </a:r>
                      <a:r>
                        <a:rPr sz="1600" dirty="0">
                          <a:solidFill>
                            <a:srgbClr val="231F20"/>
                          </a:solidFill>
                          <a:latin typeface="+mn-lt"/>
                          <a:cs typeface="Arial"/>
                        </a:rPr>
                        <a:t>to</a:t>
                      </a:r>
                      <a:r>
                        <a:rPr sz="1600" spc="-10" dirty="0">
                          <a:solidFill>
                            <a:srgbClr val="231F20"/>
                          </a:solidFill>
                          <a:latin typeface="+mn-lt"/>
                          <a:cs typeface="Arial"/>
                        </a:rPr>
                        <a:t> the </a:t>
                      </a:r>
                      <a:r>
                        <a:rPr sz="1600" spc="-20" dirty="0">
                          <a:solidFill>
                            <a:srgbClr val="231F20"/>
                          </a:solidFill>
                          <a:latin typeface="+mn-lt"/>
                          <a:cs typeface="Arial"/>
                        </a:rPr>
                        <a:t>potentially</a:t>
                      </a:r>
                      <a:r>
                        <a:rPr sz="1600" spc="-5" dirty="0">
                          <a:solidFill>
                            <a:srgbClr val="231F20"/>
                          </a:solidFill>
                          <a:latin typeface="+mn-lt"/>
                          <a:cs typeface="Arial"/>
                        </a:rPr>
                        <a:t> </a:t>
                      </a:r>
                      <a:r>
                        <a:rPr sz="1600" spc="-25" dirty="0">
                          <a:solidFill>
                            <a:srgbClr val="231F20"/>
                          </a:solidFill>
                          <a:latin typeface="+mn-lt"/>
                          <a:cs typeface="Arial"/>
                        </a:rPr>
                        <a:t>increased</a:t>
                      </a:r>
                      <a:r>
                        <a:rPr sz="1600" spc="-10" dirty="0">
                          <a:solidFill>
                            <a:srgbClr val="231F20"/>
                          </a:solidFill>
                          <a:latin typeface="+mn-lt"/>
                          <a:cs typeface="Arial"/>
                        </a:rPr>
                        <a:t> risk</a:t>
                      </a:r>
                      <a:r>
                        <a:rPr sz="1600" spc="-5" dirty="0">
                          <a:solidFill>
                            <a:srgbClr val="231F20"/>
                          </a:solidFill>
                          <a:latin typeface="+mn-lt"/>
                          <a:cs typeface="Arial"/>
                        </a:rPr>
                        <a:t> </a:t>
                      </a:r>
                      <a:r>
                        <a:rPr sz="1600" dirty="0">
                          <a:solidFill>
                            <a:srgbClr val="231F20"/>
                          </a:solidFill>
                          <a:latin typeface="+mn-lt"/>
                          <a:cs typeface="Arial"/>
                        </a:rPr>
                        <a:t>of</a:t>
                      </a:r>
                      <a:r>
                        <a:rPr sz="1600" spc="-10" dirty="0">
                          <a:solidFill>
                            <a:srgbClr val="231F20"/>
                          </a:solidFill>
                          <a:latin typeface="+mn-lt"/>
                          <a:cs typeface="Arial"/>
                        </a:rPr>
                        <a:t> bleeding.</a:t>
                      </a:r>
                      <a:r>
                        <a:rPr sz="1400" spc="-15" baseline="34722" dirty="0">
                          <a:solidFill>
                            <a:srgbClr val="231F20"/>
                          </a:solidFill>
                          <a:latin typeface="+mn-lt"/>
                          <a:cs typeface="Arial"/>
                        </a:rPr>
                        <a:t>12</a:t>
                      </a:r>
                      <a:endParaRPr sz="1400" baseline="34722" dirty="0">
                        <a:latin typeface="+mn-lt"/>
                        <a:cs typeface="Arial"/>
                      </a:endParaRPr>
                    </a:p>
                  </a:txBody>
                  <a:tcPr marL="0" marR="0" marT="23495" marB="0" anchor="ctr">
                    <a:lnL w="3175">
                      <a:solidFill>
                        <a:srgbClr val="231F20"/>
                      </a:solidFill>
                      <a:prstDash val="solid"/>
                    </a:lnL>
                    <a:lnR w="3175">
                      <a:solidFill>
                        <a:srgbClr val="231F20"/>
                      </a:solidFill>
                      <a:prstDash val="solid"/>
                    </a:lnR>
                    <a:lnT w="3175">
                      <a:solidFill>
                        <a:srgbClr val="231F20"/>
                      </a:solidFill>
                      <a:prstDash val="solid"/>
                    </a:lnT>
                    <a:lnB w="3175">
                      <a:solidFill>
                        <a:srgbClr val="231F20"/>
                      </a:solidFill>
                      <a:prstDash val="solid"/>
                    </a:lnB>
                  </a:tcPr>
                </a:tc>
                <a:extLst>
                  <a:ext uri="{0D108BD9-81ED-4DB2-BD59-A6C34878D82A}">
                    <a16:rowId xmlns:a16="http://schemas.microsoft.com/office/drawing/2014/main" val="10004"/>
                  </a:ext>
                </a:extLst>
              </a:tr>
            </a:tbl>
          </a:graphicData>
        </a:graphic>
      </p:graphicFrame>
      <p:sp>
        <p:nvSpPr>
          <p:cNvPr id="2" name="Footer Placeholder 4">
            <a:extLst>
              <a:ext uri="{FF2B5EF4-FFF2-40B4-BE49-F238E27FC236}">
                <a16:creationId xmlns:a16="http://schemas.microsoft.com/office/drawing/2014/main" id="{6D2CDC7B-ACDB-AECB-D71C-1BE3F8093C0C}"/>
              </a:ext>
            </a:extLst>
          </p:cNvPr>
          <p:cNvSpPr>
            <a:spLocks noGrp="1"/>
          </p:cNvSpPr>
          <p:nvPr>
            <p:ph type="ftr" sz="quarter" idx="3"/>
          </p:nvPr>
        </p:nvSpPr>
        <p:spPr>
          <a:xfrm>
            <a:off x="838200" y="6356350"/>
            <a:ext cx="10515600" cy="365125"/>
          </a:xfrm>
        </p:spPr>
        <p:txBody>
          <a:bodyPr/>
          <a:lstStyle/>
          <a:p>
            <a:r>
              <a:rPr lang="en-US" dirty="0"/>
              <a:t>OAC, oral anticoagulant.</a:t>
            </a:r>
          </a:p>
          <a:p>
            <a:r>
              <a:rPr lang="en-US" dirty="0" err="1"/>
              <a:t>Joglar</a:t>
            </a:r>
            <a:r>
              <a:rPr lang="en-US" dirty="0"/>
              <a:t> JA, et al. </a:t>
            </a:r>
            <a:r>
              <a:rPr lang="en-US" i="1" dirty="0"/>
              <a:t>Circulation</a:t>
            </a:r>
            <a:r>
              <a:rPr lang="en-US" dirty="0"/>
              <a:t>. 2024;149(1):e1-e156.</a:t>
            </a:r>
          </a:p>
        </p:txBody>
      </p:sp>
    </p:spTree>
    <p:extLst>
      <p:ext uri="{BB962C8B-B14F-4D97-AF65-F5344CB8AC3E}">
        <p14:creationId xmlns:p14="http://schemas.microsoft.com/office/powerpoint/2010/main" val="1814309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DHOTG23">
  <a:themeElements>
    <a:clrScheme name="DHOTG -OFFICIAL-FINAL">
      <a:dk1>
        <a:srgbClr val="000000"/>
      </a:dk1>
      <a:lt1>
        <a:sysClr val="window" lastClr="FFFFFF"/>
      </a:lt1>
      <a:dk2>
        <a:srgbClr val="373648"/>
      </a:dk2>
      <a:lt2>
        <a:srgbClr val="F3F3F3"/>
      </a:lt2>
      <a:accent1>
        <a:srgbClr val="00539B"/>
      </a:accent1>
      <a:accent2>
        <a:srgbClr val="001A57"/>
      </a:accent2>
      <a:accent3>
        <a:srgbClr val="0736A4"/>
      </a:accent3>
      <a:accent4>
        <a:srgbClr val="005587"/>
      </a:accent4>
      <a:accent5>
        <a:srgbClr val="0577B1"/>
      </a:accent5>
      <a:accent6>
        <a:srgbClr val="339898"/>
      </a:accent6>
      <a:hlink>
        <a:srgbClr val="00539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 id="{4F8807A5-9D20-CA40-B22D-639EC824FF87}" vid="{0FB61829-1EC4-F14C-8657-B4A34D8BFB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D95586756212B47840914FA42A7DFF7" ma:contentTypeVersion="10" ma:contentTypeDescription="Create a new document." ma:contentTypeScope="" ma:versionID="0677e42cbb7839a32b402a059841ec3f">
  <xsd:schema xmlns:xsd="http://www.w3.org/2001/XMLSchema" xmlns:xs="http://www.w3.org/2001/XMLSchema" xmlns:p="http://schemas.microsoft.com/office/2006/metadata/properties" xmlns:ns2="08a7e203-25bb-4df2-907b-c109ba9c4447" xmlns:ns3="980b2c3f-f7ab-431e-83c5-2586860ecf01" targetNamespace="http://schemas.microsoft.com/office/2006/metadata/properties" ma:root="true" ma:fieldsID="96ebed7a2a8bea515107fb5564f7cd90" ns2:_="" ns3:_="">
    <xsd:import namespace="08a7e203-25bb-4df2-907b-c109ba9c4447"/>
    <xsd:import namespace="980b2c3f-f7ab-431e-83c5-2586860ecf0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7e203-25bb-4df2-907b-c109ba9c44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0b2c3f-f7ab-431e-83c5-2586860ecf0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E407A7-98C0-441F-89F5-990F1A49A711}">
  <ds:schemaRefs>
    <ds:schemaRef ds:uri="http://schemas.microsoft.com/office/2006/metadata/properties"/>
    <ds:schemaRef ds:uri="http://purl.org/dc/terms/"/>
    <ds:schemaRef ds:uri="http://purl.org/dc/elements/1.1/"/>
    <ds:schemaRef ds:uri="http://schemas.microsoft.com/office/infopath/2007/PartnerControls"/>
    <ds:schemaRef ds:uri="http://schemas.microsoft.com/office/2006/documentManagement/types"/>
    <ds:schemaRef ds:uri="http://www.w3.org/XML/1998/namespace"/>
    <ds:schemaRef ds:uri="http://purl.org/dc/dcmitype/"/>
    <ds:schemaRef ds:uri="http://schemas.openxmlformats.org/package/2006/metadata/core-properties"/>
    <ds:schemaRef ds:uri="980b2c3f-f7ab-431e-83c5-2586860ecf01"/>
    <ds:schemaRef ds:uri="08a7e203-25bb-4df2-907b-c109ba9c4447"/>
  </ds:schemaRefs>
</ds:datastoreItem>
</file>

<file path=customXml/itemProps2.xml><?xml version="1.0" encoding="utf-8"?>
<ds:datastoreItem xmlns:ds="http://schemas.openxmlformats.org/officeDocument/2006/customXml" ds:itemID="{D80F9632-B3EB-426B-A6FF-2B7D84C582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a7e203-25bb-4df2-907b-c109ba9c4447"/>
    <ds:schemaRef ds:uri="980b2c3f-f7ab-431e-83c5-2586860ecf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C5359B-EB2E-426C-B291-10EE47433A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Theme3</Template>
  <TotalTime>807</TotalTime>
  <Words>1058</Words>
  <Application>Microsoft Macintosh PowerPoint</Application>
  <PresentationFormat>Widescreen</PresentationFormat>
  <Paragraphs>103</Paragraphs>
  <Slides>8</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Calibri Light</vt:lpstr>
      <vt:lpstr>Century Gothic</vt:lpstr>
      <vt:lpstr>Trebuchet MS</vt:lpstr>
      <vt:lpstr>DHOTG23</vt:lpstr>
      <vt:lpstr>Office Theme</vt:lpstr>
      <vt:lpstr>Latest Guidance on Anticoagulation in Special AF Patient Populations </vt:lpstr>
      <vt:lpstr>PowerPoint Presentation</vt:lpstr>
      <vt:lpstr>Disclaimer</vt:lpstr>
      <vt:lpstr>Management Considerations in Patients With AF and Obesity</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Latest Guidance on Anticoagulation in Special AF Patient Populations </dc:title>
  <dc:subject/>
  <dc:creator>MedEd On The Go</dc:creator>
  <cp:keywords/>
  <dc:description/>
  <cp:lastModifiedBy>Harley Kidner</cp:lastModifiedBy>
  <cp:revision>64</cp:revision>
  <dcterms:created xsi:type="dcterms:W3CDTF">2017-09-06T16:07:56Z</dcterms:created>
  <dcterms:modified xsi:type="dcterms:W3CDTF">2024-03-15T18:41:22Z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0x0101009D95586756212B47840914FA42A7DFF7</vt:lpwstr>
  </property>
</Properties>
</file>