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4"/>
    <p:sldMasterId id="2147483677" r:id="rId5"/>
  </p:sldMasterIdLst>
  <p:notesMasterIdLst>
    <p:notesMasterId r:id="rId12"/>
  </p:notesMasterIdLst>
  <p:sldIdLst>
    <p:sldId id="262" r:id="rId6"/>
    <p:sldId id="265" r:id="rId7"/>
    <p:sldId id="256" r:id="rId8"/>
    <p:sldId id="287" r:id="rId9"/>
    <p:sldId id="257"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orient="horz" pos="720" userDrawn="1">
          <p15:clr>
            <a:srgbClr val="A4A3A4"/>
          </p15:clr>
        </p15:guide>
        <p15:guide id="4" pos="528" userDrawn="1">
          <p15:clr>
            <a:srgbClr val="A4A3A4"/>
          </p15:clr>
        </p15:guide>
        <p15:guide id="5" orient="horz" pos="456"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0795131-F131-DD8D-EC92-75A68C2343BF}" name="Tim Person" initials="TP" userId="S::tperson@ushealthconnect.com::b2b484d9-01a2-453c-8946-0f01071f09e2" providerId="AD"/>
  <p188:author id="{D152F57E-B2C8-EFF5-D23B-2510005833EF}" name="Miranda Rafferty" initials="MR" userId="S::mrafferty@ushealthconnect.com::5da9b471-329d-4caa-811b-8b7f79d54e2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81A31"/>
    <a:srgbClr val="DF1918"/>
    <a:srgbClr val="E68229"/>
    <a:srgbClr val="4D4E4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8D55F7C-9833-244D-8C19-334782AA2438}" v="3" dt="2024-03-15T18:27:32.017"/>
  </p1510:revLst>
</p1510:revInfo>
</file>

<file path=ppt/tableStyles.xml><?xml version="1.0" encoding="utf-8"?>
<a:tblStyleLst xmlns:a="http://schemas.openxmlformats.org/drawingml/2006/main" def="{5C22544A-7EE6-4342-B048-85BDC9FD1C3A}">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156" autoAdjust="0"/>
    <p:restoredTop sz="94966" autoAdjust="0"/>
  </p:normalViewPr>
  <p:slideViewPr>
    <p:cSldViewPr snapToGrid="0">
      <p:cViewPr varScale="1">
        <p:scale>
          <a:sx n="117" d="100"/>
          <a:sy n="117" d="100"/>
        </p:scale>
        <p:origin x="1280" y="176"/>
      </p:cViewPr>
      <p:guideLst>
        <p:guide orient="horz" pos="2160"/>
        <p:guide pos="3840"/>
        <p:guide orient="horz" pos="720"/>
        <p:guide pos="528"/>
        <p:guide orient="horz" pos="456"/>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1A463A-09CC-43CF-A018-6FF5DE8B189F}" type="datetimeFigureOut">
              <a:rPr lang="en-US" smtClean="0"/>
              <a:t>3/15/24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F9E5F7-0786-4CD1-8C66-FA90B52901B3}" type="slidenum">
              <a:rPr lang="en-US" smtClean="0"/>
              <a:t>‹#›</a:t>
            </a:fld>
            <a:endParaRPr lang="en-US"/>
          </a:p>
        </p:txBody>
      </p:sp>
    </p:spTree>
    <p:extLst>
      <p:ext uri="{BB962C8B-B14F-4D97-AF65-F5344CB8AC3E}">
        <p14:creationId xmlns:p14="http://schemas.microsoft.com/office/powerpoint/2010/main" val="20085944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5154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94770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gradFill>
          <a:gsLst>
            <a:gs pos="84000">
              <a:srgbClr val="EDEDED"/>
            </a:gs>
            <a:gs pos="57000">
              <a:schemeClr val="bg1"/>
            </a:gs>
            <a:gs pos="100000">
              <a:schemeClr val="bg2">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831850" y="1101482"/>
            <a:ext cx="10515600" cy="2825748"/>
          </a:xfrm>
        </p:spPr>
        <p:txBody>
          <a:bodyPr anchor="b">
            <a:normAutofit/>
          </a:bodyPr>
          <a:lstStyle>
            <a:lvl1pPr>
              <a:defRPr sz="4800">
                <a:solidFill>
                  <a:schemeClr val="accent1"/>
                </a:solidFill>
              </a:defRPr>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831850" y="4208338"/>
            <a:ext cx="10515600" cy="1766887"/>
          </a:xfrm>
          <a:prstGeom prst="rect">
            <a:avLst/>
          </a:prstGeom>
        </p:spPr>
        <p:txBody>
          <a:bodyPr>
            <a:normAutofit/>
          </a:bodyPr>
          <a:lstStyle>
            <a:lvl1pPr marL="0" indent="0">
              <a:buNone/>
              <a:defRPr sz="2000">
                <a:solidFill>
                  <a:schemeClr val="bg2">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cxnSp>
        <p:nvCxnSpPr>
          <p:cNvPr id="16" name="Straight Connector 15">
            <a:extLst>
              <a:ext uri="{FF2B5EF4-FFF2-40B4-BE49-F238E27FC236}">
                <a16:creationId xmlns:a16="http://schemas.microsoft.com/office/drawing/2014/main" id="{D0CC67B0-1237-46F2-B879-34B77487522D}"/>
              </a:ext>
            </a:extLst>
          </p:cNvPr>
          <p:cNvCxnSpPr/>
          <p:nvPr/>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Footer Placeholder 4">
            <a:extLst>
              <a:ext uri="{FF2B5EF4-FFF2-40B4-BE49-F238E27FC236}">
                <a16:creationId xmlns:a16="http://schemas.microsoft.com/office/drawing/2014/main" id="{97C5F604-5875-43F7-B477-70FB1C866798}"/>
              </a:ext>
            </a:extLst>
          </p:cNvPr>
          <p:cNvSpPr>
            <a:spLocks noGrp="1"/>
          </p:cNvSpPr>
          <p:nvPr>
            <p:ph type="ftr" sz="quarter" idx="3"/>
          </p:nvPr>
        </p:nvSpPr>
        <p:spPr>
          <a:xfrm>
            <a:off x="838200" y="6356350"/>
            <a:ext cx="1050925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pic>
        <p:nvPicPr>
          <p:cNvPr id="8" name="Picture 7">
            <a:extLst>
              <a:ext uri="{FF2B5EF4-FFF2-40B4-BE49-F238E27FC236}">
                <a16:creationId xmlns:a16="http://schemas.microsoft.com/office/drawing/2014/main" id="{3390C64D-9995-4CD5-AD94-B104F638C5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1849" y="184778"/>
            <a:ext cx="4343365" cy="675353"/>
          </a:xfrm>
          <a:prstGeom prst="rect">
            <a:avLst/>
          </a:prstGeom>
        </p:spPr>
      </p:pic>
      <p:pic>
        <p:nvPicPr>
          <p:cNvPr id="2" name="Picture 1">
            <a:extLst>
              <a:ext uri="{FF2B5EF4-FFF2-40B4-BE49-F238E27FC236}">
                <a16:creationId xmlns:a16="http://schemas.microsoft.com/office/drawing/2014/main" id="{D547F72E-5064-4C5E-AB7F-BE55D321DE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0" y="6093534"/>
            <a:ext cx="1267742" cy="649084"/>
          </a:xfrm>
          <a:prstGeom prst="rect">
            <a:avLst/>
          </a:prstGeom>
        </p:spPr>
      </p:pic>
      <p:cxnSp>
        <p:nvCxnSpPr>
          <p:cNvPr id="3" name="Straight Connector 2">
            <a:extLst>
              <a:ext uri="{FF2B5EF4-FFF2-40B4-BE49-F238E27FC236}">
                <a16:creationId xmlns:a16="http://schemas.microsoft.com/office/drawing/2014/main" id="{214C0679-30D2-9282-F9FF-71A7D4E912DD}"/>
              </a:ext>
            </a:extLst>
          </p:cNvPr>
          <p:cNvCxnSpPr/>
          <p:nvPr userDrawn="1"/>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AD39D127-A968-0CDD-9735-F86511AF029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1849" y="184778"/>
            <a:ext cx="4343365" cy="675353"/>
          </a:xfrm>
          <a:prstGeom prst="rect">
            <a:avLst/>
          </a:prstGeom>
        </p:spPr>
      </p:pic>
      <p:pic>
        <p:nvPicPr>
          <p:cNvPr id="5" name="Picture 4">
            <a:extLst>
              <a:ext uri="{FF2B5EF4-FFF2-40B4-BE49-F238E27FC236}">
                <a16:creationId xmlns:a16="http://schemas.microsoft.com/office/drawing/2014/main" id="{A4FA2214-E061-12E8-FAC9-5DDF61443AF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68000" y="6093534"/>
            <a:ext cx="1267742" cy="649084"/>
          </a:xfrm>
          <a:prstGeom prst="rect">
            <a:avLst/>
          </a:prstGeom>
        </p:spPr>
      </p:pic>
    </p:spTree>
    <p:extLst>
      <p:ext uri="{BB962C8B-B14F-4D97-AF65-F5344CB8AC3E}">
        <p14:creationId xmlns:p14="http://schemas.microsoft.com/office/powerpoint/2010/main" val="1410160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1" name="Footer Placeholder 4">
            <a:extLst>
              <a:ext uri="{FF2B5EF4-FFF2-40B4-BE49-F238E27FC236}">
                <a16:creationId xmlns:a16="http://schemas.microsoft.com/office/drawing/2014/main" id="{53A0B1A1-466A-4562-8ACB-1D04390A0324}"/>
              </a:ext>
            </a:extLst>
          </p:cNvPr>
          <p:cNvSpPr>
            <a:spLocks noGrp="1"/>
          </p:cNvSpPr>
          <p:nvPr>
            <p:ph type="ftr" sz="quarter" idx="3"/>
          </p:nvPr>
        </p:nvSpPr>
        <p:spPr>
          <a:xfrm>
            <a:off x="838199" y="6356350"/>
            <a:ext cx="9067801" cy="365125"/>
          </a:xfrm>
          <a:prstGeom prst="rect">
            <a:avLst/>
          </a:prstGeom>
        </p:spPr>
        <p:txBody>
          <a:bodyPr vert="horz" lIns="91440" tIns="45720" rIns="91440" bIns="45720" rtlCol="0" anchor="b"/>
          <a:lstStyle>
            <a:lvl1pPr algn="l">
              <a:defRPr sz="12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3185646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Slide">
    <p:bg>
      <p:bgPr>
        <a:gradFill>
          <a:gsLst>
            <a:gs pos="84000">
              <a:srgbClr val="EDEDED"/>
            </a:gs>
            <a:gs pos="57000">
              <a:schemeClr val="bg1"/>
            </a:gs>
            <a:gs pos="100000">
              <a:schemeClr val="bg2">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831850" y="1101482"/>
            <a:ext cx="10515600" cy="2825748"/>
          </a:xfrm>
        </p:spPr>
        <p:txBody>
          <a:bodyPr anchor="b">
            <a:normAutofit/>
          </a:bodyPr>
          <a:lstStyle>
            <a:lvl1pPr>
              <a:defRPr sz="4800">
                <a:solidFill>
                  <a:schemeClr val="accent1"/>
                </a:solidFill>
              </a:defRPr>
            </a:lvl1pPr>
          </a:lstStyle>
          <a:p>
            <a:r>
              <a:rPr lang="en-US" dirty="0"/>
              <a:t>Click to edit Master title style</a:t>
            </a:r>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831850" y="4208338"/>
            <a:ext cx="10515600" cy="1766887"/>
          </a:xfrm>
          <a:prstGeom prst="rect">
            <a:avLst/>
          </a:prstGeom>
        </p:spPr>
        <p:txBody>
          <a:bodyPr>
            <a:normAutofit/>
          </a:bodyPr>
          <a:lstStyle>
            <a:lvl1pPr marL="0" indent="0">
              <a:buNone/>
              <a:defRPr sz="2000">
                <a:solidFill>
                  <a:schemeClr val="bg2">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cxnSp>
        <p:nvCxnSpPr>
          <p:cNvPr id="16" name="Straight Connector 15">
            <a:extLst>
              <a:ext uri="{FF2B5EF4-FFF2-40B4-BE49-F238E27FC236}">
                <a16:creationId xmlns:a16="http://schemas.microsoft.com/office/drawing/2014/main" id="{D0CC67B0-1237-46F2-B879-34B77487522D}"/>
              </a:ext>
            </a:extLst>
          </p:cNvPr>
          <p:cNvCxnSpPr/>
          <p:nvPr userDrawn="1"/>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Footer Placeholder 4">
            <a:extLst>
              <a:ext uri="{FF2B5EF4-FFF2-40B4-BE49-F238E27FC236}">
                <a16:creationId xmlns:a16="http://schemas.microsoft.com/office/drawing/2014/main" id="{97C5F604-5875-43F7-B477-70FB1C866798}"/>
              </a:ext>
            </a:extLst>
          </p:cNvPr>
          <p:cNvSpPr>
            <a:spLocks noGrp="1"/>
          </p:cNvSpPr>
          <p:nvPr>
            <p:ph type="ftr" sz="quarter" idx="3"/>
          </p:nvPr>
        </p:nvSpPr>
        <p:spPr>
          <a:xfrm>
            <a:off x="838200" y="6356350"/>
            <a:ext cx="1050925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pic>
        <p:nvPicPr>
          <p:cNvPr id="8" name="Picture 7">
            <a:extLst>
              <a:ext uri="{FF2B5EF4-FFF2-40B4-BE49-F238E27FC236}">
                <a16:creationId xmlns:a16="http://schemas.microsoft.com/office/drawing/2014/main" id="{3390C64D-9995-4CD5-AD94-B104F638C54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1849" y="184778"/>
            <a:ext cx="4343365" cy="675353"/>
          </a:xfrm>
          <a:prstGeom prst="rect">
            <a:avLst/>
          </a:prstGeom>
        </p:spPr>
      </p:pic>
      <p:pic>
        <p:nvPicPr>
          <p:cNvPr id="2" name="Picture 1">
            <a:extLst>
              <a:ext uri="{FF2B5EF4-FFF2-40B4-BE49-F238E27FC236}">
                <a16:creationId xmlns:a16="http://schemas.microsoft.com/office/drawing/2014/main" id="{D547F72E-5064-4C5E-AB7F-BE55D321DEE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68000" y="6093534"/>
            <a:ext cx="1267742" cy="649084"/>
          </a:xfrm>
          <a:prstGeom prst="rect">
            <a:avLst/>
          </a:prstGeom>
        </p:spPr>
      </p:pic>
    </p:spTree>
    <p:extLst>
      <p:ext uri="{BB962C8B-B14F-4D97-AF65-F5344CB8AC3E}">
        <p14:creationId xmlns:p14="http://schemas.microsoft.com/office/powerpoint/2010/main" val="30701345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itle Slide">
    <p:bg>
      <p:bgPr>
        <a:gradFill>
          <a:gsLst>
            <a:gs pos="84000">
              <a:srgbClr val="EDEDED"/>
            </a:gs>
            <a:gs pos="57000">
              <a:schemeClr val="bg1"/>
            </a:gs>
            <a:gs pos="100000">
              <a:schemeClr val="bg2">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831850" y="1101482"/>
            <a:ext cx="10515600" cy="2825748"/>
          </a:xfrm>
        </p:spPr>
        <p:txBody>
          <a:bodyPr anchor="ctr">
            <a:normAutofit/>
          </a:bodyPr>
          <a:lstStyle>
            <a:lvl1pPr algn="ctr">
              <a:defRPr sz="4000">
                <a:solidFill>
                  <a:schemeClr val="accent1"/>
                </a:solidFill>
              </a:defRPr>
            </a:lvl1pPr>
          </a:lstStyle>
          <a:p>
            <a:r>
              <a:rPr lang="en-US" dirty="0"/>
              <a:t>Click to edit Master title style</a:t>
            </a:r>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831850" y="4208338"/>
            <a:ext cx="10515600" cy="1766887"/>
          </a:xfrm>
          <a:prstGeom prst="rect">
            <a:avLst/>
          </a:prstGeom>
        </p:spPr>
        <p:txBody>
          <a:bodyPr>
            <a:normAutofit/>
          </a:bodyPr>
          <a:lstStyle>
            <a:lvl1pPr marL="0" indent="0" algn="ctr">
              <a:buNone/>
              <a:defRPr sz="2000">
                <a:solidFill>
                  <a:schemeClr val="bg2">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cxnSp>
        <p:nvCxnSpPr>
          <p:cNvPr id="16" name="Straight Connector 15">
            <a:extLst>
              <a:ext uri="{FF2B5EF4-FFF2-40B4-BE49-F238E27FC236}">
                <a16:creationId xmlns:a16="http://schemas.microsoft.com/office/drawing/2014/main" id="{D0CC67B0-1237-46F2-B879-34B77487522D}"/>
              </a:ext>
            </a:extLst>
          </p:cNvPr>
          <p:cNvCxnSpPr/>
          <p:nvPr userDrawn="1"/>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Footer Placeholder 4">
            <a:extLst>
              <a:ext uri="{FF2B5EF4-FFF2-40B4-BE49-F238E27FC236}">
                <a16:creationId xmlns:a16="http://schemas.microsoft.com/office/drawing/2014/main" id="{97C5F604-5875-43F7-B477-70FB1C866798}"/>
              </a:ext>
            </a:extLst>
          </p:cNvPr>
          <p:cNvSpPr>
            <a:spLocks noGrp="1"/>
          </p:cNvSpPr>
          <p:nvPr>
            <p:ph type="ftr" sz="quarter" idx="3"/>
          </p:nvPr>
        </p:nvSpPr>
        <p:spPr>
          <a:xfrm>
            <a:off x="838200" y="6356350"/>
            <a:ext cx="1050925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pic>
        <p:nvPicPr>
          <p:cNvPr id="7" name="Picture 6">
            <a:extLst>
              <a:ext uri="{FF2B5EF4-FFF2-40B4-BE49-F238E27FC236}">
                <a16:creationId xmlns:a16="http://schemas.microsoft.com/office/drawing/2014/main" id="{1FF9F2CB-EA79-4C5E-9229-EA26FA6FBE2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1849" y="184778"/>
            <a:ext cx="4343365" cy="675353"/>
          </a:xfrm>
          <a:prstGeom prst="rect">
            <a:avLst/>
          </a:prstGeom>
        </p:spPr>
      </p:pic>
      <p:pic>
        <p:nvPicPr>
          <p:cNvPr id="2" name="Picture 1">
            <a:extLst>
              <a:ext uri="{FF2B5EF4-FFF2-40B4-BE49-F238E27FC236}">
                <a16:creationId xmlns:a16="http://schemas.microsoft.com/office/drawing/2014/main" id="{35EC796F-F356-478A-891A-18D91809F85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68000" y="6093534"/>
            <a:ext cx="1267742" cy="649084"/>
          </a:xfrm>
          <a:prstGeom prst="rect">
            <a:avLst/>
          </a:prstGeom>
        </p:spPr>
      </p:pic>
    </p:spTree>
    <p:extLst>
      <p:ext uri="{BB962C8B-B14F-4D97-AF65-F5344CB8AC3E}">
        <p14:creationId xmlns:p14="http://schemas.microsoft.com/office/powerpoint/2010/main" val="2011025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Content">
    <p:bg>
      <p:bgPr>
        <a:solidFill>
          <a:schemeClr val="bg1"/>
        </a:solidFill>
        <a:effectLst/>
      </p:bgPr>
    </p:bg>
    <p:spTree>
      <p:nvGrpSpPr>
        <p:cNvPr id="1" name=""/>
        <p:cNvGrpSpPr/>
        <p:nvPr/>
      </p:nvGrpSpPr>
      <p:grpSpPr>
        <a:xfrm>
          <a:off x="0" y="0"/>
          <a:ext cx="0" cy="0"/>
          <a:chOff x="0" y="0"/>
          <a:chExt cx="0" cy="0"/>
        </a:xfrm>
      </p:grpSpPr>
      <p:sp>
        <p:nvSpPr>
          <p:cNvPr id="11" name="Text Placeholder 2">
            <a:extLst>
              <a:ext uri="{FF2B5EF4-FFF2-40B4-BE49-F238E27FC236}">
                <a16:creationId xmlns:a16="http://schemas.microsoft.com/office/drawing/2014/main" id="{ABB2845A-FE0D-4248-9631-7DC48D0A2919}"/>
              </a:ext>
            </a:extLst>
          </p:cNvPr>
          <p:cNvSpPr>
            <a:spLocks noGrp="1"/>
          </p:cNvSpPr>
          <p:nvPr>
            <p:ph idx="1"/>
          </p:nvPr>
        </p:nvSpPr>
        <p:spPr>
          <a:xfrm>
            <a:off x="838200" y="1285336"/>
            <a:ext cx="10515600" cy="4891627"/>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Placeholder 1">
            <a:extLst>
              <a:ext uri="{FF2B5EF4-FFF2-40B4-BE49-F238E27FC236}">
                <a16:creationId xmlns:a16="http://schemas.microsoft.com/office/drawing/2014/main" id="{78B0C919-FF28-42EE-A4DF-11CA0D523EAD}"/>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dirty="0"/>
              <a:t>Click to edit Master title style</a:t>
            </a:r>
          </a:p>
        </p:txBody>
      </p:sp>
      <p:sp>
        <p:nvSpPr>
          <p:cNvPr id="5" name="Footer Placeholder 4">
            <a:extLst>
              <a:ext uri="{FF2B5EF4-FFF2-40B4-BE49-F238E27FC236}">
                <a16:creationId xmlns:a16="http://schemas.microsoft.com/office/drawing/2014/main" id="{25AFDC72-9DA5-4DD9-88B4-F37DFF4DB492}"/>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16345217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838200" y="1285335"/>
            <a:ext cx="5181600" cy="4891628"/>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6172200" y="1285335"/>
            <a:ext cx="5181600" cy="4891628"/>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itle Placeholder 1">
            <a:extLst>
              <a:ext uri="{FF2B5EF4-FFF2-40B4-BE49-F238E27FC236}">
                <a16:creationId xmlns:a16="http://schemas.microsoft.com/office/drawing/2014/main" id="{A0B7BC85-F755-4A96-AA38-4AA14AE96193}"/>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dirty="0"/>
              <a:t>Click to edit Master title style</a:t>
            </a:r>
          </a:p>
        </p:txBody>
      </p:sp>
      <p:sp>
        <p:nvSpPr>
          <p:cNvPr id="5" name="Footer Placeholder 4">
            <a:extLst>
              <a:ext uri="{FF2B5EF4-FFF2-40B4-BE49-F238E27FC236}">
                <a16:creationId xmlns:a16="http://schemas.microsoft.com/office/drawing/2014/main" id="{D9C0F7D2-D936-4BA8-B82F-8A02FEEA9309}"/>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35703485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839788" y="1285337"/>
            <a:ext cx="5157787" cy="586596"/>
          </a:xfrm>
          <a:prstGeom prst="rect">
            <a:avLst/>
          </a:prstGeom>
        </p:spPr>
        <p:txBody>
          <a:bodyPr anchor="b">
            <a:normAutofit/>
          </a:bodyPr>
          <a:lstStyle>
            <a:lvl1pPr marL="0" indent="0">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839788" y="1871932"/>
            <a:ext cx="5157787" cy="4317731"/>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6172200" y="1285336"/>
            <a:ext cx="5183188" cy="586596"/>
          </a:xfrm>
          <a:prstGeom prst="rect">
            <a:avLst/>
          </a:prstGeom>
        </p:spPr>
        <p:txBody>
          <a:bodyPr anchor="b">
            <a:normAutofit/>
          </a:bodyPr>
          <a:lstStyle>
            <a:lvl1pPr marL="0" indent="0">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6172200" y="1871932"/>
            <a:ext cx="5183188" cy="4317731"/>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itle Placeholder 1">
            <a:extLst>
              <a:ext uri="{FF2B5EF4-FFF2-40B4-BE49-F238E27FC236}">
                <a16:creationId xmlns:a16="http://schemas.microsoft.com/office/drawing/2014/main" id="{B693E223-7941-4E76-B7D4-7976938F53DC}"/>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dirty="0"/>
              <a:t>Click to edit Master title style</a:t>
            </a:r>
          </a:p>
        </p:txBody>
      </p:sp>
      <p:sp>
        <p:nvSpPr>
          <p:cNvPr id="8" name="Footer Placeholder 4">
            <a:extLst>
              <a:ext uri="{FF2B5EF4-FFF2-40B4-BE49-F238E27FC236}">
                <a16:creationId xmlns:a16="http://schemas.microsoft.com/office/drawing/2014/main" id="{6809C0C9-BF07-4FA6-AAC5-71F3DAE61F9D}"/>
              </a:ext>
            </a:extLst>
          </p:cNvPr>
          <p:cNvSpPr>
            <a:spLocks noGrp="1"/>
          </p:cNvSpPr>
          <p:nvPr>
            <p:ph type="ftr" sz="quarter" idx="10"/>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27475190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Comparison">
    <p:spTree>
      <p:nvGrpSpPr>
        <p:cNvPr id="1" name=""/>
        <p:cNvGrpSpPr/>
        <p:nvPr/>
      </p:nvGrpSpPr>
      <p:grpSpPr>
        <a:xfrm>
          <a:off x="0" y="0"/>
          <a:ext cx="0" cy="0"/>
          <a:chOff x="0" y="0"/>
          <a:chExt cx="0" cy="0"/>
        </a:xfrm>
      </p:grpSpPr>
      <p:sp>
        <p:nvSpPr>
          <p:cNvPr id="15" name="Title Placeholder 1">
            <a:extLst>
              <a:ext uri="{FF2B5EF4-FFF2-40B4-BE49-F238E27FC236}">
                <a16:creationId xmlns:a16="http://schemas.microsoft.com/office/drawing/2014/main" id="{B693E223-7941-4E76-B7D4-7976938F53DC}"/>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dirty="0"/>
              <a:t>Click to edit Master title style</a:t>
            </a:r>
          </a:p>
        </p:txBody>
      </p:sp>
      <p:sp>
        <p:nvSpPr>
          <p:cNvPr id="8" name="Footer Placeholder 4">
            <a:extLst>
              <a:ext uri="{FF2B5EF4-FFF2-40B4-BE49-F238E27FC236}">
                <a16:creationId xmlns:a16="http://schemas.microsoft.com/office/drawing/2014/main" id="{6809C0C9-BF07-4FA6-AAC5-71F3DAE61F9D}"/>
              </a:ext>
            </a:extLst>
          </p:cNvPr>
          <p:cNvSpPr>
            <a:spLocks noGrp="1"/>
          </p:cNvSpPr>
          <p:nvPr>
            <p:ph type="ftr" sz="quarter" idx="10"/>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
        <p:nvSpPr>
          <p:cNvPr id="10" name="Text Placeholder 2">
            <a:extLst>
              <a:ext uri="{FF2B5EF4-FFF2-40B4-BE49-F238E27FC236}">
                <a16:creationId xmlns:a16="http://schemas.microsoft.com/office/drawing/2014/main" id="{692CD1B3-C283-4C18-A693-4DACAD9CCFEB}"/>
              </a:ext>
            </a:extLst>
          </p:cNvPr>
          <p:cNvSpPr>
            <a:spLocks noGrp="1"/>
          </p:cNvSpPr>
          <p:nvPr>
            <p:ph idx="1"/>
          </p:nvPr>
        </p:nvSpPr>
        <p:spPr>
          <a:xfrm>
            <a:off x="838200" y="1285336"/>
            <a:ext cx="5257800" cy="4891627"/>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Picture Placeholder 2">
            <a:extLst>
              <a:ext uri="{FF2B5EF4-FFF2-40B4-BE49-F238E27FC236}">
                <a16:creationId xmlns:a16="http://schemas.microsoft.com/office/drawing/2014/main" id="{2D4DDA58-530A-42D0-A3D9-A3B40B587272}"/>
              </a:ext>
            </a:extLst>
          </p:cNvPr>
          <p:cNvSpPr>
            <a:spLocks noGrp="1"/>
          </p:cNvSpPr>
          <p:nvPr>
            <p:ph type="pic" idx="11"/>
          </p:nvPr>
        </p:nvSpPr>
        <p:spPr>
          <a:xfrm>
            <a:off x="6273434" y="1279682"/>
            <a:ext cx="5080366"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Tree>
    <p:extLst>
      <p:ext uri="{BB962C8B-B14F-4D97-AF65-F5344CB8AC3E}">
        <p14:creationId xmlns:p14="http://schemas.microsoft.com/office/powerpoint/2010/main" val="28186733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D250C-6EEA-B1A1-B491-1042254842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BD3599-E485-39AC-03C7-74F93F01CE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F96DE3-09DA-C553-4E03-25C8490BF4CE}"/>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5" name="Footer Placeholder 4">
            <a:extLst>
              <a:ext uri="{FF2B5EF4-FFF2-40B4-BE49-F238E27FC236}">
                <a16:creationId xmlns:a16="http://schemas.microsoft.com/office/drawing/2014/main" id="{EFA9A60E-868C-52C6-C825-19BA338FF8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1579E-803B-BD28-2DBB-13250B0CA552}"/>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1006894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4FC08-534A-8154-8815-A5BFFB686E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84B8B7-FC0D-4F40-EC2B-62E119F7C5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17CCE6-3E70-D9AF-F696-4DDE3281A5DF}"/>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5" name="Footer Placeholder 4">
            <a:extLst>
              <a:ext uri="{FF2B5EF4-FFF2-40B4-BE49-F238E27FC236}">
                <a16:creationId xmlns:a16="http://schemas.microsoft.com/office/drawing/2014/main" id="{3693B666-A55A-067A-E47A-F4A087A8B2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18EFF9-3F62-FFA8-F4BC-890344B8B66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0517766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025A2-2765-239F-A15A-3F2C72B2AC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EDEC4F-96BF-9190-2B7F-6CE6BF4214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41C397-E997-3E50-0FFF-FB8BD85539E4}"/>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5" name="Footer Placeholder 4">
            <a:extLst>
              <a:ext uri="{FF2B5EF4-FFF2-40B4-BE49-F238E27FC236}">
                <a16:creationId xmlns:a16="http://schemas.microsoft.com/office/drawing/2014/main" id="{54973FE1-6DFF-CDB4-7A32-D3D242B7A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9263AC-E06E-CCF8-C678-2295416D6BF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5832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_Title Slide">
    <p:bg>
      <p:bgPr>
        <a:gradFill>
          <a:gsLst>
            <a:gs pos="84000">
              <a:srgbClr val="EDEDED"/>
            </a:gs>
            <a:gs pos="57000">
              <a:schemeClr val="bg1"/>
            </a:gs>
            <a:gs pos="100000">
              <a:schemeClr val="bg2">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831850" y="1101482"/>
            <a:ext cx="10515600" cy="2825748"/>
          </a:xfrm>
        </p:spPr>
        <p:txBody>
          <a:bodyPr anchor="ctr">
            <a:normAutofit/>
          </a:bodyPr>
          <a:lstStyle>
            <a:lvl1pPr algn="ctr">
              <a:defRPr sz="4000">
                <a:solidFill>
                  <a:schemeClr val="accent1"/>
                </a:solidFill>
              </a:defRPr>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831850" y="4208338"/>
            <a:ext cx="10515600" cy="1766887"/>
          </a:xfrm>
          <a:prstGeom prst="rect">
            <a:avLst/>
          </a:prstGeom>
        </p:spPr>
        <p:txBody>
          <a:bodyPr>
            <a:normAutofit/>
          </a:bodyPr>
          <a:lstStyle>
            <a:lvl1pPr marL="0" indent="0" algn="ctr">
              <a:buNone/>
              <a:defRPr sz="2000">
                <a:solidFill>
                  <a:schemeClr val="bg2">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cxnSp>
        <p:nvCxnSpPr>
          <p:cNvPr id="16" name="Straight Connector 15">
            <a:extLst>
              <a:ext uri="{FF2B5EF4-FFF2-40B4-BE49-F238E27FC236}">
                <a16:creationId xmlns:a16="http://schemas.microsoft.com/office/drawing/2014/main" id="{D0CC67B0-1237-46F2-B879-34B77487522D}"/>
              </a:ext>
            </a:extLst>
          </p:cNvPr>
          <p:cNvCxnSpPr/>
          <p:nvPr/>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Footer Placeholder 4">
            <a:extLst>
              <a:ext uri="{FF2B5EF4-FFF2-40B4-BE49-F238E27FC236}">
                <a16:creationId xmlns:a16="http://schemas.microsoft.com/office/drawing/2014/main" id="{97C5F604-5875-43F7-B477-70FB1C866798}"/>
              </a:ext>
            </a:extLst>
          </p:cNvPr>
          <p:cNvSpPr>
            <a:spLocks noGrp="1"/>
          </p:cNvSpPr>
          <p:nvPr>
            <p:ph type="ftr" sz="quarter" idx="3"/>
          </p:nvPr>
        </p:nvSpPr>
        <p:spPr>
          <a:xfrm>
            <a:off x="838200" y="6356350"/>
            <a:ext cx="1050925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pic>
        <p:nvPicPr>
          <p:cNvPr id="7" name="Picture 6">
            <a:extLst>
              <a:ext uri="{FF2B5EF4-FFF2-40B4-BE49-F238E27FC236}">
                <a16:creationId xmlns:a16="http://schemas.microsoft.com/office/drawing/2014/main" id="{1FF9F2CB-EA79-4C5E-9229-EA26FA6FBE2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1849" y="184778"/>
            <a:ext cx="4343365" cy="675353"/>
          </a:xfrm>
          <a:prstGeom prst="rect">
            <a:avLst/>
          </a:prstGeom>
        </p:spPr>
      </p:pic>
      <p:pic>
        <p:nvPicPr>
          <p:cNvPr id="2" name="Picture 1">
            <a:extLst>
              <a:ext uri="{FF2B5EF4-FFF2-40B4-BE49-F238E27FC236}">
                <a16:creationId xmlns:a16="http://schemas.microsoft.com/office/drawing/2014/main" id="{35EC796F-F356-478A-891A-18D91809F8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0" y="6093534"/>
            <a:ext cx="1267742" cy="649084"/>
          </a:xfrm>
          <a:prstGeom prst="rect">
            <a:avLst/>
          </a:prstGeom>
        </p:spPr>
      </p:pic>
      <p:cxnSp>
        <p:nvCxnSpPr>
          <p:cNvPr id="3" name="Straight Connector 2">
            <a:extLst>
              <a:ext uri="{FF2B5EF4-FFF2-40B4-BE49-F238E27FC236}">
                <a16:creationId xmlns:a16="http://schemas.microsoft.com/office/drawing/2014/main" id="{6A31A216-24B2-8A10-25E2-A953D670501F}"/>
              </a:ext>
            </a:extLst>
          </p:cNvPr>
          <p:cNvCxnSpPr/>
          <p:nvPr userDrawn="1"/>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E86DFA9A-EE95-446E-B56B-E824F7393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1849" y="184778"/>
            <a:ext cx="4343365" cy="675353"/>
          </a:xfrm>
          <a:prstGeom prst="rect">
            <a:avLst/>
          </a:prstGeom>
        </p:spPr>
      </p:pic>
      <p:pic>
        <p:nvPicPr>
          <p:cNvPr id="5" name="Picture 4">
            <a:extLst>
              <a:ext uri="{FF2B5EF4-FFF2-40B4-BE49-F238E27FC236}">
                <a16:creationId xmlns:a16="http://schemas.microsoft.com/office/drawing/2014/main" id="{D045C050-60EC-DDD4-B103-064F5F39C3E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68000" y="6093534"/>
            <a:ext cx="1267742" cy="649084"/>
          </a:xfrm>
          <a:prstGeom prst="rect">
            <a:avLst/>
          </a:prstGeom>
        </p:spPr>
      </p:pic>
    </p:spTree>
    <p:extLst>
      <p:ext uri="{BB962C8B-B14F-4D97-AF65-F5344CB8AC3E}">
        <p14:creationId xmlns:p14="http://schemas.microsoft.com/office/powerpoint/2010/main" val="10448107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22703-6067-83C5-B7B3-BFB8744510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87963D-72B5-EAAA-B532-937561249D6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0478CC-A6AE-5BA5-0C93-2ABD2CB91B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BF93BF-43F9-E86C-2186-7EE4544814C4}"/>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6" name="Footer Placeholder 5">
            <a:extLst>
              <a:ext uri="{FF2B5EF4-FFF2-40B4-BE49-F238E27FC236}">
                <a16:creationId xmlns:a16="http://schemas.microsoft.com/office/drawing/2014/main" id="{42E5678A-92ED-3CA8-25E7-1697F7B109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AA367E-BEF6-76B2-B494-82E3A4FFFA0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7205496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5067C-F02F-CA51-C76E-9AFAA77F46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7DFFB7-D356-0068-C081-0037355B3B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F46DE1-B636-ED1B-AB2F-C49A63505C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EE0272-F65F-ED84-720C-CA73A9D148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850EF4-AE51-FB58-8AAB-D7B6106A86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D4A651-BC82-2322-E0B4-F301EE08EC72}"/>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8" name="Footer Placeholder 7">
            <a:extLst>
              <a:ext uri="{FF2B5EF4-FFF2-40B4-BE49-F238E27FC236}">
                <a16:creationId xmlns:a16="http://schemas.microsoft.com/office/drawing/2014/main" id="{36DE80AA-357E-6C98-0356-40E44CEA86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AEBF76-C709-17B1-7646-653B310FA635}"/>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709121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A9F76-DC18-5638-D2F2-A8C5E27ACA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92889F-0B2E-7251-3AFB-6AE4AC334F59}"/>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4" name="Footer Placeholder 3">
            <a:extLst>
              <a:ext uri="{FF2B5EF4-FFF2-40B4-BE49-F238E27FC236}">
                <a16:creationId xmlns:a16="http://schemas.microsoft.com/office/drawing/2014/main" id="{7303151B-2399-38C2-5A12-67FB2C4937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D54789-EB7D-63FF-798A-50C671590E5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0318664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FAC998-1345-0A1E-D969-E2343D24E5B0}"/>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3" name="Footer Placeholder 2">
            <a:extLst>
              <a:ext uri="{FF2B5EF4-FFF2-40B4-BE49-F238E27FC236}">
                <a16:creationId xmlns:a16="http://schemas.microsoft.com/office/drawing/2014/main" id="{24CBE583-98EF-E399-09BA-BD0061BEF4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234487-D257-CCB4-7728-4674E825B93B}"/>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96119136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06936-E1B0-0DD5-1952-04504CECDC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ED911E-6386-4271-B6E9-40C5066E25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E8560E-7E00-2A07-7AE0-12A12B709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0F7A04-C019-9FFD-A565-15FD384B2CBA}"/>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6" name="Footer Placeholder 5">
            <a:extLst>
              <a:ext uri="{FF2B5EF4-FFF2-40B4-BE49-F238E27FC236}">
                <a16:creationId xmlns:a16="http://schemas.microsoft.com/office/drawing/2014/main" id="{3C619466-C547-5950-58EE-EE1847F6B7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BF1FB8-9D79-225C-2626-783076682BD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63887484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E1F79-9E23-3848-6F69-35488B4C97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EC5418-1A70-E059-01EC-1D72186415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A7CE12-2BFD-3001-A50F-144325830B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FFDA66-E22F-675F-FEB8-63150CF7F0F3}"/>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6" name="Footer Placeholder 5">
            <a:extLst>
              <a:ext uri="{FF2B5EF4-FFF2-40B4-BE49-F238E27FC236}">
                <a16:creationId xmlns:a16="http://schemas.microsoft.com/office/drawing/2014/main" id="{10C83DCB-B75E-E3B9-1D31-F97DD2D654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41B311-4B71-A04A-F24B-8930E95E38DC}"/>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23361910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774C5-0A9B-18F3-9CAF-A2B1A25B92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D017D1-B693-49B4-3D5E-A85798E937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F5442-7CBE-77D1-A385-C70394651352}"/>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5" name="Footer Placeholder 4">
            <a:extLst>
              <a:ext uri="{FF2B5EF4-FFF2-40B4-BE49-F238E27FC236}">
                <a16:creationId xmlns:a16="http://schemas.microsoft.com/office/drawing/2014/main" id="{D87A6695-506E-F21D-883F-09C59CE1C5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CE03CC-E804-AE4F-BC35-01C4F6A9E24A}"/>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35456597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70CF5B-1288-5AE1-2A77-4AA7451944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6E1E66-A92E-A10E-28AA-282CAF2696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66E619-06E1-63C2-881D-5EC5E6E70BD2}"/>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5" name="Footer Placeholder 4">
            <a:extLst>
              <a:ext uri="{FF2B5EF4-FFF2-40B4-BE49-F238E27FC236}">
                <a16:creationId xmlns:a16="http://schemas.microsoft.com/office/drawing/2014/main" id="{F76803AB-03EE-7B44-B956-081B88BE25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01B24F-3185-E413-DA86-85FF758C4669}"/>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4036850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11" name="Text Placeholder 2">
            <a:extLst>
              <a:ext uri="{FF2B5EF4-FFF2-40B4-BE49-F238E27FC236}">
                <a16:creationId xmlns:a16="http://schemas.microsoft.com/office/drawing/2014/main" id="{ABB2845A-FE0D-4248-9631-7DC48D0A2919}"/>
              </a:ext>
            </a:extLst>
          </p:cNvPr>
          <p:cNvSpPr>
            <a:spLocks noGrp="1"/>
          </p:cNvSpPr>
          <p:nvPr>
            <p:ph idx="1"/>
          </p:nvPr>
        </p:nvSpPr>
        <p:spPr>
          <a:xfrm>
            <a:off x="838200" y="1285336"/>
            <a:ext cx="10515600" cy="48916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itle Placeholder 1">
            <a:extLst>
              <a:ext uri="{FF2B5EF4-FFF2-40B4-BE49-F238E27FC236}">
                <a16:creationId xmlns:a16="http://schemas.microsoft.com/office/drawing/2014/main" id="{78B0C919-FF28-42EE-A4DF-11CA0D523EAD}"/>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5" name="Footer Placeholder 4">
            <a:extLst>
              <a:ext uri="{FF2B5EF4-FFF2-40B4-BE49-F238E27FC236}">
                <a16:creationId xmlns:a16="http://schemas.microsoft.com/office/drawing/2014/main" id="{25AFDC72-9DA5-4DD9-88B4-F37DFF4DB492}"/>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3194698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838200" y="1285335"/>
            <a:ext cx="5181600" cy="489162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6172200" y="1285335"/>
            <a:ext cx="5181600" cy="489162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itle Placeholder 1">
            <a:extLst>
              <a:ext uri="{FF2B5EF4-FFF2-40B4-BE49-F238E27FC236}">
                <a16:creationId xmlns:a16="http://schemas.microsoft.com/office/drawing/2014/main" id="{A0B7BC85-F755-4A96-AA38-4AA14AE96193}"/>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5" name="Footer Placeholder 4">
            <a:extLst>
              <a:ext uri="{FF2B5EF4-FFF2-40B4-BE49-F238E27FC236}">
                <a16:creationId xmlns:a16="http://schemas.microsoft.com/office/drawing/2014/main" id="{D9C0F7D2-D936-4BA8-B82F-8A02FEEA9309}"/>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4217296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839788" y="1285337"/>
            <a:ext cx="5157787" cy="586596"/>
          </a:xfrm>
          <a:prstGeom prst="rect">
            <a:avLst/>
          </a:prstGeom>
        </p:spPr>
        <p:txBody>
          <a:bodyPr anchor="b">
            <a:normAutofit/>
          </a:bodyPr>
          <a:lstStyle>
            <a:lvl1pPr marL="0" indent="0">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839788" y="1871932"/>
            <a:ext cx="5157787" cy="431773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6172200" y="1285336"/>
            <a:ext cx="5183188" cy="586596"/>
          </a:xfrm>
          <a:prstGeom prst="rect">
            <a:avLst/>
          </a:prstGeom>
        </p:spPr>
        <p:txBody>
          <a:bodyPr anchor="b">
            <a:normAutofit/>
          </a:bodyPr>
          <a:lstStyle>
            <a:lvl1pPr marL="0" indent="0">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6172200" y="1871932"/>
            <a:ext cx="5183188" cy="431773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itle Placeholder 1">
            <a:extLst>
              <a:ext uri="{FF2B5EF4-FFF2-40B4-BE49-F238E27FC236}">
                <a16:creationId xmlns:a16="http://schemas.microsoft.com/office/drawing/2014/main" id="{B693E223-7941-4E76-B7D4-7976938F53DC}"/>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8" name="Footer Placeholder 4">
            <a:extLst>
              <a:ext uri="{FF2B5EF4-FFF2-40B4-BE49-F238E27FC236}">
                <a16:creationId xmlns:a16="http://schemas.microsoft.com/office/drawing/2014/main" id="{6809C0C9-BF07-4FA6-AAC5-71F3DAE61F9D}"/>
              </a:ext>
            </a:extLst>
          </p:cNvPr>
          <p:cNvSpPr>
            <a:spLocks noGrp="1"/>
          </p:cNvSpPr>
          <p:nvPr>
            <p:ph type="ftr" sz="quarter" idx="10"/>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69037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Comparison">
    <p:spTree>
      <p:nvGrpSpPr>
        <p:cNvPr id="1" name=""/>
        <p:cNvGrpSpPr/>
        <p:nvPr/>
      </p:nvGrpSpPr>
      <p:grpSpPr>
        <a:xfrm>
          <a:off x="0" y="0"/>
          <a:ext cx="0" cy="0"/>
          <a:chOff x="0" y="0"/>
          <a:chExt cx="0" cy="0"/>
        </a:xfrm>
      </p:grpSpPr>
      <p:sp>
        <p:nvSpPr>
          <p:cNvPr id="15" name="Title Placeholder 1">
            <a:extLst>
              <a:ext uri="{FF2B5EF4-FFF2-40B4-BE49-F238E27FC236}">
                <a16:creationId xmlns:a16="http://schemas.microsoft.com/office/drawing/2014/main" id="{B693E223-7941-4E76-B7D4-7976938F53DC}"/>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8" name="Footer Placeholder 4">
            <a:extLst>
              <a:ext uri="{FF2B5EF4-FFF2-40B4-BE49-F238E27FC236}">
                <a16:creationId xmlns:a16="http://schemas.microsoft.com/office/drawing/2014/main" id="{6809C0C9-BF07-4FA6-AAC5-71F3DAE61F9D}"/>
              </a:ext>
            </a:extLst>
          </p:cNvPr>
          <p:cNvSpPr>
            <a:spLocks noGrp="1"/>
          </p:cNvSpPr>
          <p:nvPr>
            <p:ph type="ftr" sz="quarter" idx="10"/>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
        <p:nvSpPr>
          <p:cNvPr id="10" name="Text Placeholder 2">
            <a:extLst>
              <a:ext uri="{FF2B5EF4-FFF2-40B4-BE49-F238E27FC236}">
                <a16:creationId xmlns:a16="http://schemas.microsoft.com/office/drawing/2014/main" id="{692CD1B3-C283-4C18-A693-4DACAD9CCFEB}"/>
              </a:ext>
            </a:extLst>
          </p:cNvPr>
          <p:cNvSpPr>
            <a:spLocks noGrp="1"/>
          </p:cNvSpPr>
          <p:nvPr>
            <p:ph idx="1"/>
          </p:nvPr>
        </p:nvSpPr>
        <p:spPr>
          <a:xfrm>
            <a:off x="838200" y="1285336"/>
            <a:ext cx="5257800" cy="48916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Picture Placeholder 2">
            <a:extLst>
              <a:ext uri="{FF2B5EF4-FFF2-40B4-BE49-F238E27FC236}">
                <a16:creationId xmlns:a16="http://schemas.microsoft.com/office/drawing/2014/main" id="{2D4DDA58-530A-42D0-A3D9-A3B40B587272}"/>
              </a:ext>
            </a:extLst>
          </p:cNvPr>
          <p:cNvSpPr>
            <a:spLocks noGrp="1"/>
          </p:cNvSpPr>
          <p:nvPr>
            <p:ph type="pic" idx="11"/>
          </p:nvPr>
        </p:nvSpPr>
        <p:spPr>
          <a:xfrm>
            <a:off x="6273434" y="1279682"/>
            <a:ext cx="5080366"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extLst>
      <p:ext uri="{BB962C8B-B14F-4D97-AF65-F5344CB8AC3E}">
        <p14:creationId xmlns:p14="http://schemas.microsoft.com/office/powerpoint/2010/main" val="4185827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nchor="b"/>
          <a:lstStyle/>
          <a:p>
            <a:r>
              <a:rPr lang="en-US"/>
              <a:t>Click to edit Master title style</a:t>
            </a:r>
          </a:p>
        </p:txBody>
      </p:sp>
      <p:sp>
        <p:nvSpPr>
          <p:cNvPr id="4" name="Footer Placeholder 4">
            <a:extLst>
              <a:ext uri="{FF2B5EF4-FFF2-40B4-BE49-F238E27FC236}">
                <a16:creationId xmlns:a16="http://schemas.microsoft.com/office/drawing/2014/main" id="{431146AF-8FF0-4747-B739-33F15879AD10}"/>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1093853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9F3AEDD-038B-47AD-8D4C-6656F698AC5C}"/>
              </a:ext>
            </a:extLst>
          </p:cNvPr>
          <p:cNvSpPr/>
          <p:nvPr/>
        </p:nvSpPr>
        <p:spPr>
          <a:xfrm>
            <a:off x="9941169" y="6116638"/>
            <a:ext cx="2250832" cy="7413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ooter Placeholder 4">
            <a:extLst>
              <a:ext uri="{FF2B5EF4-FFF2-40B4-BE49-F238E27FC236}">
                <a16:creationId xmlns:a16="http://schemas.microsoft.com/office/drawing/2014/main" id="{0EEDB8C5-C704-4A0E-BB80-8B93D9EC2FD5}"/>
              </a:ext>
            </a:extLst>
          </p:cNvPr>
          <p:cNvSpPr>
            <a:spLocks noGrp="1"/>
          </p:cNvSpPr>
          <p:nvPr>
            <p:ph type="ftr" sz="quarter" idx="3"/>
          </p:nvPr>
        </p:nvSpPr>
        <p:spPr>
          <a:xfrm>
            <a:off x="838200" y="6356350"/>
            <a:ext cx="1051052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
        <p:nvSpPr>
          <p:cNvPr id="2" name="Rectangle 1">
            <a:extLst>
              <a:ext uri="{FF2B5EF4-FFF2-40B4-BE49-F238E27FC236}">
                <a16:creationId xmlns:a16="http://schemas.microsoft.com/office/drawing/2014/main" id="{BD74F4CE-395A-4073-FF24-4366DF594CB2}"/>
              </a:ext>
            </a:extLst>
          </p:cNvPr>
          <p:cNvSpPr/>
          <p:nvPr userDrawn="1"/>
        </p:nvSpPr>
        <p:spPr>
          <a:xfrm>
            <a:off x="9941169" y="6116638"/>
            <a:ext cx="2250832" cy="7413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89307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B18091B2-691E-4F50-A189-2D612314C110}"/>
              </a:ext>
            </a:extLst>
          </p:cNvPr>
          <p:cNvSpPr>
            <a:spLocks noGrp="1"/>
          </p:cNvSpPr>
          <p:nvPr>
            <p:ph type="ftr" sz="quarter" idx="3"/>
          </p:nvPr>
        </p:nvSpPr>
        <p:spPr>
          <a:xfrm>
            <a:off x="838199" y="6356350"/>
            <a:ext cx="9037321" cy="365125"/>
          </a:xfrm>
          <a:prstGeom prst="rect">
            <a:avLst/>
          </a:prstGeom>
        </p:spPr>
        <p:txBody>
          <a:bodyPr vert="horz" lIns="91440" tIns="45720" rIns="91440" bIns="45720" rtlCol="0" anchor="b"/>
          <a:lstStyle>
            <a:lvl1pPr algn="l">
              <a:defRPr sz="12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2536128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838200" y="1285336"/>
            <a:ext cx="10515600" cy="48916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pic>
        <p:nvPicPr>
          <p:cNvPr id="10" name="Left Border">
            <a:extLst>
              <a:ext uri="{FF2B5EF4-FFF2-40B4-BE49-F238E27FC236}">
                <a16:creationId xmlns:a16="http://schemas.microsoft.com/office/drawing/2014/main" id="{77253CFD-18C2-49F0-A0AE-99A68668CF03}"/>
              </a:ext>
            </a:extLst>
          </p:cNvPr>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0" y="0"/>
            <a:ext cx="411480" cy="6858000"/>
          </a:xfrm>
          <a:prstGeom prst="rect">
            <a:avLst/>
          </a:prstGeom>
        </p:spPr>
      </p:pic>
      <p:pic>
        <p:nvPicPr>
          <p:cNvPr id="4" name="Left Border">
            <a:extLst>
              <a:ext uri="{FF2B5EF4-FFF2-40B4-BE49-F238E27FC236}">
                <a16:creationId xmlns:a16="http://schemas.microsoft.com/office/drawing/2014/main" id="{4B5F180D-EC3E-D0D7-577C-1F7E1A7766F1}"/>
              </a:ext>
            </a:extLst>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0" y="0"/>
            <a:ext cx="411480" cy="6858000"/>
          </a:xfrm>
          <a:prstGeom prst="rect">
            <a:avLst/>
          </a:prstGeom>
        </p:spPr>
      </p:pic>
    </p:spTree>
    <p:extLst>
      <p:ext uri="{BB962C8B-B14F-4D97-AF65-F5344CB8AC3E}">
        <p14:creationId xmlns:p14="http://schemas.microsoft.com/office/powerpoint/2010/main" val="2131706207"/>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49" r:id="rId11"/>
    <p:sldLayoutId id="2147483665" r:id="rId12"/>
    <p:sldLayoutId id="2147483650" r:id="rId13"/>
    <p:sldLayoutId id="2147483652" r:id="rId14"/>
    <p:sldLayoutId id="2147483653" r:id="rId15"/>
    <p:sldLayoutId id="2147483663" r:id="rId16"/>
  </p:sldLayoutIdLst>
  <p:hf sldNum="0" hdr="0" ftr="0" dt="0"/>
  <p:txStyles>
    <p:titleStyle>
      <a:lvl1pPr algn="l" defTabSz="914400" rtl="0" eaLnBrk="1" latinLnBrk="0" hangingPunct="1">
        <a:lnSpc>
          <a:spcPct val="90000"/>
        </a:lnSpc>
        <a:spcBef>
          <a:spcPct val="0"/>
        </a:spcBef>
        <a:buNone/>
        <a:defRPr sz="3600" b="1" i="0" kern="1200">
          <a:solidFill>
            <a:schemeClr val="accent1"/>
          </a:solidFill>
          <a:latin typeface="+mj-lt"/>
          <a:ea typeface="+mj-ea"/>
          <a:cs typeface="Calibri" panose="020F0502020204030204" pitchFamily="34" charset="0"/>
        </a:defRPr>
      </a:lvl1pPr>
    </p:titleStyle>
    <p:bodyStyle>
      <a:lvl1pPr marL="228600" indent="-228600" algn="l" defTabSz="914400" rtl="0" eaLnBrk="1" latinLnBrk="0" hangingPunct="1">
        <a:lnSpc>
          <a:spcPct val="100000"/>
        </a:lnSpc>
        <a:spcBef>
          <a:spcPts val="1000"/>
        </a:spcBef>
        <a:buClr>
          <a:schemeClr val="tx1"/>
        </a:buClr>
        <a:buFont typeface="Arial" panose="020B0604020202020204" pitchFamily="34" charset="0"/>
        <a:buChar char="•"/>
        <a:defRPr sz="2800" kern="1200">
          <a:solidFill>
            <a:schemeClr val="bg2">
              <a:lumMod val="25000"/>
            </a:schemeClr>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100000"/>
        </a:lnSpc>
        <a:spcBef>
          <a:spcPts val="500"/>
        </a:spcBef>
        <a:buClr>
          <a:schemeClr val="accent1"/>
        </a:buClr>
        <a:buFont typeface="Arial" panose="020B0604020202020204" pitchFamily="34" charset="0"/>
        <a:buChar char="•"/>
        <a:defRPr sz="2400" kern="1200">
          <a:solidFill>
            <a:schemeClr val="bg2">
              <a:lumMod val="25000"/>
            </a:schemeClr>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000" kern="1200">
          <a:solidFill>
            <a:schemeClr val="bg2">
              <a:lumMod val="25000"/>
            </a:schemeClr>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bg2">
              <a:lumMod val="25000"/>
            </a:schemeClr>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bg2">
              <a:lumMod val="25000"/>
            </a:schemeClr>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BC1509-97F9-9AC9-3004-0444397C1F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83713C-9A88-4E7F-B7F0-88A5DDA067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762F71-44E5-6941-7F1B-4DA15FB3D9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07845-940D-AF42-90E6-0A3F0004BE78}" type="datetimeFigureOut">
              <a:rPr lang="en-US" smtClean="0"/>
              <a:t>3/15/24</a:t>
            </a:fld>
            <a:endParaRPr lang="en-US"/>
          </a:p>
        </p:txBody>
      </p:sp>
      <p:sp>
        <p:nvSpPr>
          <p:cNvPr id="5" name="Footer Placeholder 4">
            <a:extLst>
              <a:ext uri="{FF2B5EF4-FFF2-40B4-BE49-F238E27FC236}">
                <a16:creationId xmlns:a16="http://schemas.microsoft.com/office/drawing/2014/main" id="{2D5F44EC-2508-285C-261A-6C6D471B16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461F35-DC72-C444-9401-DB6D236197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C78B3-0045-9547-874D-082F52276EB6}" type="slidenum">
              <a:rPr lang="en-US" smtClean="0"/>
              <a:t>‹#›</a:t>
            </a:fld>
            <a:endParaRPr lang="en-US"/>
          </a:p>
        </p:txBody>
      </p:sp>
    </p:spTree>
    <p:extLst>
      <p:ext uri="{BB962C8B-B14F-4D97-AF65-F5344CB8AC3E}">
        <p14:creationId xmlns:p14="http://schemas.microsoft.com/office/powerpoint/2010/main" val="2103920058"/>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s://www.mededonthego.com/Video/program/1143" TargetMode="External"/><Relationship Id="rId7" Type="http://schemas.openxmlformats.org/officeDocument/2006/relationships/image" Target="../media/image5.svg"/><Relationship Id="rId2" Type="http://schemas.openxmlformats.org/officeDocument/2006/relationships/notesSlide" Target="../notesSlides/notesSlide1.xml"/><Relationship Id="rId1" Type="http://schemas.openxmlformats.org/officeDocument/2006/relationships/slideLayout" Target="../slideLayouts/slideLayout23.xml"/><Relationship Id="rId6" Type="http://schemas.openxmlformats.org/officeDocument/2006/relationships/image" Target="../media/image4.png"/><Relationship Id="rId11" Type="http://schemas.openxmlformats.org/officeDocument/2006/relationships/image" Target="../media/image9.svg"/><Relationship Id="rId5" Type="http://schemas.openxmlformats.org/officeDocument/2006/relationships/hyperlink" Target="mailto:support@MedEdOTG.com" TargetMode="External"/><Relationship Id="rId10" Type="http://schemas.openxmlformats.org/officeDocument/2006/relationships/image" Target="../media/image8.png"/><Relationship Id="rId4" Type="http://schemas.openxmlformats.org/officeDocument/2006/relationships/hyperlink" Target="http://www.mededonthego.com/" TargetMode="External"/><Relationship Id="rId9" Type="http://schemas.openxmlformats.org/officeDocument/2006/relationships/image" Target="../media/image7.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2" Type="http://schemas.openxmlformats.org/officeDocument/2006/relationships/hyperlink" Target="https://www.ahajournals.org/doi/suppl/10.1161/CIR.0000000000001193"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8" Type="http://schemas.openxmlformats.org/officeDocument/2006/relationships/hyperlink" Target="http://www.mededotg.com/" TargetMode="External"/><Relationship Id="rId3" Type="http://schemas.openxmlformats.org/officeDocument/2006/relationships/image" Target="../media/image11.png"/><Relationship Id="rId7" Type="http://schemas.openxmlformats.org/officeDocument/2006/relationships/hyperlink" Target="http://www.mededonthego.com/" TargetMode="External"/><Relationship Id="rId2" Type="http://schemas.openxmlformats.org/officeDocument/2006/relationships/notesSlide" Target="../notesSlides/notesSlide2.xml"/><Relationship Id="rId1" Type="http://schemas.openxmlformats.org/officeDocument/2006/relationships/slideLayout" Target="../slideLayouts/slideLayout23.xml"/><Relationship Id="rId6" Type="http://schemas.openxmlformats.org/officeDocument/2006/relationships/image" Target="../media/image14.svg"/><Relationship Id="rId5" Type="http://schemas.openxmlformats.org/officeDocument/2006/relationships/image" Target="../media/image13.png"/><Relationship Id="rId10" Type="http://schemas.openxmlformats.org/officeDocument/2006/relationships/image" Target="../media/image16.svg"/><Relationship Id="rId4" Type="http://schemas.openxmlformats.org/officeDocument/2006/relationships/image" Target="../media/image12.svg"/><Relationship Id="rId9"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E2855-CA44-3A54-FCC5-96A8BE4EB027}"/>
              </a:ext>
            </a:extLst>
          </p:cNvPr>
          <p:cNvSpPr>
            <a:spLocks noGrp="1"/>
          </p:cNvSpPr>
          <p:nvPr>
            <p:ph type="title"/>
          </p:nvPr>
        </p:nvSpPr>
        <p:spPr/>
        <p:txBody>
          <a:bodyPr/>
          <a:lstStyle/>
          <a:p>
            <a:r>
              <a:rPr lang="en-US" dirty="0"/>
              <a:t>Anticoagulation Management of AF: What Has Changed? </a:t>
            </a:r>
          </a:p>
        </p:txBody>
      </p:sp>
      <p:sp>
        <p:nvSpPr>
          <p:cNvPr id="3" name="Text Placeholder 2">
            <a:extLst>
              <a:ext uri="{FF2B5EF4-FFF2-40B4-BE49-F238E27FC236}">
                <a16:creationId xmlns:a16="http://schemas.microsoft.com/office/drawing/2014/main" id="{E0644E68-24EB-3BDB-3E5F-0B1387E86245}"/>
              </a:ext>
            </a:extLst>
          </p:cNvPr>
          <p:cNvSpPr>
            <a:spLocks noGrp="1"/>
          </p:cNvSpPr>
          <p:nvPr>
            <p:ph type="body" idx="1"/>
          </p:nvPr>
        </p:nvSpPr>
        <p:spPr/>
        <p:txBody>
          <a:bodyPr>
            <a:normAutofit fontScale="92500" lnSpcReduction="20000"/>
          </a:bodyPr>
          <a:lstStyle/>
          <a:p>
            <a:r>
              <a:rPr lang="en-US" dirty="0"/>
              <a:t>Sean </a:t>
            </a:r>
            <a:r>
              <a:rPr lang="en-US" dirty="0" err="1"/>
              <a:t>Pokorney</a:t>
            </a:r>
            <a:r>
              <a:rPr lang="en-US" dirty="0"/>
              <a:t>, MD</a:t>
            </a:r>
          </a:p>
          <a:p>
            <a:r>
              <a:rPr lang="en-US" dirty="0"/>
              <a:t>Assistant Professor of Medicine</a:t>
            </a:r>
          </a:p>
          <a:p>
            <a:r>
              <a:rPr lang="en-US" dirty="0"/>
              <a:t>Duke University</a:t>
            </a:r>
          </a:p>
          <a:p>
            <a:r>
              <a:rPr lang="en-US" dirty="0"/>
              <a:t>Duke Clinical Research Institute</a:t>
            </a:r>
          </a:p>
          <a:p>
            <a:r>
              <a:rPr lang="en-US" dirty="0"/>
              <a:t>Durham, NC</a:t>
            </a:r>
          </a:p>
          <a:p>
            <a:endParaRPr lang="en-US" dirty="0"/>
          </a:p>
        </p:txBody>
      </p:sp>
    </p:spTree>
    <p:extLst>
      <p:ext uri="{BB962C8B-B14F-4D97-AF65-F5344CB8AC3E}">
        <p14:creationId xmlns:p14="http://schemas.microsoft.com/office/powerpoint/2010/main" val="1253894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2183204-970A-B111-5DCA-6C0B2E08FD03}"/>
              </a:ext>
            </a:extLst>
          </p:cNvPr>
          <p:cNvSpPr txBox="1"/>
          <p:nvPr/>
        </p:nvSpPr>
        <p:spPr>
          <a:xfrm>
            <a:off x="1557505" y="5707282"/>
            <a:ext cx="261296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or portions thereof may not be published, posted online or used in presentations without permission.</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a:extLst>
              <a:ext uri="{FF2B5EF4-FFF2-40B4-BE49-F238E27FC236}">
                <a16:creationId xmlns:a16="http://schemas.microsoft.com/office/drawing/2014/main" id="{0EE13496-F6DC-B1E6-63D7-6A65639436E6}"/>
              </a:ext>
            </a:extLst>
          </p:cNvPr>
          <p:cNvSpPr txBox="1"/>
          <p:nvPr/>
        </p:nvSpPr>
        <p:spPr>
          <a:xfrm>
            <a:off x="594592" y="359469"/>
            <a:ext cx="10997719" cy="692468"/>
          </a:xfrm>
          <a:prstGeom prst="roundRect">
            <a:avLst>
              <a:gd name="adj" fmla="val 50000"/>
            </a:avLst>
          </a:prstGeom>
          <a:solidFill>
            <a:srgbClr val="0098EA"/>
          </a:solidFill>
        </p:spPr>
        <p:txBody>
          <a:bodyPr wrap="square" t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Trebuchet MS" panose="020B0703020202090204" pitchFamily="34" charset="0"/>
                <a:ea typeface="+mn-ea"/>
                <a:cs typeface="Calibri" panose="020F0502020204030204" pitchFamily="34" charset="0"/>
              </a:rPr>
              <a:t>Resource Information</a:t>
            </a:r>
          </a:p>
        </p:txBody>
      </p:sp>
      <p:sp>
        <p:nvSpPr>
          <p:cNvPr id="4" name="TextBox 3">
            <a:extLst>
              <a:ext uri="{FF2B5EF4-FFF2-40B4-BE49-F238E27FC236}">
                <a16:creationId xmlns:a16="http://schemas.microsoft.com/office/drawing/2014/main" id="{821270A0-01CF-6D78-64D3-D2393CA1DB1B}"/>
              </a:ext>
            </a:extLst>
          </p:cNvPr>
          <p:cNvSpPr txBox="1"/>
          <p:nvPr/>
        </p:nvSpPr>
        <p:spPr>
          <a:xfrm>
            <a:off x="594592" y="1162619"/>
            <a:ext cx="10997719" cy="289310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mn-cs"/>
              </a:rPr>
              <a:t>About This Resource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These slides are one component of a continuing education program available online at </a:t>
            </a:r>
            <a:r>
              <a:rPr kumimoji="0" lang="en-US" sz="1500" b="0" i="0" u="none" strike="noStrike" kern="1200" cap="none" spc="0" normalizeH="0" baseline="0" noProof="0" dirty="0" err="1">
                <a:ln>
                  <a:noFill/>
                </a:ln>
                <a:solidFill>
                  <a:srgbClr val="747474"/>
                </a:solidFill>
                <a:effectLst/>
                <a:uLnTx/>
                <a:uFillTx/>
                <a:latin typeface="Arial" panose="020B0604020202020204" pitchFamily="34" charset="0"/>
                <a:ea typeface="+mn-ea"/>
                <a:cs typeface="Arial" panose="020B0604020202020204" pitchFamily="34" charset="0"/>
              </a:rPr>
              <a:t>MedEd</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 On The Go titled </a:t>
            </a: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hlinkClick r:id="rId3"/>
              </a:rPr>
              <a:t>ACC/AHA/ACCP/HRS Guideline Updates in the Management of Atrial Fibrillation</a:t>
            </a:r>
            <a:endParaRPr kumimoji="0" lang="en-US" sz="1500" b="0" i="0" u="sng"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Program Learning Objectives:</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Recognize the current and emerging evidence-based guidance on the identification of and management of care for patients with AF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err="1">
                <a:ln>
                  <a:noFill/>
                </a:ln>
                <a:solidFill>
                  <a:srgbClr val="0098EA"/>
                </a:solidFill>
                <a:effectLst/>
                <a:uLnTx/>
                <a:uFillTx/>
                <a:latin typeface="Century Gothic" panose="020B0502020202020204" pitchFamily="34" charset="0"/>
                <a:ea typeface="+mn-ea"/>
                <a:cs typeface="Arial" panose="020B0604020202020204" pitchFamily="34" charset="0"/>
              </a:rPr>
              <a:t>MedEd</a:t>
            </a:r>
            <a:r>
              <a:rPr kumimoji="0" lang="en-US" sz="15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Arial" panose="020B0604020202020204" pitchFamily="34" charset="0"/>
              </a:rPr>
              <a:t> On The Go</a:t>
            </a:r>
            <a:r>
              <a:rPr kumimoji="0" lang="en-US" sz="1500" b="1" i="0" u="none" strike="noStrike" kern="1200" cap="none" spc="0" normalizeH="0" baseline="30000" noProof="0" dirty="0">
                <a:ln>
                  <a:noFill/>
                </a:ln>
                <a:solidFill>
                  <a:srgbClr val="0098EA"/>
                </a:solidFill>
                <a:effectLst/>
                <a:uLnTx/>
                <a:uFillTx/>
                <a:latin typeface="Century Gothic" panose="020B0502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4"/>
              </a:rPr>
              <a:t>www.mededonthego.com</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747474"/>
              </a:solidFill>
              <a:effectLst/>
              <a:uLnTx/>
              <a:uFillTx/>
              <a:latin typeface="Calibri" panose="020F0502020204030204"/>
              <a:ea typeface="+mn-ea"/>
              <a:cs typeface="+mn-cs"/>
            </a:endParaRPr>
          </a:p>
        </p:txBody>
      </p:sp>
      <p:cxnSp>
        <p:nvCxnSpPr>
          <p:cNvPr id="25" name="Straight Connector 24">
            <a:extLst>
              <a:ext uri="{FF2B5EF4-FFF2-40B4-BE49-F238E27FC236}">
                <a16:creationId xmlns:a16="http://schemas.microsoft.com/office/drawing/2014/main" id="{6D57FF65-33DE-661D-FDBA-12500FF6E05A}"/>
              </a:ext>
            </a:extLst>
          </p:cNvPr>
          <p:cNvCxnSpPr>
            <a:cxnSpLocks/>
          </p:cNvCxnSpPr>
          <p:nvPr/>
        </p:nvCxnSpPr>
        <p:spPr>
          <a:xfrm>
            <a:off x="600876" y="5388512"/>
            <a:ext cx="10996532" cy="0"/>
          </a:xfrm>
          <a:prstGeom prst="line">
            <a:avLst/>
          </a:prstGeom>
          <a:ln>
            <a:solidFill>
              <a:srgbClr val="0098EA"/>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2187CAD-40DF-359C-4264-683025719B57}"/>
              </a:ext>
            </a:extLst>
          </p:cNvPr>
          <p:cNvSpPr txBox="1"/>
          <p:nvPr/>
        </p:nvSpPr>
        <p:spPr>
          <a:xfrm>
            <a:off x="9217940" y="5707282"/>
            <a:ext cx="2165677"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47474"/>
                </a:solidFill>
                <a:effectLst/>
                <a:uLnTx/>
                <a:uFillTx/>
                <a:latin typeface="Arial" panose="020B0604020202020204" pitchFamily="34" charset="0"/>
                <a:ea typeface="Times New Roman" panose="02020603050405020304" pitchFamily="18" charset="0"/>
                <a:cs typeface="Arial" panose="020B0604020202020204" pitchFamily="34" charset="0"/>
              </a:rPr>
              <a:t>To contact us regarding inaccuracies, omissions or permissions please email us at </a:t>
            </a:r>
            <a:r>
              <a:rPr kumimoji="0" lang="en-US" sz="1200" b="0" i="0" u="sng" strike="noStrike" kern="1200" cap="none" spc="0" normalizeH="0" baseline="0" noProof="0" dirty="0">
                <a:ln>
                  <a:noFill/>
                </a:ln>
                <a:solidFill>
                  <a:srgbClr val="3898F9"/>
                </a:solidFill>
                <a:effectLst/>
                <a:uLnTx/>
                <a:uFillTx/>
                <a:latin typeface="Arial" panose="020B0604020202020204" pitchFamily="34" charset="0"/>
                <a:ea typeface="Times New Roman" panose="02020603050405020304" pitchFamily="18" charset="0"/>
                <a:cs typeface="Arial" panose="020B0604020202020204" pitchFamily="34" charset="0"/>
                <a:hlinkClick r:id="rId5"/>
              </a:rPr>
              <a:t>support@MedEdOTG.com</a:t>
            </a: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 </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8" name="Graphic 7" descr="Chat bubble outline">
            <a:extLst>
              <a:ext uri="{FF2B5EF4-FFF2-40B4-BE49-F238E27FC236}">
                <a16:creationId xmlns:a16="http://schemas.microsoft.com/office/drawing/2014/main" id="{06F4C142-8867-0F42-B3B7-D4F09FB224B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flipH="1">
            <a:off x="8375917" y="5590710"/>
            <a:ext cx="787862" cy="787862"/>
          </a:xfrm>
          <a:prstGeom prst="rect">
            <a:avLst/>
          </a:prstGeom>
        </p:spPr>
      </p:pic>
      <p:pic>
        <p:nvPicPr>
          <p:cNvPr id="20" name="Graphic 19">
            <a:extLst>
              <a:ext uri="{FF2B5EF4-FFF2-40B4-BE49-F238E27FC236}">
                <a16:creationId xmlns:a16="http://schemas.microsoft.com/office/drawing/2014/main" id="{9D6FF3C3-E8EB-6F75-281D-7EC60CF26BB5}"/>
              </a:ext>
            </a:extLst>
          </p:cNvPr>
          <p:cNvPicPr>
            <a:picLocks noChangeAspect="1"/>
          </p:cNvPicPr>
          <p:nvPr/>
        </p:nvPicPr>
        <p:blipFill rotWithShape="1">
          <a:blip r:embed="rId8">
            <a:extLst>
              <a:ext uri="{96DAC541-7B7A-43D3-8B79-37D633B846F1}">
                <asvg:svgBlip xmlns:asvg="http://schemas.microsoft.com/office/drawing/2016/SVG/main" r:embed="rId9"/>
              </a:ext>
            </a:extLst>
          </a:blip>
          <a:srcRect b="17964"/>
          <a:stretch/>
        </p:blipFill>
        <p:spPr>
          <a:xfrm>
            <a:off x="618797" y="5731536"/>
            <a:ext cx="787862" cy="646331"/>
          </a:xfrm>
          <a:prstGeom prst="rect">
            <a:avLst/>
          </a:prstGeom>
        </p:spPr>
      </p:pic>
      <p:sp>
        <p:nvSpPr>
          <p:cNvPr id="2" name="TextBox 1">
            <a:extLst>
              <a:ext uri="{FF2B5EF4-FFF2-40B4-BE49-F238E27FC236}">
                <a16:creationId xmlns:a16="http://schemas.microsoft.com/office/drawing/2014/main" id="{6CFC2CE5-F394-6990-63F0-E857AC5C3519}"/>
              </a:ext>
            </a:extLst>
          </p:cNvPr>
          <p:cNvSpPr txBox="1"/>
          <p:nvPr/>
        </p:nvSpPr>
        <p:spPr>
          <a:xfrm>
            <a:off x="5366615" y="5707282"/>
            <a:ext cx="246944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can be saved for personal use (non-commercial use only) with credit given to the resource authors.</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6" name="Graphic 5" descr="Download from cloud outline">
            <a:extLst>
              <a:ext uri="{FF2B5EF4-FFF2-40B4-BE49-F238E27FC236}">
                <a16:creationId xmlns:a16="http://schemas.microsoft.com/office/drawing/2014/main" id="{2D69C189-75F0-6840-CF40-7D57A5931DA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479126" y="5625435"/>
            <a:ext cx="787862" cy="787862"/>
          </a:xfrm>
          <a:prstGeom prst="rect">
            <a:avLst/>
          </a:prstGeom>
        </p:spPr>
      </p:pic>
    </p:spTree>
    <p:extLst>
      <p:ext uri="{BB962C8B-B14F-4D97-AF65-F5344CB8AC3E}">
        <p14:creationId xmlns:p14="http://schemas.microsoft.com/office/powerpoint/2010/main" val="2600770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28465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The views and opinions expressed in this educational activity are those of the faculty and do not necessarily represent the views of Total CME, LLC,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13">
            <a:extLst>
              <a:ext uri="{FF2B5EF4-FFF2-40B4-BE49-F238E27FC236}">
                <a16:creationId xmlns:a16="http://schemas.microsoft.com/office/drawing/2014/main" id="{E3230632-F60C-6608-D214-1A767E0E2F05}"/>
              </a:ext>
            </a:extLst>
          </p:cNvPr>
          <p:cNvGraphicFramePr>
            <a:graphicFrameLocks noGrp="1"/>
          </p:cNvGraphicFramePr>
          <p:nvPr>
            <p:extLst>
              <p:ext uri="{D42A27DB-BD31-4B8C-83A1-F6EECF244321}">
                <p14:modId xmlns:p14="http://schemas.microsoft.com/office/powerpoint/2010/main" val="2133118803"/>
              </p:ext>
            </p:extLst>
          </p:nvPr>
        </p:nvGraphicFramePr>
        <p:xfrm>
          <a:off x="858611" y="1022012"/>
          <a:ext cx="10115550" cy="4937761"/>
        </p:xfrm>
        <a:graphic>
          <a:graphicData uri="http://schemas.openxmlformats.org/drawingml/2006/table">
            <a:tbl>
              <a:tblPr firstRow="1" bandRow="1">
                <a:tableStyleId>{2D5ABB26-0587-4C30-8999-92F81FD0307C}</a:tableStyleId>
              </a:tblPr>
              <a:tblGrid>
                <a:gridCol w="1428079">
                  <a:extLst>
                    <a:ext uri="{9D8B030D-6E8A-4147-A177-3AD203B41FA5}">
                      <a16:colId xmlns:a16="http://schemas.microsoft.com/office/drawing/2014/main" val="20000"/>
                    </a:ext>
                  </a:extLst>
                </a:gridCol>
                <a:gridCol w="1428079">
                  <a:extLst>
                    <a:ext uri="{9D8B030D-6E8A-4147-A177-3AD203B41FA5}">
                      <a16:colId xmlns:a16="http://schemas.microsoft.com/office/drawing/2014/main" val="20001"/>
                    </a:ext>
                  </a:extLst>
                </a:gridCol>
                <a:gridCol w="7259392">
                  <a:extLst>
                    <a:ext uri="{9D8B030D-6E8A-4147-A177-3AD203B41FA5}">
                      <a16:colId xmlns:a16="http://schemas.microsoft.com/office/drawing/2014/main" val="20002"/>
                    </a:ext>
                  </a:extLst>
                </a:gridCol>
              </a:tblGrid>
              <a:tr h="530996">
                <a:tc gridSpan="3">
                  <a:txBody>
                    <a:bodyPr/>
                    <a:lstStyle/>
                    <a:p>
                      <a:pPr marL="52069">
                        <a:lnSpc>
                          <a:spcPct val="100000"/>
                        </a:lnSpc>
                        <a:spcBef>
                          <a:spcPts val="305"/>
                        </a:spcBef>
                      </a:pPr>
                      <a:r>
                        <a:rPr sz="1400" b="1" spc="20" dirty="0">
                          <a:solidFill>
                            <a:srgbClr val="FFFFFF"/>
                          </a:solidFill>
                          <a:latin typeface="+mn-lt"/>
                          <a:cs typeface="Calibri"/>
                        </a:rPr>
                        <a:t>Recommendations</a:t>
                      </a:r>
                      <a:r>
                        <a:rPr sz="1400" b="1" spc="90" dirty="0">
                          <a:solidFill>
                            <a:srgbClr val="FFFFFF"/>
                          </a:solidFill>
                          <a:latin typeface="+mn-lt"/>
                          <a:cs typeface="Calibri"/>
                        </a:rPr>
                        <a:t> </a:t>
                      </a:r>
                      <a:r>
                        <a:rPr sz="1400" b="1" spc="20" dirty="0">
                          <a:solidFill>
                            <a:srgbClr val="FFFFFF"/>
                          </a:solidFill>
                          <a:latin typeface="+mn-lt"/>
                          <a:cs typeface="Calibri"/>
                        </a:rPr>
                        <a:t>for</a:t>
                      </a:r>
                      <a:r>
                        <a:rPr sz="1400" b="1" spc="95" dirty="0">
                          <a:solidFill>
                            <a:srgbClr val="FFFFFF"/>
                          </a:solidFill>
                          <a:latin typeface="+mn-lt"/>
                          <a:cs typeface="Calibri"/>
                        </a:rPr>
                        <a:t> </a:t>
                      </a:r>
                      <a:r>
                        <a:rPr sz="1400" b="1" spc="10" dirty="0">
                          <a:solidFill>
                            <a:srgbClr val="FFFFFF"/>
                          </a:solidFill>
                          <a:latin typeface="+mn-lt"/>
                          <a:cs typeface="Calibri"/>
                        </a:rPr>
                        <a:t>Antithrombotic</a:t>
                      </a:r>
                      <a:r>
                        <a:rPr sz="1400" b="1" spc="95" dirty="0">
                          <a:solidFill>
                            <a:srgbClr val="FFFFFF"/>
                          </a:solidFill>
                          <a:latin typeface="+mn-lt"/>
                          <a:cs typeface="Calibri"/>
                        </a:rPr>
                        <a:t> </a:t>
                      </a:r>
                      <a:r>
                        <a:rPr sz="1400" b="1" spc="-10" dirty="0">
                          <a:solidFill>
                            <a:srgbClr val="FFFFFF"/>
                          </a:solidFill>
                          <a:latin typeface="+mn-lt"/>
                          <a:cs typeface="Calibri"/>
                        </a:rPr>
                        <a:t>Therapy</a:t>
                      </a:r>
                      <a:endParaRPr sz="1400" dirty="0">
                        <a:latin typeface="+mn-lt"/>
                        <a:cs typeface="Calibri"/>
                      </a:endParaRPr>
                    </a:p>
                    <a:p>
                      <a:pPr marL="52069" marR="550545">
                        <a:lnSpc>
                          <a:spcPct val="107200"/>
                        </a:lnSpc>
                      </a:pPr>
                      <a:r>
                        <a:rPr sz="1400" b="1" spc="20" dirty="0">
                          <a:solidFill>
                            <a:srgbClr val="FFFFFF"/>
                          </a:solidFill>
                          <a:latin typeface="+mn-lt"/>
                          <a:cs typeface="Calibri"/>
                        </a:rPr>
                        <a:t>Referenced</a:t>
                      </a:r>
                      <a:r>
                        <a:rPr sz="1400" b="1" spc="75" dirty="0">
                          <a:solidFill>
                            <a:srgbClr val="FFFFFF"/>
                          </a:solidFill>
                          <a:latin typeface="+mn-lt"/>
                          <a:cs typeface="Calibri"/>
                        </a:rPr>
                        <a:t> </a:t>
                      </a:r>
                      <a:r>
                        <a:rPr sz="1400" b="1" spc="20" dirty="0">
                          <a:solidFill>
                            <a:srgbClr val="FFFFFF"/>
                          </a:solidFill>
                          <a:latin typeface="+mn-lt"/>
                          <a:cs typeface="Calibri"/>
                        </a:rPr>
                        <a:t>studies</a:t>
                      </a:r>
                      <a:r>
                        <a:rPr sz="1400" b="1" spc="90" dirty="0">
                          <a:solidFill>
                            <a:srgbClr val="FFFFFF"/>
                          </a:solidFill>
                          <a:latin typeface="+mn-lt"/>
                          <a:cs typeface="Calibri"/>
                        </a:rPr>
                        <a:t> </a:t>
                      </a:r>
                      <a:r>
                        <a:rPr sz="1400" b="1" spc="20" dirty="0">
                          <a:solidFill>
                            <a:srgbClr val="FFFFFF"/>
                          </a:solidFill>
                          <a:latin typeface="+mn-lt"/>
                          <a:cs typeface="Calibri"/>
                        </a:rPr>
                        <a:t>that</a:t>
                      </a:r>
                      <a:r>
                        <a:rPr sz="1400" b="1" spc="90" dirty="0">
                          <a:solidFill>
                            <a:srgbClr val="FFFFFF"/>
                          </a:solidFill>
                          <a:latin typeface="+mn-lt"/>
                          <a:cs typeface="Calibri"/>
                        </a:rPr>
                        <a:t> </a:t>
                      </a:r>
                      <a:r>
                        <a:rPr sz="1400" b="1" spc="20" dirty="0">
                          <a:solidFill>
                            <a:srgbClr val="FFFFFF"/>
                          </a:solidFill>
                          <a:latin typeface="+mn-lt"/>
                          <a:cs typeface="Calibri"/>
                        </a:rPr>
                        <a:t>support</a:t>
                      </a:r>
                      <a:r>
                        <a:rPr sz="1400" b="1" spc="85" dirty="0">
                          <a:solidFill>
                            <a:srgbClr val="FFFFFF"/>
                          </a:solidFill>
                          <a:latin typeface="+mn-lt"/>
                          <a:cs typeface="Calibri"/>
                        </a:rPr>
                        <a:t> </a:t>
                      </a:r>
                      <a:r>
                        <a:rPr sz="1400" b="1" spc="20" dirty="0">
                          <a:solidFill>
                            <a:srgbClr val="FFFFFF"/>
                          </a:solidFill>
                          <a:latin typeface="+mn-lt"/>
                          <a:cs typeface="Calibri"/>
                        </a:rPr>
                        <a:t>the</a:t>
                      </a:r>
                      <a:r>
                        <a:rPr sz="1400" b="1" spc="90" dirty="0">
                          <a:solidFill>
                            <a:srgbClr val="FFFFFF"/>
                          </a:solidFill>
                          <a:latin typeface="+mn-lt"/>
                          <a:cs typeface="Calibri"/>
                        </a:rPr>
                        <a:t> </a:t>
                      </a:r>
                      <a:r>
                        <a:rPr sz="1400" b="1" spc="20" dirty="0">
                          <a:solidFill>
                            <a:srgbClr val="FFFFFF"/>
                          </a:solidFill>
                          <a:latin typeface="+mn-lt"/>
                          <a:cs typeface="Calibri"/>
                        </a:rPr>
                        <a:t>recommendations</a:t>
                      </a:r>
                      <a:r>
                        <a:rPr sz="1400" b="1" spc="90" dirty="0">
                          <a:solidFill>
                            <a:srgbClr val="FFFFFF"/>
                          </a:solidFill>
                          <a:latin typeface="+mn-lt"/>
                          <a:cs typeface="Calibri"/>
                        </a:rPr>
                        <a:t> </a:t>
                      </a:r>
                      <a:r>
                        <a:rPr sz="1400" b="1" spc="-25" dirty="0">
                          <a:solidFill>
                            <a:srgbClr val="FFFFFF"/>
                          </a:solidFill>
                          <a:latin typeface="+mn-lt"/>
                          <a:cs typeface="Calibri"/>
                        </a:rPr>
                        <a:t>ar</a:t>
                      </a:r>
                      <a:r>
                        <a:rPr lang="en-US" sz="1400" b="1" spc="-25" dirty="0">
                          <a:solidFill>
                            <a:srgbClr val="FFFFFF"/>
                          </a:solidFill>
                          <a:latin typeface="+mn-lt"/>
                          <a:cs typeface="Calibri"/>
                        </a:rPr>
                        <a:t>e </a:t>
                      </a:r>
                      <a:r>
                        <a:rPr sz="1400" b="1" spc="20" dirty="0">
                          <a:solidFill>
                            <a:srgbClr val="FFFFFF"/>
                          </a:solidFill>
                          <a:latin typeface="+mn-lt"/>
                          <a:cs typeface="Calibri"/>
                        </a:rPr>
                        <a:t>summarized</a:t>
                      </a:r>
                      <a:r>
                        <a:rPr sz="1400" b="1" spc="60" dirty="0">
                          <a:solidFill>
                            <a:srgbClr val="FFFFFF"/>
                          </a:solidFill>
                          <a:latin typeface="+mn-lt"/>
                          <a:cs typeface="Calibri"/>
                        </a:rPr>
                        <a:t> </a:t>
                      </a:r>
                      <a:r>
                        <a:rPr sz="1400" b="1" spc="20" dirty="0">
                          <a:solidFill>
                            <a:srgbClr val="FFFFFF"/>
                          </a:solidFill>
                          <a:latin typeface="+mn-lt"/>
                          <a:cs typeface="Calibri"/>
                        </a:rPr>
                        <a:t>in</a:t>
                      </a:r>
                      <a:r>
                        <a:rPr sz="1400" b="1" spc="65" dirty="0">
                          <a:solidFill>
                            <a:srgbClr val="FFFFFF"/>
                          </a:solidFill>
                          <a:latin typeface="+mn-lt"/>
                          <a:cs typeface="Calibri"/>
                        </a:rPr>
                        <a:t> </a:t>
                      </a:r>
                      <a:r>
                        <a:rPr sz="1400" b="1" spc="20" dirty="0">
                          <a:solidFill>
                            <a:srgbClr val="FFFFFF"/>
                          </a:solidFill>
                          <a:latin typeface="+mn-lt"/>
                          <a:cs typeface="Calibri"/>
                        </a:rPr>
                        <a:t>the</a:t>
                      </a:r>
                      <a:r>
                        <a:rPr sz="1400" b="1" spc="60" dirty="0">
                          <a:solidFill>
                            <a:srgbClr val="FFFFFF"/>
                          </a:solidFill>
                          <a:latin typeface="+mn-lt"/>
                          <a:cs typeface="Calibri"/>
                        </a:rPr>
                        <a:t> </a:t>
                      </a:r>
                      <a:r>
                        <a:rPr sz="1400" b="1" spc="20" dirty="0">
                          <a:solidFill>
                            <a:schemeClr val="bg1"/>
                          </a:solidFill>
                          <a:latin typeface="+mn-lt"/>
                          <a:cs typeface="Calibri"/>
                          <a:hlinkClick r:id="rId2">
                            <a:extLst>
                              <a:ext uri="{A12FA001-AC4F-418D-AE19-62706E023703}">
                                <ahyp:hlinkClr xmlns:ahyp="http://schemas.microsoft.com/office/drawing/2018/hyperlinkcolor" val="tx"/>
                              </a:ext>
                            </a:extLst>
                          </a:hlinkClick>
                        </a:rPr>
                        <a:t>Online</a:t>
                      </a:r>
                      <a:r>
                        <a:rPr sz="1400" b="1" spc="65" dirty="0">
                          <a:solidFill>
                            <a:schemeClr val="bg1"/>
                          </a:solidFill>
                          <a:latin typeface="+mn-lt"/>
                          <a:cs typeface="Calibri"/>
                          <a:hlinkClick r:id="rId2">
                            <a:extLst>
                              <a:ext uri="{A12FA001-AC4F-418D-AE19-62706E023703}">
                                <ahyp:hlinkClr xmlns:ahyp="http://schemas.microsoft.com/office/drawing/2018/hyperlinkcolor" val="tx"/>
                              </a:ext>
                            </a:extLst>
                          </a:hlinkClick>
                        </a:rPr>
                        <a:t> </a:t>
                      </a:r>
                      <a:r>
                        <a:rPr sz="1400" b="1" spc="20" dirty="0">
                          <a:solidFill>
                            <a:schemeClr val="bg1"/>
                          </a:solidFill>
                          <a:latin typeface="+mn-lt"/>
                          <a:cs typeface="Calibri"/>
                          <a:hlinkClick r:id="rId2">
                            <a:extLst>
                              <a:ext uri="{A12FA001-AC4F-418D-AE19-62706E023703}">
                                <ahyp:hlinkClr xmlns:ahyp="http://schemas.microsoft.com/office/drawing/2018/hyperlinkcolor" val="tx"/>
                              </a:ext>
                            </a:extLst>
                          </a:hlinkClick>
                        </a:rPr>
                        <a:t>Dat</a:t>
                      </a:r>
                      <a:r>
                        <a:rPr lang="en-US" sz="1400" b="1" spc="20" dirty="0">
                          <a:solidFill>
                            <a:schemeClr val="bg1"/>
                          </a:solidFill>
                          <a:latin typeface="+mn-lt"/>
                          <a:cs typeface="Calibri"/>
                          <a:hlinkClick r:id="rId2">
                            <a:extLst>
                              <a:ext uri="{A12FA001-AC4F-418D-AE19-62706E023703}">
                                <ahyp:hlinkClr xmlns:ahyp="http://schemas.microsoft.com/office/drawing/2018/hyperlinkcolor" val="tx"/>
                              </a:ext>
                            </a:extLst>
                          </a:hlinkClick>
                        </a:rPr>
                        <a:t>a </a:t>
                      </a:r>
                      <a:r>
                        <a:rPr sz="1400" b="1" spc="-10" dirty="0">
                          <a:solidFill>
                            <a:schemeClr val="bg1"/>
                          </a:solidFill>
                          <a:latin typeface="+mn-lt"/>
                          <a:cs typeface="Calibri"/>
                          <a:hlinkClick r:id="rId2">
                            <a:extLst>
                              <a:ext uri="{A12FA001-AC4F-418D-AE19-62706E023703}">
                                <ahyp:hlinkClr xmlns:ahyp="http://schemas.microsoft.com/office/drawing/2018/hyperlinkcolor" val="tx"/>
                              </a:ext>
                            </a:extLst>
                          </a:hlinkClick>
                        </a:rPr>
                        <a:t>Supplement</a:t>
                      </a:r>
                      <a:r>
                        <a:rPr sz="1400" b="1" spc="-10" dirty="0">
                          <a:solidFill>
                            <a:srgbClr val="FFFFFF"/>
                          </a:solidFill>
                          <a:latin typeface="+mn-lt"/>
                          <a:cs typeface="Calibri"/>
                        </a:rPr>
                        <a:t>.</a:t>
                      </a:r>
                      <a:endParaRPr sz="1400" dirty="0">
                        <a:latin typeface="+mn-lt"/>
                        <a:cs typeface="Calibri"/>
                      </a:endParaRPr>
                    </a:p>
                  </a:txBody>
                  <a:tcPr marL="0" marR="0" marT="38735"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accent2"/>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339404">
                <a:tc>
                  <a:txBody>
                    <a:bodyPr/>
                    <a:lstStyle/>
                    <a:p>
                      <a:pPr algn="ctr">
                        <a:lnSpc>
                          <a:spcPct val="100000"/>
                        </a:lnSpc>
                        <a:spcBef>
                          <a:spcPts val="305"/>
                        </a:spcBef>
                      </a:pPr>
                      <a:r>
                        <a:rPr sz="1400" b="1" spc="50" dirty="0">
                          <a:solidFill>
                            <a:schemeClr val="bg1"/>
                          </a:solidFill>
                          <a:latin typeface="+mn-lt"/>
                          <a:cs typeface="Calibri"/>
                        </a:rPr>
                        <a:t>COR</a:t>
                      </a:r>
                      <a:endParaRPr sz="1400" dirty="0">
                        <a:solidFill>
                          <a:schemeClr val="bg1"/>
                        </a:solidFill>
                        <a:latin typeface="+mn-lt"/>
                        <a:cs typeface="Calibri"/>
                      </a:endParaRPr>
                    </a:p>
                  </a:txBody>
                  <a:tcPr marL="0" marR="0" marT="38735"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tx1">
                        <a:lumMod val="65000"/>
                        <a:lumOff val="35000"/>
                      </a:schemeClr>
                    </a:solidFill>
                  </a:tcPr>
                </a:tc>
                <a:tc>
                  <a:txBody>
                    <a:bodyPr/>
                    <a:lstStyle/>
                    <a:p>
                      <a:pPr algn="ctr">
                        <a:lnSpc>
                          <a:spcPct val="100000"/>
                        </a:lnSpc>
                        <a:spcBef>
                          <a:spcPts val="305"/>
                        </a:spcBef>
                      </a:pPr>
                      <a:r>
                        <a:rPr sz="1400" b="1" spc="40" dirty="0">
                          <a:solidFill>
                            <a:schemeClr val="bg1"/>
                          </a:solidFill>
                          <a:latin typeface="+mn-lt"/>
                          <a:cs typeface="Calibri"/>
                        </a:rPr>
                        <a:t>LOE</a:t>
                      </a:r>
                      <a:endParaRPr sz="1400">
                        <a:solidFill>
                          <a:schemeClr val="bg1"/>
                        </a:solidFill>
                        <a:latin typeface="+mn-lt"/>
                        <a:cs typeface="Calibri"/>
                      </a:endParaRPr>
                    </a:p>
                  </a:txBody>
                  <a:tcPr marL="0" marR="0" marT="38735"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tx1">
                        <a:lumMod val="65000"/>
                        <a:lumOff val="35000"/>
                      </a:schemeClr>
                    </a:solidFill>
                  </a:tcPr>
                </a:tc>
                <a:tc>
                  <a:txBody>
                    <a:bodyPr/>
                    <a:lstStyle/>
                    <a:p>
                      <a:pPr marL="52069">
                        <a:lnSpc>
                          <a:spcPct val="100000"/>
                        </a:lnSpc>
                        <a:spcBef>
                          <a:spcPts val="305"/>
                        </a:spcBef>
                      </a:pPr>
                      <a:r>
                        <a:rPr sz="1400" b="1" spc="-10" dirty="0">
                          <a:solidFill>
                            <a:schemeClr val="bg1"/>
                          </a:solidFill>
                          <a:latin typeface="+mn-lt"/>
                          <a:cs typeface="Calibri"/>
                        </a:rPr>
                        <a:t>Recommendations</a:t>
                      </a:r>
                      <a:endParaRPr sz="1400" dirty="0">
                        <a:solidFill>
                          <a:schemeClr val="bg1"/>
                        </a:solidFill>
                        <a:latin typeface="+mn-lt"/>
                        <a:cs typeface="Calibri"/>
                      </a:endParaRPr>
                    </a:p>
                  </a:txBody>
                  <a:tcPr marL="0" marR="0" marT="38735"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tx1">
                        <a:lumMod val="65000"/>
                        <a:lumOff val="35000"/>
                      </a:schemeClr>
                    </a:solidFill>
                  </a:tcPr>
                </a:tc>
                <a:extLst>
                  <a:ext uri="{0D108BD9-81ED-4DB2-BD59-A6C34878D82A}">
                    <a16:rowId xmlns:a16="http://schemas.microsoft.com/office/drawing/2014/main" val="10001"/>
                  </a:ext>
                </a:extLst>
              </a:tr>
              <a:tr h="801299">
                <a:tc>
                  <a:txBody>
                    <a:bodyPr/>
                    <a:lstStyle/>
                    <a:p>
                      <a:pPr algn="ctr">
                        <a:lnSpc>
                          <a:spcPct val="100000"/>
                        </a:lnSpc>
                      </a:pPr>
                      <a:r>
                        <a:rPr sz="1400" b="1" spc="-50" dirty="0">
                          <a:solidFill>
                            <a:schemeClr val="tx1"/>
                          </a:solidFill>
                          <a:latin typeface="+mn-lt"/>
                          <a:cs typeface="Gill Sans MT"/>
                        </a:rPr>
                        <a:t>1</a:t>
                      </a:r>
                      <a:endParaRPr sz="1400" dirty="0">
                        <a:solidFill>
                          <a:schemeClr val="tx1"/>
                        </a:solidFill>
                        <a:latin typeface="+mn-lt"/>
                        <a:cs typeface="Gill Sans MT"/>
                      </a:endParaRPr>
                    </a:p>
                  </a:txBody>
                  <a:tcPr marL="0" marR="0" marT="0"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accent3">
                        <a:lumMod val="20000"/>
                        <a:lumOff val="80000"/>
                      </a:schemeClr>
                    </a:solidFill>
                  </a:tcPr>
                </a:tc>
                <a:tc>
                  <a:txBody>
                    <a:bodyPr/>
                    <a:lstStyle/>
                    <a:p>
                      <a:pPr algn="ctr">
                        <a:lnSpc>
                          <a:spcPct val="100000"/>
                        </a:lnSpc>
                      </a:pPr>
                      <a:r>
                        <a:rPr sz="1400" b="1" spc="-50" dirty="0">
                          <a:solidFill>
                            <a:schemeClr val="bg1"/>
                          </a:solidFill>
                          <a:latin typeface="+mn-lt"/>
                          <a:cs typeface="Gill Sans MT"/>
                        </a:rPr>
                        <a:t>A</a:t>
                      </a:r>
                      <a:endParaRPr sz="1400" dirty="0">
                        <a:solidFill>
                          <a:schemeClr val="bg1"/>
                        </a:solidFill>
                        <a:latin typeface="+mn-lt"/>
                        <a:cs typeface="Gill Sans MT"/>
                      </a:endParaRPr>
                    </a:p>
                  </a:txBody>
                  <a:tcPr marL="0" marR="0" marT="0"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rgbClr val="3E6FB6"/>
                    </a:solidFill>
                  </a:tcPr>
                </a:tc>
                <a:tc>
                  <a:txBody>
                    <a:bodyPr/>
                    <a:lstStyle/>
                    <a:p>
                      <a:pPr marL="396240" marR="96520" indent="-342900">
                        <a:lnSpc>
                          <a:spcPct val="107100"/>
                        </a:lnSpc>
                        <a:spcBef>
                          <a:spcPts val="229"/>
                        </a:spcBef>
                        <a:buFont typeface="+mj-lt"/>
                        <a:buAutoNum type="arabicPeriod"/>
                      </a:pPr>
                      <a:r>
                        <a:rPr lang="en-US" sz="1400" spc="-40" dirty="0">
                          <a:solidFill>
                            <a:srgbClr val="231F20"/>
                          </a:solidFill>
                          <a:latin typeface="+mn-lt"/>
                          <a:cs typeface="Arial"/>
                        </a:rPr>
                        <a:t>F</a:t>
                      </a:r>
                      <a:r>
                        <a:rPr sz="1400" spc="-40" dirty="0">
                          <a:solidFill>
                            <a:srgbClr val="231F20"/>
                          </a:solidFill>
                          <a:latin typeface="+mn-lt"/>
                          <a:cs typeface="Arial"/>
                        </a:rPr>
                        <a:t>or</a:t>
                      </a:r>
                      <a:r>
                        <a:rPr sz="1400" spc="-10" dirty="0">
                          <a:solidFill>
                            <a:srgbClr val="231F20"/>
                          </a:solidFill>
                          <a:latin typeface="+mn-lt"/>
                          <a:cs typeface="Arial"/>
                        </a:rPr>
                        <a:t> </a:t>
                      </a:r>
                      <a:r>
                        <a:rPr sz="1400" spc="-20" dirty="0">
                          <a:solidFill>
                            <a:srgbClr val="231F20"/>
                          </a:solidFill>
                          <a:latin typeface="+mn-lt"/>
                          <a:cs typeface="Arial"/>
                        </a:rPr>
                        <a:t>patients</a:t>
                      </a:r>
                      <a:r>
                        <a:rPr sz="1400" spc="-15" dirty="0">
                          <a:solidFill>
                            <a:srgbClr val="231F20"/>
                          </a:solidFill>
                          <a:latin typeface="+mn-lt"/>
                          <a:cs typeface="Arial"/>
                        </a:rPr>
                        <a:t> </a:t>
                      </a:r>
                      <a:r>
                        <a:rPr sz="1400" spc="-10" dirty="0">
                          <a:solidFill>
                            <a:srgbClr val="231F20"/>
                          </a:solidFill>
                          <a:latin typeface="+mn-lt"/>
                          <a:cs typeface="Arial"/>
                        </a:rPr>
                        <a:t>with </a:t>
                      </a:r>
                      <a:r>
                        <a:rPr sz="1400" dirty="0">
                          <a:solidFill>
                            <a:srgbClr val="231F20"/>
                          </a:solidFill>
                          <a:latin typeface="+mn-lt"/>
                          <a:cs typeface="Arial"/>
                        </a:rPr>
                        <a:t>AF</a:t>
                      </a:r>
                      <a:r>
                        <a:rPr sz="1400" spc="-15" dirty="0">
                          <a:solidFill>
                            <a:srgbClr val="231F20"/>
                          </a:solidFill>
                          <a:latin typeface="+mn-lt"/>
                          <a:cs typeface="Arial"/>
                        </a:rPr>
                        <a:t> </a:t>
                      </a:r>
                      <a:r>
                        <a:rPr sz="1400" spc="-25" dirty="0">
                          <a:solidFill>
                            <a:srgbClr val="231F20"/>
                          </a:solidFill>
                          <a:latin typeface="+mn-lt"/>
                          <a:cs typeface="Arial"/>
                        </a:rPr>
                        <a:t>and</a:t>
                      </a:r>
                      <a:r>
                        <a:rPr sz="1400" spc="-15" dirty="0">
                          <a:solidFill>
                            <a:srgbClr val="231F20"/>
                          </a:solidFill>
                          <a:latin typeface="+mn-lt"/>
                          <a:cs typeface="Arial"/>
                        </a:rPr>
                        <a:t> </a:t>
                      </a:r>
                      <a:r>
                        <a:rPr sz="1400" spc="-20" dirty="0">
                          <a:solidFill>
                            <a:srgbClr val="231F20"/>
                          </a:solidFill>
                          <a:latin typeface="+mn-lt"/>
                          <a:cs typeface="Arial"/>
                        </a:rPr>
                        <a:t>an</a:t>
                      </a:r>
                      <a:r>
                        <a:rPr sz="1400" spc="-15" dirty="0">
                          <a:solidFill>
                            <a:srgbClr val="231F20"/>
                          </a:solidFill>
                          <a:latin typeface="+mn-lt"/>
                          <a:cs typeface="Arial"/>
                        </a:rPr>
                        <a:t> </a:t>
                      </a:r>
                      <a:r>
                        <a:rPr sz="1400" spc="-25" dirty="0">
                          <a:solidFill>
                            <a:srgbClr val="231F20"/>
                          </a:solidFill>
                          <a:latin typeface="+mn-lt"/>
                          <a:cs typeface="Arial"/>
                        </a:rPr>
                        <a:t>estimated</a:t>
                      </a:r>
                      <a:r>
                        <a:rPr sz="1400" spc="-15" dirty="0">
                          <a:solidFill>
                            <a:srgbClr val="231F20"/>
                          </a:solidFill>
                          <a:latin typeface="+mn-lt"/>
                          <a:cs typeface="Arial"/>
                        </a:rPr>
                        <a:t> </a:t>
                      </a:r>
                      <a:r>
                        <a:rPr sz="1400" spc="-10" dirty="0">
                          <a:solidFill>
                            <a:srgbClr val="231F20"/>
                          </a:solidFill>
                          <a:latin typeface="+mn-lt"/>
                          <a:cs typeface="Arial"/>
                        </a:rPr>
                        <a:t>annual</a:t>
                      </a:r>
                      <a:r>
                        <a:rPr lang="en-US" sz="1400" spc="500" dirty="0">
                          <a:solidFill>
                            <a:srgbClr val="231F20"/>
                          </a:solidFill>
                          <a:latin typeface="+mn-lt"/>
                          <a:cs typeface="Arial"/>
                        </a:rPr>
                        <a:t> </a:t>
                      </a:r>
                      <a:r>
                        <a:rPr sz="1400" spc="-25" dirty="0">
                          <a:solidFill>
                            <a:srgbClr val="231F20"/>
                          </a:solidFill>
                          <a:latin typeface="+mn-lt"/>
                          <a:cs typeface="Arial"/>
                        </a:rPr>
                        <a:t>thromboembolic</a:t>
                      </a:r>
                      <a:r>
                        <a:rPr sz="1400" dirty="0">
                          <a:solidFill>
                            <a:srgbClr val="231F20"/>
                          </a:solidFill>
                          <a:latin typeface="+mn-lt"/>
                          <a:cs typeface="Arial"/>
                        </a:rPr>
                        <a:t> </a:t>
                      </a:r>
                      <a:r>
                        <a:rPr sz="1400" spc="-10" dirty="0">
                          <a:solidFill>
                            <a:srgbClr val="231F20"/>
                          </a:solidFill>
                          <a:latin typeface="+mn-lt"/>
                          <a:cs typeface="Arial"/>
                        </a:rPr>
                        <a:t>risk</a:t>
                      </a:r>
                      <a:r>
                        <a:rPr sz="1400" spc="5" dirty="0">
                          <a:solidFill>
                            <a:srgbClr val="231F20"/>
                          </a:solidFill>
                          <a:latin typeface="+mn-lt"/>
                          <a:cs typeface="Arial"/>
                        </a:rPr>
                        <a:t> </a:t>
                      </a:r>
                      <a:r>
                        <a:rPr sz="1400" dirty="0">
                          <a:solidFill>
                            <a:srgbClr val="231F20"/>
                          </a:solidFill>
                          <a:latin typeface="+mn-lt"/>
                          <a:cs typeface="Arial"/>
                        </a:rPr>
                        <a:t>of</a:t>
                      </a:r>
                      <a:r>
                        <a:rPr sz="1400" spc="5" dirty="0">
                          <a:solidFill>
                            <a:srgbClr val="231F20"/>
                          </a:solidFill>
                          <a:latin typeface="+mn-lt"/>
                          <a:cs typeface="Arial"/>
                        </a:rPr>
                        <a:t> </a:t>
                      </a:r>
                      <a:r>
                        <a:rPr lang="en-US" sz="1400" dirty="0">
                          <a:solidFill>
                            <a:srgbClr val="231F20"/>
                          </a:solidFill>
                          <a:latin typeface="+mn-lt"/>
                          <a:cs typeface="Symbol"/>
                        </a:rPr>
                        <a:t>≥ </a:t>
                      </a:r>
                      <a:r>
                        <a:rPr sz="1400" dirty="0">
                          <a:solidFill>
                            <a:srgbClr val="231F20"/>
                          </a:solidFill>
                          <a:latin typeface="+mn-lt"/>
                          <a:cs typeface="Arial"/>
                        </a:rPr>
                        <a:t>2%</a:t>
                      </a:r>
                      <a:r>
                        <a:rPr sz="1400" spc="5" dirty="0">
                          <a:solidFill>
                            <a:srgbClr val="231F20"/>
                          </a:solidFill>
                          <a:latin typeface="+mn-lt"/>
                          <a:cs typeface="Arial"/>
                        </a:rPr>
                        <a:t> </a:t>
                      </a:r>
                      <a:r>
                        <a:rPr sz="1400" spc="-20" dirty="0">
                          <a:solidFill>
                            <a:srgbClr val="231F20"/>
                          </a:solidFill>
                          <a:latin typeface="+mn-lt"/>
                          <a:cs typeface="Arial"/>
                        </a:rPr>
                        <a:t>per</a:t>
                      </a:r>
                      <a:r>
                        <a:rPr sz="1400" dirty="0">
                          <a:solidFill>
                            <a:srgbClr val="231F20"/>
                          </a:solidFill>
                          <a:latin typeface="+mn-lt"/>
                          <a:cs typeface="Arial"/>
                        </a:rPr>
                        <a:t> </a:t>
                      </a:r>
                      <a:r>
                        <a:rPr sz="1400" spc="-40" dirty="0">
                          <a:solidFill>
                            <a:srgbClr val="231F20"/>
                          </a:solidFill>
                          <a:latin typeface="+mn-lt"/>
                          <a:cs typeface="Arial"/>
                        </a:rPr>
                        <a:t>year</a:t>
                      </a:r>
                      <a:r>
                        <a:rPr sz="1400" spc="5" dirty="0">
                          <a:solidFill>
                            <a:srgbClr val="231F20"/>
                          </a:solidFill>
                          <a:latin typeface="+mn-lt"/>
                          <a:cs typeface="Arial"/>
                        </a:rPr>
                        <a:t> </a:t>
                      </a:r>
                      <a:r>
                        <a:rPr sz="1400" spc="-20" dirty="0">
                          <a:solidFill>
                            <a:srgbClr val="231F20"/>
                          </a:solidFill>
                          <a:latin typeface="+mn-lt"/>
                          <a:cs typeface="Arial"/>
                        </a:rPr>
                        <a:t>(e</a:t>
                      </a:r>
                      <a:r>
                        <a:rPr lang="en-US" sz="1400" spc="-20" dirty="0">
                          <a:solidFill>
                            <a:srgbClr val="231F20"/>
                          </a:solidFill>
                          <a:latin typeface="+mn-lt"/>
                          <a:cs typeface="Arial"/>
                        </a:rPr>
                        <a:t>.</a:t>
                      </a:r>
                      <a:r>
                        <a:rPr sz="1400" spc="-20" dirty="0">
                          <a:solidFill>
                            <a:srgbClr val="231F20"/>
                          </a:solidFill>
                          <a:latin typeface="+mn-lt"/>
                          <a:cs typeface="Arial"/>
                        </a:rPr>
                        <a:t>g</a:t>
                      </a:r>
                      <a:r>
                        <a:rPr lang="en-US" sz="1400" spc="-20" dirty="0">
                          <a:solidFill>
                            <a:srgbClr val="231F20"/>
                          </a:solidFill>
                          <a:latin typeface="+mn-lt"/>
                          <a:cs typeface="Arial"/>
                        </a:rPr>
                        <a:t>., </a:t>
                      </a:r>
                      <a:r>
                        <a:rPr sz="1400" spc="-10" dirty="0">
                          <a:solidFill>
                            <a:srgbClr val="231F20"/>
                          </a:solidFill>
                          <a:latin typeface="+mn-lt"/>
                          <a:cs typeface="Arial"/>
                        </a:rPr>
                        <a:t>CHA</a:t>
                      </a:r>
                      <a:r>
                        <a:rPr sz="1200" spc="-15" baseline="-34722" dirty="0">
                          <a:solidFill>
                            <a:srgbClr val="231F20"/>
                          </a:solidFill>
                          <a:latin typeface="+mn-lt"/>
                          <a:cs typeface="Arial"/>
                        </a:rPr>
                        <a:t>2</a:t>
                      </a:r>
                      <a:r>
                        <a:rPr sz="1400" spc="-10" dirty="0">
                          <a:solidFill>
                            <a:srgbClr val="231F20"/>
                          </a:solidFill>
                          <a:latin typeface="+mn-lt"/>
                          <a:cs typeface="Arial"/>
                        </a:rPr>
                        <a:t>DS</a:t>
                      </a:r>
                      <a:r>
                        <a:rPr sz="1200" spc="-15" baseline="-34722" dirty="0">
                          <a:solidFill>
                            <a:srgbClr val="231F20"/>
                          </a:solidFill>
                          <a:latin typeface="+mn-lt"/>
                          <a:cs typeface="Arial"/>
                        </a:rPr>
                        <a:t>2</a:t>
                      </a:r>
                      <a:r>
                        <a:rPr sz="1400" spc="-10" dirty="0">
                          <a:solidFill>
                            <a:srgbClr val="231F20"/>
                          </a:solidFill>
                          <a:latin typeface="+mn-lt"/>
                          <a:cs typeface="Arial"/>
                        </a:rPr>
                        <a:t>-</a:t>
                      </a:r>
                      <a:r>
                        <a:rPr sz="1400" spc="-40" dirty="0">
                          <a:solidFill>
                            <a:srgbClr val="231F20"/>
                          </a:solidFill>
                          <a:latin typeface="+mn-lt"/>
                          <a:cs typeface="Arial"/>
                        </a:rPr>
                        <a:t>VASc</a:t>
                      </a:r>
                      <a:r>
                        <a:rPr sz="1400" spc="-5" dirty="0">
                          <a:solidFill>
                            <a:srgbClr val="231F20"/>
                          </a:solidFill>
                          <a:latin typeface="+mn-lt"/>
                          <a:cs typeface="Arial"/>
                        </a:rPr>
                        <a:t> </a:t>
                      </a:r>
                      <a:r>
                        <a:rPr sz="1400" spc="-25" dirty="0">
                          <a:solidFill>
                            <a:srgbClr val="231F20"/>
                          </a:solidFill>
                          <a:latin typeface="+mn-lt"/>
                          <a:cs typeface="Arial"/>
                        </a:rPr>
                        <a:t>score</a:t>
                      </a:r>
                      <a:r>
                        <a:rPr sz="1400" spc="-5" dirty="0">
                          <a:solidFill>
                            <a:srgbClr val="231F20"/>
                          </a:solidFill>
                          <a:latin typeface="+mn-lt"/>
                          <a:cs typeface="Arial"/>
                        </a:rPr>
                        <a:t> </a:t>
                      </a:r>
                      <a:r>
                        <a:rPr sz="1400" dirty="0">
                          <a:solidFill>
                            <a:srgbClr val="231F20"/>
                          </a:solidFill>
                          <a:latin typeface="+mn-lt"/>
                          <a:cs typeface="Arial"/>
                        </a:rPr>
                        <a:t>of </a:t>
                      </a:r>
                      <a:r>
                        <a:rPr lang="en-US" sz="1400" dirty="0">
                          <a:solidFill>
                            <a:srgbClr val="231F20"/>
                          </a:solidFill>
                          <a:latin typeface="+mn-lt"/>
                          <a:cs typeface="Symbol"/>
                        </a:rPr>
                        <a:t>≥ </a:t>
                      </a:r>
                      <a:r>
                        <a:rPr sz="1400" dirty="0">
                          <a:solidFill>
                            <a:srgbClr val="231F20"/>
                          </a:solidFill>
                          <a:latin typeface="+mn-lt"/>
                          <a:cs typeface="Arial"/>
                        </a:rPr>
                        <a:t>2</a:t>
                      </a:r>
                      <a:r>
                        <a:rPr sz="1400" spc="-5" dirty="0">
                          <a:solidFill>
                            <a:srgbClr val="231F20"/>
                          </a:solidFill>
                          <a:latin typeface="+mn-lt"/>
                          <a:cs typeface="Arial"/>
                        </a:rPr>
                        <a:t> </a:t>
                      </a:r>
                      <a:r>
                        <a:rPr sz="1400" dirty="0">
                          <a:solidFill>
                            <a:srgbClr val="231F20"/>
                          </a:solidFill>
                          <a:latin typeface="+mn-lt"/>
                          <a:cs typeface="Arial"/>
                        </a:rPr>
                        <a:t>in </a:t>
                      </a:r>
                      <a:r>
                        <a:rPr sz="1400" spc="-35" dirty="0">
                          <a:solidFill>
                            <a:srgbClr val="231F20"/>
                          </a:solidFill>
                          <a:latin typeface="+mn-lt"/>
                          <a:cs typeface="Arial"/>
                        </a:rPr>
                        <a:t>men</a:t>
                      </a:r>
                      <a:r>
                        <a:rPr sz="1400" spc="-5" dirty="0">
                          <a:solidFill>
                            <a:srgbClr val="231F20"/>
                          </a:solidFill>
                          <a:latin typeface="+mn-lt"/>
                          <a:cs typeface="Arial"/>
                        </a:rPr>
                        <a:t> </a:t>
                      </a:r>
                      <a:r>
                        <a:rPr sz="1400" spc="-25" dirty="0">
                          <a:solidFill>
                            <a:srgbClr val="231F20"/>
                          </a:solidFill>
                          <a:latin typeface="+mn-lt"/>
                          <a:cs typeface="Arial"/>
                        </a:rPr>
                        <a:t>and</a:t>
                      </a:r>
                      <a:r>
                        <a:rPr sz="1400" dirty="0">
                          <a:solidFill>
                            <a:srgbClr val="231F20"/>
                          </a:solidFill>
                          <a:latin typeface="+mn-lt"/>
                          <a:cs typeface="Arial"/>
                        </a:rPr>
                        <a:t> </a:t>
                      </a:r>
                      <a:r>
                        <a:rPr lang="en-US" sz="1400" dirty="0">
                          <a:solidFill>
                            <a:srgbClr val="231F20"/>
                          </a:solidFill>
                          <a:latin typeface="+mn-lt"/>
                          <a:cs typeface="Symbol"/>
                        </a:rPr>
                        <a:t>≥ </a:t>
                      </a:r>
                      <a:r>
                        <a:rPr sz="1400" dirty="0">
                          <a:solidFill>
                            <a:srgbClr val="231F20"/>
                          </a:solidFill>
                          <a:latin typeface="+mn-lt"/>
                          <a:cs typeface="Arial"/>
                        </a:rPr>
                        <a:t>3</a:t>
                      </a:r>
                      <a:r>
                        <a:rPr sz="1400" spc="-5" dirty="0">
                          <a:solidFill>
                            <a:srgbClr val="231F20"/>
                          </a:solidFill>
                          <a:latin typeface="+mn-lt"/>
                          <a:cs typeface="Arial"/>
                        </a:rPr>
                        <a:t> </a:t>
                      </a:r>
                      <a:r>
                        <a:rPr sz="1400" spc="-25" dirty="0">
                          <a:solidFill>
                            <a:srgbClr val="231F20"/>
                          </a:solidFill>
                          <a:latin typeface="+mn-lt"/>
                          <a:cs typeface="Arial"/>
                        </a:rPr>
                        <a:t>i</a:t>
                      </a:r>
                      <a:r>
                        <a:rPr lang="en-US" sz="1400" spc="-25" dirty="0">
                          <a:solidFill>
                            <a:srgbClr val="231F20"/>
                          </a:solidFill>
                          <a:latin typeface="+mn-lt"/>
                          <a:cs typeface="Arial"/>
                        </a:rPr>
                        <a:t>n </a:t>
                      </a:r>
                      <a:r>
                        <a:rPr sz="1400" spc="-35" dirty="0">
                          <a:solidFill>
                            <a:srgbClr val="231F20"/>
                          </a:solidFill>
                          <a:latin typeface="+mn-lt"/>
                          <a:cs typeface="Arial"/>
                        </a:rPr>
                        <a:t>women),</a:t>
                      </a:r>
                      <a:r>
                        <a:rPr sz="1400" spc="10" dirty="0">
                          <a:solidFill>
                            <a:srgbClr val="231F20"/>
                          </a:solidFill>
                          <a:latin typeface="+mn-lt"/>
                          <a:cs typeface="Arial"/>
                        </a:rPr>
                        <a:t> </a:t>
                      </a:r>
                      <a:r>
                        <a:rPr sz="1400" spc="-25" dirty="0">
                          <a:solidFill>
                            <a:srgbClr val="231F20"/>
                          </a:solidFill>
                          <a:latin typeface="+mn-lt"/>
                          <a:cs typeface="Arial"/>
                        </a:rPr>
                        <a:t>anticoagulation</a:t>
                      </a:r>
                      <a:r>
                        <a:rPr sz="1400" spc="15" dirty="0">
                          <a:solidFill>
                            <a:srgbClr val="231F20"/>
                          </a:solidFill>
                          <a:latin typeface="+mn-lt"/>
                          <a:cs typeface="Arial"/>
                        </a:rPr>
                        <a:t> </a:t>
                      </a:r>
                      <a:r>
                        <a:rPr sz="1400" dirty="0">
                          <a:solidFill>
                            <a:srgbClr val="231F20"/>
                          </a:solidFill>
                          <a:latin typeface="+mn-lt"/>
                          <a:cs typeface="Arial"/>
                        </a:rPr>
                        <a:t>is</a:t>
                      </a:r>
                      <a:r>
                        <a:rPr sz="1400" spc="15" dirty="0">
                          <a:solidFill>
                            <a:srgbClr val="231F20"/>
                          </a:solidFill>
                          <a:latin typeface="+mn-lt"/>
                          <a:cs typeface="Arial"/>
                        </a:rPr>
                        <a:t> </a:t>
                      </a:r>
                      <a:r>
                        <a:rPr sz="1400" spc="-30" dirty="0">
                          <a:solidFill>
                            <a:srgbClr val="231F20"/>
                          </a:solidFill>
                          <a:latin typeface="+mn-lt"/>
                          <a:cs typeface="Arial"/>
                        </a:rPr>
                        <a:t>recommended</a:t>
                      </a:r>
                      <a:r>
                        <a:rPr sz="1400" spc="15" dirty="0">
                          <a:solidFill>
                            <a:srgbClr val="231F20"/>
                          </a:solidFill>
                          <a:latin typeface="+mn-lt"/>
                          <a:cs typeface="Arial"/>
                        </a:rPr>
                        <a:t> </a:t>
                      </a:r>
                      <a:r>
                        <a:rPr sz="1400" spc="-25" dirty="0">
                          <a:solidFill>
                            <a:srgbClr val="231F20"/>
                          </a:solidFill>
                          <a:latin typeface="+mn-lt"/>
                          <a:cs typeface="Arial"/>
                        </a:rPr>
                        <a:t>t</a:t>
                      </a:r>
                      <a:r>
                        <a:rPr lang="en-US" sz="1400" spc="-25" dirty="0">
                          <a:solidFill>
                            <a:srgbClr val="231F20"/>
                          </a:solidFill>
                          <a:latin typeface="+mn-lt"/>
                          <a:cs typeface="Arial"/>
                        </a:rPr>
                        <a:t>o </a:t>
                      </a:r>
                      <a:r>
                        <a:rPr sz="1400" spc="-25" dirty="0">
                          <a:solidFill>
                            <a:srgbClr val="231F20"/>
                          </a:solidFill>
                          <a:latin typeface="+mn-lt"/>
                          <a:cs typeface="Arial"/>
                        </a:rPr>
                        <a:t>prevent</a:t>
                      </a:r>
                      <a:r>
                        <a:rPr sz="1400" dirty="0">
                          <a:solidFill>
                            <a:srgbClr val="231F20"/>
                          </a:solidFill>
                          <a:latin typeface="+mn-lt"/>
                          <a:cs typeface="Arial"/>
                        </a:rPr>
                        <a:t> </a:t>
                      </a:r>
                      <a:r>
                        <a:rPr sz="1400" spc="-20" dirty="0">
                          <a:solidFill>
                            <a:srgbClr val="231F20"/>
                          </a:solidFill>
                          <a:latin typeface="+mn-lt"/>
                          <a:cs typeface="Arial"/>
                        </a:rPr>
                        <a:t>stroke</a:t>
                      </a:r>
                      <a:r>
                        <a:rPr sz="1400" dirty="0">
                          <a:solidFill>
                            <a:srgbClr val="231F20"/>
                          </a:solidFill>
                          <a:latin typeface="+mn-lt"/>
                          <a:cs typeface="Arial"/>
                        </a:rPr>
                        <a:t> </a:t>
                      </a:r>
                      <a:r>
                        <a:rPr sz="1400" spc="-25" dirty="0">
                          <a:solidFill>
                            <a:srgbClr val="231F20"/>
                          </a:solidFill>
                          <a:latin typeface="+mn-lt"/>
                          <a:cs typeface="Arial"/>
                        </a:rPr>
                        <a:t>and</a:t>
                      </a:r>
                      <a:r>
                        <a:rPr sz="1400" spc="5" dirty="0">
                          <a:solidFill>
                            <a:srgbClr val="231F20"/>
                          </a:solidFill>
                          <a:latin typeface="+mn-lt"/>
                          <a:cs typeface="Arial"/>
                        </a:rPr>
                        <a:t> </a:t>
                      </a:r>
                      <a:r>
                        <a:rPr sz="1400" spc="-25" dirty="0">
                          <a:solidFill>
                            <a:srgbClr val="231F20"/>
                          </a:solidFill>
                          <a:latin typeface="+mn-lt"/>
                          <a:cs typeface="Arial"/>
                        </a:rPr>
                        <a:t>systemic</a:t>
                      </a:r>
                      <a:r>
                        <a:rPr sz="1400" dirty="0">
                          <a:solidFill>
                            <a:srgbClr val="231F20"/>
                          </a:solidFill>
                          <a:latin typeface="+mn-lt"/>
                          <a:cs typeface="Arial"/>
                        </a:rPr>
                        <a:t> </a:t>
                      </a:r>
                      <a:r>
                        <a:rPr sz="1400" spc="-30" dirty="0">
                          <a:solidFill>
                            <a:srgbClr val="231F20"/>
                          </a:solidFill>
                          <a:latin typeface="+mn-lt"/>
                          <a:cs typeface="Arial"/>
                        </a:rPr>
                        <a:t>thromboembolism.</a:t>
                      </a:r>
                      <a:r>
                        <a:rPr sz="1200" spc="-44" baseline="34722" dirty="0">
                          <a:solidFill>
                            <a:srgbClr val="231F20"/>
                          </a:solidFill>
                          <a:latin typeface="+mn-lt"/>
                          <a:cs typeface="Arial"/>
                        </a:rPr>
                        <a:t>1–7</a:t>
                      </a:r>
                      <a:endParaRPr sz="1200" baseline="34722" dirty="0">
                        <a:latin typeface="+mn-lt"/>
                        <a:cs typeface="Arial"/>
                      </a:endParaRPr>
                    </a:p>
                  </a:txBody>
                  <a:tcPr marL="0" marR="0" marT="29209"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tcPr>
                </a:tc>
                <a:extLst>
                  <a:ext uri="{0D108BD9-81ED-4DB2-BD59-A6C34878D82A}">
                    <a16:rowId xmlns:a16="http://schemas.microsoft.com/office/drawing/2014/main" val="10002"/>
                  </a:ext>
                </a:extLst>
              </a:tr>
              <a:tr h="1038833">
                <a:tc>
                  <a:txBody>
                    <a:bodyPr/>
                    <a:lstStyle/>
                    <a:p>
                      <a:pPr algn="ctr">
                        <a:lnSpc>
                          <a:spcPct val="100000"/>
                        </a:lnSpc>
                      </a:pPr>
                      <a:r>
                        <a:rPr sz="1400" b="1" spc="-50" dirty="0">
                          <a:solidFill>
                            <a:schemeClr val="tx1"/>
                          </a:solidFill>
                          <a:latin typeface="+mn-lt"/>
                          <a:cs typeface="Gill Sans MT"/>
                        </a:rPr>
                        <a:t>1</a:t>
                      </a:r>
                      <a:endParaRPr sz="1400" dirty="0">
                        <a:solidFill>
                          <a:schemeClr val="tx1"/>
                        </a:solidFill>
                        <a:latin typeface="+mn-lt"/>
                        <a:cs typeface="Gill Sans MT"/>
                      </a:endParaRPr>
                    </a:p>
                  </a:txBody>
                  <a:tcPr marL="0" marR="0" marT="0"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accent3">
                        <a:lumMod val="20000"/>
                        <a:lumOff val="80000"/>
                      </a:schemeClr>
                    </a:solidFill>
                  </a:tcPr>
                </a:tc>
                <a:tc>
                  <a:txBody>
                    <a:bodyPr/>
                    <a:lstStyle/>
                    <a:p>
                      <a:pPr algn="ctr">
                        <a:lnSpc>
                          <a:spcPct val="100000"/>
                        </a:lnSpc>
                      </a:pPr>
                      <a:r>
                        <a:rPr sz="1400" b="1" spc="-50" dirty="0">
                          <a:solidFill>
                            <a:schemeClr val="bg1"/>
                          </a:solidFill>
                          <a:latin typeface="+mn-lt"/>
                          <a:cs typeface="Gill Sans MT"/>
                        </a:rPr>
                        <a:t>A</a:t>
                      </a:r>
                      <a:endParaRPr sz="1400" dirty="0">
                        <a:solidFill>
                          <a:schemeClr val="bg1"/>
                        </a:solidFill>
                        <a:latin typeface="+mn-lt"/>
                        <a:cs typeface="Gill Sans MT"/>
                      </a:endParaRPr>
                    </a:p>
                  </a:txBody>
                  <a:tcPr marL="0" marR="0" marT="0"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rgbClr val="3E6FB6"/>
                    </a:solidFill>
                  </a:tcPr>
                </a:tc>
                <a:tc>
                  <a:txBody>
                    <a:bodyPr/>
                    <a:lstStyle/>
                    <a:p>
                      <a:pPr marL="396240" marR="100330" indent="-342900">
                        <a:lnSpc>
                          <a:spcPct val="107200"/>
                        </a:lnSpc>
                        <a:spcBef>
                          <a:spcPts val="185"/>
                        </a:spcBef>
                        <a:buFont typeface="+mj-lt"/>
                        <a:buAutoNum type="arabicPeriod" startAt="2"/>
                      </a:pPr>
                      <a:r>
                        <a:rPr sz="1400" spc="-20" dirty="0">
                          <a:solidFill>
                            <a:srgbClr val="231F20"/>
                          </a:solidFill>
                          <a:latin typeface="+mn-lt"/>
                          <a:cs typeface="Arial"/>
                        </a:rPr>
                        <a:t>In patients </a:t>
                      </a:r>
                      <a:r>
                        <a:rPr sz="1400" spc="-10" dirty="0">
                          <a:solidFill>
                            <a:srgbClr val="231F20"/>
                          </a:solidFill>
                          <a:latin typeface="+mn-lt"/>
                          <a:cs typeface="Arial"/>
                        </a:rPr>
                        <a:t>with</a:t>
                      </a:r>
                      <a:r>
                        <a:rPr sz="1400" spc="-25" dirty="0">
                          <a:solidFill>
                            <a:srgbClr val="231F20"/>
                          </a:solidFill>
                          <a:latin typeface="+mn-lt"/>
                          <a:cs typeface="Arial"/>
                        </a:rPr>
                        <a:t> </a:t>
                      </a:r>
                      <a:r>
                        <a:rPr sz="1400" dirty="0">
                          <a:solidFill>
                            <a:srgbClr val="231F20"/>
                          </a:solidFill>
                          <a:latin typeface="+mn-lt"/>
                          <a:cs typeface="Arial"/>
                        </a:rPr>
                        <a:t>AF</a:t>
                      </a:r>
                      <a:r>
                        <a:rPr sz="1400" spc="-20" dirty="0">
                          <a:solidFill>
                            <a:srgbClr val="231F20"/>
                          </a:solidFill>
                          <a:latin typeface="+mn-lt"/>
                          <a:cs typeface="Arial"/>
                        </a:rPr>
                        <a:t> who </a:t>
                      </a:r>
                      <a:r>
                        <a:rPr sz="1400" spc="-10" dirty="0">
                          <a:solidFill>
                            <a:srgbClr val="231F20"/>
                          </a:solidFill>
                          <a:latin typeface="+mn-lt"/>
                          <a:cs typeface="Arial"/>
                        </a:rPr>
                        <a:t>do</a:t>
                      </a:r>
                      <a:r>
                        <a:rPr sz="1400" spc="-20" dirty="0">
                          <a:solidFill>
                            <a:srgbClr val="231F20"/>
                          </a:solidFill>
                          <a:latin typeface="+mn-lt"/>
                          <a:cs typeface="Arial"/>
                        </a:rPr>
                        <a:t> </a:t>
                      </a:r>
                      <a:r>
                        <a:rPr sz="1400" spc="-10" dirty="0">
                          <a:solidFill>
                            <a:srgbClr val="231F20"/>
                          </a:solidFill>
                          <a:latin typeface="+mn-lt"/>
                          <a:cs typeface="Arial"/>
                        </a:rPr>
                        <a:t>not</a:t>
                      </a:r>
                      <a:r>
                        <a:rPr sz="1400" spc="-20" dirty="0">
                          <a:solidFill>
                            <a:srgbClr val="231F20"/>
                          </a:solidFill>
                          <a:latin typeface="+mn-lt"/>
                          <a:cs typeface="Arial"/>
                        </a:rPr>
                        <a:t> </a:t>
                      </a:r>
                      <a:r>
                        <a:rPr sz="1400" spc="-45" dirty="0">
                          <a:solidFill>
                            <a:srgbClr val="231F20"/>
                          </a:solidFill>
                          <a:latin typeface="+mn-lt"/>
                          <a:cs typeface="Arial"/>
                        </a:rPr>
                        <a:t>have</a:t>
                      </a:r>
                      <a:r>
                        <a:rPr sz="1400" spc="-5" dirty="0">
                          <a:solidFill>
                            <a:srgbClr val="231F20"/>
                          </a:solidFill>
                          <a:latin typeface="+mn-lt"/>
                          <a:cs typeface="Arial"/>
                        </a:rPr>
                        <a:t> </a:t>
                      </a:r>
                      <a:r>
                        <a:rPr sz="1400" dirty="0">
                          <a:solidFill>
                            <a:srgbClr val="231F20"/>
                          </a:solidFill>
                          <a:latin typeface="+mn-lt"/>
                          <a:cs typeface="Arial"/>
                        </a:rPr>
                        <a:t>a</a:t>
                      </a:r>
                      <a:r>
                        <a:rPr sz="1400" spc="-25" dirty="0">
                          <a:solidFill>
                            <a:srgbClr val="231F20"/>
                          </a:solidFill>
                          <a:latin typeface="+mn-lt"/>
                          <a:cs typeface="Arial"/>
                        </a:rPr>
                        <a:t> </a:t>
                      </a:r>
                      <a:r>
                        <a:rPr sz="1400" spc="-20" dirty="0">
                          <a:solidFill>
                            <a:srgbClr val="231F20"/>
                          </a:solidFill>
                          <a:latin typeface="+mn-lt"/>
                          <a:cs typeface="Arial"/>
                        </a:rPr>
                        <a:t>history </a:t>
                      </a:r>
                      <a:r>
                        <a:rPr sz="1400" spc="-25" dirty="0">
                          <a:solidFill>
                            <a:srgbClr val="231F20"/>
                          </a:solidFill>
                          <a:latin typeface="+mn-lt"/>
                          <a:cs typeface="Arial"/>
                        </a:rPr>
                        <a:t>o</a:t>
                      </a:r>
                      <a:r>
                        <a:rPr lang="en-US" sz="1400" spc="-25" dirty="0">
                          <a:solidFill>
                            <a:srgbClr val="231F20"/>
                          </a:solidFill>
                          <a:latin typeface="+mn-lt"/>
                          <a:cs typeface="Arial"/>
                        </a:rPr>
                        <a:t>f </a:t>
                      </a:r>
                      <a:r>
                        <a:rPr sz="1400" spc="-30" dirty="0">
                          <a:solidFill>
                            <a:srgbClr val="231F20"/>
                          </a:solidFill>
                          <a:latin typeface="+mn-lt"/>
                          <a:cs typeface="Arial"/>
                        </a:rPr>
                        <a:t>moderate</a:t>
                      </a:r>
                      <a:r>
                        <a:rPr sz="1400" dirty="0">
                          <a:solidFill>
                            <a:srgbClr val="231F20"/>
                          </a:solidFill>
                          <a:latin typeface="+mn-lt"/>
                          <a:cs typeface="Arial"/>
                        </a:rPr>
                        <a:t> to </a:t>
                      </a:r>
                      <a:r>
                        <a:rPr sz="1400" spc="-30" dirty="0">
                          <a:solidFill>
                            <a:srgbClr val="231F20"/>
                          </a:solidFill>
                          <a:latin typeface="+mn-lt"/>
                          <a:cs typeface="Arial"/>
                        </a:rPr>
                        <a:t>severe</a:t>
                      </a:r>
                      <a:r>
                        <a:rPr sz="1400" dirty="0">
                          <a:solidFill>
                            <a:srgbClr val="231F20"/>
                          </a:solidFill>
                          <a:latin typeface="+mn-lt"/>
                          <a:cs typeface="Arial"/>
                        </a:rPr>
                        <a:t> </a:t>
                      </a:r>
                      <a:r>
                        <a:rPr sz="1400" spc="-25" dirty="0">
                          <a:solidFill>
                            <a:srgbClr val="231F20"/>
                          </a:solidFill>
                          <a:latin typeface="+mn-lt"/>
                          <a:cs typeface="Arial"/>
                        </a:rPr>
                        <a:t>rheumatic</a:t>
                      </a:r>
                      <a:r>
                        <a:rPr sz="1400" dirty="0">
                          <a:solidFill>
                            <a:srgbClr val="231F20"/>
                          </a:solidFill>
                          <a:latin typeface="+mn-lt"/>
                          <a:cs typeface="Arial"/>
                        </a:rPr>
                        <a:t> </a:t>
                      </a:r>
                      <a:r>
                        <a:rPr sz="1400" spc="-20" dirty="0">
                          <a:solidFill>
                            <a:srgbClr val="231F20"/>
                          </a:solidFill>
                          <a:latin typeface="+mn-lt"/>
                          <a:cs typeface="Arial"/>
                        </a:rPr>
                        <a:t>mitral</a:t>
                      </a:r>
                      <a:r>
                        <a:rPr sz="1400" dirty="0">
                          <a:solidFill>
                            <a:srgbClr val="231F20"/>
                          </a:solidFill>
                          <a:latin typeface="+mn-lt"/>
                          <a:cs typeface="Arial"/>
                        </a:rPr>
                        <a:t> </a:t>
                      </a:r>
                      <a:r>
                        <a:rPr sz="1400" spc="-25" dirty="0">
                          <a:solidFill>
                            <a:srgbClr val="231F20"/>
                          </a:solidFill>
                          <a:latin typeface="+mn-lt"/>
                          <a:cs typeface="Arial"/>
                        </a:rPr>
                        <a:t>stenosis</a:t>
                      </a:r>
                      <a:r>
                        <a:rPr sz="1400" dirty="0">
                          <a:solidFill>
                            <a:srgbClr val="231F20"/>
                          </a:solidFill>
                          <a:latin typeface="+mn-lt"/>
                          <a:cs typeface="Arial"/>
                        </a:rPr>
                        <a:t> </a:t>
                      </a:r>
                      <a:r>
                        <a:rPr sz="1400" spc="-25" dirty="0">
                          <a:solidFill>
                            <a:srgbClr val="231F20"/>
                          </a:solidFill>
                          <a:latin typeface="+mn-lt"/>
                          <a:cs typeface="Arial"/>
                        </a:rPr>
                        <a:t>o</a:t>
                      </a:r>
                      <a:r>
                        <a:rPr lang="en-US" sz="1400" spc="-25" dirty="0">
                          <a:solidFill>
                            <a:srgbClr val="231F20"/>
                          </a:solidFill>
                          <a:latin typeface="+mn-lt"/>
                          <a:cs typeface="Arial"/>
                        </a:rPr>
                        <a:t>r </a:t>
                      </a:r>
                      <a:r>
                        <a:rPr sz="1400" dirty="0">
                          <a:solidFill>
                            <a:srgbClr val="231F20"/>
                          </a:solidFill>
                          <a:latin typeface="+mn-lt"/>
                          <a:cs typeface="Arial"/>
                        </a:rPr>
                        <a:t>a</a:t>
                      </a:r>
                      <a:r>
                        <a:rPr sz="1400" spc="-10" dirty="0">
                          <a:solidFill>
                            <a:srgbClr val="231F20"/>
                          </a:solidFill>
                          <a:latin typeface="+mn-lt"/>
                          <a:cs typeface="Arial"/>
                        </a:rPr>
                        <a:t> </a:t>
                      </a:r>
                      <a:r>
                        <a:rPr sz="1400" spc="-30" dirty="0">
                          <a:solidFill>
                            <a:srgbClr val="231F20"/>
                          </a:solidFill>
                          <a:latin typeface="+mn-lt"/>
                          <a:cs typeface="Arial"/>
                        </a:rPr>
                        <a:t>mechanical</a:t>
                      </a:r>
                      <a:r>
                        <a:rPr sz="1400" spc="-5" dirty="0">
                          <a:solidFill>
                            <a:srgbClr val="231F20"/>
                          </a:solidFill>
                          <a:latin typeface="+mn-lt"/>
                          <a:cs typeface="Arial"/>
                        </a:rPr>
                        <a:t> </a:t>
                      </a:r>
                      <a:r>
                        <a:rPr sz="1400" spc="-20" dirty="0">
                          <a:solidFill>
                            <a:srgbClr val="231F20"/>
                          </a:solidFill>
                          <a:latin typeface="+mn-lt"/>
                          <a:cs typeface="Arial"/>
                        </a:rPr>
                        <a:t>heart</a:t>
                      </a:r>
                      <a:r>
                        <a:rPr sz="1400" spc="-10" dirty="0">
                          <a:solidFill>
                            <a:srgbClr val="231F20"/>
                          </a:solidFill>
                          <a:latin typeface="+mn-lt"/>
                          <a:cs typeface="Arial"/>
                        </a:rPr>
                        <a:t> </a:t>
                      </a:r>
                      <a:r>
                        <a:rPr sz="1400" spc="-55" dirty="0">
                          <a:solidFill>
                            <a:srgbClr val="231F20"/>
                          </a:solidFill>
                          <a:latin typeface="+mn-lt"/>
                          <a:cs typeface="Arial"/>
                        </a:rPr>
                        <a:t>valve,</a:t>
                      </a:r>
                      <a:r>
                        <a:rPr sz="1400" spc="-5" dirty="0">
                          <a:solidFill>
                            <a:srgbClr val="231F20"/>
                          </a:solidFill>
                          <a:latin typeface="+mn-lt"/>
                          <a:cs typeface="Arial"/>
                        </a:rPr>
                        <a:t> </a:t>
                      </a:r>
                      <a:r>
                        <a:rPr sz="1400" spc="-25" dirty="0">
                          <a:solidFill>
                            <a:srgbClr val="231F20"/>
                          </a:solidFill>
                          <a:latin typeface="+mn-lt"/>
                          <a:cs typeface="Arial"/>
                        </a:rPr>
                        <a:t>and</a:t>
                      </a:r>
                      <a:r>
                        <a:rPr sz="1400" spc="-5" dirty="0">
                          <a:solidFill>
                            <a:srgbClr val="231F20"/>
                          </a:solidFill>
                          <a:latin typeface="+mn-lt"/>
                          <a:cs typeface="Arial"/>
                        </a:rPr>
                        <a:t> </a:t>
                      </a:r>
                      <a:r>
                        <a:rPr sz="1400" spc="-20" dirty="0">
                          <a:solidFill>
                            <a:srgbClr val="231F20"/>
                          </a:solidFill>
                          <a:latin typeface="+mn-lt"/>
                          <a:cs typeface="Arial"/>
                        </a:rPr>
                        <a:t>who</a:t>
                      </a:r>
                      <a:r>
                        <a:rPr sz="1400" spc="-10" dirty="0">
                          <a:solidFill>
                            <a:srgbClr val="231F20"/>
                          </a:solidFill>
                          <a:latin typeface="+mn-lt"/>
                          <a:cs typeface="Arial"/>
                        </a:rPr>
                        <a:t> </a:t>
                      </a:r>
                      <a:r>
                        <a:rPr sz="1400" spc="-20" dirty="0">
                          <a:solidFill>
                            <a:srgbClr val="231F20"/>
                          </a:solidFill>
                          <a:latin typeface="+mn-lt"/>
                          <a:cs typeface="Arial"/>
                        </a:rPr>
                        <a:t>are</a:t>
                      </a:r>
                      <a:r>
                        <a:rPr sz="1400" spc="-5" dirty="0">
                          <a:solidFill>
                            <a:srgbClr val="231F20"/>
                          </a:solidFill>
                          <a:latin typeface="+mn-lt"/>
                          <a:cs typeface="Arial"/>
                        </a:rPr>
                        <a:t> </a:t>
                      </a:r>
                      <a:r>
                        <a:rPr sz="1400" spc="-30" dirty="0">
                          <a:solidFill>
                            <a:srgbClr val="231F20"/>
                          </a:solidFill>
                          <a:latin typeface="+mn-lt"/>
                          <a:cs typeface="Arial"/>
                        </a:rPr>
                        <a:t>candidates</a:t>
                      </a:r>
                      <a:r>
                        <a:rPr lang="en-US" sz="1400" spc="-30" dirty="0">
                          <a:solidFill>
                            <a:srgbClr val="231F20"/>
                          </a:solidFill>
                          <a:latin typeface="+mn-lt"/>
                          <a:cs typeface="Arial"/>
                        </a:rPr>
                        <a:t> </a:t>
                      </a:r>
                      <a:r>
                        <a:rPr sz="1400" dirty="0">
                          <a:solidFill>
                            <a:srgbClr val="231F20"/>
                          </a:solidFill>
                          <a:latin typeface="+mn-lt"/>
                          <a:cs typeface="Arial"/>
                        </a:rPr>
                        <a:t>for </a:t>
                      </a:r>
                      <a:r>
                        <a:rPr sz="1400" spc="-25" dirty="0">
                          <a:solidFill>
                            <a:srgbClr val="231F20"/>
                          </a:solidFill>
                          <a:latin typeface="+mn-lt"/>
                          <a:cs typeface="Arial"/>
                        </a:rPr>
                        <a:t>anticoagulation,</a:t>
                      </a:r>
                      <a:r>
                        <a:rPr sz="1400" dirty="0">
                          <a:solidFill>
                            <a:srgbClr val="231F20"/>
                          </a:solidFill>
                          <a:latin typeface="+mn-lt"/>
                          <a:cs typeface="Arial"/>
                        </a:rPr>
                        <a:t> </a:t>
                      </a:r>
                      <a:r>
                        <a:rPr sz="1400" spc="-35" dirty="0">
                          <a:solidFill>
                            <a:srgbClr val="231F20"/>
                          </a:solidFill>
                          <a:latin typeface="+mn-lt"/>
                          <a:cs typeface="Arial"/>
                        </a:rPr>
                        <a:t>DOACs</a:t>
                      </a:r>
                      <a:r>
                        <a:rPr sz="1400" dirty="0">
                          <a:solidFill>
                            <a:srgbClr val="231F20"/>
                          </a:solidFill>
                          <a:latin typeface="+mn-lt"/>
                          <a:cs typeface="Arial"/>
                        </a:rPr>
                        <a:t> </a:t>
                      </a:r>
                      <a:r>
                        <a:rPr sz="1400" spc="-20" dirty="0">
                          <a:solidFill>
                            <a:srgbClr val="231F20"/>
                          </a:solidFill>
                          <a:latin typeface="+mn-lt"/>
                          <a:cs typeface="Arial"/>
                        </a:rPr>
                        <a:t>are</a:t>
                      </a:r>
                      <a:r>
                        <a:rPr sz="1400" dirty="0">
                          <a:solidFill>
                            <a:srgbClr val="231F20"/>
                          </a:solidFill>
                          <a:latin typeface="+mn-lt"/>
                          <a:cs typeface="Arial"/>
                        </a:rPr>
                        <a:t> </a:t>
                      </a:r>
                      <a:r>
                        <a:rPr sz="1400" spc="-30" dirty="0">
                          <a:solidFill>
                            <a:srgbClr val="231F20"/>
                          </a:solidFill>
                          <a:latin typeface="+mn-lt"/>
                          <a:cs typeface="Arial"/>
                        </a:rPr>
                        <a:t>recommended</a:t>
                      </a:r>
                      <a:r>
                        <a:rPr sz="1400" dirty="0">
                          <a:solidFill>
                            <a:srgbClr val="231F20"/>
                          </a:solidFill>
                          <a:latin typeface="+mn-lt"/>
                          <a:cs typeface="Arial"/>
                        </a:rPr>
                        <a:t> </a:t>
                      </a:r>
                      <a:r>
                        <a:rPr sz="1400" spc="-40" dirty="0">
                          <a:solidFill>
                            <a:srgbClr val="231F20"/>
                          </a:solidFill>
                          <a:latin typeface="+mn-lt"/>
                          <a:cs typeface="Arial"/>
                        </a:rPr>
                        <a:t>ove</a:t>
                      </a:r>
                      <a:r>
                        <a:rPr lang="en-US" sz="1400" spc="-40" dirty="0">
                          <a:solidFill>
                            <a:srgbClr val="231F20"/>
                          </a:solidFill>
                          <a:latin typeface="+mn-lt"/>
                          <a:cs typeface="Arial"/>
                        </a:rPr>
                        <a:t>r </a:t>
                      </a:r>
                      <a:r>
                        <a:rPr sz="1400" spc="-20" dirty="0">
                          <a:solidFill>
                            <a:srgbClr val="231F20"/>
                          </a:solidFill>
                          <a:latin typeface="+mn-lt"/>
                          <a:cs typeface="Arial"/>
                        </a:rPr>
                        <a:t>warfarin</a:t>
                      </a:r>
                      <a:r>
                        <a:rPr sz="1400" spc="-10" dirty="0">
                          <a:solidFill>
                            <a:srgbClr val="231F20"/>
                          </a:solidFill>
                          <a:latin typeface="+mn-lt"/>
                          <a:cs typeface="Arial"/>
                        </a:rPr>
                        <a:t> </a:t>
                      </a:r>
                      <a:r>
                        <a:rPr sz="1400" dirty="0">
                          <a:solidFill>
                            <a:srgbClr val="231F20"/>
                          </a:solidFill>
                          <a:latin typeface="+mn-lt"/>
                          <a:cs typeface="Arial"/>
                        </a:rPr>
                        <a:t>to</a:t>
                      </a:r>
                      <a:r>
                        <a:rPr sz="1400" spc="-10" dirty="0">
                          <a:solidFill>
                            <a:srgbClr val="231F20"/>
                          </a:solidFill>
                          <a:latin typeface="+mn-lt"/>
                          <a:cs typeface="Arial"/>
                        </a:rPr>
                        <a:t> </a:t>
                      </a:r>
                      <a:r>
                        <a:rPr sz="1400" spc="-20" dirty="0">
                          <a:solidFill>
                            <a:srgbClr val="231F20"/>
                          </a:solidFill>
                          <a:latin typeface="+mn-lt"/>
                          <a:cs typeface="Arial"/>
                        </a:rPr>
                        <a:t>reduce</a:t>
                      </a:r>
                      <a:r>
                        <a:rPr sz="1400" spc="-10" dirty="0">
                          <a:solidFill>
                            <a:srgbClr val="231F20"/>
                          </a:solidFill>
                          <a:latin typeface="+mn-lt"/>
                          <a:cs typeface="Arial"/>
                        </a:rPr>
                        <a:t> the</a:t>
                      </a:r>
                      <a:r>
                        <a:rPr sz="1400" spc="-5" dirty="0">
                          <a:solidFill>
                            <a:srgbClr val="231F20"/>
                          </a:solidFill>
                          <a:latin typeface="+mn-lt"/>
                          <a:cs typeface="Arial"/>
                        </a:rPr>
                        <a:t> </a:t>
                      </a:r>
                      <a:r>
                        <a:rPr sz="1400" spc="-10" dirty="0">
                          <a:solidFill>
                            <a:srgbClr val="231F20"/>
                          </a:solidFill>
                          <a:latin typeface="+mn-lt"/>
                          <a:cs typeface="Arial"/>
                        </a:rPr>
                        <a:t>risk </a:t>
                      </a:r>
                      <a:r>
                        <a:rPr sz="1400" dirty="0">
                          <a:solidFill>
                            <a:srgbClr val="231F20"/>
                          </a:solidFill>
                          <a:latin typeface="+mn-lt"/>
                          <a:cs typeface="Arial"/>
                        </a:rPr>
                        <a:t>of</a:t>
                      </a:r>
                      <a:r>
                        <a:rPr sz="1400" spc="-10" dirty="0">
                          <a:solidFill>
                            <a:srgbClr val="231F20"/>
                          </a:solidFill>
                          <a:latin typeface="+mn-lt"/>
                          <a:cs typeface="Arial"/>
                        </a:rPr>
                        <a:t> </a:t>
                      </a:r>
                      <a:r>
                        <a:rPr sz="1400" spc="-35" dirty="0">
                          <a:solidFill>
                            <a:srgbClr val="231F20"/>
                          </a:solidFill>
                          <a:latin typeface="+mn-lt"/>
                          <a:cs typeface="Arial"/>
                        </a:rPr>
                        <a:t>mortality,</a:t>
                      </a:r>
                      <a:r>
                        <a:rPr sz="1400" spc="-5" dirty="0">
                          <a:solidFill>
                            <a:srgbClr val="231F20"/>
                          </a:solidFill>
                          <a:latin typeface="+mn-lt"/>
                          <a:cs typeface="Arial"/>
                        </a:rPr>
                        <a:t> </a:t>
                      </a:r>
                      <a:r>
                        <a:rPr sz="1400" spc="-10" dirty="0">
                          <a:solidFill>
                            <a:srgbClr val="231F20"/>
                          </a:solidFill>
                          <a:latin typeface="+mn-lt"/>
                          <a:cs typeface="Arial"/>
                        </a:rPr>
                        <a:t>stroke</a:t>
                      </a:r>
                      <a:r>
                        <a:rPr lang="en-US" sz="1400" spc="-10" dirty="0">
                          <a:solidFill>
                            <a:srgbClr val="231F20"/>
                          </a:solidFill>
                          <a:latin typeface="+mn-lt"/>
                          <a:cs typeface="Arial"/>
                        </a:rPr>
                        <a:t>, </a:t>
                      </a:r>
                      <a:r>
                        <a:rPr sz="1400" spc="-25" dirty="0">
                          <a:solidFill>
                            <a:srgbClr val="231F20"/>
                          </a:solidFill>
                          <a:latin typeface="+mn-lt"/>
                          <a:cs typeface="Arial"/>
                        </a:rPr>
                        <a:t>systemic</a:t>
                      </a:r>
                      <a:r>
                        <a:rPr sz="1400" dirty="0">
                          <a:solidFill>
                            <a:srgbClr val="231F20"/>
                          </a:solidFill>
                          <a:latin typeface="+mn-lt"/>
                          <a:cs typeface="Arial"/>
                        </a:rPr>
                        <a:t> </a:t>
                      </a:r>
                      <a:r>
                        <a:rPr sz="1400" spc="-35" dirty="0">
                          <a:solidFill>
                            <a:srgbClr val="231F20"/>
                          </a:solidFill>
                          <a:latin typeface="+mn-lt"/>
                          <a:cs typeface="Arial"/>
                        </a:rPr>
                        <a:t>embolism,</a:t>
                      </a:r>
                      <a:r>
                        <a:rPr sz="1400" dirty="0">
                          <a:solidFill>
                            <a:srgbClr val="231F20"/>
                          </a:solidFill>
                          <a:latin typeface="+mn-lt"/>
                          <a:cs typeface="Arial"/>
                        </a:rPr>
                        <a:t> </a:t>
                      </a:r>
                      <a:r>
                        <a:rPr sz="1400" spc="-25" dirty="0">
                          <a:solidFill>
                            <a:srgbClr val="231F20"/>
                          </a:solidFill>
                          <a:latin typeface="+mn-lt"/>
                          <a:cs typeface="Arial"/>
                        </a:rPr>
                        <a:t>and</a:t>
                      </a:r>
                      <a:r>
                        <a:rPr sz="1400" spc="5" dirty="0">
                          <a:solidFill>
                            <a:srgbClr val="231F20"/>
                          </a:solidFill>
                          <a:latin typeface="+mn-lt"/>
                          <a:cs typeface="Arial"/>
                        </a:rPr>
                        <a:t> </a:t>
                      </a:r>
                      <a:r>
                        <a:rPr sz="1400" spc="-10" dirty="0">
                          <a:solidFill>
                            <a:srgbClr val="231F20"/>
                          </a:solidFill>
                          <a:latin typeface="+mn-lt"/>
                          <a:cs typeface="Arial"/>
                        </a:rPr>
                        <a:t>ICH.</a:t>
                      </a:r>
                      <a:r>
                        <a:rPr sz="1200" spc="-15" baseline="34722" dirty="0">
                          <a:solidFill>
                            <a:srgbClr val="231F20"/>
                          </a:solidFill>
                          <a:latin typeface="+mn-lt"/>
                          <a:cs typeface="Arial"/>
                        </a:rPr>
                        <a:t>1–7</a:t>
                      </a:r>
                      <a:endParaRPr sz="1200" baseline="34722" dirty="0">
                        <a:latin typeface="+mn-lt"/>
                        <a:cs typeface="Arial"/>
                      </a:endParaRPr>
                    </a:p>
                  </a:txBody>
                  <a:tcPr marL="0" marR="0" marT="23495"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tcPr>
                </a:tc>
                <a:extLst>
                  <a:ext uri="{0D108BD9-81ED-4DB2-BD59-A6C34878D82A}">
                    <a16:rowId xmlns:a16="http://schemas.microsoft.com/office/drawing/2014/main" val="10003"/>
                  </a:ext>
                </a:extLst>
              </a:tr>
              <a:tr h="781079">
                <a:tc>
                  <a:txBody>
                    <a:bodyPr/>
                    <a:lstStyle/>
                    <a:p>
                      <a:pPr algn="ctr">
                        <a:lnSpc>
                          <a:spcPct val="100000"/>
                        </a:lnSpc>
                      </a:pPr>
                      <a:r>
                        <a:rPr sz="1400" b="1" spc="-25" dirty="0">
                          <a:solidFill>
                            <a:schemeClr val="bg1"/>
                          </a:solidFill>
                          <a:latin typeface="+mn-lt"/>
                          <a:cs typeface="Gill Sans MT"/>
                        </a:rPr>
                        <a:t>2a</a:t>
                      </a:r>
                      <a:endParaRPr sz="1400" dirty="0">
                        <a:solidFill>
                          <a:schemeClr val="bg1"/>
                        </a:solidFill>
                        <a:latin typeface="+mn-lt"/>
                        <a:cs typeface="Gill Sans MT"/>
                      </a:endParaRPr>
                    </a:p>
                  </a:txBody>
                  <a:tcPr marL="0" marR="0" marT="0"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accent6"/>
                    </a:solidFill>
                  </a:tcPr>
                </a:tc>
                <a:tc>
                  <a:txBody>
                    <a:bodyPr/>
                    <a:lstStyle/>
                    <a:p>
                      <a:pPr algn="ctr">
                        <a:lnSpc>
                          <a:spcPct val="100000"/>
                        </a:lnSpc>
                      </a:pPr>
                      <a:r>
                        <a:rPr sz="1400" b="1" spc="-50" dirty="0">
                          <a:solidFill>
                            <a:schemeClr val="bg1"/>
                          </a:solidFill>
                          <a:latin typeface="+mn-lt"/>
                          <a:cs typeface="Gill Sans MT"/>
                        </a:rPr>
                        <a:t>A</a:t>
                      </a:r>
                      <a:endParaRPr sz="1400" dirty="0">
                        <a:solidFill>
                          <a:schemeClr val="bg1"/>
                        </a:solidFill>
                        <a:latin typeface="+mn-lt"/>
                        <a:cs typeface="Gill Sans MT"/>
                      </a:endParaRPr>
                    </a:p>
                  </a:txBody>
                  <a:tcPr marL="0" marR="0" marT="0"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rgbClr val="3E6FB6"/>
                    </a:solidFill>
                  </a:tcPr>
                </a:tc>
                <a:tc>
                  <a:txBody>
                    <a:bodyPr/>
                    <a:lstStyle/>
                    <a:p>
                      <a:pPr marL="396240" marR="94615" indent="-342900">
                        <a:lnSpc>
                          <a:spcPct val="107100"/>
                        </a:lnSpc>
                        <a:spcBef>
                          <a:spcPts val="185"/>
                        </a:spcBef>
                        <a:buFont typeface="+mj-lt"/>
                        <a:buAutoNum type="arabicPeriod" startAt="3"/>
                      </a:pPr>
                      <a:r>
                        <a:rPr sz="1400" spc="-40" dirty="0">
                          <a:solidFill>
                            <a:srgbClr val="231F20"/>
                          </a:solidFill>
                          <a:latin typeface="+mn-lt"/>
                          <a:cs typeface="Arial"/>
                        </a:rPr>
                        <a:t>For</a:t>
                      </a:r>
                      <a:r>
                        <a:rPr sz="1400" spc="-10" dirty="0">
                          <a:solidFill>
                            <a:srgbClr val="231F20"/>
                          </a:solidFill>
                          <a:latin typeface="+mn-lt"/>
                          <a:cs typeface="Arial"/>
                        </a:rPr>
                        <a:t> </a:t>
                      </a:r>
                      <a:r>
                        <a:rPr sz="1400" spc="-20" dirty="0">
                          <a:solidFill>
                            <a:srgbClr val="231F20"/>
                          </a:solidFill>
                          <a:latin typeface="+mn-lt"/>
                          <a:cs typeface="Arial"/>
                        </a:rPr>
                        <a:t>patients</a:t>
                      </a:r>
                      <a:r>
                        <a:rPr sz="1400" spc="-15" dirty="0">
                          <a:solidFill>
                            <a:srgbClr val="231F20"/>
                          </a:solidFill>
                          <a:latin typeface="+mn-lt"/>
                          <a:cs typeface="Arial"/>
                        </a:rPr>
                        <a:t> </a:t>
                      </a:r>
                      <a:r>
                        <a:rPr sz="1400" spc="-10" dirty="0">
                          <a:solidFill>
                            <a:srgbClr val="231F20"/>
                          </a:solidFill>
                          <a:latin typeface="+mn-lt"/>
                          <a:cs typeface="Arial"/>
                        </a:rPr>
                        <a:t>with </a:t>
                      </a:r>
                      <a:r>
                        <a:rPr sz="1400" dirty="0">
                          <a:solidFill>
                            <a:srgbClr val="231F20"/>
                          </a:solidFill>
                          <a:latin typeface="+mn-lt"/>
                          <a:cs typeface="Arial"/>
                        </a:rPr>
                        <a:t>AF</a:t>
                      </a:r>
                      <a:r>
                        <a:rPr sz="1400" spc="-15" dirty="0">
                          <a:solidFill>
                            <a:srgbClr val="231F20"/>
                          </a:solidFill>
                          <a:latin typeface="+mn-lt"/>
                          <a:cs typeface="Arial"/>
                        </a:rPr>
                        <a:t> </a:t>
                      </a:r>
                      <a:r>
                        <a:rPr sz="1400" spc="-25" dirty="0">
                          <a:solidFill>
                            <a:srgbClr val="231F20"/>
                          </a:solidFill>
                          <a:latin typeface="+mn-lt"/>
                          <a:cs typeface="Arial"/>
                        </a:rPr>
                        <a:t>and</a:t>
                      </a:r>
                      <a:r>
                        <a:rPr sz="1400" spc="-15" dirty="0">
                          <a:solidFill>
                            <a:srgbClr val="231F20"/>
                          </a:solidFill>
                          <a:latin typeface="+mn-lt"/>
                          <a:cs typeface="Arial"/>
                        </a:rPr>
                        <a:t> </a:t>
                      </a:r>
                      <a:r>
                        <a:rPr sz="1400" spc="-20" dirty="0">
                          <a:solidFill>
                            <a:srgbClr val="231F20"/>
                          </a:solidFill>
                          <a:latin typeface="+mn-lt"/>
                          <a:cs typeface="Arial"/>
                        </a:rPr>
                        <a:t>an</a:t>
                      </a:r>
                      <a:r>
                        <a:rPr sz="1400" spc="-15" dirty="0">
                          <a:solidFill>
                            <a:srgbClr val="231F20"/>
                          </a:solidFill>
                          <a:latin typeface="+mn-lt"/>
                          <a:cs typeface="Arial"/>
                        </a:rPr>
                        <a:t> </a:t>
                      </a:r>
                      <a:r>
                        <a:rPr sz="1400" spc="-25" dirty="0">
                          <a:solidFill>
                            <a:srgbClr val="231F20"/>
                          </a:solidFill>
                          <a:latin typeface="+mn-lt"/>
                          <a:cs typeface="Arial"/>
                        </a:rPr>
                        <a:t>estimated</a:t>
                      </a:r>
                      <a:r>
                        <a:rPr sz="1400" spc="-15" dirty="0">
                          <a:solidFill>
                            <a:srgbClr val="231F20"/>
                          </a:solidFill>
                          <a:latin typeface="+mn-lt"/>
                          <a:cs typeface="Arial"/>
                        </a:rPr>
                        <a:t> </a:t>
                      </a:r>
                      <a:r>
                        <a:rPr sz="1400" spc="-10" dirty="0">
                          <a:solidFill>
                            <a:srgbClr val="231F20"/>
                          </a:solidFill>
                          <a:latin typeface="+mn-lt"/>
                          <a:cs typeface="Arial"/>
                        </a:rPr>
                        <a:t>annua</a:t>
                      </a:r>
                      <a:r>
                        <a:rPr lang="en-US" sz="1400" spc="-10" dirty="0">
                          <a:solidFill>
                            <a:srgbClr val="231F20"/>
                          </a:solidFill>
                          <a:latin typeface="+mn-lt"/>
                          <a:cs typeface="Arial"/>
                        </a:rPr>
                        <a:t>l </a:t>
                      </a:r>
                      <a:r>
                        <a:rPr sz="1400" spc="-25" dirty="0">
                          <a:solidFill>
                            <a:srgbClr val="231F20"/>
                          </a:solidFill>
                          <a:latin typeface="+mn-lt"/>
                          <a:cs typeface="Arial"/>
                        </a:rPr>
                        <a:t>thromboembolic</a:t>
                      </a:r>
                      <a:r>
                        <a:rPr sz="1400" dirty="0">
                          <a:solidFill>
                            <a:srgbClr val="231F20"/>
                          </a:solidFill>
                          <a:latin typeface="+mn-lt"/>
                          <a:cs typeface="Arial"/>
                        </a:rPr>
                        <a:t> </a:t>
                      </a:r>
                      <a:r>
                        <a:rPr sz="1400" spc="-10" dirty="0">
                          <a:solidFill>
                            <a:srgbClr val="231F20"/>
                          </a:solidFill>
                          <a:latin typeface="+mn-lt"/>
                          <a:cs typeface="Arial"/>
                        </a:rPr>
                        <a:t>risk</a:t>
                      </a:r>
                      <a:r>
                        <a:rPr sz="1400" spc="5" dirty="0">
                          <a:solidFill>
                            <a:srgbClr val="231F20"/>
                          </a:solidFill>
                          <a:latin typeface="+mn-lt"/>
                          <a:cs typeface="Arial"/>
                        </a:rPr>
                        <a:t> </a:t>
                      </a:r>
                      <a:r>
                        <a:rPr sz="1400" dirty="0">
                          <a:solidFill>
                            <a:srgbClr val="231F20"/>
                          </a:solidFill>
                          <a:latin typeface="+mn-lt"/>
                          <a:cs typeface="Arial"/>
                        </a:rPr>
                        <a:t>of</a:t>
                      </a:r>
                      <a:r>
                        <a:rPr sz="1400" spc="5" dirty="0">
                          <a:solidFill>
                            <a:srgbClr val="231F20"/>
                          </a:solidFill>
                          <a:latin typeface="+mn-lt"/>
                          <a:cs typeface="Arial"/>
                        </a:rPr>
                        <a:t> </a:t>
                      </a:r>
                      <a:r>
                        <a:rPr lang="en-US" sz="1400" dirty="0">
                          <a:solidFill>
                            <a:srgbClr val="231F20"/>
                          </a:solidFill>
                          <a:latin typeface="+mn-lt"/>
                          <a:cs typeface="Symbol"/>
                        </a:rPr>
                        <a:t>≥ </a:t>
                      </a:r>
                      <a:r>
                        <a:rPr sz="1400" dirty="0">
                          <a:solidFill>
                            <a:srgbClr val="231F20"/>
                          </a:solidFill>
                          <a:latin typeface="+mn-lt"/>
                          <a:cs typeface="Arial"/>
                        </a:rPr>
                        <a:t>1%</a:t>
                      </a:r>
                      <a:r>
                        <a:rPr sz="1400" spc="5" dirty="0">
                          <a:solidFill>
                            <a:srgbClr val="231F20"/>
                          </a:solidFill>
                          <a:latin typeface="+mn-lt"/>
                          <a:cs typeface="Arial"/>
                        </a:rPr>
                        <a:t> </a:t>
                      </a:r>
                      <a:r>
                        <a:rPr sz="1400" spc="-10" dirty="0">
                          <a:solidFill>
                            <a:srgbClr val="231F20"/>
                          </a:solidFill>
                          <a:latin typeface="+mn-lt"/>
                          <a:cs typeface="Arial"/>
                        </a:rPr>
                        <a:t>but</a:t>
                      </a:r>
                      <a:r>
                        <a:rPr sz="1400" spc="5" dirty="0">
                          <a:solidFill>
                            <a:srgbClr val="231F20"/>
                          </a:solidFill>
                          <a:latin typeface="+mn-lt"/>
                          <a:cs typeface="Arial"/>
                        </a:rPr>
                        <a:t> </a:t>
                      </a:r>
                      <a:r>
                        <a:rPr sz="1400" dirty="0">
                          <a:solidFill>
                            <a:srgbClr val="231F20"/>
                          </a:solidFill>
                          <a:latin typeface="+mn-lt"/>
                          <a:cs typeface="Arial"/>
                        </a:rPr>
                        <a:t>&lt;</a:t>
                      </a:r>
                      <a:r>
                        <a:rPr lang="en-US" sz="1400" dirty="0">
                          <a:solidFill>
                            <a:srgbClr val="231F20"/>
                          </a:solidFill>
                          <a:latin typeface="+mn-lt"/>
                          <a:cs typeface="Arial"/>
                        </a:rPr>
                        <a:t> </a:t>
                      </a:r>
                      <a:r>
                        <a:rPr sz="1400" dirty="0">
                          <a:solidFill>
                            <a:srgbClr val="231F20"/>
                          </a:solidFill>
                          <a:latin typeface="+mn-lt"/>
                          <a:cs typeface="Arial"/>
                        </a:rPr>
                        <a:t>2%</a:t>
                      </a:r>
                      <a:r>
                        <a:rPr sz="1400" spc="5" dirty="0">
                          <a:solidFill>
                            <a:srgbClr val="231F20"/>
                          </a:solidFill>
                          <a:latin typeface="+mn-lt"/>
                          <a:cs typeface="Arial"/>
                        </a:rPr>
                        <a:t> </a:t>
                      </a:r>
                      <a:r>
                        <a:rPr sz="1400" spc="-20" dirty="0">
                          <a:solidFill>
                            <a:srgbClr val="231F20"/>
                          </a:solidFill>
                          <a:latin typeface="+mn-lt"/>
                          <a:cs typeface="Arial"/>
                        </a:rPr>
                        <a:t>per</a:t>
                      </a:r>
                      <a:r>
                        <a:rPr sz="1400" spc="5" dirty="0">
                          <a:solidFill>
                            <a:srgbClr val="231F20"/>
                          </a:solidFill>
                          <a:latin typeface="+mn-lt"/>
                          <a:cs typeface="Arial"/>
                        </a:rPr>
                        <a:t> </a:t>
                      </a:r>
                      <a:r>
                        <a:rPr sz="1400" spc="-20" dirty="0">
                          <a:solidFill>
                            <a:srgbClr val="231F20"/>
                          </a:solidFill>
                          <a:latin typeface="+mn-lt"/>
                          <a:cs typeface="Arial"/>
                        </a:rPr>
                        <a:t>yea</a:t>
                      </a:r>
                      <a:r>
                        <a:rPr lang="en-US" sz="1400" spc="-20" dirty="0">
                          <a:solidFill>
                            <a:srgbClr val="231F20"/>
                          </a:solidFill>
                          <a:latin typeface="+mn-lt"/>
                          <a:cs typeface="Arial"/>
                        </a:rPr>
                        <a:t>r </a:t>
                      </a:r>
                      <a:r>
                        <a:rPr sz="1400" spc="-30" dirty="0">
                          <a:solidFill>
                            <a:srgbClr val="231F20"/>
                          </a:solidFill>
                          <a:latin typeface="+mn-lt"/>
                          <a:cs typeface="Arial"/>
                        </a:rPr>
                        <a:t>(equivalent</a:t>
                      </a:r>
                      <a:r>
                        <a:rPr sz="1400" dirty="0">
                          <a:solidFill>
                            <a:srgbClr val="231F20"/>
                          </a:solidFill>
                          <a:latin typeface="+mn-lt"/>
                          <a:cs typeface="Arial"/>
                        </a:rPr>
                        <a:t> to </a:t>
                      </a:r>
                      <a:r>
                        <a:rPr sz="1400" spc="-10" dirty="0">
                          <a:solidFill>
                            <a:srgbClr val="231F20"/>
                          </a:solidFill>
                          <a:latin typeface="+mn-lt"/>
                          <a:cs typeface="Arial"/>
                        </a:rPr>
                        <a:t>CHA</a:t>
                      </a:r>
                      <a:r>
                        <a:rPr sz="1200" spc="-15" baseline="-34722" dirty="0">
                          <a:solidFill>
                            <a:srgbClr val="231F20"/>
                          </a:solidFill>
                          <a:latin typeface="+mn-lt"/>
                          <a:cs typeface="Arial"/>
                        </a:rPr>
                        <a:t>2</a:t>
                      </a:r>
                      <a:r>
                        <a:rPr sz="1400" spc="-10" dirty="0">
                          <a:solidFill>
                            <a:srgbClr val="231F20"/>
                          </a:solidFill>
                          <a:latin typeface="+mn-lt"/>
                          <a:cs typeface="Arial"/>
                        </a:rPr>
                        <a:t>DS</a:t>
                      </a:r>
                      <a:r>
                        <a:rPr sz="1200" spc="-15" baseline="-34722" dirty="0">
                          <a:solidFill>
                            <a:srgbClr val="231F20"/>
                          </a:solidFill>
                          <a:latin typeface="+mn-lt"/>
                          <a:cs typeface="Arial"/>
                        </a:rPr>
                        <a:t>2</a:t>
                      </a:r>
                      <a:r>
                        <a:rPr sz="1400" spc="-10" dirty="0">
                          <a:solidFill>
                            <a:srgbClr val="231F20"/>
                          </a:solidFill>
                          <a:latin typeface="+mn-lt"/>
                          <a:cs typeface="Arial"/>
                        </a:rPr>
                        <a:t>-</a:t>
                      </a:r>
                      <a:r>
                        <a:rPr sz="1400" spc="-40" dirty="0">
                          <a:solidFill>
                            <a:srgbClr val="231F20"/>
                          </a:solidFill>
                          <a:latin typeface="+mn-lt"/>
                          <a:cs typeface="Arial"/>
                        </a:rPr>
                        <a:t>VASc</a:t>
                      </a:r>
                      <a:r>
                        <a:rPr sz="1400" spc="5" dirty="0">
                          <a:solidFill>
                            <a:srgbClr val="231F20"/>
                          </a:solidFill>
                          <a:latin typeface="+mn-lt"/>
                          <a:cs typeface="Arial"/>
                        </a:rPr>
                        <a:t> </a:t>
                      </a:r>
                      <a:r>
                        <a:rPr sz="1400" spc="-25" dirty="0">
                          <a:solidFill>
                            <a:srgbClr val="231F20"/>
                          </a:solidFill>
                          <a:latin typeface="+mn-lt"/>
                          <a:cs typeface="Arial"/>
                        </a:rPr>
                        <a:t>score</a:t>
                      </a:r>
                      <a:r>
                        <a:rPr sz="1400" dirty="0">
                          <a:solidFill>
                            <a:srgbClr val="231F20"/>
                          </a:solidFill>
                          <a:latin typeface="+mn-lt"/>
                          <a:cs typeface="Arial"/>
                        </a:rPr>
                        <a:t> of</a:t>
                      </a:r>
                      <a:r>
                        <a:rPr sz="1400" spc="5" dirty="0">
                          <a:solidFill>
                            <a:srgbClr val="231F20"/>
                          </a:solidFill>
                          <a:latin typeface="+mn-lt"/>
                          <a:cs typeface="Arial"/>
                        </a:rPr>
                        <a:t> </a:t>
                      </a:r>
                      <a:r>
                        <a:rPr sz="1400" dirty="0">
                          <a:solidFill>
                            <a:srgbClr val="231F20"/>
                          </a:solidFill>
                          <a:latin typeface="+mn-lt"/>
                          <a:cs typeface="Arial"/>
                        </a:rPr>
                        <a:t>1 in </a:t>
                      </a:r>
                      <a:r>
                        <a:rPr sz="1400" spc="-25" dirty="0">
                          <a:solidFill>
                            <a:srgbClr val="231F20"/>
                          </a:solidFill>
                          <a:latin typeface="+mn-lt"/>
                          <a:cs typeface="Arial"/>
                        </a:rPr>
                        <a:t>me</a:t>
                      </a:r>
                      <a:r>
                        <a:rPr lang="en-US" sz="1400" spc="-25" dirty="0">
                          <a:solidFill>
                            <a:srgbClr val="231F20"/>
                          </a:solidFill>
                          <a:latin typeface="+mn-lt"/>
                          <a:cs typeface="Arial"/>
                        </a:rPr>
                        <a:t>n </a:t>
                      </a:r>
                      <a:r>
                        <a:rPr sz="1400" spc="-25" dirty="0">
                          <a:solidFill>
                            <a:srgbClr val="231F20"/>
                          </a:solidFill>
                          <a:latin typeface="+mn-lt"/>
                          <a:cs typeface="Arial"/>
                        </a:rPr>
                        <a:t>and</a:t>
                      </a:r>
                      <a:r>
                        <a:rPr sz="1400" dirty="0">
                          <a:solidFill>
                            <a:srgbClr val="231F20"/>
                          </a:solidFill>
                          <a:latin typeface="+mn-lt"/>
                          <a:cs typeface="Arial"/>
                        </a:rPr>
                        <a:t> 2 in </a:t>
                      </a:r>
                      <a:r>
                        <a:rPr sz="1400" spc="-35" dirty="0">
                          <a:solidFill>
                            <a:srgbClr val="231F20"/>
                          </a:solidFill>
                          <a:latin typeface="+mn-lt"/>
                          <a:cs typeface="Arial"/>
                        </a:rPr>
                        <a:t>women),</a:t>
                      </a:r>
                      <a:r>
                        <a:rPr sz="1400" dirty="0">
                          <a:solidFill>
                            <a:srgbClr val="231F20"/>
                          </a:solidFill>
                          <a:latin typeface="+mn-lt"/>
                          <a:cs typeface="Arial"/>
                        </a:rPr>
                        <a:t> </a:t>
                      </a:r>
                      <a:r>
                        <a:rPr sz="1400" spc="-25" dirty="0">
                          <a:solidFill>
                            <a:srgbClr val="231F20"/>
                          </a:solidFill>
                          <a:latin typeface="+mn-lt"/>
                          <a:cs typeface="Arial"/>
                        </a:rPr>
                        <a:t>anticoagulation</a:t>
                      </a:r>
                      <a:r>
                        <a:rPr sz="1400" dirty="0">
                          <a:solidFill>
                            <a:srgbClr val="231F20"/>
                          </a:solidFill>
                          <a:latin typeface="+mn-lt"/>
                          <a:cs typeface="Arial"/>
                        </a:rPr>
                        <a:t> is </a:t>
                      </a:r>
                      <a:r>
                        <a:rPr sz="1400" spc="-25" dirty="0">
                          <a:solidFill>
                            <a:srgbClr val="231F20"/>
                          </a:solidFill>
                          <a:latin typeface="+mn-lt"/>
                          <a:cs typeface="Arial"/>
                        </a:rPr>
                        <a:t>reasonable</a:t>
                      </a:r>
                      <a:r>
                        <a:rPr sz="1400" dirty="0">
                          <a:solidFill>
                            <a:srgbClr val="231F20"/>
                          </a:solidFill>
                          <a:latin typeface="+mn-lt"/>
                          <a:cs typeface="Arial"/>
                        </a:rPr>
                        <a:t> </a:t>
                      </a:r>
                      <a:r>
                        <a:rPr sz="1400" spc="-25" dirty="0">
                          <a:solidFill>
                            <a:srgbClr val="231F20"/>
                          </a:solidFill>
                          <a:latin typeface="+mn-lt"/>
                          <a:cs typeface="Arial"/>
                        </a:rPr>
                        <a:t>t</a:t>
                      </a:r>
                      <a:r>
                        <a:rPr lang="en-US" sz="1400" spc="-25" dirty="0">
                          <a:solidFill>
                            <a:srgbClr val="231F20"/>
                          </a:solidFill>
                          <a:latin typeface="+mn-lt"/>
                          <a:cs typeface="Arial"/>
                        </a:rPr>
                        <a:t>o </a:t>
                      </a:r>
                      <a:r>
                        <a:rPr sz="1400" spc="-25" dirty="0">
                          <a:solidFill>
                            <a:srgbClr val="231F20"/>
                          </a:solidFill>
                          <a:latin typeface="+mn-lt"/>
                          <a:cs typeface="Arial"/>
                        </a:rPr>
                        <a:t>prevent</a:t>
                      </a:r>
                      <a:r>
                        <a:rPr sz="1400" dirty="0">
                          <a:solidFill>
                            <a:srgbClr val="231F20"/>
                          </a:solidFill>
                          <a:latin typeface="+mn-lt"/>
                          <a:cs typeface="Arial"/>
                        </a:rPr>
                        <a:t> </a:t>
                      </a:r>
                      <a:r>
                        <a:rPr sz="1400" spc="-20" dirty="0">
                          <a:solidFill>
                            <a:srgbClr val="231F20"/>
                          </a:solidFill>
                          <a:latin typeface="+mn-lt"/>
                          <a:cs typeface="Arial"/>
                        </a:rPr>
                        <a:t>stroke</a:t>
                      </a:r>
                      <a:r>
                        <a:rPr sz="1400" dirty="0">
                          <a:solidFill>
                            <a:srgbClr val="231F20"/>
                          </a:solidFill>
                          <a:latin typeface="+mn-lt"/>
                          <a:cs typeface="Arial"/>
                        </a:rPr>
                        <a:t> </a:t>
                      </a:r>
                      <a:r>
                        <a:rPr sz="1400" spc="-25" dirty="0">
                          <a:solidFill>
                            <a:srgbClr val="231F20"/>
                          </a:solidFill>
                          <a:latin typeface="+mn-lt"/>
                          <a:cs typeface="Arial"/>
                        </a:rPr>
                        <a:t>and</a:t>
                      </a:r>
                      <a:r>
                        <a:rPr sz="1400" spc="5" dirty="0">
                          <a:solidFill>
                            <a:srgbClr val="231F20"/>
                          </a:solidFill>
                          <a:latin typeface="+mn-lt"/>
                          <a:cs typeface="Arial"/>
                        </a:rPr>
                        <a:t> </a:t>
                      </a:r>
                      <a:r>
                        <a:rPr sz="1400" spc="-25" dirty="0">
                          <a:solidFill>
                            <a:srgbClr val="231F20"/>
                          </a:solidFill>
                          <a:latin typeface="+mn-lt"/>
                          <a:cs typeface="Arial"/>
                        </a:rPr>
                        <a:t>systemic</a:t>
                      </a:r>
                      <a:r>
                        <a:rPr sz="1400" dirty="0">
                          <a:solidFill>
                            <a:srgbClr val="231F20"/>
                          </a:solidFill>
                          <a:latin typeface="+mn-lt"/>
                          <a:cs typeface="Arial"/>
                        </a:rPr>
                        <a:t> </a:t>
                      </a:r>
                      <a:r>
                        <a:rPr sz="1400" spc="-20" dirty="0">
                          <a:solidFill>
                            <a:srgbClr val="231F20"/>
                          </a:solidFill>
                          <a:latin typeface="+mn-lt"/>
                          <a:cs typeface="Arial"/>
                        </a:rPr>
                        <a:t>thromboembolism.</a:t>
                      </a:r>
                      <a:r>
                        <a:rPr sz="1200" spc="-30" baseline="34722" dirty="0">
                          <a:solidFill>
                            <a:srgbClr val="231F20"/>
                          </a:solidFill>
                          <a:latin typeface="+mn-lt"/>
                          <a:cs typeface="Arial"/>
                        </a:rPr>
                        <a:t>1,3</a:t>
                      </a:r>
                      <a:endParaRPr sz="1200" baseline="34722" dirty="0">
                        <a:latin typeface="+mn-lt"/>
                        <a:cs typeface="Arial"/>
                      </a:endParaRPr>
                    </a:p>
                  </a:txBody>
                  <a:tcPr marL="0" marR="0" marT="23495"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tcPr>
                </a:tc>
                <a:extLst>
                  <a:ext uri="{0D108BD9-81ED-4DB2-BD59-A6C34878D82A}">
                    <a16:rowId xmlns:a16="http://schemas.microsoft.com/office/drawing/2014/main" val="10004"/>
                  </a:ext>
                </a:extLst>
              </a:tr>
              <a:tr h="850339">
                <a:tc>
                  <a:txBody>
                    <a:bodyPr/>
                    <a:lstStyle/>
                    <a:p>
                      <a:pPr algn="ctr">
                        <a:lnSpc>
                          <a:spcPct val="100000"/>
                        </a:lnSpc>
                      </a:pPr>
                      <a:r>
                        <a:rPr lang="en-US" sz="1400" b="1" spc="-25" dirty="0">
                          <a:solidFill>
                            <a:schemeClr val="bg1"/>
                          </a:solidFill>
                          <a:latin typeface="+mn-lt"/>
                          <a:cs typeface="Gill Sans MT"/>
                        </a:rPr>
                        <a:t>3</a:t>
                      </a:r>
                      <a:r>
                        <a:rPr sz="1400" b="1" spc="-25" dirty="0">
                          <a:solidFill>
                            <a:schemeClr val="bg1"/>
                          </a:solidFill>
                          <a:latin typeface="+mn-lt"/>
                          <a:cs typeface="Gill Sans MT"/>
                        </a:rPr>
                        <a:t>:</a:t>
                      </a:r>
                      <a:endParaRPr sz="1400" dirty="0">
                        <a:solidFill>
                          <a:schemeClr val="bg1"/>
                        </a:solidFill>
                        <a:latin typeface="+mn-lt"/>
                        <a:cs typeface="Gill Sans MT"/>
                      </a:endParaRPr>
                    </a:p>
                    <a:p>
                      <a:pPr algn="ctr">
                        <a:lnSpc>
                          <a:spcPct val="100000"/>
                        </a:lnSpc>
                        <a:spcBef>
                          <a:spcPts val="60"/>
                        </a:spcBef>
                      </a:pPr>
                      <a:r>
                        <a:rPr sz="1400" b="1" spc="-20" dirty="0">
                          <a:solidFill>
                            <a:schemeClr val="bg1"/>
                          </a:solidFill>
                          <a:latin typeface="+mn-lt"/>
                          <a:cs typeface="Gill Sans MT"/>
                        </a:rPr>
                        <a:t>Harm</a:t>
                      </a:r>
                      <a:endParaRPr sz="1400" dirty="0">
                        <a:solidFill>
                          <a:schemeClr val="bg1"/>
                        </a:solidFill>
                        <a:latin typeface="+mn-lt"/>
                        <a:cs typeface="Gill Sans MT"/>
                      </a:endParaRPr>
                    </a:p>
                  </a:txBody>
                  <a:tcPr marL="0" marR="0" marT="100330"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accent6">
                        <a:lumMod val="50000"/>
                      </a:schemeClr>
                    </a:solidFill>
                  </a:tcPr>
                </a:tc>
                <a:tc>
                  <a:txBody>
                    <a:bodyPr/>
                    <a:lstStyle/>
                    <a:p>
                      <a:pPr algn="ctr">
                        <a:lnSpc>
                          <a:spcPct val="100000"/>
                        </a:lnSpc>
                      </a:pPr>
                      <a:r>
                        <a:rPr sz="1400" b="1" dirty="0">
                          <a:solidFill>
                            <a:schemeClr val="bg1"/>
                          </a:solidFill>
                          <a:latin typeface="+mn-lt"/>
                          <a:cs typeface="Gill Sans MT"/>
                        </a:rPr>
                        <a:t>B-</a:t>
                      </a:r>
                      <a:r>
                        <a:rPr sz="1400" b="1" spc="-50" dirty="0">
                          <a:solidFill>
                            <a:schemeClr val="bg1"/>
                          </a:solidFill>
                          <a:latin typeface="+mn-lt"/>
                          <a:cs typeface="Gill Sans MT"/>
                        </a:rPr>
                        <a:t>R</a:t>
                      </a:r>
                      <a:endParaRPr sz="1400" dirty="0">
                        <a:solidFill>
                          <a:schemeClr val="bg1"/>
                        </a:solidFill>
                        <a:latin typeface="+mn-lt"/>
                        <a:cs typeface="Gill Sans MT"/>
                      </a:endParaRPr>
                    </a:p>
                  </a:txBody>
                  <a:tcPr marL="0" marR="0" marT="0"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rgbClr val="649DD4"/>
                    </a:solidFill>
                  </a:tcPr>
                </a:tc>
                <a:tc>
                  <a:txBody>
                    <a:bodyPr/>
                    <a:lstStyle/>
                    <a:p>
                      <a:pPr marL="396240" marR="80010" indent="-342900">
                        <a:lnSpc>
                          <a:spcPct val="107200"/>
                        </a:lnSpc>
                        <a:spcBef>
                          <a:spcPts val="185"/>
                        </a:spcBef>
                        <a:buFont typeface="+mj-lt"/>
                        <a:buAutoNum type="arabicPeriod" startAt="4"/>
                      </a:pPr>
                      <a:r>
                        <a:rPr lang="en-US" sz="1400" spc="-20" dirty="0">
                          <a:solidFill>
                            <a:srgbClr val="231F20"/>
                          </a:solidFill>
                          <a:latin typeface="+mn-lt"/>
                          <a:cs typeface="Arial"/>
                        </a:rPr>
                        <a:t>I</a:t>
                      </a:r>
                      <a:r>
                        <a:rPr sz="1400" spc="-20" dirty="0">
                          <a:solidFill>
                            <a:srgbClr val="231F20"/>
                          </a:solidFill>
                          <a:latin typeface="+mn-lt"/>
                          <a:cs typeface="Arial"/>
                        </a:rPr>
                        <a:t>n patients</a:t>
                      </a:r>
                      <a:r>
                        <a:rPr sz="1400" spc="-25" dirty="0">
                          <a:solidFill>
                            <a:srgbClr val="231F20"/>
                          </a:solidFill>
                          <a:latin typeface="+mn-lt"/>
                          <a:cs typeface="Arial"/>
                        </a:rPr>
                        <a:t> </a:t>
                      </a:r>
                      <a:r>
                        <a:rPr sz="1400" spc="-10" dirty="0">
                          <a:solidFill>
                            <a:srgbClr val="231F20"/>
                          </a:solidFill>
                          <a:latin typeface="+mn-lt"/>
                          <a:cs typeface="Arial"/>
                        </a:rPr>
                        <a:t>with</a:t>
                      </a:r>
                      <a:r>
                        <a:rPr sz="1400" spc="-20" dirty="0">
                          <a:solidFill>
                            <a:srgbClr val="231F20"/>
                          </a:solidFill>
                          <a:latin typeface="+mn-lt"/>
                          <a:cs typeface="Arial"/>
                        </a:rPr>
                        <a:t> </a:t>
                      </a:r>
                      <a:r>
                        <a:rPr sz="1400" dirty="0">
                          <a:solidFill>
                            <a:srgbClr val="231F20"/>
                          </a:solidFill>
                          <a:latin typeface="+mn-lt"/>
                          <a:cs typeface="Arial"/>
                        </a:rPr>
                        <a:t>AF</a:t>
                      </a:r>
                      <a:r>
                        <a:rPr sz="1400" spc="-20" dirty="0">
                          <a:solidFill>
                            <a:srgbClr val="231F20"/>
                          </a:solidFill>
                          <a:latin typeface="+mn-lt"/>
                          <a:cs typeface="Arial"/>
                        </a:rPr>
                        <a:t> who are</a:t>
                      </a:r>
                      <a:r>
                        <a:rPr sz="1400" spc="-25" dirty="0">
                          <a:solidFill>
                            <a:srgbClr val="231F20"/>
                          </a:solidFill>
                          <a:latin typeface="+mn-lt"/>
                          <a:cs typeface="Arial"/>
                        </a:rPr>
                        <a:t> candidates</a:t>
                      </a:r>
                      <a:r>
                        <a:rPr sz="1400" spc="-20" dirty="0">
                          <a:solidFill>
                            <a:srgbClr val="231F20"/>
                          </a:solidFill>
                          <a:latin typeface="+mn-lt"/>
                          <a:cs typeface="Arial"/>
                        </a:rPr>
                        <a:t> </a:t>
                      </a:r>
                      <a:r>
                        <a:rPr sz="1400" dirty="0">
                          <a:solidFill>
                            <a:srgbClr val="231F20"/>
                          </a:solidFill>
                          <a:latin typeface="+mn-lt"/>
                          <a:cs typeface="Arial"/>
                        </a:rPr>
                        <a:t>for</a:t>
                      </a:r>
                      <a:r>
                        <a:rPr sz="1400" spc="-20" dirty="0">
                          <a:solidFill>
                            <a:srgbClr val="231F20"/>
                          </a:solidFill>
                          <a:latin typeface="+mn-lt"/>
                          <a:cs typeface="Arial"/>
                        </a:rPr>
                        <a:t> </a:t>
                      </a:r>
                      <a:r>
                        <a:rPr sz="1400" spc="-10" dirty="0">
                          <a:solidFill>
                            <a:srgbClr val="231F20"/>
                          </a:solidFill>
                          <a:latin typeface="+mn-lt"/>
                          <a:cs typeface="Arial"/>
                        </a:rPr>
                        <a:t>antico</a:t>
                      </a:r>
                      <a:r>
                        <a:rPr sz="1400" spc="-20" dirty="0">
                          <a:solidFill>
                            <a:srgbClr val="231F20"/>
                          </a:solidFill>
                          <a:latin typeface="+mn-lt"/>
                          <a:cs typeface="Arial"/>
                        </a:rPr>
                        <a:t>agulation</a:t>
                      </a:r>
                      <a:r>
                        <a:rPr sz="1400" spc="-15" dirty="0">
                          <a:solidFill>
                            <a:srgbClr val="231F20"/>
                          </a:solidFill>
                          <a:latin typeface="+mn-lt"/>
                          <a:cs typeface="Arial"/>
                        </a:rPr>
                        <a:t> </a:t>
                      </a:r>
                      <a:r>
                        <a:rPr sz="1400" spc="-25" dirty="0">
                          <a:solidFill>
                            <a:srgbClr val="231F20"/>
                          </a:solidFill>
                          <a:latin typeface="+mn-lt"/>
                          <a:cs typeface="Arial"/>
                        </a:rPr>
                        <a:t>and</a:t>
                      </a:r>
                      <a:r>
                        <a:rPr sz="1400" spc="-15" dirty="0">
                          <a:solidFill>
                            <a:srgbClr val="231F20"/>
                          </a:solidFill>
                          <a:latin typeface="+mn-lt"/>
                          <a:cs typeface="Arial"/>
                        </a:rPr>
                        <a:t> </a:t>
                      </a:r>
                      <a:r>
                        <a:rPr sz="1400" spc="-10" dirty="0">
                          <a:solidFill>
                            <a:srgbClr val="231F20"/>
                          </a:solidFill>
                          <a:latin typeface="+mn-lt"/>
                          <a:cs typeface="Arial"/>
                        </a:rPr>
                        <a:t>without </a:t>
                      </a:r>
                      <a:r>
                        <a:rPr sz="1400" spc="-20" dirty="0">
                          <a:solidFill>
                            <a:srgbClr val="231F20"/>
                          </a:solidFill>
                          <a:latin typeface="+mn-lt"/>
                          <a:cs typeface="Arial"/>
                        </a:rPr>
                        <a:t>an</a:t>
                      </a:r>
                      <a:r>
                        <a:rPr sz="1400" spc="-15" dirty="0">
                          <a:solidFill>
                            <a:srgbClr val="231F20"/>
                          </a:solidFill>
                          <a:latin typeface="+mn-lt"/>
                          <a:cs typeface="Arial"/>
                        </a:rPr>
                        <a:t> </a:t>
                      </a:r>
                      <a:r>
                        <a:rPr sz="1400" spc="-20" dirty="0">
                          <a:solidFill>
                            <a:srgbClr val="231F20"/>
                          </a:solidFill>
                          <a:latin typeface="+mn-lt"/>
                          <a:cs typeface="Arial"/>
                        </a:rPr>
                        <a:t>indication</a:t>
                      </a:r>
                      <a:r>
                        <a:rPr sz="1400" spc="-15" dirty="0">
                          <a:solidFill>
                            <a:srgbClr val="231F20"/>
                          </a:solidFill>
                          <a:latin typeface="+mn-lt"/>
                          <a:cs typeface="Arial"/>
                        </a:rPr>
                        <a:t> </a:t>
                      </a:r>
                      <a:r>
                        <a:rPr sz="1400" dirty="0">
                          <a:solidFill>
                            <a:srgbClr val="231F20"/>
                          </a:solidFill>
                          <a:latin typeface="+mn-lt"/>
                          <a:cs typeface="Arial"/>
                        </a:rPr>
                        <a:t>for</a:t>
                      </a:r>
                      <a:r>
                        <a:rPr sz="1400" spc="-10" dirty="0">
                          <a:solidFill>
                            <a:srgbClr val="231F20"/>
                          </a:solidFill>
                          <a:latin typeface="+mn-lt"/>
                          <a:cs typeface="Arial"/>
                        </a:rPr>
                        <a:t> </a:t>
                      </a:r>
                      <a:r>
                        <a:rPr sz="1400" spc="-20" dirty="0">
                          <a:solidFill>
                            <a:srgbClr val="231F20"/>
                          </a:solidFill>
                          <a:latin typeface="+mn-lt"/>
                          <a:cs typeface="Arial"/>
                        </a:rPr>
                        <a:t>antiplatelet</a:t>
                      </a:r>
                      <a:r>
                        <a:rPr lang="en-US" sz="1400" spc="-20" dirty="0">
                          <a:solidFill>
                            <a:srgbClr val="231F20"/>
                          </a:solidFill>
                          <a:latin typeface="+mn-lt"/>
                          <a:cs typeface="Arial"/>
                        </a:rPr>
                        <a:t> </a:t>
                      </a:r>
                      <a:r>
                        <a:rPr sz="1400" spc="-40" dirty="0">
                          <a:solidFill>
                            <a:srgbClr val="231F20"/>
                          </a:solidFill>
                          <a:latin typeface="+mn-lt"/>
                          <a:cs typeface="Arial"/>
                        </a:rPr>
                        <a:t>therapy,</a:t>
                      </a:r>
                      <a:r>
                        <a:rPr sz="1400" spc="-10" dirty="0">
                          <a:solidFill>
                            <a:srgbClr val="231F20"/>
                          </a:solidFill>
                          <a:latin typeface="+mn-lt"/>
                          <a:cs typeface="Arial"/>
                        </a:rPr>
                        <a:t> </a:t>
                      </a:r>
                      <a:r>
                        <a:rPr sz="1400" spc="-20" dirty="0">
                          <a:solidFill>
                            <a:srgbClr val="231F20"/>
                          </a:solidFill>
                          <a:latin typeface="+mn-lt"/>
                          <a:cs typeface="Arial"/>
                        </a:rPr>
                        <a:t>aspirin</a:t>
                      </a:r>
                      <a:r>
                        <a:rPr sz="1400" spc="-25" dirty="0">
                          <a:solidFill>
                            <a:srgbClr val="231F20"/>
                          </a:solidFill>
                          <a:latin typeface="+mn-lt"/>
                          <a:cs typeface="Arial"/>
                        </a:rPr>
                        <a:t> </a:t>
                      </a:r>
                      <a:r>
                        <a:rPr sz="1400" spc="-10" dirty="0">
                          <a:solidFill>
                            <a:srgbClr val="231F20"/>
                          </a:solidFill>
                          <a:latin typeface="+mn-lt"/>
                          <a:cs typeface="Arial"/>
                        </a:rPr>
                        <a:t>either</a:t>
                      </a:r>
                      <a:r>
                        <a:rPr sz="1400" spc="-15" dirty="0">
                          <a:solidFill>
                            <a:srgbClr val="231F20"/>
                          </a:solidFill>
                          <a:latin typeface="+mn-lt"/>
                          <a:cs typeface="Arial"/>
                        </a:rPr>
                        <a:t> </a:t>
                      </a:r>
                      <a:r>
                        <a:rPr sz="1400" spc="-20" dirty="0">
                          <a:solidFill>
                            <a:srgbClr val="231F20"/>
                          </a:solidFill>
                          <a:latin typeface="+mn-lt"/>
                          <a:cs typeface="Arial"/>
                        </a:rPr>
                        <a:t>alone</a:t>
                      </a:r>
                      <a:r>
                        <a:rPr sz="1400" spc="-15" dirty="0">
                          <a:solidFill>
                            <a:srgbClr val="231F20"/>
                          </a:solidFill>
                          <a:latin typeface="+mn-lt"/>
                          <a:cs typeface="Arial"/>
                        </a:rPr>
                        <a:t> </a:t>
                      </a:r>
                      <a:r>
                        <a:rPr sz="1400" dirty="0">
                          <a:solidFill>
                            <a:srgbClr val="231F20"/>
                          </a:solidFill>
                          <a:latin typeface="+mn-lt"/>
                          <a:cs typeface="Arial"/>
                        </a:rPr>
                        <a:t>or</a:t>
                      </a:r>
                      <a:r>
                        <a:rPr sz="1400" spc="-15" dirty="0">
                          <a:solidFill>
                            <a:srgbClr val="231F20"/>
                          </a:solidFill>
                          <a:latin typeface="+mn-lt"/>
                          <a:cs typeface="Arial"/>
                        </a:rPr>
                        <a:t> </a:t>
                      </a:r>
                      <a:r>
                        <a:rPr sz="1400" dirty="0">
                          <a:solidFill>
                            <a:srgbClr val="231F20"/>
                          </a:solidFill>
                          <a:latin typeface="+mn-lt"/>
                          <a:cs typeface="Arial"/>
                        </a:rPr>
                        <a:t>in</a:t>
                      </a:r>
                      <a:r>
                        <a:rPr sz="1400" spc="-15" dirty="0">
                          <a:solidFill>
                            <a:srgbClr val="231F20"/>
                          </a:solidFill>
                          <a:latin typeface="+mn-lt"/>
                          <a:cs typeface="Arial"/>
                        </a:rPr>
                        <a:t> </a:t>
                      </a:r>
                      <a:r>
                        <a:rPr sz="1400" spc="-25" dirty="0">
                          <a:solidFill>
                            <a:srgbClr val="231F20"/>
                          </a:solidFill>
                          <a:latin typeface="+mn-lt"/>
                          <a:cs typeface="Arial"/>
                        </a:rPr>
                        <a:t>combination</a:t>
                      </a:r>
                      <a:r>
                        <a:rPr sz="1400" spc="-15" dirty="0">
                          <a:solidFill>
                            <a:srgbClr val="231F20"/>
                          </a:solidFill>
                          <a:latin typeface="+mn-lt"/>
                          <a:cs typeface="Arial"/>
                        </a:rPr>
                        <a:t> </a:t>
                      </a:r>
                      <a:r>
                        <a:rPr sz="1400" spc="-25" dirty="0">
                          <a:solidFill>
                            <a:srgbClr val="231F20"/>
                          </a:solidFill>
                          <a:latin typeface="+mn-lt"/>
                          <a:cs typeface="Arial"/>
                        </a:rPr>
                        <a:t>with</a:t>
                      </a:r>
                      <a:r>
                        <a:rPr lang="en-US" sz="1400" spc="-25" dirty="0">
                          <a:solidFill>
                            <a:srgbClr val="231F20"/>
                          </a:solidFill>
                          <a:latin typeface="+mn-lt"/>
                          <a:cs typeface="Arial"/>
                        </a:rPr>
                        <a:t> c</a:t>
                      </a:r>
                      <a:r>
                        <a:rPr sz="1400" spc="-20" dirty="0">
                          <a:solidFill>
                            <a:srgbClr val="231F20"/>
                          </a:solidFill>
                          <a:latin typeface="+mn-lt"/>
                          <a:cs typeface="Arial"/>
                        </a:rPr>
                        <a:t>lopidogrel</a:t>
                      </a:r>
                      <a:r>
                        <a:rPr sz="1400" spc="10" dirty="0">
                          <a:solidFill>
                            <a:srgbClr val="231F20"/>
                          </a:solidFill>
                          <a:latin typeface="+mn-lt"/>
                          <a:cs typeface="Arial"/>
                        </a:rPr>
                        <a:t> </a:t>
                      </a:r>
                      <a:r>
                        <a:rPr sz="1400" spc="-30" dirty="0">
                          <a:solidFill>
                            <a:srgbClr val="231F20"/>
                          </a:solidFill>
                          <a:latin typeface="+mn-lt"/>
                          <a:cs typeface="Arial"/>
                        </a:rPr>
                        <a:t>as</a:t>
                      </a:r>
                      <a:r>
                        <a:rPr sz="1400" spc="10" dirty="0">
                          <a:solidFill>
                            <a:srgbClr val="231F20"/>
                          </a:solidFill>
                          <a:latin typeface="+mn-lt"/>
                          <a:cs typeface="Arial"/>
                        </a:rPr>
                        <a:t> </a:t>
                      </a:r>
                      <a:r>
                        <a:rPr sz="1400" spc="-20" dirty="0">
                          <a:solidFill>
                            <a:srgbClr val="231F20"/>
                          </a:solidFill>
                          <a:latin typeface="+mn-lt"/>
                          <a:cs typeface="Arial"/>
                        </a:rPr>
                        <a:t>an</a:t>
                      </a:r>
                      <a:r>
                        <a:rPr sz="1400" spc="15" dirty="0">
                          <a:solidFill>
                            <a:srgbClr val="231F20"/>
                          </a:solidFill>
                          <a:latin typeface="+mn-lt"/>
                          <a:cs typeface="Arial"/>
                        </a:rPr>
                        <a:t> </a:t>
                      </a:r>
                      <a:r>
                        <a:rPr sz="1400" spc="-25" dirty="0">
                          <a:solidFill>
                            <a:srgbClr val="231F20"/>
                          </a:solidFill>
                          <a:latin typeface="+mn-lt"/>
                          <a:cs typeface="Arial"/>
                        </a:rPr>
                        <a:t>alternative</a:t>
                      </a:r>
                      <a:r>
                        <a:rPr sz="1400" spc="10" dirty="0">
                          <a:solidFill>
                            <a:srgbClr val="231F20"/>
                          </a:solidFill>
                          <a:latin typeface="+mn-lt"/>
                          <a:cs typeface="Arial"/>
                        </a:rPr>
                        <a:t> </a:t>
                      </a:r>
                      <a:r>
                        <a:rPr sz="1400" dirty="0">
                          <a:solidFill>
                            <a:srgbClr val="231F20"/>
                          </a:solidFill>
                          <a:latin typeface="+mn-lt"/>
                          <a:cs typeface="Arial"/>
                        </a:rPr>
                        <a:t>to</a:t>
                      </a:r>
                      <a:r>
                        <a:rPr sz="1400" spc="15" dirty="0">
                          <a:solidFill>
                            <a:srgbClr val="231F20"/>
                          </a:solidFill>
                          <a:latin typeface="+mn-lt"/>
                          <a:cs typeface="Arial"/>
                        </a:rPr>
                        <a:t> </a:t>
                      </a:r>
                      <a:r>
                        <a:rPr sz="1400" spc="-25" dirty="0">
                          <a:solidFill>
                            <a:srgbClr val="231F20"/>
                          </a:solidFill>
                          <a:latin typeface="+mn-lt"/>
                          <a:cs typeface="Arial"/>
                        </a:rPr>
                        <a:t>anticoagulation</a:t>
                      </a:r>
                      <a:r>
                        <a:rPr sz="1400" spc="10" dirty="0">
                          <a:solidFill>
                            <a:srgbClr val="231F20"/>
                          </a:solidFill>
                          <a:latin typeface="+mn-lt"/>
                          <a:cs typeface="Arial"/>
                        </a:rPr>
                        <a:t> </a:t>
                      </a:r>
                      <a:r>
                        <a:rPr sz="1400" spc="-25" dirty="0">
                          <a:solidFill>
                            <a:srgbClr val="231F20"/>
                          </a:solidFill>
                          <a:latin typeface="+mn-lt"/>
                          <a:cs typeface="Arial"/>
                        </a:rPr>
                        <a:t>is</a:t>
                      </a:r>
                      <a:r>
                        <a:rPr lang="en-US" sz="1400" spc="-25" dirty="0">
                          <a:solidFill>
                            <a:srgbClr val="231F20"/>
                          </a:solidFill>
                          <a:latin typeface="+mn-lt"/>
                          <a:cs typeface="Arial"/>
                        </a:rPr>
                        <a:t> n</a:t>
                      </a:r>
                      <a:r>
                        <a:rPr sz="1400" spc="-10" dirty="0">
                          <a:solidFill>
                            <a:srgbClr val="231F20"/>
                          </a:solidFill>
                          <a:latin typeface="+mn-lt"/>
                          <a:cs typeface="Arial"/>
                        </a:rPr>
                        <a:t>ot </a:t>
                      </a:r>
                      <a:r>
                        <a:rPr sz="1400" spc="-30" dirty="0">
                          <a:solidFill>
                            <a:srgbClr val="231F20"/>
                          </a:solidFill>
                          <a:latin typeface="+mn-lt"/>
                          <a:cs typeface="Arial"/>
                        </a:rPr>
                        <a:t>recommended</a:t>
                      </a:r>
                      <a:r>
                        <a:rPr sz="1400" spc="-5" dirty="0">
                          <a:solidFill>
                            <a:srgbClr val="231F20"/>
                          </a:solidFill>
                          <a:latin typeface="+mn-lt"/>
                          <a:cs typeface="Arial"/>
                        </a:rPr>
                        <a:t> </a:t>
                      </a:r>
                      <a:r>
                        <a:rPr sz="1400" dirty="0">
                          <a:solidFill>
                            <a:srgbClr val="231F20"/>
                          </a:solidFill>
                          <a:latin typeface="+mn-lt"/>
                          <a:cs typeface="Arial"/>
                        </a:rPr>
                        <a:t>to</a:t>
                      </a:r>
                      <a:r>
                        <a:rPr sz="1400" spc="-10" dirty="0">
                          <a:solidFill>
                            <a:srgbClr val="231F20"/>
                          </a:solidFill>
                          <a:latin typeface="+mn-lt"/>
                          <a:cs typeface="Arial"/>
                        </a:rPr>
                        <a:t> </a:t>
                      </a:r>
                      <a:r>
                        <a:rPr sz="1400" spc="-20" dirty="0">
                          <a:solidFill>
                            <a:srgbClr val="231F20"/>
                          </a:solidFill>
                          <a:latin typeface="+mn-lt"/>
                          <a:cs typeface="Arial"/>
                        </a:rPr>
                        <a:t>reduce</a:t>
                      </a:r>
                      <a:r>
                        <a:rPr sz="1400" spc="-5" dirty="0">
                          <a:solidFill>
                            <a:srgbClr val="231F20"/>
                          </a:solidFill>
                          <a:latin typeface="+mn-lt"/>
                          <a:cs typeface="Arial"/>
                        </a:rPr>
                        <a:t> </a:t>
                      </a:r>
                      <a:r>
                        <a:rPr sz="1400" spc="-20" dirty="0">
                          <a:solidFill>
                            <a:srgbClr val="231F20"/>
                          </a:solidFill>
                          <a:latin typeface="+mn-lt"/>
                          <a:cs typeface="Arial"/>
                        </a:rPr>
                        <a:t>stroke</a:t>
                      </a:r>
                      <a:r>
                        <a:rPr sz="1400" spc="-5" dirty="0">
                          <a:solidFill>
                            <a:srgbClr val="231F20"/>
                          </a:solidFill>
                          <a:latin typeface="+mn-lt"/>
                          <a:cs typeface="Arial"/>
                        </a:rPr>
                        <a:t> </a:t>
                      </a:r>
                      <a:r>
                        <a:rPr sz="1400" spc="-10" dirty="0">
                          <a:solidFill>
                            <a:srgbClr val="231F20"/>
                          </a:solidFill>
                          <a:latin typeface="+mn-lt"/>
                          <a:cs typeface="Arial"/>
                        </a:rPr>
                        <a:t>risk.</a:t>
                      </a:r>
                      <a:r>
                        <a:rPr sz="1200" spc="-15" baseline="34722" dirty="0">
                          <a:solidFill>
                            <a:srgbClr val="231F20"/>
                          </a:solidFill>
                          <a:latin typeface="+mn-lt"/>
                          <a:cs typeface="Arial"/>
                        </a:rPr>
                        <a:t>8,9</a:t>
                      </a:r>
                      <a:endParaRPr sz="1200" baseline="34722" dirty="0">
                        <a:latin typeface="+mn-lt"/>
                        <a:cs typeface="Arial"/>
                      </a:endParaRPr>
                    </a:p>
                  </a:txBody>
                  <a:tcPr marL="0" marR="0" marT="23495"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tcPr>
                </a:tc>
                <a:extLst>
                  <a:ext uri="{0D108BD9-81ED-4DB2-BD59-A6C34878D82A}">
                    <a16:rowId xmlns:a16="http://schemas.microsoft.com/office/drawing/2014/main" val="10005"/>
                  </a:ext>
                </a:extLst>
              </a:tr>
              <a:tr h="595811">
                <a:tc>
                  <a:txBody>
                    <a:bodyPr/>
                    <a:lstStyle/>
                    <a:p>
                      <a:pPr marL="99060" algn="ctr">
                        <a:lnSpc>
                          <a:spcPct val="100000"/>
                        </a:lnSpc>
                        <a:spcBef>
                          <a:spcPts val="695"/>
                        </a:spcBef>
                      </a:pPr>
                      <a:r>
                        <a:rPr sz="1400" b="1" dirty="0">
                          <a:solidFill>
                            <a:schemeClr val="bg1"/>
                          </a:solidFill>
                          <a:latin typeface="+mn-lt"/>
                          <a:cs typeface="Gill Sans MT"/>
                        </a:rPr>
                        <a:t>3:</a:t>
                      </a:r>
                      <a:r>
                        <a:rPr sz="1400" b="1" spc="10" dirty="0">
                          <a:solidFill>
                            <a:schemeClr val="bg1"/>
                          </a:solidFill>
                          <a:latin typeface="+mn-lt"/>
                          <a:cs typeface="Gill Sans MT"/>
                        </a:rPr>
                        <a:t> </a:t>
                      </a:r>
                      <a:r>
                        <a:rPr sz="1400" b="1" spc="-35" dirty="0">
                          <a:solidFill>
                            <a:schemeClr val="bg1"/>
                          </a:solidFill>
                          <a:latin typeface="+mn-lt"/>
                          <a:cs typeface="Gill Sans MT"/>
                        </a:rPr>
                        <a:t>No</a:t>
                      </a:r>
                      <a:endParaRPr sz="1400" dirty="0">
                        <a:solidFill>
                          <a:schemeClr val="bg1"/>
                        </a:solidFill>
                        <a:latin typeface="+mn-lt"/>
                        <a:cs typeface="Gill Sans MT"/>
                      </a:endParaRPr>
                    </a:p>
                    <a:p>
                      <a:pPr marL="53975" algn="ctr">
                        <a:lnSpc>
                          <a:spcPct val="100000"/>
                        </a:lnSpc>
                        <a:spcBef>
                          <a:spcPts val="60"/>
                        </a:spcBef>
                      </a:pPr>
                      <a:r>
                        <a:rPr sz="1400" b="1" spc="-10" dirty="0">
                          <a:solidFill>
                            <a:schemeClr val="bg1"/>
                          </a:solidFill>
                          <a:latin typeface="+mn-lt"/>
                          <a:cs typeface="Gill Sans MT"/>
                        </a:rPr>
                        <a:t>Benefit</a:t>
                      </a:r>
                      <a:endParaRPr sz="1400" dirty="0">
                        <a:solidFill>
                          <a:schemeClr val="bg1"/>
                        </a:solidFill>
                        <a:latin typeface="+mn-lt"/>
                        <a:cs typeface="Gill Sans MT"/>
                      </a:endParaRPr>
                    </a:p>
                  </a:txBody>
                  <a:tcPr marL="0" marR="0" marT="88265"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accent6">
                        <a:lumMod val="50000"/>
                      </a:schemeClr>
                    </a:solidFill>
                  </a:tcPr>
                </a:tc>
                <a:tc>
                  <a:txBody>
                    <a:bodyPr/>
                    <a:lstStyle/>
                    <a:p>
                      <a:pPr algn="ctr">
                        <a:lnSpc>
                          <a:spcPct val="100000"/>
                        </a:lnSpc>
                      </a:pPr>
                      <a:r>
                        <a:rPr sz="1400" b="1" spc="-25" dirty="0">
                          <a:solidFill>
                            <a:schemeClr val="bg1"/>
                          </a:solidFill>
                          <a:latin typeface="+mn-lt"/>
                          <a:cs typeface="Gill Sans MT"/>
                        </a:rPr>
                        <a:t>B-NR</a:t>
                      </a:r>
                      <a:endParaRPr sz="1400" dirty="0">
                        <a:solidFill>
                          <a:schemeClr val="bg1"/>
                        </a:solidFill>
                        <a:latin typeface="+mn-lt"/>
                        <a:cs typeface="Gill Sans MT"/>
                      </a:endParaRPr>
                    </a:p>
                  </a:txBody>
                  <a:tcPr marL="0" marR="0" marT="43180"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rgbClr val="649DD4"/>
                    </a:solidFill>
                  </a:tcPr>
                </a:tc>
                <a:tc>
                  <a:txBody>
                    <a:bodyPr/>
                    <a:lstStyle/>
                    <a:p>
                      <a:pPr marL="396240" marR="64769" indent="-342900">
                        <a:lnSpc>
                          <a:spcPct val="107200"/>
                        </a:lnSpc>
                        <a:spcBef>
                          <a:spcPts val="185"/>
                        </a:spcBef>
                        <a:buFont typeface="+mj-lt"/>
                        <a:buAutoNum type="arabicPeriod" startAt="5"/>
                      </a:pPr>
                      <a:r>
                        <a:rPr sz="1400" spc="-20" dirty="0">
                          <a:solidFill>
                            <a:srgbClr val="231F20"/>
                          </a:solidFill>
                          <a:latin typeface="+mn-lt"/>
                          <a:cs typeface="Arial"/>
                        </a:rPr>
                        <a:t>In patients</a:t>
                      </a:r>
                      <a:r>
                        <a:rPr sz="1400" spc="-15" dirty="0">
                          <a:solidFill>
                            <a:srgbClr val="231F20"/>
                          </a:solidFill>
                          <a:latin typeface="+mn-lt"/>
                          <a:cs typeface="Arial"/>
                        </a:rPr>
                        <a:t> </a:t>
                      </a:r>
                      <a:r>
                        <a:rPr sz="1400" spc="-10" dirty="0">
                          <a:solidFill>
                            <a:srgbClr val="231F20"/>
                          </a:solidFill>
                          <a:latin typeface="+mn-lt"/>
                          <a:cs typeface="Arial"/>
                        </a:rPr>
                        <a:t>with</a:t>
                      </a:r>
                      <a:r>
                        <a:rPr sz="1400" spc="-20" dirty="0">
                          <a:solidFill>
                            <a:srgbClr val="231F20"/>
                          </a:solidFill>
                          <a:latin typeface="+mn-lt"/>
                          <a:cs typeface="Arial"/>
                        </a:rPr>
                        <a:t> </a:t>
                      </a:r>
                      <a:r>
                        <a:rPr sz="1400" dirty="0">
                          <a:solidFill>
                            <a:srgbClr val="231F20"/>
                          </a:solidFill>
                          <a:latin typeface="+mn-lt"/>
                          <a:cs typeface="Arial"/>
                        </a:rPr>
                        <a:t>AF</a:t>
                      </a:r>
                      <a:r>
                        <a:rPr sz="1400" spc="-20" dirty="0">
                          <a:solidFill>
                            <a:srgbClr val="231F20"/>
                          </a:solidFill>
                          <a:latin typeface="+mn-lt"/>
                          <a:cs typeface="Arial"/>
                        </a:rPr>
                        <a:t> </a:t>
                      </a:r>
                      <a:r>
                        <a:rPr sz="1400" spc="-10" dirty="0">
                          <a:solidFill>
                            <a:srgbClr val="231F20"/>
                          </a:solidFill>
                          <a:latin typeface="+mn-lt"/>
                          <a:cs typeface="Arial"/>
                        </a:rPr>
                        <a:t>without</a:t>
                      </a:r>
                      <a:r>
                        <a:rPr sz="1400" spc="-20" dirty="0">
                          <a:solidFill>
                            <a:srgbClr val="231F20"/>
                          </a:solidFill>
                          <a:latin typeface="+mn-lt"/>
                          <a:cs typeface="Arial"/>
                        </a:rPr>
                        <a:t> </a:t>
                      </a:r>
                      <a:r>
                        <a:rPr sz="1400" spc="-10" dirty="0">
                          <a:solidFill>
                            <a:srgbClr val="231F20"/>
                          </a:solidFill>
                          <a:latin typeface="+mn-lt"/>
                          <a:cs typeface="Arial"/>
                        </a:rPr>
                        <a:t>risk</a:t>
                      </a:r>
                      <a:r>
                        <a:rPr sz="1400" spc="-20" dirty="0">
                          <a:solidFill>
                            <a:srgbClr val="231F20"/>
                          </a:solidFill>
                          <a:latin typeface="+mn-lt"/>
                          <a:cs typeface="Arial"/>
                        </a:rPr>
                        <a:t> factors</a:t>
                      </a:r>
                      <a:r>
                        <a:rPr sz="1400" spc="-15" dirty="0">
                          <a:solidFill>
                            <a:srgbClr val="231F20"/>
                          </a:solidFill>
                          <a:latin typeface="+mn-lt"/>
                          <a:cs typeface="Arial"/>
                        </a:rPr>
                        <a:t> </a:t>
                      </a:r>
                      <a:r>
                        <a:rPr sz="1400" dirty="0">
                          <a:solidFill>
                            <a:srgbClr val="231F20"/>
                          </a:solidFill>
                          <a:latin typeface="+mn-lt"/>
                          <a:cs typeface="Arial"/>
                        </a:rPr>
                        <a:t>for</a:t>
                      </a:r>
                      <a:r>
                        <a:rPr sz="1400" spc="-20" dirty="0">
                          <a:solidFill>
                            <a:srgbClr val="231F20"/>
                          </a:solidFill>
                          <a:latin typeface="+mn-lt"/>
                          <a:cs typeface="Arial"/>
                        </a:rPr>
                        <a:t> </a:t>
                      </a:r>
                      <a:r>
                        <a:rPr sz="1400" spc="-10" dirty="0">
                          <a:solidFill>
                            <a:srgbClr val="231F20"/>
                          </a:solidFill>
                          <a:latin typeface="+mn-lt"/>
                          <a:cs typeface="Arial"/>
                        </a:rPr>
                        <a:t>stroke</a:t>
                      </a:r>
                      <a:r>
                        <a:rPr lang="en-US" sz="1400" spc="-10" dirty="0">
                          <a:solidFill>
                            <a:srgbClr val="231F20"/>
                          </a:solidFill>
                          <a:latin typeface="+mn-lt"/>
                          <a:cs typeface="Arial"/>
                        </a:rPr>
                        <a:t>, </a:t>
                      </a:r>
                      <a:r>
                        <a:rPr sz="1400" spc="-20" dirty="0">
                          <a:solidFill>
                            <a:srgbClr val="231F20"/>
                          </a:solidFill>
                          <a:latin typeface="+mn-lt"/>
                          <a:cs typeface="Arial"/>
                        </a:rPr>
                        <a:t>aspirin</a:t>
                      </a:r>
                      <a:r>
                        <a:rPr sz="1400" dirty="0">
                          <a:solidFill>
                            <a:srgbClr val="231F20"/>
                          </a:solidFill>
                          <a:latin typeface="+mn-lt"/>
                          <a:cs typeface="Arial"/>
                        </a:rPr>
                        <a:t> </a:t>
                      </a:r>
                      <a:r>
                        <a:rPr sz="1400" spc="-30" dirty="0">
                          <a:solidFill>
                            <a:srgbClr val="231F20"/>
                          </a:solidFill>
                          <a:latin typeface="+mn-lt"/>
                          <a:cs typeface="Arial"/>
                        </a:rPr>
                        <a:t>monotherapy</a:t>
                      </a:r>
                      <a:r>
                        <a:rPr sz="1400" dirty="0">
                          <a:solidFill>
                            <a:srgbClr val="231F20"/>
                          </a:solidFill>
                          <a:latin typeface="+mn-lt"/>
                          <a:cs typeface="Arial"/>
                        </a:rPr>
                        <a:t> for </a:t>
                      </a:r>
                      <a:r>
                        <a:rPr sz="1400" spc="-25" dirty="0">
                          <a:solidFill>
                            <a:srgbClr val="231F20"/>
                          </a:solidFill>
                          <a:latin typeface="+mn-lt"/>
                          <a:cs typeface="Arial"/>
                        </a:rPr>
                        <a:t>prevention</a:t>
                      </a:r>
                      <a:r>
                        <a:rPr sz="1400" spc="5" dirty="0">
                          <a:solidFill>
                            <a:srgbClr val="231F20"/>
                          </a:solidFill>
                          <a:latin typeface="+mn-lt"/>
                          <a:cs typeface="Arial"/>
                        </a:rPr>
                        <a:t> </a:t>
                      </a:r>
                      <a:r>
                        <a:rPr sz="1400" dirty="0">
                          <a:solidFill>
                            <a:srgbClr val="231F20"/>
                          </a:solidFill>
                          <a:latin typeface="+mn-lt"/>
                          <a:cs typeface="Arial"/>
                        </a:rPr>
                        <a:t>of </a:t>
                      </a:r>
                      <a:r>
                        <a:rPr sz="1400" spc="-30" dirty="0">
                          <a:solidFill>
                            <a:srgbClr val="231F20"/>
                          </a:solidFill>
                          <a:latin typeface="+mn-lt"/>
                          <a:cs typeface="Arial"/>
                        </a:rPr>
                        <a:t>thromboem</a:t>
                      </a:r>
                      <a:r>
                        <a:rPr sz="1400" spc="-10" dirty="0">
                          <a:solidFill>
                            <a:srgbClr val="231F20"/>
                          </a:solidFill>
                          <a:latin typeface="+mn-lt"/>
                          <a:cs typeface="Arial"/>
                        </a:rPr>
                        <a:t>bolic</a:t>
                      </a:r>
                      <a:r>
                        <a:rPr sz="1400" spc="-20" dirty="0">
                          <a:solidFill>
                            <a:srgbClr val="231F20"/>
                          </a:solidFill>
                          <a:latin typeface="+mn-lt"/>
                          <a:cs typeface="Arial"/>
                        </a:rPr>
                        <a:t> </a:t>
                      </a:r>
                      <a:r>
                        <a:rPr sz="1400" spc="-30" dirty="0">
                          <a:solidFill>
                            <a:srgbClr val="231F20"/>
                          </a:solidFill>
                          <a:latin typeface="+mn-lt"/>
                          <a:cs typeface="Arial"/>
                        </a:rPr>
                        <a:t>events</a:t>
                      </a:r>
                      <a:r>
                        <a:rPr sz="1400" spc="-20" dirty="0">
                          <a:solidFill>
                            <a:srgbClr val="231F20"/>
                          </a:solidFill>
                          <a:latin typeface="+mn-lt"/>
                          <a:cs typeface="Arial"/>
                        </a:rPr>
                        <a:t> </a:t>
                      </a:r>
                      <a:r>
                        <a:rPr sz="1400" dirty="0">
                          <a:solidFill>
                            <a:srgbClr val="231F20"/>
                          </a:solidFill>
                          <a:latin typeface="+mn-lt"/>
                          <a:cs typeface="Arial"/>
                        </a:rPr>
                        <a:t>is</a:t>
                      </a:r>
                      <a:r>
                        <a:rPr sz="1400" spc="-20" dirty="0">
                          <a:solidFill>
                            <a:srgbClr val="231F20"/>
                          </a:solidFill>
                          <a:latin typeface="+mn-lt"/>
                          <a:cs typeface="Arial"/>
                        </a:rPr>
                        <a:t> </a:t>
                      </a:r>
                      <a:r>
                        <a:rPr sz="1400" dirty="0">
                          <a:solidFill>
                            <a:srgbClr val="231F20"/>
                          </a:solidFill>
                          <a:latin typeface="+mn-lt"/>
                          <a:cs typeface="Arial"/>
                        </a:rPr>
                        <a:t>of</a:t>
                      </a:r>
                      <a:r>
                        <a:rPr sz="1400" spc="-15" dirty="0">
                          <a:solidFill>
                            <a:srgbClr val="231F20"/>
                          </a:solidFill>
                          <a:latin typeface="+mn-lt"/>
                          <a:cs typeface="Arial"/>
                        </a:rPr>
                        <a:t> </a:t>
                      </a:r>
                      <a:r>
                        <a:rPr sz="1400" spc="-10" dirty="0">
                          <a:solidFill>
                            <a:srgbClr val="231F20"/>
                          </a:solidFill>
                          <a:latin typeface="+mn-lt"/>
                          <a:cs typeface="Arial"/>
                        </a:rPr>
                        <a:t>no</a:t>
                      </a:r>
                      <a:r>
                        <a:rPr sz="1400" spc="-20" dirty="0">
                          <a:solidFill>
                            <a:srgbClr val="231F20"/>
                          </a:solidFill>
                          <a:latin typeface="+mn-lt"/>
                          <a:cs typeface="Arial"/>
                        </a:rPr>
                        <a:t> </a:t>
                      </a:r>
                      <a:r>
                        <a:rPr sz="1400" spc="-10" dirty="0">
                          <a:solidFill>
                            <a:srgbClr val="231F20"/>
                          </a:solidFill>
                          <a:latin typeface="+mn-lt"/>
                          <a:cs typeface="Arial"/>
                        </a:rPr>
                        <a:t>benefit.</a:t>
                      </a:r>
                      <a:r>
                        <a:rPr sz="1200" spc="-15" baseline="34722" dirty="0">
                          <a:solidFill>
                            <a:srgbClr val="231F20"/>
                          </a:solidFill>
                          <a:latin typeface="+mn-lt"/>
                          <a:cs typeface="Arial"/>
                        </a:rPr>
                        <a:t>10,11</a:t>
                      </a:r>
                      <a:endParaRPr sz="1200" baseline="34722" dirty="0">
                        <a:latin typeface="+mn-lt"/>
                        <a:cs typeface="Arial"/>
                      </a:endParaRPr>
                    </a:p>
                  </a:txBody>
                  <a:tcPr marL="0" marR="0" marT="23495"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tcPr>
                </a:tc>
                <a:extLst>
                  <a:ext uri="{0D108BD9-81ED-4DB2-BD59-A6C34878D82A}">
                    <a16:rowId xmlns:a16="http://schemas.microsoft.com/office/drawing/2014/main" val="10006"/>
                  </a:ext>
                </a:extLst>
              </a:tr>
            </a:tbl>
          </a:graphicData>
        </a:graphic>
      </p:graphicFrame>
      <p:sp>
        <p:nvSpPr>
          <p:cNvPr id="2" name="TextShape 1">
            <a:extLst>
              <a:ext uri="{FF2B5EF4-FFF2-40B4-BE49-F238E27FC236}">
                <a16:creationId xmlns:a16="http://schemas.microsoft.com/office/drawing/2014/main" id="{80F41C5C-5EBB-F747-F5E3-D8CCD6C4EEFB}"/>
              </a:ext>
            </a:extLst>
          </p:cNvPr>
          <p:cNvSpPr txBox="1"/>
          <p:nvPr/>
        </p:nvSpPr>
        <p:spPr>
          <a:xfrm>
            <a:off x="847725" y="6248400"/>
            <a:ext cx="8888458" cy="575310"/>
          </a:xfrm>
          <a:prstGeom prst="rect">
            <a:avLst/>
          </a:prstGeom>
          <a:noFill/>
          <a:ln>
            <a:noFill/>
          </a:ln>
        </p:spPr>
        <p:txBody>
          <a:bodyPr lIns="36000" tIns="46800" rIns="36000" bIns="46800" anchor="b" anchorCtr="1"/>
          <a:lstStyle/>
          <a:p>
            <a:r>
              <a:rPr lang="en-US" sz="1100" dirty="0">
                <a:solidFill>
                  <a:schemeClr val="tx1">
                    <a:lumMod val="50000"/>
                    <a:lumOff val="50000"/>
                  </a:schemeClr>
                </a:solidFill>
              </a:rPr>
              <a:t>AF, atrial fibrillation; COR, class of recommendation; DOAC, direct oral anticoagulant; ICH, intracranial hemorrhage; LOE, level of evidence; </a:t>
            </a:r>
          </a:p>
          <a:p>
            <a:r>
              <a:rPr lang="en-US" sz="1100" dirty="0" err="1">
                <a:solidFill>
                  <a:schemeClr val="tx1">
                    <a:lumMod val="50000"/>
                    <a:lumOff val="50000"/>
                  </a:schemeClr>
                </a:solidFill>
              </a:rPr>
              <a:t>Joglar</a:t>
            </a:r>
            <a:r>
              <a:rPr lang="en-US" sz="1100" dirty="0">
                <a:solidFill>
                  <a:schemeClr val="tx1">
                    <a:lumMod val="50000"/>
                    <a:lumOff val="50000"/>
                  </a:schemeClr>
                </a:solidFill>
              </a:rPr>
              <a:t> JA, et al. </a:t>
            </a:r>
            <a:r>
              <a:rPr lang="en-US" sz="1100" i="1" dirty="0">
                <a:solidFill>
                  <a:schemeClr val="tx1">
                    <a:lumMod val="50000"/>
                    <a:lumOff val="50000"/>
                  </a:schemeClr>
                </a:solidFill>
              </a:rPr>
              <a:t>Circulation</a:t>
            </a:r>
            <a:r>
              <a:rPr lang="en-US" sz="1100" dirty="0">
                <a:solidFill>
                  <a:schemeClr val="tx1">
                    <a:lumMod val="50000"/>
                    <a:lumOff val="50000"/>
                  </a:schemeClr>
                </a:solidFill>
              </a:rPr>
              <a:t>.2024;149(1):e1-e156.</a:t>
            </a:r>
          </a:p>
          <a:p>
            <a:r>
              <a:rPr lang="en-US" sz="1100" spc="-1" dirty="0">
                <a:solidFill>
                  <a:schemeClr val="tx1">
                    <a:lumMod val="50000"/>
                    <a:lumOff val="50000"/>
                  </a:schemeClr>
                </a:solidFill>
                <a:latin typeface="Arial"/>
              </a:rPr>
              <a:t>© 2023 by the American College of Cardiology Foundation and the American Heart Association, Inc.</a:t>
            </a:r>
          </a:p>
        </p:txBody>
      </p:sp>
      <p:sp>
        <p:nvSpPr>
          <p:cNvPr id="6" name="Title 1">
            <a:extLst>
              <a:ext uri="{FF2B5EF4-FFF2-40B4-BE49-F238E27FC236}">
                <a16:creationId xmlns:a16="http://schemas.microsoft.com/office/drawing/2014/main" id="{C6531341-02CB-C51B-B4E4-6531D05AE52E}"/>
              </a:ext>
            </a:extLst>
          </p:cNvPr>
          <p:cNvSpPr>
            <a:spLocks noGrp="1"/>
          </p:cNvSpPr>
          <p:nvPr>
            <p:ph type="title"/>
          </p:nvPr>
        </p:nvSpPr>
        <p:spPr>
          <a:xfrm>
            <a:off x="838200" y="171450"/>
            <a:ext cx="10515600" cy="753523"/>
          </a:xfrm>
        </p:spPr>
        <p:txBody>
          <a:bodyPr/>
          <a:lstStyle/>
          <a:p>
            <a:r>
              <a:rPr lang="en-US" sz="3600" b="1" spc="-10" dirty="0">
                <a:solidFill>
                  <a:schemeClr val="accent1"/>
                </a:solidFill>
                <a:latin typeface="+mn-lt"/>
                <a:cs typeface="Gill Sans MT"/>
              </a:rPr>
              <a:t>Antithrombotic</a:t>
            </a:r>
            <a:r>
              <a:rPr lang="en-US" sz="3600" b="1" spc="60" dirty="0">
                <a:solidFill>
                  <a:schemeClr val="accent1"/>
                </a:solidFill>
                <a:latin typeface="+mn-lt"/>
                <a:cs typeface="Gill Sans MT"/>
              </a:rPr>
              <a:t> </a:t>
            </a:r>
            <a:r>
              <a:rPr lang="en-US" sz="3600" b="1" spc="-10" dirty="0">
                <a:solidFill>
                  <a:schemeClr val="accent1"/>
                </a:solidFill>
                <a:latin typeface="+mn-lt"/>
                <a:cs typeface="Gill Sans MT"/>
              </a:rPr>
              <a:t>Therapy</a:t>
            </a:r>
            <a:endParaRPr lang="en-US" dirty="0">
              <a:latin typeface="+mn-lt"/>
            </a:endParaRPr>
          </a:p>
        </p:txBody>
      </p:sp>
    </p:spTree>
    <p:extLst>
      <p:ext uri="{BB962C8B-B14F-4D97-AF65-F5344CB8AC3E}">
        <p14:creationId xmlns:p14="http://schemas.microsoft.com/office/powerpoint/2010/main" val="3149974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Main graphic">
            <a:extLst>
              <a:ext uri="{FF2B5EF4-FFF2-40B4-BE49-F238E27FC236}">
                <a16:creationId xmlns:a16="http://schemas.microsoft.com/office/drawing/2014/main" id="{82AA2E0A-5FF7-6067-72BA-E92F9405634E}"/>
              </a:ext>
            </a:extLst>
          </p:cNvPr>
          <p:cNvPicPr>
            <a:picLocks noChangeAspect="1"/>
          </p:cNvPicPr>
          <p:nvPr/>
        </p:nvPicPr>
        <p:blipFill>
          <a:blip r:embed="rId2"/>
          <a:stretch/>
        </p:blipFill>
        <p:spPr>
          <a:xfrm>
            <a:off x="3430702" y="1235244"/>
            <a:ext cx="5330595" cy="5121106"/>
          </a:xfrm>
          <a:prstGeom prst="rect">
            <a:avLst/>
          </a:prstGeom>
          <a:ln>
            <a:noFill/>
          </a:ln>
        </p:spPr>
      </p:pic>
      <p:sp>
        <p:nvSpPr>
          <p:cNvPr id="2" name="Title 1">
            <a:extLst>
              <a:ext uri="{FF2B5EF4-FFF2-40B4-BE49-F238E27FC236}">
                <a16:creationId xmlns:a16="http://schemas.microsoft.com/office/drawing/2014/main" id="{297FEC61-C604-4EF6-A7D0-B5933E80159F}"/>
              </a:ext>
            </a:extLst>
          </p:cNvPr>
          <p:cNvSpPr>
            <a:spLocks noGrp="1"/>
          </p:cNvSpPr>
          <p:nvPr>
            <p:ph type="title"/>
          </p:nvPr>
        </p:nvSpPr>
        <p:spPr/>
        <p:txBody>
          <a:bodyPr/>
          <a:lstStyle/>
          <a:p>
            <a:r>
              <a:rPr lang="en-US" spc="-10" dirty="0">
                <a:latin typeface="+mn-lt"/>
                <a:cs typeface="Gill Sans MT"/>
              </a:rPr>
              <a:t>Antithrombotic</a:t>
            </a:r>
            <a:r>
              <a:rPr lang="en-US" spc="60" dirty="0">
                <a:latin typeface="+mn-lt"/>
                <a:cs typeface="Gill Sans MT"/>
              </a:rPr>
              <a:t> </a:t>
            </a:r>
            <a:r>
              <a:rPr lang="en-US" spc="-10" dirty="0">
                <a:latin typeface="+mn-lt"/>
                <a:cs typeface="Gill Sans MT"/>
              </a:rPr>
              <a:t>Options in Patients with AF</a:t>
            </a:r>
            <a:endParaRPr lang="en-US" dirty="0">
              <a:latin typeface="+mn-lt"/>
            </a:endParaRPr>
          </a:p>
        </p:txBody>
      </p:sp>
      <p:sp>
        <p:nvSpPr>
          <p:cNvPr id="4" name="Footer Placeholder 3">
            <a:extLst>
              <a:ext uri="{FF2B5EF4-FFF2-40B4-BE49-F238E27FC236}">
                <a16:creationId xmlns:a16="http://schemas.microsoft.com/office/drawing/2014/main" id="{5D561A52-1127-45C3-8AA3-E28929B04E37}"/>
              </a:ext>
            </a:extLst>
          </p:cNvPr>
          <p:cNvSpPr>
            <a:spLocks noGrp="1"/>
          </p:cNvSpPr>
          <p:nvPr>
            <p:ph type="ftr" sz="quarter" idx="3"/>
          </p:nvPr>
        </p:nvSpPr>
        <p:spPr>
          <a:xfrm>
            <a:off x="838200" y="6356350"/>
            <a:ext cx="8895348" cy="365125"/>
          </a:xfrm>
        </p:spPr>
        <p:txBody>
          <a:bodyPr/>
          <a:lstStyle/>
          <a:p>
            <a:r>
              <a:rPr lang="en-US" sz="1000" dirty="0" err="1">
                <a:solidFill>
                  <a:schemeClr val="tx1">
                    <a:lumMod val="50000"/>
                    <a:lumOff val="50000"/>
                  </a:schemeClr>
                </a:solidFill>
              </a:rPr>
              <a:t>Joglar</a:t>
            </a:r>
            <a:r>
              <a:rPr lang="en-US" sz="1000" dirty="0">
                <a:solidFill>
                  <a:schemeClr val="tx1">
                    <a:lumMod val="50000"/>
                    <a:lumOff val="50000"/>
                  </a:schemeClr>
                </a:solidFill>
              </a:rPr>
              <a:t> JA, et al. </a:t>
            </a:r>
            <a:r>
              <a:rPr lang="en-US" sz="1000" i="1" dirty="0">
                <a:solidFill>
                  <a:schemeClr val="tx1">
                    <a:lumMod val="50000"/>
                    <a:lumOff val="50000"/>
                  </a:schemeClr>
                </a:solidFill>
              </a:rPr>
              <a:t>Circulation</a:t>
            </a:r>
            <a:r>
              <a:rPr lang="en-US" sz="1000" dirty="0">
                <a:solidFill>
                  <a:schemeClr val="tx1">
                    <a:lumMod val="50000"/>
                    <a:lumOff val="50000"/>
                  </a:schemeClr>
                </a:solidFill>
              </a:rPr>
              <a:t>.2024;149(1):e1-e156.</a:t>
            </a:r>
            <a:endParaRPr lang="en-US" sz="1000" spc="-1" dirty="0">
              <a:solidFill>
                <a:schemeClr val="tx1">
                  <a:lumMod val="50000"/>
                  <a:lumOff val="50000"/>
                </a:schemeClr>
              </a:solidFill>
              <a:latin typeface="Arial"/>
            </a:endParaRPr>
          </a:p>
          <a:p>
            <a:r>
              <a:rPr lang="en-US" sz="1000" spc="-1" dirty="0">
                <a:solidFill>
                  <a:schemeClr val="tx1">
                    <a:lumMod val="50000"/>
                    <a:lumOff val="50000"/>
                  </a:schemeClr>
                </a:solidFill>
                <a:latin typeface="Arial"/>
              </a:rPr>
              <a:t>© 2023 by the American College of Cardiology Foundation and the American Heart Association, Inc.</a:t>
            </a:r>
          </a:p>
        </p:txBody>
      </p:sp>
    </p:spTree>
    <p:extLst>
      <p:ext uri="{BB962C8B-B14F-4D97-AF65-F5344CB8AC3E}">
        <p14:creationId xmlns:p14="http://schemas.microsoft.com/office/powerpoint/2010/main" val="34219763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DC52CB23-A893-F3BC-7EE2-D977C82AA838}"/>
              </a:ext>
            </a:extLst>
          </p:cNvPr>
          <p:cNvSpPr/>
          <p:nvPr/>
        </p:nvSpPr>
        <p:spPr>
          <a:xfrm>
            <a:off x="-1" y="0"/>
            <a:ext cx="12192000" cy="6858000"/>
          </a:xfrm>
          <a:prstGeom prst="rect">
            <a:avLst/>
          </a:prstGeom>
          <a:solidFill>
            <a:srgbClr val="009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7" name="Graphic 16" descr="User with solid fill">
            <a:extLst>
              <a:ext uri="{FF2B5EF4-FFF2-40B4-BE49-F238E27FC236}">
                <a16:creationId xmlns:a16="http://schemas.microsoft.com/office/drawing/2014/main" id="{74847793-B893-A93A-FFCC-6C95F2C9FE22}"/>
              </a:ext>
            </a:extLst>
          </p:cNvPr>
          <p:cNvPicPr>
            <a:picLocks noChangeAspect="1"/>
          </p:cNvPicPr>
          <p:nvPr/>
        </p:nvPicPr>
        <p:blipFill rotWithShape="1">
          <a:blip r:embed="rId3">
            <a:extLst>
              <a:ext uri="{96DAC541-7B7A-43D3-8B79-37D633B846F1}">
                <asvg:svgBlip xmlns:asvg="http://schemas.microsoft.com/office/drawing/2016/SVG/main" r:embed="rId4"/>
              </a:ext>
            </a:extLst>
          </a:blip>
          <a:srcRect l="28418" t="35016" r="44861" b="50079"/>
          <a:stretch/>
        </p:blipFill>
        <p:spPr>
          <a:xfrm>
            <a:off x="6250613" y="0"/>
            <a:ext cx="5941387" cy="3314044"/>
          </a:xfrm>
          <a:prstGeom prst="rect">
            <a:avLst/>
          </a:prstGeom>
        </p:spPr>
      </p:pic>
      <p:sp>
        <p:nvSpPr>
          <p:cNvPr id="7" name="TextBox 6">
            <a:extLst>
              <a:ext uri="{FF2B5EF4-FFF2-40B4-BE49-F238E27FC236}">
                <a16:creationId xmlns:a16="http://schemas.microsoft.com/office/drawing/2014/main" id="{FD65D34E-012D-57F2-01D9-E33429ED2AC6}"/>
              </a:ext>
            </a:extLst>
          </p:cNvPr>
          <p:cNvSpPr txBox="1"/>
          <p:nvPr/>
        </p:nvSpPr>
        <p:spPr>
          <a:xfrm>
            <a:off x="870978" y="550718"/>
            <a:ext cx="7793520" cy="13234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Looking for more resources </a:t>
            </a:r>
            <a:b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on this topic?</a:t>
            </a:r>
          </a:p>
        </p:txBody>
      </p:sp>
      <p:pic>
        <p:nvPicPr>
          <p:cNvPr id="18" name="Graphic 17" descr="User with solid fill">
            <a:extLst>
              <a:ext uri="{FF2B5EF4-FFF2-40B4-BE49-F238E27FC236}">
                <a16:creationId xmlns:a16="http://schemas.microsoft.com/office/drawing/2014/main" id="{5C24E54E-14AB-F843-0853-616E04BAE910}"/>
              </a:ext>
            </a:extLst>
          </p:cNvPr>
          <p:cNvPicPr>
            <a:picLocks noChangeAspect="1"/>
          </p:cNvPicPr>
          <p:nvPr/>
        </p:nvPicPr>
        <p:blipFill rotWithShape="1">
          <a:blip r:embed="rId5">
            <a:extLst>
              <a:ext uri="{96DAC541-7B7A-43D3-8B79-37D633B846F1}">
                <asvg:svgBlip xmlns:asvg="http://schemas.microsoft.com/office/drawing/2016/SVG/main" r:embed="rId6"/>
              </a:ext>
            </a:extLst>
          </a:blip>
          <a:srcRect l="28418" t="41261" r="53427" b="50079"/>
          <a:stretch/>
        </p:blipFill>
        <p:spPr>
          <a:xfrm flipH="1" flipV="1">
            <a:off x="-1" y="3543956"/>
            <a:ext cx="6948177" cy="3314044"/>
          </a:xfrm>
          <a:prstGeom prst="rect">
            <a:avLst/>
          </a:prstGeom>
        </p:spPr>
      </p:pic>
      <p:sp>
        <p:nvSpPr>
          <p:cNvPr id="2" name="TextBox 1">
            <a:hlinkClick r:id="rId7" tooltip="MedEd On The Go"/>
            <a:extLst>
              <a:ext uri="{FF2B5EF4-FFF2-40B4-BE49-F238E27FC236}">
                <a16:creationId xmlns:a16="http://schemas.microsoft.com/office/drawing/2014/main" id="{624C7CEC-6FAA-E8C2-47BA-84734D0A035F}"/>
              </a:ext>
            </a:extLst>
          </p:cNvPr>
          <p:cNvSpPr txBox="1"/>
          <p:nvPr/>
        </p:nvSpPr>
        <p:spPr>
          <a:xfrm>
            <a:off x="870978" y="5018509"/>
            <a:ext cx="6077198" cy="1152465"/>
          </a:xfrm>
          <a:prstGeom prst="roundRect">
            <a:avLst>
              <a:gd name="adj" fmla="val 48137"/>
            </a:avLst>
          </a:prstGeom>
          <a:solidFill>
            <a:schemeClr val="bg1"/>
          </a:solidFill>
          <a:ln>
            <a:noFill/>
          </a:ln>
          <a:effectLst/>
        </p:spPr>
        <p:txBody>
          <a:bodyPr wrap="square" tIns="182880" bIns="9144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hlinkClick r:id="rId8" tooltip="Visit us now!"/>
              </a:rPr>
              <a:t>www.MedEdOTG.com</a:t>
            </a:r>
            <a:endPar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endParaRPr>
          </a:p>
        </p:txBody>
      </p:sp>
      <p:sp>
        <p:nvSpPr>
          <p:cNvPr id="3" name="TextBox 2">
            <a:extLst>
              <a:ext uri="{FF2B5EF4-FFF2-40B4-BE49-F238E27FC236}">
                <a16:creationId xmlns:a16="http://schemas.microsoft.com/office/drawing/2014/main" id="{C54A7D02-C060-E473-59D6-ABDD4DCC19A6}"/>
              </a:ext>
            </a:extLst>
          </p:cNvPr>
          <p:cNvSpPr txBox="1"/>
          <p:nvPr/>
        </p:nvSpPr>
        <p:spPr>
          <a:xfrm>
            <a:off x="870979" y="2424875"/>
            <a:ext cx="4310622" cy="203132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CME/CE in minutes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Congress highlights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Late-breaking data</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Quizzes</a:t>
            </a:r>
          </a:p>
        </p:txBody>
      </p:sp>
      <p:sp>
        <p:nvSpPr>
          <p:cNvPr id="8" name="TextBox 7">
            <a:extLst>
              <a:ext uri="{FF2B5EF4-FFF2-40B4-BE49-F238E27FC236}">
                <a16:creationId xmlns:a16="http://schemas.microsoft.com/office/drawing/2014/main" id="{531AC232-9957-4A51-B937-C4AB6A46FA92}"/>
              </a:ext>
            </a:extLst>
          </p:cNvPr>
          <p:cNvSpPr txBox="1"/>
          <p:nvPr/>
        </p:nvSpPr>
        <p:spPr>
          <a:xfrm>
            <a:off x="5058796" y="2424875"/>
            <a:ext cx="5225023" cy="150810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Webinars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In-person events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Slides &amp; resources</a:t>
            </a:r>
          </a:p>
        </p:txBody>
      </p:sp>
      <p:pic>
        <p:nvPicPr>
          <p:cNvPr id="10" name="Graphic 9">
            <a:extLst>
              <a:ext uri="{FF2B5EF4-FFF2-40B4-BE49-F238E27FC236}">
                <a16:creationId xmlns:a16="http://schemas.microsoft.com/office/drawing/2014/main" id="{93E4D248-876E-0145-581A-20C841F43DE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036699" y="446062"/>
            <a:ext cx="2494241" cy="1255751"/>
          </a:xfrm>
          <a:prstGeom prst="rect">
            <a:avLst/>
          </a:prstGeom>
        </p:spPr>
      </p:pic>
    </p:spTree>
    <p:extLst>
      <p:ext uri="{BB962C8B-B14F-4D97-AF65-F5344CB8AC3E}">
        <p14:creationId xmlns:p14="http://schemas.microsoft.com/office/powerpoint/2010/main" val="2405816164"/>
      </p:ext>
    </p:extLst>
  </p:cSld>
  <p:clrMapOvr>
    <a:masterClrMapping/>
  </p:clrMapOvr>
</p:sld>
</file>

<file path=ppt/theme/theme1.xml><?xml version="1.0" encoding="utf-8"?>
<a:theme xmlns:a="http://schemas.openxmlformats.org/drawingml/2006/main" name="DHOTG23">
  <a:themeElements>
    <a:clrScheme name="DHOTG -OFFICIAL-FINAL">
      <a:dk1>
        <a:srgbClr val="000000"/>
      </a:dk1>
      <a:lt1>
        <a:sysClr val="window" lastClr="FFFFFF"/>
      </a:lt1>
      <a:dk2>
        <a:srgbClr val="373648"/>
      </a:dk2>
      <a:lt2>
        <a:srgbClr val="F3F3F3"/>
      </a:lt2>
      <a:accent1>
        <a:srgbClr val="00539B"/>
      </a:accent1>
      <a:accent2>
        <a:srgbClr val="001A57"/>
      </a:accent2>
      <a:accent3>
        <a:srgbClr val="0736A4"/>
      </a:accent3>
      <a:accent4>
        <a:srgbClr val="005587"/>
      </a:accent4>
      <a:accent5>
        <a:srgbClr val="0577B1"/>
      </a:accent5>
      <a:accent6>
        <a:srgbClr val="339898"/>
      </a:accent6>
      <a:hlink>
        <a:srgbClr val="00539B"/>
      </a:hlink>
      <a:folHlink>
        <a:srgbClr val="66666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3" id="{4F8807A5-9D20-CA40-B22D-639EC824FF87}" vid="{0FB61829-1EC4-F14C-8657-B4A34D8BFB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D95586756212B47840914FA42A7DFF7" ma:contentTypeVersion="10" ma:contentTypeDescription="Create a new document." ma:contentTypeScope="" ma:versionID="0677e42cbb7839a32b402a059841ec3f">
  <xsd:schema xmlns:xsd="http://www.w3.org/2001/XMLSchema" xmlns:xs="http://www.w3.org/2001/XMLSchema" xmlns:p="http://schemas.microsoft.com/office/2006/metadata/properties" xmlns:ns2="08a7e203-25bb-4df2-907b-c109ba9c4447" xmlns:ns3="980b2c3f-f7ab-431e-83c5-2586860ecf01" targetNamespace="http://schemas.microsoft.com/office/2006/metadata/properties" ma:root="true" ma:fieldsID="96ebed7a2a8bea515107fb5564f7cd90" ns2:_="" ns3:_="">
    <xsd:import namespace="08a7e203-25bb-4df2-907b-c109ba9c4447"/>
    <xsd:import namespace="980b2c3f-f7ab-431e-83c5-2586860ecf01"/>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GenerationTime" minOccurs="0"/>
                <xsd:element ref="ns2:MediaServiceEventHashCode" minOccurs="0"/>
                <xsd:element ref="ns2:MediaLengthInSeconds" minOccurs="0"/>
                <xsd:element ref="ns2:MediaServiceDateTake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a7e203-25bb-4df2-907b-c109ba9c444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80b2c3f-f7ab-431e-83c5-2586860ecf01"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FC5359B-EB2E-426C-B291-10EE47433AFB}">
  <ds:schemaRefs>
    <ds:schemaRef ds:uri="http://schemas.microsoft.com/sharepoint/v3/contenttype/forms"/>
  </ds:schemaRefs>
</ds:datastoreItem>
</file>

<file path=customXml/itemProps2.xml><?xml version="1.0" encoding="utf-8"?>
<ds:datastoreItem xmlns:ds="http://schemas.openxmlformats.org/officeDocument/2006/customXml" ds:itemID="{AB407559-A7B7-47B6-942F-BA942C77EB4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a7e203-25bb-4df2-907b-c109ba9c4447"/>
    <ds:schemaRef ds:uri="980b2c3f-f7ab-431e-83c5-2586860ecf0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6E407A7-98C0-441F-89F5-990F1A49A711}">
  <ds:schemaRefs>
    <ds:schemaRef ds:uri="08a7e203-25bb-4df2-907b-c109ba9c4447"/>
    <ds:schemaRef ds:uri="http://www.w3.org/XML/1998/namespace"/>
    <ds:schemaRef ds:uri="http://schemas.microsoft.com/office/infopath/2007/PartnerControls"/>
    <ds:schemaRef ds:uri="http://purl.org/dc/terms/"/>
    <ds:schemaRef ds:uri="980b2c3f-f7ab-431e-83c5-2586860ecf01"/>
    <ds:schemaRef ds:uri="http://schemas.microsoft.com/office/2006/documentManagement/types"/>
    <ds:schemaRef ds:uri="http://schemas.microsoft.com/office/2006/metadata/properties"/>
    <ds:schemaRef ds:uri="http://purl.org/dc/elements/1.1/"/>
    <ds:schemaRef ds:uri="http://purl.org/dc/dcmitype/"/>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Theme3</Template>
  <TotalTime>906</TotalTime>
  <Words>684</Words>
  <Application>Microsoft Macintosh PowerPoint</Application>
  <PresentationFormat>Widescreen</PresentationFormat>
  <Paragraphs>61</Paragraphs>
  <Slides>6</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6</vt:i4>
      </vt:variant>
    </vt:vector>
  </HeadingPairs>
  <TitlesOfParts>
    <vt:vector size="13" baseType="lpstr">
      <vt:lpstr>Arial</vt:lpstr>
      <vt:lpstr>Calibri</vt:lpstr>
      <vt:lpstr>Calibri Light</vt:lpstr>
      <vt:lpstr>Century Gothic</vt:lpstr>
      <vt:lpstr>Trebuchet MS</vt:lpstr>
      <vt:lpstr>DHOTG23</vt:lpstr>
      <vt:lpstr>Office Theme</vt:lpstr>
      <vt:lpstr>Anticoagulation Management of AF: What Has Changed? </vt:lpstr>
      <vt:lpstr>PowerPoint Presentation</vt:lpstr>
      <vt:lpstr>Disclaimer</vt:lpstr>
      <vt:lpstr>Antithrombotic Therapy</vt:lpstr>
      <vt:lpstr>Antithrombotic Options in Patients with AF</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Anticoagulation Management of AF: What Has Changed? </dc:title>
  <dc:subject/>
  <dc:creator>MedEd On The Go</dc:creator>
  <cp:keywords/>
  <dc:description/>
  <cp:lastModifiedBy>Harley Kidner</cp:lastModifiedBy>
  <cp:revision>68</cp:revision>
  <dcterms:created xsi:type="dcterms:W3CDTF">2017-09-06T16:07:56Z</dcterms:created>
  <dcterms:modified xsi:type="dcterms:W3CDTF">2024-03-15T18:27:35Z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0x0101009D95586756212B47840914FA42A7DFF7</vt:lpwstr>
  </property>
</Properties>
</file>