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 id="2147483677" r:id="rId5"/>
  </p:sldMasterIdLst>
  <p:notesMasterIdLst>
    <p:notesMasterId r:id="rId12"/>
  </p:notesMasterIdLst>
  <p:sldIdLst>
    <p:sldId id="261" r:id="rId6"/>
    <p:sldId id="265" r:id="rId7"/>
    <p:sldId id="256" r:id="rId8"/>
    <p:sldId id="258" r:id="rId9"/>
    <p:sldId id="260"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720" userDrawn="1">
          <p15:clr>
            <a:srgbClr val="A4A3A4"/>
          </p15:clr>
        </p15:guide>
        <p15:guide id="4" pos="528" userDrawn="1">
          <p15:clr>
            <a:srgbClr val="A4A3A4"/>
          </p15:clr>
        </p15:guide>
        <p15:guide id="5" pos="720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795131-F131-DD8D-EC92-75A68C2343BF}" name="Tim Person" initials="TP" userId="S::tperson@ushealthconnect.com::b2b484d9-01a2-453c-8946-0f01071f09e2" providerId="AD"/>
  <p188:author id="{D152F57E-B2C8-EFF5-D23B-2510005833EF}" name="Miranda Rafferty" initials="MR" userId="S::mrafferty@ushealthconnect.com::5da9b471-329d-4caa-811b-8b7f79d54e2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1A31"/>
    <a:srgbClr val="DF1918"/>
    <a:srgbClr val="E68229"/>
    <a:srgbClr val="4D4E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1889CF-6E6F-C349-99B6-A8AB541A41B0}" v="3" dt="2024-03-15T18:24:15.940"/>
  </p1510:revLst>
</p1510:revInfo>
</file>

<file path=ppt/tableStyles.xml><?xml version="1.0" encoding="utf-8"?>
<a:tblStyleLst xmlns:a="http://schemas.openxmlformats.org/drawingml/2006/main" def="{5C22544A-7EE6-4342-B048-85BDC9FD1C3A}">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87" autoAdjust="0"/>
    <p:restoredTop sz="94218" autoAdjust="0"/>
  </p:normalViewPr>
  <p:slideViewPr>
    <p:cSldViewPr snapToGrid="0">
      <p:cViewPr varScale="1">
        <p:scale>
          <a:sx n="116" d="100"/>
          <a:sy n="116" d="100"/>
        </p:scale>
        <p:origin x="1232" y="184"/>
      </p:cViewPr>
      <p:guideLst>
        <p:guide orient="horz" pos="2160"/>
        <p:guide pos="3840"/>
        <p:guide orient="horz" pos="720"/>
        <p:guide pos="528"/>
        <p:guide pos="720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A463A-09CC-43CF-A018-6FF5DE8B189F}" type="datetimeFigureOut">
              <a:rPr lang="en-US" smtClean="0"/>
              <a:t>3/15/24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9E5F7-0786-4CD1-8C66-FA90B52901B3}" type="slidenum">
              <a:rPr lang="en-US" smtClean="0"/>
              <a:t>‹#›</a:t>
            </a:fld>
            <a:endParaRPr lang="en-US"/>
          </a:p>
        </p:txBody>
      </p:sp>
    </p:spTree>
    <p:extLst>
      <p:ext uri="{BB962C8B-B14F-4D97-AF65-F5344CB8AC3E}">
        <p14:creationId xmlns:p14="http://schemas.microsoft.com/office/powerpoint/2010/main" val="2008594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F9E5F7-0786-4CD1-8C66-FA90B52901B3}" type="slidenum">
              <a:rPr lang="en-US" smtClean="0"/>
              <a:t>1</a:t>
            </a:fld>
            <a:endParaRPr lang="en-US"/>
          </a:p>
        </p:txBody>
      </p:sp>
    </p:spTree>
    <p:extLst>
      <p:ext uri="{BB962C8B-B14F-4D97-AF65-F5344CB8AC3E}">
        <p14:creationId xmlns:p14="http://schemas.microsoft.com/office/powerpoint/2010/main" val="15073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F9E5F7-0786-4CD1-8C66-FA90B52901B3}" type="slidenum">
              <a:rPr lang="en-US" smtClean="0"/>
              <a:t>4</a:t>
            </a:fld>
            <a:endParaRPr lang="en-US"/>
          </a:p>
        </p:txBody>
      </p:sp>
    </p:spTree>
    <p:extLst>
      <p:ext uri="{BB962C8B-B14F-4D97-AF65-F5344CB8AC3E}">
        <p14:creationId xmlns:p14="http://schemas.microsoft.com/office/powerpoint/2010/main" val="3630921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F9E5F7-0786-4CD1-8C66-FA90B52901B3}" type="slidenum">
              <a:rPr lang="en-US" smtClean="0"/>
              <a:t>5</a:t>
            </a:fld>
            <a:endParaRPr lang="en-US"/>
          </a:p>
        </p:txBody>
      </p:sp>
    </p:spTree>
    <p:extLst>
      <p:ext uri="{BB962C8B-B14F-4D97-AF65-F5344CB8AC3E}">
        <p14:creationId xmlns:p14="http://schemas.microsoft.com/office/powerpoint/2010/main" val="4011271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cxnSp>
        <p:nvCxnSpPr>
          <p:cNvPr id="3" name="Straight Connector 2">
            <a:extLst>
              <a:ext uri="{FF2B5EF4-FFF2-40B4-BE49-F238E27FC236}">
                <a16:creationId xmlns:a16="http://schemas.microsoft.com/office/drawing/2014/main" id="{214C0679-30D2-9282-F9FF-71A7D4E912D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AD39D127-A968-0CDD-9735-F86511AF02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5" name="Picture 4">
            <a:extLst>
              <a:ext uri="{FF2B5EF4-FFF2-40B4-BE49-F238E27FC236}">
                <a16:creationId xmlns:a16="http://schemas.microsoft.com/office/drawing/2014/main" id="{A4FA2214-E061-12E8-FAC9-5DDF61443AF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1410160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Footer Placeholder 4">
            <a:extLst>
              <a:ext uri="{FF2B5EF4-FFF2-40B4-BE49-F238E27FC236}">
                <a16:creationId xmlns:a16="http://schemas.microsoft.com/office/drawing/2014/main" id="{53A0B1A1-466A-4562-8ACB-1D04390A0324}"/>
              </a:ext>
            </a:extLst>
          </p:cNvPr>
          <p:cNvSpPr>
            <a:spLocks noGrp="1"/>
          </p:cNvSpPr>
          <p:nvPr>
            <p:ph type="ftr" sz="quarter" idx="3"/>
          </p:nvPr>
        </p:nvSpPr>
        <p:spPr>
          <a:xfrm>
            <a:off x="838199" y="6356350"/>
            <a:ext cx="906780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18564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070134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201102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634521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570348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47519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2818673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153540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524694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655115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cxnSp>
        <p:nvCxnSpPr>
          <p:cNvPr id="3" name="Straight Connector 2">
            <a:extLst>
              <a:ext uri="{FF2B5EF4-FFF2-40B4-BE49-F238E27FC236}">
                <a16:creationId xmlns:a16="http://schemas.microsoft.com/office/drawing/2014/main" id="{6A31A216-24B2-8A10-25E2-A953D670501F}"/>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E86DFA9A-EE95-446E-B56B-E824F73938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5" name="Picture 4">
            <a:extLst>
              <a:ext uri="{FF2B5EF4-FFF2-40B4-BE49-F238E27FC236}">
                <a16:creationId xmlns:a16="http://schemas.microsoft.com/office/drawing/2014/main" id="{D045C050-60EC-DDD4-B103-064F5F39C3E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10448107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436941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264279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892323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9929588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642269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211295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9822515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3/15/24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253390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194698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4217296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69037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4185827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nchor="b"/>
          <a:lstStyle/>
          <a:p>
            <a:r>
              <a:rPr lang="en-US"/>
              <a:t>Click to edit Master title style</a:t>
            </a:r>
          </a:p>
        </p:txBody>
      </p:sp>
      <p:sp>
        <p:nvSpPr>
          <p:cNvPr id="4" name="Footer Placeholder 4">
            <a:extLst>
              <a:ext uri="{FF2B5EF4-FFF2-40B4-BE49-F238E27FC236}">
                <a16:creationId xmlns:a16="http://schemas.microsoft.com/office/drawing/2014/main" id="{431146AF-8FF0-4747-B739-33F15879AD10}"/>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093853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F3AEDD-038B-47AD-8D4C-6656F698AC5C}"/>
              </a:ext>
            </a:extLst>
          </p:cNvPr>
          <p:cNvSpPr/>
          <p:nvPr/>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4">
            <a:extLst>
              <a:ext uri="{FF2B5EF4-FFF2-40B4-BE49-F238E27FC236}">
                <a16:creationId xmlns:a16="http://schemas.microsoft.com/office/drawing/2014/main" id="{0EEDB8C5-C704-4A0E-BB80-8B93D9EC2FD5}"/>
              </a:ext>
            </a:extLst>
          </p:cNvPr>
          <p:cNvSpPr>
            <a:spLocks noGrp="1"/>
          </p:cNvSpPr>
          <p:nvPr>
            <p:ph type="ftr" sz="quarter" idx="3"/>
          </p:nvPr>
        </p:nvSpPr>
        <p:spPr>
          <a:xfrm>
            <a:off x="838200" y="6356350"/>
            <a:ext cx="1051052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
        <p:nvSpPr>
          <p:cNvPr id="2" name="Rectangle 1">
            <a:extLst>
              <a:ext uri="{FF2B5EF4-FFF2-40B4-BE49-F238E27FC236}">
                <a16:creationId xmlns:a16="http://schemas.microsoft.com/office/drawing/2014/main" id="{BD74F4CE-395A-4073-FF24-4366DF594CB2}"/>
              </a:ext>
            </a:extLst>
          </p:cNvPr>
          <p:cNvSpPr/>
          <p:nvPr userDrawn="1"/>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9307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B18091B2-691E-4F50-A189-2D612314C110}"/>
              </a:ext>
            </a:extLst>
          </p:cNvPr>
          <p:cNvSpPr>
            <a:spLocks noGrp="1"/>
          </p:cNvSpPr>
          <p:nvPr>
            <p:ph type="ftr" sz="quarter" idx="3"/>
          </p:nvPr>
        </p:nvSpPr>
        <p:spPr>
          <a:xfrm>
            <a:off x="838199" y="6356350"/>
            <a:ext cx="903732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536128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838200" y="1285336"/>
            <a:ext cx="105156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10" name="Left Border">
            <a:extLst>
              <a:ext uri="{FF2B5EF4-FFF2-40B4-BE49-F238E27FC236}">
                <a16:creationId xmlns:a16="http://schemas.microsoft.com/office/drawing/2014/main" id="{77253CFD-18C2-49F0-A0AE-99A68668CF03}"/>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0"/>
            <a:ext cx="411480" cy="6858000"/>
          </a:xfrm>
          <a:prstGeom prst="rect">
            <a:avLst/>
          </a:prstGeom>
        </p:spPr>
      </p:pic>
      <p:pic>
        <p:nvPicPr>
          <p:cNvPr id="4" name="Left Border">
            <a:extLst>
              <a:ext uri="{FF2B5EF4-FFF2-40B4-BE49-F238E27FC236}">
                <a16:creationId xmlns:a16="http://schemas.microsoft.com/office/drawing/2014/main" id="{4B5F180D-EC3E-D0D7-577C-1F7E1A7766F1}"/>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0" y="0"/>
            <a:ext cx="411480" cy="6858000"/>
          </a:xfrm>
          <a:prstGeom prst="rect">
            <a:avLst/>
          </a:prstGeom>
        </p:spPr>
      </p:pic>
    </p:spTree>
    <p:extLst>
      <p:ext uri="{BB962C8B-B14F-4D97-AF65-F5344CB8AC3E}">
        <p14:creationId xmlns:p14="http://schemas.microsoft.com/office/powerpoint/2010/main" val="213170620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49" r:id="rId11"/>
    <p:sldLayoutId id="2147483665" r:id="rId12"/>
    <p:sldLayoutId id="2147483650" r:id="rId13"/>
    <p:sldLayoutId id="2147483652" r:id="rId14"/>
    <p:sldLayoutId id="2147483653" r:id="rId15"/>
    <p:sldLayoutId id="2147483663" r:id="rId16"/>
  </p:sldLayoutIdLst>
  <p:hf sldNum="0" hdr="0" ftr="0" dt="0"/>
  <p:txStyles>
    <p:titleStyle>
      <a:lvl1pPr algn="l" defTabSz="914400" rtl="0" eaLnBrk="1" latinLnBrk="0" hangingPunct="1">
        <a:lnSpc>
          <a:spcPct val="90000"/>
        </a:lnSpc>
        <a:spcBef>
          <a:spcPct val="0"/>
        </a:spcBef>
        <a:buNone/>
        <a:defRPr sz="3600" b="1" i="0" kern="1200">
          <a:solidFill>
            <a:schemeClr val="accent1"/>
          </a:solidFill>
          <a:latin typeface="+mj-lt"/>
          <a:ea typeface="+mj-ea"/>
          <a:cs typeface="Calibri" panose="020F0502020204030204" pitchFamily="34" charset="0"/>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3/15/24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233780832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143" TargetMode="External"/><Relationship Id="rId7" Type="http://schemas.openxmlformats.org/officeDocument/2006/relationships/image" Target="../media/image5.svg"/><Relationship Id="rId2" Type="http://schemas.openxmlformats.org/officeDocument/2006/relationships/notesSlide" Target="../notesSlides/notesSlide2.xml"/><Relationship Id="rId1" Type="http://schemas.openxmlformats.org/officeDocument/2006/relationships/slideLayout" Target="../slideLayouts/slideLayout23.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5.xml"/><Relationship Id="rId1" Type="http://schemas.openxmlformats.org/officeDocument/2006/relationships/slideLayout" Target="../slideLayouts/slideLayout23.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2719FA-685F-680B-E353-796BC958D43B}"/>
              </a:ext>
            </a:extLst>
          </p:cNvPr>
          <p:cNvSpPr>
            <a:spLocks noGrp="1"/>
          </p:cNvSpPr>
          <p:nvPr>
            <p:ph type="title"/>
          </p:nvPr>
        </p:nvSpPr>
        <p:spPr>
          <a:xfrm>
            <a:off x="831850" y="1101482"/>
            <a:ext cx="10515600" cy="2825748"/>
          </a:xfrm>
        </p:spPr>
        <p:txBody>
          <a:bodyPr>
            <a:normAutofit/>
          </a:bodyPr>
          <a:lstStyle/>
          <a:p>
            <a:r>
              <a:rPr lang="en-US" dirty="0"/>
              <a:t>What Are the 10 Key Takeaways for the 2023 ACC/AHA/ACCP/HRS Guideline for AF?</a:t>
            </a:r>
          </a:p>
        </p:txBody>
      </p:sp>
      <p:sp>
        <p:nvSpPr>
          <p:cNvPr id="5" name="Subtitle 4">
            <a:extLst>
              <a:ext uri="{FF2B5EF4-FFF2-40B4-BE49-F238E27FC236}">
                <a16:creationId xmlns:a16="http://schemas.microsoft.com/office/drawing/2014/main" id="{0BBE89DE-2B51-ABBA-DB01-34F61E90B45E}"/>
              </a:ext>
            </a:extLst>
          </p:cNvPr>
          <p:cNvSpPr>
            <a:spLocks noGrp="1"/>
          </p:cNvSpPr>
          <p:nvPr>
            <p:ph type="body" idx="1"/>
          </p:nvPr>
        </p:nvSpPr>
        <p:spPr>
          <a:xfrm>
            <a:off x="831850" y="4208338"/>
            <a:ext cx="10515600" cy="1766887"/>
          </a:xfrm>
        </p:spPr>
        <p:txBody>
          <a:bodyPr>
            <a:noAutofit/>
          </a:bodyPr>
          <a:lstStyle/>
          <a:p>
            <a:pPr>
              <a:lnSpc>
                <a:spcPct val="80000"/>
              </a:lnSpc>
            </a:pPr>
            <a:r>
              <a:rPr lang="en-US" sz="1700" dirty="0"/>
              <a:t>Manesh R. Patel, MD</a:t>
            </a:r>
          </a:p>
          <a:p>
            <a:pPr>
              <a:lnSpc>
                <a:spcPct val="80000"/>
              </a:lnSpc>
            </a:pPr>
            <a:r>
              <a:rPr lang="en-US" sz="1700" dirty="0"/>
              <a:t>Richard S. Stack Distinguished Professor</a:t>
            </a:r>
          </a:p>
          <a:p>
            <a:pPr>
              <a:lnSpc>
                <a:spcPct val="80000"/>
              </a:lnSpc>
            </a:pPr>
            <a:r>
              <a:rPr lang="en-US" sz="1700" dirty="0"/>
              <a:t>Chief, Division of Cardiology</a:t>
            </a:r>
          </a:p>
          <a:p>
            <a:pPr>
              <a:lnSpc>
                <a:spcPct val="80000"/>
              </a:lnSpc>
            </a:pPr>
            <a:r>
              <a:rPr lang="en-US" sz="1700" dirty="0"/>
              <a:t>Co-Director, Duke Heart Center</a:t>
            </a:r>
          </a:p>
          <a:p>
            <a:pPr>
              <a:lnSpc>
                <a:spcPct val="80000"/>
              </a:lnSpc>
            </a:pPr>
            <a:r>
              <a:rPr lang="en-US" sz="1700" dirty="0"/>
              <a:t>Duke Clinical Research Institute</a:t>
            </a:r>
          </a:p>
          <a:p>
            <a:pPr>
              <a:lnSpc>
                <a:spcPct val="80000"/>
              </a:lnSpc>
            </a:pPr>
            <a:r>
              <a:rPr lang="en-US" sz="1700" dirty="0"/>
              <a:t>Duke University</a:t>
            </a:r>
          </a:p>
          <a:p>
            <a:pPr>
              <a:lnSpc>
                <a:spcPct val="80000"/>
              </a:lnSpc>
            </a:pPr>
            <a:r>
              <a:rPr lang="en-US" sz="1700" dirty="0"/>
              <a:t>Durham, NC</a:t>
            </a:r>
          </a:p>
        </p:txBody>
      </p:sp>
    </p:spTree>
    <p:extLst>
      <p:ext uri="{BB962C8B-B14F-4D97-AF65-F5344CB8AC3E}">
        <p14:creationId xmlns:p14="http://schemas.microsoft.com/office/powerpoint/2010/main" val="1395302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hlinkClick r:id="rId3"/>
              </a:rPr>
              <a:t>ACC/AHA/ACCP/HRS Guideline Updates in the Management of Atrial Fibrillation</a:t>
            </a:r>
            <a:endParaRPr kumimoji="0" lang="en-US" sz="1500" b="0" i="0" u="sng"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Recognize the current and emerging evidence-based guidance on the identification of and management of care for patients with AF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84484-D488-59B5-2DED-F65098812CB0}"/>
              </a:ext>
            </a:extLst>
          </p:cNvPr>
          <p:cNvSpPr>
            <a:spLocks noGrp="1"/>
          </p:cNvSpPr>
          <p:nvPr>
            <p:ph type="title"/>
          </p:nvPr>
        </p:nvSpPr>
        <p:spPr/>
        <p:txBody>
          <a:bodyPr>
            <a:normAutofit/>
          </a:bodyPr>
          <a:lstStyle/>
          <a:p>
            <a:r>
              <a:rPr lang="en-US" sz="3200" dirty="0"/>
              <a:t>Top 10 Take-Home Messages for 2023 Guideline for Diagnosis and Management of AF</a:t>
            </a:r>
          </a:p>
        </p:txBody>
      </p:sp>
      <p:graphicFrame>
        <p:nvGraphicFramePr>
          <p:cNvPr id="4" name="Content Placeholder 3">
            <a:extLst>
              <a:ext uri="{FF2B5EF4-FFF2-40B4-BE49-F238E27FC236}">
                <a16:creationId xmlns:a16="http://schemas.microsoft.com/office/drawing/2014/main" id="{7CEF1D8C-98CD-7049-D766-09510BEAF482}"/>
              </a:ext>
            </a:extLst>
          </p:cNvPr>
          <p:cNvGraphicFramePr>
            <a:graphicFrameLocks noGrp="1"/>
          </p:cNvGraphicFramePr>
          <p:nvPr>
            <p:ph idx="1"/>
            <p:extLst>
              <p:ext uri="{D42A27DB-BD31-4B8C-83A1-F6EECF244321}">
                <p14:modId xmlns:p14="http://schemas.microsoft.com/office/powerpoint/2010/main" val="3561891619"/>
              </p:ext>
            </p:extLst>
          </p:nvPr>
        </p:nvGraphicFramePr>
        <p:xfrm>
          <a:off x="838200" y="1157605"/>
          <a:ext cx="10591800" cy="5151120"/>
        </p:xfrm>
        <a:graphic>
          <a:graphicData uri="http://schemas.openxmlformats.org/drawingml/2006/table">
            <a:tbl>
              <a:tblPr firstRow="1" bandRow="1">
                <a:tableStyleId>{5940675A-B579-460E-94D1-54222C63F5DA}</a:tableStyleId>
              </a:tblPr>
              <a:tblGrid>
                <a:gridCol w="2317916">
                  <a:extLst>
                    <a:ext uri="{9D8B030D-6E8A-4147-A177-3AD203B41FA5}">
                      <a16:colId xmlns:a16="http://schemas.microsoft.com/office/drawing/2014/main" val="3760995021"/>
                    </a:ext>
                  </a:extLst>
                </a:gridCol>
                <a:gridCol w="8273884">
                  <a:extLst>
                    <a:ext uri="{9D8B030D-6E8A-4147-A177-3AD203B41FA5}">
                      <a16:colId xmlns:a16="http://schemas.microsoft.com/office/drawing/2014/main" val="1768638155"/>
                    </a:ext>
                  </a:extLst>
                </a:gridCol>
              </a:tblGrid>
              <a:tr h="547370">
                <a:tc>
                  <a:txBody>
                    <a:bodyPr/>
                    <a:lstStyle/>
                    <a:p>
                      <a:r>
                        <a:rPr lang="en-US" sz="1400" b="1" dirty="0">
                          <a:solidFill>
                            <a:schemeClr val="bg1"/>
                          </a:solidFill>
                        </a:rPr>
                        <a:t>Stages of AF</a:t>
                      </a:r>
                    </a:p>
                  </a:txBody>
                  <a:tcPr anchor="ctr">
                    <a:solidFill>
                      <a:schemeClr val="accent2"/>
                    </a:solidFill>
                  </a:tcPr>
                </a:tc>
                <a:tc>
                  <a:txBody>
                    <a:bodyPr/>
                    <a:lstStyle/>
                    <a:p>
                      <a:r>
                        <a:rPr lang="en-US" sz="1400" dirty="0"/>
                        <a:t>The previous classification of AF, which was based only on arrhythmia duration, although useful, tended to emphasize therapeutic interventions. The new proposed classification, using stages, recognizes AF as a disease continuum that requires a variety of strategies at the different stages, from prevention, lifestyle and risk factor modification, screening, and therapy.</a:t>
                      </a:r>
                    </a:p>
                  </a:txBody>
                  <a:tcPr anchor="ctr"/>
                </a:tc>
                <a:extLst>
                  <a:ext uri="{0D108BD9-81ED-4DB2-BD59-A6C34878D82A}">
                    <a16:rowId xmlns:a16="http://schemas.microsoft.com/office/drawing/2014/main" val="950862500"/>
                  </a:ext>
                </a:extLst>
              </a:tr>
              <a:tr h="462915">
                <a:tc>
                  <a:txBody>
                    <a:bodyPr/>
                    <a:lstStyle/>
                    <a:p>
                      <a:r>
                        <a:rPr lang="en-US" sz="1400" b="1" dirty="0">
                          <a:solidFill>
                            <a:schemeClr val="bg1"/>
                          </a:solidFill>
                        </a:rPr>
                        <a:t>AF risk factor modification and prevention</a:t>
                      </a:r>
                    </a:p>
                  </a:txBody>
                  <a:tcPr anchor="ctr">
                    <a:solidFill>
                      <a:schemeClr val="accent2"/>
                    </a:solidFill>
                  </a:tcPr>
                </a:tc>
                <a:tc>
                  <a:txBody>
                    <a:bodyPr/>
                    <a:lstStyle/>
                    <a:p>
                      <a:r>
                        <a:rPr lang="en-US" sz="1400" dirty="0"/>
                        <a:t>This guideline recognizes lifestyle and risk factor modification as a pillar of AF management to prevent onset, progression, and adverse outcomes. The guideline emphasizes risk factor management throughout the disease continuum and offers more prescriptive recommendations, accordingly, including management of obesity, weight loss, physical activity, smoking cessation, alcohol moderation, hypertension, and other comorbidities.</a:t>
                      </a:r>
                    </a:p>
                  </a:txBody>
                  <a:tcPr anchor="ctr"/>
                </a:tc>
                <a:extLst>
                  <a:ext uri="{0D108BD9-81ED-4DB2-BD59-A6C34878D82A}">
                    <a16:rowId xmlns:a16="http://schemas.microsoft.com/office/drawing/2014/main" val="2107909878"/>
                  </a:ext>
                </a:extLst>
              </a:tr>
              <a:tr h="501015">
                <a:tc>
                  <a:txBody>
                    <a:bodyPr/>
                    <a:lstStyle/>
                    <a:p>
                      <a:r>
                        <a:rPr lang="en-US" sz="1400" b="1" dirty="0">
                          <a:solidFill>
                            <a:schemeClr val="bg1"/>
                          </a:solidFill>
                        </a:rPr>
                        <a:t>Flexibility in using clinical risk scores and expanding beyond CHA</a:t>
                      </a:r>
                      <a:r>
                        <a:rPr lang="en-US" sz="1400" b="1" baseline="-25000" dirty="0">
                          <a:solidFill>
                            <a:schemeClr val="bg1"/>
                          </a:solidFill>
                        </a:rPr>
                        <a:t>2</a:t>
                      </a:r>
                      <a:r>
                        <a:rPr lang="en-US" sz="1400" b="1" dirty="0">
                          <a:solidFill>
                            <a:schemeClr val="bg1"/>
                          </a:solidFill>
                        </a:rPr>
                        <a:t>DS</a:t>
                      </a:r>
                      <a:r>
                        <a:rPr lang="en-US" sz="1400" b="1" baseline="-25000" dirty="0">
                          <a:solidFill>
                            <a:schemeClr val="bg1"/>
                          </a:solidFill>
                        </a:rPr>
                        <a:t>2</a:t>
                      </a:r>
                      <a:r>
                        <a:rPr lang="en-US" sz="1400" b="1" dirty="0">
                          <a:solidFill>
                            <a:schemeClr val="bg1"/>
                          </a:solidFill>
                        </a:rPr>
                        <a:t>-VASc for prediction of stroke and systemic embolism</a:t>
                      </a:r>
                    </a:p>
                  </a:txBody>
                  <a:tcPr anchor="ctr">
                    <a:solidFill>
                      <a:schemeClr val="accent2"/>
                    </a:solidFill>
                  </a:tcPr>
                </a:tc>
                <a:tc>
                  <a:txBody>
                    <a:bodyPr/>
                    <a:lstStyle/>
                    <a:p>
                      <a:r>
                        <a:rPr lang="en-US" sz="1400" dirty="0"/>
                        <a:t>Recommendations for anticoagulation are now made based on yearly thromboembolic event risk using a validated clinical risk score, such as CHA</a:t>
                      </a:r>
                      <a:r>
                        <a:rPr lang="en-US" sz="1400" baseline="-25000" dirty="0"/>
                        <a:t>2</a:t>
                      </a:r>
                      <a:r>
                        <a:rPr lang="en-US" sz="1400" dirty="0"/>
                        <a:t>DS</a:t>
                      </a:r>
                      <a:r>
                        <a:rPr lang="en-US" sz="1400" baseline="-25000" dirty="0"/>
                        <a:t>2</a:t>
                      </a:r>
                      <a:r>
                        <a:rPr lang="en-US" sz="1400" dirty="0"/>
                        <a:t>-VASc. However, patients at an intermediate annual risk score who remain uncertain about the benefit of anticoagulation can benefit from consideration of other risk variables to help inform the decision or the use of other clinical risk scores to improve prediction, facilitate shared decision-making, and incorporate into the electronic medical record.</a:t>
                      </a:r>
                    </a:p>
                  </a:txBody>
                  <a:tcPr anchor="ctr"/>
                </a:tc>
                <a:extLst>
                  <a:ext uri="{0D108BD9-81ED-4DB2-BD59-A6C34878D82A}">
                    <a16:rowId xmlns:a16="http://schemas.microsoft.com/office/drawing/2014/main" val="3064547696"/>
                  </a:ext>
                </a:extLst>
              </a:tr>
              <a:tr h="313055">
                <a:tc>
                  <a:txBody>
                    <a:bodyPr/>
                    <a:lstStyle/>
                    <a:p>
                      <a:r>
                        <a:rPr lang="en-US" sz="1400" b="1" dirty="0">
                          <a:solidFill>
                            <a:schemeClr val="bg1"/>
                          </a:solidFill>
                        </a:rPr>
                        <a:t>Consideration of stroke risk modifiers</a:t>
                      </a:r>
                    </a:p>
                  </a:txBody>
                  <a:tcPr anchor="ctr">
                    <a:lnB w="12700" cap="flat" cmpd="sng" algn="ctr">
                      <a:solidFill>
                        <a:schemeClr val="tx1"/>
                      </a:solidFill>
                      <a:prstDash val="solid"/>
                      <a:round/>
                      <a:headEnd type="none" w="med" len="med"/>
                      <a:tailEnd type="none" w="med" len="med"/>
                    </a:lnB>
                    <a:solidFill>
                      <a:schemeClr val="accent2"/>
                    </a:solidFill>
                  </a:tcPr>
                </a:tc>
                <a:tc>
                  <a:txBody>
                    <a:bodyPr/>
                    <a:lstStyle/>
                    <a:p>
                      <a:r>
                        <a:rPr lang="en-US" sz="1400" dirty="0"/>
                        <a:t>Patients with AF at intermediate to low (&lt; 2%) annual risk of ischemic stroke can benefit from consideration of factors that might modify their risk of stroke, such as the characteristics of their AF (e.g., burden), nonmodifiable risk factors (sex), and other dynamic or modifiable factors (blood pressure control) that may inform shared decision-making discussions.</a:t>
                      </a:r>
                    </a:p>
                  </a:txBody>
                  <a:tcPr anchor="ctr"/>
                </a:tc>
                <a:extLst>
                  <a:ext uri="{0D108BD9-81ED-4DB2-BD59-A6C34878D82A}">
                    <a16:rowId xmlns:a16="http://schemas.microsoft.com/office/drawing/2014/main" val="177439624"/>
                  </a:ext>
                </a:extLst>
              </a:tr>
              <a:tr h="370840">
                <a:tc>
                  <a:txBody>
                    <a:bodyPr/>
                    <a:lstStyle/>
                    <a:p>
                      <a:r>
                        <a:rPr lang="en-US" sz="1400" b="1" dirty="0">
                          <a:solidFill>
                            <a:schemeClr val="bg1"/>
                          </a:solidFill>
                        </a:rPr>
                        <a:t>Early rhythm control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1400" dirty="0"/>
                        <a:t>With the emergence of new and consistent evidence, this guideline emphasizes the importance of early and continued management of patients with AF that should focus on maintaining sinus rhythm and minimizing AF burden.</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21070712"/>
                  </a:ext>
                </a:extLst>
              </a:tr>
            </a:tbl>
          </a:graphicData>
        </a:graphic>
      </p:graphicFrame>
      <p:sp>
        <p:nvSpPr>
          <p:cNvPr id="5" name="Footer Placeholder 4">
            <a:extLst>
              <a:ext uri="{FF2B5EF4-FFF2-40B4-BE49-F238E27FC236}">
                <a16:creationId xmlns:a16="http://schemas.microsoft.com/office/drawing/2014/main" id="{400E60BB-2DC0-77AA-E244-A5D724F59561}"/>
              </a:ext>
            </a:extLst>
          </p:cNvPr>
          <p:cNvSpPr>
            <a:spLocks noGrp="1"/>
          </p:cNvSpPr>
          <p:nvPr>
            <p:ph type="ftr" sz="quarter" idx="3"/>
          </p:nvPr>
        </p:nvSpPr>
        <p:spPr>
          <a:xfrm>
            <a:off x="838200" y="6470650"/>
            <a:ext cx="10515600" cy="365125"/>
          </a:xfrm>
        </p:spPr>
        <p:txBody>
          <a:bodyPr/>
          <a:lstStyle/>
          <a:p>
            <a:r>
              <a:rPr lang="en-US" dirty="0"/>
              <a:t>AF, atrial fibrillation.</a:t>
            </a:r>
          </a:p>
          <a:p>
            <a:r>
              <a:rPr lang="en-US" dirty="0" err="1"/>
              <a:t>Joglar</a:t>
            </a:r>
            <a:r>
              <a:rPr lang="en-US" dirty="0"/>
              <a:t> JA, et al. </a:t>
            </a:r>
            <a:r>
              <a:rPr lang="en-US" i="1" dirty="0"/>
              <a:t>Circulation</a:t>
            </a:r>
            <a:r>
              <a:rPr lang="en-US" dirty="0"/>
              <a:t>. 2024;149(1):e1-e156.</a:t>
            </a:r>
          </a:p>
        </p:txBody>
      </p:sp>
    </p:spTree>
    <p:extLst>
      <p:ext uri="{BB962C8B-B14F-4D97-AF65-F5344CB8AC3E}">
        <p14:creationId xmlns:p14="http://schemas.microsoft.com/office/powerpoint/2010/main" val="1820933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84484-D488-59B5-2DED-F65098812CB0}"/>
              </a:ext>
            </a:extLst>
          </p:cNvPr>
          <p:cNvSpPr>
            <a:spLocks noGrp="1"/>
          </p:cNvSpPr>
          <p:nvPr>
            <p:ph type="title"/>
          </p:nvPr>
        </p:nvSpPr>
        <p:spPr/>
        <p:txBody>
          <a:bodyPr>
            <a:normAutofit/>
          </a:bodyPr>
          <a:lstStyle/>
          <a:p>
            <a:r>
              <a:rPr lang="en-US" sz="3200" dirty="0"/>
              <a:t>Top 10 Take-Home Messages for 2023 Guideline for Diagnosis and Management of AF</a:t>
            </a:r>
          </a:p>
        </p:txBody>
      </p:sp>
      <p:graphicFrame>
        <p:nvGraphicFramePr>
          <p:cNvPr id="4" name="Content Placeholder 3">
            <a:extLst>
              <a:ext uri="{FF2B5EF4-FFF2-40B4-BE49-F238E27FC236}">
                <a16:creationId xmlns:a16="http://schemas.microsoft.com/office/drawing/2014/main" id="{7CEF1D8C-98CD-7049-D766-09510BEAF482}"/>
              </a:ext>
            </a:extLst>
          </p:cNvPr>
          <p:cNvGraphicFramePr>
            <a:graphicFrameLocks noGrp="1"/>
          </p:cNvGraphicFramePr>
          <p:nvPr>
            <p:ph idx="1"/>
            <p:extLst>
              <p:ext uri="{D42A27DB-BD31-4B8C-83A1-F6EECF244321}">
                <p14:modId xmlns:p14="http://schemas.microsoft.com/office/powerpoint/2010/main" val="3670624077"/>
              </p:ext>
            </p:extLst>
          </p:nvPr>
        </p:nvGraphicFramePr>
        <p:xfrm>
          <a:off x="838200" y="1144270"/>
          <a:ext cx="10585057" cy="5074920"/>
        </p:xfrm>
        <a:graphic>
          <a:graphicData uri="http://schemas.openxmlformats.org/drawingml/2006/table">
            <a:tbl>
              <a:tblPr firstRow="1" bandRow="1">
                <a:tableStyleId>{5940675A-B579-460E-94D1-54222C63F5DA}</a:tableStyleId>
              </a:tblPr>
              <a:tblGrid>
                <a:gridCol w="2316440">
                  <a:extLst>
                    <a:ext uri="{9D8B030D-6E8A-4147-A177-3AD203B41FA5}">
                      <a16:colId xmlns:a16="http://schemas.microsoft.com/office/drawing/2014/main" val="3760995021"/>
                    </a:ext>
                  </a:extLst>
                </a:gridCol>
                <a:gridCol w="8268617">
                  <a:extLst>
                    <a:ext uri="{9D8B030D-6E8A-4147-A177-3AD203B41FA5}">
                      <a16:colId xmlns:a16="http://schemas.microsoft.com/office/drawing/2014/main" val="1768638155"/>
                    </a:ext>
                  </a:extLst>
                </a:gridCol>
              </a:tblGrid>
              <a:tr h="836456">
                <a:tc>
                  <a:txBody>
                    <a:bodyPr/>
                    <a:lstStyle/>
                    <a:p>
                      <a:r>
                        <a:rPr lang="en-US" sz="1300" b="1" dirty="0">
                          <a:solidFill>
                            <a:schemeClr val="bg1"/>
                          </a:solidFill>
                        </a:rPr>
                        <a:t>Catheter ablation of AF receives a Class 1 indication as first-line therapy in selected patients</a:t>
                      </a:r>
                    </a:p>
                  </a:txBody>
                  <a:tcPr anchor="ctr">
                    <a:solidFill>
                      <a:schemeClr val="accent2"/>
                    </a:solidFill>
                  </a:tcPr>
                </a:tc>
                <a:tc>
                  <a:txBody>
                    <a:bodyPr/>
                    <a:lstStyle/>
                    <a:p>
                      <a:r>
                        <a:rPr lang="en-US" sz="1400" dirty="0"/>
                        <a:t>Recent randomized studies have demonstrated the superiority of catheter ablation over drug therapy for rhythm control in appropriately selected patients. In view of the most recent evidence, we upgraded the Class of Recommendation.</a:t>
                      </a:r>
                    </a:p>
                  </a:txBody>
                  <a:tcPr anchor="ctr"/>
                </a:tc>
                <a:extLst>
                  <a:ext uri="{0D108BD9-81ED-4DB2-BD59-A6C34878D82A}">
                    <a16:rowId xmlns:a16="http://schemas.microsoft.com/office/drawing/2014/main" val="950862500"/>
                  </a:ext>
                </a:extLst>
              </a:tr>
              <a:tr h="1025333">
                <a:tc>
                  <a:txBody>
                    <a:bodyPr/>
                    <a:lstStyle/>
                    <a:p>
                      <a:r>
                        <a:rPr lang="en-US" sz="1300" b="1" dirty="0">
                          <a:solidFill>
                            <a:schemeClr val="bg1"/>
                          </a:solidFill>
                        </a:rPr>
                        <a:t>Catheter ablation of AF in appropriate patients with heart failure with reduced ejection fraction receives a Class 1 indication</a:t>
                      </a:r>
                    </a:p>
                  </a:txBody>
                  <a:tcPr anchor="ctr">
                    <a:solidFill>
                      <a:schemeClr val="accent2"/>
                    </a:solidFill>
                  </a:tcPr>
                </a:tc>
                <a:tc>
                  <a:txBody>
                    <a:bodyPr/>
                    <a:lstStyle/>
                    <a:p>
                      <a:r>
                        <a:rPr lang="en-US" sz="1400" dirty="0"/>
                        <a:t>Recent randomized studies have demonstrated the superiority of catheter ablation over drug therapy for rhythm control in patients with heart failure and reduced ejection failure. In view of the data, we upgraded the Class of Recommendation for this population of patients.</a:t>
                      </a:r>
                    </a:p>
                  </a:txBody>
                  <a:tcPr anchor="ctr"/>
                </a:tc>
                <a:extLst>
                  <a:ext uri="{0D108BD9-81ED-4DB2-BD59-A6C34878D82A}">
                    <a16:rowId xmlns:a16="http://schemas.microsoft.com/office/drawing/2014/main" val="2107909878"/>
                  </a:ext>
                </a:extLst>
              </a:tr>
              <a:tr h="836456">
                <a:tc>
                  <a:txBody>
                    <a:bodyPr/>
                    <a:lstStyle/>
                    <a:p>
                      <a:r>
                        <a:rPr lang="en-US" sz="1300" b="1" dirty="0">
                          <a:solidFill>
                            <a:schemeClr val="bg1"/>
                          </a:solidFill>
                        </a:rPr>
                        <a:t>Recommendations have been updated for device-detected AF</a:t>
                      </a:r>
                    </a:p>
                  </a:txBody>
                  <a:tcPr anchor="ct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In view of recent studies, more prescriptive recommendations are provided for patients with device-detected AF that consider the interaction between episode duration and the patient's underlying risk for thromboembolism. This includes considerations for patients with AF detected via implantable devices and wearables.</a:t>
                      </a:r>
                    </a:p>
                  </a:txBody>
                  <a:tcPr anchor="ctr"/>
                </a:tc>
                <a:extLst>
                  <a:ext uri="{0D108BD9-81ED-4DB2-BD59-A6C34878D82A}">
                    <a16:rowId xmlns:a16="http://schemas.microsoft.com/office/drawing/2014/main" val="3064547696"/>
                  </a:ext>
                </a:extLst>
              </a:tr>
              <a:tr h="647579">
                <a:tc>
                  <a:txBody>
                    <a:bodyPr/>
                    <a:lstStyle/>
                    <a:p>
                      <a:r>
                        <a:rPr lang="en-US" sz="1300" b="1" dirty="0">
                          <a:solidFill>
                            <a:schemeClr val="bg1"/>
                          </a:solidFill>
                        </a:rPr>
                        <a:t>Left atrial appendage occlusion devices receive a higher-level Class of Recommendation</a:t>
                      </a:r>
                    </a:p>
                  </a:txBody>
                  <a:tcPr anchor="ctr">
                    <a:solidFill>
                      <a:schemeClr val="accent2"/>
                    </a:solidFill>
                  </a:tcPr>
                </a:tc>
                <a:tc>
                  <a:txBody>
                    <a:bodyPr/>
                    <a:lstStyle/>
                    <a:p>
                      <a:r>
                        <a:rPr lang="en-US" sz="1400" dirty="0"/>
                        <a:t>In view of additional data on the safety and efficacy of left atrial appendage occlusion devices, the Class of Recommendation has been upgraded to 2a compared with the 2019 AF Focused Update for use of these devices in patients with long-term contraindications to anticoagulation.</a:t>
                      </a:r>
                    </a:p>
                  </a:txBody>
                  <a:tcPr anchor="ctr"/>
                </a:tc>
                <a:extLst>
                  <a:ext uri="{0D108BD9-81ED-4DB2-BD59-A6C34878D82A}">
                    <a16:rowId xmlns:a16="http://schemas.microsoft.com/office/drawing/2014/main" val="177439624"/>
                  </a:ext>
                </a:extLst>
              </a:tr>
              <a:tr h="836456">
                <a:tc>
                  <a:txBody>
                    <a:bodyPr/>
                    <a:lstStyle/>
                    <a:p>
                      <a:r>
                        <a:rPr lang="en-US" sz="1300" b="1" dirty="0">
                          <a:solidFill>
                            <a:schemeClr val="bg1"/>
                          </a:solidFill>
                        </a:rPr>
                        <a:t>Recommendations are made for patients with AF identified during medical illness or surgery (precipitants)</a:t>
                      </a:r>
                    </a:p>
                  </a:txBody>
                  <a:tcPr anchor="ctr">
                    <a:solidFill>
                      <a:schemeClr val="accent2"/>
                    </a:solidFill>
                  </a:tcPr>
                </a:tc>
                <a:tc>
                  <a:txBody>
                    <a:bodyPr/>
                    <a:lstStyle/>
                    <a:p>
                      <a:r>
                        <a:rPr lang="en-US" sz="1400" dirty="0"/>
                        <a:t>Emphasis is made on the risk of recurrent AF after AF is discovered during noncardiac illness or other precipitants, such as surgery.</a:t>
                      </a:r>
                    </a:p>
                  </a:txBody>
                  <a:tcPr anchor="ctr"/>
                </a:tc>
                <a:extLst>
                  <a:ext uri="{0D108BD9-81ED-4DB2-BD59-A6C34878D82A}">
                    <a16:rowId xmlns:a16="http://schemas.microsoft.com/office/drawing/2014/main" val="1121070712"/>
                  </a:ext>
                </a:extLst>
              </a:tr>
            </a:tbl>
          </a:graphicData>
        </a:graphic>
      </p:graphicFrame>
      <p:sp>
        <p:nvSpPr>
          <p:cNvPr id="5" name="Footer Placeholder 4">
            <a:extLst>
              <a:ext uri="{FF2B5EF4-FFF2-40B4-BE49-F238E27FC236}">
                <a16:creationId xmlns:a16="http://schemas.microsoft.com/office/drawing/2014/main" id="{FB0CA74F-EFD9-124C-D816-763A2D4FD85C}"/>
              </a:ext>
            </a:extLst>
          </p:cNvPr>
          <p:cNvSpPr>
            <a:spLocks noGrp="1"/>
          </p:cNvSpPr>
          <p:nvPr>
            <p:ph type="ftr" sz="quarter" idx="3"/>
          </p:nvPr>
        </p:nvSpPr>
        <p:spPr/>
        <p:txBody>
          <a:bodyPr/>
          <a:lstStyle/>
          <a:p>
            <a:r>
              <a:rPr lang="en-US" dirty="0"/>
              <a:t>Joglar JA, et al. </a:t>
            </a:r>
            <a:r>
              <a:rPr lang="en-US" i="1" dirty="0"/>
              <a:t>Circulation</a:t>
            </a:r>
            <a:r>
              <a:rPr lang="en-US" dirty="0"/>
              <a:t>. 2024;149(1):e1-e156.</a:t>
            </a:r>
          </a:p>
        </p:txBody>
      </p:sp>
    </p:spTree>
    <p:extLst>
      <p:ext uri="{BB962C8B-B14F-4D97-AF65-F5344CB8AC3E}">
        <p14:creationId xmlns:p14="http://schemas.microsoft.com/office/powerpoint/2010/main" val="2522939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DHOTG23">
  <a:themeElements>
    <a:clrScheme name="DHOTG -OFFICIAL-FINAL">
      <a:dk1>
        <a:srgbClr val="000000"/>
      </a:dk1>
      <a:lt1>
        <a:sysClr val="window" lastClr="FFFFFF"/>
      </a:lt1>
      <a:dk2>
        <a:srgbClr val="373648"/>
      </a:dk2>
      <a:lt2>
        <a:srgbClr val="F3F3F3"/>
      </a:lt2>
      <a:accent1>
        <a:srgbClr val="00539B"/>
      </a:accent1>
      <a:accent2>
        <a:srgbClr val="001A57"/>
      </a:accent2>
      <a:accent3>
        <a:srgbClr val="0736A4"/>
      </a:accent3>
      <a:accent4>
        <a:srgbClr val="005587"/>
      </a:accent4>
      <a:accent5>
        <a:srgbClr val="0577B1"/>
      </a:accent5>
      <a:accent6>
        <a:srgbClr val="339898"/>
      </a:accent6>
      <a:hlink>
        <a:srgbClr val="00539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3" id="{4F8807A5-9D20-CA40-B22D-639EC824FF87}" vid="{0FB61829-1EC4-F14C-8657-B4A34D8BFB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D95586756212B47840914FA42A7DFF7" ma:contentTypeVersion="10" ma:contentTypeDescription="Create a new document." ma:contentTypeScope="" ma:versionID="0677e42cbb7839a32b402a059841ec3f">
  <xsd:schema xmlns:xsd="http://www.w3.org/2001/XMLSchema" xmlns:xs="http://www.w3.org/2001/XMLSchema" xmlns:p="http://schemas.microsoft.com/office/2006/metadata/properties" xmlns:ns2="08a7e203-25bb-4df2-907b-c109ba9c4447" xmlns:ns3="980b2c3f-f7ab-431e-83c5-2586860ecf01" targetNamespace="http://schemas.microsoft.com/office/2006/metadata/properties" ma:root="true" ma:fieldsID="96ebed7a2a8bea515107fb5564f7cd90" ns2:_="" ns3:_="">
    <xsd:import namespace="08a7e203-25bb-4df2-907b-c109ba9c4447"/>
    <xsd:import namespace="980b2c3f-f7ab-431e-83c5-2586860ecf0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a7e203-25bb-4df2-907b-c109ba9c44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0b2c3f-f7ab-431e-83c5-2586860ecf0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C5359B-EB2E-426C-B291-10EE47433AFB}">
  <ds:schemaRefs>
    <ds:schemaRef ds:uri="http://schemas.microsoft.com/sharepoint/v3/contenttype/forms"/>
  </ds:schemaRefs>
</ds:datastoreItem>
</file>

<file path=customXml/itemProps2.xml><?xml version="1.0" encoding="utf-8"?>
<ds:datastoreItem xmlns:ds="http://schemas.openxmlformats.org/officeDocument/2006/customXml" ds:itemID="{56E407A7-98C0-441F-89F5-990F1A49A711}">
  <ds:schemaRefs>
    <ds:schemaRef ds:uri="http://schemas.microsoft.com/office/2006/documentManagement/types"/>
    <ds:schemaRef ds:uri="http://purl.org/dc/elements/1.1/"/>
    <ds:schemaRef ds:uri="http://purl.org/dc/term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980b2c3f-f7ab-431e-83c5-2586860ecf01"/>
    <ds:schemaRef ds:uri="http://purl.org/dc/dcmitype/"/>
    <ds:schemaRef ds:uri="08a7e203-25bb-4df2-907b-c109ba9c4447"/>
  </ds:schemaRefs>
</ds:datastoreItem>
</file>

<file path=customXml/itemProps3.xml><?xml version="1.0" encoding="utf-8"?>
<ds:datastoreItem xmlns:ds="http://schemas.openxmlformats.org/officeDocument/2006/customXml" ds:itemID="{AB407559-A7B7-47B6-942F-BA942C77EB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a7e203-25bb-4df2-907b-c109ba9c4447"/>
    <ds:schemaRef ds:uri="980b2c3f-f7ab-431e-83c5-2586860ecf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Theme3</Template>
  <TotalTime>794</TotalTime>
  <Words>1022</Words>
  <Application>Microsoft Macintosh PowerPoint</Application>
  <PresentationFormat>Widescreen</PresentationFormat>
  <Paragraphs>62</Paragraphs>
  <Slides>6</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Calibri</vt:lpstr>
      <vt:lpstr>Calibri Light</vt:lpstr>
      <vt:lpstr>Century Gothic</vt:lpstr>
      <vt:lpstr>Trebuchet MS</vt:lpstr>
      <vt:lpstr>DHOTG23</vt:lpstr>
      <vt:lpstr>Office Theme</vt:lpstr>
      <vt:lpstr>What Are the 10 Key Takeaways for the 2023 ACC/AHA/ACCP/HRS Guideline for AF?</vt:lpstr>
      <vt:lpstr>PowerPoint Presentation</vt:lpstr>
      <vt:lpstr>Disclaimer</vt:lpstr>
      <vt:lpstr>Top 10 Take-Home Messages for 2023 Guideline for Diagnosis and Management of AF</vt:lpstr>
      <vt:lpstr>Top 10 Take-Home Messages for 2023 Guideline for Diagnosis and Management of AF</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the 10 Key Takeaways for the 2023 ACC/AHA/ACCP/HRS Guideline for AF?</dc:title>
  <dc:subject/>
  <dc:creator>MedEd On The Go</dc:creator>
  <cp:keywords/>
  <dc:description/>
  <cp:lastModifiedBy>Harley Kidner</cp:lastModifiedBy>
  <cp:revision>66</cp:revision>
  <dcterms:created xsi:type="dcterms:W3CDTF">2017-09-06T16:07:56Z</dcterms:created>
  <dcterms:modified xsi:type="dcterms:W3CDTF">2024-03-15T18:24:23Z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0x0101009D95586756212B47840914FA42A7DFF7</vt:lpwstr>
  </property>
</Properties>
</file>