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5941" r:id="rId2"/>
    <p:sldId id="256" r:id="rId3"/>
    <p:sldId id="5943" r:id="rId4"/>
    <p:sldId id="5982" r:id="rId5"/>
    <p:sldId id="5944" r:id="rId6"/>
    <p:sldId id="5983" r:id="rId7"/>
    <p:sldId id="5977" r:id="rId8"/>
    <p:sldId id="5984" r:id="rId9"/>
    <p:sldId id="5985" r:id="rId10"/>
    <p:sldId id="260" r:id="rId11"/>
    <p:sldId id="5922" r:id="rId12"/>
    <p:sldId id="5949" r:id="rId13"/>
    <p:sldId id="5971" r:id="rId14"/>
    <p:sldId id="5966" r:id="rId15"/>
    <p:sldId id="595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FD7CF0-9CC4-AC36-C056-83A05734F424}" name="Kevin Rogers" initials="KR" userId="S::rogersk@cpcmed.org::f2cc448e-261d-4d3a-a1af-e4506189b5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20" autoAdjust="0"/>
    <p:restoredTop sz="84966"/>
  </p:normalViewPr>
  <p:slideViewPr>
    <p:cSldViewPr snapToGrid="0">
      <p:cViewPr varScale="1">
        <p:scale>
          <a:sx n="57" d="100"/>
          <a:sy n="57" d="100"/>
        </p:scale>
        <p:origin x="68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A8162-06A0-CC4F-A3CC-854A1237E6F0}"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B10C3-543A-3C47-86B3-E383DD9AD0D3}" type="slidenum">
              <a:rPr lang="en-US" smtClean="0"/>
              <a:t>‹#›</a:t>
            </a:fld>
            <a:endParaRPr lang="en-US"/>
          </a:p>
        </p:txBody>
      </p:sp>
    </p:spTree>
    <p:extLst>
      <p:ext uri="{BB962C8B-B14F-4D97-AF65-F5344CB8AC3E}">
        <p14:creationId xmlns:p14="http://schemas.microsoft.com/office/powerpoint/2010/main" val="212911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1</a:t>
            </a:fld>
            <a:endParaRPr lang="en-US"/>
          </a:p>
        </p:txBody>
      </p:sp>
    </p:spTree>
    <p:extLst>
      <p:ext uri="{BB962C8B-B14F-4D97-AF65-F5344CB8AC3E}">
        <p14:creationId xmlns:p14="http://schemas.microsoft.com/office/powerpoint/2010/main" val="103662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11</a:t>
            </a:fld>
            <a:endParaRPr lang="en-US"/>
          </a:p>
        </p:txBody>
      </p:sp>
    </p:spTree>
    <p:extLst>
      <p:ext uri="{BB962C8B-B14F-4D97-AF65-F5344CB8AC3E}">
        <p14:creationId xmlns:p14="http://schemas.microsoft.com/office/powerpoint/2010/main" val="212129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12</a:t>
            </a:fld>
            <a:endParaRPr lang="en-US"/>
          </a:p>
        </p:txBody>
      </p:sp>
    </p:spTree>
    <p:extLst>
      <p:ext uri="{BB962C8B-B14F-4D97-AF65-F5344CB8AC3E}">
        <p14:creationId xmlns:p14="http://schemas.microsoft.com/office/powerpoint/2010/main" val="186009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13</a:t>
            </a:fld>
            <a:endParaRPr lang="en-US"/>
          </a:p>
        </p:txBody>
      </p:sp>
    </p:spTree>
    <p:extLst>
      <p:ext uri="{BB962C8B-B14F-4D97-AF65-F5344CB8AC3E}">
        <p14:creationId xmlns:p14="http://schemas.microsoft.com/office/powerpoint/2010/main" val="171292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14</a:t>
            </a:fld>
            <a:endParaRPr lang="en-US"/>
          </a:p>
        </p:txBody>
      </p:sp>
    </p:spTree>
    <p:extLst>
      <p:ext uri="{BB962C8B-B14F-4D97-AF65-F5344CB8AC3E}">
        <p14:creationId xmlns:p14="http://schemas.microsoft.com/office/powerpoint/2010/main" val="137290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15</a:t>
            </a:fld>
            <a:endParaRPr lang="en-US"/>
          </a:p>
        </p:txBody>
      </p:sp>
    </p:spTree>
    <p:extLst>
      <p:ext uri="{BB962C8B-B14F-4D97-AF65-F5344CB8AC3E}">
        <p14:creationId xmlns:p14="http://schemas.microsoft.com/office/powerpoint/2010/main" val="317868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3</a:t>
            </a:fld>
            <a:endParaRPr lang="en-US"/>
          </a:p>
        </p:txBody>
      </p:sp>
    </p:spTree>
    <p:extLst>
      <p:ext uri="{BB962C8B-B14F-4D97-AF65-F5344CB8AC3E}">
        <p14:creationId xmlns:p14="http://schemas.microsoft.com/office/powerpoint/2010/main" val="260190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4</a:t>
            </a:fld>
            <a:endParaRPr lang="en-US"/>
          </a:p>
        </p:txBody>
      </p:sp>
    </p:spTree>
    <p:extLst>
      <p:ext uri="{BB962C8B-B14F-4D97-AF65-F5344CB8AC3E}">
        <p14:creationId xmlns:p14="http://schemas.microsoft.com/office/powerpoint/2010/main" val="111545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5</a:t>
            </a:fld>
            <a:endParaRPr lang="en-US"/>
          </a:p>
        </p:txBody>
      </p:sp>
    </p:spTree>
    <p:extLst>
      <p:ext uri="{BB962C8B-B14F-4D97-AF65-F5344CB8AC3E}">
        <p14:creationId xmlns:p14="http://schemas.microsoft.com/office/powerpoint/2010/main" val="383390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6</a:t>
            </a:fld>
            <a:endParaRPr lang="en-US"/>
          </a:p>
        </p:txBody>
      </p:sp>
    </p:spTree>
    <p:extLst>
      <p:ext uri="{BB962C8B-B14F-4D97-AF65-F5344CB8AC3E}">
        <p14:creationId xmlns:p14="http://schemas.microsoft.com/office/powerpoint/2010/main" val="93774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7</a:t>
            </a:fld>
            <a:endParaRPr lang="en-US"/>
          </a:p>
        </p:txBody>
      </p:sp>
    </p:spTree>
    <p:extLst>
      <p:ext uri="{BB962C8B-B14F-4D97-AF65-F5344CB8AC3E}">
        <p14:creationId xmlns:p14="http://schemas.microsoft.com/office/powerpoint/2010/main" val="350909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8</a:t>
            </a:fld>
            <a:endParaRPr lang="en-US"/>
          </a:p>
        </p:txBody>
      </p:sp>
    </p:spTree>
    <p:extLst>
      <p:ext uri="{BB962C8B-B14F-4D97-AF65-F5344CB8AC3E}">
        <p14:creationId xmlns:p14="http://schemas.microsoft.com/office/powerpoint/2010/main" val="248932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9</a:t>
            </a:fld>
            <a:endParaRPr lang="en-US"/>
          </a:p>
        </p:txBody>
      </p:sp>
    </p:spTree>
    <p:extLst>
      <p:ext uri="{BB962C8B-B14F-4D97-AF65-F5344CB8AC3E}">
        <p14:creationId xmlns:p14="http://schemas.microsoft.com/office/powerpoint/2010/main" val="45136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88283-D41B-C44D-90DB-B0A7D278239E}" type="slidenum">
              <a:rPr lang="en-US" smtClean="0"/>
              <a:t>10</a:t>
            </a:fld>
            <a:endParaRPr lang="en-US"/>
          </a:p>
        </p:txBody>
      </p:sp>
    </p:spTree>
    <p:extLst>
      <p:ext uri="{BB962C8B-B14F-4D97-AF65-F5344CB8AC3E}">
        <p14:creationId xmlns:p14="http://schemas.microsoft.com/office/powerpoint/2010/main" val="199690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F5E5-B6FA-7953-BFCB-1F1D5D2F2F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BA6F25-9F59-EA69-3AE4-1DB3A50D1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2C01AE-C69A-EFC5-60C5-7D9260FF8A49}"/>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5" name="Footer Placeholder 4">
            <a:extLst>
              <a:ext uri="{FF2B5EF4-FFF2-40B4-BE49-F238E27FC236}">
                <a16:creationId xmlns:a16="http://schemas.microsoft.com/office/drawing/2014/main" id="{FD72D8AA-7782-E002-FA61-6F9B50C10B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8E73DF-0DBE-CB5F-0EA1-C3E038A271BF}"/>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263996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628B-11BB-9697-1AF3-E9421FD7B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C7852-6DE5-C164-F90D-0D3BAA897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96A04-1D7B-C5A2-3A4F-286DC5488183}"/>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5" name="Footer Placeholder 4">
            <a:extLst>
              <a:ext uri="{FF2B5EF4-FFF2-40B4-BE49-F238E27FC236}">
                <a16:creationId xmlns:a16="http://schemas.microsoft.com/office/drawing/2014/main" id="{44FD6051-BAB1-CA96-5D0C-F7078130B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71347-05DE-A2A7-7B56-D658FB9C5BE0}"/>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99190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B02A16-2495-341C-8A4A-E5F1C4F974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BFAE4-13F5-728F-2FDA-6A65C8556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72192-9064-33BF-6F4B-A0E5CF474212}"/>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5" name="Footer Placeholder 4">
            <a:extLst>
              <a:ext uri="{FF2B5EF4-FFF2-40B4-BE49-F238E27FC236}">
                <a16:creationId xmlns:a16="http://schemas.microsoft.com/office/drawing/2014/main" id="{4EA35106-C5D3-6955-6596-3F57FBD23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90455-7FF7-3DF7-768E-70F8FE7326FC}"/>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60867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0FD5-A169-3AE9-1E04-698EC8416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49B9B0-671C-1F81-15D3-BE76FA2FF9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FB743-C71F-ED7C-7858-5F23D2D503F9}"/>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5" name="Footer Placeholder 4">
            <a:extLst>
              <a:ext uri="{FF2B5EF4-FFF2-40B4-BE49-F238E27FC236}">
                <a16:creationId xmlns:a16="http://schemas.microsoft.com/office/drawing/2014/main" id="{2EFB3405-AE15-5D33-FF00-03DEEAEDF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54BC9-6FCC-3EB6-961A-79AAFC827CB8}"/>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378027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8EC0-BDEF-0F45-189B-9C9FD42423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9A5E5-6F58-B295-306F-C251D2F766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AD7A1-8B06-AB5C-89D6-71CD8C69FEEB}"/>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5" name="Footer Placeholder 4">
            <a:extLst>
              <a:ext uri="{FF2B5EF4-FFF2-40B4-BE49-F238E27FC236}">
                <a16:creationId xmlns:a16="http://schemas.microsoft.com/office/drawing/2014/main" id="{D53BA2D4-A533-CC8E-E5AF-2C6E543D1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45D4F-4429-D463-8685-6C51E46A12EB}"/>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54145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F0E7-9DEF-D1D0-0ED9-B0505EA16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A72D99-E066-9BDE-7E36-384E7209B4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DF979F-2A0A-A8D3-B567-413D7963C6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AFCE2D-4C74-7731-46DF-B2D4E2425993}"/>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6" name="Footer Placeholder 5">
            <a:extLst>
              <a:ext uri="{FF2B5EF4-FFF2-40B4-BE49-F238E27FC236}">
                <a16:creationId xmlns:a16="http://schemas.microsoft.com/office/drawing/2014/main" id="{B21870ED-89F9-8069-21A6-4ACE2A268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2D280-DD4D-22AB-4D63-01AD1ED1510D}"/>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146315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D025-8E5E-C53C-F6B6-07AA0F1380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144798-8DFE-AB0A-B3D9-9239F3176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387AA9-141B-13D3-2E47-630782D0FF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33D60-89E8-4A69-F3F9-778D31482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DE286-59B4-98E8-3C09-551C56E92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AEC3F-F613-24E0-2D70-44F5261F8171}"/>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8" name="Footer Placeholder 7">
            <a:extLst>
              <a:ext uri="{FF2B5EF4-FFF2-40B4-BE49-F238E27FC236}">
                <a16:creationId xmlns:a16="http://schemas.microsoft.com/office/drawing/2014/main" id="{547C167F-9E57-28AA-E443-127151FBA2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B4D55B-A744-3E71-C971-76460DFF78A5}"/>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42946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A19C-EA87-DBDD-D133-54B45C5607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C1B58-D25C-B442-8404-5B5B0AB31901}"/>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4" name="Footer Placeholder 3">
            <a:extLst>
              <a:ext uri="{FF2B5EF4-FFF2-40B4-BE49-F238E27FC236}">
                <a16:creationId xmlns:a16="http://schemas.microsoft.com/office/drawing/2014/main" id="{7DCC9109-1AE5-2E2A-C98C-07A7BB6311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CDD0E-B92B-6347-D6D8-4F09E89CB97C}"/>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75636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0854F-DD05-B157-19B8-357C2E1C211E}"/>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3" name="Footer Placeholder 2">
            <a:extLst>
              <a:ext uri="{FF2B5EF4-FFF2-40B4-BE49-F238E27FC236}">
                <a16:creationId xmlns:a16="http://schemas.microsoft.com/office/drawing/2014/main" id="{5CF434F6-A920-B759-3589-29982EC985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A3C4D-BE89-2849-2A70-3602F9C2D459}"/>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231456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5473-3FBF-E020-281A-06586A638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091A4-83F9-5EA7-C0FD-53561772A0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F52F81-4F9B-1C8A-61F0-FA42ADF98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4CCD5-C218-7CEB-4BF1-77FCB5BBCFAF}"/>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6" name="Footer Placeholder 5">
            <a:extLst>
              <a:ext uri="{FF2B5EF4-FFF2-40B4-BE49-F238E27FC236}">
                <a16:creationId xmlns:a16="http://schemas.microsoft.com/office/drawing/2014/main" id="{F3D76421-6D6D-7350-078E-E3CDD91DD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FB823-0063-AC93-0AA3-6FF2523E9FFE}"/>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174513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274F-4E89-472A-C62F-F4EE6F8DC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F11E67-6627-B27E-6FA0-82FBA47D8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7E5014-725F-1CAC-EAD9-2CC07A16E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55A7C-A0C5-98C3-ED2B-FAC1D6CF8E55}"/>
              </a:ext>
            </a:extLst>
          </p:cNvPr>
          <p:cNvSpPr>
            <a:spLocks noGrp="1"/>
          </p:cNvSpPr>
          <p:nvPr>
            <p:ph type="dt" sz="half" idx="10"/>
          </p:nvPr>
        </p:nvSpPr>
        <p:spPr>
          <a:xfrm>
            <a:off x="838200" y="6356350"/>
            <a:ext cx="2743200" cy="365125"/>
          </a:xfrm>
          <a:prstGeom prst="rect">
            <a:avLst/>
          </a:prstGeom>
        </p:spPr>
        <p:txBody>
          <a:bodyPr/>
          <a:lstStyle/>
          <a:p>
            <a:fld id="{44BBD351-C4EA-C045-8653-E47826E27071}" type="datetimeFigureOut">
              <a:rPr lang="en-US" smtClean="0"/>
              <a:t>4/6/2023</a:t>
            </a:fld>
            <a:endParaRPr lang="en-US"/>
          </a:p>
        </p:txBody>
      </p:sp>
      <p:sp>
        <p:nvSpPr>
          <p:cNvPr id="6" name="Footer Placeholder 5">
            <a:extLst>
              <a:ext uri="{FF2B5EF4-FFF2-40B4-BE49-F238E27FC236}">
                <a16:creationId xmlns:a16="http://schemas.microsoft.com/office/drawing/2014/main" id="{329CD15A-B71A-49EF-0E41-83233B130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69207-CEB1-F430-5DF2-BAF1279E3763}"/>
              </a:ext>
            </a:extLst>
          </p:cNvPr>
          <p:cNvSpPr>
            <a:spLocks noGrp="1"/>
          </p:cNvSpPr>
          <p:nvPr>
            <p:ph type="sldNum" sz="quarter" idx="12"/>
          </p:nvPr>
        </p:nvSpPr>
        <p:spPr>
          <a:xfrm>
            <a:off x="10728960" y="6356350"/>
            <a:ext cx="624840" cy="365125"/>
          </a:xfrm>
          <a:prstGeom prst="rect">
            <a:avLst/>
          </a:prstGeom>
        </p:spPr>
        <p:txBody>
          <a:bodyPr/>
          <a:lstStyle/>
          <a:p>
            <a:fld id="{5BD1E54C-3467-1F40-B168-6C9930DBC2E9}" type="slidenum">
              <a:rPr lang="en-US" smtClean="0"/>
              <a:t>‹#›</a:t>
            </a:fld>
            <a:endParaRPr lang="en-US"/>
          </a:p>
        </p:txBody>
      </p:sp>
    </p:spTree>
    <p:extLst>
      <p:ext uri="{BB962C8B-B14F-4D97-AF65-F5344CB8AC3E}">
        <p14:creationId xmlns:p14="http://schemas.microsoft.com/office/powerpoint/2010/main" val="118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3D636F-AA4A-7D4D-AA06-C5C5F5E94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8E682-F84D-9752-288D-5BA042591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D28711B-2484-F604-BA83-E3DC681C647D}"/>
              </a:ext>
            </a:extLst>
          </p:cNvPr>
          <p:cNvSpPr>
            <a:spLocks noGrp="1"/>
          </p:cNvSpPr>
          <p:nvPr>
            <p:ph type="ftr" sz="quarter" idx="3"/>
          </p:nvPr>
        </p:nvSpPr>
        <p:spPr>
          <a:xfrm>
            <a:off x="548640" y="6356350"/>
            <a:ext cx="9131808"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7191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F959-A8DB-34F7-0732-9388EB3CAB3A}"/>
              </a:ext>
            </a:extLst>
          </p:cNvPr>
          <p:cNvSpPr>
            <a:spLocks noGrp="1"/>
          </p:cNvSpPr>
          <p:nvPr>
            <p:ph type="ctrTitle"/>
          </p:nvPr>
        </p:nvSpPr>
        <p:spPr>
          <a:xfrm>
            <a:off x="406400" y="868363"/>
            <a:ext cx="11379200" cy="2387600"/>
          </a:xfrm>
        </p:spPr>
        <p:txBody>
          <a:bodyPr>
            <a:normAutofit fontScale="90000"/>
          </a:bodyPr>
          <a:lstStyle/>
          <a:p>
            <a:r>
              <a:rPr lang="en-US" b="1" dirty="0"/>
              <a:t>VOYAGER-PAD Angiographic Core Lab:  </a:t>
            </a:r>
            <a:br>
              <a:rPr lang="en-US" b="1" dirty="0"/>
            </a:br>
            <a:r>
              <a:rPr lang="en-US" i="1" dirty="0"/>
              <a:t>Design and Initial Results</a:t>
            </a:r>
          </a:p>
        </p:txBody>
      </p:sp>
      <p:sp>
        <p:nvSpPr>
          <p:cNvPr id="3" name="Subtitle 2">
            <a:extLst>
              <a:ext uri="{FF2B5EF4-FFF2-40B4-BE49-F238E27FC236}">
                <a16:creationId xmlns:a16="http://schemas.microsoft.com/office/drawing/2014/main" id="{40D174E0-B29E-A0B4-89BA-42EA9FDDD7D6}"/>
              </a:ext>
            </a:extLst>
          </p:cNvPr>
          <p:cNvSpPr>
            <a:spLocks noGrp="1"/>
          </p:cNvSpPr>
          <p:nvPr>
            <p:ph type="subTitle" idx="1"/>
          </p:nvPr>
        </p:nvSpPr>
        <p:spPr>
          <a:xfrm>
            <a:off x="1541929" y="3727541"/>
            <a:ext cx="9144000" cy="2387600"/>
          </a:xfrm>
        </p:spPr>
        <p:txBody>
          <a:bodyPr>
            <a:normAutofit fontScale="92500" lnSpcReduction="10000"/>
          </a:bodyPr>
          <a:lstStyle/>
          <a:p>
            <a:r>
              <a:rPr lang="en-US" dirty="0"/>
              <a:t>Kevin Rogers, MD, MSc</a:t>
            </a:r>
          </a:p>
          <a:p>
            <a:r>
              <a:rPr lang="en-US" dirty="0"/>
              <a:t>Associate Professor</a:t>
            </a:r>
          </a:p>
          <a:p>
            <a:r>
              <a:rPr lang="en-US" dirty="0"/>
              <a:t>Vascular Medicine and Intervention</a:t>
            </a:r>
          </a:p>
          <a:p>
            <a:r>
              <a:rPr lang="en-US" dirty="0"/>
              <a:t>CPC Clinical Research</a:t>
            </a:r>
          </a:p>
          <a:p>
            <a:r>
              <a:rPr lang="en-US" dirty="0"/>
              <a:t>University of Colorado</a:t>
            </a:r>
          </a:p>
          <a:p>
            <a:r>
              <a:rPr lang="en-US" dirty="0"/>
              <a:t>Aurora, CO</a:t>
            </a:r>
          </a:p>
        </p:txBody>
      </p:sp>
      <p:pic>
        <p:nvPicPr>
          <p:cNvPr id="9" name="Picture 8" descr="Logo&#10;&#10;Description automatically generated">
            <a:extLst>
              <a:ext uri="{FF2B5EF4-FFF2-40B4-BE49-F238E27FC236}">
                <a16:creationId xmlns:a16="http://schemas.microsoft.com/office/drawing/2014/main" id="{D4DCE51B-07C6-A789-7372-32D5B66620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4136" y="309923"/>
            <a:ext cx="3591464" cy="558439"/>
          </a:xfrm>
          <a:prstGeom prst="rect">
            <a:avLst/>
          </a:prstGeom>
        </p:spPr>
      </p:pic>
    </p:spTree>
    <p:extLst>
      <p:ext uri="{BB962C8B-B14F-4D97-AF65-F5344CB8AC3E}">
        <p14:creationId xmlns:p14="http://schemas.microsoft.com/office/powerpoint/2010/main" val="326103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80AFB-275C-707B-F14F-8B171B7C8FEA}"/>
              </a:ext>
            </a:extLst>
          </p:cNvPr>
          <p:cNvSpPr txBox="1"/>
          <p:nvPr/>
        </p:nvSpPr>
        <p:spPr>
          <a:xfrm>
            <a:off x="313351" y="177501"/>
            <a:ext cx="11577130" cy="707886"/>
          </a:xfrm>
          <a:prstGeom prst="rect">
            <a:avLst/>
          </a:prstGeom>
          <a:noFill/>
        </p:spPr>
        <p:txBody>
          <a:bodyPr wrap="square" rtlCol="0">
            <a:spAutoFit/>
          </a:bodyPr>
          <a:lstStyle/>
          <a:p>
            <a:pPr algn="ctr"/>
            <a:r>
              <a:rPr lang="en-US" sz="4000" b="1" dirty="0">
                <a:latin typeface="+mj-lt"/>
              </a:rPr>
              <a:t>VOYAGER-PAD Angiographic Core Lab</a:t>
            </a:r>
          </a:p>
        </p:txBody>
      </p:sp>
      <p:grpSp>
        <p:nvGrpSpPr>
          <p:cNvPr id="10" name="Group 9">
            <a:extLst>
              <a:ext uri="{FF2B5EF4-FFF2-40B4-BE49-F238E27FC236}">
                <a16:creationId xmlns:a16="http://schemas.microsoft.com/office/drawing/2014/main" id="{6E783A86-F77F-FDC6-EFF1-DEE73A101D4F}"/>
              </a:ext>
            </a:extLst>
          </p:cNvPr>
          <p:cNvGrpSpPr/>
          <p:nvPr/>
        </p:nvGrpSpPr>
        <p:grpSpPr>
          <a:xfrm>
            <a:off x="210446" y="975652"/>
            <a:ext cx="6557311" cy="5103483"/>
            <a:chOff x="216963" y="828817"/>
            <a:chExt cx="7270925" cy="5898835"/>
          </a:xfrm>
        </p:grpSpPr>
        <p:sp>
          <p:nvSpPr>
            <p:cNvPr id="9" name="TextBox 8">
              <a:extLst>
                <a:ext uri="{FF2B5EF4-FFF2-40B4-BE49-F238E27FC236}">
                  <a16:creationId xmlns:a16="http://schemas.microsoft.com/office/drawing/2014/main" id="{20887D1A-625D-DC98-6E74-29155E178EB3}"/>
                </a:ext>
              </a:extLst>
            </p:cNvPr>
            <p:cNvSpPr txBox="1"/>
            <p:nvPr/>
          </p:nvSpPr>
          <p:spPr>
            <a:xfrm>
              <a:off x="354111" y="828817"/>
              <a:ext cx="7133777" cy="5898835"/>
            </a:xfrm>
            <a:prstGeom prst="rect">
              <a:avLst/>
            </a:prstGeom>
            <a:solidFill>
              <a:schemeClr val="accent1">
                <a:lumMod val="40000"/>
                <a:lumOff val="60000"/>
              </a:schemeClr>
            </a:solidFill>
            <a:ln>
              <a:solidFill>
                <a:schemeClr val="tx1"/>
              </a:solidFill>
            </a:ln>
          </p:spPr>
          <p:txBody>
            <a:bodyPr wrap="square" rtlCol="0">
              <a:spAutoFit/>
            </a:bodyPr>
            <a:lstStyle/>
            <a:p>
              <a:endParaRPr lang="en-US" dirty="0"/>
            </a:p>
          </p:txBody>
        </p:sp>
        <p:grpSp>
          <p:nvGrpSpPr>
            <p:cNvPr id="4" name="Group 3">
              <a:extLst>
                <a:ext uri="{FF2B5EF4-FFF2-40B4-BE49-F238E27FC236}">
                  <a16:creationId xmlns:a16="http://schemas.microsoft.com/office/drawing/2014/main" id="{BA58F3EE-6378-E1CB-3D50-213A7442D50A}"/>
                </a:ext>
              </a:extLst>
            </p:cNvPr>
            <p:cNvGrpSpPr/>
            <p:nvPr/>
          </p:nvGrpSpPr>
          <p:grpSpPr>
            <a:xfrm>
              <a:off x="216963" y="1709418"/>
              <a:ext cx="5185085" cy="4959112"/>
              <a:chOff x="700086" y="700656"/>
              <a:chExt cx="6115196" cy="6281162"/>
            </a:xfrm>
            <a:noFill/>
          </p:grpSpPr>
          <p:sp>
            <p:nvSpPr>
              <p:cNvPr id="35" name="TextBox 34">
                <a:extLst>
                  <a:ext uri="{FF2B5EF4-FFF2-40B4-BE49-F238E27FC236}">
                    <a16:creationId xmlns:a16="http://schemas.microsoft.com/office/drawing/2014/main" id="{6D054F86-DBFA-6C19-2F3D-45D47990956F}"/>
                  </a:ext>
                </a:extLst>
              </p:cNvPr>
              <p:cNvSpPr txBox="1"/>
              <p:nvPr/>
            </p:nvSpPr>
            <p:spPr>
              <a:xfrm>
                <a:off x="2200020" y="1691822"/>
                <a:ext cx="2055794" cy="392830"/>
              </a:xfrm>
              <a:prstGeom prst="rect">
                <a:avLst/>
              </a:prstGeom>
              <a:grpFill/>
              <a:ln>
                <a:noFill/>
              </a:ln>
            </p:spPr>
            <p:txBody>
              <a:bodyPr wrap="none" rtlCol="0">
                <a:spAutoFit/>
              </a:bodyPr>
              <a:lstStyle/>
              <a:p>
                <a:r>
                  <a:rPr lang="en-US" sz="1400" dirty="0"/>
                  <a:t>4.  Common femoral</a:t>
                </a:r>
              </a:p>
            </p:txBody>
          </p:sp>
          <p:pic>
            <p:nvPicPr>
              <p:cNvPr id="5" name="Picture 4" descr="Diagram&#10;&#10;Description automatically generated">
                <a:extLst>
                  <a:ext uri="{FF2B5EF4-FFF2-40B4-BE49-F238E27FC236}">
                    <a16:creationId xmlns:a16="http://schemas.microsoft.com/office/drawing/2014/main" id="{192C7B0A-5394-E639-E1EB-968ABC03C2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9457" y="820358"/>
                <a:ext cx="1428751" cy="5314951"/>
              </a:xfrm>
              <a:prstGeom prst="rect">
                <a:avLst/>
              </a:prstGeom>
              <a:grpFill/>
              <a:ln>
                <a:solidFill>
                  <a:schemeClr val="tx1"/>
                </a:solidFill>
              </a:ln>
            </p:spPr>
          </p:pic>
          <p:cxnSp>
            <p:nvCxnSpPr>
              <p:cNvPr id="26" name="Straight Connector 25">
                <a:extLst>
                  <a:ext uri="{FF2B5EF4-FFF2-40B4-BE49-F238E27FC236}">
                    <a16:creationId xmlns:a16="http://schemas.microsoft.com/office/drawing/2014/main" id="{937E1DD5-2375-41CF-FB94-0960C9F3D62A}"/>
                  </a:ext>
                </a:extLst>
              </p:cNvPr>
              <p:cNvCxnSpPr>
                <a:cxnSpLocks/>
              </p:cNvCxnSpPr>
              <p:nvPr/>
            </p:nvCxnSpPr>
            <p:spPr>
              <a:xfrm flipV="1">
                <a:off x="700086" y="1084392"/>
                <a:ext cx="4231300" cy="30033"/>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6A03BB-D02A-BBE2-35A0-040A80656C07}"/>
                  </a:ext>
                </a:extLst>
              </p:cNvPr>
              <p:cNvCxnSpPr>
                <a:cxnSpLocks/>
              </p:cNvCxnSpPr>
              <p:nvPr/>
            </p:nvCxnSpPr>
            <p:spPr>
              <a:xfrm>
                <a:off x="700086" y="5824538"/>
                <a:ext cx="4231300" cy="21372"/>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68CCFA-8764-71BD-088E-E74B522BAC87}"/>
                  </a:ext>
                </a:extLst>
              </p:cNvPr>
              <p:cNvCxnSpPr>
                <a:cxnSpLocks/>
              </p:cNvCxnSpPr>
              <p:nvPr/>
            </p:nvCxnSpPr>
            <p:spPr>
              <a:xfrm>
                <a:off x="700086" y="4194973"/>
                <a:ext cx="4231301"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7A8944B-67EE-4F3D-BF5C-88EBF700F1CD}"/>
                  </a:ext>
                </a:extLst>
              </p:cNvPr>
              <p:cNvCxnSpPr>
                <a:cxnSpLocks/>
              </p:cNvCxnSpPr>
              <p:nvPr/>
            </p:nvCxnSpPr>
            <p:spPr>
              <a:xfrm flipV="1">
                <a:off x="700086" y="1749266"/>
                <a:ext cx="4231300" cy="3334"/>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B55205D-FD1B-F7FF-68C2-97CC3CCA3BDF}"/>
                  </a:ext>
                </a:extLst>
              </p:cNvPr>
              <p:cNvCxnSpPr>
                <a:cxnSpLocks/>
              </p:cNvCxnSpPr>
              <p:nvPr/>
            </p:nvCxnSpPr>
            <p:spPr>
              <a:xfrm>
                <a:off x="700086" y="2047875"/>
                <a:ext cx="4231300"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19F86C2-231D-5FC2-ACC5-66137126E1D8}"/>
                  </a:ext>
                </a:extLst>
              </p:cNvPr>
              <p:cNvCxnSpPr>
                <a:cxnSpLocks/>
              </p:cNvCxnSpPr>
              <p:nvPr/>
            </p:nvCxnSpPr>
            <p:spPr>
              <a:xfrm>
                <a:off x="700086" y="3398802"/>
                <a:ext cx="4231301" cy="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CF0854F-6706-2B3D-7288-336E5F342320}"/>
                  </a:ext>
                </a:extLst>
              </p:cNvPr>
              <p:cNvSpPr txBox="1"/>
              <p:nvPr/>
            </p:nvSpPr>
            <p:spPr>
              <a:xfrm>
                <a:off x="2206986" y="745838"/>
                <a:ext cx="2969787" cy="392830"/>
              </a:xfrm>
              <a:prstGeom prst="rect">
                <a:avLst/>
              </a:prstGeom>
              <a:grpFill/>
              <a:ln>
                <a:noFill/>
              </a:ln>
            </p:spPr>
            <p:txBody>
              <a:bodyPr wrap="none" rtlCol="0">
                <a:spAutoFit/>
              </a:bodyPr>
              <a:lstStyle/>
              <a:p>
                <a:r>
                  <a:rPr lang="en-US" sz="1400" dirty="0"/>
                  <a:t>1.  Infra-renal abdominal aorta</a:t>
                </a:r>
              </a:p>
            </p:txBody>
          </p:sp>
          <p:sp>
            <p:nvSpPr>
              <p:cNvPr id="34" name="TextBox 33">
                <a:extLst>
                  <a:ext uri="{FF2B5EF4-FFF2-40B4-BE49-F238E27FC236}">
                    <a16:creationId xmlns:a16="http://schemas.microsoft.com/office/drawing/2014/main" id="{54029A98-F917-BE71-00E0-812098D5F1DA}"/>
                  </a:ext>
                </a:extLst>
              </p:cNvPr>
              <p:cNvSpPr txBox="1"/>
              <p:nvPr/>
            </p:nvSpPr>
            <p:spPr>
              <a:xfrm>
                <a:off x="2200020" y="1101225"/>
                <a:ext cx="1763992" cy="667811"/>
              </a:xfrm>
              <a:prstGeom prst="rect">
                <a:avLst/>
              </a:prstGeom>
              <a:grpFill/>
              <a:ln>
                <a:noFill/>
              </a:ln>
            </p:spPr>
            <p:txBody>
              <a:bodyPr wrap="none" rtlCol="0">
                <a:spAutoFit/>
              </a:bodyPr>
              <a:lstStyle/>
              <a:p>
                <a:r>
                  <a:rPr lang="en-US" sz="1400" dirty="0"/>
                  <a:t>2.  Common iliac </a:t>
                </a:r>
              </a:p>
              <a:p>
                <a:r>
                  <a:rPr lang="en-US" sz="1400" dirty="0"/>
                  <a:t>3.  External iliac</a:t>
                </a:r>
              </a:p>
            </p:txBody>
          </p:sp>
          <p:sp>
            <p:nvSpPr>
              <p:cNvPr id="36" name="TextBox 35">
                <a:extLst>
                  <a:ext uri="{FF2B5EF4-FFF2-40B4-BE49-F238E27FC236}">
                    <a16:creationId xmlns:a16="http://schemas.microsoft.com/office/drawing/2014/main" id="{D3EDB685-DC05-2C39-C65C-CDB6A7E99FD9}"/>
                  </a:ext>
                </a:extLst>
              </p:cNvPr>
              <p:cNvSpPr txBox="1"/>
              <p:nvPr/>
            </p:nvSpPr>
            <p:spPr>
              <a:xfrm>
                <a:off x="2195386" y="3337723"/>
                <a:ext cx="1617275" cy="997711"/>
              </a:xfrm>
              <a:prstGeom prst="rect">
                <a:avLst/>
              </a:prstGeom>
              <a:grpFill/>
              <a:ln>
                <a:noFill/>
              </a:ln>
            </p:spPr>
            <p:txBody>
              <a:bodyPr wrap="none" rtlCol="0">
                <a:spAutoFit/>
              </a:bodyPr>
              <a:lstStyle/>
              <a:p>
                <a:pPr marL="342900" indent="-342900">
                  <a:buAutoNum type="arabicPeriod" startAt="7"/>
                </a:pPr>
                <a:r>
                  <a:rPr lang="en-US" sz="1300" dirty="0"/>
                  <a:t>Popliteal 1</a:t>
                </a:r>
              </a:p>
              <a:p>
                <a:pPr marL="342900" indent="-342900">
                  <a:buAutoNum type="arabicPeriod" startAt="7"/>
                </a:pPr>
                <a:r>
                  <a:rPr lang="en-US" sz="1300" dirty="0"/>
                  <a:t>Popliteal 2</a:t>
                </a:r>
              </a:p>
              <a:p>
                <a:pPr marL="342900" indent="-342900">
                  <a:buAutoNum type="arabicPeriod" startAt="7"/>
                </a:pPr>
                <a:r>
                  <a:rPr lang="en-US" sz="1300" dirty="0"/>
                  <a:t>Popliteal 3</a:t>
                </a:r>
              </a:p>
            </p:txBody>
          </p:sp>
          <p:sp>
            <p:nvSpPr>
              <p:cNvPr id="37" name="TextBox 36">
                <a:extLst>
                  <a:ext uri="{FF2B5EF4-FFF2-40B4-BE49-F238E27FC236}">
                    <a16:creationId xmlns:a16="http://schemas.microsoft.com/office/drawing/2014/main" id="{3C521615-AA25-E4CE-DA62-F498FB5E6946}"/>
                  </a:ext>
                </a:extLst>
              </p:cNvPr>
              <p:cNvSpPr txBox="1"/>
              <p:nvPr/>
            </p:nvSpPr>
            <p:spPr>
              <a:xfrm>
                <a:off x="2211620" y="2303901"/>
                <a:ext cx="2337890" cy="667811"/>
              </a:xfrm>
              <a:prstGeom prst="rect">
                <a:avLst/>
              </a:prstGeom>
              <a:grpFill/>
              <a:ln>
                <a:noFill/>
              </a:ln>
            </p:spPr>
            <p:txBody>
              <a:bodyPr wrap="none" rtlCol="0">
                <a:spAutoFit/>
              </a:bodyPr>
              <a:lstStyle/>
              <a:p>
                <a:pPr marL="342900" indent="-342900">
                  <a:buAutoNum type="arabicPeriod" startAt="5"/>
                </a:pPr>
                <a:r>
                  <a:rPr lang="en-US" sz="1400" dirty="0"/>
                  <a:t>Profunda femoral</a:t>
                </a:r>
              </a:p>
              <a:p>
                <a:pPr marL="342900" indent="-342900">
                  <a:buAutoNum type="arabicPeriod" startAt="5"/>
                </a:pPr>
                <a:r>
                  <a:rPr lang="en-US" sz="1400" dirty="0"/>
                  <a:t>Superficial femoral</a:t>
                </a:r>
              </a:p>
            </p:txBody>
          </p:sp>
          <p:sp>
            <p:nvSpPr>
              <p:cNvPr id="38" name="TextBox 37">
                <a:extLst>
                  <a:ext uri="{FF2B5EF4-FFF2-40B4-BE49-F238E27FC236}">
                    <a16:creationId xmlns:a16="http://schemas.microsoft.com/office/drawing/2014/main" id="{53CC9FF6-182A-2955-EA50-CDDB9E94C9C0}"/>
                  </a:ext>
                </a:extLst>
              </p:cNvPr>
              <p:cNvSpPr txBox="1"/>
              <p:nvPr/>
            </p:nvSpPr>
            <p:spPr>
              <a:xfrm>
                <a:off x="2206986" y="4366055"/>
                <a:ext cx="2433132" cy="1217772"/>
              </a:xfrm>
              <a:prstGeom prst="rect">
                <a:avLst/>
              </a:prstGeom>
              <a:grpFill/>
              <a:ln>
                <a:noFill/>
              </a:ln>
            </p:spPr>
            <p:txBody>
              <a:bodyPr wrap="none" rtlCol="0">
                <a:spAutoFit/>
              </a:bodyPr>
              <a:lstStyle/>
              <a:p>
                <a:pPr marL="342900" indent="-342900">
                  <a:buAutoNum type="arabicPeriod" startAt="10"/>
                </a:pPr>
                <a:r>
                  <a:rPr lang="en-US" sz="1400" dirty="0"/>
                  <a:t>Anterior tibial</a:t>
                </a:r>
              </a:p>
              <a:p>
                <a:pPr marL="342900" indent="-342900">
                  <a:buAutoNum type="arabicPeriod" startAt="10"/>
                </a:pPr>
                <a:r>
                  <a:rPr lang="en-US" sz="1400" dirty="0" err="1"/>
                  <a:t>Tibioperoneal</a:t>
                </a:r>
                <a:r>
                  <a:rPr lang="en-US" sz="1400" dirty="0"/>
                  <a:t> trunk</a:t>
                </a:r>
              </a:p>
              <a:p>
                <a:pPr marL="342900" indent="-342900">
                  <a:buAutoNum type="arabicPeriod" startAt="10"/>
                </a:pPr>
                <a:r>
                  <a:rPr lang="en-US" sz="1400" dirty="0"/>
                  <a:t>Peroneal</a:t>
                </a:r>
              </a:p>
              <a:p>
                <a:pPr marL="342900" indent="-342900">
                  <a:buAutoNum type="arabicPeriod" startAt="10"/>
                </a:pPr>
                <a:r>
                  <a:rPr lang="en-US" sz="1400" dirty="0"/>
                  <a:t>Posterior tibial</a:t>
                </a:r>
              </a:p>
            </p:txBody>
          </p:sp>
          <p:sp>
            <p:nvSpPr>
              <p:cNvPr id="39" name="TextBox 38">
                <a:extLst>
                  <a:ext uri="{FF2B5EF4-FFF2-40B4-BE49-F238E27FC236}">
                    <a16:creationId xmlns:a16="http://schemas.microsoft.com/office/drawing/2014/main" id="{B1B4DE8A-3B11-3BE8-EB42-4361E641D1C9}"/>
                  </a:ext>
                </a:extLst>
              </p:cNvPr>
              <p:cNvSpPr txBox="1"/>
              <p:nvPr/>
            </p:nvSpPr>
            <p:spPr>
              <a:xfrm>
                <a:off x="2206986" y="5845910"/>
                <a:ext cx="1957474" cy="942792"/>
              </a:xfrm>
              <a:prstGeom prst="rect">
                <a:avLst/>
              </a:prstGeom>
              <a:grpFill/>
              <a:ln>
                <a:noFill/>
              </a:ln>
            </p:spPr>
            <p:txBody>
              <a:bodyPr wrap="none" rtlCol="0">
                <a:spAutoFit/>
              </a:bodyPr>
              <a:lstStyle/>
              <a:p>
                <a:pPr marL="342900" indent="-342900">
                  <a:buAutoNum type="arabicPeriod" startAt="14"/>
                </a:pPr>
                <a:r>
                  <a:rPr lang="en-US" sz="1400" dirty="0"/>
                  <a:t>Lateral plantar</a:t>
                </a:r>
              </a:p>
              <a:p>
                <a:pPr marL="342900" indent="-342900">
                  <a:buAutoNum type="arabicPeriod" startAt="14"/>
                </a:pPr>
                <a:r>
                  <a:rPr lang="en-US" sz="1400" dirty="0"/>
                  <a:t>Dorsalis pedis</a:t>
                </a:r>
              </a:p>
              <a:p>
                <a:pPr marL="342900" indent="-342900">
                  <a:buAutoNum type="arabicPeriod" startAt="14"/>
                </a:pPr>
                <a:r>
                  <a:rPr lang="en-US" sz="1400" dirty="0"/>
                  <a:t>Pedal arch</a:t>
                </a:r>
              </a:p>
            </p:txBody>
          </p:sp>
          <p:sp>
            <p:nvSpPr>
              <p:cNvPr id="47" name="Right Brace 46">
                <a:extLst>
                  <a:ext uri="{FF2B5EF4-FFF2-40B4-BE49-F238E27FC236}">
                    <a16:creationId xmlns:a16="http://schemas.microsoft.com/office/drawing/2014/main" id="{B73870B6-EF89-8E78-2EB2-F41ACB359C51}"/>
                  </a:ext>
                </a:extLst>
              </p:cNvPr>
              <p:cNvSpPr/>
              <p:nvPr/>
            </p:nvSpPr>
            <p:spPr>
              <a:xfrm>
                <a:off x="3664118" y="700656"/>
                <a:ext cx="3151164" cy="6281162"/>
              </a:xfrm>
              <a:prstGeom prst="rightBrace">
                <a:avLst/>
              </a:prstGeom>
              <a:gr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49" name="TextBox 48">
              <a:extLst>
                <a:ext uri="{FF2B5EF4-FFF2-40B4-BE49-F238E27FC236}">
                  <a16:creationId xmlns:a16="http://schemas.microsoft.com/office/drawing/2014/main" id="{39CAE0AA-3A6A-7AC2-7E76-5BD32FD738E1}"/>
                </a:ext>
              </a:extLst>
            </p:cNvPr>
            <p:cNvSpPr txBox="1"/>
            <p:nvPr/>
          </p:nvSpPr>
          <p:spPr>
            <a:xfrm>
              <a:off x="5359106" y="3402800"/>
              <a:ext cx="1874561" cy="1575431"/>
            </a:xfrm>
            <a:prstGeom prst="rect">
              <a:avLst/>
            </a:prstGeom>
            <a:noFill/>
            <a:ln>
              <a:solidFill>
                <a:schemeClr val="tx1"/>
              </a:solidFill>
            </a:ln>
          </p:spPr>
          <p:txBody>
            <a:bodyPr wrap="square" rtlCol="0">
              <a:spAutoFit/>
            </a:bodyPr>
            <a:lstStyle/>
            <a:p>
              <a:r>
                <a:rPr lang="en-US" sz="1200" b="1" dirty="0"/>
                <a:t>Severity of stenosis</a:t>
              </a:r>
            </a:p>
            <a:p>
              <a:r>
                <a:rPr lang="en-US" sz="1200" b="1" dirty="0"/>
                <a:t>Length of Disease</a:t>
              </a:r>
            </a:p>
            <a:p>
              <a:r>
                <a:rPr lang="en-US" sz="1200" b="1" dirty="0"/>
                <a:t>Calcification</a:t>
              </a:r>
            </a:p>
            <a:p>
              <a:r>
                <a:rPr lang="en-US" sz="1200" b="1" dirty="0"/>
                <a:t>Prior stenting or bypass</a:t>
              </a:r>
            </a:p>
            <a:p>
              <a:r>
                <a:rPr lang="en-US" sz="1200" b="1" dirty="0"/>
                <a:t>Thrombus</a:t>
              </a:r>
            </a:p>
            <a:p>
              <a:r>
                <a:rPr lang="en-US" sz="1200" b="1" dirty="0"/>
                <a:t>Aneurysm</a:t>
              </a:r>
            </a:p>
            <a:p>
              <a:r>
                <a:rPr lang="en-US" sz="1200" b="1" dirty="0"/>
                <a:t>Revascularization </a:t>
              </a:r>
            </a:p>
          </p:txBody>
        </p:sp>
        <p:sp>
          <p:nvSpPr>
            <p:cNvPr id="7" name="TextBox 6">
              <a:extLst>
                <a:ext uri="{FF2B5EF4-FFF2-40B4-BE49-F238E27FC236}">
                  <a16:creationId xmlns:a16="http://schemas.microsoft.com/office/drawing/2014/main" id="{FA19953C-FCC2-4B73-428A-2F9D5F947821}"/>
                </a:ext>
              </a:extLst>
            </p:cNvPr>
            <p:cNvSpPr txBox="1"/>
            <p:nvPr/>
          </p:nvSpPr>
          <p:spPr>
            <a:xfrm>
              <a:off x="524728" y="864084"/>
              <a:ext cx="6792541" cy="789295"/>
            </a:xfrm>
            <a:prstGeom prst="rect">
              <a:avLst/>
            </a:prstGeom>
            <a:solidFill>
              <a:srgbClr val="FF0000"/>
            </a:solidFill>
            <a:ln>
              <a:solidFill>
                <a:schemeClr val="tx1"/>
              </a:solidFill>
            </a:ln>
          </p:spPr>
          <p:txBody>
            <a:bodyPr wrap="square" rtlCol="0">
              <a:spAutoFit/>
            </a:bodyPr>
            <a:lstStyle/>
            <a:p>
              <a:pPr algn="ctr"/>
              <a:r>
                <a:rPr lang="en-US" sz="2000" b="1" dirty="0">
                  <a:solidFill>
                    <a:schemeClr val="bg1"/>
                  </a:solidFill>
                </a:rPr>
                <a:t>Anatomic and Flow Characteristics Across 16 Anatomic Segments from 2646 Angiograms in Core Lab Database</a:t>
              </a:r>
            </a:p>
          </p:txBody>
        </p:sp>
      </p:grpSp>
      <p:sp>
        <p:nvSpPr>
          <p:cNvPr id="12" name="TextBox 11">
            <a:extLst>
              <a:ext uri="{FF2B5EF4-FFF2-40B4-BE49-F238E27FC236}">
                <a16:creationId xmlns:a16="http://schemas.microsoft.com/office/drawing/2014/main" id="{F48523F3-9C44-032A-4F5C-434BD7AF3BA5}"/>
              </a:ext>
            </a:extLst>
          </p:cNvPr>
          <p:cNvSpPr txBox="1"/>
          <p:nvPr/>
        </p:nvSpPr>
        <p:spPr>
          <a:xfrm>
            <a:off x="6946654" y="1006164"/>
            <a:ext cx="5056373" cy="1292662"/>
          </a:xfrm>
          <a:prstGeom prst="rect">
            <a:avLst/>
          </a:prstGeom>
          <a:solidFill>
            <a:srgbClr val="00B050"/>
          </a:solidFill>
          <a:ln w="34925">
            <a:solidFill>
              <a:schemeClr val="tx1"/>
            </a:solidFill>
          </a:ln>
        </p:spPr>
        <p:txBody>
          <a:bodyPr wrap="square" rtlCol="0">
            <a:spAutoFit/>
          </a:bodyPr>
          <a:lstStyle/>
          <a:p>
            <a:pPr algn="ctr"/>
            <a:r>
              <a:rPr lang="en-US" sz="2600" b="1" dirty="0">
                <a:solidFill>
                  <a:schemeClr val="bg1"/>
                </a:solidFill>
              </a:rPr>
              <a:t>Adjudicated MACE and MALE outcomes and PROs </a:t>
            </a:r>
          </a:p>
          <a:p>
            <a:pPr algn="ctr"/>
            <a:r>
              <a:rPr lang="en-US" sz="2600" b="1" dirty="0">
                <a:solidFill>
                  <a:schemeClr val="bg1"/>
                </a:solidFill>
              </a:rPr>
              <a:t>(association with anatomy)</a:t>
            </a:r>
          </a:p>
        </p:txBody>
      </p:sp>
      <p:sp>
        <p:nvSpPr>
          <p:cNvPr id="13" name="TextBox 12">
            <a:extLst>
              <a:ext uri="{FF2B5EF4-FFF2-40B4-BE49-F238E27FC236}">
                <a16:creationId xmlns:a16="http://schemas.microsoft.com/office/drawing/2014/main" id="{1EE08201-6A54-4FB5-9ED7-397187CF683D}"/>
              </a:ext>
            </a:extLst>
          </p:cNvPr>
          <p:cNvSpPr txBox="1"/>
          <p:nvPr/>
        </p:nvSpPr>
        <p:spPr>
          <a:xfrm>
            <a:off x="7647867" y="3895434"/>
            <a:ext cx="4478930" cy="1200328"/>
          </a:xfrm>
          <a:prstGeom prst="rect">
            <a:avLst/>
          </a:prstGeom>
          <a:solidFill>
            <a:srgbClr val="0070C0"/>
          </a:solidFill>
          <a:ln>
            <a:solidFill>
              <a:schemeClr val="tx1"/>
            </a:solidFill>
          </a:ln>
        </p:spPr>
        <p:txBody>
          <a:bodyPr wrap="square" rtlCol="0">
            <a:spAutoFit/>
          </a:bodyPr>
          <a:lstStyle/>
          <a:p>
            <a:r>
              <a:rPr lang="en-US" sz="2400" b="1" dirty="0">
                <a:solidFill>
                  <a:schemeClr val="bg1"/>
                </a:solidFill>
              </a:rPr>
              <a:t>PAD characteristics (Rutherford</a:t>
            </a:r>
          </a:p>
          <a:p>
            <a:r>
              <a:rPr lang="en-US" sz="2400" b="1" dirty="0">
                <a:solidFill>
                  <a:schemeClr val="bg1"/>
                </a:solidFill>
              </a:rPr>
              <a:t>Category, ABI, CLTI) associations </a:t>
            </a:r>
          </a:p>
          <a:p>
            <a:r>
              <a:rPr lang="en-US" sz="2400" b="1" dirty="0">
                <a:solidFill>
                  <a:schemeClr val="bg1"/>
                </a:solidFill>
              </a:rPr>
              <a:t>with anatomic features</a:t>
            </a:r>
          </a:p>
        </p:txBody>
      </p:sp>
      <p:sp>
        <p:nvSpPr>
          <p:cNvPr id="14" name="TextBox 13">
            <a:extLst>
              <a:ext uri="{FF2B5EF4-FFF2-40B4-BE49-F238E27FC236}">
                <a16:creationId xmlns:a16="http://schemas.microsoft.com/office/drawing/2014/main" id="{36F92529-2611-B594-1546-AE7A9B4E4F6C}"/>
              </a:ext>
            </a:extLst>
          </p:cNvPr>
          <p:cNvSpPr txBox="1"/>
          <p:nvPr/>
        </p:nvSpPr>
        <p:spPr>
          <a:xfrm>
            <a:off x="7632505" y="5187898"/>
            <a:ext cx="4494292" cy="1154162"/>
          </a:xfrm>
          <a:prstGeom prst="rect">
            <a:avLst/>
          </a:prstGeom>
          <a:solidFill>
            <a:srgbClr val="0070C0"/>
          </a:solidFill>
          <a:ln>
            <a:solidFill>
              <a:schemeClr val="tx1"/>
            </a:solidFill>
          </a:ln>
        </p:spPr>
        <p:txBody>
          <a:bodyPr wrap="square" rtlCol="0">
            <a:spAutoFit/>
          </a:bodyPr>
          <a:lstStyle/>
          <a:p>
            <a:r>
              <a:rPr lang="en-US" sz="2300" b="1" dirty="0">
                <a:solidFill>
                  <a:schemeClr val="bg1"/>
                </a:solidFill>
              </a:rPr>
              <a:t>Clinical characteristics (age, sex,</a:t>
            </a:r>
          </a:p>
          <a:p>
            <a:r>
              <a:rPr lang="en-US" sz="2300" b="1" dirty="0">
                <a:solidFill>
                  <a:schemeClr val="bg1"/>
                </a:solidFill>
              </a:rPr>
              <a:t>diabetes, smoking, CKD) association with anatomic features</a:t>
            </a:r>
          </a:p>
        </p:txBody>
      </p:sp>
      <p:cxnSp>
        <p:nvCxnSpPr>
          <p:cNvPr id="16" name="Curved Connector 15">
            <a:extLst>
              <a:ext uri="{FF2B5EF4-FFF2-40B4-BE49-F238E27FC236}">
                <a16:creationId xmlns:a16="http://schemas.microsoft.com/office/drawing/2014/main" id="{230EBBF6-0FD5-4068-F6A9-DC412E3273CF}"/>
              </a:ext>
            </a:extLst>
          </p:cNvPr>
          <p:cNvCxnSpPr>
            <a:cxnSpLocks/>
            <a:stCxn id="9" idx="3"/>
          </p:cNvCxnSpPr>
          <p:nvPr/>
        </p:nvCxnSpPr>
        <p:spPr>
          <a:xfrm flipV="1">
            <a:off x="6767757" y="2310250"/>
            <a:ext cx="376204" cy="121714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0EAE9C0-E612-4371-24C3-050E1E89021C}"/>
              </a:ext>
            </a:extLst>
          </p:cNvPr>
          <p:cNvGrpSpPr/>
          <p:nvPr/>
        </p:nvGrpSpPr>
        <p:grpSpPr>
          <a:xfrm>
            <a:off x="7205881" y="2293535"/>
            <a:ext cx="4920916" cy="523220"/>
            <a:chOff x="6990347" y="5516494"/>
            <a:chExt cx="4920916" cy="523220"/>
          </a:xfrm>
        </p:grpSpPr>
        <p:cxnSp>
          <p:nvCxnSpPr>
            <p:cNvPr id="42" name="Straight Arrow Connector 41">
              <a:extLst>
                <a:ext uri="{FF2B5EF4-FFF2-40B4-BE49-F238E27FC236}">
                  <a16:creationId xmlns:a16="http://schemas.microsoft.com/office/drawing/2014/main" id="{E5A24AA7-DB5A-C449-17FA-7C0EB16C8BAB}"/>
                </a:ext>
              </a:extLst>
            </p:cNvPr>
            <p:cNvCxnSpPr>
              <a:cxnSpLocks/>
            </p:cNvCxnSpPr>
            <p:nvPr/>
          </p:nvCxnSpPr>
          <p:spPr>
            <a:xfrm>
              <a:off x="6990347" y="6027821"/>
              <a:ext cx="4920916" cy="0"/>
            </a:xfrm>
            <a:prstGeom prst="straightConnector1">
              <a:avLst/>
            </a:prstGeom>
            <a:ln w="1047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E08C69F-FEBA-0C2C-F232-07AC8C35B8EA}"/>
                </a:ext>
              </a:extLst>
            </p:cNvPr>
            <p:cNvSpPr txBox="1"/>
            <p:nvPr/>
          </p:nvSpPr>
          <p:spPr>
            <a:xfrm>
              <a:off x="7142371" y="5516494"/>
              <a:ext cx="4370235" cy="523220"/>
            </a:xfrm>
            <a:prstGeom prst="rect">
              <a:avLst/>
            </a:prstGeom>
            <a:noFill/>
          </p:spPr>
          <p:txBody>
            <a:bodyPr wrap="none" rtlCol="0">
              <a:spAutoFit/>
            </a:bodyPr>
            <a:lstStyle/>
            <a:p>
              <a:r>
                <a:rPr lang="en-US" sz="2800" b="1" dirty="0">
                  <a:solidFill>
                    <a:srgbClr val="00B050"/>
                  </a:solidFill>
                </a:rPr>
                <a:t>28-month median follow-up</a:t>
              </a:r>
            </a:p>
          </p:txBody>
        </p:sp>
      </p:grpSp>
      <p:cxnSp>
        <p:nvCxnSpPr>
          <p:cNvPr id="27" name="Straight Arrow Connector 26">
            <a:extLst>
              <a:ext uri="{FF2B5EF4-FFF2-40B4-BE49-F238E27FC236}">
                <a16:creationId xmlns:a16="http://schemas.microsoft.com/office/drawing/2014/main" id="{AA19AB7B-D754-CBCB-4F4E-1B5F2F4C8B0A}"/>
              </a:ext>
            </a:extLst>
          </p:cNvPr>
          <p:cNvCxnSpPr>
            <a:cxnSpLocks/>
          </p:cNvCxnSpPr>
          <p:nvPr/>
        </p:nvCxnSpPr>
        <p:spPr>
          <a:xfrm>
            <a:off x="6767757" y="3538818"/>
            <a:ext cx="880110" cy="4831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37123DC-52BB-86BF-A487-EC1275CC915F}"/>
              </a:ext>
            </a:extLst>
          </p:cNvPr>
          <p:cNvSpPr txBox="1"/>
          <p:nvPr/>
        </p:nvSpPr>
        <p:spPr>
          <a:xfrm>
            <a:off x="7719719" y="3231640"/>
            <a:ext cx="4335226" cy="584775"/>
          </a:xfrm>
          <a:prstGeom prst="rect">
            <a:avLst/>
          </a:prstGeom>
          <a:noFill/>
          <a:ln w="73025">
            <a:solidFill>
              <a:srgbClr val="0070C0"/>
            </a:solidFill>
          </a:ln>
        </p:spPr>
        <p:txBody>
          <a:bodyPr wrap="none" rtlCol="0">
            <a:spAutoFit/>
          </a:bodyPr>
          <a:lstStyle/>
          <a:p>
            <a:r>
              <a:rPr lang="en-US" sz="3200" b="1" dirty="0">
                <a:solidFill>
                  <a:srgbClr val="0070C0"/>
                </a:solidFill>
              </a:rPr>
              <a:t>Cross-sectional Analyses</a:t>
            </a:r>
          </a:p>
        </p:txBody>
      </p:sp>
      <p:cxnSp>
        <p:nvCxnSpPr>
          <p:cNvPr id="24" name="Straight Arrow Connector 23">
            <a:extLst>
              <a:ext uri="{FF2B5EF4-FFF2-40B4-BE49-F238E27FC236}">
                <a16:creationId xmlns:a16="http://schemas.microsoft.com/office/drawing/2014/main" id="{8A33FF61-6705-E9B8-BF64-C69FA0C30537}"/>
              </a:ext>
            </a:extLst>
          </p:cNvPr>
          <p:cNvCxnSpPr>
            <a:cxnSpLocks/>
          </p:cNvCxnSpPr>
          <p:nvPr/>
        </p:nvCxnSpPr>
        <p:spPr>
          <a:xfrm>
            <a:off x="6765826" y="3524027"/>
            <a:ext cx="810189" cy="19257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Logo&#10;&#10;Description automatically generated">
            <a:extLst>
              <a:ext uri="{FF2B5EF4-FFF2-40B4-BE49-F238E27FC236}">
                <a16:creationId xmlns:a16="http://schemas.microsoft.com/office/drawing/2014/main" id="{3041A7BA-81C7-ABDC-097E-A6CD328121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378166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CCEF06-9E8C-737A-CA3D-F36D475F55C1}"/>
              </a:ext>
            </a:extLst>
          </p:cNvPr>
          <p:cNvSpPr txBox="1"/>
          <p:nvPr/>
        </p:nvSpPr>
        <p:spPr>
          <a:xfrm>
            <a:off x="1344688" y="99684"/>
            <a:ext cx="9520042" cy="707886"/>
          </a:xfrm>
          <a:prstGeom prst="rect">
            <a:avLst/>
          </a:prstGeom>
          <a:noFill/>
          <a:ln>
            <a:noFill/>
          </a:ln>
        </p:spPr>
        <p:txBody>
          <a:bodyPr wrap="none" rtlCol="0">
            <a:spAutoFit/>
          </a:bodyPr>
          <a:lstStyle/>
          <a:p>
            <a:r>
              <a:rPr lang="en-US" sz="4000" dirty="0"/>
              <a:t>Generation of Stenosis-Length Severity Score</a:t>
            </a:r>
          </a:p>
        </p:txBody>
      </p:sp>
      <p:graphicFrame>
        <p:nvGraphicFramePr>
          <p:cNvPr id="6" name="Table 6">
            <a:extLst>
              <a:ext uri="{FF2B5EF4-FFF2-40B4-BE49-F238E27FC236}">
                <a16:creationId xmlns:a16="http://schemas.microsoft.com/office/drawing/2014/main" id="{5CCA38C4-F33C-C36C-6076-EDDE45F51174}"/>
              </a:ext>
            </a:extLst>
          </p:cNvPr>
          <p:cNvGraphicFramePr>
            <a:graphicFrameLocks noGrp="1"/>
          </p:cNvGraphicFramePr>
          <p:nvPr/>
        </p:nvGraphicFramePr>
        <p:xfrm>
          <a:off x="239938" y="939400"/>
          <a:ext cx="3306567" cy="2721536"/>
        </p:xfrm>
        <a:graphic>
          <a:graphicData uri="http://schemas.openxmlformats.org/drawingml/2006/table">
            <a:tbl>
              <a:tblPr firstRow="1" bandRow="1">
                <a:tableStyleId>{5C22544A-7EE6-4342-B048-85BDC9FD1C3A}</a:tableStyleId>
              </a:tblPr>
              <a:tblGrid>
                <a:gridCol w="1811053">
                  <a:extLst>
                    <a:ext uri="{9D8B030D-6E8A-4147-A177-3AD203B41FA5}">
                      <a16:colId xmlns:a16="http://schemas.microsoft.com/office/drawing/2014/main" val="2165473911"/>
                    </a:ext>
                  </a:extLst>
                </a:gridCol>
                <a:gridCol w="1495514">
                  <a:extLst>
                    <a:ext uri="{9D8B030D-6E8A-4147-A177-3AD203B41FA5}">
                      <a16:colId xmlns:a16="http://schemas.microsoft.com/office/drawing/2014/main" val="2379926512"/>
                    </a:ext>
                  </a:extLst>
                </a:gridCol>
              </a:tblGrid>
              <a:tr h="646144">
                <a:tc>
                  <a:txBody>
                    <a:bodyPr/>
                    <a:lstStyle/>
                    <a:p>
                      <a:pPr algn="ctr"/>
                      <a:r>
                        <a:rPr lang="en-US" dirty="0"/>
                        <a:t>Stenosis severity</a:t>
                      </a:r>
                    </a:p>
                    <a:p>
                      <a:pPr algn="ctr"/>
                      <a:r>
                        <a:rPr lang="en-US" dirty="0"/>
                        <a:t>of segment </a:t>
                      </a:r>
                    </a:p>
                  </a:txBody>
                  <a:tcPr/>
                </a:tc>
                <a:tc>
                  <a:txBody>
                    <a:bodyPr/>
                    <a:lstStyle/>
                    <a:p>
                      <a:pPr algn="ctr"/>
                      <a:r>
                        <a:rPr lang="en-US" dirty="0"/>
                        <a:t>Stenosis-severity Score</a:t>
                      </a:r>
                    </a:p>
                  </a:txBody>
                  <a:tcPr/>
                </a:tc>
                <a:extLst>
                  <a:ext uri="{0D108BD9-81ED-4DB2-BD59-A6C34878D82A}">
                    <a16:rowId xmlns:a16="http://schemas.microsoft.com/office/drawing/2014/main" val="342286955"/>
                  </a:ext>
                </a:extLst>
              </a:tr>
              <a:tr h="451784">
                <a:tc>
                  <a:txBody>
                    <a:bodyPr/>
                    <a:lstStyle/>
                    <a:p>
                      <a:pPr algn="ctr"/>
                      <a:r>
                        <a:rPr lang="en-US" dirty="0"/>
                        <a:t>&lt;50%</a:t>
                      </a:r>
                    </a:p>
                  </a:txBody>
                  <a:tcPr/>
                </a:tc>
                <a:tc>
                  <a:txBody>
                    <a:bodyPr/>
                    <a:lstStyle/>
                    <a:p>
                      <a:pPr algn="ctr"/>
                      <a:r>
                        <a:rPr lang="en-US" dirty="0"/>
                        <a:t>0</a:t>
                      </a:r>
                    </a:p>
                  </a:txBody>
                  <a:tcPr/>
                </a:tc>
                <a:extLst>
                  <a:ext uri="{0D108BD9-81ED-4DB2-BD59-A6C34878D82A}">
                    <a16:rowId xmlns:a16="http://schemas.microsoft.com/office/drawing/2014/main" val="2926147410"/>
                  </a:ext>
                </a:extLst>
              </a:tr>
              <a:tr h="451784">
                <a:tc>
                  <a:txBody>
                    <a:bodyPr/>
                    <a:lstStyle/>
                    <a:p>
                      <a:pPr algn="ctr"/>
                      <a:r>
                        <a:rPr lang="en-US" dirty="0"/>
                        <a:t>50-69%</a:t>
                      </a:r>
                    </a:p>
                  </a:txBody>
                  <a:tcPr/>
                </a:tc>
                <a:tc>
                  <a:txBody>
                    <a:bodyPr/>
                    <a:lstStyle/>
                    <a:p>
                      <a:pPr algn="ctr"/>
                      <a:r>
                        <a:rPr lang="en-US" dirty="0"/>
                        <a:t>1</a:t>
                      </a:r>
                    </a:p>
                  </a:txBody>
                  <a:tcPr/>
                </a:tc>
                <a:extLst>
                  <a:ext uri="{0D108BD9-81ED-4DB2-BD59-A6C34878D82A}">
                    <a16:rowId xmlns:a16="http://schemas.microsoft.com/office/drawing/2014/main" val="3538441511"/>
                  </a:ext>
                </a:extLst>
              </a:tr>
              <a:tr h="451784">
                <a:tc>
                  <a:txBody>
                    <a:bodyPr/>
                    <a:lstStyle/>
                    <a:p>
                      <a:pPr algn="ctr"/>
                      <a:r>
                        <a:rPr lang="en-US" dirty="0"/>
                        <a:t>70-99%</a:t>
                      </a:r>
                    </a:p>
                  </a:txBody>
                  <a:tcPr/>
                </a:tc>
                <a:tc>
                  <a:txBody>
                    <a:bodyPr/>
                    <a:lstStyle/>
                    <a:p>
                      <a:pPr algn="ctr"/>
                      <a:r>
                        <a:rPr lang="en-US" dirty="0"/>
                        <a:t>2</a:t>
                      </a:r>
                    </a:p>
                  </a:txBody>
                  <a:tcPr/>
                </a:tc>
                <a:extLst>
                  <a:ext uri="{0D108BD9-81ED-4DB2-BD59-A6C34878D82A}">
                    <a16:rowId xmlns:a16="http://schemas.microsoft.com/office/drawing/2014/main" val="2957854521"/>
                  </a:ext>
                </a:extLst>
              </a:tr>
              <a:tr h="451784">
                <a:tc>
                  <a:txBody>
                    <a:bodyPr/>
                    <a:lstStyle/>
                    <a:p>
                      <a:pPr algn="ctr"/>
                      <a:r>
                        <a:rPr lang="en-US" dirty="0"/>
                        <a:t>100%</a:t>
                      </a:r>
                    </a:p>
                  </a:txBody>
                  <a:tcPr/>
                </a:tc>
                <a:tc>
                  <a:txBody>
                    <a:bodyPr/>
                    <a:lstStyle/>
                    <a:p>
                      <a:pPr algn="ctr"/>
                      <a:r>
                        <a:rPr lang="en-US" dirty="0"/>
                        <a:t>3</a:t>
                      </a:r>
                    </a:p>
                  </a:txBody>
                  <a:tcPr/>
                </a:tc>
                <a:extLst>
                  <a:ext uri="{0D108BD9-81ED-4DB2-BD59-A6C34878D82A}">
                    <a16:rowId xmlns:a16="http://schemas.microsoft.com/office/drawing/2014/main" val="2086718334"/>
                  </a:ext>
                </a:extLst>
              </a:tr>
            </a:tbl>
          </a:graphicData>
        </a:graphic>
      </p:graphicFrame>
      <p:graphicFrame>
        <p:nvGraphicFramePr>
          <p:cNvPr id="7" name="Table 6">
            <a:extLst>
              <a:ext uri="{FF2B5EF4-FFF2-40B4-BE49-F238E27FC236}">
                <a16:creationId xmlns:a16="http://schemas.microsoft.com/office/drawing/2014/main" id="{013C5D08-A071-E8C1-8FCB-72707112EBD8}"/>
              </a:ext>
            </a:extLst>
          </p:cNvPr>
          <p:cNvGraphicFramePr>
            <a:graphicFrameLocks noGrp="1"/>
          </p:cNvGraphicFramePr>
          <p:nvPr/>
        </p:nvGraphicFramePr>
        <p:xfrm>
          <a:off x="239938" y="4057115"/>
          <a:ext cx="3306567" cy="2269752"/>
        </p:xfrm>
        <a:graphic>
          <a:graphicData uri="http://schemas.openxmlformats.org/drawingml/2006/table">
            <a:tbl>
              <a:tblPr firstRow="1" bandRow="1">
                <a:tableStyleId>{5C22544A-7EE6-4342-B048-85BDC9FD1C3A}</a:tableStyleId>
              </a:tblPr>
              <a:tblGrid>
                <a:gridCol w="1811053">
                  <a:extLst>
                    <a:ext uri="{9D8B030D-6E8A-4147-A177-3AD203B41FA5}">
                      <a16:colId xmlns:a16="http://schemas.microsoft.com/office/drawing/2014/main" val="2165473911"/>
                    </a:ext>
                  </a:extLst>
                </a:gridCol>
                <a:gridCol w="1495514">
                  <a:extLst>
                    <a:ext uri="{9D8B030D-6E8A-4147-A177-3AD203B41FA5}">
                      <a16:colId xmlns:a16="http://schemas.microsoft.com/office/drawing/2014/main" val="2379926512"/>
                    </a:ext>
                  </a:extLst>
                </a:gridCol>
              </a:tblGrid>
              <a:tr h="646144">
                <a:tc>
                  <a:txBody>
                    <a:bodyPr/>
                    <a:lstStyle/>
                    <a:p>
                      <a:pPr algn="ctr"/>
                      <a:r>
                        <a:rPr lang="en-US" dirty="0"/>
                        <a:t>Length severity</a:t>
                      </a:r>
                    </a:p>
                    <a:p>
                      <a:pPr algn="ctr"/>
                      <a:r>
                        <a:rPr lang="en-US" dirty="0"/>
                        <a:t>of segment </a:t>
                      </a:r>
                    </a:p>
                  </a:txBody>
                  <a:tcPr/>
                </a:tc>
                <a:tc>
                  <a:txBody>
                    <a:bodyPr/>
                    <a:lstStyle/>
                    <a:p>
                      <a:pPr algn="ctr"/>
                      <a:r>
                        <a:rPr lang="en-US" dirty="0"/>
                        <a:t>Length-severity Score</a:t>
                      </a:r>
                    </a:p>
                  </a:txBody>
                  <a:tcPr/>
                </a:tc>
                <a:extLst>
                  <a:ext uri="{0D108BD9-81ED-4DB2-BD59-A6C34878D82A}">
                    <a16:rowId xmlns:a16="http://schemas.microsoft.com/office/drawing/2014/main" val="342286955"/>
                  </a:ext>
                </a:extLst>
              </a:tr>
              <a:tr h="451784">
                <a:tc>
                  <a:txBody>
                    <a:bodyPr/>
                    <a:lstStyle/>
                    <a:p>
                      <a:pPr algn="ctr"/>
                      <a:r>
                        <a:rPr lang="en-US" dirty="0"/>
                        <a:t>&lt;1/3</a:t>
                      </a:r>
                    </a:p>
                  </a:txBody>
                  <a:tcPr/>
                </a:tc>
                <a:tc>
                  <a:txBody>
                    <a:bodyPr/>
                    <a:lstStyle/>
                    <a:p>
                      <a:pPr algn="ctr"/>
                      <a:r>
                        <a:rPr lang="en-US" dirty="0"/>
                        <a:t>1</a:t>
                      </a:r>
                    </a:p>
                  </a:txBody>
                  <a:tcPr/>
                </a:tc>
                <a:extLst>
                  <a:ext uri="{0D108BD9-81ED-4DB2-BD59-A6C34878D82A}">
                    <a16:rowId xmlns:a16="http://schemas.microsoft.com/office/drawing/2014/main" val="2926147410"/>
                  </a:ext>
                </a:extLst>
              </a:tr>
              <a:tr h="451784">
                <a:tc>
                  <a:txBody>
                    <a:bodyPr/>
                    <a:lstStyle/>
                    <a:p>
                      <a:pPr algn="ctr"/>
                      <a:r>
                        <a:rPr lang="en-US" dirty="0"/>
                        <a:t>1/3-2/3</a:t>
                      </a:r>
                    </a:p>
                  </a:txBody>
                  <a:tcPr/>
                </a:tc>
                <a:tc>
                  <a:txBody>
                    <a:bodyPr/>
                    <a:lstStyle/>
                    <a:p>
                      <a:pPr algn="ctr"/>
                      <a:r>
                        <a:rPr lang="en-US" dirty="0"/>
                        <a:t>2</a:t>
                      </a:r>
                    </a:p>
                  </a:txBody>
                  <a:tcPr/>
                </a:tc>
                <a:extLst>
                  <a:ext uri="{0D108BD9-81ED-4DB2-BD59-A6C34878D82A}">
                    <a16:rowId xmlns:a16="http://schemas.microsoft.com/office/drawing/2014/main" val="3538441511"/>
                  </a:ext>
                </a:extLst>
              </a:tr>
              <a:tr h="451784">
                <a:tc>
                  <a:txBody>
                    <a:bodyPr/>
                    <a:lstStyle/>
                    <a:p>
                      <a:pPr algn="ctr"/>
                      <a:r>
                        <a:rPr lang="en-US" dirty="0"/>
                        <a:t>&gt;2/3</a:t>
                      </a:r>
                    </a:p>
                  </a:txBody>
                  <a:tcPr/>
                </a:tc>
                <a:tc>
                  <a:txBody>
                    <a:bodyPr/>
                    <a:lstStyle/>
                    <a:p>
                      <a:pPr algn="ctr"/>
                      <a:r>
                        <a:rPr lang="en-US" dirty="0"/>
                        <a:t>3</a:t>
                      </a:r>
                    </a:p>
                  </a:txBody>
                  <a:tcPr/>
                </a:tc>
                <a:extLst>
                  <a:ext uri="{0D108BD9-81ED-4DB2-BD59-A6C34878D82A}">
                    <a16:rowId xmlns:a16="http://schemas.microsoft.com/office/drawing/2014/main" val="2957854521"/>
                  </a:ext>
                </a:extLst>
              </a:tr>
            </a:tbl>
          </a:graphicData>
        </a:graphic>
      </p:graphicFrame>
      <p:sp>
        <p:nvSpPr>
          <p:cNvPr id="8" name="Right Brace 7">
            <a:extLst>
              <a:ext uri="{FF2B5EF4-FFF2-40B4-BE49-F238E27FC236}">
                <a16:creationId xmlns:a16="http://schemas.microsoft.com/office/drawing/2014/main" id="{746EA1D8-EEFB-E9D8-1E49-C20CFBD9230D}"/>
              </a:ext>
            </a:extLst>
          </p:cNvPr>
          <p:cNvSpPr/>
          <p:nvPr/>
        </p:nvSpPr>
        <p:spPr>
          <a:xfrm>
            <a:off x="3744685" y="1337197"/>
            <a:ext cx="1023257" cy="509462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D5ABDB5-9C37-5BD8-8697-D67F16DFEBF1}"/>
              </a:ext>
            </a:extLst>
          </p:cNvPr>
          <p:cNvSpPr txBox="1"/>
          <p:nvPr/>
        </p:nvSpPr>
        <p:spPr>
          <a:xfrm>
            <a:off x="4767942" y="2730346"/>
            <a:ext cx="2315442" cy="2308324"/>
          </a:xfrm>
          <a:prstGeom prst="rect">
            <a:avLst/>
          </a:prstGeom>
          <a:noFill/>
          <a:ln>
            <a:solidFill>
              <a:schemeClr val="accent1">
                <a:lumMod val="75000"/>
              </a:schemeClr>
            </a:solidFill>
          </a:ln>
        </p:spPr>
        <p:txBody>
          <a:bodyPr wrap="none" rtlCol="0">
            <a:spAutoFit/>
          </a:bodyPr>
          <a:lstStyle/>
          <a:p>
            <a:pPr algn="ctr"/>
            <a:r>
              <a:rPr lang="en-US" b="1" dirty="0"/>
              <a:t>For each segment:</a:t>
            </a:r>
          </a:p>
          <a:p>
            <a:endParaRPr lang="en-US" dirty="0"/>
          </a:p>
          <a:p>
            <a:endParaRPr lang="en-US" dirty="0"/>
          </a:p>
          <a:p>
            <a:pPr algn="ctr"/>
            <a:r>
              <a:rPr lang="en-US" i="1" dirty="0"/>
              <a:t>Stenosis-severity score</a:t>
            </a:r>
          </a:p>
          <a:p>
            <a:pPr algn="ctr"/>
            <a:r>
              <a:rPr lang="en-US" i="1" dirty="0"/>
              <a:t>	</a:t>
            </a:r>
          </a:p>
          <a:p>
            <a:pPr algn="ctr"/>
            <a:r>
              <a:rPr lang="en-US" i="1" dirty="0"/>
              <a:t>x</a:t>
            </a:r>
          </a:p>
          <a:p>
            <a:pPr algn="ctr"/>
            <a:endParaRPr lang="en-US" i="1" dirty="0"/>
          </a:p>
          <a:p>
            <a:pPr algn="ctr"/>
            <a:r>
              <a:rPr lang="en-US" i="1" dirty="0"/>
              <a:t>Length-severity score</a:t>
            </a:r>
          </a:p>
        </p:txBody>
      </p:sp>
      <p:cxnSp>
        <p:nvCxnSpPr>
          <p:cNvPr id="12" name="Straight Arrow Connector 11">
            <a:extLst>
              <a:ext uri="{FF2B5EF4-FFF2-40B4-BE49-F238E27FC236}">
                <a16:creationId xmlns:a16="http://schemas.microsoft.com/office/drawing/2014/main" id="{129ED3EA-F9A1-AF53-FD60-F0874629CFCF}"/>
              </a:ext>
            </a:extLst>
          </p:cNvPr>
          <p:cNvCxnSpPr>
            <a:cxnSpLocks/>
          </p:cNvCxnSpPr>
          <p:nvPr/>
        </p:nvCxnSpPr>
        <p:spPr>
          <a:xfrm flipV="1">
            <a:off x="7083384" y="2899954"/>
            <a:ext cx="1093965" cy="89746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C564100-D3E7-47E1-F3E9-4FFC49257D1C}"/>
              </a:ext>
            </a:extLst>
          </p:cNvPr>
          <p:cNvSpPr txBox="1"/>
          <p:nvPr/>
        </p:nvSpPr>
        <p:spPr>
          <a:xfrm>
            <a:off x="8239815" y="1973220"/>
            <a:ext cx="3121752" cy="1200329"/>
          </a:xfrm>
          <a:prstGeom prst="rect">
            <a:avLst/>
          </a:prstGeom>
          <a:noFill/>
          <a:ln>
            <a:solidFill>
              <a:schemeClr val="accent1">
                <a:lumMod val="75000"/>
              </a:schemeClr>
            </a:solidFill>
          </a:ln>
        </p:spPr>
        <p:txBody>
          <a:bodyPr wrap="none" rtlCol="0">
            <a:spAutoFit/>
          </a:bodyPr>
          <a:lstStyle/>
          <a:p>
            <a:pPr algn="ctr"/>
            <a:r>
              <a:rPr lang="en-US" b="1" dirty="0"/>
              <a:t>For Index Limb:</a:t>
            </a:r>
          </a:p>
          <a:p>
            <a:pPr algn="ctr"/>
            <a:endParaRPr lang="en-US" b="1" i="1" dirty="0"/>
          </a:p>
          <a:p>
            <a:pPr algn="ctr"/>
            <a:r>
              <a:rPr lang="en-US" i="1" dirty="0"/>
              <a:t>Stenosis-Length score products </a:t>
            </a:r>
          </a:p>
          <a:p>
            <a:pPr algn="ctr"/>
            <a:r>
              <a:rPr lang="en-US" i="1" dirty="0"/>
              <a:t>per segment are summed</a:t>
            </a:r>
          </a:p>
        </p:txBody>
      </p:sp>
      <p:cxnSp>
        <p:nvCxnSpPr>
          <p:cNvPr id="15" name="Straight Arrow Connector 14">
            <a:extLst>
              <a:ext uri="{FF2B5EF4-FFF2-40B4-BE49-F238E27FC236}">
                <a16:creationId xmlns:a16="http://schemas.microsoft.com/office/drawing/2014/main" id="{3EF3300E-91B3-C1CE-EB22-E7553C4C40E9}"/>
              </a:ext>
            </a:extLst>
          </p:cNvPr>
          <p:cNvCxnSpPr>
            <a:cxnSpLocks/>
            <a:stCxn id="13" idx="2"/>
          </p:cNvCxnSpPr>
          <p:nvPr/>
        </p:nvCxnSpPr>
        <p:spPr>
          <a:xfrm>
            <a:off x="9800691" y="3173549"/>
            <a:ext cx="11220" cy="1250405"/>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0BEF08-C348-80C0-6FC2-A8C11A3E96C8}"/>
              </a:ext>
            </a:extLst>
          </p:cNvPr>
          <p:cNvSpPr txBox="1"/>
          <p:nvPr/>
        </p:nvSpPr>
        <p:spPr>
          <a:xfrm>
            <a:off x="7624840" y="4591826"/>
            <a:ext cx="4351704" cy="1569660"/>
          </a:xfrm>
          <a:prstGeom prst="rect">
            <a:avLst/>
          </a:prstGeom>
          <a:noFill/>
          <a:ln w="60325">
            <a:solidFill>
              <a:srgbClr val="00B050"/>
            </a:solidFill>
          </a:ln>
        </p:spPr>
        <p:txBody>
          <a:bodyPr wrap="none" rtlCol="0">
            <a:spAutoFit/>
          </a:bodyPr>
          <a:lstStyle/>
          <a:p>
            <a:pPr algn="ctr"/>
            <a:r>
              <a:rPr lang="en-US" sz="4800" b="1" dirty="0">
                <a:solidFill>
                  <a:srgbClr val="00B050"/>
                </a:solidFill>
              </a:rPr>
              <a:t>Stenosis-Length </a:t>
            </a:r>
          </a:p>
          <a:p>
            <a:pPr algn="ctr"/>
            <a:r>
              <a:rPr lang="en-US" sz="4800" b="1" dirty="0">
                <a:solidFill>
                  <a:srgbClr val="00B050"/>
                </a:solidFill>
              </a:rPr>
              <a:t>Severity Score</a:t>
            </a:r>
          </a:p>
        </p:txBody>
      </p:sp>
      <p:pic>
        <p:nvPicPr>
          <p:cNvPr id="5" name="Picture 4" descr="Logo&#10;&#10;Description automatically generated">
            <a:extLst>
              <a:ext uri="{FF2B5EF4-FFF2-40B4-BE49-F238E27FC236}">
                <a16:creationId xmlns:a16="http://schemas.microsoft.com/office/drawing/2014/main" id="{EF54FC01-212D-EB92-71FB-18F8121B8E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334913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906F-97EA-70FD-9A79-50F5E7A75A76}"/>
              </a:ext>
            </a:extLst>
          </p:cNvPr>
          <p:cNvSpPr>
            <a:spLocks noGrp="1"/>
          </p:cNvSpPr>
          <p:nvPr>
            <p:ph type="title"/>
          </p:nvPr>
        </p:nvSpPr>
        <p:spPr>
          <a:xfrm>
            <a:off x="462065" y="205151"/>
            <a:ext cx="11288889" cy="745063"/>
          </a:xfrm>
        </p:spPr>
        <p:txBody>
          <a:bodyPr>
            <a:noAutofit/>
          </a:bodyPr>
          <a:lstStyle/>
          <a:p>
            <a:pPr algn="ctr"/>
            <a:r>
              <a:rPr lang="en-US" sz="3200" b="1" dirty="0"/>
              <a:t>Baseline Characteristics by Stenosis-Length Severity Score Terciles</a:t>
            </a:r>
          </a:p>
        </p:txBody>
      </p:sp>
      <p:graphicFrame>
        <p:nvGraphicFramePr>
          <p:cNvPr id="9" name="Table 8">
            <a:extLst>
              <a:ext uri="{FF2B5EF4-FFF2-40B4-BE49-F238E27FC236}">
                <a16:creationId xmlns:a16="http://schemas.microsoft.com/office/drawing/2014/main" id="{2A32D942-62E6-D7F2-DB43-BEEC8D44AA7F}"/>
              </a:ext>
            </a:extLst>
          </p:cNvPr>
          <p:cNvGraphicFramePr>
            <a:graphicFrameLocks noGrp="1"/>
          </p:cNvGraphicFramePr>
          <p:nvPr>
            <p:extLst>
              <p:ext uri="{D42A27DB-BD31-4B8C-83A1-F6EECF244321}">
                <p14:modId xmlns:p14="http://schemas.microsoft.com/office/powerpoint/2010/main" val="3983754304"/>
              </p:ext>
            </p:extLst>
          </p:nvPr>
        </p:nvGraphicFramePr>
        <p:xfrm>
          <a:off x="869951" y="1044806"/>
          <a:ext cx="10452098" cy="5194629"/>
        </p:xfrm>
        <a:graphic>
          <a:graphicData uri="http://schemas.openxmlformats.org/drawingml/2006/table">
            <a:tbl>
              <a:tblPr firstRow="1" firstCol="1" bandRow="1"/>
              <a:tblGrid>
                <a:gridCol w="1905971">
                  <a:extLst>
                    <a:ext uri="{9D8B030D-6E8A-4147-A177-3AD203B41FA5}">
                      <a16:colId xmlns:a16="http://schemas.microsoft.com/office/drawing/2014/main" val="959369321"/>
                    </a:ext>
                  </a:extLst>
                </a:gridCol>
                <a:gridCol w="1307911">
                  <a:extLst>
                    <a:ext uri="{9D8B030D-6E8A-4147-A177-3AD203B41FA5}">
                      <a16:colId xmlns:a16="http://schemas.microsoft.com/office/drawing/2014/main" val="3279353512"/>
                    </a:ext>
                  </a:extLst>
                </a:gridCol>
                <a:gridCol w="1307911">
                  <a:extLst>
                    <a:ext uri="{9D8B030D-6E8A-4147-A177-3AD203B41FA5}">
                      <a16:colId xmlns:a16="http://schemas.microsoft.com/office/drawing/2014/main" val="3254747576"/>
                    </a:ext>
                  </a:extLst>
                </a:gridCol>
                <a:gridCol w="1408517">
                  <a:extLst>
                    <a:ext uri="{9D8B030D-6E8A-4147-A177-3AD203B41FA5}">
                      <a16:colId xmlns:a16="http://schemas.microsoft.com/office/drawing/2014/main" val="2147522852"/>
                    </a:ext>
                  </a:extLst>
                </a:gridCol>
                <a:gridCol w="1509126">
                  <a:extLst>
                    <a:ext uri="{9D8B030D-6E8A-4147-A177-3AD203B41FA5}">
                      <a16:colId xmlns:a16="http://schemas.microsoft.com/office/drawing/2014/main" val="4017168045"/>
                    </a:ext>
                  </a:extLst>
                </a:gridCol>
                <a:gridCol w="1509126">
                  <a:extLst>
                    <a:ext uri="{9D8B030D-6E8A-4147-A177-3AD203B41FA5}">
                      <a16:colId xmlns:a16="http://schemas.microsoft.com/office/drawing/2014/main" val="2531422188"/>
                    </a:ext>
                  </a:extLst>
                </a:gridCol>
                <a:gridCol w="1503536">
                  <a:extLst>
                    <a:ext uri="{9D8B030D-6E8A-4147-A177-3AD203B41FA5}">
                      <a16:colId xmlns:a16="http://schemas.microsoft.com/office/drawing/2014/main" val="3693633239"/>
                    </a:ext>
                  </a:extLst>
                </a:gridCol>
              </a:tblGrid>
              <a:tr h="577181">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Variable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Low Tertile</a:t>
                      </a:r>
                      <a:br>
                        <a:rPr lang="en-US" sz="1600" b="1">
                          <a:effectLst/>
                          <a:latin typeface="Calibri" panose="020F0502020204030204" pitchFamily="34" charset="0"/>
                          <a:ea typeface="Calibri" panose="020F0502020204030204" pitchFamily="34" charset="0"/>
                          <a:cs typeface="Times New Roman" panose="02020603050405020304" pitchFamily="18" charset="0"/>
                        </a:rPr>
                      </a:br>
                      <a:r>
                        <a:rPr lang="en-US" sz="1600" b="1">
                          <a:effectLst/>
                          <a:latin typeface="Calibri" panose="020F0502020204030204" pitchFamily="34" charset="0"/>
                          <a:ea typeface="Calibri" panose="020F0502020204030204" pitchFamily="34" charset="0"/>
                          <a:cs typeface="Times New Roman" panose="02020603050405020304" pitchFamily="18" charset="0"/>
                        </a:rPr>
                        <a:t>n=519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Mid Tertile</a:t>
                      </a:r>
                      <a:br>
                        <a:rPr lang="en-US" sz="1600" b="1">
                          <a:effectLst/>
                          <a:latin typeface="Calibri" panose="020F0502020204030204" pitchFamily="34" charset="0"/>
                          <a:ea typeface="Calibri" panose="020F0502020204030204" pitchFamily="34" charset="0"/>
                          <a:cs typeface="Times New Roman" panose="02020603050405020304" pitchFamily="18" charset="0"/>
                        </a:rPr>
                      </a:br>
                      <a:r>
                        <a:rPr lang="en-US" sz="1600" b="1">
                          <a:effectLst/>
                          <a:latin typeface="Calibri" panose="020F0502020204030204" pitchFamily="34" charset="0"/>
                          <a:ea typeface="Calibri" panose="020F0502020204030204" pitchFamily="34" charset="0"/>
                          <a:cs typeface="Times New Roman" panose="02020603050405020304" pitchFamily="18" charset="0"/>
                        </a:rPr>
                        <a:t>n=496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High Tertile</a:t>
                      </a:r>
                      <a:br>
                        <a:rPr lang="en-US" sz="1600" b="1">
                          <a:effectLst/>
                          <a:latin typeface="Calibri" panose="020F0502020204030204" pitchFamily="34" charset="0"/>
                          <a:ea typeface="Calibri" panose="020F0502020204030204" pitchFamily="34" charset="0"/>
                          <a:cs typeface="Times New Roman" panose="02020603050405020304" pitchFamily="18" charset="0"/>
                        </a:rPr>
                      </a:br>
                      <a:r>
                        <a:rPr lang="en-US" sz="1600" b="1">
                          <a:effectLst/>
                          <a:latin typeface="Calibri" panose="020F0502020204030204" pitchFamily="34" charset="0"/>
                          <a:ea typeface="Calibri" panose="020F0502020204030204" pitchFamily="34" charset="0"/>
                          <a:cs typeface="Times New Roman" panose="02020603050405020304" pitchFamily="18" charset="0"/>
                        </a:rPr>
                        <a:t>n=522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 value</a:t>
                      </a:r>
                      <a:br>
                        <a:rPr lang="en-US" sz="1600" b="1" dirty="0">
                          <a:effectLst/>
                          <a:latin typeface="Calibri" panose="020F0502020204030204" pitchFamily="34" charset="0"/>
                          <a:ea typeface="Calibri" panose="020F0502020204030204" pitchFamily="34" charset="0"/>
                          <a:cs typeface="Times New Roman" panose="02020603050405020304" pitchFamily="18" charset="0"/>
                        </a:rPr>
                      </a:b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tertile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1 vs.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P value</a:t>
                      </a:r>
                      <a:br>
                        <a:rPr lang="en-US" sz="1600" b="1">
                          <a:effectLst/>
                          <a:latin typeface="Calibri" panose="020F0502020204030204" pitchFamily="34" charset="0"/>
                          <a:ea typeface="Calibri" panose="020F0502020204030204" pitchFamily="34" charset="0"/>
                          <a:cs typeface="Times New Roman" panose="02020603050405020304" pitchFamily="18" charset="0"/>
                        </a:rPr>
                      </a:br>
                      <a:r>
                        <a:rPr lang="en-US" sz="1600" b="1">
                          <a:effectLst/>
                          <a:latin typeface="Calibri" panose="020F0502020204030204" pitchFamily="34" charset="0"/>
                          <a:ea typeface="Calibri" panose="020F0502020204030204" pitchFamily="34" charset="0"/>
                          <a:cs typeface="Times New Roman" panose="02020603050405020304" pitchFamily="18" charset="0"/>
                        </a:rPr>
                        <a:t>tertile 2 vs.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P value</a:t>
                      </a:r>
                      <a:br>
                        <a:rPr lang="en-US" sz="1600" b="1">
                          <a:effectLst/>
                          <a:latin typeface="Calibri" panose="020F0502020204030204" pitchFamily="34" charset="0"/>
                          <a:ea typeface="Calibri" panose="020F0502020204030204" pitchFamily="34" charset="0"/>
                          <a:cs typeface="Times New Roman" panose="02020603050405020304" pitchFamily="18" charset="0"/>
                        </a:rPr>
                      </a:br>
                      <a:r>
                        <a:rPr lang="en-US" sz="1600" b="1">
                          <a:effectLst/>
                          <a:latin typeface="Calibri" panose="020F0502020204030204" pitchFamily="34" charset="0"/>
                          <a:ea typeface="Calibri" panose="020F0502020204030204" pitchFamily="34" charset="0"/>
                          <a:cs typeface="Times New Roman" panose="02020603050405020304" pitchFamily="18" charset="0"/>
                        </a:rPr>
                        <a:t>tertile 1 vs.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308566"/>
                  </a:ext>
                </a:extLst>
              </a:tr>
              <a:tr h="577181">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 years </a:t>
                      </a:r>
                      <a:b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(mean, SD)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66.6 (8.3)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 (8.3)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 (8.5)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90664091"/>
                  </a:ext>
                </a:extLst>
              </a:tr>
              <a:tr h="577181">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Sex, female</a:t>
                      </a:r>
                      <a:br>
                        <a:rPr lang="en-US" sz="1600" b="1" dirty="0">
                          <a:effectLst/>
                          <a:latin typeface="Calibri" panose="020F0502020204030204" pitchFamily="34" charset="0"/>
                          <a:ea typeface="Calibri" panose="020F0502020204030204" pitchFamily="34" charset="0"/>
                          <a:cs typeface="Times New Roman" panose="02020603050405020304" pitchFamily="18" charset="0"/>
                        </a:rPr>
                      </a:br>
                      <a:r>
                        <a:rPr lang="en-US" sz="1600" b="1" dirty="0">
                          <a:effectLst/>
                          <a:latin typeface="Calibri" panose="020F0502020204030204" pitchFamily="34" charset="0"/>
                          <a:ea typeface="Calibri" panose="020F0502020204030204" pitchFamily="34" charset="0"/>
                          <a:cs typeface="Times New Roman" panose="02020603050405020304" pitchFamily="18" charset="0"/>
                        </a:rPr>
                        <a:t>(n, %)</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154 (29.7%)</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148 (29.8%)</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129 (24.7%)</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0.95</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0.07</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0.07</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725481"/>
                  </a:ext>
                </a:extLst>
              </a:tr>
              <a:tr h="577181">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Black</a:t>
                      </a:r>
                      <a:b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 ( 4.2%)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 ( 4.6%)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549210685"/>
                  </a:ext>
                </a:extLst>
              </a:tr>
              <a:tr h="577181">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BMI</a:t>
                      </a:r>
                      <a:b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(mean, Kg/m2)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66096044"/>
                  </a:ext>
                </a:extLst>
              </a:tr>
              <a:tr h="577181">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CKD, yes </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 %)</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62 (11.9%)</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56 (11.3%)</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60 (11.5%)</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0.74</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0.92</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0.82</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530699"/>
                  </a:ext>
                </a:extLst>
              </a:tr>
              <a:tr h="577181">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Diabetes, yes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208 (40.1%)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197 (39.7%)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248 (47.5%)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921066285"/>
                  </a:ext>
                </a:extLst>
              </a:tr>
              <a:tr h="577181">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Smoking, never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 (12.9%)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 (16.7%)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 (22.0%)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641195676"/>
                  </a:ext>
                </a:extLst>
              </a:tr>
              <a:tr h="577181">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Index leg ABI at screen (mean, SD)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 (0.16)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 (0.18)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 (0.20)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827" marR="62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820304307"/>
                  </a:ext>
                </a:extLst>
              </a:tr>
            </a:tbl>
          </a:graphicData>
        </a:graphic>
      </p:graphicFrame>
      <p:pic>
        <p:nvPicPr>
          <p:cNvPr id="3" name="Picture 2" descr="Logo&#10;&#10;Description automatically generated">
            <a:extLst>
              <a:ext uri="{FF2B5EF4-FFF2-40B4-BE49-F238E27FC236}">
                <a16:creationId xmlns:a16="http://schemas.microsoft.com/office/drawing/2014/main" id="{CD342FCA-A8CE-EF9F-EC2A-B43858E921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230403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AA212A-9208-2AC3-E451-580758B6A579}"/>
              </a:ext>
            </a:extLst>
          </p:cNvPr>
          <p:cNvSpPr>
            <a:spLocks noGrp="1"/>
          </p:cNvSpPr>
          <p:nvPr>
            <p:ph type="title"/>
          </p:nvPr>
        </p:nvSpPr>
        <p:spPr>
          <a:xfrm>
            <a:off x="373967" y="133632"/>
            <a:ext cx="11444066" cy="1180916"/>
          </a:xfrm>
          <a:ln>
            <a:noFill/>
          </a:ln>
        </p:spPr>
        <p:txBody>
          <a:bodyPr>
            <a:normAutofit/>
          </a:bodyPr>
          <a:lstStyle/>
          <a:p>
            <a:pPr algn="ctr"/>
            <a:r>
              <a:rPr lang="en-US" sz="3400" b="1" dirty="0"/>
              <a:t>Survival Plot of MALE</a:t>
            </a:r>
            <a:r>
              <a:rPr lang="en-US" sz="3400" b="1" dirty="0">
                <a:solidFill>
                  <a:schemeClr val="accent1"/>
                </a:solidFill>
              </a:rPr>
              <a:t>*</a:t>
            </a:r>
            <a:r>
              <a:rPr lang="en-US" sz="3400" b="1" dirty="0"/>
              <a:t> by Stenosis-Length Severity Score Terciles</a:t>
            </a:r>
          </a:p>
        </p:txBody>
      </p:sp>
      <p:sp>
        <p:nvSpPr>
          <p:cNvPr id="5" name="TextBox 4">
            <a:extLst>
              <a:ext uri="{FF2B5EF4-FFF2-40B4-BE49-F238E27FC236}">
                <a16:creationId xmlns:a16="http://schemas.microsoft.com/office/drawing/2014/main" id="{E2FE9CC9-2D81-3E82-47E1-FADAF817B601}"/>
              </a:ext>
            </a:extLst>
          </p:cNvPr>
          <p:cNvSpPr txBox="1"/>
          <p:nvPr/>
        </p:nvSpPr>
        <p:spPr>
          <a:xfrm>
            <a:off x="271504" y="6355036"/>
            <a:ext cx="3333220" cy="369332"/>
          </a:xfrm>
          <a:prstGeom prst="rect">
            <a:avLst/>
          </a:prstGeom>
          <a:noFill/>
        </p:spPr>
        <p:txBody>
          <a:bodyPr wrap="none" rtlCol="0">
            <a:spAutoFit/>
          </a:bodyPr>
          <a:lstStyle/>
          <a:p>
            <a:r>
              <a:rPr lang="en-US" b="1" dirty="0">
                <a:solidFill>
                  <a:srgbClr val="0070C0"/>
                </a:solidFill>
              </a:rPr>
              <a:t>*MALE=ALI, vascular amputation</a:t>
            </a:r>
          </a:p>
        </p:txBody>
      </p:sp>
      <p:sp>
        <p:nvSpPr>
          <p:cNvPr id="15" name="TextBox 14">
            <a:extLst>
              <a:ext uri="{FF2B5EF4-FFF2-40B4-BE49-F238E27FC236}">
                <a16:creationId xmlns:a16="http://schemas.microsoft.com/office/drawing/2014/main" id="{0A5AF8ED-17DD-E6AC-3C53-8E3909C1698F}"/>
              </a:ext>
            </a:extLst>
          </p:cNvPr>
          <p:cNvSpPr txBox="1"/>
          <p:nvPr/>
        </p:nvSpPr>
        <p:spPr>
          <a:xfrm>
            <a:off x="7788089" y="2075618"/>
            <a:ext cx="875561" cy="369332"/>
          </a:xfrm>
          <a:prstGeom prst="rect">
            <a:avLst/>
          </a:prstGeom>
          <a:noFill/>
        </p:spPr>
        <p:txBody>
          <a:bodyPr wrap="none" rtlCol="0">
            <a:spAutoFit/>
          </a:bodyPr>
          <a:lstStyle/>
          <a:p>
            <a:r>
              <a:rPr lang="en-US" b="1" dirty="0">
                <a:solidFill>
                  <a:srgbClr val="FF0000"/>
                </a:solidFill>
              </a:rPr>
              <a:t>10.01%</a:t>
            </a:r>
          </a:p>
        </p:txBody>
      </p:sp>
      <p:sp>
        <p:nvSpPr>
          <p:cNvPr id="19" name="TextBox 18">
            <a:extLst>
              <a:ext uri="{FF2B5EF4-FFF2-40B4-BE49-F238E27FC236}">
                <a16:creationId xmlns:a16="http://schemas.microsoft.com/office/drawing/2014/main" id="{11D95CE3-DAE0-0156-203A-83867043D489}"/>
              </a:ext>
            </a:extLst>
          </p:cNvPr>
          <p:cNvSpPr txBox="1"/>
          <p:nvPr/>
        </p:nvSpPr>
        <p:spPr>
          <a:xfrm>
            <a:off x="7846598" y="3305493"/>
            <a:ext cx="758541" cy="369332"/>
          </a:xfrm>
          <a:prstGeom prst="rect">
            <a:avLst/>
          </a:prstGeom>
          <a:noFill/>
        </p:spPr>
        <p:txBody>
          <a:bodyPr wrap="none" rtlCol="0">
            <a:spAutoFit/>
          </a:bodyPr>
          <a:lstStyle/>
          <a:p>
            <a:r>
              <a:rPr lang="en-US" b="1" dirty="0">
                <a:solidFill>
                  <a:srgbClr val="FFC000"/>
                </a:solidFill>
              </a:rPr>
              <a:t>5.34%</a:t>
            </a:r>
          </a:p>
        </p:txBody>
      </p:sp>
      <p:sp>
        <p:nvSpPr>
          <p:cNvPr id="20" name="TextBox 19">
            <a:extLst>
              <a:ext uri="{FF2B5EF4-FFF2-40B4-BE49-F238E27FC236}">
                <a16:creationId xmlns:a16="http://schemas.microsoft.com/office/drawing/2014/main" id="{8C1E8CA0-6345-91B9-6103-E98A6AD31A2D}"/>
              </a:ext>
            </a:extLst>
          </p:cNvPr>
          <p:cNvSpPr txBox="1"/>
          <p:nvPr/>
        </p:nvSpPr>
        <p:spPr>
          <a:xfrm>
            <a:off x="7846597" y="4160961"/>
            <a:ext cx="758541" cy="369332"/>
          </a:xfrm>
          <a:prstGeom prst="rect">
            <a:avLst/>
          </a:prstGeom>
          <a:noFill/>
        </p:spPr>
        <p:txBody>
          <a:bodyPr wrap="none" rtlCol="0">
            <a:spAutoFit/>
          </a:bodyPr>
          <a:lstStyle/>
          <a:p>
            <a:r>
              <a:rPr lang="en-US" b="1" dirty="0">
                <a:solidFill>
                  <a:srgbClr val="00B050"/>
                </a:solidFill>
              </a:rPr>
              <a:t>1.41%</a:t>
            </a:r>
          </a:p>
        </p:txBody>
      </p:sp>
      <p:grpSp>
        <p:nvGrpSpPr>
          <p:cNvPr id="25" name="Group 24">
            <a:extLst>
              <a:ext uri="{FF2B5EF4-FFF2-40B4-BE49-F238E27FC236}">
                <a16:creationId xmlns:a16="http://schemas.microsoft.com/office/drawing/2014/main" id="{005D5B5C-AFC3-561B-27B8-4EE33A2F8E7B}"/>
              </a:ext>
            </a:extLst>
          </p:cNvPr>
          <p:cNvGrpSpPr/>
          <p:nvPr/>
        </p:nvGrpSpPr>
        <p:grpSpPr>
          <a:xfrm>
            <a:off x="2211342" y="1519236"/>
            <a:ext cx="8665968" cy="5020466"/>
            <a:chOff x="2560462" y="1678330"/>
            <a:chExt cx="8339420" cy="4692881"/>
          </a:xfrm>
        </p:grpSpPr>
        <p:grpSp>
          <p:nvGrpSpPr>
            <p:cNvPr id="9" name="Group 8">
              <a:extLst>
                <a:ext uri="{FF2B5EF4-FFF2-40B4-BE49-F238E27FC236}">
                  <a16:creationId xmlns:a16="http://schemas.microsoft.com/office/drawing/2014/main" id="{E8191524-8D39-FCBE-32C1-ECDC04BD9AB1}"/>
                </a:ext>
              </a:extLst>
            </p:cNvPr>
            <p:cNvGrpSpPr/>
            <p:nvPr/>
          </p:nvGrpSpPr>
          <p:grpSpPr>
            <a:xfrm>
              <a:off x="2560462" y="1678330"/>
              <a:ext cx="7071074" cy="4692881"/>
              <a:chOff x="1991903" y="1678330"/>
              <a:chExt cx="7071074" cy="4692881"/>
            </a:xfrm>
          </p:grpSpPr>
          <p:pic>
            <p:nvPicPr>
              <p:cNvPr id="6" name="Picture 5" descr="Chart&#10;&#10;Description automatically generated">
                <a:extLst>
                  <a:ext uri="{FF2B5EF4-FFF2-40B4-BE49-F238E27FC236}">
                    <a16:creationId xmlns:a16="http://schemas.microsoft.com/office/drawing/2014/main" id="{1142EDE1-DA5E-9109-D096-9A787BF1BD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75"/>
              <a:stretch/>
            </p:blipFill>
            <p:spPr>
              <a:xfrm>
                <a:off x="2361235" y="1678330"/>
                <a:ext cx="6701742" cy="4328932"/>
              </a:xfrm>
              <a:prstGeom prst="rect">
                <a:avLst/>
              </a:prstGeom>
            </p:spPr>
          </p:pic>
          <p:sp>
            <p:nvSpPr>
              <p:cNvPr id="7" name="TextBox 6">
                <a:extLst>
                  <a:ext uri="{FF2B5EF4-FFF2-40B4-BE49-F238E27FC236}">
                    <a16:creationId xmlns:a16="http://schemas.microsoft.com/office/drawing/2014/main" id="{E1AA6DC5-3EF9-C79E-76B4-C4C4394303DB}"/>
                  </a:ext>
                </a:extLst>
              </p:cNvPr>
              <p:cNvSpPr txBox="1"/>
              <p:nvPr/>
            </p:nvSpPr>
            <p:spPr>
              <a:xfrm rot="16200000">
                <a:off x="1137118" y="3658130"/>
                <a:ext cx="2078902" cy="369332"/>
              </a:xfrm>
              <a:prstGeom prst="rect">
                <a:avLst/>
              </a:prstGeom>
              <a:noFill/>
            </p:spPr>
            <p:txBody>
              <a:bodyPr wrap="none" rtlCol="0">
                <a:spAutoFit/>
              </a:bodyPr>
              <a:lstStyle/>
              <a:p>
                <a:r>
                  <a:rPr lang="en-US" dirty="0"/>
                  <a:t>Percent with MALE</a:t>
                </a:r>
                <a:r>
                  <a:rPr lang="en-US" dirty="0">
                    <a:solidFill>
                      <a:schemeClr val="accent1"/>
                    </a:solidFill>
                  </a:rPr>
                  <a:t>*</a:t>
                </a:r>
                <a:endParaRPr lang="en-US" dirty="0"/>
              </a:p>
            </p:txBody>
          </p:sp>
          <p:sp>
            <p:nvSpPr>
              <p:cNvPr id="8" name="TextBox 7">
                <a:extLst>
                  <a:ext uri="{FF2B5EF4-FFF2-40B4-BE49-F238E27FC236}">
                    <a16:creationId xmlns:a16="http://schemas.microsoft.com/office/drawing/2014/main" id="{9548072A-1620-F520-5C42-4766A1F1D514}"/>
                  </a:ext>
                </a:extLst>
              </p:cNvPr>
              <p:cNvSpPr txBox="1"/>
              <p:nvPr/>
            </p:nvSpPr>
            <p:spPr>
              <a:xfrm>
                <a:off x="5375956" y="6001879"/>
                <a:ext cx="672300" cy="369332"/>
              </a:xfrm>
              <a:prstGeom prst="rect">
                <a:avLst/>
              </a:prstGeom>
              <a:noFill/>
            </p:spPr>
            <p:txBody>
              <a:bodyPr wrap="none" rtlCol="0">
                <a:spAutoFit/>
              </a:bodyPr>
              <a:lstStyle/>
              <a:p>
                <a:r>
                  <a:rPr lang="en-US" dirty="0"/>
                  <a:t>Years</a:t>
                </a:r>
              </a:p>
            </p:txBody>
          </p:sp>
        </p:grpSp>
        <p:sp>
          <p:nvSpPr>
            <p:cNvPr id="18" name="TextBox 17">
              <a:extLst>
                <a:ext uri="{FF2B5EF4-FFF2-40B4-BE49-F238E27FC236}">
                  <a16:creationId xmlns:a16="http://schemas.microsoft.com/office/drawing/2014/main" id="{B23A091E-74B6-A2BC-1A15-8E0B2B5A59F3}"/>
                </a:ext>
              </a:extLst>
            </p:cNvPr>
            <p:cNvSpPr txBox="1"/>
            <p:nvPr/>
          </p:nvSpPr>
          <p:spPr>
            <a:xfrm>
              <a:off x="8287473" y="2533798"/>
              <a:ext cx="752355" cy="2348450"/>
            </a:xfrm>
            <a:prstGeom prst="rect">
              <a:avLst/>
            </a:prstGeom>
            <a:solidFill>
              <a:schemeClr val="bg1"/>
            </a:solidFill>
          </p:spPr>
          <p:txBody>
            <a:bodyPr wrap="square" rtlCol="0">
              <a:spAutoFit/>
            </a:bodyPr>
            <a:lstStyle/>
            <a:p>
              <a:endParaRPr lang="en-US" dirty="0"/>
            </a:p>
          </p:txBody>
        </p:sp>
        <p:sp>
          <p:nvSpPr>
            <p:cNvPr id="21" name="Right Brace 20">
              <a:extLst>
                <a:ext uri="{FF2B5EF4-FFF2-40B4-BE49-F238E27FC236}">
                  <a16:creationId xmlns:a16="http://schemas.microsoft.com/office/drawing/2014/main" id="{07A495B4-1E73-6463-ABF6-FC4A7A08B520}"/>
                </a:ext>
              </a:extLst>
            </p:cNvPr>
            <p:cNvSpPr/>
            <p:nvPr/>
          </p:nvSpPr>
          <p:spPr>
            <a:xfrm>
              <a:off x="9631536" y="2249239"/>
              <a:ext cx="369331" cy="2453832"/>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00B1445D-9112-8AFD-CB87-2F209D347975}"/>
                </a:ext>
              </a:extLst>
            </p:cNvPr>
            <p:cNvSpPr txBox="1"/>
            <p:nvPr/>
          </p:nvSpPr>
          <p:spPr>
            <a:xfrm>
              <a:off x="10072411" y="3305493"/>
              <a:ext cx="827471" cy="369332"/>
            </a:xfrm>
            <a:prstGeom prst="rect">
              <a:avLst/>
            </a:prstGeom>
            <a:noFill/>
          </p:spPr>
          <p:txBody>
            <a:bodyPr wrap="none" rtlCol="0">
              <a:spAutoFit/>
            </a:bodyPr>
            <a:lstStyle/>
            <a:p>
              <a:r>
                <a:rPr lang="en-US" dirty="0"/>
                <a:t>P&lt;0.01</a:t>
              </a:r>
            </a:p>
          </p:txBody>
        </p:sp>
        <p:sp>
          <p:nvSpPr>
            <p:cNvPr id="23" name="TextBox 22">
              <a:extLst>
                <a:ext uri="{FF2B5EF4-FFF2-40B4-BE49-F238E27FC236}">
                  <a16:creationId xmlns:a16="http://schemas.microsoft.com/office/drawing/2014/main" id="{B64AB87C-39AC-8AE8-D457-CE9D75F34737}"/>
                </a:ext>
              </a:extLst>
            </p:cNvPr>
            <p:cNvSpPr txBox="1"/>
            <p:nvPr/>
          </p:nvSpPr>
          <p:spPr>
            <a:xfrm>
              <a:off x="8921947" y="2803345"/>
              <a:ext cx="709589" cy="307777"/>
            </a:xfrm>
            <a:prstGeom prst="rect">
              <a:avLst/>
            </a:prstGeom>
            <a:noFill/>
          </p:spPr>
          <p:txBody>
            <a:bodyPr wrap="square" rtlCol="0">
              <a:spAutoFit/>
            </a:bodyPr>
            <a:lstStyle/>
            <a:p>
              <a:r>
                <a:rPr lang="en-US" sz="1400" dirty="0"/>
                <a:t>P=0.04</a:t>
              </a:r>
            </a:p>
          </p:txBody>
        </p:sp>
        <p:sp>
          <p:nvSpPr>
            <p:cNvPr id="24" name="Right Brace 23">
              <a:extLst>
                <a:ext uri="{FF2B5EF4-FFF2-40B4-BE49-F238E27FC236}">
                  <a16:creationId xmlns:a16="http://schemas.microsoft.com/office/drawing/2014/main" id="{E18BB376-E88F-76A8-D6CA-B994BEA31C67}"/>
                </a:ext>
              </a:extLst>
            </p:cNvPr>
            <p:cNvSpPr/>
            <p:nvPr/>
          </p:nvSpPr>
          <p:spPr>
            <a:xfrm>
              <a:off x="8674843" y="2249239"/>
              <a:ext cx="284141" cy="1400395"/>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TextBox 25">
            <a:extLst>
              <a:ext uri="{FF2B5EF4-FFF2-40B4-BE49-F238E27FC236}">
                <a16:creationId xmlns:a16="http://schemas.microsoft.com/office/drawing/2014/main" id="{A87587C4-226A-C123-52DE-348F292A534A}"/>
              </a:ext>
            </a:extLst>
          </p:cNvPr>
          <p:cNvSpPr txBox="1"/>
          <p:nvPr/>
        </p:nvSpPr>
        <p:spPr>
          <a:xfrm>
            <a:off x="7598342" y="1890952"/>
            <a:ext cx="875561" cy="369332"/>
          </a:xfrm>
          <a:prstGeom prst="rect">
            <a:avLst/>
          </a:prstGeom>
          <a:noFill/>
        </p:spPr>
        <p:txBody>
          <a:bodyPr wrap="none" rtlCol="0">
            <a:spAutoFit/>
          </a:bodyPr>
          <a:lstStyle/>
          <a:p>
            <a:r>
              <a:rPr lang="en-US" b="1" dirty="0">
                <a:solidFill>
                  <a:srgbClr val="FF0000"/>
                </a:solidFill>
              </a:rPr>
              <a:t>10.01%</a:t>
            </a:r>
          </a:p>
        </p:txBody>
      </p:sp>
      <p:sp>
        <p:nvSpPr>
          <p:cNvPr id="27" name="TextBox 26">
            <a:extLst>
              <a:ext uri="{FF2B5EF4-FFF2-40B4-BE49-F238E27FC236}">
                <a16:creationId xmlns:a16="http://schemas.microsoft.com/office/drawing/2014/main" id="{716DEFA2-A1B4-025E-C809-EF394BADA156}"/>
              </a:ext>
            </a:extLst>
          </p:cNvPr>
          <p:cNvSpPr txBox="1"/>
          <p:nvPr/>
        </p:nvSpPr>
        <p:spPr>
          <a:xfrm>
            <a:off x="7636969" y="3244334"/>
            <a:ext cx="758541" cy="369332"/>
          </a:xfrm>
          <a:prstGeom prst="rect">
            <a:avLst/>
          </a:prstGeom>
          <a:noFill/>
        </p:spPr>
        <p:txBody>
          <a:bodyPr wrap="none" rtlCol="0">
            <a:spAutoFit/>
          </a:bodyPr>
          <a:lstStyle/>
          <a:p>
            <a:r>
              <a:rPr lang="en-US" b="1" dirty="0">
                <a:solidFill>
                  <a:schemeClr val="accent4"/>
                </a:solidFill>
              </a:rPr>
              <a:t>5.34%</a:t>
            </a:r>
          </a:p>
        </p:txBody>
      </p:sp>
      <p:sp>
        <p:nvSpPr>
          <p:cNvPr id="28" name="TextBox 27">
            <a:extLst>
              <a:ext uri="{FF2B5EF4-FFF2-40B4-BE49-F238E27FC236}">
                <a16:creationId xmlns:a16="http://schemas.microsoft.com/office/drawing/2014/main" id="{67A144FD-1769-CCB2-32B8-623BC2F4730E}"/>
              </a:ext>
            </a:extLst>
          </p:cNvPr>
          <p:cNvSpPr txBox="1"/>
          <p:nvPr/>
        </p:nvSpPr>
        <p:spPr>
          <a:xfrm>
            <a:off x="7656851" y="4222460"/>
            <a:ext cx="758541" cy="369332"/>
          </a:xfrm>
          <a:prstGeom prst="rect">
            <a:avLst/>
          </a:prstGeom>
          <a:noFill/>
        </p:spPr>
        <p:txBody>
          <a:bodyPr wrap="none" rtlCol="0">
            <a:spAutoFit/>
          </a:bodyPr>
          <a:lstStyle/>
          <a:p>
            <a:r>
              <a:rPr lang="en-US" b="1" dirty="0">
                <a:solidFill>
                  <a:schemeClr val="accent6"/>
                </a:solidFill>
              </a:rPr>
              <a:t>1.41%</a:t>
            </a:r>
          </a:p>
        </p:txBody>
      </p:sp>
      <p:pic>
        <p:nvPicPr>
          <p:cNvPr id="2" name="Picture 1" descr="Logo&#10;&#10;Description automatically generated">
            <a:extLst>
              <a:ext uri="{FF2B5EF4-FFF2-40B4-BE49-F238E27FC236}">
                <a16:creationId xmlns:a16="http://schemas.microsoft.com/office/drawing/2014/main" id="{75DEC672-5C2F-3208-21EF-436752F76D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205541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28C8086-92CA-4B7D-7284-56AB4462C2DE}"/>
              </a:ext>
            </a:extLst>
          </p:cNvPr>
          <p:cNvSpPr txBox="1">
            <a:spLocks/>
          </p:cNvSpPr>
          <p:nvPr/>
        </p:nvSpPr>
        <p:spPr>
          <a:xfrm>
            <a:off x="558621" y="210578"/>
            <a:ext cx="11074758" cy="1218977"/>
          </a:xfrm>
          <a:prstGeom prst="rect">
            <a:avLst/>
          </a:prstGeom>
          <a:ln>
            <a:no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ROC Analysis for SLS Severity Score, ABI, and Rutherford for MALE</a:t>
            </a:r>
            <a:r>
              <a:rPr lang="en-US" b="1" dirty="0">
                <a:solidFill>
                  <a:schemeClr val="accent1"/>
                </a:solidFill>
              </a:rPr>
              <a:t>*</a:t>
            </a:r>
            <a:endParaRPr lang="en-US" b="1" dirty="0"/>
          </a:p>
        </p:txBody>
      </p:sp>
      <p:grpSp>
        <p:nvGrpSpPr>
          <p:cNvPr id="41" name="Group 40">
            <a:extLst>
              <a:ext uri="{FF2B5EF4-FFF2-40B4-BE49-F238E27FC236}">
                <a16:creationId xmlns:a16="http://schemas.microsoft.com/office/drawing/2014/main" id="{05C9D5D9-1E27-5C8F-C3D7-CFC74359FBF9}"/>
              </a:ext>
            </a:extLst>
          </p:cNvPr>
          <p:cNvGrpSpPr/>
          <p:nvPr/>
        </p:nvGrpSpPr>
        <p:grpSpPr>
          <a:xfrm>
            <a:off x="154562" y="1773644"/>
            <a:ext cx="3688259" cy="3833390"/>
            <a:chOff x="374454" y="2058124"/>
            <a:chExt cx="3688259" cy="3833390"/>
          </a:xfrm>
        </p:grpSpPr>
        <p:pic>
          <p:nvPicPr>
            <p:cNvPr id="2" name="Picture 1" descr="Chart, line chart&#10;&#10;Description automatically generated">
              <a:extLst>
                <a:ext uri="{FF2B5EF4-FFF2-40B4-BE49-F238E27FC236}">
                  <a16:creationId xmlns:a16="http://schemas.microsoft.com/office/drawing/2014/main" id="{8F5E0140-4768-54FF-5FD5-AA4753518B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454" y="2743200"/>
              <a:ext cx="3688259" cy="3148314"/>
            </a:xfrm>
            <a:prstGeom prst="rect">
              <a:avLst/>
            </a:prstGeom>
          </p:spPr>
        </p:pic>
        <p:sp>
          <p:nvSpPr>
            <p:cNvPr id="3" name="TextBox 2">
              <a:extLst>
                <a:ext uri="{FF2B5EF4-FFF2-40B4-BE49-F238E27FC236}">
                  <a16:creationId xmlns:a16="http://schemas.microsoft.com/office/drawing/2014/main" id="{5F3AD3AD-3866-2233-6C0F-DDFBA3223A18}"/>
                </a:ext>
              </a:extLst>
            </p:cNvPr>
            <p:cNvSpPr txBox="1"/>
            <p:nvPr/>
          </p:nvSpPr>
          <p:spPr>
            <a:xfrm>
              <a:off x="2972925" y="4023932"/>
              <a:ext cx="944489" cy="369332"/>
            </a:xfrm>
            <a:prstGeom prst="rect">
              <a:avLst/>
            </a:prstGeom>
            <a:noFill/>
          </p:spPr>
          <p:txBody>
            <a:bodyPr wrap="none" rtlCol="0">
              <a:spAutoFit/>
            </a:bodyPr>
            <a:lstStyle/>
            <a:p>
              <a:r>
                <a:rPr lang="en-US" dirty="0"/>
                <a:t>P&lt;0.001</a:t>
              </a:r>
            </a:p>
          </p:txBody>
        </p:sp>
        <p:sp>
          <p:nvSpPr>
            <p:cNvPr id="7" name="TextBox 6">
              <a:extLst>
                <a:ext uri="{FF2B5EF4-FFF2-40B4-BE49-F238E27FC236}">
                  <a16:creationId xmlns:a16="http://schemas.microsoft.com/office/drawing/2014/main" id="{50ECFB87-2774-B60A-C37A-9463188EC2CC}"/>
                </a:ext>
              </a:extLst>
            </p:cNvPr>
            <p:cNvSpPr txBox="1"/>
            <p:nvPr/>
          </p:nvSpPr>
          <p:spPr>
            <a:xfrm>
              <a:off x="981513" y="3381224"/>
              <a:ext cx="1237070" cy="369332"/>
            </a:xfrm>
            <a:prstGeom prst="rect">
              <a:avLst/>
            </a:prstGeom>
            <a:noFill/>
          </p:spPr>
          <p:txBody>
            <a:bodyPr wrap="none" rtlCol="0">
              <a:spAutoFit/>
            </a:bodyPr>
            <a:lstStyle/>
            <a:p>
              <a:r>
                <a:rPr lang="en-US" b="1" dirty="0">
                  <a:solidFill>
                    <a:srgbClr val="00B050"/>
                  </a:solidFill>
                </a:rPr>
                <a:t>AUC=0.668</a:t>
              </a:r>
            </a:p>
          </p:txBody>
        </p:sp>
        <p:sp>
          <p:nvSpPr>
            <p:cNvPr id="17" name="TextBox 16">
              <a:extLst>
                <a:ext uri="{FF2B5EF4-FFF2-40B4-BE49-F238E27FC236}">
                  <a16:creationId xmlns:a16="http://schemas.microsoft.com/office/drawing/2014/main" id="{14878DC0-E081-54F6-9846-0090F7B70585}"/>
                </a:ext>
              </a:extLst>
            </p:cNvPr>
            <p:cNvSpPr txBox="1"/>
            <p:nvPr/>
          </p:nvSpPr>
          <p:spPr>
            <a:xfrm>
              <a:off x="1375652" y="2058124"/>
              <a:ext cx="1799788" cy="707886"/>
            </a:xfrm>
            <a:prstGeom prst="rect">
              <a:avLst/>
            </a:prstGeom>
            <a:noFill/>
          </p:spPr>
          <p:txBody>
            <a:bodyPr wrap="none" rtlCol="0">
              <a:spAutoFit/>
            </a:bodyPr>
            <a:lstStyle/>
            <a:p>
              <a:pPr algn="ctr"/>
              <a:r>
                <a:rPr lang="en-US" sz="2000" dirty="0"/>
                <a:t>ROC Curve for </a:t>
              </a:r>
            </a:p>
            <a:p>
              <a:pPr algn="ctr"/>
              <a:r>
                <a:rPr lang="en-US" sz="2000" dirty="0"/>
                <a:t>SLS Score alone</a:t>
              </a:r>
            </a:p>
          </p:txBody>
        </p:sp>
        <p:grpSp>
          <p:nvGrpSpPr>
            <p:cNvPr id="26" name="Group 25">
              <a:extLst>
                <a:ext uri="{FF2B5EF4-FFF2-40B4-BE49-F238E27FC236}">
                  <a16:creationId xmlns:a16="http://schemas.microsoft.com/office/drawing/2014/main" id="{847EA1E6-3A46-9148-FB79-F85B46C63A01}"/>
                </a:ext>
              </a:extLst>
            </p:cNvPr>
            <p:cNvGrpSpPr/>
            <p:nvPr/>
          </p:nvGrpSpPr>
          <p:grpSpPr>
            <a:xfrm>
              <a:off x="2581154" y="4919958"/>
              <a:ext cx="1400127" cy="369332"/>
              <a:chOff x="2581154" y="4919958"/>
              <a:chExt cx="1400127" cy="369332"/>
            </a:xfrm>
          </p:grpSpPr>
          <p:sp>
            <p:nvSpPr>
              <p:cNvPr id="22" name="TextBox 21">
                <a:extLst>
                  <a:ext uri="{FF2B5EF4-FFF2-40B4-BE49-F238E27FC236}">
                    <a16:creationId xmlns:a16="http://schemas.microsoft.com/office/drawing/2014/main" id="{F11D78F1-2BDD-3FB2-2B60-B9D0FCBC681D}"/>
                  </a:ext>
                </a:extLst>
              </p:cNvPr>
              <p:cNvSpPr txBox="1"/>
              <p:nvPr/>
            </p:nvSpPr>
            <p:spPr>
              <a:xfrm>
                <a:off x="2581154" y="4919958"/>
                <a:ext cx="1400127" cy="369332"/>
              </a:xfrm>
              <a:prstGeom prst="rect">
                <a:avLst/>
              </a:prstGeom>
              <a:solidFill>
                <a:schemeClr val="bg1"/>
              </a:solidFill>
              <a:ln>
                <a:solidFill>
                  <a:schemeClr val="tx1"/>
                </a:solidFill>
              </a:ln>
            </p:spPr>
            <p:txBody>
              <a:bodyPr wrap="square" rtlCol="0">
                <a:spAutoFit/>
              </a:bodyPr>
              <a:lstStyle/>
              <a:p>
                <a:pPr algn="r"/>
                <a:r>
                  <a:rPr lang="en-US" dirty="0"/>
                  <a:t>SLS Score</a:t>
                </a:r>
              </a:p>
            </p:txBody>
          </p:sp>
          <p:cxnSp>
            <p:nvCxnSpPr>
              <p:cNvPr id="24" name="Straight Connector 23">
                <a:extLst>
                  <a:ext uri="{FF2B5EF4-FFF2-40B4-BE49-F238E27FC236}">
                    <a16:creationId xmlns:a16="http://schemas.microsoft.com/office/drawing/2014/main" id="{F65B178E-818A-1ACD-4EC3-1B705BE4B1EC}"/>
                  </a:ext>
                </a:extLst>
              </p:cNvPr>
              <p:cNvCxnSpPr>
                <a:stCxn id="22" idx="1"/>
              </p:cNvCxnSpPr>
              <p:nvPr/>
            </p:nvCxnSpPr>
            <p:spPr>
              <a:xfrm flipV="1">
                <a:off x="2581154" y="5104435"/>
                <a:ext cx="370390" cy="189"/>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A0217404-CA32-176B-B98D-A6C161E9A16E}"/>
              </a:ext>
            </a:extLst>
          </p:cNvPr>
          <p:cNvGrpSpPr/>
          <p:nvPr/>
        </p:nvGrpSpPr>
        <p:grpSpPr>
          <a:xfrm>
            <a:off x="4157383" y="1788182"/>
            <a:ext cx="3792637" cy="3818852"/>
            <a:chOff x="4178461" y="2058124"/>
            <a:chExt cx="3950827" cy="4044689"/>
          </a:xfrm>
        </p:grpSpPr>
        <p:pic>
          <p:nvPicPr>
            <p:cNvPr id="10" name="Picture 9" descr="Chart, line chart&#10;&#10;Description automatically generated">
              <a:extLst>
                <a:ext uri="{FF2B5EF4-FFF2-40B4-BE49-F238E27FC236}">
                  <a16:creationId xmlns:a16="http://schemas.microsoft.com/office/drawing/2014/main" id="{BA54EA95-05A1-FD70-1080-6C77BE601E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78461" y="2718993"/>
              <a:ext cx="3950827" cy="3383820"/>
            </a:xfrm>
            <a:prstGeom prst="rect">
              <a:avLst/>
            </a:prstGeom>
          </p:spPr>
        </p:pic>
        <p:sp>
          <p:nvSpPr>
            <p:cNvPr id="11" name="TextBox 10">
              <a:extLst>
                <a:ext uri="{FF2B5EF4-FFF2-40B4-BE49-F238E27FC236}">
                  <a16:creationId xmlns:a16="http://schemas.microsoft.com/office/drawing/2014/main" id="{8A965A61-0CFD-4451-DE8F-6943FFF37B2C}"/>
                </a:ext>
              </a:extLst>
            </p:cNvPr>
            <p:cNvSpPr txBox="1"/>
            <p:nvPr/>
          </p:nvSpPr>
          <p:spPr>
            <a:xfrm>
              <a:off x="7072745" y="4023932"/>
              <a:ext cx="944489" cy="369332"/>
            </a:xfrm>
            <a:prstGeom prst="rect">
              <a:avLst/>
            </a:prstGeom>
            <a:noFill/>
          </p:spPr>
          <p:txBody>
            <a:bodyPr wrap="none" rtlCol="0">
              <a:spAutoFit/>
            </a:bodyPr>
            <a:lstStyle/>
            <a:p>
              <a:r>
                <a:rPr lang="en-US" dirty="0"/>
                <a:t>P&lt;0.001</a:t>
              </a:r>
            </a:p>
          </p:txBody>
        </p:sp>
        <p:sp>
          <p:nvSpPr>
            <p:cNvPr id="12" name="TextBox 11">
              <a:extLst>
                <a:ext uri="{FF2B5EF4-FFF2-40B4-BE49-F238E27FC236}">
                  <a16:creationId xmlns:a16="http://schemas.microsoft.com/office/drawing/2014/main" id="{F2A1B2E5-123A-A722-29EC-468AB6F17554}"/>
                </a:ext>
              </a:extLst>
            </p:cNvPr>
            <p:cNvSpPr txBox="1"/>
            <p:nvPr/>
          </p:nvSpPr>
          <p:spPr>
            <a:xfrm>
              <a:off x="4764062" y="3443136"/>
              <a:ext cx="1288668" cy="391173"/>
            </a:xfrm>
            <a:prstGeom prst="rect">
              <a:avLst/>
            </a:prstGeom>
            <a:noFill/>
          </p:spPr>
          <p:txBody>
            <a:bodyPr wrap="none" rtlCol="0">
              <a:spAutoFit/>
            </a:bodyPr>
            <a:lstStyle/>
            <a:p>
              <a:r>
                <a:rPr lang="en-US" b="1" dirty="0">
                  <a:solidFill>
                    <a:srgbClr val="00B050"/>
                  </a:solidFill>
                </a:rPr>
                <a:t>AUC=0.702</a:t>
              </a:r>
            </a:p>
          </p:txBody>
        </p:sp>
        <p:sp>
          <p:nvSpPr>
            <p:cNvPr id="13" name="TextBox 12">
              <a:extLst>
                <a:ext uri="{FF2B5EF4-FFF2-40B4-BE49-F238E27FC236}">
                  <a16:creationId xmlns:a16="http://schemas.microsoft.com/office/drawing/2014/main" id="{33EF9345-9951-B30A-3E0B-0577325868E0}"/>
                </a:ext>
              </a:extLst>
            </p:cNvPr>
            <p:cNvSpPr txBox="1"/>
            <p:nvPr/>
          </p:nvSpPr>
          <p:spPr>
            <a:xfrm>
              <a:off x="5976509" y="3948402"/>
              <a:ext cx="713657" cy="369332"/>
            </a:xfrm>
            <a:prstGeom prst="rect">
              <a:avLst/>
            </a:prstGeom>
            <a:noFill/>
          </p:spPr>
          <p:txBody>
            <a:bodyPr wrap="none" rtlCol="0">
              <a:spAutoFit/>
            </a:bodyPr>
            <a:lstStyle/>
            <a:p>
              <a:r>
                <a:rPr lang="en-US" b="1" dirty="0">
                  <a:solidFill>
                    <a:srgbClr val="FFC000"/>
                  </a:solidFill>
                </a:rPr>
                <a:t>0.632</a:t>
              </a:r>
            </a:p>
          </p:txBody>
        </p:sp>
        <p:sp>
          <p:nvSpPr>
            <p:cNvPr id="20" name="TextBox 19">
              <a:extLst>
                <a:ext uri="{FF2B5EF4-FFF2-40B4-BE49-F238E27FC236}">
                  <a16:creationId xmlns:a16="http://schemas.microsoft.com/office/drawing/2014/main" id="{B490F7FD-14BF-9CE2-1481-73498D566928}"/>
                </a:ext>
              </a:extLst>
            </p:cNvPr>
            <p:cNvSpPr txBox="1"/>
            <p:nvPr/>
          </p:nvSpPr>
          <p:spPr>
            <a:xfrm>
              <a:off x="4544161" y="2058124"/>
              <a:ext cx="3578352" cy="707886"/>
            </a:xfrm>
            <a:prstGeom prst="rect">
              <a:avLst/>
            </a:prstGeom>
            <a:noFill/>
          </p:spPr>
          <p:txBody>
            <a:bodyPr wrap="none" rtlCol="0">
              <a:spAutoFit/>
            </a:bodyPr>
            <a:lstStyle/>
            <a:p>
              <a:pPr algn="ctr"/>
              <a:r>
                <a:rPr lang="en-US" sz="2000" dirty="0"/>
                <a:t>ROC for SLS </a:t>
              </a:r>
              <a:r>
                <a:rPr lang="en-US" sz="2000" dirty="0" err="1"/>
                <a:t>Score+Rutherford</a:t>
              </a:r>
              <a:r>
                <a:rPr lang="en-US" sz="2000" dirty="0"/>
                <a:t> &amp; </a:t>
              </a:r>
            </a:p>
            <a:p>
              <a:pPr algn="ctr"/>
              <a:r>
                <a:rPr lang="en-US" sz="2000" dirty="0"/>
                <a:t>Rutherford Alone</a:t>
              </a:r>
            </a:p>
          </p:txBody>
        </p:sp>
        <p:grpSp>
          <p:nvGrpSpPr>
            <p:cNvPr id="31" name="Group 30">
              <a:extLst>
                <a:ext uri="{FF2B5EF4-FFF2-40B4-BE49-F238E27FC236}">
                  <a16:creationId xmlns:a16="http://schemas.microsoft.com/office/drawing/2014/main" id="{4FCFFC6E-2C93-56A3-D0F5-7E8D3F130663}"/>
                </a:ext>
              </a:extLst>
            </p:cNvPr>
            <p:cNvGrpSpPr/>
            <p:nvPr/>
          </p:nvGrpSpPr>
          <p:grpSpPr>
            <a:xfrm>
              <a:off x="6029917" y="5080945"/>
              <a:ext cx="2006991" cy="461665"/>
              <a:chOff x="6029917" y="5080945"/>
              <a:chExt cx="2006991" cy="461665"/>
            </a:xfrm>
          </p:grpSpPr>
          <p:sp>
            <p:nvSpPr>
              <p:cNvPr id="28" name="TextBox 27">
                <a:extLst>
                  <a:ext uri="{FF2B5EF4-FFF2-40B4-BE49-F238E27FC236}">
                    <a16:creationId xmlns:a16="http://schemas.microsoft.com/office/drawing/2014/main" id="{75EF6EA1-B78E-1C64-39E9-D1686361A934}"/>
                  </a:ext>
                </a:extLst>
              </p:cNvPr>
              <p:cNvSpPr txBox="1"/>
              <p:nvPr/>
            </p:nvSpPr>
            <p:spPr>
              <a:xfrm>
                <a:off x="6029917" y="5080945"/>
                <a:ext cx="2006991" cy="461665"/>
              </a:xfrm>
              <a:prstGeom prst="rect">
                <a:avLst/>
              </a:prstGeom>
              <a:solidFill>
                <a:schemeClr val="bg1"/>
              </a:solidFill>
              <a:ln>
                <a:solidFill>
                  <a:schemeClr val="tx1"/>
                </a:solidFill>
              </a:ln>
            </p:spPr>
            <p:txBody>
              <a:bodyPr wrap="square" rtlCol="0">
                <a:spAutoFit/>
              </a:bodyPr>
              <a:lstStyle/>
              <a:p>
                <a:r>
                  <a:rPr lang="en-US" sz="1200" dirty="0"/>
                  <a:t>SLS Score + Rutherford</a:t>
                </a:r>
              </a:p>
              <a:p>
                <a:r>
                  <a:rPr lang="en-US" sz="1200" dirty="0"/>
                  <a:t>Rutherford alone</a:t>
                </a:r>
              </a:p>
            </p:txBody>
          </p:sp>
          <p:cxnSp>
            <p:nvCxnSpPr>
              <p:cNvPr id="29" name="Straight Connector 28">
                <a:extLst>
                  <a:ext uri="{FF2B5EF4-FFF2-40B4-BE49-F238E27FC236}">
                    <a16:creationId xmlns:a16="http://schemas.microsoft.com/office/drawing/2014/main" id="{2F0FB2A6-62DD-B4F5-7898-4B82155AF85B}"/>
                  </a:ext>
                </a:extLst>
              </p:cNvPr>
              <p:cNvCxnSpPr/>
              <p:nvPr/>
            </p:nvCxnSpPr>
            <p:spPr>
              <a:xfrm flipV="1">
                <a:off x="7594007" y="5194885"/>
                <a:ext cx="370390" cy="189"/>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5996D7-D921-1304-4510-9DB64CEC8135}"/>
                  </a:ext>
                </a:extLst>
              </p:cNvPr>
              <p:cNvCxnSpPr/>
              <p:nvPr/>
            </p:nvCxnSpPr>
            <p:spPr>
              <a:xfrm flipV="1">
                <a:off x="7595022" y="5381611"/>
                <a:ext cx="370390" cy="189"/>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7158033E-30C6-1973-4286-C7775DED2E18}"/>
              </a:ext>
            </a:extLst>
          </p:cNvPr>
          <p:cNvGrpSpPr/>
          <p:nvPr/>
        </p:nvGrpSpPr>
        <p:grpSpPr>
          <a:xfrm>
            <a:off x="8253280" y="1788182"/>
            <a:ext cx="3792636" cy="3818852"/>
            <a:chOff x="8129288" y="2072662"/>
            <a:chExt cx="3792636" cy="3818852"/>
          </a:xfrm>
        </p:grpSpPr>
        <p:pic>
          <p:nvPicPr>
            <p:cNvPr id="9" name="Picture 8" descr="Chart, line chart&#10;&#10;Description automatically generated">
              <a:extLst>
                <a:ext uri="{FF2B5EF4-FFF2-40B4-BE49-F238E27FC236}">
                  <a16:creationId xmlns:a16="http://schemas.microsoft.com/office/drawing/2014/main" id="{E4F01BB1-6ACF-211B-07D5-4E72B81CAD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535"/>
            <a:stretch/>
          </p:blipFill>
          <p:spPr>
            <a:xfrm>
              <a:off x="8129288" y="2718993"/>
              <a:ext cx="3792636" cy="3172521"/>
            </a:xfrm>
            <a:prstGeom prst="rect">
              <a:avLst/>
            </a:prstGeom>
          </p:spPr>
        </p:pic>
        <p:sp>
          <p:nvSpPr>
            <p:cNvPr id="14" name="TextBox 13">
              <a:extLst>
                <a:ext uri="{FF2B5EF4-FFF2-40B4-BE49-F238E27FC236}">
                  <a16:creationId xmlns:a16="http://schemas.microsoft.com/office/drawing/2014/main" id="{C3F2B1C3-7FE4-4BB1-0652-38C061911818}"/>
                </a:ext>
              </a:extLst>
            </p:cNvPr>
            <p:cNvSpPr txBox="1"/>
            <p:nvPr/>
          </p:nvSpPr>
          <p:spPr>
            <a:xfrm>
              <a:off x="8538055" y="3380341"/>
              <a:ext cx="1226233" cy="369332"/>
            </a:xfrm>
            <a:prstGeom prst="rect">
              <a:avLst/>
            </a:prstGeom>
            <a:noFill/>
          </p:spPr>
          <p:txBody>
            <a:bodyPr wrap="none" rtlCol="0">
              <a:spAutoFit/>
            </a:bodyPr>
            <a:lstStyle/>
            <a:p>
              <a:r>
                <a:rPr lang="en-US" b="1" dirty="0">
                  <a:solidFill>
                    <a:srgbClr val="FFC000"/>
                  </a:solidFill>
                </a:rPr>
                <a:t>AUC=0.719</a:t>
              </a:r>
            </a:p>
          </p:txBody>
        </p:sp>
        <p:sp>
          <p:nvSpPr>
            <p:cNvPr id="15" name="TextBox 14">
              <a:extLst>
                <a:ext uri="{FF2B5EF4-FFF2-40B4-BE49-F238E27FC236}">
                  <a16:creationId xmlns:a16="http://schemas.microsoft.com/office/drawing/2014/main" id="{AE3E0D3C-1A9A-10F8-5C7C-866D0A7113CE}"/>
                </a:ext>
              </a:extLst>
            </p:cNvPr>
            <p:cNvSpPr txBox="1"/>
            <p:nvPr/>
          </p:nvSpPr>
          <p:spPr>
            <a:xfrm>
              <a:off x="9718703" y="3654600"/>
              <a:ext cx="713657" cy="369332"/>
            </a:xfrm>
            <a:prstGeom prst="rect">
              <a:avLst/>
            </a:prstGeom>
            <a:noFill/>
          </p:spPr>
          <p:txBody>
            <a:bodyPr wrap="none" rtlCol="0">
              <a:spAutoFit/>
            </a:bodyPr>
            <a:lstStyle/>
            <a:p>
              <a:r>
                <a:rPr lang="en-US" b="1" dirty="0">
                  <a:solidFill>
                    <a:srgbClr val="00B050"/>
                  </a:solidFill>
                </a:rPr>
                <a:t>0.684</a:t>
              </a:r>
            </a:p>
          </p:txBody>
        </p:sp>
        <p:sp>
          <p:nvSpPr>
            <p:cNvPr id="16" name="TextBox 15">
              <a:extLst>
                <a:ext uri="{FF2B5EF4-FFF2-40B4-BE49-F238E27FC236}">
                  <a16:creationId xmlns:a16="http://schemas.microsoft.com/office/drawing/2014/main" id="{6BE1CDBB-44A7-6CDA-8578-E8D60C392B6F}"/>
                </a:ext>
              </a:extLst>
            </p:cNvPr>
            <p:cNvSpPr txBox="1"/>
            <p:nvPr/>
          </p:nvSpPr>
          <p:spPr>
            <a:xfrm>
              <a:off x="10544414" y="4285502"/>
              <a:ext cx="944489" cy="369332"/>
            </a:xfrm>
            <a:prstGeom prst="rect">
              <a:avLst/>
            </a:prstGeom>
            <a:noFill/>
          </p:spPr>
          <p:txBody>
            <a:bodyPr wrap="none" rtlCol="0">
              <a:spAutoFit/>
            </a:bodyPr>
            <a:lstStyle/>
            <a:p>
              <a:r>
                <a:rPr lang="en-US" dirty="0"/>
                <a:t>P&lt;0.001</a:t>
              </a:r>
            </a:p>
          </p:txBody>
        </p:sp>
        <p:sp>
          <p:nvSpPr>
            <p:cNvPr id="21" name="TextBox 20">
              <a:extLst>
                <a:ext uri="{FF2B5EF4-FFF2-40B4-BE49-F238E27FC236}">
                  <a16:creationId xmlns:a16="http://schemas.microsoft.com/office/drawing/2014/main" id="{6023E028-1C20-897D-F681-E8DBB9D858B2}"/>
                </a:ext>
              </a:extLst>
            </p:cNvPr>
            <p:cNvSpPr txBox="1"/>
            <p:nvPr/>
          </p:nvSpPr>
          <p:spPr>
            <a:xfrm>
              <a:off x="8484490" y="2072662"/>
              <a:ext cx="3426772" cy="707886"/>
            </a:xfrm>
            <a:prstGeom prst="rect">
              <a:avLst/>
            </a:prstGeom>
            <a:noFill/>
          </p:spPr>
          <p:txBody>
            <a:bodyPr wrap="none" rtlCol="0">
              <a:spAutoFit/>
            </a:bodyPr>
            <a:lstStyle/>
            <a:p>
              <a:r>
                <a:rPr lang="en-US" sz="2000" dirty="0"/>
                <a:t>ROC for </a:t>
              </a:r>
              <a:r>
                <a:rPr lang="en-US" sz="2000" dirty="0" err="1"/>
                <a:t>SLS+ABI+Rutherford</a:t>
              </a:r>
              <a:r>
                <a:rPr lang="en-US" sz="2000" dirty="0"/>
                <a:t> &amp; </a:t>
              </a:r>
            </a:p>
            <a:p>
              <a:pPr algn="ctr"/>
              <a:r>
                <a:rPr lang="en-US" sz="2000" dirty="0" err="1"/>
                <a:t>ABI+Rutherford</a:t>
              </a:r>
              <a:endParaRPr lang="en-US" sz="2000" dirty="0"/>
            </a:p>
          </p:txBody>
        </p:sp>
        <p:grpSp>
          <p:nvGrpSpPr>
            <p:cNvPr id="40" name="Group 39">
              <a:extLst>
                <a:ext uri="{FF2B5EF4-FFF2-40B4-BE49-F238E27FC236}">
                  <a16:creationId xmlns:a16="http://schemas.microsoft.com/office/drawing/2014/main" id="{56200D85-DBE6-29F4-C699-9BB86777D957}"/>
                </a:ext>
              </a:extLst>
            </p:cNvPr>
            <p:cNvGrpSpPr/>
            <p:nvPr/>
          </p:nvGrpSpPr>
          <p:grpSpPr>
            <a:xfrm>
              <a:off x="10197280" y="4929546"/>
              <a:ext cx="1620266" cy="461665"/>
              <a:chOff x="10197280" y="4929546"/>
              <a:chExt cx="1620266" cy="461665"/>
            </a:xfrm>
          </p:grpSpPr>
          <p:sp>
            <p:nvSpPr>
              <p:cNvPr id="32" name="TextBox 31">
                <a:extLst>
                  <a:ext uri="{FF2B5EF4-FFF2-40B4-BE49-F238E27FC236}">
                    <a16:creationId xmlns:a16="http://schemas.microsoft.com/office/drawing/2014/main" id="{DEC5BF47-3D08-C7D6-39C3-5C0521925317}"/>
                  </a:ext>
                </a:extLst>
              </p:cNvPr>
              <p:cNvSpPr txBox="1"/>
              <p:nvPr/>
            </p:nvSpPr>
            <p:spPr>
              <a:xfrm>
                <a:off x="10197280" y="4929546"/>
                <a:ext cx="1620266" cy="461665"/>
              </a:xfrm>
              <a:prstGeom prst="rect">
                <a:avLst/>
              </a:prstGeom>
              <a:solidFill>
                <a:schemeClr val="bg1"/>
              </a:solidFill>
              <a:ln>
                <a:solidFill>
                  <a:schemeClr val="tx1"/>
                </a:solidFill>
              </a:ln>
            </p:spPr>
            <p:txBody>
              <a:bodyPr wrap="square" rtlCol="0">
                <a:spAutoFit/>
              </a:bodyPr>
              <a:lstStyle/>
              <a:p>
                <a:r>
                  <a:rPr lang="en-US" sz="1200" dirty="0" err="1"/>
                  <a:t>SLS+ABI+Rutherford</a:t>
                </a:r>
                <a:endParaRPr lang="en-US" sz="1200" dirty="0"/>
              </a:p>
              <a:p>
                <a:r>
                  <a:rPr lang="en-US" sz="1200" dirty="0" err="1"/>
                  <a:t>ABI+Rutherford</a:t>
                </a:r>
                <a:endParaRPr lang="en-US" sz="1200" dirty="0"/>
              </a:p>
            </p:txBody>
          </p:sp>
          <p:cxnSp>
            <p:nvCxnSpPr>
              <p:cNvPr id="33" name="Straight Connector 32">
                <a:extLst>
                  <a:ext uri="{FF2B5EF4-FFF2-40B4-BE49-F238E27FC236}">
                    <a16:creationId xmlns:a16="http://schemas.microsoft.com/office/drawing/2014/main" id="{95585633-2F75-B457-2D92-89E7875019D3}"/>
                  </a:ext>
                </a:extLst>
              </p:cNvPr>
              <p:cNvCxnSpPr>
                <a:cxnSpLocks/>
              </p:cNvCxnSpPr>
              <p:nvPr/>
            </p:nvCxnSpPr>
            <p:spPr>
              <a:xfrm>
                <a:off x="11565479" y="5289290"/>
                <a:ext cx="22343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7D0D6BB-E14D-F747-D5B4-6E2722E117ED}"/>
                  </a:ext>
                </a:extLst>
              </p:cNvPr>
              <p:cNvCxnSpPr>
                <a:cxnSpLocks/>
              </p:cNvCxnSpPr>
              <p:nvPr/>
            </p:nvCxnSpPr>
            <p:spPr>
              <a:xfrm>
                <a:off x="11553904" y="5077802"/>
                <a:ext cx="235014"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83FD379D-AAB2-BE2E-2FE3-29391351AE84}"/>
              </a:ext>
            </a:extLst>
          </p:cNvPr>
          <p:cNvSpPr txBox="1"/>
          <p:nvPr/>
        </p:nvSpPr>
        <p:spPr>
          <a:xfrm>
            <a:off x="195270" y="6401110"/>
            <a:ext cx="3333220" cy="369332"/>
          </a:xfrm>
          <a:prstGeom prst="rect">
            <a:avLst/>
          </a:prstGeom>
          <a:noFill/>
        </p:spPr>
        <p:txBody>
          <a:bodyPr wrap="none" rtlCol="0">
            <a:spAutoFit/>
          </a:bodyPr>
          <a:lstStyle/>
          <a:p>
            <a:r>
              <a:rPr lang="en-US" b="1" dirty="0">
                <a:solidFill>
                  <a:srgbClr val="0070C0"/>
                </a:solidFill>
              </a:rPr>
              <a:t>*MALE=ALI, vascular amputation</a:t>
            </a:r>
          </a:p>
        </p:txBody>
      </p:sp>
      <p:pic>
        <p:nvPicPr>
          <p:cNvPr id="5" name="Picture 4" descr="Logo&#10;&#10;Description automatically generated">
            <a:extLst>
              <a:ext uri="{FF2B5EF4-FFF2-40B4-BE49-F238E27FC236}">
                <a16:creationId xmlns:a16="http://schemas.microsoft.com/office/drawing/2014/main" id="{B621FF38-9931-1EA9-7CF8-C24690BCB1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225169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9992-1C06-FBD1-01E0-D8F8F79427CD}"/>
              </a:ext>
            </a:extLst>
          </p:cNvPr>
          <p:cNvSpPr>
            <a:spLocks noGrp="1"/>
          </p:cNvSpPr>
          <p:nvPr>
            <p:ph type="title"/>
          </p:nvPr>
        </p:nvSpPr>
        <p:spPr>
          <a:xfrm>
            <a:off x="838200" y="365125"/>
            <a:ext cx="10515600" cy="823595"/>
          </a:xfrm>
          <a:ln>
            <a:noFill/>
          </a:ln>
        </p:spPr>
        <p:txBody>
          <a:bodyPr/>
          <a:lstStyle/>
          <a:p>
            <a:pPr algn="ctr"/>
            <a:r>
              <a:rPr lang="en-US" b="1" dirty="0"/>
              <a:t>Conclusions</a:t>
            </a:r>
          </a:p>
        </p:txBody>
      </p:sp>
      <p:sp>
        <p:nvSpPr>
          <p:cNvPr id="3" name="Content Placeholder 2">
            <a:extLst>
              <a:ext uri="{FF2B5EF4-FFF2-40B4-BE49-F238E27FC236}">
                <a16:creationId xmlns:a16="http://schemas.microsoft.com/office/drawing/2014/main" id="{BEB1905A-668B-50E6-DFE0-A8208FE2DC20}"/>
              </a:ext>
            </a:extLst>
          </p:cNvPr>
          <p:cNvSpPr>
            <a:spLocks noGrp="1"/>
          </p:cNvSpPr>
          <p:nvPr>
            <p:ph idx="1"/>
          </p:nvPr>
        </p:nvSpPr>
        <p:spPr>
          <a:xfrm>
            <a:off x="838200" y="1381760"/>
            <a:ext cx="10515600" cy="4988560"/>
          </a:xfrm>
        </p:spPr>
        <p:txBody>
          <a:bodyPr>
            <a:noAutofit/>
          </a:bodyPr>
          <a:lstStyle/>
          <a:p>
            <a:pPr>
              <a:lnSpc>
                <a:spcPct val="100000"/>
              </a:lnSpc>
              <a:spcBef>
                <a:spcPts val="1800"/>
              </a:spcBef>
            </a:pPr>
            <a:r>
              <a:rPr lang="en-US" dirty="0"/>
              <a:t>PAD is prevalent and confers increased risk of limb events</a:t>
            </a:r>
          </a:p>
          <a:p>
            <a:pPr>
              <a:lnSpc>
                <a:spcPct val="100000"/>
              </a:lnSpc>
              <a:spcBef>
                <a:spcPts val="1800"/>
              </a:spcBef>
            </a:pPr>
            <a:r>
              <a:rPr lang="en-US" dirty="0"/>
              <a:t>Understanding how PAD anatomy contributes to risk may improve outcomes (as in CAD)</a:t>
            </a:r>
          </a:p>
          <a:p>
            <a:pPr>
              <a:lnSpc>
                <a:spcPct val="100000"/>
              </a:lnSpc>
              <a:spcBef>
                <a:spcPts val="1800"/>
              </a:spcBef>
            </a:pPr>
            <a:r>
              <a:rPr lang="en-US" dirty="0"/>
              <a:t>VOYAGER-PAD Angiographic Core lab offers an opportunity to better understand the relationships with anatomy, outcomes, and PAD subgroups</a:t>
            </a:r>
          </a:p>
          <a:p>
            <a:pPr>
              <a:lnSpc>
                <a:spcPct val="100000"/>
              </a:lnSpc>
              <a:spcBef>
                <a:spcPts val="1800"/>
              </a:spcBef>
            </a:pPr>
            <a:r>
              <a:rPr lang="en-US" dirty="0"/>
              <a:t>The stenosis-length severity score seems to add incremental predictive value for major adverse limb events to ABI and Rutherford category</a:t>
            </a:r>
          </a:p>
        </p:txBody>
      </p:sp>
      <p:pic>
        <p:nvPicPr>
          <p:cNvPr id="4" name="Picture 3" descr="Logo&#10;&#10;Description automatically generated">
            <a:extLst>
              <a:ext uri="{FF2B5EF4-FFF2-40B4-BE49-F238E27FC236}">
                <a16:creationId xmlns:a16="http://schemas.microsoft.com/office/drawing/2014/main" id="{53D93720-5FD5-B818-0505-26C1C359B6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69445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CDD7-57DA-C36C-DD51-269DA97356A3}"/>
              </a:ext>
            </a:extLst>
          </p:cNvPr>
          <p:cNvSpPr>
            <a:spLocks noGrp="1"/>
          </p:cNvSpPr>
          <p:nvPr>
            <p:ph type="title"/>
          </p:nvPr>
        </p:nvSpPr>
        <p:spPr>
          <a:xfrm>
            <a:off x="838200" y="67437"/>
            <a:ext cx="10515600" cy="1325563"/>
          </a:xfrm>
          <a:ln>
            <a:noFill/>
          </a:ln>
        </p:spPr>
        <p:txBody>
          <a:bodyPr/>
          <a:lstStyle/>
          <a:p>
            <a:pPr algn="ctr"/>
            <a:r>
              <a:rPr lang="en-US" b="1" dirty="0"/>
              <a:t>Background</a:t>
            </a:r>
          </a:p>
        </p:txBody>
      </p:sp>
      <p:sp>
        <p:nvSpPr>
          <p:cNvPr id="3" name="Content Placeholder 2">
            <a:extLst>
              <a:ext uri="{FF2B5EF4-FFF2-40B4-BE49-F238E27FC236}">
                <a16:creationId xmlns:a16="http://schemas.microsoft.com/office/drawing/2014/main" id="{502C7747-0404-D91B-E57D-5AE9845B6CA8}"/>
              </a:ext>
            </a:extLst>
          </p:cNvPr>
          <p:cNvSpPr>
            <a:spLocks noGrp="1"/>
          </p:cNvSpPr>
          <p:nvPr>
            <p:ph idx="1"/>
          </p:nvPr>
        </p:nvSpPr>
        <p:spPr>
          <a:xfrm>
            <a:off x="756042" y="597408"/>
            <a:ext cx="5905084" cy="5017343"/>
          </a:xfrm>
        </p:spPr>
        <p:txBody>
          <a:bodyPr>
            <a:normAutofit/>
          </a:bodyPr>
          <a:lstStyle/>
          <a:p>
            <a:pPr marL="0" indent="0">
              <a:buNone/>
            </a:pPr>
            <a:endParaRPr lang="en-US" dirty="0"/>
          </a:p>
          <a:p>
            <a:pPr marL="0" indent="0">
              <a:buNone/>
            </a:pPr>
            <a:endParaRPr lang="en-US" dirty="0"/>
          </a:p>
          <a:p>
            <a:pPr marL="0" indent="0">
              <a:buNone/>
            </a:pPr>
            <a:r>
              <a:rPr lang="en-US" dirty="0"/>
              <a:t>PAD affects 230 million people worldwide and 10% suffer adverse cardiovascular events</a:t>
            </a:r>
          </a:p>
          <a:p>
            <a:pPr marL="0" indent="0">
              <a:buNone/>
            </a:pPr>
            <a:endParaRPr lang="en-US" dirty="0"/>
          </a:p>
          <a:p>
            <a:pPr marL="0" indent="0">
              <a:buNone/>
            </a:pPr>
            <a:r>
              <a:rPr lang="en-US" dirty="0"/>
              <a:t>PAD patients are heterogeneous</a:t>
            </a:r>
          </a:p>
          <a:p>
            <a:pPr marL="0" indent="0">
              <a:buNone/>
            </a:pPr>
            <a:endParaRPr lang="en-US" dirty="0"/>
          </a:p>
          <a:p>
            <a:pPr marL="0" indent="0">
              <a:buNone/>
            </a:pPr>
            <a:r>
              <a:rPr lang="en-US" dirty="0"/>
              <a:t>Sparse data exists regarding PAD and outcomes</a:t>
            </a:r>
          </a:p>
          <a:p>
            <a:pPr marL="0" indent="0">
              <a:buNone/>
            </a:pPr>
            <a:endParaRPr lang="en-US" dirty="0"/>
          </a:p>
        </p:txBody>
      </p:sp>
      <p:pic>
        <p:nvPicPr>
          <p:cNvPr id="8" name="Picture 7">
            <a:extLst>
              <a:ext uri="{FF2B5EF4-FFF2-40B4-BE49-F238E27FC236}">
                <a16:creationId xmlns:a16="http://schemas.microsoft.com/office/drawing/2014/main" id="{5E5B9B9F-5AF4-DAB2-981A-46509ACF2803}"/>
              </a:ext>
            </a:extLst>
          </p:cNvPr>
          <p:cNvPicPr>
            <a:picLocks noChangeAspect="1"/>
          </p:cNvPicPr>
          <p:nvPr/>
        </p:nvPicPr>
        <p:blipFill>
          <a:blip r:embed="rId3"/>
          <a:stretch>
            <a:fillRect/>
          </a:stretch>
        </p:blipFill>
        <p:spPr>
          <a:xfrm>
            <a:off x="6661126" y="1361995"/>
            <a:ext cx="4624044" cy="4898597"/>
          </a:xfrm>
          <a:prstGeom prst="rect">
            <a:avLst/>
          </a:prstGeom>
        </p:spPr>
      </p:pic>
      <p:sp>
        <p:nvSpPr>
          <p:cNvPr id="10" name="Footer Placeholder 9">
            <a:extLst>
              <a:ext uri="{FF2B5EF4-FFF2-40B4-BE49-F238E27FC236}">
                <a16:creationId xmlns:a16="http://schemas.microsoft.com/office/drawing/2014/main" id="{1C6684C4-6E70-6B8A-D7A9-CB4EC350ACA9}"/>
              </a:ext>
            </a:extLst>
          </p:cNvPr>
          <p:cNvSpPr>
            <a:spLocks noGrp="1"/>
          </p:cNvSpPr>
          <p:nvPr>
            <p:ph type="ftr" sz="quarter" idx="11"/>
          </p:nvPr>
        </p:nvSpPr>
        <p:spPr/>
        <p:txBody>
          <a:bodyPr/>
          <a:lstStyle/>
          <a:p>
            <a:r>
              <a:rPr lang="en-US" sz="1000" dirty="0" err="1"/>
              <a:t>Fowkes</a:t>
            </a:r>
            <a:r>
              <a:rPr lang="en-US" sz="1000" dirty="0"/>
              <a:t>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Nat Rev </a:t>
            </a:r>
            <a:r>
              <a:rPr lang="en-US" sz="1000" i="1" dirty="0" err="1">
                <a:effectLst/>
                <a:latin typeface="Calibri" panose="020F0502020204030204" pitchFamily="34" charset="0"/>
                <a:ea typeface="Calibri" panose="020F0502020204030204" pitchFamily="34" charset="0"/>
                <a:cs typeface="Times New Roman" panose="02020603050405020304" pitchFamily="18" charset="0"/>
              </a:rPr>
              <a:t>Cardiol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2017;14:156-170.</a:t>
            </a:r>
            <a:r>
              <a:rPr lang="en-US" sz="1000" dirty="0">
                <a:effectLst/>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Bonaca</a:t>
            </a:r>
            <a:r>
              <a:rPr lang="en-US" sz="1000" dirty="0">
                <a:effectLst/>
                <a:latin typeface="Calibri" panose="020F0502020204030204" pitchFamily="34" charset="0"/>
                <a:ea typeface="Calibri" panose="020F0502020204030204" pitchFamily="34" charset="0"/>
                <a:cs typeface="Times New Roman" panose="02020603050405020304" pitchFamily="18" charset="0"/>
              </a:rPr>
              <a:t> MP, Creager MA.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J Am Coll </a:t>
            </a:r>
            <a:r>
              <a:rPr lang="en-US" sz="1000" i="1" dirty="0" err="1">
                <a:effectLst/>
                <a:latin typeface="Calibri" panose="020F0502020204030204" pitchFamily="34" charset="0"/>
                <a:ea typeface="Calibri" panose="020F0502020204030204" pitchFamily="34" charset="0"/>
                <a:cs typeface="Times New Roman" panose="02020603050405020304" pitchFamily="18" charset="0"/>
              </a:rPr>
              <a:t>Cardiol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2018;71:2316-2318.</a:t>
            </a:r>
            <a:r>
              <a:rPr lang="en-US" sz="1000" dirty="0">
                <a:effectLst/>
              </a:rPr>
              <a:t> </a:t>
            </a:r>
            <a:endParaRPr lang="en-US" sz="1000" dirty="0"/>
          </a:p>
        </p:txBody>
      </p:sp>
      <p:pic>
        <p:nvPicPr>
          <p:cNvPr id="11" name="Picture 10" descr="Logo&#10;&#10;Description automatically generated">
            <a:extLst>
              <a:ext uri="{FF2B5EF4-FFF2-40B4-BE49-F238E27FC236}">
                <a16:creationId xmlns:a16="http://schemas.microsoft.com/office/drawing/2014/main" id="{2310E745-A0A8-E1D0-840D-93FF169355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382437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CDD7-57DA-C36C-DD51-269DA97356A3}"/>
              </a:ext>
            </a:extLst>
          </p:cNvPr>
          <p:cNvSpPr>
            <a:spLocks noGrp="1"/>
          </p:cNvSpPr>
          <p:nvPr>
            <p:ph type="title"/>
          </p:nvPr>
        </p:nvSpPr>
        <p:spPr>
          <a:xfrm>
            <a:off x="838200" y="67437"/>
            <a:ext cx="10515600" cy="1325563"/>
          </a:xfrm>
          <a:ln>
            <a:noFill/>
          </a:ln>
        </p:spPr>
        <p:txBody>
          <a:bodyPr/>
          <a:lstStyle/>
          <a:p>
            <a:pPr algn="ctr"/>
            <a:r>
              <a:rPr lang="en-US" b="1" dirty="0"/>
              <a:t>Background</a:t>
            </a:r>
          </a:p>
        </p:txBody>
      </p:sp>
      <p:sp>
        <p:nvSpPr>
          <p:cNvPr id="3" name="Content Placeholder 2">
            <a:extLst>
              <a:ext uri="{FF2B5EF4-FFF2-40B4-BE49-F238E27FC236}">
                <a16:creationId xmlns:a16="http://schemas.microsoft.com/office/drawing/2014/main" id="{502C7747-0404-D91B-E57D-5AE9845B6CA8}"/>
              </a:ext>
            </a:extLst>
          </p:cNvPr>
          <p:cNvSpPr>
            <a:spLocks noGrp="1"/>
          </p:cNvSpPr>
          <p:nvPr>
            <p:ph idx="1"/>
          </p:nvPr>
        </p:nvSpPr>
        <p:spPr>
          <a:xfrm>
            <a:off x="756042" y="597408"/>
            <a:ext cx="5905084" cy="5017343"/>
          </a:xfrm>
        </p:spPr>
        <p:txBody>
          <a:bodyPr>
            <a:normAutofit/>
          </a:bodyPr>
          <a:lstStyle/>
          <a:p>
            <a:pPr marL="0" indent="0">
              <a:buNone/>
            </a:pPr>
            <a:endParaRPr lang="en-US" dirty="0"/>
          </a:p>
          <a:p>
            <a:pPr marL="0" indent="0">
              <a:buNone/>
            </a:pPr>
            <a:endParaRPr lang="en-US" dirty="0"/>
          </a:p>
          <a:p>
            <a:pPr marL="0" indent="0">
              <a:buNone/>
            </a:pPr>
            <a:r>
              <a:rPr lang="en-US" dirty="0"/>
              <a:t>PAD affects 230 million people worldwide and 10% suffer adverse cardiovascular events</a:t>
            </a:r>
          </a:p>
          <a:p>
            <a:pPr marL="0" indent="0">
              <a:buNone/>
            </a:pPr>
            <a:endParaRPr lang="en-US" dirty="0"/>
          </a:p>
          <a:p>
            <a:pPr marL="0" indent="0">
              <a:buNone/>
            </a:pPr>
            <a:r>
              <a:rPr lang="en-US" dirty="0"/>
              <a:t>PAD patients are heterogeneous</a:t>
            </a:r>
          </a:p>
          <a:p>
            <a:pPr marL="0" indent="0">
              <a:buNone/>
            </a:pPr>
            <a:endParaRPr lang="en-US" dirty="0"/>
          </a:p>
          <a:p>
            <a:pPr marL="0" indent="0">
              <a:buNone/>
            </a:pPr>
            <a:r>
              <a:rPr lang="en-US" dirty="0"/>
              <a:t>Sparse data exists regarding PAD and outcomes</a:t>
            </a:r>
          </a:p>
          <a:p>
            <a:pPr marL="0" indent="0">
              <a:buNone/>
            </a:pPr>
            <a:endParaRPr lang="en-US" dirty="0"/>
          </a:p>
        </p:txBody>
      </p:sp>
      <p:pic>
        <p:nvPicPr>
          <p:cNvPr id="8" name="Picture 7">
            <a:extLst>
              <a:ext uri="{FF2B5EF4-FFF2-40B4-BE49-F238E27FC236}">
                <a16:creationId xmlns:a16="http://schemas.microsoft.com/office/drawing/2014/main" id="{5E5B9B9F-5AF4-DAB2-981A-46509ACF2803}"/>
              </a:ext>
            </a:extLst>
          </p:cNvPr>
          <p:cNvPicPr>
            <a:picLocks noChangeAspect="1"/>
          </p:cNvPicPr>
          <p:nvPr/>
        </p:nvPicPr>
        <p:blipFill>
          <a:blip r:embed="rId3"/>
          <a:stretch>
            <a:fillRect/>
          </a:stretch>
        </p:blipFill>
        <p:spPr>
          <a:xfrm>
            <a:off x="6661126" y="1361995"/>
            <a:ext cx="4624044" cy="4898597"/>
          </a:xfrm>
          <a:prstGeom prst="rect">
            <a:avLst/>
          </a:prstGeom>
        </p:spPr>
      </p:pic>
      <p:sp>
        <p:nvSpPr>
          <p:cNvPr id="10" name="Footer Placeholder 9">
            <a:extLst>
              <a:ext uri="{FF2B5EF4-FFF2-40B4-BE49-F238E27FC236}">
                <a16:creationId xmlns:a16="http://schemas.microsoft.com/office/drawing/2014/main" id="{1C6684C4-6E70-6B8A-D7A9-CB4EC350ACA9}"/>
              </a:ext>
            </a:extLst>
          </p:cNvPr>
          <p:cNvSpPr>
            <a:spLocks noGrp="1"/>
          </p:cNvSpPr>
          <p:nvPr>
            <p:ph type="ftr" sz="quarter" idx="11"/>
          </p:nvPr>
        </p:nvSpPr>
        <p:spPr/>
        <p:txBody>
          <a:bodyPr/>
          <a:lstStyle/>
          <a:p>
            <a:r>
              <a:rPr lang="en-US" sz="1000" dirty="0" err="1"/>
              <a:t>Fowkes</a:t>
            </a:r>
            <a:r>
              <a:rPr lang="en-US" sz="1000" dirty="0"/>
              <a:t>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Nat Rev </a:t>
            </a:r>
            <a:r>
              <a:rPr lang="en-US" sz="1000" i="1" dirty="0" err="1">
                <a:effectLst/>
                <a:latin typeface="Calibri" panose="020F0502020204030204" pitchFamily="34" charset="0"/>
                <a:ea typeface="Calibri" panose="020F0502020204030204" pitchFamily="34" charset="0"/>
                <a:cs typeface="Times New Roman" panose="02020603050405020304" pitchFamily="18" charset="0"/>
              </a:rPr>
              <a:t>Cardiol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2017;14:156-170.</a:t>
            </a:r>
            <a:r>
              <a:rPr lang="en-US" sz="1000" dirty="0">
                <a:effectLst/>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Bonaca</a:t>
            </a:r>
            <a:r>
              <a:rPr lang="en-US" sz="1000" dirty="0">
                <a:effectLst/>
                <a:latin typeface="Calibri" panose="020F0502020204030204" pitchFamily="34" charset="0"/>
                <a:ea typeface="Calibri" panose="020F0502020204030204" pitchFamily="34" charset="0"/>
                <a:cs typeface="Times New Roman" panose="02020603050405020304" pitchFamily="18" charset="0"/>
              </a:rPr>
              <a:t> MP, Creager MA.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J Am Coll </a:t>
            </a:r>
            <a:r>
              <a:rPr lang="en-US" sz="1000" i="1" dirty="0" err="1">
                <a:effectLst/>
                <a:latin typeface="Calibri" panose="020F0502020204030204" pitchFamily="34" charset="0"/>
                <a:ea typeface="Calibri" panose="020F0502020204030204" pitchFamily="34" charset="0"/>
                <a:cs typeface="Times New Roman" panose="02020603050405020304" pitchFamily="18" charset="0"/>
              </a:rPr>
              <a:t>Cardiol</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2018;71:2316-2318.</a:t>
            </a:r>
            <a:r>
              <a:rPr lang="en-US" sz="1000" dirty="0">
                <a:effectLst/>
              </a:rPr>
              <a:t> </a:t>
            </a:r>
            <a:endParaRPr lang="en-US" sz="1000" dirty="0"/>
          </a:p>
        </p:txBody>
      </p:sp>
      <p:pic>
        <p:nvPicPr>
          <p:cNvPr id="11" name="Picture 10" descr="Logo&#10;&#10;Description automatically generated">
            <a:extLst>
              <a:ext uri="{FF2B5EF4-FFF2-40B4-BE49-F238E27FC236}">
                <a16:creationId xmlns:a16="http://schemas.microsoft.com/office/drawing/2014/main" id="{2310E745-A0A8-E1D0-840D-93FF169355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
        <p:nvSpPr>
          <p:cNvPr id="4" name="TextBox 3">
            <a:extLst>
              <a:ext uri="{FF2B5EF4-FFF2-40B4-BE49-F238E27FC236}">
                <a16:creationId xmlns:a16="http://schemas.microsoft.com/office/drawing/2014/main" id="{DC053079-3203-E547-6616-29D2BD132EC0}"/>
              </a:ext>
            </a:extLst>
          </p:cNvPr>
          <p:cNvSpPr txBox="1"/>
          <p:nvPr/>
        </p:nvSpPr>
        <p:spPr>
          <a:xfrm>
            <a:off x="727479" y="2644170"/>
            <a:ext cx="10737042" cy="1569660"/>
          </a:xfrm>
          <a:prstGeom prst="rect">
            <a:avLst/>
          </a:prstGeom>
          <a:solidFill>
            <a:schemeClr val="tx1"/>
          </a:solidFill>
        </p:spPr>
        <p:txBody>
          <a:bodyPr wrap="none" rtlCol="0" anchor="ctr" anchorCtr="0">
            <a:spAutoFit/>
          </a:bodyPr>
          <a:lstStyle/>
          <a:p>
            <a:r>
              <a:rPr lang="en-US" sz="4800" dirty="0">
                <a:solidFill>
                  <a:schemeClr val="bg1"/>
                </a:solidFill>
              </a:rPr>
              <a:t>Sparse data exists regarding PAD anatomy </a:t>
            </a:r>
          </a:p>
          <a:p>
            <a:r>
              <a:rPr lang="en-US" sz="4800" dirty="0">
                <a:solidFill>
                  <a:schemeClr val="bg1"/>
                </a:solidFill>
              </a:rPr>
              <a:t>and clinical outcomes</a:t>
            </a:r>
          </a:p>
        </p:txBody>
      </p:sp>
    </p:spTree>
    <p:extLst>
      <p:ext uri="{BB962C8B-B14F-4D97-AF65-F5344CB8AC3E}">
        <p14:creationId xmlns:p14="http://schemas.microsoft.com/office/powerpoint/2010/main" val="362995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30E2-815B-05C4-A26B-299E4435017A}"/>
              </a:ext>
            </a:extLst>
          </p:cNvPr>
          <p:cNvSpPr>
            <a:spLocks noGrp="1"/>
          </p:cNvSpPr>
          <p:nvPr>
            <p:ph type="title"/>
          </p:nvPr>
        </p:nvSpPr>
        <p:spPr>
          <a:xfrm>
            <a:off x="838200" y="-59924"/>
            <a:ext cx="10515600" cy="1325563"/>
          </a:xfrm>
          <a:ln>
            <a:noFill/>
          </a:ln>
        </p:spPr>
        <p:txBody>
          <a:bodyPr/>
          <a:lstStyle/>
          <a:p>
            <a:pPr algn="ctr"/>
            <a:r>
              <a:rPr lang="en-US" b="1" dirty="0"/>
              <a:t>PAD Anatomic Classification Systems</a:t>
            </a:r>
          </a:p>
        </p:txBody>
      </p:sp>
      <p:pic>
        <p:nvPicPr>
          <p:cNvPr id="8" name="Content Placeholder 7" descr="Diagram&#10;&#10;Description automatically generated">
            <a:extLst>
              <a:ext uri="{FF2B5EF4-FFF2-40B4-BE49-F238E27FC236}">
                <a16:creationId xmlns:a16="http://schemas.microsoft.com/office/drawing/2014/main" id="{9C957DA5-99AA-76D0-3EC5-3D6C7ECEAD4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1759" y="2612011"/>
            <a:ext cx="1329409" cy="1112255"/>
          </a:xfrm>
          <a:ln>
            <a:solidFill>
              <a:schemeClr val="tx1"/>
            </a:solidFill>
          </a:ln>
        </p:spPr>
      </p:pic>
      <p:pic>
        <p:nvPicPr>
          <p:cNvPr id="10" name="Picture 9" descr="Chart&#10;&#10;Description automatically generated">
            <a:extLst>
              <a:ext uri="{FF2B5EF4-FFF2-40B4-BE49-F238E27FC236}">
                <a16:creationId xmlns:a16="http://schemas.microsoft.com/office/drawing/2014/main" id="{0BA473B6-D1D2-8513-5AF7-79ECC3D036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8439" y="1750673"/>
            <a:ext cx="2257191" cy="3098104"/>
          </a:xfrm>
          <a:prstGeom prst="rect">
            <a:avLst/>
          </a:prstGeom>
          <a:ln>
            <a:solidFill>
              <a:schemeClr val="tx1"/>
            </a:solidFill>
          </a:ln>
        </p:spPr>
      </p:pic>
      <p:pic>
        <p:nvPicPr>
          <p:cNvPr id="14" name="Picture 13" descr="A picture containing text, weathervane&#10;&#10;Description automatically generated">
            <a:extLst>
              <a:ext uri="{FF2B5EF4-FFF2-40B4-BE49-F238E27FC236}">
                <a16:creationId xmlns:a16="http://schemas.microsoft.com/office/drawing/2014/main" id="{C398B5B1-580D-9538-B348-5199880ADF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7312" y="1846808"/>
            <a:ext cx="1638111" cy="3428999"/>
          </a:xfrm>
          <a:prstGeom prst="rect">
            <a:avLst/>
          </a:prstGeom>
          <a:ln>
            <a:solidFill>
              <a:schemeClr val="tx1"/>
            </a:solidFill>
          </a:ln>
        </p:spPr>
      </p:pic>
      <p:pic>
        <p:nvPicPr>
          <p:cNvPr id="17" name="Picture 16" descr="Diagram&#10;&#10;Description automatically generated">
            <a:extLst>
              <a:ext uri="{FF2B5EF4-FFF2-40B4-BE49-F238E27FC236}">
                <a16:creationId xmlns:a16="http://schemas.microsoft.com/office/drawing/2014/main" id="{1FB7B7AC-B23D-D134-B6D1-DD4AAD7287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9138" y="1846808"/>
            <a:ext cx="3238383" cy="2406540"/>
          </a:xfrm>
          <a:prstGeom prst="rect">
            <a:avLst/>
          </a:prstGeom>
          <a:ln>
            <a:solidFill>
              <a:schemeClr val="tx1"/>
            </a:solidFill>
          </a:ln>
        </p:spPr>
      </p:pic>
      <p:pic>
        <p:nvPicPr>
          <p:cNvPr id="20" name="Picture 19" descr="A picture containing text&#10;&#10;Description automatically generated">
            <a:extLst>
              <a:ext uri="{FF2B5EF4-FFF2-40B4-BE49-F238E27FC236}">
                <a16:creationId xmlns:a16="http://schemas.microsoft.com/office/drawing/2014/main" id="{CD316F8F-E3F4-C40B-3939-4592D3F01F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81812" y="1854893"/>
            <a:ext cx="2038900" cy="2889664"/>
          </a:xfrm>
          <a:prstGeom prst="rect">
            <a:avLst/>
          </a:prstGeom>
          <a:ln>
            <a:solidFill>
              <a:schemeClr val="tx1"/>
            </a:solidFill>
          </a:ln>
        </p:spPr>
      </p:pic>
      <p:cxnSp>
        <p:nvCxnSpPr>
          <p:cNvPr id="22" name="Straight Connector 21">
            <a:extLst>
              <a:ext uri="{FF2B5EF4-FFF2-40B4-BE49-F238E27FC236}">
                <a16:creationId xmlns:a16="http://schemas.microsoft.com/office/drawing/2014/main" id="{658CA62B-FE41-F674-7665-785117A966A0}"/>
              </a:ext>
            </a:extLst>
          </p:cNvPr>
          <p:cNvCxnSpPr/>
          <p:nvPr/>
        </p:nvCxnSpPr>
        <p:spPr>
          <a:xfrm>
            <a:off x="1674564" y="1080556"/>
            <a:ext cx="0" cy="491746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FC275C-A42A-2856-EB2F-BFC99F8B64B3}"/>
              </a:ext>
            </a:extLst>
          </p:cNvPr>
          <p:cNvCxnSpPr/>
          <p:nvPr/>
        </p:nvCxnSpPr>
        <p:spPr>
          <a:xfrm>
            <a:off x="4327793" y="1080556"/>
            <a:ext cx="0" cy="491746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2C9455-7EB7-65EC-E0A7-B77AED077BA7}"/>
              </a:ext>
            </a:extLst>
          </p:cNvPr>
          <p:cNvCxnSpPr/>
          <p:nvPr/>
        </p:nvCxnSpPr>
        <p:spPr>
          <a:xfrm>
            <a:off x="7809123" y="1080555"/>
            <a:ext cx="0" cy="491746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4B44AA-4B9C-5BD4-4C74-B0B64FEFE0E1}"/>
              </a:ext>
            </a:extLst>
          </p:cNvPr>
          <p:cNvCxnSpPr/>
          <p:nvPr/>
        </p:nvCxnSpPr>
        <p:spPr>
          <a:xfrm>
            <a:off x="9798617" y="1080555"/>
            <a:ext cx="0" cy="491746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4709B47-A369-5E47-D79A-AE97DA10091A}"/>
              </a:ext>
            </a:extLst>
          </p:cNvPr>
          <p:cNvSpPr txBox="1"/>
          <p:nvPr/>
        </p:nvSpPr>
        <p:spPr>
          <a:xfrm>
            <a:off x="210133" y="1183578"/>
            <a:ext cx="1268296" cy="369332"/>
          </a:xfrm>
          <a:prstGeom prst="rect">
            <a:avLst/>
          </a:prstGeom>
          <a:noFill/>
        </p:spPr>
        <p:txBody>
          <a:bodyPr wrap="none" rtlCol="0">
            <a:spAutoFit/>
          </a:bodyPr>
          <a:lstStyle/>
          <a:p>
            <a:r>
              <a:rPr lang="en-US" b="1" dirty="0"/>
              <a:t>BOLLINGER</a:t>
            </a:r>
          </a:p>
        </p:txBody>
      </p:sp>
      <p:sp>
        <p:nvSpPr>
          <p:cNvPr id="28" name="TextBox 27">
            <a:extLst>
              <a:ext uri="{FF2B5EF4-FFF2-40B4-BE49-F238E27FC236}">
                <a16:creationId xmlns:a16="http://schemas.microsoft.com/office/drawing/2014/main" id="{EF0C2113-E292-424A-2BC9-AEE0919BE2A7}"/>
              </a:ext>
            </a:extLst>
          </p:cNvPr>
          <p:cNvSpPr txBox="1"/>
          <p:nvPr/>
        </p:nvSpPr>
        <p:spPr>
          <a:xfrm>
            <a:off x="272314" y="5313930"/>
            <a:ext cx="1171988" cy="738664"/>
          </a:xfrm>
          <a:prstGeom prst="rect">
            <a:avLst/>
          </a:prstGeom>
          <a:noFill/>
        </p:spPr>
        <p:txBody>
          <a:bodyPr wrap="none" rtlCol="0">
            <a:spAutoFit/>
          </a:bodyPr>
          <a:lstStyle/>
          <a:p>
            <a:r>
              <a:rPr lang="en-US" sz="1400" dirty="0"/>
              <a:t>Earliest, 1981</a:t>
            </a:r>
          </a:p>
          <a:p>
            <a:r>
              <a:rPr lang="en-US" sz="1400" dirty="0"/>
              <a:t>Case-based</a:t>
            </a:r>
          </a:p>
          <a:p>
            <a:endParaRPr lang="en-US" sz="1400" dirty="0"/>
          </a:p>
        </p:txBody>
      </p:sp>
      <p:sp>
        <p:nvSpPr>
          <p:cNvPr id="29" name="TextBox 28">
            <a:extLst>
              <a:ext uri="{FF2B5EF4-FFF2-40B4-BE49-F238E27FC236}">
                <a16:creationId xmlns:a16="http://schemas.microsoft.com/office/drawing/2014/main" id="{3A98223D-1C56-DBAA-9A85-6F83A8E0AD7B}"/>
              </a:ext>
            </a:extLst>
          </p:cNvPr>
          <p:cNvSpPr txBox="1"/>
          <p:nvPr/>
        </p:nvSpPr>
        <p:spPr>
          <a:xfrm>
            <a:off x="2438364" y="1178755"/>
            <a:ext cx="1125629" cy="369332"/>
          </a:xfrm>
          <a:prstGeom prst="rect">
            <a:avLst/>
          </a:prstGeom>
          <a:noFill/>
        </p:spPr>
        <p:txBody>
          <a:bodyPr wrap="none" rtlCol="0">
            <a:spAutoFit/>
          </a:bodyPr>
          <a:lstStyle/>
          <a:p>
            <a:r>
              <a:rPr lang="en-US" b="1" dirty="0"/>
              <a:t>GRAZIANI</a:t>
            </a:r>
          </a:p>
        </p:txBody>
      </p:sp>
      <p:sp>
        <p:nvSpPr>
          <p:cNvPr id="30" name="TextBox 29">
            <a:extLst>
              <a:ext uri="{FF2B5EF4-FFF2-40B4-BE49-F238E27FC236}">
                <a16:creationId xmlns:a16="http://schemas.microsoft.com/office/drawing/2014/main" id="{51310C5A-C7CF-7CCB-A9CB-8259F31E4FE4}"/>
              </a:ext>
            </a:extLst>
          </p:cNvPr>
          <p:cNvSpPr txBox="1"/>
          <p:nvPr/>
        </p:nvSpPr>
        <p:spPr>
          <a:xfrm>
            <a:off x="1834928" y="5174001"/>
            <a:ext cx="2365584" cy="738664"/>
          </a:xfrm>
          <a:prstGeom prst="rect">
            <a:avLst/>
          </a:prstGeom>
          <a:noFill/>
        </p:spPr>
        <p:txBody>
          <a:bodyPr wrap="none" rtlCol="0">
            <a:spAutoFit/>
          </a:bodyPr>
          <a:lstStyle/>
          <a:p>
            <a:r>
              <a:rPr lang="en-US" sz="1400" dirty="0">
                <a:effectLst/>
                <a:latin typeface="Calibri" panose="020F0502020204030204" pitchFamily="34" charset="0"/>
                <a:ea typeface="Calibri" panose="020F0502020204030204" pitchFamily="34" charset="0"/>
              </a:rPr>
              <a:t>Angiographic anatomy of 417 </a:t>
            </a:r>
          </a:p>
          <a:p>
            <a:r>
              <a:rPr lang="en-US" sz="1400" dirty="0">
                <a:effectLst/>
                <a:latin typeface="Calibri" panose="020F0502020204030204" pitchFamily="34" charset="0"/>
                <a:ea typeface="Calibri" panose="020F0502020204030204" pitchFamily="34" charset="0"/>
              </a:rPr>
              <a:t>CLTI patients with diabetes </a:t>
            </a:r>
          </a:p>
          <a:p>
            <a:r>
              <a:rPr lang="en-US" sz="1400" dirty="0">
                <a:effectLst/>
                <a:latin typeface="Calibri" panose="020F0502020204030204" pitchFamily="34" charset="0"/>
                <a:ea typeface="Calibri" panose="020F0502020204030204" pitchFamily="34" charset="0"/>
              </a:rPr>
              <a:t>was characterized</a:t>
            </a:r>
            <a:r>
              <a:rPr lang="en-US" sz="1400" dirty="0">
                <a:effectLst/>
              </a:rPr>
              <a:t> </a:t>
            </a:r>
            <a:endParaRPr lang="en-US" sz="1400" dirty="0"/>
          </a:p>
        </p:txBody>
      </p:sp>
      <p:sp>
        <p:nvSpPr>
          <p:cNvPr id="31" name="TextBox 30">
            <a:extLst>
              <a:ext uri="{FF2B5EF4-FFF2-40B4-BE49-F238E27FC236}">
                <a16:creationId xmlns:a16="http://schemas.microsoft.com/office/drawing/2014/main" id="{65811189-E69F-CAAC-421C-E41B247FC01B}"/>
              </a:ext>
            </a:extLst>
          </p:cNvPr>
          <p:cNvSpPr txBox="1"/>
          <p:nvPr/>
        </p:nvSpPr>
        <p:spPr>
          <a:xfrm>
            <a:off x="4636769" y="1178755"/>
            <a:ext cx="2778068" cy="369332"/>
          </a:xfrm>
          <a:prstGeom prst="rect">
            <a:avLst/>
          </a:prstGeom>
          <a:noFill/>
        </p:spPr>
        <p:txBody>
          <a:bodyPr wrap="none" rtlCol="0">
            <a:spAutoFit/>
          </a:bodyPr>
          <a:lstStyle/>
          <a:p>
            <a:r>
              <a:rPr lang="en-US" b="1" dirty="0"/>
              <a:t>ANATOMIC RUNOFF SCORE</a:t>
            </a:r>
          </a:p>
        </p:txBody>
      </p:sp>
      <p:sp>
        <p:nvSpPr>
          <p:cNvPr id="32" name="TextBox 31">
            <a:extLst>
              <a:ext uri="{FF2B5EF4-FFF2-40B4-BE49-F238E27FC236}">
                <a16:creationId xmlns:a16="http://schemas.microsoft.com/office/drawing/2014/main" id="{B027C03A-E7C9-93BE-6B49-BB8CC573807B}"/>
              </a:ext>
            </a:extLst>
          </p:cNvPr>
          <p:cNvSpPr txBox="1"/>
          <p:nvPr/>
        </p:nvSpPr>
        <p:spPr>
          <a:xfrm>
            <a:off x="4448853" y="5043911"/>
            <a:ext cx="3224601" cy="954107"/>
          </a:xfrm>
          <a:prstGeom prst="rect">
            <a:avLst/>
          </a:prstGeom>
          <a:noFill/>
        </p:spPr>
        <p:txBody>
          <a:bodyPr wrap="none" rtlCol="0">
            <a:spAutoFit/>
          </a:bodyPr>
          <a:lstStyle/>
          <a:p>
            <a:r>
              <a:rPr lang="en-US" sz="1400" dirty="0">
                <a:effectLst/>
                <a:latin typeface="Calibri" panose="020F0502020204030204" pitchFamily="34" charset="0"/>
                <a:ea typeface="Calibri" panose="020F0502020204030204" pitchFamily="34" charset="0"/>
              </a:rPr>
              <a:t>Angiogram reports of 908 patients </a:t>
            </a:r>
          </a:p>
          <a:p>
            <a:r>
              <a:rPr lang="en-US" sz="1400" dirty="0">
                <a:effectLst/>
                <a:latin typeface="Calibri" panose="020F0502020204030204" pitchFamily="34" charset="0"/>
                <a:ea typeface="Calibri" panose="020F0502020204030204" pitchFamily="34" charset="0"/>
              </a:rPr>
              <a:t>were reviewed</a:t>
            </a:r>
          </a:p>
          <a:p>
            <a:endParaRPr lang="en-US" sz="1400" dirty="0">
              <a:effectLst/>
              <a:latin typeface="Calibri" panose="020F0502020204030204" pitchFamily="34" charset="0"/>
              <a:ea typeface="Calibri" panose="020F0502020204030204" pitchFamily="34" charset="0"/>
            </a:endParaRPr>
          </a:p>
          <a:p>
            <a:r>
              <a:rPr lang="en-US" sz="1400" dirty="0">
                <a:latin typeface="Calibri" panose="020F0502020204030204" pitchFamily="34" charset="0"/>
              </a:rPr>
              <a:t>Association with traditional CV outcomes</a:t>
            </a:r>
            <a:r>
              <a:rPr lang="en-US" sz="1400" dirty="0">
                <a:effectLst/>
              </a:rPr>
              <a:t> </a:t>
            </a:r>
            <a:endParaRPr lang="en-US" sz="1400" dirty="0"/>
          </a:p>
        </p:txBody>
      </p:sp>
      <p:sp>
        <p:nvSpPr>
          <p:cNvPr id="34" name="TextBox 33">
            <a:extLst>
              <a:ext uri="{FF2B5EF4-FFF2-40B4-BE49-F238E27FC236}">
                <a16:creationId xmlns:a16="http://schemas.microsoft.com/office/drawing/2014/main" id="{51267677-6564-7C3A-98D8-C1B5D825AD44}"/>
              </a:ext>
            </a:extLst>
          </p:cNvPr>
          <p:cNvSpPr txBox="1"/>
          <p:nvPr/>
        </p:nvSpPr>
        <p:spPr>
          <a:xfrm>
            <a:off x="8397527" y="1178621"/>
            <a:ext cx="650627" cy="369332"/>
          </a:xfrm>
          <a:prstGeom prst="rect">
            <a:avLst/>
          </a:prstGeom>
          <a:noFill/>
        </p:spPr>
        <p:txBody>
          <a:bodyPr wrap="none" rtlCol="0">
            <a:spAutoFit/>
          </a:bodyPr>
          <a:lstStyle/>
          <a:p>
            <a:r>
              <a:rPr lang="en-US" b="1" dirty="0"/>
              <a:t>TASC</a:t>
            </a:r>
          </a:p>
        </p:txBody>
      </p:sp>
      <p:sp>
        <p:nvSpPr>
          <p:cNvPr id="35" name="TextBox 34">
            <a:extLst>
              <a:ext uri="{FF2B5EF4-FFF2-40B4-BE49-F238E27FC236}">
                <a16:creationId xmlns:a16="http://schemas.microsoft.com/office/drawing/2014/main" id="{4C9EDA52-03AC-198F-D4E6-1268A1CFBC4D}"/>
              </a:ext>
            </a:extLst>
          </p:cNvPr>
          <p:cNvSpPr txBox="1"/>
          <p:nvPr/>
        </p:nvSpPr>
        <p:spPr>
          <a:xfrm>
            <a:off x="7891833" y="5408820"/>
            <a:ext cx="1910138" cy="646331"/>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rPr>
              <a:t>E</a:t>
            </a:r>
            <a:r>
              <a:rPr lang="en-US" sz="1200" dirty="0">
                <a:effectLst/>
                <a:latin typeface="Calibri" panose="020F0502020204030204" pitchFamily="34" charset="0"/>
                <a:ea typeface="Calibri" panose="020F0502020204030204" pitchFamily="34" charset="0"/>
              </a:rPr>
              <a:t>xpert consensus to guide </a:t>
            </a:r>
          </a:p>
          <a:p>
            <a:r>
              <a:rPr lang="en-US" sz="1200" dirty="0">
                <a:effectLst/>
                <a:latin typeface="Calibri" panose="020F0502020204030204" pitchFamily="34" charset="0"/>
                <a:ea typeface="Calibri" panose="020F0502020204030204" pitchFamily="34" charset="0"/>
              </a:rPr>
              <a:t>revascularization strategies </a:t>
            </a:r>
          </a:p>
          <a:p>
            <a:r>
              <a:rPr lang="en-US" sz="1200" dirty="0">
                <a:effectLst/>
                <a:latin typeface="Calibri" panose="020F0502020204030204" pitchFamily="34" charset="0"/>
                <a:ea typeface="Calibri" panose="020F0502020204030204" pitchFamily="34" charset="0"/>
              </a:rPr>
              <a:t>for all PAD</a:t>
            </a:r>
            <a:r>
              <a:rPr lang="en-US" sz="1200" dirty="0">
                <a:effectLst/>
              </a:rPr>
              <a:t> </a:t>
            </a:r>
            <a:endParaRPr lang="en-US" sz="1200" dirty="0"/>
          </a:p>
        </p:txBody>
      </p:sp>
      <p:sp>
        <p:nvSpPr>
          <p:cNvPr id="36" name="TextBox 35">
            <a:extLst>
              <a:ext uri="{FF2B5EF4-FFF2-40B4-BE49-F238E27FC236}">
                <a16:creationId xmlns:a16="http://schemas.microsoft.com/office/drawing/2014/main" id="{2116C876-7F25-58B9-261D-54D3C50777C0}"/>
              </a:ext>
            </a:extLst>
          </p:cNvPr>
          <p:cNvSpPr txBox="1"/>
          <p:nvPr/>
        </p:nvSpPr>
        <p:spPr>
          <a:xfrm>
            <a:off x="10462352" y="1220949"/>
            <a:ext cx="787395" cy="369332"/>
          </a:xfrm>
          <a:prstGeom prst="rect">
            <a:avLst/>
          </a:prstGeom>
          <a:noFill/>
        </p:spPr>
        <p:txBody>
          <a:bodyPr wrap="none" rtlCol="0">
            <a:spAutoFit/>
          </a:bodyPr>
          <a:lstStyle/>
          <a:p>
            <a:r>
              <a:rPr lang="en-US" b="1" dirty="0"/>
              <a:t>GLASS</a:t>
            </a:r>
          </a:p>
        </p:txBody>
      </p:sp>
      <p:sp>
        <p:nvSpPr>
          <p:cNvPr id="39" name="TextBox 38">
            <a:extLst>
              <a:ext uri="{FF2B5EF4-FFF2-40B4-BE49-F238E27FC236}">
                <a16:creationId xmlns:a16="http://schemas.microsoft.com/office/drawing/2014/main" id="{933BB3BA-E41A-569B-3228-E6D19272D491}"/>
              </a:ext>
            </a:extLst>
          </p:cNvPr>
          <p:cNvSpPr txBox="1"/>
          <p:nvPr/>
        </p:nvSpPr>
        <p:spPr>
          <a:xfrm>
            <a:off x="9838296" y="5105465"/>
            <a:ext cx="2379177" cy="830997"/>
          </a:xfrm>
          <a:prstGeom prst="rect">
            <a:avLst/>
          </a:prstGeom>
          <a:noFill/>
        </p:spPr>
        <p:txBody>
          <a:bodyPr wrap="none" rtlCol="0">
            <a:spAutoFit/>
          </a:bodyPr>
          <a:lstStyle/>
          <a:p>
            <a:r>
              <a:rPr lang="en-US" sz="1200" dirty="0">
                <a:effectLst/>
                <a:latin typeface="Calibri" panose="020F0502020204030204" pitchFamily="34" charset="0"/>
                <a:ea typeface="Calibri" panose="020F0502020204030204" pitchFamily="34" charset="0"/>
              </a:rPr>
              <a:t>Created by expert consensus and </a:t>
            </a:r>
          </a:p>
          <a:p>
            <a:r>
              <a:rPr lang="en-US" sz="1200" dirty="0">
                <a:effectLst/>
                <a:latin typeface="Calibri" panose="020F0502020204030204" pitchFamily="34" charset="0"/>
                <a:ea typeface="Calibri" panose="020F0502020204030204" pitchFamily="34" charset="0"/>
              </a:rPr>
              <a:t>systematic literature review</a:t>
            </a:r>
          </a:p>
          <a:p>
            <a:r>
              <a:rPr lang="en-US" sz="1200" dirty="0">
                <a:effectLst/>
                <a:latin typeface="Calibri" panose="020F0502020204030204" pitchFamily="34" charset="0"/>
                <a:ea typeface="Calibri" panose="020F0502020204030204" pitchFamily="34" charset="0"/>
              </a:rPr>
              <a:t>to predict endovascular outcomes </a:t>
            </a:r>
          </a:p>
          <a:p>
            <a:r>
              <a:rPr lang="en-US" sz="1200" dirty="0">
                <a:effectLst/>
                <a:latin typeface="Calibri" panose="020F0502020204030204" pitchFamily="34" charset="0"/>
                <a:ea typeface="Calibri" panose="020F0502020204030204" pitchFamily="34" charset="0"/>
              </a:rPr>
              <a:t>based on anatomy</a:t>
            </a:r>
            <a:r>
              <a:rPr lang="en-US" sz="1200" dirty="0">
                <a:effectLst/>
              </a:rPr>
              <a:t> </a:t>
            </a:r>
            <a:endParaRPr lang="en-US" sz="1200" dirty="0"/>
          </a:p>
        </p:txBody>
      </p:sp>
      <p:sp>
        <p:nvSpPr>
          <p:cNvPr id="3" name="Footer Placeholder 2">
            <a:extLst>
              <a:ext uri="{FF2B5EF4-FFF2-40B4-BE49-F238E27FC236}">
                <a16:creationId xmlns:a16="http://schemas.microsoft.com/office/drawing/2014/main" id="{A2480871-E2DB-8652-BC22-7CF703ABEB4D}"/>
              </a:ext>
            </a:extLst>
          </p:cNvPr>
          <p:cNvSpPr>
            <a:spLocks noGrp="1"/>
          </p:cNvSpPr>
          <p:nvPr>
            <p:ph type="ftr" sz="quarter" idx="11"/>
          </p:nvPr>
        </p:nvSpPr>
        <p:spPr/>
        <p:txBody>
          <a:bodyPr/>
          <a:lstStyle/>
          <a:p>
            <a:r>
              <a:rPr lang="nb-NO" dirty="0"/>
              <a:t>Bollinger et al. </a:t>
            </a:r>
            <a:r>
              <a:rPr lang="nb-NO" i="1" dirty="0"/>
              <a:t>Atherosclerosis. </a:t>
            </a:r>
            <a:r>
              <a:rPr lang="nb-NO" dirty="0"/>
              <a:t>1981;38:339-346. Graziani et al.  </a:t>
            </a:r>
            <a:r>
              <a:rPr lang="nb-NO" i="1" dirty="0"/>
              <a:t>Eur J Vasc Endovasc Surg. </a:t>
            </a:r>
            <a:r>
              <a:rPr lang="nb-NO" dirty="0"/>
              <a:t>2007;33:453-460. Norgren, Hiatt et al.  </a:t>
            </a:r>
            <a:r>
              <a:rPr lang="nb-NO" i="1" dirty="0"/>
              <a:t>J Vasc Surg. </a:t>
            </a:r>
            <a:r>
              <a:rPr lang="nb-NO" dirty="0"/>
              <a:t>2007;45 Suppl S:S5-67. </a:t>
            </a:r>
          </a:p>
          <a:p>
            <a:r>
              <a:rPr lang="en-US" sz="1000" dirty="0">
                <a:effectLst/>
                <a:latin typeface="Calibri" panose="020F0502020204030204" pitchFamily="34" charset="0"/>
                <a:ea typeface="Calibri" panose="020F0502020204030204" pitchFamily="34" charset="0"/>
                <a:cs typeface="Times New Roman" panose="02020603050405020304" pitchFamily="18" charset="0"/>
              </a:rPr>
              <a:t>Jones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Am Heart J. </a:t>
            </a:r>
            <a:r>
              <a:rPr lang="en-US" sz="1000" dirty="0">
                <a:effectLst/>
                <a:latin typeface="Calibri" panose="020F0502020204030204" pitchFamily="34" charset="0"/>
                <a:ea typeface="Calibri" panose="020F0502020204030204" pitchFamily="34" charset="0"/>
                <a:cs typeface="Times New Roman" panose="02020603050405020304" pitchFamily="18" charset="0"/>
              </a:rPr>
              <a:t>2015;170:400-408.</a:t>
            </a:r>
            <a:r>
              <a:rPr lang="en-US" sz="1000" dirty="0">
                <a:effectLst/>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Conte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J </a:t>
            </a:r>
            <a:r>
              <a:rPr lang="en-US" sz="1000" i="1" dirty="0" err="1">
                <a:effectLst/>
                <a:latin typeface="Calibri" panose="020F0502020204030204" pitchFamily="34" charset="0"/>
                <a:ea typeface="Calibri" panose="020F0502020204030204" pitchFamily="34" charset="0"/>
                <a:cs typeface="Times New Roman" panose="02020603050405020304" pitchFamily="18" charset="0"/>
              </a:rPr>
              <a:t>Vasc</a:t>
            </a:r>
            <a:r>
              <a:rPr lang="en-US" sz="1000" i="1" dirty="0">
                <a:effectLst/>
                <a:latin typeface="Calibri" panose="020F0502020204030204" pitchFamily="34" charset="0"/>
                <a:ea typeface="Calibri" panose="020F0502020204030204" pitchFamily="34" charset="0"/>
                <a:cs typeface="Times New Roman" panose="02020603050405020304" pitchFamily="18" charset="0"/>
              </a:rPr>
              <a:t> Surg</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2019;69:3S-125S e140.</a:t>
            </a:r>
            <a:r>
              <a:rPr lang="en-US" sz="1000" dirty="0">
                <a:effectLst/>
              </a:rPr>
              <a:t> </a:t>
            </a:r>
            <a:endParaRPr lang="nb-NO" dirty="0"/>
          </a:p>
        </p:txBody>
      </p:sp>
      <p:pic>
        <p:nvPicPr>
          <p:cNvPr id="4" name="Picture 3" descr="Logo&#10;&#10;Description automatically generated">
            <a:extLst>
              <a:ext uri="{FF2B5EF4-FFF2-40B4-BE49-F238E27FC236}">
                <a16:creationId xmlns:a16="http://schemas.microsoft.com/office/drawing/2014/main" id="{E6D7403D-3468-E74F-4DC2-4C64E5E134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99333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30E2-815B-05C4-A26B-299E4435017A}"/>
              </a:ext>
            </a:extLst>
          </p:cNvPr>
          <p:cNvSpPr>
            <a:spLocks noGrp="1"/>
          </p:cNvSpPr>
          <p:nvPr>
            <p:ph type="title"/>
          </p:nvPr>
        </p:nvSpPr>
        <p:spPr>
          <a:xfrm>
            <a:off x="838200" y="-59924"/>
            <a:ext cx="10515600" cy="1325563"/>
          </a:xfrm>
          <a:ln>
            <a:noFill/>
          </a:ln>
        </p:spPr>
        <p:txBody>
          <a:bodyPr/>
          <a:lstStyle/>
          <a:p>
            <a:pPr algn="ctr"/>
            <a:r>
              <a:rPr lang="en-US" b="1" dirty="0"/>
              <a:t>PAD Anatomic Classification Systems</a:t>
            </a:r>
          </a:p>
        </p:txBody>
      </p:sp>
      <p:pic>
        <p:nvPicPr>
          <p:cNvPr id="8" name="Content Placeholder 7" descr="Diagram&#10;&#10;Description automatically generated">
            <a:extLst>
              <a:ext uri="{FF2B5EF4-FFF2-40B4-BE49-F238E27FC236}">
                <a16:creationId xmlns:a16="http://schemas.microsoft.com/office/drawing/2014/main" id="{9C957DA5-99AA-76D0-3EC5-3D6C7ECEAD4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1759" y="2612011"/>
            <a:ext cx="1329409" cy="1112255"/>
          </a:xfrm>
          <a:ln>
            <a:solidFill>
              <a:schemeClr val="tx1"/>
            </a:solidFill>
          </a:ln>
        </p:spPr>
      </p:pic>
      <p:pic>
        <p:nvPicPr>
          <p:cNvPr id="10" name="Picture 9" descr="Chart&#10;&#10;Description automatically generated">
            <a:extLst>
              <a:ext uri="{FF2B5EF4-FFF2-40B4-BE49-F238E27FC236}">
                <a16:creationId xmlns:a16="http://schemas.microsoft.com/office/drawing/2014/main" id="{0BA473B6-D1D2-8513-5AF7-79ECC3D036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8439" y="1750673"/>
            <a:ext cx="2257191" cy="3098104"/>
          </a:xfrm>
          <a:prstGeom prst="rect">
            <a:avLst/>
          </a:prstGeom>
          <a:ln>
            <a:solidFill>
              <a:schemeClr val="tx1"/>
            </a:solidFill>
          </a:ln>
        </p:spPr>
      </p:pic>
      <p:pic>
        <p:nvPicPr>
          <p:cNvPr id="14" name="Picture 13" descr="A picture containing text, weathervane&#10;&#10;Description automatically generated">
            <a:extLst>
              <a:ext uri="{FF2B5EF4-FFF2-40B4-BE49-F238E27FC236}">
                <a16:creationId xmlns:a16="http://schemas.microsoft.com/office/drawing/2014/main" id="{C398B5B1-580D-9538-B348-5199880ADF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7312" y="1846808"/>
            <a:ext cx="1638111" cy="3428999"/>
          </a:xfrm>
          <a:prstGeom prst="rect">
            <a:avLst/>
          </a:prstGeom>
          <a:ln>
            <a:solidFill>
              <a:schemeClr val="tx1"/>
            </a:solidFill>
          </a:ln>
        </p:spPr>
      </p:pic>
      <p:pic>
        <p:nvPicPr>
          <p:cNvPr id="17" name="Picture 16" descr="Diagram&#10;&#10;Description automatically generated">
            <a:extLst>
              <a:ext uri="{FF2B5EF4-FFF2-40B4-BE49-F238E27FC236}">
                <a16:creationId xmlns:a16="http://schemas.microsoft.com/office/drawing/2014/main" id="{1FB7B7AC-B23D-D134-B6D1-DD4AAD7287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9138" y="1846808"/>
            <a:ext cx="3238383" cy="2406540"/>
          </a:xfrm>
          <a:prstGeom prst="rect">
            <a:avLst/>
          </a:prstGeom>
          <a:ln>
            <a:solidFill>
              <a:schemeClr val="tx1"/>
            </a:solidFill>
          </a:ln>
        </p:spPr>
      </p:pic>
      <p:pic>
        <p:nvPicPr>
          <p:cNvPr id="20" name="Picture 19" descr="A picture containing text&#10;&#10;Description automatically generated">
            <a:extLst>
              <a:ext uri="{FF2B5EF4-FFF2-40B4-BE49-F238E27FC236}">
                <a16:creationId xmlns:a16="http://schemas.microsoft.com/office/drawing/2014/main" id="{CD316F8F-E3F4-C40B-3939-4592D3F01F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81812" y="1854893"/>
            <a:ext cx="2038900" cy="2889664"/>
          </a:xfrm>
          <a:prstGeom prst="rect">
            <a:avLst/>
          </a:prstGeom>
          <a:ln>
            <a:solidFill>
              <a:schemeClr val="tx1"/>
            </a:solidFill>
          </a:ln>
        </p:spPr>
      </p:pic>
      <p:cxnSp>
        <p:nvCxnSpPr>
          <p:cNvPr id="22" name="Straight Connector 21">
            <a:extLst>
              <a:ext uri="{FF2B5EF4-FFF2-40B4-BE49-F238E27FC236}">
                <a16:creationId xmlns:a16="http://schemas.microsoft.com/office/drawing/2014/main" id="{658CA62B-FE41-F674-7665-785117A966A0}"/>
              </a:ext>
            </a:extLst>
          </p:cNvPr>
          <p:cNvCxnSpPr/>
          <p:nvPr/>
        </p:nvCxnSpPr>
        <p:spPr>
          <a:xfrm>
            <a:off x="1674564" y="1080556"/>
            <a:ext cx="0" cy="491746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FC275C-A42A-2856-EB2F-BFC99F8B64B3}"/>
              </a:ext>
            </a:extLst>
          </p:cNvPr>
          <p:cNvCxnSpPr/>
          <p:nvPr/>
        </p:nvCxnSpPr>
        <p:spPr>
          <a:xfrm>
            <a:off x="4327793" y="1080556"/>
            <a:ext cx="0" cy="491746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2C9455-7EB7-65EC-E0A7-B77AED077BA7}"/>
              </a:ext>
            </a:extLst>
          </p:cNvPr>
          <p:cNvCxnSpPr/>
          <p:nvPr/>
        </p:nvCxnSpPr>
        <p:spPr>
          <a:xfrm>
            <a:off x="7809123" y="1080555"/>
            <a:ext cx="0" cy="4917463"/>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4B44AA-4B9C-5BD4-4C74-B0B64FEFE0E1}"/>
              </a:ext>
            </a:extLst>
          </p:cNvPr>
          <p:cNvCxnSpPr/>
          <p:nvPr/>
        </p:nvCxnSpPr>
        <p:spPr>
          <a:xfrm>
            <a:off x="9798617" y="1080555"/>
            <a:ext cx="0" cy="491746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4709B47-A369-5E47-D79A-AE97DA10091A}"/>
              </a:ext>
            </a:extLst>
          </p:cNvPr>
          <p:cNvSpPr txBox="1"/>
          <p:nvPr/>
        </p:nvSpPr>
        <p:spPr>
          <a:xfrm>
            <a:off x="210133" y="1183578"/>
            <a:ext cx="1268296" cy="369332"/>
          </a:xfrm>
          <a:prstGeom prst="rect">
            <a:avLst/>
          </a:prstGeom>
          <a:noFill/>
        </p:spPr>
        <p:txBody>
          <a:bodyPr wrap="none" rtlCol="0">
            <a:spAutoFit/>
          </a:bodyPr>
          <a:lstStyle/>
          <a:p>
            <a:r>
              <a:rPr lang="en-US" b="1" dirty="0"/>
              <a:t>BOLLINGER</a:t>
            </a:r>
          </a:p>
        </p:txBody>
      </p:sp>
      <p:sp>
        <p:nvSpPr>
          <p:cNvPr id="28" name="TextBox 27">
            <a:extLst>
              <a:ext uri="{FF2B5EF4-FFF2-40B4-BE49-F238E27FC236}">
                <a16:creationId xmlns:a16="http://schemas.microsoft.com/office/drawing/2014/main" id="{EF0C2113-E292-424A-2BC9-AEE0919BE2A7}"/>
              </a:ext>
            </a:extLst>
          </p:cNvPr>
          <p:cNvSpPr txBox="1"/>
          <p:nvPr/>
        </p:nvSpPr>
        <p:spPr>
          <a:xfrm>
            <a:off x="272314" y="5313930"/>
            <a:ext cx="1171988" cy="738664"/>
          </a:xfrm>
          <a:prstGeom prst="rect">
            <a:avLst/>
          </a:prstGeom>
          <a:noFill/>
        </p:spPr>
        <p:txBody>
          <a:bodyPr wrap="none" rtlCol="0">
            <a:spAutoFit/>
          </a:bodyPr>
          <a:lstStyle/>
          <a:p>
            <a:r>
              <a:rPr lang="en-US" sz="1400" dirty="0"/>
              <a:t>Earliest, 1981</a:t>
            </a:r>
          </a:p>
          <a:p>
            <a:r>
              <a:rPr lang="en-US" sz="1400" dirty="0"/>
              <a:t>Case-based</a:t>
            </a:r>
          </a:p>
          <a:p>
            <a:endParaRPr lang="en-US" sz="1400" dirty="0"/>
          </a:p>
        </p:txBody>
      </p:sp>
      <p:sp>
        <p:nvSpPr>
          <p:cNvPr id="29" name="TextBox 28">
            <a:extLst>
              <a:ext uri="{FF2B5EF4-FFF2-40B4-BE49-F238E27FC236}">
                <a16:creationId xmlns:a16="http://schemas.microsoft.com/office/drawing/2014/main" id="{3A98223D-1C56-DBAA-9A85-6F83A8E0AD7B}"/>
              </a:ext>
            </a:extLst>
          </p:cNvPr>
          <p:cNvSpPr txBox="1"/>
          <p:nvPr/>
        </p:nvSpPr>
        <p:spPr>
          <a:xfrm>
            <a:off x="2438364" y="1178755"/>
            <a:ext cx="1125629" cy="369332"/>
          </a:xfrm>
          <a:prstGeom prst="rect">
            <a:avLst/>
          </a:prstGeom>
          <a:noFill/>
        </p:spPr>
        <p:txBody>
          <a:bodyPr wrap="none" rtlCol="0">
            <a:spAutoFit/>
          </a:bodyPr>
          <a:lstStyle/>
          <a:p>
            <a:r>
              <a:rPr lang="en-US" b="1" dirty="0"/>
              <a:t>GRAZIANI</a:t>
            </a:r>
          </a:p>
        </p:txBody>
      </p:sp>
      <p:sp>
        <p:nvSpPr>
          <p:cNvPr id="30" name="TextBox 29">
            <a:extLst>
              <a:ext uri="{FF2B5EF4-FFF2-40B4-BE49-F238E27FC236}">
                <a16:creationId xmlns:a16="http://schemas.microsoft.com/office/drawing/2014/main" id="{51310C5A-C7CF-7CCB-A9CB-8259F31E4FE4}"/>
              </a:ext>
            </a:extLst>
          </p:cNvPr>
          <p:cNvSpPr txBox="1"/>
          <p:nvPr/>
        </p:nvSpPr>
        <p:spPr>
          <a:xfrm>
            <a:off x="1834928" y="5174001"/>
            <a:ext cx="2365584" cy="738664"/>
          </a:xfrm>
          <a:prstGeom prst="rect">
            <a:avLst/>
          </a:prstGeom>
          <a:noFill/>
        </p:spPr>
        <p:txBody>
          <a:bodyPr wrap="none" rtlCol="0">
            <a:spAutoFit/>
          </a:bodyPr>
          <a:lstStyle/>
          <a:p>
            <a:r>
              <a:rPr lang="en-US" sz="1400" dirty="0">
                <a:effectLst/>
                <a:latin typeface="Calibri" panose="020F0502020204030204" pitchFamily="34" charset="0"/>
                <a:ea typeface="Calibri" panose="020F0502020204030204" pitchFamily="34" charset="0"/>
              </a:rPr>
              <a:t>Angiographic anatomy of 417 </a:t>
            </a:r>
          </a:p>
          <a:p>
            <a:r>
              <a:rPr lang="en-US" sz="1400" dirty="0">
                <a:effectLst/>
                <a:latin typeface="Calibri" panose="020F0502020204030204" pitchFamily="34" charset="0"/>
                <a:ea typeface="Calibri" panose="020F0502020204030204" pitchFamily="34" charset="0"/>
              </a:rPr>
              <a:t>CLTI patients with diabetes </a:t>
            </a:r>
          </a:p>
          <a:p>
            <a:r>
              <a:rPr lang="en-US" sz="1400" dirty="0">
                <a:effectLst/>
                <a:latin typeface="Calibri" panose="020F0502020204030204" pitchFamily="34" charset="0"/>
                <a:ea typeface="Calibri" panose="020F0502020204030204" pitchFamily="34" charset="0"/>
              </a:rPr>
              <a:t>was characterized</a:t>
            </a:r>
            <a:r>
              <a:rPr lang="en-US" sz="1400" dirty="0">
                <a:effectLst/>
              </a:rPr>
              <a:t> </a:t>
            </a:r>
            <a:endParaRPr lang="en-US" sz="1400" dirty="0"/>
          </a:p>
        </p:txBody>
      </p:sp>
      <p:sp>
        <p:nvSpPr>
          <p:cNvPr id="31" name="TextBox 30">
            <a:extLst>
              <a:ext uri="{FF2B5EF4-FFF2-40B4-BE49-F238E27FC236}">
                <a16:creationId xmlns:a16="http://schemas.microsoft.com/office/drawing/2014/main" id="{65811189-E69F-CAAC-421C-E41B247FC01B}"/>
              </a:ext>
            </a:extLst>
          </p:cNvPr>
          <p:cNvSpPr txBox="1"/>
          <p:nvPr/>
        </p:nvSpPr>
        <p:spPr>
          <a:xfrm>
            <a:off x="4636769" y="1178755"/>
            <a:ext cx="2778068" cy="369332"/>
          </a:xfrm>
          <a:prstGeom prst="rect">
            <a:avLst/>
          </a:prstGeom>
          <a:noFill/>
        </p:spPr>
        <p:txBody>
          <a:bodyPr wrap="none" rtlCol="0">
            <a:spAutoFit/>
          </a:bodyPr>
          <a:lstStyle/>
          <a:p>
            <a:r>
              <a:rPr lang="en-US" b="1" dirty="0"/>
              <a:t>ANATOMIC RUNOFF SCORE</a:t>
            </a:r>
          </a:p>
        </p:txBody>
      </p:sp>
      <p:sp>
        <p:nvSpPr>
          <p:cNvPr id="32" name="TextBox 31">
            <a:extLst>
              <a:ext uri="{FF2B5EF4-FFF2-40B4-BE49-F238E27FC236}">
                <a16:creationId xmlns:a16="http://schemas.microsoft.com/office/drawing/2014/main" id="{B027C03A-E7C9-93BE-6B49-BB8CC573807B}"/>
              </a:ext>
            </a:extLst>
          </p:cNvPr>
          <p:cNvSpPr txBox="1"/>
          <p:nvPr/>
        </p:nvSpPr>
        <p:spPr>
          <a:xfrm>
            <a:off x="4448853" y="5043911"/>
            <a:ext cx="3224601" cy="954107"/>
          </a:xfrm>
          <a:prstGeom prst="rect">
            <a:avLst/>
          </a:prstGeom>
          <a:noFill/>
        </p:spPr>
        <p:txBody>
          <a:bodyPr wrap="none" rtlCol="0">
            <a:spAutoFit/>
          </a:bodyPr>
          <a:lstStyle/>
          <a:p>
            <a:r>
              <a:rPr lang="en-US" sz="1400" dirty="0">
                <a:effectLst/>
                <a:latin typeface="Calibri" panose="020F0502020204030204" pitchFamily="34" charset="0"/>
                <a:ea typeface="Calibri" panose="020F0502020204030204" pitchFamily="34" charset="0"/>
              </a:rPr>
              <a:t>Angiogram reports of 908 patients </a:t>
            </a:r>
          </a:p>
          <a:p>
            <a:r>
              <a:rPr lang="en-US" sz="1400" dirty="0">
                <a:effectLst/>
                <a:latin typeface="Calibri" panose="020F0502020204030204" pitchFamily="34" charset="0"/>
                <a:ea typeface="Calibri" panose="020F0502020204030204" pitchFamily="34" charset="0"/>
              </a:rPr>
              <a:t>were reviewed</a:t>
            </a:r>
          </a:p>
          <a:p>
            <a:endParaRPr lang="en-US" sz="1400" dirty="0">
              <a:effectLst/>
              <a:latin typeface="Calibri" panose="020F0502020204030204" pitchFamily="34" charset="0"/>
              <a:ea typeface="Calibri" panose="020F0502020204030204" pitchFamily="34" charset="0"/>
            </a:endParaRPr>
          </a:p>
          <a:p>
            <a:r>
              <a:rPr lang="en-US" sz="1400" dirty="0">
                <a:latin typeface="Calibri" panose="020F0502020204030204" pitchFamily="34" charset="0"/>
              </a:rPr>
              <a:t>Association with traditional CV outcomes</a:t>
            </a:r>
            <a:r>
              <a:rPr lang="en-US" sz="1400" dirty="0">
                <a:effectLst/>
              </a:rPr>
              <a:t> </a:t>
            </a:r>
            <a:endParaRPr lang="en-US" sz="1400" dirty="0"/>
          </a:p>
        </p:txBody>
      </p:sp>
      <p:sp>
        <p:nvSpPr>
          <p:cNvPr id="34" name="TextBox 33">
            <a:extLst>
              <a:ext uri="{FF2B5EF4-FFF2-40B4-BE49-F238E27FC236}">
                <a16:creationId xmlns:a16="http://schemas.microsoft.com/office/drawing/2014/main" id="{51267677-6564-7C3A-98D8-C1B5D825AD44}"/>
              </a:ext>
            </a:extLst>
          </p:cNvPr>
          <p:cNvSpPr txBox="1"/>
          <p:nvPr/>
        </p:nvSpPr>
        <p:spPr>
          <a:xfrm>
            <a:off x="8397527" y="1178621"/>
            <a:ext cx="650627" cy="369332"/>
          </a:xfrm>
          <a:prstGeom prst="rect">
            <a:avLst/>
          </a:prstGeom>
          <a:noFill/>
        </p:spPr>
        <p:txBody>
          <a:bodyPr wrap="none" rtlCol="0">
            <a:spAutoFit/>
          </a:bodyPr>
          <a:lstStyle/>
          <a:p>
            <a:r>
              <a:rPr lang="en-US" b="1" dirty="0"/>
              <a:t>TASC</a:t>
            </a:r>
          </a:p>
        </p:txBody>
      </p:sp>
      <p:sp>
        <p:nvSpPr>
          <p:cNvPr id="35" name="TextBox 34">
            <a:extLst>
              <a:ext uri="{FF2B5EF4-FFF2-40B4-BE49-F238E27FC236}">
                <a16:creationId xmlns:a16="http://schemas.microsoft.com/office/drawing/2014/main" id="{4C9EDA52-03AC-198F-D4E6-1268A1CFBC4D}"/>
              </a:ext>
            </a:extLst>
          </p:cNvPr>
          <p:cNvSpPr txBox="1"/>
          <p:nvPr/>
        </p:nvSpPr>
        <p:spPr>
          <a:xfrm>
            <a:off x="7891833" y="5408820"/>
            <a:ext cx="1910138" cy="646331"/>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rPr>
              <a:t>E</a:t>
            </a:r>
            <a:r>
              <a:rPr lang="en-US" sz="1200" dirty="0">
                <a:effectLst/>
                <a:latin typeface="Calibri" panose="020F0502020204030204" pitchFamily="34" charset="0"/>
                <a:ea typeface="Calibri" panose="020F0502020204030204" pitchFamily="34" charset="0"/>
              </a:rPr>
              <a:t>xpert consensus to guide </a:t>
            </a:r>
          </a:p>
          <a:p>
            <a:r>
              <a:rPr lang="en-US" sz="1200" dirty="0">
                <a:effectLst/>
                <a:latin typeface="Calibri" panose="020F0502020204030204" pitchFamily="34" charset="0"/>
                <a:ea typeface="Calibri" panose="020F0502020204030204" pitchFamily="34" charset="0"/>
              </a:rPr>
              <a:t>revascularization strategies </a:t>
            </a:r>
          </a:p>
          <a:p>
            <a:r>
              <a:rPr lang="en-US" sz="1200" dirty="0">
                <a:effectLst/>
                <a:latin typeface="Calibri" panose="020F0502020204030204" pitchFamily="34" charset="0"/>
                <a:ea typeface="Calibri" panose="020F0502020204030204" pitchFamily="34" charset="0"/>
              </a:rPr>
              <a:t>for all PAD</a:t>
            </a:r>
            <a:r>
              <a:rPr lang="en-US" sz="1200" dirty="0">
                <a:effectLst/>
              </a:rPr>
              <a:t> </a:t>
            </a:r>
            <a:endParaRPr lang="en-US" sz="1200" dirty="0"/>
          </a:p>
        </p:txBody>
      </p:sp>
      <p:sp>
        <p:nvSpPr>
          <p:cNvPr id="36" name="TextBox 35">
            <a:extLst>
              <a:ext uri="{FF2B5EF4-FFF2-40B4-BE49-F238E27FC236}">
                <a16:creationId xmlns:a16="http://schemas.microsoft.com/office/drawing/2014/main" id="{2116C876-7F25-58B9-261D-54D3C50777C0}"/>
              </a:ext>
            </a:extLst>
          </p:cNvPr>
          <p:cNvSpPr txBox="1"/>
          <p:nvPr/>
        </p:nvSpPr>
        <p:spPr>
          <a:xfrm>
            <a:off x="10462352" y="1220949"/>
            <a:ext cx="787395" cy="369332"/>
          </a:xfrm>
          <a:prstGeom prst="rect">
            <a:avLst/>
          </a:prstGeom>
          <a:noFill/>
        </p:spPr>
        <p:txBody>
          <a:bodyPr wrap="none" rtlCol="0">
            <a:spAutoFit/>
          </a:bodyPr>
          <a:lstStyle/>
          <a:p>
            <a:r>
              <a:rPr lang="en-US" b="1" dirty="0"/>
              <a:t>GLASS</a:t>
            </a:r>
          </a:p>
        </p:txBody>
      </p:sp>
      <p:sp>
        <p:nvSpPr>
          <p:cNvPr id="39" name="TextBox 38">
            <a:extLst>
              <a:ext uri="{FF2B5EF4-FFF2-40B4-BE49-F238E27FC236}">
                <a16:creationId xmlns:a16="http://schemas.microsoft.com/office/drawing/2014/main" id="{933BB3BA-E41A-569B-3228-E6D19272D491}"/>
              </a:ext>
            </a:extLst>
          </p:cNvPr>
          <p:cNvSpPr txBox="1"/>
          <p:nvPr/>
        </p:nvSpPr>
        <p:spPr>
          <a:xfrm>
            <a:off x="9838296" y="5105465"/>
            <a:ext cx="2379177" cy="830997"/>
          </a:xfrm>
          <a:prstGeom prst="rect">
            <a:avLst/>
          </a:prstGeom>
          <a:noFill/>
        </p:spPr>
        <p:txBody>
          <a:bodyPr wrap="none" rtlCol="0">
            <a:spAutoFit/>
          </a:bodyPr>
          <a:lstStyle/>
          <a:p>
            <a:r>
              <a:rPr lang="en-US" sz="1200" dirty="0">
                <a:effectLst/>
                <a:latin typeface="Calibri" panose="020F0502020204030204" pitchFamily="34" charset="0"/>
                <a:ea typeface="Calibri" panose="020F0502020204030204" pitchFamily="34" charset="0"/>
              </a:rPr>
              <a:t>Created by expert consensus and </a:t>
            </a:r>
          </a:p>
          <a:p>
            <a:r>
              <a:rPr lang="en-US" sz="1200" dirty="0">
                <a:effectLst/>
                <a:latin typeface="Calibri" panose="020F0502020204030204" pitchFamily="34" charset="0"/>
                <a:ea typeface="Calibri" panose="020F0502020204030204" pitchFamily="34" charset="0"/>
              </a:rPr>
              <a:t>systematic literature review</a:t>
            </a:r>
          </a:p>
          <a:p>
            <a:r>
              <a:rPr lang="en-US" sz="1200" dirty="0">
                <a:effectLst/>
                <a:latin typeface="Calibri" panose="020F0502020204030204" pitchFamily="34" charset="0"/>
                <a:ea typeface="Calibri" panose="020F0502020204030204" pitchFamily="34" charset="0"/>
              </a:rPr>
              <a:t>to predict endovascular outcomes </a:t>
            </a:r>
          </a:p>
          <a:p>
            <a:r>
              <a:rPr lang="en-US" sz="1200" dirty="0">
                <a:effectLst/>
                <a:latin typeface="Calibri" panose="020F0502020204030204" pitchFamily="34" charset="0"/>
                <a:ea typeface="Calibri" panose="020F0502020204030204" pitchFamily="34" charset="0"/>
              </a:rPr>
              <a:t>based on anatomy</a:t>
            </a:r>
            <a:r>
              <a:rPr lang="en-US" sz="1200" dirty="0">
                <a:effectLst/>
              </a:rPr>
              <a:t> </a:t>
            </a:r>
            <a:endParaRPr lang="en-US" sz="1200" dirty="0"/>
          </a:p>
        </p:txBody>
      </p:sp>
      <p:sp>
        <p:nvSpPr>
          <p:cNvPr id="3" name="Footer Placeholder 2">
            <a:extLst>
              <a:ext uri="{FF2B5EF4-FFF2-40B4-BE49-F238E27FC236}">
                <a16:creationId xmlns:a16="http://schemas.microsoft.com/office/drawing/2014/main" id="{A2480871-E2DB-8652-BC22-7CF703ABEB4D}"/>
              </a:ext>
            </a:extLst>
          </p:cNvPr>
          <p:cNvSpPr>
            <a:spLocks noGrp="1"/>
          </p:cNvSpPr>
          <p:nvPr>
            <p:ph type="ftr" sz="quarter" idx="11"/>
          </p:nvPr>
        </p:nvSpPr>
        <p:spPr/>
        <p:txBody>
          <a:bodyPr/>
          <a:lstStyle/>
          <a:p>
            <a:r>
              <a:rPr lang="nb-NO" dirty="0"/>
              <a:t>Bollinger et al. </a:t>
            </a:r>
            <a:r>
              <a:rPr lang="nb-NO" i="1" dirty="0"/>
              <a:t>Atherosclerosis. </a:t>
            </a:r>
            <a:r>
              <a:rPr lang="nb-NO" dirty="0"/>
              <a:t>1981;38:339-346. Graziani et al.  </a:t>
            </a:r>
            <a:r>
              <a:rPr lang="nb-NO" i="1" dirty="0"/>
              <a:t>Eur J Vasc Endovasc Surg. </a:t>
            </a:r>
            <a:r>
              <a:rPr lang="nb-NO" dirty="0"/>
              <a:t>2007;33:453-460. Norgren, Hiatt et al.  </a:t>
            </a:r>
            <a:r>
              <a:rPr lang="nb-NO" i="1" dirty="0"/>
              <a:t>J Vasc Surg. </a:t>
            </a:r>
            <a:r>
              <a:rPr lang="nb-NO" dirty="0"/>
              <a:t>2007;45 Suppl S:S5-67. </a:t>
            </a:r>
          </a:p>
          <a:p>
            <a:r>
              <a:rPr lang="en-US" sz="1000" dirty="0">
                <a:effectLst/>
                <a:latin typeface="Calibri" panose="020F0502020204030204" pitchFamily="34" charset="0"/>
                <a:ea typeface="Calibri" panose="020F0502020204030204" pitchFamily="34" charset="0"/>
                <a:cs typeface="Times New Roman" panose="02020603050405020304" pitchFamily="18" charset="0"/>
              </a:rPr>
              <a:t>Jones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Am Heart J. </a:t>
            </a:r>
            <a:r>
              <a:rPr lang="en-US" sz="1000" dirty="0">
                <a:effectLst/>
                <a:latin typeface="Calibri" panose="020F0502020204030204" pitchFamily="34" charset="0"/>
                <a:ea typeface="Calibri" panose="020F0502020204030204" pitchFamily="34" charset="0"/>
                <a:cs typeface="Times New Roman" panose="02020603050405020304" pitchFamily="18" charset="0"/>
              </a:rPr>
              <a:t>2015;170:400-408.</a:t>
            </a:r>
            <a:r>
              <a:rPr lang="en-US" sz="1000" dirty="0">
                <a:effectLst/>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Conte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J </a:t>
            </a:r>
            <a:r>
              <a:rPr lang="en-US" sz="1000" i="1" dirty="0" err="1">
                <a:effectLst/>
                <a:latin typeface="Calibri" panose="020F0502020204030204" pitchFamily="34" charset="0"/>
                <a:ea typeface="Calibri" panose="020F0502020204030204" pitchFamily="34" charset="0"/>
                <a:cs typeface="Times New Roman" panose="02020603050405020304" pitchFamily="18" charset="0"/>
              </a:rPr>
              <a:t>Vasc</a:t>
            </a:r>
            <a:r>
              <a:rPr lang="en-US" sz="1000" i="1" dirty="0">
                <a:effectLst/>
                <a:latin typeface="Calibri" panose="020F0502020204030204" pitchFamily="34" charset="0"/>
                <a:ea typeface="Calibri" panose="020F0502020204030204" pitchFamily="34" charset="0"/>
                <a:cs typeface="Times New Roman" panose="02020603050405020304" pitchFamily="18" charset="0"/>
              </a:rPr>
              <a:t> Surg</a:t>
            </a:r>
            <a:r>
              <a:rPr lang="en-US" sz="1000" dirty="0">
                <a:effectLst/>
                <a:latin typeface="Calibri" panose="020F0502020204030204" pitchFamily="34" charset="0"/>
                <a:ea typeface="Calibri" panose="020F0502020204030204" pitchFamily="34" charset="0"/>
                <a:cs typeface="Times New Roman" panose="02020603050405020304" pitchFamily="18" charset="0"/>
              </a:rPr>
              <a:t>. 2019;69:3S-125S e140.</a:t>
            </a:r>
            <a:r>
              <a:rPr lang="en-US" sz="1000" dirty="0">
                <a:effectLst/>
              </a:rPr>
              <a:t> </a:t>
            </a:r>
            <a:endParaRPr lang="nb-NO" dirty="0"/>
          </a:p>
        </p:txBody>
      </p:sp>
      <p:pic>
        <p:nvPicPr>
          <p:cNvPr id="4" name="Picture 3" descr="Logo&#10;&#10;Description automatically generated">
            <a:extLst>
              <a:ext uri="{FF2B5EF4-FFF2-40B4-BE49-F238E27FC236}">
                <a16:creationId xmlns:a16="http://schemas.microsoft.com/office/drawing/2014/main" id="{E6D7403D-3468-E74F-4DC2-4C64E5E134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
        <p:nvSpPr>
          <p:cNvPr id="5" name="TextBox 4">
            <a:extLst>
              <a:ext uri="{FF2B5EF4-FFF2-40B4-BE49-F238E27FC236}">
                <a16:creationId xmlns:a16="http://schemas.microsoft.com/office/drawing/2014/main" id="{D0E72646-A9D4-5E35-77DF-13AEC6519235}"/>
              </a:ext>
            </a:extLst>
          </p:cNvPr>
          <p:cNvSpPr txBox="1"/>
          <p:nvPr/>
        </p:nvSpPr>
        <p:spPr>
          <a:xfrm>
            <a:off x="1513911" y="1673477"/>
            <a:ext cx="9164177" cy="3046988"/>
          </a:xfrm>
          <a:prstGeom prst="rect">
            <a:avLst/>
          </a:prstGeom>
          <a:solidFill>
            <a:schemeClr val="tx1"/>
          </a:solidFill>
        </p:spPr>
        <p:txBody>
          <a:bodyPr wrap="square" rtlCol="0">
            <a:spAutoFit/>
          </a:bodyPr>
          <a:lstStyle/>
          <a:p>
            <a:r>
              <a:rPr lang="en-US" sz="4800" dirty="0">
                <a:solidFill>
                  <a:schemeClr val="bg1"/>
                </a:solidFill>
              </a:rPr>
              <a:t>Current anatomic scores are based on expert opinion or are from datasets without associations with limb-specific outcomes</a:t>
            </a:r>
          </a:p>
        </p:txBody>
      </p:sp>
    </p:spTree>
    <p:extLst>
      <p:ext uri="{BB962C8B-B14F-4D97-AF65-F5344CB8AC3E}">
        <p14:creationId xmlns:p14="http://schemas.microsoft.com/office/powerpoint/2010/main" val="157272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57D4-3504-4F2B-FEC3-185CCEC78859}"/>
              </a:ext>
            </a:extLst>
          </p:cNvPr>
          <p:cNvSpPr>
            <a:spLocks noGrp="1"/>
          </p:cNvSpPr>
          <p:nvPr>
            <p:ph type="title"/>
          </p:nvPr>
        </p:nvSpPr>
        <p:spPr>
          <a:xfrm>
            <a:off x="838200" y="287025"/>
            <a:ext cx="10515600" cy="1325563"/>
          </a:xfrm>
          <a:ln>
            <a:noFill/>
          </a:ln>
        </p:spPr>
        <p:txBody>
          <a:bodyPr/>
          <a:lstStyle/>
          <a:p>
            <a:pPr algn="ctr"/>
            <a:r>
              <a:rPr lang="en-US" b="1" dirty="0"/>
              <a:t>VOYAGER-PAD Trial Design</a:t>
            </a:r>
          </a:p>
        </p:txBody>
      </p:sp>
      <p:pic>
        <p:nvPicPr>
          <p:cNvPr id="5" name="Picture 4" descr="Diagram, timeline&#10;&#10;Description automatically generated">
            <a:extLst>
              <a:ext uri="{FF2B5EF4-FFF2-40B4-BE49-F238E27FC236}">
                <a16:creationId xmlns:a16="http://schemas.microsoft.com/office/drawing/2014/main" id="{A58D1E31-A7AD-4A04-D442-166574C214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6394" y="1364128"/>
            <a:ext cx="9839212" cy="4618662"/>
          </a:xfrm>
          <a:prstGeom prst="rect">
            <a:avLst/>
          </a:prstGeom>
        </p:spPr>
      </p:pic>
      <p:sp>
        <p:nvSpPr>
          <p:cNvPr id="3" name="Footer Placeholder 2">
            <a:extLst>
              <a:ext uri="{FF2B5EF4-FFF2-40B4-BE49-F238E27FC236}">
                <a16:creationId xmlns:a16="http://schemas.microsoft.com/office/drawing/2014/main" id="{5584F23E-54F2-AD5A-C0A2-7947493196BA}"/>
              </a:ext>
            </a:extLst>
          </p:cNvPr>
          <p:cNvSpPr>
            <a:spLocks noGrp="1"/>
          </p:cNvSpPr>
          <p:nvPr>
            <p:ph type="ftr" sz="quarter" idx="11"/>
          </p:nvPr>
        </p:nvSpPr>
        <p:spPr/>
        <p:txBody>
          <a:bodyPr/>
          <a:lstStyle/>
          <a:p>
            <a:r>
              <a:rPr lang="en-US" dirty="0" err="1"/>
              <a:t>Capell</a:t>
            </a:r>
            <a:r>
              <a:rPr lang="en-US" dirty="0"/>
              <a:t> </a:t>
            </a:r>
            <a:r>
              <a:rPr lang="en-US" dirty="0" err="1"/>
              <a:t>WH</a:t>
            </a:r>
            <a:r>
              <a:rPr lang="en-US" dirty="0"/>
              <a:t>, et al. </a:t>
            </a:r>
            <a:r>
              <a:rPr lang="en-US" i="1" dirty="0"/>
              <a:t>Am Heart J. </a:t>
            </a:r>
            <a:r>
              <a:rPr lang="en-US" dirty="0"/>
              <a:t>2018;199:83-91. </a:t>
            </a:r>
          </a:p>
        </p:txBody>
      </p:sp>
      <p:pic>
        <p:nvPicPr>
          <p:cNvPr id="4" name="Picture 3" descr="Logo&#10;&#10;Description automatically generated">
            <a:extLst>
              <a:ext uri="{FF2B5EF4-FFF2-40B4-BE49-F238E27FC236}">
                <a16:creationId xmlns:a16="http://schemas.microsoft.com/office/drawing/2014/main" id="{ECCDC566-4DAB-AD21-9B65-6EAD226166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Tree>
    <p:extLst>
      <p:ext uri="{BB962C8B-B14F-4D97-AF65-F5344CB8AC3E}">
        <p14:creationId xmlns:p14="http://schemas.microsoft.com/office/powerpoint/2010/main" val="302659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57D4-3504-4F2B-FEC3-185CCEC78859}"/>
              </a:ext>
            </a:extLst>
          </p:cNvPr>
          <p:cNvSpPr>
            <a:spLocks noGrp="1"/>
          </p:cNvSpPr>
          <p:nvPr>
            <p:ph type="title"/>
          </p:nvPr>
        </p:nvSpPr>
        <p:spPr>
          <a:xfrm>
            <a:off x="838200" y="287025"/>
            <a:ext cx="10515600" cy="1325563"/>
          </a:xfrm>
          <a:ln>
            <a:noFill/>
          </a:ln>
        </p:spPr>
        <p:txBody>
          <a:bodyPr/>
          <a:lstStyle/>
          <a:p>
            <a:pPr algn="ctr"/>
            <a:r>
              <a:rPr lang="en-US" b="1" dirty="0"/>
              <a:t>VOYAGER-PAD Trial Design</a:t>
            </a:r>
          </a:p>
        </p:txBody>
      </p:sp>
      <p:pic>
        <p:nvPicPr>
          <p:cNvPr id="5" name="Picture 4" descr="Diagram, timeline&#10;&#10;Description automatically generated">
            <a:extLst>
              <a:ext uri="{FF2B5EF4-FFF2-40B4-BE49-F238E27FC236}">
                <a16:creationId xmlns:a16="http://schemas.microsoft.com/office/drawing/2014/main" id="{A58D1E31-A7AD-4A04-D442-166574C214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6394" y="1364128"/>
            <a:ext cx="9839212" cy="4618662"/>
          </a:xfrm>
          <a:prstGeom prst="rect">
            <a:avLst/>
          </a:prstGeom>
        </p:spPr>
      </p:pic>
      <p:sp>
        <p:nvSpPr>
          <p:cNvPr id="3" name="Footer Placeholder 2">
            <a:extLst>
              <a:ext uri="{FF2B5EF4-FFF2-40B4-BE49-F238E27FC236}">
                <a16:creationId xmlns:a16="http://schemas.microsoft.com/office/drawing/2014/main" id="{5584F23E-54F2-AD5A-C0A2-7947493196BA}"/>
              </a:ext>
            </a:extLst>
          </p:cNvPr>
          <p:cNvSpPr>
            <a:spLocks noGrp="1"/>
          </p:cNvSpPr>
          <p:nvPr>
            <p:ph type="ftr" sz="quarter" idx="11"/>
          </p:nvPr>
        </p:nvSpPr>
        <p:spPr/>
        <p:txBody>
          <a:bodyPr/>
          <a:lstStyle/>
          <a:p>
            <a:r>
              <a:rPr lang="en-US" dirty="0" err="1"/>
              <a:t>Capell</a:t>
            </a:r>
            <a:r>
              <a:rPr lang="en-US" dirty="0"/>
              <a:t> </a:t>
            </a:r>
            <a:r>
              <a:rPr lang="en-US" dirty="0" err="1"/>
              <a:t>WH</a:t>
            </a:r>
            <a:r>
              <a:rPr lang="en-US" dirty="0"/>
              <a:t>, et al. </a:t>
            </a:r>
            <a:r>
              <a:rPr lang="en-US" i="1" dirty="0"/>
              <a:t>Am Heart J. </a:t>
            </a:r>
            <a:r>
              <a:rPr lang="en-US" dirty="0"/>
              <a:t>2018;199:83-91. </a:t>
            </a:r>
          </a:p>
        </p:txBody>
      </p:sp>
      <p:pic>
        <p:nvPicPr>
          <p:cNvPr id="4" name="Picture 3" descr="Logo&#10;&#10;Description automatically generated">
            <a:extLst>
              <a:ext uri="{FF2B5EF4-FFF2-40B4-BE49-F238E27FC236}">
                <a16:creationId xmlns:a16="http://schemas.microsoft.com/office/drawing/2014/main" id="{ECCDC566-4DAB-AD21-9B65-6EAD226166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
        <p:nvSpPr>
          <p:cNvPr id="6" name="Rectangle 5">
            <a:extLst>
              <a:ext uri="{FF2B5EF4-FFF2-40B4-BE49-F238E27FC236}">
                <a16:creationId xmlns:a16="http://schemas.microsoft.com/office/drawing/2014/main" id="{7250F190-39D8-8DBD-A956-D91FB8C82B81}"/>
              </a:ext>
            </a:extLst>
          </p:cNvPr>
          <p:cNvSpPr/>
          <p:nvPr/>
        </p:nvSpPr>
        <p:spPr>
          <a:xfrm>
            <a:off x="8785059" y="1659166"/>
            <a:ext cx="1401418" cy="397565"/>
          </a:xfrm>
          <a:prstGeom prst="rect">
            <a:avLst/>
          </a:prstGeom>
          <a:noFill/>
          <a:ln w="730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5F3F6FD-6FE8-A38B-7050-4C0518BC374B}"/>
              </a:ext>
            </a:extLst>
          </p:cNvPr>
          <p:cNvCxnSpPr>
            <a:cxnSpLocks/>
          </p:cNvCxnSpPr>
          <p:nvPr/>
        </p:nvCxnSpPr>
        <p:spPr>
          <a:xfrm>
            <a:off x="9577981" y="2056731"/>
            <a:ext cx="0" cy="884583"/>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6CF86F4-0899-6A23-20CA-D861F40AE5B8}"/>
              </a:ext>
            </a:extLst>
          </p:cNvPr>
          <p:cNvSpPr txBox="1"/>
          <p:nvPr/>
        </p:nvSpPr>
        <p:spPr>
          <a:xfrm>
            <a:off x="6415645" y="2941314"/>
            <a:ext cx="5578628" cy="1446550"/>
          </a:xfrm>
          <a:prstGeom prst="rect">
            <a:avLst/>
          </a:prstGeom>
          <a:solidFill>
            <a:schemeClr val="accent2"/>
          </a:solidFill>
          <a:ln w="63500">
            <a:solidFill>
              <a:schemeClr val="tx1"/>
            </a:solidFill>
          </a:ln>
        </p:spPr>
        <p:txBody>
          <a:bodyPr wrap="square" rtlCol="0">
            <a:spAutoFit/>
          </a:bodyPr>
          <a:lstStyle/>
          <a:p>
            <a:r>
              <a:rPr lang="en-US" sz="4400" b="1" dirty="0">
                <a:solidFill>
                  <a:schemeClr val="bg1"/>
                </a:solidFill>
              </a:rPr>
              <a:t>Angiographic studies </a:t>
            </a:r>
          </a:p>
          <a:p>
            <a:r>
              <a:rPr lang="en-US" sz="4400" b="1" dirty="0">
                <a:solidFill>
                  <a:schemeClr val="bg1"/>
                </a:solidFill>
              </a:rPr>
              <a:t>obtained for a core lab</a:t>
            </a:r>
          </a:p>
        </p:txBody>
      </p:sp>
    </p:spTree>
    <p:extLst>
      <p:ext uri="{BB962C8B-B14F-4D97-AF65-F5344CB8AC3E}">
        <p14:creationId xmlns:p14="http://schemas.microsoft.com/office/powerpoint/2010/main" val="255529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57D4-3504-4F2B-FEC3-185CCEC78859}"/>
              </a:ext>
            </a:extLst>
          </p:cNvPr>
          <p:cNvSpPr>
            <a:spLocks noGrp="1"/>
          </p:cNvSpPr>
          <p:nvPr>
            <p:ph type="title"/>
          </p:nvPr>
        </p:nvSpPr>
        <p:spPr>
          <a:xfrm>
            <a:off x="838200" y="287025"/>
            <a:ext cx="10515600" cy="1325563"/>
          </a:xfrm>
          <a:ln>
            <a:noFill/>
          </a:ln>
        </p:spPr>
        <p:txBody>
          <a:bodyPr/>
          <a:lstStyle/>
          <a:p>
            <a:pPr algn="ctr"/>
            <a:r>
              <a:rPr lang="en-US" b="1" dirty="0"/>
              <a:t>VOYAGER-PAD Trial Design</a:t>
            </a:r>
          </a:p>
        </p:txBody>
      </p:sp>
      <p:pic>
        <p:nvPicPr>
          <p:cNvPr id="5" name="Picture 4" descr="Diagram, timeline&#10;&#10;Description automatically generated">
            <a:extLst>
              <a:ext uri="{FF2B5EF4-FFF2-40B4-BE49-F238E27FC236}">
                <a16:creationId xmlns:a16="http://schemas.microsoft.com/office/drawing/2014/main" id="{A58D1E31-A7AD-4A04-D442-166574C214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6394" y="1364128"/>
            <a:ext cx="9839212" cy="4618662"/>
          </a:xfrm>
          <a:prstGeom prst="rect">
            <a:avLst/>
          </a:prstGeom>
        </p:spPr>
      </p:pic>
      <p:sp>
        <p:nvSpPr>
          <p:cNvPr id="3" name="Footer Placeholder 2">
            <a:extLst>
              <a:ext uri="{FF2B5EF4-FFF2-40B4-BE49-F238E27FC236}">
                <a16:creationId xmlns:a16="http://schemas.microsoft.com/office/drawing/2014/main" id="{5584F23E-54F2-AD5A-C0A2-7947493196BA}"/>
              </a:ext>
            </a:extLst>
          </p:cNvPr>
          <p:cNvSpPr>
            <a:spLocks noGrp="1"/>
          </p:cNvSpPr>
          <p:nvPr>
            <p:ph type="ftr" sz="quarter" idx="11"/>
          </p:nvPr>
        </p:nvSpPr>
        <p:spPr/>
        <p:txBody>
          <a:bodyPr/>
          <a:lstStyle/>
          <a:p>
            <a:r>
              <a:rPr lang="en-US" dirty="0" err="1"/>
              <a:t>Capell</a:t>
            </a:r>
            <a:r>
              <a:rPr lang="en-US" dirty="0"/>
              <a:t> </a:t>
            </a:r>
            <a:r>
              <a:rPr lang="en-US" dirty="0" err="1"/>
              <a:t>WH</a:t>
            </a:r>
            <a:r>
              <a:rPr lang="en-US" dirty="0"/>
              <a:t>, et al. </a:t>
            </a:r>
            <a:r>
              <a:rPr lang="en-US" i="1" dirty="0"/>
              <a:t>Am Heart J. </a:t>
            </a:r>
            <a:r>
              <a:rPr lang="en-US" dirty="0"/>
              <a:t>2018;199:83-91. </a:t>
            </a:r>
          </a:p>
        </p:txBody>
      </p:sp>
      <p:pic>
        <p:nvPicPr>
          <p:cNvPr id="4" name="Picture 3" descr="Logo&#10;&#10;Description automatically generated">
            <a:extLst>
              <a:ext uri="{FF2B5EF4-FFF2-40B4-BE49-F238E27FC236}">
                <a16:creationId xmlns:a16="http://schemas.microsoft.com/office/drawing/2014/main" id="{ECCDC566-4DAB-AD21-9B65-6EAD226166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1192" y="6450521"/>
            <a:ext cx="1742574" cy="270954"/>
          </a:xfrm>
          <a:prstGeom prst="rect">
            <a:avLst/>
          </a:prstGeom>
        </p:spPr>
      </p:pic>
      <p:sp>
        <p:nvSpPr>
          <p:cNvPr id="6" name="Rectangle 5">
            <a:extLst>
              <a:ext uri="{FF2B5EF4-FFF2-40B4-BE49-F238E27FC236}">
                <a16:creationId xmlns:a16="http://schemas.microsoft.com/office/drawing/2014/main" id="{7250F190-39D8-8DBD-A956-D91FB8C82B81}"/>
              </a:ext>
            </a:extLst>
          </p:cNvPr>
          <p:cNvSpPr/>
          <p:nvPr/>
        </p:nvSpPr>
        <p:spPr>
          <a:xfrm>
            <a:off x="8785059" y="1659166"/>
            <a:ext cx="1401418" cy="397565"/>
          </a:xfrm>
          <a:prstGeom prst="rect">
            <a:avLst/>
          </a:prstGeom>
          <a:noFill/>
          <a:ln w="730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5F3F6FD-6FE8-A38B-7050-4C0518BC374B}"/>
              </a:ext>
            </a:extLst>
          </p:cNvPr>
          <p:cNvCxnSpPr>
            <a:cxnSpLocks/>
          </p:cNvCxnSpPr>
          <p:nvPr/>
        </p:nvCxnSpPr>
        <p:spPr>
          <a:xfrm>
            <a:off x="9577981" y="2056731"/>
            <a:ext cx="0" cy="884583"/>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6CF86F4-0899-6A23-20CA-D861F40AE5B8}"/>
              </a:ext>
            </a:extLst>
          </p:cNvPr>
          <p:cNvSpPr txBox="1"/>
          <p:nvPr/>
        </p:nvSpPr>
        <p:spPr>
          <a:xfrm>
            <a:off x="6415645" y="2941314"/>
            <a:ext cx="5578628" cy="1446550"/>
          </a:xfrm>
          <a:prstGeom prst="rect">
            <a:avLst/>
          </a:prstGeom>
          <a:solidFill>
            <a:schemeClr val="accent2"/>
          </a:solidFill>
          <a:ln w="63500">
            <a:solidFill>
              <a:schemeClr val="tx1"/>
            </a:solidFill>
          </a:ln>
        </p:spPr>
        <p:txBody>
          <a:bodyPr wrap="square" rtlCol="0">
            <a:spAutoFit/>
          </a:bodyPr>
          <a:lstStyle/>
          <a:p>
            <a:r>
              <a:rPr lang="en-US" sz="4400" b="1" dirty="0">
                <a:solidFill>
                  <a:schemeClr val="bg1"/>
                </a:solidFill>
              </a:rPr>
              <a:t>Angiographic studies </a:t>
            </a:r>
          </a:p>
          <a:p>
            <a:r>
              <a:rPr lang="en-US" sz="4400" b="1" dirty="0">
                <a:solidFill>
                  <a:schemeClr val="bg1"/>
                </a:solidFill>
              </a:rPr>
              <a:t>obtained for a core lab</a:t>
            </a:r>
          </a:p>
        </p:txBody>
      </p:sp>
      <p:cxnSp>
        <p:nvCxnSpPr>
          <p:cNvPr id="9" name="Straight Arrow Connector 8">
            <a:extLst>
              <a:ext uri="{FF2B5EF4-FFF2-40B4-BE49-F238E27FC236}">
                <a16:creationId xmlns:a16="http://schemas.microsoft.com/office/drawing/2014/main" id="{D242CBB5-DF9B-CAC5-E9B8-221CBD859DA2}"/>
              </a:ext>
            </a:extLst>
          </p:cNvPr>
          <p:cNvCxnSpPr>
            <a:cxnSpLocks/>
          </p:cNvCxnSpPr>
          <p:nvPr/>
        </p:nvCxnSpPr>
        <p:spPr>
          <a:xfrm flipH="1" flipV="1">
            <a:off x="2854150" y="4511040"/>
            <a:ext cx="894527" cy="982832"/>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CDBF48-F074-7E16-56E4-FB71A0D7E38D}"/>
              </a:ext>
            </a:extLst>
          </p:cNvPr>
          <p:cNvSpPr txBox="1"/>
          <p:nvPr/>
        </p:nvSpPr>
        <p:spPr>
          <a:xfrm>
            <a:off x="187156" y="2632241"/>
            <a:ext cx="5333989" cy="1754326"/>
          </a:xfrm>
          <a:prstGeom prst="rect">
            <a:avLst/>
          </a:prstGeom>
          <a:solidFill>
            <a:schemeClr val="accent1"/>
          </a:solidFill>
          <a:ln w="63500">
            <a:solidFill>
              <a:schemeClr val="tx1"/>
            </a:solidFill>
          </a:ln>
        </p:spPr>
        <p:txBody>
          <a:bodyPr wrap="square" rtlCol="0">
            <a:spAutoFit/>
          </a:bodyPr>
          <a:lstStyle/>
          <a:p>
            <a:r>
              <a:rPr lang="en-US" sz="3600" b="1" dirty="0">
                <a:solidFill>
                  <a:schemeClr val="bg1"/>
                </a:solidFill>
              </a:rPr>
              <a:t>Independent adjudication of limb-specific events available for analysis</a:t>
            </a:r>
          </a:p>
        </p:txBody>
      </p:sp>
    </p:spTree>
    <p:extLst>
      <p:ext uri="{BB962C8B-B14F-4D97-AF65-F5344CB8AC3E}">
        <p14:creationId xmlns:p14="http://schemas.microsoft.com/office/powerpoint/2010/main" val="53610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1222</Words>
  <Application>Microsoft Office PowerPoint</Application>
  <PresentationFormat>Widescreen</PresentationFormat>
  <Paragraphs>279</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VOYAGER-PAD Angiographic Core Lab:   Design and Initial Results</vt:lpstr>
      <vt:lpstr>Disclaimer</vt:lpstr>
      <vt:lpstr>Background</vt:lpstr>
      <vt:lpstr>Background</vt:lpstr>
      <vt:lpstr>PAD Anatomic Classification Systems</vt:lpstr>
      <vt:lpstr>PAD Anatomic Classification Systems</vt:lpstr>
      <vt:lpstr>VOYAGER-PAD Trial Design</vt:lpstr>
      <vt:lpstr>VOYAGER-PAD Trial Design</vt:lpstr>
      <vt:lpstr>VOYAGER-PAD Trial Design</vt:lpstr>
      <vt:lpstr>PowerPoint Presentation</vt:lpstr>
      <vt:lpstr>PowerPoint Presentation</vt:lpstr>
      <vt:lpstr>Baseline Characteristics by Stenosis-Length Severity Score Terciles</vt:lpstr>
      <vt:lpstr>Survival Plot of MALE* by Stenosis-Length Severity Score Terciles</vt:lpstr>
      <vt:lpstr>PowerPoint Presentation</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VOYAGER-PAD Angiographic Core Lab: Design and Initial Results</dc:title>
  <dc:subject/>
  <dc:creator>MedEd On The Go</dc:creator>
  <cp:keywords/>
  <dc:description/>
  <cp:lastModifiedBy>Lindsay Beninati</cp:lastModifiedBy>
  <cp:revision>7</cp:revision>
  <dcterms:created xsi:type="dcterms:W3CDTF">2023-03-05T19:01:37Z</dcterms:created>
  <dcterms:modified xsi:type="dcterms:W3CDTF">2023-04-06T17:49:35Z</dcterms:modified>
  <cp:category/>
</cp:coreProperties>
</file>