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61" r:id="rId4"/>
    <p:sldMasterId id="2147483772" r:id="rId5"/>
    <p:sldMasterId id="2147483777" r:id="rId6"/>
  </p:sldMasterIdLst>
  <p:notesMasterIdLst>
    <p:notesMasterId r:id="rId15"/>
  </p:notesMasterIdLst>
  <p:handoutMasterIdLst>
    <p:handoutMasterId r:id="rId16"/>
  </p:handoutMasterIdLst>
  <p:sldIdLst>
    <p:sldId id="286" r:id="rId7"/>
    <p:sldId id="1558" r:id="rId8"/>
    <p:sldId id="1564" r:id="rId9"/>
    <p:sldId id="1561" r:id="rId10"/>
    <p:sldId id="2141411907" r:id="rId11"/>
    <p:sldId id="2141411908" r:id="rId12"/>
    <p:sldId id="1554" r:id="rId13"/>
    <p:sldId id="2141411909" r:id="rId14"/>
  </p:sldIdLst>
  <p:sldSz cx="9144000" cy="5143500" type="screen16x9"/>
  <p:notesSz cx="6805613" cy="99393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266" userDrawn="1">
          <p15:clr>
            <a:srgbClr val="A4A3A4"/>
          </p15:clr>
        </p15:guide>
        <p15:guide id="2" orient="horz" pos="2482" userDrawn="1">
          <p15:clr>
            <a:srgbClr val="A4A3A4"/>
          </p15:clr>
        </p15:guide>
        <p15:guide id="3" orient="horz" pos="1643" userDrawn="1">
          <p15:clr>
            <a:srgbClr val="A4A3A4"/>
          </p15:clr>
        </p15:guide>
        <p15:guide id="4" pos="318" userDrawn="1">
          <p15:clr>
            <a:srgbClr val="A4A3A4"/>
          </p15:clr>
        </p15:guide>
        <p15:guide id="5" pos="546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A29D60B-01F3-BFD8-4F5B-D579972B0A7C}" name="Pannaux, Matthieu [RNDBE NON-J&amp;J]" initials="PM[NJ" userId="S::MPannaux@its.jnj.com::c3d37376-809b-43e9-a41d-3de7057e8ad1" providerId="AD"/>
  <p188:author id="{B0547538-8B96-6C5E-B990-55466F9A02D9}" name="Rebecca Barraclough" initials="RB" userId="S::rbarraclough@ushealthconnect.com::2fefac7e-c711-47ad-8a3f-c5e62e1ab735" providerId="AD"/>
  <p188:author id="{FF458878-2E58-22D4-2A5B-E20DB4E670C7}" name="Friberg, Michael [ACTGB]" initials="FM[" userId="S::mfriber@its.jnj.com::3710afd5-79df-40c7-9f00-31dbdb6b5f71" providerId="AD"/>
  <p188:author id="{92573795-64B5-7A93-0A86-9E95EFC7CE56}" name="Rofael, Hany [JANUS]" initials="RH[" userId="S::HRofael@its.jnj.com::318e3406-430c-4c2a-a54f-6497b00235af" providerId="AD"/>
  <p188:author id="{C92A0997-F0DE-AA2A-A861-1356B4E0A06D}" name="Escobar Restrepo, Juan Miguel [ACTCH]" initials="ERJM[" userId="S::JEscoba4@its.jnj.com::4d82b993-9204-4ed3-bf78-96175a9ef5fa" providerId="AD"/>
  <p188:author id="{33937397-50AD-5201-479B-94546D607515}" name="Du Roure, Camille [ACTCH]" initials="DRC[" userId="S::cduroure@its.jnj.com::f44ccdb1-b4ce-4d22-98d5-253806d51acd" providerId="AD"/>
  <p188:author id="{9DE517AE-287E-0F57-D099-8322E5C2E626}" name="Laura Corbett" initials="LC" userId="Laura Corbett" providerId="None"/>
  <p188:author id="{5BEC31B3-63B5-F7FC-9F13-E65A77CA3335}" name="Hauser, Jakob [ACTCH]" initials="JH" userId="S::JHauser4@its.jnj.com::0d585d61-c6ed-40e1-8ae5-52fba5a4b939" providerId="AD"/>
  <p188:author id="{CFD8A9CE-8F75-ED73-64AC-7E0A06BFECF6}" name="Macdonald madeux, Gwen [ACTCH]" initials="MmG[" userId="S::GMacDon7@its.jnj.com::d1b4a489-b41d-4b0e-bd13-22fc1e5deb8e" providerId="AD"/>
  <p188:author id="{AC6BFFD1-B1CE-2067-391F-B6945C350FC4}" name="Kate Horne" initials="KH" userId="S::kate.horne@NSPM.COM::ccaac6d1-cb67-42c1-b386-e5434525f40c" providerId="AD"/>
  <p188:author id="{9C6128DB-712A-9D29-5E07-34A62F63F86F}" name="Kate Horne" initials="KH" userId="Kate Horne" providerId="None"/>
  <p188:author id="{2070A0E1-EA6A-886A-0660-8321709AEF0B}" name="Anna Chapman-Barnes" initials="ACB" userId="Anna Chapman-Barnes" providerId="None"/>
  <p188:author id="{3301A1E6-A92A-52DD-8677-4DB4C3D80452}" name="Bosset, Sophie [ACTCH]" initials="BS[" userId="S::sbosset@its.jnj.com::08f84a94-56af-4f34-8992-cefff5556178" providerId="AD"/>
  <p188:author id="{51C56BFE-40EA-2A64-FEC0-11DC6E9DAFF3}" name="Senatore, Assunta [ACTCH]" initials="SA[" userId="S::ASenato1@its.jnj.com::8a0fef69-881d-4ed7-bfea-60d966f07c9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75BC"/>
    <a:srgbClr val="642F92"/>
    <a:srgbClr val="2CACAF"/>
    <a:srgbClr val="D68040"/>
    <a:srgbClr val="FFFFFF"/>
    <a:srgbClr val="888B8D"/>
    <a:srgbClr val="F2F2F2"/>
    <a:srgbClr val="CFD0D1"/>
    <a:srgbClr val="CCE4F7"/>
    <a:srgbClr val="6C3A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3197" autoAdjust="0"/>
  </p:normalViewPr>
  <p:slideViewPr>
    <p:cSldViewPr snapToGrid="0" showGuides="1">
      <p:cViewPr varScale="1">
        <p:scale>
          <a:sx n="82" d="100"/>
          <a:sy n="82" d="100"/>
        </p:scale>
        <p:origin x="820" y="56"/>
      </p:cViewPr>
      <p:guideLst>
        <p:guide pos="3266"/>
        <p:guide orient="horz" pos="2482"/>
        <p:guide orient="horz" pos="1643"/>
        <p:guide pos="318"/>
        <p:guide pos="546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6" d="100"/>
          <a:sy n="66" d="100"/>
        </p:scale>
        <p:origin x="0" y="0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rgbClr val="2CACAF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7.3008771975209214E-3"/>
                  <c:y val="0.2677680886530529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71A-4621-9D31-F924BF2E45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both"/>
            <c:errValType val="cust"/>
            <c:noEndCap val="0"/>
            <c:plus>
              <c:numRef>
                <c:f>Sheet1!$B$6</c:f>
                <c:numCache>
                  <c:formatCode>General</c:formatCode>
                  <c:ptCount val="1"/>
                  <c:pt idx="0">
                    <c:v>5</c:v>
                  </c:pt>
                </c:numCache>
              </c:numRef>
            </c:plus>
            <c:minus>
              <c:numRef>
                <c:f>Sheet1!$B$7</c:f>
                <c:numCache>
                  <c:formatCode>General</c:formatCode>
                  <c:ptCount val="1"/>
                  <c:pt idx="0">
                    <c:v>5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-45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D9-4C50-840F-05596E47CC8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642F9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0.1757527669656019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71A-4621-9D31-F924BF2E45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both"/>
            <c:errValType val="cust"/>
            <c:noEndCap val="0"/>
            <c:plus>
              <c:numRef>
                <c:f>Sheet1!$C$6</c:f>
                <c:numCache>
                  <c:formatCode>General</c:formatCode>
                  <c:ptCount val="1"/>
                  <c:pt idx="0">
                    <c:v>8</c:v>
                  </c:pt>
                </c:numCache>
              </c:numRef>
            </c:plus>
            <c:minus>
              <c:numRef>
                <c:f>Sheet1!$C$7</c:f>
                <c:numCache>
                  <c:formatCode>General</c:formatCode>
                  <c:ptCount val="1"/>
                  <c:pt idx="0">
                    <c:v>10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-23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FD9-4C50-840F-05596E47CC8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50"/>
        <c:axId val="1975423903"/>
        <c:axId val="1975416831"/>
      </c:barChart>
      <c:catAx>
        <c:axId val="1975423903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975416831"/>
        <c:crosses val="autoZero"/>
        <c:auto val="1"/>
        <c:lblAlgn val="ctr"/>
        <c:lblOffset val="100"/>
        <c:noMultiLvlLbl val="0"/>
      </c:catAx>
      <c:valAx>
        <c:axId val="19754168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542390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MTFDC T</c:v>
                </c:pt>
              </c:strCache>
            </c:strRef>
          </c:tx>
          <c:spPr>
            <a:solidFill>
              <a:srgbClr val="2CACAF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6.7362493187640505E-17"/>
                  <c:y val="0.2457308827607853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1EB-4CF5-9422-8A2BFE75BE3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both"/>
            <c:errValType val="cust"/>
            <c:noEndCap val="0"/>
            <c:plus>
              <c:numRef>
                <c:f>Sheet1!$B$5</c:f>
                <c:numCache>
                  <c:formatCode>General</c:formatCode>
                  <c:ptCount val="1"/>
                  <c:pt idx="0">
                    <c:v>4</c:v>
                  </c:pt>
                </c:numCache>
              </c:numRef>
            </c:plus>
            <c:minus>
              <c:numRef>
                <c:f>Sheet1!$B$6</c:f>
                <c:numCache>
                  <c:formatCode>General</c:formatCode>
                  <c:ptCount val="1"/>
                  <c:pt idx="0">
                    <c:v>4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-44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1EB-4CF5-9422-8A2BFE75BE3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Tad</c:v>
                </c:pt>
              </c:strCache>
            </c:strRef>
          </c:tx>
          <c:spPr>
            <a:solidFill>
              <a:srgbClr val="D6804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3.6743602562678223E-3"/>
                  <c:y val="0.658013557121143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0082537125504574E-2"/>
                      <c:h val="0.3309721956473600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71EB-4CF5-9422-8A2BFE75BE3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both"/>
            <c:errValType val="cust"/>
            <c:noEndCap val="0"/>
            <c:plus>
              <c:numRef>
                <c:f>Sheet1!$C$6</c:f>
                <c:numCache>
                  <c:formatCode>General</c:formatCode>
                  <c:ptCount val="1"/>
                  <c:pt idx="0">
                    <c:v>6</c:v>
                  </c:pt>
                </c:numCache>
              </c:numRef>
            </c:plus>
            <c:minus>
              <c:numRef>
                <c:f>Sheet1!$C$6</c:f>
                <c:numCache>
                  <c:formatCode>General</c:formatCode>
                  <c:ptCount val="1"/>
                  <c:pt idx="0">
                    <c:v>6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-22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1EB-4CF5-9422-8A2BFE75BE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50"/>
        <c:axId val="1906937647"/>
        <c:axId val="1906922671"/>
      </c:barChart>
      <c:catAx>
        <c:axId val="1906937647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906922671"/>
        <c:crosses val="autoZero"/>
        <c:auto val="1"/>
        <c:lblAlgn val="ctr"/>
        <c:lblOffset val="100"/>
        <c:noMultiLvlLbl val="0"/>
      </c:catAx>
      <c:valAx>
        <c:axId val="19069226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069376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2CACAF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0.1692812747907631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355-448B-A5FF-3F0B4D9796D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plus"/>
            <c:errValType val="cust"/>
            <c:noEndCap val="0"/>
            <c:plus>
              <c:numRef>
                <c:f>Sheet1!$B$4</c:f>
                <c:numCache>
                  <c:formatCode>General</c:formatCode>
                  <c:ptCount val="1"/>
                  <c:pt idx="0">
                    <c:v>8.41</c:v>
                  </c:pt>
                </c:numCache>
              </c:numRef>
            </c:plus>
            <c:minus>
              <c:numRef>
                <c:f>Sheet1!$B$4</c:f>
                <c:numCache>
                  <c:formatCode>General</c:formatCode>
                  <c:ptCount val="1"/>
                  <c:pt idx="0">
                    <c:v>8.41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43.4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E2-4C42-938E-3BD8252D5EE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D6804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7.3487205125356446E-3"/>
                  <c:y val="0.1095284675895368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355-448B-A5FF-3F0B4D9796D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plus"/>
            <c:errValType val="cust"/>
            <c:noEndCap val="0"/>
            <c:plus>
              <c:numRef>
                <c:f>Sheet1!$C$4</c:f>
                <c:numCache>
                  <c:formatCode>General</c:formatCode>
                  <c:ptCount val="1"/>
                  <c:pt idx="0">
                    <c:v>6.79</c:v>
                  </c:pt>
                </c:numCache>
              </c:numRef>
            </c:plus>
            <c:minus>
              <c:numRef>
                <c:f>Sheet1!$C$4</c:f>
                <c:numCache>
                  <c:formatCode>General</c:formatCode>
                  <c:ptCount val="1"/>
                  <c:pt idx="0">
                    <c:v>6.79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15.9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DE2-4C42-938E-3BD8252D5E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50"/>
        <c:axId val="1906937647"/>
        <c:axId val="1906922671"/>
      </c:barChart>
      <c:catAx>
        <c:axId val="1906937647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906922671"/>
        <c:crosses val="autoZero"/>
        <c:auto val="1"/>
        <c:lblAlgn val="ctr"/>
        <c:lblOffset val="100"/>
        <c:noMultiLvlLbl val="0"/>
      </c:catAx>
      <c:valAx>
        <c:axId val="1906922671"/>
        <c:scaling>
          <c:orientation val="minMax"/>
          <c:max val="6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069376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2CACAF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6504385987604607E-3"/>
                  <c:y val="0.2185861948188186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E1C-4E41-B8EA-2176DCDD22D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plus"/>
            <c:errValType val="cust"/>
            <c:noEndCap val="0"/>
            <c:plus>
              <c:numRef>
                <c:f>Sheet1!$B$4</c:f>
                <c:numCache>
                  <c:formatCode>General</c:formatCode>
                  <c:ptCount val="1"/>
                  <c:pt idx="0">
                    <c:v>10.55</c:v>
                  </c:pt>
                </c:numCache>
              </c:numRef>
            </c:plus>
            <c:minus>
              <c:numRef>
                <c:f>Sheet1!$B$4</c:f>
                <c:numCache>
                  <c:formatCode>General</c:formatCode>
                  <c:ptCount val="1"/>
                  <c:pt idx="0">
                    <c:v>10.55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52.9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D9-4C50-840F-05596E47CC8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642F9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7.3008771975209214E-3"/>
                  <c:y val="0.21312153994834815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1C-4E41-B8EA-2176DCDD22D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plus"/>
            <c:errValType val="cust"/>
            <c:noEndCap val="0"/>
            <c:plus>
              <c:numRef>
                <c:f>Sheet1!$C$4</c:f>
                <c:numCache>
                  <c:formatCode>General</c:formatCode>
                  <c:ptCount val="1"/>
                  <c:pt idx="0">
                    <c:v>11.9</c:v>
                  </c:pt>
                </c:numCache>
              </c:numRef>
            </c:plus>
            <c:minus>
              <c:numRef>
                <c:f>Sheet1!$C$4</c:f>
                <c:numCache>
                  <c:formatCode>General</c:formatCode>
                  <c:ptCount val="1"/>
                  <c:pt idx="0">
                    <c:v>11.9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0.0</c:formatCode>
                <c:ptCount val="1"/>
                <c:pt idx="0">
                  <c:v>38.5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FD9-4C50-840F-05596E47CC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50"/>
        <c:axId val="1975423903"/>
        <c:axId val="1975416831"/>
      </c:barChart>
      <c:catAx>
        <c:axId val="1975423903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975416831"/>
        <c:crosses val="autoZero"/>
        <c:auto val="1"/>
        <c:lblAlgn val="ctr"/>
        <c:lblOffset val="100"/>
        <c:noMultiLvlLbl val="0"/>
      </c:catAx>
      <c:valAx>
        <c:axId val="19754168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542390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>
              <a:latin typeface="Verdana" panose="020B0604030504040204" pitchFamily="34" charset="0"/>
            </a:endParaRPr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45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>
              <a:latin typeface="Verdana" panose="020B0604030504040204" pitchFamily="34" charset="0"/>
            </a:endParaRPr>
          </a:p>
        </p:txBody>
      </p:sp>
      <p:sp>
        <p:nvSpPr>
          <p:cNvPr id="2099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>
              <a:latin typeface="Verdana" panose="020B0604030504040204" pitchFamily="34" charset="0"/>
            </a:endParaRPr>
          </a:p>
        </p:txBody>
      </p:sp>
      <p:sp>
        <p:nvSpPr>
          <p:cNvPr id="2099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450" y="9440863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212DB8B5-E6C9-4AB9-9605-9E23714DF384}" type="slidenum">
              <a:rPr lang="en-GB">
                <a:latin typeface="Verdana" panose="020B0604030504040204" pitchFamily="34" charset="0"/>
              </a:rPr>
              <a:pPr/>
              <a:t>‹#›</a:t>
            </a:fld>
            <a:endParaRPr lang="en-GB"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Verdana" panose="020B0604030504040204" pitchFamily="34" charset="0"/>
              </a:defRPr>
            </a:lvl1pPr>
          </a:lstStyle>
          <a:p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45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Verdana" panose="020B0604030504040204" pitchFamily="34" charset="0"/>
              </a:defRPr>
            </a:lvl1pPr>
          </a:lstStyle>
          <a:p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663" y="746125"/>
            <a:ext cx="6621462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3537" cy="447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Verdana" panose="020B0604030504040204" pitchFamily="34" charset="0"/>
              </a:defRPr>
            </a:lvl1pPr>
          </a:lstStyle>
          <a:p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450" y="9440863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Verdana" panose="020B0604030504040204" pitchFamily="34" charset="0"/>
              </a:defRPr>
            </a:lvl1pPr>
          </a:lstStyle>
          <a:p>
            <a:fld id="{4A0557AD-6BA3-4C82-8D43-84C68D0BD5D9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anose="020B0604030504040204" pitchFamily="34" charset="0"/>
        <a:ea typeface="MS PGothic" pitchFamily="34" charset="-128"/>
        <a:cs typeface="MS PGothic" pitchFamily="34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anose="020B0604030504040204" pitchFamily="34" charset="0"/>
        <a:ea typeface="MS PGothic" pitchFamily="34" charset="-128"/>
        <a:cs typeface="MS PGothic" pitchFamily="34" charset="-128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anose="020B0604030504040204" pitchFamily="34" charset="0"/>
        <a:ea typeface="MS PGothic" pitchFamily="34" charset="-128"/>
        <a:cs typeface="MS PGothic" pitchFamily="34" charset="-128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anose="020B0604030504040204" pitchFamily="34" charset="0"/>
        <a:ea typeface="MS PGothic" pitchFamily="34" charset="-128"/>
        <a:cs typeface="MS PGothic" pitchFamily="34" charset="-128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anose="020B0604030504040204" pitchFamily="34" charset="0"/>
        <a:ea typeface="MS PGothic" pitchFamily="34" charset="-128"/>
        <a:cs typeface="MS PGothic" pitchFamily="34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0557AD-6BA3-4C82-8D43-84C68D0BD5D9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46031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0557AD-6BA3-4C82-8D43-84C68D0BD5D9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59865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0557AD-6BA3-4C82-8D43-84C68D0BD5D9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1055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0557AD-6BA3-4C82-8D43-84C68D0BD5D9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42379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0557AD-6BA3-4C82-8D43-84C68D0BD5D9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4749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3128963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2400">
              <a:solidFill>
                <a:srgbClr val="FFFFFF"/>
              </a:solidFill>
              <a:latin typeface="Verdana" panose="020B0604030504040204" pitchFamily="34" charset="0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3126581"/>
            <a:ext cx="9144000" cy="191452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2400">
              <a:solidFill>
                <a:srgbClr val="FFFFFF"/>
              </a:solidFill>
              <a:latin typeface="Verdana" panose="020B0604030504040204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 userDrawn="1"/>
        </p:nvSpPr>
        <p:spPr bwMode="auto">
          <a:xfrm>
            <a:off x="0" y="4879182"/>
            <a:ext cx="9144000" cy="273844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solidFill>
                <a:srgbClr val="FFFFFF"/>
              </a:solidFill>
              <a:latin typeface="Verdana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647701"/>
            <a:ext cx="7772400" cy="1468042"/>
          </a:xfrm>
        </p:spPr>
        <p:txBody>
          <a:bodyPr anchor="t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318510"/>
            <a:ext cx="7838440" cy="91059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37B090D5-432A-4D26-9DCB-8B6B74482D4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2851784"/>
            <a:ext cx="9144000" cy="273844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solidFill>
                <a:srgbClr val="FFFFFF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14325" y="4454844"/>
            <a:ext cx="2133600" cy="273844"/>
          </a:xfrm>
          <a:prstGeom prst="rect">
            <a:avLst/>
          </a:prstGeom>
        </p:spPr>
        <p:txBody>
          <a:bodyPr/>
          <a:lstStyle/>
          <a:p>
            <a:pPr defTabSz="685800">
              <a:defRPr/>
            </a:pPr>
            <a:fld id="{9CFF3833-3D33-4409-9B96-4E703614A386}" type="datetimeFigureOut">
              <a:rPr lang="en-US" sz="1800" smtClean="0">
                <a:solidFill>
                  <a:srgbClr val="5F5F5F"/>
                </a:solidFill>
              </a:rPr>
              <a:pPr defTabSz="685800">
                <a:defRPr/>
              </a:pPr>
              <a:t>4/6/2023</a:t>
            </a:fld>
            <a:endParaRPr lang="en-GB" sz="1800">
              <a:solidFill>
                <a:srgbClr val="5F5F5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defTabSz="685800">
              <a:defRPr/>
            </a:pPr>
            <a:endParaRPr lang="en-GB" sz="825" b="1">
              <a:solidFill>
                <a:srgbClr val="004785"/>
              </a:solidFill>
              <a:latin typeface="Calibri" pitchFamily="34" charset="0"/>
              <a:ea typeface="MS PGothic" pitchFamily="34" charset="-12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defTabSz="685800">
              <a:defRPr/>
            </a:pPr>
            <a:fld id="{141945D8-3F61-4F85-8283-2597F7F35B98}" type="slidenum">
              <a:rPr lang="en-GB" sz="825" b="1" smtClean="0">
                <a:solidFill>
                  <a:srgbClr val="004785"/>
                </a:solidFill>
              </a:rPr>
              <a:pPr algn="r" defTabSz="685800">
                <a:defRPr/>
              </a:pPr>
              <a:t>‹#›</a:t>
            </a:fld>
            <a:endParaRPr lang="en-GB" sz="825" b="1">
              <a:solidFill>
                <a:srgbClr val="0047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3445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3128963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3126581"/>
            <a:ext cx="9144000" cy="1914525"/>
          </a:xfrm>
          <a:prstGeom prst="rect">
            <a:avLst/>
          </a:prstGeom>
          <a:solidFill>
            <a:srgbClr val="C8C8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Rectangle 4"/>
          <p:cNvSpPr>
            <a:spLocks noChangeArrowheads="1"/>
          </p:cNvSpPr>
          <p:nvPr userDrawn="1"/>
        </p:nvSpPr>
        <p:spPr bwMode="auto">
          <a:xfrm>
            <a:off x="0" y="4879182"/>
            <a:ext cx="9144000" cy="273844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itchFamily="34" charset="0"/>
              <a:ea typeface="MS PGothic" pitchFamily="34" charset="-128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13223"/>
            <a:ext cx="7772400" cy="1102519"/>
          </a:xfrm>
        </p:spPr>
        <p:txBody>
          <a:bodyPr>
            <a:normAutofit/>
          </a:bodyPr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318510"/>
            <a:ext cx="7838440" cy="91059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1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91539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14325" y="4454844"/>
            <a:ext cx="2133600" cy="273844"/>
          </a:xfrm>
          <a:prstGeom prst="rect">
            <a:avLst/>
          </a:prstGeom>
        </p:spPr>
        <p:txBody>
          <a:bodyPr/>
          <a:lstStyle/>
          <a:p>
            <a:pPr defTabSz="685800">
              <a:defRPr/>
            </a:pPr>
            <a:fld id="{9CFF3833-3D33-4409-9B96-4E703614A386}" type="datetimeFigureOut">
              <a:rPr lang="en-US" sz="1800" smtClean="0">
                <a:solidFill>
                  <a:srgbClr val="5F5F5F"/>
                </a:solidFill>
              </a:rPr>
              <a:pPr defTabSz="685800">
                <a:defRPr/>
              </a:pPr>
              <a:t>4/6/2023</a:t>
            </a:fld>
            <a:endParaRPr lang="en-GB" sz="1800">
              <a:solidFill>
                <a:srgbClr val="5F5F5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141945D8-3F61-4F85-8283-2597F7F35B98}" type="slidenum">
              <a:rPr lang="en-GB" smtClean="0"/>
              <a:pPr defTabSz="685800"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18820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14325" y="4454844"/>
            <a:ext cx="2133600" cy="273844"/>
          </a:xfrm>
          <a:prstGeom prst="rect">
            <a:avLst/>
          </a:prstGeom>
        </p:spPr>
        <p:txBody>
          <a:bodyPr/>
          <a:lstStyle/>
          <a:p>
            <a:pPr defTabSz="685800">
              <a:defRPr/>
            </a:pPr>
            <a:fld id="{9CFF3833-3D33-4409-9B96-4E703614A386}" type="datetimeFigureOut">
              <a:rPr lang="en-US" sz="1800" smtClean="0">
                <a:solidFill>
                  <a:srgbClr val="5F5F5F"/>
                </a:solidFill>
              </a:rPr>
              <a:pPr defTabSz="685800">
                <a:defRPr/>
              </a:pPr>
              <a:t>4/6/2023</a:t>
            </a:fld>
            <a:endParaRPr lang="en-GB" sz="1800">
              <a:solidFill>
                <a:srgbClr val="5F5F5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141945D8-3F61-4F85-8283-2597F7F35B98}" type="slidenum">
              <a:rPr lang="en-GB" smtClean="0"/>
              <a:pPr defTabSz="685800"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6654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3"/>
            <a:ext cx="9144000" cy="3128963"/>
          </a:xfrm>
          <a:prstGeom prst="rect">
            <a:avLst/>
          </a:prstGeom>
          <a:solidFill>
            <a:srgbClr val="006F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3126583"/>
            <a:ext cx="9144000" cy="1914525"/>
          </a:xfrm>
          <a:prstGeom prst="rect">
            <a:avLst/>
          </a:prstGeom>
          <a:solidFill>
            <a:srgbClr val="C8C8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9" name="Rectangle 4"/>
          <p:cNvSpPr>
            <a:spLocks noChangeArrowheads="1"/>
          </p:cNvSpPr>
          <p:nvPr userDrawn="1"/>
        </p:nvSpPr>
        <p:spPr bwMode="auto">
          <a:xfrm>
            <a:off x="0" y="4879183"/>
            <a:ext cx="9144000" cy="273844"/>
          </a:xfrm>
          <a:prstGeom prst="rect">
            <a:avLst/>
          </a:prstGeom>
          <a:solidFill>
            <a:srgbClr val="006F44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13225"/>
            <a:ext cx="7772400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318510"/>
            <a:ext cx="7838440" cy="91059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950" b="1">
                <a:solidFill>
                  <a:schemeClr val="tx1"/>
                </a:solidFill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26321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1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00152"/>
            <a:ext cx="8229600" cy="3394472"/>
          </a:xfrm>
          <a:prstGeom prst="rect">
            <a:avLst/>
          </a:prstGeom>
        </p:spPr>
        <p:txBody>
          <a:bodyPr/>
          <a:lstStyle>
            <a:lvl1pPr>
              <a:defRPr sz="1950" baseline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</a:defRPr>
            </a:lvl1pPr>
            <a:lvl2pPr>
              <a:defRPr sz="1650">
                <a:solidFill>
                  <a:schemeClr val="tx1">
                    <a:lumMod val="75000"/>
                  </a:schemeClr>
                </a:solidFill>
                <a:latin typeface="+mn-lt"/>
              </a:defRPr>
            </a:lvl2pPr>
            <a:lvl3pPr>
              <a:defRPr sz="160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24728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892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4325" y="4889661"/>
            <a:ext cx="2895600" cy="273844"/>
          </a:xfrm>
        </p:spPr>
        <p:txBody>
          <a:bodyPr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3233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2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2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4325" y="4889661"/>
            <a:ext cx="2895600" cy="273844"/>
          </a:xfrm>
        </p:spPr>
        <p:txBody>
          <a:bodyPr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42056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30C12-2DCC-4B0C-BAC0-EB6AA5C99E0D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ubtitle 2"/>
          <p:cNvSpPr>
            <a:spLocks noGrp="1"/>
          </p:cNvSpPr>
          <p:nvPr>
            <p:ph type="subTitle" idx="14"/>
          </p:nvPr>
        </p:nvSpPr>
        <p:spPr>
          <a:xfrm>
            <a:off x="649289" y="882001"/>
            <a:ext cx="6370984" cy="265714"/>
          </a:xfrm>
        </p:spPr>
        <p:txBody>
          <a:bodyPr vert="horz" lIns="0" tIns="0" rIns="0" bIns="0" rtlCol="0" anchor="t" anchorCtr="0">
            <a:spAutoFit/>
          </a:bodyPr>
          <a:lstStyle>
            <a:lvl1pPr>
              <a:defRPr lang="de-CH" sz="1600" dirty="0">
                <a:solidFill>
                  <a:schemeClr val="tx1"/>
                </a:solidFill>
              </a:defRPr>
            </a:lvl1pPr>
          </a:lstStyle>
          <a:p>
            <a:pPr lvl="0">
              <a:lnSpc>
                <a:spcPts val="2160"/>
              </a:lnSpc>
              <a:spcAft>
                <a:spcPts val="0"/>
              </a:spcAft>
            </a:pPr>
            <a:r>
              <a:rPr lang="en-GB"/>
              <a:t>Click to edit Master subtitle style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5"/>
          </p:nvPr>
        </p:nvSpPr>
        <p:spPr>
          <a:xfrm>
            <a:off x="648000" y="1419226"/>
            <a:ext cx="7092352" cy="3024734"/>
          </a:xfrm>
        </p:spPr>
        <p:txBody>
          <a:bodyPr/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08956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799" y="1200151"/>
            <a:ext cx="8534399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B5F3D356-616F-4676-ABCC-A83BC70E3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9E78DC4-2478-4AC3-9E83-618915D849C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04800" y="4879181"/>
            <a:ext cx="8534398" cy="266700"/>
          </a:xfrm>
        </p:spPr>
        <p:txBody>
          <a:bodyPr vert="horz" lIns="91440" tIns="45720" rIns="91440" bIns="18000" rtlCol="0" anchor="b"/>
          <a:lstStyle>
            <a:lvl1pPr marL="0" indent="0">
              <a:buNone/>
              <a:defRPr lang="en-GB" sz="700" dirty="0">
                <a:ea typeface="Verdana" panose="020B0604030504040204" pitchFamily="34" charset="0"/>
              </a:defRPr>
            </a:lvl1pPr>
          </a:lstStyle>
          <a:p>
            <a:pPr lvl="0" eaLnBrk="0" hangingPunct="0">
              <a:spcBef>
                <a:spcPct val="0"/>
              </a:spcBef>
              <a:spcAft>
                <a:spcPct val="0"/>
              </a:spcAft>
            </a:pPr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3305176"/>
            <a:ext cx="7772400" cy="1021556"/>
          </a:xfrm>
        </p:spPr>
        <p:txBody>
          <a:bodyPr anchor="t">
            <a:normAutofit/>
          </a:bodyPr>
          <a:lstStyle>
            <a:lvl1pPr algn="l">
              <a:defRPr sz="28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3200" b="1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9BB75B82-7845-4C25-979C-51B66E5849B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4800" y="4879181"/>
            <a:ext cx="8534398" cy="266700"/>
          </a:xfrm>
        </p:spPr>
        <p:txBody>
          <a:bodyPr vert="horz" lIns="91440" tIns="45720" rIns="91440" bIns="18000" rtlCol="0" anchor="b"/>
          <a:lstStyle>
            <a:lvl1pPr marL="0" indent="0">
              <a:buNone/>
              <a:defRPr lang="en-GB" sz="700" dirty="0">
                <a:ea typeface="Verdana" panose="020B0604030504040204" pitchFamily="34" charset="0"/>
              </a:defRPr>
            </a:lvl1pPr>
          </a:lstStyle>
          <a:p>
            <a:pPr lvl="0" eaLnBrk="0" hangingPunct="0">
              <a:spcBef>
                <a:spcPct val="0"/>
              </a:spcBef>
              <a:spcAft>
                <a:spcPct val="0"/>
              </a:spcAft>
            </a:pPr>
            <a:r>
              <a:rPr lang="en-US"/>
              <a:t>Footer</a:t>
            </a:r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83369A9B-5E32-4D36-A14D-BA8ABA6BFF7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4800" y="4879181"/>
            <a:ext cx="8534398" cy="266700"/>
          </a:xfrm>
        </p:spPr>
        <p:txBody>
          <a:bodyPr vert="horz" lIns="91440" tIns="45720" rIns="91440" bIns="18000" rtlCol="0" anchor="b"/>
          <a:lstStyle>
            <a:lvl1pPr marL="0" indent="0">
              <a:buNone/>
              <a:defRPr lang="en-GB" sz="700" dirty="0">
                <a:ea typeface="Verdana" panose="020B0604030504040204" pitchFamily="34" charset="0"/>
              </a:defRPr>
            </a:lvl1pPr>
          </a:lstStyle>
          <a:p>
            <a:pPr lvl="0" eaLnBrk="0" hangingPunct="0">
              <a:spcBef>
                <a:spcPct val="0"/>
              </a:spcBef>
              <a:spcAft>
                <a:spcPct val="0"/>
              </a:spcAft>
            </a:pPr>
            <a:r>
              <a:rPr lang="en-US"/>
              <a:t>Footer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328EA815-24D1-4D7C-8472-F6C70B75AF1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4800" y="4879181"/>
            <a:ext cx="8534398" cy="266700"/>
          </a:xfrm>
        </p:spPr>
        <p:txBody>
          <a:bodyPr vert="horz" lIns="91440" tIns="45720" rIns="91440" bIns="18000" rtlCol="0" anchor="b"/>
          <a:lstStyle>
            <a:lvl1pPr marL="0" indent="0">
              <a:buNone/>
              <a:defRPr lang="en-GB" sz="700" dirty="0">
                <a:ea typeface="Verdana" panose="020B0604030504040204" pitchFamily="34" charset="0"/>
              </a:defRPr>
            </a:lvl1pPr>
          </a:lstStyle>
          <a:p>
            <a:pPr lvl="0" eaLnBrk="0" hangingPunct="0">
              <a:spcBef>
                <a:spcPct val="0"/>
              </a:spcBef>
              <a:spcAft>
                <a:spcPct val="0"/>
              </a:spcAft>
            </a:pPr>
            <a:r>
              <a:rPr lang="en-US"/>
              <a:t>Footer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65ADB16D-F33A-4A0E-98D9-CB5148B388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4800" y="4879181"/>
            <a:ext cx="8534398" cy="266700"/>
          </a:xfrm>
        </p:spPr>
        <p:txBody>
          <a:bodyPr vert="horz" lIns="91440" tIns="45720" rIns="91440" bIns="18000" rtlCol="0" anchor="b"/>
          <a:lstStyle>
            <a:lvl1pPr marL="0" indent="0">
              <a:buNone/>
              <a:defRPr lang="en-GB" sz="700" dirty="0">
                <a:ea typeface="Verdana" panose="020B0604030504040204" pitchFamily="34" charset="0"/>
              </a:defRPr>
            </a:lvl1pPr>
          </a:lstStyle>
          <a:p>
            <a:pPr lvl="0" eaLnBrk="0" hangingPunct="0">
              <a:spcBef>
                <a:spcPct val="0"/>
              </a:spcBef>
              <a:spcAft>
                <a:spcPct val="0"/>
              </a:spcAft>
            </a:pPr>
            <a:r>
              <a:rPr lang="en-US"/>
              <a:t>Footer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073B243B-5EB1-4B00-9B4E-74F243B67B7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4800" y="4879181"/>
            <a:ext cx="8534398" cy="266700"/>
          </a:xfrm>
        </p:spPr>
        <p:txBody>
          <a:bodyPr vert="horz" lIns="91440" tIns="45720" rIns="91440" bIns="18000" rtlCol="0" anchor="b"/>
          <a:lstStyle>
            <a:lvl1pPr marL="0" indent="0">
              <a:buNone/>
              <a:defRPr lang="en-GB" sz="700" dirty="0">
                <a:ea typeface="Verdana" panose="020B0604030504040204" pitchFamily="34" charset="0"/>
              </a:defRPr>
            </a:lvl1pPr>
          </a:lstStyle>
          <a:p>
            <a:pPr lvl="0" eaLnBrk="0" hangingPunct="0">
              <a:spcBef>
                <a:spcPct val="0"/>
              </a:spcBef>
              <a:spcAft>
                <a:spcPct val="0"/>
              </a:spcAft>
            </a:pPr>
            <a:r>
              <a:rPr lang="en-US"/>
              <a:t>Footer</a:t>
            </a:r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F725204B-5790-4892-9C33-4395CE14817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4800" y="4879181"/>
            <a:ext cx="8534398" cy="266700"/>
          </a:xfrm>
        </p:spPr>
        <p:txBody>
          <a:bodyPr vert="horz" lIns="91440" tIns="45720" rIns="91440" bIns="18000" rtlCol="0" anchor="b"/>
          <a:lstStyle>
            <a:lvl1pPr marL="0" indent="0">
              <a:buNone/>
              <a:defRPr lang="en-GB" sz="700" dirty="0">
                <a:ea typeface="Verdana" panose="020B0604030504040204" pitchFamily="34" charset="0"/>
              </a:defRPr>
            </a:lvl1pPr>
          </a:lstStyle>
          <a:p>
            <a:pPr lvl="0" eaLnBrk="0" hangingPunct="0">
              <a:spcBef>
                <a:spcPct val="0"/>
              </a:spcBef>
              <a:spcAft>
                <a:spcPct val="0"/>
              </a:spcAft>
            </a:pPr>
            <a:r>
              <a:rPr lang="en-US"/>
              <a:t>Footer</a:t>
            </a:r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28086DAA-942A-4C01-B31D-CA7E752A8FF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4800" y="4879181"/>
            <a:ext cx="8534398" cy="266700"/>
          </a:xfrm>
        </p:spPr>
        <p:txBody>
          <a:bodyPr vert="horz" lIns="91440" tIns="45720" rIns="91440" bIns="18000" rtlCol="0" anchor="b"/>
          <a:lstStyle>
            <a:lvl1pPr marL="0" indent="0">
              <a:buNone/>
              <a:defRPr lang="en-GB" sz="700" dirty="0">
                <a:ea typeface="Verdana" panose="020B0604030504040204" pitchFamily="34" charset="0"/>
              </a:defRPr>
            </a:lvl1pPr>
          </a:lstStyle>
          <a:p>
            <a:pPr lvl="0" eaLnBrk="0" hangingPunct="0">
              <a:spcBef>
                <a:spcPct val="0"/>
              </a:spcBef>
              <a:spcAft>
                <a:spcPct val="0"/>
              </a:spcAft>
            </a:pPr>
            <a:r>
              <a:rPr lang="en-US"/>
              <a:t>Footer</a:t>
            </a:r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874419"/>
            <a:ext cx="9144000" cy="27384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2400">
              <a:solidFill>
                <a:srgbClr val="FFFFFF"/>
              </a:solidFill>
              <a:latin typeface="Verdana" panose="020B060403050404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"/>
            <a:ext cx="9144000" cy="907256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2400">
              <a:solidFill>
                <a:srgbClr val="FFFFFF"/>
              </a:solidFill>
              <a:latin typeface="Verdana" panose="020B060403050404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894160"/>
            <a:ext cx="9144000" cy="8096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2400">
              <a:solidFill>
                <a:srgbClr val="FFFFFF"/>
              </a:solidFill>
              <a:latin typeface="Verdana" panose="020B060403050404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9050"/>
            <a:ext cx="85344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>
          <a:xfrm>
            <a:off x="304800" y="1200151"/>
            <a:ext cx="85344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4CF209-148B-4EA7-B13F-621121A006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4800" y="4876801"/>
            <a:ext cx="8534400" cy="274637"/>
          </a:xfrm>
          <a:prstGeom prst="rect">
            <a:avLst/>
          </a:prstGeom>
        </p:spPr>
        <p:txBody>
          <a:bodyPr vert="horz" lIns="91440" tIns="45720" rIns="91440" bIns="18000" rtlCol="0" anchor="b"/>
          <a:lstStyle>
            <a:lvl1pPr algn="l">
              <a:defRPr sz="7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</p:sldLayoutIdLst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bg1"/>
          </a:solidFill>
          <a:latin typeface="Verdana" panose="020B0604030504040204" pitchFamily="34" charset="0"/>
          <a:ea typeface="+mj-ea"/>
          <a:cs typeface="+mj-cs"/>
        </a:defRPr>
      </a:lvl1pPr>
    </p:titleStyle>
    <p:bodyStyle>
      <a:lvl1pPr marL="360000" indent="-360000" algn="l" defTabSz="914400" rtl="0" eaLnBrk="1" fontAlgn="base" latinLnBrk="0" hangingPunct="1">
        <a:spcBef>
          <a:spcPts val="500"/>
        </a:spcBef>
        <a:spcAft>
          <a:spcPts val="500"/>
        </a:spcAft>
        <a:buClr>
          <a:schemeClr val="tx2"/>
        </a:buClr>
        <a:buFont typeface="Wingdings" pitchFamily="2" charset="2"/>
        <a:buChar char="§"/>
        <a:defRPr lang="en-US" sz="2800" kern="1200" dirty="0" smtClean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720000" indent="-360000" algn="l" defTabSz="914400" rtl="0" eaLnBrk="1" fontAlgn="base" latinLnBrk="0" hangingPunct="1">
        <a:spcBef>
          <a:spcPts val="500"/>
        </a:spcBef>
        <a:spcAft>
          <a:spcPts val="500"/>
        </a:spcAft>
        <a:buClr>
          <a:schemeClr val="tx2"/>
        </a:buClr>
        <a:buFont typeface="Arial" pitchFamily="34" charset="0"/>
        <a:buChar char="–"/>
        <a:defRPr lang="en-US" sz="2400" kern="1200" dirty="0" smtClean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2pPr>
      <a:lvl3pPr marL="1079500" indent="-360000" algn="l" defTabSz="914400" rtl="0" eaLnBrk="1" fontAlgn="base" latinLnBrk="0" hangingPunct="1">
        <a:spcBef>
          <a:spcPts val="500"/>
        </a:spcBef>
        <a:spcAft>
          <a:spcPts val="500"/>
        </a:spcAft>
        <a:buClr>
          <a:schemeClr val="tx2"/>
        </a:buClr>
        <a:buFont typeface="Wingdings" pitchFamily="2" charset="2"/>
        <a:buChar char="§"/>
        <a:defRPr lang="en-US" sz="2000" kern="1200" dirty="0" smtClean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3pPr>
      <a:lvl4pPr marL="1440000" indent="-360000" algn="l" defTabSz="914400" rtl="0" eaLnBrk="1" fontAlgn="base" latinLnBrk="0" hangingPunct="1">
        <a:spcBef>
          <a:spcPts val="500"/>
        </a:spcBef>
        <a:spcAft>
          <a:spcPts val="500"/>
        </a:spcAft>
        <a:buClr>
          <a:schemeClr val="tx2"/>
        </a:buClr>
        <a:buFont typeface="Wingdings" pitchFamily="2" charset="2"/>
        <a:buChar char="§"/>
        <a:defRPr lang="en-US" sz="1600" kern="1200" dirty="0" smtClean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4pPr>
      <a:lvl5pPr marL="1800000" indent="-360000" algn="l" defTabSz="914400" rtl="0" eaLnBrk="1" fontAlgn="base" latinLnBrk="0" hangingPunct="1">
        <a:spcBef>
          <a:spcPts val="500"/>
        </a:spcBef>
        <a:spcAft>
          <a:spcPts val="500"/>
        </a:spcAft>
        <a:buClr>
          <a:schemeClr val="tx2"/>
        </a:buClr>
        <a:buFont typeface="Courier New" pitchFamily="49" charset="0"/>
        <a:buChar char="o"/>
        <a:tabLst/>
        <a:defRPr lang="en-GB" sz="1400" i="1" kern="1200" dirty="0" smtClean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pos="19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874420"/>
            <a:ext cx="9144000" cy="273844"/>
          </a:xfrm>
          <a:prstGeom prst="rect">
            <a:avLst/>
          </a:prstGeom>
          <a:solidFill>
            <a:srgbClr val="C8C8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"/>
            <a:ext cx="9144000" cy="907256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894160"/>
            <a:ext cx="9144000" cy="80963"/>
          </a:xfrm>
          <a:prstGeom prst="rect">
            <a:avLst/>
          </a:prstGeom>
          <a:solidFill>
            <a:srgbClr val="C8C8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9050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>
          <a:xfrm>
            <a:off x="3048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325" y="4889660"/>
            <a:ext cx="2895600" cy="273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lang="en-GB" sz="825" b="1" i="0" u="none" strike="noStrike" kern="1200" cap="none" spc="0" normalizeH="0" baseline="0" noProof="0" dirty="0" smtClean="0">
                <a:ln>
                  <a:noFill/>
                </a:ln>
                <a:solidFill>
                  <a:srgbClr val="004785"/>
                </a:solidFill>
                <a:effectLst/>
                <a:uLnTx/>
                <a:uFillTx/>
                <a:latin typeface="Calibri" pitchFamily="34" charset="0"/>
                <a:ea typeface="MS PGothic" pitchFamily="34" charset="-128"/>
                <a:cs typeface="+mn-cs"/>
              </a:defRPr>
            </a:lvl1pPr>
          </a:lstStyle>
          <a:p>
            <a:pPr algn="l" eaLnBrk="1" hangingPunct="1">
              <a:lnSpc>
                <a:spcPct val="80000"/>
              </a:lnSpc>
            </a:pPr>
            <a:r>
              <a:rPr lang="en-GB"/>
              <a:t>&lt;footer&gt;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86550" y="4889660"/>
            <a:ext cx="2133600" cy="273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lang="en-GB" sz="825" b="1" i="0" u="none" strike="noStrike" kern="1200" cap="none" spc="0" normalizeH="0" baseline="0" noProof="0" smtClean="0">
                <a:ln>
                  <a:noFill/>
                </a:ln>
                <a:solidFill>
                  <a:srgbClr val="004785"/>
                </a:solidFill>
                <a:effectLst/>
                <a:uLnTx/>
                <a:uFillTx/>
                <a:latin typeface="Calibri" pitchFamily="34" charset="0"/>
                <a:ea typeface="MS PGothic" pitchFamily="34" charset="-128"/>
                <a:cs typeface="+mn-cs"/>
              </a:defRPr>
            </a:lvl1pPr>
          </a:lstStyle>
          <a:p>
            <a:pPr eaLnBrk="1" hangingPunct="1">
              <a:lnSpc>
                <a:spcPct val="80000"/>
              </a:lnSpc>
            </a:pPr>
            <a:fld id="{141945D8-3F61-4F85-8283-2597F7F35B98}" type="slidenum">
              <a:rPr lang="en-GB" smtClean="0"/>
              <a:pPr eaLnBrk="1" hangingPunct="1">
                <a:lnSpc>
                  <a:spcPct val="80000"/>
                </a:lnSpc>
              </a:pPr>
              <a:t>‹#›</a:t>
            </a:fld>
            <a:br>
              <a:rPr lang="en-GB"/>
            </a:br>
            <a:r>
              <a:rPr lang="en-GB"/>
              <a:t>&lt;Reference&gt;</a:t>
            </a:r>
          </a:p>
        </p:txBody>
      </p:sp>
    </p:spTree>
    <p:extLst>
      <p:ext uri="{BB962C8B-B14F-4D97-AF65-F5344CB8AC3E}">
        <p14:creationId xmlns:p14="http://schemas.microsoft.com/office/powerpoint/2010/main" val="1567187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</p:sldLayoutIdLst>
  <p:txStyles>
    <p:titleStyle>
      <a:lvl1pPr algn="l" defTabSz="685800" rtl="0" eaLnBrk="1" latinLnBrk="0" hangingPunct="1">
        <a:spcBef>
          <a:spcPct val="0"/>
        </a:spcBef>
        <a:buNone/>
        <a:defRPr sz="2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70000" indent="-270000" algn="l" defTabSz="685800" rtl="0" eaLnBrk="1" fontAlgn="base" latinLnBrk="0" hangingPunct="1">
        <a:spcBef>
          <a:spcPts val="375"/>
        </a:spcBef>
        <a:spcAft>
          <a:spcPts val="375"/>
        </a:spcAft>
        <a:buClr>
          <a:schemeClr val="accent2"/>
        </a:buClr>
        <a:buFont typeface="Wingdings" pitchFamily="2" charset="2"/>
        <a:buChar char="§"/>
        <a:defRPr lang="en-US" sz="2100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270000" algn="l" defTabSz="685800" rtl="0" eaLnBrk="1" fontAlgn="base" latinLnBrk="0" hangingPunct="1">
        <a:spcBef>
          <a:spcPts val="375"/>
        </a:spcBef>
        <a:spcAft>
          <a:spcPts val="375"/>
        </a:spcAft>
        <a:buClr>
          <a:schemeClr val="accent2"/>
        </a:buClr>
        <a:buFont typeface="Arial" pitchFamily="34" charset="0"/>
        <a:buChar char="–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809625" indent="-270000" algn="l" defTabSz="685800" rtl="0" eaLnBrk="1" fontAlgn="base" latinLnBrk="0" hangingPunct="1">
        <a:spcBef>
          <a:spcPts val="375"/>
        </a:spcBef>
        <a:spcAft>
          <a:spcPts val="375"/>
        </a:spcAft>
        <a:buClr>
          <a:srgbClr val="9F9F9F"/>
        </a:buClr>
        <a:buFont typeface="Wingdings" pitchFamily="2" charset="2"/>
        <a:buChar char="§"/>
        <a:defRPr lang="en-US" sz="15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1080000" indent="-270000" algn="l" defTabSz="685800" rtl="0" eaLnBrk="1" fontAlgn="base" latinLnBrk="0" hangingPunct="1">
        <a:spcBef>
          <a:spcPts val="375"/>
        </a:spcBef>
        <a:spcAft>
          <a:spcPts val="375"/>
        </a:spcAft>
        <a:buClr>
          <a:srgbClr val="7F7F7F"/>
        </a:buClr>
        <a:buFont typeface="Wingdings" pitchFamily="2" charset="2"/>
        <a:buChar char="§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350000" indent="-270000" algn="l" defTabSz="685800" rtl="0" eaLnBrk="1" fontAlgn="base" latinLnBrk="0" hangingPunct="1">
        <a:spcBef>
          <a:spcPts val="375"/>
        </a:spcBef>
        <a:spcAft>
          <a:spcPts val="375"/>
        </a:spcAft>
        <a:buClr>
          <a:srgbClr val="7F7F7F"/>
        </a:buClr>
        <a:buFont typeface="Courier New" pitchFamily="49" charset="0"/>
        <a:buChar char="o"/>
        <a:tabLst/>
        <a:defRPr lang="en-GB" sz="1050" i="1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889661"/>
            <a:ext cx="9144000" cy="258604"/>
          </a:xfrm>
          <a:prstGeom prst="rect">
            <a:avLst/>
          </a:prstGeom>
          <a:solidFill>
            <a:srgbClr val="C8C8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2"/>
            <a:ext cx="9144000" cy="907256"/>
          </a:xfrm>
          <a:prstGeom prst="rect">
            <a:avLst/>
          </a:prstGeom>
          <a:solidFill>
            <a:srgbClr val="006F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210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894163"/>
            <a:ext cx="9144000" cy="80963"/>
          </a:xfrm>
          <a:prstGeom prst="rect">
            <a:avLst/>
          </a:prstGeom>
          <a:solidFill>
            <a:srgbClr val="C8C8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9050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>
          <a:xfrm>
            <a:off x="304800" y="1200152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325" y="4889661"/>
            <a:ext cx="2895600" cy="273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lang="en-GB" sz="825" b="1" i="0" u="none" strike="noStrike" kern="1200" cap="none" spc="0" normalizeH="0" baseline="0" noProof="0" dirty="0" smtClean="0">
                <a:ln>
                  <a:noFill/>
                </a:ln>
                <a:solidFill>
                  <a:srgbClr val="004785"/>
                </a:solidFill>
                <a:effectLst/>
                <a:uLnTx/>
                <a:uFillTx/>
                <a:latin typeface="Calibri" pitchFamily="34" charset="0"/>
                <a:ea typeface="MS PGothic" pitchFamily="34" charset="-128"/>
                <a:cs typeface="+mn-cs"/>
              </a:defRPr>
            </a:lvl1pPr>
          </a:lstStyle>
          <a:p>
            <a:pPr algn="l" eaLnBrk="1" hangingPunct="1">
              <a:lnSpc>
                <a:spcPct val="80000"/>
              </a:lnSpc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871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</p:sldLayoutIdLst>
  <p:hf sldNum="0" hdr="0" ftr="0" dt="0"/>
  <p:txStyles>
    <p:titleStyle>
      <a:lvl1pPr algn="l" defTabSz="685783" rtl="0" eaLnBrk="1" latinLnBrk="0" hangingPunct="1">
        <a:spcBef>
          <a:spcPct val="0"/>
        </a:spcBef>
        <a:buNone/>
        <a:defRPr sz="21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69993" indent="-269993" algn="l" defTabSz="685783" rtl="0" eaLnBrk="1" fontAlgn="base" latinLnBrk="0" hangingPunct="1">
        <a:spcBef>
          <a:spcPts val="375"/>
        </a:spcBef>
        <a:spcAft>
          <a:spcPts val="375"/>
        </a:spcAft>
        <a:buClr>
          <a:srgbClr val="006F44"/>
        </a:buClr>
        <a:buFont typeface="Wingdings" pitchFamily="2" charset="2"/>
        <a:buChar char="§"/>
        <a:defRPr lang="en-US" sz="2100" kern="1200" dirty="0" smtClean="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1pPr>
      <a:lvl2pPr marL="539987" indent="-269993" algn="l" defTabSz="685783" rtl="0" eaLnBrk="1" fontAlgn="base" latinLnBrk="0" hangingPunct="1">
        <a:spcBef>
          <a:spcPts val="375"/>
        </a:spcBef>
        <a:spcAft>
          <a:spcPts val="375"/>
        </a:spcAft>
        <a:buClr>
          <a:srgbClr val="006F44"/>
        </a:buClr>
        <a:buFont typeface="Arial" pitchFamily="34" charset="0"/>
        <a:buChar char="–"/>
        <a:defRPr lang="en-US" sz="1800" kern="1200" dirty="0" smtClean="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2pPr>
      <a:lvl3pPr marL="809605" indent="-269993" algn="l" defTabSz="685783" rtl="0" eaLnBrk="1" fontAlgn="base" latinLnBrk="0" hangingPunct="1">
        <a:spcBef>
          <a:spcPts val="375"/>
        </a:spcBef>
        <a:spcAft>
          <a:spcPts val="375"/>
        </a:spcAft>
        <a:buClr>
          <a:srgbClr val="006F44"/>
        </a:buClr>
        <a:buFont typeface="Wingdings" pitchFamily="2" charset="2"/>
        <a:buChar char="§"/>
        <a:defRPr lang="en-US" sz="1500" kern="1200" dirty="0" smtClean="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3pPr>
      <a:lvl4pPr marL="1079973" indent="-269993" algn="l" defTabSz="685783" rtl="0" eaLnBrk="1" fontAlgn="base" latinLnBrk="0" hangingPunct="1">
        <a:spcBef>
          <a:spcPts val="375"/>
        </a:spcBef>
        <a:spcAft>
          <a:spcPts val="375"/>
        </a:spcAft>
        <a:buClr>
          <a:srgbClr val="006F44"/>
        </a:buClr>
        <a:buFont typeface="Wingdings" pitchFamily="2" charset="2"/>
        <a:buChar char="§"/>
        <a:defRPr lang="en-US" sz="1200" kern="1200" dirty="0" smtClean="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4pPr>
      <a:lvl5pPr marL="1349966" indent="-269993" algn="l" defTabSz="685783" rtl="0" eaLnBrk="1" fontAlgn="base" latinLnBrk="0" hangingPunct="1">
        <a:spcBef>
          <a:spcPts val="375"/>
        </a:spcBef>
        <a:spcAft>
          <a:spcPts val="375"/>
        </a:spcAft>
        <a:buClr>
          <a:srgbClr val="006F44"/>
        </a:buClr>
        <a:buFont typeface="Courier New" pitchFamily="49" charset="0"/>
        <a:buChar char="o"/>
        <a:tabLst/>
        <a:defRPr lang="en-GB" sz="1050" i="1" kern="1200" dirty="0" smtClean="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1.png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1.png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9676" y="758467"/>
            <a:ext cx="8490624" cy="1468042"/>
          </a:xfrm>
        </p:spPr>
        <p:txBody>
          <a:bodyPr>
            <a:noAutofit/>
          </a:bodyPr>
          <a:lstStyle/>
          <a:p>
            <a:r>
              <a:rPr lang="en-US" sz="20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Efficacy and Safety of </a:t>
            </a:r>
            <a:r>
              <a:rPr lang="en-US" sz="2000" dirty="0" err="1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Macitentan</a:t>
            </a:r>
            <a:r>
              <a:rPr lang="en-US" sz="20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Tadalafil Fixed Dose Combination in Pulmonary Arterial Hypertension: Results From the Randomized Controlled Phase III A DUE Study</a:t>
            </a:r>
            <a:endParaRPr lang="en-US" sz="2000" dirty="0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A7FDC2AA-AF75-4CB4-9AD9-8DEFF2364961}"/>
              </a:ext>
            </a:extLst>
          </p:cNvPr>
          <p:cNvSpPr txBox="1">
            <a:spLocks noChangeArrowheads="1"/>
          </p:cNvSpPr>
          <p:nvPr/>
        </p:nvSpPr>
        <p:spPr>
          <a:xfrm>
            <a:off x="194553" y="3246025"/>
            <a:ext cx="8774349" cy="8601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fontAlgn="base" latinLnBrk="0" hangingPunct="1">
              <a:spcBef>
                <a:spcPts val="500"/>
              </a:spcBef>
              <a:spcAft>
                <a:spcPts val="500"/>
              </a:spcAft>
              <a:buClr>
                <a:schemeClr val="tx2"/>
              </a:buClr>
              <a:buFont typeface="Wingdings" pitchFamily="2" charset="2"/>
              <a:buNone/>
              <a:defRPr lang="en-US" sz="2800" b="1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457200" indent="0" algn="ctr" defTabSz="914400" rtl="0" eaLnBrk="1" fontAlgn="base" latinLnBrk="0" hangingPunct="1">
              <a:spcBef>
                <a:spcPts val="500"/>
              </a:spcBef>
              <a:spcAft>
                <a:spcPts val="500"/>
              </a:spcAft>
              <a:buClr>
                <a:schemeClr val="tx2"/>
              </a:buClr>
              <a:buFont typeface="Arial" pitchFamily="34" charset="0"/>
              <a:buNone/>
              <a:defRPr lang="en-US" sz="2400" kern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+mn-ea"/>
                <a:cs typeface="+mn-cs"/>
              </a:defRPr>
            </a:lvl2pPr>
            <a:lvl3pPr marL="914400" indent="0" algn="ctr" defTabSz="914400" rtl="0" eaLnBrk="1" fontAlgn="base" latinLnBrk="0" hangingPunct="1">
              <a:spcBef>
                <a:spcPts val="500"/>
              </a:spcBef>
              <a:spcAft>
                <a:spcPts val="500"/>
              </a:spcAft>
              <a:buClr>
                <a:schemeClr val="tx2"/>
              </a:buClr>
              <a:buFont typeface="Wingdings" pitchFamily="2" charset="2"/>
              <a:buNone/>
              <a:defRPr lang="en-US" sz="2000" kern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  <a:lvl4pPr marL="1371600" indent="0" algn="ctr" defTabSz="914400" rtl="0" eaLnBrk="1" fontAlgn="base" latinLnBrk="0" hangingPunct="1">
              <a:spcBef>
                <a:spcPts val="500"/>
              </a:spcBef>
              <a:spcAft>
                <a:spcPts val="500"/>
              </a:spcAft>
              <a:buClr>
                <a:schemeClr val="tx2"/>
              </a:buClr>
              <a:buFont typeface="Wingdings" pitchFamily="2" charset="2"/>
              <a:buNone/>
              <a:defRPr lang="en-US" sz="1600" kern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+mn-ea"/>
                <a:cs typeface="+mn-cs"/>
              </a:defRPr>
            </a:lvl4pPr>
            <a:lvl5pPr marL="1828800" indent="0" algn="ctr" defTabSz="914400" rtl="0" eaLnBrk="1" fontAlgn="base" latinLnBrk="0" hangingPunct="1">
              <a:spcBef>
                <a:spcPts val="500"/>
              </a:spcBef>
              <a:spcAft>
                <a:spcPts val="500"/>
              </a:spcAft>
              <a:buClr>
                <a:schemeClr val="tx2"/>
              </a:buClr>
              <a:buFont typeface="Courier New" pitchFamily="49" charset="0"/>
              <a:buNone/>
              <a:tabLst/>
              <a:defRPr lang="en-GB" sz="1400" i="1" kern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sz="12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Kelly Chin</a:t>
            </a:r>
            <a:r>
              <a:rPr lang="en-US" sz="1200" baseline="300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12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Pavel Jansa</a:t>
            </a:r>
            <a:r>
              <a:rPr lang="en-US" sz="1200" baseline="300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12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Fenling</a:t>
            </a:r>
            <a:r>
              <a:rPr lang="en-US" sz="12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Fan</a:t>
            </a:r>
            <a:r>
              <a:rPr lang="en-US" sz="1200" baseline="300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12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Jakob Hauser</a:t>
            </a:r>
            <a:r>
              <a:rPr lang="en-US" sz="1200" baseline="300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sz="12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Cheryl Lassen</a:t>
            </a:r>
            <a:r>
              <a:rPr lang="en-US" sz="1200" baseline="300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sz="12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Matthieu Pannaux</a:t>
            </a:r>
            <a:r>
              <a:rPr lang="en-US" sz="1200" baseline="300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en-US" sz="12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br>
              <a:rPr lang="en-US" sz="12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2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Hany Rofael</a:t>
            </a:r>
            <a:r>
              <a:rPr lang="en-US" sz="1200" baseline="300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en-US" sz="12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Ekkehard Grünig</a:t>
            </a:r>
            <a:r>
              <a:rPr lang="en-US" sz="1200" baseline="300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E46D49-EDF6-41A5-A10A-8B3D9DEBA1DA}"/>
              </a:ext>
            </a:extLst>
          </p:cNvPr>
          <p:cNvSpPr txBox="1"/>
          <p:nvPr/>
        </p:nvSpPr>
        <p:spPr>
          <a:xfrm>
            <a:off x="194553" y="3994816"/>
            <a:ext cx="8774349" cy="6260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GB" sz="800" baseline="300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en-GB" sz="8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UT Southwestern Medical </a:t>
            </a:r>
            <a:r>
              <a:rPr lang="en-GB" sz="800" dirty="0" err="1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Center</a:t>
            </a:r>
            <a:r>
              <a:rPr lang="en-GB" sz="8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Dallas, TX, USA; </a:t>
            </a:r>
            <a:r>
              <a:rPr lang="en-US" sz="800" baseline="300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Charles University and General University Hospital, Prague, Czech Republic; </a:t>
            </a:r>
            <a:r>
              <a:rPr lang="en-US" sz="800" baseline="300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US" sz="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First Affiliated Hospital of Xi’an </a:t>
            </a:r>
            <a:r>
              <a:rPr lang="en-US" sz="800" dirty="0" err="1">
                <a:effectLst/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Jiaotong</a:t>
            </a:r>
            <a:r>
              <a:rPr lang="en-US" sz="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University, Xi’an, Shaanxi, China; </a:t>
            </a:r>
            <a:r>
              <a:rPr lang="en-US" sz="800" baseline="300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</a:t>
            </a:r>
            <a:r>
              <a:rPr lang="en-US" sz="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Actelion Pharmaceuticals Ltd, a Janssen Pharmaceutical Company of Johnson &amp; Johnson, </a:t>
            </a:r>
            <a:r>
              <a:rPr lang="en-US" sz="800" dirty="0" err="1">
                <a:effectLst/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Allschwil</a:t>
            </a:r>
            <a:r>
              <a:rPr lang="en-US" sz="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Switzerland; </a:t>
            </a:r>
            <a:r>
              <a:rPr lang="en-US" sz="800" baseline="300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</a:t>
            </a:r>
            <a:r>
              <a:rPr lang="en-US" sz="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Cytel Inc, Cambridge, MA, USA; </a:t>
            </a:r>
            <a:r>
              <a:rPr lang="en-US" sz="800" baseline="300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</a:t>
            </a:r>
            <a:r>
              <a:rPr lang="en-US" sz="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Janssen Research and Development, LLC, Titusville, NJ, USA; </a:t>
            </a:r>
            <a:r>
              <a:rPr lang="en-US" sz="800" baseline="300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</a:t>
            </a:r>
            <a:r>
              <a:rPr lang="en-US" sz="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Thoraxklinik at Heidelberg University Hospital, Heidelberg, Germany 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ABDB549-2FD6-FB2D-34E7-2DB313084D5A}"/>
              </a:ext>
            </a:extLst>
          </p:cNvPr>
          <p:cNvSpPr txBox="1"/>
          <p:nvPr/>
        </p:nvSpPr>
        <p:spPr>
          <a:xfrm>
            <a:off x="259676" y="1816100"/>
            <a:ext cx="4152900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solidFill>
                  <a:schemeClr val="bg1"/>
                </a:solidFill>
              </a:rPr>
              <a:t>Kelly Chin, MD</a:t>
            </a:r>
          </a:p>
          <a:p>
            <a:r>
              <a:rPr lang="en-US" sz="1050" dirty="0">
                <a:solidFill>
                  <a:schemeClr val="bg1"/>
                </a:solidFill>
              </a:rPr>
              <a:t>Professor of Medicine</a:t>
            </a:r>
          </a:p>
          <a:p>
            <a:r>
              <a:rPr lang="en-US" sz="1050" dirty="0">
                <a:solidFill>
                  <a:schemeClr val="bg1"/>
                </a:solidFill>
              </a:rPr>
              <a:t>Division of Pulmonary and Critical Care Medicine</a:t>
            </a:r>
          </a:p>
          <a:p>
            <a:r>
              <a:rPr lang="en-US" sz="1050" dirty="0">
                <a:solidFill>
                  <a:schemeClr val="bg1"/>
                </a:solidFill>
              </a:rPr>
              <a:t>UT Southwestern Medical Center</a:t>
            </a:r>
          </a:p>
          <a:p>
            <a:r>
              <a:rPr lang="en-US" sz="1050" dirty="0">
                <a:solidFill>
                  <a:schemeClr val="bg1"/>
                </a:solidFill>
              </a:rPr>
              <a:t>Dallas, TX</a:t>
            </a:r>
          </a:p>
        </p:txBody>
      </p:sp>
      <p:pic>
        <p:nvPicPr>
          <p:cNvPr id="4" name="Picture 3" descr="Text&#10;&#10;Description automatically generated">
            <a:extLst>
              <a:ext uri="{FF2B5EF4-FFF2-40B4-BE49-F238E27FC236}">
                <a16:creationId xmlns:a16="http://schemas.microsoft.com/office/drawing/2014/main" id="{FE212013-43F4-0632-AB0A-DE3810DE2D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0" y="135953"/>
            <a:ext cx="2568102" cy="40391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E8D6DF5-E422-43C6-97E0-57D3D996AF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799" y="1200151"/>
            <a:ext cx="8616001" cy="339447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PAH, macitentan 10 mg and tadalafil 40 mg is recommended as combination therapy in newly diagnosed patients and in most patients at follow up</a:t>
            </a:r>
            <a:r>
              <a:rPr lang="en-US" sz="1800" baseline="300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1,2</a:t>
            </a:r>
            <a:endParaRPr lang="en-US" sz="1800" dirty="0">
              <a:effectLst/>
              <a:latin typeface="Verdana" panose="020B060403050404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59410" indent="-359410"/>
            <a:r>
              <a:rPr lang="en-US" sz="1800" dirty="0">
                <a:effectLst/>
                <a:latin typeface="Verdana"/>
                <a:ea typeface="Calibri" panose="020F0502020204030204" pitchFamily="34" charset="0"/>
                <a:cs typeface="Calibri"/>
              </a:rPr>
              <a:t>A fixed dose combination (FDC) </a:t>
            </a:r>
            <a:r>
              <a:rPr lang="en-US" sz="1800" dirty="0">
                <a:latin typeface="Verdana"/>
                <a:ea typeface="Calibri" panose="020F0502020204030204" pitchFamily="34" charset="0"/>
                <a:cs typeface="Calibri"/>
              </a:rPr>
              <a:t>of</a:t>
            </a:r>
            <a:r>
              <a:rPr lang="en-US" sz="1800" dirty="0">
                <a:effectLst/>
                <a:latin typeface="Verdana"/>
                <a:ea typeface="Calibri" panose="020F0502020204030204" pitchFamily="34" charset="0"/>
                <a:cs typeface="Calibri"/>
              </a:rPr>
              <a:t> macitentan 10 mg and tadalafil </a:t>
            </a:r>
            <a:br>
              <a:rPr lang="en-US" sz="1800" dirty="0">
                <a:effectLst/>
                <a:latin typeface="Verdana"/>
                <a:ea typeface="Calibri" panose="020F0502020204030204" pitchFamily="34" charset="0"/>
                <a:cs typeface="Calibri"/>
              </a:rPr>
            </a:br>
            <a:r>
              <a:rPr lang="en-US" sz="1800" dirty="0">
                <a:effectLst/>
                <a:latin typeface="Verdana"/>
                <a:ea typeface="Calibri" panose="020F0502020204030204" pitchFamily="34" charset="0"/>
                <a:cs typeface="Calibri"/>
              </a:rPr>
              <a:t>40 mg as a single-tablet combination therapy would offer a simplified treatment approach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0E3DB1E-9FF0-4186-B43C-B9997C4C4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Background and Objective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DBE68D-508E-4313-9A5A-F3988904FDF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22249" y="4900767"/>
            <a:ext cx="5429871" cy="24273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dirty="0"/>
              <a:t>FDC: fixed-dose combination; PAH: pulmonary arterial hypertension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14FA7C1-1466-C2B8-EBC3-93C22B2C5561}"/>
              </a:ext>
            </a:extLst>
          </p:cNvPr>
          <p:cNvGrpSpPr/>
          <p:nvPr/>
        </p:nvGrpSpPr>
        <p:grpSpPr>
          <a:xfrm>
            <a:off x="107506" y="3291829"/>
            <a:ext cx="8950914" cy="1362091"/>
            <a:chOff x="304800" y="3147814"/>
            <a:chExt cx="8534400" cy="1762703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C88D1EE3-5C96-61D3-434E-9FD6E5BB2224}"/>
                </a:ext>
              </a:extLst>
            </p:cNvPr>
            <p:cNvSpPr/>
            <p:nvPr/>
          </p:nvSpPr>
          <p:spPr>
            <a:xfrm>
              <a:off x="304800" y="3147814"/>
              <a:ext cx="8534400" cy="1584176"/>
            </a:xfrm>
            <a:prstGeom prst="round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C124986E-819B-E23F-5D00-625659EECBAF}"/>
                </a:ext>
              </a:extLst>
            </p:cNvPr>
            <p:cNvSpPr txBox="1"/>
            <p:nvPr/>
          </p:nvSpPr>
          <p:spPr>
            <a:xfrm>
              <a:off x="408268" y="3237663"/>
              <a:ext cx="8410026" cy="16728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indent="0">
                <a:buNone/>
              </a:pPr>
              <a:r>
                <a:rPr lang="en-US" sz="1800" b="1" u="sng" dirty="0"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Objective</a:t>
              </a:r>
            </a:p>
            <a:p>
              <a:r>
                <a:rPr lang="en-US" sz="1800" dirty="0">
                  <a:latin typeface="Verdana" panose="020B060403050404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The A DUE trial evaluated the efficacy and safety of macitentan/tadalafil FDC versus macitentan and tadalafil monotherapies in patients with PAH</a:t>
              </a:r>
              <a:endParaRPr lang="en-GB" sz="1800" dirty="0"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endParaRPr lang="en-GB" dirty="0"/>
            </a:p>
          </p:txBody>
        </p:sp>
      </p:grp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C7ABCE27-2C99-B448-E367-75C18ABBAB64}"/>
              </a:ext>
            </a:extLst>
          </p:cNvPr>
          <p:cNvSpPr txBox="1">
            <a:spLocks/>
          </p:cNvSpPr>
          <p:nvPr/>
        </p:nvSpPr>
        <p:spPr>
          <a:xfrm>
            <a:off x="5868145" y="4880927"/>
            <a:ext cx="2971055" cy="242733"/>
          </a:xfrm>
          <a:prstGeom prst="rect">
            <a:avLst/>
          </a:prstGeom>
        </p:spPr>
        <p:txBody>
          <a:bodyPr vert="horz" lIns="91440" tIns="45720" rIns="91440" bIns="18000" rtlCol="0" anchor="b">
            <a:noAutofit/>
          </a:bodyPr>
          <a:lstStyle>
            <a:lvl1pPr marL="0" indent="0" algn="l" defTabSz="914400" rtl="0" eaLnBrk="1" fontAlgn="base" latinLnBrk="0" hangingPunct="1">
              <a:spcBef>
                <a:spcPts val="500"/>
              </a:spcBef>
              <a:spcAft>
                <a:spcPts val="500"/>
              </a:spcAft>
              <a:buClr>
                <a:schemeClr val="tx2"/>
              </a:buClr>
              <a:buFont typeface="Wingdings" pitchFamily="2" charset="2"/>
              <a:buNone/>
              <a:defRPr lang="en-GB" sz="7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1pPr>
            <a:lvl2pPr marL="720000" indent="-360000" algn="l" defTabSz="914400" rtl="0" eaLnBrk="1" fontAlgn="base" latinLnBrk="0" hangingPunct="1">
              <a:spcBef>
                <a:spcPts val="500"/>
              </a:spcBef>
              <a:spcAft>
                <a:spcPts val="500"/>
              </a:spcAft>
              <a:buClr>
                <a:schemeClr val="tx2"/>
              </a:buClr>
              <a:buFont typeface="Arial" pitchFamily="34" charset="0"/>
              <a:buChar char="–"/>
              <a:defRPr lang="en-US" sz="2400" kern="1200" dirty="0" smtClean="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2pPr>
            <a:lvl3pPr marL="1079500" indent="-360000" algn="l" defTabSz="914400" rtl="0" eaLnBrk="1" fontAlgn="base" latinLnBrk="0" hangingPunct="1">
              <a:spcBef>
                <a:spcPts val="500"/>
              </a:spcBef>
              <a:spcAft>
                <a:spcPts val="500"/>
              </a:spcAft>
              <a:buClr>
                <a:schemeClr val="tx2"/>
              </a:buClr>
              <a:buFont typeface="Wingdings" pitchFamily="2" charset="2"/>
              <a:buChar char="§"/>
              <a:defRPr lang="en-US" sz="2000" kern="1200" dirty="0" smtClean="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  <a:lvl4pPr marL="1440000" indent="-360000" algn="l" defTabSz="914400" rtl="0" eaLnBrk="1" fontAlgn="base" latinLnBrk="0" hangingPunct="1">
              <a:spcBef>
                <a:spcPts val="500"/>
              </a:spcBef>
              <a:spcAft>
                <a:spcPts val="500"/>
              </a:spcAft>
              <a:buClr>
                <a:schemeClr val="tx2"/>
              </a:buClr>
              <a:buFont typeface="Wingdings" pitchFamily="2" charset="2"/>
              <a:buChar char="§"/>
              <a:defRPr lang="en-US" sz="1600" kern="1200" dirty="0" smtClean="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4pPr>
            <a:lvl5pPr marL="1800000" indent="-360000" algn="l" defTabSz="914400" rtl="0" eaLnBrk="1" fontAlgn="base" latinLnBrk="0" hangingPunct="1">
              <a:spcBef>
                <a:spcPts val="500"/>
              </a:spcBef>
              <a:spcAft>
                <a:spcPts val="500"/>
              </a:spcAft>
              <a:buClr>
                <a:schemeClr val="tx2"/>
              </a:buClr>
              <a:buFont typeface="Courier New" pitchFamily="49" charset="0"/>
              <a:buChar char="o"/>
              <a:tabLst/>
              <a:defRPr lang="en-GB" sz="1400" i="1" kern="1200" dirty="0" smtClean="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dirty="0"/>
              <a:t>1. Humbert, </a:t>
            </a:r>
            <a:r>
              <a:rPr lang="fr-FR" i="1" dirty="0"/>
              <a:t>et al. </a:t>
            </a:r>
            <a:r>
              <a:rPr lang="fr-FR" i="1" dirty="0" err="1"/>
              <a:t>Eur</a:t>
            </a:r>
            <a:r>
              <a:rPr lang="fr-FR" i="1" dirty="0"/>
              <a:t> </a:t>
            </a:r>
            <a:r>
              <a:rPr lang="fr-FR" i="1" dirty="0" err="1"/>
              <a:t>Heart</a:t>
            </a:r>
            <a:r>
              <a:rPr lang="fr-FR" i="1" dirty="0"/>
              <a:t> J </a:t>
            </a:r>
            <a:r>
              <a:rPr lang="fr-FR" dirty="0"/>
              <a:t>2022;43: 3618-3731;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dirty="0"/>
              <a:t>2. Humbert, </a:t>
            </a:r>
            <a:r>
              <a:rPr lang="fr-FR" i="1" dirty="0"/>
              <a:t>et al. </a:t>
            </a:r>
            <a:r>
              <a:rPr lang="fr-FR" i="1" dirty="0" err="1"/>
              <a:t>Eur</a:t>
            </a:r>
            <a:r>
              <a:rPr lang="fr-FR" i="1" dirty="0"/>
              <a:t> </a:t>
            </a:r>
            <a:r>
              <a:rPr lang="fr-FR" i="1" dirty="0" err="1"/>
              <a:t>Respir</a:t>
            </a:r>
            <a:r>
              <a:rPr lang="fr-FR" i="1" dirty="0"/>
              <a:t> J </a:t>
            </a:r>
            <a:r>
              <a:rPr lang="fr-FR" dirty="0"/>
              <a:t>2022;2200879.</a:t>
            </a:r>
          </a:p>
        </p:txBody>
      </p:sp>
      <p:pic>
        <p:nvPicPr>
          <p:cNvPr id="8" name="Picture 7" descr="Text&#10;&#10;Description automatically generated">
            <a:extLst>
              <a:ext uri="{FF2B5EF4-FFF2-40B4-BE49-F238E27FC236}">
                <a16:creationId xmlns:a16="http://schemas.microsoft.com/office/drawing/2014/main" id="{C96C9568-FB73-AC54-0E7F-EED36E8DC1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5484" y="81313"/>
            <a:ext cx="1221010" cy="192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318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640CD-B5DA-3C1E-7112-D0FB4BE9C0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1600" dirty="0"/>
              <a:t>Adult PAH patients in WHO FC II or III</a:t>
            </a:r>
          </a:p>
          <a:p>
            <a:pPr lvl="1"/>
            <a:r>
              <a:rPr lang="en-US" sz="1400" dirty="0"/>
              <a:t>Treatment naïve</a:t>
            </a:r>
          </a:p>
          <a:p>
            <a:pPr lvl="1"/>
            <a:r>
              <a:rPr lang="en-US" sz="1400" dirty="0"/>
              <a:t>On stable dose (≥3 months) of an ERA (prior ERA) or a PDE5i (prior PDE5i)</a:t>
            </a:r>
          </a:p>
          <a:p>
            <a:r>
              <a:rPr lang="en-US" sz="1600" dirty="0"/>
              <a:t>Efficacy endpoints at week 16:</a:t>
            </a:r>
          </a:p>
          <a:p>
            <a:pPr lvl="1"/>
            <a:r>
              <a:rPr lang="en-US" sz="1400" b="1" dirty="0"/>
              <a:t>Primary endpoint</a:t>
            </a:r>
            <a:r>
              <a:rPr lang="en-US" sz="1400" dirty="0"/>
              <a:t>: Change in </a:t>
            </a:r>
            <a:r>
              <a:rPr lang="en-US" sz="1400" b="1" dirty="0"/>
              <a:t>PVR</a:t>
            </a:r>
            <a:r>
              <a:rPr lang="en-US" sz="1400" dirty="0"/>
              <a:t>, expressed as ratio of baseline</a:t>
            </a:r>
          </a:p>
          <a:p>
            <a:pPr lvl="1"/>
            <a:r>
              <a:rPr lang="en-US" sz="1400" b="1" dirty="0"/>
              <a:t>Secondary endpoints </a:t>
            </a:r>
            <a:r>
              <a:rPr lang="en-US" sz="1400" dirty="0"/>
              <a:t>(hierarchical order): Change in </a:t>
            </a:r>
            <a:r>
              <a:rPr lang="en-US" sz="1400" b="1" dirty="0"/>
              <a:t>6MWD</a:t>
            </a:r>
            <a:r>
              <a:rPr lang="en-US" sz="1400" dirty="0"/>
              <a:t>, change in</a:t>
            </a:r>
            <a:r>
              <a:rPr lang="en-US" sz="1400" b="1" dirty="0"/>
              <a:t> PAH-SYMPACT </a:t>
            </a:r>
            <a:r>
              <a:rPr lang="en-US" sz="1400" dirty="0"/>
              <a:t>scores, absence of worsening in </a:t>
            </a:r>
            <a:r>
              <a:rPr lang="en-US" sz="1400" b="1" dirty="0"/>
              <a:t>WHO FC </a:t>
            </a:r>
          </a:p>
          <a:p>
            <a:pPr lvl="1"/>
            <a:r>
              <a:rPr lang="en-US" sz="1400" dirty="0"/>
              <a:t>Treatment effects were calculated for</a:t>
            </a:r>
          </a:p>
          <a:p>
            <a:pPr lvl="2"/>
            <a:r>
              <a:rPr lang="en-US" sz="1200" dirty="0"/>
              <a:t>M/T FDC vs macitentan monotherapy</a:t>
            </a:r>
          </a:p>
          <a:p>
            <a:pPr lvl="2"/>
            <a:r>
              <a:rPr lang="en-US" sz="1200" dirty="0"/>
              <a:t>M/T FDC vs tadalafil monotherapy</a:t>
            </a:r>
          </a:p>
          <a:p>
            <a:r>
              <a:rPr lang="en-US" sz="1600" dirty="0"/>
              <a:t>Safety and tolerability were monitored throughout the study</a:t>
            </a:r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endParaRPr lang="en-GB" sz="16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64041D-02AF-A8B5-7DF7-11198DECD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Patients and Outcome Measures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798C84-7F84-9418-9EB7-841B87F088C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6MWD: six-minute walk distance; ERA: endothelin receptor antagonist; M/T FDC: macitentan/tadalafil fixed-dose combination; PDE5i: phosphodiesterase type 5 inhibitor; WHO FC: World Health Organization Functional Class. 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C8AFDDAC-C007-7AA4-C325-13F0AA05A821}"/>
              </a:ext>
            </a:extLst>
          </p:cNvPr>
          <p:cNvSpPr txBox="1">
            <a:spLocks/>
          </p:cNvSpPr>
          <p:nvPr/>
        </p:nvSpPr>
        <p:spPr>
          <a:xfrm>
            <a:off x="228602" y="3141644"/>
            <a:ext cx="8839200" cy="538242"/>
          </a:xfrm>
          <a:prstGeom prst="rect">
            <a:avLst/>
          </a:prstGeom>
        </p:spPr>
        <p:txBody>
          <a:bodyPr vert="horz" lIns="91440" tIns="45720" rIns="91440" bIns="18000" rtlCol="0" anchor="b">
            <a:noAutofit/>
          </a:bodyPr>
          <a:lstStyle>
            <a:lvl1pPr marL="0" indent="0" algn="l" defTabSz="914400" rtl="0" eaLnBrk="1" fontAlgn="base" latinLnBrk="0" hangingPunct="1">
              <a:spcBef>
                <a:spcPts val="500"/>
              </a:spcBef>
              <a:spcAft>
                <a:spcPts val="500"/>
              </a:spcAft>
              <a:buClr>
                <a:schemeClr val="tx2"/>
              </a:buClr>
              <a:buFont typeface="Wingdings" pitchFamily="2" charset="2"/>
              <a:buNone/>
              <a:defRPr lang="en-GB" sz="7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1pPr>
            <a:lvl2pPr marL="720000" indent="-360000" algn="l" defTabSz="914400" rtl="0" eaLnBrk="1" fontAlgn="base" latinLnBrk="0" hangingPunct="1">
              <a:spcBef>
                <a:spcPts val="500"/>
              </a:spcBef>
              <a:spcAft>
                <a:spcPts val="500"/>
              </a:spcAft>
              <a:buClr>
                <a:schemeClr val="tx2"/>
              </a:buClr>
              <a:buFont typeface="Arial" pitchFamily="34" charset="0"/>
              <a:buChar char="–"/>
              <a:defRPr lang="en-US" sz="2400" kern="1200" dirty="0" smtClean="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2pPr>
            <a:lvl3pPr marL="1079500" indent="-360000" algn="l" defTabSz="914400" rtl="0" eaLnBrk="1" fontAlgn="base" latinLnBrk="0" hangingPunct="1">
              <a:spcBef>
                <a:spcPts val="500"/>
              </a:spcBef>
              <a:spcAft>
                <a:spcPts val="500"/>
              </a:spcAft>
              <a:buClr>
                <a:schemeClr val="tx2"/>
              </a:buClr>
              <a:buFont typeface="Wingdings" pitchFamily="2" charset="2"/>
              <a:buChar char="§"/>
              <a:defRPr lang="en-US" sz="2000" kern="1200" dirty="0" smtClean="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  <a:lvl4pPr marL="1440000" indent="-360000" algn="l" defTabSz="914400" rtl="0" eaLnBrk="1" fontAlgn="base" latinLnBrk="0" hangingPunct="1">
              <a:spcBef>
                <a:spcPts val="500"/>
              </a:spcBef>
              <a:spcAft>
                <a:spcPts val="500"/>
              </a:spcAft>
              <a:buClr>
                <a:schemeClr val="tx2"/>
              </a:buClr>
              <a:buFont typeface="Wingdings" pitchFamily="2" charset="2"/>
              <a:buChar char="§"/>
              <a:defRPr lang="en-US" sz="1600" kern="1200" dirty="0" smtClean="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4pPr>
            <a:lvl5pPr marL="1800000" indent="-360000" algn="l" defTabSz="914400" rtl="0" eaLnBrk="1" fontAlgn="base" latinLnBrk="0" hangingPunct="1">
              <a:spcBef>
                <a:spcPts val="500"/>
              </a:spcBef>
              <a:spcAft>
                <a:spcPts val="500"/>
              </a:spcAft>
              <a:buClr>
                <a:schemeClr val="tx2"/>
              </a:buClr>
              <a:buFont typeface="Courier New" pitchFamily="49" charset="0"/>
              <a:buChar char="o"/>
              <a:tabLst/>
              <a:defRPr lang="en-GB" sz="1400" i="1" kern="1200" dirty="0" smtClean="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800">
              <a:defRPr/>
            </a:pPr>
            <a:endParaRPr lang="en-GB" sz="800" strike="sngStrike">
              <a:solidFill>
                <a:srgbClr val="FF0000"/>
              </a:solidFill>
            </a:endParaRPr>
          </a:p>
        </p:txBody>
      </p:sp>
      <p:pic>
        <p:nvPicPr>
          <p:cNvPr id="6" name="Picture 5" descr="Text&#10;&#10;Description automatically generated">
            <a:extLst>
              <a:ext uri="{FF2B5EF4-FFF2-40B4-BE49-F238E27FC236}">
                <a16:creationId xmlns:a16="http://schemas.microsoft.com/office/drawing/2014/main" id="{9A4A547C-EEF6-35F8-83C8-4584BD3EED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5484" y="81313"/>
            <a:ext cx="1221010" cy="192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6148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41068D-CF19-70CD-3A02-5EB0CBBFB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2400" dirty="0"/>
              <a:t>Demographics and Baseline Characteristics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7CA9BC8-B475-EA32-BC3C-F225787E767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86071" y="1010917"/>
          <a:ext cx="8534402" cy="3649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70302">
                  <a:extLst>
                    <a:ext uri="{9D8B030D-6E8A-4147-A177-3AD203B41FA5}">
                      <a16:colId xmlns:a16="http://schemas.microsoft.com/office/drawing/2014/main" val="3227133312"/>
                    </a:ext>
                  </a:extLst>
                </a:gridCol>
                <a:gridCol w="1366025">
                  <a:extLst>
                    <a:ext uri="{9D8B030D-6E8A-4147-A177-3AD203B41FA5}">
                      <a16:colId xmlns:a16="http://schemas.microsoft.com/office/drawing/2014/main" val="3065683412"/>
                    </a:ext>
                  </a:extLst>
                </a:gridCol>
                <a:gridCol w="1366025">
                  <a:extLst>
                    <a:ext uri="{9D8B030D-6E8A-4147-A177-3AD203B41FA5}">
                      <a16:colId xmlns:a16="http://schemas.microsoft.com/office/drawing/2014/main" val="3519063832"/>
                    </a:ext>
                  </a:extLst>
                </a:gridCol>
                <a:gridCol w="1366025">
                  <a:extLst>
                    <a:ext uri="{9D8B030D-6E8A-4147-A177-3AD203B41FA5}">
                      <a16:colId xmlns:a16="http://schemas.microsoft.com/office/drawing/2014/main" val="3352230799"/>
                    </a:ext>
                  </a:extLst>
                </a:gridCol>
                <a:gridCol w="1366025">
                  <a:extLst>
                    <a:ext uri="{9D8B030D-6E8A-4147-A177-3AD203B41FA5}">
                      <a16:colId xmlns:a16="http://schemas.microsoft.com/office/drawing/2014/main" val="3961096551"/>
                    </a:ext>
                  </a:extLst>
                </a:gridCol>
              </a:tblGrid>
              <a:tr h="35410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05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Characteristic</a:t>
                      </a:r>
                      <a:endParaRPr lang="de-CH" sz="105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105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M/T FDC_M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105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 (n=70)</a:t>
                      </a:r>
                    </a:p>
                  </a:txBody>
                  <a:tcPr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ACA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05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Macitentan (n=35)</a:t>
                      </a:r>
                      <a:endParaRPr lang="de-CH" sz="105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42F9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M/T FDC_T</a:t>
                      </a:r>
                      <a:br>
                        <a:rPr lang="en-GB" sz="105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</a:br>
                      <a:r>
                        <a:rPr lang="de-CH" sz="105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 (n=86)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ACA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05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Tadalafil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05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(n=44)</a:t>
                      </a:r>
                      <a:endParaRPr lang="de-CH" sz="1050" b="1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80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236283"/>
                  </a:ext>
                </a:extLst>
              </a:tr>
              <a:tr h="19010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050" b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Female, n (%)</a:t>
                      </a:r>
                      <a:endParaRPr lang="de-CH" sz="1050" b="1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53 (75.7)</a:t>
                      </a:r>
                    </a:p>
                  </a:txBody>
                  <a:tcPr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29 (82.9)</a:t>
                      </a:r>
                    </a:p>
                  </a:txBody>
                  <a:tcPr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62 (72.1)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34 (77.3)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3401460"/>
                  </a:ext>
                </a:extLst>
              </a:tr>
              <a:tr h="19010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050" b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Age, mean ± SD, years</a:t>
                      </a:r>
                      <a:endParaRPr lang="de-CH" sz="1050" b="1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51.8 </a:t>
                      </a:r>
                      <a:r>
                        <a:rPr lang="en-GB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±</a:t>
                      </a: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16.1</a:t>
                      </a:r>
                    </a:p>
                  </a:txBody>
                  <a:tcPr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51.3 </a:t>
                      </a:r>
                      <a:r>
                        <a:rPr lang="en-GB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± </a:t>
                      </a: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15.9</a:t>
                      </a:r>
                    </a:p>
                  </a:txBody>
                  <a:tcPr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48.7 </a:t>
                      </a:r>
                      <a:r>
                        <a:rPr lang="en-GB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± </a:t>
                      </a: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16.8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53.1 </a:t>
                      </a:r>
                      <a:r>
                        <a:rPr lang="en-GB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± </a:t>
                      </a: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13.7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8996347"/>
                  </a:ext>
                </a:extLst>
              </a:tr>
              <a:tr h="35410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Time from diagnosis of PAH</a:t>
                      </a:r>
                      <a:r>
                        <a:rPr lang="en-GB" sz="1050" b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, years</a:t>
                      </a:r>
                      <a:endParaRPr lang="de-CH" sz="1050" b="1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CH" sz="1050" b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CH" sz="1050" b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CH" sz="1050" b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CH" sz="1050" b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1718953"/>
                  </a:ext>
                </a:extLst>
              </a:tr>
              <a:tr h="226770">
                <a:tc>
                  <a:txBody>
                    <a:bodyPr/>
                    <a:lstStyle/>
                    <a:p>
                      <a:pPr marL="10795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050" kern="120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Mean</a:t>
                      </a:r>
                      <a:r>
                        <a:rPr lang="en-CH" sz="1050" kern="120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050" kern="120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± </a:t>
                      </a:r>
                      <a:r>
                        <a:rPr lang="en-US" sz="1050" kern="120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SD</a:t>
                      </a:r>
                      <a:endParaRPr lang="de-CH" sz="1050" kern="120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1.49 </a:t>
                      </a:r>
                      <a:r>
                        <a:rPr lang="en-GB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± </a:t>
                      </a: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2.9</a:t>
                      </a:r>
                    </a:p>
                  </a:txBody>
                  <a:tcPr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3.2 </a:t>
                      </a:r>
                      <a:r>
                        <a:rPr lang="en-GB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±</a:t>
                      </a: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 6.2</a:t>
                      </a:r>
                    </a:p>
                  </a:txBody>
                  <a:tcPr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1.4 </a:t>
                      </a:r>
                      <a:r>
                        <a:rPr lang="en-GB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± </a:t>
                      </a: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2.2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0.9 </a:t>
                      </a:r>
                      <a:r>
                        <a:rPr lang="en-GB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± </a:t>
                      </a: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2.3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1195026"/>
                  </a:ext>
                </a:extLst>
              </a:tr>
              <a:tr h="242702">
                <a:tc>
                  <a:txBody>
                    <a:bodyPr/>
                    <a:lstStyle/>
                    <a:p>
                      <a:pPr marL="10795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050" kern="120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Median (range)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0.14 (0.02; 14.8)</a:t>
                      </a:r>
                    </a:p>
                  </a:txBody>
                  <a:tcPr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0.1 (0.03; 27.7)</a:t>
                      </a:r>
                    </a:p>
                  </a:txBody>
                  <a:tcPr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0.16 (0.02; 10.7)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0.33 (0.02; 12.8)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6487134"/>
                  </a:ext>
                </a:extLst>
              </a:tr>
              <a:tr h="19010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050" b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PAH </a:t>
                      </a:r>
                      <a:r>
                        <a:rPr lang="en-GB" sz="1050" b="1" err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etiology</a:t>
                      </a:r>
                      <a:r>
                        <a:rPr lang="en-GB" sz="1050" b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, n (%) </a:t>
                      </a:r>
                      <a:endParaRPr lang="de-CH" sz="1050" b="1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D0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CH" sz="1050" b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D0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CH" sz="1050" b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D0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CH" sz="1050" b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D0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CH" sz="1050" b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D0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1792070"/>
                  </a:ext>
                </a:extLst>
              </a:tr>
              <a:tr h="190106">
                <a:tc>
                  <a:txBody>
                    <a:bodyPr/>
                    <a:lstStyle/>
                    <a:p>
                      <a:pPr marL="10795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Idiopathic</a:t>
                      </a:r>
                      <a:endParaRPr lang="de-CH" sz="1050" strike="sngStrike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36 (51.4)</a:t>
                      </a:r>
                    </a:p>
                  </a:txBody>
                  <a:tcPr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16 (45.7)</a:t>
                      </a:r>
                    </a:p>
                  </a:txBody>
                  <a:tcPr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47 (54.7)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20 (45.5)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4927534"/>
                  </a:ext>
                </a:extLst>
              </a:tr>
              <a:tr h="190106">
                <a:tc>
                  <a:txBody>
                    <a:bodyPr/>
                    <a:lstStyle/>
                    <a:p>
                      <a:pPr marL="10795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PAH-CTD</a:t>
                      </a:r>
                      <a:endParaRPr lang="de-CH" sz="105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27 (38.6)</a:t>
                      </a:r>
                    </a:p>
                  </a:txBody>
                  <a:tcPr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13 (37.1)</a:t>
                      </a:r>
                    </a:p>
                  </a:txBody>
                  <a:tcPr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29 (33.7)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16 (36.4)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5944343"/>
                  </a:ext>
                </a:extLst>
              </a:tr>
              <a:tr h="19010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050" b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6MWD, mean </a:t>
                      </a:r>
                      <a:r>
                        <a:rPr lang="en-GB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±</a:t>
                      </a:r>
                      <a:r>
                        <a:rPr lang="en-GB" sz="1050" b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50" b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SD</a:t>
                      </a:r>
                      <a:r>
                        <a:rPr lang="en-GB" sz="1050" b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, m </a:t>
                      </a:r>
                      <a:endParaRPr lang="de-CH" sz="1050" b="1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354.3 </a:t>
                      </a:r>
                      <a:r>
                        <a:rPr lang="en-GB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± </a:t>
                      </a: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103.5</a:t>
                      </a:r>
                    </a:p>
                  </a:txBody>
                  <a:tcPr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347.2 </a:t>
                      </a:r>
                      <a:r>
                        <a:rPr lang="en-GB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± </a:t>
                      </a: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88.8</a:t>
                      </a:r>
                    </a:p>
                  </a:txBody>
                  <a:tcPr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351.0 </a:t>
                      </a:r>
                      <a:r>
                        <a:rPr lang="en-GB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± 98.9</a:t>
                      </a:r>
                      <a:endParaRPr lang="de-CH" sz="1050" b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361.8 </a:t>
                      </a:r>
                      <a:r>
                        <a:rPr lang="en-GB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±</a:t>
                      </a: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 70.4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286008"/>
                  </a:ext>
                </a:extLst>
              </a:tr>
              <a:tr h="19010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CH" sz="105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WHO </a:t>
                      </a:r>
                      <a:r>
                        <a:rPr lang="en-GB" sz="105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FC, n (%)</a:t>
                      </a:r>
                      <a:endParaRPr lang="de-CH" sz="105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CH" sz="1050" b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CH" sz="1050" b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CH" sz="1050" b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CH" sz="1050" b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19987"/>
                  </a:ext>
                </a:extLst>
              </a:tr>
              <a:tr h="190106">
                <a:tc>
                  <a:txBody>
                    <a:bodyPr/>
                    <a:lstStyle/>
                    <a:p>
                      <a:pPr marL="10795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05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II </a:t>
                      </a:r>
                      <a:endParaRPr lang="de-CH" sz="105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42 (60.0)</a:t>
                      </a:r>
                    </a:p>
                  </a:txBody>
                  <a:tcPr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11 (31.4)</a:t>
                      </a:r>
                    </a:p>
                  </a:txBody>
                  <a:tcPr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51 (59.3)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19 (43.2)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2035714"/>
                  </a:ext>
                </a:extLst>
              </a:tr>
              <a:tr h="190106">
                <a:tc>
                  <a:txBody>
                    <a:bodyPr/>
                    <a:lstStyle/>
                    <a:p>
                      <a:pPr marL="10795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III</a:t>
                      </a:r>
                      <a:endParaRPr lang="de-CH" sz="105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28 (40.0)</a:t>
                      </a:r>
                    </a:p>
                  </a:txBody>
                  <a:tcPr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24 (68.6)</a:t>
                      </a:r>
                    </a:p>
                  </a:txBody>
                  <a:tcPr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35 (40.7)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25 (56.8)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2782053"/>
                  </a:ext>
                </a:extLst>
              </a:tr>
              <a:tr h="1901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PVR, </a:t>
                      </a:r>
                      <a:r>
                        <a:rPr lang="en-GB" sz="1050" b="1" dirty="0" err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dyn.sec</a:t>
                      </a:r>
                      <a:r>
                        <a:rPr lang="en-GB" sz="105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en-GB" sz="1050" b="1" baseline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cm</a:t>
                      </a:r>
                      <a:r>
                        <a:rPr lang="en-GB" sz="1050" b="1" baseline="300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lang="en-GB" sz="105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, mean ± SD</a:t>
                      </a:r>
                      <a:endParaRPr lang="de-CH" sz="105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845.3 </a:t>
                      </a:r>
                      <a:r>
                        <a:rPr lang="en-GB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± </a:t>
                      </a: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636.6</a:t>
                      </a:r>
                    </a:p>
                  </a:txBody>
                  <a:tcPr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827.2 </a:t>
                      </a:r>
                      <a:r>
                        <a:rPr lang="en-GB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± </a:t>
                      </a: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403.9</a:t>
                      </a:r>
                    </a:p>
                  </a:txBody>
                  <a:tcPr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888.7 </a:t>
                      </a:r>
                      <a:r>
                        <a:rPr lang="en-GB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± </a:t>
                      </a: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639.1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812.4 </a:t>
                      </a:r>
                      <a:r>
                        <a:rPr lang="en-GB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± </a:t>
                      </a: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559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6212161"/>
                  </a:ext>
                </a:extLst>
              </a:tr>
              <a:tr h="1901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1050" b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PAH therapy at baseline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CH" sz="1050" b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CH" sz="1050" b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CH" sz="1050" b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CH" sz="1050" b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587237"/>
                  </a:ext>
                </a:extLst>
              </a:tr>
              <a:tr h="190106">
                <a:tc>
                  <a:txBody>
                    <a:bodyPr/>
                    <a:lstStyle/>
                    <a:p>
                      <a:pPr marL="108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Treatment-naive, n (%)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49 (70%)</a:t>
                      </a:r>
                    </a:p>
                  </a:txBody>
                  <a:tcPr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24 (68.5%)</a:t>
                      </a:r>
                    </a:p>
                  </a:txBody>
                  <a:tcPr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49 (57%)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25 (57%)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8440540"/>
                  </a:ext>
                </a:extLst>
              </a:tr>
              <a:tr h="190106">
                <a:tc>
                  <a:txBody>
                    <a:bodyPr/>
                    <a:lstStyle/>
                    <a:p>
                      <a:pPr marL="108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Prior ERA/PDE5i, n(%)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21 (30%)</a:t>
                      </a:r>
                    </a:p>
                  </a:txBody>
                  <a:tcPr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11 (31.5%)</a:t>
                      </a:r>
                    </a:p>
                  </a:txBody>
                  <a:tcPr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05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37 (43%)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05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19 (43%)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9013135"/>
                  </a:ext>
                </a:extLst>
              </a:tr>
            </a:tbl>
          </a:graphicData>
        </a:graphic>
      </p:graphicFrame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96C10C-AB0D-3A5D-01BC-99B9FD085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0448" y="4918869"/>
            <a:ext cx="8823103" cy="274637"/>
          </a:xfrm>
        </p:spPr>
        <p:txBody>
          <a:bodyPr/>
          <a:lstStyle/>
          <a:p>
            <a:pPr defTabSz="685800">
              <a:defRPr/>
            </a:pPr>
            <a:r>
              <a:rPr lang="en-GB" dirty="0"/>
              <a:t>Data presented for the full analysis set. 6MWD: six-minute walk distance; ERA: endothelin receptor antagonist; M/T FDC: macitentan/tadalafil fixed-dose combination; PAH: pulmonary arterial hypertension; PAH-CTD: PAH associated with connective tissue disease; PDE5i: phosphodiesterase type 5 inhibitor; PVR: pulmonary vascular resistance; WHO FC: World Health Organization Functional Class. </a:t>
            </a:r>
          </a:p>
        </p:txBody>
      </p:sp>
      <p:pic>
        <p:nvPicPr>
          <p:cNvPr id="6" name="Picture 5" descr="Text&#10;&#10;Description automatically generated">
            <a:extLst>
              <a:ext uri="{FF2B5EF4-FFF2-40B4-BE49-F238E27FC236}">
                <a16:creationId xmlns:a16="http://schemas.microsoft.com/office/drawing/2014/main" id="{14F63B2A-DCCF-3D2B-196B-E1A4D3B3B9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5484" y="81313"/>
            <a:ext cx="1221010" cy="192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654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656FF1E-8511-925D-32D6-5977DE20EB70}"/>
              </a:ext>
            </a:extLst>
          </p:cNvPr>
          <p:cNvSpPr txBox="1"/>
          <p:nvPr/>
        </p:nvSpPr>
        <p:spPr>
          <a:xfrm>
            <a:off x="683568" y="1260385"/>
            <a:ext cx="4221027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0" fontAlgn="base"/>
            <a:r>
              <a:rPr lang="en-US" sz="1100" b="0" i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</a:t>
            </a:r>
            <a:r>
              <a:rPr lang="en-US" sz="1100" b="1" i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M/T </a:t>
            </a:r>
            <a:r>
              <a:rPr lang="en-GB" sz="1100" b="1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FDC_M vs Macitentan: PVR reduction 29% </a:t>
            </a:r>
            <a:r>
              <a:rPr lang="en-US" sz="1100" b="0" i="0" dirty="0">
                <a:solidFill>
                  <a:srgbClr val="5F5F5F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​</a:t>
            </a:r>
          </a:p>
          <a:p>
            <a:pPr algn="ctr" rtl="0" fontAlgn="base"/>
            <a:r>
              <a:rPr lang="en-GB" sz="1100" b="0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Ratio of geometric means (95% CL):</a:t>
            </a:r>
            <a:br>
              <a:rPr lang="en-GB" sz="1100" b="0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GB" sz="1100" b="0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0.71 (0.61, 0.82), </a:t>
            </a:r>
            <a:r>
              <a:rPr lang="en-GB" sz="1100" b="1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P≤0.0001</a:t>
            </a:r>
            <a:r>
              <a:rPr lang="en-US" sz="1100" b="0" i="0" dirty="0">
                <a:solidFill>
                  <a:srgbClr val="5F5F5F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​</a:t>
            </a:r>
          </a:p>
          <a:p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de-CH" sz="11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3C56160-B616-C6C5-A57D-26E3887C51CC}"/>
              </a:ext>
            </a:extLst>
          </p:cNvPr>
          <p:cNvSpPr txBox="1"/>
          <p:nvPr/>
        </p:nvSpPr>
        <p:spPr>
          <a:xfrm>
            <a:off x="5034813" y="1260385"/>
            <a:ext cx="4005973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 fontAlgn="base"/>
            <a:r>
              <a:rPr lang="en-US" sz="1100" b="1" i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M/T </a:t>
            </a:r>
            <a:r>
              <a:rPr lang="en-GB" sz="1100" b="1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FDC_T vs Tadalafil: PVR reduction 28% </a:t>
            </a:r>
            <a:r>
              <a:rPr lang="en-US" sz="1100" b="0" i="0" dirty="0">
                <a:solidFill>
                  <a:srgbClr val="5F5F5F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​</a:t>
            </a:r>
          </a:p>
          <a:p>
            <a:pPr algn="ctr" rtl="0" fontAlgn="base"/>
            <a:r>
              <a:rPr lang="en-GB" sz="1100" b="0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Ratio of geometric means (95% CL): </a:t>
            </a:r>
            <a:br>
              <a:rPr lang="en-GB" sz="1100" b="0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GB" sz="1100" b="0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0.72 (0.64, 0.80), </a:t>
            </a:r>
            <a:r>
              <a:rPr lang="en-GB" sz="1100" b="1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P≤0.0001</a:t>
            </a:r>
            <a:r>
              <a:rPr lang="en-US" sz="1100" b="0" i="0" dirty="0">
                <a:solidFill>
                  <a:srgbClr val="5F5F5F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​</a:t>
            </a:r>
          </a:p>
          <a:p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0F06C7-805B-D68A-07D1-4E1C138AB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0" lang="en-US" altLang="en-US" sz="2400" b="1" i="0" u="none" strike="noStrike" cap="none" normalizeH="0" baseline="0" dirty="0">
                <a:ln>
                  <a:noFill/>
                </a:ln>
                <a:effectLst/>
                <a:ea typeface="Verdana" panose="020B0604030504040204" pitchFamily="34" charset="0"/>
                <a:cs typeface="Calibri" panose="020F0502020204030204" pitchFamily="34" charset="0"/>
              </a:rPr>
              <a:t>Change in PVR From </a:t>
            </a:r>
            <a:r>
              <a:rPr lang="en-US" altLang="en-US" sz="2400" dirty="0">
                <a:ea typeface="Verdana" panose="020B0604030504040204" pitchFamily="34" charset="0"/>
                <a:cs typeface="Calibri" panose="020F0502020204030204" pitchFamily="34" charset="0"/>
              </a:rPr>
              <a:t>B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effectLst/>
                <a:ea typeface="Verdana" panose="020B0604030504040204" pitchFamily="34" charset="0"/>
                <a:cs typeface="Calibri" panose="020F0502020204030204" pitchFamily="34" charset="0"/>
              </a:rPr>
              <a:t>aseline at Week 16</a:t>
            </a:r>
            <a:endParaRPr lang="en-GB" sz="2800" dirty="0">
              <a:ea typeface="Verdana" panose="020B0604030504040204" pitchFamily="34" charset="0"/>
            </a:endParaRPr>
          </a:p>
        </p:txBody>
      </p:sp>
      <p:sp>
        <p:nvSpPr>
          <p:cNvPr id="17" name="Rectangle 25">
            <a:extLst>
              <a:ext uri="{FF2B5EF4-FFF2-40B4-BE49-F238E27FC236}">
                <a16:creationId xmlns:a16="http://schemas.microsoft.com/office/drawing/2014/main" id="{4610CFB9-E0CB-25AA-2C9E-4C85C3C1A2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454968"/>
            <a:ext cx="1847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4B0897A9-88F5-E2E8-0BFB-03AF086B6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3213" y="4662492"/>
            <a:ext cx="8937573" cy="447125"/>
          </a:xfrm>
        </p:spPr>
        <p:txBody>
          <a:bodyPr/>
          <a:lstStyle/>
          <a:p>
            <a:pPr defTabSz="685800">
              <a:defRPr/>
            </a:pPr>
            <a:r>
              <a:rPr lang="en-US" sz="600" dirty="0">
                <a:effectLst/>
                <a:cs typeface="Calibri" panose="020F0502020204030204" pitchFamily="34" charset="0"/>
              </a:rPr>
              <a:t>Median unbiased estimates and combination P-values with repeated CL and P-values adjusted for interim analysis are presented for the treatment effects. Geometri</a:t>
            </a:r>
            <a:r>
              <a:rPr lang="en-US" sz="600" dirty="0">
                <a:cs typeface="Calibri" panose="020F0502020204030204" pitchFamily="34" charset="0"/>
              </a:rPr>
              <a:t>c mean change and CL are presented on the figure. </a:t>
            </a:r>
            <a:r>
              <a:rPr lang="en-GB" sz="600" dirty="0">
                <a:effectLst/>
              </a:rPr>
              <a:t>M/T FDC vs macitentan: M/T FDC_M group (n=70) comprised 49 treatment-naïve patients and 21 patients receiving prior ERA at randomization. M/T FDC vs tadalafil: M/T FDC_T group (n=86) comprised 49 treatment-naïve patients and 37 patients receiving prior PDE5i at randomization</a:t>
            </a:r>
            <a:r>
              <a:rPr lang="en-US" sz="600" dirty="0">
                <a:effectLst/>
                <a:cs typeface="Calibri" panose="020F0502020204030204" pitchFamily="34" charset="0"/>
              </a:rPr>
              <a:t>. CL: confidence limit;</a:t>
            </a:r>
            <a:r>
              <a:rPr lang="en-GB" sz="600" dirty="0"/>
              <a:t> ERA: endothelin receptor antagonist; M/T FDC: macitentan/tadalafil fixed-dose combination; M/T FDC_M: M/T FDC group used for comparison vs macitentan; M/T FDC_T: M/T FDC group used for comparison vs tadalafil; PDE5i: phosphodiesterase type 5 inhibitor; PVR: pulmonary vascular resistance.</a:t>
            </a:r>
            <a:endParaRPr lang="en-GB" sz="600" strike="sngStrike" dirty="0">
              <a:solidFill>
                <a:srgbClr val="FF0000"/>
              </a:solidFill>
              <a:effectLst/>
              <a:cs typeface="Times New Roman" panose="02020603050405020304" pitchFamily="18" charset="0"/>
            </a:endParaRPr>
          </a:p>
        </p:txBody>
      </p:sp>
      <p:sp>
        <p:nvSpPr>
          <p:cNvPr id="37" name="TextBox 10">
            <a:extLst>
              <a:ext uri="{FF2B5EF4-FFF2-40B4-BE49-F238E27FC236}">
                <a16:creationId xmlns:a16="http://schemas.microsoft.com/office/drawing/2014/main" id="{CF68604C-6E0F-17B5-E286-E3224F007C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9108" y="1928952"/>
            <a:ext cx="124598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rgbClr val="642F9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Macitentan</a:t>
            </a:r>
            <a:b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rgbClr val="642F9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rgbClr val="642F9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(n=35) 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rgbClr val="642F92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TextBox 12">
            <a:extLst>
              <a:ext uri="{FF2B5EF4-FFF2-40B4-BE49-F238E27FC236}">
                <a16:creationId xmlns:a16="http://schemas.microsoft.com/office/drawing/2014/main" id="{B0268689-8254-40FC-218E-B14394EFA9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1466" y="1934371"/>
            <a:ext cx="118457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rgbClr val="D6804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Tadalafil</a:t>
            </a:r>
            <a:b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rgbClr val="D6804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rgbClr val="D6804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(n=44)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rgbClr val="D68040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9" name="TextBox 13">
            <a:extLst>
              <a:ext uri="{FF2B5EF4-FFF2-40B4-BE49-F238E27FC236}">
                <a16:creationId xmlns:a16="http://schemas.microsoft.com/office/drawing/2014/main" id="{565E7BBC-B02B-58DB-0246-9C124BD778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7972" y="1936452"/>
            <a:ext cx="118457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rgbClr val="2CACAF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M/T FDC_M </a:t>
            </a:r>
            <a:b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rgbClr val="2CACAF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rgbClr val="2CACAF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(n=70)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rgbClr val="2CACAF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0" name="TextBox 14">
            <a:extLst>
              <a:ext uri="{FF2B5EF4-FFF2-40B4-BE49-F238E27FC236}">
                <a16:creationId xmlns:a16="http://schemas.microsoft.com/office/drawing/2014/main" id="{4EDC727A-A048-0284-7209-708DD09CB2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9616" y="1959729"/>
            <a:ext cx="118457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rgbClr val="2CACAF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M/T FDC_T </a:t>
            </a:r>
            <a:b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rgbClr val="2CACAF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rgbClr val="2CACAF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(n=86)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rgbClr val="2CACAF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Text Box 25">
            <a:extLst>
              <a:ext uri="{FF2B5EF4-FFF2-40B4-BE49-F238E27FC236}">
                <a16:creationId xmlns:a16="http://schemas.microsoft.com/office/drawing/2014/main" id="{EE26F60B-B152-0158-F36C-2F6E693315DE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882476" y="3126264"/>
            <a:ext cx="295613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4472C4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7E6E6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PVR change at Week 16 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(% from baseline, geometric means)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460154DB-59DC-344B-9400-0953CA750697}"/>
              </a:ext>
            </a:extLst>
          </p:cNvPr>
          <p:cNvSpPr/>
          <p:nvPr/>
        </p:nvSpPr>
        <p:spPr>
          <a:xfrm>
            <a:off x="886965" y="1260385"/>
            <a:ext cx="3814231" cy="648000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4ED40D5B-CF45-9209-DF4B-1045E8296B9C}"/>
              </a:ext>
            </a:extLst>
          </p:cNvPr>
          <p:cNvSpPr/>
          <p:nvPr/>
        </p:nvSpPr>
        <p:spPr>
          <a:xfrm>
            <a:off x="5176914" y="1260385"/>
            <a:ext cx="3816000" cy="648000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21" name="Chart 20">
            <a:extLst>
              <a:ext uri="{FF2B5EF4-FFF2-40B4-BE49-F238E27FC236}">
                <a16:creationId xmlns:a16="http://schemas.microsoft.com/office/drawing/2014/main" id="{9EBBE6E3-DE84-4195-BDC7-243250B869AB}"/>
              </a:ext>
            </a:extLst>
          </p:cNvPr>
          <p:cNvGraphicFramePr/>
          <p:nvPr/>
        </p:nvGraphicFramePr>
        <p:xfrm>
          <a:off x="827584" y="2206604"/>
          <a:ext cx="3479034" cy="23240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6B9ED7F-6B7B-C09A-2323-5B1E7557B019}"/>
              </a:ext>
            </a:extLst>
          </p:cNvPr>
          <p:cNvGraphicFramePr/>
          <p:nvPr/>
        </p:nvGraphicFramePr>
        <p:xfrm>
          <a:off x="5076056" y="2206819"/>
          <a:ext cx="3456384" cy="23257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7" name="Picture 6" descr="Text&#10;&#10;Description automatically generated">
            <a:extLst>
              <a:ext uri="{FF2B5EF4-FFF2-40B4-BE49-F238E27FC236}">
                <a16:creationId xmlns:a16="http://schemas.microsoft.com/office/drawing/2014/main" id="{EDB9BEBD-CB41-EB09-05E9-556B28FF0CD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15484" y="81313"/>
            <a:ext cx="1221010" cy="192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7192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F06C7-805B-D68A-07D1-4E1C138AB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0" lang="en-US" altLang="en-US" sz="2400" b="1" i="0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Secondary Endpoint: </a:t>
            </a:r>
            <a:br>
              <a:rPr kumimoji="0" lang="en-US" altLang="en-US" sz="2400" b="1" i="0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en-US" altLang="en-US" sz="2400" b="1" i="0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Change in 6MWD at Week 16</a:t>
            </a:r>
            <a:endParaRPr lang="en-GB" sz="2800" dirty="0"/>
          </a:p>
        </p:txBody>
      </p:sp>
      <p:sp>
        <p:nvSpPr>
          <p:cNvPr id="17" name="Rectangle 25">
            <a:extLst>
              <a:ext uri="{FF2B5EF4-FFF2-40B4-BE49-F238E27FC236}">
                <a16:creationId xmlns:a16="http://schemas.microsoft.com/office/drawing/2014/main" id="{4610CFB9-E0CB-25AA-2C9E-4C85C3C1A2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457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4B0897A9-88F5-E2E8-0BFB-03AF086B6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3213" y="4662492"/>
            <a:ext cx="8937574" cy="447125"/>
          </a:xfrm>
        </p:spPr>
        <p:txBody>
          <a:bodyPr/>
          <a:lstStyle/>
          <a:p>
            <a:pPr defTabSz="685800">
              <a:defRPr/>
            </a:pPr>
            <a:r>
              <a:rPr lang="en-US" sz="600" dirty="0">
                <a:effectLst/>
                <a:cs typeface="Calibri" panose="020F0502020204030204" pitchFamily="34" charset="0"/>
              </a:rPr>
              <a:t>Median unbiased estimates and combination P-values with repeated CL and P-values adjusted for interim analysis are presented for the treatment effects. Mean change and standard error is presented on the figure. </a:t>
            </a:r>
            <a:r>
              <a:rPr lang="en-GB" sz="600" dirty="0">
                <a:effectLst/>
              </a:rPr>
              <a:t>M/T FDC vs macitentan: M/T FDC_M group (n=70) comprised 49 treatment-naïve patients and 21 patients receiving prior ERA at randomization. M/T FDC vs tadalafil: M/T FDC_T group (n=86) comprised 49 treatment-naïve patients and 37 patients receiving prior PDE5i at randomization</a:t>
            </a:r>
            <a:r>
              <a:rPr lang="en-US" sz="600" dirty="0">
                <a:effectLst/>
                <a:cs typeface="Calibri" panose="020F0502020204030204" pitchFamily="34" charset="0"/>
              </a:rPr>
              <a:t>. 6MWD: 6-minute walk distance; </a:t>
            </a:r>
            <a:r>
              <a:rPr lang="en-US" sz="600" dirty="0">
                <a:cs typeface="Calibri" panose="020F0502020204030204" pitchFamily="34" charset="0"/>
              </a:rPr>
              <a:t>CL: confidence limit; ERA: endothelin receptor antagonist; </a:t>
            </a:r>
            <a:r>
              <a:rPr lang="en-GB" sz="600" dirty="0"/>
              <a:t>M/T FDC: macitentan/tadalafil fixed-dose combination; M/T FDC_M: M/T FDC group used for comparison vs macitentan; M/T FDC_T: M/T FDC group used for comparison vs tadalafil ; PDE5i: phosphodiesterase type 5 inhibitor; PVR: pulmonary vascular resistance. </a:t>
            </a:r>
            <a:endParaRPr lang="en-GB" strike="sngStrike" dirty="0">
              <a:solidFill>
                <a:srgbClr val="FF0000"/>
              </a:solidFill>
              <a:effectLst/>
              <a:cs typeface="Times New Roman" panose="02020603050405020304" pitchFamily="18" charset="0"/>
            </a:endParaRPr>
          </a:p>
        </p:txBody>
      </p:sp>
      <p:sp>
        <p:nvSpPr>
          <p:cNvPr id="41" name="Text Box 25">
            <a:extLst>
              <a:ext uri="{FF2B5EF4-FFF2-40B4-BE49-F238E27FC236}">
                <a16:creationId xmlns:a16="http://schemas.microsoft.com/office/drawing/2014/main" id="{EE26F60B-B152-0158-F36C-2F6E693315DE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441180" y="3153194"/>
            <a:ext cx="207354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4472C4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7E6E6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6MWD (m) mean change at Week 16 from baseline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460154DB-59DC-344B-9400-0953CA750697}"/>
              </a:ext>
            </a:extLst>
          </p:cNvPr>
          <p:cNvSpPr/>
          <p:nvPr/>
        </p:nvSpPr>
        <p:spPr>
          <a:xfrm>
            <a:off x="886965" y="1207045"/>
            <a:ext cx="3814231" cy="648000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4ED40D5B-CF45-9209-DF4B-1045E8296B9C}"/>
              </a:ext>
            </a:extLst>
          </p:cNvPr>
          <p:cNvSpPr/>
          <p:nvPr/>
        </p:nvSpPr>
        <p:spPr>
          <a:xfrm>
            <a:off x="5176914" y="1207045"/>
            <a:ext cx="3816000" cy="648000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D8CAB43D-F2B0-8617-8366-48D59367394D}"/>
              </a:ext>
            </a:extLst>
          </p:cNvPr>
          <p:cNvGraphicFramePr/>
          <p:nvPr/>
        </p:nvGraphicFramePr>
        <p:xfrm>
          <a:off x="5076056" y="2230155"/>
          <a:ext cx="3456384" cy="23257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1" name="Chart 20">
            <a:extLst>
              <a:ext uri="{FF2B5EF4-FFF2-40B4-BE49-F238E27FC236}">
                <a16:creationId xmlns:a16="http://schemas.microsoft.com/office/drawing/2014/main" id="{9EBBE6E3-DE84-4195-BDC7-243250B869AB}"/>
              </a:ext>
            </a:extLst>
          </p:cNvPr>
          <p:cNvGraphicFramePr/>
          <p:nvPr/>
        </p:nvGraphicFramePr>
        <p:xfrm>
          <a:off x="827584" y="2222796"/>
          <a:ext cx="3479034" cy="23240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Box 10">
            <a:extLst>
              <a:ext uri="{FF2B5EF4-FFF2-40B4-BE49-F238E27FC236}">
                <a16:creationId xmlns:a16="http://schemas.microsoft.com/office/drawing/2014/main" id="{83DCFB20-9AF4-4331-82B0-1AEE1A3281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7832" y="1916903"/>
            <a:ext cx="124598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rgbClr val="642F9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Macitentan</a:t>
            </a:r>
            <a:b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rgbClr val="642F9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rgbClr val="642F9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(n=35) 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rgbClr val="642F92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7" name="TextBox 12">
            <a:extLst>
              <a:ext uri="{FF2B5EF4-FFF2-40B4-BE49-F238E27FC236}">
                <a16:creationId xmlns:a16="http://schemas.microsoft.com/office/drawing/2014/main" id="{83FDD454-5DE1-92D8-1008-CBB5C41ADD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2288" y="1916903"/>
            <a:ext cx="118457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rgbClr val="D6804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Tadalafil</a:t>
            </a:r>
            <a:b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rgbClr val="D6804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rgbClr val="D6804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(n=44)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rgbClr val="D68040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AAE3E43E-C0C5-99A8-591F-40716B85BD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9969" y="1916903"/>
            <a:ext cx="118457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rgbClr val="2CACAF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M/T FDC_M </a:t>
            </a:r>
            <a:b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rgbClr val="2CACAF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rgbClr val="2CACAF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(n=70)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rgbClr val="2CACAF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0" name="TextBox 14">
            <a:extLst>
              <a:ext uri="{FF2B5EF4-FFF2-40B4-BE49-F238E27FC236}">
                <a16:creationId xmlns:a16="http://schemas.microsoft.com/office/drawing/2014/main" id="{983CF7C5-9D3D-8C23-B58C-7350E9B09B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00335" y="1916903"/>
            <a:ext cx="118457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rgbClr val="2CACAF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M/T FDC_T </a:t>
            </a:r>
            <a:b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rgbClr val="2CACAF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rgbClr val="2CACAF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(n=86)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rgbClr val="2CACAF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2124B72-32BA-2871-E45D-E1BE178F7032}"/>
              </a:ext>
            </a:extLst>
          </p:cNvPr>
          <p:cNvSpPr txBox="1"/>
          <p:nvPr/>
        </p:nvSpPr>
        <p:spPr>
          <a:xfrm>
            <a:off x="1427359" y="1207045"/>
            <a:ext cx="273344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0" fontAlgn="base"/>
            <a:r>
              <a:rPr lang="en-US" sz="1100" b="0" i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</a:t>
            </a:r>
            <a:r>
              <a:rPr lang="en-US" sz="1100" b="1" i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M/T </a:t>
            </a:r>
            <a:r>
              <a:rPr lang="en-GB" sz="1100" b="1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FDC_M vs Macitentan: </a:t>
            </a:r>
          </a:p>
          <a:p>
            <a:pPr algn="ctr" rtl="0" fontAlgn="base"/>
            <a:r>
              <a:rPr lang="en-GB" sz="1100" b="1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Change in 6MWD (95% CL): </a:t>
            </a:r>
          </a:p>
          <a:p>
            <a:pPr algn="ctr"/>
            <a:r>
              <a:rPr lang="en-GB" sz="1100" b="1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16.04m</a:t>
            </a:r>
            <a:r>
              <a:rPr lang="en-GB" sz="1100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(</a:t>
            </a:r>
            <a:r>
              <a:rPr lang="en-US" sz="1100" i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-17.00, 49.08</a:t>
            </a:r>
            <a:r>
              <a:rPr lang="en-GB" sz="1100" b="0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), </a:t>
            </a:r>
            <a:r>
              <a:rPr lang="en-US" sz="1100" i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P=0.380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de-CH" sz="11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2AB7F3A-BA2B-B836-0A6C-A9F2BEEC83BC}"/>
              </a:ext>
            </a:extLst>
          </p:cNvPr>
          <p:cNvSpPr txBox="1"/>
          <p:nvPr/>
        </p:nvSpPr>
        <p:spPr>
          <a:xfrm>
            <a:off x="5814793" y="1207045"/>
            <a:ext cx="271497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0" fontAlgn="base"/>
            <a:r>
              <a:rPr lang="en-US" sz="1100" b="0" i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</a:t>
            </a:r>
            <a:r>
              <a:rPr lang="en-US" sz="1100" b="1" i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M/T </a:t>
            </a:r>
            <a:r>
              <a:rPr lang="en-GB" sz="1100" b="1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FDC_T vs Tadalafil: </a:t>
            </a:r>
          </a:p>
          <a:p>
            <a:pPr algn="ctr" rtl="0" fontAlgn="base"/>
            <a:r>
              <a:rPr lang="en-GB" sz="1100" b="1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Change in 6MWD (95% CL): </a:t>
            </a:r>
          </a:p>
          <a:p>
            <a:pPr algn="ctr"/>
            <a:r>
              <a:rPr lang="en-US" sz="1100" b="1" dirty="0">
                <a:latin typeface="Verdana" panose="020B0604030504040204" pitchFamily="34" charset="0"/>
                <a:ea typeface="Verdana" panose="020B0604030504040204" pitchFamily="34" charset="0"/>
              </a:rPr>
              <a:t>25.37m </a:t>
            </a:r>
            <a:r>
              <a:rPr lang="en-GB" sz="1100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(</a:t>
            </a:r>
            <a:r>
              <a:rPr lang="en-US" sz="1100" i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-0.93, 51.59</a:t>
            </a:r>
            <a:r>
              <a:rPr lang="en-GB" sz="1100" b="0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), </a:t>
            </a:r>
            <a:r>
              <a:rPr lang="en-US" sz="1100" i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P=0.059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de-CH" sz="11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6" name="Picture 5" descr="Text&#10;&#10;Description automatically generated">
            <a:extLst>
              <a:ext uri="{FF2B5EF4-FFF2-40B4-BE49-F238E27FC236}">
                <a16:creationId xmlns:a16="http://schemas.microsoft.com/office/drawing/2014/main" id="{A6EA4E09-2601-F35F-624F-5E3392DB5D9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15484" y="81313"/>
            <a:ext cx="1221010" cy="192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98732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FBFFE-5E43-F45C-0E09-0196ABC7E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Safety and Tolerability  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2250A0A4-C4EE-F071-7BC0-96F06E7B069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04800" y="1203324"/>
          <a:ext cx="8534401" cy="2818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54217">
                  <a:extLst>
                    <a:ext uri="{9D8B030D-6E8A-4147-A177-3AD203B41FA5}">
                      <a16:colId xmlns:a16="http://schemas.microsoft.com/office/drawing/2014/main" val="2797780729"/>
                    </a:ext>
                  </a:extLst>
                </a:gridCol>
                <a:gridCol w="813364">
                  <a:extLst>
                    <a:ext uri="{9D8B030D-6E8A-4147-A177-3AD203B41FA5}">
                      <a16:colId xmlns:a16="http://schemas.microsoft.com/office/drawing/2014/main" val="1634483740"/>
                    </a:ext>
                  </a:extLst>
                </a:gridCol>
                <a:gridCol w="813364">
                  <a:extLst>
                    <a:ext uri="{9D8B030D-6E8A-4147-A177-3AD203B41FA5}">
                      <a16:colId xmlns:a16="http://schemas.microsoft.com/office/drawing/2014/main" val="1514584808"/>
                    </a:ext>
                  </a:extLst>
                </a:gridCol>
                <a:gridCol w="813364">
                  <a:extLst>
                    <a:ext uri="{9D8B030D-6E8A-4147-A177-3AD203B41FA5}">
                      <a16:colId xmlns:a16="http://schemas.microsoft.com/office/drawing/2014/main" val="3437319648"/>
                    </a:ext>
                  </a:extLst>
                </a:gridCol>
                <a:gridCol w="813364">
                  <a:extLst>
                    <a:ext uri="{9D8B030D-6E8A-4147-A177-3AD203B41FA5}">
                      <a16:colId xmlns:a16="http://schemas.microsoft.com/office/drawing/2014/main" val="769643270"/>
                    </a:ext>
                  </a:extLst>
                </a:gridCol>
                <a:gridCol w="813364">
                  <a:extLst>
                    <a:ext uri="{9D8B030D-6E8A-4147-A177-3AD203B41FA5}">
                      <a16:colId xmlns:a16="http://schemas.microsoft.com/office/drawing/2014/main" val="923851746"/>
                    </a:ext>
                  </a:extLst>
                </a:gridCol>
                <a:gridCol w="813364">
                  <a:extLst>
                    <a:ext uri="{9D8B030D-6E8A-4147-A177-3AD203B41FA5}">
                      <a16:colId xmlns:a16="http://schemas.microsoft.com/office/drawing/2014/main" val="327643337"/>
                    </a:ext>
                  </a:extLst>
                </a:gridCol>
              </a:tblGrid>
              <a:tr h="3258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100" b="1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5720" marR="4572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110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M/T FDC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110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 (n=107)</a:t>
                      </a:r>
                    </a:p>
                  </a:txBody>
                  <a:tcPr marL="45720" marR="4572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ACA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Macitentan 10 mg (n=35)</a:t>
                      </a:r>
                      <a:endParaRPr lang="de-CH" sz="110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42F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Tadalafil 40 mg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(n=44)</a:t>
                      </a:r>
                      <a:endParaRPr lang="de-CH" sz="1100" b="1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8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1179529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Patients with ≥1 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AE</a:t>
                      </a:r>
                      <a:r>
                        <a:rPr lang="en-US" sz="1100" b="1" baseline="3000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, n (%)</a:t>
                      </a:r>
                      <a:endParaRPr lang="de-CH" sz="1100" b="1" baseline="30000" dirty="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CH" sz="1100" b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88 (82.2)</a:t>
                      </a: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CH" sz="1100" b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25 (71.4)</a:t>
                      </a: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CH" sz="1100" b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35 (79.5)</a:t>
                      </a: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7524061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 kern="120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Patients</a:t>
                      </a:r>
                      <a:r>
                        <a:rPr lang="en-GB" sz="1100" b="1" kern="120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with ≥1 SAE, n (%)  </a:t>
                      </a:r>
                      <a:endParaRPr lang="en-GB" sz="1100" b="1" kern="120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0" kern="120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15 (14.</a:t>
                      </a:r>
                      <a:r>
                        <a:rPr lang="en-GB" sz="1100" b="0" kern="1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  <a:r>
                        <a:rPr lang="en-GB" sz="1100" b="0" kern="120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)</a:t>
                      </a: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0" kern="120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 (8.6)</a:t>
                      </a: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0" kern="120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 (9.1)</a:t>
                      </a: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2835963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Patients with </a:t>
                      </a:r>
                      <a:r>
                        <a:rPr lang="en-GB" sz="1100" b="1" kern="120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≥1 </a:t>
                      </a:r>
                      <a:r>
                        <a:rPr lang="en-US" sz="1100" b="1" kern="120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AE leading to treatment discontinuation, n (%)</a:t>
                      </a:r>
                      <a:endParaRPr lang="en-US" sz="1100" b="1" kern="120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D0D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1100" b="0" kern="120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9 (8.4)</a:t>
                      </a: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D0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1100" b="0" kern="120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-</a:t>
                      </a: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D0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1100" b="0" kern="120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 (4.5)</a:t>
                      </a: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D0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9649185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 kern="120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Patients</a:t>
                      </a:r>
                      <a:r>
                        <a:rPr lang="en-GB" sz="1100" b="1" kern="120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with ≥1 AESI, n (%)  </a:t>
                      </a:r>
                      <a:endParaRPr lang="en-GB" sz="1100" b="1" kern="120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 kern="120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Any </a:t>
                      </a: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 kern="120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Serious</a:t>
                      </a: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 kern="120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Any </a:t>
                      </a: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 kern="120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Serious</a:t>
                      </a: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 kern="120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Any </a:t>
                      </a: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 kern="120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Serious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1965550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1079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Edema</a:t>
                      </a: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/ Fluid retention</a:t>
                      </a: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22 (20.6) </a:t>
                      </a: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 (0.9)</a:t>
                      </a: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5 (14.3) </a:t>
                      </a: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7 (15.9) </a:t>
                      </a: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475083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1079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Anemia</a:t>
                      </a: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/ </a:t>
                      </a:r>
                      <a:r>
                        <a:rPr lang="en-GB" sz="110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Hb decrease</a:t>
                      </a:r>
                      <a:endParaRPr lang="en-GB" sz="1100" strike="sngStrike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20 (18.7) </a:t>
                      </a: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 (0.9)</a:t>
                      </a: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 (2.9)</a:t>
                      </a: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 (2.3)</a:t>
                      </a: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5874239"/>
                  </a:ext>
                </a:extLst>
              </a:tr>
              <a:tr h="157906">
                <a:tc>
                  <a:txBody>
                    <a:bodyPr/>
                    <a:lstStyle/>
                    <a:p>
                      <a:pPr marL="1079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Hypotension</a:t>
                      </a:r>
                      <a:endParaRPr lang="en-GB" sz="1100" strike="sngStrike">
                        <a:solidFill>
                          <a:srgbClr val="FF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8 (7.5)</a:t>
                      </a: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 (0.9)</a:t>
                      </a: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 </a:t>
                      </a: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9146304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1079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Hepatic</a:t>
                      </a:r>
                      <a:endParaRPr lang="en-GB" sz="1100" strike="sngStrike">
                        <a:solidFill>
                          <a:srgbClr val="FF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 (0.9)</a:t>
                      </a: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 (2.9)</a:t>
                      </a: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4 (9.1)</a:t>
                      </a: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4190559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ALT/AST</a:t>
                      </a:r>
                      <a:r>
                        <a:rPr lang="en-US" sz="1100" b="1" kern="1200" baseline="3000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**</a:t>
                      </a:r>
                      <a:r>
                        <a:rPr lang="en-US" sz="1100" b="1" kern="120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, n (%)</a:t>
                      </a:r>
                      <a:r>
                        <a:rPr lang="en-US" sz="1100" b="0" kern="120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           </a:t>
                      </a:r>
                      <a:endParaRPr lang="de-CH" sz="1100" b="0" kern="120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D0D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100" b="1" kern="120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D0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100" b="1" kern="120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D0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100" b="1" kern="120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D0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5875718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10800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≥3 x ULN</a:t>
                      </a:r>
                      <a:endParaRPr lang="de-CH" sz="1100" b="0" kern="120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D0D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CH" sz="1100" b="0" kern="1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 </a:t>
                      </a:r>
                      <a:r>
                        <a:rPr lang="de-CH" sz="1100" b="0" kern="120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(1.0)</a:t>
                      </a: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D0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CH" sz="1100" b="0" kern="120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-</a:t>
                      </a: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D0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CH" sz="1100" b="0" kern="120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 (4.5)</a:t>
                      </a: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D0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743219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Hemoglobin</a:t>
                      </a:r>
                      <a:r>
                        <a:rPr lang="en-US" sz="1100" b="1" baseline="3000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**</a:t>
                      </a:r>
                      <a:r>
                        <a:rPr lang="en-US" sz="1100" b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,</a:t>
                      </a:r>
                      <a:r>
                        <a:rPr lang="en-US" sz="1100" b="1" kern="120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n (%)</a:t>
                      </a:r>
                      <a:endParaRPr lang="de-CH" sz="1100" b="0" baseline="3000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100" b="1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CH" sz="1100" b="1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CH" sz="1100" b="1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708762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108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≤ 8 g/dL</a:t>
                      </a: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CH" sz="1100" b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 (2.0)</a:t>
                      </a: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1100" b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-</a:t>
                      </a: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1100" b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-</a:t>
                      </a: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094194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108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≤ 10 g/dL</a:t>
                      </a:r>
                      <a:endParaRPr lang="de-CH" sz="1100" b="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CH" sz="1100" b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11 (11.0)</a:t>
                      </a: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1100" b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 (2.9)</a:t>
                      </a: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1100" b="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-</a:t>
                      </a:r>
                    </a:p>
                  </a:txBody>
                  <a:tcPr marL="45720" marR="457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3847419"/>
                  </a:ext>
                </a:extLst>
              </a:tr>
            </a:tbl>
          </a:graphicData>
        </a:graphic>
      </p:graphicFrame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D855D3A-8A0B-D54C-2F74-B5A269C59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516" y="4758660"/>
            <a:ext cx="8712968" cy="392460"/>
          </a:xfrm>
        </p:spPr>
        <p:txBody>
          <a:bodyPr/>
          <a:lstStyle/>
          <a:p>
            <a:pPr defTabSz="685800">
              <a:defRPr/>
            </a:pPr>
            <a:r>
              <a:rPr lang="en-GB" dirty="0">
                <a:solidFill>
                  <a:srgbClr val="000000"/>
                </a:solidFill>
                <a:cs typeface="Arial"/>
              </a:rPr>
              <a:t>Data presented for the safety set during the 16-week double blind period. *Most frequent TAEs: headache, </a:t>
            </a:r>
            <a:r>
              <a:rPr lang="en-GB" dirty="0" err="1">
                <a:solidFill>
                  <a:srgbClr val="000000"/>
                </a:solidFill>
                <a:cs typeface="Arial"/>
              </a:rPr>
              <a:t>edema</a:t>
            </a:r>
            <a:r>
              <a:rPr lang="en-GB" dirty="0">
                <a:solidFill>
                  <a:srgbClr val="000000"/>
                </a:solidFill>
                <a:cs typeface="Arial"/>
              </a:rPr>
              <a:t>, </a:t>
            </a:r>
            <a:r>
              <a:rPr lang="en-GB" dirty="0" err="1">
                <a:solidFill>
                  <a:srgbClr val="000000"/>
                </a:solidFill>
                <a:cs typeface="Arial"/>
              </a:rPr>
              <a:t>anemia</a:t>
            </a:r>
            <a:r>
              <a:rPr lang="en-GB" dirty="0">
                <a:solidFill>
                  <a:srgbClr val="000000"/>
                </a:solidFill>
                <a:cs typeface="Arial"/>
              </a:rPr>
              <a:t>, </a:t>
            </a:r>
            <a:r>
              <a:rPr lang="en-GB" dirty="0" err="1">
                <a:solidFill>
                  <a:srgbClr val="000000"/>
                </a:solidFill>
                <a:cs typeface="Arial"/>
              </a:rPr>
              <a:t>hemoglobin</a:t>
            </a:r>
            <a:r>
              <a:rPr lang="en-GB" dirty="0">
                <a:solidFill>
                  <a:srgbClr val="000000"/>
                </a:solidFill>
                <a:cs typeface="Arial"/>
              </a:rPr>
              <a:t> decrease, hypotension. **N=100 for M/T FDC group. </a:t>
            </a:r>
            <a:r>
              <a:rPr lang="de-CH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AE: adverse </a:t>
            </a:r>
            <a:r>
              <a:rPr lang="de-CH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event</a:t>
            </a:r>
            <a:r>
              <a:rPr lang="de-CH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 </a:t>
            </a:r>
            <a:r>
              <a:rPr lang="en-GB" dirty="0">
                <a:solidFill>
                  <a:srgbClr val="000000"/>
                </a:solidFill>
                <a:cs typeface="Arial"/>
              </a:rPr>
              <a:t>AESI: AE of special interest; </a:t>
            </a:r>
            <a:r>
              <a:rPr lang="en-GB" dirty="0">
                <a:solidFill>
                  <a:srgbClr val="000000"/>
                </a:solidFill>
                <a:cs typeface="Calibri"/>
              </a:rPr>
              <a:t>ALT: </a:t>
            </a:r>
            <a:r>
              <a:rPr lang="de-CH" dirty="0" err="1">
                <a:solidFill>
                  <a:srgbClr val="000000"/>
                </a:solidFill>
                <a:cs typeface="Arial"/>
              </a:rPr>
              <a:t>alanine</a:t>
            </a:r>
            <a:r>
              <a:rPr lang="de-CH" dirty="0">
                <a:solidFill>
                  <a:srgbClr val="000000"/>
                </a:solidFill>
                <a:cs typeface="Arial"/>
              </a:rPr>
              <a:t> </a:t>
            </a:r>
            <a:r>
              <a:rPr lang="de-CH" dirty="0" err="1">
                <a:solidFill>
                  <a:srgbClr val="000000"/>
                </a:solidFill>
                <a:cs typeface="Arial"/>
              </a:rPr>
              <a:t>aminotransferase</a:t>
            </a:r>
            <a:r>
              <a:rPr lang="de-CH" dirty="0">
                <a:solidFill>
                  <a:srgbClr val="000000"/>
                </a:solidFill>
                <a:cs typeface="Arial"/>
              </a:rPr>
              <a:t>; AST: </a:t>
            </a:r>
            <a:r>
              <a:rPr lang="de-CH" dirty="0" err="1">
                <a:solidFill>
                  <a:srgbClr val="000000"/>
                </a:solidFill>
                <a:cs typeface="Arial"/>
              </a:rPr>
              <a:t>aspartate</a:t>
            </a:r>
            <a:r>
              <a:rPr lang="de-CH" dirty="0">
                <a:solidFill>
                  <a:srgbClr val="000000"/>
                </a:solidFill>
                <a:cs typeface="Arial"/>
              </a:rPr>
              <a:t> </a:t>
            </a:r>
            <a:r>
              <a:rPr lang="de-CH" dirty="0" err="1">
                <a:solidFill>
                  <a:srgbClr val="000000"/>
                </a:solidFill>
                <a:cs typeface="Arial"/>
              </a:rPr>
              <a:t>aminotransferase</a:t>
            </a:r>
            <a:r>
              <a:rPr lang="de-CH" dirty="0">
                <a:solidFill>
                  <a:srgbClr val="000000"/>
                </a:solidFill>
                <a:cs typeface="Arial"/>
              </a:rPr>
              <a:t>; M/T FDC: macitentan/</a:t>
            </a:r>
            <a:r>
              <a:rPr lang="de-CH" dirty="0" err="1">
                <a:solidFill>
                  <a:srgbClr val="000000"/>
                </a:solidFill>
                <a:cs typeface="Arial"/>
              </a:rPr>
              <a:t>tadalafil</a:t>
            </a:r>
            <a:r>
              <a:rPr lang="de-CH" dirty="0">
                <a:solidFill>
                  <a:srgbClr val="000000"/>
                </a:solidFill>
                <a:cs typeface="Arial"/>
              </a:rPr>
              <a:t> </a:t>
            </a:r>
            <a:r>
              <a:rPr lang="de-CH" dirty="0" err="1">
                <a:solidFill>
                  <a:srgbClr val="000000"/>
                </a:solidFill>
                <a:cs typeface="Arial"/>
              </a:rPr>
              <a:t>fixed</a:t>
            </a:r>
            <a:r>
              <a:rPr lang="de-CH" dirty="0">
                <a:solidFill>
                  <a:srgbClr val="000000"/>
                </a:solidFill>
                <a:cs typeface="Arial"/>
              </a:rPr>
              <a:t>-dose </a:t>
            </a:r>
            <a:r>
              <a:rPr lang="de-CH" dirty="0" err="1">
                <a:solidFill>
                  <a:srgbClr val="000000"/>
                </a:solidFill>
                <a:cs typeface="Arial"/>
              </a:rPr>
              <a:t>combination</a:t>
            </a:r>
            <a:r>
              <a:rPr lang="de-CH" dirty="0">
                <a:solidFill>
                  <a:srgbClr val="000000"/>
                </a:solidFill>
                <a:cs typeface="Arial"/>
              </a:rPr>
              <a:t>; </a:t>
            </a:r>
            <a:r>
              <a:rPr lang="en-GB" dirty="0">
                <a:solidFill>
                  <a:srgbClr val="000000"/>
                </a:solidFill>
                <a:cs typeface="Arial"/>
              </a:rPr>
              <a:t>SAE: serious AE; TAE: treatment-emergent AE</a:t>
            </a:r>
            <a:r>
              <a:rPr lang="de-CH" dirty="0">
                <a:solidFill>
                  <a:srgbClr val="000000"/>
                </a:solidFill>
                <a:cs typeface="Arial"/>
              </a:rPr>
              <a:t>; ULN: </a:t>
            </a:r>
            <a:r>
              <a:rPr lang="de-CH" dirty="0" err="1">
                <a:solidFill>
                  <a:srgbClr val="000000"/>
                </a:solidFill>
                <a:cs typeface="Arial"/>
              </a:rPr>
              <a:t>upper</a:t>
            </a:r>
            <a:r>
              <a:rPr lang="de-CH" dirty="0">
                <a:solidFill>
                  <a:srgbClr val="000000"/>
                </a:solidFill>
                <a:cs typeface="Arial"/>
              </a:rPr>
              <a:t> </a:t>
            </a:r>
            <a:r>
              <a:rPr lang="de-CH" dirty="0" err="1">
                <a:solidFill>
                  <a:srgbClr val="000000"/>
                </a:solidFill>
                <a:cs typeface="Arial"/>
              </a:rPr>
              <a:t>limit</a:t>
            </a:r>
            <a:r>
              <a:rPr lang="de-CH" dirty="0">
                <a:solidFill>
                  <a:srgbClr val="000000"/>
                </a:solidFill>
                <a:cs typeface="Arial"/>
              </a:rPr>
              <a:t> </a:t>
            </a:r>
            <a:r>
              <a:rPr lang="de-CH" dirty="0" err="1">
                <a:solidFill>
                  <a:srgbClr val="000000"/>
                </a:solidFill>
                <a:cs typeface="Arial"/>
              </a:rPr>
              <a:t>of</a:t>
            </a:r>
            <a:r>
              <a:rPr lang="de-CH" dirty="0">
                <a:solidFill>
                  <a:srgbClr val="000000"/>
                </a:solidFill>
                <a:cs typeface="Arial"/>
              </a:rPr>
              <a:t> normal. </a:t>
            </a:r>
            <a:endParaRPr lang="en-GB" dirty="0">
              <a:solidFill>
                <a:srgbClr val="004785"/>
              </a:solidFill>
            </a:endParaRPr>
          </a:p>
        </p:txBody>
      </p:sp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C3354890-E0A3-2442-239C-3B0AA996E7BE}"/>
              </a:ext>
            </a:extLst>
          </p:cNvPr>
          <p:cNvSpPr txBox="1">
            <a:spLocks/>
          </p:cNvSpPr>
          <p:nvPr/>
        </p:nvSpPr>
        <p:spPr>
          <a:xfrm>
            <a:off x="305173" y="4296496"/>
            <a:ext cx="8534027" cy="30407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60000" indent="-360000" algn="l" defTabSz="914400" rtl="0" eaLnBrk="1" fontAlgn="base" latinLnBrk="0" hangingPunct="1">
              <a:spcBef>
                <a:spcPts val="500"/>
              </a:spcBef>
              <a:spcAft>
                <a:spcPts val="500"/>
              </a:spcAft>
              <a:buClr>
                <a:schemeClr val="tx2"/>
              </a:buClr>
              <a:buFont typeface="Wingdings" pitchFamily="2" charset="2"/>
              <a:buChar char="§"/>
              <a:defRPr lang="en-US" sz="2800" kern="1200" dirty="0" smtClean="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20000" indent="-360000" algn="l" defTabSz="914400" rtl="0" eaLnBrk="1" fontAlgn="base" latinLnBrk="0" hangingPunct="1">
              <a:spcBef>
                <a:spcPts val="500"/>
              </a:spcBef>
              <a:spcAft>
                <a:spcPts val="500"/>
              </a:spcAft>
              <a:buClr>
                <a:schemeClr val="tx2"/>
              </a:buClr>
              <a:buFont typeface="Arial" pitchFamily="34" charset="0"/>
              <a:buChar char="–"/>
              <a:defRPr lang="en-US" sz="2400" kern="1200" dirty="0" smtClean="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2pPr>
            <a:lvl3pPr marL="1079500" indent="-360000" algn="l" defTabSz="914400" rtl="0" eaLnBrk="1" fontAlgn="base" latinLnBrk="0" hangingPunct="1">
              <a:spcBef>
                <a:spcPts val="500"/>
              </a:spcBef>
              <a:spcAft>
                <a:spcPts val="500"/>
              </a:spcAft>
              <a:buClr>
                <a:schemeClr val="tx2"/>
              </a:buClr>
              <a:buFont typeface="Wingdings" pitchFamily="2" charset="2"/>
              <a:buChar char="§"/>
              <a:defRPr lang="en-US" sz="2000" kern="1200" dirty="0" smtClean="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  <a:lvl4pPr marL="1440000" indent="-360000" algn="l" defTabSz="914400" rtl="0" eaLnBrk="1" fontAlgn="base" latinLnBrk="0" hangingPunct="1">
              <a:spcBef>
                <a:spcPts val="500"/>
              </a:spcBef>
              <a:spcAft>
                <a:spcPts val="500"/>
              </a:spcAft>
              <a:buClr>
                <a:schemeClr val="tx2"/>
              </a:buClr>
              <a:buFont typeface="Wingdings" pitchFamily="2" charset="2"/>
              <a:buChar char="§"/>
              <a:defRPr lang="en-US" sz="1600" kern="1200" dirty="0" smtClean="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4pPr>
            <a:lvl5pPr marL="1800000" indent="-360000" algn="l" defTabSz="914400" rtl="0" eaLnBrk="1" fontAlgn="base" latinLnBrk="0" hangingPunct="1">
              <a:spcBef>
                <a:spcPts val="500"/>
              </a:spcBef>
              <a:spcAft>
                <a:spcPts val="500"/>
              </a:spcAft>
              <a:buClr>
                <a:schemeClr val="tx2"/>
              </a:buClr>
              <a:buFont typeface="Courier New" pitchFamily="49" charset="0"/>
              <a:buChar char="o"/>
              <a:tabLst/>
              <a:defRPr lang="en-GB" sz="1400" i="1" kern="1200" dirty="0" smtClean="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>
                <a:ea typeface="Verdana" panose="020B0604030504040204" pitchFamily="34" charset="0"/>
              </a:rPr>
              <a:t>Three</a:t>
            </a:r>
            <a:r>
              <a:rPr lang="en-GB" sz="1400">
                <a:latin typeface="Verdana" panose="020B0604030504040204" pitchFamily="34" charset="0"/>
                <a:ea typeface="Verdana" panose="020B0604030504040204" pitchFamily="34" charset="0"/>
              </a:rPr>
              <a:t> patients died </a:t>
            </a:r>
            <a:r>
              <a:rPr lang="en-GB" sz="1400">
                <a:ea typeface="Verdana" panose="020B0604030504040204" pitchFamily="34" charset="0"/>
              </a:rPr>
              <a:t>in the M/T </a:t>
            </a:r>
            <a:r>
              <a:rPr lang="en-GB" sz="1400">
                <a:latin typeface="Verdana" panose="020B0604030504040204" pitchFamily="34" charset="0"/>
                <a:ea typeface="Verdana" panose="020B0604030504040204" pitchFamily="34" charset="0"/>
              </a:rPr>
              <a:t>FDC group  (judged un-related to treatment)</a:t>
            </a:r>
          </a:p>
        </p:txBody>
      </p:sp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0EF69AEC-204C-0C4B-642C-5BB5CBEDA8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5484" y="81313"/>
            <a:ext cx="1221010" cy="192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46120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72D15-2CC7-C96B-5D80-80BF883FA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Conclusions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881B75-5D3F-C512-6250-33EE91A823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200151"/>
            <a:ext cx="8443664" cy="3394472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GB" sz="1600" b="1" dirty="0"/>
              <a:t>Primary endpoint met</a:t>
            </a:r>
            <a:r>
              <a:rPr lang="en-GB" sz="1600" dirty="0"/>
              <a:t>: M/T FDC led to a highly significant and marked improvement in PVR vs macitentan and tadalafil monotherapies</a:t>
            </a:r>
          </a:p>
          <a:p>
            <a:pPr>
              <a:spcBef>
                <a:spcPts val="1800"/>
              </a:spcBef>
            </a:pPr>
            <a:r>
              <a:rPr lang="en-US" sz="1600" dirty="0"/>
              <a:t>A trend for clinically relevant improvement in 6MWD in favor of M/T FDC was observed</a:t>
            </a:r>
          </a:p>
          <a:p>
            <a:pPr>
              <a:spcBef>
                <a:spcPts val="1800"/>
              </a:spcBef>
            </a:pPr>
            <a:r>
              <a:rPr lang="en-GB" sz="1600" dirty="0"/>
              <a:t>M/T FDC was well tolerated and consistent with the safety profile of </a:t>
            </a:r>
            <a:r>
              <a:rPr lang="en-US" sz="1600" dirty="0"/>
              <a:t>macitentan and tadalafil </a:t>
            </a:r>
          </a:p>
          <a:p>
            <a:pPr>
              <a:spcBef>
                <a:spcPts val="1800"/>
              </a:spcBef>
            </a:pPr>
            <a:r>
              <a:rPr lang="en-US" sz="1600" dirty="0"/>
              <a:t>A DUE supports M/T FDC, as a single-tablet combination therapy, for initial dual combination therapy and rapid escalation, in line with the ESC/ERS 2022 guidelines</a:t>
            </a:r>
            <a:r>
              <a:rPr lang="en-US" sz="1600" baseline="30000" dirty="0"/>
              <a:t>1,2</a:t>
            </a:r>
            <a:r>
              <a:rPr lang="en-US" sz="1600" dirty="0"/>
              <a:t> on the use of dual combination therapy in PAH </a:t>
            </a:r>
          </a:p>
          <a:p>
            <a:pPr marL="0" indent="0">
              <a:spcBef>
                <a:spcPts val="1800"/>
              </a:spcBef>
              <a:buNone/>
            </a:pPr>
            <a:endParaRPr lang="en-GB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34165B-8535-FFA6-3EA3-EEDC342FC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4799" y="4876801"/>
            <a:ext cx="5563345" cy="274637"/>
          </a:xfrm>
        </p:spPr>
        <p:txBody>
          <a:bodyPr/>
          <a:lstStyle/>
          <a:p>
            <a:r>
              <a:rPr lang="en-GB"/>
              <a:t>6MWD: 6-minute walk distance; ESC/ERS: European Society of Cardiology/European Respiratory Society; M/T FDC: macitentan tadalafil fixed dose combination; PAH: pulmonary arterial hypertension; PVR: pulmonary vascular resistance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39F81554-603F-FCE1-DD95-8D2E585ED9AF}"/>
              </a:ext>
            </a:extLst>
          </p:cNvPr>
          <p:cNvSpPr txBox="1">
            <a:spLocks/>
          </p:cNvSpPr>
          <p:nvPr/>
        </p:nvSpPr>
        <p:spPr>
          <a:xfrm>
            <a:off x="5868145" y="4880927"/>
            <a:ext cx="2971055" cy="242733"/>
          </a:xfrm>
          <a:prstGeom prst="rect">
            <a:avLst/>
          </a:prstGeom>
        </p:spPr>
        <p:txBody>
          <a:bodyPr vert="horz" lIns="91440" tIns="45720" rIns="91440" bIns="18000" rtlCol="0" anchor="b">
            <a:noAutofit/>
          </a:bodyPr>
          <a:lstStyle>
            <a:lvl1pPr marL="0" indent="0" algn="l" defTabSz="914400" rtl="0" eaLnBrk="1" fontAlgn="base" latinLnBrk="0" hangingPunct="1">
              <a:spcBef>
                <a:spcPts val="500"/>
              </a:spcBef>
              <a:spcAft>
                <a:spcPts val="500"/>
              </a:spcAft>
              <a:buClr>
                <a:schemeClr val="tx2"/>
              </a:buClr>
              <a:buFont typeface="Wingdings" pitchFamily="2" charset="2"/>
              <a:buNone/>
              <a:defRPr lang="en-GB" sz="7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1pPr>
            <a:lvl2pPr marL="720000" indent="-360000" algn="l" defTabSz="914400" rtl="0" eaLnBrk="1" fontAlgn="base" latinLnBrk="0" hangingPunct="1">
              <a:spcBef>
                <a:spcPts val="500"/>
              </a:spcBef>
              <a:spcAft>
                <a:spcPts val="500"/>
              </a:spcAft>
              <a:buClr>
                <a:schemeClr val="tx2"/>
              </a:buClr>
              <a:buFont typeface="Arial" pitchFamily="34" charset="0"/>
              <a:buChar char="–"/>
              <a:defRPr lang="en-US" sz="2400" kern="1200" dirty="0" smtClean="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2pPr>
            <a:lvl3pPr marL="1079500" indent="-360000" algn="l" defTabSz="914400" rtl="0" eaLnBrk="1" fontAlgn="base" latinLnBrk="0" hangingPunct="1">
              <a:spcBef>
                <a:spcPts val="500"/>
              </a:spcBef>
              <a:spcAft>
                <a:spcPts val="500"/>
              </a:spcAft>
              <a:buClr>
                <a:schemeClr val="tx2"/>
              </a:buClr>
              <a:buFont typeface="Wingdings" pitchFamily="2" charset="2"/>
              <a:buChar char="§"/>
              <a:defRPr lang="en-US" sz="2000" kern="1200" dirty="0" smtClean="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  <a:lvl4pPr marL="1440000" indent="-360000" algn="l" defTabSz="914400" rtl="0" eaLnBrk="1" fontAlgn="base" latinLnBrk="0" hangingPunct="1">
              <a:spcBef>
                <a:spcPts val="500"/>
              </a:spcBef>
              <a:spcAft>
                <a:spcPts val="500"/>
              </a:spcAft>
              <a:buClr>
                <a:schemeClr val="tx2"/>
              </a:buClr>
              <a:buFont typeface="Wingdings" pitchFamily="2" charset="2"/>
              <a:buChar char="§"/>
              <a:defRPr lang="en-US" sz="1600" kern="1200" dirty="0" smtClean="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4pPr>
            <a:lvl5pPr marL="1800000" indent="-360000" algn="l" defTabSz="914400" rtl="0" eaLnBrk="1" fontAlgn="base" latinLnBrk="0" hangingPunct="1">
              <a:spcBef>
                <a:spcPts val="500"/>
              </a:spcBef>
              <a:spcAft>
                <a:spcPts val="500"/>
              </a:spcAft>
              <a:buClr>
                <a:schemeClr val="tx2"/>
              </a:buClr>
              <a:buFont typeface="Courier New" pitchFamily="49" charset="0"/>
              <a:buChar char="o"/>
              <a:tabLst/>
              <a:defRPr lang="en-GB" sz="1400" i="1" kern="1200" dirty="0" smtClean="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dirty="0"/>
              <a:t>1. Humbert, </a:t>
            </a:r>
            <a:r>
              <a:rPr lang="fr-FR" i="1" dirty="0"/>
              <a:t>et al. </a:t>
            </a:r>
            <a:r>
              <a:rPr lang="fr-FR" i="1" dirty="0" err="1"/>
              <a:t>Eur</a:t>
            </a:r>
            <a:r>
              <a:rPr lang="fr-FR" i="1" dirty="0"/>
              <a:t> </a:t>
            </a:r>
            <a:r>
              <a:rPr lang="fr-FR" i="1" dirty="0" err="1"/>
              <a:t>Heart</a:t>
            </a:r>
            <a:r>
              <a:rPr lang="fr-FR" i="1" dirty="0"/>
              <a:t> J </a:t>
            </a:r>
            <a:r>
              <a:rPr lang="fr-FR" dirty="0"/>
              <a:t>2022;43: 3618-3731;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dirty="0"/>
              <a:t>2. Humbert, </a:t>
            </a:r>
            <a:r>
              <a:rPr lang="fr-FR" i="1" dirty="0"/>
              <a:t>et al. </a:t>
            </a:r>
            <a:r>
              <a:rPr lang="fr-FR" i="1" dirty="0" err="1"/>
              <a:t>Eur</a:t>
            </a:r>
            <a:r>
              <a:rPr lang="fr-FR" i="1" dirty="0"/>
              <a:t> </a:t>
            </a:r>
            <a:r>
              <a:rPr lang="fr-FR" i="1" dirty="0" err="1"/>
              <a:t>Respir</a:t>
            </a:r>
            <a:r>
              <a:rPr lang="fr-FR" i="1" dirty="0"/>
              <a:t> J </a:t>
            </a:r>
            <a:r>
              <a:rPr lang="fr-FR" dirty="0"/>
              <a:t>2022;2200879.</a:t>
            </a:r>
          </a:p>
        </p:txBody>
      </p:sp>
      <p:pic>
        <p:nvPicPr>
          <p:cNvPr id="7" name="Picture 6" descr="Text&#10;&#10;Description automatically generated">
            <a:extLst>
              <a:ext uri="{FF2B5EF4-FFF2-40B4-BE49-F238E27FC236}">
                <a16:creationId xmlns:a16="http://schemas.microsoft.com/office/drawing/2014/main" id="{A0399BF4-9E07-CFA1-F43C-424B0AA755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5484" y="81313"/>
            <a:ext cx="1221010" cy="192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459111"/>
      </p:ext>
    </p:extLst>
  </p:cSld>
  <p:clrMapOvr>
    <a:masterClrMapping/>
  </p:clrMapOvr>
</p:sld>
</file>

<file path=ppt/theme/theme1.xml><?xml version="1.0" encoding="utf-8"?>
<a:theme xmlns:a="http://schemas.openxmlformats.org/drawingml/2006/main" name="Scientific-templateA1a_03Aug10 PPT2007">
  <a:themeElements>
    <a:clrScheme name="Macitentan 2021">
      <a:dk1>
        <a:srgbClr val="000000"/>
      </a:dk1>
      <a:lt1>
        <a:srgbClr val="FFFFFF"/>
      </a:lt1>
      <a:dk2>
        <a:srgbClr val="003479"/>
      </a:dk2>
      <a:lt2>
        <a:srgbClr val="888B8D"/>
      </a:lt2>
      <a:accent1>
        <a:srgbClr val="003479"/>
      </a:accent1>
      <a:accent2>
        <a:srgbClr val="888B8D"/>
      </a:accent2>
      <a:accent3>
        <a:srgbClr val="1C75BC"/>
      </a:accent3>
      <a:accent4>
        <a:srgbClr val="642F92"/>
      </a:accent4>
      <a:accent5>
        <a:srgbClr val="CFD0D1"/>
      </a:accent5>
      <a:accent6>
        <a:srgbClr val="C19FE0"/>
      </a:accent6>
      <a:hlink>
        <a:srgbClr val="1C75BC"/>
      </a:hlink>
      <a:folHlink>
        <a:srgbClr val="642F9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citentan Slide Template_2021 update" id="{56DDD968-26F8-4B77-B4EE-4610BA5C667A}" vid="{F7DB75B5-77F9-4573-81D2-86341656E7FD}"/>
    </a:ext>
  </a:extLst>
</a:theme>
</file>

<file path=ppt/theme/theme2.xml><?xml version="1.0" encoding="utf-8"?>
<a:theme xmlns:a="http://schemas.openxmlformats.org/drawingml/2006/main" name="1_Scientific-templateA1a_03Aug10 PPT2007">
  <a:themeElements>
    <a:clrScheme name="Custom 3">
      <a:dk1>
        <a:srgbClr val="5F5F5F"/>
      </a:dk1>
      <a:lt1>
        <a:srgbClr val="FFFFFF"/>
      </a:lt1>
      <a:dk2>
        <a:srgbClr val="014785"/>
      </a:dk2>
      <a:lt2>
        <a:srgbClr val="2082C1"/>
      </a:lt2>
      <a:accent1>
        <a:srgbClr val="014785"/>
      </a:accent1>
      <a:accent2>
        <a:srgbClr val="7E81BE"/>
      </a:accent2>
      <a:accent3>
        <a:srgbClr val="F07E4A"/>
      </a:accent3>
      <a:accent4>
        <a:srgbClr val="9EBB3B"/>
      </a:accent4>
      <a:accent5>
        <a:srgbClr val="8B436B"/>
      </a:accent5>
      <a:accent6>
        <a:srgbClr val="37B6E9"/>
      </a:accent6>
      <a:hlink>
        <a:srgbClr val="5A5A5C"/>
      </a:hlink>
      <a:folHlink>
        <a:srgbClr val="21AB4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citentan 2007_26Aug10.potx [Read-Only]" id="{01B1157F-DE6C-4042-ABCB-323BBBB23783}" vid="{5E889A80-48C0-4995-A912-FA3F27F3C73D}"/>
    </a:ext>
  </a:extLst>
</a:theme>
</file>

<file path=ppt/theme/theme3.xml><?xml version="1.0" encoding="utf-8"?>
<a:theme xmlns:a="http://schemas.openxmlformats.org/drawingml/2006/main" name="1_Selexipag 2015">
  <a:themeElements>
    <a:clrScheme name="Custom 1">
      <a:dk1>
        <a:srgbClr val="474747"/>
      </a:dk1>
      <a:lt1>
        <a:srgbClr val="FFFFFF"/>
      </a:lt1>
      <a:dk2>
        <a:srgbClr val="014785"/>
      </a:dk2>
      <a:lt2>
        <a:srgbClr val="2082C1"/>
      </a:lt2>
      <a:accent1>
        <a:srgbClr val="006F44"/>
      </a:accent1>
      <a:accent2>
        <a:srgbClr val="717C7D"/>
      </a:accent2>
      <a:accent3>
        <a:srgbClr val="FFD100"/>
      </a:accent3>
      <a:accent4>
        <a:srgbClr val="80B59C"/>
      </a:accent4>
      <a:accent5>
        <a:srgbClr val="006341"/>
      </a:accent5>
      <a:accent6>
        <a:srgbClr val="37B6E9"/>
      </a:accent6>
      <a:hlink>
        <a:srgbClr val="002342"/>
      </a:hlink>
      <a:folHlink>
        <a:srgbClr val="00234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Actelion - Indigo">
    <a:dk1>
      <a:sysClr val="windowText" lastClr="000000"/>
    </a:dk1>
    <a:lt1>
      <a:srgbClr val="FFFFFF"/>
    </a:lt1>
    <a:dk2>
      <a:srgbClr val="40539C"/>
    </a:dk2>
    <a:lt2>
      <a:srgbClr val="0F2439"/>
    </a:lt2>
    <a:accent1>
      <a:srgbClr val="40539C"/>
    </a:accent1>
    <a:accent2>
      <a:srgbClr val="6C3896"/>
    </a:accent2>
    <a:accent3>
      <a:srgbClr val="6F205A"/>
    </a:accent3>
    <a:accent4>
      <a:srgbClr val="8F0F4A"/>
    </a:accent4>
    <a:accent5>
      <a:srgbClr val="CF392A"/>
    </a:accent5>
    <a:accent6>
      <a:srgbClr val="F99900"/>
    </a:accent6>
    <a:hlink>
      <a:srgbClr val="40539C"/>
    </a:hlink>
    <a:folHlink>
      <a:srgbClr val="0F2439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3dbfa6e-e175-4068-9409-3030e9ec2780">
      <Terms xmlns="http://schemas.microsoft.com/office/infopath/2007/PartnerControls"/>
    </lcf76f155ced4ddcb4097134ff3c332f>
    <TaxCatchAll xmlns="925747f6-6560-4cbe-a550-4a9758146a24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22ED793658AE4CA8855136ED425D42" ma:contentTypeVersion="8" ma:contentTypeDescription="Create a new document." ma:contentTypeScope="" ma:versionID="263da13bb79512fc5587d7c36229dcf2">
  <xsd:schema xmlns:xsd="http://www.w3.org/2001/XMLSchema" xmlns:xs="http://www.w3.org/2001/XMLSchema" xmlns:p="http://schemas.microsoft.com/office/2006/metadata/properties" xmlns:ns2="73dbfa6e-e175-4068-9409-3030e9ec2780" xmlns:ns3="925747f6-6560-4cbe-a550-4a9758146a24" targetNamespace="http://schemas.microsoft.com/office/2006/metadata/properties" ma:root="true" ma:fieldsID="0987088184164a4ac98836f806d5463d" ns2:_="" ns3:_="">
    <xsd:import namespace="73dbfa6e-e175-4068-9409-3030e9ec2780"/>
    <xsd:import namespace="925747f6-6560-4cbe-a550-4a9758146a2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dbfa6e-e175-4068-9409-3030e9ec27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77d0402c-b978-42c0-91ce-79582f9dd87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5747f6-6560-4cbe-a550-4a9758146a24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60271b34-5c03-4236-a217-13f2071b489a}" ma:internalName="TaxCatchAll" ma:showField="CatchAllData" ma:web="925747f6-6560-4cbe-a550-4a9758146a2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5F8DF95-EB37-4964-8E67-067CCA4F400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110089E-0836-4653-8005-8B847F12BA53}">
  <ds:schemaRefs>
    <ds:schemaRef ds:uri="http://purl.org/dc/elements/1.1/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purl.org/dc/terms/"/>
    <ds:schemaRef ds:uri="73dbfa6e-e175-4068-9409-3030e9ec2780"/>
    <ds:schemaRef ds:uri="http://schemas.openxmlformats.org/package/2006/metadata/core-properties"/>
    <ds:schemaRef ds:uri="925747f6-6560-4cbe-a550-4a9758146a24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09AB190-EC3D-44C7-9258-BAFCAE79DDA6}">
  <ds:schemaRefs>
    <ds:schemaRef ds:uri="73dbfa6e-e175-4068-9409-3030e9ec2780"/>
    <ds:schemaRef ds:uri="925747f6-6560-4cbe-a550-4a9758146a2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</TotalTime>
  <Words>1866</Words>
  <Application>Microsoft Office PowerPoint</Application>
  <PresentationFormat>On-screen Show (16:9)</PresentationFormat>
  <Paragraphs>212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Courier New</vt:lpstr>
      <vt:lpstr>Verdana</vt:lpstr>
      <vt:lpstr>Wingdings</vt:lpstr>
      <vt:lpstr>Scientific-templateA1a_03Aug10 PPT2007</vt:lpstr>
      <vt:lpstr>1_Scientific-templateA1a_03Aug10 PPT2007</vt:lpstr>
      <vt:lpstr>1_Selexipag 2015</vt:lpstr>
      <vt:lpstr>Efficacy and Safety of Macitentan Tadalafil Fixed Dose Combination in Pulmonary Arterial Hypertension: Results From the Randomized Controlled Phase III A DUE Study</vt:lpstr>
      <vt:lpstr>Background and Objective</vt:lpstr>
      <vt:lpstr>Patients and Outcome Measures </vt:lpstr>
      <vt:lpstr>Demographics and Baseline Characteristics </vt:lpstr>
      <vt:lpstr>Change in PVR From Baseline at Week 16</vt:lpstr>
      <vt:lpstr>Secondary Endpoint:  Change in 6MWD at Week 16</vt:lpstr>
      <vt:lpstr>Safety and Tolerability  </vt:lpstr>
      <vt:lpstr>Conclusions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Efficacy and Safety of Macitentan Tadalafil Fixed Dose Combination in Pulmonary Arterial Hypertension: Results From the Randomized Controlled Phase III A DUE Study</dc:title>
  <dc:subject/>
  <dc:creator>MedEd On The Go</dc:creator>
  <cp:keywords/>
  <dc:description/>
  <cp:lastModifiedBy>Lindsay Beninati</cp:lastModifiedBy>
  <cp:revision>30</cp:revision>
  <dcterms:created xsi:type="dcterms:W3CDTF">2021-02-03T11:38:22Z</dcterms:created>
  <dcterms:modified xsi:type="dcterms:W3CDTF">2023-04-06T17:47:04Z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0x010100DD22ED793658AE4CA8855136ED425D42</vt:lpwstr>
  </property>
  <property fmtid="{D5CDD505-2E9C-101B-9397-08002B2CF9AE}" pid="3" name="MediaServiceImageTags">
    <vt:lpwstr/>
  </property>
</Properties>
</file>