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76" r:id="rId1"/>
    <p:sldMasterId id="2147483878" r:id="rId2"/>
    <p:sldMasterId id="2147483891" r:id="rId3"/>
  </p:sldMasterIdLst>
  <p:notesMasterIdLst>
    <p:notesMasterId r:id="rId14"/>
  </p:notesMasterIdLst>
  <p:handoutMasterIdLst>
    <p:handoutMasterId r:id="rId15"/>
  </p:handoutMasterIdLst>
  <p:sldIdLst>
    <p:sldId id="2141411521" r:id="rId4"/>
    <p:sldId id="256" r:id="rId5"/>
    <p:sldId id="2141411520" r:id="rId6"/>
    <p:sldId id="2141411522" r:id="rId7"/>
    <p:sldId id="1274" r:id="rId8"/>
    <p:sldId id="1325" r:id="rId9"/>
    <p:sldId id="1312" r:id="rId10"/>
    <p:sldId id="1313" r:id="rId11"/>
    <p:sldId id="1301" r:id="rId12"/>
    <p:sldId id="1321" r:id="rId13"/>
  </p:sldIdLst>
  <p:sldSz cx="9144000" cy="5143500" type="screen16x9"/>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3000" kern="1200">
        <a:solidFill>
          <a:schemeClr val="tx1"/>
        </a:solidFill>
        <a:latin typeface="Helvetica" pitchFamily="-111" charset="0"/>
        <a:ea typeface="ＭＳ Ｐゴシック" pitchFamily="-111" charset="-128"/>
        <a:cs typeface="ＭＳ Ｐゴシック" pitchFamily="-111" charset="-128"/>
      </a:defRPr>
    </a:lvl1pPr>
    <a:lvl2pPr marL="380276" algn="l" rtl="0" fontAlgn="base">
      <a:spcBef>
        <a:spcPct val="0"/>
      </a:spcBef>
      <a:spcAft>
        <a:spcPct val="0"/>
      </a:spcAft>
      <a:defRPr sz="3000" kern="1200">
        <a:solidFill>
          <a:schemeClr val="tx1"/>
        </a:solidFill>
        <a:latin typeface="Helvetica" pitchFamily="-111" charset="0"/>
        <a:ea typeface="ＭＳ Ｐゴシック" pitchFamily="-111" charset="-128"/>
        <a:cs typeface="ＭＳ Ｐゴシック" pitchFamily="-111" charset="-128"/>
      </a:defRPr>
    </a:lvl2pPr>
    <a:lvl3pPr marL="760547" algn="l" rtl="0" fontAlgn="base">
      <a:spcBef>
        <a:spcPct val="0"/>
      </a:spcBef>
      <a:spcAft>
        <a:spcPct val="0"/>
      </a:spcAft>
      <a:defRPr sz="3000" kern="1200">
        <a:solidFill>
          <a:schemeClr val="tx1"/>
        </a:solidFill>
        <a:latin typeface="Helvetica" pitchFamily="-111" charset="0"/>
        <a:ea typeface="ＭＳ Ｐゴシック" pitchFamily="-111" charset="-128"/>
        <a:cs typeface="ＭＳ Ｐゴシック" pitchFamily="-111" charset="-128"/>
      </a:defRPr>
    </a:lvl3pPr>
    <a:lvl4pPr marL="1140818" algn="l" rtl="0" fontAlgn="base">
      <a:spcBef>
        <a:spcPct val="0"/>
      </a:spcBef>
      <a:spcAft>
        <a:spcPct val="0"/>
      </a:spcAft>
      <a:defRPr sz="3000" kern="1200">
        <a:solidFill>
          <a:schemeClr val="tx1"/>
        </a:solidFill>
        <a:latin typeface="Helvetica" pitchFamily="-111" charset="0"/>
        <a:ea typeface="ＭＳ Ｐゴシック" pitchFamily="-111" charset="-128"/>
        <a:cs typeface="ＭＳ Ｐゴシック" pitchFamily="-111" charset="-128"/>
      </a:defRPr>
    </a:lvl4pPr>
    <a:lvl5pPr marL="1521092" algn="l" rtl="0" fontAlgn="base">
      <a:spcBef>
        <a:spcPct val="0"/>
      </a:spcBef>
      <a:spcAft>
        <a:spcPct val="0"/>
      </a:spcAft>
      <a:defRPr sz="3000" kern="1200">
        <a:solidFill>
          <a:schemeClr val="tx1"/>
        </a:solidFill>
        <a:latin typeface="Helvetica" pitchFamily="-111" charset="0"/>
        <a:ea typeface="ＭＳ Ｐゴシック" pitchFamily="-111" charset="-128"/>
        <a:cs typeface="ＭＳ Ｐゴシック" pitchFamily="-111" charset="-128"/>
      </a:defRPr>
    </a:lvl5pPr>
    <a:lvl6pPr marL="1901363" algn="l" defTabSz="380276" rtl="0" eaLnBrk="1" latinLnBrk="0" hangingPunct="1">
      <a:defRPr sz="3000" kern="1200">
        <a:solidFill>
          <a:schemeClr val="tx1"/>
        </a:solidFill>
        <a:latin typeface="Helvetica" pitchFamily="-111" charset="0"/>
        <a:ea typeface="ＭＳ Ｐゴシック" pitchFamily="-111" charset="-128"/>
        <a:cs typeface="ＭＳ Ｐゴシック" pitchFamily="-111" charset="-128"/>
      </a:defRPr>
    </a:lvl6pPr>
    <a:lvl7pPr marL="2281635" algn="l" defTabSz="380276" rtl="0" eaLnBrk="1" latinLnBrk="0" hangingPunct="1">
      <a:defRPr sz="3000" kern="1200">
        <a:solidFill>
          <a:schemeClr val="tx1"/>
        </a:solidFill>
        <a:latin typeface="Helvetica" pitchFamily="-111" charset="0"/>
        <a:ea typeface="ＭＳ Ｐゴシック" pitchFamily="-111" charset="-128"/>
        <a:cs typeface="ＭＳ Ｐゴシック" pitchFamily="-111" charset="-128"/>
      </a:defRPr>
    </a:lvl7pPr>
    <a:lvl8pPr marL="2661905" algn="l" defTabSz="380276" rtl="0" eaLnBrk="1" latinLnBrk="0" hangingPunct="1">
      <a:defRPr sz="3000" kern="1200">
        <a:solidFill>
          <a:schemeClr val="tx1"/>
        </a:solidFill>
        <a:latin typeface="Helvetica" pitchFamily="-111" charset="0"/>
        <a:ea typeface="ＭＳ Ｐゴシック" pitchFamily="-111" charset="-128"/>
        <a:cs typeface="ＭＳ Ｐゴシック" pitchFamily="-111" charset="-128"/>
      </a:defRPr>
    </a:lvl8pPr>
    <a:lvl9pPr marL="3042181" algn="l" defTabSz="380276" rtl="0" eaLnBrk="1" latinLnBrk="0" hangingPunct="1">
      <a:defRPr sz="3000" kern="1200">
        <a:solidFill>
          <a:schemeClr val="tx1"/>
        </a:solidFill>
        <a:latin typeface="Helvetica" pitchFamily="-111" charset="0"/>
        <a:ea typeface="ＭＳ Ｐゴシック" pitchFamily="-111" charset="-128"/>
        <a:cs typeface="ＭＳ Ｐゴシック" pitchFamily="-111" charset="-128"/>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guide id="3" orient="horz" pos="2844" userDrawn="1">
          <p15:clr>
            <a:srgbClr val="A4A3A4"/>
          </p15:clr>
        </p15:guide>
        <p15:guide id="4" pos="3331">
          <p15:clr>
            <a:srgbClr val="A4A3A4"/>
          </p15:clr>
        </p15:guide>
        <p15:guide id="5" pos="2875">
          <p15:clr>
            <a:srgbClr val="A4A3A4"/>
          </p15:clr>
        </p15:guide>
        <p15:guide id="6" pos="2722">
          <p15:clr>
            <a:srgbClr val="A4A3A4"/>
          </p15:clr>
        </p15:guide>
        <p15:guide id="7" orient="horz" pos="219" userDrawn="1">
          <p15:clr>
            <a:srgbClr val="A4A3A4"/>
          </p15:clr>
        </p15:guide>
        <p15:guide id="8" orient="horz" pos="641" userDrawn="1">
          <p15:clr>
            <a:srgbClr val="A4A3A4"/>
          </p15:clr>
        </p15:guide>
        <p15:guide id="9" orient="horz" pos="2700" userDrawn="1">
          <p15:clr>
            <a:srgbClr val="A4A3A4"/>
          </p15:clr>
        </p15:guide>
        <p15:guide id="10" orient="horz" pos="2937" userDrawn="1">
          <p15:clr>
            <a:srgbClr val="A4A3A4"/>
          </p15:clr>
        </p15:guide>
        <p15:guide id="11" orient="horz" pos="487"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406E0B-E42F-471F-64D7-12B277C218F5}" name="Michael Louie" initials="MJL" userId="Michael Louie"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Wolski, Kathy" initials="WK" lastIdx="2" clrIdx="0"/>
  <p:cmAuthor id="1" name="Panico, Eleanor" initials="PE" lastIdx="1" clrIdx="1"/>
  <p:cmAuthor id="2" name="Steven E. Nissen"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94F"/>
    <a:srgbClr val="0034AA"/>
    <a:srgbClr val="000090"/>
    <a:srgbClr val="000080"/>
    <a:srgbClr val="000064"/>
    <a:srgbClr val="C8C9FF"/>
    <a:srgbClr val="0000B4"/>
    <a:srgbClr val="0C08F0"/>
    <a:srgbClr val="BFC0FF"/>
    <a:srgbClr val="A0A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96" autoAdjust="0"/>
    <p:restoredTop sz="96327" autoAdjust="0"/>
  </p:normalViewPr>
  <p:slideViewPr>
    <p:cSldViewPr snapToGrid="0">
      <p:cViewPr varScale="1">
        <p:scale>
          <a:sx n="83" d="100"/>
          <a:sy n="83" d="100"/>
        </p:scale>
        <p:origin x="528" y="52"/>
      </p:cViewPr>
      <p:guideLst>
        <p:guide orient="horz" pos="1620"/>
        <p:guide pos="2880"/>
        <p:guide orient="horz" pos="2844"/>
        <p:guide pos="3331"/>
        <p:guide pos="2875"/>
        <p:guide pos="2722"/>
        <p:guide orient="horz" pos="219"/>
        <p:guide orient="horz" pos="641"/>
        <p:guide orient="horz" pos="2700"/>
        <p:guide orient="horz" pos="2937"/>
        <p:guide orient="horz" pos="487"/>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7472" y="-4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8/10/relationships/authors" Targe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bg1"/>
                </a:solidFill>
                <a:latin typeface="+mn-lt"/>
                <a:ea typeface="+mn-ea"/>
                <a:cs typeface="+mn-cs"/>
              </a:defRPr>
            </a:pPr>
            <a:r>
              <a:rPr lang="en-US" sz="1800">
                <a:solidFill>
                  <a:schemeClr val="bg1"/>
                </a:solidFill>
              </a:rPr>
              <a:t>Percent Change in </a:t>
            </a:r>
            <a:r>
              <a:rPr lang="en-US" sz="1800" err="1">
                <a:solidFill>
                  <a:schemeClr val="bg1"/>
                </a:solidFill>
              </a:rPr>
              <a:t>hsCRP</a:t>
            </a:r>
            <a:endParaRPr lang="en-US" sz="1800">
              <a:solidFill>
                <a:schemeClr val="bg1"/>
              </a:solidFill>
            </a:endParaRPr>
          </a:p>
        </c:rich>
      </c:tx>
      <c:layout>
        <c:manualLayout>
          <c:xMode val="edge"/>
          <c:yMode val="edge"/>
          <c:x val="0.13572748968444548"/>
          <c:y val="1.704588542077947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bg1"/>
              </a:solidFill>
              <a:latin typeface="+mn-lt"/>
              <a:ea typeface="+mn-ea"/>
              <a:cs typeface="+mn-cs"/>
            </a:defRPr>
          </a:pPr>
          <a:endParaRPr lang="en-US"/>
        </a:p>
      </c:txPr>
    </c:title>
    <c:autoTitleDeleted val="0"/>
    <c:plotArea>
      <c:layout>
        <c:manualLayout>
          <c:layoutTarget val="inner"/>
          <c:xMode val="edge"/>
          <c:yMode val="edge"/>
          <c:x val="0.21258735456759226"/>
          <c:y val="0.12081301164341463"/>
          <c:w val="0.75854204011228732"/>
          <c:h val="0.67758954147647521"/>
        </c:manualLayout>
      </c:layout>
      <c:barChart>
        <c:barDir val="col"/>
        <c:grouping val="clustered"/>
        <c:varyColors val="0"/>
        <c:ser>
          <c:idx val="0"/>
          <c:order val="0"/>
          <c:tx>
            <c:strRef>
              <c:f>Sheet1!$B$1</c:f>
              <c:strCache>
                <c:ptCount val="1"/>
                <c:pt idx="0">
                  <c:v>Placebo</c:v>
                </c:pt>
              </c:strCache>
            </c:strRef>
          </c:tx>
          <c:spPr>
            <a:solidFill>
              <a:srgbClr val="C8C9FF"/>
            </a:solidFill>
            <a:ln w="12700">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Month 6</c:v>
                </c:pt>
                <c:pt idx="1">
                  <c:v>Month 12</c:v>
                </c:pt>
                <c:pt idx="2">
                  <c:v>End of Study</c:v>
                </c:pt>
              </c:strCache>
            </c:strRef>
          </c:cat>
          <c:val>
            <c:numRef>
              <c:f>Sheet1!$B$2:$B$4</c:f>
              <c:numCache>
                <c:formatCode>0.0%</c:formatCode>
                <c:ptCount val="3"/>
                <c:pt idx="0">
                  <c:v>2.4E-2</c:v>
                </c:pt>
                <c:pt idx="1">
                  <c:v>0</c:v>
                </c:pt>
                <c:pt idx="2">
                  <c:v>-1.6E-2</c:v>
                </c:pt>
              </c:numCache>
            </c:numRef>
          </c:val>
          <c:extLst>
            <c:ext xmlns:c16="http://schemas.microsoft.com/office/drawing/2014/chart" uri="{C3380CC4-5D6E-409C-BE32-E72D297353CC}">
              <c16:uniqueId val="{00000000-7326-AB47-A2AD-045F5622776F}"/>
            </c:ext>
          </c:extLst>
        </c:ser>
        <c:ser>
          <c:idx val="1"/>
          <c:order val="1"/>
          <c:tx>
            <c:strRef>
              <c:f>Sheet1!$C$1</c:f>
              <c:strCache>
                <c:ptCount val="1"/>
                <c:pt idx="0">
                  <c:v>Bempedoic Acid</c:v>
                </c:pt>
              </c:strCache>
            </c:strRef>
          </c:tx>
          <c:spPr>
            <a:solidFill>
              <a:srgbClr val="FFC94F"/>
            </a:solidFill>
            <a:ln w="12700">
              <a:solidFill>
                <a:schemeClr val="bg1"/>
              </a:solid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FFC94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8437-A946-9007-7C6B53C1482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Month 6</c:v>
                </c:pt>
                <c:pt idx="1">
                  <c:v>Month 12</c:v>
                </c:pt>
                <c:pt idx="2">
                  <c:v>End of Study</c:v>
                </c:pt>
              </c:strCache>
            </c:strRef>
          </c:cat>
          <c:val>
            <c:numRef>
              <c:f>Sheet1!$C$2:$C$4</c:f>
              <c:numCache>
                <c:formatCode>0.0%</c:formatCode>
                <c:ptCount val="3"/>
                <c:pt idx="0">
                  <c:v>-0.222</c:v>
                </c:pt>
                <c:pt idx="1">
                  <c:v>-0.20599999999999999</c:v>
                </c:pt>
                <c:pt idx="2">
                  <c:v>-0.19400000000000001</c:v>
                </c:pt>
              </c:numCache>
            </c:numRef>
          </c:val>
          <c:extLst>
            <c:ext xmlns:c16="http://schemas.microsoft.com/office/drawing/2014/chart" uri="{C3380CC4-5D6E-409C-BE32-E72D297353CC}">
              <c16:uniqueId val="{00000001-7326-AB47-A2AD-045F5622776F}"/>
            </c:ext>
          </c:extLst>
        </c:ser>
        <c:dLbls>
          <c:dLblPos val="outEnd"/>
          <c:showLegendKey val="0"/>
          <c:showVal val="1"/>
          <c:showCatName val="0"/>
          <c:showSerName val="0"/>
          <c:showPercent val="0"/>
          <c:showBubbleSize val="0"/>
        </c:dLbls>
        <c:gapWidth val="50"/>
        <c:overlap val="-10"/>
        <c:axId val="626673951"/>
        <c:axId val="626637119"/>
      </c:barChart>
      <c:catAx>
        <c:axId val="626673951"/>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crossAx val="626637119"/>
        <c:crosses val="autoZero"/>
        <c:auto val="1"/>
        <c:lblAlgn val="ctr"/>
        <c:lblOffset val="100"/>
        <c:noMultiLvlLbl val="0"/>
      </c:catAx>
      <c:valAx>
        <c:axId val="626637119"/>
        <c:scaling>
          <c:orientation val="minMax"/>
          <c:max val="6.0000000000000012E-2"/>
          <c:min val="-0.25"/>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00" b="0" i="0" u="none" strike="noStrike" kern="1200" baseline="0">
                    <a:solidFill>
                      <a:schemeClr val="bg1"/>
                    </a:solidFill>
                    <a:latin typeface="+mn-lt"/>
                    <a:ea typeface="+mn-ea"/>
                    <a:cs typeface="+mn-cs"/>
                  </a:defRPr>
                </a:pPr>
                <a:r>
                  <a:rPr lang="en-US" sz="1300">
                    <a:solidFill>
                      <a:schemeClr val="bg1"/>
                    </a:solidFill>
                  </a:rPr>
                  <a:t>Mean Percent Change (%)</a:t>
                </a:r>
              </a:p>
            </c:rich>
          </c:tx>
          <c:layout>
            <c:manualLayout>
              <c:xMode val="edge"/>
              <c:yMode val="edge"/>
              <c:x val="1.6778629891433017E-2"/>
              <c:y val="0.24639939225378593"/>
            </c:manualLayout>
          </c:layout>
          <c:overlay val="0"/>
          <c:spPr>
            <a:noFill/>
            <a:ln>
              <a:noFill/>
            </a:ln>
            <a:effectLst/>
          </c:spPr>
          <c:txPr>
            <a:bodyPr rot="-5400000" spcFirstLastPara="1" vertOverflow="ellipsis" vert="horz" wrap="square" anchor="ctr" anchorCtr="1"/>
            <a:lstStyle/>
            <a:p>
              <a:pPr>
                <a:defRPr sz="1300" b="0" i="0" u="none" strike="noStrike" kern="1200" baseline="0">
                  <a:solidFill>
                    <a:schemeClr val="bg1"/>
                  </a:solidFill>
                  <a:latin typeface="+mn-lt"/>
                  <a:ea typeface="+mn-ea"/>
                  <a:cs typeface="+mn-cs"/>
                </a:defRPr>
              </a:pPr>
              <a:endParaRPr lang="en-US"/>
            </a:p>
          </c:txPr>
        </c:title>
        <c:numFmt formatCode="0%" sourceLinked="0"/>
        <c:majorTickMark val="out"/>
        <c:minorTickMark val="none"/>
        <c:tickLblPos val="nextTo"/>
        <c:spPr>
          <a:noFill/>
          <a:ln>
            <a:solidFill>
              <a:schemeClr val="bg1"/>
            </a:solid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626673951"/>
        <c:crosses val="autoZero"/>
        <c:crossBetween val="between"/>
      </c:valAx>
      <c:spPr>
        <a:solidFill>
          <a:srgbClr val="000090"/>
        </a:solidFill>
        <a:ln w="15875">
          <a:solidFill>
            <a:schemeClr val="bg1"/>
          </a:solidFill>
        </a:ln>
        <a:effectLst/>
      </c:spPr>
    </c:plotArea>
    <c:legend>
      <c:legendPos val="b"/>
      <c:layout>
        <c:manualLayout>
          <c:xMode val="edge"/>
          <c:yMode val="edge"/>
          <c:x val="0.25789167081325781"/>
          <c:y val="0.9172863223962725"/>
          <c:w val="0.6613926006188019"/>
          <c:h val="5.7204687608296979E-2"/>
        </c:manualLayout>
      </c:layout>
      <c:overlay val="0"/>
      <c:spPr>
        <a:solidFill>
          <a:srgbClr val="000090"/>
        </a:solidFill>
        <a:ln w="12700">
          <a:solidFill>
            <a:schemeClr val="bg1"/>
          </a:solid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solidFill>
                  <a:schemeClr val="bg1"/>
                </a:solidFill>
              </a:rPr>
              <a:t>Percent Change in LDL-C over Time</a:t>
            </a:r>
          </a:p>
        </c:rich>
      </c:tx>
      <c:layout>
        <c:manualLayout>
          <c:xMode val="edge"/>
          <c:yMode val="edge"/>
          <c:x val="0.21535390934047788"/>
          <c:y val="1.8266608325906517E-2"/>
        </c:manualLayout>
      </c:layout>
      <c:overlay val="0"/>
      <c:spPr>
        <a:noFill/>
        <a:ln>
          <a:noFill/>
        </a:ln>
        <a:effectLst/>
      </c:spPr>
    </c:title>
    <c:autoTitleDeleted val="0"/>
    <c:plotArea>
      <c:layout>
        <c:manualLayout>
          <c:layoutTarget val="inner"/>
          <c:xMode val="edge"/>
          <c:yMode val="edge"/>
          <c:x val="0.14526608986984479"/>
          <c:y val="0.11530274043356045"/>
          <c:w val="0.82414310890673381"/>
          <c:h val="0.68755158957375151"/>
        </c:manualLayout>
      </c:layout>
      <c:scatterChart>
        <c:scatterStyle val="lineMarker"/>
        <c:varyColors val="0"/>
        <c:ser>
          <c:idx val="0"/>
          <c:order val="0"/>
          <c:tx>
            <c:strRef>
              <c:f>Sheet1!$B$1</c:f>
              <c:strCache>
                <c:ptCount val="1"/>
                <c:pt idx="0">
                  <c:v>Bempedoic Acid</c:v>
                </c:pt>
              </c:strCache>
            </c:strRef>
          </c:tx>
          <c:spPr>
            <a:ln w="12700" cap="rnd">
              <a:solidFill>
                <a:schemeClr val="bg1"/>
              </a:solidFill>
              <a:round/>
            </a:ln>
            <a:effectLst/>
          </c:spPr>
          <c:marker>
            <c:symbol val="diamond"/>
            <c:size val="8"/>
            <c:spPr>
              <a:solidFill>
                <a:srgbClr val="FFC94F"/>
              </a:solidFill>
              <a:ln w="9525">
                <a:solidFill>
                  <a:schemeClr val="accent1"/>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C-21EF-4249-8DE1-BF05DBACA07D}"/>
                </c:ext>
              </c:extLst>
            </c:dLbl>
            <c:dLbl>
              <c:idx val="1"/>
              <c:layout>
                <c:manualLayout>
                  <c:x val="-1.5324451790683237E-2"/>
                  <c:y val="2.2656929486422245E-2"/>
                </c:manualLayout>
              </c:layout>
              <c:tx>
                <c:rich>
                  <a:bodyPr rot="0" spcFirstLastPara="1" vertOverflow="ellipsis" vert="horz" wrap="square" lIns="38100" tIns="19050" rIns="38100" bIns="19050" anchor="ctr" anchorCtr="1">
                    <a:spAutoFit/>
                  </a:bodyPr>
                  <a:lstStyle/>
                  <a:p>
                    <a:pPr>
                      <a:defRPr sz="1300" b="1" i="0" u="none" strike="noStrike" kern="1200" baseline="0">
                        <a:solidFill>
                          <a:srgbClr val="FFC94F"/>
                        </a:solidFill>
                        <a:latin typeface="+mn-lt"/>
                        <a:ea typeface="+mn-ea"/>
                        <a:cs typeface="+mn-cs"/>
                      </a:defRPr>
                    </a:pPr>
                    <a:r>
                      <a:rPr lang="en-US" dirty="0"/>
                      <a:t>-21.7%</a:t>
                    </a:r>
                  </a:p>
                </c:rich>
              </c:tx>
              <c:numFmt formatCode="0.0%" sourceLinked="0"/>
              <c:spPr>
                <a:noFill/>
                <a:ln>
                  <a:noFill/>
                </a:ln>
                <a:effectLst/>
              </c:spPr>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A83-C640-9CE9-A97560520958}"/>
                </c:ext>
              </c:extLst>
            </c:dLbl>
            <c:dLbl>
              <c:idx val="2"/>
              <c:delete val="1"/>
              <c:extLst>
                <c:ext xmlns:c15="http://schemas.microsoft.com/office/drawing/2012/chart" uri="{CE6537A1-D6FC-4f65-9D91-7224C49458BB}"/>
                <c:ext xmlns:c16="http://schemas.microsoft.com/office/drawing/2014/chart" uri="{C3380CC4-5D6E-409C-BE32-E72D297353CC}">
                  <c16:uniqueId val="{00000015-21EF-4249-8DE1-BF05DBACA07D}"/>
                </c:ext>
              </c:extLst>
            </c:dLbl>
            <c:dLbl>
              <c:idx val="3"/>
              <c:delete val="1"/>
              <c:extLst>
                <c:ext xmlns:c15="http://schemas.microsoft.com/office/drawing/2012/chart" uri="{CE6537A1-D6FC-4f65-9D91-7224C49458BB}"/>
                <c:ext xmlns:c16="http://schemas.microsoft.com/office/drawing/2014/chart" uri="{C3380CC4-5D6E-409C-BE32-E72D297353CC}">
                  <c16:uniqueId val="{00000014-21EF-4249-8DE1-BF05DBACA07D}"/>
                </c:ext>
              </c:extLst>
            </c:dLbl>
            <c:dLbl>
              <c:idx val="4"/>
              <c:delete val="1"/>
              <c:extLst>
                <c:ext xmlns:c15="http://schemas.microsoft.com/office/drawing/2012/chart" uri="{CE6537A1-D6FC-4f65-9D91-7224C49458BB}"/>
                <c:ext xmlns:c16="http://schemas.microsoft.com/office/drawing/2014/chart" uri="{C3380CC4-5D6E-409C-BE32-E72D297353CC}">
                  <c16:uniqueId val="{00000013-21EF-4249-8DE1-BF05DBACA07D}"/>
                </c:ext>
              </c:extLst>
            </c:dLbl>
            <c:dLbl>
              <c:idx val="5"/>
              <c:delete val="1"/>
              <c:extLst>
                <c:ext xmlns:c15="http://schemas.microsoft.com/office/drawing/2012/chart" uri="{CE6537A1-D6FC-4f65-9D91-7224C49458BB}"/>
                <c:ext xmlns:c16="http://schemas.microsoft.com/office/drawing/2014/chart" uri="{C3380CC4-5D6E-409C-BE32-E72D297353CC}">
                  <c16:uniqueId val="{00000012-21EF-4249-8DE1-BF05DBACA07D}"/>
                </c:ext>
              </c:extLst>
            </c:dLbl>
            <c:dLbl>
              <c:idx val="7"/>
              <c:delete val="1"/>
              <c:extLst>
                <c:ext xmlns:c15="http://schemas.microsoft.com/office/drawing/2012/chart" uri="{CE6537A1-D6FC-4f65-9D91-7224C49458BB}"/>
                <c:ext xmlns:c16="http://schemas.microsoft.com/office/drawing/2014/chart" uri="{C3380CC4-5D6E-409C-BE32-E72D297353CC}">
                  <c16:uniqueId val="{00000010-21EF-4249-8DE1-BF05DBACA07D}"/>
                </c:ext>
              </c:extLst>
            </c:dLbl>
            <c:dLbl>
              <c:idx val="8"/>
              <c:delete val="1"/>
              <c:extLst>
                <c:ext xmlns:c15="http://schemas.microsoft.com/office/drawing/2012/chart" uri="{CE6537A1-D6FC-4f65-9D91-7224C49458BB}"/>
                <c:ext xmlns:c16="http://schemas.microsoft.com/office/drawing/2014/chart" uri="{C3380CC4-5D6E-409C-BE32-E72D297353CC}">
                  <c16:uniqueId val="{0000000F-21EF-4249-8DE1-BF05DBACA07D}"/>
                </c:ext>
              </c:extLst>
            </c:dLbl>
            <c:dLbl>
              <c:idx val="9"/>
              <c:delete val="1"/>
              <c:extLst>
                <c:ext xmlns:c15="http://schemas.microsoft.com/office/drawing/2012/chart" uri="{CE6537A1-D6FC-4f65-9D91-7224C49458BB}"/>
                <c:ext xmlns:c16="http://schemas.microsoft.com/office/drawing/2014/chart" uri="{C3380CC4-5D6E-409C-BE32-E72D297353CC}">
                  <c16:uniqueId val="{0000000E-21EF-4249-8DE1-BF05DBACA07D}"/>
                </c:ext>
              </c:extLst>
            </c:dLbl>
            <c:dLbl>
              <c:idx val="10"/>
              <c:delete val="1"/>
              <c:extLst>
                <c:ext xmlns:c15="http://schemas.microsoft.com/office/drawing/2012/chart" uri="{CE6537A1-D6FC-4f65-9D91-7224C49458BB}"/>
                <c:ext xmlns:c16="http://schemas.microsoft.com/office/drawing/2014/chart" uri="{C3380CC4-5D6E-409C-BE32-E72D297353CC}">
                  <c16:uniqueId val="{0000000D-21EF-4249-8DE1-BF05DBACA07D}"/>
                </c:ext>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bg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Sheet1!$A$2:$A$13</c:f>
              <c:numCache>
                <c:formatCode>General</c:formatCode>
                <c:ptCount val="12"/>
                <c:pt idx="0">
                  <c:v>0</c:v>
                </c:pt>
                <c:pt idx="1">
                  <c:v>3</c:v>
                </c:pt>
                <c:pt idx="2">
                  <c:v>6</c:v>
                </c:pt>
                <c:pt idx="3">
                  <c:v>12</c:v>
                </c:pt>
                <c:pt idx="4">
                  <c:v>18</c:v>
                </c:pt>
                <c:pt idx="5">
                  <c:v>24</c:v>
                </c:pt>
                <c:pt idx="6">
                  <c:v>30</c:v>
                </c:pt>
                <c:pt idx="7">
                  <c:v>36</c:v>
                </c:pt>
                <c:pt idx="8">
                  <c:v>42</c:v>
                </c:pt>
                <c:pt idx="9">
                  <c:v>48</c:v>
                </c:pt>
                <c:pt idx="10">
                  <c:v>54</c:v>
                </c:pt>
                <c:pt idx="11">
                  <c:v>60</c:v>
                </c:pt>
              </c:numCache>
            </c:numRef>
          </c:xVal>
          <c:yVal>
            <c:numRef>
              <c:f>Sheet1!$B$2:$B$13</c:f>
              <c:numCache>
                <c:formatCode>0.0%</c:formatCode>
                <c:ptCount val="12"/>
                <c:pt idx="0">
                  <c:v>0</c:v>
                </c:pt>
                <c:pt idx="1">
                  <c:v>-0.22800000000000001</c:v>
                </c:pt>
                <c:pt idx="2">
                  <c:v>-0.217</c:v>
                </c:pt>
                <c:pt idx="3">
                  <c:v>-0.21299999999999999</c:v>
                </c:pt>
                <c:pt idx="4">
                  <c:v>-0.20799999999999999</c:v>
                </c:pt>
                <c:pt idx="5">
                  <c:v>-0.20200000000000001</c:v>
                </c:pt>
                <c:pt idx="6">
                  <c:v>-0.19700000000000001</c:v>
                </c:pt>
                <c:pt idx="7">
                  <c:v>-0.19600000000000001</c:v>
                </c:pt>
                <c:pt idx="8">
                  <c:v>-0.21</c:v>
                </c:pt>
                <c:pt idx="9">
                  <c:v>-0.20100000000000001</c:v>
                </c:pt>
                <c:pt idx="10">
                  <c:v>-0.22700000000000001</c:v>
                </c:pt>
                <c:pt idx="11">
                  <c:v>-0.26100000000000001</c:v>
                </c:pt>
              </c:numCache>
            </c:numRef>
          </c:yVal>
          <c:smooth val="0"/>
          <c:extLst>
            <c:ext xmlns:c16="http://schemas.microsoft.com/office/drawing/2014/chart" uri="{C3380CC4-5D6E-409C-BE32-E72D297353CC}">
              <c16:uniqueId val="{00000000-21EF-4249-8DE1-BF05DBACA07D}"/>
            </c:ext>
          </c:extLst>
        </c:ser>
        <c:ser>
          <c:idx val="1"/>
          <c:order val="1"/>
          <c:tx>
            <c:strRef>
              <c:f>Sheet1!$C$1</c:f>
              <c:strCache>
                <c:ptCount val="1"/>
                <c:pt idx="0">
                  <c:v>Placebo</c:v>
                </c:pt>
              </c:strCache>
            </c:strRef>
          </c:tx>
          <c:spPr>
            <a:ln w="19050" cap="rnd">
              <a:solidFill>
                <a:srgbClr val="C8C9FF"/>
              </a:solidFill>
              <a:round/>
            </a:ln>
            <a:effectLst/>
          </c:spPr>
          <c:marker>
            <c:symbol val="circle"/>
            <c:size val="7"/>
            <c:spPr>
              <a:solidFill>
                <a:srgbClr val="C8C9FF"/>
              </a:solidFill>
              <a:ln w="9525">
                <a:solidFill>
                  <a:schemeClr val="bg1"/>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B-21EF-4249-8DE1-BF05DBACA07D}"/>
                </c:ext>
              </c:extLst>
            </c:dLbl>
            <c:dLbl>
              <c:idx val="1"/>
              <c:layout>
                <c:manualLayout>
                  <c:x val="-1.1916369977203139E-2"/>
                  <c:y val="5.1137644822883868E-2"/>
                </c:manualLayout>
              </c:layout>
              <c:tx>
                <c:rich>
                  <a:bodyPr rot="0" spcFirstLastPara="1" vertOverflow="ellipsis" vert="horz" wrap="square" lIns="38100" tIns="36576" rIns="38100" bIns="19050" anchor="ctr" anchorCtr="1">
                    <a:spAutoFit/>
                  </a:bodyPr>
                  <a:lstStyle/>
                  <a:p>
                    <a:pPr>
                      <a:defRPr sz="1300" b="1" i="0" u="none" strike="noStrike" kern="1200" baseline="0">
                        <a:solidFill>
                          <a:srgbClr val="FFC94F"/>
                        </a:solidFill>
                        <a:latin typeface="+mn-lt"/>
                        <a:ea typeface="+mn-ea"/>
                        <a:cs typeface="+mn-cs"/>
                      </a:defRPr>
                    </a:pPr>
                    <a:r>
                      <a:rPr lang="en-US" b="1" dirty="0">
                        <a:solidFill>
                          <a:srgbClr val="FFC94F"/>
                        </a:solidFill>
                      </a:rPr>
                      <a:t>-0.6%</a:t>
                    </a:r>
                  </a:p>
                </c:rich>
              </c:tx>
              <c:numFmt formatCode="0.00%" sourceLinked="0"/>
              <c:spPr>
                <a:noFill/>
                <a:ln>
                  <a:noFill/>
                </a:ln>
                <a:effectLst/>
              </c:sp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0-2158-9447-99F5-D25A79C018D7}"/>
                </c:ext>
              </c:extLst>
            </c:dLbl>
            <c:dLbl>
              <c:idx val="2"/>
              <c:delete val="1"/>
              <c:extLst>
                <c:ext xmlns:c15="http://schemas.microsoft.com/office/drawing/2012/chart" uri="{CE6537A1-D6FC-4f65-9D91-7224C49458BB}"/>
                <c:ext xmlns:c16="http://schemas.microsoft.com/office/drawing/2014/chart" uri="{C3380CC4-5D6E-409C-BE32-E72D297353CC}">
                  <c16:uniqueId val="{0000000A-21EF-4249-8DE1-BF05DBACA07D}"/>
                </c:ext>
              </c:extLst>
            </c:dLbl>
            <c:dLbl>
              <c:idx val="3"/>
              <c:delete val="1"/>
              <c:extLst>
                <c:ext xmlns:c15="http://schemas.microsoft.com/office/drawing/2012/chart" uri="{CE6537A1-D6FC-4f65-9D91-7224C49458BB}"/>
                <c:ext xmlns:c16="http://schemas.microsoft.com/office/drawing/2014/chart" uri="{C3380CC4-5D6E-409C-BE32-E72D297353CC}">
                  <c16:uniqueId val="{00000009-21EF-4249-8DE1-BF05DBACA07D}"/>
                </c:ext>
              </c:extLst>
            </c:dLbl>
            <c:dLbl>
              <c:idx val="4"/>
              <c:delete val="1"/>
              <c:extLst>
                <c:ext xmlns:c15="http://schemas.microsoft.com/office/drawing/2012/chart" uri="{CE6537A1-D6FC-4f65-9D91-7224C49458BB}"/>
                <c:ext xmlns:c16="http://schemas.microsoft.com/office/drawing/2014/chart" uri="{C3380CC4-5D6E-409C-BE32-E72D297353CC}">
                  <c16:uniqueId val="{00000008-21EF-4249-8DE1-BF05DBACA07D}"/>
                </c:ext>
              </c:extLst>
            </c:dLbl>
            <c:dLbl>
              <c:idx val="5"/>
              <c:delete val="1"/>
              <c:extLst>
                <c:ext xmlns:c15="http://schemas.microsoft.com/office/drawing/2012/chart" uri="{CE6537A1-D6FC-4f65-9D91-7224C49458BB}"/>
                <c:ext xmlns:c16="http://schemas.microsoft.com/office/drawing/2014/chart" uri="{C3380CC4-5D6E-409C-BE32-E72D297353CC}">
                  <c16:uniqueId val="{00000007-21EF-4249-8DE1-BF05DBACA07D}"/>
                </c:ext>
              </c:extLst>
            </c:dLbl>
            <c:dLbl>
              <c:idx val="7"/>
              <c:delete val="1"/>
              <c:extLst>
                <c:ext xmlns:c15="http://schemas.microsoft.com/office/drawing/2012/chart" uri="{CE6537A1-D6FC-4f65-9D91-7224C49458BB}"/>
                <c:ext xmlns:c16="http://schemas.microsoft.com/office/drawing/2014/chart" uri="{C3380CC4-5D6E-409C-BE32-E72D297353CC}">
                  <c16:uniqueId val="{00000005-21EF-4249-8DE1-BF05DBACA07D}"/>
                </c:ext>
              </c:extLst>
            </c:dLbl>
            <c:dLbl>
              <c:idx val="8"/>
              <c:delete val="1"/>
              <c:extLst>
                <c:ext xmlns:c15="http://schemas.microsoft.com/office/drawing/2012/chart" uri="{CE6537A1-D6FC-4f65-9D91-7224C49458BB}"/>
                <c:ext xmlns:c16="http://schemas.microsoft.com/office/drawing/2014/chart" uri="{C3380CC4-5D6E-409C-BE32-E72D297353CC}">
                  <c16:uniqueId val="{00000004-21EF-4249-8DE1-BF05DBACA07D}"/>
                </c:ext>
              </c:extLst>
            </c:dLbl>
            <c:dLbl>
              <c:idx val="9"/>
              <c:delete val="1"/>
              <c:extLst>
                <c:ext xmlns:c15="http://schemas.microsoft.com/office/drawing/2012/chart" uri="{CE6537A1-D6FC-4f65-9D91-7224C49458BB}"/>
                <c:ext xmlns:c16="http://schemas.microsoft.com/office/drawing/2014/chart" uri="{C3380CC4-5D6E-409C-BE32-E72D297353CC}">
                  <c16:uniqueId val="{00000003-21EF-4249-8DE1-BF05DBACA07D}"/>
                </c:ext>
              </c:extLst>
            </c:dLbl>
            <c:dLbl>
              <c:idx val="10"/>
              <c:delete val="1"/>
              <c:extLst>
                <c:ext xmlns:c15="http://schemas.microsoft.com/office/drawing/2012/chart" uri="{CE6537A1-D6FC-4f65-9D91-7224C49458BB}"/>
                <c:ext xmlns:c16="http://schemas.microsoft.com/office/drawing/2014/chart" uri="{C3380CC4-5D6E-409C-BE32-E72D297353CC}">
                  <c16:uniqueId val="{00000002-21EF-4249-8DE1-BF05DBACA07D}"/>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bg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Sheet1!$A$2:$A$13</c:f>
              <c:numCache>
                <c:formatCode>General</c:formatCode>
                <c:ptCount val="12"/>
                <c:pt idx="0">
                  <c:v>0</c:v>
                </c:pt>
                <c:pt idx="1">
                  <c:v>3</c:v>
                </c:pt>
                <c:pt idx="2">
                  <c:v>6</c:v>
                </c:pt>
                <c:pt idx="3">
                  <c:v>12</c:v>
                </c:pt>
                <c:pt idx="4">
                  <c:v>18</c:v>
                </c:pt>
                <c:pt idx="5">
                  <c:v>24</c:v>
                </c:pt>
                <c:pt idx="6">
                  <c:v>30</c:v>
                </c:pt>
                <c:pt idx="7">
                  <c:v>36</c:v>
                </c:pt>
                <c:pt idx="8">
                  <c:v>42</c:v>
                </c:pt>
                <c:pt idx="9">
                  <c:v>48</c:v>
                </c:pt>
                <c:pt idx="10">
                  <c:v>54</c:v>
                </c:pt>
                <c:pt idx="11">
                  <c:v>60</c:v>
                </c:pt>
              </c:numCache>
            </c:numRef>
          </c:xVal>
          <c:yVal>
            <c:numRef>
              <c:f>Sheet1!$C$2:$C$13</c:f>
              <c:numCache>
                <c:formatCode>0.00%</c:formatCode>
                <c:ptCount val="12"/>
                <c:pt idx="0" formatCode="0.0%">
                  <c:v>0</c:v>
                </c:pt>
                <c:pt idx="1">
                  <c:v>-5.0000000000000001E-4</c:v>
                </c:pt>
                <c:pt idx="2" formatCode="0.0%">
                  <c:v>-6.0000000000000001E-3</c:v>
                </c:pt>
                <c:pt idx="3" formatCode="0.0%">
                  <c:v>-2.5000000000000001E-2</c:v>
                </c:pt>
                <c:pt idx="4" formatCode="0.0%">
                  <c:v>-3.5000000000000003E-2</c:v>
                </c:pt>
                <c:pt idx="5" formatCode="0.0%">
                  <c:v>-4.3999999999999997E-2</c:v>
                </c:pt>
                <c:pt idx="6" formatCode="0.0%">
                  <c:v>-4.9000000000000002E-2</c:v>
                </c:pt>
                <c:pt idx="7" formatCode="0.0%">
                  <c:v>-6.2E-2</c:v>
                </c:pt>
                <c:pt idx="8" formatCode="0.0%">
                  <c:v>-8.5000000000000006E-2</c:v>
                </c:pt>
                <c:pt idx="9" formatCode="0.0%">
                  <c:v>-0.105</c:v>
                </c:pt>
                <c:pt idx="10" formatCode="0.0%">
                  <c:v>-0.128</c:v>
                </c:pt>
                <c:pt idx="11" formatCode="0.0%">
                  <c:v>-0.106</c:v>
                </c:pt>
              </c:numCache>
            </c:numRef>
          </c:yVal>
          <c:smooth val="0"/>
          <c:extLst>
            <c:ext xmlns:c16="http://schemas.microsoft.com/office/drawing/2014/chart" uri="{C3380CC4-5D6E-409C-BE32-E72D297353CC}">
              <c16:uniqueId val="{00000001-21EF-4249-8DE1-BF05DBACA07D}"/>
            </c:ext>
          </c:extLst>
        </c:ser>
        <c:dLbls>
          <c:dLblPos val="b"/>
          <c:showLegendKey val="0"/>
          <c:showVal val="1"/>
          <c:showCatName val="0"/>
          <c:showSerName val="0"/>
          <c:showPercent val="0"/>
          <c:showBubbleSize val="0"/>
        </c:dLbls>
        <c:axId val="976506847"/>
        <c:axId val="976509967"/>
      </c:scatterChart>
      <c:valAx>
        <c:axId val="976506847"/>
        <c:scaling>
          <c:orientation val="minMax"/>
          <c:max val="64"/>
          <c:min val="0"/>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solidFill>
                      <a:schemeClr val="bg1"/>
                    </a:solidFill>
                  </a:rPr>
                  <a:t>Months Since Randomization</a:t>
                </a:r>
              </a:p>
            </c:rich>
          </c:tx>
          <c:layout>
            <c:manualLayout>
              <c:xMode val="edge"/>
              <c:yMode val="edge"/>
              <c:x val="0.35167578531576082"/>
              <c:y val="0.85859256172302467"/>
            </c:manualLayout>
          </c:layout>
          <c:overlay val="0"/>
          <c:spPr>
            <a:noFill/>
            <a:ln>
              <a:noFill/>
            </a:ln>
            <a:effectLst/>
          </c:spPr>
        </c:title>
        <c:numFmt formatCode="General" sourceLinked="1"/>
        <c:majorTickMark val="out"/>
        <c:minorTickMark val="in"/>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976509967"/>
        <c:crossesAt val="-30"/>
        <c:crossBetween val="midCat"/>
        <c:majorUnit val="6"/>
        <c:minorUnit val="3"/>
      </c:valAx>
      <c:valAx>
        <c:axId val="976509967"/>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00" b="0" i="0" u="none" strike="noStrike" kern="1200" baseline="0">
                    <a:solidFill>
                      <a:schemeClr val="bg1"/>
                    </a:solidFill>
                    <a:latin typeface="+mn-lt"/>
                    <a:ea typeface="+mn-ea"/>
                    <a:cs typeface="+mn-cs"/>
                  </a:defRPr>
                </a:pPr>
                <a:r>
                  <a:rPr lang="en-US" sz="1300">
                    <a:solidFill>
                      <a:schemeClr val="bg1"/>
                    </a:solidFill>
                  </a:rPr>
                  <a:t>Mean Percent Change (%)</a:t>
                </a:r>
              </a:p>
            </c:rich>
          </c:tx>
          <c:overlay val="0"/>
          <c:spPr>
            <a:noFill/>
            <a:ln>
              <a:noFill/>
            </a:ln>
            <a:effectLst/>
          </c:spPr>
        </c:title>
        <c:numFmt formatCode="0%" sourceLinked="0"/>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976506847"/>
        <c:crossesAt val="0"/>
        <c:crossBetween val="midCat"/>
      </c:valAx>
      <c:spPr>
        <a:solidFill>
          <a:srgbClr val="000090"/>
        </a:solidFill>
        <a:ln w="15875">
          <a:solidFill>
            <a:schemeClr val="bg1"/>
          </a:solidFill>
        </a:ln>
        <a:effectLst/>
      </c:spPr>
    </c:plotArea>
    <c:legend>
      <c:legendPos val="t"/>
      <c:layout>
        <c:manualLayout>
          <c:xMode val="edge"/>
          <c:yMode val="edge"/>
          <c:x val="0.32072637687556155"/>
          <c:y val="0.9212408685972806"/>
          <c:w val="0.447783503742059"/>
          <c:h val="5.1612110897552903E-2"/>
        </c:manualLayout>
      </c:layout>
      <c:overlay val="0"/>
      <c:spPr>
        <a:solidFill>
          <a:srgbClr val="000090"/>
        </a:solidFill>
        <a:ln w="12700">
          <a:solidFill>
            <a:schemeClr val="bg1"/>
          </a:solid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94488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9800" y="3549650"/>
            <a:ext cx="50292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1" name="Rectangle 3"/>
          <p:cNvSpPr>
            <a:spLocks noGrp="1" noRot="1" noChangeAspect="1" noChangeArrowheads="1" noTextEdit="1"/>
          </p:cNvSpPr>
          <p:nvPr>
            <p:ph type="sldImg" idx="2"/>
          </p:nvPr>
        </p:nvSpPr>
        <p:spPr bwMode="auto">
          <a:xfrm>
            <a:off x="1012825" y="495300"/>
            <a:ext cx="5010150" cy="2819400"/>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36818786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000" kern="1200">
        <a:solidFill>
          <a:schemeClr val="tx1"/>
        </a:solidFill>
        <a:latin typeface="Times" pitchFamily="-112" charset="0"/>
        <a:ea typeface="ＭＳ Ｐゴシック" pitchFamily="-112" charset="-128"/>
        <a:cs typeface="ＭＳ Ｐゴシック" pitchFamily="-112" charset="-128"/>
      </a:defRPr>
    </a:lvl1pPr>
    <a:lvl2pPr marL="380276" algn="l" rtl="0" eaLnBrk="0" fontAlgn="base" hangingPunct="0">
      <a:spcBef>
        <a:spcPct val="30000"/>
      </a:spcBef>
      <a:spcAft>
        <a:spcPct val="0"/>
      </a:spcAft>
      <a:defRPr sz="1000" kern="1200">
        <a:solidFill>
          <a:schemeClr val="tx1"/>
        </a:solidFill>
        <a:latin typeface="Times" pitchFamily="-112" charset="0"/>
        <a:ea typeface="ＭＳ Ｐゴシック" pitchFamily="-112" charset="-128"/>
        <a:cs typeface="+mn-cs"/>
      </a:defRPr>
    </a:lvl2pPr>
    <a:lvl3pPr marL="760547" algn="l" rtl="0" eaLnBrk="0" fontAlgn="base" hangingPunct="0">
      <a:spcBef>
        <a:spcPct val="30000"/>
      </a:spcBef>
      <a:spcAft>
        <a:spcPct val="0"/>
      </a:spcAft>
      <a:defRPr sz="1000" kern="1200">
        <a:solidFill>
          <a:schemeClr val="tx1"/>
        </a:solidFill>
        <a:latin typeface="Times" pitchFamily="-112" charset="0"/>
        <a:ea typeface="ＭＳ Ｐゴシック" pitchFamily="-112" charset="-128"/>
        <a:cs typeface="+mn-cs"/>
      </a:defRPr>
    </a:lvl3pPr>
    <a:lvl4pPr marL="1140818" algn="l" rtl="0" eaLnBrk="0" fontAlgn="base" hangingPunct="0">
      <a:spcBef>
        <a:spcPct val="30000"/>
      </a:spcBef>
      <a:spcAft>
        <a:spcPct val="0"/>
      </a:spcAft>
      <a:defRPr sz="1000" kern="1200">
        <a:solidFill>
          <a:schemeClr val="tx1"/>
        </a:solidFill>
        <a:latin typeface="Times" pitchFamily="-112" charset="0"/>
        <a:ea typeface="ＭＳ Ｐゴシック" pitchFamily="-112" charset="-128"/>
        <a:cs typeface="+mn-cs"/>
      </a:defRPr>
    </a:lvl4pPr>
    <a:lvl5pPr marL="1521092" algn="l" rtl="0" eaLnBrk="0" fontAlgn="base" hangingPunct="0">
      <a:spcBef>
        <a:spcPct val="30000"/>
      </a:spcBef>
      <a:spcAft>
        <a:spcPct val="0"/>
      </a:spcAft>
      <a:defRPr sz="1000" kern="1200">
        <a:solidFill>
          <a:schemeClr val="tx1"/>
        </a:solidFill>
        <a:latin typeface="Times" pitchFamily="-112" charset="0"/>
        <a:ea typeface="ＭＳ Ｐゴシック" pitchFamily="-112" charset="-128"/>
        <a:cs typeface="+mn-cs"/>
      </a:defRPr>
    </a:lvl5pPr>
    <a:lvl6pPr marL="1901363" algn="l" defTabSz="380276" rtl="0" eaLnBrk="1" latinLnBrk="0" hangingPunct="1">
      <a:defRPr sz="1000" kern="1200">
        <a:solidFill>
          <a:schemeClr val="tx1"/>
        </a:solidFill>
        <a:latin typeface="+mn-lt"/>
        <a:ea typeface="+mn-ea"/>
        <a:cs typeface="+mn-cs"/>
      </a:defRPr>
    </a:lvl6pPr>
    <a:lvl7pPr marL="2281635" algn="l" defTabSz="380276" rtl="0" eaLnBrk="1" latinLnBrk="0" hangingPunct="1">
      <a:defRPr sz="1000" kern="1200">
        <a:solidFill>
          <a:schemeClr val="tx1"/>
        </a:solidFill>
        <a:latin typeface="+mn-lt"/>
        <a:ea typeface="+mn-ea"/>
        <a:cs typeface="+mn-cs"/>
      </a:defRPr>
    </a:lvl7pPr>
    <a:lvl8pPr marL="2661905" algn="l" defTabSz="380276" rtl="0" eaLnBrk="1" latinLnBrk="0" hangingPunct="1">
      <a:defRPr sz="1000" kern="1200">
        <a:solidFill>
          <a:schemeClr val="tx1"/>
        </a:solidFill>
        <a:latin typeface="+mn-lt"/>
        <a:ea typeface="+mn-ea"/>
        <a:cs typeface="+mn-cs"/>
      </a:defRPr>
    </a:lvl8pPr>
    <a:lvl9pPr marL="3042181" algn="l" defTabSz="380276"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4213" y="1184275"/>
            <a:ext cx="5684837" cy="31988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44453" rtl="0" eaLnBrk="1" fontAlgn="auto" latinLnBrk="0" hangingPunct="1">
              <a:lnSpc>
                <a:spcPct val="100000"/>
              </a:lnSpc>
              <a:spcBef>
                <a:spcPts val="0"/>
              </a:spcBef>
              <a:spcAft>
                <a:spcPts val="0"/>
              </a:spcAft>
              <a:buClrTx/>
              <a:buSzTx/>
              <a:buFontTx/>
              <a:buNone/>
              <a:tabLst/>
              <a:defRPr/>
            </a:pPr>
            <a:fld id="{4AAB0CDB-3892-4FB5-A77C-B0356052E92C}"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44453"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1233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12825" y="495300"/>
            <a:ext cx="5010150" cy="2819400"/>
          </a:xfrm>
        </p:spPr>
      </p:sp>
      <p:sp>
        <p:nvSpPr>
          <p:cNvPr id="3" name="Notes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011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0911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12825" y="495300"/>
            <a:ext cx="5010150" cy="2819400"/>
          </a:xfrm>
        </p:spPr>
      </p:sp>
      <p:sp>
        <p:nvSpPr>
          <p:cNvPr id="3" name="Notes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346098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12825" y="495300"/>
            <a:ext cx="5010150" cy="2819400"/>
          </a:xfrm>
        </p:spPr>
      </p:sp>
      <p:sp>
        <p:nvSpPr>
          <p:cNvPr id="3" name="Notes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55606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12825" y="495300"/>
            <a:ext cx="5010150" cy="2819400"/>
          </a:xfrm>
        </p:spPr>
      </p:sp>
      <p:sp>
        <p:nvSpPr>
          <p:cNvPr id="3" name="Notes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011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57"/>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7"/>
            <a:ext cx="6400800" cy="461457"/>
          </a:xfrm>
        </p:spPr>
        <p:txBody>
          <a:bodyPr/>
          <a:lstStyle>
            <a:lvl1pPr marL="0" indent="0" algn="ctr">
              <a:buNone/>
              <a:defRPr/>
            </a:lvl1pPr>
            <a:lvl2pPr marL="342140" indent="0" algn="ctr">
              <a:buNone/>
              <a:defRPr/>
            </a:lvl2pPr>
            <a:lvl3pPr marL="684278" indent="0" algn="ctr">
              <a:buNone/>
              <a:defRPr/>
            </a:lvl3pPr>
            <a:lvl4pPr marL="1026417" indent="0" algn="ctr">
              <a:buNone/>
              <a:defRPr/>
            </a:lvl4pPr>
            <a:lvl5pPr marL="1368557" indent="0" algn="ctr">
              <a:buNone/>
              <a:defRPr/>
            </a:lvl5pPr>
            <a:lvl6pPr marL="1710696" indent="0" algn="ctr">
              <a:buNone/>
              <a:defRPr/>
            </a:lvl6pPr>
            <a:lvl7pPr marL="2052834" indent="0" algn="ctr">
              <a:buNone/>
              <a:defRPr/>
            </a:lvl7pPr>
            <a:lvl8pPr marL="2394973" indent="0" algn="ctr">
              <a:buNone/>
              <a:defRPr/>
            </a:lvl8pPr>
            <a:lvl9pPr marL="273711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A8ADEAC-3141-4F44-BCE4-0814C73E064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664055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2383126" y="1441848"/>
            <a:ext cx="6075099" cy="17127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F218284-B56E-3845-84C4-5C463532F1D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72804510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6753"/>
            <a:ext cx="1943100" cy="26705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796263" y="466753"/>
            <a:ext cx="2566447" cy="2670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C22AED-5862-0640-A61D-7A58B0A99E9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7551421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6446" y="263129"/>
            <a:ext cx="7780337" cy="685800"/>
          </a:xfrm>
        </p:spPr>
        <p:txBody>
          <a:bodyPr/>
          <a:lstStyle/>
          <a:p>
            <a:r>
              <a:rPr lang="en-US"/>
              <a:t>Click to edit Master title style</a:t>
            </a:r>
          </a:p>
        </p:txBody>
      </p:sp>
      <p:sp>
        <p:nvSpPr>
          <p:cNvPr id="3" name="Table Placeholder 2"/>
          <p:cNvSpPr>
            <a:spLocks noGrp="1"/>
          </p:cNvSpPr>
          <p:nvPr>
            <p:ph type="tbl" idx="1"/>
          </p:nvPr>
        </p:nvSpPr>
        <p:spPr>
          <a:xfrm>
            <a:off x="506446" y="1073950"/>
            <a:ext cx="7780337" cy="461457"/>
          </a:xfrm>
        </p:spPr>
        <p:txBody>
          <a:bodyPr/>
          <a:lstStyle/>
          <a:p>
            <a:pPr lvl="0"/>
            <a:endParaRPr lang="en-US" noProof="0" dirty="0"/>
          </a:p>
        </p:txBody>
      </p:sp>
    </p:spTree>
    <p:extLst>
      <p:ext uri="{BB962C8B-B14F-4D97-AF65-F5344CB8AC3E}">
        <p14:creationId xmlns:p14="http://schemas.microsoft.com/office/powerpoint/2010/main" val="65579921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83B25C7-6490-CF4F-B002-663B930DED65}"/>
              </a:ext>
            </a:extLst>
          </p:cNvPr>
          <p:cNvSpPr>
            <a:spLocks noGrp="1"/>
          </p:cNvSpPr>
          <p:nvPr>
            <p:ph type="ftr" sz="quarter" idx="10"/>
          </p:nvPr>
        </p:nvSpPr>
        <p:spPr/>
        <p:txBody>
          <a:bodyPr/>
          <a:lstStyle/>
          <a:p>
            <a:pPr algn="l"/>
            <a:r>
              <a:rPr lang="en-US"/>
              <a:t>© 2019 Esperion. All Rights Reserved – Do Not Copy or Distribute</a:t>
            </a:r>
          </a:p>
        </p:txBody>
      </p:sp>
      <p:sp>
        <p:nvSpPr>
          <p:cNvPr id="3" name="Slide Number Placeholder 2">
            <a:extLst>
              <a:ext uri="{FF2B5EF4-FFF2-40B4-BE49-F238E27FC236}">
                <a16:creationId xmlns:a16="http://schemas.microsoft.com/office/drawing/2014/main" id="{EFDE13E4-3095-C447-AE3D-6FCEAC6FFA04}"/>
              </a:ext>
            </a:extLst>
          </p:cNvPr>
          <p:cNvSpPr>
            <a:spLocks noGrp="1"/>
          </p:cNvSpPr>
          <p:nvPr>
            <p:ph type="sldNum" sz="quarter" idx="11"/>
          </p:nvPr>
        </p:nvSpPr>
        <p:spPr/>
        <p:txBody>
          <a:bodyPr/>
          <a:lstStyle/>
          <a:p>
            <a:fld id="{AEA50592-68B3-474E-96BA-04A252C6669C}" type="slidenum">
              <a:rPr lang="uk-UA" smtClean="0"/>
              <a:pPr/>
              <a:t>‹#›</a:t>
            </a:fld>
            <a:endParaRPr lang="uk-UA"/>
          </a:p>
        </p:txBody>
      </p:sp>
      <p:sp>
        <p:nvSpPr>
          <p:cNvPr id="4" name="Title 3">
            <a:extLst>
              <a:ext uri="{FF2B5EF4-FFF2-40B4-BE49-F238E27FC236}">
                <a16:creationId xmlns:a16="http://schemas.microsoft.com/office/drawing/2014/main" id="{817EA626-1082-BC43-AC95-92231F01C8CB}"/>
              </a:ext>
            </a:extLst>
          </p:cNvPr>
          <p:cNvSpPr>
            <a:spLocks noGrp="1"/>
          </p:cNvSpPr>
          <p:nvPr>
            <p:ph type="title"/>
          </p:nvPr>
        </p:nvSpPr>
        <p:spPr/>
        <p:txBody>
          <a:bodyPr/>
          <a:lstStyle/>
          <a:p>
            <a:r>
              <a:rPr lang="en-US"/>
              <a:t>Click to edit Master title style</a:t>
            </a:r>
          </a:p>
        </p:txBody>
      </p:sp>
      <p:sp>
        <p:nvSpPr>
          <p:cNvPr id="6" name="Content Placeholder 7">
            <a:extLst>
              <a:ext uri="{FF2B5EF4-FFF2-40B4-BE49-F238E27FC236}">
                <a16:creationId xmlns:a16="http://schemas.microsoft.com/office/drawing/2014/main" id="{E5877A1B-7C3F-1346-B8CF-1F55A71A7630}"/>
              </a:ext>
            </a:extLst>
          </p:cNvPr>
          <p:cNvSpPr>
            <a:spLocks noGrp="1"/>
          </p:cNvSpPr>
          <p:nvPr>
            <p:ph sz="quarter" idx="17"/>
          </p:nvPr>
        </p:nvSpPr>
        <p:spPr>
          <a:xfrm>
            <a:off x="342900" y="1165860"/>
            <a:ext cx="6286500" cy="1735652"/>
          </a:xfrm>
        </p:spPr>
        <p:txBody>
          <a:bodyPr/>
          <a:lstStyle>
            <a:lvl1pPr marL="137160" indent="-137160">
              <a:buClr>
                <a:schemeClr val="accent2"/>
              </a:buClr>
              <a:buSzPct val="100000"/>
              <a:buFont typeface="Arial" panose="020B0604020202020204" pitchFamily="34" charset="0"/>
              <a:buChar cha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1934639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precision_point_title"/>
          <p:cNvPicPr>
            <a:picLocks noChangeAspect="1" noChangeArrowheads="1"/>
          </p:cNvPicPr>
          <p:nvPr/>
        </p:nvPicPr>
        <p:blipFill>
          <a:blip r:embed="rId2"/>
          <a:srcRect/>
          <a:stretch>
            <a:fillRect/>
          </a:stretch>
        </p:blipFill>
        <p:spPr bwMode="auto">
          <a:xfrm>
            <a:off x="0" y="0"/>
            <a:ext cx="9144000" cy="5143500"/>
          </a:xfrm>
          <a:prstGeom prst="rect">
            <a:avLst/>
          </a:prstGeom>
          <a:noFill/>
          <a:ln w="9525">
            <a:noFill/>
            <a:miter lim="800000"/>
            <a:headEnd/>
            <a:tailEnd/>
          </a:ln>
        </p:spPr>
      </p:pic>
      <p:sp>
        <p:nvSpPr>
          <p:cNvPr id="212995" name="Rectangle 3"/>
          <p:cNvSpPr>
            <a:spLocks noGrp="1" noChangeArrowheads="1"/>
          </p:cNvSpPr>
          <p:nvPr>
            <p:ph type="ctrTitle"/>
          </p:nvPr>
        </p:nvSpPr>
        <p:spPr>
          <a:xfrm>
            <a:off x="685370" y="2498080"/>
            <a:ext cx="7773293" cy="1102538"/>
          </a:xfrm>
        </p:spPr>
        <p:txBody>
          <a:bodyPr/>
          <a:lstStyle>
            <a:lvl1pPr algn="ctr">
              <a:defRPr/>
            </a:lvl1pPr>
          </a:lstStyle>
          <a:p>
            <a:r>
              <a:rPr lang="en-US"/>
              <a:t>Click to edit Master title style</a:t>
            </a:r>
          </a:p>
        </p:txBody>
      </p:sp>
      <p:sp>
        <p:nvSpPr>
          <p:cNvPr id="212996" name="Rectangle 4"/>
          <p:cNvSpPr>
            <a:spLocks noGrp="1" noChangeArrowheads="1"/>
          </p:cNvSpPr>
          <p:nvPr>
            <p:ph type="subTitle" idx="1"/>
          </p:nvPr>
        </p:nvSpPr>
        <p:spPr>
          <a:xfrm>
            <a:off x="1371824" y="3657547"/>
            <a:ext cx="6400354" cy="1314338"/>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3305103"/>
            <a:ext cx="7772176" cy="1021333"/>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722189" y="2179960"/>
            <a:ext cx="7772176" cy="1125141"/>
          </a:xfrm>
        </p:spPr>
        <p:txBody>
          <a:bodyPr anchor="b"/>
          <a:lstStyle>
            <a:lvl1pPr marL="0" indent="0">
              <a:buNone/>
              <a:defRPr sz="1125"/>
            </a:lvl1pPr>
            <a:lvl2pPr marL="257827" indent="0">
              <a:buNone/>
              <a:defRPr sz="1050"/>
            </a:lvl2pPr>
            <a:lvl3pPr marL="515648" indent="0">
              <a:buNone/>
              <a:defRPr sz="900"/>
            </a:lvl3pPr>
            <a:lvl4pPr marL="773480" indent="0">
              <a:buNone/>
              <a:defRPr sz="900"/>
            </a:lvl4pPr>
            <a:lvl5pPr marL="1031296" indent="0">
              <a:buNone/>
              <a:defRPr sz="900"/>
            </a:lvl5pPr>
            <a:lvl6pPr marL="1289117" indent="0">
              <a:buNone/>
              <a:defRPr sz="900"/>
            </a:lvl6pPr>
            <a:lvl7pPr marL="1546943" indent="0">
              <a:buNone/>
              <a:defRPr sz="900"/>
            </a:lvl7pPr>
            <a:lvl8pPr marL="1804766" indent="0">
              <a:buNone/>
              <a:defRPr sz="900"/>
            </a:lvl8pPr>
            <a:lvl9pPr marL="2062589" indent="0">
              <a:buNone/>
              <a:defRPr sz="900"/>
            </a:lvl9pPr>
          </a:lstStyle>
          <a:p>
            <a:pPr lvl="0"/>
            <a:r>
              <a:rPr lang="en-US"/>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647" y="1634971"/>
            <a:ext cx="4060775" cy="3393840"/>
          </a:xfrm>
        </p:spPr>
        <p:txBody>
          <a:bodyPr/>
          <a:lstStyle>
            <a:lvl1pPr>
              <a:defRPr sz="1575"/>
            </a:lvl1pPr>
            <a:lvl2pPr>
              <a:defRPr sz="1350"/>
            </a:lvl2pPr>
            <a:lvl3pPr>
              <a:defRPr sz="1125"/>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5581" y="1634971"/>
            <a:ext cx="4060775" cy="3393840"/>
          </a:xfrm>
        </p:spPr>
        <p:txBody>
          <a:bodyPr/>
          <a:lstStyle>
            <a:lvl1pPr>
              <a:defRPr sz="1575"/>
            </a:lvl1pPr>
            <a:lvl2pPr>
              <a:defRPr sz="1350"/>
            </a:lvl2pPr>
            <a:lvl3pPr>
              <a:defRPr sz="1125"/>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63" y="205941"/>
            <a:ext cx="8228707"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47" y="1151108"/>
            <a:ext cx="4039568" cy="479692"/>
          </a:xfrm>
        </p:spPr>
        <p:txBody>
          <a:bodyPr anchor="b"/>
          <a:lstStyle>
            <a:lvl1pPr marL="0" indent="0">
              <a:buNone/>
              <a:defRPr sz="1350" b="1"/>
            </a:lvl1pPr>
            <a:lvl2pPr marL="257827" indent="0">
              <a:buNone/>
              <a:defRPr sz="1125" b="1"/>
            </a:lvl2pPr>
            <a:lvl3pPr marL="515648" indent="0">
              <a:buNone/>
              <a:defRPr sz="1050" b="1"/>
            </a:lvl3pPr>
            <a:lvl4pPr marL="773480" indent="0">
              <a:buNone/>
              <a:defRPr sz="900" b="1"/>
            </a:lvl4pPr>
            <a:lvl5pPr marL="1031296" indent="0">
              <a:buNone/>
              <a:defRPr sz="900" b="1"/>
            </a:lvl5pPr>
            <a:lvl6pPr marL="1289117" indent="0">
              <a:buNone/>
              <a:defRPr sz="900" b="1"/>
            </a:lvl6pPr>
            <a:lvl7pPr marL="1546943" indent="0">
              <a:buNone/>
              <a:defRPr sz="900" b="1"/>
            </a:lvl7pPr>
            <a:lvl8pPr marL="1804766" indent="0">
              <a:buNone/>
              <a:defRPr sz="900" b="1"/>
            </a:lvl8pPr>
            <a:lvl9pPr marL="2062589" indent="0">
              <a:buNone/>
              <a:defRPr sz="900" b="1"/>
            </a:lvl9pPr>
          </a:lstStyle>
          <a:p>
            <a:pPr lvl="0"/>
            <a:r>
              <a:rPr lang="en-US"/>
              <a:t>Click to edit Master text styles</a:t>
            </a:r>
          </a:p>
        </p:txBody>
      </p:sp>
      <p:sp>
        <p:nvSpPr>
          <p:cNvPr id="4" name="Content Placeholder 3"/>
          <p:cNvSpPr>
            <a:spLocks noGrp="1"/>
          </p:cNvSpPr>
          <p:nvPr>
            <p:ph sz="half" idx="2"/>
          </p:nvPr>
        </p:nvSpPr>
        <p:spPr>
          <a:xfrm>
            <a:off x="457647" y="1630786"/>
            <a:ext cx="4039568" cy="2963541"/>
          </a:xfrm>
        </p:spPr>
        <p:txBody>
          <a:bodyPr/>
          <a:lstStyle>
            <a:lvl1pPr>
              <a:defRPr sz="1350"/>
            </a:lvl1pPr>
            <a:lvl2pPr>
              <a:defRPr sz="1125"/>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557" y="1151108"/>
            <a:ext cx="4041799" cy="479692"/>
          </a:xfrm>
        </p:spPr>
        <p:txBody>
          <a:bodyPr anchor="b"/>
          <a:lstStyle>
            <a:lvl1pPr marL="0" indent="0">
              <a:buNone/>
              <a:defRPr sz="1350" b="1"/>
            </a:lvl1pPr>
            <a:lvl2pPr marL="257827" indent="0">
              <a:buNone/>
              <a:defRPr sz="1125" b="1"/>
            </a:lvl2pPr>
            <a:lvl3pPr marL="515648" indent="0">
              <a:buNone/>
              <a:defRPr sz="1050" b="1"/>
            </a:lvl3pPr>
            <a:lvl4pPr marL="773480" indent="0">
              <a:buNone/>
              <a:defRPr sz="900" b="1"/>
            </a:lvl4pPr>
            <a:lvl5pPr marL="1031296" indent="0">
              <a:buNone/>
              <a:defRPr sz="900" b="1"/>
            </a:lvl5pPr>
            <a:lvl6pPr marL="1289117" indent="0">
              <a:buNone/>
              <a:defRPr sz="900" b="1"/>
            </a:lvl6pPr>
            <a:lvl7pPr marL="1546943" indent="0">
              <a:buNone/>
              <a:defRPr sz="900" b="1"/>
            </a:lvl7pPr>
            <a:lvl8pPr marL="1804766" indent="0">
              <a:buNone/>
              <a:defRPr sz="900" b="1"/>
            </a:lvl8pPr>
            <a:lvl9pPr marL="2062589" indent="0">
              <a:buNone/>
              <a:defRPr sz="900" b="1"/>
            </a:lvl9pPr>
          </a:lstStyle>
          <a:p>
            <a:pPr lvl="0"/>
            <a:r>
              <a:rPr lang="en-US"/>
              <a:t>Click to edit Master text styles</a:t>
            </a:r>
          </a:p>
        </p:txBody>
      </p:sp>
      <p:sp>
        <p:nvSpPr>
          <p:cNvPr id="6" name="Content Placeholder 5"/>
          <p:cNvSpPr>
            <a:spLocks noGrp="1"/>
          </p:cNvSpPr>
          <p:nvPr>
            <p:ph sz="quarter" idx="4"/>
          </p:nvPr>
        </p:nvSpPr>
        <p:spPr>
          <a:xfrm>
            <a:off x="4644557" y="1630786"/>
            <a:ext cx="4041799" cy="2963541"/>
          </a:xfrm>
        </p:spPr>
        <p:txBody>
          <a:bodyPr/>
          <a:lstStyle>
            <a:lvl1pPr>
              <a:defRPr sz="1350"/>
            </a:lvl1pPr>
            <a:lvl2pPr>
              <a:defRPr sz="1125"/>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8845139-7C6C-194D-BFB2-92BDB37890F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96936502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05105"/>
            <a:ext cx="3008188" cy="871482"/>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3575224" y="205104"/>
            <a:ext cx="5111130" cy="438922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47" y="1076586"/>
            <a:ext cx="3008188" cy="3517739"/>
          </a:xfrm>
        </p:spPr>
        <p:txBody>
          <a:bodyPr/>
          <a:lstStyle>
            <a:lvl1pPr marL="0" indent="0">
              <a:buNone/>
              <a:defRPr sz="900"/>
            </a:lvl1pPr>
            <a:lvl2pPr marL="257827" indent="0">
              <a:buNone/>
              <a:defRPr sz="675"/>
            </a:lvl2pPr>
            <a:lvl3pPr marL="515648" indent="0">
              <a:buNone/>
              <a:defRPr sz="600"/>
            </a:lvl3pPr>
            <a:lvl4pPr marL="773480" indent="0">
              <a:buNone/>
              <a:defRPr sz="525"/>
            </a:lvl4pPr>
            <a:lvl5pPr marL="1031296" indent="0">
              <a:buNone/>
              <a:defRPr sz="525"/>
            </a:lvl5pPr>
            <a:lvl6pPr marL="1289117" indent="0">
              <a:buNone/>
              <a:defRPr sz="525"/>
            </a:lvl6pPr>
            <a:lvl7pPr marL="1546943" indent="0">
              <a:buNone/>
              <a:defRPr sz="525"/>
            </a:lvl7pPr>
            <a:lvl8pPr marL="1804766" indent="0">
              <a:buNone/>
              <a:defRPr sz="525"/>
            </a:lvl8pPr>
            <a:lvl9pPr marL="2062589" indent="0">
              <a:buNone/>
              <a:defRPr sz="525"/>
            </a:lvl9pPr>
          </a:lstStyle>
          <a:p>
            <a:pPr lvl="0"/>
            <a:r>
              <a:rPr lang="en-US"/>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52" y="3600633"/>
            <a:ext cx="5486177" cy="425276"/>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792652" y="459600"/>
            <a:ext cx="5486177" cy="3085766"/>
          </a:xfrm>
        </p:spPr>
        <p:txBody>
          <a:bodyPr/>
          <a:lstStyle>
            <a:lvl1pPr marL="0" indent="0">
              <a:buNone/>
              <a:defRPr sz="1800"/>
            </a:lvl1pPr>
            <a:lvl2pPr marL="257827" indent="0">
              <a:buNone/>
              <a:defRPr sz="1575"/>
            </a:lvl2pPr>
            <a:lvl3pPr marL="515648" indent="0">
              <a:buNone/>
              <a:defRPr sz="1350"/>
            </a:lvl3pPr>
            <a:lvl4pPr marL="773480" indent="0">
              <a:buNone/>
              <a:defRPr sz="1125"/>
            </a:lvl4pPr>
            <a:lvl5pPr marL="1031296" indent="0">
              <a:buNone/>
              <a:defRPr sz="1125"/>
            </a:lvl5pPr>
            <a:lvl6pPr marL="1289117" indent="0">
              <a:buNone/>
              <a:defRPr sz="1125"/>
            </a:lvl6pPr>
            <a:lvl7pPr marL="1546943" indent="0">
              <a:buNone/>
              <a:defRPr sz="1125"/>
            </a:lvl7pPr>
            <a:lvl8pPr marL="1804766" indent="0">
              <a:buNone/>
              <a:defRPr sz="1125"/>
            </a:lvl8pPr>
            <a:lvl9pPr marL="2062589" indent="0">
              <a:buNone/>
              <a:defRPr sz="1125"/>
            </a:lvl9pPr>
          </a:lstStyle>
          <a:p>
            <a:pPr lvl="0"/>
            <a:endParaRPr lang="en-US" noProof="0" dirty="0"/>
          </a:p>
        </p:txBody>
      </p:sp>
      <p:sp>
        <p:nvSpPr>
          <p:cNvPr id="4" name="Text Placeholder 3"/>
          <p:cNvSpPr>
            <a:spLocks noGrp="1"/>
          </p:cNvSpPr>
          <p:nvPr>
            <p:ph type="body" sz="half" idx="2"/>
          </p:nvPr>
        </p:nvSpPr>
        <p:spPr>
          <a:xfrm>
            <a:off x="1792652" y="4025896"/>
            <a:ext cx="5486177" cy="603591"/>
          </a:xfrm>
        </p:spPr>
        <p:txBody>
          <a:bodyPr/>
          <a:lstStyle>
            <a:lvl1pPr marL="0" indent="0">
              <a:buNone/>
              <a:defRPr sz="900"/>
            </a:lvl1pPr>
            <a:lvl2pPr marL="257827" indent="0">
              <a:buNone/>
              <a:defRPr sz="675"/>
            </a:lvl2pPr>
            <a:lvl3pPr marL="515648" indent="0">
              <a:buNone/>
              <a:defRPr sz="600"/>
            </a:lvl3pPr>
            <a:lvl4pPr marL="773480" indent="0">
              <a:buNone/>
              <a:defRPr sz="525"/>
            </a:lvl4pPr>
            <a:lvl5pPr marL="1031296" indent="0">
              <a:buNone/>
              <a:defRPr sz="525"/>
            </a:lvl5pPr>
            <a:lvl6pPr marL="1289117" indent="0">
              <a:buNone/>
              <a:defRPr sz="525"/>
            </a:lvl6pPr>
            <a:lvl7pPr marL="1546943" indent="0">
              <a:buNone/>
              <a:defRPr sz="525"/>
            </a:lvl7pPr>
            <a:lvl8pPr marL="1804766" indent="0">
              <a:buNone/>
              <a:defRPr sz="525"/>
            </a:lvl8pPr>
            <a:lvl9pPr marL="2062589" indent="0">
              <a:buNone/>
              <a:defRPr sz="525"/>
            </a:lvl9pPr>
          </a:lstStyle>
          <a:p>
            <a:pPr lvl="0"/>
            <a:r>
              <a:rPr lang="en-US"/>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177" y="514015"/>
            <a:ext cx="2057176" cy="451479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649" y="514015"/>
            <a:ext cx="6064374" cy="45147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F9932-6E70-F832-229D-A2CCF6BC88CA}"/>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C98123A-0C3A-D47A-70B3-90CB3178842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4560A5E-EA72-9E3C-DE25-C66EB3819D5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5FCB9981-1409-A27F-8C64-671670E3C6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FB280F-458B-510A-B645-5B8C28890F88}"/>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850943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961B-C161-7CF7-B427-D1869710F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1D8AD9-9E60-0094-C9C4-336634CAEF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98A90-5E08-3B46-2C17-7718DA4F0F1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2757B364-433D-4649-29F9-23156333F9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DC599-4021-526C-4350-DD784E170EC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40289327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CED3-E8E5-995B-51D1-0BBAAF946F61}"/>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3F5D024C-7753-56BA-F74B-539488145971}"/>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296C5D-7AE7-41DF-206E-9E90C245FCAF}"/>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3DB6227-A507-0EE9-9D4F-45E8D0A38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322AC4-2286-7E02-6257-672F18894C4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9481803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8808E-FADD-1249-8644-CCBE3BDEDB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3EE1E2-966C-0C8D-99E9-96EEB864F4FB}"/>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C5CA24-1A6B-B6A7-0218-314FCC3758D1}"/>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DCF169-06F2-FD68-F574-DA8C95F953FA}"/>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0655AA6-929C-BE1E-0AF0-7C9D02261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5FE486-46B0-A74E-D8F8-256DCAC77BB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4133777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437C2-BBE6-6867-CA30-4B62AD5A5BFC}"/>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C20386-8DB0-5440-A00D-DC778E7B0069}"/>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257313-260B-294E-9FEC-A8D80D44C524}"/>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68FAAC-5F12-B879-F96C-2E2632AE0A48}"/>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13D9BB4-BAC1-7145-E9A7-358C7766E1F2}"/>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CA2DF4-6684-D595-768A-5A656FA0E530}"/>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8" name="Footer Placeholder 7">
            <a:extLst>
              <a:ext uri="{FF2B5EF4-FFF2-40B4-BE49-F238E27FC236}">
                <a16:creationId xmlns:a16="http://schemas.microsoft.com/office/drawing/2014/main" id="{71438A74-0215-945E-E856-7A5C1C421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6367F3-A075-FF7E-C8A9-2215949AFF1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68700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201"/>
            <a:ext cx="7772400" cy="1021557"/>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57161"/>
            <a:ext cx="7772400" cy="322957"/>
          </a:xfrm>
        </p:spPr>
        <p:txBody>
          <a:bodyPr anchor="b"/>
          <a:lstStyle>
            <a:lvl1pPr marL="0" indent="0">
              <a:buNone/>
              <a:defRPr sz="1500"/>
            </a:lvl1pPr>
            <a:lvl2pPr marL="342140" indent="0">
              <a:buNone/>
              <a:defRPr sz="1350"/>
            </a:lvl2pPr>
            <a:lvl3pPr marL="684278" indent="0">
              <a:buNone/>
              <a:defRPr sz="1200"/>
            </a:lvl3pPr>
            <a:lvl4pPr marL="1026417" indent="0">
              <a:buNone/>
              <a:defRPr sz="1050"/>
            </a:lvl4pPr>
            <a:lvl5pPr marL="1368557" indent="0">
              <a:buNone/>
              <a:defRPr sz="1050"/>
            </a:lvl5pPr>
            <a:lvl6pPr marL="1710696" indent="0">
              <a:buNone/>
              <a:defRPr sz="1050"/>
            </a:lvl6pPr>
            <a:lvl7pPr marL="2052834" indent="0">
              <a:buNone/>
              <a:defRPr sz="1050"/>
            </a:lvl7pPr>
            <a:lvl8pPr marL="2394973" indent="0">
              <a:buNone/>
              <a:defRPr sz="1050"/>
            </a:lvl8pPr>
            <a:lvl9pPr marL="2737112"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D26F6D7-5EB0-014F-A3C6-A8485303A46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3456784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9194-CFF9-9C48-C20E-DEC2F8B31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C892A9-FD78-46E4-CFAD-7B6CDB3981A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4" name="Footer Placeholder 3">
            <a:extLst>
              <a:ext uri="{FF2B5EF4-FFF2-40B4-BE49-F238E27FC236}">
                <a16:creationId xmlns:a16="http://schemas.microsoft.com/office/drawing/2014/main" id="{0FAFF3D0-F7CD-90C6-6131-AEB3ECA9FD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7DF3E9-BE89-995B-EE27-27B543650E0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7968192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956AA9-A97E-A85A-3C9A-A4606375F9D3}"/>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3" name="Footer Placeholder 2">
            <a:extLst>
              <a:ext uri="{FF2B5EF4-FFF2-40B4-BE49-F238E27FC236}">
                <a16:creationId xmlns:a16="http://schemas.microsoft.com/office/drawing/2014/main" id="{5EE60636-8561-155C-3314-022AB26D96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61DE49-8B7C-C9F6-EAB9-F4E12AFE744E}"/>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9900456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3CE6F-AF85-6E7F-D9C3-19854A17D0F4}"/>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86CCDC3-DE6A-7953-D51F-FE2A7B62C1A9}"/>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4C7370-3FA3-FD61-2D63-74482C4C116C}"/>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B32217F-32E2-319D-14E6-868A826AC07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F66E17D-2AAD-1959-B6AA-13AF1FC046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1B3C1-494D-0FAC-4FFC-99DF0FF9B36F}"/>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39419591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0C1D-3334-7FEA-6FC8-5E32A542E62E}"/>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C93C176-3BF2-41D3-1FAA-3C00A8E0066B}"/>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25318C4-B980-E692-C2A3-5EB5EB2F412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D55B1A1-777B-E069-BDDF-16FFDDD35F2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9A8B3571-C5C6-0D89-C071-9AE611CBE6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55BEE-7160-D04D-C451-7A1ECB43347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30658073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1B20-F07B-9F27-4B01-2A11841225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3D5383-58F3-22CC-A799-774FB88C62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9E32A2-5B5B-9B19-C655-D49A3072FF7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C8E52799-1187-47E2-94FD-61C2D62D9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48E05C-D255-1107-C273-37606F1D926D}"/>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6840689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92D83E-44CD-823B-B109-E137795C53E2}"/>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1F70CB-3227-5125-995B-CA7603857BF1}"/>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F112E-6311-C0D0-1597-D67288F4F2DC}"/>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EB8E69C-FABC-95FB-C7C5-A47BB53A2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2421A-37CF-7989-7FD8-CFA88F7A784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408252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441879"/>
            <a:ext cx="3810000" cy="1846451"/>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1879"/>
            <a:ext cx="3810000" cy="1846451"/>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FFB334-C4B0-9E4C-9029-000AA0739ED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632538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405471"/>
            <a:ext cx="4040188" cy="369124"/>
          </a:xfrm>
        </p:spPr>
        <p:txBody>
          <a:bodyPr anchor="b"/>
          <a:lstStyle>
            <a:lvl1pPr marL="0" indent="0">
              <a:buNone/>
              <a:defRPr sz="1800" b="1"/>
            </a:lvl1pPr>
            <a:lvl2pPr marL="342140" indent="0">
              <a:buNone/>
              <a:defRPr sz="1500" b="1"/>
            </a:lvl2pPr>
            <a:lvl3pPr marL="684278" indent="0">
              <a:buNone/>
              <a:defRPr sz="1350" b="1"/>
            </a:lvl3pPr>
            <a:lvl4pPr marL="1026417" indent="0">
              <a:buNone/>
              <a:defRPr sz="1200" b="1"/>
            </a:lvl4pPr>
            <a:lvl5pPr marL="1368557" indent="0">
              <a:buNone/>
              <a:defRPr sz="1200" b="1"/>
            </a:lvl5pPr>
            <a:lvl6pPr marL="1710696" indent="0">
              <a:buNone/>
              <a:defRPr sz="1200" b="1"/>
            </a:lvl6pPr>
            <a:lvl7pPr marL="2052834" indent="0">
              <a:buNone/>
              <a:defRPr sz="1200" b="1"/>
            </a:lvl7pPr>
            <a:lvl8pPr marL="2394973" indent="0">
              <a:buNone/>
              <a:defRPr sz="1200" b="1"/>
            </a:lvl8pPr>
            <a:lvl9pPr marL="273711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1" y="1631164"/>
            <a:ext cx="4040188" cy="1338620"/>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60" y="1405484"/>
            <a:ext cx="4041775" cy="369124"/>
          </a:xfrm>
        </p:spPr>
        <p:txBody>
          <a:bodyPr anchor="b"/>
          <a:lstStyle>
            <a:lvl1pPr marL="0" indent="0">
              <a:buNone/>
              <a:defRPr sz="1800" b="1"/>
            </a:lvl1pPr>
            <a:lvl2pPr marL="342140" indent="0">
              <a:buNone/>
              <a:defRPr sz="1500" b="1"/>
            </a:lvl2pPr>
            <a:lvl3pPr marL="684278" indent="0">
              <a:buNone/>
              <a:defRPr sz="1350" b="1"/>
            </a:lvl3pPr>
            <a:lvl4pPr marL="1026417" indent="0">
              <a:buNone/>
              <a:defRPr sz="1200" b="1"/>
            </a:lvl4pPr>
            <a:lvl5pPr marL="1368557" indent="0">
              <a:buNone/>
              <a:defRPr sz="1200" b="1"/>
            </a:lvl5pPr>
            <a:lvl6pPr marL="1710696" indent="0">
              <a:buNone/>
              <a:defRPr sz="1200" b="1"/>
            </a:lvl6pPr>
            <a:lvl7pPr marL="2052834" indent="0">
              <a:buNone/>
              <a:defRPr sz="1200" b="1"/>
            </a:lvl7pPr>
            <a:lvl8pPr marL="2394973" indent="0">
              <a:buNone/>
              <a:defRPr sz="1200" b="1"/>
            </a:lvl8pPr>
            <a:lvl9pPr marL="273711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60" y="1631164"/>
            <a:ext cx="4041775" cy="1338620"/>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189CFCD-FB4F-574A-96EB-CF3AA2FB028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9563405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0221F75-EF8E-5347-9AA0-0D292A8B047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26577587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794C565-BC12-E740-8F92-967521D65B6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62046211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9"/>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813"/>
            <a:ext cx="5111750" cy="173565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52"/>
            <a:ext cx="3008313" cy="253708"/>
          </a:xfrm>
        </p:spPr>
        <p:txBody>
          <a:bodyPr/>
          <a:lstStyle>
            <a:lvl1pPr marL="0" indent="0">
              <a:buNone/>
              <a:defRPr sz="1050"/>
            </a:lvl1pPr>
            <a:lvl2pPr marL="342140" indent="0">
              <a:buNone/>
              <a:defRPr sz="900"/>
            </a:lvl2pPr>
            <a:lvl3pPr marL="684278" indent="0">
              <a:buNone/>
              <a:defRPr sz="750"/>
            </a:lvl3pPr>
            <a:lvl4pPr marL="1026417" indent="0">
              <a:buNone/>
              <a:defRPr sz="675"/>
            </a:lvl4pPr>
            <a:lvl5pPr marL="1368557" indent="0">
              <a:buNone/>
              <a:defRPr sz="675"/>
            </a:lvl5pPr>
            <a:lvl6pPr marL="1710696" indent="0">
              <a:buNone/>
              <a:defRPr sz="675"/>
            </a:lvl6pPr>
            <a:lvl7pPr marL="2052834" indent="0">
              <a:buNone/>
              <a:defRPr sz="675"/>
            </a:lvl7pPr>
            <a:lvl8pPr marL="2394973" indent="0">
              <a:buNone/>
              <a:defRPr sz="675"/>
            </a:lvl8pPr>
            <a:lvl9pPr marL="2737112"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42BECF-F2B6-0D49-B39E-5068768155D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1069956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7"/>
            <a:ext cx="5486400" cy="461457"/>
          </a:xfrm>
        </p:spPr>
        <p:txBody>
          <a:bodyPr/>
          <a:lstStyle>
            <a:lvl1pPr marL="0" indent="0">
              <a:buNone/>
              <a:defRPr sz="2400"/>
            </a:lvl1pPr>
            <a:lvl2pPr marL="342140" indent="0">
              <a:buNone/>
              <a:defRPr sz="2100"/>
            </a:lvl2pPr>
            <a:lvl3pPr marL="684278" indent="0">
              <a:buNone/>
              <a:defRPr sz="1800"/>
            </a:lvl3pPr>
            <a:lvl4pPr marL="1026417" indent="0">
              <a:buNone/>
              <a:defRPr sz="1500"/>
            </a:lvl4pPr>
            <a:lvl5pPr marL="1368557" indent="0">
              <a:buNone/>
              <a:defRPr sz="1500"/>
            </a:lvl5pPr>
            <a:lvl6pPr marL="1710696" indent="0">
              <a:buNone/>
              <a:defRPr sz="1500"/>
            </a:lvl6pPr>
            <a:lvl7pPr marL="2052834" indent="0">
              <a:buNone/>
              <a:defRPr sz="1500"/>
            </a:lvl7pPr>
            <a:lvl8pPr marL="2394973" indent="0">
              <a:buNone/>
              <a:defRPr sz="1500"/>
            </a:lvl8pPr>
            <a:lvl9pPr marL="2737112" indent="0">
              <a:buNone/>
              <a:defRPr sz="1500"/>
            </a:lvl9pPr>
          </a:lstStyle>
          <a:p>
            <a:pPr lvl="0"/>
            <a:endParaRPr lang="en-US" noProof="0" dirty="0"/>
          </a:p>
        </p:txBody>
      </p:sp>
      <p:sp>
        <p:nvSpPr>
          <p:cNvPr id="4" name="Text Placeholder 3"/>
          <p:cNvSpPr>
            <a:spLocks noGrp="1"/>
          </p:cNvSpPr>
          <p:nvPr>
            <p:ph type="body" sz="half" idx="2"/>
          </p:nvPr>
        </p:nvSpPr>
        <p:spPr>
          <a:xfrm>
            <a:off x="1792288" y="4025526"/>
            <a:ext cx="5486400" cy="253708"/>
          </a:xfrm>
        </p:spPr>
        <p:txBody>
          <a:bodyPr/>
          <a:lstStyle>
            <a:lvl1pPr marL="0" indent="0">
              <a:buNone/>
              <a:defRPr sz="1050"/>
            </a:lvl1pPr>
            <a:lvl2pPr marL="342140" indent="0">
              <a:buNone/>
              <a:defRPr sz="900"/>
            </a:lvl2pPr>
            <a:lvl3pPr marL="684278" indent="0">
              <a:buNone/>
              <a:defRPr sz="750"/>
            </a:lvl3pPr>
            <a:lvl4pPr marL="1026417" indent="0">
              <a:buNone/>
              <a:defRPr sz="675"/>
            </a:lvl4pPr>
            <a:lvl5pPr marL="1368557" indent="0">
              <a:buNone/>
              <a:defRPr sz="675"/>
            </a:lvl5pPr>
            <a:lvl6pPr marL="1710696" indent="0">
              <a:buNone/>
              <a:defRPr sz="675"/>
            </a:lvl6pPr>
            <a:lvl7pPr marL="2052834" indent="0">
              <a:buNone/>
              <a:defRPr sz="675"/>
            </a:lvl7pPr>
            <a:lvl8pPr marL="2394973" indent="0">
              <a:buNone/>
              <a:defRPr sz="675"/>
            </a:lvl8pPr>
            <a:lvl9pPr marL="2737112"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3276E27-34B5-A14B-A2CD-DEBE274FDB4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6985104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2.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4AA"/>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66725"/>
            <a:ext cx="7772400" cy="857250"/>
          </a:xfrm>
          <a:prstGeom prst="rect">
            <a:avLst/>
          </a:prstGeom>
          <a:noFill/>
          <a:ln w="9525">
            <a:noFill/>
            <a:miter lim="800000"/>
            <a:headEnd/>
            <a:tailEnd/>
          </a:ln>
          <a:effectLst>
            <a:outerShdw blurRad="63500" dist="38099" dir="2700000" algn="ctr" rotWithShape="0">
              <a:schemeClr val="tx1">
                <a:alpha val="74998"/>
              </a:schemeClr>
            </a:outerShdw>
          </a:effectLst>
        </p:spPr>
        <p:txBody>
          <a:bodyPr vert="horz" wrap="square" lIns="91237" tIns="45617" rIns="91237" bIns="45617"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441850"/>
            <a:ext cx="7772400" cy="1772762"/>
          </a:xfrm>
          <a:prstGeom prst="rect">
            <a:avLst/>
          </a:prstGeom>
          <a:noFill/>
          <a:ln w="9525">
            <a:noFill/>
            <a:miter lim="800000"/>
            <a:headEnd/>
            <a:tailEnd/>
          </a:ln>
          <a:effectLst/>
        </p:spPr>
        <p:txBody>
          <a:bodyPr vert="horz" wrap="square" lIns="91237" tIns="45617" rIns="91237" bIns="45617"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4686300"/>
            <a:ext cx="1905000" cy="342900"/>
          </a:xfrm>
          <a:prstGeom prst="rect">
            <a:avLst/>
          </a:prstGeom>
          <a:noFill/>
          <a:ln w="9525">
            <a:noFill/>
            <a:miter lim="800000"/>
            <a:headEnd/>
            <a:tailEnd/>
          </a:ln>
          <a:effectLst/>
        </p:spPr>
        <p:txBody>
          <a:bodyPr vert="horz" wrap="square" lIns="91237" tIns="45617" rIns="91237" bIns="45617" numCol="1" anchor="t" anchorCtr="0" compatLnSpc="1">
            <a:prstTxWarp prst="textNoShape">
              <a:avLst/>
            </a:prstTxWarp>
          </a:bodyPr>
          <a:lstStyle>
            <a:lvl1pPr eaLnBrk="0" hangingPunct="0">
              <a:defRPr sz="1050">
                <a:latin typeface="Helvetica" charset="0"/>
                <a:ea typeface="+mn-ea"/>
                <a:cs typeface="+mn-cs"/>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4686300"/>
            <a:ext cx="2895600" cy="342900"/>
          </a:xfrm>
          <a:prstGeom prst="rect">
            <a:avLst/>
          </a:prstGeom>
          <a:noFill/>
          <a:ln w="9525">
            <a:noFill/>
            <a:miter lim="800000"/>
            <a:headEnd/>
            <a:tailEnd/>
          </a:ln>
          <a:effectLst/>
        </p:spPr>
        <p:txBody>
          <a:bodyPr vert="horz" wrap="square" lIns="91237" tIns="45617" rIns="91237" bIns="45617" numCol="1" anchor="t" anchorCtr="0" compatLnSpc="1">
            <a:prstTxWarp prst="textNoShape">
              <a:avLst/>
            </a:prstTxWarp>
          </a:bodyPr>
          <a:lstStyle>
            <a:lvl1pPr algn="ctr" eaLnBrk="0" hangingPunct="0">
              <a:defRPr sz="1050">
                <a:latin typeface="Helvetica" charset="0"/>
                <a:ea typeface="+mn-ea"/>
                <a:cs typeface="+mn-cs"/>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4686300"/>
            <a:ext cx="1905000" cy="342900"/>
          </a:xfrm>
          <a:prstGeom prst="rect">
            <a:avLst/>
          </a:prstGeom>
          <a:noFill/>
          <a:ln w="9525">
            <a:noFill/>
            <a:miter lim="800000"/>
            <a:headEnd/>
            <a:tailEnd/>
          </a:ln>
          <a:effectLst/>
        </p:spPr>
        <p:txBody>
          <a:bodyPr vert="horz" wrap="square" lIns="91237" tIns="45617" rIns="91237" bIns="45617" numCol="1" anchor="t" anchorCtr="0" compatLnSpc="1">
            <a:prstTxWarp prst="textNoShape">
              <a:avLst/>
            </a:prstTxWarp>
          </a:bodyPr>
          <a:lstStyle>
            <a:lvl1pPr algn="r" eaLnBrk="0" hangingPunct="0">
              <a:defRPr sz="1050">
                <a:latin typeface="Helvetica" charset="0"/>
                <a:ea typeface="+mn-ea"/>
                <a:cs typeface="+mn-cs"/>
              </a:defRPr>
            </a:lvl1pPr>
          </a:lstStyle>
          <a:p>
            <a:pPr>
              <a:defRPr/>
            </a:pPr>
            <a:fld id="{B9590477-C12D-7A42-B05E-EF0987E345D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73094221"/>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890" r:id="rId13"/>
  </p:sldLayoutIdLst>
  <p:transition/>
  <p:hf hdr="0" ftr="0" dt="0"/>
  <p:txStyles>
    <p:titleStyle>
      <a:lvl1pPr algn="ctr" rtl="0" eaLnBrk="0" fontAlgn="base" hangingPunct="0">
        <a:spcBef>
          <a:spcPct val="0"/>
        </a:spcBef>
        <a:spcAft>
          <a:spcPct val="0"/>
        </a:spcAft>
        <a:defRPr sz="3300">
          <a:solidFill>
            <a:srgbClr val="FFC850"/>
          </a:solidFill>
          <a:effectLst/>
          <a:latin typeface="+mj-lt"/>
          <a:ea typeface="ＭＳ Ｐゴシック" charset="-128"/>
          <a:cs typeface="ＭＳ Ｐゴシック" charset="-128"/>
        </a:defRPr>
      </a:lvl1pPr>
      <a:lvl2pPr algn="ctr" rtl="0" eaLnBrk="0" fontAlgn="base" hangingPunct="0">
        <a:spcBef>
          <a:spcPct val="0"/>
        </a:spcBef>
        <a:spcAft>
          <a:spcPct val="0"/>
        </a:spcAft>
        <a:defRPr sz="3300">
          <a:solidFill>
            <a:srgbClr val="FFC850"/>
          </a:solidFill>
          <a:effectLst>
            <a:outerShdw blurRad="38100" dist="38100" dir="2700000" algn="tl">
              <a:srgbClr val="000000"/>
            </a:outerShdw>
          </a:effectLst>
          <a:latin typeface="Arial" charset="0"/>
          <a:ea typeface="ＭＳ Ｐゴシック" charset="-128"/>
          <a:cs typeface="ＭＳ Ｐゴシック" charset="-128"/>
        </a:defRPr>
      </a:lvl2pPr>
      <a:lvl3pPr algn="ctr" rtl="0" eaLnBrk="0" fontAlgn="base" hangingPunct="0">
        <a:spcBef>
          <a:spcPct val="0"/>
        </a:spcBef>
        <a:spcAft>
          <a:spcPct val="0"/>
        </a:spcAft>
        <a:defRPr sz="3300">
          <a:solidFill>
            <a:srgbClr val="FFC850"/>
          </a:solidFill>
          <a:effectLst>
            <a:outerShdw blurRad="38100" dist="38100" dir="2700000" algn="tl">
              <a:srgbClr val="000000"/>
            </a:outerShdw>
          </a:effectLst>
          <a:latin typeface="Arial" charset="0"/>
          <a:ea typeface="ＭＳ Ｐゴシック" charset="-128"/>
          <a:cs typeface="ＭＳ Ｐゴシック" charset="-128"/>
        </a:defRPr>
      </a:lvl3pPr>
      <a:lvl4pPr algn="ctr" rtl="0" eaLnBrk="0" fontAlgn="base" hangingPunct="0">
        <a:spcBef>
          <a:spcPct val="0"/>
        </a:spcBef>
        <a:spcAft>
          <a:spcPct val="0"/>
        </a:spcAft>
        <a:defRPr sz="3300">
          <a:solidFill>
            <a:srgbClr val="FFC850"/>
          </a:solidFill>
          <a:effectLst>
            <a:outerShdw blurRad="38100" dist="38100" dir="2700000" algn="tl">
              <a:srgbClr val="000000"/>
            </a:outerShdw>
          </a:effectLst>
          <a:latin typeface="Arial" charset="0"/>
          <a:ea typeface="ＭＳ Ｐゴシック" charset="-128"/>
          <a:cs typeface="ＭＳ Ｐゴシック" charset="-128"/>
        </a:defRPr>
      </a:lvl4pPr>
      <a:lvl5pPr algn="ctr" rtl="0" eaLnBrk="0" fontAlgn="base" hangingPunct="0">
        <a:spcBef>
          <a:spcPct val="0"/>
        </a:spcBef>
        <a:spcAft>
          <a:spcPct val="0"/>
        </a:spcAft>
        <a:defRPr sz="3300">
          <a:solidFill>
            <a:srgbClr val="FFC850"/>
          </a:solidFill>
          <a:effectLst>
            <a:outerShdw blurRad="38100" dist="38100" dir="2700000" algn="tl">
              <a:srgbClr val="000000"/>
            </a:outerShdw>
          </a:effectLst>
          <a:latin typeface="Arial" charset="0"/>
          <a:ea typeface="ＭＳ Ｐゴシック" charset="-128"/>
          <a:cs typeface="ＭＳ Ｐゴシック" charset="-128"/>
        </a:defRPr>
      </a:lvl5pPr>
      <a:lvl6pPr marL="342140" algn="ctr" rtl="0" fontAlgn="base">
        <a:spcBef>
          <a:spcPct val="0"/>
        </a:spcBef>
        <a:spcAft>
          <a:spcPct val="0"/>
        </a:spcAft>
        <a:defRPr sz="3300">
          <a:solidFill>
            <a:srgbClr val="FFC850"/>
          </a:solidFill>
          <a:effectLst>
            <a:outerShdw blurRad="38100" dist="38100" dir="2700000" algn="tl">
              <a:srgbClr val="000000"/>
            </a:outerShdw>
          </a:effectLst>
          <a:latin typeface="Arial" charset="0"/>
        </a:defRPr>
      </a:lvl6pPr>
      <a:lvl7pPr marL="684278" algn="ctr" rtl="0" fontAlgn="base">
        <a:spcBef>
          <a:spcPct val="0"/>
        </a:spcBef>
        <a:spcAft>
          <a:spcPct val="0"/>
        </a:spcAft>
        <a:defRPr sz="3300">
          <a:solidFill>
            <a:srgbClr val="FFC850"/>
          </a:solidFill>
          <a:effectLst>
            <a:outerShdw blurRad="38100" dist="38100" dir="2700000" algn="tl">
              <a:srgbClr val="000000"/>
            </a:outerShdw>
          </a:effectLst>
          <a:latin typeface="Arial" charset="0"/>
        </a:defRPr>
      </a:lvl7pPr>
      <a:lvl8pPr marL="1026417" algn="ctr" rtl="0" fontAlgn="base">
        <a:spcBef>
          <a:spcPct val="0"/>
        </a:spcBef>
        <a:spcAft>
          <a:spcPct val="0"/>
        </a:spcAft>
        <a:defRPr sz="3300">
          <a:solidFill>
            <a:srgbClr val="FFC850"/>
          </a:solidFill>
          <a:effectLst>
            <a:outerShdw blurRad="38100" dist="38100" dir="2700000" algn="tl">
              <a:srgbClr val="000000"/>
            </a:outerShdw>
          </a:effectLst>
          <a:latin typeface="Arial" charset="0"/>
        </a:defRPr>
      </a:lvl8pPr>
      <a:lvl9pPr marL="1368557" algn="ctr" rtl="0" fontAlgn="base">
        <a:spcBef>
          <a:spcPct val="0"/>
        </a:spcBef>
        <a:spcAft>
          <a:spcPct val="0"/>
        </a:spcAft>
        <a:defRPr sz="3300">
          <a:solidFill>
            <a:srgbClr val="FFC850"/>
          </a:solidFill>
          <a:effectLst>
            <a:outerShdw blurRad="38100" dist="38100" dir="2700000" algn="tl">
              <a:srgbClr val="000000"/>
            </a:outerShdw>
          </a:effectLst>
          <a:latin typeface="Arial" charset="0"/>
        </a:defRPr>
      </a:lvl9pPr>
    </p:titleStyle>
    <p:bodyStyle>
      <a:lvl1pPr marL="256604" indent="-256604" algn="l" rtl="0" eaLnBrk="0" fontAlgn="base" hangingPunct="0">
        <a:spcBef>
          <a:spcPct val="20000"/>
        </a:spcBef>
        <a:spcAft>
          <a:spcPct val="0"/>
        </a:spcAft>
        <a:buClr>
          <a:srgbClr val="FFC850"/>
        </a:buClr>
        <a:buSzPct val="120000"/>
        <a:buFont typeface="Times" pitchFamily="-112" charset="0"/>
        <a:buChar char="•"/>
        <a:defRPr sz="2400">
          <a:solidFill>
            <a:schemeClr val="bg1"/>
          </a:solidFill>
          <a:effectLst/>
          <a:latin typeface="+mn-lt"/>
          <a:ea typeface="ＭＳ Ｐゴシック" charset="-128"/>
          <a:cs typeface="ＭＳ Ｐゴシック" charset="-128"/>
        </a:defRPr>
      </a:lvl1pPr>
      <a:lvl2pPr marL="555977" indent="-213837" algn="l" rtl="0" eaLnBrk="0" fontAlgn="base" hangingPunct="0">
        <a:spcBef>
          <a:spcPct val="20000"/>
        </a:spcBef>
        <a:spcAft>
          <a:spcPct val="0"/>
        </a:spcAft>
        <a:buChar char="–"/>
        <a:defRPr sz="2100">
          <a:solidFill>
            <a:schemeClr val="bg1"/>
          </a:solidFill>
          <a:effectLst/>
          <a:latin typeface="+mn-lt"/>
          <a:ea typeface="ＭＳ Ｐゴシック" charset="-128"/>
        </a:defRPr>
      </a:lvl2pPr>
      <a:lvl3pPr marL="855346" indent="-171071" algn="l" rtl="0" eaLnBrk="0" fontAlgn="base" hangingPunct="0">
        <a:spcBef>
          <a:spcPct val="20000"/>
        </a:spcBef>
        <a:spcAft>
          <a:spcPct val="0"/>
        </a:spcAft>
        <a:buChar char="•"/>
        <a:defRPr sz="1800">
          <a:solidFill>
            <a:schemeClr val="bg1"/>
          </a:solidFill>
          <a:effectLst/>
          <a:latin typeface="+mn-lt"/>
          <a:ea typeface="ＭＳ Ｐゴシック" charset="-128"/>
        </a:defRPr>
      </a:lvl3pPr>
      <a:lvl4pPr marL="1197486" indent="-171071" algn="l" rtl="0" eaLnBrk="0" fontAlgn="base" hangingPunct="0">
        <a:spcBef>
          <a:spcPct val="20000"/>
        </a:spcBef>
        <a:spcAft>
          <a:spcPct val="0"/>
        </a:spcAft>
        <a:buChar char="–"/>
        <a:defRPr sz="1500">
          <a:solidFill>
            <a:schemeClr val="bg1"/>
          </a:solidFill>
          <a:effectLst/>
          <a:latin typeface="+mn-lt"/>
          <a:ea typeface="ＭＳ Ｐゴシック" charset="-128"/>
        </a:defRPr>
      </a:lvl4pPr>
      <a:lvl5pPr marL="1539626" indent="-171071" algn="l" rtl="0" eaLnBrk="0" fontAlgn="base" hangingPunct="0">
        <a:spcBef>
          <a:spcPct val="20000"/>
        </a:spcBef>
        <a:spcAft>
          <a:spcPct val="0"/>
        </a:spcAft>
        <a:buChar char="»"/>
        <a:defRPr sz="1500">
          <a:solidFill>
            <a:schemeClr val="bg1"/>
          </a:solidFill>
          <a:effectLst/>
          <a:latin typeface="+mn-lt"/>
          <a:ea typeface="ＭＳ Ｐゴシック" charset="-128"/>
        </a:defRPr>
      </a:lvl5pPr>
      <a:lvl6pPr marL="1881767" indent="-171071" algn="l" rtl="0" fontAlgn="base">
        <a:spcBef>
          <a:spcPct val="20000"/>
        </a:spcBef>
        <a:spcAft>
          <a:spcPct val="0"/>
        </a:spcAft>
        <a:buChar char="»"/>
        <a:defRPr sz="1500">
          <a:solidFill>
            <a:schemeClr val="bg1"/>
          </a:solidFill>
          <a:effectLst>
            <a:outerShdw blurRad="38100" dist="38100" dir="2700000" algn="tl">
              <a:srgbClr val="000000"/>
            </a:outerShdw>
          </a:effectLst>
          <a:latin typeface="+mn-lt"/>
          <a:ea typeface="ＭＳ Ｐゴシック" charset="-128"/>
        </a:defRPr>
      </a:lvl6pPr>
      <a:lvl7pPr marL="2223903" indent="-171071" algn="l" rtl="0" fontAlgn="base">
        <a:spcBef>
          <a:spcPct val="20000"/>
        </a:spcBef>
        <a:spcAft>
          <a:spcPct val="0"/>
        </a:spcAft>
        <a:buChar char="»"/>
        <a:defRPr sz="1500">
          <a:solidFill>
            <a:schemeClr val="bg1"/>
          </a:solidFill>
          <a:effectLst>
            <a:outerShdw blurRad="38100" dist="38100" dir="2700000" algn="tl">
              <a:srgbClr val="000000"/>
            </a:outerShdw>
          </a:effectLst>
          <a:latin typeface="+mn-lt"/>
          <a:ea typeface="ＭＳ Ｐゴシック" charset="-128"/>
        </a:defRPr>
      </a:lvl7pPr>
      <a:lvl8pPr marL="2566042" indent="-171071" algn="l" rtl="0" fontAlgn="base">
        <a:spcBef>
          <a:spcPct val="20000"/>
        </a:spcBef>
        <a:spcAft>
          <a:spcPct val="0"/>
        </a:spcAft>
        <a:buChar char="»"/>
        <a:defRPr sz="1500">
          <a:solidFill>
            <a:schemeClr val="bg1"/>
          </a:solidFill>
          <a:effectLst>
            <a:outerShdw blurRad="38100" dist="38100" dir="2700000" algn="tl">
              <a:srgbClr val="000000"/>
            </a:outerShdw>
          </a:effectLst>
          <a:latin typeface="+mn-lt"/>
          <a:ea typeface="ＭＳ Ｐゴシック" charset="-128"/>
        </a:defRPr>
      </a:lvl8pPr>
      <a:lvl9pPr marL="2908182" indent="-171071" algn="l" rtl="0" fontAlgn="base">
        <a:spcBef>
          <a:spcPct val="20000"/>
        </a:spcBef>
        <a:spcAft>
          <a:spcPct val="0"/>
        </a:spcAft>
        <a:buChar char="»"/>
        <a:defRPr sz="1500">
          <a:solidFill>
            <a:schemeClr val="bg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342140" rtl="0" eaLnBrk="1" latinLnBrk="0" hangingPunct="1">
        <a:defRPr sz="1350" kern="1200">
          <a:solidFill>
            <a:schemeClr val="tx1"/>
          </a:solidFill>
          <a:latin typeface="+mn-lt"/>
          <a:ea typeface="+mn-ea"/>
          <a:cs typeface="+mn-cs"/>
        </a:defRPr>
      </a:lvl1pPr>
      <a:lvl2pPr marL="342140" algn="l" defTabSz="342140" rtl="0" eaLnBrk="1" latinLnBrk="0" hangingPunct="1">
        <a:defRPr sz="1350" kern="1200">
          <a:solidFill>
            <a:schemeClr val="tx1"/>
          </a:solidFill>
          <a:latin typeface="+mn-lt"/>
          <a:ea typeface="+mn-ea"/>
          <a:cs typeface="+mn-cs"/>
        </a:defRPr>
      </a:lvl2pPr>
      <a:lvl3pPr marL="684278" algn="l" defTabSz="342140" rtl="0" eaLnBrk="1" latinLnBrk="0" hangingPunct="1">
        <a:defRPr sz="1350" kern="1200">
          <a:solidFill>
            <a:schemeClr val="tx1"/>
          </a:solidFill>
          <a:latin typeface="+mn-lt"/>
          <a:ea typeface="+mn-ea"/>
          <a:cs typeface="+mn-cs"/>
        </a:defRPr>
      </a:lvl3pPr>
      <a:lvl4pPr marL="1026417" algn="l" defTabSz="342140" rtl="0" eaLnBrk="1" latinLnBrk="0" hangingPunct="1">
        <a:defRPr sz="1350" kern="1200">
          <a:solidFill>
            <a:schemeClr val="tx1"/>
          </a:solidFill>
          <a:latin typeface="+mn-lt"/>
          <a:ea typeface="+mn-ea"/>
          <a:cs typeface="+mn-cs"/>
        </a:defRPr>
      </a:lvl4pPr>
      <a:lvl5pPr marL="1368557" algn="l" defTabSz="342140" rtl="0" eaLnBrk="1" latinLnBrk="0" hangingPunct="1">
        <a:defRPr sz="1350" kern="1200">
          <a:solidFill>
            <a:schemeClr val="tx1"/>
          </a:solidFill>
          <a:latin typeface="+mn-lt"/>
          <a:ea typeface="+mn-ea"/>
          <a:cs typeface="+mn-cs"/>
        </a:defRPr>
      </a:lvl5pPr>
      <a:lvl6pPr marL="1710696" algn="l" defTabSz="342140" rtl="0" eaLnBrk="1" latinLnBrk="0" hangingPunct="1">
        <a:defRPr sz="1350" kern="1200">
          <a:solidFill>
            <a:schemeClr val="tx1"/>
          </a:solidFill>
          <a:latin typeface="+mn-lt"/>
          <a:ea typeface="+mn-ea"/>
          <a:cs typeface="+mn-cs"/>
        </a:defRPr>
      </a:lvl6pPr>
      <a:lvl7pPr marL="2052834" algn="l" defTabSz="342140" rtl="0" eaLnBrk="1" latinLnBrk="0" hangingPunct="1">
        <a:defRPr sz="1350" kern="1200">
          <a:solidFill>
            <a:schemeClr val="tx1"/>
          </a:solidFill>
          <a:latin typeface="+mn-lt"/>
          <a:ea typeface="+mn-ea"/>
          <a:cs typeface="+mn-cs"/>
        </a:defRPr>
      </a:lvl7pPr>
      <a:lvl8pPr marL="2394973" algn="l" defTabSz="342140" rtl="0" eaLnBrk="1" latinLnBrk="0" hangingPunct="1">
        <a:defRPr sz="1350" kern="1200">
          <a:solidFill>
            <a:schemeClr val="tx1"/>
          </a:solidFill>
          <a:latin typeface="+mn-lt"/>
          <a:ea typeface="+mn-ea"/>
          <a:cs typeface="+mn-cs"/>
        </a:defRPr>
      </a:lvl8pPr>
      <a:lvl9pPr marL="2737112" algn="l" defTabSz="34214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34AA"/>
        </a:solidFill>
        <a:effectLst/>
      </p:bgPr>
    </p:bg>
    <p:spTree>
      <p:nvGrpSpPr>
        <p:cNvPr id="1" name=""/>
        <p:cNvGrpSpPr/>
        <p:nvPr/>
      </p:nvGrpSpPr>
      <p:grpSpPr>
        <a:xfrm>
          <a:off x="0" y="0"/>
          <a:ext cx="0" cy="0"/>
          <a:chOff x="0" y="0"/>
          <a:chExt cx="0" cy="0"/>
        </a:xfrm>
      </p:grpSpPr>
      <p:pic>
        <p:nvPicPr>
          <p:cNvPr id="1026" name="Picture 2" descr="precision_point_interior"/>
          <p:cNvPicPr>
            <a:picLocks noChangeAspect="1" noChangeArrowheads="1"/>
          </p:cNvPicPr>
          <p:nvPr/>
        </p:nvPicPr>
        <p:blipFill>
          <a:blip r:embed="rId13"/>
          <a:srcRect/>
          <a:stretch>
            <a:fillRect/>
          </a:stretch>
        </p:blipFill>
        <p:spPr bwMode="auto">
          <a:xfrm>
            <a:off x="0" y="0"/>
            <a:ext cx="9144000" cy="5143500"/>
          </a:xfrm>
          <a:prstGeom prst="rect">
            <a:avLst/>
          </a:prstGeom>
          <a:noFill/>
          <a:ln w="9525">
            <a:noFill/>
            <a:miter lim="800000"/>
            <a:headEnd/>
            <a:tailEnd/>
          </a:ln>
        </p:spPr>
      </p:pic>
      <p:sp>
        <p:nvSpPr>
          <p:cNvPr id="1027" name="Rectangle 3"/>
          <p:cNvSpPr>
            <a:spLocks noGrp="1" noChangeArrowheads="1"/>
          </p:cNvSpPr>
          <p:nvPr>
            <p:ph type="title"/>
          </p:nvPr>
        </p:nvSpPr>
        <p:spPr bwMode="auto">
          <a:xfrm>
            <a:off x="457663" y="514016"/>
            <a:ext cx="8228707" cy="857250"/>
          </a:xfrm>
          <a:prstGeom prst="rect">
            <a:avLst/>
          </a:prstGeom>
          <a:noFill/>
          <a:ln w="9525">
            <a:noFill/>
            <a:miter lim="800000"/>
            <a:headEnd/>
            <a:tailEnd/>
          </a:ln>
        </p:spPr>
        <p:txBody>
          <a:bodyPr vert="horz" wrap="square" lIns="97773" tIns="48888" rIns="97773" bIns="48888" numCol="1" anchor="ctr" anchorCtr="0" compatLnSpc="1">
            <a:prstTxWarp prst="textNoShape">
              <a:avLst/>
            </a:prstTxWarp>
          </a:bodyPr>
          <a:lstStyle/>
          <a:p>
            <a:pPr lvl="0"/>
            <a:r>
              <a:rPr lang="en-US"/>
              <a:t>Click to edit Master title </a:t>
            </a:r>
          </a:p>
        </p:txBody>
      </p:sp>
      <p:sp>
        <p:nvSpPr>
          <p:cNvPr id="1028" name="Rectangle 4"/>
          <p:cNvSpPr>
            <a:spLocks noGrp="1" noChangeArrowheads="1"/>
          </p:cNvSpPr>
          <p:nvPr>
            <p:ph type="body" idx="1"/>
          </p:nvPr>
        </p:nvSpPr>
        <p:spPr bwMode="auto">
          <a:xfrm>
            <a:off x="457663" y="1634971"/>
            <a:ext cx="8228707" cy="3393840"/>
          </a:xfrm>
          <a:prstGeom prst="rect">
            <a:avLst/>
          </a:prstGeom>
          <a:noFill/>
          <a:ln w="9525">
            <a:noFill/>
            <a:miter lim="800000"/>
            <a:headEnd/>
            <a:tailEnd/>
          </a:ln>
        </p:spPr>
        <p:txBody>
          <a:bodyPr vert="horz" wrap="square" lIns="97773" tIns="48888" rIns="97773" bIns="4888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hf hdr="0" ftr="0" dt="0"/>
  <p:txStyles>
    <p:titleStyle>
      <a:lvl1pPr algn="l" defTabSz="733187" rtl="0" eaLnBrk="0" fontAlgn="base" hangingPunct="0">
        <a:spcBef>
          <a:spcPct val="0"/>
        </a:spcBef>
        <a:spcAft>
          <a:spcPct val="0"/>
        </a:spcAft>
        <a:defRPr sz="3525">
          <a:solidFill>
            <a:srgbClr val="51E0FD"/>
          </a:solidFill>
          <a:latin typeface="+mj-lt"/>
          <a:ea typeface="+mj-ea"/>
          <a:cs typeface="+mj-cs"/>
        </a:defRPr>
      </a:lvl1pPr>
      <a:lvl2pPr algn="l" defTabSz="733187" rtl="0" eaLnBrk="0" fontAlgn="base" hangingPunct="0">
        <a:spcBef>
          <a:spcPct val="0"/>
        </a:spcBef>
        <a:spcAft>
          <a:spcPct val="0"/>
        </a:spcAft>
        <a:defRPr sz="3525">
          <a:solidFill>
            <a:srgbClr val="51E0FD"/>
          </a:solidFill>
          <a:latin typeface="Arial Black" pitchFamily="34" charset="0"/>
        </a:defRPr>
      </a:lvl2pPr>
      <a:lvl3pPr algn="l" defTabSz="733187" rtl="0" eaLnBrk="0" fontAlgn="base" hangingPunct="0">
        <a:spcBef>
          <a:spcPct val="0"/>
        </a:spcBef>
        <a:spcAft>
          <a:spcPct val="0"/>
        </a:spcAft>
        <a:defRPr sz="3525">
          <a:solidFill>
            <a:srgbClr val="51E0FD"/>
          </a:solidFill>
          <a:latin typeface="Arial Black" pitchFamily="34" charset="0"/>
        </a:defRPr>
      </a:lvl3pPr>
      <a:lvl4pPr algn="l" defTabSz="733187" rtl="0" eaLnBrk="0" fontAlgn="base" hangingPunct="0">
        <a:spcBef>
          <a:spcPct val="0"/>
        </a:spcBef>
        <a:spcAft>
          <a:spcPct val="0"/>
        </a:spcAft>
        <a:defRPr sz="3525">
          <a:solidFill>
            <a:srgbClr val="51E0FD"/>
          </a:solidFill>
          <a:latin typeface="Arial Black" pitchFamily="34" charset="0"/>
        </a:defRPr>
      </a:lvl4pPr>
      <a:lvl5pPr algn="l" defTabSz="733187" rtl="0" eaLnBrk="0" fontAlgn="base" hangingPunct="0">
        <a:spcBef>
          <a:spcPct val="0"/>
        </a:spcBef>
        <a:spcAft>
          <a:spcPct val="0"/>
        </a:spcAft>
        <a:defRPr sz="3525">
          <a:solidFill>
            <a:srgbClr val="51E0FD"/>
          </a:solidFill>
          <a:latin typeface="Arial Black" pitchFamily="34" charset="0"/>
        </a:defRPr>
      </a:lvl5pPr>
      <a:lvl6pPr marL="257827" algn="l" defTabSz="733187" rtl="0" fontAlgn="base">
        <a:spcBef>
          <a:spcPct val="0"/>
        </a:spcBef>
        <a:spcAft>
          <a:spcPct val="0"/>
        </a:spcAft>
        <a:defRPr sz="3525">
          <a:solidFill>
            <a:srgbClr val="51E0FD"/>
          </a:solidFill>
          <a:latin typeface="Arial Black" pitchFamily="34" charset="0"/>
        </a:defRPr>
      </a:lvl6pPr>
      <a:lvl7pPr marL="515648" algn="l" defTabSz="733187" rtl="0" fontAlgn="base">
        <a:spcBef>
          <a:spcPct val="0"/>
        </a:spcBef>
        <a:spcAft>
          <a:spcPct val="0"/>
        </a:spcAft>
        <a:defRPr sz="3525">
          <a:solidFill>
            <a:srgbClr val="51E0FD"/>
          </a:solidFill>
          <a:latin typeface="Arial Black" pitchFamily="34" charset="0"/>
        </a:defRPr>
      </a:lvl7pPr>
      <a:lvl8pPr marL="773480" algn="l" defTabSz="733187" rtl="0" fontAlgn="base">
        <a:spcBef>
          <a:spcPct val="0"/>
        </a:spcBef>
        <a:spcAft>
          <a:spcPct val="0"/>
        </a:spcAft>
        <a:defRPr sz="3525">
          <a:solidFill>
            <a:srgbClr val="51E0FD"/>
          </a:solidFill>
          <a:latin typeface="Arial Black" pitchFamily="34" charset="0"/>
        </a:defRPr>
      </a:lvl8pPr>
      <a:lvl9pPr marL="1031296" algn="l" defTabSz="733187" rtl="0" fontAlgn="base">
        <a:spcBef>
          <a:spcPct val="0"/>
        </a:spcBef>
        <a:spcAft>
          <a:spcPct val="0"/>
        </a:spcAft>
        <a:defRPr sz="3525">
          <a:solidFill>
            <a:srgbClr val="51E0FD"/>
          </a:solidFill>
          <a:latin typeface="Arial Black" pitchFamily="34" charset="0"/>
        </a:defRPr>
      </a:lvl9pPr>
    </p:titleStyle>
    <p:bodyStyle>
      <a:lvl1pPr marL="274834" indent="-274834" algn="l" defTabSz="733187" rtl="0" eaLnBrk="0" fontAlgn="base" hangingPunct="0">
        <a:spcBef>
          <a:spcPct val="20000"/>
        </a:spcBef>
        <a:spcAft>
          <a:spcPct val="0"/>
        </a:spcAft>
        <a:buClr>
          <a:srgbClr val="F5CD4E"/>
        </a:buClr>
        <a:buChar char="•"/>
        <a:defRPr sz="2625">
          <a:solidFill>
            <a:schemeClr val="bg1"/>
          </a:solidFill>
          <a:latin typeface="+mn-lt"/>
          <a:ea typeface="+mn-ea"/>
          <a:cs typeface="+mn-cs"/>
        </a:defRPr>
      </a:lvl1pPr>
      <a:lvl2pPr marL="596217" indent="-229177" algn="l" defTabSz="733187" rtl="0" eaLnBrk="0" fontAlgn="base" hangingPunct="0">
        <a:spcBef>
          <a:spcPct val="20000"/>
        </a:spcBef>
        <a:spcAft>
          <a:spcPct val="0"/>
        </a:spcAft>
        <a:buClr>
          <a:srgbClr val="F5CD4E"/>
        </a:buClr>
        <a:buChar char="–"/>
        <a:defRPr sz="2250">
          <a:solidFill>
            <a:schemeClr val="bg1"/>
          </a:solidFill>
          <a:latin typeface="+mn-lt"/>
          <a:ea typeface="ＭＳ Ｐゴシック" charset="-128"/>
        </a:defRPr>
      </a:lvl2pPr>
      <a:lvl3pPr marL="916706" indent="-183520" algn="l" defTabSz="733187" rtl="0" eaLnBrk="0" fontAlgn="base" hangingPunct="0">
        <a:spcBef>
          <a:spcPct val="20000"/>
        </a:spcBef>
        <a:spcAft>
          <a:spcPct val="0"/>
        </a:spcAft>
        <a:buClr>
          <a:srgbClr val="F5CD4E"/>
        </a:buClr>
        <a:buChar char="•"/>
        <a:defRPr sz="2025">
          <a:solidFill>
            <a:schemeClr val="bg1"/>
          </a:solidFill>
          <a:latin typeface="+mn-lt"/>
          <a:ea typeface="ＭＳ Ｐゴシック" charset="-128"/>
        </a:defRPr>
      </a:lvl3pPr>
      <a:lvl4pPr marL="1283747" indent="-183520" algn="l" defTabSz="733187" rtl="0" eaLnBrk="0" fontAlgn="base" hangingPunct="0">
        <a:spcBef>
          <a:spcPct val="20000"/>
        </a:spcBef>
        <a:spcAft>
          <a:spcPct val="0"/>
        </a:spcAft>
        <a:buClr>
          <a:srgbClr val="F5CD4E"/>
        </a:buClr>
        <a:buChar char="–"/>
        <a:defRPr sz="1575">
          <a:solidFill>
            <a:schemeClr val="bg1"/>
          </a:solidFill>
          <a:latin typeface="+mn-lt"/>
          <a:ea typeface="ＭＳ Ｐゴシック" charset="-128"/>
        </a:defRPr>
      </a:lvl4pPr>
      <a:lvl5pPr marL="1649893" indent="-183520" algn="l" defTabSz="733187" rtl="0" eaLnBrk="0" fontAlgn="base" hangingPunct="0">
        <a:spcBef>
          <a:spcPct val="20000"/>
        </a:spcBef>
        <a:spcAft>
          <a:spcPct val="0"/>
        </a:spcAft>
        <a:buClr>
          <a:srgbClr val="F5CD4E"/>
        </a:buClr>
        <a:buChar char="»"/>
        <a:defRPr sz="1575">
          <a:solidFill>
            <a:schemeClr val="bg1"/>
          </a:solidFill>
          <a:latin typeface="+mn-lt"/>
          <a:ea typeface="ＭＳ Ｐゴシック" charset="-128"/>
        </a:defRPr>
      </a:lvl5pPr>
      <a:lvl6pPr marL="1907718" indent="-183520" algn="l" defTabSz="733187" rtl="0" fontAlgn="base">
        <a:spcBef>
          <a:spcPct val="20000"/>
        </a:spcBef>
        <a:spcAft>
          <a:spcPct val="0"/>
        </a:spcAft>
        <a:buClr>
          <a:srgbClr val="F5CD4E"/>
        </a:buClr>
        <a:buChar char="»"/>
        <a:defRPr sz="1575">
          <a:solidFill>
            <a:schemeClr val="bg1"/>
          </a:solidFill>
          <a:latin typeface="+mn-lt"/>
        </a:defRPr>
      </a:lvl6pPr>
      <a:lvl7pPr marL="2165540" indent="-183520" algn="l" defTabSz="733187" rtl="0" fontAlgn="base">
        <a:spcBef>
          <a:spcPct val="20000"/>
        </a:spcBef>
        <a:spcAft>
          <a:spcPct val="0"/>
        </a:spcAft>
        <a:buClr>
          <a:srgbClr val="F5CD4E"/>
        </a:buClr>
        <a:buChar char="»"/>
        <a:defRPr sz="1575">
          <a:solidFill>
            <a:schemeClr val="bg1"/>
          </a:solidFill>
          <a:latin typeface="+mn-lt"/>
        </a:defRPr>
      </a:lvl7pPr>
      <a:lvl8pPr marL="2423364" indent="-183520" algn="l" defTabSz="733187" rtl="0" fontAlgn="base">
        <a:spcBef>
          <a:spcPct val="20000"/>
        </a:spcBef>
        <a:spcAft>
          <a:spcPct val="0"/>
        </a:spcAft>
        <a:buClr>
          <a:srgbClr val="F5CD4E"/>
        </a:buClr>
        <a:buChar char="»"/>
        <a:defRPr sz="1575">
          <a:solidFill>
            <a:schemeClr val="bg1"/>
          </a:solidFill>
          <a:latin typeface="+mn-lt"/>
        </a:defRPr>
      </a:lvl8pPr>
      <a:lvl9pPr marL="2681186" indent="-183520" algn="l" defTabSz="733187" rtl="0" fontAlgn="base">
        <a:spcBef>
          <a:spcPct val="20000"/>
        </a:spcBef>
        <a:spcAft>
          <a:spcPct val="0"/>
        </a:spcAft>
        <a:buClr>
          <a:srgbClr val="F5CD4E"/>
        </a:buClr>
        <a:buChar char="»"/>
        <a:defRPr sz="1575">
          <a:solidFill>
            <a:schemeClr val="bg1"/>
          </a:solidFill>
          <a:latin typeface="+mn-lt"/>
        </a:defRPr>
      </a:lvl9pPr>
    </p:bodyStyle>
    <p:otherStyle>
      <a:defPPr>
        <a:defRPr lang="en-US"/>
      </a:defPPr>
      <a:lvl1pPr marL="0" algn="l" defTabSz="515648" rtl="0" eaLnBrk="1" latinLnBrk="0" hangingPunct="1">
        <a:defRPr sz="1050" kern="1200">
          <a:solidFill>
            <a:schemeClr val="tx1"/>
          </a:solidFill>
          <a:latin typeface="+mn-lt"/>
          <a:ea typeface="+mn-ea"/>
          <a:cs typeface="+mn-cs"/>
        </a:defRPr>
      </a:lvl1pPr>
      <a:lvl2pPr marL="257827" algn="l" defTabSz="515648" rtl="0" eaLnBrk="1" latinLnBrk="0" hangingPunct="1">
        <a:defRPr sz="1050" kern="1200">
          <a:solidFill>
            <a:schemeClr val="tx1"/>
          </a:solidFill>
          <a:latin typeface="+mn-lt"/>
          <a:ea typeface="+mn-ea"/>
          <a:cs typeface="+mn-cs"/>
        </a:defRPr>
      </a:lvl2pPr>
      <a:lvl3pPr marL="515648" algn="l" defTabSz="515648" rtl="0" eaLnBrk="1" latinLnBrk="0" hangingPunct="1">
        <a:defRPr sz="1050" kern="1200">
          <a:solidFill>
            <a:schemeClr val="tx1"/>
          </a:solidFill>
          <a:latin typeface="+mn-lt"/>
          <a:ea typeface="+mn-ea"/>
          <a:cs typeface="+mn-cs"/>
        </a:defRPr>
      </a:lvl3pPr>
      <a:lvl4pPr marL="773480" algn="l" defTabSz="515648" rtl="0" eaLnBrk="1" latinLnBrk="0" hangingPunct="1">
        <a:defRPr sz="1050" kern="1200">
          <a:solidFill>
            <a:schemeClr val="tx1"/>
          </a:solidFill>
          <a:latin typeface="+mn-lt"/>
          <a:ea typeface="+mn-ea"/>
          <a:cs typeface="+mn-cs"/>
        </a:defRPr>
      </a:lvl4pPr>
      <a:lvl5pPr marL="1031296" algn="l" defTabSz="515648" rtl="0" eaLnBrk="1" latinLnBrk="0" hangingPunct="1">
        <a:defRPr sz="1050" kern="1200">
          <a:solidFill>
            <a:schemeClr val="tx1"/>
          </a:solidFill>
          <a:latin typeface="+mn-lt"/>
          <a:ea typeface="+mn-ea"/>
          <a:cs typeface="+mn-cs"/>
        </a:defRPr>
      </a:lvl5pPr>
      <a:lvl6pPr marL="1289117" algn="l" defTabSz="515648" rtl="0" eaLnBrk="1" latinLnBrk="0" hangingPunct="1">
        <a:defRPr sz="1050" kern="1200">
          <a:solidFill>
            <a:schemeClr val="tx1"/>
          </a:solidFill>
          <a:latin typeface="+mn-lt"/>
          <a:ea typeface="+mn-ea"/>
          <a:cs typeface="+mn-cs"/>
        </a:defRPr>
      </a:lvl6pPr>
      <a:lvl7pPr marL="1546943" algn="l" defTabSz="515648" rtl="0" eaLnBrk="1" latinLnBrk="0" hangingPunct="1">
        <a:defRPr sz="1050" kern="1200">
          <a:solidFill>
            <a:schemeClr val="tx1"/>
          </a:solidFill>
          <a:latin typeface="+mn-lt"/>
          <a:ea typeface="+mn-ea"/>
          <a:cs typeface="+mn-cs"/>
        </a:defRPr>
      </a:lvl7pPr>
      <a:lvl8pPr marL="1804766" algn="l" defTabSz="515648" rtl="0" eaLnBrk="1" latinLnBrk="0" hangingPunct="1">
        <a:defRPr sz="1050" kern="1200">
          <a:solidFill>
            <a:schemeClr val="tx1"/>
          </a:solidFill>
          <a:latin typeface="+mn-lt"/>
          <a:ea typeface="+mn-ea"/>
          <a:cs typeface="+mn-cs"/>
        </a:defRPr>
      </a:lvl8pPr>
      <a:lvl9pPr marL="2062589" algn="l" defTabSz="515648" rtl="0" eaLnBrk="1" latinLnBrk="0" hangingPunct="1">
        <a:defRPr sz="10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0E047E-ED48-AED5-90FD-DA68C1D6E457}"/>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ACEC05-CEF1-E98A-EEF5-836E82A893DF}"/>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DD62C-0CD5-3B10-4211-26698E03972D}"/>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393C130A-637A-8CD8-D94D-11C1D4208DC3}"/>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7F9BF3-89B6-9F59-B8B1-A3EDE8BB4471}"/>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B5E633C-830B-4816-AFE8-315EF4E0A4B4}" type="slidenum">
              <a:rPr lang="en-US" smtClean="0"/>
              <a:t>‹#›</a:t>
            </a:fld>
            <a:endParaRPr lang="en-US"/>
          </a:p>
        </p:txBody>
      </p:sp>
    </p:spTree>
    <p:extLst>
      <p:ext uri="{BB962C8B-B14F-4D97-AF65-F5344CB8AC3E}">
        <p14:creationId xmlns:p14="http://schemas.microsoft.com/office/powerpoint/2010/main" val="361309640"/>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B10EF07-8DDC-1026-7E31-7B297E5D2FC5}"/>
              </a:ext>
            </a:extLst>
          </p:cNvPr>
          <p:cNvSpPr txBox="1"/>
          <p:nvPr/>
        </p:nvSpPr>
        <p:spPr>
          <a:xfrm>
            <a:off x="292278" y="2840144"/>
            <a:ext cx="6351462" cy="1569660"/>
          </a:xfrm>
          <a:prstGeom prst="rect">
            <a:avLst/>
          </a:prstGeom>
          <a:noFill/>
        </p:spPr>
        <p:txBody>
          <a:bodyPr wrap="square">
            <a:spAutoFit/>
          </a:bodyPr>
          <a:lstStyle/>
          <a:p>
            <a:r>
              <a:rPr lang="en-US" sz="1200" dirty="0">
                <a:solidFill>
                  <a:schemeClr val="bg1">
                    <a:lumMod val="95000"/>
                  </a:schemeClr>
                </a:solidFill>
              </a:rPr>
              <a:t>Steven Nissen, MD, MACC</a:t>
            </a:r>
          </a:p>
          <a:p>
            <a:r>
              <a:rPr lang="en-US" sz="1200" dirty="0">
                <a:solidFill>
                  <a:schemeClr val="bg1">
                    <a:lumMod val="95000"/>
                  </a:schemeClr>
                </a:solidFill>
              </a:rPr>
              <a:t>Chief Academic Officer</a:t>
            </a:r>
          </a:p>
          <a:p>
            <a:r>
              <a:rPr lang="en-US" sz="1200" dirty="0">
                <a:solidFill>
                  <a:schemeClr val="bg1">
                    <a:lumMod val="95000"/>
                  </a:schemeClr>
                </a:solidFill>
              </a:rPr>
              <a:t>Heart and Vascular Institute</a:t>
            </a:r>
          </a:p>
          <a:p>
            <a:r>
              <a:rPr lang="en-US" sz="1200" dirty="0">
                <a:solidFill>
                  <a:schemeClr val="bg1">
                    <a:lumMod val="95000"/>
                  </a:schemeClr>
                </a:solidFill>
              </a:rPr>
              <a:t>Lewis and Patricia Dickey Chair in Cardiovascular Medicine</a:t>
            </a:r>
          </a:p>
          <a:p>
            <a:r>
              <a:rPr lang="en-US" sz="1200" dirty="0">
                <a:solidFill>
                  <a:schemeClr val="bg1">
                    <a:lumMod val="95000"/>
                  </a:schemeClr>
                </a:solidFill>
              </a:rPr>
              <a:t>Professor of Medicine</a:t>
            </a:r>
          </a:p>
          <a:p>
            <a:r>
              <a:rPr lang="en-US" sz="1200" dirty="0">
                <a:solidFill>
                  <a:schemeClr val="bg1">
                    <a:lumMod val="95000"/>
                  </a:schemeClr>
                </a:solidFill>
              </a:rPr>
              <a:t>Cleveland Clinic Lerner School of Medicine</a:t>
            </a:r>
          </a:p>
          <a:p>
            <a:r>
              <a:rPr lang="en-US" sz="1200" dirty="0">
                <a:solidFill>
                  <a:schemeClr val="bg1">
                    <a:lumMod val="95000"/>
                  </a:schemeClr>
                </a:solidFill>
              </a:rPr>
              <a:t>Case Western Reserve University</a:t>
            </a:r>
          </a:p>
          <a:p>
            <a:r>
              <a:rPr lang="en-US" sz="1200" dirty="0">
                <a:solidFill>
                  <a:schemeClr val="bg1">
                    <a:lumMod val="95000"/>
                  </a:schemeClr>
                </a:solidFill>
              </a:rPr>
              <a:t>Cleveland, OH</a:t>
            </a:r>
          </a:p>
        </p:txBody>
      </p:sp>
      <p:sp>
        <p:nvSpPr>
          <p:cNvPr id="8" name="TextBox 7">
            <a:extLst>
              <a:ext uri="{FF2B5EF4-FFF2-40B4-BE49-F238E27FC236}">
                <a16:creationId xmlns:a16="http://schemas.microsoft.com/office/drawing/2014/main" id="{000D0DB9-C4CF-CAE2-2E15-C6146974FF0C}"/>
              </a:ext>
            </a:extLst>
          </p:cNvPr>
          <p:cNvSpPr txBox="1"/>
          <p:nvPr/>
        </p:nvSpPr>
        <p:spPr>
          <a:xfrm>
            <a:off x="269898" y="1555318"/>
            <a:ext cx="8594702" cy="1077218"/>
          </a:xfrm>
          <a:prstGeom prst="rect">
            <a:avLst/>
          </a:prstGeom>
          <a:noFill/>
        </p:spPr>
        <p:txBody>
          <a:bodyPr wrap="square">
            <a:spAutoFit/>
          </a:bodyPr>
          <a:lstStyle/>
          <a:p>
            <a:r>
              <a:rPr lang="en-US" sz="3200" b="1" dirty="0">
                <a:solidFill>
                  <a:schemeClr val="bg1">
                    <a:lumMod val="95000"/>
                  </a:schemeClr>
                </a:solidFill>
              </a:rPr>
              <a:t>CLEAR Outcomes Trial and</a:t>
            </a:r>
            <a:br>
              <a:rPr lang="en-US" sz="3200" b="1" dirty="0">
                <a:solidFill>
                  <a:schemeClr val="bg1">
                    <a:lumMod val="95000"/>
                  </a:schemeClr>
                </a:solidFill>
              </a:rPr>
            </a:br>
            <a:r>
              <a:rPr lang="en-US" sz="3200" b="1" dirty="0">
                <a:solidFill>
                  <a:schemeClr val="bg1">
                    <a:lumMod val="95000"/>
                  </a:schemeClr>
                </a:solidFill>
              </a:rPr>
              <a:t>Cardiovascular Outcome</a:t>
            </a:r>
          </a:p>
        </p:txBody>
      </p:sp>
      <p:pic>
        <p:nvPicPr>
          <p:cNvPr id="4" name="Picture 3" descr="Text&#10;&#10;Description automatically generated">
            <a:extLst>
              <a:ext uri="{FF2B5EF4-FFF2-40B4-BE49-F238E27FC236}">
                <a16:creationId xmlns:a16="http://schemas.microsoft.com/office/drawing/2014/main" id="{65022E1F-F797-4AF1-63ED-1FFAD36F383F}"/>
              </a:ext>
            </a:extLst>
          </p:cNvPr>
          <p:cNvPicPr>
            <a:picLocks noChangeAspect="1"/>
          </p:cNvPicPr>
          <p:nvPr/>
        </p:nvPicPr>
        <p:blipFill>
          <a:blip r:embed="rId2"/>
          <a:stretch>
            <a:fillRect/>
          </a:stretch>
        </p:blipFill>
        <p:spPr>
          <a:xfrm>
            <a:off x="6342845" y="287525"/>
            <a:ext cx="2513288" cy="395294"/>
          </a:xfrm>
          <a:prstGeom prst="rect">
            <a:avLst/>
          </a:prstGeom>
        </p:spPr>
      </p:pic>
    </p:spTree>
    <p:extLst>
      <p:ext uri="{BB962C8B-B14F-4D97-AF65-F5344CB8AC3E}">
        <p14:creationId xmlns:p14="http://schemas.microsoft.com/office/powerpoint/2010/main" val="1368662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A1294-C44A-B175-CD88-8C9136AEE3DF}"/>
              </a:ext>
            </a:extLst>
          </p:cNvPr>
          <p:cNvSpPr>
            <a:spLocks noGrp="1"/>
          </p:cNvSpPr>
          <p:nvPr>
            <p:ph type="title"/>
          </p:nvPr>
        </p:nvSpPr>
        <p:spPr>
          <a:xfrm>
            <a:off x="0" y="158208"/>
            <a:ext cx="9144000" cy="614905"/>
          </a:xfrm>
        </p:spPr>
        <p:txBody>
          <a:bodyPr/>
          <a:lstStyle/>
          <a:p>
            <a:r>
              <a:rPr lang="en-US" sz="3000" dirty="0">
                <a:effectLst>
                  <a:outerShdw sx="1000" sy="1000" algn="tl">
                    <a:srgbClr val="000000"/>
                  </a:outerShdw>
                </a:effectLst>
              </a:rPr>
              <a:t>Conclusions</a:t>
            </a:r>
          </a:p>
        </p:txBody>
      </p:sp>
      <p:sp>
        <p:nvSpPr>
          <p:cNvPr id="3" name="Content Placeholder 2">
            <a:extLst>
              <a:ext uri="{FF2B5EF4-FFF2-40B4-BE49-F238E27FC236}">
                <a16:creationId xmlns:a16="http://schemas.microsoft.com/office/drawing/2014/main" id="{977E7DA1-5B6B-972B-27BE-4BBCCB249662}"/>
              </a:ext>
            </a:extLst>
          </p:cNvPr>
          <p:cNvSpPr>
            <a:spLocks noGrp="1"/>
          </p:cNvSpPr>
          <p:nvPr>
            <p:ph idx="1"/>
          </p:nvPr>
        </p:nvSpPr>
        <p:spPr>
          <a:xfrm>
            <a:off x="273676" y="894693"/>
            <a:ext cx="8983014" cy="3862388"/>
          </a:xfrm>
        </p:spPr>
        <p:txBody>
          <a:bodyPr/>
          <a:lstStyle/>
          <a:p>
            <a:pPr>
              <a:spcBef>
                <a:spcPts val="0"/>
              </a:spcBef>
              <a:spcAft>
                <a:spcPts val="2600"/>
              </a:spcAft>
            </a:pPr>
            <a:r>
              <a:rPr lang="en-US" sz="2000" dirty="0"/>
              <a:t>Bempedoic acid was well-tolerated in a mixed population of primary and secondary prevention patients unable or unwilling to take statins</a:t>
            </a:r>
          </a:p>
          <a:p>
            <a:pPr>
              <a:spcBef>
                <a:spcPts val="0"/>
              </a:spcBef>
              <a:spcAft>
                <a:spcPts val="2600"/>
              </a:spcAft>
            </a:pPr>
            <a:r>
              <a:rPr lang="en-US" sz="2000" dirty="0" err="1"/>
              <a:t>Bempedoic</a:t>
            </a:r>
            <a:r>
              <a:rPr lang="en-US" sz="2000" dirty="0"/>
              <a:t> acid lowered LDL-C by 21.7% and hsCRP by 22.2%</a:t>
            </a:r>
            <a:br>
              <a:rPr lang="en-US" sz="2000" dirty="0"/>
            </a:br>
            <a:r>
              <a:rPr lang="en-US" sz="2000" dirty="0"/>
              <a:t>with small increases in the incidence of gout and cholelithiasis</a:t>
            </a:r>
          </a:p>
          <a:p>
            <a:pPr>
              <a:spcBef>
                <a:spcPts val="0"/>
              </a:spcBef>
              <a:spcAft>
                <a:spcPts val="2600"/>
              </a:spcAft>
            </a:pPr>
            <a:r>
              <a:rPr lang="en-US" sz="2000" dirty="0">
                <a:solidFill>
                  <a:srgbClr val="FFC94F"/>
                </a:solidFill>
              </a:rPr>
              <a:t>The primary end point, 4-component MACE was reduced 13%,</a:t>
            </a:r>
            <a:br>
              <a:rPr lang="en-US" sz="2000" dirty="0">
                <a:solidFill>
                  <a:srgbClr val="FFC94F"/>
                </a:solidFill>
              </a:rPr>
            </a:br>
            <a:r>
              <a:rPr lang="en-US" sz="2000" dirty="0">
                <a:solidFill>
                  <a:srgbClr val="FFC94F"/>
                </a:solidFill>
              </a:rPr>
              <a:t>3-component MACE 15%, myocardial infarction 23% and coronary revascularization 19%</a:t>
            </a:r>
          </a:p>
          <a:p>
            <a:pPr>
              <a:spcBef>
                <a:spcPts val="0"/>
              </a:spcBef>
              <a:spcAft>
                <a:spcPts val="2600"/>
              </a:spcAft>
            </a:pPr>
            <a:r>
              <a:rPr lang="en-US" sz="2000" dirty="0"/>
              <a:t>These findings establish </a:t>
            </a:r>
            <a:r>
              <a:rPr lang="en-US" sz="2000" dirty="0" err="1"/>
              <a:t>bempedoic</a:t>
            </a:r>
            <a:r>
              <a:rPr lang="en-US" sz="2000" dirty="0"/>
              <a:t> acid as an effective approach</a:t>
            </a:r>
            <a:br>
              <a:rPr lang="en-US" sz="2000" dirty="0"/>
            </a:br>
            <a:r>
              <a:rPr lang="en-US" sz="2000" dirty="0"/>
              <a:t>to reduce major cardiovascular events in statin </a:t>
            </a:r>
            <a:r>
              <a:rPr lang="en-US" sz="2000"/>
              <a:t>intolerant patients</a:t>
            </a:r>
            <a:endParaRPr lang="en-US" sz="2000" dirty="0"/>
          </a:p>
        </p:txBody>
      </p:sp>
      <p:pic>
        <p:nvPicPr>
          <p:cNvPr id="4" name="Picture 3" descr="Text&#10;&#10;Description automatically generated">
            <a:extLst>
              <a:ext uri="{FF2B5EF4-FFF2-40B4-BE49-F238E27FC236}">
                <a16:creationId xmlns:a16="http://schemas.microsoft.com/office/drawing/2014/main" id="{C7BB2D0B-2DBB-D19E-0858-E4A7611646B4}"/>
              </a:ext>
            </a:extLst>
          </p:cNvPr>
          <p:cNvPicPr>
            <a:picLocks noChangeAspect="1"/>
          </p:cNvPicPr>
          <p:nvPr/>
        </p:nvPicPr>
        <p:blipFill>
          <a:blip r:embed="rId2"/>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169627184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628650" y="1369219"/>
            <a:ext cx="7886700" cy="21349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fontAlgn="auto">
              <a:spcBef>
                <a:spcPts val="750"/>
              </a:spcBef>
              <a:spcAft>
                <a:spcPts val="0"/>
              </a:spcAft>
              <a:buNone/>
            </a:pPr>
            <a:r>
              <a:rPr lang="en-US" sz="1200" dirty="0">
                <a:solidFill>
                  <a:prstClr val="black"/>
                </a:solidFill>
                <a:latin typeface="Calibri" panose="020F0502020204030204"/>
              </a:rPr>
              <a:t>The views and opinions expressed in this educational activity are those of the faculty and do not necessarily represent the views of </a:t>
            </a:r>
            <a:r>
              <a:rPr lang="en-US" sz="1200" dirty="0" err="1">
                <a:solidFill>
                  <a:prstClr val="black"/>
                </a:solidFill>
                <a:latin typeface="Calibri" panose="020F0502020204030204"/>
              </a:rPr>
              <a:t>TotalCME</a:t>
            </a:r>
            <a:r>
              <a:rPr lang="en-US" sz="1200" dirty="0">
                <a:solidFill>
                  <a:prstClr val="black"/>
                </a:solidFill>
                <a:latin typeface="Calibri" panose="020F0502020204030204"/>
              </a:rPr>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Pentagon 64"/>
          <p:cNvSpPr/>
          <p:nvPr/>
        </p:nvSpPr>
        <p:spPr>
          <a:xfrm>
            <a:off x="3631462" y="2939683"/>
            <a:ext cx="2935462" cy="459357"/>
          </a:xfrm>
          <a:prstGeom prst="homePlate">
            <a:avLst/>
          </a:prstGeom>
          <a:solidFill>
            <a:srgbClr val="000090"/>
          </a:soli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2870" tIns="102870" rIns="102870" bIns="123444" numCol="1" spcCol="0" rtlCol="0" fromWordArt="0" anchor="t" anchorCtr="0" forceAA="0" compatLnSpc="1">
            <a:prstTxWarp prst="textNoShape">
              <a:avLst/>
            </a:prstTxWarp>
            <a:spAutoFit/>
          </a:bodyPr>
          <a:lstStyle/>
          <a:p>
            <a:pPr algn="ctr" defTabSz="685800" fontAlgn="auto">
              <a:spcBef>
                <a:spcPts val="0"/>
              </a:spcBef>
              <a:spcAft>
                <a:spcPts val="0"/>
              </a:spcAft>
              <a:defRPr/>
            </a:pPr>
            <a:r>
              <a:rPr lang="en-US" sz="1500" dirty="0" err="1">
                <a:solidFill>
                  <a:srgbClr val="FFFFFF"/>
                </a:solidFill>
                <a:latin typeface="Arial" panose="020B0604020202020204"/>
                <a:ea typeface="+mn-ea"/>
                <a:cs typeface="+mn-cs"/>
              </a:rPr>
              <a:t>Bempedoic</a:t>
            </a:r>
            <a:r>
              <a:rPr lang="en-US" sz="1500" dirty="0">
                <a:solidFill>
                  <a:srgbClr val="FFFFFF"/>
                </a:solidFill>
                <a:latin typeface="Arial" panose="020B0604020202020204"/>
                <a:ea typeface="+mn-ea"/>
                <a:cs typeface="+mn-cs"/>
              </a:rPr>
              <a:t> Acid 180 mg/day</a:t>
            </a:r>
          </a:p>
        </p:txBody>
      </p:sp>
      <p:sp>
        <p:nvSpPr>
          <p:cNvPr id="67" name="Pentagon 66"/>
          <p:cNvSpPr/>
          <p:nvPr/>
        </p:nvSpPr>
        <p:spPr>
          <a:xfrm>
            <a:off x="3631042" y="3940491"/>
            <a:ext cx="2883322" cy="474745"/>
          </a:xfrm>
          <a:prstGeom prst="homePlate">
            <a:avLst/>
          </a:prstGeom>
          <a:solidFill>
            <a:srgbClr val="000090"/>
          </a:soli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2870" tIns="102870" rIns="102870" bIns="123444" numCol="1" spcCol="0" rtlCol="0" fromWordArt="0" anchor="t" anchorCtr="0" forceAA="0" compatLnSpc="1">
            <a:prstTxWarp prst="textNoShape">
              <a:avLst/>
            </a:prstTxWarp>
            <a:spAutoFit/>
          </a:bodyPr>
          <a:lstStyle/>
          <a:p>
            <a:pPr algn="ctr" defTabSz="685800" fontAlgn="auto">
              <a:spcBef>
                <a:spcPts val="0"/>
              </a:spcBef>
              <a:spcAft>
                <a:spcPts val="0"/>
              </a:spcAft>
              <a:defRPr/>
            </a:pPr>
            <a:r>
              <a:rPr lang="en-US" sz="1500" dirty="0">
                <a:solidFill>
                  <a:srgbClr val="FFFFFF"/>
                </a:solidFill>
                <a:latin typeface="Arial" panose="020B0604020202020204"/>
                <a:ea typeface="+mn-ea"/>
                <a:cs typeface="+mn-cs"/>
              </a:rPr>
              <a:t>Matching Placebo</a:t>
            </a:r>
          </a:p>
        </p:txBody>
      </p:sp>
      <p:sp>
        <p:nvSpPr>
          <p:cNvPr id="17" name="Rectangle 16"/>
          <p:cNvSpPr/>
          <p:nvPr/>
        </p:nvSpPr>
        <p:spPr>
          <a:xfrm>
            <a:off x="6572064" y="2781937"/>
            <a:ext cx="2498501" cy="1887696"/>
          </a:xfrm>
          <a:prstGeom prst="rect">
            <a:avLst/>
          </a:prstGeom>
        </p:spPr>
        <p:txBody>
          <a:bodyPr wrap="square">
            <a:spAutoFit/>
          </a:bodyPr>
          <a:lstStyle/>
          <a:p>
            <a:pPr marL="117475" lvl="1" indent="-117475" defTabSz="685800" fontAlgn="auto">
              <a:spcBef>
                <a:spcPts val="0"/>
              </a:spcBef>
              <a:spcAft>
                <a:spcPts val="1400"/>
              </a:spcAft>
              <a:buSzPct val="115000"/>
              <a:buFont typeface="Arial" panose="020B0604020202020204" pitchFamily="34" charset="0"/>
              <a:buChar char="•"/>
              <a:tabLst>
                <a:tab pos="682625" algn="l"/>
              </a:tabLst>
              <a:defRPr/>
            </a:pPr>
            <a:r>
              <a:rPr lang="en-US" sz="1800" dirty="0">
                <a:solidFill>
                  <a:schemeClr val="bg1"/>
                </a:solidFill>
                <a:latin typeface="Arial" panose="020B0604020202020204"/>
                <a:ea typeface="+mn-ea"/>
                <a:cs typeface="+mn-cs"/>
              </a:rPr>
              <a:t>≥1,620 primary</a:t>
            </a:r>
            <a:br>
              <a:rPr lang="en-US" sz="1800" dirty="0">
                <a:solidFill>
                  <a:schemeClr val="bg1"/>
                </a:solidFill>
                <a:latin typeface="Arial" panose="020B0604020202020204"/>
                <a:ea typeface="+mn-ea"/>
                <a:cs typeface="+mn-cs"/>
              </a:rPr>
            </a:br>
            <a:r>
              <a:rPr lang="en-US" sz="1800" dirty="0">
                <a:solidFill>
                  <a:schemeClr val="bg1"/>
                </a:solidFill>
                <a:latin typeface="Arial" panose="020B0604020202020204"/>
                <a:ea typeface="+mn-ea"/>
                <a:cs typeface="+mn-cs"/>
              </a:rPr>
              <a:t>4-component MACE</a:t>
            </a:r>
            <a:endParaRPr lang="en-US" sz="1800" baseline="30000" dirty="0">
              <a:solidFill>
                <a:schemeClr val="bg1"/>
              </a:solidFill>
              <a:latin typeface="Arial" panose="020B0604020202020204"/>
              <a:ea typeface="+mn-ea"/>
              <a:cs typeface="+mn-cs"/>
            </a:endParaRPr>
          </a:p>
          <a:p>
            <a:pPr marL="117475" lvl="1" indent="-117475" defTabSz="685800" fontAlgn="auto">
              <a:spcBef>
                <a:spcPts val="0"/>
              </a:spcBef>
              <a:spcAft>
                <a:spcPts val="1400"/>
              </a:spcAft>
              <a:buSzPct val="115000"/>
              <a:buFont typeface="Arial" panose="020B0604020202020204" pitchFamily="34" charset="0"/>
              <a:buChar char="•"/>
              <a:tabLst>
                <a:tab pos="682625" algn="l"/>
              </a:tabLst>
              <a:defRPr/>
            </a:pPr>
            <a:r>
              <a:rPr lang="en-US" sz="1800" dirty="0">
                <a:solidFill>
                  <a:schemeClr val="bg1"/>
                </a:solidFill>
                <a:latin typeface="Arial" panose="020B0604020202020204"/>
                <a:ea typeface="+mn-ea"/>
                <a:cs typeface="+mn-cs"/>
              </a:rPr>
              <a:t>≥810 key secondary</a:t>
            </a:r>
            <a:br>
              <a:rPr lang="en-US" sz="1800" dirty="0">
                <a:solidFill>
                  <a:schemeClr val="bg1"/>
                </a:solidFill>
                <a:latin typeface="Arial" panose="020B0604020202020204"/>
                <a:ea typeface="+mn-ea"/>
                <a:cs typeface="+mn-cs"/>
              </a:rPr>
            </a:br>
            <a:r>
              <a:rPr lang="en-US" sz="1800" dirty="0">
                <a:solidFill>
                  <a:schemeClr val="bg1"/>
                </a:solidFill>
                <a:latin typeface="Arial" panose="020B0604020202020204"/>
                <a:ea typeface="+mn-ea"/>
                <a:cs typeface="+mn-cs"/>
              </a:rPr>
              <a:t>3-component MACE</a:t>
            </a:r>
          </a:p>
          <a:p>
            <a:pPr marL="117475" lvl="1" indent="-117475" defTabSz="685800" fontAlgn="auto">
              <a:spcBef>
                <a:spcPts val="0"/>
              </a:spcBef>
              <a:spcAft>
                <a:spcPts val="1400"/>
              </a:spcAft>
              <a:buSzPct val="115000"/>
              <a:buFont typeface="Arial" panose="020B0604020202020204" pitchFamily="34" charset="0"/>
              <a:buChar char="•"/>
              <a:tabLst>
                <a:tab pos="682625" algn="l"/>
              </a:tabLst>
              <a:defRPr/>
            </a:pPr>
            <a:r>
              <a:rPr lang="en-US" sz="1800" dirty="0">
                <a:solidFill>
                  <a:schemeClr val="bg1"/>
                </a:solidFill>
                <a:latin typeface="Arial" panose="020B0604020202020204"/>
                <a:ea typeface="+mn-ea"/>
                <a:cs typeface="+mn-cs"/>
              </a:rPr>
              <a:t>≥24 months follow up</a:t>
            </a:r>
          </a:p>
        </p:txBody>
      </p:sp>
      <p:sp>
        <p:nvSpPr>
          <p:cNvPr id="31" name="Rectangle 30"/>
          <p:cNvSpPr/>
          <p:nvPr/>
        </p:nvSpPr>
        <p:spPr>
          <a:xfrm>
            <a:off x="226627" y="3136075"/>
            <a:ext cx="2595878" cy="1013354"/>
          </a:xfrm>
          <a:prstGeom prst="rect">
            <a:avLst/>
          </a:prstGeom>
          <a:solidFill>
            <a:srgbClr val="000090"/>
          </a:solidFill>
          <a:ln w="1905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2870" tIns="102870" rIns="102870" bIns="123444" numCol="1" spcCol="0" rtlCol="0" fromWordArt="0" anchor="t" anchorCtr="0" forceAA="0" compatLnSpc="1">
            <a:prstTxWarp prst="textNoShape">
              <a:avLst/>
            </a:prstTxWarp>
            <a:spAutoFit/>
          </a:bodyPr>
          <a:lstStyle/>
          <a:p>
            <a:pPr algn="ctr" defTabSz="685800" fontAlgn="auto">
              <a:spcBef>
                <a:spcPts val="0"/>
              </a:spcBef>
              <a:spcAft>
                <a:spcPts val="0"/>
              </a:spcAft>
              <a:buClr>
                <a:srgbClr val="FFFFFF"/>
              </a:buClr>
              <a:buSzPct val="75000"/>
              <a:defRPr/>
            </a:pPr>
            <a:r>
              <a:rPr lang="en-US" sz="1700" dirty="0">
                <a:solidFill>
                  <a:srgbClr val="FFC94F"/>
                </a:solidFill>
                <a:latin typeface="Arial" panose="020B0604020202020204"/>
              </a:rPr>
              <a:t>Primary or secondary </a:t>
            </a:r>
            <a:r>
              <a:rPr lang="en-US" sz="1700" dirty="0">
                <a:solidFill>
                  <a:srgbClr val="FFFFFF"/>
                </a:solidFill>
                <a:latin typeface="Arial" panose="020B0604020202020204"/>
              </a:rPr>
              <a:t>prevention patients</a:t>
            </a:r>
            <a:br>
              <a:rPr lang="en-US" sz="1700" dirty="0">
                <a:solidFill>
                  <a:srgbClr val="FFFFFF"/>
                </a:solidFill>
                <a:latin typeface="Arial" panose="020B0604020202020204"/>
              </a:rPr>
            </a:br>
            <a:r>
              <a:rPr lang="en-US" sz="1700" dirty="0">
                <a:solidFill>
                  <a:srgbClr val="FFFFFF"/>
                </a:solidFill>
                <a:latin typeface="Arial" panose="020B0604020202020204"/>
              </a:rPr>
              <a:t>with LDL-C ≥ 100 mg/dL </a:t>
            </a:r>
            <a:endParaRPr lang="en-US" sz="1600" baseline="30000" dirty="0">
              <a:solidFill>
                <a:srgbClr val="FFFFFF"/>
              </a:solidFill>
              <a:latin typeface="Arial" panose="020B0604020202020204"/>
            </a:endParaRPr>
          </a:p>
        </p:txBody>
      </p:sp>
      <p:sp>
        <p:nvSpPr>
          <p:cNvPr id="38" name="Slide Number Placeholder 4">
            <a:extLst>
              <a:ext uri="{FF2B5EF4-FFF2-40B4-BE49-F238E27FC236}">
                <a16:creationId xmlns:a16="http://schemas.microsoft.com/office/drawing/2014/main" id="{EF271790-D3FF-4817-8BB1-469959B03FBF}"/>
              </a:ext>
            </a:extLst>
          </p:cNvPr>
          <p:cNvSpPr txBox="1">
            <a:spLocks/>
          </p:cNvSpPr>
          <p:nvPr/>
        </p:nvSpPr>
        <p:spPr>
          <a:xfrm>
            <a:off x="482749" y="3553210"/>
            <a:ext cx="226314" cy="1714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fontAlgn="auto">
              <a:spcBef>
                <a:spcPts val="0"/>
              </a:spcBef>
              <a:spcAft>
                <a:spcPts val="0"/>
              </a:spcAft>
              <a:defRPr/>
            </a:pPr>
            <a:fld id="{069CD98D-AB71-42BA-A8EB-40CE99FCCE00}" type="slidenum">
              <a:rPr lang="en-US" sz="600">
                <a:solidFill>
                  <a:srgbClr val="343F49"/>
                </a:solidFill>
                <a:latin typeface="Arial" panose="020B0604020202020204"/>
              </a:rPr>
              <a:pPr defTabSz="685800" fontAlgn="auto">
                <a:spcBef>
                  <a:spcPts val="0"/>
                </a:spcBef>
                <a:spcAft>
                  <a:spcPts val="0"/>
                </a:spcAft>
                <a:defRPr/>
              </a:pPr>
              <a:t>3</a:t>
            </a:fld>
            <a:endParaRPr lang="en-US" sz="600">
              <a:solidFill>
                <a:srgbClr val="343F49"/>
              </a:solidFill>
              <a:latin typeface="Arial" panose="020B0604020202020204"/>
            </a:endParaRPr>
          </a:p>
        </p:txBody>
      </p:sp>
      <p:sp>
        <p:nvSpPr>
          <p:cNvPr id="4" name="Arrow: Right 3">
            <a:extLst>
              <a:ext uri="{FF2B5EF4-FFF2-40B4-BE49-F238E27FC236}">
                <a16:creationId xmlns:a16="http://schemas.microsoft.com/office/drawing/2014/main" id="{214C7D5F-F24C-1EAF-78A5-091D05033F7A}"/>
              </a:ext>
            </a:extLst>
          </p:cNvPr>
          <p:cNvSpPr/>
          <p:nvPr/>
        </p:nvSpPr>
        <p:spPr bwMode="auto">
          <a:xfrm>
            <a:off x="2949091" y="3461386"/>
            <a:ext cx="636202" cy="362732"/>
          </a:xfrm>
          <a:prstGeom prst="rightArrow">
            <a:avLst/>
          </a:prstGeom>
          <a:solidFill>
            <a:srgbClr val="FFC94F"/>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p:txBody>
      </p:sp>
      <p:sp>
        <p:nvSpPr>
          <p:cNvPr id="8" name="TextBox 7">
            <a:extLst>
              <a:ext uri="{FF2B5EF4-FFF2-40B4-BE49-F238E27FC236}">
                <a16:creationId xmlns:a16="http://schemas.microsoft.com/office/drawing/2014/main" id="{5767AF8A-1D0D-82CD-8776-D4A71D2D787F}"/>
              </a:ext>
            </a:extLst>
          </p:cNvPr>
          <p:cNvSpPr txBox="1"/>
          <p:nvPr/>
        </p:nvSpPr>
        <p:spPr>
          <a:xfrm>
            <a:off x="145894" y="871049"/>
            <a:ext cx="8852212" cy="1720984"/>
          </a:xfrm>
          <a:prstGeom prst="rect">
            <a:avLst/>
          </a:prstGeom>
          <a:noFill/>
        </p:spPr>
        <p:txBody>
          <a:bodyPr wrap="square">
            <a:spAutoFit/>
          </a:bodyPr>
          <a:lstStyle/>
          <a:p>
            <a:pPr marL="288925" indent="-225425">
              <a:spcBef>
                <a:spcPts val="0"/>
              </a:spcBef>
              <a:spcAft>
                <a:spcPts val="1900"/>
              </a:spcAft>
              <a:buClr>
                <a:srgbClr val="FFC94F"/>
              </a:buClr>
              <a:buSzPct val="115000"/>
              <a:buFont typeface="Arial" panose="020B0604020202020204" pitchFamily="34" charset="0"/>
              <a:buChar char="•"/>
            </a:pPr>
            <a:r>
              <a:rPr lang="en-US" sz="1800" dirty="0">
                <a:solidFill>
                  <a:schemeClr val="bg1"/>
                </a:solidFill>
                <a:effectLst/>
              </a:rPr>
              <a:t>Statin intolerance: An adverse effect that started or increased</a:t>
            </a:r>
            <a:br>
              <a:rPr lang="en-US" sz="1800" dirty="0">
                <a:solidFill>
                  <a:schemeClr val="bg1"/>
                </a:solidFill>
                <a:effectLst/>
              </a:rPr>
            </a:br>
            <a:r>
              <a:rPr lang="en-US" sz="1800" dirty="0">
                <a:solidFill>
                  <a:schemeClr val="bg1"/>
                </a:solidFill>
                <a:effectLst/>
              </a:rPr>
              <a:t>during statin therapy and resolved or improved after therapy discontinued. </a:t>
            </a:r>
          </a:p>
          <a:p>
            <a:pPr marL="288925" indent="-225425">
              <a:spcBef>
                <a:spcPts val="0"/>
              </a:spcBef>
              <a:spcAft>
                <a:spcPts val="1900"/>
              </a:spcAft>
              <a:buClr>
                <a:srgbClr val="FFC94F"/>
              </a:buClr>
              <a:buSzPct val="115000"/>
              <a:buFont typeface="Arial" panose="020B0604020202020204" pitchFamily="34" charset="0"/>
              <a:buChar char="•"/>
            </a:pPr>
            <a:r>
              <a:rPr lang="en-US" sz="1800" dirty="0">
                <a:solidFill>
                  <a:schemeClr val="bg1"/>
                </a:solidFill>
                <a:effectLst>
                  <a:outerShdw dist="273762" sx="1000" sy="1000" algn="tl">
                    <a:srgbClr val="000000"/>
                  </a:outerShdw>
                </a:effectLst>
              </a:rPr>
              <a:t>Intolerance to 2 or more statins or 1 statin if unwilling to attempt</a:t>
            </a:r>
            <a:br>
              <a:rPr lang="en-US" sz="1800" dirty="0">
                <a:solidFill>
                  <a:schemeClr val="bg1"/>
                </a:solidFill>
                <a:effectLst>
                  <a:outerShdw dist="273762" sx="1000" sy="1000" algn="tl">
                    <a:srgbClr val="000000"/>
                  </a:outerShdw>
                </a:effectLst>
              </a:rPr>
            </a:br>
            <a:r>
              <a:rPr lang="en-US" sz="1800" dirty="0">
                <a:solidFill>
                  <a:schemeClr val="bg1"/>
                </a:solidFill>
                <a:effectLst>
                  <a:outerShdw dist="273762" sx="1000" sy="1000" algn="tl">
                    <a:srgbClr val="000000"/>
                  </a:outerShdw>
                </a:effectLst>
              </a:rPr>
              <a:t>a second statin or advised by physician to not attempt second statin.</a:t>
            </a:r>
            <a:br>
              <a:rPr lang="en-US" sz="1800" dirty="0">
                <a:solidFill>
                  <a:schemeClr val="bg1"/>
                </a:solidFill>
                <a:effectLst>
                  <a:outerShdw dist="273762" sx="1000" sy="1000" algn="tl">
                    <a:srgbClr val="000000"/>
                  </a:outerShdw>
                </a:effectLst>
              </a:rPr>
            </a:br>
            <a:r>
              <a:rPr lang="en-US" sz="1800" dirty="0">
                <a:solidFill>
                  <a:schemeClr val="bg1"/>
                </a:solidFill>
                <a:effectLst>
                  <a:outerShdw dist="273762" sx="1000" sy="1000" algn="tl">
                    <a:srgbClr val="000000"/>
                  </a:outerShdw>
                </a:effectLst>
              </a:rPr>
              <a:t>Very low dose statin therapy permitted (&lt; lowest approved dose).</a:t>
            </a:r>
          </a:p>
        </p:txBody>
      </p:sp>
      <p:sp>
        <p:nvSpPr>
          <p:cNvPr id="3" name="Title 2">
            <a:extLst>
              <a:ext uri="{FF2B5EF4-FFF2-40B4-BE49-F238E27FC236}">
                <a16:creationId xmlns:a16="http://schemas.microsoft.com/office/drawing/2014/main" id="{2D6600D4-2F86-8031-9EF5-A268049BB32C}"/>
              </a:ext>
            </a:extLst>
          </p:cNvPr>
          <p:cNvSpPr>
            <a:spLocks noGrp="1"/>
          </p:cNvSpPr>
          <p:nvPr>
            <p:ph type="title"/>
          </p:nvPr>
        </p:nvSpPr>
        <p:spPr>
          <a:xfrm>
            <a:off x="685800" y="131496"/>
            <a:ext cx="7772400" cy="737445"/>
          </a:xfrm>
        </p:spPr>
        <p:txBody>
          <a:bodyPr/>
          <a:lstStyle/>
          <a:p>
            <a:r>
              <a:rPr lang="en-US" dirty="0"/>
              <a:t>CLEAR Outcomes Trial Design</a:t>
            </a:r>
          </a:p>
        </p:txBody>
      </p:sp>
      <p:pic>
        <p:nvPicPr>
          <p:cNvPr id="5" name="Picture 4" descr="Text&#10;&#10;Description automatically generated">
            <a:extLst>
              <a:ext uri="{FF2B5EF4-FFF2-40B4-BE49-F238E27FC236}">
                <a16:creationId xmlns:a16="http://schemas.microsoft.com/office/drawing/2014/main" id="{43344BCA-345D-71B3-2EFB-02DBB3ADAF5B}"/>
              </a:ext>
            </a:extLst>
          </p:cNvPr>
          <p:cNvPicPr>
            <a:picLocks noChangeAspect="1"/>
          </p:cNvPicPr>
          <p:nvPr/>
        </p:nvPicPr>
        <p:blipFill>
          <a:blip r:embed="rId3"/>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2483316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A1294-C44A-B175-CD88-8C9136AEE3DF}"/>
              </a:ext>
            </a:extLst>
          </p:cNvPr>
          <p:cNvSpPr>
            <a:spLocks noGrp="1"/>
          </p:cNvSpPr>
          <p:nvPr>
            <p:ph type="title"/>
          </p:nvPr>
        </p:nvSpPr>
        <p:spPr>
          <a:xfrm>
            <a:off x="0" y="56147"/>
            <a:ext cx="9144000" cy="614905"/>
          </a:xfrm>
        </p:spPr>
        <p:txBody>
          <a:bodyPr/>
          <a:lstStyle/>
          <a:p>
            <a:r>
              <a:rPr lang="en-US" sz="3000" dirty="0">
                <a:effectLst>
                  <a:outerShdw sx="1000" sy="1000" algn="tl">
                    <a:srgbClr val="000000"/>
                  </a:outerShdw>
                </a:effectLst>
              </a:rPr>
              <a:t>Primary and Key Secondary Endpoints</a:t>
            </a:r>
          </a:p>
        </p:txBody>
      </p:sp>
      <p:sp>
        <p:nvSpPr>
          <p:cNvPr id="3" name="Content Placeholder 2">
            <a:extLst>
              <a:ext uri="{FF2B5EF4-FFF2-40B4-BE49-F238E27FC236}">
                <a16:creationId xmlns:a16="http://schemas.microsoft.com/office/drawing/2014/main" id="{977E7DA1-5B6B-972B-27BE-4BBCCB249662}"/>
              </a:ext>
            </a:extLst>
          </p:cNvPr>
          <p:cNvSpPr>
            <a:spLocks noGrp="1"/>
          </p:cNvSpPr>
          <p:nvPr>
            <p:ph idx="1"/>
          </p:nvPr>
        </p:nvSpPr>
        <p:spPr>
          <a:xfrm>
            <a:off x="80493" y="969151"/>
            <a:ext cx="8983014" cy="3559741"/>
          </a:xfrm>
        </p:spPr>
        <p:txBody>
          <a:bodyPr/>
          <a:lstStyle/>
          <a:p>
            <a:pPr>
              <a:spcBef>
                <a:spcPts val="800"/>
              </a:spcBef>
              <a:spcAft>
                <a:spcPts val="800"/>
              </a:spcAft>
            </a:pPr>
            <a:r>
              <a:rPr lang="en-US" sz="1600" dirty="0"/>
              <a:t>Primary endpoint 4-component MACE: nonfatal MI, nonfatal stroke, coronary revascularization or cardiovascular death</a:t>
            </a:r>
          </a:p>
          <a:p>
            <a:pPr>
              <a:spcBef>
                <a:spcPts val="800"/>
              </a:spcBef>
              <a:spcAft>
                <a:spcPts val="800"/>
              </a:spcAft>
            </a:pPr>
            <a:r>
              <a:rPr lang="en-US" sz="1600" dirty="0"/>
              <a:t>Hierarchical testing of key secondary endpoints: </a:t>
            </a:r>
          </a:p>
          <a:p>
            <a:pPr marL="756573" lvl="1" indent="-457200">
              <a:spcBef>
                <a:spcPts val="800"/>
              </a:spcBef>
              <a:spcAft>
                <a:spcPts val="800"/>
              </a:spcAft>
              <a:buFont typeface="+mj-lt"/>
              <a:buAutoNum type="arabicParenR"/>
            </a:pPr>
            <a:r>
              <a:rPr lang="en-US" sz="1400" dirty="0"/>
              <a:t>3-component MACE (MI, stroke or CV death) </a:t>
            </a:r>
          </a:p>
          <a:p>
            <a:pPr marL="756573" lvl="1" indent="-457200">
              <a:spcBef>
                <a:spcPts val="800"/>
              </a:spcBef>
              <a:spcAft>
                <a:spcPts val="800"/>
              </a:spcAft>
              <a:buFont typeface="+mj-lt"/>
              <a:buAutoNum type="arabicParenR"/>
            </a:pPr>
            <a:r>
              <a:rPr lang="en-US" sz="1400" dirty="0"/>
              <a:t>Fatal and nonfatal MI </a:t>
            </a:r>
          </a:p>
          <a:p>
            <a:pPr marL="756573" lvl="1" indent="-457200">
              <a:spcBef>
                <a:spcPts val="800"/>
              </a:spcBef>
              <a:spcAft>
                <a:spcPts val="800"/>
              </a:spcAft>
              <a:buFont typeface="+mj-lt"/>
              <a:buAutoNum type="arabicParenR"/>
            </a:pPr>
            <a:r>
              <a:rPr lang="en-US" sz="1400" dirty="0"/>
              <a:t>Coronary revascularization </a:t>
            </a:r>
          </a:p>
          <a:p>
            <a:pPr marL="756573" lvl="1" indent="-457200">
              <a:spcBef>
                <a:spcPts val="800"/>
              </a:spcBef>
              <a:spcAft>
                <a:spcPts val="800"/>
              </a:spcAft>
              <a:buFont typeface="+mj-lt"/>
              <a:buAutoNum type="arabicParenR"/>
            </a:pPr>
            <a:r>
              <a:rPr lang="en-US" sz="1400" dirty="0"/>
              <a:t>Fatal and nonfatal stroke</a:t>
            </a:r>
          </a:p>
          <a:p>
            <a:pPr marL="756573" lvl="1" indent="-457200">
              <a:spcBef>
                <a:spcPts val="800"/>
              </a:spcBef>
              <a:spcAft>
                <a:spcPts val="800"/>
              </a:spcAft>
              <a:buFont typeface="+mj-lt"/>
              <a:buAutoNum type="arabicParenR"/>
            </a:pPr>
            <a:r>
              <a:rPr lang="en-US" sz="1400" dirty="0"/>
              <a:t>Cardiovascular death </a:t>
            </a:r>
          </a:p>
          <a:p>
            <a:pPr marL="756573" lvl="1" indent="-457200">
              <a:spcBef>
                <a:spcPts val="800"/>
              </a:spcBef>
              <a:spcAft>
                <a:spcPts val="800"/>
              </a:spcAft>
              <a:buFont typeface="+mj-lt"/>
              <a:buAutoNum type="arabicParenR"/>
            </a:pPr>
            <a:r>
              <a:rPr lang="en-US" sz="1400" dirty="0"/>
              <a:t>All cause mortality </a:t>
            </a:r>
            <a:endParaRPr lang="en-US" sz="1600" dirty="0"/>
          </a:p>
        </p:txBody>
      </p:sp>
      <p:sp>
        <p:nvSpPr>
          <p:cNvPr id="4" name="Arrow: Down 3">
            <a:extLst>
              <a:ext uri="{FF2B5EF4-FFF2-40B4-BE49-F238E27FC236}">
                <a16:creationId xmlns:a16="http://schemas.microsoft.com/office/drawing/2014/main" id="{3C8539D1-E8BB-72CD-6565-69C9353C083A}"/>
              </a:ext>
            </a:extLst>
          </p:cNvPr>
          <p:cNvSpPr/>
          <p:nvPr/>
        </p:nvSpPr>
        <p:spPr bwMode="auto">
          <a:xfrm>
            <a:off x="5575110" y="2034988"/>
            <a:ext cx="354842" cy="2402542"/>
          </a:xfrm>
          <a:prstGeom prst="downArrow">
            <a:avLst/>
          </a:prstGeom>
          <a:solidFill>
            <a:srgbClr val="FFC94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p:txBody>
      </p:sp>
      <p:sp>
        <p:nvSpPr>
          <p:cNvPr id="5" name="TextBox 4">
            <a:extLst>
              <a:ext uri="{FF2B5EF4-FFF2-40B4-BE49-F238E27FC236}">
                <a16:creationId xmlns:a16="http://schemas.microsoft.com/office/drawing/2014/main" id="{6DEE90AE-658B-2CB4-EA53-1828C9F8EAE2}"/>
              </a:ext>
            </a:extLst>
          </p:cNvPr>
          <p:cNvSpPr txBox="1"/>
          <p:nvPr/>
        </p:nvSpPr>
        <p:spPr>
          <a:xfrm>
            <a:off x="6017310" y="2871119"/>
            <a:ext cx="2031902" cy="584775"/>
          </a:xfrm>
          <a:prstGeom prst="rect">
            <a:avLst/>
          </a:prstGeom>
          <a:noFill/>
        </p:spPr>
        <p:txBody>
          <a:bodyPr wrap="square" rtlCol="0">
            <a:spAutoFit/>
          </a:bodyPr>
          <a:lstStyle/>
          <a:p>
            <a:pPr algn="ctr"/>
            <a:r>
              <a:rPr lang="en-US" sz="1600" dirty="0">
                <a:solidFill>
                  <a:schemeClr val="bg1"/>
                </a:solidFill>
              </a:rPr>
              <a:t>Sequential </a:t>
            </a:r>
          </a:p>
          <a:p>
            <a:pPr algn="ctr"/>
            <a:r>
              <a:rPr lang="en-US" sz="1600" dirty="0">
                <a:solidFill>
                  <a:schemeClr val="bg1"/>
                </a:solidFill>
              </a:rPr>
              <a:t>Testing </a:t>
            </a:r>
          </a:p>
        </p:txBody>
      </p:sp>
      <p:pic>
        <p:nvPicPr>
          <p:cNvPr id="6" name="Picture 5" descr="Text&#10;&#10;Description automatically generated">
            <a:extLst>
              <a:ext uri="{FF2B5EF4-FFF2-40B4-BE49-F238E27FC236}">
                <a16:creationId xmlns:a16="http://schemas.microsoft.com/office/drawing/2014/main" id="{F82C0135-7C20-D174-AE20-83A683F2C12C}"/>
              </a:ext>
            </a:extLst>
          </p:cNvPr>
          <p:cNvPicPr>
            <a:picLocks noChangeAspect="1"/>
          </p:cNvPicPr>
          <p:nvPr/>
        </p:nvPicPr>
        <p:blipFill>
          <a:blip r:embed="rId2"/>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407673690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AC17382-B882-5932-02F8-55735E9614C8}"/>
              </a:ext>
            </a:extLst>
          </p:cNvPr>
          <p:cNvSpPr>
            <a:spLocks noGrp="1"/>
          </p:cNvSpPr>
          <p:nvPr>
            <p:ph type="title"/>
          </p:nvPr>
        </p:nvSpPr>
        <p:spPr>
          <a:xfrm>
            <a:off x="685800" y="-3762"/>
            <a:ext cx="7772400" cy="857250"/>
          </a:xfrm>
        </p:spPr>
        <p:txBody>
          <a:bodyPr/>
          <a:lstStyle/>
          <a:p>
            <a:r>
              <a:rPr lang="en-US" sz="3200" dirty="0">
                <a:solidFill>
                  <a:srgbClr val="FFC94F"/>
                </a:solidFill>
                <a:effectLst/>
              </a:rPr>
              <a:t>Selected Baseline Characteristics</a:t>
            </a:r>
            <a:endParaRPr lang="en-US" sz="3200"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217685192"/>
              </p:ext>
            </p:extLst>
          </p:nvPr>
        </p:nvGraphicFramePr>
        <p:xfrm>
          <a:off x="221956" y="824869"/>
          <a:ext cx="8680838" cy="3805843"/>
        </p:xfrm>
        <a:graphic>
          <a:graphicData uri="http://schemas.openxmlformats.org/drawingml/2006/table">
            <a:tbl>
              <a:tblPr firstRow="1" bandRow="1">
                <a:tableStyleId>{5C22544A-7EE6-4342-B048-85BDC9FD1C3A}</a:tableStyleId>
              </a:tblPr>
              <a:tblGrid>
                <a:gridCol w="3252878">
                  <a:extLst>
                    <a:ext uri="{9D8B030D-6E8A-4147-A177-3AD203B41FA5}">
                      <a16:colId xmlns:a16="http://schemas.microsoft.com/office/drawing/2014/main" val="20000"/>
                    </a:ext>
                  </a:extLst>
                </a:gridCol>
                <a:gridCol w="2713980">
                  <a:extLst>
                    <a:ext uri="{9D8B030D-6E8A-4147-A177-3AD203B41FA5}">
                      <a16:colId xmlns:a16="http://schemas.microsoft.com/office/drawing/2014/main" val="20001"/>
                    </a:ext>
                  </a:extLst>
                </a:gridCol>
                <a:gridCol w="2713980">
                  <a:extLst>
                    <a:ext uri="{9D8B030D-6E8A-4147-A177-3AD203B41FA5}">
                      <a16:colId xmlns:a16="http://schemas.microsoft.com/office/drawing/2014/main" val="20002"/>
                    </a:ext>
                  </a:extLst>
                </a:gridCol>
              </a:tblGrid>
              <a:tr h="681643">
                <a:tc>
                  <a:txBody>
                    <a:bodyPr/>
                    <a:lstStyle/>
                    <a:p>
                      <a:pPr algn="ctr"/>
                      <a:r>
                        <a:rPr lang="en-US" sz="1800" dirty="0">
                          <a:solidFill>
                            <a:srgbClr val="FFFFFF"/>
                          </a:solidFill>
                        </a:rPr>
                        <a:t>Characteristic</a:t>
                      </a:r>
                    </a:p>
                  </a:txBody>
                  <a:tcPr marL="68580" marR="68580" marT="34290" marB="34290" anchor="ctr">
                    <a:lnR w="12700" cap="flat" cmpd="sng" algn="ctr">
                      <a:solidFill>
                        <a:srgbClr val="FFFFFF"/>
                      </a:solidFill>
                      <a:prstDash val="solid"/>
                      <a:round/>
                      <a:headEnd type="none" w="med" len="med"/>
                      <a:tailEnd type="none" w="med" len="med"/>
                    </a:lnR>
                    <a:lnB w="19050" cap="flat" cmpd="sng" algn="ctr">
                      <a:solidFill>
                        <a:srgbClr val="FFFFFF"/>
                      </a:solidFill>
                      <a:prstDash val="solid"/>
                      <a:round/>
                      <a:headEnd type="none" w="med" len="med"/>
                      <a:tailEnd type="none" w="med" len="med"/>
                    </a:lnB>
                    <a:solidFill>
                      <a:srgbClr val="000064"/>
                    </a:solidFill>
                  </a:tcPr>
                </a:tc>
                <a:tc>
                  <a:txBody>
                    <a:bodyPr/>
                    <a:lstStyle/>
                    <a:p>
                      <a:pPr algn="ctr"/>
                      <a:r>
                        <a:rPr lang="en-US" sz="1800" dirty="0">
                          <a:solidFill>
                            <a:srgbClr val="FFFFFF"/>
                          </a:solidFill>
                        </a:rPr>
                        <a:t>Bempedoic Acid</a:t>
                      </a:r>
                    </a:p>
                    <a:p>
                      <a:pPr algn="ctr"/>
                      <a:r>
                        <a:rPr lang="en-US" sz="1800" dirty="0">
                          <a:solidFill>
                            <a:srgbClr val="FFFFFF"/>
                          </a:solidFill>
                        </a:rPr>
                        <a:t>N=6992	</a:t>
                      </a:r>
                    </a:p>
                  </a:txBody>
                  <a:tcPr marL="68580" marR="68580" marT="34290" marB="34290" anchor="ctr">
                    <a:lnL w="12700" cap="flat" cmpd="sng" algn="ctr">
                      <a:solidFill>
                        <a:srgbClr val="FFFFFF"/>
                      </a:solidFill>
                      <a:prstDash val="solid"/>
                      <a:round/>
                      <a:headEnd type="none" w="med" len="med"/>
                      <a:tailEnd type="none" w="med" len="med"/>
                    </a:lnL>
                    <a:lnB w="19050" cap="flat" cmpd="sng" algn="ctr">
                      <a:solidFill>
                        <a:srgbClr val="FFFFFF"/>
                      </a:solidFill>
                      <a:prstDash val="solid"/>
                      <a:round/>
                      <a:headEnd type="none" w="med" len="med"/>
                      <a:tailEnd type="none" w="med" len="med"/>
                    </a:lnB>
                    <a:solidFill>
                      <a:srgbClr val="000064"/>
                    </a:solidFill>
                  </a:tcPr>
                </a:tc>
                <a:tc>
                  <a:txBody>
                    <a:bodyPr/>
                    <a:lstStyle/>
                    <a:p>
                      <a:pPr marL="0" indent="0" algn="ctr"/>
                      <a:r>
                        <a:rPr lang="en-US" sz="1800" dirty="0">
                          <a:solidFill>
                            <a:srgbClr val="FFFFFF"/>
                          </a:solidFill>
                        </a:rPr>
                        <a:t>Placebo </a:t>
                      </a:r>
                    </a:p>
                    <a:p>
                      <a:pPr marL="0" indent="0" algn="ctr"/>
                      <a:r>
                        <a:rPr lang="en-US" sz="1800" dirty="0">
                          <a:solidFill>
                            <a:srgbClr val="FFFFFF"/>
                          </a:solidFill>
                        </a:rPr>
                        <a:t>N=6978</a:t>
                      </a:r>
                    </a:p>
                  </a:txBody>
                  <a:tcPr marL="68580" marR="68580" marT="34290" marB="34290" anchor="ctr">
                    <a:lnB w="19050" cap="flat" cmpd="sng" algn="ctr">
                      <a:solidFill>
                        <a:srgbClr val="FFFFFF"/>
                      </a:solidFill>
                      <a:prstDash val="solid"/>
                      <a:round/>
                      <a:headEnd type="none" w="med" len="med"/>
                      <a:tailEnd type="none" w="med" len="med"/>
                    </a:lnB>
                    <a:solidFill>
                      <a:srgbClr val="000064"/>
                    </a:solidFill>
                  </a:tcPr>
                </a:tc>
                <a:extLst>
                  <a:ext uri="{0D108BD9-81ED-4DB2-BD59-A6C34878D82A}">
                    <a16:rowId xmlns:a16="http://schemas.microsoft.com/office/drawing/2014/main" val="10000"/>
                  </a:ext>
                </a:extLst>
              </a:tr>
              <a:tr h="308362">
                <a:tc>
                  <a:txBody>
                    <a:bodyPr/>
                    <a:lstStyle/>
                    <a:p>
                      <a:r>
                        <a:rPr lang="en-US" sz="1600">
                          <a:solidFill>
                            <a:srgbClr val="FFFFFF"/>
                          </a:solidFill>
                        </a:rPr>
                        <a:t>Mean Age (years)</a:t>
                      </a:r>
                    </a:p>
                  </a:txBody>
                  <a:tcPr marL="68580" marR="68580" marT="34290" marB="34290" anchor="ctr">
                    <a:lnT w="19050" cap="flat" cmpd="sng" algn="ctr">
                      <a:solidFill>
                        <a:srgbClr val="FFFFFF"/>
                      </a:solidFill>
                      <a:prstDash val="solid"/>
                      <a:round/>
                      <a:headEnd type="none" w="med" len="med"/>
                      <a:tailEnd type="none" w="med" len="med"/>
                    </a:lnT>
                    <a:solidFill>
                      <a:srgbClr val="0000B4"/>
                    </a:solidFill>
                  </a:tcPr>
                </a:tc>
                <a:tc>
                  <a:txBody>
                    <a:bodyPr/>
                    <a:lstStyle/>
                    <a:p>
                      <a:pPr marL="0" marR="0" algn="ctr">
                        <a:spcBef>
                          <a:spcPts val="0"/>
                        </a:spcBef>
                        <a:spcAft>
                          <a:spcPts val="0"/>
                        </a:spcAft>
                      </a:pPr>
                      <a:r>
                        <a:rPr lang="en-US" sz="1600">
                          <a:solidFill>
                            <a:srgbClr val="FFFFFF"/>
                          </a:solidFill>
                          <a:effectLst/>
                          <a:latin typeface="+mn-lt"/>
                          <a:ea typeface="Cambria"/>
                          <a:cs typeface="Arial"/>
                        </a:rPr>
                        <a:t>65.5</a:t>
                      </a:r>
                      <a:endParaRPr lang="en-US" sz="1600">
                        <a:solidFill>
                          <a:srgbClr val="FFFFFF"/>
                        </a:solidFill>
                        <a:effectLst/>
                        <a:latin typeface="+mn-lt"/>
                        <a:ea typeface="ＭＳ 明朝"/>
                        <a:cs typeface="Times New Roman"/>
                      </a:endParaRPr>
                    </a:p>
                  </a:txBody>
                  <a:tcPr marL="34290" marR="34290" marT="0" marB="0" anchor="ctr">
                    <a:lnT w="19050" cap="flat" cmpd="sng" algn="ctr">
                      <a:solidFill>
                        <a:srgbClr val="FFFFFF"/>
                      </a:solidFill>
                      <a:prstDash val="solid"/>
                      <a:round/>
                      <a:headEnd type="none" w="med" len="med"/>
                      <a:tailEnd type="none" w="med" len="med"/>
                    </a:lnT>
                    <a:solidFill>
                      <a:srgbClr val="0000B4"/>
                    </a:solidFill>
                  </a:tcPr>
                </a:tc>
                <a:tc>
                  <a:txBody>
                    <a:bodyPr/>
                    <a:lstStyle/>
                    <a:p>
                      <a:pPr marL="0" marR="0" algn="ctr">
                        <a:spcBef>
                          <a:spcPts val="0"/>
                        </a:spcBef>
                        <a:spcAft>
                          <a:spcPts val="0"/>
                        </a:spcAft>
                      </a:pPr>
                      <a:r>
                        <a:rPr lang="en-US" sz="1600" dirty="0">
                          <a:solidFill>
                            <a:srgbClr val="FFFFFF"/>
                          </a:solidFill>
                          <a:effectLst/>
                          <a:latin typeface="+mn-lt"/>
                          <a:ea typeface="Cambria"/>
                          <a:cs typeface="Arial"/>
                        </a:rPr>
                        <a:t>65.5</a:t>
                      </a:r>
                      <a:endParaRPr lang="en-US" sz="1600" dirty="0">
                        <a:solidFill>
                          <a:srgbClr val="FFFFFF"/>
                        </a:solidFill>
                        <a:effectLst/>
                        <a:latin typeface="+mn-lt"/>
                        <a:ea typeface="ＭＳ 明朝"/>
                        <a:cs typeface="Times New Roman"/>
                      </a:endParaRPr>
                    </a:p>
                  </a:txBody>
                  <a:tcPr marL="34290" marR="34290" marT="0" marB="0" anchor="ctr">
                    <a:lnT w="19050" cap="flat" cmpd="sng" algn="ctr">
                      <a:solidFill>
                        <a:srgbClr val="FFFFFF"/>
                      </a:solidFill>
                      <a:prstDash val="solid"/>
                      <a:round/>
                      <a:headEnd type="none" w="med" len="med"/>
                      <a:tailEnd type="none" w="med" len="med"/>
                    </a:lnT>
                    <a:solidFill>
                      <a:srgbClr val="0000B4"/>
                    </a:solidFill>
                  </a:tcPr>
                </a:tc>
                <a:extLst>
                  <a:ext uri="{0D108BD9-81ED-4DB2-BD59-A6C34878D82A}">
                    <a16:rowId xmlns:a16="http://schemas.microsoft.com/office/drawing/2014/main" val="10001"/>
                  </a:ext>
                </a:extLst>
              </a:tr>
              <a:tr h="308362">
                <a:tc>
                  <a:txBody>
                    <a:bodyPr/>
                    <a:lstStyle/>
                    <a:p>
                      <a:r>
                        <a:rPr lang="en-US" sz="1600">
                          <a:solidFill>
                            <a:srgbClr val="FFC950"/>
                          </a:solidFill>
                        </a:rPr>
                        <a:t>Female sex</a:t>
                      </a:r>
                    </a:p>
                  </a:txBody>
                  <a:tcPr marL="68580" marR="68580" marT="34290" marB="34290" anchor="ctr">
                    <a:solidFill>
                      <a:srgbClr val="000080"/>
                    </a:solidFill>
                  </a:tcPr>
                </a:tc>
                <a:tc>
                  <a:txBody>
                    <a:bodyPr/>
                    <a:lstStyle/>
                    <a:p>
                      <a:pPr algn="ctr"/>
                      <a:r>
                        <a:rPr lang="en-US" sz="1600">
                          <a:solidFill>
                            <a:srgbClr val="FFC950"/>
                          </a:solidFill>
                        </a:rPr>
                        <a:t>48.1%</a:t>
                      </a:r>
                    </a:p>
                  </a:txBody>
                  <a:tcPr marL="68580" marR="68580" marT="34290" marB="34290" anchor="ctr">
                    <a:solidFill>
                      <a:srgbClr val="000080"/>
                    </a:solidFill>
                  </a:tcPr>
                </a:tc>
                <a:tc>
                  <a:txBody>
                    <a:bodyPr/>
                    <a:lstStyle/>
                    <a:p>
                      <a:pPr algn="ctr"/>
                      <a:r>
                        <a:rPr lang="en-US" sz="1600" dirty="0">
                          <a:solidFill>
                            <a:srgbClr val="FFC950"/>
                          </a:solidFill>
                        </a:rPr>
                        <a:t>48.4%</a:t>
                      </a:r>
                    </a:p>
                  </a:txBody>
                  <a:tcPr marL="68580" marR="68580" marT="34290" marB="34290" anchor="ctr">
                    <a:solidFill>
                      <a:srgbClr val="000080"/>
                    </a:solidFill>
                  </a:tcPr>
                </a:tc>
                <a:extLst>
                  <a:ext uri="{0D108BD9-81ED-4DB2-BD59-A6C34878D82A}">
                    <a16:rowId xmlns:a16="http://schemas.microsoft.com/office/drawing/2014/main" val="10002"/>
                  </a:ext>
                </a:extLst>
              </a:tr>
              <a:tr h="308362">
                <a:tc>
                  <a:txBody>
                    <a:bodyPr/>
                    <a:lstStyle/>
                    <a:p>
                      <a:r>
                        <a:rPr lang="en-US" sz="1600">
                          <a:solidFill>
                            <a:srgbClr val="FFFFFF"/>
                          </a:solidFill>
                        </a:rPr>
                        <a:t>White</a:t>
                      </a:r>
                    </a:p>
                  </a:txBody>
                  <a:tcPr marL="68580" marR="68580" marT="34290" marB="34290" anchor="ctr">
                    <a:solidFill>
                      <a:srgbClr val="0000B4"/>
                    </a:solidFill>
                  </a:tcPr>
                </a:tc>
                <a:tc>
                  <a:txBody>
                    <a:bodyPr/>
                    <a:lstStyle/>
                    <a:p>
                      <a:pPr algn="ctr"/>
                      <a:r>
                        <a:rPr lang="en-US" sz="1600">
                          <a:solidFill>
                            <a:srgbClr val="FFFFFF"/>
                          </a:solidFill>
                        </a:rPr>
                        <a:t>91.5%</a:t>
                      </a:r>
                    </a:p>
                  </a:txBody>
                  <a:tcPr marL="68580" marR="68580" marT="34290" marB="34290" anchor="ctr">
                    <a:solidFill>
                      <a:srgbClr val="0000B4"/>
                    </a:solidFill>
                  </a:tcPr>
                </a:tc>
                <a:tc>
                  <a:txBody>
                    <a:bodyPr/>
                    <a:lstStyle/>
                    <a:p>
                      <a:pPr algn="ctr"/>
                      <a:r>
                        <a:rPr lang="en-US" sz="1600" dirty="0">
                          <a:solidFill>
                            <a:srgbClr val="FFFFFF"/>
                          </a:solidFill>
                        </a:rPr>
                        <a:t>90.8%</a:t>
                      </a:r>
                    </a:p>
                  </a:txBody>
                  <a:tcPr marL="68580" marR="68580" marT="34290" marB="34290" anchor="ctr">
                    <a:solidFill>
                      <a:srgbClr val="0000B4"/>
                    </a:solidFill>
                  </a:tcPr>
                </a:tc>
                <a:extLst>
                  <a:ext uri="{0D108BD9-81ED-4DB2-BD59-A6C34878D82A}">
                    <a16:rowId xmlns:a16="http://schemas.microsoft.com/office/drawing/2014/main" val="10003"/>
                  </a:ext>
                </a:extLst>
              </a:tr>
              <a:tr h="308362">
                <a:tc>
                  <a:txBody>
                    <a:bodyPr/>
                    <a:lstStyle/>
                    <a:p>
                      <a:r>
                        <a:rPr lang="en-US" sz="1600" dirty="0">
                          <a:solidFill>
                            <a:schemeClr val="bg1"/>
                          </a:solidFill>
                        </a:rPr>
                        <a:t>LDL cholesterol (mg/dL)</a:t>
                      </a:r>
                    </a:p>
                  </a:txBody>
                  <a:tcPr marL="68580" marR="68580" marT="34290" marB="34290" anchor="ctr">
                    <a:solidFill>
                      <a:srgbClr val="000080"/>
                    </a:solidFill>
                  </a:tcPr>
                </a:tc>
                <a:tc>
                  <a:txBody>
                    <a:bodyPr/>
                    <a:lstStyle/>
                    <a:p>
                      <a:pPr algn="ctr"/>
                      <a:r>
                        <a:rPr lang="en-US" sz="1600" dirty="0">
                          <a:solidFill>
                            <a:schemeClr val="bg1"/>
                          </a:solidFill>
                        </a:rPr>
                        <a:t>139.0</a:t>
                      </a:r>
                    </a:p>
                  </a:txBody>
                  <a:tcPr marL="68580" marR="68580" marT="34290" marB="34290" anchor="ctr">
                    <a:solidFill>
                      <a:srgbClr val="000080"/>
                    </a:solidFill>
                  </a:tcPr>
                </a:tc>
                <a:tc>
                  <a:txBody>
                    <a:bodyPr/>
                    <a:lstStyle/>
                    <a:p>
                      <a:pPr algn="ctr"/>
                      <a:r>
                        <a:rPr lang="en-US" sz="1600" dirty="0">
                          <a:solidFill>
                            <a:schemeClr val="bg1"/>
                          </a:solidFill>
                        </a:rPr>
                        <a:t>139.0</a:t>
                      </a:r>
                    </a:p>
                  </a:txBody>
                  <a:tcPr marL="68580" marR="68580" marT="34290" marB="34290" anchor="ctr">
                    <a:solidFill>
                      <a:srgbClr val="000080"/>
                    </a:solidFill>
                  </a:tcPr>
                </a:tc>
                <a:extLst>
                  <a:ext uri="{0D108BD9-81ED-4DB2-BD59-A6C34878D82A}">
                    <a16:rowId xmlns:a16="http://schemas.microsoft.com/office/drawing/2014/main" val="10004"/>
                  </a:ext>
                </a:extLst>
              </a:tr>
              <a:tr h="308362">
                <a:tc>
                  <a:txBody>
                    <a:bodyPr/>
                    <a:lstStyle/>
                    <a:p>
                      <a:pPr marL="0" marR="0" lvl="0" indent="0" algn="l" defTabSz="342140" rtl="0" eaLnBrk="1" fontAlgn="auto" latinLnBrk="0" hangingPunct="1">
                        <a:lnSpc>
                          <a:spcPct val="100000"/>
                        </a:lnSpc>
                        <a:spcBef>
                          <a:spcPts val="0"/>
                        </a:spcBef>
                        <a:spcAft>
                          <a:spcPts val="0"/>
                        </a:spcAft>
                        <a:buClrTx/>
                        <a:buSzTx/>
                        <a:buFontTx/>
                        <a:buNone/>
                        <a:tabLst/>
                        <a:defRPr/>
                      </a:pPr>
                      <a:r>
                        <a:rPr lang="en-US" sz="1600">
                          <a:solidFill>
                            <a:srgbClr val="FFFFFF"/>
                          </a:solidFill>
                        </a:rPr>
                        <a:t>HDL cholesterol (mg/dL)</a:t>
                      </a:r>
                    </a:p>
                  </a:txBody>
                  <a:tcPr marL="68580" marR="68580" marT="34290" marB="34290" anchor="ctr">
                    <a:solidFill>
                      <a:srgbClr val="0000B4"/>
                    </a:solidFill>
                  </a:tcPr>
                </a:tc>
                <a:tc>
                  <a:txBody>
                    <a:bodyPr/>
                    <a:lstStyle/>
                    <a:p>
                      <a:pPr algn="ctr"/>
                      <a:r>
                        <a:rPr lang="en-US" sz="1600">
                          <a:solidFill>
                            <a:srgbClr val="FFFFFF"/>
                          </a:solidFill>
                        </a:rPr>
                        <a:t>49.6</a:t>
                      </a:r>
                    </a:p>
                  </a:txBody>
                  <a:tcPr marL="68580" marR="68580" marT="34290" marB="34290" anchor="ctr">
                    <a:solidFill>
                      <a:srgbClr val="0000B4"/>
                    </a:solidFill>
                  </a:tcPr>
                </a:tc>
                <a:tc>
                  <a:txBody>
                    <a:bodyPr/>
                    <a:lstStyle/>
                    <a:p>
                      <a:pPr algn="ctr"/>
                      <a:r>
                        <a:rPr lang="en-US" sz="1600" dirty="0">
                          <a:solidFill>
                            <a:srgbClr val="FFFFFF"/>
                          </a:solidFill>
                        </a:rPr>
                        <a:t>49.4</a:t>
                      </a:r>
                    </a:p>
                  </a:txBody>
                  <a:tcPr marL="68580" marR="68580" marT="34290" marB="34290" anchor="ctr">
                    <a:solidFill>
                      <a:srgbClr val="0000B4"/>
                    </a:solidFill>
                  </a:tcPr>
                </a:tc>
                <a:extLst>
                  <a:ext uri="{0D108BD9-81ED-4DB2-BD59-A6C34878D82A}">
                    <a16:rowId xmlns:a16="http://schemas.microsoft.com/office/drawing/2014/main" val="435400204"/>
                  </a:ext>
                </a:extLst>
              </a:tr>
              <a:tr h="308362">
                <a:tc>
                  <a:txBody>
                    <a:bodyPr/>
                    <a:lstStyle/>
                    <a:p>
                      <a:r>
                        <a:rPr lang="en-US" sz="1600" err="1">
                          <a:solidFill>
                            <a:schemeClr val="bg1"/>
                          </a:solidFill>
                        </a:rPr>
                        <a:t>hsCRP</a:t>
                      </a:r>
                      <a:r>
                        <a:rPr lang="en-US" sz="1600">
                          <a:solidFill>
                            <a:schemeClr val="bg1"/>
                          </a:solidFill>
                        </a:rPr>
                        <a:t> (mg/L)</a:t>
                      </a:r>
                    </a:p>
                  </a:txBody>
                  <a:tcPr marL="68580" marR="68580" marT="34290" marB="34290" anchor="ctr">
                    <a:solidFill>
                      <a:srgbClr val="000080"/>
                    </a:solidFill>
                  </a:tcPr>
                </a:tc>
                <a:tc>
                  <a:txBody>
                    <a:bodyPr/>
                    <a:lstStyle/>
                    <a:p>
                      <a:pPr algn="ctr"/>
                      <a:r>
                        <a:rPr lang="en-US" sz="1600">
                          <a:solidFill>
                            <a:schemeClr val="bg1"/>
                          </a:solidFill>
                        </a:rPr>
                        <a:t>2.3</a:t>
                      </a:r>
                    </a:p>
                  </a:txBody>
                  <a:tcPr marL="68580" marR="68580" marT="34290" marB="34290" anchor="ctr">
                    <a:solidFill>
                      <a:srgbClr val="000080"/>
                    </a:solidFill>
                  </a:tcPr>
                </a:tc>
                <a:tc>
                  <a:txBody>
                    <a:bodyPr/>
                    <a:lstStyle/>
                    <a:p>
                      <a:pPr algn="ctr"/>
                      <a:r>
                        <a:rPr lang="en-US" sz="1600" dirty="0">
                          <a:solidFill>
                            <a:schemeClr val="bg1"/>
                          </a:solidFill>
                        </a:rPr>
                        <a:t>2.3</a:t>
                      </a:r>
                    </a:p>
                  </a:txBody>
                  <a:tcPr marL="68580" marR="68580" marT="34290" marB="34290" anchor="ctr">
                    <a:solidFill>
                      <a:srgbClr val="000080"/>
                    </a:solidFill>
                  </a:tcPr>
                </a:tc>
                <a:extLst>
                  <a:ext uri="{0D108BD9-81ED-4DB2-BD59-A6C34878D82A}">
                    <a16:rowId xmlns:a16="http://schemas.microsoft.com/office/drawing/2014/main" val="10005"/>
                  </a:ext>
                </a:extLst>
              </a:tr>
              <a:tr h="308362">
                <a:tc>
                  <a:txBody>
                    <a:bodyPr/>
                    <a:lstStyle/>
                    <a:p>
                      <a:r>
                        <a:rPr lang="en-US" sz="1600" dirty="0">
                          <a:solidFill>
                            <a:srgbClr val="FFC94F"/>
                          </a:solidFill>
                        </a:rPr>
                        <a:t>High Risk Primary Prevention</a:t>
                      </a:r>
                    </a:p>
                  </a:txBody>
                  <a:tcPr marL="68580" marR="68580" marT="34290" marB="34290" anchor="ctr">
                    <a:solidFill>
                      <a:srgbClr val="0000B4"/>
                    </a:solidFill>
                  </a:tcPr>
                </a:tc>
                <a:tc>
                  <a:txBody>
                    <a:bodyPr/>
                    <a:lstStyle/>
                    <a:p>
                      <a:pPr algn="ctr"/>
                      <a:r>
                        <a:rPr lang="en-US" sz="1600" dirty="0">
                          <a:solidFill>
                            <a:srgbClr val="FFC94F"/>
                          </a:solidFill>
                        </a:rPr>
                        <a:t>30.0%</a:t>
                      </a:r>
                    </a:p>
                  </a:txBody>
                  <a:tcPr marL="68580" marR="68580" marT="34290" marB="34290" anchor="ctr">
                    <a:solidFill>
                      <a:srgbClr val="0000B4"/>
                    </a:solidFill>
                  </a:tcPr>
                </a:tc>
                <a:tc>
                  <a:txBody>
                    <a:bodyPr/>
                    <a:lstStyle/>
                    <a:p>
                      <a:pPr algn="ctr"/>
                      <a:r>
                        <a:rPr lang="en-US" sz="1600" dirty="0">
                          <a:solidFill>
                            <a:srgbClr val="FFC94F"/>
                          </a:solidFill>
                        </a:rPr>
                        <a:t>30.2%</a:t>
                      </a:r>
                    </a:p>
                  </a:txBody>
                  <a:tcPr marL="68580" marR="68580" marT="34290" marB="34290" anchor="ctr">
                    <a:solidFill>
                      <a:srgbClr val="0000B4"/>
                    </a:solidFill>
                  </a:tcPr>
                </a:tc>
                <a:extLst>
                  <a:ext uri="{0D108BD9-81ED-4DB2-BD59-A6C34878D82A}">
                    <a16:rowId xmlns:a16="http://schemas.microsoft.com/office/drawing/2014/main" val="10006"/>
                  </a:ext>
                </a:extLst>
              </a:tr>
              <a:tr h="308362">
                <a:tc>
                  <a:txBody>
                    <a:bodyPr/>
                    <a:lstStyle/>
                    <a:p>
                      <a:r>
                        <a:rPr lang="en-US" sz="1600" dirty="0">
                          <a:solidFill>
                            <a:schemeClr val="bg1"/>
                          </a:solidFill>
                        </a:rPr>
                        <a:t>Secondary Prevention</a:t>
                      </a:r>
                    </a:p>
                  </a:txBody>
                  <a:tcPr marL="68580" marR="68580" marT="34290" marB="34290" anchor="ctr">
                    <a:solidFill>
                      <a:srgbClr val="000080"/>
                    </a:solidFill>
                  </a:tcPr>
                </a:tc>
                <a:tc>
                  <a:txBody>
                    <a:bodyPr/>
                    <a:lstStyle/>
                    <a:p>
                      <a:pPr algn="ctr"/>
                      <a:r>
                        <a:rPr lang="en-US" sz="1600" dirty="0">
                          <a:solidFill>
                            <a:schemeClr val="bg1"/>
                          </a:solidFill>
                        </a:rPr>
                        <a:t>70.0%</a:t>
                      </a:r>
                    </a:p>
                  </a:txBody>
                  <a:tcPr marL="68580" marR="68580" marT="34290" marB="34290" anchor="ctr">
                    <a:solidFill>
                      <a:srgbClr val="000080"/>
                    </a:solidFill>
                  </a:tcPr>
                </a:tc>
                <a:tc>
                  <a:txBody>
                    <a:bodyPr/>
                    <a:lstStyle/>
                    <a:p>
                      <a:pPr algn="ctr"/>
                      <a:r>
                        <a:rPr lang="en-US" sz="1600" dirty="0">
                          <a:solidFill>
                            <a:schemeClr val="bg1"/>
                          </a:solidFill>
                        </a:rPr>
                        <a:t>69.8%</a:t>
                      </a:r>
                    </a:p>
                  </a:txBody>
                  <a:tcPr marL="68580" marR="68580" marT="34290" marB="34290" anchor="ctr">
                    <a:solidFill>
                      <a:srgbClr val="000080"/>
                    </a:solidFill>
                  </a:tcPr>
                </a:tc>
                <a:extLst>
                  <a:ext uri="{0D108BD9-81ED-4DB2-BD59-A6C34878D82A}">
                    <a16:rowId xmlns:a16="http://schemas.microsoft.com/office/drawing/2014/main" val="10007"/>
                  </a:ext>
                </a:extLst>
              </a:tr>
              <a:tr h="308362">
                <a:tc>
                  <a:txBody>
                    <a:bodyPr/>
                    <a:lstStyle/>
                    <a:p>
                      <a:pPr marL="0" marR="0" indent="0" algn="l" defTabSz="457039" rtl="0" eaLnBrk="1" fontAlgn="auto" latinLnBrk="0" hangingPunct="1">
                        <a:lnSpc>
                          <a:spcPct val="100000"/>
                        </a:lnSpc>
                        <a:spcBef>
                          <a:spcPts val="0"/>
                        </a:spcBef>
                        <a:spcAft>
                          <a:spcPts val="0"/>
                        </a:spcAft>
                        <a:buClrTx/>
                        <a:buSzTx/>
                        <a:buFontTx/>
                        <a:buNone/>
                        <a:tabLst/>
                        <a:defRPr/>
                      </a:pPr>
                      <a:r>
                        <a:rPr lang="en-US" sz="1600">
                          <a:solidFill>
                            <a:srgbClr val="FFC94F"/>
                          </a:solidFill>
                        </a:rPr>
                        <a:t>Diabetes</a:t>
                      </a:r>
                    </a:p>
                  </a:txBody>
                  <a:tcPr marL="68580" marR="68580" marT="34290" marB="34290" anchor="ctr">
                    <a:solidFill>
                      <a:srgbClr val="0000B4"/>
                    </a:solidFill>
                  </a:tcPr>
                </a:tc>
                <a:tc>
                  <a:txBody>
                    <a:bodyPr/>
                    <a:lstStyle/>
                    <a:p>
                      <a:pPr algn="ctr"/>
                      <a:r>
                        <a:rPr lang="en-US" sz="1600">
                          <a:solidFill>
                            <a:srgbClr val="FFC94F"/>
                          </a:solidFill>
                        </a:rPr>
                        <a:t>45.0%</a:t>
                      </a:r>
                    </a:p>
                  </a:txBody>
                  <a:tcPr marL="68580" marR="68580" marT="34290" marB="34290" anchor="ctr">
                    <a:solidFill>
                      <a:srgbClr val="0000B4"/>
                    </a:solidFill>
                  </a:tcPr>
                </a:tc>
                <a:tc>
                  <a:txBody>
                    <a:bodyPr/>
                    <a:lstStyle/>
                    <a:p>
                      <a:pPr marL="0" marR="0" indent="0" algn="ctr" defTabSz="457039" rtl="0" eaLnBrk="1" fontAlgn="auto" latinLnBrk="0" hangingPunct="1">
                        <a:lnSpc>
                          <a:spcPct val="100000"/>
                        </a:lnSpc>
                        <a:spcBef>
                          <a:spcPts val="0"/>
                        </a:spcBef>
                        <a:spcAft>
                          <a:spcPts val="0"/>
                        </a:spcAft>
                        <a:buClrTx/>
                        <a:buSzTx/>
                        <a:buFontTx/>
                        <a:buNone/>
                        <a:tabLst/>
                        <a:defRPr/>
                      </a:pPr>
                      <a:r>
                        <a:rPr lang="en-US" sz="1600" dirty="0">
                          <a:solidFill>
                            <a:srgbClr val="FFC94F"/>
                          </a:solidFill>
                        </a:rPr>
                        <a:t>46.3%</a:t>
                      </a:r>
                    </a:p>
                  </a:txBody>
                  <a:tcPr marL="68580" marR="68580" marT="34290" marB="34290" anchor="ctr">
                    <a:solidFill>
                      <a:srgbClr val="0000B4"/>
                    </a:solidFill>
                  </a:tcPr>
                </a:tc>
                <a:extLst>
                  <a:ext uri="{0D108BD9-81ED-4DB2-BD59-A6C34878D82A}">
                    <a16:rowId xmlns:a16="http://schemas.microsoft.com/office/drawing/2014/main" val="10008"/>
                  </a:ext>
                </a:extLst>
              </a:tr>
              <a:tr h="308362">
                <a:tc>
                  <a:txBody>
                    <a:bodyPr/>
                    <a:lstStyle/>
                    <a:p>
                      <a:pPr marL="0" marR="0" indent="0" algn="l" defTabSz="457039" rtl="0" eaLnBrk="1" fontAlgn="auto" latinLnBrk="0" hangingPunct="1">
                        <a:lnSpc>
                          <a:spcPct val="100000"/>
                        </a:lnSpc>
                        <a:spcBef>
                          <a:spcPts val="0"/>
                        </a:spcBef>
                        <a:spcAft>
                          <a:spcPts val="0"/>
                        </a:spcAft>
                        <a:buClrTx/>
                        <a:buSzTx/>
                        <a:buFontTx/>
                        <a:buNone/>
                        <a:tabLst/>
                        <a:defRPr/>
                      </a:pPr>
                      <a:r>
                        <a:rPr lang="en-US" sz="1600">
                          <a:solidFill>
                            <a:srgbClr val="FFFFFF"/>
                          </a:solidFill>
                        </a:rPr>
                        <a:t>Baseline statin use</a:t>
                      </a:r>
                    </a:p>
                  </a:txBody>
                  <a:tcPr marL="68580" marR="68580" marT="34290" marB="34290" anchor="ctr">
                    <a:solidFill>
                      <a:srgbClr val="000080"/>
                    </a:solidFill>
                  </a:tcPr>
                </a:tc>
                <a:tc>
                  <a:txBody>
                    <a:bodyPr/>
                    <a:lstStyle/>
                    <a:p>
                      <a:pPr algn="ctr"/>
                      <a:r>
                        <a:rPr lang="en-US" sz="1600">
                          <a:solidFill>
                            <a:srgbClr val="FFFFFF"/>
                          </a:solidFill>
                        </a:rPr>
                        <a:t>22.9%</a:t>
                      </a:r>
                    </a:p>
                  </a:txBody>
                  <a:tcPr marL="68580" marR="68580" marT="34290" marB="34290" anchor="ctr">
                    <a:solidFill>
                      <a:srgbClr val="000080"/>
                    </a:solidFill>
                  </a:tcPr>
                </a:tc>
                <a:tc>
                  <a:txBody>
                    <a:bodyPr/>
                    <a:lstStyle/>
                    <a:p>
                      <a:pPr marL="0" marR="0" indent="0" algn="ctr" defTabSz="457039" rtl="0" eaLnBrk="1" fontAlgn="auto" latinLnBrk="0" hangingPunct="1">
                        <a:lnSpc>
                          <a:spcPct val="100000"/>
                        </a:lnSpc>
                        <a:spcBef>
                          <a:spcPts val="0"/>
                        </a:spcBef>
                        <a:spcAft>
                          <a:spcPts val="0"/>
                        </a:spcAft>
                        <a:buClrTx/>
                        <a:buSzTx/>
                        <a:buFontTx/>
                        <a:buNone/>
                        <a:tabLst/>
                        <a:defRPr/>
                      </a:pPr>
                      <a:r>
                        <a:rPr lang="en-US" sz="1600" dirty="0">
                          <a:solidFill>
                            <a:srgbClr val="FFFFFF"/>
                          </a:solidFill>
                        </a:rPr>
                        <a:t>22.5%</a:t>
                      </a:r>
                    </a:p>
                  </a:txBody>
                  <a:tcPr marL="68580" marR="68580" marT="34290" marB="34290" anchor="ctr">
                    <a:solidFill>
                      <a:srgbClr val="000080"/>
                    </a:solidFill>
                  </a:tcPr>
                </a:tc>
                <a:extLst>
                  <a:ext uri="{0D108BD9-81ED-4DB2-BD59-A6C34878D82A}">
                    <a16:rowId xmlns:a16="http://schemas.microsoft.com/office/drawing/2014/main" val="10009"/>
                  </a:ext>
                </a:extLst>
              </a:tr>
            </a:tbl>
          </a:graphicData>
        </a:graphic>
      </p:graphicFrame>
      <p:pic>
        <p:nvPicPr>
          <p:cNvPr id="7" name="Picture 6" descr="Text&#10;&#10;Description automatically generated">
            <a:extLst>
              <a:ext uri="{FF2B5EF4-FFF2-40B4-BE49-F238E27FC236}">
                <a16:creationId xmlns:a16="http://schemas.microsoft.com/office/drawing/2014/main" id="{58C91749-A9B0-56F1-28B4-A14413B0AACC}"/>
              </a:ext>
            </a:extLst>
          </p:cNvPr>
          <p:cNvPicPr>
            <a:picLocks noChangeAspect="1"/>
          </p:cNvPicPr>
          <p:nvPr/>
        </p:nvPicPr>
        <p:blipFill>
          <a:blip r:embed="rId3"/>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6466835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96AAA629-13B0-A62F-ADD0-28C2E80A4CA5}"/>
              </a:ext>
            </a:extLst>
          </p:cNvPr>
          <p:cNvGraphicFramePr/>
          <p:nvPr>
            <p:extLst>
              <p:ext uri="{D42A27DB-BD31-4B8C-83A1-F6EECF244321}">
                <p14:modId xmlns:p14="http://schemas.microsoft.com/office/powerpoint/2010/main" val="2988736339"/>
              </p:ext>
            </p:extLst>
          </p:nvPr>
        </p:nvGraphicFramePr>
        <p:xfrm>
          <a:off x="5258647" y="468908"/>
          <a:ext cx="3625468" cy="42823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6D180501-0268-4CDD-E292-93423C349633}"/>
              </a:ext>
            </a:extLst>
          </p:cNvPr>
          <p:cNvGraphicFramePr/>
          <p:nvPr>
            <p:extLst>
              <p:ext uri="{D42A27DB-BD31-4B8C-83A1-F6EECF244321}">
                <p14:modId xmlns:p14="http://schemas.microsoft.com/office/powerpoint/2010/main" val="2734176491"/>
              </p:ext>
            </p:extLst>
          </p:nvPr>
        </p:nvGraphicFramePr>
        <p:xfrm>
          <a:off x="48126" y="465084"/>
          <a:ext cx="5104775" cy="4282352"/>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648AC9D9-EC85-C03E-FB60-84610C1FEC4D}"/>
              </a:ext>
            </a:extLst>
          </p:cNvPr>
          <p:cNvSpPr txBox="1"/>
          <p:nvPr/>
        </p:nvSpPr>
        <p:spPr>
          <a:xfrm>
            <a:off x="853662" y="3937606"/>
            <a:ext cx="269626" cy="276999"/>
          </a:xfrm>
          <a:prstGeom prst="rect">
            <a:avLst/>
          </a:prstGeom>
          <a:noFill/>
        </p:spPr>
        <p:txBody>
          <a:bodyPr wrap="none" rtlCol="0">
            <a:spAutoFit/>
          </a:bodyPr>
          <a:lstStyle/>
          <a:p>
            <a:r>
              <a:rPr lang="en-US" sz="1200" dirty="0">
                <a:solidFill>
                  <a:schemeClr val="bg1"/>
                </a:solidFill>
                <a:latin typeface="+mn-lt"/>
              </a:rPr>
              <a:t>3</a:t>
            </a:r>
          </a:p>
        </p:txBody>
      </p:sp>
      <p:cxnSp>
        <p:nvCxnSpPr>
          <p:cNvPr id="6" name="Straight Connector 5">
            <a:extLst>
              <a:ext uri="{FF2B5EF4-FFF2-40B4-BE49-F238E27FC236}">
                <a16:creationId xmlns:a16="http://schemas.microsoft.com/office/drawing/2014/main" id="{83D91553-81FE-8CD3-8EA6-3C0C5DF32DB7}"/>
              </a:ext>
            </a:extLst>
          </p:cNvPr>
          <p:cNvCxnSpPr/>
          <p:nvPr/>
        </p:nvCxnSpPr>
        <p:spPr bwMode="auto">
          <a:xfrm flipV="1">
            <a:off x="1229557" y="977901"/>
            <a:ext cx="0" cy="3053918"/>
          </a:xfrm>
          <a:prstGeom prst="line">
            <a:avLst/>
          </a:prstGeom>
          <a:solidFill>
            <a:schemeClr val="accent1"/>
          </a:solidFill>
          <a:ln w="15875" cap="flat" cmpd="sng" algn="ctr">
            <a:solidFill>
              <a:schemeClr val="bg1">
                <a:lumMod val="50000"/>
              </a:schemeClr>
            </a:solidFill>
            <a:prstDash val="dash"/>
            <a:round/>
            <a:headEnd type="none" w="med" len="med"/>
            <a:tailEnd type="none" w="med" len="med"/>
          </a:ln>
          <a:effectLst/>
        </p:spPr>
      </p:cxnSp>
      <p:sp>
        <p:nvSpPr>
          <p:cNvPr id="7" name="Title 6">
            <a:extLst>
              <a:ext uri="{FF2B5EF4-FFF2-40B4-BE49-F238E27FC236}">
                <a16:creationId xmlns:a16="http://schemas.microsoft.com/office/drawing/2014/main" id="{45F0B8EB-F2C4-14D6-24CC-168AFDDFAEA7}"/>
              </a:ext>
            </a:extLst>
          </p:cNvPr>
          <p:cNvSpPr>
            <a:spLocks noGrp="1"/>
          </p:cNvSpPr>
          <p:nvPr>
            <p:ph type="title"/>
          </p:nvPr>
        </p:nvSpPr>
        <p:spPr>
          <a:xfrm>
            <a:off x="685800" y="14337"/>
            <a:ext cx="7772400" cy="563178"/>
          </a:xfrm>
        </p:spPr>
        <p:txBody>
          <a:bodyPr/>
          <a:lstStyle/>
          <a:p>
            <a:r>
              <a:rPr lang="en-US" sz="2800" dirty="0">
                <a:effectLst/>
              </a:rPr>
              <a:t>Effect of Trial Regimens on LDL-C and </a:t>
            </a:r>
            <a:r>
              <a:rPr lang="en-US" sz="2800" dirty="0" err="1">
                <a:effectLst/>
              </a:rPr>
              <a:t>hsCRP</a:t>
            </a:r>
            <a:endParaRPr lang="en-US" sz="2800" dirty="0"/>
          </a:p>
        </p:txBody>
      </p:sp>
      <p:pic>
        <p:nvPicPr>
          <p:cNvPr id="9" name="Picture 8" descr="Text&#10;&#10;Description automatically generated">
            <a:extLst>
              <a:ext uri="{FF2B5EF4-FFF2-40B4-BE49-F238E27FC236}">
                <a16:creationId xmlns:a16="http://schemas.microsoft.com/office/drawing/2014/main" id="{8090747C-D1FF-0906-8205-E82AAD30FAD6}"/>
              </a:ext>
            </a:extLst>
          </p:cNvPr>
          <p:cNvPicPr>
            <a:picLocks noChangeAspect="1"/>
          </p:cNvPicPr>
          <p:nvPr/>
        </p:nvPicPr>
        <p:blipFill>
          <a:blip r:embed="rId5"/>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400085153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 name="TextBox 42"/>
          <p:cNvSpPr txBox="1"/>
          <p:nvPr/>
        </p:nvSpPr>
        <p:spPr>
          <a:xfrm>
            <a:off x="5321171" y="596137"/>
            <a:ext cx="3351162" cy="361508"/>
          </a:xfrm>
          <a:prstGeom prst="rect">
            <a:avLst/>
          </a:prstGeom>
          <a:noFill/>
          <a:effectLst>
            <a:outerShdw blurRad="50800" dist="38100" dir="2700000">
              <a:srgbClr val="000000">
                <a:alpha val="43000"/>
              </a:srgbClr>
            </a:outerShdw>
          </a:effectLst>
        </p:spPr>
        <p:txBody>
          <a:bodyPr wrap="square" lIns="68451" tIns="34226" rIns="68451" bIns="34226">
            <a:prstTxWarp prst="textNoShape">
              <a:avLst/>
            </a:prstTxWarp>
            <a:spAutoFit/>
          </a:bodyPr>
          <a:lstStyle/>
          <a:p>
            <a:pPr algn="ctr" eaLnBrk="0" hangingPunct="0">
              <a:defRPr/>
            </a:pPr>
            <a:r>
              <a:rPr lang="en-US" sz="1900">
                <a:solidFill>
                  <a:srgbClr val="FFFFFF"/>
                </a:solidFill>
                <a:latin typeface="Arial" pitchFamily="-111" charset="0"/>
                <a:ea typeface="Arial" pitchFamily="-111" charset="0"/>
                <a:cs typeface="Arial" pitchFamily="-111" charset="0"/>
              </a:rPr>
              <a:t>3-component MACE</a:t>
            </a:r>
          </a:p>
        </p:txBody>
      </p:sp>
      <p:grpSp>
        <p:nvGrpSpPr>
          <p:cNvPr id="9" name="Group 8">
            <a:extLst>
              <a:ext uri="{FF2B5EF4-FFF2-40B4-BE49-F238E27FC236}">
                <a16:creationId xmlns:a16="http://schemas.microsoft.com/office/drawing/2014/main" id="{377BF0C8-31BC-C235-DCCE-57E709BD29A6}"/>
              </a:ext>
            </a:extLst>
          </p:cNvPr>
          <p:cNvGrpSpPr/>
          <p:nvPr/>
        </p:nvGrpSpPr>
        <p:grpSpPr>
          <a:xfrm>
            <a:off x="4560769" y="928304"/>
            <a:ext cx="4312776" cy="3878467"/>
            <a:chOff x="4560769" y="928304"/>
            <a:chExt cx="4312776" cy="3878467"/>
          </a:xfrm>
        </p:grpSpPr>
        <p:pic>
          <p:nvPicPr>
            <p:cNvPr id="7" name="Picture 6" descr="Chart, line chart&#10;&#10;Description automatically generated">
              <a:extLst>
                <a:ext uri="{FF2B5EF4-FFF2-40B4-BE49-F238E27FC236}">
                  <a16:creationId xmlns:a16="http://schemas.microsoft.com/office/drawing/2014/main" id="{251A0650-706F-F333-C152-1D0FB411E256}"/>
                </a:ext>
              </a:extLst>
            </p:cNvPr>
            <p:cNvPicPr>
              <a:picLocks noChangeAspect="1"/>
            </p:cNvPicPr>
            <p:nvPr/>
          </p:nvPicPr>
          <p:blipFill>
            <a:blip r:embed="rId3"/>
            <a:stretch>
              <a:fillRect/>
            </a:stretch>
          </p:blipFill>
          <p:spPr>
            <a:xfrm>
              <a:off x="4768105" y="928304"/>
              <a:ext cx="4105440" cy="3688670"/>
            </a:xfrm>
            <a:prstGeom prst="rect">
              <a:avLst/>
            </a:prstGeom>
          </p:spPr>
        </p:pic>
        <p:sp>
          <p:nvSpPr>
            <p:cNvPr id="42" name="TextBox 41"/>
            <p:cNvSpPr txBox="1"/>
            <p:nvPr/>
          </p:nvSpPr>
          <p:spPr>
            <a:xfrm rot="16200000">
              <a:off x="3058365" y="2554960"/>
              <a:ext cx="3289371" cy="284564"/>
            </a:xfrm>
            <a:prstGeom prst="rect">
              <a:avLst/>
            </a:prstGeom>
            <a:noFill/>
          </p:spPr>
          <p:txBody>
            <a:bodyPr wrap="square" lIns="68451" tIns="34226" rIns="68451" bIns="34226" rtlCol="0">
              <a:spAutoFit/>
            </a:bodyPr>
            <a:lstStyle/>
            <a:p>
              <a:pPr algn="ctr"/>
              <a:r>
                <a:rPr lang="en-US" sz="1400" dirty="0">
                  <a:solidFill>
                    <a:srgbClr val="FFFFFF"/>
                  </a:solidFill>
                </a:rPr>
                <a:t>Patients with an Event (%)</a:t>
              </a:r>
            </a:p>
          </p:txBody>
        </p:sp>
        <p:sp>
          <p:nvSpPr>
            <p:cNvPr id="44" name="TextBox 43"/>
            <p:cNvSpPr txBox="1"/>
            <p:nvPr/>
          </p:nvSpPr>
          <p:spPr>
            <a:xfrm>
              <a:off x="5362879" y="4529901"/>
              <a:ext cx="3361153" cy="276870"/>
            </a:xfrm>
            <a:prstGeom prst="rect">
              <a:avLst/>
            </a:prstGeom>
            <a:noFill/>
          </p:spPr>
          <p:txBody>
            <a:bodyPr wrap="square" lIns="68451" tIns="34226" rIns="68451" bIns="34226" rtlCol="0">
              <a:spAutoFit/>
            </a:bodyPr>
            <a:lstStyle/>
            <a:p>
              <a:pPr algn="ctr"/>
              <a:r>
                <a:rPr lang="en-US" sz="1350" dirty="0">
                  <a:solidFill>
                    <a:srgbClr val="FFFFFF"/>
                  </a:solidFill>
                </a:rPr>
                <a:t>Months Since Randomization</a:t>
              </a:r>
            </a:p>
          </p:txBody>
        </p:sp>
        <p:sp>
          <p:nvSpPr>
            <p:cNvPr id="45" name="TextBox 44"/>
            <p:cNvSpPr txBox="1"/>
            <p:nvPr/>
          </p:nvSpPr>
          <p:spPr>
            <a:xfrm>
              <a:off x="5407611" y="1245405"/>
              <a:ext cx="2978148" cy="915506"/>
            </a:xfrm>
            <a:prstGeom prst="rect">
              <a:avLst/>
            </a:prstGeom>
            <a:noFill/>
          </p:spPr>
          <p:txBody>
            <a:bodyPr wrap="square" lIns="68451" tIns="34226" rIns="68451" bIns="34226" rtlCol="0">
              <a:spAutoFit/>
            </a:bodyPr>
            <a:lstStyle/>
            <a:p>
              <a:pPr>
                <a:spcAft>
                  <a:spcPts val="0"/>
                </a:spcAft>
              </a:pPr>
              <a:r>
                <a:rPr lang="en-US" sz="1800" dirty="0">
                  <a:solidFill>
                    <a:srgbClr val="FFC94F"/>
                  </a:solidFill>
                  <a:latin typeface="Arial Narrow"/>
                  <a:cs typeface="Arial Narrow"/>
                </a:rPr>
                <a:t>HR 0.85 </a:t>
              </a:r>
              <a:r>
                <a:rPr lang="en-US" sz="1800" dirty="0">
                  <a:solidFill>
                    <a:srgbClr val="FFFFFF"/>
                  </a:solidFill>
                  <a:latin typeface="Arial Narrow"/>
                  <a:cs typeface="Arial Narrow"/>
                </a:rPr>
                <a:t>(95% CI 0.76-0.96) </a:t>
              </a:r>
            </a:p>
            <a:p>
              <a:pPr>
                <a:spcAft>
                  <a:spcPts val="600"/>
                </a:spcAft>
              </a:pPr>
              <a:r>
                <a:rPr lang="en-US" sz="1800" i="1" dirty="0">
                  <a:solidFill>
                    <a:srgbClr val="FFFFFF"/>
                  </a:solidFill>
                  <a:latin typeface="Arial Narrow"/>
                  <a:cs typeface="Arial Narrow"/>
                </a:rPr>
                <a:t>P</a:t>
              </a:r>
              <a:r>
                <a:rPr lang="en-US" sz="1800" dirty="0">
                  <a:solidFill>
                    <a:srgbClr val="FFFFFF"/>
                  </a:solidFill>
                  <a:latin typeface="Arial Narrow"/>
                  <a:cs typeface="Arial Narrow"/>
                </a:rPr>
                <a:t>=0.006</a:t>
              </a:r>
            </a:p>
            <a:p>
              <a:pPr>
                <a:spcAft>
                  <a:spcPts val="0"/>
                </a:spcAft>
              </a:pPr>
              <a:r>
                <a:rPr lang="en-US" sz="1400" dirty="0">
                  <a:solidFill>
                    <a:srgbClr val="FFFFFF"/>
                  </a:solidFill>
                  <a:latin typeface="Arial Narrow"/>
                  <a:cs typeface="Arial Narrow"/>
                </a:rPr>
                <a:t>Absolute risk reduction 1.3%</a:t>
              </a:r>
            </a:p>
          </p:txBody>
        </p:sp>
        <p:sp>
          <p:nvSpPr>
            <p:cNvPr id="46" name="Rectangle 45"/>
            <p:cNvSpPr/>
            <p:nvPr/>
          </p:nvSpPr>
          <p:spPr bwMode="auto">
            <a:xfrm>
              <a:off x="7106315" y="3666257"/>
              <a:ext cx="1552297" cy="590852"/>
            </a:xfrm>
            <a:prstGeom prst="rect">
              <a:avLst/>
            </a:prstGeom>
            <a:solidFill>
              <a:srgbClr val="00009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p:txBody>
        </p:sp>
        <p:cxnSp>
          <p:nvCxnSpPr>
            <p:cNvPr id="47" name="Straight Connector 46"/>
            <p:cNvCxnSpPr>
              <a:cxnSpLocks/>
            </p:cNvCxnSpPr>
            <p:nvPr/>
          </p:nvCxnSpPr>
          <p:spPr bwMode="auto">
            <a:xfrm flipH="1">
              <a:off x="7194244" y="3852549"/>
              <a:ext cx="287867" cy="0"/>
            </a:xfrm>
            <a:prstGeom prst="line">
              <a:avLst/>
            </a:prstGeom>
            <a:solidFill>
              <a:schemeClr val="accent1"/>
            </a:solidFill>
            <a:ln w="38100" cap="flat" cmpd="sng" algn="ctr">
              <a:solidFill>
                <a:srgbClr val="D1D1F0"/>
              </a:solidFill>
              <a:prstDash val="solid"/>
              <a:round/>
              <a:headEnd type="none" w="med" len="med"/>
              <a:tailEnd type="none" w="med" len="med"/>
            </a:ln>
            <a:effectLst/>
          </p:spPr>
        </p:cxnSp>
        <p:cxnSp>
          <p:nvCxnSpPr>
            <p:cNvPr id="48" name="Straight Connector 47"/>
            <p:cNvCxnSpPr>
              <a:cxnSpLocks/>
            </p:cNvCxnSpPr>
            <p:nvPr/>
          </p:nvCxnSpPr>
          <p:spPr bwMode="auto">
            <a:xfrm flipH="1">
              <a:off x="7194244" y="4086745"/>
              <a:ext cx="287867" cy="0"/>
            </a:xfrm>
            <a:prstGeom prst="line">
              <a:avLst/>
            </a:prstGeom>
            <a:solidFill>
              <a:schemeClr val="accent1"/>
            </a:solidFill>
            <a:ln w="38100" cap="flat" cmpd="sng" algn="ctr">
              <a:solidFill>
                <a:srgbClr val="FF6600"/>
              </a:solidFill>
              <a:prstDash val="solid"/>
              <a:round/>
              <a:headEnd type="none" w="med" len="med"/>
              <a:tailEnd type="none" w="med" len="med"/>
            </a:ln>
            <a:effectLst/>
          </p:spPr>
        </p:cxnSp>
        <p:sp>
          <p:nvSpPr>
            <p:cNvPr id="49" name="TextBox 48"/>
            <p:cNvSpPr txBox="1"/>
            <p:nvPr/>
          </p:nvSpPr>
          <p:spPr>
            <a:xfrm>
              <a:off x="7477346" y="3693125"/>
              <a:ext cx="1278881" cy="525656"/>
            </a:xfrm>
            <a:prstGeom prst="rect">
              <a:avLst/>
            </a:prstGeom>
            <a:noFill/>
          </p:spPr>
          <p:txBody>
            <a:bodyPr wrap="square" lIns="68451" tIns="34226" rIns="68451" bIns="34226" rtlCol="0">
              <a:spAutoFit/>
            </a:bodyPr>
            <a:lstStyle/>
            <a:p>
              <a:pPr>
                <a:spcAft>
                  <a:spcPts val="200"/>
                </a:spcAft>
              </a:pPr>
              <a:r>
                <a:rPr lang="en-US" sz="1400" dirty="0">
                  <a:solidFill>
                    <a:srgbClr val="FFFFFF"/>
                  </a:solidFill>
                  <a:latin typeface="Arial Narrow"/>
                  <a:cs typeface="Arial Narrow"/>
                </a:rPr>
                <a:t>Placebo</a:t>
              </a:r>
            </a:p>
            <a:p>
              <a:pPr>
                <a:spcAft>
                  <a:spcPts val="200"/>
                </a:spcAft>
              </a:pPr>
              <a:r>
                <a:rPr lang="en-US" sz="1400" dirty="0">
                  <a:solidFill>
                    <a:srgbClr val="FFFFFF"/>
                  </a:solidFill>
                  <a:latin typeface="Arial Narrow"/>
                  <a:cs typeface="Arial Narrow"/>
                </a:rPr>
                <a:t>Bempedoic Acid</a:t>
              </a:r>
            </a:p>
          </p:txBody>
        </p:sp>
      </p:grpSp>
      <p:sp>
        <p:nvSpPr>
          <p:cNvPr id="54" name="TextBox 53"/>
          <p:cNvSpPr txBox="1"/>
          <p:nvPr/>
        </p:nvSpPr>
        <p:spPr>
          <a:xfrm>
            <a:off x="924958" y="596137"/>
            <a:ext cx="3351162" cy="361508"/>
          </a:xfrm>
          <a:prstGeom prst="rect">
            <a:avLst/>
          </a:prstGeom>
          <a:noFill/>
          <a:effectLst>
            <a:outerShdw blurRad="50800" dist="38100" dir="2700000">
              <a:srgbClr val="000000">
                <a:alpha val="43000"/>
              </a:srgbClr>
            </a:outerShdw>
          </a:effectLst>
        </p:spPr>
        <p:txBody>
          <a:bodyPr wrap="square" lIns="68451" tIns="34226" rIns="68451" bIns="34226">
            <a:prstTxWarp prst="textNoShape">
              <a:avLst/>
            </a:prstTxWarp>
            <a:spAutoFit/>
          </a:bodyPr>
          <a:lstStyle/>
          <a:p>
            <a:pPr algn="ctr" eaLnBrk="0" hangingPunct="0">
              <a:defRPr/>
            </a:pPr>
            <a:r>
              <a:rPr lang="en-US" sz="1900" dirty="0">
                <a:solidFill>
                  <a:srgbClr val="FFFFFF"/>
                </a:solidFill>
                <a:latin typeface="Arial" pitchFamily="-111" charset="0"/>
                <a:ea typeface="Arial" pitchFamily="-111" charset="0"/>
                <a:cs typeface="Arial" pitchFamily="-111" charset="0"/>
              </a:rPr>
              <a:t>4-component MACE</a:t>
            </a:r>
          </a:p>
        </p:txBody>
      </p:sp>
      <p:grpSp>
        <p:nvGrpSpPr>
          <p:cNvPr id="10" name="Group 9">
            <a:extLst>
              <a:ext uri="{FF2B5EF4-FFF2-40B4-BE49-F238E27FC236}">
                <a16:creationId xmlns:a16="http://schemas.microsoft.com/office/drawing/2014/main" id="{DFE334CA-DFB4-7510-3CD1-63D6A4CB2153}"/>
              </a:ext>
            </a:extLst>
          </p:cNvPr>
          <p:cNvGrpSpPr/>
          <p:nvPr/>
        </p:nvGrpSpPr>
        <p:grpSpPr>
          <a:xfrm>
            <a:off x="93471" y="928304"/>
            <a:ext cx="4347481" cy="3878467"/>
            <a:chOff x="93471" y="928304"/>
            <a:chExt cx="4347481" cy="3878467"/>
          </a:xfrm>
        </p:grpSpPr>
        <p:pic>
          <p:nvPicPr>
            <p:cNvPr id="5" name="Picture 4" descr="Chart, line chart&#10;&#10;Description automatically generated">
              <a:extLst>
                <a:ext uri="{FF2B5EF4-FFF2-40B4-BE49-F238E27FC236}">
                  <a16:creationId xmlns:a16="http://schemas.microsoft.com/office/drawing/2014/main" id="{F7340F65-8F16-E7B5-D211-0884A5216D9D}"/>
                </a:ext>
              </a:extLst>
            </p:cNvPr>
            <p:cNvPicPr>
              <a:picLocks noChangeAspect="1"/>
            </p:cNvPicPr>
            <p:nvPr/>
          </p:nvPicPr>
          <p:blipFill>
            <a:blip r:embed="rId4"/>
            <a:stretch>
              <a:fillRect/>
            </a:stretch>
          </p:blipFill>
          <p:spPr>
            <a:xfrm>
              <a:off x="335512" y="928304"/>
              <a:ext cx="4105440" cy="3688670"/>
            </a:xfrm>
            <a:prstGeom prst="rect">
              <a:avLst/>
            </a:prstGeom>
          </p:spPr>
        </p:pic>
        <p:sp>
          <p:nvSpPr>
            <p:cNvPr id="53" name="TextBox 52"/>
            <p:cNvSpPr txBox="1"/>
            <p:nvPr/>
          </p:nvSpPr>
          <p:spPr>
            <a:xfrm rot="16200000">
              <a:off x="-1408933" y="2557122"/>
              <a:ext cx="3289371" cy="284564"/>
            </a:xfrm>
            <a:prstGeom prst="rect">
              <a:avLst/>
            </a:prstGeom>
            <a:noFill/>
          </p:spPr>
          <p:txBody>
            <a:bodyPr wrap="square" lIns="68451" tIns="34226" rIns="68451" bIns="34226" rtlCol="0">
              <a:spAutoFit/>
            </a:bodyPr>
            <a:lstStyle/>
            <a:p>
              <a:pPr algn="ctr"/>
              <a:r>
                <a:rPr lang="en-US" sz="1400" dirty="0">
                  <a:solidFill>
                    <a:srgbClr val="FFFFFF"/>
                  </a:solidFill>
                </a:rPr>
                <a:t>Patients with an Event (%)</a:t>
              </a:r>
            </a:p>
          </p:txBody>
        </p:sp>
        <p:sp>
          <p:nvSpPr>
            <p:cNvPr id="55" name="TextBox 54"/>
            <p:cNvSpPr txBox="1"/>
            <p:nvPr/>
          </p:nvSpPr>
          <p:spPr>
            <a:xfrm>
              <a:off x="879832" y="4529901"/>
              <a:ext cx="3361153" cy="276870"/>
            </a:xfrm>
            <a:prstGeom prst="rect">
              <a:avLst/>
            </a:prstGeom>
            <a:noFill/>
          </p:spPr>
          <p:txBody>
            <a:bodyPr wrap="square" lIns="68451" tIns="34226" rIns="68451" bIns="34226" rtlCol="0">
              <a:spAutoFit/>
            </a:bodyPr>
            <a:lstStyle/>
            <a:p>
              <a:pPr algn="ctr"/>
              <a:r>
                <a:rPr lang="en-US" sz="1350" dirty="0">
                  <a:solidFill>
                    <a:srgbClr val="FFFFFF"/>
                  </a:solidFill>
                </a:rPr>
                <a:t>Months Since Randomization</a:t>
              </a:r>
            </a:p>
          </p:txBody>
        </p:sp>
        <p:sp>
          <p:nvSpPr>
            <p:cNvPr id="56" name="TextBox 55"/>
            <p:cNvSpPr txBox="1"/>
            <p:nvPr/>
          </p:nvSpPr>
          <p:spPr>
            <a:xfrm>
              <a:off x="948127" y="1245405"/>
              <a:ext cx="2978148" cy="1130950"/>
            </a:xfrm>
            <a:prstGeom prst="rect">
              <a:avLst/>
            </a:prstGeom>
            <a:noFill/>
          </p:spPr>
          <p:txBody>
            <a:bodyPr wrap="square" lIns="68451" tIns="34226" rIns="68451" bIns="34226" rtlCol="0">
              <a:spAutoFit/>
            </a:bodyPr>
            <a:lstStyle/>
            <a:p>
              <a:pPr>
                <a:spcAft>
                  <a:spcPts val="0"/>
                </a:spcAft>
              </a:pPr>
              <a:r>
                <a:rPr lang="en-US" sz="1800" dirty="0">
                  <a:solidFill>
                    <a:srgbClr val="FFC94F"/>
                  </a:solidFill>
                  <a:latin typeface="Arial Narrow"/>
                  <a:cs typeface="Arial Narrow"/>
                </a:rPr>
                <a:t>HR 0.87 </a:t>
              </a:r>
              <a:r>
                <a:rPr lang="en-US" sz="1800" dirty="0">
                  <a:solidFill>
                    <a:srgbClr val="FFFFFF"/>
                  </a:solidFill>
                  <a:latin typeface="Arial Narrow"/>
                  <a:cs typeface="Arial Narrow"/>
                </a:rPr>
                <a:t>(95% CI 0.79-0.96) </a:t>
              </a:r>
            </a:p>
            <a:p>
              <a:pPr>
                <a:spcAft>
                  <a:spcPts val="600"/>
                </a:spcAft>
              </a:pPr>
              <a:r>
                <a:rPr lang="en-US" sz="1800" i="1" dirty="0">
                  <a:solidFill>
                    <a:srgbClr val="FFFFFF"/>
                  </a:solidFill>
                  <a:latin typeface="Arial Narrow"/>
                  <a:cs typeface="Arial Narrow"/>
                </a:rPr>
                <a:t>P</a:t>
              </a:r>
              <a:r>
                <a:rPr lang="en-US" sz="1800" dirty="0">
                  <a:solidFill>
                    <a:srgbClr val="FFFFFF"/>
                  </a:solidFill>
                  <a:latin typeface="Arial Narrow"/>
                  <a:cs typeface="Arial Narrow"/>
                </a:rPr>
                <a:t>=0.004</a:t>
              </a:r>
            </a:p>
            <a:p>
              <a:pPr>
                <a:spcAft>
                  <a:spcPts val="0"/>
                </a:spcAft>
              </a:pPr>
              <a:r>
                <a:rPr lang="en-US" sz="1400" dirty="0">
                  <a:solidFill>
                    <a:srgbClr val="FFFFFF"/>
                  </a:solidFill>
                  <a:latin typeface="Arial Narrow"/>
                  <a:cs typeface="Arial Narrow"/>
                </a:rPr>
                <a:t>Absolute risk reduction 1.6%</a:t>
              </a:r>
            </a:p>
            <a:p>
              <a:pPr>
                <a:spcAft>
                  <a:spcPts val="0"/>
                </a:spcAft>
              </a:pPr>
              <a:r>
                <a:rPr lang="en-US" sz="1400" dirty="0">
                  <a:solidFill>
                    <a:srgbClr val="FFFFFF"/>
                  </a:solidFill>
                  <a:latin typeface="Arial Narrow"/>
                  <a:cs typeface="Arial Narrow"/>
                </a:rPr>
                <a:t>NNT=63</a:t>
              </a:r>
              <a:endParaRPr lang="en-US" sz="1400" dirty="0">
                <a:solidFill>
                  <a:srgbClr val="FFC950"/>
                </a:solidFill>
                <a:latin typeface="Arial Narrow"/>
                <a:cs typeface="Arial Narrow"/>
              </a:endParaRPr>
            </a:p>
          </p:txBody>
        </p:sp>
        <p:sp>
          <p:nvSpPr>
            <p:cNvPr id="57" name="Rectangle 56"/>
            <p:cNvSpPr/>
            <p:nvPr/>
          </p:nvSpPr>
          <p:spPr bwMode="auto">
            <a:xfrm>
              <a:off x="2686774" y="3660930"/>
              <a:ext cx="1552297" cy="590852"/>
            </a:xfrm>
            <a:prstGeom prst="rect">
              <a:avLst/>
            </a:prstGeom>
            <a:solidFill>
              <a:srgbClr val="00009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p:txBody>
        </p:sp>
        <p:cxnSp>
          <p:nvCxnSpPr>
            <p:cNvPr id="58" name="Straight Connector 57"/>
            <p:cNvCxnSpPr>
              <a:cxnSpLocks/>
            </p:cNvCxnSpPr>
            <p:nvPr/>
          </p:nvCxnSpPr>
          <p:spPr bwMode="auto">
            <a:xfrm flipH="1">
              <a:off x="2756467" y="3842429"/>
              <a:ext cx="287867" cy="0"/>
            </a:xfrm>
            <a:prstGeom prst="line">
              <a:avLst/>
            </a:prstGeom>
            <a:solidFill>
              <a:schemeClr val="accent1"/>
            </a:solidFill>
            <a:ln w="38100" cap="flat" cmpd="sng" algn="ctr">
              <a:solidFill>
                <a:srgbClr val="D1D1F0"/>
              </a:solidFill>
              <a:prstDash val="solid"/>
              <a:round/>
              <a:headEnd type="none" w="med" len="med"/>
              <a:tailEnd type="none" w="med" len="med"/>
            </a:ln>
            <a:effectLst/>
          </p:spPr>
        </p:cxnSp>
        <p:cxnSp>
          <p:nvCxnSpPr>
            <p:cNvPr id="59" name="Straight Connector 58"/>
            <p:cNvCxnSpPr>
              <a:cxnSpLocks/>
            </p:cNvCxnSpPr>
            <p:nvPr/>
          </p:nvCxnSpPr>
          <p:spPr bwMode="auto">
            <a:xfrm flipH="1">
              <a:off x="2756467" y="4076625"/>
              <a:ext cx="287867" cy="0"/>
            </a:xfrm>
            <a:prstGeom prst="line">
              <a:avLst/>
            </a:prstGeom>
            <a:solidFill>
              <a:schemeClr val="accent1"/>
            </a:solidFill>
            <a:ln w="38100" cap="flat" cmpd="sng" algn="ctr">
              <a:solidFill>
                <a:srgbClr val="FF6600"/>
              </a:solidFill>
              <a:prstDash val="solid"/>
              <a:round/>
              <a:headEnd type="none" w="med" len="med"/>
              <a:tailEnd type="none" w="med" len="med"/>
            </a:ln>
            <a:effectLst/>
          </p:spPr>
        </p:cxnSp>
        <p:sp>
          <p:nvSpPr>
            <p:cNvPr id="60" name="TextBox 59"/>
            <p:cNvSpPr txBox="1"/>
            <p:nvPr/>
          </p:nvSpPr>
          <p:spPr>
            <a:xfrm>
              <a:off x="3039569" y="3683005"/>
              <a:ext cx="1278881" cy="525656"/>
            </a:xfrm>
            <a:prstGeom prst="rect">
              <a:avLst/>
            </a:prstGeom>
            <a:noFill/>
          </p:spPr>
          <p:txBody>
            <a:bodyPr wrap="square" lIns="68451" tIns="34226" rIns="68451" bIns="34226" rtlCol="0">
              <a:spAutoFit/>
            </a:bodyPr>
            <a:lstStyle/>
            <a:p>
              <a:pPr>
                <a:spcAft>
                  <a:spcPts val="200"/>
                </a:spcAft>
              </a:pPr>
              <a:r>
                <a:rPr lang="en-US" sz="1400" dirty="0">
                  <a:solidFill>
                    <a:srgbClr val="FFFFFF"/>
                  </a:solidFill>
                  <a:latin typeface="Arial Narrow"/>
                  <a:cs typeface="Arial Narrow"/>
                </a:rPr>
                <a:t>Placebo</a:t>
              </a:r>
            </a:p>
            <a:p>
              <a:pPr>
                <a:spcAft>
                  <a:spcPts val="200"/>
                </a:spcAft>
              </a:pPr>
              <a:r>
                <a:rPr lang="en-US" sz="1400" dirty="0">
                  <a:solidFill>
                    <a:srgbClr val="FFFFFF"/>
                  </a:solidFill>
                  <a:latin typeface="Arial Narrow"/>
                  <a:cs typeface="Arial Narrow"/>
                </a:rPr>
                <a:t>Bempedoic Acid</a:t>
              </a:r>
            </a:p>
          </p:txBody>
        </p:sp>
      </p:grpSp>
      <p:sp>
        <p:nvSpPr>
          <p:cNvPr id="4" name="Title 3">
            <a:extLst>
              <a:ext uri="{FF2B5EF4-FFF2-40B4-BE49-F238E27FC236}">
                <a16:creationId xmlns:a16="http://schemas.microsoft.com/office/drawing/2014/main" id="{3C6DB225-7631-15EF-3F79-5FBE582A34D3}"/>
              </a:ext>
            </a:extLst>
          </p:cNvPr>
          <p:cNvSpPr>
            <a:spLocks noGrp="1"/>
          </p:cNvSpPr>
          <p:nvPr>
            <p:ph type="title"/>
          </p:nvPr>
        </p:nvSpPr>
        <p:spPr>
          <a:xfrm>
            <a:off x="0" y="27812"/>
            <a:ext cx="9144000" cy="647878"/>
          </a:xfrm>
        </p:spPr>
        <p:txBody>
          <a:bodyPr/>
          <a:lstStyle/>
          <a:p>
            <a:r>
              <a:rPr lang="en-US" sz="2400" dirty="0">
                <a:effectLst/>
              </a:rPr>
              <a:t>Primary and First Key Secondary Cardiovascular End Points</a:t>
            </a:r>
            <a:endParaRPr lang="en-US" sz="2400" dirty="0"/>
          </a:p>
        </p:txBody>
      </p:sp>
      <p:pic>
        <p:nvPicPr>
          <p:cNvPr id="8" name="Picture 7" descr="Text&#10;&#10;Description automatically generated">
            <a:extLst>
              <a:ext uri="{FF2B5EF4-FFF2-40B4-BE49-F238E27FC236}">
                <a16:creationId xmlns:a16="http://schemas.microsoft.com/office/drawing/2014/main" id="{D7E2F079-AFB7-CD4A-8C57-14C486F65F4C}"/>
              </a:ext>
            </a:extLst>
          </p:cNvPr>
          <p:cNvPicPr>
            <a:picLocks noChangeAspect="1"/>
          </p:cNvPicPr>
          <p:nvPr/>
        </p:nvPicPr>
        <p:blipFill>
          <a:blip r:embed="rId5"/>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76846640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5289394" y="603607"/>
            <a:ext cx="3351162" cy="346119"/>
          </a:xfrm>
          <a:prstGeom prst="rect">
            <a:avLst/>
          </a:prstGeom>
          <a:noFill/>
          <a:effectLst>
            <a:outerShdw blurRad="50800" dist="38100" dir="2700000">
              <a:srgbClr val="000000">
                <a:alpha val="43000"/>
              </a:srgbClr>
            </a:outerShdw>
          </a:effectLst>
        </p:spPr>
        <p:txBody>
          <a:bodyPr wrap="square" lIns="68451" tIns="34226" rIns="68451" bIns="34226">
            <a:prstTxWarp prst="textNoShape">
              <a:avLst/>
            </a:prstTxWarp>
            <a:spAutoFit/>
          </a:bodyPr>
          <a:lstStyle/>
          <a:p>
            <a:pPr algn="ctr" eaLnBrk="0" hangingPunct="0">
              <a:defRPr/>
            </a:pPr>
            <a:r>
              <a:rPr lang="en-US" sz="1800" dirty="0">
                <a:solidFill>
                  <a:srgbClr val="FFFFFF"/>
                </a:solidFill>
                <a:latin typeface="Arial" pitchFamily="-111" charset="0"/>
                <a:ea typeface="Arial" pitchFamily="-111" charset="0"/>
                <a:cs typeface="Arial" pitchFamily="-111" charset="0"/>
              </a:rPr>
              <a:t>Coronary Revascularization</a:t>
            </a:r>
            <a:endParaRPr lang="en-US" sz="2025" dirty="0">
              <a:solidFill>
                <a:srgbClr val="FFFFFF"/>
              </a:solidFill>
              <a:latin typeface="Arial" pitchFamily="-111" charset="0"/>
              <a:ea typeface="Arial" pitchFamily="-111" charset="0"/>
              <a:cs typeface="Arial" pitchFamily="-111" charset="0"/>
            </a:endParaRPr>
          </a:p>
        </p:txBody>
      </p:sp>
      <p:pic>
        <p:nvPicPr>
          <p:cNvPr id="8" name="Picture 7" descr="Chart, line chart&#10;&#10;Description automatically generated">
            <a:extLst>
              <a:ext uri="{FF2B5EF4-FFF2-40B4-BE49-F238E27FC236}">
                <a16:creationId xmlns:a16="http://schemas.microsoft.com/office/drawing/2014/main" id="{627ED316-CBF2-5F63-44B3-93BDA1E55493}"/>
              </a:ext>
            </a:extLst>
          </p:cNvPr>
          <p:cNvPicPr>
            <a:picLocks/>
          </p:cNvPicPr>
          <p:nvPr/>
        </p:nvPicPr>
        <p:blipFill>
          <a:blip r:embed="rId3"/>
          <a:stretch>
            <a:fillRect/>
          </a:stretch>
        </p:blipFill>
        <p:spPr>
          <a:xfrm>
            <a:off x="4724508" y="915829"/>
            <a:ext cx="4065323" cy="3689730"/>
          </a:xfrm>
          <a:prstGeom prst="rect">
            <a:avLst/>
          </a:prstGeom>
        </p:spPr>
      </p:pic>
      <p:sp>
        <p:nvSpPr>
          <p:cNvPr id="42" name="TextBox 41"/>
          <p:cNvSpPr txBox="1"/>
          <p:nvPr/>
        </p:nvSpPr>
        <p:spPr>
          <a:xfrm rot="16200000">
            <a:off x="3176560" y="2667201"/>
            <a:ext cx="3123993" cy="270257"/>
          </a:xfrm>
          <a:prstGeom prst="rect">
            <a:avLst/>
          </a:prstGeom>
          <a:noFill/>
        </p:spPr>
        <p:txBody>
          <a:bodyPr wrap="square" lIns="68451" tIns="34226" rIns="68451" bIns="34226" rtlCol="0">
            <a:spAutoFit/>
          </a:bodyPr>
          <a:lstStyle/>
          <a:p>
            <a:pPr algn="ctr"/>
            <a:r>
              <a:rPr lang="en-US" sz="1400">
                <a:solidFill>
                  <a:srgbClr val="FFFFFF"/>
                </a:solidFill>
              </a:rPr>
              <a:t>Patients with an Event (%)</a:t>
            </a:r>
          </a:p>
        </p:txBody>
      </p:sp>
      <p:sp>
        <p:nvSpPr>
          <p:cNvPr id="44" name="TextBox 43"/>
          <p:cNvSpPr txBox="1"/>
          <p:nvPr/>
        </p:nvSpPr>
        <p:spPr>
          <a:xfrm>
            <a:off x="5428105" y="4535459"/>
            <a:ext cx="3192164" cy="262950"/>
          </a:xfrm>
          <a:prstGeom prst="rect">
            <a:avLst/>
          </a:prstGeom>
          <a:noFill/>
        </p:spPr>
        <p:txBody>
          <a:bodyPr wrap="square" lIns="68451" tIns="34226" rIns="68451" bIns="34226" rtlCol="0">
            <a:spAutoFit/>
          </a:bodyPr>
          <a:lstStyle/>
          <a:p>
            <a:pPr algn="ctr"/>
            <a:r>
              <a:rPr lang="en-US" sz="1350" dirty="0">
                <a:solidFill>
                  <a:srgbClr val="FFFFFF"/>
                </a:solidFill>
              </a:rPr>
              <a:t>Months Since Randomization</a:t>
            </a:r>
          </a:p>
        </p:txBody>
      </p:sp>
      <p:sp>
        <p:nvSpPr>
          <p:cNvPr id="45" name="TextBox 44"/>
          <p:cNvSpPr txBox="1"/>
          <p:nvPr/>
        </p:nvSpPr>
        <p:spPr>
          <a:xfrm>
            <a:off x="5266509" y="1143601"/>
            <a:ext cx="2828416" cy="869478"/>
          </a:xfrm>
          <a:prstGeom prst="rect">
            <a:avLst/>
          </a:prstGeom>
          <a:noFill/>
        </p:spPr>
        <p:txBody>
          <a:bodyPr wrap="square" lIns="68451" tIns="34226" rIns="68451" bIns="34226" rtlCol="0">
            <a:spAutoFit/>
          </a:bodyPr>
          <a:lstStyle/>
          <a:p>
            <a:pPr>
              <a:spcAft>
                <a:spcPts val="0"/>
              </a:spcAft>
            </a:pPr>
            <a:r>
              <a:rPr lang="en-US" sz="1800" dirty="0">
                <a:solidFill>
                  <a:srgbClr val="FFC94F"/>
                </a:solidFill>
                <a:latin typeface="Arial Narrow"/>
                <a:cs typeface="Arial Narrow"/>
              </a:rPr>
              <a:t>HR 0.81 </a:t>
            </a:r>
            <a:r>
              <a:rPr lang="en-US" sz="1800" dirty="0">
                <a:solidFill>
                  <a:srgbClr val="FFFFFF"/>
                </a:solidFill>
                <a:latin typeface="Arial Narrow"/>
                <a:cs typeface="Arial Narrow"/>
              </a:rPr>
              <a:t>(95% CI 0.72-0.92) </a:t>
            </a:r>
          </a:p>
          <a:p>
            <a:pPr>
              <a:spcAft>
                <a:spcPts val="600"/>
              </a:spcAft>
            </a:pPr>
            <a:r>
              <a:rPr lang="en-US" sz="1800" i="1" dirty="0">
                <a:solidFill>
                  <a:srgbClr val="FFFFFF"/>
                </a:solidFill>
                <a:latin typeface="Arial Narrow"/>
                <a:cs typeface="Arial Narrow"/>
              </a:rPr>
              <a:t>P</a:t>
            </a:r>
            <a:r>
              <a:rPr lang="en-US" sz="1800" dirty="0">
                <a:solidFill>
                  <a:srgbClr val="FFFFFF"/>
                </a:solidFill>
                <a:latin typeface="Arial Narrow"/>
                <a:cs typeface="Arial Narrow"/>
              </a:rPr>
              <a:t>=0.001</a:t>
            </a:r>
          </a:p>
          <a:p>
            <a:pPr>
              <a:spcAft>
                <a:spcPts val="0"/>
              </a:spcAft>
            </a:pPr>
            <a:r>
              <a:rPr lang="en-US" sz="1400" dirty="0">
                <a:solidFill>
                  <a:srgbClr val="FFFFFF"/>
                </a:solidFill>
                <a:latin typeface="Arial Narrow"/>
                <a:cs typeface="Arial Narrow"/>
              </a:rPr>
              <a:t>Absolute risk reduction </a:t>
            </a:r>
            <a:r>
              <a:rPr lang="en-US" sz="1400">
                <a:solidFill>
                  <a:srgbClr val="FFFFFF"/>
                </a:solidFill>
                <a:latin typeface="Arial Narrow"/>
                <a:cs typeface="Arial Narrow"/>
              </a:rPr>
              <a:t>1.4%</a:t>
            </a:r>
            <a:endParaRPr lang="en-US" sz="1400" dirty="0">
              <a:solidFill>
                <a:srgbClr val="FFC950"/>
              </a:solidFill>
              <a:latin typeface="Arial Narrow"/>
              <a:cs typeface="Arial Narrow"/>
            </a:endParaRPr>
          </a:p>
        </p:txBody>
      </p:sp>
      <p:sp>
        <p:nvSpPr>
          <p:cNvPr id="46" name="Rectangle 45"/>
          <p:cNvSpPr/>
          <p:nvPr/>
        </p:nvSpPr>
        <p:spPr bwMode="auto">
          <a:xfrm>
            <a:off x="7100436" y="3680689"/>
            <a:ext cx="1474252" cy="561146"/>
          </a:xfrm>
          <a:prstGeom prst="rect">
            <a:avLst/>
          </a:prstGeom>
          <a:solidFill>
            <a:srgbClr val="00009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p:txBody>
      </p:sp>
      <p:cxnSp>
        <p:nvCxnSpPr>
          <p:cNvPr id="47" name="Straight Connector 46"/>
          <p:cNvCxnSpPr/>
          <p:nvPr/>
        </p:nvCxnSpPr>
        <p:spPr bwMode="auto">
          <a:xfrm flipH="1">
            <a:off x="7166625" y="3853063"/>
            <a:ext cx="273394" cy="0"/>
          </a:xfrm>
          <a:prstGeom prst="line">
            <a:avLst/>
          </a:prstGeom>
          <a:solidFill>
            <a:schemeClr val="accent1"/>
          </a:solidFill>
          <a:ln w="38100" cap="flat" cmpd="sng" algn="ctr">
            <a:solidFill>
              <a:srgbClr val="D1D1F0"/>
            </a:solidFill>
            <a:prstDash val="solid"/>
            <a:round/>
            <a:headEnd type="none" w="med" len="med"/>
            <a:tailEnd type="none" w="med" len="med"/>
          </a:ln>
          <a:effectLst/>
        </p:spPr>
      </p:cxnSp>
      <p:cxnSp>
        <p:nvCxnSpPr>
          <p:cNvPr id="48" name="Straight Connector 47"/>
          <p:cNvCxnSpPr/>
          <p:nvPr/>
        </p:nvCxnSpPr>
        <p:spPr bwMode="auto">
          <a:xfrm flipH="1">
            <a:off x="7166625" y="4075484"/>
            <a:ext cx="273394" cy="0"/>
          </a:xfrm>
          <a:prstGeom prst="line">
            <a:avLst/>
          </a:prstGeom>
          <a:solidFill>
            <a:schemeClr val="accent1"/>
          </a:solidFill>
          <a:ln w="38100" cap="flat" cmpd="sng" algn="ctr">
            <a:solidFill>
              <a:srgbClr val="FF6600"/>
            </a:solidFill>
            <a:prstDash val="solid"/>
            <a:round/>
            <a:headEnd type="none" w="med" len="med"/>
            <a:tailEnd type="none" w="med" len="med"/>
          </a:ln>
          <a:effectLst/>
        </p:spPr>
      </p:cxnSp>
      <p:sp>
        <p:nvSpPr>
          <p:cNvPr id="49" name="TextBox 48"/>
          <p:cNvSpPr txBox="1"/>
          <p:nvPr/>
        </p:nvSpPr>
        <p:spPr>
          <a:xfrm>
            <a:off x="7435494" y="3701654"/>
            <a:ext cx="1214583" cy="499228"/>
          </a:xfrm>
          <a:prstGeom prst="rect">
            <a:avLst/>
          </a:prstGeom>
          <a:noFill/>
        </p:spPr>
        <p:txBody>
          <a:bodyPr wrap="square" lIns="68451" tIns="34226" rIns="68451" bIns="34226" rtlCol="0">
            <a:spAutoFit/>
          </a:bodyPr>
          <a:lstStyle/>
          <a:p>
            <a:pPr>
              <a:spcAft>
                <a:spcPts val="200"/>
              </a:spcAft>
            </a:pPr>
            <a:r>
              <a:rPr lang="en-US" sz="1400" dirty="0">
                <a:solidFill>
                  <a:srgbClr val="FFFFFF"/>
                </a:solidFill>
                <a:latin typeface="Arial Narrow"/>
                <a:cs typeface="Arial Narrow"/>
              </a:rPr>
              <a:t>Placebo</a:t>
            </a:r>
          </a:p>
          <a:p>
            <a:pPr>
              <a:spcAft>
                <a:spcPts val="200"/>
              </a:spcAft>
            </a:pPr>
            <a:r>
              <a:rPr lang="en-US" sz="1400" dirty="0">
                <a:solidFill>
                  <a:srgbClr val="FFFFFF"/>
                </a:solidFill>
                <a:latin typeface="Arial Narrow"/>
                <a:cs typeface="Arial Narrow"/>
              </a:rPr>
              <a:t>Bempedoic Acid</a:t>
            </a:r>
          </a:p>
        </p:txBody>
      </p:sp>
      <p:sp>
        <p:nvSpPr>
          <p:cNvPr id="54" name="TextBox 53"/>
          <p:cNvSpPr txBox="1"/>
          <p:nvPr/>
        </p:nvSpPr>
        <p:spPr>
          <a:xfrm>
            <a:off x="311319" y="603607"/>
            <a:ext cx="4449614" cy="346119"/>
          </a:xfrm>
          <a:prstGeom prst="rect">
            <a:avLst/>
          </a:prstGeom>
          <a:noFill/>
          <a:effectLst>
            <a:outerShdw blurRad="50800" dist="38100" dir="2700000">
              <a:srgbClr val="000000">
                <a:alpha val="43000"/>
              </a:srgbClr>
            </a:outerShdw>
          </a:effectLst>
        </p:spPr>
        <p:txBody>
          <a:bodyPr wrap="square" lIns="68451" tIns="34226" rIns="68451" bIns="34226">
            <a:prstTxWarp prst="textNoShape">
              <a:avLst/>
            </a:prstTxWarp>
            <a:spAutoFit/>
          </a:bodyPr>
          <a:lstStyle/>
          <a:p>
            <a:pPr algn="ctr" eaLnBrk="0" hangingPunct="0">
              <a:defRPr/>
            </a:pPr>
            <a:r>
              <a:rPr lang="en-US" sz="1800" dirty="0">
                <a:solidFill>
                  <a:srgbClr val="FFFFFF"/>
                </a:solidFill>
                <a:latin typeface="Arial" pitchFamily="-111" charset="0"/>
                <a:ea typeface="Arial" pitchFamily="-111" charset="0"/>
                <a:cs typeface="Arial" pitchFamily="-111" charset="0"/>
              </a:rPr>
              <a:t>Fatal and Nonfatal MI</a:t>
            </a:r>
          </a:p>
        </p:txBody>
      </p:sp>
      <p:pic>
        <p:nvPicPr>
          <p:cNvPr id="4" name="Picture 3" descr="Chart, line chart&#10;&#10;Description automatically generated">
            <a:extLst>
              <a:ext uri="{FF2B5EF4-FFF2-40B4-BE49-F238E27FC236}">
                <a16:creationId xmlns:a16="http://schemas.microsoft.com/office/drawing/2014/main" id="{CCD6ED17-AA77-32DF-EB1B-7CBB519C9390}"/>
              </a:ext>
            </a:extLst>
          </p:cNvPr>
          <p:cNvPicPr>
            <a:picLocks/>
          </p:cNvPicPr>
          <p:nvPr/>
        </p:nvPicPr>
        <p:blipFill>
          <a:blip r:embed="rId4"/>
          <a:stretch>
            <a:fillRect/>
          </a:stretch>
        </p:blipFill>
        <p:spPr>
          <a:xfrm>
            <a:off x="256339" y="915829"/>
            <a:ext cx="4065323" cy="3689730"/>
          </a:xfrm>
          <a:prstGeom prst="rect">
            <a:avLst/>
          </a:prstGeom>
        </p:spPr>
      </p:pic>
      <p:sp>
        <p:nvSpPr>
          <p:cNvPr id="53" name="TextBox 52"/>
          <p:cNvSpPr txBox="1"/>
          <p:nvPr/>
        </p:nvSpPr>
        <p:spPr>
          <a:xfrm rot="16200000">
            <a:off x="-1268468" y="2667201"/>
            <a:ext cx="3123993" cy="270257"/>
          </a:xfrm>
          <a:prstGeom prst="rect">
            <a:avLst/>
          </a:prstGeom>
          <a:noFill/>
        </p:spPr>
        <p:txBody>
          <a:bodyPr wrap="square" lIns="68451" tIns="34226" rIns="68451" bIns="34226" rtlCol="0">
            <a:spAutoFit/>
          </a:bodyPr>
          <a:lstStyle/>
          <a:p>
            <a:pPr algn="ctr"/>
            <a:r>
              <a:rPr lang="en-US" sz="1400">
                <a:solidFill>
                  <a:srgbClr val="FFFFFF"/>
                </a:solidFill>
              </a:rPr>
              <a:t>Patients with an Event (%)</a:t>
            </a:r>
          </a:p>
        </p:txBody>
      </p:sp>
      <p:sp>
        <p:nvSpPr>
          <p:cNvPr id="55" name="TextBox 54"/>
          <p:cNvSpPr txBox="1"/>
          <p:nvPr/>
        </p:nvSpPr>
        <p:spPr>
          <a:xfrm>
            <a:off x="939182" y="4529018"/>
            <a:ext cx="3192164" cy="262950"/>
          </a:xfrm>
          <a:prstGeom prst="rect">
            <a:avLst/>
          </a:prstGeom>
          <a:noFill/>
        </p:spPr>
        <p:txBody>
          <a:bodyPr wrap="square" lIns="68451" tIns="34226" rIns="68451" bIns="34226" rtlCol="0">
            <a:spAutoFit/>
          </a:bodyPr>
          <a:lstStyle/>
          <a:p>
            <a:pPr algn="ctr"/>
            <a:r>
              <a:rPr lang="en-US" sz="1350" dirty="0">
                <a:solidFill>
                  <a:srgbClr val="FFFFFF"/>
                </a:solidFill>
              </a:rPr>
              <a:t>Months Since Randomization</a:t>
            </a:r>
          </a:p>
        </p:txBody>
      </p:sp>
      <p:sp>
        <p:nvSpPr>
          <p:cNvPr id="56" name="TextBox 55"/>
          <p:cNvSpPr txBox="1"/>
          <p:nvPr/>
        </p:nvSpPr>
        <p:spPr>
          <a:xfrm>
            <a:off x="830166" y="1143601"/>
            <a:ext cx="2828416" cy="869478"/>
          </a:xfrm>
          <a:prstGeom prst="rect">
            <a:avLst/>
          </a:prstGeom>
          <a:noFill/>
        </p:spPr>
        <p:txBody>
          <a:bodyPr wrap="square" lIns="68451" tIns="34226" rIns="68451" bIns="34226" rtlCol="0">
            <a:spAutoFit/>
          </a:bodyPr>
          <a:lstStyle/>
          <a:p>
            <a:pPr>
              <a:spcAft>
                <a:spcPts val="0"/>
              </a:spcAft>
            </a:pPr>
            <a:r>
              <a:rPr lang="en-US" sz="1800" dirty="0">
                <a:solidFill>
                  <a:srgbClr val="FFC94F"/>
                </a:solidFill>
                <a:latin typeface="Arial Narrow"/>
                <a:cs typeface="Arial Narrow"/>
              </a:rPr>
              <a:t>HR 0.77 </a:t>
            </a:r>
            <a:r>
              <a:rPr lang="en-US" sz="1800" dirty="0">
                <a:solidFill>
                  <a:srgbClr val="FFFFFF"/>
                </a:solidFill>
                <a:latin typeface="Arial Narrow"/>
                <a:cs typeface="Arial Narrow"/>
              </a:rPr>
              <a:t>(95% CI 0.66-0.91) </a:t>
            </a:r>
          </a:p>
          <a:p>
            <a:pPr>
              <a:spcAft>
                <a:spcPts val="600"/>
              </a:spcAft>
            </a:pPr>
            <a:r>
              <a:rPr lang="en-US" sz="1800" i="1" dirty="0">
                <a:solidFill>
                  <a:srgbClr val="FFFFFF"/>
                </a:solidFill>
                <a:latin typeface="Arial Narrow"/>
                <a:cs typeface="Arial Narrow"/>
              </a:rPr>
              <a:t>P</a:t>
            </a:r>
            <a:r>
              <a:rPr lang="en-US" sz="1800" dirty="0">
                <a:solidFill>
                  <a:srgbClr val="FFFFFF"/>
                </a:solidFill>
                <a:latin typeface="Arial Narrow"/>
                <a:cs typeface="Arial Narrow"/>
              </a:rPr>
              <a:t>=0.002</a:t>
            </a:r>
          </a:p>
          <a:p>
            <a:pPr>
              <a:spcAft>
                <a:spcPts val="0"/>
              </a:spcAft>
            </a:pPr>
            <a:r>
              <a:rPr lang="en-US" sz="1400" dirty="0">
                <a:solidFill>
                  <a:srgbClr val="FFFFFF"/>
                </a:solidFill>
                <a:latin typeface="Arial Narrow"/>
                <a:cs typeface="Arial Narrow"/>
              </a:rPr>
              <a:t>Absolute risk reduction 1.1%</a:t>
            </a:r>
            <a:endParaRPr lang="en-US" sz="1400" dirty="0">
              <a:solidFill>
                <a:srgbClr val="FFC950"/>
              </a:solidFill>
              <a:latin typeface="Arial Narrow"/>
              <a:cs typeface="Arial Narrow"/>
            </a:endParaRPr>
          </a:p>
        </p:txBody>
      </p:sp>
      <p:sp>
        <p:nvSpPr>
          <p:cNvPr id="57" name="Rectangle 56"/>
          <p:cNvSpPr/>
          <p:nvPr/>
        </p:nvSpPr>
        <p:spPr bwMode="auto">
          <a:xfrm>
            <a:off x="2638939" y="3680689"/>
            <a:ext cx="1474252" cy="561146"/>
          </a:xfrm>
          <a:prstGeom prst="rect">
            <a:avLst/>
          </a:prstGeom>
          <a:solidFill>
            <a:srgbClr val="00009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p:txBody>
      </p:sp>
      <p:cxnSp>
        <p:nvCxnSpPr>
          <p:cNvPr id="58" name="Straight Connector 57"/>
          <p:cNvCxnSpPr/>
          <p:nvPr/>
        </p:nvCxnSpPr>
        <p:spPr bwMode="auto">
          <a:xfrm flipH="1">
            <a:off x="2705128" y="3853063"/>
            <a:ext cx="273394" cy="0"/>
          </a:xfrm>
          <a:prstGeom prst="line">
            <a:avLst/>
          </a:prstGeom>
          <a:solidFill>
            <a:schemeClr val="accent1"/>
          </a:solidFill>
          <a:ln w="38100" cap="flat" cmpd="sng" algn="ctr">
            <a:solidFill>
              <a:srgbClr val="D1D1F0"/>
            </a:solidFill>
            <a:prstDash val="solid"/>
            <a:round/>
            <a:headEnd type="none" w="med" len="med"/>
            <a:tailEnd type="none" w="med" len="med"/>
          </a:ln>
          <a:effectLst/>
        </p:spPr>
      </p:cxnSp>
      <p:cxnSp>
        <p:nvCxnSpPr>
          <p:cNvPr id="59" name="Straight Connector 58"/>
          <p:cNvCxnSpPr/>
          <p:nvPr/>
        </p:nvCxnSpPr>
        <p:spPr bwMode="auto">
          <a:xfrm flipH="1">
            <a:off x="2705128" y="4075484"/>
            <a:ext cx="273394" cy="0"/>
          </a:xfrm>
          <a:prstGeom prst="line">
            <a:avLst/>
          </a:prstGeom>
          <a:solidFill>
            <a:schemeClr val="accent1"/>
          </a:solidFill>
          <a:ln w="38100" cap="flat" cmpd="sng" algn="ctr">
            <a:solidFill>
              <a:srgbClr val="FF6600"/>
            </a:solidFill>
            <a:prstDash val="solid"/>
            <a:round/>
            <a:headEnd type="none" w="med" len="med"/>
            <a:tailEnd type="none" w="med" len="med"/>
          </a:ln>
          <a:effectLst/>
        </p:spPr>
      </p:cxnSp>
      <p:sp>
        <p:nvSpPr>
          <p:cNvPr id="60" name="TextBox 59"/>
          <p:cNvSpPr txBox="1"/>
          <p:nvPr/>
        </p:nvSpPr>
        <p:spPr>
          <a:xfrm>
            <a:off x="2973997" y="3701654"/>
            <a:ext cx="1214583" cy="499228"/>
          </a:xfrm>
          <a:prstGeom prst="rect">
            <a:avLst/>
          </a:prstGeom>
          <a:noFill/>
        </p:spPr>
        <p:txBody>
          <a:bodyPr wrap="square" lIns="68451" tIns="34226" rIns="68451" bIns="34226" rtlCol="0">
            <a:spAutoFit/>
          </a:bodyPr>
          <a:lstStyle/>
          <a:p>
            <a:pPr>
              <a:spcAft>
                <a:spcPts val="200"/>
              </a:spcAft>
            </a:pPr>
            <a:r>
              <a:rPr lang="en-US" sz="1400" dirty="0">
                <a:solidFill>
                  <a:srgbClr val="FFFFFF"/>
                </a:solidFill>
                <a:latin typeface="Arial Narrow"/>
                <a:cs typeface="Arial Narrow"/>
              </a:rPr>
              <a:t>Placebo</a:t>
            </a:r>
          </a:p>
          <a:p>
            <a:pPr>
              <a:spcAft>
                <a:spcPts val="200"/>
              </a:spcAft>
            </a:pPr>
            <a:r>
              <a:rPr lang="en-US" sz="1400" dirty="0">
                <a:solidFill>
                  <a:srgbClr val="FFFFFF"/>
                </a:solidFill>
                <a:latin typeface="Arial Narrow"/>
                <a:cs typeface="Arial Narrow"/>
              </a:rPr>
              <a:t>Bempedoic Acid</a:t>
            </a:r>
          </a:p>
        </p:txBody>
      </p:sp>
      <p:sp>
        <p:nvSpPr>
          <p:cNvPr id="5" name="Title 4">
            <a:extLst>
              <a:ext uri="{FF2B5EF4-FFF2-40B4-BE49-F238E27FC236}">
                <a16:creationId xmlns:a16="http://schemas.microsoft.com/office/drawing/2014/main" id="{829AD2EC-DDCA-8DC0-F6D4-8733AFAD4313}"/>
              </a:ext>
            </a:extLst>
          </p:cNvPr>
          <p:cNvSpPr>
            <a:spLocks noGrp="1"/>
          </p:cNvSpPr>
          <p:nvPr>
            <p:ph type="title"/>
          </p:nvPr>
        </p:nvSpPr>
        <p:spPr>
          <a:xfrm>
            <a:off x="0" y="-80626"/>
            <a:ext cx="9144000" cy="857250"/>
          </a:xfrm>
        </p:spPr>
        <p:txBody>
          <a:bodyPr/>
          <a:lstStyle/>
          <a:p>
            <a:r>
              <a:rPr lang="en-US" sz="2400" dirty="0">
                <a:effectLst/>
              </a:rPr>
              <a:t>Key Secondary End Point: MI and Coronary Revascularization</a:t>
            </a:r>
            <a:endParaRPr lang="en-US" sz="2400" dirty="0"/>
          </a:p>
        </p:txBody>
      </p:sp>
      <p:pic>
        <p:nvPicPr>
          <p:cNvPr id="9" name="Picture 8" descr="Text&#10;&#10;Description automatically generated">
            <a:extLst>
              <a:ext uri="{FF2B5EF4-FFF2-40B4-BE49-F238E27FC236}">
                <a16:creationId xmlns:a16="http://schemas.microsoft.com/office/drawing/2014/main" id="{DAF83CE1-F9BD-2263-41A2-88B8A426DE69}"/>
              </a:ext>
            </a:extLst>
          </p:cNvPr>
          <p:cNvPicPr>
            <a:picLocks noChangeAspect="1"/>
          </p:cNvPicPr>
          <p:nvPr/>
        </p:nvPicPr>
        <p:blipFill>
          <a:blip r:embed="rId5"/>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21377442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1512"/>
            <a:ext cx="9144000" cy="596901"/>
          </a:xfrm>
        </p:spPr>
        <p:txBody>
          <a:bodyPr/>
          <a:lstStyle/>
          <a:p>
            <a:r>
              <a:rPr lang="en-US" sz="2400" dirty="0">
                <a:effectLst>
                  <a:outerShdw sx="1000" sy="1000" algn="ctr" rotWithShape="0">
                    <a:schemeClr val="bg1"/>
                  </a:outerShdw>
                </a:effectLst>
              </a:rPr>
              <a:t>Investigator-Reported Adverse Effects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3869535"/>
              </p:ext>
            </p:extLst>
          </p:nvPr>
        </p:nvGraphicFramePr>
        <p:xfrm>
          <a:off x="188650" y="707326"/>
          <a:ext cx="8763000" cy="3980917"/>
        </p:xfrm>
        <a:graphic>
          <a:graphicData uri="http://schemas.openxmlformats.org/drawingml/2006/table">
            <a:tbl>
              <a:tblPr firstRow="1" bandRow="1">
                <a:tableStyleId>{5C22544A-7EE6-4342-B048-85BDC9FD1C3A}</a:tableStyleId>
              </a:tblPr>
              <a:tblGrid>
                <a:gridCol w="5108794">
                  <a:extLst>
                    <a:ext uri="{9D8B030D-6E8A-4147-A177-3AD203B41FA5}">
                      <a16:colId xmlns:a16="http://schemas.microsoft.com/office/drawing/2014/main" val="20000"/>
                    </a:ext>
                  </a:extLst>
                </a:gridCol>
                <a:gridCol w="1898057">
                  <a:extLst>
                    <a:ext uri="{9D8B030D-6E8A-4147-A177-3AD203B41FA5}">
                      <a16:colId xmlns:a16="http://schemas.microsoft.com/office/drawing/2014/main" val="20001"/>
                    </a:ext>
                  </a:extLst>
                </a:gridCol>
                <a:gridCol w="1756149">
                  <a:extLst>
                    <a:ext uri="{9D8B030D-6E8A-4147-A177-3AD203B41FA5}">
                      <a16:colId xmlns:a16="http://schemas.microsoft.com/office/drawing/2014/main" val="20002"/>
                    </a:ext>
                  </a:extLst>
                </a:gridCol>
              </a:tblGrid>
              <a:tr h="651342">
                <a:tc>
                  <a:txBody>
                    <a:bodyPr/>
                    <a:lstStyle/>
                    <a:p>
                      <a:pPr algn="ctr"/>
                      <a:r>
                        <a:rPr lang="en-US" sz="1600" b="0">
                          <a:solidFill>
                            <a:srgbClr val="FFFFFF"/>
                          </a:solidFill>
                          <a:latin typeface="+mn-lt"/>
                          <a:cs typeface="Arial Narrow"/>
                        </a:rPr>
                        <a:t>Characteristic</a:t>
                      </a:r>
                    </a:p>
                  </a:txBody>
                  <a:tcPr marL="68580" marR="68580" marT="34290" marB="34290" anchor="ctr">
                    <a:lnR w="12700" cap="flat" cmpd="sng" algn="ctr">
                      <a:solidFill>
                        <a:srgbClr val="FFFFFF"/>
                      </a:solidFill>
                      <a:prstDash val="solid"/>
                      <a:round/>
                      <a:headEnd type="none" w="med" len="med"/>
                      <a:tailEnd type="none" w="med" len="med"/>
                    </a:lnR>
                    <a:lnB w="19050" cap="flat" cmpd="sng" algn="ctr">
                      <a:solidFill>
                        <a:srgbClr val="FFFFFF"/>
                      </a:solidFill>
                      <a:prstDash val="solid"/>
                      <a:round/>
                      <a:headEnd type="none" w="med" len="med"/>
                      <a:tailEnd type="none" w="med" len="med"/>
                    </a:lnB>
                    <a:solidFill>
                      <a:srgbClr val="000064"/>
                    </a:solidFill>
                  </a:tcPr>
                </a:tc>
                <a:tc>
                  <a:txBody>
                    <a:bodyPr/>
                    <a:lstStyle/>
                    <a:p>
                      <a:pPr algn="ctr">
                        <a:lnSpc>
                          <a:spcPct val="120000"/>
                        </a:lnSpc>
                      </a:pPr>
                      <a:r>
                        <a:rPr lang="en-US" sz="1600" b="0" dirty="0">
                          <a:solidFill>
                            <a:srgbClr val="FFFFFF"/>
                          </a:solidFill>
                          <a:latin typeface="+mn-lt"/>
                          <a:cs typeface="Arial Narrow"/>
                        </a:rPr>
                        <a:t>Bempedoic Acid</a:t>
                      </a:r>
                    </a:p>
                    <a:p>
                      <a:pPr algn="ctr">
                        <a:lnSpc>
                          <a:spcPct val="120000"/>
                        </a:lnSpc>
                      </a:pPr>
                      <a:r>
                        <a:rPr lang="en-US" sz="1600" b="0" dirty="0">
                          <a:solidFill>
                            <a:srgbClr val="FFFFFF"/>
                          </a:solidFill>
                          <a:latin typeface="+mn-lt"/>
                          <a:cs typeface="Arial Narrow"/>
                        </a:rPr>
                        <a:t>N=7001</a:t>
                      </a:r>
                    </a:p>
                  </a:txBody>
                  <a:tcPr marL="68580" marR="68580" marT="34290" marB="34290" anchor="ctr">
                    <a:lnL w="12700" cap="flat" cmpd="sng" algn="ctr">
                      <a:solidFill>
                        <a:srgbClr val="FFFFFF"/>
                      </a:solidFill>
                      <a:prstDash val="solid"/>
                      <a:round/>
                      <a:headEnd type="none" w="med" len="med"/>
                      <a:tailEnd type="none" w="med" len="med"/>
                    </a:lnL>
                    <a:lnB w="19050" cap="flat" cmpd="sng" algn="ctr">
                      <a:solidFill>
                        <a:srgbClr val="FFFFFF"/>
                      </a:solidFill>
                      <a:prstDash val="solid"/>
                      <a:round/>
                      <a:headEnd type="none" w="med" len="med"/>
                      <a:tailEnd type="none" w="med" len="med"/>
                    </a:lnB>
                    <a:solidFill>
                      <a:srgbClr val="000064"/>
                    </a:solidFill>
                  </a:tcPr>
                </a:tc>
                <a:tc>
                  <a:txBody>
                    <a:bodyPr/>
                    <a:lstStyle/>
                    <a:p>
                      <a:pPr marL="0" indent="0" algn="ctr">
                        <a:lnSpc>
                          <a:spcPct val="120000"/>
                        </a:lnSpc>
                      </a:pPr>
                      <a:r>
                        <a:rPr lang="en-US" sz="1600" b="0" dirty="0">
                          <a:solidFill>
                            <a:srgbClr val="FFFFFF"/>
                          </a:solidFill>
                          <a:latin typeface="+mn-lt"/>
                          <a:cs typeface="Arial Narrow"/>
                        </a:rPr>
                        <a:t>Placebo </a:t>
                      </a:r>
                    </a:p>
                    <a:p>
                      <a:pPr marL="0" indent="0" algn="ctr">
                        <a:lnSpc>
                          <a:spcPct val="120000"/>
                        </a:lnSpc>
                      </a:pPr>
                      <a:r>
                        <a:rPr lang="en-US" sz="1600" b="0" dirty="0">
                          <a:solidFill>
                            <a:srgbClr val="FFFFFF"/>
                          </a:solidFill>
                          <a:latin typeface="+mn-lt"/>
                          <a:cs typeface="Arial Narrow"/>
                        </a:rPr>
                        <a:t>N=6964</a:t>
                      </a:r>
                    </a:p>
                  </a:txBody>
                  <a:tcPr marL="68580" marR="68580" marT="34290" marB="34290" anchor="ctr">
                    <a:lnB w="19050" cap="flat" cmpd="sng" algn="ctr">
                      <a:solidFill>
                        <a:srgbClr val="FFFFFF"/>
                      </a:solidFill>
                      <a:prstDash val="solid"/>
                      <a:round/>
                      <a:headEnd type="none" w="med" len="med"/>
                      <a:tailEnd type="none" w="med" len="med"/>
                    </a:lnB>
                    <a:solidFill>
                      <a:srgbClr val="000064"/>
                    </a:solidFill>
                  </a:tcPr>
                </a:tc>
                <a:extLst>
                  <a:ext uri="{0D108BD9-81ED-4DB2-BD59-A6C34878D82A}">
                    <a16:rowId xmlns:a16="http://schemas.microsoft.com/office/drawing/2014/main" val="10000"/>
                  </a:ext>
                </a:extLst>
              </a:tr>
              <a:tr h="365446">
                <a:tc>
                  <a:txBody>
                    <a:bodyPr/>
                    <a:lstStyle/>
                    <a:p>
                      <a:r>
                        <a:rPr lang="en-US" sz="1600" dirty="0">
                          <a:solidFill>
                            <a:srgbClr val="FFFFFF"/>
                          </a:solidFill>
                        </a:rPr>
                        <a:t>Serious Treatment Emergent Adverse event</a:t>
                      </a:r>
                    </a:p>
                  </a:txBody>
                  <a:tcPr marL="68580" marR="68580" marT="34290" marB="34290" anchor="ctr">
                    <a:lnT w="19050" cap="flat" cmpd="sng" algn="ctr">
                      <a:solidFill>
                        <a:srgbClr val="FFFFFF"/>
                      </a:solidFill>
                      <a:prstDash val="solid"/>
                      <a:round/>
                      <a:headEnd type="none" w="med" len="med"/>
                      <a:tailEnd type="none" w="med" len="med"/>
                    </a:lnT>
                    <a:solidFill>
                      <a:srgbClr val="0000B4"/>
                    </a:solidFill>
                  </a:tcPr>
                </a:tc>
                <a:tc>
                  <a:txBody>
                    <a:bodyPr/>
                    <a:lstStyle/>
                    <a:p>
                      <a:pPr marL="0" marR="0" algn="ctr">
                        <a:spcBef>
                          <a:spcPts val="0"/>
                        </a:spcBef>
                        <a:spcAft>
                          <a:spcPts val="0"/>
                        </a:spcAft>
                      </a:pPr>
                      <a:r>
                        <a:rPr lang="en-US" sz="1600">
                          <a:solidFill>
                            <a:srgbClr val="FFFFFF"/>
                          </a:solidFill>
                          <a:effectLst/>
                          <a:latin typeface="+mn-lt"/>
                          <a:ea typeface="Cambria"/>
                          <a:cs typeface="Arial"/>
                        </a:rPr>
                        <a:t>25.2%</a:t>
                      </a:r>
                      <a:endParaRPr lang="en-US" sz="1600">
                        <a:solidFill>
                          <a:srgbClr val="FFFFFF"/>
                        </a:solidFill>
                        <a:effectLst/>
                        <a:latin typeface="+mn-lt"/>
                        <a:ea typeface="ＭＳ 明朝"/>
                        <a:cs typeface="Times New Roman"/>
                      </a:endParaRPr>
                    </a:p>
                  </a:txBody>
                  <a:tcPr marL="34290" marR="34290" marT="0" marB="0" anchor="ctr">
                    <a:lnT w="19050" cap="flat" cmpd="sng" algn="ctr">
                      <a:solidFill>
                        <a:srgbClr val="FFFFFF"/>
                      </a:solidFill>
                      <a:prstDash val="solid"/>
                      <a:round/>
                      <a:headEnd type="none" w="med" len="med"/>
                      <a:tailEnd type="none" w="med" len="med"/>
                    </a:lnT>
                    <a:solidFill>
                      <a:srgbClr val="0000B4"/>
                    </a:solidFill>
                  </a:tcPr>
                </a:tc>
                <a:tc>
                  <a:txBody>
                    <a:bodyPr/>
                    <a:lstStyle/>
                    <a:p>
                      <a:pPr marL="0" marR="0" algn="ctr">
                        <a:spcBef>
                          <a:spcPts val="0"/>
                        </a:spcBef>
                        <a:spcAft>
                          <a:spcPts val="0"/>
                        </a:spcAft>
                      </a:pPr>
                      <a:r>
                        <a:rPr lang="en-US" sz="1600" dirty="0">
                          <a:solidFill>
                            <a:schemeClr val="bg1"/>
                          </a:solidFill>
                          <a:effectLst/>
                          <a:latin typeface="+mn-lt"/>
                          <a:ea typeface="Cambria"/>
                          <a:cs typeface="Arial"/>
                        </a:rPr>
                        <a:t>24.9%</a:t>
                      </a:r>
                      <a:endParaRPr lang="en-US" sz="1600" dirty="0">
                        <a:solidFill>
                          <a:schemeClr val="bg1"/>
                        </a:solidFill>
                        <a:effectLst/>
                        <a:latin typeface="+mn-lt"/>
                        <a:ea typeface="ＭＳ 明朝"/>
                        <a:cs typeface="Times New Roman"/>
                      </a:endParaRPr>
                    </a:p>
                  </a:txBody>
                  <a:tcPr marL="34290" marR="34290" marT="0" marB="0" anchor="ctr">
                    <a:lnT w="19050" cap="flat" cmpd="sng" algn="ctr">
                      <a:solidFill>
                        <a:srgbClr val="FFFFFF"/>
                      </a:solidFill>
                      <a:prstDash val="solid"/>
                      <a:round/>
                      <a:headEnd type="none" w="med" len="med"/>
                      <a:tailEnd type="none" w="med" len="med"/>
                    </a:lnT>
                    <a:solidFill>
                      <a:srgbClr val="0000B4"/>
                    </a:solidFill>
                  </a:tcPr>
                </a:tc>
                <a:extLst>
                  <a:ext uri="{0D108BD9-81ED-4DB2-BD59-A6C34878D82A}">
                    <a16:rowId xmlns:a16="http://schemas.microsoft.com/office/drawing/2014/main" val="10001"/>
                  </a:ext>
                </a:extLst>
              </a:tr>
              <a:tr h="365446">
                <a:tc>
                  <a:txBody>
                    <a:bodyPr/>
                    <a:lstStyle/>
                    <a:p>
                      <a:r>
                        <a:rPr lang="en-US" sz="1600">
                          <a:solidFill>
                            <a:srgbClr val="FFFFFF"/>
                          </a:solidFill>
                        </a:rPr>
                        <a:t>Adverse event leading to drug discontinuation </a:t>
                      </a:r>
                    </a:p>
                  </a:txBody>
                  <a:tcPr marL="68580" marR="68580" marT="34290" marB="34290" anchor="ctr">
                    <a:solidFill>
                      <a:srgbClr val="000090"/>
                    </a:solidFill>
                  </a:tcPr>
                </a:tc>
                <a:tc>
                  <a:txBody>
                    <a:bodyPr/>
                    <a:lstStyle/>
                    <a:p>
                      <a:pPr marL="0" marR="0" algn="ctr">
                        <a:spcBef>
                          <a:spcPts val="0"/>
                        </a:spcBef>
                        <a:spcAft>
                          <a:spcPts val="0"/>
                        </a:spcAft>
                      </a:pPr>
                      <a:r>
                        <a:rPr lang="en-US" sz="1600">
                          <a:solidFill>
                            <a:srgbClr val="FFFFFF"/>
                          </a:solidFill>
                          <a:effectLst/>
                          <a:latin typeface="+mn-lt"/>
                          <a:ea typeface="Cambria"/>
                          <a:cs typeface="Arial"/>
                        </a:rPr>
                        <a:t>10.8%</a:t>
                      </a:r>
                      <a:endParaRPr lang="en-US" sz="1600">
                        <a:solidFill>
                          <a:srgbClr val="FFFFFF"/>
                        </a:solidFill>
                        <a:effectLst/>
                        <a:latin typeface="+mn-lt"/>
                        <a:ea typeface="ＭＳ 明朝"/>
                        <a:cs typeface="Times New Roman"/>
                      </a:endParaRPr>
                    </a:p>
                  </a:txBody>
                  <a:tcPr marL="34290" marR="34290" marT="0" marB="0" anchor="ctr">
                    <a:solidFill>
                      <a:srgbClr val="000090"/>
                    </a:solidFill>
                  </a:tcPr>
                </a:tc>
                <a:tc>
                  <a:txBody>
                    <a:bodyPr/>
                    <a:lstStyle/>
                    <a:p>
                      <a:pPr marL="0" marR="0" algn="ctr">
                        <a:spcBef>
                          <a:spcPts val="0"/>
                        </a:spcBef>
                        <a:spcAft>
                          <a:spcPts val="0"/>
                        </a:spcAft>
                      </a:pPr>
                      <a:r>
                        <a:rPr lang="en-US" sz="1600" dirty="0">
                          <a:solidFill>
                            <a:schemeClr val="bg1"/>
                          </a:solidFill>
                          <a:effectLst/>
                          <a:latin typeface="+mn-lt"/>
                          <a:ea typeface="Cambria"/>
                          <a:cs typeface="Arial"/>
                        </a:rPr>
                        <a:t>10.4%</a:t>
                      </a:r>
                      <a:endParaRPr lang="en-US" sz="1600" dirty="0">
                        <a:solidFill>
                          <a:schemeClr val="bg1"/>
                        </a:solidFill>
                        <a:effectLst/>
                        <a:latin typeface="+mn-lt"/>
                        <a:ea typeface="ＭＳ 明朝"/>
                        <a:cs typeface="Times New Roman"/>
                      </a:endParaRPr>
                    </a:p>
                  </a:txBody>
                  <a:tcPr marL="34290" marR="34290" marT="0" marB="0" anchor="ctr">
                    <a:solidFill>
                      <a:srgbClr val="000090"/>
                    </a:solidFill>
                  </a:tcPr>
                </a:tc>
                <a:extLst>
                  <a:ext uri="{0D108BD9-81ED-4DB2-BD59-A6C34878D82A}">
                    <a16:rowId xmlns:a16="http://schemas.microsoft.com/office/drawing/2014/main" val="10002"/>
                  </a:ext>
                </a:extLst>
              </a:tr>
              <a:tr h="406007">
                <a:tc>
                  <a:txBody>
                    <a:bodyPr/>
                    <a:lstStyle/>
                    <a:p>
                      <a:pPr marL="0" marR="0" indent="0" algn="l" defTabSz="457039" rtl="0" eaLnBrk="1" fontAlgn="auto" latinLnBrk="0" hangingPunct="1">
                        <a:lnSpc>
                          <a:spcPct val="100000"/>
                        </a:lnSpc>
                        <a:spcBef>
                          <a:spcPts val="0"/>
                        </a:spcBef>
                        <a:spcAft>
                          <a:spcPts val="0"/>
                        </a:spcAft>
                        <a:buClrTx/>
                        <a:buSzTx/>
                        <a:buFontTx/>
                        <a:buNone/>
                        <a:tabLst/>
                        <a:defRPr/>
                      </a:pPr>
                      <a:r>
                        <a:rPr lang="en-US" sz="1600">
                          <a:solidFill>
                            <a:schemeClr val="bg1"/>
                          </a:solidFill>
                        </a:rPr>
                        <a:t>Any muscle disorder</a:t>
                      </a:r>
                    </a:p>
                  </a:txBody>
                  <a:tcPr marL="68580" marR="68580" marT="34290" marB="34290" anchor="ctr">
                    <a:solidFill>
                      <a:srgbClr val="0000B4"/>
                    </a:solidFill>
                  </a:tcPr>
                </a:tc>
                <a:tc>
                  <a:txBody>
                    <a:bodyPr/>
                    <a:lstStyle/>
                    <a:p>
                      <a:pPr algn="ctr"/>
                      <a:r>
                        <a:rPr lang="en-US" sz="1600">
                          <a:solidFill>
                            <a:schemeClr val="bg1"/>
                          </a:solidFill>
                        </a:rPr>
                        <a:t>15.0%</a:t>
                      </a:r>
                    </a:p>
                  </a:txBody>
                  <a:tcPr marL="68580" marR="68580" marT="34290" marB="34290" anchor="ctr">
                    <a:solidFill>
                      <a:srgbClr val="0000B4"/>
                    </a:solidFill>
                  </a:tcPr>
                </a:tc>
                <a:tc>
                  <a:txBody>
                    <a:bodyPr/>
                    <a:lstStyle/>
                    <a:p>
                      <a:pPr marL="0" marR="0" indent="0" algn="ctr" defTabSz="457039" rtl="0" eaLnBrk="1" fontAlgn="auto" latinLnBrk="0" hangingPunct="1">
                        <a:lnSpc>
                          <a:spcPct val="100000"/>
                        </a:lnSpc>
                        <a:spcBef>
                          <a:spcPts val="0"/>
                        </a:spcBef>
                        <a:spcAft>
                          <a:spcPts val="0"/>
                        </a:spcAft>
                        <a:buClrTx/>
                        <a:buSzTx/>
                        <a:buFontTx/>
                        <a:buNone/>
                        <a:tabLst/>
                        <a:defRPr/>
                      </a:pPr>
                      <a:r>
                        <a:rPr lang="en-US" sz="1600" dirty="0">
                          <a:solidFill>
                            <a:schemeClr val="bg1"/>
                          </a:solidFill>
                        </a:rPr>
                        <a:t>15.4%</a:t>
                      </a:r>
                    </a:p>
                  </a:txBody>
                  <a:tcPr marL="68580" marR="68580" marT="34290" marB="34290" anchor="ctr">
                    <a:solidFill>
                      <a:srgbClr val="0000B4"/>
                    </a:solidFill>
                  </a:tcPr>
                </a:tc>
                <a:extLst>
                  <a:ext uri="{0D108BD9-81ED-4DB2-BD59-A6C34878D82A}">
                    <a16:rowId xmlns:a16="http://schemas.microsoft.com/office/drawing/2014/main" val="10003"/>
                  </a:ext>
                </a:extLst>
              </a:tr>
              <a:tr h="365446">
                <a:tc>
                  <a:txBody>
                    <a:bodyPr/>
                    <a:lstStyle/>
                    <a:p>
                      <a:r>
                        <a:rPr lang="en-US" sz="1600" b="1">
                          <a:solidFill>
                            <a:srgbClr val="FFC94F"/>
                          </a:solidFill>
                        </a:rPr>
                        <a:t>New onset diabetes</a:t>
                      </a:r>
                    </a:p>
                  </a:txBody>
                  <a:tcPr marL="68580" marR="68580" marT="34290" marB="34290" anchor="ctr">
                    <a:solidFill>
                      <a:srgbClr val="000090"/>
                    </a:solidFill>
                  </a:tcPr>
                </a:tc>
                <a:tc>
                  <a:txBody>
                    <a:bodyPr/>
                    <a:lstStyle/>
                    <a:p>
                      <a:pPr algn="ctr"/>
                      <a:r>
                        <a:rPr lang="en-US" sz="1600" b="1">
                          <a:solidFill>
                            <a:srgbClr val="FFC94F"/>
                          </a:solidFill>
                        </a:rPr>
                        <a:t>16.1%</a:t>
                      </a:r>
                    </a:p>
                  </a:txBody>
                  <a:tcPr marL="68580" marR="68580" marT="34290" marB="34290" anchor="ctr">
                    <a:solidFill>
                      <a:srgbClr val="000090"/>
                    </a:solidFill>
                  </a:tcPr>
                </a:tc>
                <a:tc>
                  <a:txBody>
                    <a:bodyPr/>
                    <a:lstStyle/>
                    <a:p>
                      <a:pPr algn="ctr"/>
                      <a:r>
                        <a:rPr lang="en-US" sz="1600" b="1" dirty="0">
                          <a:solidFill>
                            <a:srgbClr val="FFC94F"/>
                          </a:solidFill>
                        </a:rPr>
                        <a:t>17.1%</a:t>
                      </a:r>
                    </a:p>
                  </a:txBody>
                  <a:tcPr marL="68580" marR="68580" marT="34290" marB="34290" anchor="ctr">
                    <a:solidFill>
                      <a:srgbClr val="000090"/>
                    </a:solidFill>
                  </a:tcPr>
                </a:tc>
                <a:extLst>
                  <a:ext uri="{0D108BD9-81ED-4DB2-BD59-A6C34878D82A}">
                    <a16:rowId xmlns:a16="http://schemas.microsoft.com/office/drawing/2014/main" val="10004"/>
                  </a:ext>
                </a:extLst>
              </a:tr>
              <a:tr h="365446">
                <a:tc>
                  <a:txBody>
                    <a:bodyPr/>
                    <a:lstStyle/>
                    <a:p>
                      <a:r>
                        <a:rPr lang="en-US" sz="1600">
                          <a:solidFill>
                            <a:srgbClr val="FFFFFF"/>
                          </a:solidFill>
                        </a:rPr>
                        <a:t>Elevated hepatic enzymes</a:t>
                      </a:r>
                    </a:p>
                  </a:txBody>
                  <a:tcPr marL="68580" marR="68580" marT="34290" marB="34290" anchor="ctr">
                    <a:solidFill>
                      <a:srgbClr val="0000B4"/>
                    </a:solidFill>
                  </a:tcPr>
                </a:tc>
                <a:tc>
                  <a:txBody>
                    <a:bodyPr/>
                    <a:lstStyle/>
                    <a:p>
                      <a:pPr algn="ctr"/>
                      <a:r>
                        <a:rPr lang="en-US" sz="1600">
                          <a:solidFill>
                            <a:srgbClr val="FFFFFF"/>
                          </a:solidFill>
                        </a:rPr>
                        <a:t>4.5%</a:t>
                      </a:r>
                    </a:p>
                  </a:txBody>
                  <a:tcPr marL="68580" marR="68580" marT="34290" marB="34290" anchor="ctr">
                    <a:solidFill>
                      <a:srgbClr val="0000B4"/>
                    </a:solidFill>
                  </a:tcPr>
                </a:tc>
                <a:tc>
                  <a:txBody>
                    <a:bodyPr/>
                    <a:lstStyle/>
                    <a:p>
                      <a:pPr algn="ctr"/>
                      <a:r>
                        <a:rPr lang="en-US" sz="1600" dirty="0">
                          <a:solidFill>
                            <a:schemeClr val="bg1"/>
                          </a:solidFill>
                        </a:rPr>
                        <a:t>3.0%</a:t>
                      </a:r>
                    </a:p>
                  </a:txBody>
                  <a:tcPr marL="68580" marR="68580" marT="34290" marB="34290" anchor="ctr">
                    <a:solidFill>
                      <a:srgbClr val="0000B4"/>
                    </a:solidFill>
                  </a:tcPr>
                </a:tc>
                <a:extLst>
                  <a:ext uri="{0D108BD9-81ED-4DB2-BD59-A6C34878D82A}">
                    <a16:rowId xmlns:a16="http://schemas.microsoft.com/office/drawing/2014/main" val="10005"/>
                  </a:ext>
                </a:extLst>
              </a:tr>
              <a:tr h="365446">
                <a:tc>
                  <a:txBody>
                    <a:bodyPr/>
                    <a:lstStyle/>
                    <a:p>
                      <a:r>
                        <a:rPr lang="en-US" sz="1600" dirty="0">
                          <a:solidFill>
                            <a:srgbClr val="FFFFFF"/>
                          </a:solidFill>
                        </a:rPr>
                        <a:t>Prespecified renal events</a:t>
                      </a:r>
                    </a:p>
                  </a:txBody>
                  <a:tcPr marL="68580" marR="68580" marT="34290" marB="34290" anchor="ctr">
                    <a:solidFill>
                      <a:srgbClr val="000090"/>
                    </a:solidFill>
                  </a:tcPr>
                </a:tc>
                <a:tc>
                  <a:txBody>
                    <a:bodyPr/>
                    <a:lstStyle/>
                    <a:p>
                      <a:pPr algn="ctr"/>
                      <a:r>
                        <a:rPr lang="en-US" sz="1600" dirty="0">
                          <a:solidFill>
                            <a:srgbClr val="FFFFFF"/>
                          </a:solidFill>
                        </a:rPr>
                        <a:t>11.5%</a:t>
                      </a:r>
                    </a:p>
                  </a:txBody>
                  <a:tcPr marL="68580" marR="68580" marT="34290" marB="34290" anchor="ctr">
                    <a:solidFill>
                      <a:srgbClr val="000090"/>
                    </a:solidFill>
                  </a:tcPr>
                </a:tc>
                <a:tc>
                  <a:txBody>
                    <a:bodyPr/>
                    <a:lstStyle/>
                    <a:p>
                      <a:pPr algn="ctr"/>
                      <a:r>
                        <a:rPr lang="en-US" sz="1600" dirty="0">
                          <a:solidFill>
                            <a:schemeClr val="bg1"/>
                          </a:solidFill>
                        </a:rPr>
                        <a:t>8.6%</a:t>
                      </a:r>
                    </a:p>
                  </a:txBody>
                  <a:tcPr marL="68580" marR="68580" marT="34290" marB="34290" anchor="ctr">
                    <a:solidFill>
                      <a:srgbClr val="000090"/>
                    </a:solidFill>
                  </a:tcPr>
                </a:tc>
                <a:extLst>
                  <a:ext uri="{0D108BD9-81ED-4DB2-BD59-A6C34878D82A}">
                    <a16:rowId xmlns:a16="http://schemas.microsoft.com/office/drawing/2014/main" val="10006"/>
                  </a:ext>
                </a:extLst>
              </a:tr>
              <a:tr h="365446">
                <a:tc>
                  <a:txBody>
                    <a:bodyPr/>
                    <a:lstStyle/>
                    <a:p>
                      <a:r>
                        <a:rPr lang="en-US" sz="1600">
                          <a:solidFill>
                            <a:srgbClr val="FFFFFF"/>
                          </a:solidFill>
                        </a:rPr>
                        <a:t>Gout</a:t>
                      </a:r>
                    </a:p>
                  </a:txBody>
                  <a:tcPr marL="68580" marR="68580" marT="34290" marB="34290" anchor="ctr">
                    <a:solidFill>
                      <a:srgbClr val="0000B4"/>
                    </a:solidFill>
                  </a:tcPr>
                </a:tc>
                <a:tc>
                  <a:txBody>
                    <a:bodyPr/>
                    <a:lstStyle/>
                    <a:p>
                      <a:pPr algn="ctr"/>
                      <a:r>
                        <a:rPr lang="en-US" sz="1600">
                          <a:solidFill>
                            <a:srgbClr val="FFFFFF"/>
                          </a:solidFill>
                        </a:rPr>
                        <a:t>3.1%</a:t>
                      </a:r>
                    </a:p>
                  </a:txBody>
                  <a:tcPr marL="68580" marR="68580" marT="34290" marB="34290" anchor="ctr">
                    <a:solidFill>
                      <a:srgbClr val="0000B4"/>
                    </a:solidFill>
                  </a:tcPr>
                </a:tc>
                <a:tc>
                  <a:txBody>
                    <a:bodyPr/>
                    <a:lstStyle/>
                    <a:p>
                      <a:pPr marL="0" marR="0" indent="0" algn="ctr" defTabSz="457039" rtl="0" eaLnBrk="1" fontAlgn="auto" latinLnBrk="0" hangingPunct="1">
                        <a:lnSpc>
                          <a:spcPct val="100000"/>
                        </a:lnSpc>
                        <a:spcBef>
                          <a:spcPts val="0"/>
                        </a:spcBef>
                        <a:spcAft>
                          <a:spcPts val="0"/>
                        </a:spcAft>
                        <a:buClrTx/>
                        <a:buSzTx/>
                        <a:buFontTx/>
                        <a:buNone/>
                        <a:tabLst/>
                        <a:defRPr/>
                      </a:pPr>
                      <a:r>
                        <a:rPr lang="en-US" sz="1600" dirty="0">
                          <a:solidFill>
                            <a:schemeClr val="bg1"/>
                          </a:solidFill>
                        </a:rPr>
                        <a:t>2.1%</a:t>
                      </a:r>
                    </a:p>
                  </a:txBody>
                  <a:tcPr marL="68580" marR="68580" marT="34290" marB="34290" anchor="ctr">
                    <a:solidFill>
                      <a:srgbClr val="0000B4"/>
                    </a:solidFill>
                  </a:tcPr>
                </a:tc>
                <a:extLst>
                  <a:ext uri="{0D108BD9-81ED-4DB2-BD59-A6C34878D82A}">
                    <a16:rowId xmlns:a16="http://schemas.microsoft.com/office/drawing/2014/main" val="10008"/>
                  </a:ext>
                </a:extLst>
              </a:tr>
              <a:tr h="365446">
                <a:tc>
                  <a:txBody>
                    <a:bodyPr/>
                    <a:lstStyle/>
                    <a:p>
                      <a:r>
                        <a:rPr lang="en-US" sz="1600">
                          <a:solidFill>
                            <a:srgbClr val="FFFFFF"/>
                          </a:solidFill>
                        </a:rPr>
                        <a:t>Cholelithiasis</a:t>
                      </a:r>
                    </a:p>
                  </a:txBody>
                  <a:tcPr marL="68580" marR="68580" marT="34290" marB="34290" anchor="ctr">
                    <a:solidFill>
                      <a:srgbClr val="000090"/>
                    </a:solidFill>
                  </a:tcPr>
                </a:tc>
                <a:tc>
                  <a:txBody>
                    <a:bodyPr/>
                    <a:lstStyle/>
                    <a:p>
                      <a:pPr algn="ctr"/>
                      <a:r>
                        <a:rPr lang="en-US" sz="1600">
                          <a:solidFill>
                            <a:srgbClr val="FFFFFF"/>
                          </a:solidFill>
                        </a:rPr>
                        <a:t>2.2%</a:t>
                      </a:r>
                    </a:p>
                  </a:txBody>
                  <a:tcPr marL="68580" marR="68580" marT="34290" marB="34290" anchor="ctr">
                    <a:solidFill>
                      <a:srgbClr val="000090"/>
                    </a:solidFill>
                  </a:tcPr>
                </a:tc>
                <a:tc>
                  <a:txBody>
                    <a:bodyPr/>
                    <a:lstStyle/>
                    <a:p>
                      <a:pPr marL="0" marR="0" indent="0" algn="ctr" defTabSz="457039" rtl="0" eaLnBrk="1" fontAlgn="auto" latinLnBrk="0" hangingPunct="1">
                        <a:lnSpc>
                          <a:spcPct val="100000"/>
                        </a:lnSpc>
                        <a:spcBef>
                          <a:spcPts val="0"/>
                        </a:spcBef>
                        <a:spcAft>
                          <a:spcPts val="0"/>
                        </a:spcAft>
                        <a:buClrTx/>
                        <a:buSzTx/>
                        <a:buFontTx/>
                        <a:buNone/>
                        <a:tabLst/>
                        <a:defRPr/>
                      </a:pPr>
                      <a:r>
                        <a:rPr lang="en-US" sz="1600" dirty="0">
                          <a:solidFill>
                            <a:schemeClr val="bg1"/>
                          </a:solidFill>
                        </a:rPr>
                        <a:t>1.2%</a:t>
                      </a:r>
                    </a:p>
                  </a:txBody>
                  <a:tcPr marL="68580" marR="68580" marT="34290" marB="34290" anchor="ctr">
                    <a:solidFill>
                      <a:srgbClr val="000090"/>
                    </a:solidFill>
                  </a:tcPr>
                </a:tc>
                <a:extLst>
                  <a:ext uri="{0D108BD9-81ED-4DB2-BD59-A6C34878D82A}">
                    <a16:rowId xmlns:a16="http://schemas.microsoft.com/office/drawing/2014/main" val="4050423109"/>
                  </a:ext>
                </a:extLst>
              </a:tr>
              <a:tr h="365446">
                <a:tc>
                  <a:txBody>
                    <a:bodyPr/>
                    <a:lstStyle/>
                    <a:p>
                      <a:r>
                        <a:rPr lang="en-US" sz="1600">
                          <a:solidFill>
                            <a:schemeClr val="bg1"/>
                          </a:solidFill>
                        </a:rPr>
                        <a:t>Adjudicated tendon rupture</a:t>
                      </a:r>
                    </a:p>
                  </a:txBody>
                  <a:tcPr marL="68580" marR="68580" marT="34290" marB="34290" anchor="ctr">
                    <a:solidFill>
                      <a:srgbClr val="0000B4"/>
                    </a:solidFill>
                  </a:tcPr>
                </a:tc>
                <a:tc>
                  <a:txBody>
                    <a:bodyPr/>
                    <a:lstStyle/>
                    <a:p>
                      <a:pPr algn="ctr"/>
                      <a:r>
                        <a:rPr lang="en-US" sz="1600">
                          <a:solidFill>
                            <a:schemeClr val="bg1"/>
                          </a:solidFill>
                        </a:rPr>
                        <a:t>1.2%</a:t>
                      </a:r>
                    </a:p>
                  </a:txBody>
                  <a:tcPr marL="68580" marR="68580" marT="34290" marB="34290" anchor="ctr">
                    <a:solidFill>
                      <a:srgbClr val="0000B4"/>
                    </a:solidFill>
                  </a:tcPr>
                </a:tc>
                <a:tc>
                  <a:txBody>
                    <a:bodyPr/>
                    <a:lstStyle/>
                    <a:p>
                      <a:pPr algn="ctr"/>
                      <a:r>
                        <a:rPr lang="en-US" sz="1600" dirty="0">
                          <a:solidFill>
                            <a:schemeClr val="bg1"/>
                          </a:solidFill>
                        </a:rPr>
                        <a:t>0.9%</a:t>
                      </a:r>
                    </a:p>
                  </a:txBody>
                  <a:tcPr marL="68580" marR="68580" marT="34290" marB="34290" anchor="ctr">
                    <a:solidFill>
                      <a:srgbClr val="0000B4"/>
                    </a:solidFill>
                  </a:tcPr>
                </a:tc>
                <a:extLst>
                  <a:ext uri="{0D108BD9-81ED-4DB2-BD59-A6C34878D82A}">
                    <a16:rowId xmlns:a16="http://schemas.microsoft.com/office/drawing/2014/main" val="2401260044"/>
                  </a:ext>
                </a:extLst>
              </a:tr>
            </a:tbl>
          </a:graphicData>
        </a:graphic>
      </p:graphicFrame>
      <p:pic>
        <p:nvPicPr>
          <p:cNvPr id="3" name="Picture 2" descr="Text&#10;&#10;Description automatically generated">
            <a:extLst>
              <a:ext uri="{FF2B5EF4-FFF2-40B4-BE49-F238E27FC236}">
                <a16:creationId xmlns:a16="http://schemas.microsoft.com/office/drawing/2014/main" id="{E71BA012-4B03-35B8-2569-94E53A5DC008}"/>
              </a:ext>
            </a:extLst>
          </p:cNvPr>
          <p:cNvPicPr>
            <a:picLocks noChangeAspect="1"/>
          </p:cNvPicPr>
          <p:nvPr/>
        </p:nvPicPr>
        <p:blipFill>
          <a:blip r:embed="rId3"/>
          <a:stretch>
            <a:fillRect/>
          </a:stretch>
        </p:blipFill>
        <p:spPr>
          <a:xfrm>
            <a:off x="7441242" y="4826992"/>
            <a:ext cx="1560184" cy="245388"/>
          </a:xfrm>
          <a:prstGeom prst="rect">
            <a:avLst/>
          </a:prstGeom>
        </p:spPr>
      </p:pic>
    </p:spTree>
    <p:extLst>
      <p:ext uri="{BB962C8B-B14F-4D97-AF65-F5344CB8AC3E}">
        <p14:creationId xmlns:p14="http://schemas.microsoft.com/office/powerpoint/2010/main" val="601181856"/>
      </p:ext>
    </p:extLst>
  </p:cSld>
  <p:clrMapOvr>
    <a:masterClrMapping/>
  </p:clrMapOvr>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8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ECISION_REVISED_TEMPLATE">
  <a:themeElements>
    <a:clrScheme name="PRECISION_REVISED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CISION_REVISED_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rgbClr val="000000"/>
            </a:solidFill>
            <a:effectLst/>
            <a:latin typeface="Gill Sans"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rgbClr val="000000"/>
            </a:solidFill>
            <a:effectLst/>
            <a:latin typeface="Gill Sans" charset="0"/>
            <a:sym typeface="Gill Sans" charset="0"/>
          </a:defRPr>
        </a:defPPr>
      </a:lstStyle>
    </a:lnDef>
  </a:objectDefaults>
  <a:extraClrSchemeLst>
    <a:extraClrScheme>
      <a:clrScheme name="PRECISION_REVISED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CISION_REVISED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CISION_REVISED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CISION_REVISED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CISION_REVISED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CISION_REVISED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CISION_REVISED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CISION_REVISED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CISION_REVISED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CISION_REVISED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CISION_REVISED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CISION_REVISED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 2 GB:Apps:Microsoft Office 98:Templates:Presentation Designs:•FIN Template (best)</Template>
  <TotalTime>41796</TotalTime>
  <Pages>1</Pages>
  <Words>776</Words>
  <Application>Microsoft Office PowerPoint</Application>
  <PresentationFormat>On-screen Show (16:9)</PresentationFormat>
  <Paragraphs>151</Paragraphs>
  <Slides>10</Slides>
  <Notes>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10</vt:i4>
      </vt:variant>
    </vt:vector>
  </HeadingPairs>
  <TitlesOfParts>
    <vt:vector size="20" baseType="lpstr">
      <vt:lpstr>Arial</vt:lpstr>
      <vt:lpstr>Arial Black</vt:lpstr>
      <vt:lpstr>Arial Narrow</vt:lpstr>
      <vt:lpstr>Calibri</vt:lpstr>
      <vt:lpstr>Calibri Light</vt:lpstr>
      <vt:lpstr>Helvetica</vt:lpstr>
      <vt:lpstr>Times</vt:lpstr>
      <vt:lpstr>8_Blank Presentation</vt:lpstr>
      <vt:lpstr>1_PRECISION_REVISED_TEMPLATE</vt:lpstr>
      <vt:lpstr>Office Theme</vt:lpstr>
      <vt:lpstr>PowerPoint Presentation</vt:lpstr>
      <vt:lpstr>Disclaimer</vt:lpstr>
      <vt:lpstr>CLEAR Outcomes Trial Design</vt:lpstr>
      <vt:lpstr>Primary and Key Secondary Endpoints</vt:lpstr>
      <vt:lpstr>Selected Baseline Characteristics</vt:lpstr>
      <vt:lpstr>Effect of Trial Regimens on LDL-C and hsCRP</vt:lpstr>
      <vt:lpstr>Primary and First Key Secondary Cardiovascular End Points</vt:lpstr>
      <vt:lpstr>Key Secondary End Point: MI and Coronary Revascularization</vt:lpstr>
      <vt:lpstr>Investigator-Reported Adverse Effects</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subject/>
  <dc:creator>MedEd On The Go</dc:creator>
  <cp:keywords/>
  <dc:description/>
  <cp:lastModifiedBy>Lindsay Beninati</cp:lastModifiedBy>
  <cp:revision>2099</cp:revision>
  <cp:lastPrinted>2003-10-08T13:56:33Z</cp:lastPrinted>
  <dcterms:created xsi:type="dcterms:W3CDTF">2010-05-14T19:32:20Z</dcterms:created>
  <dcterms:modified xsi:type="dcterms:W3CDTF">2023-04-06T17:46:31Z</dcterms:modified>
  <cp:category/>
</cp:coreProperties>
</file>