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0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E6ABF-B141-4D32-AABF-4D8C94CCE321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FEBA6-2550-406C-9B44-A3A6BB51E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69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2F408-3A85-44BA-9DC9-E8F0D6C40C97}"/>
              </a:ext>
            </a:extLst>
          </p:cNvPr>
          <p:cNvSpPr/>
          <p:nvPr/>
        </p:nvSpPr>
        <p:spPr>
          <a:xfrm>
            <a:off x="10365698" y="6356350"/>
            <a:ext cx="175385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A409AE-194B-4AB6-B881-2B3D424F4F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4E1EB27-17AD-41F7-8E9B-817073D87F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073"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422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7258FC2-34FC-49D0-A161-40DD5BA517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71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457199"/>
            <a:ext cx="4272539" cy="4015047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06829"/>
            <a:ext cx="6172200" cy="52542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10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6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piso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2F408-3A85-44BA-9DC9-E8F0D6C40C97}"/>
              </a:ext>
            </a:extLst>
          </p:cNvPr>
          <p:cNvSpPr/>
          <p:nvPr/>
        </p:nvSpPr>
        <p:spPr>
          <a:xfrm>
            <a:off x="10365698" y="6356350"/>
            <a:ext cx="175385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A409AE-194B-4AB6-B881-2B3D424F4F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A365CF6-C114-48A1-87C0-B85E6A74BB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073"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83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gram Layout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8FA194F-9E80-4991-A301-2D14D459B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26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d Diagram Layout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74E47-6B81-4DA6-BC35-65E2DCA47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70BFC7-62AB-4097-AE5E-3ACB64158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7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69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8544-5F66-42F5-A339-E46C7881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44C219-F83B-4E76-BAE0-A183B8940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26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1459896"/>
            <a:ext cx="5157787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1" y="2111434"/>
            <a:ext cx="5157787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42013" y="1459896"/>
            <a:ext cx="5183188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42013" y="2111434"/>
            <a:ext cx="5183188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994057A-1166-4C4D-AF69-0BF68EE8599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AD82D1D-D8EA-40A0-9D3E-9683300C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219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17FC-F71A-47DC-8036-78E7C8941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3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F6B2D7-D2F9-4F1B-8FB7-00DCD968C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4888D9C-325D-4873-A0A3-7A5D86C65088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0668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6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i="0" kern="1200">
          <a:solidFill>
            <a:srgbClr val="4D4E4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–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864">
          <p15:clr>
            <a:srgbClr val="F26B43"/>
          </p15:clr>
        </p15:guide>
        <p15:guide id="4" orient="horz" pos="1056">
          <p15:clr>
            <a:srgbClr val="F26B43"/>
          </p15:clr>
        </p15:guide>
        <p15:guide id="5" pos="6168">
          <p15:clr>
            <a:srgbClr val="F26B43"/>
          </p15:clr>
        </p15:guide>
        <p15:guide id="6" pos="60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C29E9ED-2176-4222-89CA-4B430FB38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Faculty Discussed the Following Abstracts: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DB7F2B3-58AF-4666-A8F2-2B19B3A43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5118837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sz="1800" dirty="0"/>
              <a:t>James ND, de Bono JS, Spears MR, et al. Abiraterone for Prostate Cancer Not Previously Treated with Hormone Therapy. </a:t>
            </a:r>
            <a:r>
              <a:rPr lang="en-US" sz="1800" i="1" dirty="0"/>
              <a:t>N </a:t>
            </a:r>
            <a:r>
              <a:rPr lang="en-US" sz="1800" i="1" dirty="0" err="1"/>
              <a:t>Engl</a:t>
            </a:r>
            <a:r>
              <a:rPr lang="en-US" sz="1800" i="1" dirty="0"/>
              <a:t> J Med. </a:t>
            </a:r>
            <a:r>
              <a:rPr lang="en-US" sz="1800" dirty="0"/>
              <a:t>2017 Jul 27;377(4):338-351.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sz="1800" dirty="0" err="1"/>
              <a:t>Morgans</a:t>
            </a:r>
            <a:r>
              <a:rPr lang="en-US" sz="1800" dirty="0"/>
              <a:t> AK, Chen YH, Ferrari ACC, et al. A phase III double blinded study of early intervention after radical prostatectomy with androgen deprivation therapy with </a:t>
            </a:r>
            <a:r>
              <a:rPr lang="en-US" sz="1800" dirty="0" err="1"/>
              <a:t>darolutamide</a:t>
            </a:r>
            <a:r>
              <a:rPr lang="en-US" sz="1800" dirty="0"/>
              <a:t> versus placebo in men at highest risk of prostate cancer metastasis by genomic stratification (ERADICATE). </a:t>
            </a:r>
            <a:r>
              <a:rPr lang="en-US" sz="1800" i="1" dirty="0"/>
              <a:t>J Clin Oncol </a:t>
            </a:r>
            <a:r>
              <a:rPr lang="en-US" sz="1800" dirty="0"/>
              <a:t>40, 2022 (suppl 16; </a:t>
            </a:r>
            <a:r>
              <a:rPr lang="en-US" sz="1800" dirty="0" err="1"/>
              <a:t>abstr</a:t>
            </a:r>
            <a:r>
              <a:rPr lang="en-US" sz="1800" dirty="0"/>
              <a:t> TPS5114).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sz="1800" dirty="0" err="1"/>
              <a:t>Niazi</a:t>
            </a:r>
            <a:r>
              <a:rPr lang="en-US" sz="1800" dirty="0"/>
              <a:t> T, McBride SM, Williams S, et al. DASL-</a:t>
            </a:r>
            <a:r>
              <a:rPr lang="en-US" sz="1800" dirty="0" err="1"/>
              <a:t>HiCaP</a:t>
            </a:r>
            <a:r>
              <a:rPr lang="en-US" sz="1800" dirty="0"/>
              <a:t>: </a:t>
            </a:r>
            <a:r>
              <a:rPr lang="en-US" sz="1800" dirty="0" err="1"/>
              <a:t>Darolutamide</a:t>
            </a:r>
            <a:r>
              <a:rPr lang="en-US" sz="1800" dirty="0"/>
              <a:t> augments standard therapy for localized very high-risk cancer of the prostate (ANZUP1801)—A randomized phase 3, double-blind, placebo-controlled trial of adding </a:t>
            </a:r>
            <a:r>
              <a:rPr lang="en-US" sz="1800" dirty="0" err="1"/>
              <a:t>darolutamide</a:t>
            </a:r>
            <a:r>
              <a:rPr lang="en-US" sz="1800" dirty="0"/>
              <a:t> to androgen deprivation therapy and definitive or salvage radiation. </a:t>
            </a:r>
            <a:r>
              <a:rPr lang="en-US" sz="1800" i="1" dirty="0"/>
              <a:t>J Clin Oncol </a:t>
            </a:r>
            <a:r>
              <a:rPr lang="en-US" sz="1800" dirty="0"/>
              <a:t>40, 2022 (suppl 16; </a:t>
            </a:r>
            <a:r>
              <a:rPr lang="en-US" sz="1800" dirty="0" err="1"/>
              <a:t>abstr</a:t>
            </a:r>
            <a:r>
              <a:rPr lang="en-US" sz="1800" dirty="0"/>
              <a:t> TPS5103).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sz="1800" dirty="0"/>
              <a:t>Sandler HM, Freedland SJ, Shore ND, et al. Patient (</a:t>
            </a:r>
            <a:r>
              <a:rPr lang="en-US" sz="1800" dirty="0" err="1"/>
              <a:t>pt</a:t>
            </a:r>
            <a:r>
              <a:rPr lang="en-US" sz="1800" dirty="0"/>
              <a:t>) population and radiation therapy (RT) type in the long-term phase 3 double-blind, placebo (PBO)-controlled ATLAS study of apalutamide (APA) added to androgen deprivation therapy (ADT) in high-risk localized or locally advanced prostate cancer (HRLPC). </a:t>
            </a:r>
            <a:r>
              <a:rPr lang="en-US" sz="1800" i="1" dirty="0"/>
              <a:t>J Clin Oncol </a:t>
            </a:r>
            <a:r>
              <a:rPr lang="en-US" sz="1800" dirty="0"/>
              <a:t>40, 2022 (suppl 16; </a:t>
            </a:r>
            <a:r>
              <a:rPr lang="en-US" sz="1800" dirty="0" err="1"/>
              <a:t>abstr</a:t>
            </a:r>
            <a:r>
              <a:rPr lang="en-US" sz="1800" dirty="0"/>
              <a:t> 5084)</a:t>
            </a:r>
          </a:p>
          <a:p>
            <a:pPr>
              <a:spcBef>
                <a:spcPts val="900"/>
              </a:spcBef>
              <a:spcAft>
                <a:spcPts val="900"/>
              </a:spcAft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79154762"/>
      </p:ext>
    </p:extLst>
  </p:cSld>
  <p:clrMapOvr>
    <a:masterClrMapping/>
  </p:clrMapOvr>
</p:sld>
</file>

<file path=ppt/theme/theme1.xml><?xml version="1.0" encoding="utf-8"?>
<a:theme xmlns:a="http://schemas.openxmlformats.org/drawingml/2006/main" name="2022 Hem Onc">
  <a:themeElements>
    <a:clrScheme name="HemOnc22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4A86D9"/>
      </a:accent1>
      <a:accent2>
        <a:srgbClr val="F7931E"/>
      </a:accent2>
      <a:accent3>
        <a:srgbClr val="DF504B"/>
      </a:accent3>
      <a:accent4>
        <a:srgbClr val="FF7F40"/>
      </a:accent4>
      <a:accent5>
        <a:srgbClr val="35A696"/>
      </a:accent5>
      <a:accent6>
        <a:srgbClr val="AD337F"/>
      </a:accent6>
      <a:hlink>
        <a:srgbClr val="FF7F40"/>
      </a:hlink>
      <a:folHlink>
        <a:srgbClr val="B7B7B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2 Hem Onc" id="{1BD2C11B-1E1D-4714-A12C-2D116F31C9E6}" vid="{7C79B49B-5FF8-488B-985C-FF1AF5D36A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2022 Hem Onc</Template>
  <TotalTime>0</TotalTime>
  <Words>241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2022 Hem Onc</vt:lpstr>
      <vt:lpstr>The Faculty Discussed the Following Abstracts: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2019-05-10T15:34:56Z</dcterms:created>
  <dcterms:modified xsi:type="dcterms:W3CDTF">2022-06-22T19:35:43Z</dcterms:modified>
</cp:coreProperties>
</file>