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719" r:id="rId2"/>
    <p:sldId id="712" r:id="rId3"/>
    <p:sldId id="713" r:id="rId4"/>
    <p:sldId id="1970" r:id="rId5"/>
    <p:sldId id="268" r:id="rId6"/>
    <p:sldId id="721" r:id="rId7"/>
    <p:sldId id="718" r:id="rId8"/>
    <p:sldId id="723" r:id="rId9"/>
    <p:sldId id="724" r:id="rId10"/>
    <p:sldId id="1968" r:id="rId11"/>
    <p:sldId id="19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0" userDrawn="1">
          <p15:clr>
            <a:srgbClr val="A4A3A4"/>
          </p15:clr>
        </p15:guide>
        <p15:guide id="2" pos="7494" userDrawn="1">
          <p15:clr>
            <a:srgbClr val="A4A3A4"/>
          </p15:clr>
        </p15:guide>
        <p15:guide id="3" pos="204" userDrawn="1">
          <p15:clr>
            <a:srgbClr val="A4A3A4"/>
          </p15:clr>
        </p15:guide>
        <p15:guide id="4" orient="horz" pos="2901" userDrawn="1">
          <p15:clr>
            <a:srgbClr val="A4A3A4"/>
          </p15:clr>
        </p15:guide>
        <p15:guide id="5" orient="horz" pos="3840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452" userDrawn="1">
          <p15:clr>
            <a:srgbClr val="A4A3A4"/>
          </p15:clr>
        </p15:guide>
        <p15:guide id="8" orient="horz" pos="10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4942"/>
    <a:srgbClr val="FFFD78"/>
    <a:srgbClr val="AB1500"/>
    <a:srgbClr val="EBEBE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7B26C5-4107-4FEC-AEDC-1716B250A1EF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25" autoAdjust="0"/>
    <p:restoredTop sz="93292" autoAdjust="0"/>
  </p:normalViewPr>
  <p:slideViewPr>
    <p:cSldViewPr snapToGrid="0">
      <p:cViewPr varScale="1">
        <p:scale>
          <a:sx n="108" d="100"/>
          <a:sy n="108" d="100"/>
        </p:scale>
        <p:origin x="114" y="276"/>
      </p:cViewPr>
      <p:guideLst>
        <p:guide orient="horz" pos="960"/>
        <p:guide pos="7494"/>
        <p:guide pos="204"/>
        <p:guide orient="horz" pos="2901"/>
        <p:guide orient="horz" pos="3840"/>
        <p:guide pos="3840"/>
        <p:guide pos="452"/>
        <p:guide orient="horz" pos="10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145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A3B0DA8-F06A-4558-9C2B-AF826356DC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C9FA96-FC60-498D-9E30-230EC4494B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F45FD-A5D8-4CDF-9C55-67D2AFDF6E23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80155E-A2E2-4E75-A60F-BB6D8E9026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927CD8-6C5B-470A-8055-CA7A24F8C6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15C69-444E-416E-80C6-9FB82023C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293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DF2A2-108B-49D2-BB3D-6C03A61A1BC1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C267D-7FF5-43FA-B919-BB0BD956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107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5C267D-7FF5-43FA-B919-BB0BD95684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391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5C267D-7FF5-43FA-B919-BB0BD956846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7370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5C267D-7FF5-43FA-B919-BB0BD956846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478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5C267D-7FF5-43FA-B919-BB0BD956846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02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5C267D-7FF5-43FA-B919-BB0BD956846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417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5C267D-7FF5-43FA-B919-BB0BD956846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516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5C267D-7FF5-43FA-B919-BB0BD956846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02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5C267D-7FF5-43FA-B919-BB0BD956846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83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5C267D-7FF5-43FA-B919-BB0BD956846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503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5C267D-7FF5-43FA-B919-BB0BD956846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599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5C267D-7FF5-43FA-B919-BB0BD956846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479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709738"/>
            <a:ext cx="10515600" cy="2852737"/>
          </a:xfrm>
        </p:spPr>
        <p:txBody>
          <a:bodyPr anchor="ctr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589463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CD80B2F-AB86-4AC5-ADB1-223073473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147BEB-DBFC-41AF-8A4B-718D90B9AB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AA4465C-7E8E-47D9-93EC-E2ADB99327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" y="93853"/>
            <a:ext cx="1537746" cy="78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14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426E8-50A6-47D6-B45F-134145E07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C1316-9B30-4E35-91A7-4F8799CAE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B594DE-1DED-4824-B3AF-6D8B99419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7258FC2-34FC-49D0-A161-40DD5BA517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740622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0E2D-A488-4CA5-B001-14767B8D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457199"/>
            <a:ext cx="4272539" cy="4015047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FDA90-9E3C-451C-9A65-E0C0C3E6F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06829"/>
            <a:ext cx="6172200" cy="52542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FB64453-E8A2-48FD-8B67-B9DC2A1332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195318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0E2D-A488-4CA5-B001-14767B8D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FDA90-9E3C-451C-9A65-E0C0C3E6F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26C3D8-9015-40F4-B59B-697F12609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FB64453-E8A2-48FD-8B67-B9DC2A1332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4030551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64374"/>
            <a:ext cx="10972800" cy="3746500"/>
          </a:xfrm>
          <a:prstGeom prst="rect">
            <a:avLst/>
          </a:prstGeom>
        </p:spPr>
        <p:txBody>
          <a:bodyPr/>
          <a:lstStyle>
            <a:lvl1pPr marL="342891" indent="-342891">
              <a:buFont typeface="Arial" panose="020B0604020202020204" pitchFamily="34" charset="0"/>
              <a:buChar char="•"/>
              <a:defRPr sz="24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18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40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4615" y="6310056"/>
            <a:ext cx="4618893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venir" panose="02000503020000020003" pitchFamily="2" charset="0"/>
              </a:defRPr>
            </a:lvl1pPr>
          </a:lstStyle>
          <a:p>
            <a:pPr defTabSz="457178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49337" y="347913"/>
            <a:ext cx="1095736" cy="455513"/>
          </a:xfrm>
          <a:prstGeom prst="rect">
            <a:avLst/>
          </a:prstGeom>
        </p:spPr>
        <p:txBody>
          <a:bodyPr/>
          <a:lstStyle>
            <a:lvl1pPr algn="r">
              <a:defRPr sz="2000">
                <a:solidFill>
                  <a:schemeClr val="bg1"/>
                </a:solidFill>
                <a:latin typeface="Avenir" panose="02000503020000020003" pitchFamily="2" charset="0"/>
              </a:defRPr>
            </a:lvl1pPr>
          </a:lstStyle>
          <a:p>
            <a:pPr defTabSz="457178"/>
            <a:fld id="{53C088C4-67FF-804C-B04E-8A504E18F696}" type="slidenum">
              <a:rPr lang="en-US" smtClean="0"/>
              <a:pPr defTabSz="457178"/>
              <a:t>‹#›</a:t>
            </a:fld>
            <a:endParaRPr lang="en-US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F81FC349-7E6F-427F-B89F-00C4564BDC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3" y="347913"/>
            <a:ext cx="9105900" cy="45366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00" b="1" i="0">
                <a:solidFill>
                  <a:srgbClr val="FFFFFF"/>
                </a:solidFill>
                <a:latin typeface="+mj-lt"/>
                <a:cs typeface="Avenir" panose="02000503020000020003" pitchFamily="2" charset="0"/>
              </a:defRPr>
            </a:lvl1pPr>
          </a:lstStyle>
          <a:p>
            <a:pPr lvl="0"/>
            <a:r>
              <a:rPr lang="en-US" sz="2000">
                <a:solidFill>
                  <a:schemeClr val="bg1"/>
                </a:solidFill>
              </a:rPr>
              <a:t>Presentation Title:</a:t>
            </a:r>
            <a:br>
              <a:rPr lang="en-US" sz="2000">
                <a:solidFill>
                  <a:schemeClr val="bg1"/>
                </a:solidFill>
              </a:rPr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605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1648562"/>
            <a:ext cx="4011084" cy="616795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48561"/>
            <a:ext cx="6815667" cy="386080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4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2265359"/>
            <a:ext cx="4011084" cy="32059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j-lt"/>
              </a:defRPr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37C6D94C-0B87-4E4D-911F-1358B61B60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3" y="347913"/>
            <a:ext cx="9105900" cy="45366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00" b="1" i="0">
                <a:solidFill>
                  <a:srgbClr val="FFFFFF"/>
                </a:solidFill>
                <a:latin typeface="+mj-lt"/>
                <a:cs typeface="Avenir" panose="02000503020000020003" pitchFamily="2" charset="0"/>
              </a:defRPr>
            </a:lvl1pPr>
          </a:lstStyle>
          <a:p>
            <a:pPr lvl="0"/>
            <a:r>
              <a:rPr lang="en-US" sz="2000">
                <a:solidFill>
                  <a:schemeClr val="bg1"/>
                </a:solidFill>
              </a:rPr>
              <a:t>Presentation Title:</a:t>
            </a:r>
            <a:br>
              <a:rPr lang="en-US" sz="2000">
                <a:solidFill>
                  <a:schemeClr val="bg1"/>
                </a:solidFill>
              </a:rPr>
            </a:br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99A094-B04A-4D49-BC3B-2C650BF00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97724" y="6310056"/>
            <a:ext cx="4618892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venir" panose="02000503020000020003" pitchFamily="2" charset="0"/>
              </a:defRPr>
            </a:lvl1pPr>
          </a:lstStyle>
          <a:p>
            <a:pPr defTabSz="457178"/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24FA892-20D0-E04B-9090-C6F833606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9337" y="347913"/>
            <a:ext cx="1095736" cy="455513"/>
          </a:xfrm>
          <a:prstGeom prst="rect">
            <a:avLst/>
          </a:prstGeom>
        </p:spPr>
        <p:txBody>
          <a:bodyPr/>
          <a:lstStyle>
            <a:lvl1pPr algn="r">
              <a:defRPr sz="2000">
                <a:solidFill>
                  <a:schemeClr val="bg1"/>
                </a:solidFill>
                <a:latin typeface="Avenir" panose="02000503020000020003" pitchFamily="2" charset="0"/>
              </a:defRPr>
            </a:lvl1pPr>
          </a:lstStyle>
          <a:p>
            <a:pPr defTabSz="457178"/>
            <a:fld id="{53C088C4-67FF-804C-B04E-8A504E18F696}" type="slidenum">
              <a:rPr lang="en-US" smtClean="0"/>
              <a:pPr defTabSz="457178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705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pisod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709738"/>
            <a:ext cx="10515600" cy="2852737"/>
          </a:xfrm>
        </p:spPr>
        <p:txBody>
          <a:bodyPr anchor="b">
            <a:normAutofit/>
          </a:bodyPr>
          <a:lstStyle>
            <a:lvl1pPr algn="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589463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CD80B2F-AB86-4AC5-ADB1-223073473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F5F5FB5-B40D-470D-8C41-B7CE27E519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F979B0B-4A4D-4553-BE93-A1959FB58E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" y="93853"/>
            <a:ext cx="1537746" cy="78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137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gram Layout">
    <p:bg>
      <p:bgPr>
        <a:gradFill flip="none" rotWithShape="1">
          <a:gsLst>
            <a:gs pos="0">
              <a:schemeClr val="bg1"/>
            </a:gs>
            <a:gs pos="100000">
              <a:srgbClr val="EBEBE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88FA194F-9E80-4991-A301-2D14D459B8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07157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d Diagram Layout">
    <p:bg>
      <p:bgPr>
        <a:gradFill flip="none" rotWithShape="1">
          <a:gsLst>
            <a:gs pos="0">
              <a:schemeClr val="bg1"/>
            </a:gs>
            <a:gs pos="100000">
              <a:srgbClr val="EBEBE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74E47-6B81-4DA6-BC35-65E2DCA47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F70BFC7-62AB-4097-AE5E-3ACB64158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086119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68C6A00-68E4-474E-9AA8-0891DD87D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3A58A5E-CE8B-4381-B491-4E79B68F6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8793117-580E-4BE7-82EC-6BE8CEEDE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0744200" cy="4722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23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F8544-5F66-42F5-A339-E46C7881E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8E0E9-1525-4AB4-A8AF-8BF10D89D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496291"/>
            <a:ext cx="5181600" cy="46806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8448F-6F16-4184-A898-7F06CF676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43600" y="1496291"/>
            <a:ext cx="5181600" cy="46806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E44C219-F83B-4E76-BAE0-A183B89406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18461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2D2BB-B893-45AC-B4B9-21CF5F89E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1459896"/>
            <a:ext cx="5157787" cy="6515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7EFEE-C04A-49BE-8AC8-1C93672FA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1" y="2111434"/>
            <a:ext cx="5157787" cy="3956856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B977BB-61BD-47AD-991E-2E6E5CEC06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42013" y="1459896"/>
            <a:ext cx="5183188" cy="6515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B34560-D90F-4AA9-86F0-EA373D167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42013" y="2111434"/>
            <a:ext cx="5183188" cy="3956856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994057A-1166-4C4D-AF69-0BF68EE8599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AD82D1D-D8EA-40A0-9D3E-9683300C0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7177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2062-0692-44AF-80AA-510E920DC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517FC-F71A-47DC-8036-78E7C8941D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4230316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2F6B2D7-D2F9-4F1B-8FB7-00DCD968C2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68505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BE5A1C-F765-4923-B698-01CBA0052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3F89C-32B6-4955-824F-31AA77424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477906"/>
            <a:ext cx="10744200" cy="4722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0410A-8F64-41F0-A611-DD8C96B97C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5D83E7-F2B7-417F-9348-222F18A74341}"/>
              </a:ext>
            </a:extLst>
          </p:cNvPr>
          <p:cNvSpPr/>
          <p:nvPr userDrawn="1"/>
        </p:nvSpPr>
        <p:spPr>
          <a:xfrm>
            <a:off x="0" y="-1"/>
            <a:ext cx="12192000" cy="106681"/>
          </a:xfrm>
          <a:prstGeom prst="rect">
            <a:avLst/>
          </a:prstGeom>
          <a:gradFill flip="none" rotWithShape="1">
            <a:gsLst>
              <a:gs pos="0">
                <a:srgbClr val="54284B"/>
              </a:gs>
              <a:gs pos="56733">
                <a:srgbClr val="6F2147"/>
              </a:gs>
              <a:gs pos="100000">
                <a:srgbClr val="4D5282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85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i="0" kern="1200">
          <a:solidFill>
            <a:srgbClr val="4D4E4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4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–"/>
        <a:defRPr sz="1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7939EF-460E-21AA-6D0A-817A73674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388195"/>
            <a:ext cx="10515600" cy="2852737"/>
          </a:xfrm>
        </p:spPr>
        <p:txBody>
          <a:bodyPr>
            <a:noAutofit/>
          </a:bodyPr>
          <a:lstStyle/>
          <a:p>
            <a:r>
              <a:rPr lang="en-US" sz="3600" dirty="0"/>
              <a:t>2022 ESC/ERS Guidelines for the Diagnosis and Treatment of Pulmonary Hypertension: Updates on Diagnosis</a:t>
            </a:r>
            <a:br>
              <a:rPr lang="en-US" sz="3600" dirty="0"/>
            </a:br>
            <a:br>
              <a:rPr lang="en-US" sz="3600" dirty="0"/>
            </a:br>
            <a:endParaRPr lang="en-US" sz="3600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D5BD5FBB-B2C2-92A2-8A40-1F8224D3A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5148262"/>
            <a:ext cx="10515600" cy="1500187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/>
              <a:t>MarcHumbert</a:t>
            </a:r>
            <a:r>
              <a:rPr lang="en-US" dirty="0"/>
              <a:t> (France),Gabor Kovacs (Austria), Marius M. </a:t>
            </a:r>
            <a:r>
              <a:rPr lang="en-US" dirty="0" err="1"/>
              <a:t>Hoeper</a:t>
            </a:r>
            <a:r>
              <a:rPr lang="en-US" dirty="0"/>
              <a:t> (Germany), Roberto </a:t>
            </a:r>
            <a:r>
              <a:rPr lang="en-US" dirty="0" err="1"/>
              <a:t>Badagliacca</a:t>
            </a:r>
            <a:r>
              <a:rPr lang="en-US" dirty="0"/>
              <a:t> (Italy), Rolf M.F. Berger (Netherlands), Margarita </a:t>
            </a:r>
            <a:r>
              <a:rPr lang="en-US" dirty="0" err="1"/>
              <a:t>Brida</a:t>
            </a:r>
            <a:r>
              <a:rPr lang="en-US" dirty="0"/>
              <a:t> (Croatia), </a:t>
            </a:r>
            <a:r>
              <a:rPr lang="en-US" dirty="0" err="1"/>
              <a:t>Jørn</a:t>
            </a:r>
            <a:r>
              <a:rPr lang="en-US" dirty="0"/>
              <a:t> Carlsen (Denmark), Andrew J.S. Coats (United Kingdom), Pilar </a:t>
            </a:r>
            <a:r>
              <a:rPr lang="en-US" dirty="0" err="1"/>
              <a:t>Escribano-Subias</a:t>
            </a:r>
            <a:r>
              <a:rPr lang="en-US" dirty="0"/>
              <a:t> (Spain), </a:t>
            </a:r>
            <a:r>
              <a:rPr lang="en-US" dirty="0" err="1"/>
              <a:t>Pisana</a:t>
            </a:r>
            <a:r>
              <a:rPr lang="en-US" dirty="0"/>
              <a:t> Ferrari (Italy), Diogenes S. Ferreira (Brazil), Hossein </a:t>
            </a:r>
            <a:r>
              <a:rPr lang="en-US" dirty="0" err="1"/>
              <a:t>Ardeschir</a:t>
            </a:r>
            <a:r>
              <a:rPr lang="en-US" dirty="0"/>
              <a:t> </a:t>
            </a:r>
            <a:r>
              <a:rPr lang="en-US" dirty="0" err="1"/>
              <a:t>Ghofrani</a:t>
            </a:r>
            <a:r>
              <a:rPr lang="en-US" dirty="0"/>
              <a:t> (Germany), George </a:t>
            </a:r>
            <a:r>
              <a:rPr lang="en-US" dirty="0" err="1"/>
              <a:t>Giannakoulas</a:t>
            </a:r>
            <a:r>
              <a:rPr lang="en-US" dirty="0"/>
              <a:t> (Greece), David G. Kiely (United Kingdom), </a:t>
            </a:r>
            <a:r>
              <a:rPr lang="en-US" dirty="0" err="1"/>
              <a:t>Eckhard</a:t>
            </a:r>
            <a:r>
              <a:rPr lang="en-US" dirty="0"/>
              <a:t> Mayer (Germany), Gergely </a:t>
            </a:r>
            <a:r>
              <a:rPr lang="en-US" dirty="0" err="1"/>
              <a:t>Meszaros</a:t>
            </a:r>
            <a:r>
              <a:rPr lang="en-US" dirty="0"/>
              <a:t> (Hungary), Blin </a:t>
            </a:r>
            <a:r>
              <a:rPr lang="en-US" dirty="0" err="1"/>
              <a:t>Nagavci</a:t>
            </a:r>
            <a:r>
              <a:rPr lang="en-US" dirty="0"/>
              <a:t> (Germany), Karen M. Olsson (Germany), Joanna </a:t>
            </a:r>
            <a:r>
              <a:rPr lang="en-US" dirty="0" err="1"/>
              <a:t>Pepke-Zaba</a:t>
            </a:r>
            <a:r>
              <a:rPr lang="en-US" dirty="0"/>
              <a:t> (United Kingdom), Jennifer K. Quint (United Kingdom), </a:t>
            </a:r>
            <a:r>
              <a:rPr lang="en-US" dirty="0" err="1"/>
              <a:t>Göran</a:t>
            </a:r>
            <a:r>
              <a:rPr lang="en-US" dirty="0"/>
              <a:t> </a:t>
            </a:r>
            <a:r>
              <a:rPr lang="en-US" dirty="0" err="1"/>
              <a:t>Rådegran</a:t>
            </a:r>
            <a:r>
              <a:rPr lang="en-US" dirty="0"/>
              <a:t> (Sweden), Gerald </a:t>
            </a:r>
            <a:r>
              <a:rPr lang="en-US" dirty="0" err="1"/>
              <a:t>Simonneau</a:t>
            </a:r>
            <a:r>
              <a:rPr lang="en-US" dirty="0"/>
              <a:t> (France), Olivier </a:t>
            </a:r>
            <a:r>
              <a:rPr lang="en-US" dirty="0" err="1"/>
              <a:t>Sitbon</a:t>
            </a:r>
            <a:r>
              <a:rPr lang="en-US" dirty="0"/>
              <a:t> (France), Thomy Tonia (Switzerland), Mark </a:t>
            </a:r>
            <a:r>
              <a:rPr lang="en-US" dirty="0" err="1"/>
              <a:t>Toshner</a:t>
            </a:r>
            <a:r>
              <a:rPr lang="en-US" dirty="0"/>
              <a:t> (United Kingdom), Jean-Luc </a:t>
            </a:r>
            <a:r>
              <a:rPr lang="en-US" dirty="0" err="1"/>
              <a:t>Vachiery</a:t>
            </a:r>
            <a:r>
              <a:rPr lang="en-US" dirty="0"/>
              <a:t> (Belgium), Anton </a:t>
            </a:r>
            <a:r>
              <a:rPr lang="en-US" dirty="0" err="1"/>
              <a:t>Vonk</a:t>
            </a:r>
            <a:r>
              <a:rPr lang="en-US" dirty="0"/>
              <a:t> </a:t>
            </a:r>
            <a:r>
              <a:rPr lang="en-US" dirty="0" err="1"/>
              <a:t>Noordegraaf</a:t>
            </a:r>
            <a:r>
              <a:rPr lang="en-US" dirty="0"/>
              <a:t> (Netherlands), Marion Delcroix *† (ERS Chairperson) (Belgium), Stephan Rosenkranz *† (ESC Chairperson) (Germany), and ESC/ERS Scientific Document Group</a:t>
            </a:r>
          </a:p>
          <a:p>
            <a:r>
              <a:rPr lang="en-US" dirty="0"/>
              <a:t> </a:t>
            </a:r>
            <a:r>
              <a:rPr lang="en-US" i="1" dirty="0" err="1"/>
              <a:t>Eur</a:t>
            </a:r>
            <a:r>
              <a:rPr lang="en-US" i="1" dirty="0"/>
              <a:t> Heart J. </a:t>
            </a:r>
            <a:r>
              <a:rPr lang="en-US" dirty="0"/>
              <a:t>2022;43(38):3618-3731. doi:10.1093/</a:t>
            </a:r>
            <a:r>
              <a:rPr lang="en-US" dirty="0" err="1"/>
              <a:t>eurheartj</a:t>
            </a:r>
            <a:r>
              <a:rPr lang="en-US" dirty="0"/>
              <a:t>/ehac237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D1D5AD-2EC3-C509-EA38-9222441E76BD}"/>
              </a:ext>
            </a:extLst>
          </p:cNvPr>
          <p:cNvSpPr txBox="1"/>
          <p:nvPr/>
        </p:nvSpPr>
        <p:spPr>
          <a:xfrm>
            <a:off x="621476" y="3232383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Jean </a:t>
            </a:r>
            <a:r>
              <a:rPr lang="en-US" dirty="0" err="1"/>
              <a:t>Elwing</a:t>
            </a:r>
            <a:r>
              <a:rPr lang="en-US" dirty="0"/>
              <a:t>, MD</a:t>
            </a:r>
          </a:p>
          <a:p>
            <a:r>
              <a:rPr lang="en-US" dirty="0"/>
              <a:t>Professor of Medicine</a:t>
            </a:r>
          </a:p>
          <a:p>
            <a:r>
              <a:rPr lang="en-US" dirty="0"/>
              <a:t>Director, Pulmonary Hypertension Program                                                                    </a:t>
            </a:r>
          </a:p>
          <a:p>
            <a:r>
              <a:rPr lang="en-US" dirty="0"/>
              <a:t>Division of Pulmonary, Critical Care and Sleep Medicine</a:t>
            </a:r>
          </a:p>
          <a:p>
            <a:r>
              <a:rPr lang="en-US" dirty="0"/>
              <a:t>University of Cincinnati </a:t>
            </a:r>
          </a:p>
          <a:p>
            <a:r>
              <a:rPr lang="en-US" dirty="0"/>
              <a:t>Cincinnati, OH</a:t>
            </a:r>
          </a:p>
        </p:txBody>
      </p:sp>
    </p:spTree>
    <p:extLst>
      <p:ext uri="{BB962C8B-B14F-4D97-AF65-F5344CB8AC3E}">
        <p14:creationId xmlns:p14="http://schemas.microsoft.com/office/powerpoint/2010/main" val="2581957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8062B-41EF-1578-C1C5-CD8EA2737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6"/>
            <a:ext cx="10744200" cy="888462"/>
          </a:xfrm>
        </p:spPr>
        <p:txBody>
          <a:bodyPr/>
          <a:lstStyle/>
          <a:p>
            <a:r>
              <a:rPr lang="en-US" dirty="0"/>
              <a:t>Frequency of Follow-Up Testing in Your PAH Patients</a:t>
            </a:r>
          </a:p>
        </p:txBody>
      </p:sp>
      <p:pic>
        <p:nvPicPr>
          <p:cNvPr id="6" name="Picture 5" descr="Table&#10;&#10;Description automatically generated">
            <a:extLst>
              <a:ext uri="{FF2B5EF4-FFF2-40B4-BE49-F238E27FC236}">
                <a16:creationId xmlns:a16="http://schemas.microsoft.com/office/drawing/2014/main" id="{E77FC399-027D-4432-A9A0-B529D24F53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61" y="1087968"/>
            <a:ext cx="11347878" cy="39814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BCCEA8-3AF0-FFC5-5A09-C25719BC1773}"/>
              </a:ext>
            </a:extLst>
          </p:cNvPr>
          <p:cNvSpPr txBox="1"/>
          <p:nvPr/>
        </p:nvSpPr>
        <p:spPr>
          <a:xfrm>
            <a:off x="428816" y="5130314"/>
            <a:ext cx="113478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effectLst/>
              </a:rPr>
              <a:t>6MWT, 6-minute walking test; ABG, arterial blood gas analysis; ALAT, alanine aminotransferase; ASAT, aspartate aminotransferase; BNP, brain natriuretic peptide; </a:t>
            </a:r>
            <a:r>
              <a:rPr lang="en-US" sz="1000" dirty="0" err="1">
                <a:effectLst/>
              </a:rPr>
              <a:t>cMRI</a:t>
            </a:r>
            <a:r>
              <a:rPr lang="en-US" sz="1000" dirty="0">
                <a:effectLst/>
              </a:rPr>
              <a:t>, cardiac magnetic resonance imaging; CPET, cardiopulmonary exercise testing; ECG, electrocardiogram; HR-QoL, health-related quality of life; INR, international normalized ratio; NT-</a:t>
            </a:r>
            <a:r>
              <a:rPr lang="en-US" sz="1000" dirty="0" err="1">
                <a:effectLst/>
              </a:rPr>
              <a:t>proBNP</a:t>
            </a:r>
            <a:r>
              <a:rPr lang="en-US" sz="1000" dirty="0">
                <a:effectLst/>
              </a:rPr>
              <a:t>, N-terminal pro-brain natriuretic peptide; PAH, pulmonary arterial hypertension; RHC, right heart catheterization; TSH, thyroid-stimulating hormone; WHO-FC, World Health Organization functional class</a:t>
            </a:r>
          </a:p>
          <a:p>
            <a:r>
              <a:rPr lang="en-US" sz="1000" dirty="0">
                <a:effectLst/>
                <a:highlight>
                  <a:srgbClr val="00FF00"/>
                </a:highlight>
              </a:rPr>
              <a:t>Green</a:t>
            </a:r>
            <a:r>
              <a:rPr lang="en-US" sz="1000" dirty="0">
                <a:effectLst/>
              </a:rPr>
              <a:t>: is indicated; </a:t>
            </a:r>
            <a:r>
              <a:rPr lang="en-US" sz="1000" dirty="0">
                <a:effectLst/>
                <a:highlight>
                  <a:srgbClr val="FFFF00"/>
                </a:highlight>
              </a:rPr>
              <a:t>Yellow</a:t>
            </a:r>
            <a:r>
              <a:rPr lang="en-US" sz="1000" dirty="0">
                <a:effectLst/>
              </a:rPr>
              <a:t>: should be considered; </a:t>
            </a:r>
            <a:r>
              <a:rPr lang="en-US" sz="1000" dirty="0">
                <a:effectLst/>
                <a:highlight>
                  <a:srgbClr val="FEE1A1"/>
                </a:highlight>
              </a:rPr>
              <a:t>Orange:</a:t>
            </a:r>
            <a:r>
              <a:rPr lang="en-US" sz="1000" dirty="0">
                <a:effectLst/>
              </a:rPr>
              <a:t> may be considered</a:t>
            </a:r>
          </a:p>
          <a:p>
            <a:r>
              <a:rPr lang="en-US" sz="1000" dirty="0">
                <a:effectLst/>
              </a:rPr>
              <a:t>a:  Intervals to be adjusted according to patient needs, PAH etiology, risk category, demographics, and comorbidities</a:t>
            </a:r>
          </a:p>
          <a:p>
            <a:r>
              <a:rPr lang="en-US" sz="1000" dirty="0">
                <a:effectLst/>
              </a:rPr>
              <a:t>b:  Basic laboratory tests include blood count, INR (in patients receiving vitamin K antagonists), serum creatinine, sodium, potassium, ASAT/ALAT, bilirubin, and BNP/NT-</a:t>
            </a:r>
            <a:r>
              <a:rPr lang="en-US" sz="1000" dirty="0" err="1">
                <a:effectLst/>
              </a:rPr>
              <a:t>proBNP</a:t>
            </a:r>
            <a:endParaRPr lang="en-US" sz="1000" dirty="0">
              <a:effectLst/>
            </a:endParaRPr>
          </a:p>
          <a:p>
            <a:r>
              <a:rPr lang="en-US" sz="1000" dirty="0">
                <a:effectLst/>
              </a:rPr>
              <a:t>c:  Extended laboratory tests (e.g. TSH, troponin, uric acid, iron status, etc.) according to clinical circumstances.</a:t>
            </a:r>
          </a:p>
          <a:p>
            <a:r>
              <a:rPr lang="en-US" sz="1000" dirty="0">
                <a:effectLst/>
              </a:rPr>
              <a:t>d:  ABG should be performed at baseline but may be replaced by pulse oximetry in stable patients at follow-up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A18F0-31AB-E0B2-60A7-7DC109EE36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z="1000" dirty="0"/>
              <a:t>Humbert M, et al. </a:t>
            </a:r>
            <a:r>
              <a:rPr lang="en-US" sz="1000" i="1" dirty="0" err="1"/>
              <a:t>Eur</a:t>
            </a:r>
            <a:r>
              <a:rPr lang="en-US" sz="1000" i="1" dirty="0"/>
              <a:t> Heart J. </a:t>
            </a:r>
            <a:r>
              <a:rPr lang="en-US" sz="1000" dirty="0"/>
              <a:t>2022;43(38):3618-3731. doi:10.1093/</a:t>
            </a:r>
            <a:r>
              <a:rPr lang="en-US" sz="1000" dirty="0" err="1"/>
              <a:t>eurheartj</a:t>
            </a:r>
            <a:r>
              <a:rPr lang="en-US" sz="1000" dirty="0"/>
              <a:t>/ehac237</a:t>
            </a:r>
          </a:p>
        </p:txBody>
      </p:sp>
    </p:spTree>
    <p:extLst>
      <p:ext uri="{BB962C8B-B14F-4D97-AF65-F5344CB8AC3E}">
        <p14:creationId xmlns:p14="http://schemas.microsoft.com/office/powerpoint/2010/main" val="1605259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74088-D659-10FB-11E9-90392E028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Summarize: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AF3D7-2400-FE2B-84C0-27637C4D2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6142"/>
            <a:ext cx="10744200" cy="492424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000" dirty="0"/>
              <a:t>The main diagnostic algorithm for PH has been simplified following a three-step approach, from suspicion by first-line physicians, detection by echocardiography, and confirmation with RHC in PH centers. Warning signs associated with worse outcomes have been identified, which justify immediate referral and management in PH centers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000" dirty="0"/>
              <a:t>The 3-strata risk-stratification assessment in PAH has been refined after being validated in multiple registries. The MRI and echocardiographic criteria have been added to the ESC/ERS table, refining noninvasive evaluation at diagnosis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000" dirty="0"/>
              <a:t>A 4-strata risk stratification, dividing the large, intermediate-risk group into intermediate–low and intermediate–high risk, is proposed at follow-up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000" dirty="0"/>
              <a:t>It is recommended to evaluate disease severity in patients with PAH with a panel of data derived from clinical assessment, exercise tests, biochemical markers, echocardiography, and hemodynamic evaluations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sz="2000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sz="200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E6AF621-41CF-2523-988F-FFC227949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z="1000" dirty="0"/>
              <a:t>Humbert M, et al. </a:t>
            </a:r>
            <a:r>
              <a:rPr lang="en-US" sz="1000" i="1" dirty="0" err="1"/>
              <a:t>Eur</a:t>
            </a:r>
            <a:r>
              <a:rPr lang="en-US" sz="1000" i="1" dirty="0"/>
              <a:t> Heart J. </a:t>
            </a:r>
            <a:r>
              <a:rPr lang="en-US" sz="1000" dirty="0"/>
              <a:t>2022;43(38):3618-3731. doi:10.1093/</a:t>
            </a:r>
            <a:r>
              <a:rPr lang="en-US" sz="1000" dirty="0" err="1"/>
              <a:t>eurheartj</a:t>
            </a:r>
            <a:r>
              <a:rPr lang="en-US" sz="1000" dirty="0"/>
              <a:t>/ehac237</a:t>
            </a:r>
          </a:p>
        </p:txBody>
      </p:sp>
    </p:spTree>
    <p:extLst>
      <p:ext uri="{BB962C8B-B14F-4D97-AF65-F5344CB8AC3E}">
        <p14:creationId xmlns:p14="http://schemas.microsoft.com/office/powerpoint/2010/main" val="2433820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6F9C2-690A-2AED-04F1-77E47ED5FF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Humbert M, et al. </a:t>
            </a:r>
            <a:r>
              <a:rPr lang="en-US" dirty="0" err="1"/>
              <a:t>Eur</a:t>
            </a:r>
            <a:r>
              <a:rPr lang="en-US" dirty="0"/>
              <a:t> Heart J. 2022;43(38):3618-3731. doi:10.1093/</a:t>
            </a:r>
            <a:r>
              <a:rPr lang="en-US" dirty="0" err="1"/>
              <a:t>eurheartj</a:t>
            </a:r>
            <a:r>
              <a:rPr lang="en-US" dirty="0"/>
              <a:t>/ehac237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B079B2-C120-4851-AD42-A229ECACA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2022 ERS/ESC Pulmonary Hypertension Guidelines: The Fundamentals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F38F6-2D78-4ACB-A23B-0F8300096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0744200" cy="505352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What’s new?</a:t>
            </a:r>
          </a:p>
          <a:p>
            <a:r>
              <a:rPr lang="en-US" dirty="0"/>
              <a:t>New definition of pulmonary hypertension</a:t>
            </a:r>
          </a:p>
          <a:p>
            <a:pPr lvl="1"/>
            <a:r>
              <a:rPr lang="en-US" dirty="0"/>
              <a:t>Revised PVR cutoff</a:t>
            </a:r>
          </a:p>
          <a:p>
            <a:pPr lvl="1"/>
            <a:r>
              <a:rPr lang="en-US" dirty="0"/>
              <a:t>Definition of exercise PH</a:t>
            </a:r>
          </a:p>
          <a:p>
            <a:r>
              <a:rPr lang="en-US" dirty="0"/>
              <a:t>Classification of PH has been updated</a:t>
            </a:r>
          </a:p>
          <a:p>
            <a:r>
              <a:rPr lang="en-US" dirty="0"/>
              <a:t>Diagnostic algorithm has been updated</a:t>
            </a:r>
          </a:p>
          <a:p>
            <a:pPr lvl="1"/>
            <a:r>
              <a:rPr lang="en-US" dirty="0"/>
              <a:t>Change to </a:t>
            </a:r>
            <a:r>
              <a:rPr lang="en-US" dirty="0" err="1"/>
              <a:t>vasoreactive</a:t>
            </a:r>
            <a:r>
              <a:rPr lang="en-US" dirty="0"/>
              <a:t> </a:t>
            </a:r>
            <a:r>
              <a:rPr lang="en-US" dirty="0" err="1"/>
              <a:t>iPAH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Screening protocols for early PH detection</a:t>
            </a:r>
          </a:p>
          <a:p>
            <a:r>
              <a:rPr lang="en-US" dirty="0"/>
              <a:t>Risk stratification</a:t>
            </a:r>
          </a:p>
          <a:p>
            <a:pPr lvl="1"/>
            <a:r>
              <a:rPr lang="en-US" dirty="0"/>
              <a:t>Includes new echocardiographic and </a:t>
            </a:r>
            <a:r>
              <a:rPr lang="en-US" dirty="0" err="1"/>
              <a:t>cMRI</a:t>
            </a:r>
            <a:r>
              <a:rPr lang="en-US" dirty="0"/>
              <a:t> prognostic indicators and changes to the risk table</a:t>
            </a:r>
          </a:p>
          <a:p>
            <a:pPr lvl="1"/>
            <a:r>
              <a:rPr lang="en-US" dirty="0"/>
              <a:t>4-strata risk-assessment tool based on new cutoff levels</a:t>
            </a:r>
          </a:p>
          <a:p>
            <a:r>
              <a:rPr lang="en-US" dirty="0"/>
              <a:t>Revised risk table</a:t>
            </a:r>
          </a:p>
          <a:p>
            <a:r>
              <a:rPr lang="en-US" dirty="0"/>
              <a:t>Treatment algorithm revised to incorporate cardiopulmonary comorbidities, risk assessment, and combination therapy</a:t>
            </a:r>
          </a:p>
          <a:p>
            <a:pPr lvl="1"/>
            <a:r>
              <a:rPr lang="en-US" dirty="0"/>
              <a:t>Specific recommendations on initial therapy in Group 1, use of PDE5is in Group 2 (PICO II) and Group 3 (PICO III)</a:t>
            </a:r>
          </a:p>
          <a:p>
            <a:r>
              <a:rPr lang="en-US" dirty="0"/>
              <a:t>Group 4: Chronic thromboembolic pulmonary disease (CTEPD) with or without PH</a:t>
            </a:r>
          </a:p>
          <a:p>
            <a:r>
              <a:rPr lang="en-US" dirty="0"/>
              <a:t>New standards for PH centers</a:t>
            </a:r>
          </a:p>
        </p:txBody>
      </p:sp>
    </p:spTree>
    <p:extLst>
      <p:ext uri="{BB962C8B-B14F-4D97-AF65-F5344CB8AC3E}">
        <p14:creationId xmlns:p14="http://schemas.microsoft.com/office/powerpoint/2010/main" val="3198196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665"/>
    </mc:Choice>
    <mc:Fallback xmlns="">
      <p:transition spd="slow" advTm="4066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079B2-C120-4851-AD42-A229ECACA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This Installment, Let’s Focus on These Changes…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F38F6-2D78-4ACB-A23B-0F8300096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0744200" cy="506440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What’s new?</a:t>
            </a:r>
          </a:p>
          <a:p>
            <a:r>
              <a:rPr lang="en-US" dirty="0"/>
              <a:t>New definition of pulmonary hypertension</a:t>
            </a:r>
          </a:p>
          <a:p>
            <a:pPr lvl="1"/>
            <a:r>
              <a:rPr lang="en-US" dirty="0"/>
              <a:t>Revised PVR cutoff</a:t>
            </a:r>
          </a:p>
          <a:p>
            <a:pPr lvl="1"/>
            <a:r>
              <a:rPr lang="en-US" dirty="0"/>
              <a:t>Definition of exercise PH</a:t>
            </a:r>
          </a:p>
          <a:p>
            <a:r>
              <a:rPr lang="en-US" dirty="0"/>
              <a:t>Classification of PH has been updated</a:t>
            </a:r>
          </a:p>
          <a:p>
            <a:r>
              <a:rPr lang="en-US" dirty="0"/>
              <a:t>Diagnostic algorithm has been updated</a:t>
            </a:r>
          </a:p>
          <a:p>
            <a:pPr lvl="1"/>
            <a:r>
              <a:rPr lang="en-US" dirty="0"/>
              <a:t>Change to </a:t>
            </a:r>
            <a:r>
              <a:rPr lang="en-US" dirty="0" err="1"/>
              <a:t>vasoreactive</a:t>
            </a:r>
            <a:r>
              <a:rPr lang="en-US" dirty="0"/>
              <a:t> </a:t>
            </a:r>
            <a:r>
              <a:rPr lang="en-US" dirty="0" err="1"/>
              <a:t>iPAH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Screening protocols for early PH detection</a:t>
            </a:r>
          </a:p>
          <a:p>
            <a:r>
              <a:rPr lang="en-US" dirty="0"/>
              <a:t>Risk stratification</a:t>
            </a:r>
          </a:p>
          <a:p>
            <a:pPr lvl="1"/>
            <a:r>
              <a:rPr lang="en-US" dirty="0"/>
              <a:t>Includes new echocardiographic and </a:t>
            </a:r>
            <a:r>
              <a:rPr lang="en-US" dirty="0" err="1"/>
              <a:t>cMRI</a:t>
            </a:r>
            <a:r>
              <a:rPr lang="en-US" dirty="0"/>
              <a:t> prognostic indicators and changes to the risk table</a:t>
            </a:r>
          </a:p>
          <a:p>
            <a:pPr lvl="1"/>
            <a:r>
              <a:rPr lang="en-US" dirty="0"/>
              <a:t>4-strata risk-assessment tool based on new cutoff levels</a:t>
            </a:r>
          </a:p>
          <a:p>
            <a:r>
              <a:rPr lang="en-US" dirty="0"/>
              <a:t>Revised risk table</a:t>
            </a:r>
          </a:p>
          <a:p>
            <a:r>
              <a:rPr lang="en-US" dirty="0"/>
              <a:t>Treatment algorithm revised to incorporate cardiopulmonary comorbidities, risk assessment, and combination therapy</a:t>
            </a:r>
          </a:p>
          <a:p>
            <a:pPr lvl="1"/>
            <a:r>
              <a:rPr lang="en-US" dirty="0"/>
              <a:t>Specific recommendations on initial therapy in Group 1, use of PDE5is in Group 2 (PICO II) and Group 3 (PICO III)</a:t>
            </a:r>
          </a:p>
          <a:p>
            <a:r>
              <a:rPr lang="en-US" dirty="0"/>
              <a:t>Group 4: Chronic thromboembolic pulmonary disease (CTEPD) with or without PH</a:t>
            </a:r>
          </a:p>
          <a:p>
            <a:r>
              <a:rPr lang="en-US" dirty="0"/>
              <a:t>New standards for PH centers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4CFBA8-3697-61E7-5D08-4140887CDA8F}"/>
              </a:ext>
            </a:extLst>
          </p:cNvPr>
          <p:cNvSpPr txBox="1"/>
          <p:nvPr/>
        </p:nvSpPr>
        <p:spPr>
          <a:xfrm>
            <a:off x="5981700" y="3003739"/>
            <a:ext cx="5566953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2"/>
                </a:solidFill>
                <a:effectLst>
                  <a:outerShdw blurRad="50800" dist="12700" dir="5400000" algn="ctr" rotWithShape="0">
                    <a:schemeClr val="tx1"/>
                  </a:outerShdw>
                </a:effectLst>
                <a:latin typeface="Helvetica" pitchFamily="2" charset="0"/>
              </a:rPr>
              <a:t>A new diagnostic algorithm has been developed aiming at earlier detection of PH in the community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5EDB3D-E1EB-6FD5-5A89-DD7CE9CBF6B1}"/>
              </a:ext>
            </a:extLst>
          </p:cNvPr>
          <p:cNvSpPr/>
          <p:nvPr/>
        </p:nvSpPr>
        <p:spPr>
          <a:xfrm>
            <a:off x="609600" y="2927603"/>
            <a:ext cx="4599709" cy="798605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5A8DFC0-EE07-3695-508A-31206BFF74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z="1000" dirty="0"/>
              <a:t>Humbert M, et al. </a:t>
            </a:r>
            <a:r>
              <a:rPr lang="en-US" sz="1000" i="1" dirty="0" err="1"/>
              <a:t>Eur</a:t>
            </a:r>
            <a:r>
              <a:rPr lang="en-US" sz="1000" i="1" dirty="0"/>
              <a:t> Heart J. </a:t>
            </a:r>
            <a:r>
              <a:rPr lang="en-US" sz="1000" dirty="0"/>
              <a:t>2022;43(38):3618-3731. doi:10.1093/</a:t>
            </a:r>
            <a:r>
              <a:rPr lang="en-US" sz="1000" dirty="0" err="1"/>
              <a:t>eurheartj</a:t>
            </a:r>
            <a:r>
              <a:rPr lang="en-US" sz="1000" dirty="0"/>
              <a:t>/ehac237</a:t>
            </a:r>
          </a:p>
        </p:txBody>
      </p:sp>
    </p:spTree>
    <p:extLst>
      <p:ext uri="{BB962C8B-B14F-4D97-AF65-F5344CB8AC3E}">
        <p14:creationId xmlns:p14="http://schemas.microsoft.com/office/powerpoint/2010/main" val="1789203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1520A-F606-941F-7804-749FC029C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ERS/ESC 2022: Diagnosis Essential Aspects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ED8FD-2B4C-7ABE-E5C7-DDC9BFC3A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0875666" cy="472247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effectLst/>
              </a:rPr>
              <a:t>The diagnostic approach to PH is </a:t>
            </a:r>
            <a:r>
              <a:rPr lang="en-US" dirty="0"/>
              <a:t>focused mainly </a:t>
            </a:r>
            <a:r>
              <a:rPr lang="en-US" dirty="0">
                <a:effectLst/>
              </a:rPr>
              <a:t>on two tasks: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effectLst/>
              </a:rPr>
              <a:t>Raise early suspicion of PH and ensure fast-track referral to PH centers for patients with a high likelihood of PAH, CTEPH, or other forms of severe PH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effectLst/>
              </a:rPr>
              <a:t>Identify underlying diseases, especially LHD (group 2 PH) and lung disease (group 3 PH), as well as comorbidities, to ensure proper classification, risk assessment, and treatment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Diagnostic and disease monitoring procedures have been updated into the 3-strata risk table previously used in the 2019 guidelines</a:t>
            </a:r>
          </a:p>
          <a:p>
            <a:pPr marL="0" indent="0">
              <a:buNone/>
            </a:pPr>
            <a:r>
              <a:rPr lang="en-US" dirty="0"/>
              <a:t>Important to note that the 2022 ERS/ESC guidelines for PAH have recommended a 4-strata risk-assessment algorithm for routine postdiagnosis assessment of patient risk</a:t>
            </a:r>
          </a:p>
          <a:p>
            <a:pPr lvl="1"/>
            <a:r>
              <a:rPr lang="en-US" dirty="0">
                <a:effectLst/>
              </a:rPr>
              <a:t>Based on refined cutoff levels for WHO-FC, 6MWD, and NT-</a:t>
            </a:r>
            <a:r>
              <a:rPr lang="en-US" dirty="0" err="1">
                <a:effectLst/>
              </a:rPr>
              <a:t>proBNP</a:t>
            </a:r>
            <a:r>
              <a:rPr lang="en-US" dirty="0">
                <a:effectLst/>
              </a:rPr>
              <a:t>, categorizing patients as low, intermediate-low, intermediate-high, or high risk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DC0E8DE-2137-6B7B-50CF-3A1DE79EB9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z="1000" dirty="0"/>
              <a:t>Humbert M, et al. </a:t>
            </a:r>
            <a:r>
              <a:rPr lang="en-US" sz="1000" i="1" dirty="0" err="1"/>
              <a:t>Eur</a:t>
            </a:r>
            <a:r>
              <a:rPr lang="en-US" sz="1000" i="1" dirty="0"/>
              <a:t> Heart J. </a:t>
            </a:r>
            <a:r>
              <a:rPr lang="en-US" sz="1000" dirty="0"/>
              <a:t>2022;43(38):3618-3731. doi:10.1093/</a:t>
            </a:r>
            <a:r>
              <a:rPr lang="en-US" sz="1000" dirty="0" err="1"/>
              <a:t>eurheartj</a:t>
            </a:r>
            <a:r>
              <a:rPr lang="en-US" sz="1000" dirty="0"/>
              <a:t>/ehac237</a:t>
            </a:r>
          </a:p>
        </p:txBody>
      </p:sp>
    </p:spTree>
    <p:extLst>
      <p:ext uri="{BB962C8B-B14F-4D97-AF65-F5344CB8AC3E}">
        <p14:creationId xmlns:p14="http://schemas.microsoft.com/office/powerpoint/2010/main" val="3477891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DBE802-A659-D752-3239-745D00A7C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Initial Comprehensive Risk Assessment in PAH (3-Strata Model): What’s Been Added or Changed?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692541"/>
              </p:ext>
            </p:extLst>
          </p:nvPr>
        </p:nvGraphicFramePr>
        <p:xfrm>
          <a:off x="912585" y="1409021"/>
          <a:ext cx="10262795" cy="499702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010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1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56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56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1464">
                <a:tc>
                  <a:txBody>
                    <a:bodyPr/>
                    <a:lstStyle/>
                    <a:p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Determinants of prognosis</a:t>
                      </a:r>
                    </a:p>
                    <a:p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(estimated</a:t>
                      </a:r>
                      <a:r>
                        <a:rPr lang="en-US" sz="1400" b="0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1-year mortality)</a:t>
                      </a:r>
                      <a:endParaRPr lang="en-US" sz="1400" b="0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T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Low risk (&lt;5%)</a:t>
                      </a:r>
                    </a:p>
                  </a:txBody>
                  <a:tcPr marT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Intermediate risk (5-20%)</a:t>
                      </a:r>
                    </a:p>
                  </a:txBody>
                  <a:tcPr marT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High risk (&gt;20%)</a:t>
                      </a:r>
                    </a:p>
                  </a:txBody>
                  <a:tcPr marT="0"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869">
                <a:tc>
                  <a:txBody>
                    <a:bodyPr/>
                    <a:lstStyle/>
                    <a:p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Clinical signs of right heart failure</a:t>
                      </a:r>
                    </a:p>
                  </a:txBody>
                  <a:tcPr marT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Absent</a:t>
                      </a:r>
                    </a:p>
                  </a:txBody>
                  <a:tcPr marT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Absent</a:t>
                      </a:r>
                    </a:p>
                  </a:txBody>
                  <a:tcPr marT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Present</a:t>
                      </a:r>
                    </a:p>
                  </a:txBody>
                  <a:tcPr marT="0" anchor="ctr">
                    <a:solidFill>
                      <a:srgbClr val="AB15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386">
                <a:tc>
                  <a:txBody>
                    <a:bodyPr/>
                    <a:lstStyle/>
                    <a:p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Progression of symptoms</a:t>
                      </a:r>
                    </a:p>
                  </a:txBody>
                  <a:tcPr marT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</a:p>
                  </a:txBody>
                  <a:tcPr marT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Slow</a:t>
                      </a:r>
                    </a:p>
                  </a:txBody>
                  <a:tcPr marT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Rapid</a:t>
                      </a:r>
                    </a:p>
                  </a:txBody>
                  <a:tcPr marT="0" anchor="ctr">
                    <a:solidFill>
                      <a:srgbClr val="AB15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386">
                <a:tc>
                  <a:txBody>
                    <a:bodyPr/>
                    <a:lstStyle/>
                    <a:p>
                      <a:r>
                        <a:rPr lang="en-US" sz="12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Syncope</a:t>
                      </a:r>
                    </a:p>
                  </a:txBody>
                  <a:tcPr marT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</a:p>
                  </a:txBody>
                  <a:tcPr marT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Occasional syncope</a:t>
                      </a:r>
                    </a:p>
                  </a:txBody>
                  <a:tcPr marT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Repeated syncope</a:t>
                      </a:r>
                    </a:p>
                  </a:txBody>
                  <a:tcPr marT="0" anchor="ctr">
                    <a:solidFill>
                      <a:srgbClr val="AB15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386">
                <a:tc>
                  <a:txBody>
                    <a:bodyPr/>
                    <a:lstStyle/>
                    <a:p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WHO functional class</a:t>
                      </a:r>
                    </a:p>
                  </a:txBody>
                  <a:tcPr marT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I, II</a:t>
                      </a:r>
                    </a:p>
                  </a:txBody>
                  <a:tcPr marT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III</a:t>
                      </a:r>
                    </a:p>
                  </a:txBody>
                  <a:tcPr marT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IV</a:t>
                      </a:r>
                    </a:p>
                  </a:txBody>
                  <a:tcPr marT="0" anchor="ctr">
                    <a:solidFill>
                      <a:srgbClr val="AB15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6386">
                <a:tc>
                  <a:txBody>
                    <a:bodyPr/>
                    <a:lstStyle/>
                    <a:p>
                      <a:r>
                        <a:rPr lang="en-US" sz="12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6MWD</a:t>
                      </a:r>
                    </a:p>
                  </a:txBody>
                  <a:tcPr marT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&gt;440 m</a:t>
                      </a:r>
                    </a:p>
                  </a:txBody>
                  <a:tcPr marT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165-</a:t>
                      </a:r>
                      <a:r>
                        <a:rPr lang="en-US" sz="1200" b="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440 m</a:t>
                      </a:r>
                      <a:endParaRPr lang="en-US" sz="12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&lt;</a:t>
                      </a:r>
                      <a:r>
                        <a:rPr lang="en-US" sz="1200" b="0" cap="none" spc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165 m</a:t>
                      </a:r>
                      <a:endParaRPr lang="en-US" sz="1200" b="0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T="0" anchor="ctr">
                    <a:solidFill>
                      <a:srgbClr val="AB15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7412">
                <a:tc>
                  <a:txBody>
                    <a:bodyPr/>
                    <a:lstStyle/>
                    <a:p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Cardiopulmonary exercise testing</a:t>
                      </a:r>
                    </a:p>
                  </a:txBody>
                  <a:tcPr marT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Peak 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VO</a:t>
                      </a:r>
                      <a:r>
                        <a:rPr lang="en-US" sz="1200" b="0" cap="none" spc="0" baseline="-25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&gt;15 ml/min/kg</a:t>
                      </a: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(&gt;65% predicted)</a:t>
                      </a:r>
                    </a:p>
                    <a:p>
                      <a:pPr algn="ctr"/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VE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VCO</a:t>
                      </a:r>
                      <a:r>
                        <a:rPr lang="en-US" sz="1200" b="0" cap="none" spc="0" baseline="-25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slope &lt;36</a:t>
                      </a:r>
                    </a:p>
                  </a:txBody>
                  <a:tcPr marT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Peak 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VO</a:t>
                      </a:r>
                      <a:r>
                        <a:rPr lang="en-US" sz="1200" b="0" cap="none" spc="0" baseline="-25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11-</a:t>
                      </a:r>
                      <a:r>
                        <a:rPr lang="en-US" sz="1200" b="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15 ml/min/kg</a:t>
                      </a:r>
                    </a:p>
                    <a:p>
                      <a:pPr algn="ctr"/>
                      <a:r>
                        <a:rPr lang="en-US" sz="1200" b="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(35-65% predicted)</a:t>
                      </a:r>
                    </a:p>
                    <a:p>
                      <a:pPr algn="ctr"/>
                      <a:r>
                        <a:rPr lang="en-US" sz="1200" b="0" cap="none" spc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VE</a:t>
                      </a:r>
                      <a:r>
                        <a:rPr lang="en-US" sz="1200" b="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1200" b="0" cap="none" spc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VCO</a:t>
                      </a:r>
                      <a:r>
                        <a:rPr lang="en-US" sz="1200" b="0" cap="none" spc="0" baseline="-25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200" b="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slope 36-44</a:t>
                      </a:r>
                      <a:endParaRPr lang="en-US" sz="12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Peak 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VO</a:t>
                      </a:r>
                      <a:r>
                        <a:rPr lang="en-US" sz="1200" b="0" cap="none" spc="0" baseline="-2500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&lt;11 ml/min/kg</a:t>
                      </a: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(&lt;35% predicted)</a:t>
                      </a:r>
                    </a:p>
                    <a:p>
                      <a:pPr algn="ctr"/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VE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VCO</a:t>
                      </a:r>
                      <a:r>
                        <a:rPr lang="en-US" sz="1200" b="0" cap="none" spc="0" baseline="-2500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slope </a:t>
                      </a:r>
                      <a:r>
                        <a:rPr lang="en-US" sz="1200" b="0" u="non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&gt;44</a:t>
                      </a:r>
                      <a:endParaRPr lang="en-US" sz="1200" b="0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T="0" anchor="ctr">
                    <a:solidFill>
                      <a:srgbClr val="AB15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4869">
                <a:tc>
                  <a:txBody>
                    <a:bodyPr/>
                    <a:lstStyle/>
                    <a:p>
                      <a:r>
                        <a:rPr lang="en-US" sz="12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NT-proBNP levels</a:t>
                      </a:r>
                    </a:p>
                  </a:txBody>
                  <a:tcPr marT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BNP &lt;50 ng/L</a:t>
                      </a: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NT-pro BNP &lt;300 ng/L</a:t>
                      </a:r>
                    </a:p>
                  </a:txBody>
                  <a:tcPr marT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BNP 50-800 ng/L</a:t>
                      </a: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NT-pro BNP 300-1100 ng/L</a:t>
                      </a:r>
                    </a:p>
                  </a:txBody>
                  <a:tcPr marT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BNP &gt;800 ng/L</a:t>
                      </a: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NT-pro BNP &gt;1100 ng/L</a:t>
                      </a:r>
                    </a:p>
                  </a:txBody>
                  <a:tcPr marT="0" anchor="ctr">
                    <a:solidFill>
                      <a:srgbClr val="AB15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7412">
                <a:tc>
                  <a:txBody>
                    <a:bodyPr/>
                    <a:lstStyle/>
                    <a:p>
                      <a:r>
                        <a:rPr lang="en-US" sz="12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Echocardiography</a:t>
                      </a:r>
                    </a:p>
                  </a:txBody>
                  <a:tcPr marT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RA area, 18 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cm</a:t>
                      </a:r>
                      <a:r>
                        <a:rPr lang="en-US" sz="1200" b="0" cap="none" spc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200" b="0" cap="none" spc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TAPSE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sPAP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&gt;0.32 mm/mmHg</a:t>
                      </a: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No pericardial effusion</a:t>
                      </a:r>
                    </a:p>
                  </a:txBody>
                  <a:tcPr marT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RA area 18-26 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cm</a:t>
                      </a:r>
                      <a:r>
                        <a:rPr lang="en-US" sz="1200" b="0" cap="none" spc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200" b="0" cap="none" spc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TAPSE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sPAP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0.19-0.32 mm/</a:t>
                      </a: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mmHg</a:t>
                      </a: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Minimal pericardial effusion</a:t>
                      </a:r>
                    </a:p>
                  </a:txBody>
                  <a:tcPr marT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RA area &gt;26 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cm</a:t>
                      </a:r>
                      <a:r>
                        <a:rPr lang="en-US" sz="1200" b="0" cap="none" spc="0" baseline="3000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US" sz="1200" b="0" cap="none" spc="0" baseline="3000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TAPSE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sPAP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&lt;0.19 mm/mmHg</a:t>
                      </a: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Moderate or large pericardial</a:t>
                      </a: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effusion</a:t>
                      </a:r>
                    </a:p>
                  </a:txBody>
                  <a:tcPr marT="0" anchor="ctr">
                    <a:solidFill>
                      <a:srgbClr val="AB15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97412">
                <a:tc>
                  <a:txBody>
                    <a:bodyPr/>
                    <a:lstStyle/>
                    <a:p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cMRI</a:t>
                      </a:r>
                      <a:endParaRPr lang="en-US" sz="12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RVEF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.54%</a:t>
                      </a: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SVI .40 mL/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r>
                        <a:rPr lang="en-US" sz="1200" b="0" cap="none" spc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200" b="0" cap="none" spc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RVESVI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&lt;42 mL/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r>
                        <a:rPr lang="en-US" sz="1200" b="0" cap="none" spc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200" b="0" cap="none" spc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RVEF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37-54%</a:t>
                      </a: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SVI 26-40 mL/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r>
                        <a:rPr lang="en-US" sz="1200" b="0" cap="none" spc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200" b="0" cap="none" spc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RVESVI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42-54 mL/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r>
                        <a:rPr lang="en-US" sz="1200" b="0" cap="none" spc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200" b="0" cap="none" spc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RVEF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,37%</a:t>
                      </a: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SVI &lt;26 mL/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200" b="0" cap="none" spc="0" baseline="3000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US" sz="1200" b="0" cap="none" spc="0" baseline="3000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RVESVI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&gt;54 mL/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200" b="0" cap="none" spc="0" baseline="3000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US" sz="1200" b="0" cap="none" spc="0" baseline="3000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T="0" anchor="ctr">
                    <a:solidFill>
                      <a:srgbClr val="AB15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12010"/>
                  </a:ext>
                </a:extLst>
              </a:tr>
              <a:tr h="597412">
                <a:tc>
                  <a:txBody>
                    <a:bodyPr/>
                    <a:lstStyle/>
                    <a:p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Hemodynamics</a:t>
                      </a:r>
                    </a:p>
                  </a:txBody>
                  <a:tcPr marT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RAP &lt;8 mmHg</a:t>
                      </a: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CI ≥2.5 L/min/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r>
                        <a:rPr lang="en-US" sz="1200" b="0" cap="none" spc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200" b="0" cap="none" spc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SVI &gt;38 mL/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r>
                        <a:rPr lang="en-US" sz="1200" b="0" cap="none" spc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200" b="0" cap="none" spc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SvO</a:t>
                      </a:r>
                      <a:r>
                        <a:rPr lang="en-US" sz="1200" b="0" cap="none" spc="0" baseline="-25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200" b="0" cap="none" spc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&gt;65%</a:t>
                      </a:r>
                    </a:p>
                  </a:txBody>
                  <a:tcPr marT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RAP 8-14 mmHg</a:t>
                      </a: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CI 2.0-2.4 L/min/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r>
                        <a:rPr lang="en-US" sz="1200" b="0" cap="none" spc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200" b="0" cap="none" spc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SVI 31-38 mL/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r>
                        <a:rPr lang="en-US" sz="1200" b="0" cap="none" spc="0" baseline="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200" b="0" cap="none" spc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SvO</a:t>
                      </a:r>
                      <a:r>
                        <a:rPr lang="en-US" sz="1200" b="0" cap="none" spc="0" baseline="-25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60-65%</a:t>
                      </a:r>
                    </a:p>
                  </a:txBody>
                  <a:tcPr marT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RAP &gt;14 mmHg</a:t>
                      </a: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CI &lt;2.0 L/min/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200" b="0" cap="none" spc="0" baseline="3000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US" sz="1200" b="0" cap="none" spc="0" baseline="3000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SVI &lt;31 mL/</a:t>
                      </a:r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200" b="0" cap="none" spc="0" baseline="3000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US" sz="1200" b="0" cap="none" spc="0" baseline="3000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200" b="0" cap="none" spc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SvO</a:t>
                      </a:r>
                      <a:r>
                        <a:rPr lang="en-US" sz="1200" b="0" cap="none" spc="0" baseline="-2500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en-US" sz="1200" b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  &lt;60%</a:t>
                      </a:r>
                    </a:p>
                  </a:txBody>
                  <a:tcPr marT="0" anchor="ctr">
                    <a:solidFill>
                      <a:srgbClr val="AB15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8F0C901-3E29-54D9-96A4-A5033846F1C6}"/>
              </a:ext>
            </a:extLst>
          </p:cNvPr>
          <p:cNvSpPr/>
          <p:nvPr/>
        </p:nvSpPr>
        <p:spPr>
          <a:xfrm>
            <a:off x="734166" y="4240227"/>
            <a:ext cx="10744199" cy="779325"/>
          </a:xfrm>
          <a:prstGeom prst="roundRect">
            <a:avLst>
              <a:gd name="adj" fmla="val 50000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E2F6F20-194D-BBCF-893C-0162791C6CF0}"/>
              </a:ext>
            </a:extLst>
          </p:cNvPr>
          <p:cNvSpPr/>
          <p:nvPr/>
        </p:nvSpPr>
        <p:spPr>
          <a:xfrm>
            <a:off x="734166" y="5017061"/>
            <a:ext cx="10744199" cy="596661"/>
          </a:xfrm>
          <a:prstGeom prst="roundRect">
            <a:avLst>
              <a:gd name="adj" fmla="val 50000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466FA01-01F6-18B5-CE9E-738A8AB97FEF}"/>
              </a:ext>
            </a:extLst>
          </p:cNvPr>
          <p:cNvSpPr/>
          <p:nvPr/>
        </p:nvSpPr>
        <p:spPr>
          <a:xfrm>
            <a:off x="734166" y="5619628"/>
            <a:ext cx="10744199" cy="771277"/>
          </a:xfrm>
          <a:prstGeom prst="roundRect">
            <a:avLst>
              <a:gd name="adj" fmla="val 50000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DC2E5EB-13CA-06AB-7379-7A4140D3E6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 sz="1000" dirty="0"/>
              <a:t>Humbert M, et al. </a:t>
            </a:r>
            <a:r>
              <a:rPr lang="da-DK" sz="1000" i="1" dirty="0"/>
              <a:t>Eur Heart J. </a:t>
            </a:r>
            <a:r>
              <a:rPr lang="da-DK" sz="1000" dirty="0"/>
              <a:t>2022;43(38):3618-3731. doi:10.1093/eurheartj/ehac237</a:t>
            </a:r>
          </a:p>
        </p:txBody>
      </p:sp>
    </p:spTree>
    <p:extLst>
      <p:ext uri="{BB962C8B-B14F-4D97-AF65-F5344CB8AC3E}">
        <p14:creationId xmlns:p14="http://schemas.microsoft.com/office/powerpoint/2010/main" val="422249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DBD73-3C9B-A46A-93F4-398AFB707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Diagnosis: New Additions to Diagnostic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B2F6F-7BD1-56DE-3502-64F58E110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524000"/>
            <a:ext cx="10744200" cy="4093029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b="1" dirty="0">
                <a:effectLst/>
              </a:rPr>
              <a:t>Echocardiography</a:t>
            </a:r>
            <a:r>
              <a:rPr lang="en-US" dirty="0">
                <a:effectLst/>
              </a:rPr>
              <a:t>: Cutoff values for </a:t>
            </a:r>
            <a:r>
              <a:rPr lang="en-US" sz="2400" dirty="0">
                <a:solidFill>
                  <a:schemeClr val="tx1"/>
                </a:solidFill>
                <a:effectLst/>
              </a:rPr>
              <a:t>TAPSE/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sPAP</a:t>
            </a:r>
            <a:r>
              <a:rPr lang="en-US" sz="2400" dirty="0">
                <a:solidFill>
                  <a:schemeClr val="tx1"/>
                </a:solidFill>
                <a:effectLst/>
              </a:rPr>
              <a:t> &gt;0.32 mm/mmHg to </a:t>
            </a:r>
            <a:r>
              <a:rPr lang="en-US" sz="2400" dirty="0">
                <a:solidFill>
                  <a:schemeClr val="tx1"/>
                </a:solidFill>
              </a:rPr>
              <a:t>&lt;0.19 mm/mmHg </a:t>
            </a:r>
            <a:r>
              <a:rPr lang="en-US" dirty="0">
                <a:effectLst/>
              </a:rPr>
              <a:t>to determine low-risk and high-risk status, respectively</a:t>
            </a:r>
            <a:endParaRPr lang="en-US" sz="2400" dirty="0">
              <a:solidFill>
                <a:schemeClr val="tx1"/>
              </a:solidFill>
            </a:endParaRPr>
          </a:p>
          <a:p>
            <a:pPr fontAlgn="ctr">
              <a:spcBef>
                <a:spcPts val="1800"/>
              </a:spcBef>
              <a:spcAft>
                <a:spcPts val="1800"/>
              </a:spcAft>
            </a:pPr>
            <a:r>
              <a:rPr lang="en-US" b="1" i="0" u="none" strike="noStrike" kern="1200" dirty="0" err="1">
                <a:solidFill>
                  <a:schemeClr val="tx1"/>
                </a:solidFill>
                <a:effectLst/>
              </a:rPr>
              <a:t>cMRI</a:t>
            </a:r>
            <a:r>
              <a:rPr lang="en-US" b="1" i="0" u="none" strike="noStrike" kern="1200" dirty="0">
                <a:solidFill>
                  <a:schemeClr val="tx1"/>
                </a:solidFill>
                <a:effectLst/>
              </a:rPr>
              <a:t> imaging</a:t>
            </a:r>
            <a:r>
              <a:rPr lang="en-US" i="0" u="none" strike="noStrike" kern="1200" dirty="0">
                <a:solidFill>
                  <a:schemeClr val="tx1"/>
                </a:solidFill>
                <a:effectLst/>
              </a:rPr>
              <a:t>: Cutoff limits for RVEF &gt;54%, SVI &gt;40 mL/m</a:t>
            </a:r>
            <a:r>
              <a:rPr lang="en-US" i="0" u="none" strike="noStrike" kern="1200" baseline="30000" dirty="0">
                <a:solidFill>
                  <a:schemeClr val="tx1"/>
                </a:solidFill>
                <a:effectLst/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0" u="none" strike="noStrike" kern="1200" dirty="0">
                <a:solidFill>
                  <a:schemeClr val="tx1"/>
                </a:solidFill>
                <a:effectLst/>
              </a:rPr>
              <a:t>RVESVI &lt;42 mL/m</a:t>
            </a:r>
            <a:r>
              <a:rPr lang="en-US" i="0" u="none" strike="noStrike" kern="1200" baseline="30000" dirty="0">
                <a:solidFill>
                  <a:schemeClr val="tx1"/>
                </a:solidFill>
                <a:effectLst/>
              </a:rPr>
              <a:t>2 </a:t>
            </a:r>
            <a:r>
              <a:rPr lang="en-US" i="0" u="none" strike="noStrike" kern="1200" dirty="0">
                <a:solidFill>
                  <a:schemeClr val="tx1"/>
                </a:solidFill>
                <a:effectLst/>
              </a:rPr>
              <a:t>to </a:t>
            </a:r>
            <a:r>
              <a:rPr lang="en-US" i="0" u="none" strike="noStrike" kern="1200" dirty="0">
                <a:solidFill>
                  <a:schemeClr val="tx1"/>
                </a:solidFill>
              </a:rPr>
              <a:t>RVEF &lt;37%, SVI &lt;26 mL/m</a:t>
            </a:r>
            <a:r>
              <a:rPr lang="en-US" i="0" u="none" strike="noStrike" kern="1200" baseline="30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baseline="30000" dirty="0">
                <a:solidFill>
                  <a:schemeClr val="tx1"/>
                </a:solidFill>
              </a:rPr>
              <a:t> </a:t>
            </a:r>
            <a:r>
              <a:rPr lang="en-US" i="0" u="none" strike="noStrike" kern="1200" dirty="0">
                <a:solidFill>
                  <a:schemeClr val="tx1"/>
                </a:solidFill>
              </a:rPr>
              <a:t>RVESVI &gt;54 mL/m</a:t>
            </a:r>
            <a:r>
              <a:rPr lang="en-US" i="0" u="none" strike="noStrike" kern="1200" baseline="30000" dirty="0">
                <a:solidFill>
                  <a:schemeClr val="tx1"/>
                </a:solidFill>
              </a:rPr>
              <a:t>2 </a:t>
            </a:r>
            <a:r>
              <a:rPr lang="en-US" dirty="0">
                <a:effectLst/>
              </a:rPr>
              <a:t>to determine low-risk and high-risk status, respectively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b="1" dirty="0">
                <a:effectLst/>
              </a:rPr>
              <a:t>SVI criteria</a:t>
            </a:r>
            <a:r>
              <a:rPr lang="en-US" dirty="0">
                <a:effectLst/>
              </a:rPr>
              <a:t> are now added with the cutoff values of &gt;38 mL/m</a:t>
            </a:r>
            <a:r>
              <a:rPr lang="en-US" baseline="30000" dirty="0">
                <a:effectLst/>
              </a:rPr>
              <a:t>2</a:t>
            </a:r>
            <a:r>
              <a:rPr lang="en-US" dirty="0">
                <a:effectLst/>
              </a:rPr>
              <a:t> and &lt;31 mL/m</a:t>
            </a:r>
            <a:r>
              <a:rPr lang="en-US" baseline="30000" dirty="0">
                <a:effectLst/>
              </a:rPr>
              <a:t>2</a:t>
            </a:r>
            <a:r>
              <a:rPr lang="en-US" dirty="0">
                <a:effectLst/>
              </a:rPr>
              <a:t> to determine low-risk and high-risk status, respectively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2E31D-BF53-0B83-2E08-F7E4A25557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z="1000" dirty="0"/>
              <a:t>Humbert M, et al. </a:t>
            </a:r>
            <a:r>
              <a:rPr lang="en-US" sz="1000" i="1" dirty="0" err="1"/>
              <a:t>Eur</a:t>
            </a:r>
            <a:r>
              <a:rPr lang="en-US" sz="1000" i="1" dirty="0"/>
              <a:t> Heart J. </a:t>
            </a:r>
            <a:r>
              <a:rPr lang="en-US" sz="1000" dirty="0"/>
              <a:t>2022;43(38):3618-3731. doi:10.1093/</a:t>
            </a:r>
            <a:r>
              <a:rPr lang="en-US" sz="1000" dirty="0" err="1"/>
              <a:t>eurheartj</a:t>
            </a:r>
            <a:r>
              <a:rPr lang="en-US" sz="1000" dirty="0"/>
              <a:t>/ehac237</a:t>
            </a:r>
          </a:p>
        </p:txBody>
      </p:sp>
    </p:spTree>
    <p:extLst>
      <p:ext uri="{BB962C8B-B14F-4D97-AF65-F5344CB8AC3E}">
        <p14:creationId xmlns:p14="http://schemas.microsoft.com/office/powerpoint/2010/main" val="915424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612D7-0798-D289-18E6-C87D8DDD8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806" y="95332"/>
            <a:ext cx="4875349" cy="2497397"/>
          </a:xfrm>
        </p:spPr>
        <p:txBody>
          <a:bodyPr>
            <a:noAutofit/>
          </a:bodyPr>
          <a:lstStyle/>
          <a:p>
            <a:r>
              <a:rPr lang="en-US" sz="2800" dirty="0"/>
              <a:t>2022 Diagnostic Algorithm of Patients with Unexplained Dyspnea and/or Suspected Pulmonary Hypertension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16A550AF-0A11-710D-6C00-6338393E9C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499" y="224545"/>
            <a:ext cx="6433559" cy="633548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8AC5DDC-4163-A7FF-D1BD-0DEC98ACCB43}"/>
              </a:ext>
            </a:extLst>
          </p:cNvPr>
          <p:cNvSpPr txBox="1"/>
          <p:nvPr/>
        </p:nvSpPr>
        <p:spPr>
          <a:xfrm>
            <a:off x="273492" y="2627543"/>
            <a:ext cx="4865914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lphaLcPeriod"/>
            </a:pPr>
            <a:r>
              <a:rPr lang="en-US" sz="1400" dirty="0">
                <a:effectLst/>
              </a:rPr>
              <a:t>Warning</a:t>
            </a:r>
            <a:r>
              <a:rPr lang="en-US" sz="1400" dirty="0"/>
              <a:t> </a:t>
            </a:r>
            <a:r>
              <a:rPr lang="en-US" sz="1400" dirty="0">
                <a:effectLst/>
              </a:rPr>
              <a:t>signs include rapid progression of symptoms, severely reduced exercise capacity, pre-syncope or syncope on mild exertion, signs of right heart failure</a:t>
            </a:r>
          </a:p>
          <a:p>
            <a:pPr marL="342900" indent="-342900">
              <a:spcAft>
                <a:spcPts val="1200"/>
              </a:spcAft>
              <a:buFont typeface="+mj-lt"/>
              <a:buAutoNum type="alphaLcPeriod"/>
            </a:pPr>
            <a:r>
              <a:rPr lang="en-US" sz="1400" dirty="0">
                <a:effectLst/>
              </a:rPr>
              <a:t>Lung and heart assessment by specialist as per local practice</a:t>
            </a:r>
          </a:p>
          <a:p>
            <a:pPr marL="342900" indent="-342900">
              <a:spcAft>
                <a:spcPts val="1200"/>
              </a:spcAft>
              <a:buFont typeface="+mj-lt"/>
              <a:buAutoNum type="alphaLcPeriod"/>
            </a:pPr>
            <a:r>
              <a:rPr lang="en-US" sz="1400" dirty="0">
                <a:effectLst/>
              </a:rPr>
              <a:t>As indicated; CT pulmonary angiography recommended if PH suspected</a:t>
            </a:r>
          </a:p>
          <a:p>
            <a:pPr marL="342900" indent="-342900">
              <a:spcAft>
                <a:spcPts val="1200"/>
              </a:spcAft>
              <a:buFont typeface="+mj-lt"/>
              <a:buAutoNum type="alphaLcPeriod"/>
            </a:pPr>
            <a:r>
              <a:rPr lang="en-US" sz="1400" dirty="0">
                <a:effectLst/>
              </a:rPr>
              <a:t>Includes connective tissue disease (especially systemic sclerosis), portal hypertension, HIV infection, and family history of PAH</a:t>
            </a:r>
          </a:p>
          <a:p>
            <a:pPr marL="342900" indent="-342900">
              <a:spcAft>
                <a:spcPts val="1200"/>
              </a:spcAft>
              <a:buFont typeface="+mj-lt"/>
              <a:buAutoNum type="alphaLcPeriod"/>
            </a:pPr>
            <a:r>
              <a:rPr lang="en-US" sz="1400" dirty="0">
                <a:effectLst/>
              </a:rPr>
              <a:t>History of PE, permanent intravascular devices, inflammatory bowel diseases, essential thrombocythemia, splenectomy, high-dose thyroid hormone replacement, and malignancy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830D6-3C63-D34C-F1A8-CD6C3F1E39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 sz="1000" dirty="0"/>
              <a:t>Humbert M, et al. </a:t>
            </a:r>
            <a:r>
              <a:rPr lang="da-DK" sz="1000" i="1" dirty="0"/>
              <a:t>Eur Heart J. </a:t>
            </a:r>
            <a:r>
              <a:rPr lang="da-DK" sz="1000" dirty="0"/>
              <a:t>2022;43(38):3618-3731. doi:10.1093/eurheartj/ehac237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7F5D24-FE9B-75F2-73A3-001ED74472D1}"/>
              </a:ext>
            </a:extLst>
          </p:cNvPr>
          <p:cNvSpPr txBox="1"/>
          <p:nvPr/>
        </p:nvSpPr>
        <p:spPr>
          <a:xfrm>
            <a:off x="10070291" y="1045513"/>
            <a:ext cx="385827" cy="27699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/>
              <a:t>a.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01338C-49A4-DFB3-C16D-FA889906ECD8}"/>
              </a:ext>
            </a:extLst>
          </p:cNvPr>
          <p:cNvSpPr txBox="1"/>
          <p:nvPr/>
        </p:nvSpPr>
        <p:spPr>
          <a:xfrm>
            <a:off x="11717421" y="1465506"/>
            <a:ext cx="385827" cy="27699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/>
              <a:t>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6DA91A-D2CE-5554-88F9-252C8071C2BA}"/>
              </a:ext>
            </a:extLst>
          </p:cNvPr>
          <p:cNvSpPr txBox="1"/>
          <p:nvPr/>
        </p:nvSpPr>
        <p:spPr>
          <a:xfrm>
            <a:off x="6296322" y="3615018"/>
            <a:ext cx="385827" cy="27699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/>
              <a:t>c.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E5CE0C-F2F0-962C-543E-4DAE1DE40B2D}"/>
              </a:ext>
            </a:extLst>
          </p:cNvPr>
          <p:cNvSpPr txBox="1"/>
          <p:nvPr/>
        </p:nvSpPr>
        <p:spPr>
          <a:xfrm>
            <a:off x="6296322" y="2981890"/>
            <a:ext cx="385827" cy="27699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/>
              <a:t>b.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37757B-B840-F3E6-04E3-53D0574AD061}"/>
              </a:ext>
            </a:extLst>
          </p:cNvPr>
          <p:cNvSpPr txBox="1"/>
          <p:nvPr/>
        </p:nvSpPr>
        <p:spPr>
          <a:xfrm>
            <a:off x="10516577" y="2948900"/>
            <a:ext cx="385827" cy="27699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/>
              <a:t>b.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797919-7965-126F-BE26-A64869B0E0ED}"/>
              </a:ext>
            </a:extLst>
          </p:cNvPr>
          <p:cNvSpPr txBox="1"/>
          <p:nvPr/>
        </p:nvSpPr>
        <p:spPr>
          <a:xfrm>
            <a:off x="9830985" y="5824146"/>
            <a:ext cx="385827" cy="27699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/>
              <a:t>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E52996-D775-3F01-7A69-F72879FAC267}"/>
              </a:ext>
            </a:extLst>
          </p:cNvPr>
          <p:cNvSpPr txBox="1"/>
          <p:nvPr/>
        </p:nvSpPr>
        <p:spPr>
          <a:xfrm>
            <a:off x="9565090" y="6539458"/>
            <a:ext cx="385827" cy="27699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/>
              <a:t>e.</a:t>
            </a:r>
          </a:p>
        </p:txBody>
      </p:sp>
    </p:spTree>
    <p:extLst>
      <p:ext uri="{BB962C8B-B14F-4D97-AF65-F5344CB8AC3E}">
        <p14:creationId xmlns:p14="http://schemas.microsoft.com/office/powerpoint/2010/main" val="1743765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8224B-BABD-DDA7-114F-A5AD21D36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2022 ERS/ESC Recommendations for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D5375-29CA-5B40-ACD4-E7BF2C230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dirty="0">
                <a:effectLst/>
              </a:rPr>
              <a:t>Echocardiography is recommended as the first-line, noninvasive, diagnostic investigation in suspected PH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dirty="0">
                <a:effectLst/>
              </a:rPr>
              <a:t>It is recommended to assign an echocardiographic probability of PH, based on an abnormal TRV and the presence of other echocardiographic signs suggestive of PH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dirty="0">
                <a:effectLst/>
              </a:rPr>
              <a:t>It is recommended to maintain the current threshold for TRV (&gt;2.8 m/s) for echocardiographic probability of PH according to the updated hemodynamic definition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9555D-BDE1-50D0-AD95-6D199EF9FB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z="1000" dirty="0"/>
              <a:t>Humbert M, et al. </a:t>
            </a:r>
            <a:r>
              <a:rPr lang="en-US" sz="1000" i="1" dirty="0" err="1"/>
              <a:t>Eur</a:t>
            </a:r>
            <a:r>
              <a:rPr lang="en-US" sz="1000" i="1" dirty="0"/>
              <a:t> Heart J. </a:t>
            </a:r>
            <a:r>
              <a:rPr lang="en-US" sz="1000" dirty="0"/>
              <a:t>2022;43(38):3618-3731. doi:10.1093/</a:t>
            </a:r>
            <a:r>
              <a:rPr lang="en-US" sz="1000" dirty="0" err="1"/>
              <a:t>eurheartj</a:t>
            </a:r>
            <a:r>
              <a:rPr lang="en-US" sz="1000" dirty="0"/>
              <a:t>/ehac237</a:t>
            </a:r>
          </a:p>
        </p:txBody>
      </p:sp>
    </p:spTree>
    <p:extLst>
      <p:ext uri="{BB962C8B-B14F-4D97-AF65-F5344CB8AC3E}">
        <p14:creationId xmlns:p14="http://schemas.microsoft.com/office/powerpoint/2010/main" val="2155867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5D29BC6-E2B1-AF19-5B29-0031B545A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2022 ERS/ESC Recommendations for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50DD7-E1F4-A722-B0D8-B3C523686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0744200" cy="4973136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en-US" dirty="0"/>
              <a:t>Ventilation/perfusion or perfusion lung scan is recommended in patients with unexplained PH to assess for CTEPH</a:t>
            </a:r>
          </a:p>
          <a:p>
            <a:pPr>
              <a:spcAft>
                <a:spcPts val="600"/>
              </a:spcAft>
            </a:pPr>
            <a:r>
              <a:rPr lang="en-US" dirty="0"/>
              <a:t>CT pulmonary angiography is recommended in the work-up of patients with suspected CTEPH</a:t>
            </a:r>
          </a:p>
          <a:p>
            <a:pPr>
              <a:spcAft>
                <a:spcPts val="600"/>
              </a:spcAft>
            </a:pPr>
            <a:r>
              <a:rPr lang="en-US" dirty="0"/>
              <a:t>Routine biochemistry, hematology, immunology, HIV testing, and thyroid function tests are recommended in all patients with PAH to identify associated conditions</a:t>
            </a:r>
          </a:p>
          <a:p>
            <a:pPr>
              <a:spcAft>
                <a:spcPts val="600"/>
              </a:spcAft>
            </a:pPr>
            <a:r>
              <a:rPr lang="en-US" dirty="0"/>
              <a:t>Abdominal ultrasound is recommended for the screening of portal hypertension</a:t>
            </a:r>
          </a:p>
          <a:p>
            <a:pPr>
              <a:spcAft>
                <a:spcPts val="600"/>
              </a:spcAft>
            </a:pPr>
            <a:r>
              <a:rPr lang="en-US" dirty="0"/>
              <a:t>Pulmonary function tests with DLCO are recommended in the initial evaluation of patients with PH</a:t>
            </a:r>
          </a:p>
          <a:p>
            <a:pPr>
              <a:spcAft>
                <a:spcPts val="600"/>
              </a:spcAft>
            </a:pPr>
            <a:r>
              <a:rPr lang="en-US" dirty="0"/>
              <a:t>Open or thoracoscopic lung biopsy is not recommended in patients with PAH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81219F2-E320-E73C-8390-0E7D44DEEA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z="1000" dirty="0"/>
              <a:t>Humbert M, et al. </a:t>
            </a:r>
            <a:r>
              <a:rPr lang="en-US" sz="1000" i="1" dirty="0" err="1"/>
              <a:t>Eur</a:t>
            </a:r>
            <a:r>
              <a:rPr lang="en-US" sz="1000" i="1" dirty="0"/>
              <a:t> Heart J. </a:t>
            </a:r>
            <a:r>
              <a:rPr lang="en-US" sz="1000" dirty="0"/>
              <a:t>2022;43(38):3618-3731. doi:10.1093/</a:t>
            </a:r>
            <a:r>
              <a:rPr lang="en-US" sz="1000" dirty="0" err="1"/>
              <a:t>eurheartj</a:t>
            </a:r>
            <a:r>
              <a:rPr lang="en-US" sz="1000" dirty="0"/>
              <a:t>/ehac237</a:t>
            </a:r>
          </a:p>
        </p:txBody>
      </p:sp>
    </p:spTree>
    <p:extLst>
      <p:ext uri="{BB962C8B-B14F-4D97-AF65-F5344CB8AC3E}">
        <p14:creationId xmlns:p14="http://schemas.microsoft.com/office/powerpoint/2010/main" val="3924925575"/>
      </p:ext>
    </p:extLst>
  </p:cSld>
  <p:clrMapOvr>
    <a:masterClrMapping/>
  </p:clrMapOvr>
</p:sld>
</file>

<file path=ppt/theme/theme1.xml><?xml version="1.0" encoding="utf-8"?>
<a:theme xmlns:a="http://schemas.openxmlformats.org/drawingml/2006/main" name="Onc-2019">
  <a:themeElements>
    <a:clrScheme name="MedEd PCC">
      <a:dk1>
        <a:srgbClr val="3F3F3F"/>
      </a:dk1>
      <a:lt1>
        <a:srgbClr val="FFFFFF"/>
      </a:lt1>
      <a:dk2>
        <a:srgbClr val="3F3F3F"/>
      </a:dk2>
      <a:lt2>
        <a:srgbClr val="FAFAFA"/>
      </a:lt2>
      <a:accent1>
        <a:srgbClr val="8E1537"/>
      </a:accent1>
      <a:accent2>
        <a:srgbClr val="B21E6C"/>
      </a:accent2>
      <a:accent3>
        <a:srgbClr val="10416A"/>
      </a:accent3>
      <a:accent4>
        <a:srgbClr val="0075C9"/>
      </a:accent4>
      <a:accent5>
        <a:srgbClr val="FCB315"/>
      </a:accent5>
      <a:accent6>
        <a:srgbClr val="7CC109"/>
      </a:accent6>
      <a:hlink>
        <a:srgbClr val="CE0E2D"/>
      </a:hlink>
      <a:folHlink>
        <a:srgbClr val="001B7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nc-2019" id="{D6DD6064-0306-4FD1-AF18-B4FBE2D85156}" vid="{AD8A80D0-AC63-402F-8A18-93598A4433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Onc-2019</Template>
  <TotalTime>0</TotalTime>
  <Words>2001</Words>
  <Application>Microsoft Office PowerPoint</Application>
  <PresentationFormat>Widescreen</PresentationFormat>
  <Paragraphs>191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Avenir</vt:lpstr>
      <vt:lpstr>Calibri</vt:lpstr>
      <vt:lpstr>Helvetica</vt:lpstr>
      <vt:lpstr>Onc-2019</vt:lpstr>
      <vt:lpstr>2022 ESC/ERS Guidelines for the Diagnosis and Treatment of Pulmonary Hypertension: Updates on Diagnosis  </vt:lpstr>
      <vt:lpstr>2022 ERS/ESC Pulmonary Hypertension Guidelines: The Fundamentals</vt:lpstr>
      <vt:lpstr>In This Installment, Let’s Focus on These Changes…</vt:lpstr>
      <vt:lpstr>ERS/ESC 2022: Diagnosis Essential Aspects</vt:lpstr>
      <vt:lpstr>Initial Comprehensive Risk Assessment in PAH (3-Strata Model): What’s Been Added or Changed?</vt:lpstr>
      <vt:lpstr>Diagnosis: New Additions to Diagnostic Steps</vt:lpstr>
      <vt:lpstr>2022 Diagnostic Algorithm of Patients with Unexplained Dyspnea and/or Suspected Pulmonary Hypertension</vt:lpstr>
      <vt:lpstr>2022 ERS/ESC Recommendations for Diagnosis</vt:lpstr>
      <vt:lpstr>2022 ERS/ESC Recommendations for Diagnosis</vt:lpstr>
      <vt:lpstr>Frequency of Follow-Up Testing in Your PAH Patients</vt:lpstr>
      <vt:lpstr>To Summarize: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2023-01-04T15:41:45Z</dcterms:created>
  <dcterms:modified xsi:type="dcterms:W3CDTF">2023-01-04T15:42:05Z</dcterms:modified>
</cp:coreProperties>
</file>