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authors.xml" ContentType="application/vnd.ms-powerpoint.author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</p:sldMasterIdLst>
  <p:notesMasterIdLst>
    <p:notesMasterId r:id="rId14"/>
  </p:notesMasterIdLst>
  <p:handoutMasterIdLst>
    <p:handoutMasterId r:id="rId15"/>
  </p:handoutMasterIdLst>
  <p:sldIdLst>
    <p:sldId id="1976" r:id="rId2"/>
    <p:sldId id="711" r:id="rId3"/>
    <p:sldId id="712" r:id="rId4"/>
    <p:sldId id="1978" r:id="rId5"/>
    <p:sldId id="1977" r:id="rId6"/>
    <p:sldId id="1969" r:id="rId7"/>
    <p:sldId id="1973" r:id="rId8"/>
    <p:sldId id="1974" r:id="rId9"/>
    <p:sldId id="1970" r:id="rId10"/>
    <p:sldId id="1972" r:id="rId11"/>
    <p:sldId id="1971" r:id="rId12"/>
    <p:sldId id="197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2" pos="7427" userDrawn="1">
          <p15:clr>
            <a:srgbClr val="A4A3A4"/>
          </p15:clr>
        </p15:guide>
        <p15:guide id="3" pos="204" userDrawn="1">
          <p15:clr>
            <a:srgbClr val="A4A3A4"/>
          </p15:clr>
        </p15:guide>
        <p15:guide id="4" orient="horz" pos="2901" userDrawn="1">
          <p15:clr>
            <a:srgbClr val="A4A3A4"/>
          </p15:clr>
        </p15:guide>
        <p15:guide id="5" orient="horz" pos="3840" userDrawn="1">
          <p15:clr>
            <a:srgbClr val="A4A3A4"/>
          </p15:clr>
        </p15:guide>
        <p15:guide id="7" pos="2966" userDrawn="1">
          <p15:clr>
            <a:srgbClr val="A4A3A4"/>
          </p15:clr>
        </p15:guide>
        <p15:guide id="8" orient="horz" pos="86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authors.xml><?xml version="1.0" encoding="utf-8"?>
<p188:authorLst xmlns:a="http://schemas.openxmlformats.org/drawingml/2006/main" xmlns:r="http://schemas.openxmlformats.org/officeDocument/2006/relationships" xmlns:p188="http://schemas.microsoft.com/office/powerpoint/2018/8/main">
  <p188:author id="{00000000-0000-0000-0000-000000000000}" name="Author" initials="A" userId="Author" providerId="AD"/>
</p188:authorLst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3" name="Author" initials="A" lastIdx="0" clrIdx="2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84942"/>
    <a:srgbClr val="FFFD78"/>
    <a:srgbClr val="AB1500"/>
    <a:srgbClr val="EBEBEB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8EC20E35-A176-4012-BC5E-935CFFF8708E}" styleName="Medium Style 3">
    <a:wholeTbl>
      <a:tcTxStyle>
        <a:fontRef idx="minor"/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193" autoAdjust="0"/>
    <p:restoredTop sz="96327" autoAdjust="0"/>
  </p:normalViewPr>
  <p:slideViewPr>
    <p:cSldViewPr snapToGrid="0">
      <p:cViewPr varScale="1">
        <p:scale>
          <a:sx n="115" d="100"/>
          <a:sy n="115" d="100"/>
        </p:scale>
        <p:origin x="102" y="432"/>
      </p:cViewPr>
      <p:guideLst>
        <p:guide pos="7427"/>
        <p:guide pos="204"/>
        <p:guide orient="horz" pos="2901"/>
        <p:guide orient="horz" pos="3840"/>
        <p:guide pos="2966"/>
        <p:guide orient="horz" pos="864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1458" y="7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8/10/relationships/authors" Target="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commentAuthors" Target="commentAuthors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A3B0DA8-F06A-4558-9C2B-AF826356DC0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E7C9FA96-FC60-498D-9E30-230EC4494BAA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B8F45FD-A5D8-4CDF-9C55-67D2AFDF6E23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80155E-A2E2-4E75-A60F-BB6D8E90269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4927CD8-6C5B-470A-8055-CA7A24F8C6B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A15C69-444E-416E-80C6-9FB82023CAF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632939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5DF2A2-108B-49D2-BB3D-6C03A61A1BC1}" type="datetimeFigureOut">
              <a:rPr lang="en-US" smtClean="0"/>
              <a:t>12/1/2022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A5C267D-7FF5-43FA-B919-BB0BD95684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21075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09738"/>
            <a:ext cx="10515600" cy="2852737"/>
          </a:xfrm>
        </p:spPr>
        <p:txBody>
          <a:bodyPr anchor="ctr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CD80B2F-AB86-4AC5-ADB1-22307347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46147BEB-DBFC-41AF-8A4B-718D90B9AB66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1AA4465C-7E8E-47D9-93EC-E2ADB99327A9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93853"/>
            <a:ext cx="1537746" cy="78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814956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0426E8-50A6-47D6-B45F-134145E070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5C1316-9B30-4E35-91A7-4F8799CAE8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8B594DE-1DED-4824-B3AF-6D8B99419F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67258FC2-34FC-49D0-A161-40DD5BA5171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37406223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2588" y="457199"/>
            <a:ext cx="4272539" cy="4015047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06829"/>
            <a:ext cx="6172200" cy="5254221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FB64453-E8A2-48FD-8B67-B9DC2A133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9531825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900E2D-A488-4CA5-B001-14767B8D02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4DFDA90-9E3C-451C-9A65-E0C0C3E6FB0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E26C3D8-9015-40F4-B59B-697F1260941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Footer Placeholder 4">
            <a:extLst>
              <a:ext uri="{FF2B5EF4-FFF2-40B4-BE49-F238E27FC236}">
                <a16:creationId xmlns:a16="http://schemas.microsoft.com/office/drawing/2014/main" id="{9FB64453-E8A2-48FD-8B67-B9DC2A13325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356350"/>
            <a:ext cx="9020174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03055102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64374"/>
            <a:ext cx="10972800" cy="3746500"/>
          </a:xfrm>
          <a:prstGeom prst="rect">
            <a:avLst/>
          </a:prstGeom>
        </p:spPr>
        <p:txBody>
          <a:bodyPr/>
          <a:lstStyle>
            <a:lvl1pPr marL="342891" indent="-342891">
              <a:buFont typeface="Arial" panose="020B0604020202020204" pitchFamily="34" charset="0"/>
              <a:buChar char="•"/>
              <a:defRPr sz="2400">
                <a:latin typeface="+mj-lt"/>
              </a:defRPr>
            </a:lvl1pPr>
            <a:lvl2pPr>
              <a:defRPr sz="2000">
                <a:latin typeface="+mj-lt"/>
              </a:defRPr>
            </a:lvl2pPr>
            <a:lvl3pPr>
              <a:defRPr sz="1800">
                <a:latin typeface="+mj-lt"/>
              </a:defRPr>
            </a:lvl3pPr>
            <a:lvl4pPr>
              <a:defRPr sz="1600">
                <a:latin typeface="+mj-lt"/>
              </a:defRPr>
            </a:lvl4pPr>
            <a:lvl5pPr>
              <a:defRPr sz="1400">
                <a:latin typeface="+mj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344615" y="6310056"/>
            <a:ext cx="4618893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/>
          </a:p>
        </p:txBody>
      </p:sp>
      <p:sp>
        <p:nvSpPr>
          <p:cNvPr id="7" name="Text Placeholder 7">
            <a:extLst>
              <a:ext uri="{FF2B5EF4-FFF2-40B4-BE49-F238E27FC236}">
                <a16:creationId xmlns:a16="http://schemas.microsoft.com/office/drawing/2014/main" id="{F81FC349-7E6F-427F-B89F-00C4564BDC87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>
                <a:solidFill>
                  <a:schemeClr val="bg1"/>
                </a:solidFill>
              </a:rPr>
              <a:t>Presentation Title:</a:t>
            </a:r>
            <a:br>
              <a:rPr lang="en-US" sz="2000">
                <a:solidFill>
                  <a:schemeClr val="bg1"/>
                </a:solidFill>
              </a:rPr>
            </a:b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60525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3" y="1648562"/>
            <a:ext cx="4011084" cy="616795"/>
          </a:xfrm>
          <a:prstGeom prst="rect">
            <a:avLst/>
          </a:prstGeom>
        </p:spPr>
        <p:txBody>
          <a:bodyPr anchor="b"/>
          <a:lstStyle>
            <a:lvl1pPr algn="l">
              <a:defRPr sz="2400" b="1">
                <a:latin typeface="+mj-lt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6733" y="1648561"/>
            <a:ext cx="6815667" cy="3860800"/>
          </a:xfrm>
          <a:prstGeom prst="rect">
            <a:avLst/>
          </a:prstGeom>
        </p:spPr>
        <p:txBody>
          <a:bodyPr/>
          <a:lstStyle>
            <a:lvl1pPr>
              <a:defRPr sz="2400">
                <a:latin typeface="+mn-lt"/>
              </a:defRPr>
            </a:lvl1pPr>
            <a:lvl2pPr>
              <a:defRPr sz="2000">
                <a:latin typeface="+mn-lt"/>
              </a:defRPr>
            </a:lvl2pPr>
            <a:lvl3pPr>
              <a:defRPr sz="1800">
                <a:latin typeface="+mn-lt"/>
              </a:defRPr>
            </a:lvl3pPr>
            <a:lvl4pPr>
              <a:defRPr sz="1600">
                <a:latin typeface="+mn-lt"/>
              </a:defRPr>
            </a:lvl4pPr>
            <a:lvl5pPr>
              <a:defRPr sz="1400">
                <a:latin typeface="+mn-lt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3" y="2265359"/>
            <a:ext cx="4011084" cy="3205904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800">
                <a:latin typeface="+mj-lt"/>
              </a:defRPr>
            </a:lvl1pPr>
            <a:lvl2pPr marL="457178" indent="0">
              <a:buNone/>
              <a:defRPr sz="1200"/>
            </a:lvl2pPr>
            <a:lvl3pPr marL="914354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2" indent="0">
              <a:buNone/>
              <a:defRPr sz="900"/>
            </a:lvl7pPr>
            <a:lvl8pPr marL="3200240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7">
            <a:extLst>
              <a:ext uri="{FF2B5EF4-FFF2-40B4-BE49-F238E27FC236}">
                <a16:creationId xmlns:a16="http://schemas.microsoft.com/office/drawing/2014/main" id="{37C6D94C-0B87-4E4D-911F-1358B61B6019}"/>
              </a:ext>
            </a:extLst>
          </p:cNvPr>
          <p:cNvSpPr>
            <a:spLocks noGrp="1"/>
          </p:cNvSpPr>
          <p:nvPr>
            <p:ph type="body" sz="quarter" idx="13" hasCustomPrompt="1"/>
          </p:nvPr>
        </p:nvSpPr>
        <p:spPr>
          <a:xfrm>
            <a:off x="609603" y="347913"/>
            <a:ext cx="9105900" cy="453665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2800" b="1" i="0">
                <a:solidFill>
                  <a:srgbClr val="FFFFFF"/>
                </a:solidFill>
                <a:latin typeface="+mj-lt"/>
                <a:cs typeface="Avenir" panose="02000503020000020003" pitchFamily="2" charset="0"/>
              </a:defRPr>
            </a:lvl1pPr>
          </a:lstStyle>
          <a:p>
            <a:pPr lvl="0"/>
            <a:r>
              <a:rPr lang="en-US" sz="2000">
                <a:solidFill>
                  <a:schemeClr val="bg1"/>
                </a:solidFill>
              </a:rPr>
              <a:t>Presentation Title:</a:t>
            </a:r>
            <a:br>
              <a:rPr lang="en-US" sz="2000">
                <a:solidFill>
                  <a:schemeClr val="bg1"/>
                </a:solidFill>
              </a:rPr>
            </a:br>
            <a:endParaRPr lang="en-US"/>
          </a:p>
        </p:txBody>
      </p:sp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9799A094-B04A-4D49-BC3B-2C650BF00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297724" y="6310056"/>
            <a:ext cx="4618892" cy="365125"/>
          </a:xfrm>
          <a:prstGeom prst="rect">
            <a:avLst/>
          </a:prstGeom>
        </p:spPr>
        <p:txBody>
          <a:bodyPr/>
          <a:lstStyle>
            <a:lvl1pPr algn="ctr">
              <a:defRPr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endParaRPr lang="en-US"/>
          </a:p>
        </p:txBody>
      </p:sp>
      <p:sp>
        <p:nvSpPr>
          <p:cNvPr id="12" name="Slide Number Placeholder 5">
            <a:extLst>
              <a:ext uri="{FF2B5EF4-FFF2-40B4-BE49-F238E27FC236}">
                <a16:creationId xmlns:a16="http://schemas.microsoft.com/office/drawing/2014/main" id="{124FA892-20D0-E04B-9090-C6F833606F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0849337" y="347913"/>
            <a:ext cx="1095736" cy="455513"/>
          </a:xfrm>
          <a:prstGeom prst="rect">
            <a:avLst/>
          </a:prstGeom>
        </p:spPr>
        <p:txBody>
          <a:bodyPr/>
          <a:lstStyle>
            <a:lvl1pPr algn="r">
              <a:defRPr sz="2000">
                <a:solidFill>
                  <a:schemeClr val="bg1"/>
                </a:solidFill>
                <a:latin typeface="Avenir" panose="02000503020000020003" pitchFamily="2" charset="0"/>
              </a:defRPr>
            </a:lvl1pPr>
          </a:lstStyle>
          <a:p>
            <a:pPr defTabSz="457178"/>
            <a:fld id="{53C088C4-67FF-804C-B04E-8A504E18F696}" type="slidenum">
              <a:rPr lang="en-US" smtClean="0"/>
              <a:pPr defTabSz="457178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7054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Episode 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">
            <a:extLst>
              <a:ext uri="{FF2B5EF4-FFF2-40B4-BE49-F238E27FC236}">
                <a16:creationId xmlns:a16="http://schemas.microsoft.com/office/drawing/2014/main" id="{E5AE574C-C01D-4451-B818-78560B1180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1709738"/>
            <a:ext cx="10515600" cy="2852737"/>
          </a:xfrm>
        </p:spPr>
        <p:txBody>
          <a:bodyPr anchor="b">
            <a:normAutofit/>
          </a:bodyPr>
          <a:lstStyle>
            <a:lvl1pPr algn="r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5" name="Text Placeholder 2">
            <a:extLst>
              <a:ext uri="{FF2B5EF4-FFF2-40B4-BE49-F238E27FC236}">
                <a16:creationId xmlns:a16="http://schemas.microsoft.com/office/drawing/2014/main" id="{1ECCB66C-05CB-49D9-B7E7-0C427D6D7F5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589463"/>
            <a:ext cx="10515600" cy="1500187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r">
              <a:buNone/>
              <a:defRPr sz="16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8" name="Footer Placeholder 4">
            <a:extLst>
              <a:ext uri="{FF2B5EF4-FFF2-40B4-BE49-F238E27FC236}">
                <a16:creationId xmlns:a16="http://schemas.microsoft.com/office/drawing/2014/main" id="{5CD80B2F-AB86-4AC5-ADB1-2230734739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F5F5FB5-B40D-470D-8C41-B7CE27E5193F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975360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9F979B0B-4A4D-4553-BE93-A1959FB58E0D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609600" y="93853"/>
            <a:ext cx="1537746" cy="7876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71373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iagram Layout">
    <p:bg>
      <p:bgPr>
        <a:gradFill flip="none" rotWithShape="1">
          <a:gsLst>
            <a:gs pos="0">
              <a:schemeClr val="bg1"/>
            </a:gs>
            <a:gs pos="100000">
              <a:srgbClr val="EBEBE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4">
            <a:extLst>
              <a:ext uri="{FF2B5EF4-FFF2-40B4-BE49-F238E27FC236}">
                <a16:creationId xmlns:a16="http://schemas.microsoft.com/office/drawing/2014/main" id="{88FA194F-9E80-4991-A301-2D14D459B8B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20715774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d Diagram Layout">
    <p:bg>
      <p:bgPr>
        <a:gradFill flip="none" rotWithShape="1">
          <a:gsLst>
            <a:gs pos="0">
              <a:schemeClr val="bg1"/>
            </a:gs>
            <a:gs pos="100000">
              <a:srgbClr val="EBEBEB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174E47-6B81-4DA6-BC35-65E2DCA47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F70BFC7-62AB-4097-AE5E-3ACB64158A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0861195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F68C6A00-68E4-474E-9AA8-0891DD87D0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Title Placeholder 1">
            <a:extLst>
              <a:ext uri="{FF2B5EF4-FFF2-40B4-BE49-F238E27FC236}">
                <a16:creationId xmlns:a16="http://schemas.microsoft.com/office/drawing/2014/main" id="{C3A58A5E-CE8B-4381-B491-4E79B68F61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>
            <a:extLst>
              <a:ext uri="{FF2B5EF4-FFF2-40B4-BE49-F238E27FC236}">
                <a16:creationId xmlns:a16="http://schemas.microsoft.com/office/drawing/2014/main" id="{B8793117-580E-4BE7-82EC-6BE8CEEDED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62394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CF8544-5F66-42F5-A339-E46C7881EF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98E0E9-1525-4AB4-A8AF-8BF10D89D4E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609600" y="1496291"/>
            <a:ext cx="5181600" cy="4680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FA8448F-6F16-4184-A898-7F06CF6766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43600" y="1496291"/>
            <a:ext cx="5181600" cy="468067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DE44C219-F83B-4E76-BAE0-A183B894069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18461116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22D2BB-B893-45AC-B4B9-21CF5F89EA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1459896"/>
            <a:ext cx="5157787" cy="651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27EFEE-C04A-49BE-8AC8-1C93672FAC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09601" y="2111434"/>
            <a:ext cx="5157787" cy="395685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1"/>
              </a:buClr>
              <a:buSzPct val="100000"/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3B977BB-61BD-47AD-991E-2E6E5CEC064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5942013" y="1459896"/>
            <a:ext cx="5183188" cy="65153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>
                <a:solidFill>
                  <a:schemeClr val="accent3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9B34560-D90F-4AA9-86F0-EA373D1678B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5942013" y="2111434"/>
            <a:ext cx="5183188" cy="3956856"/>
          </a:xfrm>
          <a:prstGeom prst="rect">
            <a:avLst/>
          </a:prstGeom>
        </p:spPr>
        <p:txBody>
          <a:bodyPr/>
          <a:lstStyle>
            <a:lvl1pPr marL="2286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1pPr>
            <a:lvl2pPr marL="6858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2pPr>
            <a:lvl3pPr marL="11430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3pPr>
            <a:lvl4pPr marL="16002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4pPr>
            <a:lvl5pPr marL="2057400" indent="-228600">
              <a:buClr>
                <a:schemeClr val="accent3"/>
              </a:buClr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Footer Placeholder 4">
            <a:extLst>
              <a:ext uri="{FF2B5EF4-FFF2-40B4-BE49-F238E27FC236}">
                <a16:creationId xmlns:a16="http://schemas.microsoft.com/office/drawing/2014/main" id="{1994057A-1166-4C4D-AF69-0BF68EE85991}"/>
              </a:ext>
            </a:extLst>
          </p:cNvPr>
          <p:cNvSpPr>
            <a:spLocks noGrp="1"/>
          </p:cNvSpPr>
          <p:nvPr>
            <p:ph type="ftr" sz="quarter" idx="12"/>
          </p:nvPr>
        </p:nvSpPr>
        <p:spPr>
          <a:xfrm>
            <a:off x="609600" y="6356350"/>
            <a:ext cx="105155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10" name="Title 1">
            <a:extLst>
              <a:ext uri="{FF2B5EF4-FFF2-40B4-BE49-F238E27FC236}">
                <a16:creationId xmlns:a16="http://schemas.microsoft.com/office/drawing/2014/main" id="{DAD82D1D-D8EA-40A0-9D3E-9683300C0F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</p:spPr>
        <p:txBody>
          <a:bodyPr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13717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E72062-0692-44AF-80AA-510E920DCD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2D517FC-F71A-47DC-8036-78E7C8941DC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42303166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B2F6B2D7-D2F9-4F1B-8FB7-00DCD968C2C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</p:spTree>
    <p:extLst>
      <p:ext uri="{BB962C8B-B14F-4D97-AF65-F5344CB8AC3E}">
        <p14:creationId xmlns:p14="http://schemas.microsoft.com/office/powerpoint/2010/main" val="16850512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1BE5A1C-F765-4923-B698-01CBA00523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1185577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FE3F89C-32B6-4955-824F-31AA774240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0" y="1477906"/>
            <a:ext cx="10744200" cy="47224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00410A-8F64-41F0-A611-DD8C96B97C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sz="100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B5D83E7-F2B7-417F-9348-222F18A74341}"/>
              </a:ext>
            </a:extLst>
          </p:cNvPr>
          <p:cNvSpPr/>
          <p:nvPr userDrawn="1"/>
        </p:nvSpPr>
        <p:spPr>
          <a:xfrm>
            <a:off x="0" y="-1"/>
            <a:ext cx="12192000" cy="106681"/>
          </a:xfrm>
          <a:prstGeom prst="rect">
            <a:avLst/>
          </a:prstGeom>
          <a:gradFill flip="none" rotWithShape="1">
            <a:gsLst>
              <a:gs pos="0">
                <a:srgbClr val="54284B"/>
              </a:gs>
              <a:gs pos="56733">
                <a:srgbClr val="6F2147"/>
              </a:gs>
              <a:gs pos="100000">
                <a:srgbClr val="4D5282"/>
              </a:gs>
            </a:gsLst>
            <a:lin ang="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3857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defTabSz="914400" rtl="0" eaLnBrk="1" latinLnBrk="0" hangingPunct="1">
        <a:lnSpc>
          <a:spcPct val="100000"/>
        </a:lnSpc>
        <a:spcBef>
          <a:spcPct val="0"/>
        </a:spcBef>
        <a:buNone/>
        <a:defRPr sz="3200" b="1" i="0" kern="1200">
          <a:solidFill>
            <a:srgbClr val="4D4E4D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24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accent4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anose="020B0604020202020204" pitchFamily="34" charset="0"/>
        <a:buChar char="–"/>
        <a:defRPr sz="18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7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908EA7A4-0455-4F72-B29D-F30D42080F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1" y="909638"/>
            <a:ext cx="10515600" cy="2852737"/>
          </a:xfrm>
        </p:spPr>
        <p:txBody>
          <a:bodyPr>
            <a:noAutofit/>
          </a:bodyPr>
          <a:lstStyle/>
          <a:p>
            <a:r>
              <a:rPr lang="en-US" sz="3600" dirty="0"/>
              <a:t>2022 ESC/ERS Guidelines for the Diagnosis and Treatment of Pulmonary Hypertension:</a:t>
            </a:r>
            <a:br>
              <a:rPr lang="en-US" sz="3600" dirty="0"/>
            </a:br>
            <a:br>
              <a:rPr lang="en-US" sz="1400" dirty="0"/>
            </a:br>
            <a:r>
              <a:rPr lang="en-US" sz="3600" dirty="0"/>
              <a:t>A Look at Group I Treatment Guideline Updates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736CEB2B-ED7F-DEDD-AACA-D3F4243D329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09601" y="4703763"/>
            <a:ext cx="10515600" cy="2268537"/>
          </a:xfrm>
        </p:spPr>
        <p:txBody>
          <a:bodyPr>
            <a:normAutofit/>
          </a:bodyPr>
          <a:lstStyle/>
          <a:p>
            <a:r>
              <a:rPr lang="en-US" dirty="0"/>
              <a:t>Jean </a:t>
            </a:r>
            <a:r>
              <a:rPr lang="en-US" dirty="0" err="1"/>
              <a:t>Elwing</a:t>
            </a:r>
            <a:r>
              <a:rPr lang="en-US" dirty="0"/>
              <a:t>, MD</a:t>
            </a:r>
            <a:br>
              <a:rPr lang="en-US" dirty="0"/>
            </a:br>
            <a:r>
              <a:rPr lang="en-US" dirty="0"/>
              <a:t>Professor of Medicine</a:t>
            </a:r>
            <a:br>
              <a:rPr lang="en-US" dirty="0"/>
            </a:br>
            <a:r>
              <a:rPr lang="en-US" dirty="0"/>
              <a:t>Director, Pulmonary Hypertension Program                                                                    </a:t>
            </a:r>
            <a:br>
              <a:rPr lang="en-US" dirty="0"/>
            </a:br>
            <a:r>
              <a:rPr lang="en-US" dirty="0"/>
              <a:t>Division of Pulmonary, Critical Care and Sleep Medicine</a:t>
            </a:r>
            <a:br>
              <a:rPr lang="en-US" dirty="0"/>
            </a:br>
            <a:r>
              <a:rPr lang="en-US" dirty="0"/>
              <a:t>University of Cincinnati </a:t>
            </a:r>
            <a:br>
              <a:rPr lang="en-US" dirty="0"/>
            </a:br>
            <a:r>
              <a:rPr lang="en-US" dirty="0" err="1"/>
              <a:t>Cincinnati</a:t>
            </a:r>
            <a:r>
              <a:rPr lang="en-US" dirty="0"/>
              <a:t>, OH</a:t>
            </a:r>
          </a:p>
        </p:txBody>
      </p:sp>
      <p:sp>
        <p:nvSpPr>
          <p:cNvPr id="8" name="Text Placeholder 2">
            <a:extLst>
              <a:ext uri="{FF2B5EF4-FFF2-40B4-BE49-F238E27FC236}">
                <a16:creationId xmlns:a16="http://schemas.microsoft.com/office/drawing/2014/main" id="{463C1204-8C7D-45F4-CD1D-D6E3294C5434}"/>
              </a:ext>
            </a:extLst>
          </p:cNvPr>
          <p:cNvSpPr txBox="1">
            <a:spLocks/>
          </p:cNvSpPr>
          <p:nvPr/>
        </p:nvSpPr>
        <p:spPr>
          <a:xfrm>
            <a:off x="609601" y="3415647"/>
            <a:ext cx="10515600" cy="1500187"/>
          </a:xfrm>
          <a:prstGeom prst="rect">
            <a:avLst/>
          </a:prstGeom>
        </p:spPr>
        <p:txBody>
          <a:bodyPr vert="horz" lIns="91440" tIns="45720" rIns="91440" bIns="45720" rtlCol="0">
            <a:normAutofit fontScale="62500" lnSpcReduction="20000"/>
          </a:bodyPr>
          <a:lstStyle>
            <a:lvl1pPr marL="0" indent="0" algn="l" defTabSz="914400" rtl="0" eaLnBrk="1" latinLnBrk="0" hangingPunct="1">
              <a:lnSpc>
                <a:spcPct val="100000"/>
              </a:lnSpc>
              <a:spcBef>
                <a:spcPts val="1000"/>
              </a:spcBef>
              <a:buClr>
                <a:schemeClr val="accent2"/>
              </a:buClr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accent4"/>
              </a:buClr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anose="020B0604020202020204" pitchFamily="34" charset="0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10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/>
              <a:t>Marc Humbert (France),Gabor Kovacs (Austria), Marius M. </a:t>
            </a:r>
            <a:r>
              <a:rPr lang="en-US" dirty="0" err="1"/>
              <a:t>Hoeper</a:t>
            </a:r>
            <a:r>
              <a:rPr lang="en-US" dirty="0"/>
              <a:t> (Germany), Roberto </a:t>
            </a:r>
            <a:r>
              <a:rPr lang="en-US" dirty="0" err="1"/>
              <a:t>Badagliacca</a:t>
            </a:r>
            <a:r>
              <a:rPr lang="en-US" dirty="0"/>
              <a:t> (Italy), Rolf </a:t>
            </a:r>
            <a:r>
              <a:rPr lang="en-US" dirty="0" err="1"/>
              <a:t>M.F</a:t>
            </a:r>
            <a:r>
              <a:rPr lang="en-US" dirty="0"/>
              <a:t>. Berger (Netherlands), Margarita </a:t>
            </a:r>
            <a:r>
              <a:rPr lang="en-US" dirty="0" err="1"/>
              <a:t>Brida</a:t>
            </a:r>
            <a:r>
              <a:rPr lang="en-US" dirty="0"/>
              <a:t> (Croatia), </a:t>
            </a:r>
            <a:r>
              <a:rPr lang="en-US" dirty="0" err="1"/>
              <a:t>Jørn</a:t>
            </a:r>
            <a:r>
              <a:rPr lang="en-US" dirty="0"/>
              <a:t> Carlsen (Denmark), Andrew J.S. Coats (United Kingdom), Pilar </a:t>
            </a:r>
            <a:r>
              <a:rPr lang="en-US" dirty="0" err="1"/>
              <a:t>Escribano-Subias</a:t>
            </a:r>
            <a:r>
              <a:rPr lang="en-US" dirty="0"/>
              <a:t> (Spain), </a:t>
            </a:r>
            <a:r>
              <a:rPr lang="en-US" dirty="0" err="1"/>
              <a:t>Pisana</a:t>
            </a:r>
            <a:r>
              <a:rPr lang="en-US" dirty="0"/>
              <a:t> Ferrari (Italy), Diogenes S. Ferreira (Brazil), Hossein </a:t>
            </a:r>
            <a:r>
              <a:rPr lang="en-US" dirty="0" err="1"/>
              <a:t>Ardeschir</a:t>
            </a:r>
            <a:r>
              <a:rPr lang="en-US" dirty="0"/>
              <a:t> </a:t>
            </a:r>
            <a:r>
              <a:rPr lang="en-US" dirty="0" err="1"/>
              <a:t>Ghofrani</a:t>
            </a:r>
            <a:r>
              <a:rPr lang="en-US" dirty="0"/>
              <a:t> (Germany), George </a:t>
            </a:r>
            <a:r>
              <a:rPr lang="en-US" dirty="0" err="1"/>
              <a:t>Giannakoulas</a:t>
            </a:r>
            <a:r>
              <a:rPr lang="en-US" dirty="0"/>
              <a:t> (Greece), David G. Kiely (United Kingdom), </a:t>
            </a:r>
            <a:r>
              <a:rPr lang="en-US" dirty="0" err="1"/>
              <a:t>Eckhard</a:t>
            </a:r>
            <a:r>
              <a:rPr lang="en-US" dirty="0"/>
              <a:t> Mayer (Germany), Gergely </a:t>
            </a:r>
            <a:r>
              <a:rPr lang="en-US" dirty="0" err="1"/>
              <a:t>Meszaros</a:t>
            </a:r>
            <a:r>
              <a:rPr lang="en-US" dirty="0"/>
              <a:t> (Hungary), Blin </a:t>
            </a:r>
            <a:r>
              <a:rPr lang="en-US" dirty="0" err="1"/>
              <a:t>Nagavci</a:t>
            </a:r>
            <a:r>
              <a:rPr lang="en-US" dirty="0"/>
              <a:t> (Germany), Karen M. Olsson (Germany), Joanna </a:t>
            </a:r>
            <a:r>
              <a:rPr lang="en-US" dirty="0" err="1"/>
              <a:t>Pepke-Zaba</a:t>
            </a:r>
            <a:r>
              <a:rPr lang="en-US" dirty="0"/>
              <a:t> (United Kingdom), Jennifer K. Quint (United Kingdom), </a:t>
            </a:r>
            <a:r>
              <a:rPr lang="en-US" dirty="0" err="1"/>
              <a:t>Göran</a:t>
            </a:r>
            <a:r>
              <a:rPr lang="en-US" dirty="0"/>
              <a:t> </a:t>
            </a:r>
            <a:r>
              <a:rPr lang="en-US" dirty="0" err="1"/>
              <a:t>Rådegran</a:t>
            </a:r>
            <a:r>
              <a:rPr lang="en-US" dirty="0"/>
              <a:t> (Sweden), Gerald </a:t>
            </a:r>
            <a:r>
              <a:rPr lang="en-US" dirty="0" err="1"/>
              <a:t>Simonneau</a:t>
            </a:r>
            <a:r>
              <a:rPr lang="en-US" dirty="0"/>
              <a:t> (France), Olivier </a:t>
            </a:r>
            <a:r>
              <a:rPr lang="en-US" dirty="0" err="1"/>
              <a:t>Sitbon</a:t>
            </a:r>
            <a:r>
              <a:rPr lang="en-US" dirty="0"/>
              <a:t> (France), Thomy Tonia (Switzerland), Mark </a:t>
            </a:r>
            <a:r>
              <a:rPr lang="en-US" dirty="0" err="1"/>
              <a:t>Toshner</a:t>
            </a:r>
            <a:r>
              <a:rPr lang="en-US" dirty="0"/>
              <a:t> (United Kingdom), Jean-Luc </a:t>
            </a:r>
            <a:r>
              <a:rPr lang="en-US" dirty="0" err="1"/>
              <a:t>Vachiery</a:t>
            </a:r>
            <a:r>
              <a:rPr lang="en-US" dirty="0"/>
              <a:t> (Belgium), Anton </a:t>
            </a:r>
            <a:r>
              <a:rPr lang="en-US" dirty="0" err="1"/>
              <a:t>Vonk</a:t>
            </a:r>
            <a:r>
              <a:rPr lang="en-US" dirty="0"/>
              <a:t> </a:t>
            </a:r>
            <a:r>
              <a:rPr lang="en-US" dirty="0" err="1"/>
              <a:t>Noordegraaf</a:t>
            </a:r>
            <a:r>
              <a:rPr lang="en-US" dirty="0"/>
              <a:t> (Netherlands), Marion Delcroix *† (ERS Chairperson) (Belgium), Stephan Rosenkranz *† (ESC Chairperson) (Germany), and ESC/ERS Scientific Document Group</a:t>
            </a:r>
          </a:p>
          <a:p>
            <a:r>
              <a:rPr lang="en-US" dirty="0" err="1"/>
              <a:t>Eur</a:t>
            </a:r>
            <a:r>
              <a:rPr lang="en-US" dirty="0"/>
              <a:t> Heart J. 2022;43(38):3618-3731. doi:10.1093/</a:t>
            </a:r>
            <a:r>
              <a:rPr lang="en-US" dirty="0" err="1"/>
              <a:t>eurheartj</a:t>
            </a:r>
            <a:r>
              <a:rPr lang="en-US" dirty="0"/>
              <a:t>/ehac237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40531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31CBA-7D43-F9A9-A38E-4B3896EA1BA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Sequential Drug Combination Therapy for Group I PAH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B212BD-4EAE-2DCE-2C98-6EB1695068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It is recommended to base treatment escalations on risk assessment and general treatment strategies (see treatment algorithm)</a:t>
            </a:r>
          </a:p>
          <a:p>
            <a:r>
              <a:rPr lang="en-US" dirty="0"/>
              <a:t>The addition of macitentan to PDE5is or oral/inhaled prostacyclin analogues is recommended to reduce the risk of morbidity/mortality events</a:t>
            </a:r>
          </a:p>
          <a:p>
            <a:r>
              <a:rPr lang="en-US" dirty="0"/>
              <a:t>The addition of oral treprostinil to ERA or PDE5i/ riociguat monotherapy is recommended to reduce the risk of morbidity/mortality events</a:t>
            </a:r>
          </a:p>
          <a:p>
            <a:r>
              <a:rPr lang="en-US" dirty="0"/>
              <a:t>The addition of riociguat to bosentan should be considered to improve exercise capacity</a:t>
            </a:r>
          </a:p>
          <a:p>
            <a:r>
              <a:rPr lang="en-US" dirty="0"/>
              <a:t>The addition of bosentan to sildenafil is not recommended to reduce the risk of morbidity/mortality events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274A7F3-DF5F-84B1-6EF8-137196D4CD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41784544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2244FB-B8EA-5991-862E-F8399488CB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Non-</a:t>
            </a:r>
            <a:r>
              <a:rPr lang="en-US" dirty="0" err="1"/>
              <a:t>vasoreactive</a:t>
            </a:r>
            <a:r>
              <a:rPr lang="en-US" dirty="0"/>
              <a:t> Group I Patient With Cardiopulmonary Comorbidities…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52CB4B-670E-08F8-059D-1DCD427DF3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727201"/>
            <a:ext cx="10744200" cy="4196080"/>
          </a:xfrm>
        </p:spPr>
        <p:txBody>
          <a:bodyPr/>
          <a:lstStyle/>
          <a:p>
            <a:pPr>
              <a:spcBef>
                <a:spcPts val="4200"/>
              </a:spcBef>
            </a:pPr>
            <a:r>
              <a:rPr lang="en-US" dirty="0">
                <a:effectLst/>
              </a:rPr>
              <a:t>In patients with IPAH/HPAH/DPAH and cardiopulmonary comorbidities, initial monotherapy with a PDE5i or an ERA should be considered</a:t>
            </a:r>
          </a:p>
          <a:p>
            <a:pPr>
              <a:spcBef>
                <a:spcPts val="4200"/>
              </a:spcBef>
            </a:pPr>
            <a:r>
              <a:rPr lang="en-US" dirty="0">
                <a:effectLst/>
              </a:rPr>
              <a:t>In patients with IPAH/HPAH/DPAH with cardiopulmonary comorbidities who present at intermediate or high risk of death while receiving PDE5i or ERA monotherapy, additional PAH medication may be considered on an individual basis</a:t>
            </a:r>
          </a:p>
          <a:p>
            <a:pPr>
              <a:spcBef>
                <a:spcPts val="4200"/>
              </a:spcBef>
            </a:pPr>
            <a:endParaRPr lang="en-US" dirty="0">
              <a:effectLst/>
            </a:endParaRPr>
          </a:p>
          <a:p>
            <a:pPr>
              <a:spcBef>
                <a:spcPts val="4200"/>
              </a:spcBef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8D9AD2-2099-BA00-39DD-089757B25A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36474388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747841-9EB0-81C2-B996-3E43DD1D6D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Take-Aways and Remaining Gaps in Knowledge: Group I PAH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099BF8-E80D-1E99-DAB7-2E3C67034C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The treatment algorithm for PAH has been simplified, with a clear focus on risk assessment, cardiopulmonary comorbidities, and treatment goals. Initial combination therapy and treatment escalation at follow-up when appropriate are current standards</a:t>
            </a:r>
          </a:p>
          <a:p>
            <a:r>
              <a:rPr lang="en-US" dirty="0"/>
              <a:t>A 4-strata risk stratification, dividing the large, intermediate-risk group into intermediate-low and intermediate-high risk, is proposed at follow-up</a:t>
            </a:r>
          </a:p>
          <a:p>
            <a:r>
              <a:rPr lang="en-US" dirty="0"/>
              <a:t>The efficacy and safety of PAH drugs in group 1 patients with an </a:t>
            </a:r>
            <a:r>
              <a:rPr lang="en-US" dirty="0" err="1"/>
              <a:t>mPAP</a:t>
            </a:r>
            <a:r>
              <a:rPr lang="en-US" dirty="0"/>
              <a:t> 21-24 mmHg, PVR 2-3 WU, and exercise PH has yet to be established</a:t>
            </a:r>
          </a:p>
          <a:p>
            <a:r>
              <a:rPr lang="en-US" dirty="0"/>
              <a:t>The role of PAH drugs in different PAH subgroups, including schistosomiasis-associated PAH, needs to be explored</a:t>
            </a:r>
          </a:p>
          <a:p>
            <a:r>
              <a:rPr lang="en-US" dirty="0"/>
              <a:t>Impact of PAH therapies and treatment strategies on survival needs to be further assessed</a:t>
            </a:r>
          </a:p>
          <a:p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9231A902-9A10-BFE5-BAF5-DFFD6A4246B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13364978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B079B2-C120-4851-AD42-A229ECACA5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2022 ERS/ESC Pulmonary Hypertension Guidelines: The Fundamentals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BF38F6-2D78-4ACB-A23B-0F8300096F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9895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What’s new?</a:t>
            </a:r>
          </a:p>
          <a:p>
            <a:r>
              <a:rPr lang="en-US" dirty="0"/>
              <a:t>New definition of pulmonary hypertension (PH)</a:t>
            </a:r>
          </a:p>
          <a:p>
            <a:pPr lvl="1"/>
            <a:r>
              <a:rPr lang="en-US" dirty="0"/>
              <a:t>Revised PVR cutoff</a:t>
            </a:r>
          </a:p>
          <a:p>
            <a:pPr lvl="1"/>
            <a:r>
              <a:rPr lang="en-US" dirty="0"/>
              <a:t>Definition of exercise PH</a:t>
            </a:r>
          </a:p>
          <a:p>
            <a:r>
              <a:rPr lang="en-US" dirty="0"/>
              <a:t>Classification of PH has been updated</a:t>
            </a:r>
          </a:p>
          <a:p>
            <a:r>
              <a:rPr lang="en-US" dirty="0"/>
              <a:t>Diagnostic algorithm has been updated</a:t>
            </a:r>
          </a:p>
          <a:p>
            <a:pPr lvl="1"/>
            <a:r>
              <a:rPr lang="en-US" dirty="0"/>
              <a:t>Change to vasoreactive iPAH </a:t>
            </a:r>
          </a:p>
          <a:p>
            <a:pPr lvl="1"/>
            <a:r>
              <a:rPr lang="en-US" dirty="0"/>
              <a:t>Screening protocols for early PH detection</a:t>
            </a:r>
          </a:p>
          <a:p>
            <a:r>
              <a:rPr lang="en-US" dirty="0"/>
              <a:t>Risk stratification</a:t>
            </a:r>
          </a:p>
          <a:p>
            <a:pPr lvl="1"/>
            <a:r>
              <a:rPr lang="en-US" dirty="0"/>
              <a:t>Includes new echocardiographic and cMRI prognostic indicators and changes to the risk table</a:t>
            </a:r>
          </a:p>
          <a:p>
            <a:pPr lvl="1"/>
            <a:r>
              <a:rPr lang="en-US" dirty="0"/>
              <a:t>4-strata risk assessment tool based on new cutoff levels</a:t>
            </a:r>
          </a:p>
          <a:p>
            <a:r>
              <a:rPr lang="en-US" dirty="0"/>
              <a:t>Revised risk table</a:t>
            </a:r>
          </a:p>
          <a:p>
            <a:r>
              <a:rPr lang="en-US" dirty="0"/>
              <a:t>Treatment algorithm revised to incorporate cardiopulmonary comorbidities, risk assessment, and combination therapy</a:t>
            </a:r>
          </a:p>
          <a:p>
            <a:pPr lvl="1"/>
            <a:r>
              <a:rPr lang="en-US" dirty="0"/>
              <a:t>Specific recommendations on initial therapy in Group 1, use of PDE5is in Group 2 (PICO II) and Group 3 (PICO III)</a:t>
            </a:r>
          </a:p>
          <a:p>
            <a:r>
              <a:rPr lang="en-US" dirty="0"/>
              <a:t>Group 4: Chronic thromboembolic pulmonary disease (CTEPD) with or without PH</a:t>
            </a:r>
          </a:p>
          <a:p>
            <a:r>
              <a:rPr lang="en-US" dirty="0"/>
              <a:t>New standards for PH centers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C5193B-33C8-99BD-3233-BA33AA40F65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4257152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ounded Rectangle 8">
            <a:extLst>
              <a:ext uri="{FF2B5EF4-FFF2-40B4-BE49-F238E27FC236}">
                <a16:creationId xmlns:a16="http://schemas.microsoft.com/office/drawing/2014/main" id="{581384F1-F162-F928-E69E-92A51C81BFC2}"/>
              </a:ext>
            </a:extLst>
          </p:cNvPr>
          <p:cNvSpPr/>
          <p:nvPr/>
        </p:nvSpPr>
        <p:spPr>
          <a:xfrm>
            <a:off x="348343" y="4857973"/>
            <a:ext cx="10433957" cy="790351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EB079B2-C120-4851-AD42-A229ECACA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744200" cy="878181"/>
          </a:xfrm>
        </p:spPr>
        <p:txBody>
          <a:bodyPr>
            <a:normAutofit/>
          </a:bodyPr>
          <a:lstStyle/>
          <a:p>
            <a:r>
              <a:rPr lang="en-US" dirty="0"/>
              <a:t>In This Installment, Let’s Focus on These Changes…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30B7CFDA-454A-24BA-A29C-BB32B32447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477906"/>
            <a:ext cx="10744200" cy="498956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What’s new?</a:t>
            </a:r>
          </a:p>
          <a:p>
            <a:r>
              <a:rPr lang="en-US" dirty="0"/>
              <a:t>New definition of pulmonary hypertension (PH)</a:t>
            </a:r>
          </a:p>
          <a:p>
            <a:pPr lvl="1"/>
            <a:r>
              <a:rPr lang="en-US" dirty="0"/>
              <a:t>Revised PVR cutoff</a:t>
            </a:r>
          </a:p>
          <a:p>
            <a:pPr lvl="1"/>
            <a:r>
              <a:rPr lang="en-US" dirty="0"/>
              <a:t>Definition of exercise PH</a:t>
            </a:r>
          </a:p>
          <a:p>
            <a:r>
              <a:rPr lang="en-US" dirty="0"/>
              <a:t>Classification of PH has been updated</a:t>
            </a:r>
          </a:p>
          <a:p>
            <a:r>
              <a:rPr lang="en-US" dirty="0"/>
              <a:t>Diagnostic algorithm has been updated</a:t>
            </a:r>
          </a:p>
          <a:p>
            <a:pPr lvl="1"/>
            <a:r>
              <a:rPr lang="en-US" dirty="0"/>
              <a:t>Change to vasoreactive iPAH </a:t>
            </a:r>
          </a:p>
          <a:p>
            <a:pPr lvl="1"/>
            <a:r>
              <a:rPr lang="en-US" dirty="0"/>
              <a:t>Screening protocols for early PH detection</a:t>
            </a:r>
          </a:p>
          <a:p>
            <a:r>
              <a:rPr lang="en-US" dirty="0"/>
              <a:t>Risk stratification</a:t>
            </a:r>
          </a:p>
          <a:p>
            <a:pPr lvl="1"/>
            <a:r>
              <a:rPr lang="en-US" dirty="0"/>
              <a:t>Includes new echocardiographic and cMRI prognostic indicators and changes to the risk table</a:t>
            </a:r>
          </a:p>
          <a:p>
            <a:pPr lvl="1"/>
            <a:r>
              <a:rPr lang="en-US" dirty="0"/>
              <a:t>4-strata risk assessment tool based on new cutoff levels</a:t>
            </a:r>
          </a:p>
          <a:p>
            <a:r>
              <a:rPr lang="en-US" dirty="0"/>
              <a:t>Revised risk table</a:t>
            </a:r>
          </a:p>
          <a:p>
            <a:r>
              <a:rPr lang="en-US" dirty="0"/>
              <a:t>Treatment algorithm revised to incorporate cardiopulmonary comorbidities, risk assessment, and combination therapy</a:t>
            </a:r>
          </a:p>
          <a:p>
            <a:pPr lvl="1"/>
            <a:r>
              <a:rPr lang="en-US" dirty="0"/>
              <a:t>Specific recommendations on initial therapy in Group 1, use of PDE5is in Group 2 (PICO II) and Group 3 (PICO III)</a:t>
            </a:r>
          </a:p>
          <a:p>
            <a:r>
              <a:rPr lang="en-US" dirty="0"/>
              <a:t>Group 4: Chronic thromboembolic pulmonary disease (CTEPD) with or without PH</a:t>
            </a:r>
          </a:p>
          <a:p>
            <a:r>
              <a:rPr lang="en-US" dirty="0"/>
              <a:t>New standards for PH centers</a:t>
            </a:r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25AE7DA0-AD3C-B21E-1392-335FDE29A9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0" y="6356350"/>
            <a:ext cx="10744199" cy="442131"/>
          </a:xfrm>
        </p:spPr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178920346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Timeline&#10;&#10;Description automatically generated">
            <a:extLst>
              <a:ext uri="{FF2B5EF4-FFF2-40B4-BE49-F238E27FC236}">
                <a16:creationId xmlns:a16="http://schemas.microsoft.com/office/drawing/2014/main" id="{590F2298-6718-B4BD-B6E7-0A68332D0CB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8525" y="1284051"/>
            <a:ext cx="7160531" cy="487690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There Is a Spectrum of Management Options for PAH Based on Risk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C99AD809-4255-4771-B044-714C4417F4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5392" y="1477906"/>
            <a:ext cx="4384234" cy="4798363"/>
          </a:xfrm>
        </p:spPr>
        <p:txBody>
          <a:bodyPr>
            <a:normAutofit/>
          </a:bodyPr>
          <a:lstStyle/>
          <a:p>
            <a:pPr>
              <a:spcBef>
                <a:spcPts val="1800"/>
              </a:spcBef>
            </a:pPr>
            <a:r>
              <a:rPr lang="en-US" sz="1600" dirty="0"/>
              <a:t>Intermediate-risk patients can be treated with an initial treatment strategy of either maximal medical therapy with triple combination therapy, including a parenteral prostacyclin, or aggressive titration with dual oral therapy 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Selection of a treatment strategy requires shared decision-making 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The risks, uncertainties, and potential benefits of maximal medical therapy with upfront triple combination therapy, including a parenteral prostacyclin, should be discussed at the time of diagnosis </a:t>
            </a:r>
          </a:p>
          <a:p>
            <a:pPr>
              <a:spcBef>
                <a:spcPts val="1800"/>
              </a:spcBef>
            </a:pPr>
            <a:r>
              <a:rPr lang="en-US" sz="1600" dirty="0"/>
              <a:t>There should be a plan for a rapid reassessment of response at 3 months if an aggressive titration strategy is chosen</a:t>
            </a:r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E2F6370E-905A-F4F7-8814-9295EAD6C5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 err="1"/>
              <a:t>Cascino</a:t>
            </a:r>
            <a:r>
              <a:rPr lang="en-US" sz="1000" dirty="0"/>
              <a:t> T, McLaughlin VV. </a:t>
            </a:r>
            <a:r>
              <a:rPr lang="en-US" sz="1000" i="1" dirty="0"/>
              <a:t>Am J Resp Crit Care Med. </a:t>
            </a:r>
            <a:r>
              <a:rPr lang="en-US" sz="1000" dirty="0"/>
              <a:t>2021;204(7):756-759. doi:10.1164/rccm.202107-1625ED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ACC093D6-94A0-DE3A-7D6C-7E716FA0D1CC}"/>
              </a:ext>
            </a:extLst>
          </p:cNvPr>
          <p:cNvSpPr txBox="1"/>
          <p:nvPr/>
        </p:nvSpPr>
        <p:spPr>
          <a:xfrm>
            <a:off x="4751581" y="1270337"/>
            <a:ext cx="3792344" cy="70788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2000" dirty="0"/>
              <a:t>What should be the initial treatment strategy for PAH?</a:t>
            </a:r>
          </a:p>
        </p:txBody>
      </p:sp>
    </p:spTree>
    <p:extLst>
      <p:ext uri="{BB962C8B-B14F-4D97-AF65-F5344CB8AC3E}">
        <p14:creationId xmlns:p14="http://schemas.microsoft.com/office/powerpoint/2010/main" val="155805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7C53D9-2800-64AD-D1A5-46091B1D2C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New in Treatment of PH?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BF7CA1-A589-C7EA-983E-4B34082BE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Initial treatment strategy for group 1 PH (Population, Intervention, Control, Outcome) (PICO I)</a:t>
            </a:r>
          </a:p>
          <a:p>
            <a:pPr>
              <a:spcBef>
                <a:spcPts val="2400"/>
              </a:spcBef>
            </a:pPr>
            <a:r>
              <a:rPr lang="en-US" dirty="0"/>
              <a:t>Use of oral phosphodiesterase 5 inhibitors (PDE5is) for the treatment of group 2 PH (PICO II)</a:t>
            </a:r>
          </a:p>
          <a:p>
            <a:pPr>
              <a:spcBef>
                <a:spcPts val="2400"/>
              </a:spcBef>
            </a:pPr>
            <a:r>
              <a:rPr lang="en-US" dirty="0"/>
              <a:t>Use of oral PDE5is for the treatment of group 3 PH (PICO III)</a:t>
            </a:r>
          </a:p>
          <a:p>
            <a:pPr>
              <a:spcBef>
                <a:spcPts val="2400"/>
              </a:spcBef>
            </a:pPr>
            <a:r>
              <a:rPr lang="en-US" dirty="0"/>
              <a:t>Use of PH drugs prior to BPA for the treatment of group 4 PH (PICO IV)</a:t>
            </a:r>
          </a:p>
          <a:p>
            <a:pPr>
              <a:spcBef>
                <a:spcPts val="2400"/>
              </a:spcBef>
            </a:pPr>
            <a:r>
              <a:rPr lang="en-US" dirty="0"/>
              <a:t>Therapeutic course is determined by vasoreactivity test results obtained during diagnosis</a:t>
            </a:r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0C05584-3918-114D-144A-4E411B3BA0F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402527906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0691CB-FD35-A8DC-B407-D35930C6DE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5567680" cy="2066175"/>
          </a:xfrm>
        </p:spPr>
        <p:txBody>
          <a:bodyPr>
            <a:normAutofit/>
          </a:bodyPr>
          <a:lstStyle/>
          <a:p>
            <a:r>
              <a:rPr lang="en-US" sz="2800" dirty="0"/>
              <a:t>Treatment Algorithm for Idiopathic, Heritable,</a:t>
            </a:r>
            <a:br>
              <a:rPr lang="en-US" sz="2800" dirty="0"/>
            </a:br>
            <a:r>
              <a:rPr lang="en-US" sz="2800" dirty="0"/>
              <a:t>Drug-Associated, and</a:t>
            </a:r>
            <a:br>
              <a:rPr lang="en-US" sz="2800" dirty="0"/>
            </a:br>
            <a:r>
              <a:rPr lang="en-US" sz="2800" dirty="0"/>
              <a:t>CTD-Associated PAH</a:t>
            </a:r>
          </a:p>
        </p:txBody>
      </p:sp>
      <p:pic>
        <p:nvPicPr>
          <p:cNvPr id="6" name="Picture 5" descr="Diagram&#10;&#10;Description automatically generated">
            <a:extLst>
              <a:ext uri="{FF2B5EF4-FFF2-40B4-BE49-F238E27FC236}">
                <a16:creationId xmlns:a16="http://schemas.microsoft.com/office/drawing/2014/main" id="{1EDBED7D-EC0E-D6AA-63CC-38205F3FDAE9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5859433" y="353498"/>
            <a:ext cx="5844888" cy="6230182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00A11B2-0E9B-4EEB-D6B0-2A574EEB9AC9}"/>
              </a:ext>
            </a:extLst>
          </p:cNvPr>
          <p:cNvSpPr txBox="1"/>
          <p:nvPr/>
        </p:nvSpPr>
        <p:spPr>
          <a:xfrm>
            <a:off x="513080" y="2246091"/>
            <a:ext cx="4838252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>
                <a:effectLst/>
              </a:rPr>
              <a:t>Key:</a:t>
            </a:r>
          </a:p>
          <a:p>
            <a:pPr marL="800100" indent="-790575"/>
            <a:r>
              <a:rPr lang="en-US" sz="1200" dirty="0" err="1">
                <a:effectLst/>
              </a:rPr>
              <a:t>DLco</a:t>
            </a:r>
            <a:r>
              <a:rPr lang="en-US" sz="1200" dirty="0">
                <a:effectLst/>
              </a:rPr>
              <a:t>: 	lung diffusion capacity for carbon monoxide</a:t>
            </a:r>
          </a:p>
          <a:p>
            <a:pPr marL="800100" indent="-790575"/>
            <a:r>
              <a:rPr lang="en-US" sz="1200" dirty="0">
                <a:effectLst/>
              </a:rPr>
              <a:t>ERA: 	endothelin receptor antagonist</a:t>
            </a:r>
          </a:p>
          <a:p>
            <a:pPr marL="800100" indent="-790575"/>
            <a:r>
              <a:rPr lang="en-US" sz="1200" dirty="0">
                <a:effectLst/>
              </a:rPr>
              <a:t>I/H/D-PAH: idiopathic, heritable, or drug-associated pulmonary arterial hypertension</a:t>
            </a:r>
          </a:p>
          <a:p>
            <a:pPr marL="800100" indent="-790575"/>
            <a:r>
              <a:rPr lang="en-US" sz="1200" dirty="0" err="1">
                <a:effectLst/>
              </a:rPr>
              <a:t>i.v.</a:t>
            </a:r>
            <a:r>
              <a:rPr lang="en-US" sz="1200" dirty="0">
                <a:effectLst/>
              </a:rPr>
              <a:t>:	intravenous</a:t>
            </a:r>
          </a:p>
          <a:p>
            <a:pPr marL="800100" indent="-790575"/>
            <a:r>
              <a:rPr lang="en-US" sz="1200" dirty="0">
                <a:effectLst/>
              </a:rPr>
              <a:t>PAH-CTD:	PAH associated with connective tissue disease</a:t>
            </a:r>
          </a:p>
          <a:p>
            <a:pPr marL="800100" indent="-790575"/>
            <a:r>
              <a:rPr lang="en-US" sz="1200" dirty="0">
                <a:effectLst/>
              </a:rPr>
              <a:t>PCA: 	prostacyclin analogue</a:t>
            </a:r>
          </a:p>
          <a:p>
            <a:pPr marL="800100" indent="-790575"/>
            <a:r>
              <a:rPr lang="en-US" sz="1200" dirty="0">
                <a:effectLst/>
              </a:rPr>
              <a:t>PDE5i:	phosphodiesterase 5 inhibitor</a:t>
            </a:r>
          </a:p>
          <a:p>
            <a:pPr marL="800100" indent="-790575"/>
            <a:r>
              <a:rPr lang="en-US" sz="1200" dirty="0">
                <a:effectLst/>
              </a:rPr>
              <a:t>PRA:	prostacyclin receptor agonist</a:t>
            </a:r>
          </a:p>
          <a:p>
            <a:pPr marL="800100" indent="-790575"/>
            <a:r>
              <a:rPr lang="en-US" sz="1200" dirty="0" err="1">
                <a:effectLst/>
              </a:rPr>
              <a:t>ReCo</a:t>
            </a:r>
            <a:r>
              <a:rPr lang="en-US" sz="1200" dirty="0">
                <a:effectLst/>
              </a:rPr>
              <a:t>:	recommendation</a:t>
            </a:r>
          </a:p>
          <a:p>
            <a:pPr marL="800100" indent="-790575"/>
            <a:r>
              <a:rPr lang="en-US" sz="1200" dirty="0" err="1">
                <a:effectLst/>
              </a:rPr>
              <a:t>s.c.</a:t>
            </a:r>
            <a:r>
              <a:rPr lang="en-US" sz="1200" dirty="0">
                <a:effectLst/>
              </a:rPr>
              <a:t>:	subcutaneous</a:t>
            </a:r>
          </a:p>
          <a:p>
            <a:pPr marL="800100" indent="-790575"/>
            <a:r>
              <a:rPr lang="en-US" sz="1200" dirty="0" err="1">
                <a:effectLst/>
              </a:rPr>
              <a:t>sGCs</a:t>
            </a:r>
            <a:r>
              <a:rPr lang="en-US" sz="1200" dirty="0">
                <a:effectLst/>
              </a:rPr>
              <a:t>:	soluble guanylate cyclase stimulator</a:t>
            </a:r>
          </a:p>
          <a:p>
            <a:endParaRPr lang="en-US" sz="1200" dirty="0">
              <a:effectLst/>
            </a:endParaRPr>
          </a:p>
          <a:p>
            <a:pPr marL="228600" indent="-228600">
              <a:buFont typeface="+mj-lt"/>
              <a:buAutoNum type="alphaLcPeriod"/>
            </a:pPr>
            <a:r>
              <a:rPr lang="en-US" sz="1200" dirty="0">
                <a:effectLst/>
              </a:rPr>
              <a:t>Cardiopulmonary comorbidities are conditions associated with an increased risk of left ventricular diastolic dysfunction, and include obesity, hypertension, diabetes mellitus, and coronary heart disease; pulmonary comorbidities may include signs of mild parenchymal lung disease and are often associated with a low </a:t>
            </a:r>
            <a:r>
              <a:rPr lang="en-US" sz="1200" dirty="0" err="1">
                <a:effectLst/>
              </a:rPr>
              <a:t>DLco</a:t>
            </a:r>
            <a:r>
              <a:rPr lang="en-US" sz="1200" dirty="0">
                <a:effectLst/>
              </a:rPr>
              <a:t> (&lt;45% of the predicted value)</a:t>
            </a:r>
          </a:p>
          <a:p>
            <a:pPr marL="228600" indent="-228600">
              <a:buFont typeface="+mj-lt"/>
              <a:buAutoNum type="alphaLcPeriod"/>
            </a:pPr>
            <a:r>
              <a:rPr lang="en-US" sz="1200" dirty="0">
                <a:effectLst/>
              </a:rPr>
              <a:t>Intravenous epoprostenol or </a:t>
            </a:r>
            <a:r>
              <a:rPr lang="en-US" sz="1200" dirty="0" err="1">
                <a:effectLst/>
              </a:rPr>
              <a:t>i.v.</a:t>
            </a:r>
            <a:r>
              <a:rPr lang="en-US" sz="1200" dirty="0">
                <a:effectLst/>
              </a:rPr>
              <a:t>/</a:t>
            </a:r>
            <a:r>
              <a:rPr lang="en-US" sz="1200" dirty="0" err="1">
                <a:effectLst/>
              </a:rPr>
              <a:t>s.c.</a:t>
            </a:r>
            <a:r>
              <a:rPr lang="en-US" sz="1200" dirty="0">
                <a:effectLst/>
              </a:rPr>
              <a:t> treprostinil</a:t>
            </a:r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04F902A0-3A15-1A39-6A45-DD16B04D46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09601" y="6299200"/>
            <a:ext cx="4609652" cy="499281"/>
          </a:xfrm>
        </p:spPr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185714537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7DF916-6EDD-B25F-23FC-AE76ABF6B5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the Vasoreactive Group I Patient…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3E3B70-AFB5-D1EF-7FD9-2CBDEE5D02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3600"/>
              </a:spcBef>
            </a:pPr>
            <a:r>
              <a:rPr lang="en-US" dirty="0"/>
              <a:t>Continuing high doses of CCBs is recommended in patients with IPAH, HPAH, or DPAH in WHO-FC I or II with marked hemodynamic improvement (</a:t>
            </a:r>
            <a:r>
              <a:rPr lang="en-US" dirty="0" err="1"/>
              <a:t>mPAP</a:t>
            </a:r>
            <a:r>
              <a:rPr lang="en-US" dirty="0"/>
              <a:t> &lt;30 mmHg and PVR &lt;4 WU)</a:t>
            </a:r>
          </a:p>
          <a:p>
            <a:pPr>
              <a:spcBef>
                <a:spcPts val="3600"/>
              </a:spcBef>
            </a:pPr>
            <a:r>
              <a:rPr lang="en-US" dirty="0"/>
              <a:t>In patients with a positive vasoreactivity test but insufficient long-term response to CCBs who require additional PAH therapy, continuation of CCB therapy should be considered</a:t>
            </a:r>
          </a:p>
          <a:p>
            <a:pPr>
              <a:spcBef>
                <a:spcPts val="3600"/>
              </a:spcBef>
            </a:pPr>
            <a:endParaRPr lang="en-US" dirty="0"/>
          </a:p>
          <a:p>
            <a:pPr>
              <a:spcBef>
                <a:spcPts val="3600"/>
              </a:spcBef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5670A43D-93EE-9AE6-C350-0A796FD213A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15848643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518E7AF-3B4F-E0B0-88BD-7E1D4B48F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199505"/>
            <a:ext cx="10505440" cy="1527695"/>
          </a:xfrm>
        </p:spPr>
        <p:txBody>
          <a:bodyPr>
            <a:normAutofit fontScale="90000"/>
          </a:bodyPr>
          <a:lstStyle/>
          <a:p>
            <a:r>
              <a:rPr lang="en-US" dirty="0"/>
              <a:t>Treatment of Non-vasoreactive Patients With Idiopathic, Drug-Induced or Heritable PAH Presenting Without Cardiopulmonary Comorbidities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A2B378-20A5-643C-62C6-36E447531E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923875"/>
            <a:ext cx="10744200" cy="4722477"/>
          </a:xfrm>
        </p:spPr>
        <p:txBody>
          <a:bodyPr/>
          <a:lstStyle/>
          <a:p>
            <a:pPr>
              <a:spcBef>
                <a:spcPts val="2400"/>
              </a:spcBef>
            </a:pPr>
            <a:r>
              <a:rPr lang="en-US" dirty="0"/>
              <a:t>In patients with IPAH/HPAH/DPAH who present at high risk of death, initial combination therapy with a PDE5i, an ERA, and </a:t>
            </a:r>
            <a:r>
              <a:rPr lang="en-US" dirty="0" err="1"/>
              <a:t>i.v.</a:t>
            </a:r>
            <a:r>
              <a:rPr lang="en-US" dirty="0"/>
              <a:t>/</a:t>
            </a:r>
            <a:r>
              <a:rPr lang="en-US" dirty="0" err="1"/>
              <a:t>s.c.</a:t>
            </a:r>
            <a:r>
              <a:rPr lang="en-US" dirty="0"/>
              <a:t> prostacyclin analogues should be considered</a:t>
            </a:r>
          </a:p>
          <a:p>
            <a:pPr>
              <a:spcBef>
                <a:spcPts val="2400"/>
              </a:spcBef>
            </a:pPr>
            <a:r>
              <a:rPr lang="en-US" dirty="0"/>
              <a:t>In patients presenting at intermediate-low risk of death while receiving ERA/ PDE5i therapy, the addition of selexipag should be considered</a:t>
            </a:r>
          </a:p>
          <a:p>
            <a:pPr>
              <a:spcBef>
                <a:spcPts val="2400"/>
              </a:spcBef>
            </a:pPr>
            <a:r>
              <a:rPr lang="en-US" dirty="0"/>
              <a:t>In patients presenting at intermediate-high or high risk of death while receiving ERA/PDE5i therapy, the addition of </a:t>
            </a:r>
            <a:r>
              <a:rPr lang="en-US" dirty="0" err="1"/>
              <a:t>i.v.</a:t>
            </a:r>
            <a:r>
              <a:rPr lang="en-US" dirty="0"/>
              <a:t>/</a:t>
            </a:r>
            <a:r>
              <a:rPr lang="en-US" dirty="0" err="1"/>
              <a:t>s.c.</a:t>
            </a:r>
            <a:r>
              <a:rPr lang="en-US" dirty="0"/>
              <a:t> prostacyclin analogues and referral for lung transplantation evaluation should be considered</a:t>
            </a:r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2F6701A8-F9F7-4545-B2E1-C325C8311B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314373408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42ED41-4597-61DD-0A1B-19B11DC88A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Initial Combination Therapy Recommendations:</a:t>
            </a:r>
            <a:br>
              <a:rPr lang="en-US" dirty="0"/>
            </a:br>
            <a:r>
              <a:rPr lang="en-US" dirty="0"/>
              <a:t>Group I Non-</a:t>
            </a:r>
            <a:r>
              <a:rPr lang="en-US" dirty="0" err="1"/>
              <a:t>vasoreactive</a:t>
            </a:r>
            <a:r>
              <a:rPr lang="en-US" dirty="0"/>
              <a:t> Patients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BD2B48-6727-BFE6-D5C9-412A3AEC8F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2400"/>
              </a:spcBef>
            </a:pPr>
            <a:r>
              <a:rPr lang="en-US" dirty="0">
                <a:effectLst/>
                <a:latin typeface="Helvetica" pitchFamily="2" charset="0"/>
              </a:rPr>
              <a:t>Initial oral drug combination therapy for patients with idiopathic, heritable, or drug-associated pulmonary arterial hypertension </a:t>
            </a:r>
            <a:r>
              <a:rPr lang="en-US" b="1" dirty="0">
                <a:effectLst/>
                <a:latin typeface="Helvetica" pitchFamily="2" charset="0"/>
              </a:rPr>
              <a:t>without cardiopulmonary comorbidities</a:t>
            </a:r>
            <a:endParaRPr lang="en-US" dirty="0">
              <a:effectLst/>
              <a:latin typeface="Helvetica" pitchFamily="2" charset="0"/>
            </a:endParaRPr>
          </a:p>
          <a:p>
            <a:pPr lvl="1">
              <a:spcBef>
                <a:spcPts val="2400"/>
              </a:spcBef>
            </a:pPr>
            <a:r>
              <a:rPr lang="en-US" dirty="0">
                <a:effectLst/>
                <a:latin typeface="Helvetica" pitchFamily="2" charset="0"/>
              </a:rPr>
              <a:t>Initial combination therapy with ambrisentan and tadalafil is recommended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effectLst/>
                <a:latin typeface="Helvetica" pitchFamily="2" charset="0"/>
              </a:rPr>
              <a:t>Initial combination therapy with macitentan and tadalafil is recommended</a:t>
            </a:r>
          </a:p>
          <a:p>
            <a:pPr lvl="1">
              <a:spcBef>
                <a:spcPts val="2400"/>
              </a:spcBef>
            </a:pPr>
            <a:r>
              <a:rPr lang="en-US" dirty="0">
                <a:effectLst/>
                <a:latin typeface="Helvetica" pitchFamily="2" charset="0"/>
              </a:rPr>
              <a:t>Initial combination therapy with other ERAs and PDE5is should be considered</a:t>
            </a:r>
          </a:p>
          <a:p>
            <a:pPr>
              <a:spcBef>
                <a:spcPts val="2400"/>
              </a:spcBef>
            </a:pPr>
            <a:r>
              <a:rPr lang="en-US" dirty="0">
                <a:effectLst/>
                <a:latin typeface="Helvetica" pitchFamily="2" charset="0"/>
              </a:rPr>
              <a:t>Initial combination therapy with macitentan, tadalafil, and selexipag is not recommended</a:t>
            </a:r>
          </a:p>
          <a:p>
            <a:pPr lvl="1">
              <a:spcBef>
                <a:spcPts val="2400"/>
              </a:spcBef>
            </a:pPr>
            <a:endParaRPr lang="en-US" dirty="0">
              <a:effectLst/>
              <a:latin typeface="Helvetica" pitchFamily="2" charset="0"/>
            </a:endParaRPr>
          </a:p>
          <a:p>
            <a:pPr lvl="1">
              <a:spcBef>
                <a:spcPts val="2400"/>
              </a:spcBef>
            </a:pPr>
            <a:endParaRPr lang="en-US" b="1" dirty="0">
              <a:effectLst/>
              <a:latin typeface="Helvetica" pitchFamily="2" charset="0"/>
            </a:endParaRPr>
          </a:p>
          <a:p>
            <a:pPr>
              <a:spcBef>
                <a:spcPts val="2400"/>
              </a:spcBef>
            </a:pPr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522F24-DAE7-09EB-5900-64335DDB851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US" sz="1000" dirty="0"/>
              <a:t>Humbert M, et al. </a:t>
            </a:r>
            <a:r>
              <a:rPr lang="en-US" sz="1000" i="1" dirty="0" err="1"/>
              <a:t>Eur</a:t>
            </a:r>
            <a:r>
              <a:rPr lang="en-US" sz="1000" i="1" dirty="0"/>
              <a:t> Heart J. </a:t>
            </a:r>
            <a:r>
              <a:rPr lang="en-US" sz="1000" dirty="0"/>
              <a:t>2022;43(38):3618-3731. doi:10.1093/</a:t>
            </a:r>
            <a:r>
              <a:rPr lang="en-US" sz="1000" dirty="0" err="1"/>
              <a:t>eurheartj</a:t>
            </a:r>
            <a:r>
              <a:rPr lang="en-US" sz="1000" dirty="0"/>
              <a:t>/ehac237</a:t>
            </a:r>
          </a:p>
        </p:txBody>
      </p:sp>
    </p:spTree>
    <p:extLst>
      <p:ext uri="{BB962C8B-B14F-4D97-AF65-F5344CB8AC3E}">
        <p14:creationId xmlns:p14="http://schemas.microsoft.com/office/powerpoint/2010/main" val="1075412371"/>
      </p:ext>
    </p:extLst>
  </p:cSld>
  <p:clrMapOvr>
    <a:masterClrMapping/>
  </p:clrMapOvr>
</p:sld>
</file>

<file path=ppt/theme/theme1.xml><?xml version="1.0" encoding="utf-8"?>
<a:theme xmlns:a="http://schemas.openxmlformats.org/drawingml/2006/main" name="Onc-2019">
  <a:themeElements>
    <a:clrScheme name="MedEd PCC">
      <a:dk1>
        <a:srgbClr val="3F3F3F"/>
      </a:dk1>
      <a:lt1>
        <a:srgbClr val="FFFFFF"/>
      </a:lt1>
      <a:dk2>
        <a:srgbClr val="3F3F3F"/>
      </a:dk2>
      <a:lt2>
        <a:srgbClr val="FAFAFA"/>
      </a:lt2>
      <a:accent1>
        <a:srgbClr val="8E1537"/>
      </a:accent1>
      <a:accent2>
        <a:srgbClr val="B21E6C"/>
      </a:accent2>
      <a:accent3>
        <a:srgbClr val="10416A"/>
      </a:accent3>
      <a:accent4>
        <a:srgbClr val="0075C9"/>
      </a:accent4>
      <a:accent5>
        <a:srgbClr val="FCB315"/>
      </a:accent5>
      <a:accent6>
        <a:srgbClr val="7CC109"/>
      </a:accent6>
      <a:hlink>
        <a:srgbClr val="CE0E2D"/>
      </a:hlink>
      <a:folHlink>
        <a:srgbClr val="001B71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nc-2019" id="{D6DD6064-0306-4FD1-AF18-B4FBE2D85156}" vid="{AD8A80D0-AC63-402F-8A18-93598A44339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Onc-2019</Template>
  <TotalTime>0</TotalTime>
  <Words>1691</Words>
  <Application>Microsoft Office PowerPoint</Application>
  <PresentationFormat>Widescreen</PresentationFormat>
  <Paragraphs>106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Avenir</vt:lpstr>
      <vt:lpstr>Calibri</vt:lpstr>
      <vt:lpstr>Helvetica</vt:lpstr>
      <vt:lpstr>Onc-2019</vt:lpstr>
      <vt:lpstr>2022 ESC/ERS Guidelines for the Diagnosis and Treatment of Pulmonary Hypertension:  A Look at Group I Treatment Guideline Updates</vt:lpstr>
      <vt:lpstr>2022 ERS/ESC Pulmonary Hypertension Guidelines: The Fundamentals</vt:lpstr>
      <vt:lpstr>In This Installment, Let’s Focus on These Changes…</vt:lpstr>
      <vt:lpstr>There Is a Spectrum of Management Options for PAH Based on Risk</vt:lpstr>
      <vt:lpstr>What Is New in Treatment of PH?</vt:lpstr>
      <vt:lpstr>Treatment Algorithm for Idiopathic, Heritable, Drug-Associated, and CTD-Associated PAH</vt:lpstr>
      <vt:lpstr>For the Vasoreactive Group I Patient…</vt:lpstr>
      <vt:lpstr>Treatment of Non-vasoreactive Patients With Idiopathic, Drug-Induced or Heritable PAH Presenting Without Cardiopulmonary Comorbidities</vt:lpstr>
      <vt:lpstr>Initial Combination Therapy Recommendations: Group I Non-vasoreactive Patients</vt:lpstr>
      <vt:lpstr>Sequential Drug Combination Therapy for Group I PAH</vt:lpstr>
      <vt:lpstr>For the Non-vasoreactive Group I Patient With Cardiopulmonary Comorbidities… </vt:lpstr>
      <vt:lpstr>Key Take-Aways and Remaining Gaps in Knowledge: Group I PAH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2022-12-01T15:49:15Z</dcterms:created>
  <dcterms:modified xsi:type="dcterms:W3CDTF">2022-12-01T15:50:45Z</dcterms:modified>
</cp:coreProperties>
</file>