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710" r:id="rId2"/>
    <p:sldId id="733" r:id="rId3"/>
    <p:sldId id="726" r:id="rId4"/>
    <p:sldId id="732" r:id="rId5"/>
    <p:sldId id="526" r:id="rId6"/>
    <p:sldId id="720" r:id="rId7"/>
    <p:sldId id="714" r:id="rId8"/>
    <p:sldId id="715" r:id="rId9"/>
    <p:sldId id="718" r:id="rId10"/>
    <p:sldId id="716" r:id="rId11"/>
    <p:sldId id="717" r:id="rId12"/>
    <p:sldId id="268" r:id="rId13"/>
    <p:sldId id="725" r:id="rId14"/>
    <p:sldId id="722" r:id="rId15"/>
    <p:sldId id="7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7494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orient="horz" pos="2901" userDrawn="1">
          <p15:clr>
            <a:srgbClr val="A4A3A4"/>
          </p15:clr>
        </p15:guide>
        <p15:guide id="5" orient="horz" pos="384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452" userDrawn="1">
          <p15:clr>
            <a:srgbClr val="A4A3A4"/>
          </p15:clr>
        </p15:guide>
        <p15:guide id="8" orient="horz" pos="1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547538-8B96-6C5E-B990-55466F9A02D9}" name="Rebecca Barraclough" initials="RB" userId="S::rbarraclough@ushealthconnect.com::2fefac7e-c711-47ad-8a3f-c5e62e1ab735" providerId="AD"/>
  <p188:author id="{96153D41-F71B-92B3-EDCA-B8F24834F906}" name="Karen Lebo" initials="KL" userId="S::klow@ksu.edu::ca597c8e-2c7c-4681-af96-f7632029ed72" providerId="AD"/>
  <p188:author id="{59890EE9-1DB9-155E-C1B3-EA38DA753DB4}" name="Rebecca Barraclough" initials="RB" userId="S::rbarraclough@totalcme.com::933ad7ce-65de-4644-861e-82025935ad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Barraclough" initials="RB" lastIdx="1" clrIdx="0">
    <p:extLst>
      <p:ext uri="{19B8F6BF-5375-455C-9EA6-DF929625EA0E}">
        <p15:presenceInfo xmlns:p15="http://schemas.microsoft.com/office/powerpoint/2012/main" userId="S-1-5-21-3120033620-3577159459-240954019-1244" providerId="AD"/>
      </p:ext>
    </p:extLst>
  </p:cmAuthor>
  <p:cmAuthor id="2" name="R. Krasuski" initials="RK" lastIdx="1" clrIdx="1">
    <p:extLst>
      <p:ext uri="{19B8F6BF-5375-455C-9EA6-DF929625EA0E}">
        <p15:presenceInfo xmlns:p15="http://schemas.microsoft.com/office/powerpoint/2012/main" userId="4b5039dea0b12c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942"/>
    <a:srgbClr val="FFFD78"/>
    <a:srgbClr val="AB1500"/>
    <a:srgbClr val="EBE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EF71C-FD32-2A4D-AF85-A07546196E78}" v="1" dt="2022-09-29T14:30:18.412"/>
  </p1510:revLst>
</p1510:revInfo>
</file>

<file path=ppt/tableStyles.xml><?xml version="1.0" encoding="utf-8"?>
<a:tblStyleLst xmlns:a="http://schemas.openxmlformats.org/drawingml/2006/main" def="{9D7B26C5-4107-4FEC-AEDC-1716B250A1EF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91905" autoAdjust="0"/>
  </p:normalViewPr>
  <p:slideViewPr>
    <p:cSldViewPr snapToGrid="0">
      <p:cViewPr varScale="1">
        <p:scale>
          <a:sx n="113" d="100"/>
          <a:sy n="113" d="100"/>
        </p:scale>
        <p:origin x="1104" y="168"/>
      </p:cViewPr>
      <p:guideLst>
        <p:guide orient="horz" pos="816"/>
        <p:guide pos="7494"/>
        <p:guide pos="204"/>
        <p:guide orient="horz" pos="2901"/>
        <p:guide orient="horz" pos="3840"/>
        <p:guide pos="3840"/>
        <p:guide pos="452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4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B0DA8-F06A-4558-9C2B-AF826356D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9FA96-FC60-498D-9E30-230EC4494B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45FD-A5D8-4CDF-9C55-67D2AFDF6E23}" type="datetimeFigureOut">
              <a:rPr lang="en-US" smtClean="0"/>
              <a:t>9/29/22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0155E-A2E2-4E75-A60F-BB6D8E902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27CD8-6C5B-470A-8055-CA7A24F8C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5C69-444E-416E-80C6-9FB82023C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DF2A2-108B-49D2-BB3D-6C03A61A1BC1}" type="datetimeFigureOut">
              <a:rPr lang="en-US" smtClean="0"/>
              <a:t>9/29/22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267D-7FF5-43FA-B919-BB0BD9568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C267D-7FF5-43FA-B919-BB0BD95684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4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47BEB-DBFC-41AF-8A4B-718D90B9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65C-7E8E-47D9-93EC-E2ADB99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4062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9531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3055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374"/>
            <a:ext cx="10972800" cy="3746500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4615" y="6310056"/>
            <a:ext cx="461889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defTabSz="457178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9337" y="347913"/>
            <a:ext cx="1095736" cy="455513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defTabSz="457178"/>
            <a:fld id="{53C088C4-67FF-804C-B04E-8A504E18F696}" type="slidenum">
              <a:rPr lang="en-US" smtClean="0"/>
              <a:pPr defTabSz="457178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1FC349-7E6F-427F-B89F-00C4564BDC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3" y="347913"/>
            <a:ext cx="91059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+mj-lt"/>
                <a:cs typeface="Avenir" panose="02000503020000020003" pitchFamily="2" charset="0"/>
              </a:defRPr>
            </a:lvl1pPr>
          </a:lstStyle>
          <a:p>
            <a:pPr lvl="0"/>
            <a:r>
              <a:rPr lang="en-US" sz="2000">
                <a:solidFill>
                  <a:schemeClr val="bg1"/>
                </a:solidFill>
              </a:rPr>
              <a:t>Presentation Title:</a:t>
            </a:r>
            <a:br>
              <a:rPr lang="en-US" sz="2000">
                <a:solidFill>
                  <a:schemeClr val="bg1"/>
                </a:solidFill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648562"/>
            <a:ext cx="4011084" cy="616795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48561"/>
            <a:ext cx="6815667" cy="3860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265359"/>
            <a:ext cx="4011084" cy="3205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7C6D94C-0B87-4E4D-911F-1358B61B6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3" y="347913"/>
            <a:ext cx="9105900" cy="45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+mj-lt"/>
                <a:cs typeface="Avenir" panose="02000503020000020003" pitchFamily="2" charset="0"/>
              </a:defRPr>
            </a:lvl1pPr>
          </a:lstStyle>
          <a:p>
            <a:pPr lvl="0"/>
            <a:r>
              <a:rPr lang="en-US" sz="2000">
                <a:solidFill>
                  <a:schemeClr val="bg1"/>
                </a:solidFill>
              </a:rPr>
              <a:t>Presentation Title:</a:t>
            </a:r>
            <a:br>
              <a:rPr lang="en-US" sz="2000">
                <a:solidFill>
                  <a:schemeClr val="bg1"/>
                </a:solidFill>
              </a:rPr>
            </a:b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99A094-B04A-4D49-BC3B-2C650BF0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724" y="6310056"/>
            <a:ext cx="461889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defTabSz="457178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4FA892-20D0-E04B-9090-C6F83360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337" y="347913"/>
            <a:ext cx="1095736" cy="455513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defTabSz="457178"/>
            <a:fld id="{53C088C4-67FF-804C-B04E-8A504E18F696}" type="slidenum">
              <a:rPr lang="en-US" smtClean="0"/>
              <a:pPr defTabSz="457178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5FB5-B40D-470D-8C41-B7CE27E5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79B0B-4A4D-4553-BE93-A1959FB58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715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86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846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17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303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850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83E7-F2B7-417F-9348-222F18A74341}"/>
              </a:ext>
            </a:extLst>
          </p:cNvPr>
          <p:cNvSpPr/>
          <p:nvPr userDrawn="1"/>
        </p:nvSpPr>
        <p:spPr>
          <a:xfrm>
            <a:off x="0" y="-1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54284B"/>
              </a:gs>
              <a:gs pos="56733">
                <a:srgbClr val="6F2147"/>
              </a:gs>
              <a:gs pos="100000">
                <a:srgbClr val="4D528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CF45-4D50-4858-9E3E-CB675968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33487"/>
            <a:ext cx="10980716" cy="1477329"/>
          </a:xfrm>
        </p:spPr>
        <p:txBody>
          <a:bodyPr>
            <a:normAutofit/>
          </a:bodyPr>
          <a:lstStyle/>
          <a:p>
            <a:r>
              <a:rPr lang="en-US" sz="3600" dirty="0"/>
              <a:t>2022 ESC/ERS Guidelines for the Diagnosis and Treatment of Pulmonary Hypertension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98300-6C2E-41A4-B86B-792CD319C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5138737"/>
            <a:ext cx="10515600" cy="1500187"/>
          </a:xfrm>
        </p:spPr>
        <p:txBody>
          <a:bodyPr>
            <a:noAutofit/>
          </a:bodyPr>
          <a:lstStyle/>
          <a:p>
            <a:r>
              <a:rPr lang="en-US" sz="1000" dirty="0"/>
              <a:t>Marc Humbert (France),Gabor Kovacs (Austria), Marius M. </a:t>
            </a:r>
            <a:r>
              <a:rPr lang="en-US" sz="1000" dirty="0" err="1"/>
              <a:t>Hoeper</a:t>
            </a:r>
            <a:r>
              <a:rPr lang="en-US" sz="1000" dirty="0"/>
              <a:t> (Germany), Roberto </a:t>
            </a:r>
            <a:r>
              <a:rPr lang="en-US" sz="1000" dirty="0" err="1"/>
              <a:t>Badagliacca</a:t>
            </a:r>
            <a:r>
              <a:rPr lang="en-US" sz="1000" dirty="0"/>
              <a:t> (Italy), Rolf </a:t>
            </a:r>
            <a:r>
              <a:rPr lang="en-US" sz="1000" dirty="0" err="1"/>
              <a:t>M.F</a:t>
            </a:r>
            <a:r>
              <a:rPr lang="en-US" sz="1000" dirty="0"/>
              <a:t>. Berger (Netherlands), Margarita </a:t>
            </a:r>
            <a:r>
              <a:rPr lang="en-US" sz="1000" dirty="0" err="1"/>
              <a:t>Brida</a:t>
            </a:r>
            <a:r>
              <a:rPr lang="en-US" sz="1000" dirty="0"/>
              <a:t> (Croatia), </a:t>
            </a:r>
            <a:r>
              <a:rPr lang="en-US" sz="1000" dirty="0" err="1"/>
              <a:t>Jørn</a:t>
            </a:r>
            <a:r>
              <a:rPr lang="en-US" sz="1000" dirty="0"/>
              <a:t> Carlsen (Denmark), Andrew J.S. Coats (United Kingdom), Pilar </a:t>
            </a:r>
            <a:r>
              <a:rPr lang="en-US" sz="1000" dirty="0" err="1"/>
              <a:t>Escribano-Subias</a:t>
            </a:r>
            <a:r>
              <a:rPr lang="en-US" sz="1000" dirty="0"/>
              <a:t> (Spain), </a:t>
            </a:r>
            <a:r>
              <a:rPr lang="en-US" sz="1000" dirty="0" err="1"/>
              <a:t>Pisana</a:t>
            </a:r>
            <a:r>
              <a:rPr lang="en-US" sz="1000" dirty="0"/>
              <a:t> Ferrari (Italy), Diogenes S. Ferreira (Brazil), Hossein </a:t>
            </a:r>
            <a:r>
              <a:rPr lang="en-US" sz="1000" dirty="0" err="1"/>
              <a:t>Ardeschir</a:t>
            </a:r>
            <a:r>
              <a:rPr lang="en-US" sz="1000" dirty="0"/>
              <a:t> </a:t>
            </a:r>
            <a:r>
              <a:rPr lang="en-US" sz="1000" dirty="0" err="1"/>
              <a:t>Ghofrani</a:t>
            </a:r>
            <a:r>
              <a:rPr lang="en-US" sz="1000" dirty="0"/>
              <a:t> (Germany), George </a:t>
            </a:r>
            <a:r>
              <a:rPr lang="en-US" sz="1000" dirty="0" err="1"/>
              <a:t>Giannakoulas</a:t>
            </a:r>
            <a:r>
              <a:rPr lang="en-US" sz="1000" dirty="0"/>
              <a:t> (Greece), David G. Kiely (United Kingdom), </a:t>
            </a:r>
            <a:r>
              <a:rPr lang="en-US" sz="1000" dirty="0" err="1"/>
              <a:t>Eckhard</a:t>
            </a:r>
            <a:r>
              <a:rPr lang="en-US" sz="1000" dirty="0"/>
              <a:t> Mayer (Germany), Gergely </a:t>
            </a:r>
            <a:r>
              <a:rPr lang="en-US" sz="1000" dirty="0" err="1"/>
              <a:t>Meszaros</a:t>
            </a:r>
            <a:r>
              <a:rPr lang="en-US" sz="1000" dirty="0"/>
              <a:t> (Hungary), Blin </a:t>
            </a:r>
            <a:r>
              <a:rPr lang="en-US" sz="1000" dirty="0" err="1"/>
              <a:t>Nagavci</a:t>
            </a:r>
            <a:r>
              <a:rPr lang="en-US" sz="1000" dirty="0"/>
              <a:t> (Germany), Karen M. Olsson (Germany), Joanna </a:t>
            </a:r>
            <a:r>
              <a:rPr lang="en-US" sz="1000" dirty="0" err="1"/>
              <a:t>Pepke-Zaba</a:t>
            </a:r>
            <a:r>
              <a:rPr lang="en-US" sz="1000" dirty="0"/>
              <a:t> (United Kingdom), Jennifer K. Quint (United Kingdom), </a:t>
            </a:r>
            <a:r>
              <a:rPr lang="en-US" sz="1000" dirty="0" err="1"/>
              <a:t>Göran</a:t>
            </a:r>
            <a:r>
              <a:rPr lang="en-US" sz="1000" dirty="0"/>
              <a:t> </a:t>
            </a:r>
            <a:r>
              <a:rPr lang="en-US" sz="1000" dirty="0" err="1"/>
              <a:t>Rådegran</a:t>
            </a:r>
            <a:r>
              <a:rPr lang="en-US" sz="1000" dirty="0"/>
              <a:t> (Sweden), Gerald </a:t>
            </a:r>
            <a:r>
              <a:rPr lang="en-US" sz="1000" dirty="0" err="1"/>
              <a:t>Simonneau</a:t>
            </a:r>
            <a:r>
              <a:rPr lang="en-US" sz="1000" dirty="0"/>
              <a:t> (France), Olivier </a:t>
            </a:r>
            <a:r>
              <a:rPr lang="en-US" sz="1000" dirty="0" err="1"/>
              <a:t>Sitbon</a:t>
            </a:r>
            <a:r>
              <a:rPr lang="en-US" sz="1000" dirty="0"/>
              <a:t> (France), Thomy Tonia (Switzerland), Mark </a:t>
            </a:r>
            <a:r>
              <a:rPr lang="en-US" sz="1000" dirty="0" err="1"/>
              <a:t>Toshner</a:t>
            </a:r>
            <a:r>
              <a:rPr lang="en-US" sz="1000" dirty="0"/>
              <a:t> (United Kingdom), Jean-Luc </a:t>
            </a:r>
            <a:r>
              <a:rPr lang="en-US" sz="1000" dirty="0" err="1"/>
              <a:t>Vachiery</a:t>
            </a:r>
            <a:r>
              <a:rPr lang="en-US" sz="1000" dirty="0"/>
              <a:t> (Belgium), Anton </a:t>
            </a:r>
            <a:r>
              <a:rPr lang="en-US" sz="1000" dirty="0" err="1"/>
              <a:t>Vonk</a:t>
            </a:r>
            <a:r>
              <a:rPr lang="en-US" sz="1000" dirty="0"/>
              <a:t> </a:t>
            </a:r>
            <a:r>
              <a:rPr lang="en-US" sz="1000" dirty="0" err="1"/>
              <a:t>Noordegraaf</a:t>
            </a:r>
            <a:r>
              <a:rPr lang="en-US" sz="1000" dirty="0"/>
              <a:t> (Netherlands), Marion Delcroix *† (ERS Chairperson) (Belgium), Stephan Rosenkranz *† (ESC Chairperson) (Germany), and ESC/ERS Scientific Document Group</a:t>
            </a:r>
          </a:p>
          <a:p>
            <a:r>
              <a:rPr lang="en-US" sz="1000" i="1" dirty="0">
                <a:effectLst/>
              </a:rPr>
              <a:t>European Heart Journal. </a:t>
            </a:r>
            <a:r>
              <a:rPr lang="en-US" sz="1000" dirty="0">
                <a:effectLst/>
              </a:rPr>
              <a:t>2022;00:1–114. </a:t>
            </a:r>
            <a:r>
              <a:rPr lang="en-US" sz="1000" dirty="0" err="1">
                <a:effectLst/>
                <a:hlinkClick r:id="rId2"/>
              </a:rPr>
              <a:t>doi</a:t>
            </a:r>
            <a:r>
              <a:rPr lang="en-US" sz="1000" dirty="0" err="1"/>
              <a:t>:</a:t>
            </a:r>
            <a:r>
              <a:rPr lang="en-US" sz="1000" dirty="0" err="1">
                <a:effectLst/>
              </a:rPr>
              <a:t>1093</a:t>
            </a:r>
            <a:r>
              <a:rPr lang="en-US" sz="1000" dirty="0">
                <a:effectLst/>
              </a:rPr>
              <a:t>/eurheartj/ehac237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845AC-8A76-5D7F-5888-274651982E3A}"/>
              </a:ext>
            </a:extLst>
          </p:cNvPr>
          <p:cNvSpPr txBox="1"/>
          <p:nvPr/>
        </p:nvSpPr>
        <p:spPr>
          <a:xfrm>
            <a:off x="621476" y="335295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Vallerie</a:t>
            </a:r>
            <a:r>
              <a:rPr lang="en-US" dirty="0"/>
              <a:t> V. McLaughlin, MD                                                                                               </a:t>
            </a:r>
          </a:p>
          <a:p>
            <a:r>
              <a:rPr lang="en-US" dirty="0"/>
              <a:t>Associate Chief Clinical Officer, Cardiovascular Services</a:t>
            </a:r>
          </a:p>
          <a:p>
            <a:r>
              <a:rPr lang="en-US" dirty="0"/>
              <a:t>Director, Pulmonary Hypertension Program</a:t>
            </a:r>
          </a:p>
          <a:p>
            <a:r>
              <a:rPr lang="en-US" dirty="0"/>
              <a:t>University of Michigan</a:t>
            </a:r>
          </a:p>
          <a:p>
            <a:r>
              <a:rPr lang="en-US" dirty="0"/>
              <a:t>Ann Arbor, MI</a:t>
            </a:r>
          </a:p>
        </p:txBody>
      </p:sp>
    </p:spTree>
    <p:extLst>
      <p:ext uri="{BB962C8B-B14F-4D97-AF65-F5344CB8AC3E}">
        <p14:creationId xmlns:p14="http://schemas.microsoft.com/office/powerpoint/2010/main" val="36091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3AE7-AF15-4790-FD57-635F036F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07" y="199505"/>
            <a:ext cx="3765630" cy="2004831"/>
          </a:xfrm>
        </p:spPr>
        <p:txBody>
          <a:bodyPr>
            <a:normAutofit/>
          </a:bodyPr>
          <a:lstStyle/>
          <a:p>
            <a:r>
              <a:rPr lang="en-US" dirty="0"/>
              <a:t>ERS/ESC 2022: Echo Parameters for Assessing PH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C144156-DC22-C8CA-D3A3-5BC91F88FA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426" y="486908"/>
            <a:ext cx="6841767" cy="5907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1A8C2-1064-B5AD-2562-1C5CD507E9A7}"/>
              </a:ext>
            </a:extLst>
          </p:cNvPr>
          <p:cNvSpPr txBox="1"/>
          <p:nvPr/>
        </p:nvSpPr>
        <p:spPr>
          <a:xfrm>
            <a:off x="267039" y="2159309"/>
            <a:ext cx="4732098" cy="3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</a:rPr>
              <a:t>Transthoracic echocardiographic parameters in the assessment of pulmonary hypertension</a:t>
            </a:r>
          </a:p>
          <a:p>
            <a:r>
              <a:rPr lang="en-US" sz="1600" dirty="0">
                <a:effectLst/>
              </a:rPr>
              <a:t> 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effectLst/>
              </a:rPr>
              <a:t>Ao</a:t>
            </a:r>
            <a:r>
              <a:rPr lang="en-US" sz="1400" dirty="0"/>
              <a:t>:</a:t>
            </a:r>
            <a:r>
              <a:rPr lang="en-US" sz="1400" dirty="0">
                <a:effectLst/>
              </a:rPr>
              <a:t> aorta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effectLst/>
              </a:rPr>
              <a:t>IVC</a:t>
            </a:r>
            <a:r>
              <a:rPr lang="en-US" sz="1400" dirty="0">
                <a:effectLst/>
              </a:rPr>
              <a:t>: inferior vena cava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effectLst/>
              </a:rPr>
              <a:t>LA: left atrium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effectLst/>
              </a:rPr>
              <a:t>LV: left ventricle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effectLst/>
              </a:rPr>
              <a:t>PH: pulmonary hypertension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effectLst/>
              </a:rPr>
              <a:t>RA: right atrium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effectLst/>
              </a:rPr>
              <a:t>RAP: right atrial pressure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effectLst/>
              </a:rPr>
              <a:t>RV: right ventricle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effectLst/>
              </a:rPr>
              <a:t>RVOT</a:t>
            </a:r>
            <a:r>
              <a:rPr lang="en-US" sz="1400" dirty="0">
                <a:effectLst/>
              </a:rPr>
              <a:t> AT: right ventricular outflow tract acceleration time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effectLst/>
              </a:rPr>
              <a:t>sPAP</a:t>
            </a:r>
            <a:r>
              <a:rPr lang="en-US" sz="1400" dirty="0">
                <a:effectLst/>
              </a:rPr>
              <a:t>: systolic pulmonary artery pressure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effectLst/>
              </a:rPr>
              <a:t>TAPSE</a:t>
            </a:r>
            <a:r>
              <a:rPr lang="en-US" sz="1400" dirty="0">
                <a:effectLst/>
              </a:rPr>
              <a:t>: tricuspid annular plane systolic excursion</a:t>
            </a:r>
          </a:p>
          <a:p>
            <a:pPr>
              <a:lnSpc>
                <a:spcPts val="1800"/>
              </a:lnSpc>
            </a:pPr>
            <a:r>
              <a:rPr lang="en-US" sz="1400" dirty="0">
                <a:effectLst/>
              </a:rPr>
              <a:t>TR: tricuspid regurgitation</a:t>
            </a:r>
          </a:p>
          <a:p>
            <a:pPr>
              <a:lnSpc>
                <a:spcPts val="1800"/>
              </a:lnSpc>
            </a:pPr>
            <a:r>
              <a:rPr lang="en-US" sz="1400" dirty="0" err="1">
                <a:effectLst/>
              </a:rPr>
              <a:t>TRV</a:t>
            </a:r>
            <a:r>
              <a:rPr lang="en-US" sz="1400" dirty="0">
                <a:effectLst/>
              </a:rPr>
              <a:t>: tricuspid regurgitation velocity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DD058-F56C-BCFA-72D7-3C28528C7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347611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1D7F-5C1F-4462-1E29-21C3295D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Echocardiographic Probability of Pulmonary Hypertension and Recommendations for Further Assessment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FF248F5-4D93-A529-F49A-EFDD49BFE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25" y="1385082"/>
            <a:ext cx="7629733" cy="4860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674038-F9FF-BF43-65D8-21282CB07F11}"/>
              </a:ext>
            </a:extLst>
          </p:cNvPr>
          <p:cNvSpPr txBox="1"/>
          <p:nvPr/>
        </p:nvSpPr>
        <p:spPr>
          <a:xfrm>
            <a:off x="8327363" y="1508078"/>
            <a:ext cx="356936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Or unmeasurable. The </a:t>
            </a:r>
            <a:r>
              <a:rPr lang="en-US" sz="1400" dirty="0" err="1">
                <a:effectLst/>
              </a:rPr>
              <a:t>TRV</a:t>
            </a:r>
            <a:r>
              <a:rPr lang="en-US" sz="1400" dirty="0">
                <a:effectLst/>
              </a:rPr>
              <a:t> threshold of 2.8 m/s was not changed according to the updated hemodynamic definition of PH</a:t>
            </a:r>
          </a:p>
          <a:p>
            <a:pPr marL="228600" indent="-2286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Signs from at least two categories in Table 10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>
                <a:effectLst/>
              </a:rPr>
              <a:t>(A/B/C) must be present to alter the level of echocardiographic probability of PH</a:t>
            </a:r>
          </a:p>
          <a:p>
            <a:pPr marL="228600" indent="-2286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Further testing may be necessary (e.g., imaging, cardiopulmonary exercise testing)</a:t>
            </a:r>
          </a:p>
          <a:p>
            <a:pPr marL="228600" indent="-2286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Right heart catheterization should be performed if useful information/a therapeutic consequence is anticipated (e.g., PAH or </a:t>
            </a:r>
            <a:r>
              <a:rPr lang="en-US" sz="1400" dirty="0" err="1">
                <a:effectLst/>
              </a:rPr>
              <a:t>CTEPH</a:t>
            </a:r>
            <a:r>
              <a:rPr lang="en-US" sz="1400" dirty="0">
                <a:effectLst/>
              </a:rPr>
              <a:t>), and may not be indicated in patients without risk factors or associated conditions for PAH or </a:t>
            </a:r>
            <a:r>
              <a:rPr lang="en-US" sz="1400" dirty="0" err="1">
                <a:effectLst/>
              </a:rPr>
              <a:t>CTEPH</a:t>
            </a:r>
            <a:r>
              <a:rPr lang="en-US" sz="1400" dirty="0">
                <a:effectLst/>
              </a:rPr>
              <a:t> (e.g., when mild PH and predominant LHD or lung disease are present)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4BB1-EA2A-BEFA-8BB2-D0599F8BE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80714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DBE802-A659-D752-3239-745D00A7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Comprehensive Risk Assessment in PAH (Three-Strata Model)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92541"/>
              </p:ext>
            </p:extLst>
          </p:nvPr>
        </p:nvGraphicFramePr>
        <p:xfrm>
          <a:off x="912585" y="1409021"/>
          <a:ext cx="10262795" cy="49970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1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464"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Determinants of prognosis</a:t>
                      </a:r>
                    </a:p>
                    <a:p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(estimated</a:t>
                      </a:r>
                      <a:r>
                        <a:rPr lang="en-US" sz="1400" b="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1-year mortality)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Low risk (&lt;5%)</a:t>
                      </a:r>
                    </a:p>
                  </a:txBody>
                  <a:tcPr marT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Intermediate risk (5-20%)</a:t>
                      </a:r>
                    </a:p>
                  </a:txBody>
                  <a:tcPr marT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High risk (&gt;20%)</a:t>
                      </a:r>
                    </a:p>
                  </a:txBody>
                  <a:tcPr marT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9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Clinical signs of right heart failure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Present</a:t>
                      </a: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86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Progression of symptoms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Slow</a:t>
                      </a: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Rapid</a:t>
                      </a: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86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Syncope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Occasional syncope</a:t>
                      </a: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Repeated syncope</a:t>
                      </a: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386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WHO functional class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I, II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IV</a:t>
                      </a: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386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6MWD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&gt;440 m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165-</a:t>
                      </a:r>
                      <a:r>
                        <a:rPr lang="en-US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440 m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&lt;</a:t>
                      </a:r>
                      <a:r>
                        <a:rPr lang="en-US" sz="1200" b="0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165 m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12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Cardiopulmonary exercise testing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Peak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&gt;15 ml/min/kg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(&gt;65% predicted)</a:t>
                      </a: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VCO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slope &lt;36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Peak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11-</a:t>
                      </a:r>
                      <a:r>
                        <a:rPr lang="en-US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 ml/min/kg</a:t>
                      </a:r>
                    </a:p>
                    <a:p>
                      <a:pPr algn="ctr"/>
                      <a:r>
                        <a:rPr lang="en-US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(35-65% predicted)</a:t>
                      </a:r>
                    </a:p>
                    <a:p>
                      <a:pPr algn="ctr"/>
                      <a:r>
                        <a:rPr lang="en-US" sz="1200" b="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VE</a:t>
                      </a:r>
                      <a:r>
                        <a:rPr lang="en-US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b="0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VCO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slope 36-44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Peak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&lt;11 ml/min/kg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(&lt;35% predicted)</a:t>
                      </a: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VCO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slope </a:t>
                      </a:r>
                      <a:r>
                        <a:rPr lang="en-US" sz="1200" b="0" u="non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&gt;44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69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NT-proBNP levels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BNP &lt;50 ng/L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NT-pro BNP &lt;300 ng/L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BNP 50-800 ng/L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NT-pro BNP 300-1100 ng/L</a:t>
                      </a: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BNP &gt;800 ng/L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NT-pro BNP &gt;1100 ng/L</a:t>
                      </a: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412">
                <a:tc>
                  <a:txBody>
                    <a:bodyPr/>
                    <a:lstStyle/>
                    <a:p>
                      <a:r>
                        <a:rPr lang="en-US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Echocardiography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 area, 18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TAPSE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sPAP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&gt;0.32 mm/mmHg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 pericardial effusion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 area 18-26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TAPSE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sPAP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0.19-0.32 mm/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Minimal pericardial effusion</a:t>
                      </a: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RA area &gt;26 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TAPSE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sPAP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&lt;0.19 mm/mmHg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Moderate or large pericardial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effusion</a:t>
                      </a: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7412">
                <a:tc>
                  <a:txBody>
                    <a:bodyPr/>
                    <a:lstStyle/>
                    <a:p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cMRI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RVEF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.54%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SVI .40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RVESVI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&lt;42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RVEF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37-54%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SVI 26-40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RVESVI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42-54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RVEF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,37%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SVI &lt;26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RVESVI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&gt;54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2010"/>
                  </a:ext>
                </a:extLst>
              </a:tr>
              <a:tr h="597412">
                <a:tc>
                  <a:txBody>
                    <a:bodyPr/>
                    <a:lstStyle/>
                    <a:p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Hemodynamics</a:t>
                      </a:r>
                    </a:p>
                  </a:txBody>
                  <a:tcPr marT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RAP &lt;8 mmHg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CI ≥2.5 L/min/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SVI &gt;38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SvO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&gt;65%</a:t>
                      </a:r>
                    </a:p>
                  </a:txBody>
                  <a:tcPr marT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RAP 8-14 mmHg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CI 2.0-2.4 L/min/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SVI 31-38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SvO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60-65%</a:t>
                      </a:r>
                    </a:p>
                  </a:txBody>
                  <a:tcPr marT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RAP &gt;14 mmHg</a:t>
                      </a: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CI &lt;2.0 L/min/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SVI &lt;31 mL/</a:t>
                      </a:r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200" b="0" cap="none" spc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b="0" cap="none" spc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0" cap="none" spc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SvO</a:t>
                      </a:r>
                      <a:r>
                        <a:rPr lang="en-US" sz="1200" b="0" cap="none" spc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2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&lt;60%</a:t>
                      </a:r>
                    </a:p>
                  </a:txBody>
                  <a:tcPr marT="0" anchor="ctr">
                    <a:solidFill>
                      <a:srgbClr val="AB1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F0C901-3E29-54D9-96A4-A5033846F1C6}"/>
              </a:ext>
            </a:extLst>
          </p:cNvPr>
          <p:cNvSpPr/>
          <p:nvPr/>
        </p:nvSpPr>
        <p:spPr>
          <a:xfrm>
            <a:off x="734166" y="4242849"/>
            <a:ext cx="10744199" cy="77127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2F6F20-194D-BBCF-893C-0162791C6CF0}"/>
              </a:ext>
            </a:extLst>
          </p:cNvPr>
          <p:cNvSpPr/>
          <p:nvPr/>
        </p:nvSpPr>
        <p:spPr>
          <a:xfrm>
            <a:off x="734166" y="5006769"/>
            <a:ext cx="10744199" cy="60695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6FA01-01F6-18B5-CE9E-738A8AB97FEF}"/>
              </a:ext>
            </a:extLst>
          </p:cNvPr>
          <p:cNvSpPr/>
          <p:nvPr/>
        </p:nvSpPr>
        <p:spPr>
          <a:xfrm>
            <a:off x="734166" y="5608870"/>
            <a:ext cx="10744199" cy="77127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C2E5EB-13CA-06AB-7379-7A4140D3E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42224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8C19-3FF4-834A-3691-0D92ECC8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the Four-Strata Risk-Assessment Model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42C9EDE-5E27-D80B-18DB-3B00B1204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255131"/>
              </p:ext>
            </p:extLst>
          </p:nvPr>
        </p:nvGraphicFramePr>
        <p:xfrm>
          <a:off x="729125" y="1198922"/>
          <a:ext cx="10744200" cy="202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87919744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966464270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1191325827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732379784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2007279503"/>
                    </a:ext>
                  </a:extLst>
                </a:gridCol>
              </a:tblGrid>
              <a:tr h="441477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Determinants of prognosis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Intermediate-low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Intermediate-high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107340"/>
                  </a:ext>
                </a:extLst>
              </a:tr>
              <a:tr h="255592">
                <a:tc>
                  <a:txBody>
                    <a:bodyPr/>
                    <a:lstStyle/>
                    <a:p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Points assigned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>
                    <a:solidFill>
                      <a:srgbClr val="D84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33535"/>
                  </a:ext>
                </a:extLst>
              </a:tr>
              <a:tr h="255592">
                <a:tc>
                  <a:txBody>
                    <a:bodyPr/>
                    <a:lstStyle/>
                    <a:p>
                      <a:r>
                        <a:rPr lang="en-US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WHO-FC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 or II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-----</a:t>
                      </a:r>
                    </a:p>
                  </a:txBody>
                  <a:tcPr anchor="ctr"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</a:p>
                  </a:txBody>
                  <a:tcPr anchor="ctr">
                    <a:solidFill>
                      <a:srgbClr val="D84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60833"/>
                  </a:ext>
                </a:extLst>
              </a:tr>
              <a:tr h="255592">
                <a:tc>
                  <a:txBody>
                    <a:bodyPr/>
                    <a:lstStyle/>
                    <a:p>
                      <a:r>
                        <a:rPr lang="en-US" sz="16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6MWD</a:t>
                      </a: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&gt;440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320-449</a:t>
                      </a:r>
                    </a:p>
                  </a:txBody>
                  <a:tcPr anchor="ctr"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165-319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&lt;165</a:t>
                      </a:r>
                    </a:p>
                  </a:txBody>
                  <a:tcPr anchor="ctr">
                    <a:solidFill>
                      <a:srgbClr val="D84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590775"/>
                  </a:ext>
                </a:extLst>
              </a:tr>
              <a:tr h="441477">
                <a:tc>
                  <a:txBody>
                    <a:bodyPr/>
                    <a:lstStyle/>
                    <a:p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BNP or </a:t>
                      </a:r>
                    </a:p>
                    <a:p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NT-</a:t>
                      </a:r>
                      <a:r>
                        <a:rPr lang="en-US" sz="16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proBNP</a:t>
                      </a: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(ng/L)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&lt;50</a:t>
                      </a:r>
                    </a:p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&lt;300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50-199</a:t>
                      </a:r>
                    </a:p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300-649</a:t>
                      </a:r>
                    </a:p>
                  </a:txBody>
                  <a:tcPr anchor="ctr"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200-800</a:t>
                      </a:r>
                    </a:p>
                    <a:p>
                      <a:pPr algn="ctr"/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650-1100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&gt;800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&gt;1100</a:t>
                      </a:r>
                    </a:p>
                  </a:txBody>
                  <a:tcPr anchor="ctr">
                    <a:solidFill>
                      <a:srgbClr val="D84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947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43B60E-EE3A-2FB8-349C-E3D9E1ADAF87}"/>
              </a:ext>
            </a:extLst>
          </p:cNvPr>
          <p:cNvSpPr txBox="1"/>
          <p:nvPr/>
        </p:nvSpPr>
        <p:spPr>
          <a:xfrm>
            <a:off x="304800" y="3429000"/>
            <a:ext cx="11582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Recent registry studies evaluated a </a:t>
            </a:r>
            <a:r>
              <a:rPr lang="en-US" sz="1600" dirty="0"/>
              <a:t>f</a:t>
            </a:r>
            <a:r>
              <a:rPr lang="en-US" sz="1600" dirty="0">
                <a:effectLst/>
              </a:rPr>
              <a:t>our-strata risk-assessment tool based on refined cutoff levels for WHO-FC, </a:t>
            </a:r>
            <a:r>
              <a:rPr lang="en-US" sz="1600" dirty="0" err="1">
                <a:effectLst/>
              </a:rPr>
              <a:t>6MWD</a:t>
            </a:r>
            <a:r>
              <a:rPr lang="en-US" sz="1600" dirty="0">
                <a:effectLst/>
              </a:rPr>
              <a:t>, and NT-</a:t>
            </a:r>
            <a:r>
              <a:rPr lang="en-US" sz="1600" dirty="0" err="1">
                <a:effectLst/>
              </a:rPr>
              <a:t>proBNP</a:t>
            </a:r>
            <a:endParaRPr lang="en-US" sz="1600" dirty="0">
              <a:effectLst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Studies included &gt;4000 patients with PAH, </a:t>
            </a:r>
            <a:r>
              <a:rPr lang="en-US" sz="1600" dirty="0" err="1">
                <a:effectLst/>
              </a:rPr>
              <a:t>IPAH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HPAH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DPAH</a:t>
            </a:r>
            <a:r>
              <a:rPr lang="en-US" sz="1600" dirty="0">
                <a:effectLst/>
              </a:rPr>
              <a:t>, and CTD-PAH (including </a:t>
            </a:r>
            <a:r>
              <a:rPr lang="en-US" sz="1600" dirty="0" err="1">
                <a:effectLst/>
              </a:rPr>
              <a:t>SSc</a:t>
            </a:r>
            <a:r>
              <a:rPr lang="en-US" sz="1600" dirty="0">
                <a:effectLst/>
              </a:rPr>
              <a:t>), and in patients with </a:t>
            </a:r>
            <a:r>
              <a:rPr lang="en-US" sz="1600" dirty="0" err="1">
                <a:effectLst/>
              </a:rPr>
              <a:t>PoPH</a:t>
            </a:r>
            <a:endParaRPr lang="en-US" sz="1600" dirty="0">
              <a:effectLst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Four</a:t>
            </a:r>
            <a:r>
              <a:rPr lang="en-US" sz="1600" dirty="0">
                <a:effectLst/>
              </a:rPr>
              <a:t>-strata model performed at least as well as the three-strata model in predicting mortality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Observed 1-year mortality rates in the four</a:t>
            </a:r>
            <a:r>
              <a:rPr lang="en-US" sz="1600" dirty="0"/>
              <a:t> </a:t>
            </a:r>
            <a:r>
              <a:rPr lang="en-US" sz="1600" dirty="0">
                <a:effectLst/>
              </a:rPr>
              <a:t>risk strata were 0–3%, 2–7%, 9–19%, and &gt;20%, respectively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Compared to the three-strata model, the four-strata model was more sensitive to changes in risk from baseline to follow-up, and these changes were associated with changes in long-term mortality risk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Main advantage of the four-strata model over the three-strata model is better discrimination within the intermediate-risk group, which helps guide therapeutic decision-making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For these reasons, the four-strata model is included in the updated treatment algorithm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The three-strata model is maintained for initial assessment, which should be comprehensive and include echocardiographic and hemodynamic variables, for which cutoff values for the four-strata model have yet to be established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6AE7A-23D1-0206-F8C0-D52B0B903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249388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262A-9D5E-9E0D-D545-1FDBFA7B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164EF-7FBB-D66C-768E-1168B2C8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complexity of managing PH requires a multifaceted, holistic, and multidisciplinary approach, with active involvement of patients with PH in partnership with clinicians</a:t>
            </a:r>
          </a:p>
          <a:p>
            <a:r>
              <a:rPr lang="en-US" dirty="0"/>
              <a:t>Streamlining the care of patients with PH in daily clinical practice is a challenging but essential requirement for effectively managing PH</a:t>
            </a:r>
          </a:p>
          <a:p>
            <a:r>
              <a:rPr lang="en-US" dirty="0"/>
              <a:t>In recent years, substantial progress has been made in detecting and managing PH, and new evidence has been integrated in this fourth edition of the ESC/ERS Guidelines for the diagnosis and treatment of pulmonary hypertension</a:t>
            </a:r>
          </a:p>
          <a:p>
            <a:r>
              <a:rPr lang="en-US" dirty="0"/>
              <a:t>These new guidelines bring heightened awareness, and focus on early detection of PH and the assessment of patients’ risk for worsening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451861-0D78-A163-FF0A-8465117E0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350344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7C8DD-2F19-ACEA-A203-03286403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7515"/>
            <a:ext cx="10744200" cy="47224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incorporation of new imaging and diagnostic modalities, such as </a:t>
            </a:r>
            <a:r>
              <a:rPr lang="en-US" dirty="0" err="1"/>
              <a:t>cMRI</a:t>
            </a:r>
            <a:r>
              <a:rPr lang="en-US" dirty="0"/>
              <a:t>, bring added clarity to the definition of PH in the patient</a:t>
            </a:r>
          </a:p>
          <a:p>
            <a:r>
              <a:rPr lang="en-US" dirty="0"/>
              <a:t>Further, the new hemodynamic definitions of all types of pulmonary hypertension should lower the threshold for detection of this disease and foster effective management plans</a:t>
            </a:r>
          </a:p>
          <a:p>
            <a:endParaRPr lang="en-US" dirty="0"/>
          </a:p>
          <a:p>
            <a:r>
              <a:rPr lang="en-US" dirty="0"/>
              <a:t>This first program in a short series has looked at the revised definitions of PH, the new risk tables with expanded diagnostic tools, and the new four-strata risk-assessment model, which allows better discrimination within the intermediate-risk patient groups</a:t>
            </a:r>
          </a:p>
          <a:p>
            <a:r>
              <a:rPr lang="en-US" dirty="0"/>
              <a:t>Future episodes will focus further on diagnosis and the new treatment algorithms, not just for Group 1 PAH, but for other forms of the disease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575B4-49AF-EA6C-AD33-37CA41314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58857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79B2-C120-4851-AD42-A229ECAC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ERS/ESC Pulmonary Hypertension Guidelines: The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F38F6-2D78-4ACB-A23B-0F830009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1083962" cy="4969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What’s new?</a:t>
            </a:r>
          </a:p>
          <a:p>
            <a:r>
              <a:rPr lang="en-US" sz="1600" dirty="0"/>
              <a:t>New definition of pulmonary hypertension (PH)</a:t>
            </a:r>
          </a:p>
          <a:p>
            <a:pPr lvl="1"/>
            <a:r>
              <a:rPr lang="en-US" sz="1400" dirty="0"/>
              <a:t>Revised pulmonary vascular resistance (PVR) cutoff</a:t>
            </a:r>
          </a:p>
          <a:p>
            <a:pPr lvl="1"/>
            <a:r>
              <a:rPr lang="en-US" sz="1400" dirty="0"/>
              <a:t>Definition of exercise PH</a:t>
            </a:r>
          </a:p>
          <a:p>
            <a:r>
              <a:rPr lang="en-US" sz="1600" dirty="0"/>
              <a:t>Classification of PH has been updated</a:t>
            </a:r>
          </a:p>
          <a:p>
            <a:r>
              <a:rPr lang="en-US" sz="1600" dirty="0"/>
              <a:t>Diagnostic algorithm has been updated</a:t>
            </a:r>
          </a:p>
          <a:p>
            <a:pPr lvl="1"/>
            <a:r>
              <a:rPr lang="en-US" sz="1400" dirty="0"/>
              <a:t>Change to </a:t>
            </a:r>
            <a:r>
              <a:rPr lang="en-US" sz="1400" dirty="0" err="1"/>
              <a:t>vasoreactive</a:t>
            </a:r>
            <a:r>
              <a:rPr lang="en-US" sz="1400" dirty="0"/>
              <a:t> idiopathic pulmonary arterial hypertension (</a:t>
            </a:r>
            <a:r>
              <a:rPr lang="en-US" sz="1400" dirty="0" err="1"/>
              <a:t>iPAH</a:t>
            </a:r>
            <a:r>
              <a:rPr lang="en-US" sz="1400" dirty="0"/>
              <a:t>) </a:t>
            </a:r>
          </a:p>
          <a:p>
            <a:pPr lvl="1"/>
            <a:r>
              <a:rPr lang="en-US" sz="1400" dirty="0"/>
              <a:t>Screening protocols for early PH detection</a:t>
            </a:r>
          </a:p>
          <a:p>
            <a:r>
              <a:rPr lang="en-US" sz="1600" dirty="0"/>
              <a:t>Risk stratification</a:t>
            </a:r>
          </a:p>
          <a:p>
            <a:pPr lvl="1"/>
            <a:r>
              <a:rPr lang="en-US" sz="1400" dirty="0"/>
              <a:t>Includes new echocardiographic and angiography (</a:t>
            </a:r>
            <a:r>
              <a:rPr lang="en-US" sz="1400" dirty="0" err="1"/>
              <a:t>cMRI</a:t>
            </a:r>
            <a:r>
              <a:rPr lang="en-US" sz="1400" dirty="0"/>
              <a:t>) prognostic indicators and changes to the risk table</a:t>
            </a:r>
          </a:p>
          <a:p>
            <a:pPr lvl="1"/>
            <a:r>
              <a:rPr lang="en-US" sz="1400" dirty="0"/>
              <a:t>Four-strata risk-assessment tool based on new cutoff levels</a:t>
            </a:r>
          </a:p>
          <a:p>
            <a:r>
              <a:rPr lang="en-US" sz="1600" dirty="0"/>
              <a:t>Revised risk table</a:t>
            </a:r>
          </a:p>
          <a:p>
            <a:r>
              <a:rPr lang="en-US" sz="1600" dirty="0"/>
              <a:t>Treatment algorithm revised to incorporate cardiopulmonary comorbidities, risk assessment, and combination therapy</a:t>
            </a:r>
          </a:p>
          <a:p>
            <a:pPr lvl="1"/>
            <a:r>
              <a:rPr lang="en-US" sz="1400" dirty="0"/>
              <a:t>Specific recommendations on initial therapy in Group 1, use of phosphodiesterase 5 inhibitor (</a:t>
            </a:r>
            <a:r>
              <a:rPr lang="en-US" sz="1400" dirty="0" err="1"/>
              <a:t>PDE5i</a:t>
            </a:r>
            <a:r>
              <a:rPr lang="en-US" sz="1400" dirty="0"/>
              <a:t>) in Group 2 (PICO II) and Group 3 (PICO III) </a:t>
            </a:r>
          </a:p>
          <a:p>
            <a:r>
              <a:rPr lang="en-US" sz="1600" dirty="0"/>
              <a:t>Group 4: Chronic thromboembolic pulmonary disease (</a:t>
            </a:r>
            <a:r>
              <a:rPr lang="en-US" sz="1600" dirty="0" err="1"/>
              <a:t>CTEPD</a:t>
            </a:r>
            <a:r>
              <a:rPr lang="en-US" sz="1600" dirty="0"/>
              <a:t>) with or without PH</a:t>
            </a:r>
          </a:p>
          <a:p>
            <a:r>
              <a:rPr lang="en-US" sz="1600" dirty="0"/>
              <a:t>New standards for PH centers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93EB79-A7D3-20C1-934E-455F23C4B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PICO: Population, Intervention, Control, Outcome</a:t>
            </a:r>
          </a:p>
          <a:p>
            <a:r>
              <a:rPr lang="en-US" sz="1000" dirty="0"/>
              <a:t>Humbert M, et al. </a:t>
            </a:r>
            <a:r>
              <a:rPr lang="en-US" sz="1000" i="1" dirty="0" err="1"/>
              <a:t>Eur</a:t>
            </a:r>
            <a:r>
              <a:rPr lang="en-US" sz="1000" i="1" dirty="0"/>
              <a:t> Heart J. </a:t>
            </a:r>
            <a:r>
              <a:rPr lang="en-US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4732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79B2-C120-4851-AD42-A229ECAC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9" y="199505"/>
            <a:ext cx="11484334" cy="1185577"/>
          </a:xfrm>
        </p:spPr>
        <p:txBody>
          <a:bodyPr/>
          <a:lstStyle/>
          <a:p>
            <a:r>
              <a:rPr lang="en-US" dirty="0"/>
              <a:t>In This First Installment, Let’s Focus On These Changes…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F38F6-2D78-4ACB-A23B-0F830009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574215" cy="49697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/>
              <a:t>What’s new?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sz="1600" dirty="0"/>
              <a:t>New definition of pulmonary hypertension (PH)</a:t>
            </a:r>
          </a:p>
          <a:p>
            <a:pPr lvl="1"/>
            <a:r>
              <a:rPr lang="en-US" sz="1400" dirty="0"/>
              <a:t>Revised pulmonary vascular resistance (PVR) cutoff</a:t>
            </a:r>
          </a:p>
          <a:p>
            <a:pPr lvl="1"/>
            <a:r>
              <a:rPr lang="en-US" sz="1400" dirty="0"/>
              <a:t>Definition of exercise PH</a:t>
            </a:r>
          </a:p>
          <a:p>
            <a:r>
              <a:rPr lang="en-US" sz="1600" dirty="0"/>
              <a:t>Classification of PH has been updated</a:t>
            </a:r>
          </a:p>
          <a:p>
            <a:r>
              <a:rPr lang="en-US" sz="1600" dirty="0"/>
              <a:t>Diagnostic algorithm has been updated</a:t>
            </a:r>
          </a:p>
          <a:p>
            <a:pPr lvl="1"/>
            <a:r>
              <a:rPr lang="en-US" sz="1400" dirty="0"/>
              <a:t>Change to </a:t>
            </a:r>
            <a:r>
              <a:rPr lang="en-US" sz="1400" dirty="0" err="1"/>
              <a:t>vasoreactive</a:t>
            </a:r>
            <a:r>
              <a:rPr lang="en-US" sz="1400" dirty="0"/>
              <a:t> idiopathic pulmonary arterial hypertension (</a:t>
            </a:r>
            <a:r>
              <a:rPr lang="en-US" sz="1400" dirty="0" err="1"/>
              <a:t>iPAH</a:t>
            </a:r>
            <a:r>
              <a:rPr lang="en-US" sz="1400" dirty="0"/>
              <a:t>) </a:t>
            </a:r>
          </a:p>
          <a:p>
            <a:pPr lvl="1"/>
            <a:r>
              <a:rPr lang="en-US" sz="1400" dirty="0"/>
              <a:t>Screening protocols for early PH detection</a:t>
            </a:r>
          </a:p>
          <a:p>
            <a:r>
              <a:rPr lang="en-US" sz="1600" dirty="0"/>
              <a:t>Risk stratification</a:t>
            </a:r>
          </a:p>
          <a:p>
            <a:pPr lvl="1"/>
            <a:r>
              <a:rPr lang="en-US" sz="1400" dirty="0"/>
              <a:t>Includes new echocardiographic and angiography (</a:t>
            </a:r>
            <a:r>
              <a:rPr lang="en-US" sz="1400" dirty="0" err="1"/>
              <a:t>cMRI</a:t>
            </a:r>
            <a:r>
              <a:rPr lang="en-US" sz="1400" dirty="0"/>
              <a:t>) prognostic indicators and changes to the risk table</a:t>
            </a:r>
          </a:p>
          <a:p>
            <a:pPr lvl="1"/>
            <a:r>
              <a:rPr lang="en-US" sz="1400" dirty="0"/>
              <a:t>Four-strata risk-assessment tool based on new cutoff levels</a:t>
            </a:r>
          </a:p>
          <a:p>
            <a:r>
              <a:rPr lang="en-US" sz="1600" dirty="0"/>
              <a:t>Revised risk table</a:t>
            </a:r>
          </a:p>
          <a:p>
            <a:r>
              <a:rPr lang="en-US" sz="1600" dirty="0"/>
              <a:t>Treatment algorithm revised to incorporate cardiopulmonary comorbidities, risk assessment, and combination therapy</a:t>
            </a:r>
          </a:p>
          <a:p>
            <a:pPr lvl="1"/>
            <a:r>
              <a:rPr lang="en-US" sz="1400" dirty="0"/>
              <a:t>Specific recommendations on initial therapy in Group 1, use of phosphodiesterase 5 inhibitor (</a:t>
            </a:r>
            <a:r>
              <a:rPr lang="en-US" sz="1400" dirty="0" err="1"/>
              <a:t>PDE5i</a:t>
            </a:r>
            <a:r>
              <a:rPr lang="en-US" sz="1400" dirty="0"/>
              <a:t>) in Group 2 (PICO II) and Group 3 (PICO III) </a:t>
            </a:r>
          </a:p>
          <a:p>
            <a:r>
              <a:rPr lang="en-US" sz="1600" dirty="0"/>
              <a:t>Group 4: Chronic thromboembolic pulmonary disease (</a:t>
            </a:r>
            <a:r>
              <a:rPr lang="en-US" sz="1600" dirty="0" err="1"/>
              <a:t>CTEPD</a:t>
            </a:r>
            <a:r>
              <a:rPr lang="en-US" sz="1600" dirty="0"/>
              <a:t>) with or without PH</a:t>
            </a:r>
          </a:p>
          <a:p>
            <a:r>
              <a:rPr lang="en-US" sz="1600" dirty="0"/>
              <a:t>New standards for PH centers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93EB79-A7D3-20C1-934E-455F23C4B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PICO: Population, Intervention, Control, Outcome</a:t>
            </a:r>
          </a:p>
          <a:p>
            <a:r>
              <a:rPr lang="en-US" sz="1000" dirty="0"/>
              <a:t>Humbert M, et al. </a:t>
            </a:r>
            <a:r>
              <a:rPr lang="en-US" sz="1000" i="1" dirty="0" err="1"/>
              <a:t>Eur</a:t>
            </a:r>
            <a:r>
              <a:rPr lang="en-US" sz="1000" i="1" dirty="0"/>
              <a:t> Heart J. </a:t>
            </a:r>
            <a:r>
              <a:rPr lang="en-US" sz="1000" dirty="0"/>
              <a:t>2022;00:1-114.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3D2BC0-6437-2D14-C2FA-5527ED6D70CD}"/>
              </a:ext>
            </a:extLst>
          </p:cNvPr>
          <p:cNvSpPr/>
          <p:nvPr/>
        </p:nvSpPr>
        <p:spPr>
          <a:xfrm>
            <a:off x="609600" y="2035834"/>
            <a:ext cx="4860897" cy="728140"/>
          </a:xfrm>
          <a:prstGeom prst="roundRect">
            <a:avLst>
              <a:gd name="adj" fmla="val 18729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24A22C-331F-D0C9-8414-DFE5AC5D09BF}"/>
              </a:ext>
            </a:extLst>
          </p:cNvPr>
          <p:cNvSpPr/>
          <p:nvPr/>
        </p:nvSpPr>
        <p:spPr>
          <a:xfrm>
            <a:off x="609600" y="2813002"/>
            <a:ext cx="4860897" cy="244503"/>
          </a:xfrm>
          <a:prstGeom prst="roundRect">
            <a:avLst>
              <a:gd name="adj" fmla="val 3292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63D017-BAD2-0D4A-5D3A-D30DB4E6ED31}"/>
              </a:ext>
            </a:extLst>
          </p:cNvPr>
          <p:cNvSpPr/>
          <p:nvPr/>
        </p:nvSpPr>
        <p:spPr>
          <a:xfrm>
            <a:off x="604838" y="3838759"/>
            <a:ext cx="8952630" cy="749822"/>
          </a:xfrm>
          <a:prstGeom prst="roundRect">
            <a:avLst>
              <a:gd name="adj" fmla="val 18729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BC411-46C7-8123-1A5E-8F9A55762524}"/>
              </a:ext>
            </a:extLst>
          </p:cNvPr>
          <p:cNvSpPr/>
          <p:nvPr/>
        </p:nvSpPr>
        <p:spPr>
          <a:xfrm>
            <a:off x="609600" y="4640634"/>
            <a:ext cx="4860897" cy="226237"/>
          </a:xfrm>
          <a:prstGeom prst="roundRect">
            <a:avLst>
              <a:gd name="adj" fmla="val 3292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9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C16D-26F6-1ADC-23FF-3B1D1E9E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2022 Definitions of Pulmonary Hypertension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06B5DD-7B37-C082-56A9-2BAF972C6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3900" y="1187525"/>
          <a:ext cx="10744199" cy="412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8279">
                  <a:extLst>
                    <a:ext uri="{9D8B030D-6E8A-4147-A177-3AD203B41FA5}">
                      <a16:colId xmlns:a16="http://schemas.microsoft.com/office/drawing/2014/main" val="2548108174"/>
                    </a:ext>
                  </a:extLst>
                </a:gridCol>
                <a:gridCol w="6195920">
                  <a:extLst>
                    <a:ext uri="{9D8B030D-6E8A-4147-A177-3AD203B41FA5}">
                      <a16:colId xmlns:a16="http://schemas.microsoft.com/office/drawing/2014/main" val="1282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Hemodynamic characteristics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88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Pulmonary 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mPAP</a:t>
                      </a:r>
                      <a: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&gt;20 mmHg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77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Precapillary pulmonary 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mPAP</a:t>
                      </a:r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&gt;20 mmHg</a:t>
                      </a:r>
                    </a:p>
                    <a:p>
                      <a:r>
                        <a:rPr lang="en-US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PAWP</a:t>
                      </a:r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≤15 mmHg</a:t>
                      </a:r>
                    </a:p>
                    <a:p>
                      <a: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PVR &gt;2 WU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74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Isolated postcapillary pulmonary hypertension</a:t>
                      </a:r>
                    </a:p>
                    <a:p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IpcPH</a:t>
                      </a:r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mPAP</a:t>
                      </a:r>
                      <a: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&gt;20 mmHg</a:t>
                      </a:r>
                    </a:p>
                    <a:p>
                      <a:r>
                        <a:rPr lang="en-US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PAWP</a:t>
                      </a:r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&gt;15 mmHg</a:t>
                      </a:r>
                    </a:p>
                    <a:p>
                      <a: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PVR ≤2 WU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6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Combined pre- and postcapillary pulmonary hypertension (</a:t>
                      </a:r>
                      <a:r>
                        <a:rPr lang="en-US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CpcPH</a:t>
                      </a:r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mPAP</a:t>
                      </a:r>
                      <a: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&gt;20 mmHg</a:t>
                      </a:r>
                    </a:p>
                    <a:p>
                      <a:r>
                        <a:rPr lang="en-US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PAWP</a:t>
                      </a:r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&gt;15 mmHg</a:t>
                      </a:r>
                    </a:p>
                    <a:p>
                      <a: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PVR &gt;2 WU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34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Exercise pulmonary 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mPAP</a:t>
                      </a:r>
                      <a: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/CO Slope between rests and exercise</a:t>
                      </a:r>
                      <a:b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&gt;3 mmHg/L/min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0729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2AD98F-B88C-5135-7D43-BBE773BB3F4C}"/>
              </a:ext>
            </a:extLst>
          </p:cNvPr>
          <p:cNvSpPr txBox="1"/>
          <p:nvPr/>
        </p:nvSpPr>
        <p:spPr>
          <a:xfrm>
            <a:off x="1311227" y="5408865"/>
            <a:ext cx="917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Some patients present with elevated </a:t>
            </a:r>
            <a:r>
              <a:rPr lang="en-US" sz="1400" dirty="0" err="1">
                <a:effectLst/>
              </a:rPr>
              <a:t>mPAP</a:t>
            </a:r>
            <a:r>
              <a:rPr lang="en-US" sz="1400" dirty="0">
                <a:effectLst/>
              </a:rPr>
              <a:t> (&gt;20 mmHg) but low PVR (≤2 WU) and low PAWP (≤15 mmHg)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>
                <a:effectLst/>
              </a:rPr>
              <a:t>his hemodynamic condition may be described by the term “unclassified PH” (see text for further details)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FD678-E476-91B7-F7BC-0133EE3C7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516255"/>
            <a:ext cx="10744199" cy="282226"/>
          </a:xfrm>
        </p:spPr>
        <p:txBody>
          <a:bodyPr/>
          <a:lstStyle/>
          <a:p>
            <a:r>
              <a:rPr lang="en-US" sz="1000" dirty="0"/>
              <a:t>Humbert M, et al. </a:t>
            </a:r>
            <a:r>
              <a:rPr lang="en-US" sz="1000" i="1" dirty="0" err="1"/>
              <a:t>Eur</a:t>
            </a:r>
            <a:r>
              <a:rPr lang="en-US" sz="1000" i="1" dirty="0"/>
              <a:t> Heart J. </a:t>
            </a:r>
            <a:r>
              <a:rPr lang="en-US" sz="1000" dirty="0"/>
              <a:t>2022;00:1-114.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A8B39-1646-90CF-3C6A-9C3A7089F492}"/>
              </a:ext>
            </a:extLst>
          </p:cNvPr>
          <p:cNvSpPr txBox="1"/>
          <p:nvPr/>
        </p:nvSpPr>
        <p:spPr>
          <a:xfrm>
            <a:off x="723901" y="5896655"/>
            <a:ext cx="2621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mPAP</a:t>
            </a:r>
            <a:r>
              <a:rPr lang="en-US" sz="1000" dirty="0"/>
              <a:t>: Mean pulmonary arterial pressure</a:t>
            </a:r>
          </a:p>
          <a:p>
            <a:r>
              <a:rPr lang="en-US" sz="1000" dirty="0"/>
              <a:t>WU : Wood Units</a:t>
            </a:r>
          </a:p>
          <a:p>
            <a:r>
              <a:rPr lang="en-US" sz="1000" dirty="0"/>
              <a:t>CO: Cardiac Output</a:t>
            </a:r>
          </a:p>
        </p:txBody>
      </p:sp>
    </p:spTree>
    <p:extLst>
      <p:ext uri="{BB962C8B-B14F-4D97-AF65-F5344CB8AC3E}">
        <p14:creationId xmlns:p14="http://schemas.microsoft.com/office/powerpoint/2010/main" val="245483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9CEB2-F5DA-4393-93D9-4C586D85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930"/>
            <a:ext cx="10744200" cy="663909"/>
          </a:xfrm>
        </p:spPr>
        <p:txBody>
          <a:bodyPr/>
          <a:lstStyle/>
          <a:p>
            <a:r>
              <a:rPr lang="en-US" altLang="fr-FR" dirty="0"/>
              <a:t>ERS/ESC 2022: New Clinical Classifications of PH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42F181-5414-4275-A1C2-E2EDEB8C2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27277"/>
              </p:ext>
            </p:extLst>
          </p:nvPr>
        </p:nvGraphicFramePr>
        <p:xfrm>
          <a:off x="557979" y="863414"/>
          <a:ext cx="5377077" cy="3292236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377077">
                  <a:extLst>
                    <a:ext uri="{9D8B030D-6E8A-4147-A177-3AD203B41FA5}">
                      <a16:colId xmlns:a16="http://schemas.microsoft.com/office/drawing/2014/main" val="577993811"/>
                    </a:ext>
                  </a:extLst>
                </a:gridCol>
              </a:tblGrid>
              <a:tr h="228022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Pulmonary arterial hypertension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abic Typesetting" panose="020B0604020202020204" pitchFamily="66" charset="-78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740001840"/>
                  </a:ext>
                </a:extLst>
              </a:tr>
              <a:tr h="563301">
                <a:tc>
                  <a:txBody>
                    <a:bodyPr/>
                    <a:lstStyle/>
                    <a:p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1.1  Idiopathic PAH</a:t>
                      </a:r>
                    </a:p>
                    <a:p>
                      <a:pPr marL="171450" indent="0">
                        <a:tabLst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1.1.1 </a:t>
                      </a:r>
                      <a:r>
                        <a:rPr lang="en-US" sz="1300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Nonresponders</a:t>
                      </a: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at vasoreactivity testing</a:t>
                      </a:r>
                    </a:p>
                    <a:p>
                      <a:pPr marL="171450" indent="0">
                        <a:tabLst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1.1.2 Acute responders at vasoreactivity testing</a:t>
                      </a:r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3556797471"/>
                  </a:ext>
                </a:extLst>
              </a:tr>
              <a:tr h="388956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 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Heritable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PAH</a:t>
                      </a:r>
                      <a:r>
                        <a:rPr lang="fr-FR" sz="13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fr-FR" sz="13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1.3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Drugs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toxins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induced</a:t>
                      </a:r>
                      <a:r>
                        <a:rPr lang="fr-FR" sz="13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3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1129870883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1.4  Associated </a:t>
                      </a:r>
                      <a:r>
                        <a:rPr lang="fr-FR" sz="1300" b="0" cap="none" spc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fr-FR" sz="13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fr-FR" sz="13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58041113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pPr defTabSz="609585">
                        <a:defRPr/>
                      </a:pP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1.4.1 Connective tissue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disease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1374070435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1.4.2 HIV infection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3429382020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1.4.3 Portal hypertension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499235085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1.4.4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Congenital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heart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disease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1913859885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pPr marL="290513" indent="0">
                        <a:tabLst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1.4.5 Schistosomiasis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786644893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1.5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PAH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features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venous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capillary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PVOD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PCH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involvement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1878219749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1.6 Persistent PH of the </a:t>
                      </a:r>
                      <a:r>
                        <a:rPr lang="fr-FR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newborn</a:t>
                      </a:r>
                      <a:r>
                        <a:rPr lang="fr-FR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syndrome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41004680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6AA8822-3B4D-4755-8376-169EA4B72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75712"/>
              </p:ext>
            </p:extLst>
          </p:nvPr>
        </p:nvGraphicFramePr>
        <p:xfrm>
          <a:off x="6306102" y="863414"/>
          <a:ext cx="5158443" cy="17310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58443">
                  <a:extLst>
                    <a:ext uri="{9D8B030D-6E8A-4147-A177-3AD203B41FA5}">
                      <a16:colId xmlns:a16="http://schemas.microsoft.com/office/drawing/2014/main" val="577993811"/>
                    </a:ext>
                  </a:extLst>
                </a:gridCol>
              </a:tblGrid>
              <a:tr h="2678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alt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en-US" alt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 due to lung diseases and/or hypoxia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740001840"/>
                  </a:ext>
                </a:extLst>
              </a:tr>
              <a:tr h="192715">
                <a:tc>
                  <a:txBody>
                    <a:bodyPr/>
                    <a:lstStyle/>
                    <a:p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3.1 Obstructive lung disease or emphysema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7471"/>
                  </a:ext>
                </a:extLst>
              </a:tr>
              <a:tr h="192715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3.2 Restrictive lung disease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70883"/>
                  </a:ext>
                </a:extLst>
              </a:tr>
              <a:tr h="210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3.3 Lung disease with mixed restrictive/obstructive pattern </a:t>
                      </a:r>
                      <a:endParaRPr lang="fr-FR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83750"/>
                  </a:ext>
                </a:extLst>
              </a:tr>
              <a:tr h="192715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3.4 Hypoventilation syndrome</a:t>
                      </a:r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70435"/>
                  </a:ext>
                </a:extLst>
              </a:tr>
              <a:tr h="192715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3.5 Hypoxia without lung disease</a:t>
                      </a:r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52233"/>
                  </a:ext>
                </a:extLst>
              </a:tr>
              <a:tr h="192715">
                <a:tc>
                  <a:txBody>
                    <a:bodyPr/>
                    <a:lstStyle/>
                    <a:p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3.6 Developmental lung disorders (Table </a:t>
                      </a:r>
                      <a:r>
                        <a:rPr lang="en-US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P3</a:t>
                      </a: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8202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A4CD4BD-0032-4CA5-8D1E-266F957B1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72599"/>
              </p:ext>
            </p:extLst>
          </p:nvPr>
        </p:nvGraphicFramePr>
        <p:xfrm>
          <a:off x="6306102" y="2697423"/>
          <a:ext cx="5158443" cy="8078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58443">
                  <a:extLst>
                    <a:ext uri="{9D8B030D-6E8A-4147-A177-3AD203B41FA5}">
                      <a16:colId xmlns:a16="http://schemas.microsoft.com/office/drawing/2014/main" val="577993811"/>
                    </a:ext>
                  </a:extLst>
                </a:gridCol>
              </a:tblGrid>
              <a:tr h="198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en-US" alt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 associated with pulmonary artery obstructions</a:t>
                      </a:r>
                      <a:endParaRPr lang="en-US" altLang="en-US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740001840"/>
                  </a:ext>
                </a:extLst>
              </a:tr>
              <a:tr h="178902">
                <a:tc>
                  <a:txBody>
                    <a:bodyPr/>
                    <a:lstStyle/>
                    <a:p>
                      <a:pPr defTabSz="609585">
                        <a:defRPr/>
                      </a:pPr>
                      <a:endParaRPr lang="en-US" sz="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defTabSz="609585"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4.1 Chronic thromboembolic PH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7471"/>
                  </a:ext>
                </a:extLst>
              </a:tr>
              <a:tr h="143126">
                <a:tc>
                  <a:txBody>
                    <a:bodyPr/>
                    <a:lstStyle/>
                    <a:p>
                      <a:pPr defTabSz="609585"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4.2 Other pulmonary artery </a:t>
                      </a:r>
                      <a:r>
                        <a:rPr lang="en-US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obstructions</a:t>
                      </a:r>
                      <a:r>
                        <a:rPr lang="en-US" sz="13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3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7088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936EDBB-0C65-41B5-AC89-1628A1F3A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30491"/>
              </p:ext>
            </p:extLst>
          </p:nvPr>
        </p:nvGraphicFramePr>
        <p:xfrm>
          <a:off x="6256946" y="3686189"/>
          <a:ext cx="5158443" cy="16766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58443">
                  <a:extLst>
                    <a:ext uri="{9D8B030D-6E8A-4147-A177-3AD203B41FA5}">
                      <a16:colId xmlns:a16="http://schemas.microsoft.com/office/drawing/2014/main" val="577993811"/>
                    </a:ext>
                  </a:extLst>
                </a:gridCol>
              </a:tblGrid>
              <a:tr h="189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en-US" alt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 with unclear mechanisms</a:t>
                      </a:r>
                      <a:endParaRPr lang="en-US" altLang="en-US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740001840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defTabSz="609585"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5.1 Hematologic </a:t>
                      </a:r>
                      <a:r>
                        <a:rPr lang="en-US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disorders</a:t>
                      </a:r>
                      <a:r>
                        <a:rPr lang="en-US" sz="13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13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7471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defTabSz="609585"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5.2 Systemic </a:t>
                      </a:r>
                      <a:r>
                        <a:rPr lang="en-US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disorders</a:t>
                      </a:r>
                      <a:r>
                        <a:rPr lang="en-US" sz="13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13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70883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5.3 Metabolic </a:t>
                      </a:r>
                      <a:r>
                        <a:rPr lang="en-US" sz="1300" b="1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disorders</a:t>
                      </a:r>
                      <a:r>
                        <a:rPr lang="en-US" sz="1300" b="1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300" b="1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83750"/>
                  </a:ext>
                </a:extLst>
              </a:tr>
              <a:tr h="178383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5.4 Chronic renal failure with or without hemodialysis</a:t>
                      </a:r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70435"/>
                  </a:ext>
                </a:extLst>
              </a:tr>
              <a:tr h="323297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5.5 Pulmonary tumor thrombotic microangiopathy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5.6 Fibrosing mediastinitis</a:t>
                      </a:r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4987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D6B78A4-B51A-408D-B967-06218B54A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83160"/>
              </p:ext>
            </p:extLst>
          </p:nvPr>
        </p:nvGraphicFramePr>
        <p:xfrm>
          <a:off x="491401" y="4471104"/>
          <a:ext cx="5443654" cy="16308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43654">
                  <a:extLst>
                    <a:ext uri="{9D8B030D-6E8A-4147-A177-3AD203B41FA5}">
                      <a16:colId xmlns:a16="http://schemas.microsoft.com/office/drawing/2014/main" val="577993811"/>
                    </a:ext>
                  </a:extLst>
                </a:gridCol>
              </a:tblGrid>
              <a:tr h="222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PH associated with left heart disease</a:t>
                      </a:r>
                      <a:endParaRPr lang="en-US" altLang="en-US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59" marR="45759" marT="22878" marB="22878"/>
                </a:tc>
                <a:extLst>
                  <a:ext uri="{0D108BD9-81ED-4DB2-BD59-A6C34878D82A}">
                    <a16:rowId xmlns:a16="http://schemas.microsoft.com/office/drawing/2014/main" val="2740001840"/>
                  </a:ext>
                </a:extLst>
              </a:tr>
              <a:tr h="205191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2.1 Heart failure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7471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 marL="28575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2.1.1 PH due to heart failure with preserved ejection fraction EF</a:t>
                      </a:r>
                    </a:p>
                    <a:p>
                      <a:pPr marL="28575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2.1.2 With reduced or mildly reduced ejection </a:t>
                      </a:r>
                      <a:r>
                        <a:rPr lang="en-US" sz="1300" b="0" cap="none" spc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fraction</a:t>
                      </a:r>
                      <a:r>
                        <a:rPr lang="en-US" sz="1300" b="0" cap="none" spc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300" b="0" cap="none" spc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70883"/>
                  </a:ext>
                </a:extLst>
              </a:tr>
              <a:tr h="205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2.2 Valvular heart disease</a:t>
                      </a:r>
                      <a:endParaRPr lang="en-US" sz="13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83750"/>
                  </a:ext>
                </a:extLst>
              </a:tr>
              <a:tr h="371884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2.3 Congenital/acquired cardiovascular conditions leading to</a:t>
                      </a:r>
                    </a:p>
                    <a:p>
                      <a:pPr marL="28575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postcapillary PH</a:t>
                      </a:r>
                      <a:endParaRPr lang="en-US" sz="13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59" marR="45759" marT="22878" marB="2287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704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B19544-422B-52B6-309A-CD79EDD82C28}"/>
              </a:ext>
            </a:extLst>
          </p:cNvPr>
          <p:cNvSpPr txBox="1"/>
          <p:nvPr/>
        </p:nvSpPr>
        <p:spPr>
          <a:xfrm>
            <a:off x="5997233" y="5398108"/>
            <a:ext cx="5977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HF: heart failure; HIV: human immunodeficiency virus; PAH: pulmonary arterial hypertension; </a:t>
            </a:r>
            <a:r>
              <a:rPr lang="en-US" sz="800" dirty="0" err="1"/>
              <a:t>PCH</a:t>
            </a:r>
            <a:r>
              <a:rPr lang="en-US" sz="800" dirty="0"/>
              <a:t>: pulmonary capillary </a:t>
            </a:r>
            <a:r>
              <a:rPr lang="en-US" sz="800" dirty="0" err="1"/>
              <a:t>hemangiomatosis</a:t>
            </a:r>
            <a:r>
              <a:rPr lang="en-US" sz="800" dirty="0"/>
              <a:t>; PH: pulmonary hypertension; </a:t>
            </a:r>
            <a:r>
              <a:rPr lang="en-US" sz="800" dirty="0" err="1"/>
              <a:t>PVOD</a:t>
            </a:r>
            <a:r>
              <a:rPr lang="en-US" sz="800" dirty="0"/>
              <a:t>: pulmonary </a:t>
            </a:r>
            <a:r>
              <a:rPr lang="en-US" sz="800" dirty="0" err="1"/>
              <a:t>veno</a:t>
            </a:r>
            <a:r>
              <a:rPr lang="en-US" sz="800" dirty="0"/>
              <a:t>-occlusive disease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800" dirty="0"/>
              <a:t>Patients with heritable PAH or PAH associated with drugs and toxins might be acute responders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800" dirty="0"/>
              <a:t>Left ventricular ejection fraction for HF with reduced ejection fraction: ≤40%; for HF with mildly reduced ejection fraction: 41-49%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800" dirty="0"/>
              <a:t>Other causes of pulmonary artery obstructions include: sarcomas (high- or intermediate-grade or angiosarcoma), other malignant tumors (e.g., renal carcinoma, uterine carcinoma, germ-cell tumors of the testis), non-malignant tumors (e.g., uterine leiomyoma), arteritis without connective tissue disease, congenital pulmonary arterial stenoses, and </a:t>
            </a:r>
            <a:r>
              <a:rPr lang="en-US" sz="800" dirty="0" err="1"/>
              <a:t>hydatidosis</a:t>
            </a:r>
            <a:endParaRPr lang="en-US" sz="800" dirty="0"/>
          </a:p>
          <a:p>
            <a:pPr marL="228600" indent="-228600">
              <a:buFont typeface="+mj-lt"/>
              <a:buAutoNum type="alphaLcPeriod"/>
            </a:pPr>
            <a:r>
              <a:rPr lang="en-US" sz="800" dirty="0"/>
              <a:t>Including inherited and acquired chronic hemolytic anemia and chronic myeloproliferative disorders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800" dirty="0"/>
              <a:t>Including sarcoidosis, pulmonary Langerhans’s cell histiocytosis, and neurofibromatosis type 1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800" dirty="0"/>
              <a:t>Including glycogen storage diseases and Gaucher disease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8E51C-9FB2-9D9B-FB27-10925EB6A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267491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6B25-D604-8C34-9174-F7360A76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84" y="199505"/>
            <a:ext cx="5189316" cy="1988110"/>
          </a:xfrm>
        </p:spPr>
        <p:txBody>
          <a:bodyPr>
            <a:normAutofit fontScale="90000"/>
          </a:bodyPr>
          <a:lstStyle/>
          <a:p>
            <a:r>
              <a:rPr lang="en-US" dirty="0"/>
              <a:t>An Overall Look at the New</a:t>
            </a:r>
            <a:br>
              <a:rPr lang="en-US" dirty="0"/>
            </a:br>
            <a:r>
              <a:rPr lang="en-US" dirty="0"/>
              <a:t>ERS/ESC Views on PH Classification</a:t>
            </a: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0DD99C4E-F0C1-E3ED-BBAA-48AC4E3B9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287" y="260906"/>
            <a:ext cx="5293113" cy="6315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C68DA-2B8E-E555-4C38-2FB7D2FAD534}"/>
              </a:ext>
            </a:extLst>
          </p:cNvPr>
          <p:cNvSpPr txBox="1"/>
          <p:nvPr/>
        </p:nvSpPr>
        <p:spPr>
          <a:xfrm>
            <a:off x="267193" y="2155499"/>
            <a:ext cx="5765577" cy="39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effectLst/>
              </a:rPr>
              <a:t>BPA: balloon pulmonary angioplasty</a:t>
            </a:r>
          </a:p>
          <a:p>
            <a:pPr>
              <a:lnSpc>
                <a:spcPts val="2000"/>
              </a:lnSpc>
            </a:pPr>
            <a:r>
              <a:rPr lang="en-US" sz="1400" dirty="0" err="1">
                <a:effectLst/>
              </a:rPr>
              <a:t>CCB</a:t>
            </a:r>
            <a:r>
              <a:rPr lang="en-US" sz="1400" dirty="0">
                <a:effectLst/>
              </a:rPr>
              <a:t>: calcium channel blocker</a:t>
            </a:r>
          </a:p>
          <a:p>
            <a:pPr>
              <a:lnSpc>
                <a:spcPts val="2000"/>
              </a:lnSpc>
            </a:pPr>
            <a:r>
              <a:rPr lang="en-US" sz="1400" dirty="0" err="1">
                <a:effectLst/>
              </a:rPr>
              <a:t>CTEPH</a:t>
            </a:r>
            <a:r>
              <a:rPr lang="en-US" sz="1400" dirty="0"/>
              <a:t>:</a:t>
            </a:r>
            <a:r>
              <a:rPr lang="en-US" sz="1400" dirty="0">
                <a:effectLst/>
              </a:rPr>
              <a:t> chronic thrombo-embolic pulmonary hypertension</a:t>
            </a:r>
          </a:p>
          <a:p>
            <a:pPr>
              <a:lnSpc>
                <a:spcPts val="2000"/>
              </a:lnSpc>
            </a:pPr>
            <a:r>
              <a:rPr lang="en-US" sz="1400" dirty="0" err="1">
                <a:effectLst/>
              </a:rPr>
              <a:t>CpCPH</a:t>
            </a:r>
            <a:r>
              <a:rPr lang="en-US" sz="1400" dirty="0"/>
              <a:t>:</a:t>
            </a:r>
            <a:r>
              <a:rPr lang="en-US" sz="1400" dirty="0">
                <a:effectLst/>
              </a:rPr>
              <a:t> combined post- and pre-capillary pulmonary hypertension</a:t>
            </a:r>
          </a:p>
          <a:p>
            <a:pPr>
              <a:lnSpc>
                <a:spcPts val="2000"/>
              </a:lnSpc>
            </a:pPr>
            <a:r>
              <a:rPr lang="en-US" sz="1400" dirty="0" err="1">
                <a:effectLst/>
              </a:rPr>
              <a:t>IpcPH</a:t>
            </a:r>
            <a:r>
              <a:rPr lang="en-US" sz="1400" dirty="0">
                <a:effectLst/>
              </a:rPr>
              <a:t>: isolated post-capillary pulmonary hypertension; LHD, left heart disease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effectLst/>
              </a:rPr>
              <a:t>PAH: pulmonary arterial hypertension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effectLst/>
              </a:rPr>
              <a:t>PEA: pulmonary endarterectomy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effectLst/>
              </a:rPr>
              <a:t>PH: pulmonary hypertension</a:t>
            </a:r>
          </a:p>
          <a:p>
            <a:pPr>
              <a:lnSpc>
                <a:spcPts val="2000"/>
              </a:lnSpc>
            </a:pPr>
            <a:endParaRPr lang="en-US" sz="1400" dirty="0">
              <a:effectLst/>
            </a:endParaRPr>
          </a:p>
          <a:p>
            <a:pPr>
              <a:lnSpc>
                <a:spcPts val="2000"/>
              </a:lnSpc>
            </a:pPr>
            <a:r>
              <a:rPr lang="en-US" sz="1400" dirty="0">
                <a:effectLst/>
              </a:rPr>
              <a:t>Treatment of heart failure according to the ESC Guidelines for the diagnosis and treatment of acute and chronic heart failure</a:t>
            </a:r>
          </a:p>
          <a:p>
            <a:pPr>
              <a:lnSpc>
                <a:spcPts val="2000"/>
              </a:lnSpc>
            </a:pPr>
            <a:endParaRPr lang="en-US" sz="1400" dirty="0">
              <a:effectLst/>
            </a:endParaRPr>
          </a:p>
          <a:p>
            <a:pPr>
              <a:lnSpc>
                <a:spcPts val="2000"/>
              </a:lnSpc>
            </a:pPr>
            <a:r>
              <a:rPr lang="en-US" sz="1400" dirty="0">
                <a:effectLst/>
              </a:rPr>
              <a:t>Treatment of left-sided valvular heart disease according to the 2021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effectLst/>
              </a:rPr>
              <a:t>ESC/</a:t>
            </a:r>
            <a:r>
              <a:rPr lang="en-US" sz="1400" dirty="0" err="1">
                <a:effectLst/>
              </a:rPr>
              <a:t>EACTS</a:t>
            </a:r>
            <a:r>
              <a:rPr lang="en-US" sz="1400" dirty="0">
                <a:effectLst/>
              </a:rPr>
              <a:t> Guidelines for the management of valvular heart disease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B733D-6C8C-8404-6B7C-949EACE40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35334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BBAF-272B-78C5-D849-F3CC825B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99505"/>
            <a:ext cx="10895635" cy="1185577"/>
          </a:xfrm>
        </p:spPr>
        <p:txBody>
          <a:bodyPr>
            <a:normAutofit/>
          </a:bodyPr>
          <a:lstStyle/>
          <a:p>
            <a:r>
              <a:rPr lang="en-US" dirty="0"/>
              <a:t>ERS/ESC 2022: Pulmonary Hypertension Clinical Signs and Symptoms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CFC270D-633A-C3D1-3E89-BFE78CAAD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491" y="1385082"/>
            <a:ext cx="6504168" cy="506984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E8AB4-ABDF-4E4B-65B1-A7CA9EC25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1065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chat or text message&#10;&#10;Description automatically generated">
            <a:extLst>
              <a:ext uri="{FF2B5EF4-FFF2-40B4-BE49-F238E27FC236}">
                <a16:creationId xmlns:a16="http://schemas.microsoft.com/office/drawing/2014/main" id="{34A1590C-9D45-BA07-CDE9-5668D433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471" y="457200"/>
            <a:ext cx="7226300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2F3B8-F150-FCF9-35ED-870BA24E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25" y="199505"/>
            <a:ext cx="3336472" cy="2902924"/>
          </a:xfrm>
        </p:spPr>
        <p:txBody>
          <a:bodyPr/>
          <a:lstStyle/>
          <a:p>
            <a:r>
              <a:rPr lang="en-US" dirty="0"/>
              <a:t>Pulmonary Hypertension: Clinical Signs and Symptoms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9347B-FEA3-2DDD-7DCA-18CC355E2A64}"/>
              </a:ext>
            </a:extLst>
          </p:cNvPr>
          <p:cNvSpPr txBox="1"/>
          <p:nvPr/>
        </p:nvSpPr>
        <p:spPr>
          <a:xfrm>
            <a:off x="359229" y="3102429"/>
            <a:ext cx="4120174" cy="260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effectLst/>
              </a:rPr>
              <a:t>CHD: congenital heart disease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effectLst/>
              </a:rPr>
              <a:t>CTEPH</a:t>
            </a:r>
            <a:r>
              <a:rPr lang="en-US" sz="1100" dirty="0"/>
              <a:t>:</a:t>
            </a:r>
            <a:r>
              <a:rPr lang="en-US" sz="1100" dirty="0">
                <a:effectLst/>
              </a:rPr>
              <a:t> chronic thrombo-embolic pulmonary hypertension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effectLst/>
              </a:rPr>
              <a:t>DVT: deep venous thrombosis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effectLst/>
              </a:rPr>
              <a:t>GORD: gastro-</a:t>
            </a:r>
            <a:r>
              <a:rPr lang="en-US" sz="1100" dirty="0" err="1">
                <a:effectLst/>
              </a:rPr>
              <a:t>oesophageal</a:t>
            </a:r>
            <a:r>
              <a:rPr lang="en-US" sz="1100" dirty="0">
                <a:effectLst/>
              </a:rPr>
              <a:t> reflux disease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effectLst/>
              </a:rPr>
              <a:t>HHT: hereditary hemorrhagic telangiectasia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effectLst/>
              </a:rPr>
              <a:t>PDA: patent ductus arteriosus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effectLst/>
              </a:rPr>
              <a:t>PH: pulmonary hypertension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effectLst/>
              </a:rPr>
              <a:t>PVOD</a:t>
            </a:r>
            <a:r>
              <a:rPr lang="en-US" sz="1100" dirty="0"/>
              <a:t>:</a:t>
            </a:r>
            <a:r>
              <a:rPr lang="en-US" sz="1100" dirty="0">
                <a:effectLst/>
              </a:rPr>
              <a:t> pulmonary </a:t>
            </a:r>
            <a:r>
              <a:rPr lang="en-US" sz="1100" dirty="0" err="1">
                <a:effectLst/>
              </a:rPr>
              <a:t>veno</a:t>
            </a:r>
            <a:r>
              <a:rPr lang="en-US" sz="1100" dirty="0">
                <a:effectLst/>
              </a:rPr>
              <a:t>-occlusive disease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effectLst/>
              </a:rPr>
              <a:t>RV: right ventricle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effectLst/>
              </a:rPr>
              <a:t>SSc</a:t>
            </a:r>
            <a:r>
              <a:rPr lang="en-US" sz="1100" dirty="0">
                <a:effectLst/>
              </a:rPr>
              <a:t>: systemic sclerosis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F802-74FB-360C-4477-3C2C2E0B3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80372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12D7-0798-D289-18E6-C87D8DDD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06" y="95332"/>
            <a:ext cx="4875349" cy="2497397"/>
          </a:xfrm>
        </p:spPr>
        <p:txBody>
          <a:bodyPr>
            <a:noAutofit/>
          </a:bodyPr>
          <a:lstStyle/>
          <a:p>
            <a:r>
              <a:rPr lang="en-US" sz="2800" dirty="0"/>
              <a:t>2022 Diagnostic Algorithm of Patients with Unexplained Dyspnea and/or Suspected Pulmonary Hypertension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6A550AF-0A11-710D-6C00-6338393E9C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499" y="278335"/>
            <a:ext cx="6433559" cy="6335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AC5DDC-4163-A7FF-D1BD-0DEC98ACCB43}"/>
              </a:ext>
            </a:extLst>
          </p:cNvPr>
          <p:cNvSpPr txBox="1"/>
          <p:nvPr/>
        </p:nvSpPr>
        <p:spPr>
          <a:xfrm>
            <a:off x="273492" y="2627543"/>
            <a:ext cx="48659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Warning</a:t>
            </a:r>
            <a:r>
              <a:rPr lang="en-US" sz="1400" dirty="0"/>
              <a:t> </a:t>
            </a:r>
            <a:r>
              <a:rPr lang="en-US" sz="1400" dirty="0">
                <a:effectLst/>
              </a:rPr>
              <a:t>signs include rapid progression of symptoms, severely reduced exercise capacity, pre-syncope or syncope on mild exertion, signs of right heart failure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Lung and heart assessment by specialist as per local practice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As indicated; CT pulmonary angiography recommended if PH suspected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Includes connective tissue disease (especially systemic sclerosis), portal hypertension, HIV infection, and family history of PAH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1400" dirty="0">
                <a:effectLst/>
              </a:rPr>
              <a:t>History of PE, permanent intravascular devices, inflammatory bowel diseases, essential thrombocythemia, splenectomy, high-dose thyroid hormone replacement, and malignancy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830D6-3C63-D34C-F1A8-CD6C3F1E3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z="1000" dirty="0"/>
              <a:t>Humbert M, et al. </a:t>
            </a:r>
            <a:r>
              <a:rPr lang="da-DK" sz="1000" i="1" dirty="0"/>
              <a:t>Eur Heart J. </a:t>
            </a:r>
            <a:r>
              <a:rPr lang="da-DK" sz="1000" dirty="0"/>
              <a:t>2022;00:1-114.</a:t>
            </a:r>
          </a:p>
        </p:txBody>
      </p:sp>
    </p:spTree>
    <p:extLst>
      <p:ext uri="{BB962C8B-B14F-4D97-AF65-F5344CB8AC3E}">
        <p14:creationId xmlns:p14="http://schemas.microsoft.com/office/powerpoint/2010/main" val="1743765358"/>
      </p:ext>
    </p:extLst>
  </p:cSld>
  <p:clrMapOvr>
    <a:masterClrMapping/>
  </p:clrMapOvr>
</p:sld>
</file>

<file path=ppt/theme/theme1.xml><?xml version="1.0" encoding="utf-8"?>
<a:theme xmlns:a="http://schemas.openxmlformats.org/drawingml/2006/main" name="Onc-2019">
  <a:themeElements>
    <a:clrScheme name="MedEd PCC">
      <a:dk1>
        <a:srgbClr val="3F3F3F"/>
      </a:dk1>
      <a:lt1>
        <a:srgbClr val="FFFFFF"/>
      </a:lt1>
      <a:dk2>
        <a:srgbClr val="3F3F3F"/>
      </a:dk2>
      <a:lt2>
        <a:srgbClr val="FAFAFA"/>
      </a:lt2>
      <a:accent1>
        <a:srgbClr val="8E1537"/>
      </a:accent1>
      <a:accent2>
        <a:srgbClr val="B21E6C"/>
      </a:accent2>
      <a:accent3>
        <a:srgbClr val="10416A"/>
      </a:accent3>
      <a:accent4>
        <a:srgbClr val="0075C9"/>
      </a:accent4>
      <a:accent5>
        <a:srgbClr val="FCB315"/>
      </a:accent5>
      <a:accent6>
        <a:srgbClr val="7CC109"/>
      </a:accent6>
      <a:hlink>
        <a:srgbClr val="CE0E2D"/>
      </a:hlink>
      <a:folHlink>
        <a:srgbClr val="001B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c-2019" id="{D6DD6064-0306-4FD1-AF18-B4FBE2D85156}" vid="{AD8A80D0-AC63-402F-8A18-93598A443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Onc-2019</Template>
  <TotalTime>1103</TotalTime>
  <Words>2552</Words>
  <Application>Microsoft Macintosh PowerPoint</Application>
  <PresentationFormat>Widescreen</PresentationFormat>
  <Paragraphs>312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</vt:lpstr>
      <vt:lpstr>Calibri</vt:lpstr>
      <vt:lpstr>Onc-2019</vt:lpstr>
      <vt:lpstr>2022 ESC/ERS Guidelines for the Diagnosis and Treatment of Pulmonary Hypertension</vt:lpstr>
      <vt:lpstr>2022 ERS/ESC Pulmonary Hypertension Guidelines: The Fundamentals</vt:lpstr>
      <vt:lpstr>In This First Installment, Let’s Focus On These Changes…</vt:lpstr>
      <vt:lpstr>The 2022 Definitions of Pulmonary Hypertension</vt:lpstr>
      <vt:lpstr>ERS/ESC 2022: New Clinical Classifications of PH</vt:lpstr>
      <vt:lpstr>An Overall Look at the New ERS/ESC Views on PH Classification</vt:lpstr>
      <vt:lpstr>ERS/ESC 2022: Pulmonary Hypertension Clinical Signs and Symptoms</vt:lpstr>
      <vt:lpstr>Pulmonary Hypertension: Clinical Signs and Symptoms (cont.)</vt:lpstr>
      <vt:lpstr>2022 Diagnostic Algorithm of Patients with Unexplained Dyspnea and/or Suspected Pulmonary Hypertension</vt:lpstr>
      <vt:lpstr>ERS/ESC 2022: Echo Parameters for Assessing PH</vt:lpstr>
      <vt:lpstr>Echocardiographic Probability of Pulmonary Hypertension and Recommendations for Further Assessment</vt:lpstr>
      <vt:lpstr>Comprehensive Risk Assessment in PAH (Three-Strata Model)</vt:lpstr>
      <vt:lpstr>Moving to the Four-Strata Risk-Assessment Model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Moriah</cp:lastModifiedBy>
  <cp:revision>175</cp:revision>
  <dcterms:created xsi:type="dcterms:W3CDTF">2019-05-10T15:43:12Z</dcterms:created>
  <dcterms:modified xsi:type="dcterms:W3CDTF">2022-09-29T15:40:55Z</dcterms:modified>
  <cp:category/>
</cp:coreProperties>
</file>