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726" r:id="rId2"/>
    <p:sldId id="712" r:id="rId3"/>
    <p:sldId id="713" r:id="rId4"/>
    <p:sldId id="714" r:id="rId5"/>
    <p:sldId id="715" r:id="rId6"/>
    <p:sldId id="716" r:id="rId7"/>
    <p:sldId id="718" r:id="rId8"/>
    <p:sldId id="719" r:id="rId9"/>
    <p:sldId id="720" r:id="rId10"/>
    <p:sldId id="721" r:id="rId11"/>
    <p:sldId id="722" r:id="rId12"/>
    <p:sldId id="723" r:id="rId13"/>
    <p:sldId id="724" r:id="rId14"/>
    <p:sldId id="72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48" userDrawn="1">
          <p15:clr>
            <a:srgbClr val="A4A3A4"/>
          </p15:clr>
        </p15:guide>
        <p15:guide id="2" pos="7224" userDrawn="1">
          <p15:clr>
            <a:srgbClr val="A4A3A4"/>
          </p15:clr>
        </p15:guide>
        <p15:guide id="3" pos="204" userDrawn="1">
          <p15:clr>
            <a:srgbClr val="A4A3A4"/>
          </p15:clr>
        </p15:guide>
        <p15:guide id="4" orient="horz" pos="2901" userDrawn="1">
          <p15:clr>
            <a:srgbClr val="A4A3A4"/>
          </p15:clr>
        </p15:guide>
        <p15:guide id="5" orient="horz" pos="4241" userDrawn="1">
          <p15:clr>
            <a:srgbClr val="A4A3A4"/>
          </p15:clr>
        </p15:guide>
        <p15:guide id="6" pos="3840" userDrawn="1">
          <p15:clr>
            <a:srgbClr val="A4A3A4"/>
          </p15:clr>
        </p15:guide>
        <p15:guide id="7" pos="2484" userDrawn="1">
          <p15:clr>
            <a:srgbClr val="A4A3A4"/>
          </p15:clr>
        </p15:guide>
        <p15:guide id="8" pos="43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16FC31-357F-0617-F7E0-355384F3E3D5}" name="Jeffrey Knapp" initials="JK" userId="Jeffrey Knapp" providerId="None"/>
  <p188:author id="{12A782B3-B426-5A74-1AC1-55275C315B55}" name="Rebecca Barraclough" initials="RB" userId="Rebecca Barraclough" providerId="None"/>
  <p188:author id="{395453D9-83D9-A04B-6D27-6FB645420696}" name="Dr Dixon Wilde" initials="DDW" userId="Dr Dixon Wilde" providerId="None"/>
  <p188:author id="{59890EE9-1DB9-155E-C1B3-EA38DA753DB4}" name="Rebecca Barraclough" initials="RB" userId="S::rbarraclough@totalcme.com::933ad7ce-65de-4644-861e-82025935adf4" providerId="AD"/>
  <p188:author id="{1D049CEC-D031-2852-9819-F68B37FB0433}" name="Sahay, Sandeep" initials="SS" userId="S::ssahay@houstonmethodist.org::a69a630e-72a8-4d6a-a024-94d23ddc28b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ebecca Barraclough" initials="RB" lastIdx="1" clrIdx="0">
    <p:extLst>
      <p:ext uri="{19B8F6BF-5375-455C-9EA6-DF929625EA0E}">
        <p15:presenceInfo xmlns:p15="http://schemas.microsoft.com/office/powerpoint/2012/main" userId="S-1-5-21-3120033620-3577159459-240954019-12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51" autoAdjust="0"/>
    <p:restoredTop sz="96327" autoAdjust="0"/>
  </p:normalViewPr>
  <p:slideViewPr>
    <p:cSldViewPr snapToGrid="0">
      <p:cViewPr varScale="1">
        <p:scale>
          <a:sx n="99" d="100"/>
          <a:sy n="99" d="100"/>
        </p:scale>
        <p:origin x="102" y="546"/>
      </p:cViewPr>
      <p:guideLst>
        <p:guide orient="horz" pos="948"/>
        <p:guide pos="7224"/>
        <p:guide pos="204"/>
        <p:guide orient="horz" pos="2901"/>
        <p:guide orient="horz" pos="4241"/>
        <p:guide pos="3840"/>
        <p:guide pos="2484"/>
        <p:guide pos="432"/>
      </p:guideLst>
    </p:cSldViewPr>
  </p:slideViewPr>
  <p:notesTextViewPr>
    <p:cViewPr>
      <p:scale>
        <a:sx n="1" d="1"/>
        <a:sy n="1" d="1"/>
      </p:scale>
      <p:origin x="0" y="0"/>
    </p:cViewPr>
  </p:notesTextViewPr>
  <p:sorterViewPr>
    <p:cViewPr varScale="1">
      <p:scale>
        <a:sx n="200" d="100"/>
        <a:sy n="2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7/27/2022</a:t>
            </a:fld>
            <a:endParaRPr lang="en-US" dirty="0"/>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dirty="0"/>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5DF2A2-108B-49D2-BB3D-6C03A61A1BC1}" type="datetimeFigureOut">
              <a:rPr lang="en-US" smtClean="0"/>
              <a:t>7/27/2022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5C267D-7FF5-43FA-B919-BB0BD9568465}" type="slidenum">
              <a:rPr lang="en-US" smtClean="0"/>
              <a:t>‹#›</a:t>
            </a:fld>
            <a:endParaRPr lang="en-US" dirty="0"/>
          </a:p>
        </p:txBody>
      </p:sp>
    </p:spTree>
    <p:extLst>
      <p:ext uri="{BB962C8B-B14F-4D97-AF65-F5344CB8AC3E}">
        <p14:creationId xmlns:p14="http://schemas.microsoft.com/office/powerpoint/2010/main" val="1302107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pic>
        <p:nvPicPr>
          <p:cNvPr id="8" name="Picture 7">
            <a:extLst>
              <a:ext uri="{FF2B5EF4-FFF2-40B4-BE49-F238E27FC236}">
                <a16:creationId xmlns:a16="http://schemas.microsoft.com/office/drawing/2014/main" id="{46147BEB-DBFC-41AF-8A4B-718D90B9AB6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64374"/>
            <a:ext cx="10972800" cy="3746500"/>
          </a:xfrm>
          <a:prstGeom prst="rect">
            <a:avLst/>
          </a:prstGeom>
        </p:spPr>
        <p:txBody>
          <a:bodyPr/>
          <a:lstStyle>
            <a:lvl1pPr marL="342891" indent="-342891">
              <a:buFont typeface="Arial" panose="020B0604020202020204" pitchFamily="34" charset="0"/>
              <a:buChar char="•"/>
              <a:defRPr sz="2400">
                <a:latin typeface="+mj-lt"/>
              </a:defRPr>
            </a:lvl1pPr>
            <a:lvl2pPr>
              <a:defRPr sz="2000">
                <a:latin typeface="+mj-lt"/>
              </a:defRPr>
            </a:lvl2pPr>
            <a:lvl3pPr>
              <a:defRPr sz="1800">
                <a:latin typeface="+mj-lt"/>
              </a:defRPr>
            </a:lvl3pPr>
            <a:lvl4pPr>
              <a:defRPr sz="1600">
                <a:latin typeface="+mj-lt"/>
              </a:defRPr>
            </a:lvl4pPr>
            <a:lvl5pPr>
              <a:defRPr sz="1400">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2344615" y="6310056"/>
            <a:ext cx="4618893" cy="365125"/>
          </a:xfrm>
          <a:prstGeom prst="rect">
            <a:avLst/>
          </a:prstGeom>
        </p:spPr>
        <p:txBody>
          <a:bodyPr/>
          <a:lstStyle>
            <a:lvl1pPr algn="ctr">
              <a:defRPr>
                <a:solidFill>
                  <a:schemeClr val="bg1"/>
                </a:solidFill>
                <a:latin typeface="Avenir" panose="02000503020000020003" pitchFamily="2" charset="0"/>
              </a:defRPr>
            </a:lvl1pPr>
          </a:lstStyle>
          <a:p>
            <a:pPr defTabSz="457178"/>
            <a:endParaRPr lang="en-US" dirty="0"/>
          </a:p>
        </p:txBody>
      </p:sp>
      <p:sp>
        <p:nvSpPr>
          <p:cNvPr id="6" name="Slide Number Placeholder 5"/>
          <p:cNvSpPr>
            <a:spLocks noGrp="1"/>
          </p:cNvSpPr>
          <p:nvPr>
            <p:ph type="sldNum" sz="quarter" idx="12"/>
          </p:nvPr>
        </p:nvSpPr>
        <p:spPr>
          <a:xfrm>
            <a:off x="10849337" y="347913"/>
            <a:ext cx="1095736" cy="455513"/>
          </a:xfrm>
          <a:prstGeom prst="rect">
            <a:avLst/>
          </a:prstGeom>
        </p:spPr>
        <p:txBody>
          <a:bodyPr/>
          <a:lstStyle>
            <a:lvl1pPr algn="r">
              <a:defRPr sz="2000">
                <a:solidFill>
                  <a:schemeClr val="bg1"/>
                </a:solidFill>
                <a:latin typeface="Avenir" panose="02000503020000020003" pitchFamily="2" charset="0"/>
              </a:defRPr>
            </a:lvl1pPr>
          </a:lstStyle>
          <a:p>
            <a:pPr defTabSz="457178"/>
            <a:fld id="{53C088C4-67FF-804C-B04E-8A504E18F696}" type="slidenum">
              <a:rPr lang="en-US" smtClean="0"/>
              <a:pPr defTabSz="457178"/>
              <a:t>‹#›</a:t>
            </a:fld>
            <a:endParaRPr lang="en-US" dirty="0"/>
          </a:p>
        </p:txBody>
      </p:sp>
      <p:sp>
        <p:nvSpPr>
          <p:cNvPr id="7" name="Text Placeholder 7">
            <a:extLst>
              <a:ext uri="{FF2B5EF4-FFF2-40B4-BE49-F238E27FC236}">
                <a16:creationId xmlns:a16="http://schemas.microsoft.com/office/drawing/2014/main" id="{F81FC349-7E6F-427F-B89F-00C4564BDC87}"/>
              </a:ext>
            </a:extLst>
          </p:cNvPr>
          <p:cNvSpPr>
            <a:spLocks noGrp="1"/>
          </p:cNvSpPr>
          <p:nvPr>
            <p:ph type="body" sz="quarter" idx="13" hasCustomPrompt="1"/>
          </p:nvPr>
        </p:nvSpPr>
        <p:spPr>
          <a:xfrm>
            <a:off x="609603" y="347913"/>
            <a:ext cx="9105900" cy="453665"/>
          </a:xfrm>
          <a:prstGeom prst="rect">
            <a:avLst/>
          </a:prstGeom>
        </p:spPr>
        <p:txBody>
          <a:bodyPr vert="horz"/>
          <a:lstStyle>
            <a:lvl1pPr marL="0" indent="0">
              <a:buNone/>
              <a:defRPr sz="2800" b="1" i="0">
                <a:solidFill>
                  <a:srgbClr val="FFFFFF"/>
                </a:solidFill>
                <a:latin typeface="+mj-lt"/>
                <a:cs typeface="Avenir" panose="02000503020000020003" pitchFamily="2" charset="0"/>
              </a:defRPr>
            </a:lvl1pPr>
          </a:lstStyle>
          <a:p>
            <a:pPr lvl="0"/>
            <a:r>
              <a:rPr lang="en-US" sz="2000">
                <a:solidFill>
                  <a:schemeClr val="bg1"/>
                </a:solidFill>
              </a:rPr>
              <a:t>Presentation Title:</a:t>
            </a:r>
            <a:br>
              <a:rPr lang="en-US" sz="2000">
                <a:solidFill>
                  <a:schemeClr val="bg1"/>
                </a:solidFill>
              </a:rPr>
            </a:br>
            <a:endParaRPr lang="en-US"/>
          </a:p>
        </p:txBody>
      </p:sp>
    </p:spTree>
    <p:extLst>
      <p:ext uri="{BB962C8B-B14F-4D97-AF65-F5344CB8AC3E}">
        <p14:creationId xmlns:p14="http://schemas.microsoft.com/office/powerpoint/2010/main" val="2039605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1648562"/>
            <a:ext cx="4011084" cy="616795"/>
          </a:xfrm>
          <a:prstGeom prst="rect">
            <a:avLst/>
          </a:prstGeom>
        </p:spPr>
        <p:txBody>
          <a:bodyPr anchor="b"/>
          <a:lstStyle>
            <a:lvl1pPr algn="l">
              <a:defRPr sz="2400" b="1">
                <a:latin typeface="+mj-lt"/>
              </a:defRPr>
            </a:lvl1pPr>
          </a:lstStyle>
          <a:p>
            <a:r>
              <a:rPr lang="en-US"/>
              <a:t>Click to edit Master title style</a:t>
            </a:r>
          </a:p>
        </p:txBody>
      </p:sp>
      <p:sp>
        <p:nvSpPr>
          <p:cNvPr id="3" name="Content Placeholder 2"/>
          <p:cNvSpPr>
            <a:spLocks noGrp="1"/>
          </p:cNvSpPr>
          <p:nvPr>
            <p:ph idx="1"/>
          </p:nvPr>
        </p:nvSpPr>
        <p:spPr>
          <a:xfrm>
            <a:off x="4766733" y="1648561"/>
            <a:ext cx="6815667" cy="38608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400">
                <a:latin typeface="+mn-lt"/>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2265359"/>
            <a:ext cx="4011084" cy="3205904"/>
          </a:xfrm>
          <a:prstGeom prst="rect">
            <a:avLst/>
          </a:prstGeom>
        </p:spPr>
        <p:txBody>
          <a:bodyPr/>
          <a:lstStyle>
            <a:lvl1pPr marL="0" indent="0">
              <a:buNone/>
              <a:defRPr sz="1800">
                <a:latin typeface="+mj-lt"/>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en-US"/>
              <a:t>Click to edit Master text styles</a:t>
            </a:r>
          </a:p>
        </p:txBody>
      </p:sp>
      <p:sp>
        <p:nvSpPr>
          <p:cNvPr id="10" name="Text Placeholder 7">
            <a:extLst>
              <a:ext uri="{FF2B5EF4-FFF2-40B4-BE49-F238E27FC236}">
                <a16:creationId xmlns:a16="http://schemas.microsoft.com/office/drawing/2014/main" id="{37C6D94C-0B87-4E4D-911F-1358B61B6019}"/>
              </a:ext>
            </a:extLst>
          </p:cNvPr>
          <p:cNvSpPr>
            <a:spLocks noGrp="1"/>
          </p:cNvSpPr>
          <p:nvPr>
            <p:ph type="body" sz="quarter" idx="13" hasCustomPrompt="1"/>
          </p:nvPr>
        </p:nvSpPr>
        <p:spPr>
          <a:xfrm>
            <a:off x="609603" y="347913"/>
            <a:ext cx="9105900" cy="453665"/>
          </a:xfrm>
          <a:prstGeom prst="rect">
            <a:avLst/>
          </a:prstGeom>
        </p:spPr>
        <p:txBody>
          <a:bodyPr vert="horz"/>
          <a:lstStyle>
            <a:lvl1pPr marL="0" indent="0">
              <a:buNone/>
              <a:defRPr sz="2800" b="1" i="0">
                <a:solidFill>
                  <a:srgbClr val="FFFFFF"/>
                </a:solidFill>
                <a:latin typeface="+mj-lt"/>
                <a:cs typeface="Avenir" panose="02000503020000020003" pitchFamily="2" charset="0"/>
              </a:defRPr>
            </a:lvl1pPr>
          </a:lstStyle>
          <a:p>
            <a:pPr lvl="0"/>
            <a:r>
              <a:rPr lang="en-US" sz="2000">
                <a:solidFill>
                  <a:schemeClr val="bg1"/>
                </a:solidFill>
              </a:rPr>
              <a:t>Presentation Title:</a:t>
            </a:r>
            <a:br>
              <a:rPr lang="en-US" sz="2000">
                <a:solidFill>
                  <a:schemeClr val="bg1"/>
                </a:solidFill>
              </a:rPr>
            </a:br>
            <a:endParaRPr lang="en-US"/>
          </a:p>
        </p:txBody>
      </p:sp>
      <p:sp>
        <p:nvSpPr>
          <p:cNvPr id="11" name="Footer Placeholder 4">
            <a:extLst>
              <a:ext uri="{FF2B5EF4-FFF2-40B4-BE49-F238E27FC236}">
                <a16:creationId xmlns:a16="http://schemas.microsoft.com/office/drawing/2014/main" id="{9799A094-B04A-4D49-BC3B-2C650BF0039E}"/>
              </a:ext>
            </a:extLst>
          </p:cNvPr>
          <p:cNvSpPr>
            <a:spLocks noGrp="1"/>
          </p:cNvSpPr>
          <p:nvPr>
            <p:ph type="ftr" sz="quarter" idx="11"/>
          </p:nvPr>
        </p:nvSpPr>
        <p:spPr>
          <a:xfrm>
            <a:off x="2297724" y="6310056"/>
            <a:ext cx="4618892" cy="365125"/>
          </a:xfrm>
          <a:prstGeom prst="rect">
            <a:avLst/>
          </a:prstGeom>
        </p:spPr>
        <p:txBody>
          <a:bodyPr/>
          <a:lstStyle>
            <a:lvl1pPr algn="ctr">
              <a:defRPr>
                <a:solidFill>
                  <a:schemeClr val="bg1"/>
                </a:solidFill>
                <a:latin typeface="Avenir" panose="02000503020000020003" pitchFamily="2" charset="0"/>
              </a:defRPr>
            </a:lvl1pPr>
          </a:lstStyle>
          <a:p>
            <a:pPr defTabSz="457178"/>
            <a:endParaRPr lang="en-US" dirty="0"/>
          </a:p>
        </p:txBody>
      </p:sp>
      <p:sp>
        <p:nvSpPr>
          <p:cNvPr id="12" name="Slide Number Placeholder 5">
            <a:extLst>
              <a:ext uri="{FF2B5EF4-FFF2-40B4-BE49-F238E27FC236}">
                <a16:creationId xmlns:a16="http://schemas.microsoft.com/office/drawing/2014/main" id="{124FA892-20D0-E04B-9090-C6F833606FAE}"/>
              </a:ext>
            </a:extLst>
          </p:cNvPr>
          <p:cNvSpPr>
            <a:spLocks noGrp="1"/>
          </p:cNvSpPr>
          <p:nvPr>
            <p:ph type="sldNum" sz="quarter" idx="12"/>
          </p:nvPr>
        </p:nvSpPr>
        <p:spPr>
          <a:xfrm>
            <a:off x="10849337" y="347913"/>
            <a:ext cx="1095736" cy="455513"/>
          </a:xfrm>
          <a:prstGeom prst="rect">
            <a:avLst/>
          </a:prstGeom>
        </p:spPr>
        <p:txBody>
          <a:bodyPr/>
          <a:lstStyle>
            <a:lvl1pPr algn="r">
              <a:defRPr sz="2000">
                <a:solidFill>
                  <a:schemeClr val="bg1"/>
                </a:solidFill>
                <a:latin typeface="Avenir" panose="02000503020000020003" pitchFamily="2" charset="0"/>
              </a:defRPr>
            </a:lvl1pPr>
          </a:lstStyle>
          <a:p>
            <a:pPr defTabSz="457178"/>
            <a:fld id="{53C088C4-67FF-804C-B04E-8A504E18F696}" type="slidenum">
              <a:rPr lang="en-US" smtClean="0"/>
              <a:pPr defTabSz="457178"/>
              <a:t>‹#›</a:t>
            </a:fld>
            <a:endParaRPr lang="en-US" dirty="0"/>
          </a:p>
        </p:txBody>
      </p:sp>
    </p:spTree>
    <p:extLst>
      <p:ext uri="{BB962C8B-B14F-4D97-AF65-F5344CB8AC3E}">
        <p14:creationId xmlns:p14="http://schemas.microsoft.com/office/powerpoint/2010/main" val="2960705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8" name="Picture 7">
            <a:extLst>
              <a:ext uri="{FF2B5EF4-FFF2-40B4-BE49-F238E27FC236}">
                <a16:creationId xmlns:a16="http://schemas.microsoft.com/office/drawing/2014/main" id="{DF5F5FB5-B40D-470D-8C41-B7CE27E5193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6.png"/><Relationship Id="rId1" Type="http://schemas.openxmlformats.org/officeDocument/2006/relationships/slideLayout" Target="../slideLayouts/slideLayout8.xml"/><Relationship Id="rId5" Type="http://schemas.microsoft.com/office/2007/relationships/hdphoto" Target="../media/hdphoto4.wdp"/><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5CF45-4D50-4858-9E3E-CB6759683273}"/>
              </a:ext>
            </a:extLst>
          </p:cNvPr>
          <p:cNvSpPr>
            <a:spLocks noGrp="1"/>
          </p:cNvSpPr>
          <p:nvPr>
            <p:ph type="title"/>
          </p:nvPr>
        </p:nvSpPr>
        <p:spPr/>
        <p:txBody>
          <a:bodyPr/>
          <a:lstStyle/>
          <a:p>
            <a:r>
              <a:rPr lang="en-US" dirty="0"/>
              <a:t>Utilization of Risk Assessment Tools in the Management of PAH:</a:t>
            </a:r>
            <a:br>
              <a:rPr lang="en-US" dirty="0"/>
            </a:br>
            <a:r>
              <a:rPr lang="en-US" dirty="0"/>
              <a:t>A PAH Provider Survey</a:t>
            </a:r>
          </a:p>
        </p:txBody>
      </p:sp>
      <p:sp>
        <p:nvSpPr>
          <p:cNvPr id="3" name="Text Placeholder 2">
            <a:extLst>
              <a:ext uri="{FF2B5EF4-FFF2-40B4-BE49-F238E27FC236}">
                <a16:creationId xmlns:a16="http://schemas.microsoft.com/office/drawing/2014/main" id="{99898300-6C2E-41A4-B86B-792CD319C9BC}"/>
              </a:ext>
            </a:extLst>
          </p:cNvPr>
          <p:cNvSpPr>
            <a:spLocks noGrp="1"/>
          </p:cNvSpPr>
          <p:nvPr>
            <p:ph type="body" idx="1"/>
          </p:nvPr>
        </p:nvSpPr>
        <p:spPr/>
        <p:txBody>
          <a:bodyPr>
            <a:normAutofit fontScale="92500" lnSpcReduction="10000"/>
          </a:bodyPr>
          <a:lstStyle/>
          <a:p>
            <a:r>
              <a:rPr lang="en-US" dirty="0"/>
              <a:t>Speaker:</a:t>
            </a:r>
            <a:br>
              <a:rPr lang="en-US" dirty="0"/>
            </a:br>
            <a:r>
              <a:rPr lang="en-US" dirty="0"/>
              <a:t>Sandeep Sahay, MD, MSc</a:t>
            </a:r>
            <a:br>
              <a:rPr lang="en-US" dirty="0"/>
            </a:br>
            <a:r>
              <a:rPr lang="en-US" dirty="0"/>
              <a:t>Co-Director, Pulmonary Hypertension and CTEPH Programs</a:t>
            </a:r>
            <a:br>
              <a:rPr lang="en-US" dirty="0"/>
            </a:br>
            <a:r>
              <a:rPr lang="en-US" dirty="0"/>
              <a:t>Associate Professor, Division of Pulmonary, Critical Care &amp; Sleep Medicine</a:t>
            </a:r>
            <a:br>
              <a:rPr lang="en-US" dirty="0"/>
            </a:br>
            <a:r>
              <a:rPr lang="en-US" dirty="0"/>
              <a:t>Houston Methodist Hospital</a:t>
            </a:r>
            <a:br>
              <a:rPr lang="en-US" dirty="0"/>
            </a:br>
            <a:r>
              <a:rPr lang="en-US" dirty="0"/>
              <a:t>Houston, Texas</a:t>
            </a:r>
          </a:p>
          <a:p>
            <a:endParaRPr lang="en-US" dirty="0"/>
          </a:p>
          <a:p>
            <a:endParaRPr lang="en-US" dirty="0"/>
          </a:p>
        </p:txBody>
      </p:sp>
      <p:sp>
        <p:nvSpPr>
          <p:cNvPr id="6" name="Footer Placeholder 5">
            <a:extLst>
              <a:ext uri="{FF2B5EF4-FFF2-40B4-BE49-F238E27FC236}">
                <a16:creationId xmlns:a16="http://schemas.microsoft.com/office/drawing/2014/main" id="{CD88E190-6213-1398-1C09-29A71BFBFB04}"/>
              </a:ext>
            </a:extLst>
          </p:cNvPr>
          <p:cNvSpPr>
            <a:spLocks noGrp="1"/>
          </p:cNvSpPr>
          <p:nvPr>
            <p:ph type="ftr" sz="quarter" idx="3"/>
          </p:nvPr>
        </p:nvSpPr>
        <p:spPr/>
        <p:txBody>
          <a:bodyPr/>
          <a:lstStyle/>
          <a:p>
            <a:r>
              <a:rPr lang="en-US" sz="1000" dirty="0"/>
              <a:t>Sahay S, et al. </a:t>
            </a:r>
            <a:r>
              <a:rPr lang="en-US" sz="1000" i="1" dirty="0" err="1"/>
              <a:t>Pulm</a:t>
            </a:r>
            <a:r>
              <a:rPr lang="en-US" sz="1000" i="1" dirty="0"/>
              <a:t> Circ, </a:t>
            </a:r>
            <a:r>
              <a:rPr lang="en-US" sz="1000" dirty="0"/>
              <a:t>2022 Apr 8;12(2):e12057. </a:t>
            </a:r>
            <a:r>
              <a:rPr lang="en-US" sz="1000" dirty="0" err="1"/>
              <a:t>doi</a:t>
            </a:r>
            <a:r>
              <a:rPr lang="en-US" sz="1000" dirty="0"/>
              <a:t>: 10.1002/pul2.12057. </a:t>
            </a:r>
            <a:r>
              <a:rPr lang="en-US" sz="1000" dirty="0" err="1"/>
              <a:t>eCollection</a:t>
            </a:r>
            <a:r>
              <a:rPr lang="en-US" sz="1000" dirty="0"/>
              <a:t> 2022 Apr.</a:t>
            </a:r>
          </a:p>
        </p:txBody>
      </p:sp>
    </p:spTree>
    <p:extLst>
      <p:ext uri="{BB962C8B-B14F-4D97-AF65-F5344CB8AC3E}">
        <p14:creationId xmlns:p14="http://schemas.microsoft.com/office/powerpoint/2010/main" val="3915755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E040F27-2827-C7A0-44DB-A4874EF730B9}"/>
              </a:ext>
            </a:extLst>
          </p:cNvPr>
          <p:cNvSpPr>
            <a:spLocks noGrp="1"/>
          </p:cNvSpPr>
          <p:nvPr>
            <p:ph type="ftr" sz="quarter" idx="3"/>
          </p:nvPr>
        </p:nvSpPr>
        <p:spPr/>
        <p:txBody>
          <a:bodyPr/>
          <a:lstStyle/>
          <a:p>
            <a:r>
              <a:rPr lang="en-US" dirty="0"/>
              <a:t>Sahay S, et al. </a:t>
            </a:r>
            <a:r>
              <a:rPr lang="en-US" i="1" dirty="0"/>
              <a:t>Pulmonary Circulation. </a:t>
            </a:r>
            <a:r>
              <a:rPr lang="en-US" dirty="0"/>
              <a:t>2022;12:e12057. https://doi.org/10.1002/pul2.12057</a:t>
            </a:r>
          </a:p>
        </p:txBody>
      </p:sp>
      <p:sp>
        <p:nvSpPr>
          <p:cNvPr id="2" name="Title 1">
            <a:extLst>
              <a:ext uri="{FF2B5EF4-FFF2-40B4-BE49-F238E27FC236}">
                <a16:creationId xmlns:a16="http://schemas.microsoft.com/office/drawing/2014/main" id="{F772430C-AA34-0819-E7B8-6C25E7595986}"/>
              </a:ext>
            </a:extLst>
          </p:cNvPr>
          <p:cNvSpPr>
            <a:spLocks noGrp="1"/>
          </p:cNvSpPr>
          <p:nvPr>
            <p:ph type="title"/>
          </p:nvPr>
        </p:nvSpPr>
        <p:spPr/>
        <p:txBody>
          <a:bodyPr/>
          <a:lstStyle/>
          <a:p>
            <a:r>
              <a:rPr lang="en-US" dirty="0"/>
              <a:t>Risk Assessment Tools and EMR </a:t>
            </a:r>
          </a:p>
        </p:txBody>
      </p:sp>
      <p:sp>
        <p:nvSpPr>
          <p:cNvPr id="3" name="Content Placeholder 2">
            <a:extLst>
              <a:ext uri="{FF2B5EF4-FFF2-40B4-BE49-F238E27FC236}">
                <a16:creationId xmlns:a16="http://schemas.microsoft.com/office/drawing/2014/main" id="{1AAC60E9-B373-CA62-05A9-6E0F3926F4D5}"/>
              </a:ext>
            </a:extLst>
          </p:cNvPr>
          <p:cNvSpPr>
            <a:spLocks noGrp="1"/>
          </p:cNvSpPr>
          <p:nvPr>
            <p:ph idx="1"/>
          </p:nvPr>
        </p:nvSpPr>
        <p:spPr/>
        <p:txBody>
          <a:bodyPr>
            <a:normAutofit lnSpcReduction="10000"/>
          </a:bodyPr>
          <a:lstStyle/>
          <a:p>
            <a:r>
              <a:rPr lang="en-US" dirty="0"/>
              <a:t>A total of 60 (54%) clinicians responded about the EMR system information</a:t>
            </a:r>
          </a:p>
          <a:p>
            <a:r>
              <a:rPr lang="en-US" dirty="0"/>
              <a:t>48 (80%) of those respondents believed that having RA tools incorporated in the EMR would improve patient care by facilitating tracking and comparison of patients’ risk assessments during patient encounters</a:t>
            </a:r>
          </a:p>
          <a:p>
            <a:r>
              <a:rPr lang="en-US" dirty="0"/>
              <a:t>On the other hand, 6 (10%) were unsure or felt it would not make a difference if risk tools were embedded in their EMR</a:t>
            </a:r>
          </a:p>
          <a:p>
            <a:r>
              <a:rPr lang="en-US" dirty="0"/>
              <a:t>41 (68%) felt the greatest barrier to the use of risk assessment tools on initial or follow up visits was availability of RA in EMR</a:t>
            </a:r>
          </a:p>
          <a:p>
            <a:r>
              <a:rPr lang="en-US" dirty="0"/>
              <a:t>12 (20%) clinicians felt that the time taken to calculate the risk score during each visit was the most significant impediment to regular use</a:t>
            </a:r>
          </a:p>
          <a:p>
            <a:r>
              <a:rPr lang="en-US" dirty="0"/>
              <a:t>3 (5%) believed that performing risk assessment has little impact on patient care</a:t>
            </a:r>
          </a:p>
        </p:txBody>
      </p:sp>
    </p:spTree>
    <p:extLst>
      <p:ext uri="{BB962C8B-B14F-4D97-AF65-F5344CB8AC3E}">
        <p14:creationId xmlns:p14="http://schemas.microsoft.com/office/powerpoint/2010/main" val="264077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9F403-5CF2-3C96-E256-852F6E86DBCE}"/>
              </a:ext>
            </a:extLst>
          </p:cNvPr>
          <p:cNvSpPr>
            <a:spLocks noGrp="1"/>
          </p:cNvSpPr>
          <p:nvPr>
            <p:ph type="title"/>
          </p:nvPr>
        </p:nvSpPr>
        <p:spPr/>
        <p:txBody>
          <a:bodyPr>
            <a:normAutofit/>
          </a:bodyPr>
          <a:lstStyle/>
          <a:p>
            <a:r>
              <a:rPr lang="en-US" dirty="0"/>
              <a:t>Interventions That Clinicians Believe May Improve</a:t>
            </a:r>
            <a:br>
              <a:rPr lang="en-US" dirty="0"/>
            </a:br>
            <a:r>
              <a:rPr lang="en-US" dirty="0"/>
              <a:t>Utilization of RA Tools in PAH Patient Care</a:t>
            </a:r>
          </a:p>
        </p:txBody>
      </p:sp>
      <p:pic>
        <p:nvPicPr>
          <p:cNvPr id="5" name="Picture 4">
            <a:extLst>
              <a:ext uri="{FF2B5EF4-FFF2-40B4-BE49-F238E27FC236}">
                <a16:creationId xmlns:a16="http://schemas.microsoft.com/office/drawing/2014/main" id="{A4039C8B-85F6-5FC9-B449-AC26CC5875AA}"/>
              </a:ext>
            </a:extLst>
          </p:cNvPr>
          <p:cNvPicPr>
            <a:picLocks noChangeAspect="1"/>
          </p:cNvPicPr>
          <p:nvPr/>
        </p:nvPicPr>
        <p:blipFill rotWithShape="1">
          <a:blip r:embed="rId2" cstate="email">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a:ext>
            </a:extLst>
          </a:blip>
          <a:srcRect/>
          <a:stretch/>
        </p:blipFill>
        <p:spPr>
          <a:xfrm>
            <a:off x="464182" y="1876425"/>
            <a:ext cx="5355593" cy="4215345"/>
          </a:xfrm>
          <a:prstGeom prst="rect">
            <a:avLst/>
          </a:prstGeom>
        </p:spPr>
      </p:pic>
      <p:pic>
        <p:nvPicPr>
          <p:cNvPr id="6" name="Picture 5">
            <a:extLst>
              <a:ext uri="{FF2B5EF4-FFF2-40B4-BE49-F238E27FC236}">
                <a16:creationId xmlns:a16="http://schemas.microsoft.com/office/drawing/2014/main" id="{F5CC0DA3-85C1-AD58-DD2D-D0152E5B86E2}"/>
              </a:ext>
            </a:extLst>
          </p:cNvPr>
          <p:cNvPicPr>
            <a:picLocks noChangeAspect="1"/>
          </p:cNvPicPr>
          <p:nvPr/>
        </p:nvPicPr>
        <p:blipFill rotWithShape="1">
          <a:blip r:embed="rId4" cstate="email">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a:ext>
            </a:extLst>
          </a:blip>
          <a:srcRect/>
          <a:stretch/>
        </p:blipFill>
        <p:spPr>
          <a:xfrm>
            <a:off x="6026782" y="2566605"/>
            <a:ext cx="5650868" cy="2795970"/>
          </a:xfrm>
          <a:prstGeom prst="rect">
            <a:avLst/>
          </a:prstGeom>
        </p:spPr>
      </p:pic>
      <p:sp>
        <p:nvSpPr>
          <p:cNvPr id="3" name="Footer Placeholder 2">
            <a:extLst>
              <a:ext uri="{FF2B5EF4-FFF2-40B4-BE49-F238E27FC236}">
                <a16:creationId xmlns:a16="http://schemas.microsoft.com/office/drawing/2014/main" id="{A2736FF0-9BDE-2ADC-6FEB-F4E55495959A}"/>
              </a:ext>
            </a:extLst>
          </p:cNvPr>
          <p:cNvSpPr>
            <a:spLocks noGrp="1"/>
          </p:cNvSpPr>
          <p:nvPr>
            <p:ph type="ftr" sz="quarter" idx="3"/>
          </p:nvPr>
        </p:nvSpPr>
        <p:spPr/>
        <p:txBody>
          <a:bodyPr/>
          <a:lstStyle/>
          <a:p>
            <a:r>
              <a:rPr lang="en-US" sz="1000" dirty="0"/>
              <a:t>Sahay S, et al. </a:t>
            </a:r>
            <a:r>
              <a:rPr lang="en-US" sz="1000" i="1" dirty="0"/>
              <a:t>Pulmonary Circulation. </a:t>
            </a:r>
            <a:r>
              <a:rPr lang="en-US" sz="1000" dirty="0"/>
              <a:t>2022;12:e12057. https://doi.org/10.1002/pul2.12057edf</a:t>
            </a:r>
          </a:p>
        </p:txBody>
      </p:sp>
    </p:spTree>
    <p:extLst>
      <p:ext uri="{BB962C8B-B14F-4D97-AF65-F5344CB8AC3E}">
        <p14:creationId xmlns:p14="http://schemas.microsoft.com/office/powerpoint/2010/main" val="3146548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7A7C5F3-7A69-185C-127C-E429E66939A7}"/>
              </a:ext>
            </a:extLst>
          </p:cNvPr>
          <p:cNvSpPr>
            <a:spLocks noGrp="1"/>
          </p:cNvSpPr>
          <p:nvPr>
            <p:ph type="ftr" sz="quarter" idx="3"/>
          </p:nvPr>
        </p:nvSpPr>
        <p:spPr/>
        <p:txBody>
          <a:bodyPr/>
          <a:lstStyle/>
          <a:p>
            <a:r>
              <a:rPr lang="en-US" dirty="0"/>
              <a:t>Sahay S, et al. </a:t>
            </a:r>
            <a:r>
              <a:rPr lang="en-US" i="1" dirty="0"/>
              <a:t>Pulmonary Circulation. </a:t>
            </a:r>
            <a:r>
              <a:rPr lang="en-US" dirty="0"/>
              <a:t>2022;12:e12057. https://doi.org/10.1002/pul2.12057edf</a:t>
            </a:r>
          </a:p>
        </p:txBody>
      </p:sp>
      <p:sp>
        <p:nvSpPr>
          <p:cNvPr id="2" name="Title 1">
            <a:extLst>
              <a:ext uri="{FF2B5EF4-FFF2-40B4-BE49-F238E27FC236}">
                <a16:creationId xmlns:a16="http://schemas.microsoft.com/office/drawing/2014/main" id="{2012E4E0-4101-45DD-F301-98AD1696774D}"/>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4BC731A3-2A67-4688-8B61-5213F177756C}"/>
              </a:ext>
            </a:extLst>
          </p:cNvPr>
          <p:cNvSpPr>
            <a:spLocks noGrp="1"/>
          </p:cNvSpPr>
          <p:nvPr>
            <p:ph idx="1"/>
          </p:nvPr>
        </p:nvSpPr>
        <p:spPr/>
        <p:txBody>
          <a:bodyPr/>
          <a:lstStyle/>
          <a:p>
            <a:pPr>
              <a:spcBef>
                <a:spcPts val="1200"/>
              </a:spcBef>
              <a:spcAft>
                <a:spcPts val="1200"/>
              </a:spcAft>
            </a:pPr>
            <a:r>
              <a:rPr lang="en-US" dirty="0"/>
              <a:t>Only 63% of respondents use RA tools routinely in their clinical practice </a:t>
            </a:r>
          </a:p>
          <a:p>
            <a:pPr>
              <a:spcBef>
                <a:spcPts val="1200"/>
              </a:spcBef>
              <a:spcAft>
                <a:spcPts val="1200"/>
              </a:spcAft>
            </a:pPr>
            <a:r>
              <a:rPr lang="en-US" dirty="0"/>
              <a:t>A majority of respondents felt that risk scores influenced initial and subsequent management of medications for PAH</a:t>
            </a:r>
          </a:p>
          <a:p>
            <a:pPr>
              <a:spcBef>
                <a:spcPts val="1200"/>
              </a:spcBef>
              <a:spcAft>
                <a:spcPts val="1200"/>
              </a:spcAft>
            </a:pPr>
            <a:r>
              <a:rPr lang="en-US" dirty="0"/>
              <a:t>Fewer felt that risk scores informed other aspects of care, such as frequency of follow up, recommended testing, or referrals to palliative care or lung transplantation</a:t>
            </a:r>
          </a:p>
          <a:p>
            <a:pPr>
              <a:spcBef>
                <a:spcPts val="1200"/>
              </a:spcBef>
              <a:spcAft>
                <a:spcPts val="1200"/>
              </a:spcAft>
            </a:pPr>
            <a:r>
              <a:rPr lang="en-US" dirty="0"/>
              <a:t>Most respondents felt that lack of integration of risk tool calculators in the EMR impacted their ability to use these tools in clinical practice</a:t>
            </a:r>
          </a:p>
          <a:p>
            <a:pPr>
              <a:spcBef>
                <a:spcPts val="1200"/>
              </a:spcBef>
              <a:spcAft>
                <a:spcPts val="1200"/>
              </a:spcAft>
            </a:pPr>
            <a:endParaRPr lang="en-US" dirty="0"/>
          </a:p>
        </p:txBody>
      </p:sp>
    </p:spTree>
    <p:extLst>
      <p:ext uri="{BB962C8B-B14F-4D97-AF65-F5344CB8AC3E}">
        <p14:creationId xmlns:p14="http://schemas.microsoft.com/office/powerpoint/2010/main" val="1358086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A753D9C7-C8EE-1B5B-35EC-A147E1499378}"/>
              </a:ext>
            </a:extLst>
          </p:cNvPr>
          <p:cNvSpPr>
            <a:spLocks noGrp="1"/>
          </p:cNvSpPr>
          <p:nvPr>
            <p:ph type="ftr" sz="quarter" idx="3"/>
          </p:nvPr>
        </p:nvSpPr>
        <p:spPr/>
        <p:txBody>
          <a:bodyPr/>
          <a:lstStyle/>
          <a:p>
            <a:r>
              <a:rPr lang="en-US" dirty="0"/>
              <a:t>Sahay S, et al. </a:t>
            </a:r>
            <a:r>
              <a:rPr lang="en-US" i="1" dirty="0"/>
              <a:t>Pulmonary Circulation. </a:t>
            </a:r>
            <a:r>
              <a:rPr lang="en-US" dirty="0"/>
              <a:t>2022;12:e12057. https://doi.org/10.1002/pul2.12057edf</a:t>
            </a:r>
          </a:p>
        </p:txBody>
      </p:sp>
      <p:sp>
        <p:nvSpPr>
          <p:cNvPr id="2" name="Title 1">
            <a:extLst>
              <a:ext uri="{FF2B5EF4-FFF2-40B4-BE49-F238E27FC236}">
                <a16:creationId xmlns:a16="http://schemas.microsoft.com/office/drawing/2014/main" id="{631FEF8B-8BF3-3B37-CAB2-AA74C2FBEA52}"/>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81B8028D-B4C1-DE7D-144C-1B813B735430}"/>
              </a:ext>
            </a:extLst>
          </p:cNvPr>
          <p:cNvSpPr>
            <a:spLocks noGrp="1"/>
          </p:cNvSpPr>
          <p:nvPr>
            <p:ph idx="1"/>
          </p:nvPr>
        </p:nvSpPr>
        <p:spPr/>
        <p:txBody>
          <a:bodyPr/>
          <a:lstStyle/>
          <a:p>
            <a:pPr>
              <a:spcBef>
                <a:spcPts val="1200"/>
              </a:spcBef>
              <a:spcAft>
                <a:spcPts val="1200"/>
              </a:spcAft>
            </a:pPr>
            <a:r>
              <a:rPr lang="en-US" dirty="0"/>
              <a:t>Survey suggests that when employed, these tools are largely used to guide medical therapies, but </a:t>
            </a:r>
            <a:r>
              <a:rPr lang="en-US" u="sng" dirty="0"/>
              <a:t>not</a:t>
            </a:r>
            <a:r>
              <a:rPr lang="en-US" dirty="0"/>
              <a:t> routinely utilized to guide follow up or referral to palliative care or transplantation</a:t>
            </a:r>
          </a:p>
          <a:p>
            <a:pPr>
              <a:spcBef>
                <a:spcPts val="1200"/>
              </a:spcBef>
              <a:spcAft>
                <a:spcPts val="1200"/>
              </a:spcAft>
            </a:pPr>
            <a:r>
              <a:rPr lang="en-US" dirty="0"/>
              <a:t>EMR integration appears to be one of the major impediments to implementation of these tools</a:t>
            </a:r>
          </a:p>
          <a:p>
            <a:pPr>
              <a:spcBef>
                <a:spcPts val="1200"/>
              </a:spcBef>
              <a:spcAft>
                <a:spcPts val="1200"/>
              </a:spcAft>
            </a:pPr>
            <a:r>
              <a:rPr lang="en-US" dirty="0"/>
              <a:t>Educational programs to increase awareness of the clinical impact of formal risk assessment in routine PAH care represents a potential strategy for increasing the utilization of routine risk assessment by PAH providers</a:t>
            </a:r>
          </a:p>
          <a:p>
            <a:pPr>
              <a:spcBef>
                <a:spcPts val="1200"/>
              </a:spcBef>
              <a:spcAft>
                <a:spcPts val="1200"/>
              </a:spcAft>
            </a:pPr>
            <a:endParaRPr lang="en-US" dirty="0"/>
          </a:p>
          <a:p>
            <a:pPr>
              <a:spcBef>
                <a:spcPts val="1200"/>
              </a:spcBef>
              <a:spcAft>
                <a:spcPts val="1200"/>
              </a:spcAft>
            </a:pPr>
            <a:endParaRPr lang="en-US" dirty="0"/>
          </a:p>
        </p:txBody>
      </p:sp>
    </p:spTree>
    <p:extLst>
      <p:ext uri="{BB962C8B-B14F-4D97-AF65-F5344CB8AC3E}">
        <p14:creationId xmlns:p14="http://schemas.microsoft.com/office/powerpoint/2010/main" val="2933936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A87E2707-C955-740E-44C7-FC31784899D7}"/>
              </a:ext>
            </a:extLst>
          </p:cNvPr>
          <p:cNvSpPr>
            <a:spLocks noGrp="1"/>
          </p:cNvSpPr>
          <p:nvPr>
            <p:ph type="ftr" sz="quarter" idx="3"/>
          </p:nvPr>
        </p:nvSpPr>
        <p:spPr/>
        <p:txBody>
          <a:bodyPr/>
          <a:lstStyle/>
          <a:p>
            <a:r>
              <a:rPr lang="en-US" dirty="0"/>
              <a:t>Sahay S, et al. </a:t>
            </a:r>
            <a:r>
              <a:rPr lang="en-US" i="1" dirty="0"/>
              <a:t>Pulmonary Circulation. </a:t>
            </a:r>
            <a:r>
              <a:rPr lang="en-US" dirty="0"/>
              <a:t>2022;12:e12057. https://doi.org/10.1002/pul2.12057edf</a:t>
            </a:r>
          </a:p>
        </p:txBody>
      </p:sp>
      <p:sp>
        <p:nvSpPr>
          <p:cNvPr id="2" name="Title 1">
            <a:extLst>
              <a:ext uri="{FF2B5EF4-FFF2-40B4-BE49-F238E27FC236}">
                <a16:creationId xmlns:a16="http://schemas.microsoft.com/office/drawing/2014/main" id="{164F5CE9-411D-DC01-8CD1-EE1C0D24235A}"/>
              </a:ext>
            </a:extLst>
          </p:cNvPr>
          <p:cNvSpPr>
            <a:spLocks noGrp="1"/>
          </p:cNvSpPr>
          <p:nvPr>
            <p:ph type="title"/>
          </p:nvPr>
        </p:nvSpPr>
        <p:spPr/>
        <p:txBody>
          <a:bodyPr/>
          <a:lstStyle/>
          <a:p>
            <a:r>
              <a:rPr lang="en-US" dirty="0"/>
              <a:t>Limitations</a:t>
            </a:r>
          </a:p>
        </p:txBody>
      </p:sp>
      <p:sp>
        <p:nvSpPr>
          <p:cNvPr id="3" name="Content Placeholder 2">
            <a:extLst>
              <a:ext uri="{FF2B5EF4-FFF2-40B4-BE49-F238E27FC236}">
                <a16:creationId xmlns:a16="http://schemas.microsoft.com/office/drawing/2014/main" id="{C5061F0D-8A41-80F5-C0AD-51B1D69E4F51}"/>
              </a:ext>
            </a:extLst>
          </p:cNvPr>
          <p:cNvSpPr>
            <a:spLocks noGrp="1"/>
          </p:cNvSpPr>
          <p:nvPr>
            <p:ph idx="1"/>
          </p:nvPr>
        </p:nvSpPr>
        <p:spPr/>
        <p:txBody>
          <a:bodyPr/>
          <a:lstStyle/>
          <a:p>
            <a:pPr>
              <a:spcBef>
                <a:spcPts val="1200"/>
              </a:spcBef>
              <a:spcAft>
                <a:spcPts val="1200"/>
              </a:spcAft>
            </a:pPr>
            <a:r>
              <a:rPr lang="en-US" dirty="0"/>
              <a:t>Survey targeted global PAH clinicians but the findings are largely representative of the US based care due to limited participation from the international participants</a:t>
            </a:r>
          </a:p>
          <a:p>
            <a:pPr>
              <a:spcBef>
                <a:spcPts val="1200"/>
              </a:spcBef>
              <a:spcAft>
                <a:spcPts val="1200"/>
              </a:spcAft>
            </a:pPr>
            <a:r>
              <a:rPr lang="en-US" dirty="0"/>
              <a:t>Vast majority of respondents in the survey were pulmonologists, reflecting the membership of the ACCP; whether practice patterns by other subspecialists who care for PAH patients differ remains unknown</a:t>
            </a:r>
          </a:p>
          <a:p>
            <a:pPr>
              <a:spcBef>
                <a:spcPts val="1200"/>
              </a:spcBef>
              <a:spcAft>
                <a:spcPts val="1200"/>
              </a:spcAft>
            </a:pPr>
            <a:r>
              <a:rPr lang="en-US" dirty="0"/>
              <a:t>Inviting respondents via email to take part in an online survey could potentially introduce selection bias towards responders with a greater interest in or awareness of PAH risk assessment tools</a:t>
            </a:r>
          </a:p>
        </p:txBody>
      </p:sp>
    </p:spTree>
    <p:extLst>
      <p:ext uri="{BB962C8B-B14F-4D97-AF65-F5344CB8AC3E}">
        <p14:creationId xmlns:p14="http://schemas.microsoft.com/office/powerpoint/2010/main" val="3838068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7762DED-7DD4-C6E6-9250-0745AD48EBB7}"/>
              </a:ext>
            </a:extLst>
          </p:cNvPr>
          <p:cNvSpPr>
            <a:spLocks noGrp="1"/>
          </p:cNvSpPr>
          <p:nvPr>
            <p:ph type="ftr" sz="quarter" idx="3"/>
          </p:nvPr>
        </p:nvSpPr>
        <p:spPr>
          <a:xfrm>
            <a:off x="609600" y="5898776"/>
            <a:ext cx="10744199" cy="899705"/>
          </a:xfrm>
        </p:spPr>
        <p:txBody>
          <a:bodyPr/>
          <a:lstStyle/>
          <a:p>
            <a:pPr marL="228600" indent="-228600">
              <a:buFont typeface="+mj-lt"/>
              <a:buAutoNum type="arabicPeriod"/>
            </a:pPr>
            <a:r>
              <a:rPr lang="en-US" dirty="0"/>
              <a:t>Sahay S, et al. </a:t>
            </a:r>
            <a:r>
              <a:rPr lang="en-US" i="1" dirty="0" err="1"/>
              <a:t>PLoS</a:t>
            </a:r>
            <a:r>
              <a:rPr lang="en-US" i="1" dirty="0"/>
              <a:t> One. </a:t>
            </a:r>
            <a:r>
              <a:rPr lang="en-US" dirty="0"/>
              <a:t>2020; 15(11):e0241504</a:t>
            </a:r>
          </a:p>
          <a:p>
            <a:pPr marL="228600" indent="-228600">
              <a:buFont typeface="+mj-lt"/>
              <a:buAutoNum type="arabicPeriod"/>
            </a:pPr>
            <a:r>
              <a:rPr lang="en-US" dirty="0"/>
              <a:t>Humbert M, et al. </a:t>
            </a:r>
            <a:r>
              <a:rPr lang="en-US" i="1" dirty="0" err="1"/>
              <a:t>Eur</a:t>
            </a:r>
            <a:r>
              <a:rPr lang="en-US" i="1" dirty="0"/>
              <a:t> Respir J. </a:t>
            </a:r>
            <a:r>
              <a:rPr lang="en-US" dirty="0"/>
              <a:t>2019;53(6):1802004</a:t>
            </a:r>
          </a:p>
          <a:p>
            <a:pPr marL="228600" indent="-228600">
              <a:buFont typeface="+mj-lt"/>
              <a:buAutoNum type="arabicPeriod"/>
            </a:pPr>
            <a:r>
              <a:rPr lang="en-US" dirty="0"/>
              <a:t>Wilson </a:t>
            </a:r>
            <a:r>
              <a:rPr lang="en-US" dirty="0" err="1"/>
              <a:t>M,et</a:t>
            </a:r>
            <a:r>
              <a:rPr lang="en-US" dirty="0"/>
              <a:t> al. </a:t>
            </a:r>
            <a:r>
              <a:rPr lang="en-US" i="1" dirty="0" err="1"/>
              <a:t>Pulm</a:t>
            </a:r>
            <a:r>
              <a:rPr lang="en-US" i="1" dirty="0"/>
              <a:t> Circ. </a:t>
            </a:r>
            <a:r>
              <a:rPr lang="en-US" dirty="0"/>
              <a:t>2020;10(3):2045894020950186.</a:t>
            </a:r>
          </a:p>
          <a:p>
            <a:pPr marL="228600" indent="-228600">
              <a:buFont typeface="+mj-lt"/>
              <a:buAutoNum type="arabicPeriod"/>
            </a:pPr>
            <a:r>
              <a:rPr lang="en-US" dirty="0"/>
              <a:t>Sahay S, et al. </a:t>
            </a:r>
            <a:r>
              <a:rPr lang="en-US" i="1" dirty="0"/>
              <a:t>Pulmonary Circulation. </a:t>
            </a:r>
            <a:r>
              <a:rPr lang="en-US" dirty="0"/>
              <a:t>2022;12:e12057. https://doi.org/10.1002/pul2.12057</a:t>
            </a:r>
          </a:p>
        </p:txBody>
      </p:sp>
      <p:sp>
        <p:nvSpPr>
          <p:cNvPr id="4" name="Title 3">
            <a:extLst>
              <a:ext uri="{FF2B5EF4-FFF2-40B4-BE49-F238E27FC236}">
                <a16:creationId xmlns:a16="http://schemas.microsoft.com/office/drawing/2014/main" id="{17F4FFEA-CABC-429A-7491-06A28FEC8595}"/>
              </a:ext>
            </a:extLst>
          </p:cNvPr>
          <p:cNvSpPr>
            <a:spLocks noGrp="1"/>
          </p:cNvSpPr>
          <p:nvPr>
            <p:ph type="title"/>
          </p:nvPr>
        </p:nvSpPr>
        <p:spPr/>
        <p:txBody>
          <a:bodyPr/>
          <a:lstStyle/>
          <a:p>
            <a:r>
              <a:rPr lang="en-US" dirty="0"/>
              <a:t>Background</a:t>
            </a:r>
          </a:p>
        </p:txBody>
      </p:sp>
      <p:sp>
        <p:nvSpPr>
          <p:cNvPr id="5" name="Content Placeholder 4">
            <a:extLst>
              <a:ext uri="{FF2B5EF4-FFF2-40B4-BE49-F238E27FC236}">
                <a16:creationId xmlns:a16="http://schemas.microsoft.com/office/drawing/2014/main" id="{552AFBB4-0A3A-7C85-592A-420BF9BA75CF}"/>
              </a:ext>
            </a:extLst>
          </p:cNvPr>
          <p:cNvSpPr>
            <a:spLocks noGrp="1"/>
          </p:cNvSpPr>
          <p:nvPr>
            <p:ph idx="1"/>
          </p:nvPr>
        </p:nvSpPr>
        <p:spPr>
          <a:xfrm>
            <a:off x="609600" y="1307577"/>
            <a:ext cx="10744200" cy="4722477"/>
          </a:xfrm>
        </p:spPr>
        <p:txBody>
          <a:bodyPr>
            <a:normAutofit fontScale="85000" lnSpcReduction="20000"/>
          </a:bodyPr>
          <a:lstStyle/>
          <a:p>
            <a:r>
              <a:rPr lang="en-US" dirty="0"/>
              <a:t>Conventional clinical management in PAH incorporates gestalt-based decision making, which may or may not involve objective data</a:t>
            </a:r>
            <a:r>
              <a:rPr lang="en-US" baseline="30000" dirty="0"/>
              <a:t>1</a:t>
            </a:r>
            <a:r>
              <a:rPr lang="en-US" dirty="0"/>
              <a:t> </a:t>
            </a:r>
          </a:p>
          <a:p>
            <a:r>
              <a:rPr lang="en-US" dirty="0"/>
              <a:t>Several risk assessment (RA) tools have been developed and validated from large PAH registry populations to facilitate more formal evaluation of risk assessment</a:t>
            </a:r>
          </a:p>
          <a:p>
            <a:r>
              <a:rPr lang="en-US" dirty="0"/>
              <a:t>REVEAL (12 variables), REVEAL 2.0, REVEAL Lite 2 (6 variables), COMPERA </a:t>
            </a:r>
            <a:br>
              <a:rPr lang="en-US" dirty="0"/>
            </a:br>
            <a:r>
              <a:rPr lang="en-US" dirty="0"/>
              <a:t>(6 variables), COMPERA 2.0 the French Pulmonary Hypertension Registry (FPHR, 4 low-risk criteria) and the Swedish PAH Registry (SPAHR, 6 variables)</a:t>
            </a:r>
          </a:p>
          <a:p>
            <a:r>
              <a:rPr lang="en-US" dirty="0"/>
              <a:t>Most of these RA methods show that achieving the low‐risk status is associated with better survival</a:t>
            </a:r>
            <a:r>
              <a:rPr lang="en-US" baseline="30000" dirty="0"/>
              <a:t>2</a:t>
            </a:r>
          </a:p>
          <a:p>
            <a:r>
              <a:rPr lang="en-US" dirty="0"/>
              <a:t>Utilization of these risk stratification methods in clinical practice is low and clinicians often rely on their gestalt to make treatment decisions</a:t>
            </a:r>
            <a:r>
              <a:rPr lang="en-US" baseline="30000" dirty="0"/>
              <a:t>3</a:t>
            </a:r>
          </a:p>
          <a:p>
            <a:r>
              <a:rPr lang="en-US" dirty="0"/>
              <a:t>Recent studies have shown a marked discrepancy between objective risk scoring methods and physician gestalt</a:t>
            </a:r>
            <a:r>
              <a:rPr lang="en-US" baseline="30000" dirty="0"/>
              <a:t>1</a:t>
            </a:r>
            <a:r>
              <a:rPr lang="en-US" dirty="0"/>
              <a:t> raising concerns about barriers to use of RA tools</a:t>
            </a:r>
          </a:p>
          <a:p>
            <a:r>
              <a:rPr lang="en-US" dirty="0"/>
              <a:t>This survey</a:t>
            </a:r>
            <a:r>
              <a:rPr lang="en-US" baseline="30000" dirty="0"/>
              <a:t>4</a:t>
            </a:r>
            <a:r>
              <a:rPr lang="en-US" dirty="0"/>
              <a:t> study focused on identifying factors associated with underutilization of PAH risk tools primarily targeted clinicians who routinely care for PAH patients</a:t>
            </a:r>
          </a:p>
        </p:txBody>
      </p:sp>
    </p:spTree>
    <p:extLst>
      <p:ext uri="{BB962C8B-B14F-4D97-AF65-F5344CB8AC3E}">
        <p14:creationId xmlns:p14="http://schemas.microsoft.com/office/powerpoint/2010/main" val="2133164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8A72E2A1-5EF7-8C27-FB5B-1534223F6CD6}"/>
              </a:ext>
            </a:extLst>
          </p:cNvPr>
          <p:cNvSpPr>
            <a:spLocks noGrp="1"/>
          </p:cNvSpPr>
          <p:nvPr>
            <p:ph type="ftr" sz="quarter" idx="3"/>
          </p:nvPr>
        </p:nvSpPr>
        <p:spPr/>
        <p:txBody>
          <a:bodyPr/>
          <a:lstStyle/>
          <a:p>
            <a:r>
              <a:rPr lang="en-US" dirty="0"/>
              <a:t>Sahay S, et al. </a:t>
            </a:r>
            <a:r>
              <a:rPr lang="en-US" i="1" dirty="0"/>
              <a:t>Pulmonary Circulation. </a:t>
            </a:r>
            <a:r>
              <a:rPr lang="en-US" dirty="0"/>
              <a:t>2022;12:e12057. https://doi.org/10.1002/pul2.12057</a:t>
            </a:r>
          </a:p>
        </p:txBody>
      </p:sp>
      <p:sp>
        <p:nvSpPr>
          <p:cNvPr id="2" name="Title 1">
            <a:extLst>
              <a:ext uri="{FF2B5EF4-FFF2-40B4-BE49-F238E27FC236}">
                <a16:creationId xmlns:a16="http://schemas.microsoft.com/office/drawing/2014/main" id="{4FFE205D-91CF-9CC8-4E0C-C80154C54457}"/>
              </a:ext>
            </a:extLst>
          </p:cNvPr>
          <p:cNvSpPr>
            <a:spLocks noGrp="1"/>
          </p:cNvSpPr>
          <p:nvPr>
            <p:ph type="title"/>
          </p:nvPr>
        </p:nvSpPr>
        <p:spPr/>
        <p:txBody>
          <a:bodyPr/>
          <a:lstStyle/>
          <a:p>
            <a:r>
              <a:rPr lang="en-US" dirty="0"/>
              <a:t>Methods</a:t>
            </a:r>
          </a:p>
        </p:txBody>
      </p:sp>
      <p:sp>
        <p:nvSpPr>
          <p:cNvPr id="3" name="Content Placeholder 2">
            <a:extLst>
              <a:ext uri="{FF2B5EF4-FFF2-40B4-BE49-F238E27FC236}">
                <a16:creationId xmlns:a16="http://schemas.microsoft.com/office/drawing/2014/main" id="{DA6327DD-4F70-5C73-10D4-86F6F67CE97D}"/>
              </a:ext>
            </a:extLst>
          </p:cNvPr>
          <p:cNvSpPr>
            <a:spLocks noGrp="1"/>
          </p:cNvSpPr>
          <p:nvPr>
            <p:ph idx="1"/>
          </p:nvPr>
        </p:nvSpPr>
        <p:spPr/>
        <p:txBody>
          <a:bodyPr>
            <a:normAutofit fontScale="92500" lnSpcReduction="10000"/>
          </a:bodyPr>
          <a:lstStyle/>
          <a:p>
            <a:r>
              <a:rPr lang="en-US" dirty="0"/>
              <a:t>American College of Chest Physicians (ACCP) 2020–2021 Pulmonary Vascular Network Steering Committee designed, reviewed, and approved a quality improvement initiated via a provider survey comprised of 31 questions assessing PAH patient care</a:t>
            </a:r>
          </a:p>
          <a:p>
            <a:r>
              <a:rPr lang="en-US" dirty="0"/>
              <a:t>Aim of this questionnaire was to increase understanding of current utilization of various RA tools among PAH care providers and to identify potential barriers limiting implementation of risk tool use</a:t>
            </a:r>
          </a:p>
          <a:p>
            <a:r>
              <a:rPr lang="en-US" dirty="0"/>
              <a:t>Survey was sent electronically to PAH specialists worldwide via the clinicians’ directory in the Pulmonary Vascular Disease (PVD) Network of the American College of Chest Physician (ACCP) and the Clinicians and Researchers members of the Pulmonary Hypertension Association (PHA)</a:t>
            </a:r>
          </a:p>
          <a:p>
            <a:r>
              <a:rPr lang="en-US" dirty="0"/>
              <a:t>Participation was voluntary and participating clinicians were not provided with any incentive for their time and opinion</a:t>
            </a:r>
          </a:p>
          <a:p>
            <a:endParaRPr lang="en-US" dirty="0"/>
          </a:p>
          <a:p>
            <a:endParaRPr lang="en-US" dirty="0"/>
          </a:p>
        </p:txBody>
      </p:sp>
    </p:spTree>
    <p:extLst>
      <p:ext uri="{BB962C8B-B14F-4D97-AF65-F5344CB8AC3E}">
        <p14:creationId xmlns:p14="http://schemas.microsoft.com/office/powerpoint/2010/main" val="2005332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6CBA5-5C1D-5CB9-1749-3A957672AD80}"/>
              </a:ext>
            </a:extLst>
          </p:cNvPr>
          <p:cNvSpPr>
            <a:spLocks noGrp="1"/>
          </p:cNvSpPr>
          <p:nvPr>
            <p:ph type="title"/>
          </p:nvPr>
        </p:nvSpPr>
        <p:spPr/>
        <p:txBody>
          <a:bodyPr/>
          <a:lstStyle/>
          <a:p>
            <a:r>
              <a:rPr lang="en-US" dirty="0"/>
              <a:t>Methods: The Questionnaire and Analysis</a:t>
            </a:r>
          </a:p>
        </p:txBody>
      </p:sp>
      <p:sp>
        <p:nvSpPr>
          <p:cNvPr id="3" name="Content Placeholder 2">
            <a:extLst>
              <a:ext uri="{FF2B5EF4-FFF2-40B4-BE49-F238E27FC236}">
                <a16:creationId xmlns:a16="http://schemas.microsoft.com/office/drawing/2014/main" id="{6A75F419-8B17-B98A-55B0-F2828D953C01}"/>
              </a:ext>
            </a:extLst>
          </p:cNvPr>
          <p:cNvSpPr>
            <a:spLocks noGrp="1"/>
          </p:cNvSpPr>
          <p:nvPr>
            <p:ph idx="1"/>
          </p:nvPr>
        </p:nvSpPr>
        <p:spPr/>
        <p:txBody>
          <a:bodyPr>
            <a:normAutofit fontScale="92500" lnSpcReduction="10000"/>
          </a:bodyPr>
          <a:lstStyle/>
          <a:p>
            <a:r>
              <a:rPr lang="en-US" dirty="0"/>
              <a:t>First 8 questions were designed to collect demographic information pertinent to the responders</a:t>
            </a:r>
          </a:p>
          <a:p>
            <a:r>
              <a:rPr lang="en-US" dirty="0"/>
              <a:t>Subsequent questions assessed involvement in PAH outpatient care and queried the number of patients followed, as well as PH center certification</a:t>
            </a:r>
          </a:p>
          <a:p>
            <a:r>
              <a:rPr lang="en-US" dirty="0"/>
              <a:t>Only those responding affirmative to caring for PAH patients advanced to the remainder of the questionnaire</a:t>
            </a:r>
          </a:p>
          <a:p>
            <a:r>
              <a:rPr lang="en-US" dirty="0"/>
              <a:t>Remaining questions surveyed patterns of RA tool use in new and established patients as well as evaluated barriers to implementation of PAH risk assessment routine use</a:t>
            </a:r>
          </a:p>
          <a:p>
            <a:r>
              <a:rPr lang="en-US" dirty="0"/>
              <a:t>Simple descriptive analyses were used to interpret the survey results</a:t>
            </a:r>
          </a:p>
          <a:p>
            <a:r>
              <a:rPr lang="en-US" dirty="0"/>
              <a:t>Responses were calculated in percentages for each response</a:t>
            </a:r>
          </a:p>
          <a:p>
            <a:r>
              <a:rPr lang="en-US" dirty="0"/>
              <a:t>Risk tool use was compared amongst each demographic</a:t>
            </a:r>
          </a:p>
          <a:p>
            <a:endParaRPr lang="en-US" dirty="0"/>
          </a:p>
        </p:txBody>
      </p:sp>
      <p:sp>
        <p:nvSpPr>
          <p:cNvPr id="5" name="Footer Placeholder 4">
            <a:extLst>
              <a:ext uri="{FF2B5EF4-FFF2-40B4-BE49-F238E27FC236}">
                <a16:creationId xmlns:a16="http://schemas.microsoft.com/office/drawing/2014/main" id="{E53B943B-844D-D201-E576-533310E13395}"/>
              </a:ext>
            </a:extLst>
          </p:cNvPr>
          <p:cNvSpPr>
            <a:spLocks noGrp="1"/>
          </p:cNvSpPr>
          <p:nvPr>
            <p:ph type="ftr" sz="quarter" idx="3"/>
          </p:nvPr>
        </p:nvSpPr>
        <p:spPr/>
        <p:txBody>
          <a:bodyPr/>
          <a:lstStyle/>
          <a:p>
            <a:r>
              <a:rPr lang="en-US" sz="1000" dirty="0"/>
              <a:t>Sahay S, et al. </a:t>
            </a:r>
            <a:r>
              <a:rPr lang="en-US" sz="1000" i="1" dirty="0"/>
              <a:t>Pulmonary Circulation. </a:t>
            </a:r>
            <a:r>
              <a:rPr lang="en-US" sz="1000" dirty="0"/>
              <a:t>2022;12:e12057. https://doi.org/10.1002/pul2.12057</a:t>
            </a:r>
          </a:p>
        </p:txBody>
      </p:sp>
    </p:spTree>
    <p:extLst>
      <p:ext uri="{BB962C8B-B14F-4D97-AF65-F5344CB8AC3E}">
        <p14:creationId xmlns:p14="http://schemas.microsoft.com/office/powerpoint/2010/main" val="3333842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26CBF68E-30A2-7573-8A54-67200A310F76}"/>
              </a:ext>
            </a:extLst>
          </p:cNvPr>
          <p:cNvSpPr>
            <a:spLocks noGrp="1"/>
          </p:cNvSpPr>
          <p:nvPr>
            <p:ph type="ftr" sz="quarter" idx="3"/>
          </p:nvPr>
        </p:nvSpPr>
        <p:spPr/>
        <p:txBody>
          <a:bodyPr/>
          <a:lstStyle/>
          <a:p>
            <a:r>
              <a:rPr lang="en-US" dirty="0"/>
              <a:t>Sahay S, et al. </a:t>
            </a:r>
            <a:r>
              <a:rPr lang="en-US" i="1" dirty="0"/>
              <a:t>Pulmonary Circulation. </a:t>
            </a:r>
            <a:r>
              <a:rPr lang="en-US" dirty="0"/>
              <a:t>2022;12:e12057. https://doi.org/10.1002/pul2.12057</a:t>
            </a:r>
          </a:p>
        </p:txBody>
      </p:sp>
      <p:sp>
        <p:nvSpPr>
          <p:cNvPr id="2" name="Title 1">
            <a:extLst>
              <a:ext uri="{FF2B5EF4-FFF2-40B4-BE49-F238E27FC236}">
                <a16:creationId xmlns:a16="http://schemas.microsoft.com/office/drawing/2014/main" id="{9BA11904-8BB9-773E-6B06-5378F9A26002}"/>
              </a:ext>
            </a:extLst>
          </p:cNvPr>
          <p:cNvSpPr>
            <a:spLocks noGrp="1"/>
          </p:cNvSpPr>
          <p:nvPr>
            <p:ph type="title"/>
          </p:nvPr>
        </p:nvSpPr>
        <p:spPr/>
        <p:txBody>
          <a:bodyPr/>
          <a:lstStyle/>
          <a:p>
            <a:r>
              <a:rPr lang="en-US" dirty="0"/>
              <a:t>Results: The Responders </a:t>
            </a:r>
          </a:p>
        </p:txBody>
      </p:sp>
      <p:sp>
        <p:nvSpPr>
          <p:cNvPr id="3" name="Content Placeholder 2">
            <a:extLst>
              <a:ext uri="{FF2B5EF4-FFF2-40B4-BE49-F238E27FC236}">
                <a16:creationId xmlns:a16="http://schemas.microsoft.com/office/drawing/2014/main" id="{E61A204A-2CFA-24E2-9C95-2D12ED5B550E}"/>
              </a:ext>
            </a:extLst>
          </p:cNvPr>
          <p:cNvSpPr>
            <a:spLocks noGrp="1"/>
          </p:cNvSpPr>
          <p:nvPr>
            <p:ph idx="1"/>
          </p:nvPr>
        </p:nvSpPr>
        <p:spPr>
          <a:xfrm>
            <a:off x="609600" y="1182070"/>
            <a:ext cx="10744200" cy="4722477"/>
          </a:xfrm>
        </p:spPr>
        <p:txBody>
          <a:bodyPr>
            <a:normAutofit lnSpcReduction="10000"/>
          </a:bodyPr>
          <a:lstStyle/>
          <a:p>
            <a:r>
              <a:rPr lang="en-US" sz="1800" dirty="0"/>
              <a:t>112 clinicians participated from the International CHEST PVD Network and the PHA Clinicians and Researchers Group, with respondents representing 12 countries</a:t>
            </a:r>
          </a:p>
          <a:p>
            <a:r>
              <a:rPr lang="en-US" sz="1800" dirty="0"/>
              <a:t>From the US 95 (84%), 5 (4%) from India, 2 (2%) from Mexico and Turkey</a:t>
            </a:r>
          </a:p>
          <a:p>
            <a:r>
              <a:rPr lang="en-US" sz="1800" dirty="0"/>
              <a:t>One respondent each from Australia, Brazil, Bahrain, Canada, Lebanon, Philippines, Saudi Arabia, as well as Thailand participated</a:t>
            </a:r>
          </a:p>
          <a:p>
            <a:r>
              <a:rPr lang="en-US" sz="1800" dirty="0"/>
              <a:t>110 (99%) were physicians, while 2 (1%) were Nurse Practitioners or Physician Assistants </a:t>
            </a:r>
          </a:p>
          <a:p>
            <a:r>
              <a:rPr lang="en-US" sz="1800" dirty="0"/>
              <a:t>Seventy‐seven (69%) respondents were males, 34 (30%) females and 1 (1%) did not disclose gender</a:t>
            </a:r>
          </a:p>
          <a:p>
            <a:r>
              <a:rPr lang="en-US" sz="1800" dirty="0"/>
              <a:t>Ninety‐two (82%) were pulmonologists, 14 (12%) were cardiologists and 6 (6%) were internal medicine trained clinicians</a:t>
            </a:r>
          </a:p>
          <a:p>
            <a:r>
              <a:rPr lang="en-US" sz="1800" dirty="0"/>
              <a:t>40 (37%) clinicians were more than 20 years in practice, 29 (27%) were between 11 and 20 years in practice, 23 (21%) were between 5 and 10 years, 11 (10%) were less than 5 years and 6 (5%) were currently in training</a:t>
            </a:r>
          </a:p>
          <a:p>
            <a:r>
              <a:rPr lang="en-US" sz="1800" dirty="0"/>
              <a:t>Of the 101 clinicians who responded, 45 (45%) were providing care to less than 50 patients in their practice while 56 (55%) were caring for more than 50 patients in their practice</a:t>
            </a:r>
          </a:p>
        </p:txBody>
      </p:sp>
      <p:sp>
        <p:nvSpPr>
          <p:cNvPr id="5" name="TextBox 4">
            <a:extLst>
              <a:ext uri="{FF2B5EF4-FFF2-40B4-BE49-F238E27FC236}">
                <a16:creationId xmlns:a16="http://schemas.microsoft.com/office/drawing/2014/main" id="{CC7C08AF-7058-4F5D-E593-DAE896E5D7F9}"/>
              </a:ext>
            </a:extLst>
          </p:cNvPr>
          <p:cNvSpPr txBox="1"/>
          <p:nvPr/>
        </p:nvSpPr>
        <p:spPr>
          <a:xfrm>
            <a:off x="1213757" y="5746580"/>
            <a:ext cx="9764486" cy="646331"/>
          </a:xfrm>
          <a:prstGeom prst="rect">
            <a:avLst/>
          </a:prstGeom>
          <a:solidFill>
            <a:schemeClr val="accent1"/>
          </a:solidFill>
        </p:spPr>
        <p:txBody>
          <a:bodyPr wrap="square" rtlCol="0">
            <a:spAutoFit/>
          </a:bodyPr>
          <a:lstStyle/>
          <a:p>
            <a:r>
              <a:rPr lang="en-US" b="1" dirty="0">
                <a:solidFill>
                  <a:schemeClr val="bg1"/>
                </a:solidFill>
              </a:rPr>
              <a:t>Risk assessment tools were used by 30/36 (83.33%) respondents from PH certified PH centers compared to 37/56 (66%) from noncertified centers in their routine clinical care</a:t>
            </a:r>
          </a:p>
        </p:txBody>
      </p:sp>
    </p:spTree>
    <p:extLst>
      <p:ext uri="{BB962C8B-B14F-4D97-AF65-F5344CB8AC3E}">
        <p14:creationId xmlns:p14="http://schemas.microsoft.com/office/powerpoint/2010/main" val="3117624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CF473E1E-29E5-1C3C-DDC2-D86086542FD0}"/>
              </a:ext>
            </a:extLst>
          </p:cNvPr>
          <p:cNvSpPr>
            <a:spLocks noGrp="1"/>
          </p:cNvSpPr>
          <p:nvPr>
            <p:ph type="ftr" sz="quarter" idx="3"/>
          </p:nvPr>
        </p:nvSpPr>
        <p:spPr>
          <a:xfrm>
            <a:off x="609601" y="6356350"/>
            <a:ext cx="7234518" cy="442131"/>
          </a:xfrm>
        </p:spPr>
        <p:txBody>
          <a:bodyPr/>
          <a:lstStyle/>
          <a:p>
            <a:r>
              <a:rPr lang="en-US" sz="1000" dirty="0"/>
              <a:t>PHA = Pulmonary Hypertension Association</a:t>
            </a:r>
          </a:p>
          <a:p>
            <a:r>
              <a:rPr lang="en-US" sz="1000" dirty="0"/>
              <a:t>CCC = Critical Care Center</a:t>
            </a:r>
          </a:p>
          <a:p>
            <a:endParaRPr lang="en-US" dirty="0"/>
          </a:p>
          <a:p>
            <a:r>
              <a:rPr lang="en-US" dirty="0"/>
              <a:t>Sahay S, et al. </a:t>
            </a:r>
            <a:r>
              <a:rPr lang="en-US" i="1" dirty="0"/>
              <a:t>Pulmonary Circulation. </a:t>
            </a:r>
            <a:r>
              <a:rPr lang="en-US" dirty="0"/>
              <a:t>2022;12:e12057. https://doi.org/10.1002/pul2.12057</a:t>
            </a:r>
          </a:p>
        </p:txBody>
      </p:sp>
      <p:sp>
        <p:nvSpPr>
          <p:cNvPr id="2" name="Title 1">
            <a:extLst>
              <a:ext uri="{FF2B5EF4-FFF2-40B4-BE49-F238E27FC236}">
                <a16:creationId xmlns:a16="http://schemas.microsoft.com/office/drawing/2014/main" id="{E8D1A362-F0DF-709C-DE54-85FA4B542E41}"/>
              </a:ext>
            </a:extLst>
          </p:cNvPr>
          <p:cNvSpPr>
            <a:spLocks noGrp="1"/>
          </p:cNvSpPr>
          <p:nvPr>
            <p:ph type="title"/>
          </p:nvPr>
        </p:nvSpPr>
        <p:spPr>
          <a:xfrm>
            <a:off x="323850" y="199505"/>
            <a:ext cx="4616824" cy="1602401"/>
          </a:xfrm>
        </p:spPr>
        <p:txBody>
          <a:bodyPr>
            <a:normAutofit/>
          </a:bodyPr>
          <a:lstStyle/>
          <a:p>
            <a:r>
              <a:rPr lang="en-US" sz="2400" dirty="0"/>
              <a:t>Utilization of Risk Assessment Tools: Baseline Evaluation (Select Data)</a:t>
            </a:r>
          </a:p>
        </p:txBody>
      </p:sp>
      <p:sp>
        <p:nvSpPr>
          <p:cNvPr id="3" name="Content Placeholder 2">
            <a:extLst>
              <a:ext uri="{FF2B5EF4-FFF2-40B4-BE49-F238E27FC236}">
                <a16:creationId xmlns:a16="http://schemas.microsoft.com/office/drawing/2014/main" id="{334D9D03-17CC-C320-614C-7FFDE802564B}"/>
              </a:ext>
            </a:extLst>
          </p:cNvPr>
          <p:cNvSpPr>
            <a:spLocks noGrp="1"/>
          </p:cNvSpPr>
          <p:nvPr>
            <p:ph idx="1"/>
          </p:nvPr>
        </p:nvSpPr>
        <p:spPr>
          <a:xfrm>
            <a:off x="323850" y="1872355"/>
            <a:ext cx="4597774" cy="4142964"/>
          </a:xfrm>
        </p:spPr>
        <p:txBody>
          <a:bodyPr>
            <a:normAutofit/>
          </a:bodyPr>
          <a:lstStyle/>
          <a:p>
            <a:pPr>
              <a:spcBef>
                <a:spcPts val="1200"/>
              </a:spcBef>
              <a:spcAft>
                <a:spcPts val="1200"/>
              </a:spcAft>
            </a:pPr>
            <a:r>
              <a:rPr lang="en-US" sz="1800" dirty="0"/>
              <a:t>Of the 112 participants, 71 (63%) of clinicians reported use of PAH risk stratification tools in their practice while 26 (24%) did not use any risk tools and 15 (13%) did not provide any response</a:t>
            </a:r>
          </a:p>
          <a:p>
            <a:pPr>
              <a:spcBef>
                <a:spcPts val="1200"/>
              </a:spcBef>
              <a:spcAft>
                <a:spcPts val="1200"/>
              </a:spcAft>
            </a:pPr>
            <a:r>
              <a:rPr lang="en-US" sz="1800" dirty="0"/>
              <a:t>The majority 30/36 (83.33%) of participants from PHA CCCs and 11/11 (100%) from PHA RCPs reported risk tool use</a:t>
            </a:r>
          </a:p>
          <a:p>
            <a:pPr>
              <a:spcBef>
                <a:spcPts val="1200"/>
              </a:spcBef>
              <a:spcAft>
                <a:spcPts val="1200"/>
              </a:spcAft>
            </a:pPr>
            <a:r>
              <a:rPr lang="en-US" sz="1800" dirty="0"/>
              <a:t>Those respondents practicing in non‐CCCs reported 37/ 56 (66.07%) use of risk assessment</a:t>
            </a:r>
          </a:p>
        </p:txBody>
      </p:sp>
      <p:graphicFrame>
        <p:nvGraphicFramePr>
          <p:cNvPr id="5" name="Table 5">
            <a:extLst>
              <a:ext uri="{FF2B5EF4-FFF2-40B4-BE49-F238E27FC236}">
                <a16:creationId xmlns:a16="http://schemas.microsoft.com/office/drawing/2014/main" id="{C862E2FB-56F0-9F00-E940-5A5A225AF546}"/>
              </a:ext>
            </a:extLst>
          </p:cNvPr>
          <p:cNvGraphicFramePr>
            <a:graphicFrameLocks noGrp="1"/>
          </p:cNvGraphicFramePr>
          <p:nvPr>
            <p:extLst>
              <p:ext uri="{D42A27DB-BD31-4B8C-83A1-F6EECF244321}">
                <p14:modId xmlns:p14="http://schemas.microsoft.com/office/powerpoint/2010/main" val="1560978295"/>
              </p:ext>
            </p:extLst>
          </p:nvPr>
        </p:nvGraphicFramePr>
        <p:xfrm>
          <a:off x="5139072" y="220386"/>
          <a:ext cx="6895803" cy="6217920"/>
        </p:xfrm>
        <a:graphic>
          <a:graphicData uri="http://schemas.openxmlformats.org/drawingml/2006/table">
            <a:tbl>
              <a:tblPr firstRow="1" bandRow="1">
                <a:tableStyleId>{5C22544A-7EE6-4342-B048-85BDC9FD1C3A}</a:tableStyleId>
              </a:tblPr>
              <a:tblGrid>
                <a:gridCol w="2206845">
                  <a:extLst>
                    <a:ext uri="{9D8B030D-6E8A-4147-A177-3AD203B41FA5}">
                      <a16:colId xmlns:a16="http://schemas.microsoft.com/office/drawing/2014/main" val="1132856350"/>
                    </a:ext>
                  </a:extLst>
                </a:gridCol>
                <a:gridCol w="2307265">
                  <a:extLst>
                    <a:ext uri="{9D8B030D-6E8A-4147-A177-3AD203B41FA5}">
                      <a16:colId xmlns:a16="http://schemas.microsoft.com/office/drawing/2014/main" val="2992750930"/>
                    </a:ext>
                  </a:extLst>
                </a:gridCol>
                <a:gridCol w="2381693">
                  <a:extLst>
                    <a:ext uri="{9D8B030D-6E8A-4147-A177-3AD203B41FA5}">
                      <a16:colId xmlns:a16="http://schemas.microsoft.com/office/drawing/2014/main" val="3338496627"/>
                    </a:ext>
                  </a:extLst>
                </a:gridCol>
              </a:tblGrid>
              <a:tr h="462907">
                <a:tc>
                  <a:txBody>
                    <a:bodyPr/>
                    <a:lstStyle/>
                    <a:p>
                      <a:endParaRPr lang="en-US" sz="900" dirty="0"/>
                    </a:p>
                  </a:txBody>
                  <a:tcPr/>
                </a:tc>
                <a:tc>
                  <a:txBody>
                    <a:bodyPr/>
                    <a:lstStyle/>
                    <a:p>
                      <a:pPr algn="ctr"/>
                      <a:r>
                        <a:rPr lang="en-US" sz="900" b="1" kern="1200" dirty="0">
                          <a:solidFill>
                            <a:schemeClr val="lt1"/>
                          </a:solidFill>
                          <a:effectLst/>
                          <a:latin typeface="+mn-lt"/>
                          <a:ea typeface="+mn-ea"/>
                          <a:cs typeface="+mn-cs"/>
                        </a:rPr>
                        <a:t>Proportion of respondents who used risk assessment tools</a:t>
                      </a:r>
                    </a:p>
                    <a:p>
                      <a:pPr algn="ctr"/>
                      <a:r>
                        <a:rPr lang="en-US" sz="900" b="1" kern="1200" dirty="0">
                          <a:solidFill>
                            <a:schemeClr val="lt1"/>
                          </a:solidFill>
                          <a:effectLst/>
                          <a:latin typeface="+mn-lt"/>
                          <a:ea typeface="+mn-ea"/>
                          <a:cs typeface="+mn-cs"/>
                        </a:rPr>
                        <a:t>(n = 71)</a:t>
                      </a:r>
                    </a:p>
                  </a:txBody>
                  <a:tcPr/>
                </a:tc>
                <a:tc>
                  <a:txBody>
                    <a:bodyPr/>
                    <a:lstStyle/>
                    <a:p>
                      <a:pPr algn="ctr"/>
                      <a:r>
                        <a:rPr lang="en-US" sz="900" b="1" kern="1200" dirty="0">
                          <a:solidFill>
                            <a:schemeClr val="lt1"/>
                          </a:solidFill>
                          <a:effectLst/>
                          <a:latin typeface="+mn-lt"/>
                          <a:ea typeface="+mn-ea"/>
                          <a:cs typeface="+mn-cs"/>
                        </a:rPr>
                        <a:t>Proportion of respondents who did not</a:t>
                      </a:r>
                    </a:p>
                    <a:p>
                      <a:pPr algn="ctr"/>
                      <a:r>
                        <a:rPr lang="en-US" sz="900" b="1" kern="1200" dirty="0">
                          <a:solidFill>
                            <a:schemeClr val="lt1"/>
                          </a:solidFill>
                          <a:effectLst/>
                          <a:latin typeface="+mn-lt"/>
                          <a:ea typeface="+mn-ea"/>
                          <a:cs typeface="+mn-cs"/>
                        </a:rPr>
                        <a:t>use risk assessment tools</a:t>
                      </a:r>
                    </a:p>
                    <a:p>
                      <a:pPr algn="ctr"/>
                      <a:r>
                        <a:rPr lang="en-US" sz="900" dirty="0"/>
                        <a:t>(n = 26)</a:t>
                      </a:r>
                    </a:p>
                  </a:txBody>
                  <a:tcPr/>
                </a:tc>
                <a:extLst>
                  <a:ext uri="{0D108BD9-81ED-4DB2-BD59-A6C34878D82A}">
                    <a16:rowId xmlns:a16="http://schemas.microsoft.com/office/drawing/2014/main" val="1915463794"/>
                  </a:ext>
                </a:extLst>
              </a:tr>
              <a:tr h="210412">
                <a:tc>
                  <a:txBody>
                    <a:bodyPr/>
                    <a:lstStyle/>
                    <a:p>
                      <a:r>
                        <a:rPr lang="en-US" sz="900" b="1" dirty="0"/>
                        <a:t>Gender</a:t>
                      </a:r>
                    </a:p>
                  </a:txBody>
                  <a:tcPr>
                    <a:noFill/>
                  </a:tcPr>
                </a:tc>
                <a:tc>
                  <a:txBody>
                    <a:bodyPr/>
                    <a:lstStyle/>
                    <a:p>
                      <a:endParaRPr lang="en-US" sz="900" dirty="0"/>
                    </a:p>
                  </a:txBody>
                  <a:tcPr>
                    <a:noFill/>
                  </a:tcPr>
                </a:tc>
                <a:tc>
                  <a:txBody>
                    <a:bodyPr/>
                    <a:lstStyle/>
                    <a:p>
                      <a:endParaRPr lang="en-US" sz="900" dirty="0"/>
                    </a:p>
                  </a:txBody>
                  <a:tcPr>
                    <a:noFill/>
                  </a:tcPr>
                </a:tc>
                <a:extLst>
                  <a:ext uri="{0D108BD9-81ED-4DB2-BD59-A6C34878D82A}">
                    <a16:rowId xmlns:a16="http://schemas.microsoft.com/office/drawing/2014/main" val="2599059611"/>
                  </a:ext>
                </a:extLst>
              </a:tr>
              <a:tr h="210412">
                <a:tc>
                  <a:txBody>
                    <a:bodyPr/>
                    <a:lstStyle/>
                    <a:p>
                      <a:pPr marL="231775" indent="0">
                        <a:tabLst/>
                      </a:pPr>
                      <a:r>
                        <a:rPr lang="en-US" sz="900" dirty="0"/>
                        <a:t>Female (31)</a:t>
                      </a:r>
                    </a:p>
                  </a:txBody>
                  <a:tcPr>
                    <a:noFill/>
                  </a:tcPr>
                </a:tc>
                <a:tc>
                  <a:txBody>
                    <a:bodyPr/>
                    <a:lstStyle/>
                    <a:p>
                      <a:pPr algn="ctr"/>
                      <a:r>
                        <a:rPr lang="en-US" sz="900" dirty="0"/>
                        <a:t>24/31 (77.41%)</a:t>
                      </a:r>
                    </a:p>
                  </a:txBody>
                  <a:tcPr>
                    <a:noFill/>
                  </a:tcPr>
                </a:tc>
                <a:tc>
                  <a:txBody>
                    <a:bodyPr/>
                    <a:lstStyle/>
                    <a:p>
                      <a:pPr algn="ctr"/>
                      <a:r>
                        <a:rPr lang="en-US" sz="900" dirty="0"/>
                        <a:t>7/31 (22.58%)</a:t>
                      </a:r>
                    </a:p>
                  </a:txBody>
                  <a:tcPr>
                    <a:noFill/>
                  </a:tcPr>
                </a:tc>
                <a:extLst>
                  <a:ext uri="{0D108BD9-81ED-4DB2-BD59-A6C34878D82A}">
                    <a16:rowId xmlns:a16="http://schemas.microsoft.com/office/drawing/2014/main" val="921626698"/>
                  </a:ext>
                </a:extLst>
              </a:tr>
              <a:tr h="210412">
                <a:tc>
                  <a:txBody>
                    <a:bodyPr/>
                    <a:lstStyle/>
                    <a:p>
                      <a:pPr marL="231775" indent="0">
                        <a:tabLst/>
                      </a:pPr>
                      <a:r>
                        <a:rPr lang="en-US" sz="900" dirty="0"/>
                        <a:t>Male (65)</a:t>
                      </a:r>
                    </a:p>
                  </a:txBody>
                  <a:tcPr>
                    <a:noFill/>
                  </a:tcPr>
                </a:tc>
                <a:tc>
                  <a:txBody>
                    <a:bodyPr/>
                    <a:lstStyle/>
                    <a:p>
                      <a:pPr algn="ctr"/>
                      <a:r>
                        <a:rPr lang="en-US" sz="900" dirty="0"/>
                        <a:t>46/65 (70.77%)</a:t>
                      </a:r>
                    </a:p>
                  </a:txBody>
                  <a:tcPr>
                    <a:noFill/>
                  </a:tcPr>
                </a:tc>
                <a:tc>
                  <a:txBody>
                    <a:bodyPr/>
                    <a:lstStyle/>
                    <a:p>
                      <a:pPr algn="ctr"/>
                      <a:r>
                        <a:rPr lang="en-US" sz="900" dirty="0"/>
                        <a:t>19/65 (29.23%)</a:t>
                      </a:r>
                    </a:p>
                  </a:txBody>
                  <a:tcPr>
                    <a:noFill/>
                  </a:tcPr>
                </a:tc>
                <a:extLst>
                  <a:ext uri="{0D108BD9-81ED-4DB2-BD59-A6C34878D82A}">
                    <a16:rowId xmlns:a16="http://schemas.microsoft.com/office/drawing/2014/main" val="3112690496"/>
                  </a:ext>
                </a:extLst>
              </a:tr>
              <a:tr h="210412">
                <a:tc>
                  <a:txBody>
                    <a:bodyPr/>
                    <a:lstStyle/>
                    <a:p>
                      <a:pPr marL="231775" indent="0">
                        <a:tabLst/>
                      </a:pPr>
                      <a:r>
                        <a:rPr lang="en-US" sz="900" dirty="0"/>
                        <a:t>Did not specify (1)</a:t>
                      </a:r>
                    </a:p>
                  </a:txBody>
                  <a:tcPr>
                    <a:noFill/>
                  </a:tcPr>
                </a:tc>
                <a:tc>
                  <a:txBody>
                    <a:bodyPr/>
                    <a:lstStyle/>
                    <a:p>
                      <a:pPr algn="ctr"/>
                      <a:r>
                        <a:rPr lang="en-US" sz="900" dirty="0"/>
                        <a:t>1/1 (100%)</a:t>
                      </a:r>
                    </a:p>
                  </a:txBody>
                  <a:tcPr>
                    <a:noFill/>
                  </a:tcPr>
                </a:tc>
                <a:tc>
                  <a:txBody>
                    <a:bodyPr/>
                    <a:lstStyle/>
                    <a:p>
                      <a:pPr algn="ctr"/>
                      <a:endParaRPr lang="en-US" sz="900" dirty="0"/>
                    </a:p>
                  </a:txBody>
                  <a:tcPr>
                    <a:noFill/>
                  </a:tcPr>
                </a:tc>
                <a:extLst>
                  <a:ext uri="{0D108BD9-81ED-4DB2-BD59-A6C34878D82A}">
                    <a16:rowId xmlns:a16="http://schemas.microsoft.com/office/drawing/2014/main" val="3916852218"/>
                  </a:ext>
                </a:extLst>
              </a:tr>
              <a:tr h="210412">
                <a:tc>
                  <a:txBody>
                    <a:bodyPr/>
                    <a:lstStyle/>
                    <a:p>
                      <a:r>
                        <a:rPr lang="en-US" sz="900" b="1" dirty="0"/>
                        <a:t>Specialty</a:t>
                      </a:r>
                    </a:p>
                  </a:txBody>
                  <a:tcPr>
                    <a:noFill/>
                  </a:tcPr>
                </a:tc>
                <a:tc>
                  <a:txBody>
                    <a:bodyPr/>
                    <a:lstStyle/>
                    <a:p>
                      <a:pPr algn="ctr"/>
                      <a:endParaRPr lang="en-US" sz="900" dirty="0"/>
                    </a:p>
                  </a:txBody>
                  <a:tcPr>
                    <a:noFill/>
                  </a:tcPr>
                </a:tc>
                <a:tc>
                  <a:txBody>
                    <a:bodyPr/>
                    <a:lstStyle/>
                    <a:p>
                      <a:pPr algn="ctr"/>
                      <a:endParaRPr lang="en-US" sz="900" dirty="0"/>
                    </a:p>
                  </a:txBody>
                  <a:tcPr>
                    <a:noFill/>
                  </a:tcPr>
                </a:tc>
                <a:extLst>
                  <a:ext uri="{0D108BD9-81ED-4DB2-BD59-A6C34878D82A}">
                    <a16:rowId xmlns:a16="http://schemas.microsoft.com/office/drawing/2014/main" val="1298359657"/>
                  </a:ext>
                </a:extLst>
              </a:tr>
              <a:tr h="210412">
                <a:tc>
                  <a:txBody>
                    <a:bodyPr/>
                    <a:lstStyle/>
                    <a:p>
                      <a:pPr marL="231775" indent="0">
                        <a:tabLst/>
                      </a:pPr>
                      <a:r>
                        <a:rPr lang="en-US" sz="900" dirty="0"/>
                        <a:t>Pulmonary (81)</a:t>
                      </a:r>
                    </a:p>
                  </a:txBody>
                  <a:tcPr>
                    <a:noFill/>
                  </a:tcPr>
                </a:tc>
                <a:tc>
                  <a:txBody>
                    <a:bodyPr/>
                    <a:lstStyle/>
                    <a:p>
                      <a:pPr algn="ctr"/>
                      <a:r>
                        <a:rPr lang="en-US" sz="900" dirty="0"/>
                        <a:t>57/81 (70.37%)</a:t>
                      </a:r>
                    </a:p>
                  </a:txBody>
                  <a:tcPr>
                    <a:noFill/>
                  </a:tcPr>
                </a:tc>
                <a:tc>
                  <a:txBody>
                    <a:bodyPr/>
                    <a:lstStyle/>
                    <a:p>
                      <a:pPr algn="ctr"/>
                      <a:r>
                        <a:rPr lang="en-US" sz="900" dirty="0"/>
                        <a:t>24/81 (29.63%)</a:t>
                      </a:r>
                    </a:p>
                  </a:txBody>
                  <a:tcPr>
                    <a:noFill/>
                  </a:tcPr>
                </a:tc>
                <a:extLst>
                  <a:ext uri="{0D108BD9-81ED-4DB2-BD59-A6C34878D82A}">
                    <a16:rowId xmlns:a16="http://schemas.microsoft.com/office/drawing/2014/main" val="3834366007"/>
                  </a:ext>
                </a:extLst>
              </a:tr>
              <a:tr h="210412">
                <a:tc>
                  <a:txBody>
                    <a:bodyPr/>
                    <a:lstStyle/>
                    <a:p>
                      <a:pPr marL="231775" indent="0">
                        <a:tabLst/>
                      </a:pPr>
                      <a:r>
                        <a:rPr lang="en-US" sz="900" dirty="0"/>
                        <a:t>Cardiology (14)</a:t>
                      </a:r>
                    </a:p>
                  </a:txBody>
                  <a:tcPr>
                    <a:noFill/>
                  </a:tcPr>
                </a:tc>
                <a:tc>
                  <a:txBody>
                    <a:bodyPr/>
                    <a:lstStyle/>
                    <a:p>
                      <a:pPr algn="ctr"/>
                      <a:r>
                        <a:rPr lang="en-US" sz="900" dirty="0"/>
                        <a:t>13/14 (92.86%)</a:t>
                      </a:r>
                    </a:p>
                  </a:txBody>
                  <a:tcPr>
                    <a:noFill/>
                  </a:tcPr>
                </a:tc>
                <a:tc>
                  <a:txBody>
                    <a:bodyPr/>
                    <a:lstStyle/>
                    <a:p>
                      <a:pPr algn="ctr"/>
                      <a:r>
                        <a:rPr lang="en-US" sz="900" dirty="0"/>
                        <a:t>1/14 (7.14%)</a:t>
                      </a:r>
                    </a:p>
                  </a:txBody>
                  <a:tcPr>
                    <a:noFill/>
                  </a:tcPr>
                </a:tc>
                <a:extLst>
                  <a:ext uri="{0D108BD9-81ED-4DB2-BD59-A6C34878D82A}">
                    <a16:rowId xmlns:a16="http://schemas.microsoft.com/office/drawing/2014/main" val="2825873037"/>
                  </a:ext>
                </a:extLst>
              </a:tr>
              <a:tr h="210412">
                <a:tc>
                  <a:txBody>
                    <a:bodyPr/>
                    <a:lstStyle/>
                    <a:p>
                      <a:pPr marL="231775" indent="0">
                        <a:tabLst/>
                      </a:pPr>
                      <a:r>
                        <a:rPr lang="en-US" sz="900" dirty="0"/>
                        <a:t>Internal Medicine (2)</a:t>
                      </a:r>
                    </a:p>
                  </a:txBody>
                  <a:tcPr>
                    <a:noFill/>
                  </a:tcPr>
                </a:tc>
                <a:tc>
                  <a:txBody>
                    <a:bodyPr/>
                    <a:lstStyle/>
                    <a:p>
                      <a:pPr algn="ctr"/>
                      <a:r>
                        <a:rPr lang="en-US" sz="900" dirty="0"/>
                        <a:t>½ (50%)</a:t>
                      </a:r>
                    </a:p>
                  </a:txBody>
                  <a:tcPr>
                    <a:noFill/>
                  </a:tcPr>
                </a:tc>
                <a:tc>
                  <a:txBody>
                    <a:bodyPr/>
                    <a:lstStyle/>
                    <a:p>
                      <a:pPr algn="ctr"/>
                      <a:r>
                        <a:rPr lang="en-US" sz="900" dirty="0"/>
                        <a:t>½ (50%)</a:t>
                      </a:r>
                    </a:p>
                  </a:txBody>
                  <a:tcPr>
                    <a:noFill/>
                  </a:tcPr>
                </a:tc>
                <a:extLst>
                  <a:ext uri="{0D108BD9-81ED-4DB2-BD59-A6C34878D82A}">
                    <a16:rowId xmlns:a16="http://schemas.microsoft.com/office/drawing/2014/main" val="2671997820"/>
                  </a:ext>
                </a:extLst>
              </a:tr>
              <a:tr h="210412">
                <a:tc>
                  <a:txBody>
                    <a:bodyPr/>
                    <a:lstStyle/>
                    <a:p>
                      <a:r>
                        <a:rPr lang="en-US" sz="900" b="1" dirty="0"/>
                        <a:t>Country of Residence</a:t>
                      </a:r>
                    </a:p>
                  </a:txBody>
                  <a:tcPr>
                    <a:noFill/>
                  </a:tcPr>
                </a:tc>
                <a:tc>
                  <a:txBody>
                    <a:bodyPr/>
                    <a:lstStyle/>
                    <a:p>
                      <a:pPr algn="ctr"/>
                      <a:endParaRPr lang="en-US" sz="900" dirty="0"/>
                    </a:p>
                  </a:txBody>
                  <a:tcPr>
                    <a:noFill/>
                  </a:tcPr>
                </a:tc>
                <a:tc>
                  <a:txBody>
                    <a:bodyPr/>
                    <a:lstStyle/>
                    <a:p>
                      <a:pPr algn="ctr"/>
                      <a:endParaRPr lang="en-US" sz="900" dirty="0"/>
                    </a:p>
                  </a:txBody>
                  <a:tcPr>
                    <a:noFill/>
                  </a:tcPr>
                </a:tc>
                <a:extLst>
                  <a:ext uri="{0D108BD9-81ED-4DB2-BD59-A6C34878D82A}">
                    <a16:rowId xmlns:a16="http://schemas.microsoft.com/office/drawing/2014/main" val="4050618133"/>
                  </a:ext>
                </a:extLst>
              </a:tr>
              <a:tr h="210412">
                <a:tc>
                  <a:txBody>
                    <a:bodyPr/>
                    <a:lstStyle/>
                    <a:p>
                      <a:pPr marL="231775" indent="0">
                        <a:tabLst/>
                      </a:pPr>
                      <a:r>
                        <a:rPr lang="en-US" sz="900" dirty="0"/>
                        <a:t>USA (81)</a:t>
                      </a:r>
                    </a:p>
                  </a:txBody>
                  <a:tcPr>
                    <a:noFill/>
                  </a:tcPr>
                </a:tc>
                <a:tc>
                  <a:txBody>
                    <a:bodyPr/>
                    <a:lstStyle/>
                    <a:p>
                      <a:pPr algn="ctr"/>
                      <a:r>
                        <a:rPr lang="en-US" sz="900" dirty="0"/>
                        <a:t>63/81 (77.78%)</a:t>
                      </a:r>
                    </a:p>
                  </a:txBody>
                  <a:tcPr>
                    <a:noFill/>
                  </a:tcPr>
                </a:tc>
                <a:tc>
                  <a:txBody>
                    <a:bodyPr/>
                    <a:lstStyle/>
                    <a:p>
                      <a:pPr algn="ctr"/>
                      <a:r>
                        <a:rPr lang="en-US" sz="900" dirty="0"/>
                        <a:t>18/81 (22.22%)</a:t>
                      </a:r>
                    </a:p>
                  </a:txBody>
                  <a:tcPr>
                    <a:noFill/>
                  </a:tcPr>
                </a:tc>
                <a:extLst>
                  <a:ext uri="{0D108BD9-81ED-4DB2-BD59-A6C34878D82A}">
                    <a16:rowId xmlns:a16="http://schemas.microsoft.com/office/drawing/2014/main" val="214169450"/>
                  </a:ext>
                </a:extLst>
              </a:tr>
              <a:tr h="210412">
                <a:tc>
                  <a:txBody>
                    <a:bodyPr/>
                    <a:lstStyle/>
                    <a:p>
                      <a:pPr marL="231775" indent="0">
                        <a:tabLst/>
                      </a:pPr>
                      <a:r>
                        <a:rPr lang="en-US" sz="900" dirty="0"/>
                        <a:t>Other countries (16)</a:t>
                      </a:r>
                    </a:p>
                  </a:txBody>
                  <a:tcPr>
                    <a:noFill/>
                  </a:tcPr>
                </a:tc>
                <a:tc>
                  <a:txBody>
                    <a:bodyPr/>
                    <a:lstStyle/>
                    <a:p>
                      <a:pPr algn="ctr"/>
                      <a:r>
                        <a:rPr lang="en-US" sz="900" dirty="0"/>
                        <a:t>8/16 (50%)</a:t>
                      </a:r>
                    </a:p>
                  </a:txBody>
                  <a:tcPr>
                    <a:noFill/>
                  </a:tcPr>
                </a:tc>
                <a:tc>
                  <a:txBody>
                    <a:bodyPr/>
                    <a:lstStyle/>
                    <a:p>
                      <a:pPr algn="ctr"/>
                      <a:r>
                        <a:rPr lang="en-US" sz="900" dirty="0"/>
                        <a:t>8/16 (50%)</a:t>
                      </a:r>
                    </a:p>
                  </a:txBody>
                  <a:tcPr>
                    <a:noFill/>
                  </a:tcPr>
                </a:tc>
                <a:extLst>
                  <a:ext uri="{0D108BD9-81ED-4DB2-BD59-A6C34878D82A}">
                    <a16:rowId xmlns:a16="http://schemas.microsoft.com/office/drawing/2014/main" val="2673792127"/>
                  </a:ext>
                </a:extLst>
              </a:tr>
              <a:tr h="210412">
                <a:tc>
                  <a:txBody>
                    <a:bodyPr/>
                    <a:lstStyle/>
                    <a:p>
                      <a:r>
                        <a:rPr lang="en-US" sz="900" b="1" dirty="0"/>
                        <a:t>Setting of Practice</a:t>
                      </a:r>
                    </a:p>
                  </a:txBody>
                  <a:tcPr>
                    <a:noFill/>
                  </a:tcPr>
                </a:tc>
                <a:tc>
                  <a:txBody>
                    <a:bodyPr/>
                    <a:lstStyle/>
                    <a:p>
                      <a:pPr algn="ctr"/>
                      <a:endParaRPr lang="en-US" sz="900" dirty="0"/>
                    </a:p>
                  </a:txBody>
                  <a:tcPr>
                    <a:noFill/>
                  </a:tcPr>
                </a:tc>
                <a:tc>
                  <a:txBody>
                    <a:bodyPr/>
                    <a:lstStyle/>
                    <a:p>
                      <a:pPr algn="ctr"/>
                      <a:endParaRPr lang="en-US" sz="900" dirty="0"/>
                    </a:p>
                  </a:txBody>
                  <a:tcPr>
                    <a:noFill/>
                  </a:tcPr>
                </a:tc>
                <a:extLst>
                  <a:ext uri="{0D108BD9-81ED-4DB2-BD59-A6C34878D82A}">
                    <a16:rowId xmlns:a16="http://schemas.microsoft.com/office/drawing/2014/main" val="1498097723"/>
                  </a:ext>
                </a:extLst>
              </a:tr>
              <a:tr h="210412">
                <a:tc>
                  <a:txBody>
                    <a:bodyPr/>
                    <a:lstStyle/>
                    <a:p>
                      <a:pPr marL="231775" indent="0">
                        <a:tabLst/>
                      </a:pPr>
                      <a:r>
                        <a:rPr lang="en-US" sz="900" dirty="0"/>
                        <a:t>Academic Center (65)</a:t>
                      </a:r>
                    </a:p>
                  </a:txBody>
                  <a:tcPr>
                    <a:noFill/>
                  </a:tcPr>
                </a:tc>
                <a:tc>
                  <a:txBody>
                    <a:bodyPr/>
                    <a:lstStyle/>
                    <a:p>
                      <a:pPr algn="ctr"/>
                      <a:r>
                        <a:rPr lang="en-US" sz="900" dirty="0"/>
                        <a:t>52/65 (80%)</a:t>
                      </a:r>
                    </a:p>
                  </a:txBody>
                  <a:tcPr>
                    <a:noFill/>
                  </a:tcPr>
                </a:tc>
                <a:tc>
                  <a:txBody>
                    <a:bodyPr/>
                    <a:lstStyle/>
                    <a:p>
                      <a:pPr algn="ctr"/>
                      <a:r>
                        <a:rPr lang="en-US" sz="900" dirty="0"/>
                        <a:t>13/65 (20%)</a:t>
                      </a:r>
                    </a:p>
                  </a:txBody>
                  <a:tcPr>
                    <a:noFill/>
                  </a:tcPr>
                </a:tc>
                <a:extLst>
                  <a:ext uri="{0D108BD9-81ED-4DB2-BD59-A6C34878D82A}">
                    <a16:rowId xmlns:a16="http://schemas.microsoft.com/office/drawing/2014/main" val="1608982682"/>
                  </a:ext>
                </a:extLst>
              </a:tr>
              <a:tr h="210412">
                <a:tc>
                  <a:txBody>
                    <a:bodyPr/>
                    <a:lstStyle/>
                    <a:p>
                      <a:pPr marL="231775" indent="0">
                        <a:tabLst/>
                      </a:pPr>
                      <a:r>
                        <a:rPr lang="en-US" sz="900" dirty="0"/>
                        <a:t>Community Hospital (22)</a:t>
                      </a:r>
                    </a:p>
                  </a:txBody>
                  <a:tcPr>
                    <a:noFill/>
                  </a:tcPr>
                </a:tc>
                <a:tc>
                  <a:txBody>
                    <a:bodyPr/>
                    <a:lstStyle/>
                    <a:p>
                      <a:pPr algn="ctr"/>
                      <a:r>
                        <a:rPr lang="en-US" sz="900" dirty="0"/>
                        <a:t>12/22 (54.4%)</a:t>
                      </a:r>
                    </a:p>
                  </a:txBody>
                  <a:tcPr>
                    <a:noFill/>
                  </a:tcPr>
                </a:tc>
                <a:tc>
                  <a:txBody>
                    <a:bodyPr/>
                    <a:lstStyle/>
                    <a:p>
                      <a:pPr algn="ctr"/>
                      <a:r>
                        <a:rPr lang="en-US" sz="900" dirty="0"/>
                        <a:t>10/22 (45.5%)</a:t>
                      </a:r>
                    </a:p>
                  </a:txBody>
                  <a:tcPr>
                    <a:noFill/>
                  </a:tcPr>
                </a:tc>
                <a:extLst>
                  <a:ext uri="{0D108BD9-81ED-4DB2-BD59-A6C34878D82A}">
                    <a16:rowId xmlns:a16="http://schemas.microsoft.com/office/drawing/2014/main" val="1789643004"/>
                  </a:ext>
                </a:extLst>
              </a:tr>
              <a:tr h="210412">
                <a:tc>
                  <a:txBody>
                    <a:bodyPr/>
                    <a:lstStyle/>
                    <a:p>
                      <a:pPr marL="231775" marR="0" lvl="0" indent="0" algn="l" defTabSz="914400" rtl="0" eaLnBrk="1" fontAlgn="auto" latinLnBrk="0" hangingPunct="1">
                        <a:lnSpc>
                          <a:spcPct val="100000"/>
                        </a:lnSpc>
                        <a:spcBef>
                          <a:spcPts val="0"/>
                        </a:spcBef>
                        <a:spcAft>
                          <a:spcPts val="0"/>
                        </a:spcAft>
                        <a:buClrTx/>
                        <a:buSzTx/>
                        <a:buFontTx/>
                        <a:buNone/>
                        <a:tabLst/>
                        <a:defRPr/>
                      </a:pPr>
                      <a:r>
                        <a:rPr lang="en-US" sz="900" dirty="0"/>
                        <a:t>Veterans’ Health Administration (3)</a:t>
                      </a:r>
                    </a:p>
                  </a:txBody>
                  <a:tcPr>
                    <a:noFill/>
                  </a:tcPr>
                </a:tc>
                <a:tc>
                  <a:txBody>
                    <a:bodyPr/>
                    <a:lstStyle/>
                    <a:p>
                      <a:pPr algn="ctr"/>
                      <a:r>
                        <a:rPr lang="en-US" sz="900" dirty="0"/>
                        <a:t>2/3 (66.67%)</a:t>
                      </a:r>
                    </a:p>
                  </a:txBody>
                  <a:tcPr>
                    <a:noFill/>
                  </a:tcPr>
                </a:tc>
                <a:tc>
                  <a:txBody>
                    <a:bodyPr/>
                    <a:lstStyle/>
                    <a:p>
                      <a:pPr algn="ctr"/>
                      <a:r>
                        <a:rPr lang="en-US" sz="900" dirty="0"/>
                        <a:t>1/3 (33.33%)</a:t>
                      </a:r>
                    </a:p>
                  </a:txBody>
                  <a:tcPr>
                    <a:noFill/>
                  </a:tcPr>
                </a:tc>
                <a:extLst>
                  <a:ext uri="{0D108BD9-81ED-4DB2-BD59-A6C34878D82A}">
                    <a16:rowId xmlns:a16="http://schemas.microsoft.com/office/drawing/2014/main" val="1945515702"/>
                  </a:ext>
                </a:extLst>
              </a:tr>
              <a:tr h="210412">
                <a:tc>
                  <a:txBody>
                    <a:bodyPr/>
                    <a:lstStyle/>
                    <a:p>
                      <a:pPr marL="231775" indent="0">
                        <a:tabLst/>
                      </a:pPr>
                      <a:r>
                        <a:rPr lang="en-US" sz="900" dirty="0"/>
                        <a:t>Other (7)</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5/7 (71.43%)</a:t>
                      </a:r>
                    </a:p>
                  </a:txBody>
                  <a:tcPr>
                    <a:noFill/>
                  </a:tcPr>
                </a:tc>
                <a:tc>
                  <a:txBody>
                    <a:bodyPr/>
                    <a:lstStyle/>
                    <a:p>
                      <a:pPr algn="ctr"/>
                      <a:r>
                        <a:rPr lang="en-US" sz="900" dirty="0"/>
                        <a:t>2/7 (28.57%)</a:t>
                      </a:r>
                    </a:p>
                  </a:txBody>
                  <a:tcPr>
                    <a:noFill/>
                  </a:tcPr>
                </a:tc>
                <a:extLst>
                  <a:ext uri="{0D108BD9-81ED-4DB2-BD59-A6C34878D82A}">
                    <a16:rowId xmlns:a16="http://schemas.microsoft.com/office/drawing/2014/main" val="1113227486"/>
                  </a:ext>
                </a:extLst>
              </a:tr>
              <a:tr h="210412">
                <a:tc>
                  <a:txBody>
                    <a:bodyPr/>
                    <a:lstStyle/>
                    <a:p>
                      <a:r>
                        <a:rPr lang="en-US" sz="900" b="1" dirty="0"/>
                        <a:t>Setting of the Hospital</a:t>
                      </a:r>
                    </a:p>
                  </a:txBody>
                  <a:tcPr>
                    <a:noFill/>
                  </a:tcPr>
                </a:tc>
                <a:tc>
                  <a:txBody>
                    <a:bodyPr/>
                    <a:lstStyle/>
                    <a:p>
                      <a:pPr algn="ctr"/>
                      <a:endParaRPr lang="en-US" sz="900" dirty="0"/>
                    </a:p>
                  </a:txBody>
                  <a:tcPr>
                    <a:noFill/>
                  </a:tcPr>
                </a:tc>
                <a:tc>
                  <a:txBody>
                    <a:bodyPr/>
                    <a:lstStyle/>
                    <a:p>
                      <a:pPr algn="ctr"/>
                      <a:endParaRPr lang="en-US" sz="900" dirty="0"/>
                    </a:p>
                  </a:txBody>
                  <a:tcPr>
                    <a:noFill/>
                  </a:tcPr>
                </a:tc>
                <a:extLst>
                  <a:ext uri="{0D108BD9-81ED-4DB2-BD59-A6C34878D82A}">
                    <a16:rowId xmlns:a16="http://schemas.microsoft.com/office/drawing/2014/main" val="1194520942"/>
                  </a:ext>
                </a:extLst>
              </a:tr>
              <a:tr h="210412">
                <a:tc>
                  <a:txBody>
                    <a:bodyPr/>
                    <a:lstStyle/>
                    <a:p>
                      <a:pPr marL="231775" indent="0">
                        <a:tabLst/>
                      </a:pPr>
                      <a:r>
                        <a:rPr lang="en-US" sz="900" dirty="0"/>
                        <a:t>Urban (70)</a:t>
                      </a:r>
                    </a:p>
                  </a:txBody>
                  <a:tcPr>
                    <a:noFill/>
                  </a:tcPr>
                </a:tc>
                <a:tc>
                  <a:txBody>
                    <a:bodyPr/>
                    <a:lstStyle/>
                    <a:p>
                      <a:pPr algn="ctr"/>
                      <a:r>
                        <a:rPr lang="en-US" sz="900" dirty="0"/>
                        <a:t>54/70 (77.14%)</a:t>
                      </a:r>
                    </a:p>
                  </a:txBody>
                  <a:tcPr>
                    <a:noFill/>
                  </a:tcPr>
                </a:tc>
                <a:tc>
                  <a:txBody>
                    <a:bodyPr/>
                    <a:lstStyle/>
                    <a:p>
                      <a:pPr algn="ctr"/>
                      <a:r>
                        <a:rPr lang="en-US" sz="900" dirty="0"/>
                        <a:t>16/70 (22.86%)</a:t>
                      </a:r>
                    </a:p>
                  </a:txBody>
                  <a:tcPr>
                    <a:noFill/>
                  </a:tcPr>
                </a:tc>
                <a:extLst>
                  <a:ext uri="{0D108BD9-81ED-4DB2-BD59-A6C34878D82A}">
                    <a16:rowId xmlns:a16="http://schemas.microsoft.com/office/drawing/2014/main" val="2328914623"/>
                  </a:ext>
                </a:extLst>
              </a:tr>
              <a:tr h="210412">
                <a:tc>
                  <a:txBody>
                    <a:bodyPr/>
                    <a:lstStyle/>
                    <a:p>
                      <a:pPr marL="231775" indent="0">
                        <a:tabLst/>
                      </a:pPr>
                      <a:r>
                        <a:rPr lang="en-US" sz="900" dirty="0"/>
                        <a:t>Suburban (22)</a:t>
                      </a:r>
                    </a:p>
                  </a:txBody>
                  <a:tcPr>
                    <a:noFill/>
                  </a:tcPr>
                </a:tc>
                <a:tc>
                  <a:txBody>
                    <a:bodyPr/>
                    <a:lstStyle/>
                    <a:p>
                      <a:pPr algn="ctr"/>
                      <a:r>
                        <a:rPr lang="en-US" sz="900" dirty="0"/>
                        <a:t>13/22 (50.09%)</a:t>
                      </a:r>
                    </a:p>
                  </a:txBody>
                  <a:tcPr>
                    <a:noFill/>
                  </a:tcPr>
                </a:tc>
                <a:tc>
                  <a:txBody>
                    <a:bodyPr/>
                    <a:lstStyle/>
                    <a:p>
                      <a:pPr algn="ctr"/>
                      <a:r>
                        <a:rPr lang="en-US" sz="900" dirty="0"/>
                        <a:t>9/22 (40.90%)</a:t>
                      </a:r>
                    </a:p>
                  </a:txBody>
                  <a:tcPr>
                    <a:noFill/>
                  </a:tcPr>
                </a:tc>
                <a:extLst>
                  <a:ext uri="{0D108BD9-81ED-4DB2-BD59-A6C34878D82A}">
                    <a16:rowId xmlns:a16="http://schemas.microsoft.com/office/drawing/2014/main" val="2670013885"/>
                  </a:ext>
                </a:extLst>
              </a:tr>
              <a:tr h="210412">
                <a:tc>
                  <a:txBody>
                    <a:bodyPr/>
                    <a:lstStyle/>
                    <a:p>
                      <a:pPr marL="231775" indent="0">
                        <a:tabLst/>
                      </a:pPr>
                      <a:r>
                        <a:rPr lang="en-US" sz="900" dirty="0"/>
                        <a:t>Rural (5)</a:t>
                      </a:r>
                    </a:p>
                  </a:txBody>
                  <a:tcPr>
                    <a:noFill/>
                  </a:tcPr>
                </a:tc>
                <a:tc>
                  <a:txBody>
                    <a:bodyPr/>
                    <a:lstStyle/>
                    <a:p>
                      <a:pPr algn="ctr"/>
                      <a:r>
                        <a:rPr lang="en-US" sz="900" dirty="0"/>
                        <a:t>4/5 (80%)</a:t>
                      </a:r>
                    </a:p>
                  </a:txBody>
                  <a:tcPr>
                    <a:noFill/>
                  </a:tcPr>
                </a:tc>
                <a:tc>
                  <a:txBody>
                    <a:bodyPr/>
                    <a:lstStyle/>
                    <a:p>
                      <a:pPr algn="ctr"/>
                      <a:r>
                        <a:rPr lang="en-US" sz="900" dirty="0"/>
                        <a:t>1/5 (20%)</a:t>
                      </a:r>
                    </a:p>
                  </a:txBody>
                  <a:tcPr>
                    <a:noFill/>
                  </a:tcPr>
                </a:tc>
                <a:extLst>
                  <a:ext uri="{0D108BD9-81ED-4DB2-BD59-A6C34878D82A}">
                    <a16:rowId xmlns:a16="http://schemas.microsoft.com/office/drawing/2014/main" val="2785888291"/>
                  </a:ext>
                </a:extLst>
              </a:tr>
              <a:tr h="210412">
                <a:tc>
                  <a:txBody>
                    <a:bodyPr/>
                    <a:lstStyle/>
                    <a:p>
                      <a:r>
                        <a:rPr lang="en-US" sz="900" b="1" dirty="0"/>
                        <a:t>Years in Practice</a:t>
                      </a:r>
                    </a:p>
                  </a:txBody>
                  <a:tcPr>
                    <a:noFill/>
                  </a:tcPr>
                </a:tc>
                <a:tc>
                  <a:txBody>
                    <a:bodyPr/>
                    <a:lstStyle/>
                    <a:p>
                      <a:pPr algn="ctr"/>
                      <a:endParaRPr lang="en-US" sz="900" dirty="0"/>
                    </a:p>
                  </a:txBody>
                  <a:tcPr>
                    <a:noFill/>
                  </a:tcPr>
                </a:tc>
                <a:tc>
                  <a:txBody>
                    <a:bodyPr/>
                    <a:lstStyle/>
                    <a:p>
                      <a:pPr algn="ctr"/>
                      <a:endParaRPr lang="en-US" sz="900" dirty="0"/>
                    </a:p>
                  </a:txBody>
                  <a:tcPr>
                    <a:noFill/>
                  </a:tcPr>
                </a:tc>
                <a:extLst>
                  <a:ext uri="{0D108BD9-81ED-4DB2-BD59-A6C34878D82A}">
                    <a16:rowId xmlns:a16="http://schemas.microsoft.com/office/drawing/2014/main" val="3052833411"/>
                  </a:ext>
                </a:extLst>
              </a:tr>
              <a:tr h="210412">
                <a:tc>
                  <a:txBody>
                    <a:bodyPr/>
                    <a:lstStyle/>
                    <a:p>
                      <a:pPr marL="231775" indent="0">
                        <a:tabLst/>
                      </a:pPr>
                      <a:r>
                        <a:rPr lang="en-US" sz="900" dirty="0"/>
                        <a:t>&lt; 5 years (9)</a:t>
                      </a:r>
                    </a:p>
                  </a:txBody>
                  <a:tcPr>
                    <a:noFill/>
                  </a:tcPr>
                </a:tc>
                <a:tc>
                  <a:txBody>
                    <a:bodyPr/>
                    <a:lstStyle/>
                    <a:p>
                      <a:pPr algn="ctr"/>
                      <a:r>
                        <a:rPr lang="en-US" sz="900" dirty="0"/>
                        <a:t>7/9 (77.78%)</a:t>
                      </a:r>
                    </a:p>
                  </a:txBody>
                  <a:tcPr>
                    <a:noFill/>
                  </a:tcPr>
                </a:tc>
                <a:tc>
                  <a:txBody>
                    <a:bodyPr/>
                    <a:lstStyle/>
                    <a:p>
                      <a:pPr algn="ctr"/>
                      <a:r>
                        <a:rPr lang="en-US" sz="900" dirty="0"/>
                        <a:t>2/9 (22.22%)</a:t>
                      </a:r>
                    </a:p>
                  </a:txBody>
                  <a:tcPr>
                    <a:noFill/>
                  </a:tcPr>
                </a:tc>
                <a:extLst>
                  <a:ext uri="{0D108BD9-81ED-4DB2-BD59-A6C34878D82A}">
                    <a16:rowId xmlns:a16="http://schemas.microsoft.com/office/drawing/2014/main" val="2671060685"/>
                  </a:ext>
                </a:extLst>
              </a:tr>
              <a:tr h="210412">
                <a:tc>
                  <a:txBody>
                    <a:bodyPr/>
                    <a:lstStyle/>
                    <a:p>
                      <a:pPr marL="231775" indent="0">
                        <a:tabLst/>
                      </a:pPr>
                      <a:r>
                        <a:rPr lang="en-US" sz="900" dirty="0"/>
                        <a:t>5-10 years (21)</a:t>
                      </a:r>
                    </a:p>
                  </a:txBody>
                  <a:tcPr>
                    <a:noFill/>
                  </a:tcPr>
                </a:tc>
                <a:tc>
                  <a:txBody>
                    <a:bodyPr/>
                    <a:lstStyle/>
                    <a:p>
                      <a:pPr algn="ctr"/>
                      <a:r>
                        <a:rPr lang="en-US" sz="900" dirty="0"/>
                        <a:t>17/21 (80.95%)</a:t>
                      </a:r>
                    </a:p>
                  </a:txBody>
                  <a:tcPr>
                    <a:noFill/>
                  </a:tcPr>
                </a:tc>
                <a:tc>
                  <a:txBody>
                    <a:bodyPr/>
                    <a:lstStyle/>
                    <a:p>
                      <a:pPr algn="ctr"/>
                      <a:r>
                        <a:rPr lang="en-US" sz="900" dirty="0"/>
                        <a:t>4/21 (19.05%)</a:t>
                      </a:r>
                    </a:p>
                  </a:txBody>
                  <a:tcPr>
                    <a:noFill/>
                  </a:tcPr>
                </a:tc>
                <a:extLst>
                  <a:ext uri="{0D108BD9-81ED-4DB2-BD59-A6C34878D82A}">
                    <a16:rowId xmlns:a16="http://schemas.microsoft.com/office/drawing/2014/main" val="3789325029"/>
                  </a:ext>
                </a:extLst>
              </a:tr>
              <a:tr h="210412">
                <a:tc>
                  <a:txBody>
                    <a:bodyPr/>
                    <a:lstStyle/>
                    <a:p>
                      <a:pPr marL="231775" indent="0">
                        <a:tabLst/>
                      </a:pPr>
                      <a:r>
                        <a:rPr lang="en-US" sz="900" dirty="0"/>
                        <a:t>&gt;20 years (37)</a:t>
                      </a:r>
                    </a:p>
                  </a:txBody>
                  <a:tcPr>
                    <a:noFill/>
                  </a:tcPr>
                </a:tc>
                <a:tc>
                  <a:txBody>
                    <a:bodyPr/>
                    <a:lstStyle/>
                    <a:p>
                      <a:pPr algn="ctr"/>
                      <a:r>
                        <a:rPr lang="en-US" sz="900" dirty="0"/>
                        <a:t>25/37 (67.75%)</a:t>
                      </a:r>
                    </a:p>
                  </a:txBody>
                  <a:tcPr>
                    <a:noFill/>
                  </a:tcPr>
                </a:tc>
                <a:tc>
                  <a:txBody>
                    <a:bodyPr/>
                    <a:lstStyle/>
                    <a:p>
                      <a:pPr algn="ctr"/>
                      <a:r>
                        <a:rPr lang="en-US" sz="900" dirty="0"/>
                        <a:t>12/37 (32.43%)</a:t>
                      </a:r>
                    </a:p>
                  </a:txBody>
                  <a:tcPr>
                    <a:noFill/>
                  </a:tcPr>
                </a:tc>
                <a:extLst>
                  <a:ext uri="{0D108BD9-81ED-4DB2-BD59-A6C34878D82A}">
                    <a16:rowId xmlns:a16="http://schemas.microsoft.com/office/drawing/2014/main" val="2342468437"/>
                  </a:ext>
                </a:extLst>
              </a:tr>
              <a:tr h="210412">
                <a:tc>
                  <a:txBody>
                    <a:bodyPr/>
                    <a:lstStyle/>
                    <a:p>
                      <a:pPr marL="231775" indent="0">
                        <a:tabLst/>
                      </a:pPr>
                      <a:r>
                        <a:rPr lang="en-US" sz="900" dirty="0"/>
                        <a:t>Currently in Training (1)</a:t>
                      </a:r>
                    </a:p>
                  </a:txBody>
                  <a:tcPr>
                    <a:noFill/>
                  </a:tcPr>
                </a:tc>
                <a:tc>
                  <a:txBody>
                    <a:bodyPr/>
                    <a:lstStyle/>
                    <a:p>
                      <a:pPr algn="ctr"/>
                      <a:endParaRPr lang="en-US" sz="900" dirty="0"/>
                    </a:p>
                  </a:txBody>
                  <a:tcPr>
                    <a:noFill/>
                  </a:tcPr>
                </a:tc>
                <a:tc>
                  <a:txBody>
                    <a:bodyPr/>
                    <a:lstStyle/>
                    <a:p>
                      <a:pPr algn="ctr"/>
                      <a:r>
                        <a:rPr lang="en-US" sz="900" dirty="0"/>
                        <a:t>1 (100%)</a:t>
                      </a:r>
                    </a:p>
                  </a:txBody>
                  <a:tcPr>
                    <a:noFill/>
                  </a:tcPr>
                </a:tc>
                <a:extLst>
                  <a:ext uri="{0D108BD9-81ED-4DB2-BD59-A6C34878D82A}">
                    <a16:rowId xmlns:a16="http://schemas.microsoft.com/office/drawing/2014/main" val="3434309043"/>
                  </a:ext>
                </a:extLst>
              </a:tr>
            </a:tbl>
          </a:graphicData>
        </a:graphic>
      </p:graphicFrame>
    </p:spTree>
    <p:extLst>
      <p:ext uri="{BB962C8B-B14F-4D97-AF65-F5344CB8AC3E}">
        <p14:creationId xmlns:p14="http://schemas.microsoft.com/office/powerpoint/2010/main" val="1064744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11">
            <a:extLst>
              <a:ext uri="{FF2B5EF4-FFF2-40B4-BE49-F238E27FC236}">
                <a16:creationId xmlns:a16="http://schemas.microsoft.com/office/drawing/2014/main" id="{D1BFCCAE-5C41-F20E-EED6-AF9FE910B868}"/>
              </a:ext>
            </a:extLst>
          </p:cNvPr>
          <p:cNvSpPr>
            <a:spLocks noGrp="1"/>
          </p:cNvSpPr>
          <p:nvPr>
            <p:ph type="ftr" sz="quarter" idx="3"/>
          </p:nvPr>
        </p:nvSpPr>
        <p:spPr/>
        <p:txBody>
          <a:bodyPr/>
          <a:lstStyle/>
          <a:p>
            <a:r>
              <a:rPr lang="en-US" dirty="0"/>
              <a:t>Sahay S, et al. </a:t>
            </a:r>
            <a:r>
              <a:rPr lang="en-US" i="1" dirty="0"/>
              <a:t>Pulmonary Circulation. </a:t>
            </a:r>
            <a:r>
              <a:rPr lang="en-US" dirty="0"/>
              <a:t>2022;12:e12057. https://doi.org/10.1002/pul2.12057</a:t>
            </a:r>
          </a:p>
        </p:txBody>
      </p:sp>
      <p:sp>
        <p:nvSpPr>
          <p:cNvPr id="2" name="Title 1">
            <a:extLst>
              <a:ext uri="{FF2B5EF4-FFF2-40B4-BE49-F238E27FC236}">
                <a16:creationId xmlns:a16="http://schemas.microsoft.com/office/drawing/2014/main" id="{879B56B1-C414-9225-A657-52ED2BECAD76}"/>
              </a:ext>
            </a:extLst>
          </p:cNvPr>
          <p:cNvSpPr>
            <a:spLocks noGrp="1"/>
          </p:cNvSpPr>
          <p:nvPr>
            <p:ph type="title"/>
          </p:nvPr>
        </p:nvSpPr>
        <p:spPr>
          <a:xfrm>
            <a:off x="609600" y="199505"/>
            <a:ext cx="4831976" cy="1185577"/>
          </a:xfrm>
        </p:spPr>
        <p:txBody>
          <a:bodyPr/>
          <a:lstStyle/>
          <a:p>
            <a:r>
              <a:rPr lang="en-US" dirty="0"/>
              <a:t>What RA Tools Are Physicians Using?</a:t>
            </a:r>
          </a:p>
        </p:txBody>
      </p:sp>
      <p:sp>
        <p:nvSpPr>
          <p:cNvPr id="3" name="Content Placeholder 2">
            <a:extLst>
              <a:ext uri="{FF2B5EF4-FFF2-40B4-BE49-F238E27FC236}">
                <a16:creationId xmlns:a16="http://schemas.microsoft.com/office/drawing/2014/main" id="{61099FB4-62C0-E953-411D-5F3AEA3C9D60}"/>
              </a:ext>
            </a:extLst>
          </p:cNvPr>
          <p:cNvSpPr>
            <a:spLocks noGrp="1"/>
          </p:cNvSpPr>
          <p:nvPr>
            <p:ph idx="1"/>
          </p:nvPr>
        </p:nvSpPr>
        <p:spPr>
          <a:xfrm>
            <a:off x="609600" y="1890282"/>
            <a:ext cx="5011271" cy="3811271"/>
          </a:xfrm>
        </p:spPr>
        <p:txBody>
          <a:bodyPr>
            <a:normAutofit/>
          </a:bodyPr>
          <a:lstStyle/>
          <a:p>
            <a:pPr>
              <a:spcBef>
                <a:spcPts val="1800"/>
              </a:spcBef>
              <a:spcAft>
                <a:spcPts val="1800"/>
              </a:spcAft>
            </a:pPr>
            <a:r>
              <a:rPr lang="en-US" sz="2000" dirty="0"/>
              <a:t>A total of 68 clinicians responded about the type of risk assessment tools used in the past year in their practice and many clinicians appear to use multiple scoring methods</a:t>
            </a:r>
          </a:p>
          <a:p>
            <a:pPr>
              <a:spcBef>
                <a:spcPts val="1800"/>
              </a:spcBef>
              <a:spcAft>
                <a:spcPts val="1800"/>
              </a:spcAft>
            </a:pPr>
            <a:r>
              <a:rPr lang="en-US" sz="2000" dirty="0"/>
              <a:t>REVEAL 2.0 was the most frequently used with 49 (72.06%) using it for risk assessment which was closely followed by the ESC/ERS tool by 43 (63.24%)</a:t>
            </a:r>
          </a:p>
        </p:txBody>
      </p:sp>
      <p:pic>
        <p:nvPicPr>
          <p:cNvPr id="4" name="Picture 3">
            <a:extLst>
              <a:ext uri="{FF2B5EF4-FFF2-40B4-BE49-F238E27FC236}">
                <a16:creationId xmlns:a16="http://schemas.microsoft.com/office/drawing/2014/main" id="{EB7B8ABB-ABE6-8554-EFA5-060331B8FE3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913995" y="275460"/>
            <a:ext cx="5598042" cy="6374304"/>
          </a:xfrm>
          <a:prstGeom prst="rect">
            <a:avLst/>
          </a:prstGeom>
        </p:spPr>
      </p:pic>
      <p:sp>
        <p:nvSpPr>
          <p:cNvPr id="6" name="TextBox 5">
            <a:extLst>
              <a:ext uri="{FF2B5EF4-FFF2-40B4-BE49-F238E27FC236}">
                <a16:creationId xmlns:a16="http://schemas.microsoft.com/office/drawing/2014/main" id="{857BEBA9-70DB-054E-CAF1-FCF85027DFDF}"/>
              </a:ext>
            </a:extLst>
          </p:cNvPr>
          <p:cNvSpPr txBox="1"/>
          <p:nvPr/>
        </p:nvSpPr>
        <p:spPr>
          <a:xfrm>
            <a:off x="7653905" y="430728"/>
            <a:ext cx="974947" cy="307777"/>
          </a:xfrm>
          <a:prstGeom prst="rect">
            <a:avLst/>
          </a:prstGeom>
          <a:noFill/>
        </p:spPr>
        <p:txBody>
          <a:bodyPr wrap="none" rtlCol="0">
            <a:spAutoFit/>
          </a:bodyPr>
          <a:lstStyle/>
          <a:p>
            <a:pPr algn="ctr"/>
            <a:r>
              <a:rPr lang="en-US" sz="1400" dirty="0"/>
              <a:t>ERS/ESC</a:t>
            </a:r>
          </a:p>
        </p:txBody>
      </p:sp>
      <p:sp>
        <p:nvSpPr>
          <p:cNvPr id="7" name="TextBox 6">
            <a:extLst>
              <a:ext uri="{FF2B5EF4-FFF2-40B4-BE49-F238E27FC236}">
                <a16:creationId xmlns:a16="http://schemas.microsoft.com/office/drawing/2014/main" id="{197DE15E-CBD2-12EA-9E90-AF3D0530A51F}"/>
              </a:ext>
            </a:extLst>
          </p:cNvPr>
          <p:cNvSpPr txBox="1"/>
          <p:nvPr/>
        </p:nvSpPr>
        <p:spPr>
          <a:xfrm>
            <a:off x="7004053" y="933833"/>
            <a:ext cx="894797" cy="307777"/>
          </a:xfrm>
          <a:prstGeom prst="rect">
            <a:avLst/>
          </a:prstGeom>
          <a:noFill/>
        </p:spPr>
        <p:txBody>
          <a:bodyPr wrap="none" rtlCol="0">
            <a:spAutoFit/>
          </a:bodyPr>
          <a:lstStyle/>
          <a:p>
            <a:pPr algn="ctr"/>
            <a:r>
              <a:rPr lang="en-US" sz="1400" dirty="0">
                <a:solidFill>
                  <a:schemeClr val="bg1"/>
                </a:solidFill>
              </a:rPr>
              <a:t>REVEAL</a:t>
            </a:r>
          </a:p>
        </p:txBody>
      </p:sp>
      <p:sp>
        <p:nvSpPr>
          <p:cNvPr id="8" name="TextBox 7">
            <a:extLst>
              <a:ext uri="{FF2B5EF4-FFF2-40B4-BE49-F238E27FC236}">
                <a16:creationId xmlns:a16="http://schemas.microsoft.com/office/drawing/2014/main" id="{7E763B20-8421-4817-3EDE-A9DE4D137861}"/>
              </a:ext>
            </a:extLst>
          </p:cNvPr>
          <p:cNvSpPr txBox="1"/>
          <p:nvPr/>
        </p:nvSpPr>
        <p:spPr>
          <a:xfrm>
            <a:off x="7532971" y="1449403"/>
            <a:ext cx="1319454" cy="307777"/>
          </a:xfrm>
          <a:prstGeom prst="rect">
            <a:avLst/>
          </a:prstGeom>
          <a:noFill/>
        </p:spPr>
        <p:txBody>
          <a:bodyPr wrap="square" rtlCol="0">
            <a:spAutoFit/>
          </a:bodyPr>
          <a:lstStyle/>
          <a:p>
            <a:pPr algn="ctr"/>
            <a:r>
              <a:rPr lang="en-US" sz="1400" dirty="0"/>
              <a:t>REVEAL 2.0</a:t>
            </a:r>
          </a:p>
        </p:txBody>
      </p:sp>
      <p:sp>
        <p:nvSpPr>
          <p:cNvPr id="9" name="TextBox 8">
            <a:extLst>
              <a:ext uri="{FF2B5EF4-FFF2-40B4-BE49-F238E27FC236}">
                <a16:creationId xmlns:a16="http://schemas.microsoft.com/office/drawing/2014/main" id="{8507B8D8-1206-2F60-91B5-C98DA1666F60}"/>
              </a:ext>
            </a:extLst>
          </p:cNvPr>
          <p:cNvSpPr txBox="1"/>
          <p:nvPr/>
        </p:nvSpPr>
        <p:spPr>
          <a:xfrm>
            <a:off x="6801308" y="1970769"/>
            <a:ext cx="735078" cy="307777"/>
          </a:xfrm>
          <a:prstGeom prst="rect">
            <a:avLst/>
          </a:prstGeom>
          <a:noFill/>
        </p:spPr>
        <p:txBody>
          <a:bodyPr wrap="square" rtlCol="0">
            <a:spAutoFit/>
          </a:bodyPr>
          <a:lstStyle/>
          <a:p>
            <a:pPr algn="ctr"/>
            <a:r>
              <a:rPr lang="en-US" sz="1400" dirty="0"/>
              <a:t>FPHR</a:t>
            </a:r>
          </a:p>
        </p:txBody>
      </p:sp>
      <p:sp>
        <p:nvSpPr>
          <p:cNvPr id="10" name="TextBox 9">
            <a:extLst>
              <a:ext uri="{FF2B5EF4-FFF2-40B4-BE49-F238E27FC236}">
                <a16:creationId xmlns:a16="http://schemas.microsoft.com/office/drawing/2014/main" id="{D3EA8414-AF73-47AA-420E-063DA2B3EC7F}"/>
              </a:ext>
            </a:extLst>
          </p:cNvPr>
          <p:cNvSpPr txBox="1"/>
          <p:nvPr/>
        </p:nvSpPr>
        <p:spPr>
          <a:xfrm>
            <a:off x="8030423" y="2490574"/>
            <a:ext cx="1167898" cy="307777"/>
          </a:xfrm>
          <a:prstGeom prst="rect">
            <a:avLst/>
          </a:prstGeom>
          <a:noFill/>
        </p:spPr>
        <p:txBody>
          <a:bodyPr wrap="square" rtlCol="0">
            <a:spAutoFit/>
          </a:bodyPr>
          <a:lstStyle/>
          <a:p>
            <a:pPr algn="ctr"/>
            <a:r>
              <a:rPr lang="en-US" sz="1400" dirty="0"/>
              <a:t>COMPERA</a:t>
            </a:r>
          </a:p>
        </p:txBody>
      </p:sp>
      <p:sp>
        <p:nvSpPr>
          <p:cNvPr id="11" name="TextBox 10">
            <a:extLst>
              <a:ext uri="{FF2B5EF4-FFF2-40B4-BE49-F238E27FC236}">
                <a16:creationId xmlns:a16="http://schemas.microsoft.com/office/drawing/2014/main" id="{AA1A0DDD-FBB0-DE46-A68B-F5BD1386DB6F}"/>
              </a:ext>
            </a:extLst>
          </p:cNvPr>
          <p:cNvSpPr txBox="1"/>
          <p:nvPr/>
        </p:nvSpPr>
        <p:spPr>
          <a:xfrm>
            <a:off x="7903098" y="2998443"/>
            <a:ext cx="1167898" cy="307777"/>
          </a:xfrm>
          <a:prstGeom prst="rect">
            <a:avLst/>
          </a:prstGeom>
          <a:noFill/>
        </p:spPr>
        <p:txBody>
          <a:bodyPr wrap="square" rtlCol="0">
            <a:spAutoFit/>
          </a:bodyPr>
          <a:lstStyle/>
          <a:p>
            <a:pPr algn="ctr"/>
            <a:r>
              <a:rPr lang="en-US" sz="1400" dirty="0"/>
              <a:t>SPAHR</a:t>
            </a:r>
          </a:p>
        </p:txBody>
      </p:sp>
    </p:spTree>
    <p:extLst>
      <p:ext uri="{BB962C8B-B14F-4D97-AF65-F5344CB8AC3E}">
        <p14:creationId xmlns:p14="http://schemas.microsoft.com/office/powerpoint/2010/main" val="933674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5B78E06-EF69-7CDD-BEE4-3D8E8B0E715F}"/>
              </a:ext>
            </a:extLst>
          </p:cNvPr>
          <p:cNvPicPr>
            <a:picLocks noChangeAspect="1"/>
          </p:cNvPicPr>
          <p:nvPr/>
        </p:nvPicPr>
        <p:blipFill>
          <a:blip r:embed="rId2" cstate="email">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a:ext>
            </a:extLst>
          </a:blip>
          <a:stretch>
            <a:fillRect/>
          </a:stretch>
        </p:blipFill>
        <p:spPr>
          <a:xfrm>
            <a:off x="6096149" y="1447800"/>
            <a:ext cx="5375274" cy="5052758"/>
          </a:xfrm>
          <a:prstGeom prst="rect">
            <a:avLst/>
          </a:prstGeom>
        </p:spPr>
      </p:pic>
      <p:sp>
        <p:nvSpPr>
          <p:cNvPr id="2" name="Title 1">
            <a:extLst>
              <a:ext uri="{FF2B5EF4-FFF2-40B4-BE49-F238E27FC236}">
                <a16:creationId xmlns:a16="http://schemas.microsoft.com/office/drawing/2014/main" id="{D0D15E89-5998-F535-3AEC-D79C792C4D3D}"/>
              </a:ext>
            </a:extLst>
          </p:cNvPr>
          <p:cNvSpPr>
            <a:spLocks noGrp="1"/>
          </p:cNvSpPr>
          <p:nvPr>
            <p:ph type="title"/>
          </p:nvPr>
        </p:nvSpPr>
        <p:spPr/>
        <p:txBody>
          <a:bodyPr>
            <a:normAutofit/>
          </a:bodyPr>
          <a:lstStyle/>
          <a:p>
            <a:r>
              <a:rPr lang="en-US" dirty="0"/>
              <a:t>Impact of Risk Assessment During Baseline PAH Patient Evaluations on the Elements of Patient Care</a:t>
            </a:r>
          </a:p>
        </p:txBody>
      </p:sp>
      <p:sp>
        <p:nvSpPr>
          <p:cNvPr id="3" name="Content Placeholder 2">
            <a:extLst>
              <a:ext uri="{FF2B5EF4-FFF2-40B4-BE49-F238E27FC236}">
                <a16:creationId xmlns:a16="http://schemas.microsoft.com/office/drawing/2014/main" id="{3D1490F6-5675-EF0A-6F5B-968AB57B4B72}"/>
              </a:ext>
            </a:extLst>
          </p:cNvPr>
          <p:cNvSpPr>
            <a:spLocks noGrp="1"/>
          </p:cNvSpPr>
          <p:nvPr>
            <p:ph idx="1"/>
          </p:nvPr>
        </p:nvSpPr>
        <p:spPr>
          <a:xfrm>
            <a:off x="609600" y="1477906"/>
            <a:ext cx="4721817" cy="4722477"/>
          </a:xfrm>
        </p:spPr>
        <p:txBody>
          <a:bodyPr>
            <a:normAutofit/>
          </a:bodyPr>
          <a:lstStyle/>
          <a:p>
            <a:r>
              <a:rPr lang="en-US" sz="1800" dirty="0"/>
              <a:t>66 (97%) clinicians used these risk assessment tools for baseline assessment and 62 (91%) believed that it impacted their patient management</a:t>
            </a:r>
          </a:p>
          <a:p>
            <a:r>
              <a:rPr lang="en-US" sz="1800" dirty="0"/>
              <a:t>44 (65%) felt that it led to change in PAH treatment medications, 6 (9%) felt that it prompted additional testing or changed the frequency of follow up visits, 5 (7%) felt that it prompted goals of care/palliative care discussions and 2 (3%) suggested it triggered lung transplant referral</a:t>
            </a:r>
          </a:p>
          <a:p>
            <a:r>
              <a:rPr lang="en-US" sz="1800" dirty="0"/>
              <a:t>In contrast, 5 (7%) felt that using risk assessment tools did not affect their treatment decisions in a new patient evaluation</a:t>
            </a:r>
          </a:p>
        </p:txBody>
      </p:sp>
      <p:sp>
        <p:nvSpPr>
          <p:cNvPr id="7" name="Footer Placeholder 6">
            <a:extLst>
              <a:ext uri="{FF2B5EF4-FFF2-40B4-BE49-F238E27FC236}">
                <a16:creationId xmlns:a16="http://schemas.microsoft.com/office/drawing/2014/main" id="{AFF61A91-2F1A-79B1-1A40-6E88B327F17C}"/>
              </a:ext>
            </a:extLst>
          </p:cNvPr>
          <p:cNvSpPr>
            <a:spLocks noGrp="1"/>
          </p:cNvSpPr>
          <p:nvPr>
            <p:ph type="ftr" sz="quarter" idx="3"/>
          </p:nvPr>
        </p:nvSpPr>
        <p:spPr/>
        <p:txBody>
          <a:bodyPr/>
          <a:lstStyle/>
          <a:p>
            <a:r>
              <a:rPr lang="en-US" sz="1000" dirty="0"/>
              <a:t>Sahay S, et al. </a:t>
            </a:r>
            <a:r>
              <a:rPr lang="en-US" sz="1000" i="1" dirty="0"/>
              <a:t>Pulmonary Circulation. </a:t>
            </a:r>
            <a:r>
              <a:rPr lang="en-US" sz="1000" dirty="0"/>
              <a:t>2022;12:e12057. https://doi.org/10.1002/pul2.12057</a:t>
            </a:r>
          </a:p>
        </p:txBody>
      </p:sp>
    </p:spTree>
    <p:extLst>
      <p:ext uri="{BB962C8B-B14F-4D97-AF65-F5344CB8AC3E}">
        <p14:creationId xmlns:p14="http://schemas.microsoft.com/office/powerpoint/2010/main" val="2127368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8D2D1-B8DF-6857-8D06-4ED8E6F4BC69}"/>
              </a:ext>
            </a:extLst>
          </p:cNvPr>
          <p:cNvSpPr>
            <a:spLocks noGrp="1"/>
          </p:cNvSpPr>
          <p:nvPr>
            <p:ph type="title"/>
          </p:nvPr>
        </p:nvSpPr>
        <p:spPr/>
        <p:txBody>
          <a:bodyPr/>
          <a:lstStyle/>
          <a:p>
            <a:r>
              <a:rPr lang="en-US" dirty="0"/>
              <a:t>Use of RA Tools in Patient Follow-Up Evaluations</a:t>
            </a:r>
          </a:p>
        </p:txBody>
      </p:sp>
      <p:sp>
        <p:nvSpPr>
          <p:cNvPr id="3" name="Content Placeholder 2">
            <a:extLst>
              <a:ext uri="{FF2B5EF4-FFF2-40B4-BE49-F238E27FC236}">
                <a16:creationId xmlns:a16="http://schemas.microsoft.com/office/drawing/2014/main" id="{09CA7063-4AB1-D107-71DD-6E2AD4407AEE}"/>
              </a:ext>
            </a:extLst>
          </p:cNvPr>
          <p:cNvSpPr>
            <a:spLocks noGrp="1"/>
          </p:cNvSpPr>
          <p:nvPr>
            <p:ph idx="1"/>
          </p:nvPr>
        </p:nvSpPr>
        <p:spPr>
          <a:xfrm>
            <a:off x="323850" y="1373131"/>
            <a:ext cx="5486400" cy="4980044"/>
          </a:xfrm>
        </p:spPr>
        <p:txBody>
          <a:bodyPr>
            <a:normAutofit fontScale="92500" lnSpcReduction="10000"/>
          </a:bodyPr>
          <a:lstStyle/>
          <a:p>
            <a:pPr>
              <a:spcAft>
                <a:spcPts val="600"/>
              </a:spcAft>
            </a:pPr>
            <a:r>
              <a:rPr lang="en-US" sz="1800" dirty="0"/>
              <a:t>61 (54%) responded to questions regarding use of risk stratification tools during follow up visits</a:t>
            </a:r>
          </a:p>
          <a:p>
            <a:pPr>
              <a:spcAft>
                <a:spcPts val="600"/>
              </a:spcAft>
            </a:pPr>
            <a:r>
              <a:rPr lang="en-US" sz="1800" dirty="0"/>
              <a:t>57 (93%) responded favorably to using RA tools during follow up visits and felt it impacted their patient management</a:t>
            </a:r>
          </a:p>
          <a:p>
            <a:pPr>
              <a:spcAft>
                <a:spcPts val="600"/>
              </a:spcAft>
            </a:pPr>
            <a:r>
              <a:rPr lang="en-US" sz="1800" dirty="0"/>
              <a:t>31 (51%) used these tools on every follow up visit, 16 (26%) used them only after change in clinical status, 12 (20%) used them at a predetermined interval (6 months follow up) and 2 (3%) used it only after medication change</a:t>
            </a:r>
          </a:p>
          <a:p>
            <a:pPr>
              <a:spcAft>
                <a:spcPts val="600"/>
              </a:spcAft>
            </a:pPr>
            <a:r>
              <a:rPr lang="en-US" sz="1800" dirty="0"/>
              <a:t>A total of 41 (67%) documented each visit risk assessment score in patients’ medical records, while 20 (33%) did not document it in medical records</a:t>
            </a:r>
          </a:p>
          <a:p>
            <a:pPr>
              <a:spcAft>
                <a:spcPts val="600"/>
              </a:spcAft>
            </a:pPr>
            <a:r>
              <a:rPr lang="en-US" sz="1800" dirty="0"/>
              <a:t>40 (66%) felt that it led to changes in PAH medications, 6 (10%) felt that it changed frequency of follow up visits, 5 (8%) reported it prompted additional testing or transplant referral</a:t>
            </a:r>
          </a:p>
          <a:p>
            <a:pPr>
              <a:spcAft>
                <a:spcPts val="600"/>
              </a:spcAft>
            </a:pPr>
            <a:endParaRPr lang="en-US" sz="1800" dirty="0"/>
          </a:p>
          <a:p>
            <a:pPr>
              <a:spcAft>
                <a:spcPts val="600"/>
              </a:spcAft>
            </a:pPr>
            <a:endParaRPr lang="en-US" sz="1800" dirty="0"/>
          </a:p>
        </p:txBody>
      </p:sp>
      <p:pic>
        <p:nvPicPr>
          <p:cNvPr id="5" name="Picture 4">
            <a:extLst>
              <a:ext uri="{FF2B5EF4-FFF2-40B4-BE49-F238E27FC236}">
                <a16:creationId xmlns:a16="http://schemas.microsoft.com/office/drawing/2014/main" id="{C3DC3598-9B0C-D740-A8B6-7381DD5BBBA8}"/>
              </a:ext>
            </a:extLst>
          </p:cNvPr>
          <p:cNvPicPr>
            <a:picLocks noChangeAspect="1"/>
          </p:cNvPicPr>
          <p:nvPr/>
        </p:nvPicPr>
        <p:blipFill>
          <a:blip r:embed="rId2" cstate="email">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a:ext>
            </a:extLst>
          </a:blip>
          <a:stretch>
            <a:fillRect/>
          </a:stretch>
        </p:blipFill>
        <p:spPr>
          <a:xfrm>
            <a:off x="6127381" y="1483805"/>
            <a:ext cx="5340719" cy="5055881"/>
          </a:xfrm>
          <a:prstGeom prst="rect">
            <a:avLst/>
          </a:prstGeom>
        </p:spPr>
      </p:pic>
      <p:sp>
        <p:nvSpPr>
          <p:cNvPr id="6" name="Footer Placeholder 5">
            <a:extLst>
              <a:ext uri="{FF2B5EF4-FFF2-40B4-BE49-F238E27FC236}">
                <a16:creationId xmlns:a16="http://schemas.microsoft.com/office/drawing/2014/main" id="{15E4591D-B58D-3791-748D-0506E7DFB5B3}"/>
              </a:ext>
            </a:extLst>
          </p:cNvPr>
          <p:cNvSpPr>
            <a:spLocks noGrp="1"/>
          </p:cNvSpPr>
          <p:nvPr>
            <p:ph type="ftr" sz="quarter" idx="3"/>
          </p:nvPr>
        </p:nvSpPr>
        <p:spPr/>
        <p:txBody>
          <a:bodyPr/>
          <a:lstStyle/>
          <a:p>
            <a:r>
              <a:rPr lang="en-US" sz="1000" dirty="0"/>
              <a:t>Sahay S, et al. </a:t>
            </a:r>
            <a:r>
              <a:rPr lang="en-US" sz="1000" i="1" dirty="0"/>
              <a:t>Pulmonary Circulation. </a:t>
            </a:r>
            <a:r>
              <a:rPr lang="en-US" sz="1000" dirty="0"/>
              <a:t>2022;12:e12057. https://doi.org/10.1002/pul2.12057</a:t>
            </a:r>
          </a:p>
        </p:txBody>
      </p:sp>
    </p:spTree>
    <p:extLst>
      <p:ext uri="{BB962C8B-B14F-4D97-AF65-F5344CB8AC3E}">
        <p14:creationId xmlns:p14="http://schemas.microsoft.com/office/powerpoint/2010/main" val="409965585"/>
      </p:ext>
    </p:extLst>
  </p:cSld>
  <p:clrMapOvr>
    <a:masterClrMapping/>
  </p:clrMapOvr>
</p:sld>
</file>

<file path=ppt/theme/theme1.xml><?xml version="1.0" encoding="utf-8"?>
<a:theme xmlns:a="http://schemas.openxmlformats.org/drawingml/2006/main" name="Onc-2019">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1013</TotalTime>
  <Words>2249</Words>
  <Application>Microsoft Office PowerPoint</Application>
  <PresentationFormat>Widescreen</PresentationFormat>
  <Paragraphs>163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Avenir</vt:lpstr>
      <vt:lpstr>Calibri</vt:lpstr>
      <vt:lpstr>Onc-2019</vt:lpstr>
      <vt:lpstr>Utilization of Risk Assessment Tools in the Management of PAH: A PAH Provider Survey</vt:lpstr>
      <vt:lpstr>Background</vt:lpstr>
      <vt:lpstr>Methods</vt:lpstr>
      <vt:lpstr>Methods: The Questionnaire and Analysis</vt:lpstr>
      <vt:lpstr>Results: The Responders </vt:lpstr>
      <vt:lpstr>Utilization of Risk Assessment Tools: Baseline Evaluation (Select Data)</vt:lpstr>
      <vt:lpstr>What RA Tools Are Physicians Using?</vt:lpstr>
      <vt:lpstr>Impact of Risk Assessment During Baseline PAH Patient Evaluations on the Elements of Patient Care</vt:lpstr>
      <vt:lpstr>Use of RA Tools in Patient Follow-Up Evaluations</vt:lpstr>
      <vt:lpstr>Risk Assessment Tools and EMR </vt:lpstr>
      <vt:lpstr>Interventions That Clinicians Believe May Improve Utilization of RA Tools in PAH Patient Care</vt:lpstr>
      <vt:lpstr>Summary</vt:lpstr>
      <vt:lpstr>Conclusions</vt:lpstr>
      <vt:lpstr>Limitations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160</cp:revision>
  <dcterms:created xsi:type="dcterms:W3CDTF">2019-05-10T15:43:12Z</dcterms:created>
  <dcterms:modified xsi:type="dcterms:W3CDTF">2022-07-27T18:24:12Z</dcterms:modified>
</cp:coreProperties>
</file>