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7" r:id="rId2"/>
    <p:sldId id="256" r:id="rId3"/>
    <p:sldId id="268" r:id="rId4"/>
    <p:sldId id="258" r:id="rId5"/>
    <p:sldId id="259" r:id="rId6"/>
    <p:sldId id="260" r:id="rId7"/>
    <p:sldId id="265" r:id="rId8"/>
    <p:sldId id="266" r:id="rId9"/>
    <p:sldId id="267"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5" userDrawn="1">
          <p15:clr>
            <a:srgbClr val="A4A3A4"/>
          </p15:clr>
        </p15:guide>
        <p15:guide id="2" pos="5987" userDrawn="1">
          <p15:clr>
            <a:srgbClr val="A4A3A4"/>
          </p15:clr>
        </p15:guide>
        <p15:guide id="3" pos="204" userDrawn="1">
          <p15:clr>
            <a:srgbClr val="A4A3A4"/>
          </p15:clr>
        </p15:guide>
        <p15:guide id="4" orient="horz" pos="3308" userDrawn="1">
          <p15:clr>
            <a:srgbClr val="A4A3A4"/>
          </p15:clr>
        </p15:guide>
        <p15:guide id="5" orient="horz" pos="4284" userDrawn="1">
          <p15:clr>
            <a:srgbClr val="A4A3A4"/>
          </p15:clr>
        </p15:guide>
        <p15:guide id="6" pos="2863" userDrawn="1">
          <p15:clr>
            <a:srgbClr val="A4A3A4"/>
          </p15:clr>
        </p15:guide>
        <p15:guide id="7" pos="456" userDrawn="1">
          <p15:clr>
            <a:srgbClr val="A4A3A4"/>
          </p15:clr>
        </p15:guide>
        <p15:guide id="8" orient="horz" pos="4242" userDrawn="1">
          <p15:clr>
            <a:srgbClr val="A4A3A4"/>
          </p15:clr>
        </p15:guide>
        <p15:guide id="9" orient="horz" pos="4093" userDrawn="1">
          <p15:clr>
            <a:srgbClr val="A4A3A4"/>
          </p15:clr>
        </p15:guide>
        <p15:guide id="10" pos="2066" userDrawn="1">
          <p15:clr>
            <a:srgbClr val="A4A3A4"/>
          </p15:clr>
        </p15:guide>
        <p15:guide id="11" orient="horz" pos="792" userDrawn="1">
          <p15:clr>
            <a:srgbClr val="A4A3A4"/>
          </p15:clr>
        </p15:guide>
        <p15:guide id="12" orient="horz" pos="3696" userDrawn="1">
          <p15:clr>
            <a:srgbClr val="A4A3A4"/>
          </p15:clr>
        </p15:guide>
        <p15:guide id="13" pos="3840" userDrawn="1">
          <p15:clr>
            <a:srgbClr val="A4A3A4"/>
          </p15:clr>
        </p15:guide>
        <p15:guide id="14" orient="horz" pos="1224" userDrawn="1">
          <p15:clr>
            <a:srgbClr val="A4A3A4"/>
          </p15:clr>
        </p15:guide>
        <p15:guide id="15" pos="42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 id="{59890EE9-1DB9-155E-C1B3-EA38DA753DB4}" name="Rebecca Barraclough" initials="RB" userId="S::rbarraclough@totalcme.com::933ad7ce-65de-4644-861e-82025935ad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Barraclough" initials="RB" lastIdx="1" clrIdx="0">
    <p:extLst>
      <p:ext uri="{19B8F6BF-5375-455C-9EA6-DF929625EA0E}">
        <p15:presenceInfo xmlns:p15="http://schemas.microsoft.com/office/powerpoint/2012/main" userId="S-1-5-21-3120033620-3577159459-240954019-1244" providerId="AD"/>
      </p:ext>
    </p:extLst>
  </p:cmAuthor>
  <p:cmAuthor id="2" name="Rebecca Barraclough" initials="RB [2]" lastIdx="1" clrIdx="1">
    <p:extLst>
      <p:ext uri="{19B8F6BF-5375-455C-9EA6-DF929625EA0E}">
        <p15:presenceInfo xmlns:p15="http://schemas.microsoft.com/office/powerpoint/2012/main" userId="Rebecca Barraclo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0000"/>
    <a:srgbClr val="929292"/>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4" autoAdjust="0"/>
    <p:restoredTop sz="96744" autoAdjust="0"/>
  </p:normalViewPr>
  <p:slideViewPr>
    <p:cSldViewPr snapToGrid="0">
      <p:cViewPr varScale="1">
        <p:scale>
          <a:sx n="95" d="100"/>
          <a:sy n="95" d="100"/>
        </p:scale>
        <p:origin x="84" y="726"/>
      </p:cViewPr>
      <p:guideLst>
        <p:guide orient="horz" pos="1475"/>
        <p:guide pos="5987"/>
        <p:guide pos="204"/>
        <p:guide orient="horz" pos="3308"/>
        <p:guide orient="horz" pos="4284"/>
        <p:guide pos="2863"/>
        <p:guide pos="456"/>
        <p:guide orient="horz" pos="4242"/>
        <p:guide orient="horz" pos="4093"/>
        <p:guide pos="2066"/>
        <p:guide orient="horz" pos="792"/>
        <p:guide orient="horz" pos="3696"/>
        <p:guide pos="3840"/>
        <p:guide orient="horz" pos="1224"/>
        <p:guide pos="428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Knapp" userId="eaddf937-eef7-4e44-b8b8-eb6c9bae9fe4" providerId="ADAL" clId="{16325B9E-AF24-4DA6-BE38-4CB72C8F3785}"/>
    <pc:docChg chg="">
      <pc:chgData name="Jeffrey Knapp" userId="eaddf937-eef7-4e44-b8b8-eb6c9bae9fe4" providerId="ADAL" clId="{16325B9E-AF24-4DA6-BE38-4CB72C8F3785}" dt="2022-06-14T15:50:46.685" v="0" actId="2056"/>
      <pc:docMkLst>
        <pc:docMk/>
      </pc:docMkLst>
      <pc:sldChg chg="delCm">
        <pc:chgData name="Jeffrey Knapp" userId="eaddf937-eef7-4e44-b8b8-eb6c9bae9fe4" providerId="ADAL" clId="{16325B9E-AF24-4DA6-BE38-4CB72C8F3785}" dt="2022-06-14T15:50:46.685" v="0" actId="2056"/>
        <pc:sldMkLst>
          <pc:docMk/>
          <pc:sldMk cId="3662879083" sldId="257"/>
        </pc:sldMkLst>
      </pc:sldChg>
      <pc:sldChg chg="delCm">
        <pc:chgData name="Jeffrey Knapp" userId="eaddf937-eef7-4e44-b8b8-eb6c9bae9fe4" providerId="ADAL" clId="{16325B9E-AF24-4DA6-BE38-4CB72C8F3785}" dt="2022-06-14T15:50:46.685" v="0" actId="2056"/>
        <pc:sldMkLst>
          <pc:docMk/>
          <pc:sldMk cId="4219362577" sldId="260"/>
        </pc:sldMkLst>
      </pc:sldChg>
      <pc:sldChg chg="delCm">
        <pc:chgData name="Jeffrey Knapp" userId="eaddf937-eef7-4e44-b8b8-eb6c9bae9fe4" providerId="ADAL" clId="{16325B9E-AF24-4DA6-BE38-4CB72C8F3785}" dt="2022-06-14T15:50:46.685" v="0" actId="2056"/>
        <pc:sldMkLst>
          <pc:docMk/>
          <pc:sldMk cId="2032123142" sldId="265"/>
        </pc:sldMkLst>
      </pc:sldChg>
      <pc:sldChg chg="delCm">
        <pc:chgData name="Jeffrey Knapp" userId="eaddf937-eef7-4e44-b8b8-eb6c9bae9fe4" providerId="ADAL" clId="{16325B9E-AF24-4DA6-BE38-4CB72C8F3785}" dt="2022-06-14T15:50:46.685" v="0" actId="2056"/>
        <pc:sldMkLst>
          <pc:docMk/>
          <pc:sldMk cId="2104536020" sldId="266"/>
        </pc:sldMkLst>
      </pc:sldChg>
      <pc:sldChg chg="delCm">
        <pc:chgData name="Jeffrey Knapp" userId="eaddf937-eef7-4e44-b8b8-eb6c9bae9fe4" providerId="ADAL" clId="{16325B9E-AF24-4DA6-BE38-4CB72C8F3785}" dt="2022-06-14T15:50:46.685" v="0" actId="2056"/>
        <pc:sldMkLst>
          <pc:docMk/>
          <pc:sldMk cId="1368792415" sldId="267"/>
        </pc:sldMkLst>
      </pc:sldChg>
      <pc:sldChg chg="delCm">
        <pc:chgData name="Jeffrey Knapp" userId="eaddf937-eef7-4e44-b8b8-eb6c9bae9fe4" providerId="ADAL" clId="{16325B9E-AF24-4DA6-BE38-4CB72C8F3785}" dt="2022-06-14T15:50:46.685" v="0" actId="2056"/>
        <pc:sldMkLst>
          <pc:docMk/>
          <pc:sldMk cId="3033131472"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6/14/2022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DF2A2-108B-49D2-BB3D-6C03A61A1BC1}"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C267D-7FF5-43FA-B919-BB0BD9568465}" type="slidenum">
              <a:rPr lang="en-US" smtClean="0"/>
              <a:t>‹#›</a:t>
            </a:fld>
            <a:endParaRPr lang="en-US"/>
          </a:p>
        </p:txBody>
      </p:sp>
    </p:spTree>
    <p:extLst>
      <p:ext uri="{BB962C8B-B14F-4D97-AF65-F5344CB8AC3E}">
        <p14:creationId xmlns:p14="http://schemas.microsoft.com/office/powerpoint/2010/main" val="130210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4374"/>
            <a:ext cx="10972800" cy="3746500"/>
          </a:xfrm>
          <a:prstGeom prst="rect">
            <a:avLst/>
          </a:prstGeom>
        </p:spPr>
        <p:txBody>
          <a:bodyPr/>
          <a:lstStyle>
            <a:lvl1pPr marL="342891" indent="-342891">
              <a:buFont typeface="Arial" panose="020B0604020202020204" pitchFamily="34" charset="0"/>
              <a:buChar cha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344615" y="6310056"/>
            <a:ext cx="4618893" cy="365125"/>
          </a:xfrm>
          <a:prstGeom prst="rect">
            <a:avLst/>
          </a:prstGeom>
        </p:spPr>
        <p:txBody>
          <a:bodyPr/>
          <a:lstStyle>
            <a:lvl1pPr algn="ctr">
              <a:defRPr>
                <a:solidFill>
                  <a:schemeClr val="bg1"/>
                </a:solidFill>
                <a:latin typeface="Avenir" panose="02000503020000020003" pitchFamily="2" charset="0"/>
              </a:defRPr>
            </a:lvl1pPr>
          </a:lstStyle>
          <a:p>
            <a:pPr defTabSz="457178"/>
            <a:endParaRPr lang="en-US" dirty="0"/>
          </a:p>
        </p:txBody>
      </p:sp>
      <p:sp>
        <p:nvSpPr>
          <p:cNvPr id="6" name="Slide Number Placeholder 5"/>
          <p:cNvSpPr>
            <a:spLocks noGrp="1"/>
          </p:cNvSpPr>
          <p:nvPr>
            <p:ph type="sldNum" sz="quarter" idx="12"/>
          </p:nvPr>
        </p:nvSpPr>
        <p:spPr>
          <a:xfrm>
            <a:off x="10849337" y="347913"/>
            <a:ext cx="1095736" cy="455513"/>
          </a:xfrm>
          <a:prstGeom prst="rect">
            <a:avLst/>
          </a:prstGeom>
        </p:spPr>
        <p:txBody>
          <a:bodyPr/>
          <a:lstStyle>
            <a:lvl1pPr algn="r">
              <a:defRPr sz="2000">
                <a:solidFill>
                  <a:schemeClr val="bg1"/>
                </a:solidFill>
                <a:latin typeface="Avenir" panose="02000503020000020003" pitchFamily="2" charset="0"/>
              </a:defRPr>
            </a:lvl1pPr>
          </a:lstStyle>
          <a:p>
            <a:pPr defTabSz="457178"/>
            <a:fld id="{53C088C4-67FF-804C-B04E-8A504E18F696}" type="slidenum">
              <a:rPr lang="en-US" smtClean="0"/>
              <a:pPr defTabSz="457178"/>
              <a:t>‹#›</a:t>
            </a:fld>
            <a:endParaRPr lang="en-US"/>
          </a:p>
        </p:txBody>
      </p:sp>
      <p:sp>
        <p:nvSpPr>
          <p:cNvPr id="7" name="Text Placeholder 7">
            <a:extLst>
              <a:ext uri="{FF2B5EF4-FFF2-40B4-BE49-F238E27FC236}">
                <a16:creationId xmlns:a16="http://schemas.microsoft.com/office/drawing/2014/main" id="{F81FC349-7E6F-427F-B89F-00C4564BDC87}"/>
              </a:ext>
            </a:extLst>
          </p:cNvPr>
          <p:cNvSpPr>
            <a:spLocks noGrp="1"/>
          </p:cNvSpPr>
          <p:nvPr>
            <p:ph type="body" sz="quarter" idx="13" hasCustomPrompt="1"/>
          </p:nvPr>
        </p:nvSpPr>
        <p:spPr>
          <a:xfrm>
            <a:off x="609603" y="347913"/>
            <a:ext cx="9105900" cy="453665"/>
          </a:xfrm>
          <a:prstGeom prst="rect">
            <a:avLst/>
          </a:prstGeom>
        </p:spPr>
        <p:txBody>
          <a:bodyPr vert="horz"/>
          <a:lstStyle>
            <a:lvl1pPr marL="0" indent="0">
              <a:buNone/>
              <a:defRPr sz="2800" b="1" i="0">
                <a:solidFill>
                  <a:srgbClr val="FFFFFF"/>
                </a:solidFill>
                <a:latin typeface="+mj-lt"/>
                <a:cs typeface="Avenir" panose="02000503020000020003" pitchFamily="2" charset="0"/>
              </a:defRPr>
            </a:lvl1pPr>
          </a:lstStyle>
          <a:p>
            <a:pPr lvl="0"/>
            <a:r>
              <a:rPr lang="en-US" sz="2000">
                <a:solidFill>
                  <a:schemeClr val="bg1"/>
                </a:solidFill>
              </a:rPr>
              <a:t>Presentation Title:</a:t>
            </a:r>
            <a:br>
              <a:rPr lang="en-US" sz="2000">
                <a:solidFill>
                  <a:schemeClr val="bg1"/>
                </a:solidFill>
              </a:rPr>
            </a:br>
            <a:endParaRPr lang="en-US"/>
          </a:p>
        </p:txBody>
      </p:sp>
    </p:spTree>
    <p:extLst>
      <p:ext uri="{BB962C8B-B14F-4D97-AF65-F5344CB8AC3E}">
        <p14:creationId xmlns:p14="http://schemas.microsoft.com/office/powerpoint/2010/main" val="203960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648562"/>
            <a:ext cx="4011084" cy="616795"/>
          </a:xfrm>
          <a:prstGeom prst="rect">
            <a:avLst/>
          </a:prstGeom>
        </p:spPr>
        <p:txBody>
          <a:bodyPr anchor="b"/>
          <a:lstStyle>
            <a:lvl1pPr algn="l">
              <a:defRPr sz="2400" b="1">
                <a:latin typeface="+mj-lt"/>
              </a:defRPr>
            </a:lvl1pPr>
          </a:lstStyle>
          <a:p>
            <a:r>
              <a:rPr lang="en-US"/>
              <a:t>Click to edit Master title style</a:t>
            </a:r>
          </a:p>
        </p:txBody>
      </p:sp>
      <p:sp>
        <p:nvSpPr>
          <p:cNvPr id="3" name="Content Placeholder 2"/>
          <p:cNvSpPr>
            <a:spLocks noGrp="1"/>
          </p:cNvSpPr>
          <p:nvPr>
            <p:ph idx="1"/>
          </p:nvPr>
        </p:nvSpPr>
        <p:spPr>
          <a:xfrm>
            <a:off x="4766733" y="1648561"/>
            <a:ext cx="6815667" cy="38608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2265359"/>
            <a:ext cx="4011084" cy="3205904"/>
          </a:xfrm>
          <a:prstGeom prst="rect">
            <a:avLst/>
          </a:prstGeom>
        </p:spPr>
        <p:txBody>
          <a:bodyPr/>
          <a:lstStyle>
            <a:lvl1pPr marL="0" indent="0">
              <a:buNone/>
              <a:defRPr sz="1800">
                <a:latin typeface="+mj-lt"/>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0" name="Text Placeholder 7">
            <a:extLst>
              <a:ext uri="{FF2B5EF4-FFF2-40B4-BE49-F238E27FC236}">
                <a16:creationId xmlns:a16="http://schemas.microsoft.com/office/drawing/2014/main" id="{37C6D94C-0B87-4E4D-911F-1358B61B6019}"/>
              </a:ext>
            </a:extLst>
          </p:cNvPr>
          <p:cNvSpPr>
            <a:spLocks noGrp="1"/>
          </p:cNvSpPr>
          <p:nvPr>
            <p:ph type="body" sz="quarter" idx="13" hasCustomPrompt="1"/>
          </p:nvPr>
        </p:nvSpPr>
        <p:spPr>
          <a:xfrm>
            <a:off x="609603" y="347913"/>
            <a:ext cx="9105900" cy="453665"/>
          </a:xfrm>
          <a:prstGeom prst="rect">
            <a:avLst/>
          </a:prstGeom>
        </p:spPr>
        <p:txBody>
          <a:bodyPr vert="horz"/>
          <a:lstStyle>
            <a:lvl1pPr marL="0" indent="0">
              <a:buNone/>
              <a:defRPr sz="2800" b="1" i="0">
                <a:solidFill>
                  <a:srgbClr val="FFFFFF"/>
                </a:solidFill>
                <a:latin typeface="+mj-lt"/>
                <a:cs typeface="Avenir" panose="02000503020000020003" pitchFamily="2" charset="0"/>
              </a:defRPr>
            </a:lvl1pPr>
          </a:lstStyle>
          <a:p>
            <a:pPr lvl="0"/>
            <a:r>
              <a:rPr lang="en-US" sz="2000">
                <a:solidFill>
                  <a:schemeClr val="bg1"/>
                </a:solidFill>
              </a:rPr>
              <a:t>Presentation Title:</a:t>
            </a:r>
            <a:br>
              <a:rPr lang="en-US" sz="2000">
                <a:solidFill>
                  <a:schemeClr val="bg1"/>
                </a:solidFill>
              </a:rPr>
            </a:br>
            <a:endParaRPr lang="en-US"/>
          </a:p>
        </p:txBody>
      </p:sp>
      <p:sp>
        <p:nvSpPr>
          <p:cNvPr id="11" name="Footer Placeholder 4">
            <a:extLst>
              <a:ext uri="{FF2B5EF4-FFF2-40B4-BE49-F238E27FC236}">
                <a16:creationId xmlns:a16="http://schemas.microsoft.com/office/drawing/2014/main" id="{9799A094-B04A-4D49-BC3B-2C650BF0039E}"/>
              </a:ext>
            </a:extLst>
          </p:cNvPr>
          <p:cNvSpPr>
            <a:spLocks noGrp="1"/>
          </p:cNvSpPr>
          <p:nvPr>
            <p:ph type="ftr" sz="quarter" idx="11"/>
          </p:nvPr>
        </p:nvSpPr>
        <p:spPr>
          <a:xfrm>
            <a:off x="2297724" y="6310056"/>
            <a:ext cx="4618892" cy="365125"/>
          </a:xfrm>
          <a:prstGeom prst="rect">
            <a:avLst/>
          </a:prstGeom>
        </p:spPr>
        <p:txBody>
          <a:bodyPr/>
          <a:lstStyle>
            <a:lvl1pPr algn="ctr">
              <a:defRPr>
                <a:solidFill>
                  <a:schemeClr val="bg1"/>
                </a:solidFill>
                <a:latin typeface="Avenir" panose="02000503020000020003" pitchFamily="2" charset="0"/>
              </a:defRPr>
            </a:lvl1pPr>
          </a:lstStyle>
          <a:p>
            <a:pPr defTabSz="457178"/>
            <a:endParaRPr lang="en-US"/>
          </a:p>
        </p:txBody>
      </p:sp>
      <p:sp>
        <p:nvSpPr>
          <p:cNvPr id="12" name="Slide Number Placeholder 5">
            <a:extLst>
              <a:ext uri="{FF2B5EF4-FFF2-40B4-BE49-F238E27FC236}">
                <a16:creationId xmlns:a16="http://schemas.microsoft.com/office/drawing/2014/main" id="{124FA892-20D0-E04B-9090-C6F833606FAE}"/>
              </a:ext>
            </a:extLst>
          </p:cNvPr>
          <p:cNvSpPr>
            <a:spLocks noGrp="1"/>
          </p:cNvSpPr>
          <p:nvPr>
            <p:ph type="sldNum" sz="quarter" idx="12"/>
          </p:nvPr>
        </p:nvSpPr>
        <p:spPr>
          <a:xfrm>
            <a:off x="10849337" y="347913"/>
            <a:ext cx="1095736" cy="455513"/>
          </a:xfrm>
          <a:prstGeom prst="rect">
            <a:avLst/>
          </a:prstGeom>
        </p:spPr>
        <p:txBody>
          <a:bodyPr/>
          <a:lstStyle>
            <a:lvl1pPr algn="r">
              <a:defRPr sz="2000">
                <a:solidFill>
                  <a:schemeClr val="bg1"/>
                </a:solidFill>
                <a:latin typeface="Avenir" panose="02000503020000020003" pitchFamily="2" charset="0"/>
              </a:defRPr>
            </a:lvl1pPr>
          </a:lstStyle>
          <a:p>
            <a:pPr defTabSz="457178"/>
            <a:fld id="{53C088C4-67FF-804C-B04E-8A504E18F696}" type="slidenum">
              <a:rPr lang="en-US" smtClean="0"/>
              <a:pPr defTabSz="457178"/>
              <a:t>‹#›</a:t>
            </a:fld>
            <a:endParaRPr lang="en-US"/>
          </a:p>
        </p:txBody>
      </p:sp>
    </p:spTree>
    <p:extLst>
      <p:ext uri="{BB962C8B-B14F-4D97-AF65-F5344CB8AC3E}">
        <p14:creationId xmlns:p14="http://schemas.microsoft.com/office/powerpoint/2010/main" val="296070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a:extLst>
              <a:ext uri="{FF2B5EF4-FFF2-40B4-BE49-F238E27FC236}">
                <a16:creationId xmlns:a16="http://schemas.microsoft.com/office/drawing/2014/main" id="{1F40F3FD-1E30-409E-8F1D-F3AA1CCAF2BD}"/>
              </a:ext>
            </a:extLst>
          </p:cNvPr>
          <p:cNvSpPr txBox="1">
            <a:spLocks noChangeArrowheads="1"/>
          </p:cNvSpPr>
          <p:nvPr/>
        </p:nvSpPr>
        <p:spPr bwMode="auto">
          <a:xfrm>
            <a:off x="656398" y="3462965"/>
            <a:ext cx="10547155" cy="1134914"/>
          </a:xfrm>
          <a:prstGeom prst="rect">
            <a:avLst/>
          </a:prstGeom>
          <a:noFill/>
          <a:ln w="9525">
            <a:noFill/>
            <a:miter lim="800000"/>
            <a:headEnd/>
            <a:tailEnd/>
          </a:ln>
        </p:spPr>
        <p:txBody>
          <a:bodyPr wrap="square" lIns="57137" tIns="28569" rIns="57137" bIns="28569" anchor="b">
            <a:spAutoFit/>
          </a:bodyPr>
          <a:lstStyle/>
          <a:p>
            <a:pPr eaLnBrk="0" hangingPunct="0"/>
            <a:r>
              <a:rPr lang="en-US" sz="1400" b="1" dirty="0">
                <a:cs typeface="Calibri" panose="020F0502020204030204" pitchFamily="34" charset="0"/>
              </a:rPr>
              <a:t>Waxman A</a:t>
            </a:r>
            <a:r>
              <a:rPr lang="en-US" sz="1400" b="1" baseline="30000" dirty="0">
                <a:cs typeface="Calibri" panose="020F0502020204030204" pitchFamily="34" charset="0"/>
              </a:rPr>
              <a:t>1</a:t>
            </a:r>
            <a:r>
              <a:rPr lang="en-US" sz="1400" b="1" dirty="0">
                <a:cs typeface="Calibri" panose="020F0502020204030204" pitchFamily="34" charset="0"/>
              </a:rPr>
              <a:t>; Restrepo R</a:t>
            </a:r>
            <a:r>
              <a:rPr lang="en-US" sz="1400" b="1" baseline="30000" dirty="0">
                <a:cs typeface="Calibri" panose="020F0502020204030204" pitchFamily="34" charset="0"/>
              </a:rPr>
              <a:t>2</a:t>
            </a:r>
            <a:r>
              <a:rPr lang="en-US" sz="1400" b="1" dirty="0">
                <a:cs typeface="Calibri" panose="020F0502020204030204" pitchFamily="34" charset="0"/>
              </a:rPr>
              <a:t>; </a:t>
            </a:r>
            <a:r>
              <a:rPr lang="en-US" sz="1400" b="1" dirty="0" err="1">
                <a:cs typeface="Calibri" panose="020F0502020204030204" pitchFamily="34" charset="0"/>
              </a:rPr>
              <a:t>Thenappan</a:t>
            </a:r>
            <a:r>
              <a:rPr lang="en-US" sz="1400" b="1" dirty="0">
                <a:cs typeface="Calibri" panose="020F0502020204030204" pitchFamily="34" charset="0"/>
              </a:rPr>
              <a:t> T</a:t>
            </a:r>
            <a:r>
              <a:rPr lang="en-US" sz="1400" b="1" baseline="30000" dirty="0">
                <a:cs typeface="Calibri" panose="020F0502020204030204" pitchFamily="34" charset="0"/>
              </a:rPr>
              <a:t>3</a:t>
            </a:r>
            <a:r>
              <a:rPr lang="en-US" sz="1400" b="1" dirty="0">
                <a:cs typeface="Calibri" panose="020F0502020204030204" pitchFamily="34" charset="0"/>
              </a:rPr>
              <a:t>; Engel P</a:t>
            </a:r>
            <a:r>
              <a:rPr lang="en-US" sz="1400" b="1" baseline="30000" dirty="0">
                <a:cs typeface="Calibri" panose="020F0502020204030204" pitchFamily="34" charset="0"/>
              </a:rPr>
              <a:t>4</a:t>
            </a:r>
            <a:r>
              <a:rPr lang="en-US" sz="1400" b="1" dirty="0">
                <a:cs typeface="Calibri" panose="020F0502020204030204" pitchFamily="34" charset="0"/>
              </a:rPr>
              <a:t>; </a:t>
            </a:r>
            <a:r>
              <a:rPr lang="en-US" sz="1400" b="1" dirty="0" err="1">
                <a:cs typeface="Calibri" panose="020F0502020204030204" pitchFamily="34" charset="0"/>
              </a:rPr>
              <a:t>Bajwa</a:t>
            </a:r>
            <a:r>
              <a:rPr lang="en-US" sz="1400" b="1" dirty="0">
                <a:cs typeface="Calibri" panose="020F0502020204030204" pitchFamily="34" charset="0"/>
              </a:rPr>
              <a:t> A</a:t>
            </a:r>
            <a:r>
              <a:rPr lang="en-US" sz="1400" b="1" baseline="30000" dirty="0">
                <a:cs typeface="Calibri" panose="020F0502020204030204" pitchFamily="34" charset="0"/>
              </a:rPr>
              <a:t>5</a:t>
            </a:r>
            <a:r>
              <a:rPr lang="en-US" sz="1400" b="1" dirty="0">
                <a:cs typeface="Calibri" panose="020F0502020204030204" pitchFamily="34" charset="0"/>
              </a:rPr>
              <a:t>; Ravichandran A</a:t>
            </a:r>
            <a:r>
              <a:rPr lang="en-US" sz="1400" b="1" baseline="30000" dirty="0">
                <a:cs typeface="Calibri" panose="020F0502020204030204" pitchFamily="34" charset="0"/>
              </a:rPr>
              <a:t>6</a:t>
            </a:r>
            <a:r>
              <a:rPr lang="en-US" sz="1400" b="1" dirty="0">
                <a:cs typeface="Calibri" panose="020F0502020204030204" pitchFamily="34" charset="0"/>
              </a:rPr>
              <a:t>; Feldman J</a:t>
            </a:r>
            <a:r>
              <a:rPr lang="en-US" sz="1400" b="1" baseline="30000" dirty="0">
                <a:cs typeface="Calibri" panose="020F0502020204030204" pitchFamily="34" charset="0"/>
              </a:rPr>
              <a:t>7</a:t>
            </a:r>
            <a:r>
              <a:rPr lang="en-US" sz="1400" b="1" dirty="0">
                <a:cs typeface="Calibri" panose="020F0502020204030204" pitchFamily="34" charset="0"/>
              </a:rPr>
              <a:t>; Case A</a:t>
            </a:r>
            <a:r>
              <a:rPr lang="en-US" sz="1400" b="1" baseline="30000" dirty="0">
                <a:cs typeface="Calibri" panose="020F0502020204030204" pitchFamily="34" charset="0"/>
              </a:rPr>
              <a:t>8</a:t>
            </a:r>
            <a:r>
              <a:rPr lang="en-US" sz="1400" b="1" dirty="0">
                <a:cs typeface="Calibri" panose="020F0502020204030204" pitchFamily="34" charset="0"/>
              </a:rPr>
              <a:t>; </a:t>
            </a:r>
            <a:r>
              <a:rPr lang="en-US" sz="1400" b="1" dirty="0" err="1">
                <a:cs typeface="Calibri" panose="020F0502020204030204" pitchFamily="34" charset="0"/>
              </a:rPr>
              <a:t>Tapson</a:t>
            </a:r>
            <a:r>
              <a:rPr lang="en-US" sz="1400" b="1" dirty="0">
                <a:cs typeface="Calibri" panose="020F0502020204030204" pitchFamily="34" charset="0"/>
              </a:rPr>
              <a:t> VF</a:t>
            </a:r>
            <a:r>
              <a:rPr lang="en-US" sz="1400" b="1" baseline="30000" dirty="0">
                <a:cs typeface="Calibri" panose="020F0502020204030204" pitchFamily="34" charset="0"/>
              </a:rPr>
              <a:t>9</a:t>
            </a:r>
            <a:r>
              <a:rPr lang="en-US" sz="1400" b="1" dirty="0">
                <a:cs typeface="Calibri" panose="020F0502020204030204" pitchFamily="34" charset="0"/>
              </a:rPr>
              <a:t>; Smith P</a:t>
            </a:r>
            <a:r>
              <a:rPr lang="en-US" sz="1400" b="1" baseline="30000" dirty="0">
                <a:cs typeface="Calibri" panose="020F0502020204030204" pitchFamily="34" charset="0"/>
              </a:rPr>
              <a:t>10</a:t>
            </a:r>
            <a:r>
              <a:rPr lang="en-US" sz="1400" b="1" dirty="0">
                <a:cs typeface="Calibri" panose="020F0502020204030204" pitchFamily="34" charset="0"/>
              </a:rPr>
              <a:t>; Deng C</a:t>
            </a:r>
            <a:r>
              <a:rPr lang="en-US" sz="1400" b="1" baseline="30000" dirty="0">
                <a:cs typeface="Calibri" panose="020F0502020204030204" pitchFamily="34" charset="0"/>
              </a:rPr>
              <a:t>10</a:t>
            </a:r>
            <a:r>
              <a:rPr lang="en-US" sz="1400" b="1" dirty="0">
                <a:cs typeface="Calibri" panose="020F0502020204030204" pitchFamily="34" charset="0"/>
              </a:rPr>
              <a:t>; Shen E</a:t>
            </a:r>
            <a:r>
              <a:rPr lang="en-US" sz="1400" b="1" baseline="30000" dirty="0">
                <a:cs typeface="Calibri" panose="020F0502020204030204" pitchFamily="34" charset="0"/>
              </a:rPr>
              <a:t>10</a:t>
            </a:r>
            <a:r>
              <a:rPr lang="en-US" sz="1400" b="1" dirty="0">
                <a:cs typeface="Calibri" panose="020F0502020204030204" pitchFamily="34" charset="0"/>
              </a:rPr>
              <a:t>; Nathan SD</a:t>
            </a:r>
            <a:r>
              <a:rPr lang="en-US" sz="1400" b="1" baseline="30000" dirty="0">
                <a:cs typeface="Calibri" panose="020F0502020204030204" pitchFamily="34" charset="0"/>
              </a:rPr>
              <a:t>11</a:t>
            </a:r>
          </a:p>
          <a:p>
            <a:pPr eaLnBrk="0" hangingPunct="0"/>
            <a:r>
              <a:rPr lang="en-US" sz="1400" baseline="30000" dirty="0">
                <a:cs typeface="Calibri" panose="020F0502020204030204" pitchFamily="34" charset="0"/>
              </a:rPr>
              <a:t>1</a:t>
            </a:r>
            <a:r>
              <a:rPr lang="en-US" sz="1400" dirty="0">
                <a:cs typeface="Calibri" panose="020F0502020204030204" pitchFamily="34" charset="0"/>
              </a:rPr>
              <a:t>Brigham and Women’s Hospital; </a:t>
            </a:r>
            <a:r>
              <a:rPr lang="en-US" sz="1400" baseline="30000" dirty="0">
                <a:cs typeface="Calibri" panose="020F0502020204030204" pitchFamily="34" charset="0"/>
              </a:rPr>
              <a:t>2</a:t>
            </a:r>
            <a:r>
              <a:rPr lang="en-US" sz="1400" dirty="0">
                <a:cs typeface="Calibri" panose="020F0502020204030204" pitchFamily="34" charset="0"/>
              </a:rPr>
              <a:t>University of South Florida; </a:t>
            </a:r>
            <a:r>
              <a:rPr lang="en-US" sz="1400" baseline="30000" dirty="0">
                <a:cs typeface="Calibri" panose="020F0502020204030204" pitchFamily="34" charset="0"/>
              </a:rPr>
              <a:t>3</a:t>
            </a:r>
            <a:r>
              <a:rPr lang="en-US" sz="1400" dirty="0">
                <a:cs typeface="Calibri" panose="020F0502020204030204" pitchFamily="34" charset="0"/>
              </a:rPr>
              <a:t>University of Minnesota; </a:t>
            </a:r>
            <a:r>
              <a:rPr lang="en-US" sz="1400" baseline="30000" dirty="0">
                <a:cs typeface="Calibri" panose="020F0502020204030204" pitchFamily="34" charset="0"/>
              </a:rPr>
              <a:t>4</a:t>
            </a:r>
            <a:r>
              <a:rPr lang="en-US" sz="1400" dirty="0">
                <a:cs typeface="Calibri" panose="020F0502020204030204" pitchFamily="34" charset="0"/>
              </a:rPr>
              <a:t>The Christ Hospital Health Network; </a:t>
            </a:r>
            <a:r>
              <a:rPr lang="en-US" sz="1400" baseline="30000" dirty="0">
                <a:cs typeface="Calibri" panose="020F0502020204030204" pitchFamily="34" charset="0"/>
              </a:rPr>
              <a:t>5</a:t>
            </a:r>
            <a:r>
              <a:rPr lang="en-US" sz="1400" dirty="0">
                <a:cs typeface="Calibri" panose="020F0502020204030204" pitchFamily="34" charset="0"/>
              </a:rPr>
              <a:t>Ascension Medical Group; </a:t>
            </a:r>
            <a:r>
              <a:rPr lang="en-US" sz="1400" baseline="30000" dirty="0">
                <a:cs typeface="Calibri" panose="020F0502020204030204" pitchFamily="34" charset="0"/>
              </a:rPr>
              <a:t>6</a:t>
            </a:r>
            <a:r>
              <a:rPr lang="en-US" sz="1400" dirty="0">
                <a:cs typeface="Calibri" panose="020F0502020204030204" pitchFamily="34" charset="0"/>
              </a:rPr>
              <a:t>Ascension Medical Group; </a:t>
            </a:r>
            <a:r>
              <a:rPr lang="en-US" sz="1400" baseline="30000" dirty="0">
                <a:cs typeface="Calibri" panose="020F0502020204030204" pitchFamily="34" charset="0"/>
              </a:rPr>
              <a:t>7</a:t>
            </a:r>
            <a:r>
              <a:rPr lang="en-US" sz="1400" dirty="0">
                <a:cs typeface="Calibri" panose="020F0502020204030204" pitchFamily="34" charset="0"/>
              </a:rPr>
              <a:t>Arizona Pulmonary Specialists; </a:t>
            </a:r>
            <a:r>
              <a:rPr lang="en-US" sz="1400" baseline="30000" dirty="0">
                <a:cs typeface="Calibri" panose="020F0502020204030204" pitchFamily="34" charset="0"/>
              </a:rPr>
              <a:t>8</a:t>
            </a:r>
            <a:r>
              <a:rPr lang="en-US" sz="1400" dirty="0">
                <a:cs typeface="Calibri" panose="020F0502020204030204" pitchFamily="34" charset="0"/>
              </a:rPr>
              <a:t>Piedmont Health; </a:t>
            </a:r>
            <a:r>
              <a:rPr lang="en-US" sz="1400" baseline="30000" dirty="0">
                <a:cs typeface="Calibri" panose="020F0502020204030204" pitchFamily="34" charset="0"/>
              </a:rPr>
              <a:t>9</a:t>
            </a:r>
            <a:r>
              <a:rPr lang="en-US" sz="1400" dirty="0">
                <a:cs typeface="Calibri" panose="020F0502020204030204" pitchFamily="34" charset="0"/>
              </a:rPr>
              <a:t>Cedars-Sinai;</a:t>
            </a:r>
            <a:br>
              <a:rPr lang="en-US" sz="1400" dirty="0">
                <a:cs typeface="Calibri" panose="020F0502020204030204" pitchFamily="34" charset="0"/>
              </a:rPr>
            </a:br>
            <a:r>
              <a:rPr lang="en-US" sz="1400" baseline="30000" dirty="0">
                <a:cs typeface="Calibri" panose="020F0502020204030204" pitchFamily="34" charset="0"/>
              </a:rPr>
              <a:t>10</a:t>
            </a:r>
            <a:r>
              <a:rPr lang="en-US" sz="1400" dirty="0">
                <a:cs typeface="Calibri" panose="020F0502020204030204" pitchFamily="34" charset="0"/>
              </a:rPr>
              <a:t>United Therapeutics; </a:t>
            </a:r>
            <a:r>
              <a:rPr lang="en-US" sz="1400" baseline="30000" dirty="0">
                <a:cs typeface="Calibri" panose="020F0502020204030204" pitchFamily="34" charset="0"/>
              </a:rPr>
              <a:t>11</a:t>
            </a:r>
            <a:r>
              <a:rPr lang="en-US" sz="1400" dirty="0">
                <a:cs typeface="Calibri" panose="020F0502020204030204" pitchFamily="34" charset="0"/>
              </a:rPr>
              <a:t>Inova Fairfax Hospital</a:t>
            </a:r>
          </a:p>
        </p:txBody>
      </p:sp>
      <p:sp>
        <p:nvSpPr>
          <p:cNvPr id="4" name="Title 3">
            <a:extLst>
              <a:ext uri="{FF2B5EF4-FFF2-40B4-BE49-F238E27FC236}">
                <a16:creationId xmlns:a16="http://schemas.microsoft.com/office/drawing/2014/main" id="{40F80A4E-A688-1943-ACB9-0676BFBC74D5}"/>
              </a:ext>
            </a:extLst>
          </p:cNvPr>
          <p:cNvSpPr>
            <a:spLocks noGrp="1"/>
          </p:cNvSpPr>
          <p:nvPr>
            <p:ph type="title"/>
          </p:nvPr>
        </p:nvSpPr>
        <p:spPr>
          <a:xfrm>
            <a:off x="609600" y="1280250"/>
            <a:ext cx="10724349" cy="2852737"/>
          </a:xfrm>
        </p:spPr>
        <p:txBody>
          <a:bodyPr>
            <a:noAutofit/>
          </a:bodyPr>
          <a:lstStyle/>
          <a:p>
            <a:r>
              <a:rPr lang="en-US" sz="3000" dirty="0"/>
              <a:t>Long-term Effects of Inhaled Treprostinil in Patients with Pulmonary Hypertension Due to Interstitial Lung Disease: The INCREASE Study Open-label Extension</a:t>
            </a:r>
            <a:br>
              <a:rPr lang="en-US" sz="3000" dirty="0"/>
            </a:br>
            <a:endParaRPr lang="en-US" sz="3000" dirty="0"/>
          </a:p>
        </p:txBody>
      </p:sp>
      <p:sp>
        <p:nvSpPr>
          <p:cNvPr id="5" name="Text Placeholder 4">
            <a:extLst>
              <a:ext uri="{FF2B5EF4-FFF2-40B4-BE49-F238E27FC236}">
                <a16:creationId xmlns:a16="http://schemas.microsoft.com/office/drawing/2014/main" id="{F0914E54-7AD0-3C65-BF53-613283761F98}"/>
              </a:ext>
            </a:extLst>
          </p:cNvPr>
          <p:cNvSpPr>
            <a:spLocks noGrp="1"/>
          </p:cNvSpPr>
          <p:nvPr>
            <p:ph type="body" idx="1"/>
          </p:nvPr>
        </p:nvSpPr>
        <p:spPr>
          <a:xfrm>
            <a:off x="609601" y="4890659"/>
            <a:ext cx="10515600" cy="1620978"/>
          </a:xfrm>
        </p:spPr>
        <p:txBody>
          <a:bodyPr>
            <a:normAutofit/>
          </a:bodyPr>
          <a:lstStyle/>
          <a:p>
            <a:r>
              <a:rPr lang="en-US" sz="1600" i="1" dirty="0"/>
              <a:t>Presented by</a:t>
            </a:r>
            <a:br>
              <a:rPr lang="en-US" dirty="0"/>
            </a:br>
            <a:r>
              <a:rPr lang="en-US" dirty="0"/>
              <a:t>Steven D. Nathan, MD</a:t>
            </a:r>
            <a:br>
              <a:rPr lang="en-US" dirty="0"/>
            </a:br>
            <a:r>
              <a:rPr lang="en-US" dirty="0"/>
              <a:t>Medical Director, Advanced Lung Disease and Transplant Program</a:t>
            </a:r>
            <a:br>
              <a:rPr lang="en-US" dirty="0"/>
            </a:br>
            <a:r>
              <a:rPr lang="en-US" dirty="0"/>
              <a:t>Inova Fairfax Hospital</a:t>
            </a:r>
            <a:br>
              <a:rPr lang="en-US" dirty="0"/>
            </a:br>
            <a:r>
              <a:rPr lang="en-US" dirty="0"/>
              <a:t>Falls Church, VA</a:t>
            </a:r>
          </a:p>
        </p:txBody>
      </p:sp>
    </p:spTree>
    <p:extLst>
      <p:ext uri="{BB962C8B-B14F-4D97-AF65-F5344CB8AC3E}">
        <p14:creationId xmlns:p14="http://schemas.microsoft.com/office/powerpoint/2010/main" val="366287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8DF5283-9A05-46E2-9693-96584C326D07}"/>
              </a:ext>
            </a:extLst>
          </p:cNvPr>
          <p:cNvGraphicFramePr>
            <a:graphicFrameLocks/>
          </p:cNvGraphicFramePr>
          <p:nvPr>
            <p:extLst>
              <p:ext uri="{D42A27DB-BD31-4B8C-83A1-F6EECF244321}">
                <p14:modId xmlns:p14="http://schemas.microsoft.com/office/powerpoint/2010/main" val="3769523273"/>
              </p:ext>
            </p:extLst>
          </p:nvPr>
        </p:nvGraphicFramePr>
        <p:xfrm>
          <a:off x="922481" y="1450910"/>
          <a:ext cx="10347037" cy="4416490"/>
        </p:xfrm>
        <a:graphic>
          <a:graphicData uri="http://schemas.openxmlformats.org/drawingml/2006/table">
            <a:tbl>
              <a:tblPr firstRow="1" bandRow="1">
                <a:tableStyleId>{3B4B98B0-60AC-42C2-AFA5-B58CD77FA1E5}</a:tableStyleId>
              </a:tblPr>
              <a:tblGrid>
                <a:gridCol w="3190123">
                  <a:extLst>
                    <a:ext uri="{9D8B030D-6E8A-4147-A177-3AD203B41FA5}">
                      <a16:colId xmlns:a16="http://schemas.microsoft.com/office/drawing/2014/main" val="2355259482"/>
                    </a:ext>
                  </a:extLst>
                </a:gridCol>
                <a:gridCol w="2860502">
                  <a:extLst>
                    <a:ext uri="{9D8B030D-6E8A-4147-A177-3AD203B41FA5}">
                      <a16:colId xmlns:a16="http://schemas.microsoft.com/office/drawing/2014/main" val="78258008"/>
                    </a:ext>
                  </a:extLst>
                </a:gridCol>
                <a:gridCol w="2240869">
                  <a:extLst>
                    <a:ext uri="{9D8B030D-6E8A-4147-A177-3AD203B41FA5}">
                      <a16:colId xmlns:a16="http://schemas.microsoft.com/office/drawing/2014/main" val="737927548"/>
                    </a:ext>
                  </a:extLst>
                </a:gridCol>
                <a:gridCol w="2055543">
                  <a:extLst>
                    <a:ext uri="{9D8B030D-6E8A-4147-A177-3AD203B41FA5}">
                      <a16:colId xmlns:a16="http://schemas.microsoft.com/office/drawing/2014/main" val="505597338"/>
                    </a:ext>
                  </a:extLst>
                </a:gridCol>
              </a:tblGrid>
              <a:tr h="473157">
                <a:tc gridSpan="4">
                  <a:txBody>
                    <a:bodyPr/>
                    <a:lstStyle/>
                    <a:p>
                      <a:endParaRPr lang="en-US" sz="1600" dirty="0">
                        <a:solidFill>
                          <a:schemeClr val="tx2"/>
                        </a:solidFill>
                      </a:endParaRPr>
                    </a:p>
                  </a:txBody>
                  <a:tcPr marL="47936" marR="47936" marT="9587" marB="9587"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1800" dirty="0"/>
                    </a:p>
                  </a:txBody>
                  <a:tcPr marL="45720" marR="45720" marT="9144" marB="9144">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ctr"/>
                      <a:endParaRPr lang="en-US" sz="1800" dirty="0"/>
                    </a:p>
                  </a:txBody>
                  <a:tcPr marL="45720" marR="45720" marT="9144" marB="9144">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ctr"/>
                      <a:endParaRPr lang="en-US" sz="1800" dirty="0"/>
                    </a:p>
                  </a:txBody>
                  <a:tcPr marL="45720" marR="45720" marT="9144" marB="9144">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28109900"/>
                  </a:ext>
                </a:extLst>
              </a:tr>
              <a:tr h="485354">
                <a:tc>
                  <a:txBody>
                    <a:bodyPr/>
                    <a:lstStyle/>
                    <a:p>
                      <a:r>
                        <a:rPr lang="en-US" sz="1600" b="1" dirty="0"/>
                        <a:t>AE</a:t>
                      </a:r>
                    </a:p>
                  </a:txBody>
                  <a:tcPr marL="14981" marR="14981" marT="2997" marB="2997" anchor="ctr">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alpha val="20000"/>
                      </a:schemeClr>
                    </a:solidFill>
                  </a:tcPr>
                </a:tc>
                <a:tc>
                  <a:txBody>
                    <a:bodyPr/>
                    <a:lstStyle/>
                    <a:p>
                      <a:pPr algn="ctr"/>
                      <a:r>
                        <a:rPr lang="en-US" sz="1600" b="1" dirty="0"/>
                        <a:t>Former Inhaled Treprostinil Arm (n=119)</a:t>
                      </a:r>
                    </a:p>
                  </a:txBody>
                  <a:tcPr marL="14981" marR="14981" marT="2997" marB="2997" anchor="ctr">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alpha val="20000"/>
                      </a:schemeClr>
                    </a:solidFill>
                  </a:tcPr>
                </a:tc>
                <a:tc>
                  <a:txBody>
                    <a:bodyPr/>
                    <a:lstStyle/>
                    <a:p>
                      <a:pPr algn="ctr"/>
                      <a:r>
                        <a:rPr lang="en-US" sz="1600" b="1" dirty="0"/>
                        <a:t>Former Placebo Arm (n=121)</a:t>
                      </a:r>
                    </a:p>
                  </a:txBody>
                  <a:tcPr marL="14981" marR="14981" marT="2997" marB="2997" anchor="ctr">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alpha val="20000"/>
                      </a:schemeClr>
                    </a:solidFill>
                  </a:tcPr>
                </a:tc>
                <a:tc>
                  <a:txBody>
                    <a:bodyPr/>
                    <a:lstStyle/>
                    <a:p>
                      <a:pPr algn="ctr"/>
                      <a:r>
                        <a:rPr lang="en-US" sz="1600" b="1" dirty="0"/>
                        <a:t>Overall (n=242)</a:t>
                      </a:r>
                    </a:p>
                  </a:txBody>
                  <a:tcPr marL="14981" marR="14981" marT="2997" marB="2997" anchor="ctr">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447965337"/>
                  </a:ext>
                </a:extLst>
              </a:tr>
              <a:tr h="344114">
                <a:tc>
                  <a:txBody>
                    <a:bodyPr/>
                    <a:lstStyle/>
                    <a:p>
                      <a:r>
                        <a:rPr lang="en-US" sz="1600" b="0" dirty="0"/>
                        <a:t>Cough</a:t>
                      </a:r>
                    </a:p>
                  </a:txBody>
                  <a:tcPr marL="14981" marR="14981" marT="2997" marB="2997" anchor="ctr">
                    <a:lnT w="19050" cap="flat" cmpd="sng" algn="ctr">
                      <a:solidFill>
                        <a:schemeClr val="tx2"/>
                      </a:solidFill>
                      <a:prstDash val="solid"/>
                      <a:round/>
                      <a:headEnd type="none" w="med" len="med"/>
                      <a:tailEnd type="none" w="med" len="med"/>
                    </a:lnT>
                  </a:tcPr>
                </a:tc>
                <a:tc>
                  <a:txBody>
                    <a:bodyPr/>
                    <a:lstStyle/>
                    <a:p>
                      <a:pPr algn="ctr"/>
                      <a:r>
                        <a:rPr lang="en-US" sz="1600" dirty="0"/>
                        <a:t>18.5%</a:t>
                      </a:r>
                    </a:p>
                  </a:txBody>
                  <a:tcPr marL="14981" marR="14981" marT="2997" marB="2997" anchor="ctr">
                    <a:lnT w="19050" cap="flat" cmpd="sng" algn="ctr">
                      <a:solidFill>
                        <a:schemeClr val="tx2"/>
                      </a:solidFill>
                      <a:prstDash val="solid"/>
                      <a:round/>
                      <a:headEnd type="none" w="med" len="med"/>
                      <a:tailEnd type="none" w="med" len="med"/>
                    </a:lnT>
                  </a:tcPr>
                </a:tc>
                <a:tc>
                  <a:txBody>
                    <a:bodyPr/>
                    <a:lstStyle/>
                    <a:p>
                      <a:pPr algn="ctr"/>
                      <a:r>
                        <a:rPr lang="en-US" sz="1600" dirty="0"/>
                        <a:t>35.5%</a:t>
                      </a:r>
                    </a:p>
                  </a:txBody>
                  <a:tcPr marL="14981" marR="14981" marT="2997" marB="2997" anchor="ctr">
                    <a:lnT w="19050" cap="flat" cmpd="sng" algn="ctr">
                      <a:solidFill>
                        <a:schemeClr val="tx2"/>
                      </a:solidFill>
                      <a:prstDash val="solid"/>
                      <a:round/>
                      <a:headEnd type="none" w="med" len="med"/>
                      <a:tailEnd type="none" w="med" len="med"/>
                    </a:lnT>
                  </a:tcPr>
                </a:tc>
                <a:tc>
                  <a:txBody>
                    <a:bodyPr/>
                    <a:lstStyle/>
                    <a:p>
                      <a:pPr algn="ctr"/>
                      <a:r>
                        <a:rPr lang="en-US" sz="1600" dirty="0"/>
                        <a:t>26.9%</a:t>
                      </a:r>
                    </a:p>
                  </a:txBody>
                  <a:tcPr marL="14981" marR="14981" marT="2997" marB="2997" anchor="ctr">
                    <a:lnT w="190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65683376"/>
                  </a:ext>
                </a:extLst>
              </a:tr>
              <a:tr h="344114">
                <a:tc>
                  <a:txBody>
                    <a:bodyPr/>
                    <a:lstStyle/>
                    <a:p>
                      <a:r>
                        <a:rPr lang="en-US" sz="1600" b="0" dirty="0"/>
                        <a:t>Dyspnea</a:t>
                      </a:r>
                    </a:p>
                  </a:txBody>
                  <a:tcPr marL="14981" marR="14981" marT="2997" marB="2997" anchor="ctr">
                    <a:solidFill>
                      <a:srgbClr val="4F81BD">
                        <a:alpha val="20000"/>
                      </a:srgbClr>
                    </a:solidFill>
                  </a:tcPr>
                </a:tc>
                <a:tc>
                  <a:txBody>
                    <a:bodyPr/>
                    <a:lstStyle/>
                    <a:p>
                      <a:pPr algn="ctr"/>
                      <a:r>
                        <a:rPr lang="en-US" sz="1600" dirty="0"/>
                        <a:t>25.2%</a:t>
                      </a:r>
                    </a:p>
                  </a:txBody>
                  <a:tcPr marL="14981" marR="14981" marT="2997" marB="2997" anchor="ctr">
                    <a:solidFill>
                      <a:srgbClr val="4F81BD">
                        <a:alpha val="20000"/>
                      </a:srgbClr>
                    </a:solidFill>
                  </a:tcPr>
                </a:tc>
                <a:tc>
                  <a:txBody>
                    <a:bodyPr/>
                    <a:lstStyle/>
                    <a:p>
                      <a:pPr algn="ctr"/>
                      <a:r>
                        <a:rPr lang="en-US" sz="1600" dirty="0"/>
                        <a:t>27.3%</a:t>
                      </a:r>
                    </a:p>
                  </a:txBody>
                  <a:tcPr marL="14981" marR="14981" marT="2997" marB="2997" anchor="ctr">
                    <a:solidFill>
                      <a:srgbClr val="4F81BD">
                        <a:alpha val="20000"/>
                      </a:srgbClr>
                    </a:solidFill>
                  </a:tcPr>
                </a:tc>
                <a:tc>
                  <a:txBody>
                    <a:bodyPr/>
                    <a:lstStyle/>
                    <a:p>
                      <a:pPr algn="ctr"/>
                      <a:r>
                        <a:rPr lang="en-US" sz="1600" dirty="0"/>
                        <a:t>26.0%</a:t>
                      </a:r>
                    </a:p>
                  </a:txBody>
                  <a:tcPr marL="14981" marR="14981" marT="2997" marB="2997" anchor="ctr">
                    <a:solidFill>
                      <a:srgbClr val="4F81BD">
                        <a:alpha val="20000"/>
                      </a:srgbClr>
                    </a:solidFill>
                  </a:tcPr>
                </a:tc>
                <a:extLst>
                  <a:ext uri="{0D108BD9-81ED-4DB2-BD59-A6C34878D82A}">
                    <a16:rowId xmlns:a16="http://schemas.microsoft.com/office/drawing/2014/main" val="2167110069"/>
                  </a:ext>
                </a:extLst>
              </a:tr>
              <a:tr h="352633">
                <a:tc>
                  <a:txBody>
                    <a:bodyPr/>
                    <a:lstStyle/>
                    <a:p>
                      <a:r>
                        <a:rPr lang="en-US" sz="1600" b="0" dirty="0"/>
                        <a:t>Headache</a:t>
                      </a:r>
                    </a:p>
                  </a:txBody>
                  <a:tcPr marL="14981" marR="14981" marT="2997" marB="2997" anchor="ctr"/>
                </a:tc>
                <a:tc>
                  <a:txBody>
                    <a:bodyPr/>
                    <a:lstStyle/>
                    <a:p>
                      <a:pPr algn="ctr"/>
                      <a:r>
                        <a:rPr lang="en-US" sz="1600" dirty="0"/>
                        <a:t>10.1%</a:t>
                      </a:r>
                    </a:p>
                  </a:txBody>
                  <a:tcPr marL="14981" marR="14981" marT="2997" marB="2997" anchor="ctr"/>
                </a:tc>
                <a:tc>
                  <a:txBody>
                    <a:bodyPr/>
                    <a:lstStyle/>
                    <a:p>
                      <a:pPr algn="ctr"/>
                      <a:r>
                        <a:rPr lang="en-US" sz="1600" dirty="0"/>
                        <a:t>27.3%</a:t>
                      </a:r>
                    </a:p>
                  </a:txBody>
                  <a:tcPr marL="14981" marR="14981" marT="2997" marB="2997" anchor="ctr"/>
                </a:tc>
                <a:tc>
                  <a:txBody>
                    <a:bodyPr/>
                    <a:lstStyle/>
                    <a:p>
                      <a:pPr algn="ctr"/>
                      <a:r>
                        <a:rPr lang="en-US" sz="1600" dirty="0"/>
                        <a:t>18.6%</a:t>
                      </a:r>
                    </a:p>
                  </a:txBody>
                  <a:tcPr marL="14981" marR="14981" marT="2997" marB="2997" anchor="ctr"/>
                </a:tc>
                <a:extLst>
                  <a:ext uri="{0D108BD9-81ED-4DB2-BD59-A6C34878D82A}">
                    <a16:rowId xmlns:a16="http://schemas.microsoft.com/office/drawing/2014/main" val="2949568677"/>
                  </a:ext>
                </a:extLst>
              </a:tr>
              <a:tr h="344114">
                <a:tc>
                  <a:txBody>
                    <a:bodyPr/>
                    <a:lstStyle/>
                    <a:p>
                      <a:r>
                        <a:rPr lang="en-US" sz="1600" b="0" dirty="0"/>
                        <a:t>Diarrhea</a:t>
                      </a:r>
                    </a:p>
                  </a:txBody>
                  <a:tcPr marL="14981" marR="14981" marT="2997" marB="2997" anchor="ctr">
                    <a:solidFill>
                      <a:srgbClr val="4F81BD">
                        <a:alpha val="20000"/>
                      </a:srgbClr>
                    </a:solidFill>
                  </a:tcPr>
                </a:tc>
                <a:tc>
                  <a:txBody>
                    <a:bodyPr/>
                    <a:lstStyle/>
                    <a:p>
                      <a:pPr algn="ctr"/>
                      <a:r>
                        <a:rPr lang="en-US" sz="1600" dirty="0"/>
                        <a:t>16.8%</a:t>
                      </a:r>
                    </a:p>
                  </a:txBody>
                  <a:tcPr marL="14981" marR="14981" marT="2997" marB="2997" anchor="ctr">
                    <a:solidFill>
                      <a:srgbClr val="4F81BD">
                        <a:alpha val="20000"/>
                      </a:srgbClr>
                    </a:solidFill>
                  </a:tcPr>
                </a:tc>
                <a:tc>
                  <a:txBody>
                    <a:bodyPr/>
                    <a:lstStyle/>
                    <a:p>
                      <a:pPr algn="ctr"/>
                      <a:r>
                        <a:rPr lang="en-US" sz="1600" dirty="0"/>
                        <a:t>14.0%</a:t>
                      </a:r>
                    </a:p>
                  </a:txBody>
                  <a:tcPr marL="14981" marR="14981" marT="2997" marB="2997" anchor="ctr">
                    <a:solidFill>
                      <a:srgbClr val="4F81BD">
                        <a:alpha val="20000"/>
                      </a:srgbClr>
                    </a:solidFill>
                  </a:tcPr>
                </a:tc>
                <a:tc>
                  <a:txBody>
                    <a:bodyPr/>
                    <a:lstStyle/>
                    <a:p>
                      <a:pPr algn="ctr"/>
                      <a:r>
                        <a:rPr lang="en-US" sz="1600" dirty="0"/>
                        <a:t>15.3%</a:t>
                      </a:r>
                    </a:p>
                  </a:txBody>
                  <a:tcPr marL="14981" marR="14981" marT="2997" marB="2997" anchor="ctr">
                    <a:solidFill>
                      <a:srgbClr val="4F81BD">
                        <a:alpha val="20000"/>
                      </a:srgbClr>
                    </a:solidFill>
                  </a:tcPr>
                </a:tc>
                <a:extLst>
                  <a:ext uri="{0D108BD9-81ED-4DB2-BD59-A6C34878D82A}">
                    <a16:rowId xmlns:a16="http://schemas.microsoft.com/office/drawing/2014/main" val="492493798"/>
                  </a:ext>
                </a:extLst>
              </a:tr>
              <a:tr h="344114">
                <a:tc>
                  <a:txBody>
                    <a:bodyPr/>
                    <a:lstStyle/>
                    <a:p>
                      <a:r>
                        <a:rPr lang="en-US" sz="1600" b="0" dirty="0"/>
                        <a:t>Dizziness</a:t>
                      </a:r>
                    </a:p>
                  </a:txBody>
                  <a:tcPr marL="14981" marR="14981" marT="2997" marB="2997" anchor="ctr"/>
                </a:tc>
                <a:tc>
                  <a:txBody>
                    <a:bodyPr/>
                    <a:lstStyle/>
                    <a:p>
                      <a:pPr algn="ctr"/>
                      <a:r>
                        <a:rPr lang="en-US" sz="1600" dirty="0"/>
                        <a:t>15.1%</a:t>
                      </a:r>
                    </a:p>
                  </a:txBody>
                  <a:tcPr marL="14981" marR="14981" marT="2997" marB="2997" anchor="ctr"/>
                </a:tc>
                <a:tc>
                  <a:txBody>
                    <a:bodyPr/>
                    <a:lstStyle/>
                    <a:p>
                      <a:pPr algn="ctr"/>
                      <a:r>
                        <a:rPr lang="en-US" sz="1600" dirty="0"/>
                        <a:t>14.9%</a:t>
                      </a:r>
                    </a:p>
                  </a:txBody>
                  <a:tcPr marL="14981" marR="14981" marT="2997" marB="2997" anchor="ctr"/>
                </a:tc>
                <a:tc>
                  <a:txBody>
                    <a:bodyPr/>
                    <a:lstStyle/>
                    <a:p>
                      <a:pPr algn="ctr"/>
                      <a:r>
                        <a:rPr lang="en-US" sz="1600" dirty="0"/>
                        <a:t>14.9%</a:t>
                      </a:r>
                    </a:p>
                  </a:txBody>
                  <a:tcPr marL="14981" marR="14981" marT="2997" marB="2997" anchor="ctr"/>
                </a:tc>
                <a:extLst>
                  <a:ext uri="{0D108BD9-81ED-4DB2-BD59-A6C34878D82A}">
                    <a16:rowId xmlns:a16="http://schemas.microsoft.com/office/drawing/2014/main" val="2716886982"/>
                  </a:ext>
                </a:extLst>
              </a:tr>
              <a:tr h="344114">
                <a:tc>
                  <a:txBody>
                    <a:bodyPr/>
                    <a:lstStyle/>
                    <a:p>
                      <a:r>
                        <a:rPr lang="en-US" sz="1600" b="0" dirty="0"/>
                        <a:t>Upper respiratory tract infection</a:t>
                      </a:r>
                    </a:p>
                  </a:txBody>
                  <a:tcPr marL="14981" marR="14981" marT="2997" marB="2997" anchor="ctr">
                    <a:solidFill>
                      <a:srgbClr val="4F81BD">
                        <a:alpha val="20000"/>
                      </a:srgbClr>
                    </a:solidFill>
                  </a:tcPr>
                </a:tc>
                <a:tc>
                  <a:txBody>
                    <a:bodyPr/>
                    <a:lstStyle/>
                    <a:p>
                      <a:pPr algn="ctr"/>
                      <a:r>
                        <a:rPr lang="en-US" sz="1600" dirty="0"/>
                        <a:t>16.8%</a:t>
                      </a:r>
                    </a:p>
                  </a:txBody>
                  <a:tcPr marL="14981" marR="14981" marT="2997" marB="2997" anchor="ctr">
                    <a:solidFill>
                      <a:srgbClr val="4F81BD">
                        <a:alpha val="20000"/>
                      </a:srgbClr>
                    </a:solidFill>
                  </a:tcPr>
                </a:tc>
                <a:tc>
                  <a:txBody>
                    <a:bodyPr/>
                    <a:lstStyle/>
                    <a:p>
                      <a:pPr algn="ctr"/>
                      <a:r>
                        <a:rPr lang="en-US" sz="1600" dirty="0"/>
                        <a:t>11.6%</a:t>
                      </a:r>
                    </a:p>
                  </a:txBody>
                  <a:tcPr marL="14981" marR="14981" marT="2997" marB="2997" anchor="ctr">
                    <a:solidFill>
                      <a:srgbClr val="4F81BD">
                        <a:alpha val="20000"/>
                      </a:srgbClr>
                    </a:solidFill>
                  </a:tcPr>
                </a:tc>
                <a:tc>
                  <a:txBody>
                    <a:bodyPr/>
                    <a:lstStyle/>
                    <a:p>
                      <a:pPr algn="ctr"/>
                      <a:r>
                        <a:rPr lang="en-US" sz="1600" dirty="0"/>
                        <a:t>14.0%</a:t>
                      </a:r>
                    </a:p>
                  </a:txBody>
                  <a:tcPr marL="14981" marR="14981" marT="2997" marB="2997" anchor="ctr">
                    <a:solidFill>
                      <a:srgbClr val="4F81BD">
                        <a:alpha val="20000"/>
                      </a:srgbClr>
                    </a:solidFill>
                  </a:tcPr>
                </a:tc>
                <a:extLst>
                  <a:ext uri="{0D108BD9-81ED-4DB2-BD59-A6C34878D82A}">
                    <a16:rowId xmlns:a16="http://schemas.microsoft.com/office/drawing/2014/main" val="2929174231"/>
                  </a:ext>
                </a:extLst>
              </a:tr>
              <a:tr h="344114">
                <a:tc>
                  <a:txBody>
                    <a:bodyPr/>
                    <a:lstStyle/>
                    <a:p>
                      <a:r>
                        <a:rPr lang="en-US" sz="1600" b="0" dirty="0"/>
                        <a:t>Fatigue</a:t>
                      </a:r>
                    </a:p>
                  </a:txBody>
                  <a:tcPr marL="14981" marR="14981" marT="2997" marB="2997" anchor="ctr"/>
                </a:tc>
                <a:tc>
                  <a:txBody>
                    <a:bodyPr/>
                    <a:lstStyle/>
                    <a:p>
                      <a:pPr algn="ctr"/>
                      <a:r>
                        <a:rPr lang="en-US" sz="1600" dirty="0"/>
                        <a:t>15.1%</a:t>
                      </a:r>
                    </a:p>
                  </a:txBody>
                  <a:tcPr marL="14981" marR="14981" marT="2997" marB="2997" anchor="ctr"/>
                </a:tc>
                <a:tc>
                  <a:txBody>
                    <a:bodyPr/>
                    <a:lstStyle/>
                    <a:p>
                      <a:pPr algn="ctr"/>
                      <a:r>
                        <a:rPr lang="en-US" sz="1600" dirty="0"/>
                        <a:t>11.6%</a:t>
                      </a:r>
                    </a:p>
                  </a:txBody>
                  <a:tcPr marL="14981" marR="14981" marT="2997" marB="2997" anchor="ctr"/>
                </a:tc>
                <a:tc>
                  <a:txBody>
                    <a:bodyPr/>
                    <a:lstStyle/>
                    <a:p>
                      <a:pPr algn="ctr"/>
                      <a:r>
                        <a:rPr lang="en-US" sz="1600" dirty="0"/>
                        <a:t>13.2%</a:t>
                      </a:r>
                    </a:p>
                  </a:txBody>
                  <a:tcPr marL="14981" marR="14981" marT="2997" marB="2997" anchor="ctr"/>
                </a:tc>
                <a:extLst>
                  <a:ext uri="{0D108BD9-81ED-4DB2-BD59-A6C34878D82A}">
                    <a16:rowId xmlns:a16="http://schemas.microsoft.com/office/drawing/2014/main" val="1248640913"/>
                  </a:ext>
                </a:extLst>
              </a:tr>
              <a:tr h="344114">
                <a:tc>
                  <a:txBody>
                    <a:bodyPr/>
                    <a:lstStyle/>
                    <a:p>
                      <a:r>
                        <a:rPr lang="en-US" sz="1600" b="0" dirty="0"/>
                        <a:t>Nausea</a:t>
                      </a:r>
                    </a:p>
                  </a:txBody>
                  <a:tcPr marL="14981" marR="14981" marT="2997" marB="2997" anchor="ctr">
                    <a:solidFill>
                      <a:srgbClr val="4F81BD">
                        <a:alpha val="20000"/>
                      </a:srgbClr>
                    </a:solidFill>
                  </a:tcPr>
                </a:tc>
                <a:tc>
                  <a:txBody>
                    <a:bodyPr/>
                    <a:lstStyle/>
                    <a:p>
                      <a:pPr algn="ctr"/>
                      <a:r>
                        <a:rPr lang="en-US" sz="1600" dirty="0"/>
                        <a:t>15.1%</a:t>
                      </a:r>
                    </a:p>
                  </a:txBody>
                  <a:tcPr marL="14981" marR="14981" marT="2997" marB="2997" anchor="ctr">
                    <a:solidFill>
                      <a:srgbClr val="4F81BD">
                        <a:alpha val="20000"/>
                      </a:srgbClr>
                    </a:solidFill>
                  </a:tcPr>
                </a:tc>
                <a:tc>
                  <a:txBody>
                    <a:bodyPr/>
                    <a:lstStyle/>
                    <a:p>
                      <a:pPr algn="ctr"/>
                      <a:r>
                        <a:rPr lang="en-US" sz="1600" dirty="0"/>
                        <a:t>11.6%</a:t>
                      </a:r>
                    </a:p>
                  </a:txBody>
                  <a:tcPr marL="14981" marR="14981" marT="2997" marB="2997" anchor="ctr">
                    <a:solidFill>
                      <a:srgbClr val="4F81BD">
                        <a:alpha val="20000"/>
                      </a:srgbClr>
                    </a:solidFill>
                  </a:tcPr>
                </a:tc>
                <a:tc>
                  <a:txBody>
                    <a:bodyPr/>
                    <a:lstStyle/>
                    <a:p>
                      <a:pPr algn="ctr"/>
                      <a:r>
                        <a:rPr lang="en-US" sz="1600" dirty="0"/>
                        <a:t>13.2%</a:t>
                      </a:r>
                    </a:p>
                  </a:txBody>
                  <a:tcPr marL="14981" marR="14981" marT="2997" marB="2997" anchor="ctr">
                    <a:solidFill>
                      <a:srgbClr val="4F81BD">
                        <a:alpha val="20000"/>
                      </a:srgbClr>
                    </a:solidFill>
                  </a:tcPr>
                </a:tc>
                <a:extLst>
                  <a:ext uri="{0D108BD9-81ED-4DB2-BD59-A6C34878D82A}">
                    <a16:rowId xmlns:a16="http://schemas.microsoft.com/office/drawing/2014/main" val="4112426712"/>
                  </a:ext>
                </a:extLst>
              </a:tr>
              <a:tr h="344114">
                <a:tc>
                  <a:txBody>
                    <a:bodyPr/>
                    <a:lstStyle/>
                    <a:p>
                      <a:r>
                        <a:rPr lang="en-US" sz="1600" b="0" dirty="0"/>
                        <a:t>Acute respiratory failure</a:t>
                      </a:r>
                    </a:p>
                  </a:txBody>
                  <a:tcPr marL="14981" marR="14981" marT="2997" marB="2997" anchor="ctr"/>
                </a:tc>
                <a:tc>
                  <a:txBody>
                    <a:bodyPr/>
                    <a:lstStyle/>
                    <a:p>
                      <a:pPr algn="ctr"/>
                      <a:r>
                        <a:rPr lang="en-US" sz="1600" dirty="0"/>
                        <a:t>13.4%</a:t>
                      </a:r>
                    </a:p>
                  </a:txBody>
                  <a:tcPr marL="14981" marR="14981" marT="2997" marB="2997" anchor="ctr"/>
                </a:tc>
                <a:tc>
                  <a:txBody>
                    <a:bodyPr/>
                    <a:lstStyle/>
                    <a:p>
                      <a:pPr algn="ctr"/>
                      <a:r>
                        <a:rPr lang="en-US" sz="1600" dirty="0"/>
                        <a:t>11.6%</a:t>
                      </a:r>
                    </a:p>
                  </a:txBody>
                  <a:tcPr marL="14981" marR="14981" marT="2997" marB="2997" anchor="ctr"/>
                </a:tc>
                <a:tc>
                  <a:txBody>
                    <a:bodyPr/>
                    <a:lstStyle/>
                    <a:p>
                      <a:pPr algn="ctr"/>
                      <a:r>
                        <a:rPr lang="en-US" sz="1600" dirty="0"/>
                        <a:t>12.4%</a:t>
                      </a:r>
                    </a:p>
                  </a:txBody>
                  <a:tcPr marL="14981" marR="14981" marT="2997" marB="2997" anchor="ctr"/>
                </a:tc>
                <a:extLst>
                  <a:ext uri="{0D108BD9-81ED-4DB2-BD59-A6C34878D82A}">
                    <a16:rowId xmlns:a16="http://schemas.microsoft.com/office/drawing/2014/main" val="2592641163"/>
                  </a:ext>
                </a:extLst>
              </a:tr>
              <a:tr h="344114">
                <a:tc>
                  <a:txBody>
                    <a:bodyPr/>
                    <a:lstStyle/>
                    <a:p>
                      <a:r>
                        <a:rPr lang="en-US" sz="1600" b="0" dirty="0"/>
                        <a:t>Pneumonia</a:t>
                      </a:r>
                    </a:p>
                  </a:txBody>
                  <a:tcPr marL="14981" marR="14981" marT="2997" marB="2997" anchor="ctr">
                    <a:lnB w="19050" cap="flat" cmpd="sng" algn="ctr">
                      <a:solidFill>
                        <a:schemeClr val="tx2"/>
                      </a:solidFill>
                      <a:prstDash val="solid"/>
                      <a:round/>
                      <a:headEnd type="none" w="med" len="med"/>
                      <a:tailEnd type="none" w="med" len="med"/>
                    </a:lnB>
                    <a:solidFill>
                      <a:srgbClr val="4F81BD">
                        <a:alpha val="20000"/>
                      </a:srgbClr>
                    </a:solidFill>
                  </a:tcPr>
                </a:tc>
                <a:tc>
                  <a:txBody>
                    <a:bodyPr/>
                    <a:lstStyle/>
                    <a:p>
                      <a:pPr algn="ctr"/>
                      <a:r>
                        <a:rPr lang="en-US" sz="1600" dirty="0"/>
                        <a:t>11.8%</a:t>
                      </a:r>
                    </a:p>
                  </a:txBody>
                  <a:tcPr marL="14981" marR="14981" marT="2997" marB="2997" anchor="ctr">
                    <a:lnB w="19050" cap="flat" cmpd="sng" algn="ctr">
                      <a:solidFill>
                        <a:schemeClr val="tx2"/>
                      </a:solidFill>
                      <a:prstDash val="solid"/>
                      <a:round/>
                      <a:headEnd type="none" w="med" len="med"/>
                      <a:tailEnd type="none" w="med" len="med"/>
                    </a:lnB>
                    <a:solidFill>
                      <a:srgbClr val="4F81BD">
                        <a:alpha val="20000"/>
                      </a:srgbClr>
                    </a:solidFill>
                  </a:tcPr>
                </a:tc>
                <a:tc>
                  <a:txBody>
                    <a:bodyPr/>
                    <a:lstStyle/>
                    <a:p>
                      <a:pPr algn="ctr"/>
                      <a:r>
                        <a:rPr lang="en-US" sz="1600" dirty="0"/>
                        <a:t>12.4%</a:t>
                      </a:r>
                    </a:p>
                  </a:txBody>
                  <a:tcPr marL="14981" marR="14981" marT="2997" marB="2997" anchor="ctr">
                    <a:lnB w="19050" cap="flat" cmpd="sng" algn="ctr">
                      <a:solidFill>
                        <a:schemeClr val="tx2"/>
                      </a:solidFill>
                      <a:prstDash val="solid"/>
                      <a:round/>
                      <a:headEnd type="none" w="med" len="med"/>
                      <a:tailEnd type="none" w="med" len="med"/>
                    </a:lnB>
                    <a:solidFill>
                      <a:srgbClr val="4F81BD">
                        <a:alpha val="20000"/>
                      </a:srgbClr>
                    </a:solidFill>
                  </a:tcPr>
                </a:tc>
                <a:tc>
                  <a:txBody>
                    <a:bodyPr/>
                    <a:lstStyle/>
                    <a:p>
                      <a:pPr algn="ctr"/>
                      <a:r>
                        <a:rPr lang="en-US" sz="1600" dirty="0"/>
                        <a:t>12.4%</a:t>
                      </a:r>
                    </a:p>
                  </a:txBody>
                  <a:tcPr marL="14981" marR="14981" marT="2997" marB="2997" anchor="ctr">
                    <a:lnB w="19050" cap="flat" cmpd="sng" algn="ctr">
                      <a:solidFill>
                        <a:schemeClr val="tx2"/>
                      </a:solidFill>
                      <a:prstDash val="solid"/>
                      <a:round/>
                      <a:headEnd type="none" w="med" len="med"/>
                      <a:tailEnd type="none" w="med" len="med"/>
                    </a:lnB>
                    <a:solidFill>
                      <a:srgbClr val="4F81BD">
                        <a:alpha val="20000"/>
                      </a:srgbClr>
                    </a:solidFill>
                  </a:tcPr>
                </a:tc>
                <a:extLst>
                  <a:ext uri="{0D108BD9-81ED-4DB2-BD59-A6C34878D82A}">
                    <a16:rowId xmlns:a16="http://schemas.microsoft.com/office/drawing/2014/main" val="4175103071"/>
                  </a:ext>
                </a:extLst>
              </a:tr>
            </a:tbl>
          </a:graphicData>
        </a:graphic>
      </p:graphicFrame>
      <p:sp>
        <p:nvSpPr>
          <p:cNvPr id="4" name="Title 3">
            <a:extLst>
              <a:ext uri="{FF2B5EF4-FFF2-40B4-BE49-F238E27FC236}">
                <a16:creationId xmlns:a16="http://schemas.microsoft.com/office/drawing/2014/main" id="{7E87B811-282B-925C-4D5E-B746D8B63804}"/>
              </a:ext>
            </a:extLst>
          </p:cNvPr>
          <p:cNvSpPr>
            <a:spLocks noGrp="1"/>
          </p:cNvSpPr>
          <p:nvPr>
            <p:ph type="title"/>
          </p:nvPr>
        </p:nvSpPr>
        <p:spPr/>
        <p:txBody>
          <a:bodyPr/>
          <a:lstStyle/>
          <a:p>
            <a:r>
              <a:rPr lang="en-US" dirty="0"/>
              <a:t>Adverse Events</a:t>
            </a:r>
          </a:p>
        </p:txBody>
      </p:sp>
    </p:spTree>
    <p:extLst>
      <p:ext uri="{BB962C8B-B14F-4D97-AF65-F5344CB8AC3E}">
        <p14:creationId xmlns:p14="http://schemas.microsoft.com/office/powerpoint/2010/main" val="86968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FA19-2245-A41F-AE32-AA11E2B1DEE6}"/>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906BBCAC-2F42-EC52-B61D-46AEFBE9CC83}"/>
              </a:ext>
            </a:extLst>
          </p:cNvPr>
          <p:cNvSpPr>
            <a:spLocks noGrp="1"/>
          </p:cNvSpPr>
          <p:nvPr>
            <p:ph idx="1"/>
          </p:nvPr>
        </p:nvSpPr>
        <p:spPr>
          <a:xfrm>
            <a:off x="609600" y="1306456"/>
            <a:ext cx="10972800" cy="5380094"/>
          </a:xfrm>
        </p:spPr>
        <p:txBody>
          <a:bodyPr>
            <a:normAutofit/>
          </a:bodyPr>
          <a:lstStyle/>
          <a:p>
            <a:pPr>
              <a:lnSpc>
                <a:spcPct val="110000"/>
              </a:lnSpc>
              <a:spcBef>
                <a:spcPts val="300"/>
              </a:spcBef>
              <a:spcAft>
                <a:spcPts val="300"/>
              </a:spcAft>
            </a:pPr>
            <a:r>
              <a:rPr lang="en-US" dirty="0"/>
              <a:t>The 6MWD improvements were maintained through 52 weeks for patients assigned to active treatment</a:t>
            </a:r>
          </a:p>
          <a:p>
            <a:pPr>
              <a:lnSpc>
                <a:spcPct val="110000"/>
              </a:lnSpc>
              <a:spcBef>
                <a:spcPts val="300"/>
              </a:spcBef>
              <a:spcAft>
                <a:spcPts val="300"/>
              </a:spcAft>
            </a:pPr>
            <a:r>
              <a:rPr lang="en-US" dirty="0"/>
              <a:t>Differential response in 6MWD between the former placebo group and active group suggests a benefit to early initiation of therapy with inhaled treprostinil </a:t>
            </a:r>
          </a:p>
          <a:p>
            <a:pPr>
              <a:lnSpc>
                <a:spcPct val="110000"/>
              </a:lnSpc>
              <a:spcBef>
                <a:spcPts val="300"/>
              </a:spcBef>
              <a:spcAft>
                <a:spcPts val="300"/>
              </a:spcAft>
            </a:pPr>
            <a:r>
              <a:rPr lang="en-US" dirty="0"/>
              <a:t>Sustained improvement in FVC, both in patients who received inhaled treprostinil in the parent study as well placebo patients </a:t>
            </a:r>
          </a:p>
          <a:p>
            <a:pPr lvl="1">
              <a:lnSpc>
                <a:spcPct val="110000"/>
              </a:lnSpc>
              <a:spcBef>
                <a:spcPts val="300"/>
              </a:spcBef>
              <a:spcAft>
                <a:spcPts val="300"/>
              </a:spcAft>
            </a:pPr>
            <a:r>
              <a:rPr lang="en-US" dirty="0"/>
              <a:t>The increase in FVC in the former placebo arm supports further investigation of the antifibrotic properties of inhaled treprostinil</a:t>
            </a:r>
          </a:p>
          <a:p>
            <a:pPr>
              <a:lnSpc>
                <a:spcPct val="110000"/>
              </a:lnSpc>
              <a:spcBef>
                <a:spcPts val="300"/>
              </a:spcBef>
              <a:spcAft>
                <a:spcPts val="300"/>
              </a:spcAft>
            </a:pPr>
            <a:r>
              <a:rPr lang="en-US" dirty="0"/>
              <a:t>Limitations: </a:t>
            </a:r>
          </a:p>
          <a:p>
            <a:pPr lvl="1">
              <a:lnSpc>
                <a:spcPct val="110000"/>
              </a:lnSpc>
              <a:spcBef>
                <a:spcPts val="300"/>
              </a:spcBef>
              <a:spcAft>
                <a:spcPts val="300"/>
              </a:spcAft>
            </a:pPr>
            <a:r>
              <a:rPr lang="en-US" dirty="0"/>
              <a:t>Lack of placebo control </a:t>
            </a:r>
          </a:p>
          <a:p>
            <a:pPr lvl="1">
              <a:lnSpc>
                <a:spcPct val="110000"/>
              </a:lnSpc>
              <a:spcBef>
                <a:spcPts val="300"/>
              </a:spcBef>
              <a:spcAft>
                <a:spcPts val="300"/>
              </a:spcAft>
            </a:pPr>
            <a:r>
              <a:rPr lang="en-US" dirty="0"/>
              <a:t>Data should be interpreted cautiously in the context of the open-label design</a:t>
            </a:r>
          </a:p>
          <a:p>
            <a:pPr>
              <a:lnSpc>
                <a:spcPct val="110000"/>
              </a:lnSpc>
              <a:spcBef>
                <a:spcPts val="300"/>
              </a:spcBef>
              <a:spcAft>
                <a:spcPts val="300"/>
              </a:spcAft>
            </a:pPr>
            <a:endParaRPr lang="en-US" dirty="0"/>
          </a:p>
        </p:txBody>
      </p:sp>
    </p:spTree>
    <p:extLst>
      <p:ext uri="{BB962C8B-B14F-4D97-AF65-F5344CB8AC3E}">
        <p14:creationId xmlns:p14="http://schemas.microsoft.com/office/powerpoint/2010/main" val="289404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7411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28F7D3A-5E44-4A63-77B7-FB6B1B598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313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B7299-8C27-3160-2149-9FF239B2B131}"/>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02CE67D4-ADE8-BA66-BCB5-7806F8E4DB52}"/>
              </a:ext>
            </a:extLst>
          </p:cNvPr>
          <p:cNvSpPr>
            <a:spLocks noGrp="1"/>
          </p:cNvSpPr>
          <p:nvPr>
            <p:ph idx="1"/>
          </p:nvPr>
        </p:nvSpPr>
        <p:spPr/>
        <p:txBody>
          <a:bodyPr>
            <a:normAutofit/>
          </a:bodyPr>
          <a:lstStyle/>
          <a:p>
            <a:pPr>
              <a:spcBef>
                <a:spcPts val="1200"/>
              </a:spcBef>
              <a:spcAft>
                <a:spcPts val="1200"/>
              </a:spcAft>
            </a:pPr>
            <a:r>
              <a:rPr lang="en-US" dirty="0"/>
              <a:t>Inhaled treprostinil (</a:t>
            </a:r>
            <a:r>
              <a:rPr lang="en-US" dirty="0" err="1"/>
              <a:t>iTre</a:t>
            </a:r>
            <a:r>
              <a:rPr lang="en-US" dirty="0"/>
              <a:t>) improved exercise capacity as measured by</a:t>
            </a:r>
            <a:br>
              <a:rPr lang="en-US" dirty="0"/>
            </a:br>
            <a:r>
              <a:rPr lang="en-US" dirty="0"/>
              <a:t>6-minute walk distance (6MWD) in the INCREASE study, a 16-week randomized, placebo-controlled trial in patients with pulmonary hypertension due to interstitial lung disease (PH-ILD) </a:t>
            </a:r>
          </a:p>
          <a:p>
            <a:pPr>
              <a:spcBef>
                <a:spcPts val="1200"/>
              </a:spcBef>
              <a:spcAft>
                <a:spcPts val="1200"/>
              </a:spcAft>
            </a:pPr>
            <a:r>
              <a:rPr lang="en-US" dirty="0"/>
              <a:t>Numerous secondary endpoints were positive:</a:t>
            </a:r>
          </a:p>
          <a:p>
            <a:pPr lvl="1">
              <a:spcBef>
                <a:spcPts val="1200"/>
              </a:spcBef>
              <a:spcAft>
                <a:spcPts val="1200"/>
              </a:spcAft>
            </a:pPr>
            <a:r>
              <a:rPr lang="en-US" dirty="0"/>
              <a:t>(NT-</a:t>
            </a:r>
            <a:r>
              <a:rPr lang="en-US" dirty="0" err="1"/>
              <a:t>proBNP</a:t>
            </a:r>
            <a:r>
              <a:rPr lang="en-US" dirty="0"/>
              <a:t>) at Week 16</a:t>
            </a:r>
          </a:p>
          <a:p>
            <a:pPr lvl="1">
              <a:spcBef>
                <a:spcPts val="1200"/>
              </a:spcBef>
              <a:spcAft>
                <a:spcPts val="1200"/>
              </a:spcAft>
            </a:pPr>
            <a:r>
              <a:rPr lang="en-US" dirty="0"/>
              <a:t>Time to clinical worsening</a:t>
            </a:r>
          </a:p>
          <a:p>
            <a:pPr>
              <a:spcBef>
                <a:spcPts val="1200"/>
              </a:spcBef>
              <a:spcAft>
                <a:spcPts val="1200"/>
              </a:spcAft>
            </a:pPr>
            <a:r>
              <a:rPr lang="en-US" dirty="0"/>
              <a:t>A post-hoc analysis, improvement in the FVC for </a:t>
            </a:r>
            <a:r>
              <a:rPr lang="en-US" dirty="0" err="1"/>
              <a:t>iTre</a:t>
            </a:r>
            <a:r>
              <a:rPr lang="en-US" dirty="0"/>
              <a:t> group </a:t>
            </a:r>
          </a:p>
        </p:txBody>
      </p:sp>
    </p:spTree>
    <p:extLst>
      <p:ext uri="{BB962C8B-B14F-4D97-AF65-F5344CB8AC3E}">
        <p14:creationId xmlns:p14="http://schemas.microsoft.com/office/powerpoint/2010/main" val="311667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875D8-4028-65F0-1A6D-B3F5F0879219}"/>
              </a:ext>
            </a:extLst>
          </p:cNvPr>
          <p:cNvSpPr>
            <a:spLocks noGrp="1"/>
          </p:cNvSpPr>
          <p:nvPr>
            <p:ph type="title"/>
          </p:nvPr>
        </p:nvSpPr>
        <p:spPr/>
        <p:txBody>
          <a:bodyPr/>
          <a:lstStyle/>
          <a:p>
            <a:r>
              <a:rPr lang="en-US" dirty="0"/>
              <a:t>Open Label Extension (OLE)</a:t>
            </a:r>
          </a:p>
        </p:txBody>
      </p:sp>
      <p:sp>
        <p:nvSpPr>
          <p:cNvPr id="5" name="Content Placeholder 4">
            <a:extLst>
              <a:ext uri="{FF2B5EF4-FFF2-40B4-BE49-F238E27FC236}">
                <a16:creationId xmlns:a16="http://schemas.microsoft.com/office/drawing/2014/main" id="{BABF2D55-089C-2FBE-D787-DAB905118BDC}"/>
              </a:ext>
            </a:extLst>
          </p:cNvPr>
          <p:cNvSpPr>
            <a:spLocks noGrp="1"/>
          </p:cNvSpPr>
          <p:nvPr>
            <p:ph idx="1"/>
          </p:nvPr>
        </p:nvSpPr>
        <p:spPr/>
        <p:txBody>
          <a:bodyPr/>
          <a:lstStyle/>
          <a:p>
            <a:pPr>
              <a:spcBef>
                <a:spcPts val="600"/>
              </a:spcBef>
              <a:spcAft>
                <a:spcPts val="600"/>
              </a:spcAft>
            </a:pPr>
            <a:r>
              <a:rPr lang="en-US" dirty="0"/>
              <a:t>Patients completing the randomized phase of the INCREASE study were eligible for the OLE </a:t>
            </a:r>
          </a:p>
          <a:p>
            <a:pPr>
              <a:spcBef>
                <a:spcPts val="600"/>
              </a:spcBef>
              <a:spcAft>
                <a:spcPts val="600"/>
              </a:spcAft>
            </a:pPr>
            <a:r>
              <a:rPr lang="en-US" dirty="0"/>
              <a:t>Patients were assessed at Week 4, Week 12, and then every 12 weeks up to Week 108 for safety and efficacy parameters </a:t>
            </a:r>
          </a:p>
          <a:p>
            <a:pPr>
              <a:spcBef>
                <a:spcPts val="600"/>
              </a:spcBef>
              <a:spcAft>
                <a:spcPts val="600"/>
              </a:spcAft>
            </a:pPr>
            <a:r>
              <a:rPr lang="en-US" dirty="0"/>
              <a:t>INCREASE OLE was discontinued upon FDA approval of inhaled treprostinil for PH-ILD </a:t>
            </a:r>
          </a:p>
          <a:p>
            <a:pPr>
              <a:spcBef>
                <a:spcPts val="600"/>
              </a:spcBef>
              <a:spcAft>
                <a:spcPts val="600"/>
              </a:spcAft>
            </a:pPr>
            <a:r>
              <a:rPr lang="en-US" dirty="0"/>
              <a:t>All patients had been enrolled in the OLE for at least 60 weeks at the time of FDA approval</a:t>
            </a:r>
          </a:p>
          <a:p>
            <a:pPr>
              <a:spcBef>
                <a:spcPts val="600"/>
              </a:spcBef>
              <a:spcAft>
                <a:spcPts val="600"/>
              </a:spcAft>
            </a:pPr>
            <a:r>
              <a:rPr lang="en-US" dirty="0"/>
              <a:t>This present analysis includes 6MWD, forced vital capacity (FVC), and adverse events (AEs) in the OLE</a:t>
            </a:r>
          </a:p>
          <a:p>
            <a:pPr>
              <a:spcBef>
                <a:spcPts val="600"/>
              </a:spcBef>
              <a:spcAft>
                <a:spcPts val="600"/>
              </a:spcAft>
            </a:pPr>
            <a:endParaRPr lang="en-US" dirty="0"/>
          </a:p>
        </p:txBody>
      </p:sp>
    </p:spTree>
    <p:extLst>
      <p:ext uri="{BB962C8B-B14F-4D97-AF65-F5344CB8AC3E}">
        <p14:creationId xmlns:p14="http://schemas.microsoft.com/office/powerpoint/2010/main" val="150013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F7D76A-7312-4F83-BE10-BD96C016D476}"/>
              </a:ext>
            </a:extLst>
          </p:cNvPr>
          <p:cNvGraphicFramePr>
            <a:graphicFrameLocks noGrp="1"/>
          </p:cNvGraphicFramePr>
          <p:nvPr>
            <p:extLst>
              <p:ext uri="{D42A27DB-BD31-4B8C-83A1-F6EECF244321}">
                <p14:modId xmlns:p14="http://schemas.microsoft.com/office/powerpoint/2010/main" val="699733221"/>
              </p:ext>
            </p:extLst>
          </p:nvPr>
        </p:nvGraphicFramePr>
        <p:xfrm>
          <a:off x="1778344" y="604819"/>
          <a:ext cx="8640274" cy="6042622"/>
        </p:xfrm>
        <a:graphic>
          <a:graphicData uri="http://schemas.openxmlformats.org/drawingml/2006/table">
            <a:tbl>
              <a:tblPr firstRow="1" bandRow="1">
                <a:tableStyleId>{3B4B98B0-60AC-42C2-AFA5-B58CD77FA1E5}</a:tableStyleId>
              </a:tblPr>
              <a:tblGrid>
                <a:gridCol w="3220066">
                  <a:extLst>
                    <a:ext uri="{9D8B030D-6E8A-4147-A177-3AD203B41FA5}">
                      <a16:colId xmlns:a16="http://schemas.microsoft.com/office/drawing/2014/main" val="1250085850"/>
                    </a:ext>
                  </a:extLst>
                </a:gridCol>
                <a:gridCol w="2053380">
                  <a:extLst>
                    <a:ext uri="{9D8B030D-6E8A-4147-A177-3AD203B41FA5}">
                      <a16:colId xmlns:a16="http://schemas.microsoft.com/office/drawing/2014/main" val="641254487"/>
                    </a:ext>
                  </a:extLst>
                </a:gridCol>
                <a:gridCol w="1796932">
                  <a:extLst>
                    <a:ext uri="{9D8B030D-6E8A-4147-A177-3AD203B41FA5}">
                      <a16:colId xmlns:a16="http://schemas.microsoft.com/office/drawing/2014/main" val="2762444570"/>
                    </a:ext>
                  </a:extLst>
                </a:gridCol>
                <a:gridCol w="1569896">
                  <a:extLst>
                    <a:ext uri="{9D8B030D-6E8A-4147-A177-3AD203B41FA5}">
                      <a16:colId xmlns:a16="http://schemas.microsoft.com/office/drawing/2014/main" val="1250246214"/>
                    </a:ext>
                  </a:extLst>
                </a:gridCol>
              </a:tblGrid>
              <a:tr h="265612">
                <a:tc gridSpan="4">
                  <a:txBody>
                    <a:bodyPr/>
                    <a:lstStyle/>
                    <a:p>
                      <a:pPr marL="54610" marR="0" lvl="0" indent="0" algn="l" defTabSz="3344105" rtl="0" eaLnBrk="1" fontAlgn="auto" latinLnBrk="0" hangingPunct="1">
                        <a:lnSpc>
                          <a:spcPct val="100000"/>
                        </a:lnSpc>
                        <a:spcBef>
                          <a:spcPts val="0"/>
                        </a:spcBef>
                        <a:spcAft>
                          <a:spcPts val="0"/>
                        </a:spcAft>
                        <a:buClrTx/>
                        <a:buSzTx/>
                        <a:buFontTx/>
                        <a:buNone/>
                        <a:tabLst/>
                        <a:defRPr/>
                      </a:pPr>
                      <a:endParaRPr lang="en-CA" sz="1100" b="1" baseline="0" dirty="0">
                        <a:solidFill>
                          <a:schemeClr val="tx2"/>
                        </a:solidFill>
                        <a:effectLst/>
                        <a:ea typeface="Calibri" panose="020F0502020204030204" pitchFamily="34" charset="0"/>
                        <a:cs typeface="Arial" panose="020B0604020202020204" pitchFamily="34" charset="0"/>
                      </a:endParaRPr>
                    </a:p>
                  </a:txBody>
                  <a:tcPr marL="14288" marR="14288" marT="2858" marB="2858"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algn="ctr">
                        <a:lnSpc>
                          <a:spcPct val="100000"/>
                        </a:lnSpc>
                        <a:spcAft>
                          <a:spcPts val="0"/>
                        </a:spcAft>
                      </a:pPr>
                      <a:endParaRPr lang="en-CA" sz="1600" dirty="0">
                        <a:solidFill>
                          <a:schemeClr val="bg1"/>
                        </a:solidFill>
                        <a:effectLst/>
                        <a:latin typeface="+mn-lt"/>
                      </a:endParaRPr>
                    </a:p>
                  </a:txBody>
                  <a:tcPr marL="45720" marR="45720" marT="9144" marB="9144" anchor="ctr">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000FF"/>
                    </a:solidFill>
                  </a:tcPr>
                </a:tc>
                <a:tc hMerge="1">
                  <a:txBody>
                    <a:bodyPr/>
                    <a:lstStyle/>
                    <a:p>
                      <a:pPr algn="ctr">
                        <a:lnSpc>
                          <a:spcPct val="100000"/>
                        </a:lnSpc>
                        <a:spcAft>
                          <a:spcPts val="0"/>
                        </a:spcAft>
                      </a:pPr>
                      <a:endParaRPr lang="en-CA" sz="1600" dirty="0">
                        <a:solidFill>
                          <a:schemeClr val="bg1"/>
                        </a:solidFill>
                        <a:effectLst/>
                        <a:latin typeface="+mn-lt"/>
                      </a:endParaRPr>
                    </a:p>
                  </a:txBody>
                  <a:tcPr marL="45720" marR="45720" marT="9144" marB="9144"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tx1">
                        <a:lumMod val="50000"/>
                        <a:lumOff val="50000"/>
                      </a:schemeClr>
                    </a:solidFill>
                  </a:tcPr>
                </a:tc>
                <a:tc hMerge="1">
                  <a:txBody>
                    <a:bodyPr/>
                    <a:lstStyle/>
                    <a:p>
                      <a:pPr algn="ctr">
                        <a:lnSpc>
                          <a:spcPct val="100000"/>
                        </a:lnSpc>
                        <a:spcAft>
                          <a:spcPts val="0"/>
                        </a:spcAft>
                      </a:pPr>
                      <a:endParaRPr lang="en-CA" sz="1600" dirty="0">
                        <a:solidFill>
                          <a:schemeClr val="tx1"/>
                        </a:solidFill>
                        <a:effectLst/>
                        <a:latin typeface="+mn-lt"/>
                      </a:endParaRPr>
                    </a:p>
                  </a:txBody>
                  <a:tcPr marL="45720" marR="45720" marT="9144" marB="9144" anchor="ct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38782897"/>
                  </a:ext>
                </a:extLst>
              </a:tr>
              <a:tr h="705049">
                <a:tc>
                  <a:txBody>
                    <a:bodyPr/>
                    <a:lstStyle/>
                    <a:p>
                      <a:pPr marL="54610" algn="ctr">
                        <a:lnSpc>
                          <a:spcPct val="100000"/>
                        </a:lnSpc>
                        <a:spcAft>
                          <a:spcPts val="0"/>
                        </a:spcAft>
                      </a:pPr>
                      <a:endParaRPr lang="en-CA" sz="1100" b="1" dirty="0">
                        <a:solidFill>
                          <a:schemeClr val="tx1"/>
                        </a:solidFill>
                        <a:effectLst/>
                        <a:latin typeface="+mn-lt"/>
                        <a:ea typeface="Calibri" panose="020F0502020204030204" pitchFamily="34" charset="0"/>
                        <a:cs typeface="Arial" panose="020B0604020202020204" pitchFamily="34" charset="0"/>
                      </a:endParaRPr>
                    </a:p>
                  </a:txBody>
                  <a:tcPr marL="14288" marR="14288" marT="2858" marB="2858" anchor="ct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100" b="1" kern="1200" dirty="0">
                          <a:solidFill>
                            <a:schemeClr val="bg1"/>
                          </a:solidFill>
                          <a:effectLst/>
                          <a:latin typeface="+mn-lt"/>
                        </a:rPr>
                        <a:t>From INCREASE</a:t>
                      </a:r>
                    </a:p>
                    <a:p>
                      <a:pPr algn="ctr">
                        <a:lnSpc>
                          <a:spcPct val="100000"/>
                        </a:lnSpc>
                        <a:spcAft>
                          <a:spcPts val="0"/>
                        </a:spcAft>
                      </a:pPr>
                      <a:r>
                        <a:rPr lang="en-US" sz="1100" b="1" kern="1200" dirty="0">
                          <a:solidFill>
                            <a:schemeClr val="bg1"/>
                          </a:solidFill>
                          <a:effectLst/>
                          <a:latin typeface="+mn-lt"/>
                        </a:rPr>
                        <a:t>Inhaled Treprostinil Group</a:t>
                      </a:r>
                    </a:p>
                    <a:p>
                      <a:pPr algn="ctr">
                        <a:lnSpc>
                          <a:spcPct val="100000"/>
                        </a:lnSpc>
                        <a:spcAft>
                          <a:spcPts val="0"/>
                        </a:spcAft>
                      </a:pPr>
                      <a:r>
                        <a:rPr lang="en-US" sz="1100" kern="1200" dirty="0">
                          <a:solidFill>
                            <a:schemeClr val="bg1"/>
                          </a:solidFill>
                          <a:effectLst/>
                          <a:latin typeface="+mn-lt"/>
                        </a:rPr>
                        <a:t>N=119</a:t>
                      </a:r>
                      <a:endParaRPr lang="en-CA" sz="1100" dirty="0">
                        <a:solidFill>
                          <a:schemeClr val="bg1"/>
                        </a:solidFill>
                        <a:effectLst/>
                        <a:latin typeface="+mn-lt"/>
                      </a:endParaRPr>
                    </a:p>
                  </a:txBody>
                  <a:tcPr marL="14288" marR="14288" marT="2858" marB="2858" anchor="ctr">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lnSpc>
                          <a:spcPct val="100000"/>
                        </a:lnSpc>
                        <a:spcAft>
                          <a:spcPts val="0"/>
                        </a:spcAft>
                      </a:pPr>
                      <a:r>
                        <a:rPr lang="en-US" sz="1100" b="1" kern="1200" dirty="0">
                          <a:solidFill>
                            <a:schemeClr val="bg1"/>
                          </a:solidFill>
                          <a:effectLst/>
                          <a:latin typeface="+mn-lt"/>
                        </a:rPr>
                        <a:t>From INCREASE</a:t>
                      </a:r>
                    </a:p>
                    <a:p>
                      <a:pPr algn="ctr">
                        <a:lnSpc>
                          <a:spcPct val="100000"/>
                        </a:lnSpc>
                        <a:spcAft>
                          <a:spcPts val="0"/>
                        </a:spcAft>
                      </a:pPr>
                      <a:r>
                        <a:rPr lang="en-US" sz="1100" b="1" kern="1200" dirty="0">
                          <a:solidFill>
                            <a:schemeClr val="bg1"/>
                          </a:solidFill>
                          <a:effectLst/>
                          <a:latin typeface="+mn-lt"/>
                        </a:rPr>
                        <a:t>Placebo Group</a:t>
                      </a:r>
                    </a:p>
                    <a:p>
                      <a:pPr algn="ctr">
                        <a:lnSpc>
                          <a:spcPct val="100000"/>
                        </a:lnSpc>
                        <a:spcAft>
                          <a:spcPts val="0"/>
                        </a:spcAft>
                      </a:pPr>
                      <a:r>
                        <a:rPr lang="en-US" sz="1100" kern="1200" dirty="0">
                          <a:solidFill>
                            <a:schemeClr val="bg1"/>
                          </a:solidFill>
                          <a:effectLst/>
                          <a:latin typeface="+mn-lt"/>
                        </a:rPr>
                        <a:t>N=121</a:t>
                      </a:r>
                      <a:endParaRPr lang="en-CA" sz="1100" dirty="0">
                        <a:solidFill>
                          <a:schemeClr val="bg1"/>
                        </a:solidFill>
                        <a:effectLst/>
                        <a:latin typeface="+mn-lt"/>
                      </a:endParaRPr>
                    </a:p>
                  </a:txBody>
                  <a:tcPr marL="14288" marR="14288" marT="2858" marB="2858"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00000"/>
                        </a:lnSpc>
                        <a:spcAft>
                          <a:spcPts val="0"/>
                        </a:spcAft>
                      </a:pPr>
                      <a:r>
                        <a:rPr lang="en-CA" sz="1100" b="1" dirty="0">
                          <a:solidFill>
                            <a:schemeClr val="bg1"/>
                          </a:solidFill>
                          <a:effectLst/>
                          <a:latin typeface="+mn-lt"/>
                        </a:rPr>
                        <a:t>Overall</a:t>
                      </a:r>
                      <a:r>
                        <a:rPr lang="en-CA" sz="1100" dirty="0">
                          <a:solidFill>
                            <a:schemeClr val="bg1"/>
                          </a:solidFill>
                          <a:effectLst/>
                          <a:latin typeface="+mn-lt"/>
                        </a:rPr>
                        <a:t> </a:t>
                      </a:r>
                    </a:p>
                    <a:p>
                      <a:pPr algn="ctr">
                        <a:lnSpc>
                          <a:spcPct val="100000"/>
                        </a:lnSpc>
                        <a:spcAft>
                          <a:spcPts val="0"/>
                        </a:spcAft>
                      </a:pPr>
                      <a:r>
                        <a:rPr lang="en-CA" sz="1100" dirty="0">
                          <a:solidFill>
                            <a:schemeClr val="bg1"/>
                          </a:solidFill>
                          <a:effectLst/>
                          <a:latin typeface="+mn-lt"/>
                        </a:rPr>
                        <a:t>N=242</a:t>
                      </a:r>
                    </a:p>
                  </a:txBody>
                  <a:tcPr marL="14288" marR="14288" marT="2858" marB="2858" anchor="ct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63577696"/>
                  </a:ext>
                </a:extLst>
              </a:tr>
              <a:tr h="180633">
                <a:tc>
                  <a:txBody>
                    <a:bodyPr/>
                    <a:lstStyle/>
                    <a:p>
                      <a:pPr marL="0" indent="0" algn="l">
                        <a:lnSpc>
                          <a:spcPct val="100000"/>
                        </a:lnSpc>
                        <a:spcBef>
                          <a:spcPts val="80"/>
                        </a:spcBef>
                      </a:pPr>
                      <a:r>
                        <a:rPr lang="en-US" sz="1100" b="1" dirty="0">
                          <a:solidFill>
                            <a:schemeClr val="tx1"/>
                          </a:solidFill>
                          <a:latin typeface="+mn-lt"/>
                        </a:rPr>
                        <a:t>Mean age</a:t>
                      </a:r>
                      <a:r>
                        <a:rPr lang="en-US" sz="1100" b="0" dirty="0">
                          <a:solidFill>
                            <a:schemeClr val="tx1"/>
                          </a:solidFill>
                          <a:latin typeface="+mn-lt"/>
                        </a:rPr>
                        <a:t> (SD)</a:t>
                      </a:r>
                      <a:endParaRPr lang="en-US" sz="1100" b="0" dirty="0">
                        <a:solidFill>
                          <a:schemeClr val="tx1"/>
                        </a:solidFill>
                        <a:latin typeface="+mn-lt"/>
                        <a:cs typeface="Calibri"/>
                      </a:endParaRPr>
                    </a:p>
                  </a:txBody>
                  <a:tcPr marL="14288" marR="14288" marT="2858" marB="2858">
                    <a:lnT w="12700" cap="flat" cmpd="sng" algn="ctr">
                      <a:solidFill>
                        <a:schemeClr val="tx1"/>
                      </a:solidFill>
                      <a:prstDash val="solid"/>
                      <a:round/>
                      <a:headEnd type="none" w="med" len="med"/>
                      <a:tailEnd type="none" w="med" len="med"/>
                    </a:lnT>
                  </a:tcPr>
                </a:tc>
                <a:tc>
                  <a:txBody>
                    <a:bodyPr/>
                    <a:lstStyle/>
                    <a:p>
                      <a:pPr algn="ctr">
                        <a:lnSpc>
                          <a:spcPct val="100000"/>
                        </a:lnSpc>
                        <a:spcBef>
                          <a:spcPts val="80"/>
                        </a:spcBef>
                      </a:pPr>
                      <a:r>
                        <a:rPr lang="en-US" sz="1100">
                          <a:solidFill>
                            <a:schemeClr val="tx1"/>
                          </a:solidFill>
                          <a:latin typeface="+mn-lt"/>
                        </a:rPr>
                        <a:t>65.8 (13.0)</a:t>
                      </a:r>
                      <a:endParaRPr sz="1100">
                        <a:solidFill>
                          <a:schemeClr val="tx1"/>
                        </a:solidFill>
                        <a:latin typeface="+mn-lt"/>
                        <a:cs typeface="Calibri"/>
                      </a:endParaRPr>
                    </a:p>
                  </a:txBody>
                  <a:tcPr marL="14288" marR="14288" marT="2858" marB="2858">
                    <a:lnT w="12700" cap="flat" cmpd="sng" algn="ctr">
                      <a:solidFill>
                        <a:schemeClr val="tx1"/>
                      </a:solidFill>
                      <a:prstDash val="solid"/>
                      <a:round/>
                      <a:headEnd type="none" w="med" len="med"/>
                      <a:tailEnd type="none" w="med" len="med"/>
                    </a:lnT>
                  </a:tcPr>
                </a:tc>
                <a:tc>
                  <a:txBody>
                    <a:bodyPr/>
                    <a:lstStyle/>
                    <a:p>
                      <a:pPr algn="ctr">
                        <a:lnSpc>
                          <a:spcPct val="100000"/>
                        </a:lnSpc>
                        <a:spcBef>
                          <a:spcPts val="80"/>
                        </a:spcBef>
                      </a:pPr>
                      <a:r>
                        <a:rPr lang="en-US" sz="1100" dirty="0">
                          <a:solidFill>
                            <a:schemeClr val="tx1"/>
                          </a:solidFill>
                          <a:latin typeface="+mn-lt"/>
                        </a:rPr>
                        <a:t>68.1 (11.2)</a:t>
                      </a:r>
                      <a:endParaRPr sz="1100" dirty="0">
                        <a:solidFill>
                          <a:schemeClr val="tx1"/>
                        </a:solidFill>
                        <a:latin typeface="+mn-lt"/>
                        <a:cs typeface="Calibri"/>
                      </a:endParaRPr>
                    </a:p>
                  </a:txBody>
                  <a:tcPr marL="14288" marR="14288" marT="2858" marB="2858">
                    <a:lnT w="12700" cap="flat" cmpd="sng" algn="ctr">
                      <a:solidFill>
                        <a:schemeClr val="tx1"/>
                      </a:solidFill>
                      <a:prstDash val="solid"/>
                      <a:round/>
                      <a:headEnd type="none" w="med" len="med"/>
                      <a:tailEnd type="none" w="med" len="med"/>
                    </a:lnT>
                  </a:tcPr>
                </a:tc>
                <a:tc>
                  <a:txBody>
                    <a:bodyPr/>
                    <a:lstStyle/>
                    <a:p>
                      <a:pPr algn="ctr">
                        <a:lnSpc>
                          <a:spcPct val="100000"/>
                        </a:lnSpc>
                        <a:spcBef>
                          <a:spcPts val="80"/>
                        </a:spcBef>
                      </a:pPr>
                      <a:r>
                        <a:rPr lang="en-US" sz="1100" dirty="0">
                          <a:solidFill>
                            <a:schemeClr val="tx1"/>
                          </a:solidFill>
                          <a:latin typeface="+mn-lt"/>
                        </a:rPr>
                        <a:t>67.0 (12.1)</a:t>
                      </a:r>
                      <a:endParaRPr sz="1100" dirty="0">
                        <a:solidFill>
                          <a:schemeClr val="tx1"/>
                        </a:solidFill>
                        <a:latin typeface="+mn-lt"/>
                        <a:cs typeface="Calibri"/>
                      </a:endParaRPr>
                    </a:p>
                  </a:txBody>
                  <a:tcPr marL="14288" marR="14288" marT="2858" marB="2858"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2272215"/>
                  </a:ext>
                </a:extLst>
              </a:tr>
              <a:tr h="544811">
                <a:tc>
                  <a:txBody>
                    <a:bodyPr/>
                    <a:lstStyle/>
                    <a:p>
                      <a:pPr marL="0" indent="0" algn="l">
                        <a:lnSpc>
                          <a:spcPct val="100000"/>
                        </a:lnSpc>
                        <a:spcBef>
                          <a:spcPts val="180"/>
                        </a:spcBef>
                      </a:pPr>
                      <a:r>
                        <a:rPr lang="en-CA" sz="1100" b="1" dirty="0">
                          <a:solidFill>
                            <a:schemeClr val="tx1"/>
                          </a:solidFill>
                          <a:latin typeface="+mn-lt"/>
                        </a:rPr>
                        <a:t>Sex, </a:t>
                      </a:r>
                      <a:r>
                        <a:rPr lang="en-CA" sz="1100" b="0" dirty="0">
                          <a:solidFill>
                            <a:schemeClr val="tx1"/>
                          </a:solidFill>
                          <a:latin typeface="+mn-lt"/>
                        </a:rPr>
                        <a:t>n (%)</a:t>
                      </a:r>
                    </a:p>
                    <a:p>
                      <a:pPr marL="231775" indent="0" algn="l">
                        <a:lnSpc>
                          <a:spcPct val="100000"/>
                        </a:lnSpc>
                        <a:spcBef>
                          <a:spcPts val="180"/>
                        </a:spcBef>
                      </a:pPr>
                      <a:r>
                        <a:rPr lang="en-CA" sz="1100" b="0" dirty="0">
                          <a:solidFill>
                            <a:schemeClr val="tx1"/>
                          </a:solidFill>
                          <a:latin typeface="+mn-lt"/>
                        </a:rPr>
                        <a:t>Male</a:t>
                      </a:r>
                    </a:p>
                    <a:p>
                      <a:pPr marL="231775" indent="0" algn="l">
                        <a:lnSpc>
                          <a:spcPct val="100000"/>
                        </a:lnSpc>
                        <a:spcBef>
                          <a:spcPts val="180"/>
                        </a:spcBef>
                      </a:pPr>
                      <a:r>
                        <a:rPr lang="en-CA" sz="1100" b="0" dirty="0">
                          <a:solidFill>
                            <a:schemeClr val="tx1"/>
                          </a:solidFill>
                          <a:latin typeface="+mn-lt"/>
                        </a:rPr>
                        <a:t>Female</a:t>
                      </a:r>
                      <a:endParaRPr lang="en-CA" sz="1100" b="0" dirty="0">
                        <a:solidFill>
                          <a:schemeClr val="tx1"/>
                        </a:solidFill>
                        <a:latin typeface="+mn-lt"/>
                        <a:cs typeface="Calibri"/>
                      </a:endParaRPr>
                    </a:p>
                  </a:txBody>
                  <a:tcPr marL="14288" marR="14288" marT="2858" marB="2858">
                    <a:solidFill>
                      <a:srgbClr val="4F81BD">
                        <a:alpha val="20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mn-lt"/>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mn-lt"/>
                        </a:rPr>
                        <a:t>56 (47.1%)</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63 (52.9%)</a:t>
                      </a:r>
                      <a:endParaRPr lang="en-US" sz="1100" b="0" dirty="0">
                        <a:solidFill>
                          <a:schemeClr val="tx1"/>
                        </a:solidFill>
                        <a:latin typeface="+mn-lt"/>
                        <a:cs typeface="Calibri"/>
                      </a:endParaRPr>
                    </a:p>
                  </a:txBody>
                  <a:tcPr marL="14288" marR="14288" marT="2858" marB="2858">
                    <a:solidFill>
                      <a:srgbClr val="4F81BD">
                        <a:alpha val="20000"/>
                      </a:srgbClr>
                    </a:solidFill>
                  </a:tcPr>
                </a:tc>
                <a:tc>
                  <a:txBody>
                    <a:bodyPr/>
                    <a:lstStyle/>
                    <a:p>
                      <a:pPr algn="ctr">
                        <a:lnSpc>
                          <a:spcPct val="100000"/>
                        </a:lnSpc>
                      </a:pPr>
                      <a:endParaRPr lang="en-US" sz="1100" b="0" dirty="0">
                        <a:solidFill>
                          <a:schemeClr val="tx1"/>
                        </a:solidFill>
                        <a:latin typeface="+mn-lt"/>
                      </a:endParaRPr>
                    </a:p>
                    <a:p>
                      <a:pPr algn="ctr">
                        <a:lnSpc>
                          <a:spcPct val="100000"/>
                        </a:lnSpc>
                      </a:pPr>
                      <a:r>
                        <a:rPr lang="en-US" sz="1100" b="0" dirty="0">
                          <a:solidFill>
                            <a:schemeClr val="tx1"/>
                          </a:solidFill>
                          <a:latin typeface="+mn-lt"/>
                        </a:rPr>
                        <a:t>69 (57.0%)</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52 (43.0%)</a:t>
                      </a:r>
                      <a:endParaRPr lang="en-US" sz="1100" b="0" dirty="0">
                        <a:solidFill>
                          <a:schemeClr val="tx1"/>
                        </a:solidFill>
                        <a:latin typeface="+mn-lt"/>
                        <a:cs typeface="Calibri"/>
                      </a:endParaRPr>
                    </a:p>
                  </a:txBody>
                  <a:tcPr marL="14288" marR="14288" marT="2858" marB="2858">
                    <a:solidFill>
                      <a:srgbClr val="4F81BD">
                        <a:alpha val="20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mn-lt"/>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126 (52.1%)</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116 (47.9%)</a:t>
                      </a:r>
                      <a:endParaRPr lang="en-US" sz="1100" b="0" dirty="0">
                        <a:solidFill>
                          <a:schemeClr val="tx1"/>
                        </a:solidFill>
                        <a:latin typeface="+mn-lt"/>
                        <a:cs typeface="Calibri"/>
                      </a:endParaRPr>
                    </a:p>
                  </a:txBody>
                  <a:tcPr marL="14288" marR="14288" marT="2858" marB="2858">
                    <a:solidFill>
                      <a:srgbClr val="4F81BD">
                        <a:alpha val="20000"/>
                      </a:srgbClr>
                    </a:solidFill>
                  </a:tcPr>
                </a:tc>
                <a:extLst>
                  <a:ext uri="{0D108BD9-81ED-4DB2-BD59-A6C34878D82A}">
                    <a16:rowId xmlns:a16="http://schemas.microsoft.com/office/drawing/2014/main" val="3394507400"/>
                  </a:ext>
                </a:extLst>
              </a:tr>
              <a:tr h="362924">
                <a:tc>
                  <a:txBody>
                    <a:bodyPr/>
                    <a:lstStyle/>
                    <a:p>
                      <a:pPr marL="0" marR="0" lvl="0" indent="0" algn="l" defTabSz="609585" rtl="0" eaLnBrk="1" fontAlgn="auto" latinLnBrk="0" hangingPunct="1">
                        <a:lnSpc>
                          <a:spcPct val="100000"/>
                        </a:lnSpc>
                        <a:spcBef>
                          <a:spcPts val="185"/>
                        </a:spcBef>
                        <a:spcAft>
                          <a:spcPts val="0"/>
                        </a:spcAft>
                        <a:buClrTx/>
                        <a:buSzTx/>
                        <a:buFontTx/>
                        <a:buNone/>
                        <a:tabLst/>
                        <a:defRPr/>
                      </a:pPr>
                      <a:r>
                        <a:rPr lang="en-CA" sz="1100" b="1" kern="1200" dirty="0">
                          <a:solidFill>
                            <a:schemeClr val="tx1"/>
                          </a:solidFill>
                          <a:effectLst/>
                          <a:latin typeface="+mn-lt"/>
                        </a:rPr>
                        <a:t>Time since PH-ILD Diagnosis*, </a:t>
                      </a:r>
                      <a:r>
                        <a:rPr lang="en-CA" sz="1100" b="0" kern="1200" dirty="0">
                          <a:solidFill>
                            <a:schemeClr val="tx1"/>
                          </a:solidFill>
                          <a:effectLst/>
                          <a:latin typeface="+mn-lt"/>
                        </a:rPr>
                        <a:t>years</a:t>
                      </a:r>
                    </a:p>
                    <a:p>
                      <a:pPr marL="0" lvl="0" indent="0" algn="l">
                        <a:lnSpc>
                          <a:spcPct val="100000"/>
                        </a:lnSpc>
                        <a:spcBef>
                          <a:spcPts val="185"/>
                        </a:spcBef>
                      </a:pPr>
                      <a:r>
                        <a:rPr lang="en-US" sz="1100" b="0" dirty="0">
                          <a:solidFill>
                            <a:schemeClr val="tx1"/>
                          </a:solidFill>
                          <a:latin typeface="+mn-lt"/>
                        </a:rPr>
                        <a:t>   Mean (SD)</a:t>
                      </a:r>
                      <a:endParaRPr sz="1100" b="0" dirty="0">
                        <a:solidFill>
                          <a:schemeClr val="tx1"/>
                        </a:solidFill>
                        <a:latin typeface="+mn-lt"/>
                        <a:cs typeface="Calibri"/>
                      </a:endParaRPr>
                    </a:p>
                  </a:txBody>
                  <a:tcPr marL="14288" marR="14288" marT="2858" marB="2858"/>
                </a:tc>
                <a:tc>
                  <a:txBody>
                    <a:bodyPr/>
                    <a:lstStyle/>
                    <a:p>
                      <a:pPr algn="ctr">
                        <a:lnSpc>
                          <a:spcPct val="100000"/>
                        </a:lnSpc>
                      </a:pPr>
                      <a:endParaRPr lang="en-CA" sz="1100" b="0">
                        <a:solidFill>
                          <a:schemeClr val="tx1"/>
                        </a:solidFill>
                        <a:latin typeface="+mn-lt"/>
                      </a:endParaRPr>
                    </a:p>
                    <a:p>
                      <a:pPr algn="ctr">
                        <a:lnSpc>
                          <a:spcPct val="100000"/>
                        </a:lnSpc>
                      </a:pPr>
                      <a:r>
                        <a:rPr lang="en-CA" sz="1100" b="0">
                          <a:solidFill>
                            <a:schemeClr val="tx1"/>
                          </a:solidFill>
                          <a:latin typeface="+mn-lt"/>
                        </a:rPr>
                        <a:t>0.89 (1.14)</a:t>
                      </a:r>
                      <a:endParaRPr lang="en-CA" sz="1100" b="0">
                        <a:solidFill>
                          <a:schemeClr val="tx1"/>
                        </a:solidFill>
                        <a:latin typeface="+mn-lt"/>
                        <a:cs typeface="Calibri"/>
                      </a:endParaRPr>
                    </a:p>
                  </a:txBody>
                  <a:tcPr marL="14288" marR="14288" marT="2858" marB="2858"/>
                </a:tc>
                <a:tc>
                  <a:txBody>
                    <a:bodyPr/>
                    <a:lstStyle/>
                    <a:p>
                      <a:pPr algn="ctr">
                        <a:lnSpc>
                          <a:spcPct val="100000"/>
                        </a:lnSpc>
                      </a:pPr>
                      <a:endParaRPr lang="en-CA" sz="1100" b="0">
                        <a:solidFill>
                          <a:schemeClr val="tx1"/>
                        </a:solidFill>
                        <a:latin typeface="+mn-lt"/>
                      </a:endParaRPr>
                    </a:p>
                    <a:p>
                      <a:pPr algn="ctr">
                        <a:lnSpc>
                          <a:spcPct val="100000"/>
                        </a:lnSpc>
                      </a:pPr>
                      <a:r>
                        <a:rPr lang="en-CA" sz="1100" b="0">
                          <a:solidFill>
                            <a:schemeClr val="tx1"/>
                          </a:solidFill>
                          <a:latin typeface="+mn-lt"/>
                        </a:rPr>
                        <a:t>0.92 (1.49)</a:t>
                      </a:r>
                      <a:endParaRPr lang="en-CA" sz="1100" b="0">
                        <a:solidFill>
                          <a:schemeClr val="tx1"/>
                        </a:solidFill>
                        <a:latin typeface="+mn-lt"/>
                        <a:cs typeface="Calibri"/>
                      </a:endParaRPr>
                    </a:p>
                  </a:txBody>
                  <a:tcPr marL="14288" marR="14288" marT="2858" marB="2858"/>
                </a:tc>
                <a:tc>
                  <a:txBody>
                    <a:bodyPr/>
                    <a:lstStyle/>
                    <a:p>
                      <a:pPr algn="ctr">
                        <a:lnSpc>
                          <a:spcPct val="100000"/>
                        </a:lnSpc>
                      </a:pPr>
                      <a:r>
                        <a:rPr lang="en-CA" sz="1100" b="0">
                          <a:solidFill>
                            <a:schemeClr val="tx1"/>
                          </a:solidFill>
                          <a:latin typeface="+mn-lt"/>
                        </a:rPr>
                        <a:t>0.91 (1.33)</a:t>
                      </a:r>
                      <a:endParaRPr lang="en-CA" sz="1100" b="0">
                        <a:solidFill>
                          <a:schemeClr val="tx1"/>
                        </a:solidFill>
                        <a:latin typeface="+mn-lt"/>
                        <a:cs typeface="Calibri"/>
                      </a:endParaRPr>
                    </a:p>
                  </a:txBody>
                  <a:tcPr marL="14288" marR="14288" marT="2858" marB="2858" anchor="ctr"/>
                </a:tc>
                <a:extLst>
                  <a:ext uri="{0D108BD9-81ED-4DB2-BD59-A6C34878D82A}">
                    <a16:rowId xmlns:a16="http://schemas.microsoft.com/office/drawing/2014/main" val="1353860986"/>
                  </a:ext>
                </a:extLst>
              </a:tr>
              <a:tr h="2708028">
                <a:tc>
                  <a:txBody>
                    <a:bodyPr/>
                    <a:lstStyle/>
                    <a:p>
                      <a:pPr marL="0" indent="0">
                        <a:lnSpc>
                          <a:spcPct val="100000"/>
                        </a:lnSpc>
                        <a:spcBef>
                          <a:spcPts val="180"/>
                        </a:spcBef>
                      </a:pPr>
                      <a:r>
                        <a:rPr lang="en-CA" sz="1100" b="1" dirty="0">
                          <a:solidFill>
                            <a:schemeClr val="tx1"/>
                          </a:solidFill>
                          <a:latin typeface="+mn-lt"/>
                        </a:rPr>
                        <a:t>Etiology of PH-ILD, </a:t>
                      </a:r>
                      <a:r>
                        <a:rPr lang="en-CA" sz="1100" b="0" dirty="0">
                          <a:solidFill>
                            <a:schemeClr val="tx1"/>
                          </a:solidFill>
                          <a:latin typeface="+mn-lt"/>
                        </a:rPr>
                        <a:t>n (%)</a:t>
                      </a:r>
                    </a:p>
                    <a:p>
                      <a:pPr marL="231775" indent="0">
                        <a:lnSpc>
                          <a:spcPct val="100000"/>
                        </a:lnSpc>
                        <a:spcBef>
                          <a:spcPts val="180"/>
                        </a:spcBef>
                      </a:pPr>
                      <a:r>
                        <a:rPr lang="en-CA" sz="1100" dirty="0">
                          <a:solidFill>
                            <a:schemeClr val="tx1"/>
                          </a:solidFill>
                          <a:latin typeface="+mn-lt"/>
                        </a:rPr>
                        <a:t>Idiopathic interstitial pneumonia</a:t>
                      </a:r>
                    </a:p>
                    <a:p>
                      <a:pPr marL="465138" indent="0">
                        <a:lnSpc>
                          <a:spcPct val="100000"/>
                        </a:lnSpc>
                        <a:spcBef>
                          <a:spcPts val="180"/>
                        </a:spcBef>
                      </a:pPr>
                      <a:r>
                        <a:rPr lang="en-CA" sz="1100" dirty="0">
                          <a:solidFill>
                            <a:schemeClr val="tx1"/>
                          </a:solidFill>
                          <a:latin typeface="+mn-lt"/>
                        </a:rPr>
                        <a:t>Idiopathic Pulmonary Fibrosis</a:t>
                      </a:r>
                    </a:p>
                    <a:p>
                      <a:pPr marL="465138" indent="0">
                        <a:lnSpc>
                          <a:spcPct val="100000"/>
                        </a:lnSpc>
                        <a:spcBef>
                          <a:spcPts val="180"/>
                        </a:spcBef>
                      </a:pPr>
                      <a:r>
                        <a:rPr lang="en-CA" sz="1100" dirty="0">
                          <a:solidFill>
                            <a:schemeClr val="tx1"/>
                          </a:solidFill>
                          <a:latin typeface="+mn-lt"/>
                        </a:rPr>
                        <a:t>NSIP </a:t>
                      </a:r>
                    </a:p>
                    <a:p>
                      <a:pPr marL="465138" indent="0">
                        <a:lnSpc>
                          <a:spcPct val="100000"/>
                        </a:lnSpc>
                        <a:spcBef>
                          <a:spcPts val="180"/>
                        </a:spcBef>
                      </a:pPr>
                      <a:r>
                        <a:rPr lang="en-CA" sz="1100" dirty="0">
                          <a:solidFill>
                            <a:schemeClr val="tx1"/>
                          </a:solidFill>
                          <a:latin typeface="+mn-lt"/>
                        </a:rPr>
                        <a:t>Unclassified IIP  </a:t>
                      </a:r>
                    </a:p>
                    <a:p>
                      <a:pPr marL="465138" indent="0">
                        <a:lnSpc>
                          <a:spcPct val="100000"/>
                        </a:lnSpc>
                        <a:spcBef>
                          <a:spcPts val="180"/>
                        </a:spcBef>
                      </a:pPr>
                      <a:r>
                        <a:rPr lang="en-CA" sz="1100" dirty="0">
                          <a:solidFill>
                            <a:schemeClr val="tx1"/>
                          </a:solidFill>
                          <a:latin typeface="+mn-lt"/>
                        </a:rPr>
                        <a:t>Respiratory Bronchiolitis-Associated IID</a:t>
                      </a:r>
                    </a:p>
                    <a:p>
                      <a:pPr marL="465138" indent="0">
                        <a:lnSpc>
                          <a:spcPct val="100000"/>
                        </a:lnSpc>
                        <a:spcBef>
                          <a:spcPts val="180"/>
                        </a:spcBef>
                      </a:pPr>
                      <a:r>
                        <a:rPr lang="en-CA" sz="1100" dirty="0">
                          <a:solidFill>
                            <a:schemeClr val="tx1"/>
                          </a:solidFill>
                          <a:latin typeface="+mn-lt"/>
                        </a:rPr>
                        <a:t>Desquamative Interstitial Pneumonia</a:t>
                      </a:r>
                    </a:p>
                    <a:p>
                      <a:pPr marL="465138" indent="0">
                        <a:lnSpc>
                          <a:spcPct val="100000"/>
                        </a:lnSpc>
                        <a:spcBef>
                          <a:spcPts val="180"/>
                        </a:spcBef>
                      </a:pPr>
                      <a:r>
                        <a:rPr lang="en-CA" sz="1100" dirty="0">
                          <a:solidFill>
                            <a:schemeClr val="tx1"/>
                          </a:solidFill>
                          <a:latin typeface="+mn-lt"/>
                        </a:rPr>
                        <a:t>Acute Interstitial Pneumonia</a:t>
                      </a:r>
                    </a:p>
                    <a:p>
                      <a:pPr marL="231775" indent="0">
                        <a:lnSpc>
                          <a:spcPct val="100000"/>
                        </a:lnSpc>
                        <a:spcBef>
                          <a:spcPts val="180"/>
                        </a:spcBef>
                      </a:pPr>
                      <a:r>
                        <a:rPr lang="en-CA" sz="1100" dirty="0">
                          <a:solidFill>
                            <a:schemeClr val="tx1"/>
                          </a:solidFill>
                          <a:latin typeface="+mn-lt"/>
                        </a:rPr>
                        <a:t>Combined pulmonary fibrosis and emphysema</a:t>
                      </a:r>
                    </a:p>
                    <a:p>
                      <a:pPr marL="231775" indent="0">
                        <a:lnSpc>
                          <a:spcPct val="100000"/>
                        </a:lnSpc>
                        <a:spcBef>
                          <a:spcPts val="180"/>
                        </a:spcBef>
                      </a:pPr>
                      <a:r>
                        <a:rPr lang="en-CA" sz="1100" dirty="0">
                          <a:solidFill>
                            <a:schemeClr val="tx1"/>
                          </a:solidFill>
                          <a:latin typeface="+mn-lt"/>
                        </a:rPr>
                        <a:t>Connective tissue disease</a:t>
                      </a:r>
                    </a:p>
                    <a:p>
                      <a:pPr marL="231775" indent="0">
                        <a:lnSpc>
                          <a:spcPct val="100000"/>
                        </a:lnSpc>
                        <a:spcBef>
                          <a:spcPts val="180"/>
                        </a:spcBef>
                      </a:pPr>
                      <a:r>
                        <a:rPr lang="en-CA" sz="1100" dirty="0">
                          <a:solidFill>
                            <a:schemeClr val="tx1"/>
                          </a:solidFill>
                          <a:latin typeface="+mn-lt"/>
                        </a:rPr>
                        <a:t>Chronic hypersensitivity pneumonitis</a:t>
                      </a:r>
                    </a:p>
                    <a:p>
                      <a:pPr marL="231775" indent="0">
                        <a:lnSpc>
                          <a:spcPct val="100000"/>
                        </a:lnSpc>
                        <a:spcBef>
                          <a:spcPts val="180"/>
                        </a:spcBef>
                      </a:pPr>
                      <a:r>
                        <a:rPr lang="en-CA" sz="1100" dirty="0">
                          <a:solidFill>
                            <a:schemeClr val="tx1"/>
                          </a:solidFill>
                          <a:latin typeface="+mn-lt"/>
                        </a:rPr>
                        <a:t>Occupational lung disease</a:t>
                      </a:r>
                      <a:endParaRPr lang="en-CA" sz="1100" dirty="0">
                        <a:solidFill>
                          <a:schemeClr val="tx1"/>
                        </a:solidFill>
                        <a:latin typeface="+mn-lt"/>
                        <a:cs typeface="Calibri"/>
                      </a:endParaRPr>
                    </a:p>
                  </a:txBody>
                  <a:tcPr marL="14288" marR="14288" marT="2858" marB="2858">
                    <a:solidFill>
                      <a:srgbClr val="4F81BD">
                        <a:alpha val="20000"/>
                      </a:srgbClr>
                    </a:solidFill>
                  </a:tcPr>
                </a:tc>
                <a:tc>
                  <a:txBody>
                    <a:bodyPr/>
                    <a:lstStyle/>
                    <a:p>
                      <a:pPr algn="ctr">
                        <a:spcBef>
                          <a:spcPts val="180"/>
                        </a:spcBef>
                      </a:pPr>
                      <a:endParaRPr lang="en-CA" sz="1100" dirty="0">
                        <a:solidFill>
                          <a:schemeClr val="tx1"/>
                        </a:solidFill>
                        <a:latin typeface="+mn-lt"/>
                      </a:endParaRPr>
                    </a:p>
                    <a:p>
                      <a:pPr algn="ctr">
                        <a:spcBef>
                          <a:spcPts val="180"/>
                        </a:spcBef>
                      </a:pPr>
                      <a:r>
                        <a:rPr lang="en-CA" sz="1100" dirty="0">
                          <a:solidFill>
                            <a:schemeClr val="tx1"/>
                          </a:solidFill>
                          <a:latin typeface="+mn-lt"/>
                        </a:rPr>
                        <a:t>47 (39.5%)</a:t>
                      </a:r>
                    </a:p>
                    <a:p>
                      <a:pPr algn="ctr">
                        <a:spcBef>
                          <a:spcPts val="180"/>
                        </a:spcBef>
                      </a:pPr>
                      <a:r>
                        <a:rPr lang="en-CA" sz="1100" dirty="0">
                          <a:solidFill>
                            <a:schemeClr val="tx1"/>
                          </a:solidFill>
                          <a:latin typeface="+mn-lt"/>
                        </a:rPr>
                        <a:t>25 (21.0%)</a:t>
                      </a:r>
                    </a:p>
                    <a:p>
                      <a:pPr algn="ctr">
                        <a:spcBef>
                          <a:spcPts val="180"/>
                        </a:spcBef>
                      </a:pPr>
                      <a:r>
                        <a:rPr lang="en-CA" sz="1100" dirty="0">
                          <a:solidFill>
                            <a:schemeClr val="tx1"/>
                          </a:solidFill>
                          <a:latin typeface="+mn-lt"/>
                        </a:rPr>
                        <a:t>16 (13.4%)</a:t>
                      </a:r>
                    </a:p>
                    <a:p>
                      <a:pPr algn="ctr">
                        <a:spcBef>
                          <a:spcPts val="180"/>
                        </a:spcBef>
                      </a:pPr>
                      <a:r>
                        <a:rPr lang="en-CA" sz="1100" dirty="0">
                          <a:solidFill>
                            <a:schemeClr val="tx1"/>
                          </a:solidFill>
                          <a:latin typeface="+mn-lt"/>
                        </a:rPr>
                        <a:t>4 (3.4%)</a:t>
                      </a:r>
                    </a:p>
                    <a:p>
                      <a:pPr algn="ctr">
                        <a:spcBef>
                          <a:spcPts val="180"/>
                        </a:spcBef>
                      </a:pPr>
                      <a:r>
                        <a:rPr lang="en-CA" sz="1100" dirty="0">
                          <a:solidFill>
                            <a:schemeClr val="tx1"/>
                          </a:solidFill>
                          <a:latin typeface="+mn-lt"/>
                        </a:rPr>
                        <a:t>2 (1.7%)</a:t>
                      </a:r>
                    </a:p>
                    <a:p>
                      <a:pPr algn="ctr">
                        <a:spcBef>
                          <a:spcPts val="180"/>
                        </a:spcBef>
                      </a:pPr>
                      <a:r>
                        <a:rPr lang="en-CA" sz="1100" dirty="0">
                          <a:solidFill>
                            <a:schemeClr val="tx1"/>
                          </a:solidFill>
                          <a:latin typeface="+mn-lt"/>
                        </a:rPr>
                        <a:t>0</a:t>
                      </a:r>
                    </a:p>
                    <a:p>
                      <a:pPr algn="ctr">
                        <a:spcBef>
                          <a:spcPts val="180"/>
                        </a:spcBef>
                      </a:pPr>
                      <a:r>
                        <a:rPr lang="en-CA" sz="1100" dirty="0">
                          <a:solidFill>
                            <a:schemeClr val="tx1"/>
                          </a:solidFill>
                          <a:latin typeface="+mn-lt"/>
                        </a:rPr>
                        <a:t>0</a:t>
                      </a:r>
                    </a:p>
                    <a:p>
                      <a:pPr marL="0" marR="0" lvl="0" indent="0" algn="ctr" defTabSz="609585" rtl="0" eaLnBrk="1" fontAlgn="auto" latinLnBrk="0" hangingPunct="1">
                        <a:lnSpc>
                          <a:spcPct val="100000"/>
                        </a:lnSpc>
                        <a:spcBef>
                          <a:spcPts val="180"/>
                        </a:spcBef>
                        <a:spcAft>
                          <a:spcPts val="0"/>
                        </a:spcAft>
                        <a:buClrTx/>
                        <a:buSzTx/>
                        <a:buFontTx/>
                        <a:buNone/>
                        <a:tabLst/>
                        <a:defRPr/>
                      </a:pPr>
                      <a:r>
                        <a:rPr lang="en-CA" sz="1100" dirty="0">
                          <a:solidFill>
                            <a:schemeClr val="tx1"/>
                          </a:solidFill>
                          <a:latin typeface="+mn-lt"/>
                        </a:rPr>
                        <a:t>29 (24.4%)</a:t>
                      </a:r>
                    </a:p>
                    <a:p>
                      <a:pPr marL="0" marR="0" lvl="0" indent="0" algn="ctr" defTabSz="609585" rtl="0" eaLnBrk="1" fontAlgn="auto" latinLnBrk="0" hangingPunct="1">
                        <a:lnSpc>
                          <a:spcPct val="100000"/>
                        </a:lnSpc>
                        <a:spcBef>
                          <a:spcPts val="180"/>
                        </a:spcBef>
                        <a:spcAft>
                          <a:spcPts val="0"/>
                        </a:spcAft>
                        <a:buClrTx/>
                        <a:buSzTx/>
                        <a:buFontTx/>
                        <a:buNone/>
                        <a:tabLst/>
                        <a:defRPr/>
                      </a:pPr>
                      <a:r>
                        <a:rPr lang="en-CA" sz="1100" dirty="0">
                          <a:solidFill>
                            <a:schemeClr val="tx1"/>
                          </a:solidFill>
                          <a:latin typeface="+mn-lt"/>
                        </a:rPr>
                        <a:t>33 (27.7%)</a:t>
                      </a:r>
                    </a:p>
                    <a:p>
                      <a:pPr marL="0" marR="0" lvl="0" indent="0" algn="ctr" defTabSz="609585" rtl="0" eaLnBrk="1" fontAlgn="auto" latinLnBrk="0" hangingPunct="1">
                        <a:lnSpc>
                          <a:spcPct val="100000"/>
                        </a:lnSpc>
                        <a:spcBef>
                          <a:spcPts val="180"/>
                        </a:spcBef>
                        <a:spcAft>
                          <a:spcPts val="0"/>
                        </a:spcAft>
                        <a:buClrTx/>
                        <a:buSzTx/>
                        <a:buFontTx/>
                        <a:buNone/>
                        <a:tabLst/>
                        <a:defRPr/>
                      </a:pPr>
                      <a:r>
                        <a:rPr lang="en-CA" sz="1100" dirty="0">
                          <a:solidFill>
                            <a:schemeClr val="tx1"/>
                          </a:solidFill>
                          <a:latin typeface="+mn-lt"/>
                        </a:rPr>
                        <a:t>7 (5.9%)</a:t>
                      </a:r>
                    </a:p>
                    <a:p>
                      <a:pPr marL="0" marR="0" lvl="0" indent="0" algn="ctr" defTabSz="609585" rtl="0" eaLnBrk="1" fontAlgn="auto" latinLnBrk="0" hangingPunct="1">
                        <a:lnSpc>
                          <a:spcPct val="100000"/>
                        </a:lnSpc>
                        <a:spcBef>
                          <a:spcPts val="180"/>
                        </a:spcBef>
                        <a:spcAft>
                          <a:spcPts val="0"/>
                        </a:spcAft>
                        <a:buClrTx/>
                        <a:buSzTx/>
                        <a:buFontTx/>
                        <a:buNone/>
                        <a:tabLst/>
                        <a:defRPr/>
                      </a:pPr>
                      <a:r>
                        <a:rPr lang="en-CA" sz="1100" dirty="0">
                          <a:solidFill>
                            <a:schemeClr val="tx1"/>
                          </a:solidFill>
                          <a:latin typeface="+mn-lt"/>
                        </a:rPr>
                        <a:t>3 (2.5%)</a:t>
                      </a:r>
                      <a:endParaRPr lang="en-CA" sz="1100" dirty="0">
                        <a:solidFill>
                          <a:schemeClr val="tx1"/>
                        </a:solidFill>
                        <a:latin typeface="+mn-lt"/>
                        <a:cs typeface="Calibri"/>
                      </a:endParaRPr>
                    </a:p>
                  </a:txBody>
                  <a:tcPr marL="14288" marR="14288" marT="2858" marB="2858">
                    <a:solidFill>
                      <a:srgbClr val="4F81BD">
                        <a:alpha val="20000"/>
                      </a:srgbClr>
                    </a:solidFill>
                  </a:tcPr>
                </a:tc>
                <a:tc>
                  <a:txBody>
                    <a:bodyPr/>
                    <a:lstStyle/>
                    <a:p>
                      <a:pPr algn="ctr">
                        <a:spcBef>
                          <a:spcPts val="180"/>
                        </a:spcBef>
                      </a:pPr>
                      <a:endParaRPr lang="en-CA" sz="1100" dirty="0">
                        <a:solidFill>
                          <a:schemeClr val="tx1"/>
                        </a:solidFill>
                        <a:latin typeface="+mn-lt"/>
                      </a:endParaRPr>
                    </a:p>
                    <a:p>
                      <a:pPr algn="ctr">
                        <a:spcBef>
                          <a:spcPts val="180"/>
                        </a:spcBef>
                      </a:pPr>
                      <a:r>
                        <a:rPr lang="en-CA" sz="1100" dirty="0">
                          <a:solidFill>
                            <a:schemeClr val="tx1"/>
                          </a:solidFill>
                          <a:latin typeface="+mn-lt"/>
                        </a:rPr>
                        <a:t>61 (50.4%)</a:t>
                      </a:r>
                    </a:p>
                    <a:p>
                      <a:pPr algn="ctr">
                        <a:spcBef>
                          <a:spcPts val="180"/>
                        </a:spcBef>
                      </a:pPr>
                      <a:r>
                        <a:rPr lang="en-CA" sz="1100" dirty="0">
                          <a:solidFill>
                            <a:schemeClr val="tx1"/>
                          </a:solidFill>
                          <a:latin typeface="+mn-lt"/>
                        </a:rPr>
                        <a:t>42 (34.7%)</a:t>
                      </a:r>
                    </a:p>
                    <a:p>
                      <a:pPr algn="ctr">
                        <a:spcBef>
                          <a:spcPts val="180"/>
                        </a:spcBef>
                      </a:pPr>
                      <a:r>
                        <a:rPr lang="en-CA" sz="1100" dirty="0">
                          <a:solidFill>
                            <a:schemeClr val="tx1"/>
                          </a:solidFill>
                          <a:latin typeface="+mn-lt"/>
                        </a:rPr>
                        <a:t>13 (10.7%)</a:t>
                      </a:r>
                    </a:p>
                    <a:p>
                      <a:pPr algn="ctr">
                        <a:spcBef>
                          <a:spcPts val="180"/>
                        </a:spcBef>
                      </a:pPr>
                      <a:r>
                        <a:rPr lang="en-CA" sz="1100" dirty="0">
                          <a:solidFill>
                            <a:schemeClr val="tx1"/>
                          </a:solidFill>
                          <a:latin typeface="+mn-lt"/>
                        </a:rPr>
                        <a:t>4 (3.3%)</a:t>
                      </a:r>
                    </a:p>
                    <a:p>
                      <a:pPr algn="ctr">
                        <a:spcBef>
                          <a:spcPts val="180"/>
                        </a:spcBef>
                      </a:pPr>
                      <a:r>
                        <a:rPr lang="en-CA" sz="1100" dirty="0">
                          <a:solidFill>
                            <a:schemeClr val="tx1"/>
                          </a:solidFill>
                          <a:latin typeface="+mn-lt"/>
                        </a:rPr>
                        <a:t>0</a:t>
                      </a:r>
                    </a:p>
                    <a:p>
                      <a:pPr algn="ctr">
                        <a:spcBef>
                          <a:spcPts val="180"/>
                        </a:spcBef>
                      </a:pPr>
                      <a:r>
                        <a:rPr lang="en-CA" sz="1100" dirty="0">
                          <a:solidFill>
                            <a:schemeClr val="tx1"/>
                          </a:solidFill>
                          <a:latin typeface="+mn-lt"/>
                        </a:rPr>
                        <a:t>1 (0.8%)</a:t>
                      </a:r>
                    </a:p>
                    <a:p>
                      <a:pPr algn="ctr">
                        <a:spcBef>
                          <a:spcPts val="180"/>
                        </a:spcBef>
                      </a:pPr>
                      <a:r>
                        <a:rPr lang="en-CA" sz="1100" dirty="0">
                          <a:solidFill>
                            <a:schemeClr val="tx1"/>
                          </a:solidFill>
                          <a:latin typeface="+mn-lt"/>
                        </a:rPr>
                        <a:t>1 (0.8%)</a:t>
                      </a:r>
                    </a:p>
                    <a:p>
                      <a:pPr algn="ctr">
                        <a:spcBef>
                          <a:spcPts val="180"/>
                        </a:spcBef>
                      </a:pPr>
                      <a:r>
                        <a:rPr lang="en-CA" sz="1100" dirty="0">
                          <a:solidFill>
                            <a:schemeClr val="tx1"/>
                          </a:solidFill>
                          <a:latin typeface="+mn-lt"/>
                        </a:rPr>
                        <a:t>29 (24.0%)</a:t>
                      </a:r>
                    </a:p>
                    <a:p>
                      <a:pPr algn="ctr">
                        <a:spcBef>
                          <a:spcPts val="180"/>
                        </a:spcBef>
                      </a:pPr>
                      <a:r>
                        <a:rPr lang="en-CA" sz="1100" dirty="0">
                          <a:solidFill>
                            <a:schemeClr val="tx1"/>
                          </a:solidFill>
                          <a:latin typeface="+mn-lt"/>
                        </a:rPr>
                        <a:t>24 (19.8%)</a:t>
                      </a:r>
                    </a:p>
                    <a:p>
                      <a:pPr algn="ctr">
                        <a:spcBef>
                          <a:spcPts val="180"/>
                        </a:spcBef>
                      </a:pPr>
                      <a:r>
                        <a:rPr lang="en-CA" sz="1100" dirty="0">
                          <a:solidFill>
                            <a:schemeClr val="tx1"/>
                          </a:solidFill>
                          <a:latin typeface="+mn-lt"/>
                        </a:rPr>
                        <a:t>6 (5.0%)</a:t>
                      </a:r>
                    </a:p>
                    <a:p>
                      <a:pPr algn="ctr">
                        <a:spcBef>
                          <a:spcPts val="180"/>
                        </a:spcBef>
                      </a:pPr>
                      <a:r>
                        <a:rPr lang="en-CA" sz="1100" dirty="0">
                          <a:solidFill>
                            <a:schemeClr val="tx1"/>
                          </a:solidFill>
                          <a:latin typeface="+mn-lt"/>
                        </a:rPr>
                        <a:t>1 (0.8%)</a:t>
                      </a:r>
                      <a:endParaRPr lang="en-CA" sz="1100" dirty="0">
                        <a:solidFill>
                          <a:schemeClr val="tx1"/>
                        </a:solidFill>
                        <a:latin typeface="+mn-lt"/>
                        <a:cs typeface="Calibri"/>
                      </a:endParaRPr>
                    </a:p>
                  </a:txBody>
                  <a:tcPr marL="14288" marR="14288" marT="2858" marB="2858">
                    <a:solidFill>
                      <a:srgbClr val="4F81BD">
                        <a:alpha val="20000"/>
                      </a:srgbClr>
                    </a:solidFill>
                  </a:tcPr>
                </a:tc>
                <a:tc>
                  <a:txBody>
                    <a:bodyPr/>
                    <a:lstStyle/>
                    <a:p>
                      <a:pPr algn="ctr">
                        <a:spcBef>
                          <a:spcPts val="180"/>
                        </a:spcBef>
                      </a:pPr>
                      <a:endParaRPr lang="en-CA" sz="1100" dirty="0">
                        <a:solidFill>
                          <a:schemeClr val="tx1"/>
                        </a:solidFill>
                        <a:latin typeface="+mn-lt"/>
                      </a:endParaRPr>
                    </a:p>
                    <a:p>
                      <a:pPr algn="ctr">
                        <a:spcBef>
                          <a:spcPts val="180"/>
                        </a:spcBef>
                      </a:pPr>
                      <a:r>
                        <a:rPr lang="en-CA" sz="1100" dirty="0">
                          <a:solidFill>
                            <a:schemeClr val="tx1"/>
                          </a:solidFill>
                          <a:latin typeface="+mn-lt"/>
                        </a:rPr>
                        <a:t>108 (44.6%)</a:t>
                      </a:r>
                    </a:p>
                    <a:p>
                      <a:pPr algn="ctr">
                        <a:spcBef>
                          <a:spcPts val="180"/>
                        </a:spcBef>
                      </a:pPr>
                      <a:r>
                        <a:rPr lang="en-CA" sz="1100" dirty="0">
                          <a:solidFill>
                            <a:schemeClr val="tx1"/>
                          </a:solidFill>
                          <a:latin typeface="+mn-lt"/>
                        </a:rPr>
                        <a:t>67 (27.7%)</a:t>
                      </a:r>
                    </a:p>
                    <a:p>
                      <a:pPr algn="ctr">
                        <a:spcBef>
                          <a:spcPts val="180"/>
                        </a:spcBef>
                      </a:pPr>
                      <a:r>
                        <a:rPr lang="en-CA" sz="1100" dirty="0">
                          <a:solidFill>
                            <a:schemeClr val="tx1"/>
                          </a:solidFill>
                          <a:latin typeface="+mn-lt"/>
                        </a:rPr>
                        <a:t>29 (12%)</a:t>
                      </a:r>
                    </a:p>
                    <a:p>
                      <a:pPr algn="ctr">
                        <a:spcBef>
                          <a:spcPts val="180"/>
                        </a:spcBef>
                      </a:pPr>
                      <a:r>
                        <a:rPr lang="en-CA" sz="1100" dirty="0">
                          <a:solidFill>
                            <a:schemeClr val="tx1"/>
                          </a:solidFill>
                          <a:latin typeface="+mn-lt"/>
                        </a:rPr>
                        <a:t>8 (3.3%)</a:t>
                      </a:r>
                    </a:p>
                    <a:p>
                      <a:pPr algn="ctr">
                        <a:spcBef>
                          <a:spcPts val="180"/>
                        </a:spcBef>
                      </a:pPr>
                      <a:r>
                        <a:rPr lang="en-CA" sz="1100" dirty="0">
                          <a:solidFill>
                            <a:schemeClr val="tx1"/>
                          </a:solidFill>
                          <a:latin typeface="+mn-lt"/>
                        </a:rPr>
                        <a:t>2 (0.8%)</a:t>
                      </a:r>
                    </a:p>
                    <a:p>
                      <a:pPr algn="ctr">
                        <a:spcBef>
                          <a:spcPts val="180"/>
                        </a:spcBef>
                      </a:pPr>
                      <a:r>
                        <a:rPr lang="en-CA" sz="1100" dirty="0">
                          <a:solidFill>
                            <a:schemeClr val="tx1"/>
                          </a:solidFill>
                          <a:latin typeface="+mn-lt"/>
                        </a:rPr>
                        <a:t>1 (0.4%)</a:t>
                      </a:r>
                    </a:p>
                    <a:p>
                      <a:pPr algn="ctr">
                        <a:spcBef>
                          <a:spcPts val="180"/>
                        </a:spcBef>
                      </a:pPr>
                      <a:r>
                        <a:rPr lang="en-CA" sz="1100" dirty="0">
                          <a:solidFill>
                            <a:schemeClr val="tx1"/>
                          </a:solidFill>
                          <a:latin typeface="+mn-lt"/>
                        </a:rPr>
                        <a:t>1 (0.4%)</a:t>
                      </a:r>
                    </a:p>
                    <a:p>
                      <a:pPr algn="ctr">
                        <a:spcBef>
                          <a:spcPts val="180"/>
                        </a:spcBef>
                      </a:pPr>
                      <a:r>
                        <a:rPr lang="en-CA" sz="1100" dirty="0">
                          <a:solidFill>
                            <a:schemeClr val="tx1"/>
                          </a:solidFill>
                          <a:latin typeface="+mn-lt"/>
                        </a:rPr>
                        <a:t>59 (24.4%)</a:t>
                      </a:r>
                    </a:p>
                    <a:p>
                      <a:pPr algn="ctr">
                        <a:spcBef>
                          <a:spcPts val="180"/>
                        </a:spcBef>
                      </a:pPr>
                      <a:r>
                        <a:rPr lang="en-CA" sz="1100" dirty="0">
                          <a:solidFill>
                            <a:schemeClr val="tx1"/>
                          </a:solidFill>
                          <a:latin typeface="+mn-lt"/>
                        </a:rPr>
                        <a:t>57 (23.6%)</a:t>
                      </a:r>
                    </a:p>
                    <a:p>
                      <a:pPr algn="ctr">
                        <a:spcBef>
                          <a:spcPts val="180"/>
                        </a:spcBef>
                      </a:pPr>
                      <a:r>
                        <a:rPr lang="en-CA" sz="1100" dirty="0">
                          <a:solidFill>
                            <a:schemeClr val="tx1"/>
                          </a:solidFill>
                          <a:latin typeface="+mn-lt"/>
                        </a:rPr>
                        <a:t>13 (5.4%)</a:t>
                      </a:r>
                    </a:p>
                    <a:p>
                      <a:pPr algn="ctr">
                        <a:spcBef>
                          <a:spcPts val="180"/>
                        </a:spcBef>
                      </a:pPr>
                      <a:r>
                        <a:rPr lang="en-CA" sz="1100" dirty="0">
                          <a:solidFill>
                            <a:schemeClr val="tx1"/>
                          </a:solidFill>
                          <a:latin typeface="+mn-lt"/>
                        </a:rPr>
                        <a:t>5 (2.1%)</a:t>
                      </a:r>
                      <a:endParaRPr lang="en-CA" sz="1100" dirty="0">
                        <a:solidFill>
                          <a:schemeClr val="tx1"/>
                        </a:solidFill>
                        <a:latin typeface="+mn-lt"/>
                        <a:cs typeface="Calibri"/>
                      </a:endParaRPr>
                    </a:p>
                  </a:txBody>
                  <a:tcPr marL="14288" marR="14288" marT="2858" marB="2858">
                    <a:solidFill>
                      <a:srgbClr val="4F81BD">
                        <a:alpha val="20000"/>
                      </a:srgbClr>
                    </a:solidFill>
                  </a:tcPr>
                </a:tc>
                <a:extLst>
                  <a:ext uri="{0D108BD9-81ED-4DB2-BD59-A6C34878D82A}">
                    <a16:rowId xmlns:a16="http://schemas.microsoft.com/office/drawing/2014/main" val="2500896588"/>
                  </a:ext>
                </a:extLst>
              </a:tr>
              <a:tr h="180633">
                <a:tc>
                  <a:txBody>
                    <a:bodyPr/>
                    <a:lstStyle/>
                    <a:p>
                      <a:pPr marL="0" marR="0" lvl="0" indent="0" algn="l" defTabSz="609585" rtl="0" eaLnBrk="1" fontAlgn="auto" latinLnBrk="0" hangingPunct="1">
                        <a:lnSpc>
                          <a:spcPct val="100000"/>
                        </a:lnSpc>
                        <a:spcBef>
                          <a:spcPts val="180"/>
                        </a:spcBef>
                        <a:spcAft>
                          <a:spcPts val="0"/>
                        </a:spcAft>
                        <a:buClrTx/>
                        <a:buSzTx/>
                        <a:buFontTx/>
                        <a:buNone/>
                        <a:tabLst/>
                        <a:defRPr/>
                      </a:pPr>
                      <a:r>
                        <a:rPr lang="en-US" sz="1100" b="1" spc="-5" dirty="0">
                          <a:solidFill>
                            <a:schemeClr val="tx1"/>
                          </a:solidFill>
                          <a:latin typeface="+mn-lt"/>
                        </a:rPr>
                        <a:t>Use of Supplemental Oxygen, </a:t>
                      </a:r>
                      <a:r>
                        <a:rPr lang="en-US" sz="1100" b="0" spc="-5" dirty="0">
                          <a:solidFill>
                            <a:schemeClr val="tx1"/>
                          </a:solidFill>
                          <a:latin typeface="+mn-lt"/>
                        </a:rPr>
                        <a:t>n (%)</a:t>
                      </a:r>
                      <a:endParaRPr lang="en-US" sz="1100" b="0" dirty="0">
                        <a:solidFill>
                          <a:schemeClr val="tx1"/>
                        </a:solidFill>
                        <a:latin typeface="+mn-lt"/>
                        <a:cs typeface="Calibri"/>
                      </a:endParaRPr>
                    </a:p>
                  </a:txBody>
                  <a:tcPr marL="14288" marR="14288" marT="2858" marB="2858"/>
                </a:tc>
                <a:tc>
                  <a:txBody>
                    <a:bodyPr/>
                    <a:lstStyle/>
                    <a:p>
                      <a:pPr algn="ctr">
                        <a:lnSpc>
                          <a:spcPct val="100000"/>
                        </a:lnSpc>
                        <a:spcBef>
                          <a:spcPts val="180"/>
                        </a:spcBef>
                      </a:pPr>
                      <a:r>
                        <a:rPr lang="en-CA" sz="1100">
                          <a:solidFill>
                            <a:schemeClr val="tx1"/>
                          </a:solidFill>
                          <a:latin typeface="+mn-lt"/>
                        </a:rPr>
                        <a:t>86 (72.3%)</a:t>
                      </a:r>
                    </a:p>
                  </a:txBody>
                  <a:tcPr marL="14288" marR="14288" marT="2858" marB="2858"/>
                </a:tc>
                <a:tc>
                  <a:txBody>
                    <a:bodyPr/>
                    <a:lstStyle/>
                    <a:p>
                      <a:pPr algn="ctr">
                        <a:lnSpc>
                          <a:spcPct val="100000"/>
                        </a:lnSpc>
                        <a:spcBef>
                          <a:spcPts val="180"/>
                        </a:spcBef>
                      </a:pPr>
                      <a:r>
                        <a:rPr lang="en-CA" sz="1100" dirty="0">
                          <a:solidFill>
                            <a:schemeClr val="tx1"/>
                          </a:solidFill>
                          <a:latin typeface="+mn-lt"/>
                        </a:rPr>
                        <a:t>91 (75.2%)</a:t>
                      </a:r>
                    </a:p>
                  </a:txBody>
                  <a:tcPr marL="14288" marR="14288" marT="2858" marB="2858"/>
                </a:tc>
                <a:tc>
                  <a:txBody>
                    <a:bodyPr/>
                    <a:lstStyle/>
                    <a:p>
                      <a:pPr algn="ctr">
                        <a:lnSpc>
                          <a:spcPct val="100000"/>
                        </a:lnSpc>
                        <a:spcBef>
                          <a:spcPts val="180"/>
                        </a:spcBef>
                      </a:pPr>
                      <a:r>
                        <a:rPr lang="en-CA" sz="1100" dirty="0">
                          <a:solidFill>
                            <a:schemeClr val="tx1"/>
                          </a:solidFill>
                          <a:latin typeface="+mn-lt"/>
                        </a:rPr>
                        <a:t>178 (73.6%)</a:t>
                      </a:r>
                    </a:p>
                  </a:txBody>
                  <a:tcPr marL="14288" marR="14288" marT="2858" marB="2858"/>
                </a:tc>
                <a:extLst>
                  <a:ext uri="{0D108BD9-81ED-4DB2-BD59-A6C34878D82A}">
                    <a16:rowId xmlns:a16="http://schemas.microsoft.com/office/drawing/2014/main" val="1079896"/>
                  </a:ext>
                </a:extLst>
              </a:tr>
              <a:tr h="358675">
                <a:tc>
                  <a:txBody>
                    <a:bodyPr/>
                    <a:lstStyle/>
                    <a:p>
                      <a:pPr marL="0" marR="385445" indent="0" algn="l">
                        <a:lnSpc>
                          <a:spcPct val="100000"/>
                        </a:lnSpc>
                        <a:spcBef>
                          <a:spcPts val="80"/>
                        </a:spcBef>
                      </a:pPr>
                      <a:r>
                        <a:rPr lang="en-CA" sz="1100" b="1" spc="-5" dirty="0">
                          <a:solidFill>
                            <a:schemeClr val="tx1"/>
                          </a:solidFill>
                          <a:latin typeface="+mn-lt"/>
                        </a:rPr>
                        <a:t>6MWD, meters</a:t>
                      </a:r>
                      <a:r>
                        <a:rPr lang="en-CA" sz="1100" b="0" spc="-5" dirty="0">
                          <a:solidFill>
                            <a:schemeClr val="tx1"/>
                          </a:solidFill>
                          <a:latin typeface="+mn-lt"/>
                        </a:rPr>
                        <a:t>; mean (range)</a:t>
                      </a:r>
                    </a:p>
                    <a:p>
                      <a:pPr marL="231775" marR="385445" indent="0" algn="l">
                        <a:lnSpc>
                          <a:spcPct val="100000"/>
                        </a:lnSpc>
                        <a:spcBef>
                          <a:spcPts val="80"/>
                        </a:spcBef>
                      </a:pPr>
                      <a:r>
                        <a:rPr lang="en-CA" sz="1100" b="0" spc="-5" dirty="0">
                          <a:solidFill>
                            <a:schemeClr val="tx1"/>
                          </a:solidFill>
                          <a:latin typeface="+mn-lt"/>
                        </a:rPr>
                        <a:t>Median</a:t>
                      </a:r>
                      <a:endParaRPr sz="1100" b="0" dirty="0">
                        <a:solidFill>
                          <a:schemeClr val="tx1"/>
                        </a:solidFill>
                        <a:latin typeface="+mn-lt"/>
                        <a:cs typeface="Calibri"/>
                      </a:endParaRPr>
                    </a:p>
                  </a:txBody>
                  <a:tcPr marL="14288" marR="14288" marT="2858" marB="2858" anchor="ctr">
                    <a:solidFill>
                      <a:srgbClr val="4F81BD">
                        <a:alpha val="20000"/>
                      </a:srgbClr>
                    </a:solidFill>
                  </a:tcPr>
                </a:tc>
                <a:tc>
                  <a:txBody>
                    <a:bodyPr/>
                    <a:lstStyle/>
                    <a:p>
                      <a:pPr algn="ctr">
                        <a:lnSpc>
                          <a:spcPct val="100000"/>
                        </a:lnSpc>
                        <a:spcAft>
                          <a:spcPts val="0"/>
                        </a:spcAft>
                      </a:pPr>
                      <a:r>
                        <a:rPr lang="en-US" sz="1100" b="0" dirty="0">
                          <a:solidFill>
                            <a:schemeClr val="tx1"/>
                          </a:solidFill>
                          <a:effectLst/>
                          <a:uFill>
                            <a:solidFill>
                              <a:srgbClr val="000000"/>
                            </a:solidFill>
                          </a:uFill>
                          <a:latin typeface="+mn-lt"/>
                        </a:rPr>
                        <a:t>281.8</a:t>
                      </a:r>
                      <a:r>
                        <a:rPr lang="en-US" sz="1100" b="0" baseline="30000" dirty="0">
                          <a:solidFill>
                            <a:schemeClr val="tx1"/>
                          </a:solidFill>
                          <a:effectLst/>
                          <a:uFill>
                            <a:solidFill>
                              <a:srgbClr val="000000"/>
                            </a:solidFill>
                          </a:uFill>
                          <a:latin typeface="+mn-lt"/>
                        </a:rPr>
                        <a:t>a</a:t>
                      </a:r>
                      <a:r>
                        <a:rPr lang="en-US" sz="1100" b="0" dirty="0">
                          <a:solidFill>
                            <a:schemeClr val="tx1"/>
                          </a:solidFill>
                          <a:effectLst/>
                          <a:uFill>
                            <a:solidFill>
                              <a:srgbClr val="000000"/>
                            </a:solidFill>
                          </a:uFill>
                          <a:latin typeface="+mn-lt"/>
                        </a:rPr>
                        <a:t> (91-518)</a:t>
                      </a:r>
                      <a:endParaRPr lang="en-CA" sz="1100" b="0" dirty="0">
                        <a:solidFill>
                          <a:schemeClr val="tx1"/>
                        </a:solidFill>
                        <a:effectLst/>
                        <a:uFill>
                          <a:solidFill>
                            <a:srgbClr val="000000"/>
                          </a:solidFill>
                        </a:uFill>
                        <a:latin typeface="+mn-lt"/>
                      </a:endParaRPr>
                    </a:p>
                    <a:p>
                      <a:pPr algn="ctr">
                        <a:lnSpc>
                          <a:spcPct val="100000"/>
                        </a:lnSpc>
                        <a:spcAft>
                          <a:spcPts val="0"/>
                        </a:spcAft>
                      </a:pPr>
                      <a:r>
                        <a:rPr lang="en-US" sz="1100" b="0" dirty="0">
                          <a:solidFill>
                            <a:schemeClr val="tx1"/>
                          </a:solidFill>
                          <a:effectLst/>
                          <a:uFill>
                            <a:solidFill>
                              <a:srgbClr val="000000"/>
                            </a:solidFill>
                          </a:uFill>
                          <a:latin typeface="+mn-lt"/>
                        </a:rPr>
                        <a:t>274.0</a:t>
                      </a:r>
                      <a:endParaRPr lang="en-CA" sz="1100" b="0" dirty="0">
                        <a:solidFill>
                          <a:schemeClr val="tx1"/>
                        </a:solidFill>
                        <a:effectLst/>
                        <a:uFill>
                          <a:solidFill>
                            <a:srgbClr val="000000"/>
                          </a:solidFill>
                        </a:uFill>
                        <a:latin typeface="+mn-lt"/>
                        <a:ea typeface="Calibri" panose="020F0502020204030204" pitchFamily="34" charset="0"/>
                        <a:cs typeface="Arial" panose="020B0604020202020204" pitchFamily="34" charset="0"/>
                      </a:endParaRPr>
                    </a:p>
                  </a:txBody>
                  <a:tcPr marL="14288" marR="14288" marT="2858" marB="2858" anchor="ctr">
                    <a:solidFill>
                      <a:srgbClr val="4F81BD">
                        <a:alpha val="20000"/>
                      </a:srgbClr>
                    </a:solidFill>
                  </a:tcPr>
                </a:tc>
                <a:tc>
                  <a:txBody>
                    <a:bodyPr/>
                    <a:lstStyle/>
                    <a:p>
                      <a:pPr algn="ctr">
                        <a:lnSpc>
                          <a:spcPct val="100000"/>
                        </a:lnSpc>
                        <a:spcAft>
                          <a:spcPts val="0"/>
                        </a:spcAft>
                      </a:pPr>
                      <a:r>
                        <a:rPr lang="en-US" sz="1100" b="0" dirty="0">
                          <a:solidFill>
                            <a:schemeClr val="tx1"/>
                          </a:solidFill>
                          <a:effectLst/>
                          <a:uFill>
                            <a:solidFill>
                              <a:srgbClr val="000000"/>
                            </a:solidFill>
                          </a:uFill>
                          <a:latin typeface="+mn-lt"/>
                        </a:rPr>
                        <a:t>267.2</a:t>
                      </a:r>
                      <a:r>
                        <a:rPr lang="en-US" sz="1100" b="0" baseline="30000" dirty="0">
                          <a:solidFill>
                            <a:schemeClr val="tx1"/>
                          </a:solidFill>
                          <a:effectLst/>
                          <a:uFill>
                            <a:solidFill>
                              <a:srgbClr val="000000"/>
                            </a:solidFill>
                          </a:uFill>
                          <a:latin typeface="+mn-lt"/>
                        </a:rPr>
                        <a:t>b</a:t>
                      </a:r>
                      <a:r>
                        <a:rPr lang="en-US" sz="1100" b="0" dirty="0">
                          <a:solidFill>
                            <a:schemeClr val="tx1"/>
                          </a:solidFill>
                          <a:effectLst/>
                          <a:uFill>
                            <a:solidFill>
                              <a:srgbClr val="000000"/>
                            </a:solidFill>
                          </a:uFill>
                          <a:latin typeface="+mn-lt"/>
                        </a:rPr>
                        <a:t> (24-549)</a:t>
                      </a:r>
                      <a:endParaRPr lang="en-CA" sz="1100" b="0" dirty="0">
                        <a:solidFill>
                          <a:schemeClr val="tx1"/>
                        </a:solidFill>
                        <a:effectLst/>
                        <a:uFill>
                          <a:solidFill>
                            <a:srgbClr val="000000"/>
                          </a:solidFill>
                        </a:uFill>
                        <a:latin typeface="+mn-lt"/>
                      </a:endParaRPr>
                    </a:p>
                    <a:p>
                      <a:pPr algn="ctr">
                        <a:lnSpc>
                          <a:spcPct val="100000"/>
                        </a:lnSpc>
                        <a:spcAft>
                          <a:spcPts val="0"/>
                        </a:spcAft>
                      </a:pPr>
                      <a:r>
                        <a:rPr lang="en-US" sz="1100" b="0" dirty="0">
                          <a:solidFill>
                            <a:schemeClr val="tx1"/>
                          </a:solidFill>
                          <a:effectLst/>
                          <a:uFill>
                            <a:solidFill>
                              <a:srgbClr val="000000"/>
                            </a:solidFill>
                          </a:uFill>
                          <a:latin typeface="+mn-lt"/>
                        </a:rPr>
                        <a:t>268.0</a:t>
                      </a:r>
                      <a:endParaRPr lang="en-CA" sz="1100" b="0" dirty="0">
                        <a:solidFill>
                          <a:schemeClr val="tx1"/>
                        </a:solidFill>
                        <a:effectLst/>
                        <a:uFill>
                          <a:solidFill>
                            <a:srgbClr val="000000"/>
                          </a:solidFill>
                        </a:uFill>
                        <a:latin typeface="+mn-lt"/>
                        <a:ea typeface="Calibri" panose="020F0502020204030204" pitchFamily="34" charset="0"/>
                        <a:cs typeface="Arial" panose="020B0604020202020204" pitchFamily="34" charset="0"/>
                      </a:endParaRPr>
                    </a:p>
                  </a:txBody>
                  <a:tcPr marL="14288" marR="14288" marT="2858" marB="2858" anchor="ctr">
                    <a:solidFill>
                      <a:srgbClr val="4F81BD">
                        <a:alpha val="20000"/>
                      </a:srgbClr>
                    </a:solidFill>
                  </a:tcPr>
                </a:tc>
                <a:tc>
                  <a:txBody>
                    <a:bodyPr/>
                    <a:lstStyle/>
                    <a:p>
                      <a:pPr algn="ctr">
                        <a:lnSpc>
                          <a:spcPct val="100000"/>
                        </a:lnSpc>
                        <a:spcAft>
                          <a:spcPts val="0"/>
                        </a:spcAft>
                      </a:pPr>
                      <a:r>
                        <a:rPr lang="en-CA" sz="1100" b="0" dirty="0">
                          <a:solidFill>
                            <a:schemeClr val="tx1"/>
                          </a:solidFill>
                          <a:effectLst/>
                          <a:uFill>
                            <a:solidFill>
                              <a:srgbClr val="000000"/>
                            </a:solidFill>
                          </a:uFill>
                          <a:latin typeface="+mn-lt"/>
                        </a:rPr>
                        <a:t>274.6</a:t>
                      </a:r>
                      <a:r>
                        <a:rPr lang="en-CA" sz="1100" b="0" baseline="30000" dirty="0">
                          <a:solidFill>
                            <a:schemeClr val="tx1"/>
                          </a:solidFill>
                          <a:effectLst/>
                          <a:uFill>
                            <a:solidFill>
                              <a:srgbClr val="000000"/>
                            </a:solidFill>
                          </a:uFill>
                          <a:latin typeface="+mn-lt"/>
                        </a:rPr>
                        <a:t>c</a:t>
                      </a:r>
                      <a:r>
                        <a:rPr lang="en-CA" sz="1100" b="0" dirty="0">
                          <a:solidFill>
                            <a:schemeClr val="tx1"/>
                          </a:solidFill>
                          <a:effectLst/>
                          <a:uFill>
                            <a:solidFill>
                              <a:srgbClr val="000000"/>
                            </a:solidFill>
                          </a:uFill>
                          <a:latin typeface="+mn-lt"/>
                        </a:rPr>
                        <a:t> (24-549)</a:t>
                      </a:r>
                    </a:p>
                    <a:p>
                      <a:pPr algn="ctr">
                        <a:lnSpc>
                          <a:spcPct val="100000"/>
                        </a:lnSpc>
                        <a:spcAft>
                          <a:spcPts val="0"/>
                        </a:spcAft>
                      </a:pPr>
                      <a:r>
                        <a:rPr lang="en-CA" sz="1100" b="0" dirty="0">
                          <a:solidFill>
                            <a:schemeClr val="tx1"/>
                          </a:solidFill>
                          <a:effectLst/>
                          <a:uFill>
                            <a:solidFill>
                              <a:srgbClr val="000000"/>
                            </a:solidFill>
                          </a:uFill>
                          <a:latin typeface="+mn-lt"/>
                        </a:rPr>
                        <a:t>270.0</a:t>
                      </a:r>
                      <a:endParaRPr lang="en-CA" sz="1100" b="0" dirty="0">
                        <a:solidFill>
                          <a:schemeClr val="tx1"/>
                        </a:solidFill>
                        <a:effectLst/>
                        <a:uFill>
                          <a:solidFill>
                            <a:srgbClr val="000000"/>
                          </a:solidFill>
                        </a:uFill>
                        <a:latin typeface="+mn-lt"/>
                        <a:ea typeface="Calibri" panose="020F0502020204030204" pitchFamily="34" charset="0"/>
                        <a:cs typeface="Arial" panose="020B0604020202020204" pitchFamily="34" charset="0"/>
                      </a:endParaRPr>
                    </a:p>
                  </a:txBody>
                  <a:tcPr marL="14288" marR="14288" marT="2858" marB="2858" anchor="ctr">
                    <a:solidFill>
                      <a:srgbClr val="4F81BD">
                        <a:alpha val="20000"/>
                      </a:srgbClr>
                    </a:solidFill>
                  </a:tcPr>
                </a:tc>
                <a:extLst>
                  <a:ext uri="{0D108BD9-81ED-4DB2-BD59-A6C34878D82A}">
                    <a16:rowId xmlns:a16="http://schemas.microsoft.com/office/drawing/2014/main" val="225444742"/>
                  </a:ext>
                </a:extLst>
              </a:tr>
              <a:tr h="537527">
                <a:tc>
                  <a:txBody>
                    <a:bodyPr/>
                    <a:lstStyle/>
                    <a:p>
                      <a:pPr marL="0" indent="0" algn="l">
                        <a:lnSpc>
                          <a:spcPct val="100000"/>
                        </a:lnSpc>
                        <a:spcBef>
                          <a:spcPts val="180"/>
                        </a:spcBef>
                      </a:pPr>
                      <a:r>
                        <a:rPr lang="en-CA" sz="1100" b="1" spc="-5" dirty="0">
                          <a:solidFill>
                            <a:schemeClr val="tx1"/>
                          </a:solidFill>
                          <a:latin typeface="+mn-lt"/>
                        </a:rPr>
                        <a:t>NT-</a:t>
                      </a:r>
                      <a:r>
                        <a:rPr lang="en-CA" sz="1100" b="1" spc="-5" dirty="0" err="1">
                          <a:solidFill>
                            <a:schemeClr val="tx1"/>
                          </a:solidFill>
                          <a:latin typeface="+mn-lt"/>
                        </a:rPr>
                        <a:t>proBNP</a:t>
                      </a:r>
                      <a:r>
                        <a:rPr lang="en-CA" sz="1100" b="1" spc="-5" dirty="0">
                          <a:solidFill>
                            <a:schemeClr val="tx1"/>
                          </a:solidFill>
                          <a:latin typeface="+mn-lt"/>
                        </a:rPr>
                        <a:t>, </a:t>
                      </a:r>
                      <a:r>
                        <a:rPr lang="en-CA" sz="1100" b="1" spc="-5" dirty="0" err="1">
                          <a:solidFill>
                            <a:schemeClr val="tx1"/>
                          </a:solidFill>
                          <a:latin typeface="+mn-lt"/>
                        </a:rPr>
                        <a:t>pg</a:t>
                      </a:r>
                      <a:r>
                        <a:rPr lang="en-CA" sz="1100" b="1" spc="-5" dirty="0">
                          <a:solidFill>
                            <a:schemeClr val="tx1"/>
                          </a:solidFill>
                          <a:latin typeface="+mn-lt"/>
                        </a:rPr>
                        <a:t>/mL</a:t>
                      </a:r>
                      <a:r>
                        <a:rPr lang="en-CA" sz="1100" b="0" spc="-5" dirty="0">
                          <a:solidFill>
                            <a:schemeClr val="tx1"/>
                          </a:solidFill>
                          <a:latin typeface="+mn-lt"/>
                        </a:rPr>
                        <a:t>; mean (range)</a:t>
                      </a:r>
                    </a:p>
                    <a:p>
                      <a:pPr marL="231775" indent="0" algn="l">
                        <a:lnSpc>
                          <a:spcPct val="100000"/>
                        </a:lnSpc>
                        <a:spcBef>
                          <a:spcPts val="180"/>
                        </a:spcBef>
                      </a:pPr>
                      <a:r>
                        <a:rPr lang="en-CA" sz="1100" b="0" spc="-5" dirty="0">
                          <a:solidFill>
                            <a:schemeClr val="tx1"/>
                          </a:solidFill>
                          <a:latin typeface="+mn-lt"/>
                        </a:rPr>
                        <a:t>Median</a:t>
                      </a:r>
                      <a:endParaRPr lang="en-CA" sz="1100" b="0" dirty="0">
                        <a:solidFill>
                          <a:schemeClr val="tx1"/>
                        </a:solidFill>
                        <a:latin typeface="+mn-lt"/>
                        <a:cs typeface="Calibri"/>
                      </a:endParaRPr>
                    </a:p>
                  </a:txBody>
                  <a:tcPr marL="14288" marR="14288" marT="2858" marB="2858" anchor="ctr">
                    <a:lnB w="19050" cap="flat" cmpd="sng" algn="ctr">
                      <a:solidFill>
                        <a:schemeClr val="tx2"/>
                      </a:solidFill>
                      <a:prstDash val="solid"/>
                      <a:round/>
                      <a:headEnd type="none" w="med" len="med"/>
                      <a:tailEnd type="none" w="med" len="med"/>
                    </a:lnB>
                  </a:tcPr>
                </a:tc>
                <a:tc>
                  <a:txBody>
                    <a:bodyPr/>
                    <a:lstStyle/>
                    <a:p>
                      <a:pPr algn="ctr">
                        <a:lnSpc>
                          <a:spcPct val="100000"/>
                        </a:lnSpc>
                        <a:spcBef>
                          <a:spcPts val="180"/>
                        </a:spcBef>
                      </a:pPr>
                      <a:r>
                        <a:rPr lang="en-CA" sz="1100" b="0" dirty="0">
                          <a:solidFill>
                            <a:schemeClr val="tx1"/>
                          </a:solidFill>
                          <a:latin typeface="+mn-lt"/>
                        </a:rPr>
                        <a:t>1312.9</a:t>
                      </a:r>
                      <a:r>
                        <a:rPr lang="en-CA" sz="1100" b="0" baseline="30000" dirty="0">
                          <a:solidFill>
                            <a:schemeClr val="tx1"/>
                          </a:solidFill>
                          <a:latin typeface="+mn-lt"/>
                        </a:rPr>
                        <a:t>d</a:t>
                      </a:r>
                      <a:r>
                        <a:rPr lang="en-CA" sz="1100" b="0" dirty="0">
                          <a:solidFill>
                            <a:schemeClr val="tx1"/>
                          </a:solidFill>
                          <a:latin typeface="+mn-lt"/>
                        </a:rPr>
                        <a:t> (10.2-11,534)</a:t>
                      </a:r>
                    </a:p>
                    <a:p>
                      <a:pPr algn="ctr">
                        <a:lnSpc>
                          <a:spcPct val="100000"/>
                        </a:lnSpc>
                        <a:spcBef>
                          <a:spcPts val="180"/>
                        </a:spcBef>
                      </a:pPr>
                      <a:r>
                        <a:rPr lang="en-CA" sz="1100" b="0" dirty="0">
                          <a:solidFill>
                            <a:schemeClr val="tx1"/>
                          </a:solidFill>
                          <a:latin typeface="+mn-lt"/>
                        </a:rPr>
                        <a:t>429.7</a:t>
                      </a:r>
                    </a:p>
                  </a:txBody>
                  <a:tcPr marL="14288" marR="14288" marT="2858" marB="2858" anchor="ctr">
                    <a:lnB w="19050" cap="flat" cmpd="sng" algn="ctr">
                      <a:solidFill>
                        <a:schemeClr val="tx2"/>
                      </a:solidFill>
                      <a:prstDash val="solid"/>
                      <a:round/>
                      <a:headEnd type="none" w="med" len="med"/>
                      <a:tailEnd type="none" w="med" len="med"/>
                    </a:lnB>
                  </a:tcPr>
                </a:tc>
                <a:tc>
                  <a:txBody>
                    <a:bodyPr/>
                    <a:lstStyle/>
                    <a:p>
                      <a:pPr algn="ctr">
                        <a:lnSpc>
                          <a:spcPct val="100000"/>
                        </a:lnSpc>
                        <a:spcBef>
                          <a:spcPts val="180"/>
                        </a:spcBef>
                      </a:pPr>
                      <a:r>
                        <a:rPr lang="en-CA" sz="1100" b="0" dirty="0">
                          <a:solidFill>
                            <a:schemeClr val="tx1"/>
                          </a:solidFill>
                          <a:latin typeface="+mn-lt"/>
                        </a:rPr>
                        <a:t>3115.2 (22.4-92,852)</a:t>
                      </a:r>
                    </a:p>
                    <a:p>
                      <a:pPr algn="ctr">
                        <a:lnSpc>
                          <a:spcPct val="100000"/>
                        </a:lnSpc>
                        <a:spcBef>
                          <a:spcPts val="180"/>
                        </a:spcBef>
                      </a:pPr>
                      <a:r>
                        <a:rPr lang="en-CA" sz="1100" b="0" dirty="0">
                          <a:solidFill>
                            <a:schemeClr val="tx1"/>
                          </a:solidFill>
                          <a:latin typeface="+mn-lt"/>
                        </a:rPr>
                        <a:t>511.9</a:t>
                      </a:r>
                    </a:p>
                  </a:txBody>
                  <a:tcPr marL="14288" marR="14288" marT="2858" marB="2858" anchor="ctr">
                    <a:lnB w="19050" cap="flat" cmpd="sng" algn="ctr">
                      <a:solidFill>
                        <a:schemeClr val="tx2"/>
                      </a:solidFill>
                      <a:prstDash val="solid"/>
                      <a:round/>
                      <a:headEnd type="none" w="med" len="med"/>
                      <a:tailEnd type="none" w="med" len="med"/>
                    </a:lnB>
                  </a:tcPr>
                </a:tc>
                <a:tc>
                  <a:txBody>
                    <a:bodyPr/>
                    <a:lstStyle/>
                    <a:p>
                      <a:pPr algn="ctr">
                        <a:lnSpc>
                          <a:spcPct val="100000"/>
                        </a:lnSpc>
                        <a:spcBef>
                          <a:spcPts val="180"/>
                        </a:spcBef>
                      </a:pPr>
                      <a:r>
                        <a:rPr lang="en-CA" sz="1100" b="0" dirty="0">
                          <a:solidFill>
                            <a:schemeClr val="tx1"/>
                          </a:solidFill>
                          <a:latin typeface="+mn-lt"/>
                        </a:rPr>
                        <a:t>2231.9</a:t>
                      </a:r>
                      <a:r>
                        <a:rPr lang="en-CA" sz="1100" b="0" baseline="30000" dirty="0">
                          <a:solidFill>
                            <a:schemeClr val="tx1"/>
                          </a:solidFill>
                          <a:latin typeface="+mn-lt"/>
                        </a:rPr>
                        <a:t>e</a:t>
                      </a:r>
                      <a:r>
                        <a:rPr lang="en-CA" sz="1100" b="0" dirty="0">
                          <a:solidFill>
                            <a:schemeClr val="tx1"/>
                          </a:solidFill>
                          <a:latin typeface="+mn-lt"/>
                        </a:rPr>
                        <a:t> (10.2-92,852)</a:t>
                      </a:r>
                    </a:p>
                    <a:p>
                      <a:pPr algn="ctr">
                        <a:lnSpc>
                          <a:spcPct val="100000"/>
                        </a:lnSpc>
                        <a:spcBef>
                          <a:spcPts val="180"/>
                        </a:spcBef>
                      </a:pPr>
                      <a:r>
                        <a:rPr lang="en-CA" sz="1100" b="0" dirty="0">
                          <a:solidFill>
                            <a:schemeClr val="tx1"/>
                          </a:solidFill>
                          <a:latin typeface="+mn-lt"/>
                        </a:rPr>
                        <a:t>465.7</a:t>
                      </a:r>
                    </a:p>
                  </a:txBody>
                  <a:tcPr marL="14288" marR="14288" marT="2858" marB="2858" anchor="ctr">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526864"/>
                  </a:ext>
                </a:extLst>
              </a:tr>
              <a:tr h="180633">
                <a:tc gridSpan="4">
                  <a:txBody>
                    <a:bodyPr/>
                    <a:lstStyle/>
                    <a:p>
                      <a:pPr marL="231775" indent="0" algn="l">
                        <a:lnSpc>
                          <a:spcPct val="100000"/>
                        </a:lnSpc>
                        <a:spcBef>
                          <a:spcPts val="180"/>
                        </a:spcBef>
                      </a:pPr>
                      <a:r>
                        <a:rPr lang="en-US" sz="1100" b="0" dirty="0">
                          <a:solidFill>
                            <a:schemeClr val="tx1"/>
                          </a:solidFill>
                          <a:latin typeface="+mn-lt"/>
                          <a:cs typeface="Calibri"/>
                        </a:rPr>
                        <a:t>*From the start of the OLE; an = 114; bn = 115; </a:t>
                      </a:r>
                      <a:r>
                        <a:rPr lang="en-US" sz="1100" b="0" dirty="0" err="1">
                          <a:solidFill>
                            <a:schemeClr val="tx1"/>
                          </a:solidFill>
                          <a:latin typeface="+mn-lt"/>
                          <a:cs typeface="Calibri"/>
                        </a:rPr>
                        <a:t>cn</a:t>
                      </a:r>
                      <a:r>
                        <a:rPr lang="en-US" sz="1100" b="0" dirty="0">
                          <a:solidFill>
                            <a:schemeClr val="tx1"/>
                          </a:solidFill>
                          <a:latin typeface="+mn-lt"/>
                          <a:cs typeface="Calibri"/>
                        </a:rPr>
                        <a:t> = 231  </a:t>
                      </a:r>
                      <a:r>
                        <a:rPr lang="en-US" sz="1100" b="0" dirty="0" err="1">
                          <a:solidFill>
                            <a:schemeClr val="tx1"/>
                          </a:solidFill>
                          <a:latin typeface="+mn-lt"/>
                          <a:cs typeface="Calibri"/>
                        </a:rPr>
                        <a:t>dn</a:t>
                      </a:r>
                      <a:r>
                        <a:rPr lang="en-US" sz="1100" b="0" dirty="0">
                          <a:solidFill>
                            <a:schemeClr val="tx1"/>
                          </a:solidFill>
                          <a:latin typeface="+mn-lt"/>
                          <a:cs typeface="Calibri"/>
                        </a:rPr>
                        <a:t>=117; </a:t>
                      </a:r>
                      <a:r>
                        <a:rPr lang="en-US" sz="1100" b="0" dirty="0" err="1">
                          <a:solidFill>
                            <a:schemeClr val="tx1"/>
                          </a:solidFill>
                          <a:latin typeface="+mn-lt"/>
                          <a:cs typeface="Calibri"/>
                        </a:rPr>
                        <a:t>en</a:t>
                      </a:r>
                      <a:r>
                        <a:rPr lang="en-US" sz="1100" b="0" dirty="0">
                          <a:solidFill>
                            <a:schemeClr val="tx1"/>
                          </a:solidFill>
                          <a:latin typeface="+mn-lt"/>
                          <a:cs typeface="Calibri"/>
                        </a:rPr>
                        <a:t>=240</a:t>
                      </a:r>
                      <a:endParaRPr lang="en-CA" sz="1100" b="0" dirty="0">
                        <a:solidFill>
                          <a:schemeClr val="tx1"/>
                        </a:solidFill>
                        <a:latin typeface="+mn-lt"/>
                        <a:cs typeface="Calibri"/>
                      </a:endParaRPr>
                    </a:p>
                  </a:txBody>
                  <a:tcPr marL="14288" marR="14288" marT="2858" marB="2858" anchor="ct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alpha val="20000"/>
                      </a:schemeClr>
                    </a:solidFill>
                  </a:tcPr>
                </a:tc>
                <a:tc hMerge="1">
                  <a:txBody>
                    <a:bodyPr/>
                    <a:lstStyle/>
                    <a:p>
                      <a:pPr algn="ctr">
                        <a:lnSpc>
                          <a:spcPct val="100000"/>
                        </a:lnSpc>
                        <a:spcBef>
                          <a:spcPts val="180"/>
                        </a:spcBef>
                      </a:pPr>
                      <a:endParaRPr lang="en-CA" sz="1400" b="0" dirty="0">
                        <a:solidFill>
                          <a:schemeClr val="tx1"/>
                        </a:solidFill>
                        <a:latin typeface="+mn-lt"/>
                      </a:endParaRPr>
                    </a:p>
                  </a:txBody>
                  <a:tcPr marL="45720" marR="45720" marT="9144" marB="9144" anchor="ct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alpha val="20000"/>
                      </a:schemeClr>
                    </a:solidFill>
                  </a:tcPr>
                </a:tc>
                <a:tc hMerge="1">
                  <a:txBody>
                    <a:bodyPr/>
                    <a:lstStyle/>
                    <a:p>
                      <a:pPr algn="ctr">
                        <a:lnSpc>
                          <a:spcPct val="100000"/>
                        </a:lnSpc>
                        <a:spcBef>
                          <a:spcPts val="180"/>
                        </a:spcBef>
                      </a:pPr>
                      <a:endParaRPr lang="en-CA" sz="1400" b="0" dirty="0">
                        <a:solidFill>
                          <a:schemeClr val="tx1"/>
                        </a:solidFill>
                        <a:latin typeface="+mn-lt"/>
                      </a:endParaRPr>
                    </a:p>
                  </a:txBody>
                  <a:tcPr marL="45720" marR="45720" marT="9144" marB="9144" anchor="ct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alpha val="20000"/>
                      </a:schemeClr>
                    </a:solidFill>
                  </a:tcPr>
                </a:tc>
                <a:tc hMerge="1">
                  <a:txBody>
                    <a:bodyPr/>
                    <a:lstStyle/>
                    <a:p>
                      <a:pPr algn="ctr">
                        <a:lnSpc>
                          <a:spcPct val="100000"/>
                        </a:lnSpc>
                        <a:spcBef>
                          <a:spcPts val="180"/>
                        </a:spcBef>
                      </a:pPr>
                      <a:endParaRPr lang="en-CA" sz="1400" b="0" dirty="0">
                        <a:solidFill>
                          <a:schemeClr val="tx1"/>
                        </a:solidFill>
                        <a:latin typeface="+mn-lt"/>
                      </a:endParaRPr>
                    </a:p>
                  </a:txBody>
                  <a:tcPr marL="45720" marR="45720" marT="9144" marB="9144" anchor="ct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6052566"/>
                  </a:ext>
                </a:extLst>
              </a:tr>
            </a:tbl>
          </a:graphicData>
        </a:graphic>
      </p:graphicFrame>
      <p:sp>
        <p:nvSpPr>
          <p:cNvPr id="2" name="Title 1">
            <a:extLst>
              <a:ext uri="{FF2B5EF4-FFF2-40B4-BE49-F238E27FC236}">
                <a16:creationId xmlns:a16="http://schemas.microsoft.com/office/drawing/2014/main" id="{A50A1B26-AA63-08E4-67E3-42E5573ACCA1}"/>
              </a:ext>
            </a:extLst>
          </p:cNvPr>
          <p:cNvSpPr>
            <a:spLocks noGrp="1"/>
          </p:cNvSpPr>
          <p:nvPr>
            <p:ph type="title"/>
          </p:nvPr>
        </p:nvSpPr>
        <p:spPr>
          <a:xfrm>
            <a:off x="609600" y="199505"/>
            <a:ext cx="10744200" cy="676795"/>
          </a:xfrm>
        </p:spPr>
        <p:txBody>
          <a:bodyPr/>
          <a:lstStyle/>
          <a:p>
            <a:r>
              <a:rPr lang="en-US" dirty="0"/>
              <a:t>Baseline Characteristics of Study Population</a:t>
            </a:r>
          </a:p>
        </p:txBody>
      </p:sp>
    </p:spTree>
    <p:extLst>
      <p:ext uri="{BB962C8B-B14F-4D97-AF65-F5344CB8AC3E}">
        <p14:creationId xmlns:p14="http://schemas.microsoft.com/office/powerpoint/2010/main" val="421936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5DBE-2A4F-F8E5-CF19-A162C79C64FD}"/>
              </a:ext>
            </a:extLst>
          </p:cNvPr>
          <p:cNvSpPr>
            <a:spLocks noGrp="1"/>
          </p:cNvSpPr>
          <p:nvPr>
            <p:ph type="title"/>
          </p:nvPr>
        </p:nvSpPr>
        <p:spPr/>
        <p:txBody>
          <a:bodyPr/>
          <a:lstStyle/>
          <a:p>
            <a:r>
              <a:rPr lang="en-US" dirty="0"/>
              <a:t>Results</a:t>
            </a:r>
          </a:p>
        </p:txBody>
      </p:sp>
      <p:grpSp>
        <p:nvGrpSpPr>
          <p:cNvPr id="46" name="Group 45">
            <a:extLst>
              <a:ext uri="{FF2B5EF4-FFF2-40B4-BE49-F238E27FC236}">
                <a16:creationId xmlns:a16="http://schemas.microsoft.com/office/drawing/2014/main" id="{A9C6B672-7948-D443-1A68-279E07E8053B}"/>
              </a:ext>
            </a:extLst>
          </p:cNvPr>
          <p:cNvGrpSpPr/>
          <p:nvPr/>
        </p:nvGrpSpPr>
        <p:grpSpPr>
          <a:xfrm>
            <a:off x="2698769" y="2174288"/>
            <a:ext cx="7052732" cy="3892798"/>
            <a:chOff x="9654540" y="11372635"/>
            <a:chExt cx="6391704" cy="3988455"/>
          </a:xfrm>
        </p:grpSpPr>
        <p:pic>
          <p:nvPicPr>
            <p:cNvPr id="65" name="Picture 64" descr="A picture containing light, dark, colorful&#10;&#10;Description automatically generated">
              <a:extLst>
                <a:ext uri="{FF2B5EF4-FFF2-40B4-BE49-F238E27FC236}">
                  <a16:creationId xmlns:a16="http://schemas.microsoft.com/office/drawing/2014/main" id="{7C03CC66-59E6-8695-9432-40343DD60B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51" t="-1" r="4918" b="37713"/>
            <a:stretch/>
          </p:blipFill>
          <p:spPr>
            <a:xfrm>
              <a:off x="10043159" y="11372635"/>
              <a:ext cx="6003085" cy="3303485"/>
            </a:xfrm>
            <a:prstGeom prst="rect">
              <a:avLst/>
            </a:prstGeom>
          </p:spPr>
        </p:pic>
        <p:grpSp>
          <p:nvGrpSpPr>
            <p:cNvPr id="66" name="Group 65">
              <a:extLst>
                <a:ext uri="{FF2B5EF4-FFF2-40B4-BE49-F238E27FC236}">
                  <a16:creationId xmlns:a16="http://schemas.microsoft.com/office/drawing/2014/main" id="{62C1AA33-BF78-0D1B-DE0C-C7EA62483F00}"/>
                </a:ext>
              </a:extLst>
            </p:cNvPr>
            <p:cNvGrpSpPr/>
            <p:nvPr/>
          </p:nvGrpSpPr>
          <p:grpSpPr>
            <a:xfrm>
              <a:off x="10033000" y="14662150"/>
              <a:ext cx="5937280" cy="698940"/>
              <a:chOff x="10033000" y="14662150"/>
              <a:chExt cx="5937280" cy="698940"/>
            </a:xfrm>
          </p:grpSpPr>
          <p:sp>
            <p:nvSpPr>
              <p:cNvPr id="74" name="TextBox 73">
                <a:extLst>
                  <a:ext uri="{FF2B5EF4-FFF2-40B4-BE49-F238E27FC236}">
                    <a16:creationId xmlns:a16="http://schemas.microsoft.com/office/drawing/2014/main" id="{4BCDB017-9A52-6904-B896-4A8B618B86D2}"/>
                  </a:ext>
                </a:extLst>
              </p:cNvPr>
              <p:cNvSpPr txBox="1"/>
              <p:nvPr/>
            </p:nvSpPr>
            <p:spPr>
              <a:xfrm>
                <a:off x="10033000" y="14662150"/>
                <a:ext cx="298480" cy="338554"/>
              </a:xfrm>
              <a:prstGeom prst="rect">
                <a:avLst/>
              </a:prstGeom>
              <a:solidFill>
                <a:schemeClr val="bg1"/>
              </a:solidFill>
            </p:spPr>
            <p:txBody>
              <a:bodyPr wrap="square" lIns="5715" tIns="5715" rIns="5715" bIns="5715" rtlCol="0">
                <a:noAutofit/>
              </a:bodyPr>
              <a:lstStyle/>
              <a:p>
                <a:pPr algn="ctr"/>
                <a:r>
                  <a:rPr lang="en-US" sz="1000" b="1" dirty="0"/>
                  <a:t>0</a:t>
                </a:r>
              </a:p>
            </p:txBody>
          </p:sp>
          <p:sp>
            <p:nvSpPr>
              <p:cNvPr id="75" name="TextBox 74">
                <a:extLst>
                  <a:ext uri="{FF2B5EF4-FFF2-40B4-BE49-F238E27FC236}">
                    <a16:creationId xmlns:a16="http://schemas.microsoft.com/office/drawing/2014/main" id="{FE8F2F7E-7083-8AFC-8396-A6E1F39BFE91}"/>
                  </a:ext>
                </a:extLst>
              </p:cNvPr>
              <p:cNvSpPr txBox="1"/>
              <p:nvPr/>
            </p:nvSpPr>
            <p:spPr>
              <a:xfrm>
                <a:off x="10464800" y="14662150"/>
                <a:ext cx="298480" cy="338554"/>
              </a:xfrm>
              <a:prstGeom prst="rect">
                <a:avLst/>
              </a:prstGeom>
              <a:solidFill>
                <a:schemeClr val="bg1"/>
              </a:solidFill>
            </p:spPr>
            <p:txBody>
              <a:bodyPr wrap="square" lIns="5715" tIns="5715" rIns="5715" bIns="5715" rtlCol="0">
                <a:noAutofit/>
              </a:bodyPr>
              <a:lstStyle/>
              <a:p>
                <a:pPr algn="ctr"/>
                <a:r>
                  <a:rPr lang="en-US" sz="1000" b="1" dirty="0"/>
                  <a:t>4</a:t>
                </a:r>
              </a:p>
            </p:txBody>
          </p:sp>
          <p:sp>
            <p:nvSpPr>
              <p:cNvPr id="76" name="TextBox 75">
                <a:extLst>
                  <a:ext uri="{FF2B5EF4-FFF2-40B4-BE49-F238E27FC236}">
                    <a16:creationId xmlns:a16="http://schemas.microsoft.com/office/drawing/2014/main" id="{1A51E3A0-121C-8FCA-1321-1878E11F4124}"/>
                  </a:ext>
                </a:extLst>
              </p:cNvPr>
              <p:cNvSpPr txBox="1"/>
              <p:nvPr/>
            </p:nvSpPr>
            <p:spPr>
              <a:xfrm>
                <a:off x="10902950" y="14662150"/>
                <a:ext cx="298480" cy="338554"/>
              </a:xfrm>
              <a:prstGeom prst="rect">
                <a:avLst/>
              </a:prstGeom>
              <a:solidFill>
                <a:schemeClr val="bg1"/>
              </a:solidFill>
            </p:spPr>
            <p:txBody>
              <a:bodyPr wrap="square" lIns="5715" tIns="5715" rIns="5715" bIns="5715" rtlCol="0">
                <a:noAutofit/>
              </a:bodyPr>
              <a:lstStyle/>
              <a:p>
                <a:pPr algn="ctr"/>
                <a:r>
                  <a:rPr lang="en-US" sz="1000" b="1" dirty="0"/>
                  <a:t>8</a:t>
                </a:r>
              </a:p>
            </p:txBody>
          </p:sp>
          <p:sp>
            <p:nvSpPr>
              <p:cNvPr id="77" name="TextBox 76">
                <a:extLst>
                  <a:ext uri="{FF2B5EF4-FFF2-40B4-BE49-F238E27FC236}">
                    <a16:creationId xmlns:a16="http://schemas.microsoft.com/office/drawing/2014/main" id="{36C39257-97F6-4C32-EABA-E4C535437487}"/>
                  </a:ext>
                </a:extLst>
              </p:cNvPr>
              <p:cNvSpPr txBox="1"/>
              <p:nvPr/>
            </p:nvSpPr>
            <p:spPr>
              <a:xfrm>
                <a:off x="11328400" y="14662150"/>
                <a:ext cx="298480" cy="338554"/>
              </a:xfrm>
              <a:prstGeom prst="rect">
                <a:avLst/>
              </a:prstGeom>
              <a:solidFill>
                <a:schemeClr val="bg1"/>
              </a:solidFill>
            </p:spPr>
            <p:txBody>
              <a:bodyPr wrap="square" lIns="5715" tIns="5715" rIns="5715" bIns="5715" rtlCol="0">
                <a:noAutofit/>
              </a:bodyPr>
              <a:lstStyle/>
              <a:p>
                <a:pPr algn="ctr"/>
                <a:r>
                  <a:rPr lang="en-US" sz="1000" b="1" dirty="0"/>
                  <a:t>12</a:t>
                </a:r>
              </a:p>
            </p:txBody>
          </p:sp>
          <p:sp>
            <p:nvSpPr>
              <p:cNvPr id="78" name="TextBox 77">
                <a:extLst>
                  <a:ext uri="{FF2B5EF4-FFF2-40B4-BE49-F238E27FC236}">
                    <a16:creationId xmlns:a16="http://schemas.microsoft.com/office/drawing/2014/main" id="{88712083-9808-61FE-1E04-37DFAC75B7DE}"/>
                  </a:ext>
                </a:extLst>
              </p:cNvPr>
              <p:cNvSpPr txBox="1"/>
              <p:nvPr/>
            </p:nvSpPr>
            <p:spPr>
              <a:xfrm>
                <a:off x="11766550" y="14662150"/>
                <a:ext cx="298480" cy="338554"/>
              </a:xfrm>
              <a:prstGeom prst="rect">
                <a:avLst/>
              </a:prstGeom>
              <a:solidFill>
                <a:schemeClr val="bg1"/>
              </a:solidFill>
            </p:spPr>
            <p:txBody>
              <a:bodyPr wrap="square" lIns="5715" tIns="5715" rIns="5715" bIns="5715" rtlCol="0">
                <a:noAutofit/>
              </a:bodyPr>
              <a:lstStyle/>
              <a:p>
                <a:pPr algn="ctr"/>
                <a:r>
                  <a:rPr lang="en-US" sz="1000" b="1" dirty="0"/>
                  <a:t>16</a:t>
                </a:r>
              </a:p>
            </p:txBody>
          </p:sp>
          <p:sp>
            <p:nvSpPr>
              <p:cNvPr id="79" name="TextBox 78">
                <a:extLst>
                  <a:ext uri="{FF2B5EF4-FFF2-40B4-BE49-F238E27FC236}">
                    <a16:creationId xmlns:a16="http://schemas.microsoft.com/office/drawing/2014/main" id="{F46F5DA5-6014-4E1E-6984-93BFCFB403D0}"/>
                  </a:ext>
                </a:extLst>
              </p:cNvPr>
              <p:cNvSpPr txBox="1"/>
              <p:nvPr/>
            </p:nvSpPr>
            <p:spPr>
              <a:xfrm>
                <a:off x="12204700" y="14662150"/>
                <a:ext cx="298480" cy="338554"/>
              </a:xfrm>
              <a:prstGeom prst="rect">
                <a:avLst/>
              </a:prstGeom>
              <a:solidFill>
                <a:schemeClr val="bg1"/>
              </a:solidFill>
            </p:spPr>
            <p:txBody>
              <a:bodyPr wrap="square" lIns="5715" tIns="5715" rIns="5715" bIns="5715" rtlCol="0">
                <a:noAutofit/>
              </a:bodyPr>
              <a:lstStyle/>
              <a:p>
                <a:pPr algn="ctr"/>
                <a:r>
                  <a:rPr lang="en-US" sz="1000" b="1" dirty="0"/>
                  <a:t>20</a:t>
                </a:r>
              </a:p>
            </p:txBody>
          </p:sp>
          <p:sp>
            <p:nvSpPr>
              <p:cNvPr id="80" name="TextBox 79">
                <a:extLst>
                  <a:ext uri="{FF2B5EF4-FFF2-40B4-BE49-F238E27FC236}">
                    <a16:creationId xmlns:a16="http://schemas.microsoft.com/office/drawing/2014/main" id="{A474A72D-20F2-31E9-313F-E98EDAD12BC2}"/>
                  </a:ext>
                </a:extLst>
              </p:cNvPr>
              <p:cNvSpPr txBox="1"/>
              <p:nvPr/>
            </p:nvSpPr>
            <p:spPr>
              <a:xfrm>
                <a:off x="13068300" y="14662150"/>
                <a:ext cx="298480" cy="338554"/>
              </a:xfrm>
              <a:prstGeom prst="rect">
                <a:avLst/>
              </a:prstGeom>
              <a:solidFill>
                <a:schemeClr val="bg1"/>
              </a:solidFill>
            </p:spPr>
            <p:txBody>
              <a:bodyPr wrap="square" lIns="5715" tIns="5715" rIns="5715" bIns="5715" rtlCol="0">
                <a:noAutofit/>
              </a:bodyPr>
              <a:lstStyle/>
              <a:p>
                <a:pPr algn="ctr"/>
                <a:r>
                  <a:rPr lang="en-US" sz="1000" b="1" dirty="0"/>
                  <a:t>28</a:t>
                </a:r>
              </a:p>
            </p:txBody>
          </p:sp>
          <p:sp>
            <p:nvSpPr>
              <p:cNvPr id="81" name="TextBox 80">
                <a:extLst>
                  <a:ext uri="{FF2B5EF4-FFF2-40B4-BE49-F238E27FC236}">
                    <a16:creationId xmlns:a16="http://schemas.microsoft.com/office/drawing/2014/main" id="{9C9A32DC-93B6-CDF6-DE3A-4FF8878D2B02}"/>
                  </a:ext>
                </a:extLst>
              </p:cNvPr>
              <p:cNvSpPr txBox="1"/>
              <p:nvPr/>
            </p:nvSpPr>
            <p:spPr>
              <a:xfrm>
                <a:off x="14370050" y="14662150"/>
                <a:ext cx="298480" cy="338554"/>
              </a:xfrm>
              <a:prstGeom prst="rect">
                <a:avLst/>
              </a:prstGeom>
              <a:solidFill>
                <a:schemeClr val="bg1"/>
              </a:solidFill>
            </p:spPr>
            <p:txBody>
              <a:bodyPr wrap="square" lIns="5715" tIns="5715" rIns="5715" bIns="5715" rtlCol="0">
                <a:noAutofit/>
              </a:bodyPr>
              <a:lstStyle/>
              <a:p>
                <a:pPr algn="ctr"/>
                <a:r>
                  <a:rPr lang="en-US" sz="1000" b="1" dirty="0"/>
                  <a:t>40</a:t>
                </a:r>
              </a:p>
            </p:txBody>
          </p:sp>
          <p:sp>
            <p:nvSpPr>
              <p:cNvPr id="82" name="TextBox 81">
                <a:extLst>
                  <a:ext uri="{FF2B5EF4-FFF2-40B4-BE49-F238E27FC236}">
                    <a16:creationId xmlns:a16="http://schemas.microsoft.com/office/drawing/2014/main" id="{8FC9F21D-F543-E986-15E1-C70B62F46EB8}"/>
                  </a:ext>
                </a:extLst>
              </p:cNvPr>
              <p:cNvSpPr txBox="1"/>
              <p:nvPr/>
            </p:nvSpPr>
            <p:spPr>
              <a:xfrm>
                <a:off x="15671800" y="14662150"/>
                <a:ext cx="298480" cy="338554"/>
              </a:xfrm>
              <a:prstGeom prst="rect">
                <a:avLst/>
              </a:prstGeom>
              <a:solidFill>
                <a:schemeClr val="bg1"/>
              </a:solidFill>
            </p:spPr>
            <p:txBody>
              <a:bodyPr wrap="square" lIns="5715" tIns="5715" rIns="5715" bIns="5715" rtlCol="0">
                <a:noAutofit/>
              </a:bodyPr>
              <a:lstStyle/>
              <a:p>
                <a:pPr algn="ctr"/>
                <a:r>
                  <a:rPr lang="en-US" sz="1000" b="1" dirty="0"/>
                  <a:t>52</a:t>
                </a:r>
              </a:p>
            </p:txBody>
          </p:sp>
          <p:sp>
            <p:nvSpPr>
              <p:cNvPr id="83" name="TextBox 82">
                <a:extLst>
                  <a:ext uri="{FF2B5EF4-FFF2-40B4-BE49-F238E27FC236}">
                    <a16:creationId xmlns:a16="http://schemas.microsoft.com/office/drawing/2014/main" id="{9EDADA7F-413C-CA5B-FFC9-4C0EB8FCCEA4}"/>
                  </a:ext>
                </a:extLst>
              </p:cNvPr>
              <p:cNvSpPr txBox="1"/>
              <p:nvPr/>
            </p:nvSpPr>
            <p:spPr>
              <a:xfrm>
                <a:off x="12306300" y="15022536"/>
                <a:ext cx="1346200" cy="338554"/>
              </a:xfrm>
              <a:prstGeom prst="rect">
                <a:avLst/>
              </a:prstGeom>
              <a:solidFill>
                <a:schemeClr val="bg1"/>
              </a:solidFill>
            </p:spPr>
            <p:txBody>
              <a:bodyPr wrap="square" lIns="5715" tIns="5715" rIns="5715" bIns="5715" rtlCol="0">
                <a:noAutofit/>
              </a:bodyPr>
              <a:lstStyle/>
              <a:p>
                <a:pPr algn="ctr"/>
                <a:r>
                  <a:rPr lang="en-US" sz="1000" b="1" dirty="0"/>
                  <a:t>Study Week</a:t>
                </a:r>
              </a:p>
            </p:txBody>
          </p:sp>
        </p:grpSp>
        <p:grpSp>
          <p:nvGrpSpPr>
            <p:cNvPr id="67" name="Group 66">
              <a:extLst>
                <a:ext uri="{FF2B5EF4-FFF2-40B4-BE49-F238E27FC236}">
                  <a16:creationId xmlns:a16="http://schemas.microsoft.com/office/drawing/2014/main" id="{D8E739A9-8D3B-5898-5DA3-0987B07E8CF9}"/>
                </a:ext>
              </a:extLst>
            </p:cNvPr>
            <p:cNvGrpSpPr/>
            <p:nvPr/>
          </p:nvGrpSpPr>
          <p:grpSpPr>
            <a:xfrm>
              <a:off x="9654540" y="11545570"/>
              <a:ext cx="403860" cy="3173194"/>
              <a:chOff x="9654540" y="11545570"/>
              <a:chExt cx="403860" cy="3173194"/>
            </a:xfrm>
          </p:grpSpPr>
          <p:sp>
            <p:nvSpPr>
              <p:cNvPr id="68" name="TextBox 67">
                <a:extLst>
                  <a:ext uri="{FF2B5EF4-FFF2-40B4-BE49-F238E27FC236}">
                    <a16:creationId xmlns:a16="http://schemas.microsoft.com/office/drawing/2014/main" id="{1DDF29D6-330E-E2F3-D5A7-823FB7D0F158}"/>
                  </a:ext>
                </a:extLst>
              </p:cNvPr>
              <p:cNvSpPr txBox="1"/>
              <p:nvPr/>
            </p:nvSpPr>
            <p:spPr>
              <a:xfrm>
                <a:off x="9654540" y="14380210"/>
                <a:ext cx="403860" cy="338554"/>
              </a:xfrm>
              <a:prstGeom prst="rect">
                <a:avLst/>
              </a:prstGeom>
              <a:solidFill>
                <a:schemeClr val="bg1"/>
              </a:solidFill>
            </p:spPr>
            <p:txBody>
              <a:bodyPr wrap="square" lIns="5715" tIns="5715" rIns="5715" bIns="5715" rtlCol="0">
                <a:noAutofit/>
              </a:bodyPr>
              <a:lstStyle/>
              <a:p>
                <a:pPr algn="r"/>
                <a:r>
                  <a:rPr lang="en-US" sz="1000" b="1" dirty="0"/>
                  <a:t>-40</a:t>
                </a:r>
              </a:p>
            </p:txBody>
          </p:sp>
          <p:sp>
            <p:nvSpPr>
              <p:cNvPr id="69" name="TextBox 68">
                <a:extLst>
                  <a:ext uri="{FF2B5EF4-FFF2-40B4-BE49-F238E27FC236}">
                    <a16:creationId xmlns:a16="http://schemas.microsoft.com/office/drawing/2014/main" id="{1E03EFDF-7C99-F8E8-921C-3E8E5489A48C}"/>
                  </a:ext>
                </a:extLst>
              </p:cNvPr>
              <p:cNvSpPr txBox="1"/>
              <p:nvPr/>
            </p:nvSpPr>
            <p:spPr>
              <a:xfrm>
                <a:off x="9654540" y="13663930"/>
                <a:ext cx="403860" cy="338554"/>
              </a:xfrm>
              <a:prstGeom prst="rect">
                <a:avLst/>
              </a:prstGeom>
              <a:solidFill>
                <a:schemeClr val="bg1"/>
              </a:solidFill>
            </p:spPr>
            <p:txBody>
              <a:bodyPr wrap="square" lIns="5715" tIns="5715" rIns="5715" bIns="5715" rtlCol="0">
                <a:noAutofit/>
              </a:bodyPr>
              <a:lstStyle/>
              <a:p>
                <a:pPr algn="r"/>
                <a:r>
                  <a:rPr lang="en-US" sz="1000" b="1" dirty="0"/>
                  <a:t>-20</a:t>
                </a:r>
              </a:p>
            </p:txBody>
          </p:sp>
          <p:sp>
            <p:nvSpPr>
              <p:cNvPr id="70" name="TextBox 69">
                <a:extLst>
                  <a:ext uri="{FF2B5EF4-FFF2-40B4-BE49-F238E27FC236}">
                    <a16:creationId xmlns:a16="http://schemas.microsoft.com/office/drawing/2014/main" id="{250E72F7-1EC2-7BF3-D3EA-793F03AC8947}"/>
                  </a:ext>
                </a:extLst>
              </p:cNvPr>
              <p:cNvSpPr txBox="1"/>
              <p:nvPr/>
            </p:nvSpPr>
            <p:spPr>
              <a:xfrm>
                <a:off x="9654540" y="12962890"/>
                <a:ext cx="403860" cy="338554"/>
              </a:xfrm>
              <a:prstGeom prst="rect">
                <a:avLst/>
              </a:prstGeom>
              <a:solidFill>
                <a:schemeClr val="bg1"/>
              </a:solidFill>
            </p:spPr>
            <p:txBody>
              <a:bodyPr wrap="square" lIns="5715" tIns="5715" rIns="5715" bIns="5715" rtlCol="0">
                <a:noAutofit/>
              </a:bodyPr>
              <a:lstStyle/>
              <a:p>
                <a:pPr algn="r"/>
                <a:r>
                  <a:rPr lang="en-US" sz="1000" b="1" dirty="0"/>
                  <a:t>0</a:t>
                </a:r>
              </a:p>
            </p:txBody>
          </p:sp>
          <p:sp>
            <p:nvSpPr>
              <p:cNvPr id="71" name="TextBox 70">
                <a:extLst>
                  <a:ext uri="{FF2B5EF4-FFF2-40B4-BE49-F238E27FC236}">
                    <a16:creationId xmlns:a16="http://schemas.microsoft.com/office/drawing/2014/main" id="{F3EA70D7-A035-05F6-0670-9AC238542631}"/>
                  </a:ext>
                </a:extLst>
              </p:cNvPr>
              <p:cNvSpPr txBox="1"/>
              <p:nvPr/>
            </p:nvSpPr>
            <p:spPr>
              <a:xfrm>
                <a:off x="9654540" y="12254230"/>
                <a:ext cx="403860" cy="338554"/>
              </a:xfrm>
              <a:prstGeom prst="rect">
                <a:avLst/>
              </a:prstGeom>
              <a:solidFill>
                <a:schemeClr val="bg1"/>
              </a:solidFill>
            </p:spPr>
            <p:txBody>
              <a:bodyPr wrap="square" lIns="5715" tIns="5715" rIns="5715" bIns="5715" rtlCol="0">
                <a:noAutofit/>
              </a:bodyPr>
              <a:lstStyle/>
              <a:p>
                <a:pPr algn="r"/>
                <a:r>
                  <a:rPr lang="en-US" sz="1000" b="1" dirty="0"/>
                  <a:t>20</a:t>
                </a:r>
              </a:p>
            </p:txBody>
          </p:sp>
          <p:sp>
            <p:nvSpPr>
              <p:cNvPr id="72" name="TextBox 71">
                <a:extLst>
                  <a:ext uri="{FF2B5EF4-FFF2-40B4-BE49-F238E27FC236}">
                    <a16:creationId xmlns:a16="http://schemas.microsoft.com/office/drawing/2014/main" id="{36AF851A-9DA1-4412-FC0C-9563D3E2183D}"/>
                  </a:ext>
                </a:extLst>
              </p:cNvPr>
              <p:cNvSpPr txBox="1"/>
              <p:nvPr/>
            </p:nvSpPr>
            <p:spPr>
              <a:xfrm>
                <a:off x="9654540" y="11545570"/>
                <a:ext cx="403860" cy="338554"/>
              </a:xfrm>
              <a:prstGeom prst="rect">
                <a:avLst/>
              </a:prstGeom>
              <a:solidFill>
                <a:schemeClr val="bg1"/>
              </a:solidFill>
            </p:spPr>
            <p:txBody>
              <a:bodyPr wrap="square" lIns="5715" tIns="5715" rIns="5715" bIns="5715" rtlCol="0">
                <a:noAutofit/>
              </a:bodyPr>
              <a:lstStyle/>
              <a:p>
                <a:pPr algn="r"/>
                <a:r>
                  <a:rPr lang="en-US" sz="1000" b="1" dirty="0"/>
                  <a:t>40</a:t>
                </a:r>
              </a:p>
            </p:txBody>
          </p:sp>
        </p:grpSp>
      </p:grpSp>
      <p:sp>
        <p:nvSpPr>
          <p:cNvPr id="47" name="TextBox 46">
            <a:extLst>
              <a:ext uri="{FF2B5EF4-FFF2-40B4-BE49-F238E27FC236}">
                <a16:creationId xmlns:a16="http://schemas.microsoft.com/office/drawing/2014/main" id="{878895A2-7159-C735-E190-C0E2F69997A5}"/>
              </a:ext>
            </a:extLst>
          </p:cNvPr>
          <p:cNvSpPr txBox="1"/>
          <p:nvPr/>
        </p:nvSpPr>
        <p:spPr>
          <a:xfrm>
            <a:off x="5262427" y="4857222"/>
            <a:ext cx="2991448" cy="377617"/>
          </a:xfrm>
          <a:prstGeom prst="rect">
            <a:avLst/>
          </a:prstGeom>
          <a:noFill/>
        </p:spPr>
        <p:txBody>
          <a:bodyPr wrap="square" lIns="5715" tIns="5715" rIns="5715" bIns="5715" rtlCol="0" anchor="ctr">
            <a:noAutofit/>
          </a:bodyPr>
          <a:lstStyle/>
          <a:p>
            <a:r>
              <a:rPr lang="en-US" sz="1000" b="1" dirty="0">
                <a:solidFill>
                  <a:schemeClr val="tx1">
                    <a:lumMod val="50000"/>
                    <a:lumOff val="50000"/>
                  </a:schemeClr>
                </a:solidFill>
              </a:rPr>
              <a:t>Placebo patients start drug</a:t>
            </a:r>
          </a:p>
        </p:txBody>
      </p:sp>
      <p:sp>
        <p:nvSpPr>
          <p:cNvPr id="49" name="TextBox 48">
            <a:extLst>
              <a:ext uri="{FF2B5EF4-FFF2-40B4-BE49-F238E27FC236}">
                <a16:creationId xmlns:a16="http://schemas.microsoft.com/office/drawing/2014/main" id="{76B782B8-77CF-E814-8048-E2C3EE724550}"/>
              </a:ext>
            </a:extLst>
          </p:cNvPr>
          <p:cNvSpPr txBox="1"/>
          <p:nvPr/>
        </p:nvSpPr>
        <p:spPr>
          <a:xfrm>
            <a:off x="2911233" y="954924"/>
            <a:ext cx="6712434" cy="616672"/>
          </a:xfrm>
          <a:prstGeom prst="rect">
            <a:avLst/>
          </a:prstGeom>
          <a:noFill/>
        </p:spPr>
        <p:txBody>
          <a:bodyPr wrap="square" lIns="5715" tIns="5715" rIns="5715" bIns="5715" rtlCol="0" anchor="ctr">
            <a:noAutofit/>
          </a:bodyPr>
          <a:lstStyle/>
          <a:p>
            <a:pPr algn="ctr"/>
            <a:r>
              <a:rPr lang="en-US" sz="1600" b="1" dirty="0">
                <a:solidFill>
                  <a:schemeClr val="tx2"/>
                </a:solidFill>
              </a:rPr>
              <a:t>6MWD Results from INCREASE Week 0 to OLE Week 52</a:t>
            </a:r>
          </a:p>
        </p:txBody>
      </p:sp>
      <p:sp>
        <p:nvSpPr>
          <p:cNvPr id="50" name="TextBox 49">
            <a:extLst>
              <a:ext uri="{FF2B5EF4-FFF2-40B4-BE49-F238E27FC236}">
                <a16:creationId xmlns:a16="http://schemas.microsoft.com/office/drawing/2014/main" id="{6B3E396B-E7DD-AAD7-42C7-820755F663AF}"/>
              </a:ext>
            </a:extLst>
          </p:cNvPr>
          <p:cNvSpPr txBox="1"/>
          <p:nvPr/>
        </p:nvSpPr>
        <p:spPr>
          <a:xfrm>
            <a:off x="3507545" y="1760277"/>
            <a:ext cx="1389331" cy="377617"/>
          </a:xfrm>
          <a:prstGeom prst="rect">
            <a:avLst/>
          </a:prstGeom>
          <a:noFill/>
        </p:spPr>
        <p:txBody>
          <a:bodyPr wrap="square" lIns="5715" tIns="5715" rIns="5715" bIns="5715" rtlCol="0" anchor="ctr">
            <a:noAutofit/>
          </a:bodyPr>
          <a:lstStyle/>
          <a:p>
            <a:pPr algn="ctr"/>
            <a:r>
              <a:rPr lang="en-US" sz="1000" b="1" dirty="0"/>
              <a:t>INCREASE</a:t>
            </a:r>
          </a:p>
        </p:txBody>
      </p:sp>
      <p:sp>
        <p:nvSpPr>
          <p:cNvPr id="51" name="TextBox 50">
            <a:extLst>
              <a:ext uri="{FF2B5EF4-FFF2-40B4-BE49-F238E27FC236}">
                <a16:creationId xmlns:a16="http://schemas.microsoft.com/office/drawing/2014/main" id="{49E97D13-4240-CE2B-B01D-26DBCCB25A7E}"/>
              </a:ext>
            </a:extLst>
          </p:cNvPr>
          <p:cNvSpPr txBox="1"/>
          <p:nvPr/>
        </p:nvSpPr>
        <p:spPr>
          <a:xfrm>
            <a:off x="6275737" y="1760277"/>
            <a:ext cx="1989906" cy="377617"/>
          </a:xfrm>
          <a:prstGeom prst="rect">
            <a:avLst/>
          </a:prstGeom>
          <a:noFill/>
        </p:spPr>
        <p:txBody>
          <a:bodyPr wrap="square" lIns="5715" tIns="5715" rIns="5715" bIns="5715" rtlCol="0" anchor="ctr">
            <a:noAutofit/>
          </a:bodyPr>
          <a:lstStyle/>
          <a:p>
            <a:pPr algn="ctr"/>
            <a:r>
              <a:rPr lang="en-US" sz="1000" b="1" dirty="0"/>
              <a:t>INCREASE OLE</a:t>
            </a:r>
          </a:p>
        </p:txBody>
      </p:sp>
      <p:sp>
        <p:nvSpPr>
          <p:cNvPr id="52" name="Right Brace 85">
            <a:extLst>
              <a:ext uri="{FF2B5EF4-FFF2-40B4-BE49-F238E27FC236}">
                <a16:creationId xmlns:a16="http://schemas.microsoft.com/office/drawing/2014/main" id="{CF4B26FD-832D-04C9-91F3-9EF0D069BF84}"/>
              </a:ext>
            </a:extLst>
          </p:cNvPr>
          <p:cNvSpPr/>
          <p:nvPr/>
        </p:nvSpPr>
        <p:spPr>
          <a:xfrm rot="16200000">
            <a:off x="4088868" y="1276655"/>
            <a:ext cx="250387" cy="1868574"/>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sp>
        <p:nvSpPr>
          <p:cNvPr id="53" name="Right Brace 86">
            <a:extLst>
              <a:ext uri="{FF2B5EF4-FFF2-40B4-BE49-F238E27FC236}">
                <a16:creationId xmlns:a16="http://schemas.microsoft.com/office/drawing/2014/main" id="{FBBC3BD6-9329-8CBA-2B8D-DE5CC6DAF269}"/>
              </a:ext>
            </a:extLst>
          </p:cNvPr>
          <p:cNvSpPr/>
          <p:nvPr/>
        </p:nvSpPr>
        <p:spPr>
          <a:xfrm rot="16200000">
            <a:off x="7239958" y="71729"/>
            <a:ext cx="250387" cy="4278427"/>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grpSp>
        <p:nvGrpSpPr>
          <p:cNvPr id="85" name="Group 84">
            <a:extLst>
              <a:ext uri="{FF2B5EF4-FFF2-40B4-BE49-F238E27FC236}">
                <a16:creationId xmlns:a16="http://schemas.microsoft.com/office/drawing/2014/main" id="{BA85CBA3-DC5F-EF75-DC90-D2261B4BE705}"/>
              </a:ext>
            </a:extLst>
          </p:cNvPr>
          <p:cNvGrpSpPr/>
          <p:nvPr/>
        </p:nvGrpSpPr>
        <p:grpSpPr>
          <a:xfrm>
            <a:off x="5687850" y="5930815"/>
            <a:ext cx="4172531" cy="385864"/>
            <a:chOff x="10753726" y="10791825"/>
            <a:chExt cx="3710623" cy="386896"/>
          </a:xfrm>
        </p:grpSpPr>
        <p:grpSp>
          <p:nvGrpSpPr>
            <p:cNvPr id="86" name="Group 85">
              <a:extLst>
                <a:ext uri="{FF2B5EF4-FFF2-40B4-BE49-F238E27FC236}">
                  <a16:creationId xmlns:a16="http://schemas.microsoft.com/office/drawing/2014/main" id="{EF976B9D-D7E6-00A3-8EB0-7E220C726C42}"/>
                </a:ext>
              </a:extLst>
            </p:cNvPr>
            <p:cNvGrpSpPr/>
            <p:nvPr/>
          </p:nvGrpSpPr>
          <p:grpSpPr>
            <a:xfrm>
              <a:off x="10753726" y="10791825"/>
              <a:ext cx="2371724" cy="386896"/>
              <a:chOff x="10220326" y="10763250"/>
              <a:chExt cx="2371724" cy="386896"/>
            </a:xfrm>
          </p:grpSpPr>
          <p:grpSp>
            <p:nvGrpSpPr>
              <p:cNvPr id="92" name="Group 91">
                <a:extLst>
                  <a:ext uri="{FF2B5EF4-FFF2-40B4-BE49-F238E27FC236}">
                    <a16:creationId xmlns:a16="http://schemas.microsoft.com/office/drawing/2014/main" id="{63E9F14C-02A0-C761-EE1D-D2CF75C8E32B}"/>
                  </a:ext>
                </a:extLst>
              </p:cNvPr>
              <p:cNvGrpSpPr/>
              <p:nvPr/>
            </p:nvGrpSpPr>
            <p:grpSpPr>
              <a:xfrm>
                <a:off x="10220326" y="10886735"/>
                <a:ext cx="458650" cy="139927"/>
                <a:chOff x="10191750" y="10877550"/>
                <a:chExt cx="561975" cy="171450"/>
              </a:xfrm>
            </p:grpSpPr>
            <p:cxnSp>
              <p:nvCxnSpPr>
                <p:cNvPr id="94" name="Straight Connector 93">
                  <a:extLst>
                    <a:ext uri="{FF2B5EF4-FFF2-40B4-BE49-F238E27FC236}">
                      <a16:creationId xmlns:a16="http://schemas.microsoft.com/office/drawing/2014/main" id="{2BE933A1-C8A0-3B8D-E206-2056B96AA039}"/>
                    </a:ext>
                  </a:extLst>
                </p:cNvPr>
                <p:cNvCxnSpPr>
                  <a:cxnSpLocks/>
                </p:cNvCxnSpPr>
                <p:nvPr/>
              </p:nvCxnSpPr>
              <p:spPr>
                <a:xfrm>
                  <a:off x="10191750" y="10963275"/>
                  <a:ext cx="56197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95" name="Oval 60">
                  <a:extLst>
                    <a:ext uri="{FF2B5EF4-FFF2-40B4-BE49-F238E27FC236}">
                      <a16:creationId xmlns:a16="http://schemas.microsoft.com/office/drawing/2014/main" id="{CAD0E9AF-E402-4C48-9DDB-A175384C3C2D}"/>
                    </a:ext>
                  </a:extLst>
                </p:cNvPr>
                <p:cNvSpPr/>
                <p:nvPr/>
              </p:nvSpPr>
              <p:spPr>
                <a:xfrm>
                  <a:off x="10387012" y="10877550"/>
                  <a:ext cx="171450" cy="17145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93" name="TextBox 92">
                <a:extLst>
                  <a:ext uri="{FF2B5EF4-FFF2-40B4-BE49-F238E27FC236}">
                    <a16:creationId xmlns:a16="http://schemas.microsoft.com/office/drawing/2014/main" id="{3720B40D-027B-278B-1F58-335EC4D450B1}"/>
                  </a:ext>
                </a:extLst>
              </p:cNvPr>
              <p:cNvSpPr txBox="1"/>
              <p:nvPr/>
            </p:nvSpPr>
            <p:spPr>
              <a:xfrm>
                <a:off x="10810875" y="10763250"/>
                <a:ext cx="1781175" cy="386896"/>
              </a:xfrm>
              <a:prstGeom prst="rect">
                <a:avLst/>
              </a:prstGeom>
              <a:noFill/>
            </p:spPr>
            <p:txBody>
              <a:bodyPr wrap="square" lIns="5715" tIns="5715" rIns="5715" bIns="5715" rtlCol="0" anchor="ctr">
                <a:noAutofit/>
              </a:bodyPr>
              <a:lstStyle/>
              <a:p>
                <a:r>
                  <a:rPr lang="en-US" sz="1000" b="1" dirty="0"/>
                  <a:t>Inhaled Treprostinil</a:t>
                </a:r>
              </a:p>
            </p:txBody>
          </p:sp>
        </p:grpSp>
        <p:grpSp>
          <p:nvGrpSpPr>
            <p:cNvPr id="87" name="Group 86">
              <a:extLst>
                <a:ext uri="{FF2B5EF4-FFF2-40B4-BE49-F238E27FC236}">
                  <a16:creationId xmlns:a16="http://schemas.microsoft.com/office/drawing/2014/main" id="{78FAD787-CF54-1FC3-FA3F-8DBB89992C1E}"/>
                </a:ext>
              </a:extLst>
            </p:cNvPr>
            <p:cNvGrpSpPr/>
            <p:nvPr/>
          </p:nvGrpSpPr>
          <p:grpSpPr>
            <a:xfrm>
              <a:off x="13035600" y="10791825"/>
              <a:ext cx="1428749" cy="386896"/>
              <a:chOff x="12683175" y="10820400"/>
              <a:chExt cx="1428749" cy="386896"/>
            </a:xfrm>
          </p:grpSpPr>
          <p:grpSp>
            <p:nvGrpSpPr>
              <p:cNvPr id="88" name="Group 87">
                <a:extLst>
                  <a:ext uri="{FF2B5EF4-FFF2-40B4-BE49-F238E27FC236}">
                    <a16:creationId xmlns:a16="http://schemas.microsoft.com/office/drawing/2014/main" id="{0559D1B7-A8E6-1517-2244-50C5E7271104}"/>
                  </a:ext>
                </a:extLst>
              </p:cNvPr>
              <p:cNvGrpSpPr/>
              <p:nvPr/>
            </p:nvGrpSpPr>
            <p:grpSpPr>
              <a:xfrm>
                <a:off x="12683175" y="10943885"/>
                <a:ext cx="458650" cy="139927"/>
                <a:chOff x="12683175" y="10943885"/>
                <a:chExt cx="458650" cy="139927"/>
              </a:xfrm>
            </p:grpSpPr>
            <p:cxnSp>
              <p:nvCxnSpPr>
                <p:cNvPr id="90" name="Straight Connector 89">
                  <a:extLst>
                    <a:ext uri="{FF2B5EF4-FFF2-40B4-BE49-F238E27FC236}">
                      <a16:creationId xmlns:a16="http://schemas.microsoft.com/office/drawing/2014/main" id="{EAC7C68B-87B3-298C-FEC7-8BDE76D6815E}"/>
                    </a:ext>
                  </a:extLst>
                </p:cNvPr>
                <p:cNvCxnSpPr>
                  <a:cxnSpLocks/>
                </p:cNvCxnSpPr>
                <p:nvPr/>
              </p:nvCxnSpPr>
              <p:spPr>
                <a:xfrm>
                  <a:off x="12683175" y="11013849"/>
                  <a:ext cx="458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1A134EC6-EDEE-6D9B-1161-227B85DAF764}"/>
                    </a:ext>
                  </a:extLst>
                </p:cNvPr>
                <p:cNvSpPr/>
                <p:nvPr/>
              </p:nvSpPr>
              <p:spPr>
                <a:xfrm>
                  <a:off x="12842538" y="10943885"/>
                  <a:ext cx="139927" cy="139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89" name="TextBox 88">
                <a:extLst>
                  <a:ext uri="{FF2B5EF4-FFF2-40B4-BE49-F238E27FC236}">
                    <a16:creationId xmlns:a16="http://schemas.microsoft.com/office/drawing/2014/main" id="{E8A3D6F7-0422-1778-B096-50E075ECCC86}"/>
                  </a:ext>
                </a:extLst>
              </p:cNvPr>
              <p:cNvSpPr txBox="1"/>
              <p:nvPr/>
            </p:nvSpPr>
            <p:spPr>
              <a:xfrm>
                <a:off x="13273724" y="10820400"/>
                <a:ext cx="838200" cy="386896"/>
              </a:xfrm>
              <a:prstGeom prst="rect">
                <a:avLst/>
              </a:prstGeom>
              <a:noFill/>
            </p:spPr>
            <p:txBody>
              <a:bodyPr wrap="square" lIns="5715" tIns="5715" rIns="5715" bIns="5715" rtlCol="0" anchor="ctr">
                <a:noAutofit/>
              </a:bodyPr>
              <a:lstStyle/>
              <a:p>
                <a:r>
                  <a:rPr lang="en-US" sz="1000" b="1" dirty="0"/>
                  <a:t>Placebo</a:t>
                </a:r>
              </a:p>
            </p:txBody>
          </p:sp>
        </p:grpSp>
      </p:grpSp>
      <p:sp>
        <p:nvSpPr>
          <p:cNvPr id="96" name="TextBox 95">
            <a:extLst>
              <a:ext uri="{FF2B5EF4-FFF2-40B4-BE49-F238E27FC236}">
                <a16:creationId xmlns:a16="http://schemas.microsoft.com/office/drawing/2014/main" id="{CE2320C7-2BDF-1777-B023-AE149C054CDE}"/>
              </a:ext>
            </a:extLst>
          </p:cNvPr>
          <p:cNvSpPr txBox="1"/>
          <p:nvPr/>
        </p:nvSpPr>
        <p:spPr>
          <a:xfrm>
            <a:off x="3276601" y="5834619"/>
            <a:ext cx="1842655" cy="566034"/>
          </a:xfrm>
          <a:prstGeom prst="rect">
            <a:avLst/>
          </a:prstGeom>
          <a:noFill/>
        </p:spPr>
        <p:txBody>
          <a:bodyPr wrap="square" lIns="14288" rIns="14288" anchor="ctr">
            <a:noAutofit/>
          </a:bodyPr>
          <a:lstStyle/>
          <a:p>
            <a:pPr defTabSz="190495">
              <a:lnSpc>
                <a:spcPct val="110000"/>
              </a:lnSpc>
              <a:buClr>
                <a:srgbClr val="C12637"/>
              </a:buClr>
              <a:defRPr/>
            </a:pPr>
            <a:r>
              <a:rPr lang="en-US" sz="1000" dirty="0">
                <a:cs typeface="Arial"/>
              </a:rPr>
              <a:t>*Observed data (mean ± SEM)</a:t>
            </a:r>
          </a:p>
        </p:txBody>
      </p:sp>
      <p:sp>
        <p:nvSpPr>
          <p:cNvPr id="97" name="TextBox 96">
            <a:extLst>
              <a:ext uri="{FF2B5EF4-FFF2-40B4-BE49-F238E27FC236}">
                <a16:creationId xmlns:a16="http://schemas.microsoft.com/office/drawing/2014/main" id="{054DBC73-12BC-854D-3ABA-E227DAD7FC9D}"/>
              </a:ext>
            </a:extLst>
          </p:cNvPr>
          <p:cNvSpPr txBox="1"/>
          <p:nvPr/>
        </p:nvSpPr>
        <p:spPr>
          <a:xfrm rot="16200000">
            <a:off x="901316" y="3714519"/>
            <a:ext cx="3195516" cy="369936"/>
          </a:xfrm>
          <a:prstGeom prst="rect">
            <a:avLst/>
          </a:prstGeom>
          <a:solidFill>
            <a:schemeClr val="bg1"/>
          </a:solidFill>
        </p:spPr>
        <p:txBody>
          <a:bodyPr wrap="square" lIns="5715" tIns="5715" rIns="5715" bIns="5715" rtlCol="0">
            <a:noAutofit/>
          </a:bodyPr>
          <a:lstStyle/>
          <a:p>
            <a:pPr algn="ctr"/>
            <a:r>
              <a:rPr lang="en-US" sz="1000" b="1" dirty="0"/>
              <a:t>Mean Change from Baseline (mL)</a:t>
            </a:r>
          </a:p>
        </p:txBody>
      </p:sp>
    </p:spTree>
    <p:extLst>
      <p:ext uri="{BB962C8B-B14F-4D97-AF65-F5344CB8AC3E}">
        <p14:creationId xmlns:p14="http://schemas.microsoft.com/office/powerpoint/2010/main" val="203212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light, dark&#10;&#10;Description automatically generated">
            <a:extLst>
              <a:ext uri="{FF2B5EF4-FFF2-40B4-BE49-F238E27FC236}">
                <a16:creationId xmlns:a16="http://schemas.microsoft.com/office/drawing/2014/main" id="{8D3A45C8-E028-4F45-5B2C-E55EAEBB2B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0" r="6473" b="33166"/>
          <a:stretch/>
        </p:blipFill>
        <p:spPr>
          <a:xfrm>
            <a:off x="3145695" y="2152304"/>
            <a:ext cx="6478743" cy="3244314"/>
          </a:xfrm>
          <a:prstGeom prst="rect">
            <a:avLst/>
          </a:prstGeom>
        </p:spPr>
      </p:pic>
      <p:grpSp>
        <p:nvGrpSpPr>
          <p:cNvPr id="25" name="Group 24">
            <a:extLst>
              <a:ext uri="{FF2B5EF4-FFF2-40B4-BE49-F238E27FC236}">
                <a16:creationId xmlns:a16="http://schemas.microsoft.com/office/drawing/2014/main" id="{B0BC8DAF-EB9D-D5C0-3CD7-1233888F4514}"/>
              </a:ext>
            </a:extLst>
          </p:cNvPr>
          <p:cNvGrpSpPr/>
          <p:nvPr/>
        </p:nvGrpSpPr>
        <p:grpSpPr>
          <a:xfrm>
            <a:off x="3117133" y="5438450"/>
            <a:ext cx="6740636" cy="337650"/>
            <a:chOff x="9975850" y="14662150"/>
            <a:chExt cx="5994430" cy="338554"/>
          </a:xfrm>
        </p:grpSpPr>
        <p:sp>
          <p:nvSpPr>
            <p:cNvPr id="35" name="TextBox 34">
              <a:extLst>
                <a:ext uri="{FF2B5EF4-FFF2-40B4-BE49-F238E27FC236}">
                  <a16:creationId xmlns:a16="http://schemas.microsoft.com/office/drawing/2014/main" id="{6C8EE4DD-B551-7A98-3939-F757BB9576CB}"/>
                </a:ext>
              </a:extLst>
            </p:cNvPr>
            <p:cNvSpPr txBox="1"/>
            <p:nvPr/>
          </p:nvSpPr>
          <p:spPr>
            <a:xfrm>
              <a:off x="9975850" y="14662150"/>
              <a:ext cx="298480" cy="338554"/>
            </a:xfrm>
            <a:prstGeom prst="rect">
              <a:avLst/>
            </a:prstGeom>
            <a:solidFill>
              <a:schemeClr val="bg1"/>
            </a:solidFill>
          </p:spPr>
          <p:txBody>
            <a:bodyPr wrap="square" lIns="5715" tIns="5715" rIns="5715" bIns="5715" rtlCol="0">
              <a:noAutofit/>
            </a:bodyPr>
            <a:lstStyle/>
            <a:p>
              <a:pPr algn="ctr"/>
              <a:r>
                <a:rPr lang="en-US" sz="1000" b="1" dirty="0"/>
                <a:t>0</a:t>
              </a:r>
            </a:p>
          </p:txBody>
        </p:sp>
        <p:sp>
          <p:nvSpPr>
            <p:cNvPr id="36" name="TextBox 35">
              <a:extLst>
                <a:ext uri="{FF2B5EF4-FFF2-40B4-BE49-F238E27FC236}">
                  <a16:creationId xmlns:a16="http://schemas.microsoft.com/office/drawing/2014/main" id="{A3EF2FD0-7D0D-0FBB-D0AF-9AEA2C77B554}"/>
                </a:ext>
              </a:extLst>
            </p:cNvPr>
            <p:cNvSpPr txBox="1"/>
            <p:nvPr/>
          </p:nvSpPr>
          <p:spPr>
            <a:xfrm>
              <a:off x="10331450" y="14662150"/>
              <a:ext cx="298480" cy="338554"/>
            </a:xfrm>
            <a:prstGeom prst="rect">
              <a:avLst/>
            </a:prstGeom>
            <a:solidFill>
              <a:schemeClr val="bg1"/>
            </a:solidFill>
          </p:spPr>
          <p:txBody>
            <a:bodyPr wrap="square" lIns="5715" tIns="5715" rIns="5715" bIns="5715" rtlCol="0">
              <a:noAutofit/>
            </a:bodyPr>
            <a:lstStyle/>
            <a:p>
              <a:pPr algn="ctr"/>
              <a:r>
                <a:rPr lang="en-US" sz="1000" b="1" dirty="0"/>
                <a:t>4</a:t>
              </a:r>
            </a:p>
          </p:txBody>
        </p:sp>
        <p:sp>
          <p:nvSpPr>
            <p:cNvPr id="37" name="TextBox 36">
              <a:extLst>
                <a:ext uri="{FF2B5EF4-FFF2-40B4-BE49-F238E27FC236}">
                  <a16:creationId xmlns:a16="http://schemas.microsoft.com/office/drawing/2014/main" id="{12D0D995-B61A-9574-72D4-756DD4D7BCBE}"/>
                </a:ext>
              </a:extLst>
            </p:cNvPr>
            <p:cNvSpPr txBox="1"/>
            <p:nvPr/>
          </p:nvSpPr>
          <p:spPr>
            <a:xfrm>
              <a:off x="10702925" y="14662150"/>
              <a:ext cx="298480" cy="338554"/>
            </a:xfrm>
            <a:prstGeom prst="rect">
              <a:avLst/>
            </a:prstGeom>
            <a:solidFill>
              <a:schemeClr val="bg1"/>
            </a:solidFill>
          </p:spPr>
          <p:txBody>
            <a:bodyPr wrap="square" lIns="5715" tIns="5715" rIns="5715" bIns="5715" rtlCol="0">
              <a:noAutofit/>
            </a:bodyPr>
            <a:lstStyle/>
            <a:p>
              <a:pPr algn="ctr"/>
              <a:r>
                <a:rPr lang="en-US" sz="1000" b="1" dirty="0"/>
                <a:t>8</a:t>
              </a:r>
            </a:p>
          </p:txBody>
        </p:sp>
        <p:sp>
          <p:nvSpPr>
            <p:cNvPr id="38" name="TextBox 37">
              <a:extLst>
                <a:ext uri="{FF2B5EF4-FFF2-40B4-BE49-F238E27FC236}">
                  <a16:creationId xmlns:a16="http://schemas.microsoft.com/office/drawing/2014/main" id="{059880E4-D04D-1292-FDF7-93B0A343147B}"/>
                </a:ext>
              </a:extLst>
            </p:cNvPr>
            <p:cNvSpPr txBox="1"/>
            <p:nvPr/>
          </p:nvSpPr>
          <p:spPr>
            <a:xfrm>
              <a:off x="11404600" y="14662150"/>
              <a:ext cx="298480" cy="338554"/>
            </a:xfrm>
            <a:prstGeom prst="rect">
              <a:avLst/>
            </a:prstGeom>
            <a:solidFill>
              <a:schemeClr val="bg1"/>
            </a:solidFill>
          </p:spPr>
          <p:txBody>
            <a:bodyPr wrap="square" lIns="5715" tIns="5715" rIns="5715" bIns="5715" rtlCol="0">
              <a:noAutofit/>
            </a:bodyPr>
            <a:lstStyle/>
            <a:p>
              <a:pPr algn="ctr"/>
              <a:r>
                <a:rPr lang="en-US" sz="1000" b="1" dirty="0"/>
                <a:t>16</a:t>
              </a:r>
            </a:p>
          </p:txBody>
        </p:sp>
        <p:sp>
          <p:nvSpPr>
            <p:cNvPr id="39" name="TextBox 38">
              <a:extLst>
                <a:ext uri="{FF2B5EF4-FFF2-40B4-BE49-F238E27FC236}">
                  <a16:creationId xmlns:a16="http://schemas.microsoft.com/office/drawing/2014/main" id="{FC386964-B699-180A-7D6B-66024878085C}"/>
                </a:ext>
              </a:extLst>
            </p:cNvPr>
            <p:cNvSpPr txBox="1"/>
            <p:nvPr/>
          </p:nvSpPr>
          <p:spPr>
            <a:xfrm>
              <a:off x="12471400" y="14662150"/>
              <a:ext cx="298480" cy="338554"/>
            </a:xfrm>
            <a:prstGeom prst="rect">
              <a:avLst/>
            </a:prstGeom>
            <a:solidFill>
              <a:schemeClr val="bg1"/>
            </a:solidFill>
          </p:spPr>
          <p:txBody>
            <a:bodyPr wrap="square" lIns="5715" tIns="5715" rIns="5715" bIns="5715" rtlCol="0">
              <a:noAutofit/>
            </a:bodyPr>
            <a:lstStyle/>
            <a:p>
              <a:pPr algn="ctr"/>
              <a:r>
                <a:rPr lang="en-US" sz="1000" b="1" dirty="0"/>
                <a:t>28</a:t>
              </a:r>
            </a:p>
          </p:txBody>
        </p:sp>
        <p:sp>
          <p:nvSpPr>
            <p:cNvPr id="40" name="TextBox 39">
              <a:extLst>
                <a:ext uri="{FF2B5EF4-FFF2-40B4-BE49-F238E27FC236}">
                  <a16:creationId xmlns:a16="http://schemas.microsoft.com/office/drawing/2014/main" id="{9195EEDC-A0EE-5E30-4AB5-5042A93B791F}"/>
                </a:ext>
              </a:extLst>
            </p:cNvPr>
            <p:cNvSpPr txBox="1"/>
            <p:nvPr/>
          </p:nvSpPr>
          <p:spPr>
            <a:xfrm>
              <a:off x="15671800" y="14662150"/>
              <a:ext cx="298480" cy="338554"/>
            </a:xfrm>
            <a:prstGeom prst="rect">
              <a:avLst/>
            </a:prstGeom>
            <a:solidFill>
              <a:schemeClr val="bg1"/>
            </a:solidFill>
          </p:spPr>
          <p:txBody>
            <a:bodyPr wrap="square" lIns="5715" tIns="5715" rIns="5715" bIns="5715" rtlCol="0">
              <a:noAutofit/>
            </a:bodyPr>
            <a:lstStyle/>
            <a:p>
              <a:pPr algn="ctr"/>
              <a:r>
                <a:rPr lang="en-US" sz="1000" b="1" dirty="0"/>
                <a:t>64</a:t>
              </a:r>
            </a:p>
          </p:txBody>
        </p:sp>
      </p:grpSp>
      <p:grpSp>
        <p:nvGrpSpPr>
          <p:cNvPr id="26" name="Group 25">
            <a:extLst>
              <a:ext uri="{FF2B5EF4-FFF2-40B4-BE49-F238E27FC236}">
                <a16:creationId xmlns:a16="http://schemas.microsoft.com/office/drawing/2014/main" id="{2EEC9571-E2E4-649F-6C4C-B1775A99AE6F}"/>
              </a:ext>
            </a:extLst>
          </p:cNvPr>
          <p:cNvGrpSpPr/>
          <p:nvPr/>
        </p:nvGrpSpPr>
        <p:grpSpPr>
          <a:xfrm>
            <a:off x="2653020" y="2273213"/>
            <a:ext cx="524825" cy="3174228"/>
            <a:chOff x="16592550" y="11545570"/>
            <a:chExt cx="466725" cy="3182719"/>
          </a:xfrm>
        </p:grpSpPr>
        <p:sp>
          <p:nvSpPr>
            <p:cNvPr id="27" name="TextBox 26">
              <a:extLst>
                <a:ext uri="{FF2B5EF4-FFF2-40B4-BE49-F238E27FC236}">
                  <a16:creationId xmlns:a16="http://schemas.microsoft.com/office/drawing/2014/main" id="{B713129C-5E77-6B9E-0CD2-09E62E23DB8F}"/>
                </a:ext>
              </a:extLst>
            </p:cNvPr>
            <p:cNvSpPr txBox="1"/>
            <p:nvPr/>
          </p:nvSpPr>
          <p:spPr>
            <a:xfrm>
              <a:off x="16592550" y="14389735"/>
              <a:ext cx="466725" cy="338554"/>
            </a:xfrm>
            <a:prstGeom prst="rect">
              <a:avLst/>
            </a:prstGeom>
            <a:solidFill>
              <a:schemeClr val="bg1"/>
            </a:solidFill>
          </p:spPr>
          <p:txBody>
            <a:bodyPr wrap="square" lIns="5715" tIns="5715" rIns="5715" bIns="5715" rtlCol="0">
              <a:noAutofit/>
            </a:bodyPr>
            <a:lstStyle/>
            <a:p>
              <a:pPr algn="r"/>
              <a:r>
                <a:rPr lang="en-US" sz="1000" b="1" dirty="0"/>
                <a:t>-100</a:t>
              </a:r>
            </a:p>
          </p:txBody>
        </p:sp>
        <p:sp>
          <p:nvSpPr>
            <p:cNvPr id="28" name="TextBox 27">
              <a:extLst>
                <a:ext uri="{FF2B5EF4-FFF2-40B4-BE49-F238E27FC236}">
                  <a16:creationId xmlns:a16="http://schemas.microsoft.com/office/drawing/2014/main" id="{DA6D4D9E-B37F-3C37-5943-140F18511A6B}"/>
                </a:ext>
              </a:extLst>
            </p:cNvPr>
            <p:cNvSpPr txBox="1"/>
            <p:nvPr/>
          </p:nvSpPr>
          <p:spPr>
            <a:xfrm>
              <a:off x="16655415" y="13911580"/>
              <a:ext cx="403860" cy="338554"/>
            </a:xfrm>
            <a:prstGeom prst="rect">
              <a:avLst/>
            </a:prstGeom>
            <a:solidFill>
              <a:schemeClr val="bg1"/>
            </a:solidFill>
          </p:spPr>
          <p:txBody>
            <a:bodyPr wrap="square" lIns="5715" tIns="5715" rIns="5715" bIns="5715" rtlCol="0">
              <a:noAutofit/>
            </a:bodyPr>
            <a:lstStyle/>
            <a:p>
              <a:pPr algn="r"/>
              <a:r>
                <a:rPr lang="en-US" sz="1000" b="1" dirty="0"/>
                <a:t>-50</a:t>
              </a:r>
            </a:p>
          </p:txBody>
        </p:sp>
        <p:sp>
          <p:nvSpPr>
            <p:cNvPr id="29" name="TextBox 28">
              <a:extLst>
                <a:ext uri="{FF2B5EF4-FFF2-40B4-BE49-F238E27FC236}">
                  <a16:creationId xmlns:a16="http://schemas.microsoft.com/office/drawing/2014/main" id="{ADD0E021-660A-7EFE-895E-22B2732D983D}"/>
                </a:ext>
              </a:extLst>
            </p:cNvPr>
            <p:cNvSpPr txBox="1"/>
            <p:nvPr/>
          </p:nvSpPr>
          <p:spPr>
            <a:xfrm>
              <a:off x="16655415" y="13448665"/>
              <a:ext cx="403860" cy="338554"/>
            </a:xfrm>
            <a:prstGeom prst="rect">
              <a:avLst/>
            </a:prstGeom>
            <a:solidFill>
              <a:schemeClr val="bg1"/>
            </a:solidFill>
          </p:spPr>
          <p:txBody>
            <a:bodyPr wrap="square" lIns="5715" tIns="5715" rIns="5715" bIns="5715" rtlCol="0">
              <a:noAutofit/>
            </a:bodyPr>
            <a:lstStyle/>
            <a:p>
              <a:pPr algn="r"/>
              <a:r>
                <a:rPr lang="en-US" sz="1000" b="1" dirty="0"/>
                <a:t>0</a:t>
              </a:r>
            </a:p>
          </p:txBody>
        </p:sp>
        <p:sp>
          <p:nvSpPr>
            <p:cNvPr id="30" name="TextBox 29">
              <a:extLst>
                <a:ext uri="{FF2B5EF4-FFF2-40B4-BE49-F238E27FC236}">
                  <a16:creationId xmlns:a16="http://schemas.microsoft.com/office/drawing/2014/main" id="{D370C63C-DE26-AC32-C28A-BB9CA11CD371}"/>
                </a:ext>
              </a:extLst>
            </p:cNvPr>
            <p:cNvSpPr txBox="1"/>
            <p:nvPr/>
          </p:nvSpPr>
          <p:spPr>
            <a:xfrm>
              <a:off x="16655415" y="12997180"/>
              <a:ext cx="403860" cy="338554"/>
            </a:xfrm>
            <a:prstGeom prst="rect">
              <a:avLst/>
            </a:prstGeom>
            <a:solidFill>
              <a:schemeClr val="bg1"/>
            </a:solidFill>
          </p:spPr>
          <p:txBody>
            <a:bodyPr wrap="square" lIns="5715" tIns="5715" rIns="5715" bIns="5715" rtlCol="0">
              <a:noAutofit/>
            </a:bodyPr>
            <a:lstStyle/>
            <a:p>
              <a:pPr algn="r"/>
              <a:r>
                <a:rPr lang="en-US" sz="1000" b="1" dirty="0"/>
                <a:t>50</a:t>
              </a:r>
            </a:p>
          </p:txBody>
        </p:sp>
        <p:sp>
          <p:nvSpPr>
            <p:cNvPr id="31" name="TextBox 30">
              <a:extLst>
                <a:ext uri="{FF2B5EF4-FFF2-40B4-BE49-F238E27FC236}">
                  <a16:creationId xmlns:a16="http://schemas.microsoft.com/office/drawing/2014/main" id="{4E83D7AA-6406-BC35-F893-C4884AB28B0E}"/>
                </a:ext>
              </a:extLst>
            </p:cNvPr>
            <p:cNvSpPr txBox="1"/>
            <p:nvPr/>
          </p:nvSpPr>
          <p:spPr>
            <a:xfrm>
              <a:off x="16655415" y="12488545"/>
              <a:ext cx="403860" cy="338554"/>
            </a:xfrm>
            <a:prstGeom prst="rect">
              <a:avLst/>
            </a:prstGeom>
            <a:solidFill>
              <a:schemeClr val="bg1"/>
            </a:solidFill>
          </p:spPr>
          <p:txBody>
            <a:bodyPr wrap="square" lIns="5715" tIns="5715" rIns="5715" bIns="5715" rtlCol="0">
              <a:noAutofit/>
            </a:bodyPr>
            <a:lstStyle/>
            <a:p>
              <a:pPr algn="r"/>
              <a:r>
                <a:rPr lang="en-US" sz="1000" b="1" dirty="0"/>
                <a:t>100</a:t>
              </a:r>
            </a:p>
          </p:txBody>
        </p:sp>
        <p:sp>
          <p:nvSpPr>
            <p:cNvPr id="33" name="TextBox 32">
              <a:extLst>
                <a:ext uri="{FF2B5EF4-FFF2-40B4-BE49-F238E27FC236}">
                  <a16:creationId xmlns:a16="http://schemas.microsoft.com/office/drawing/2014/main" id="{12EF461F-F5DB-97E4-5276-3068EA1020C2}"/>
                </a:ext>
              </a:extLst>
            </p:cNvPr>
            <p:cNvSpPr txBox="1"/>
            <p:nvPr/>
          </p:nvSpPr>
          <p:spPr>
            <a:xfrm>
              <a:off x="16655415" y="12021820"/>
              <a:ext cx="403860" cy="338554"/>
            </a:xfrm>
            <a:prstGeom prst="rect">
              <a:avLst/>
            </a:prstGeom>
            <a:solidFill>
              <a:schemeClr val="bg1"/>
            </a:solidFill>
          </p:spPr>
          <p:txBody>
            <a:bodyPr wrap="square" lIns="5715" tIns="5715" rIns="5715" bIns="5715" rtlCol="0">
              <a:noAutofit/>
            </a:bodyPr>
            <a:lstStyle/>
            <a:p>
              <a:pPr algn="r"/>
              <a:r>
                <a:rPr lang="en-US" sz="1000" b="1" dirty="0"/>
                <a:t>150</a:t>
              </a:r>
            </a:p>
          </p:txBody>
        </p:sp>
        <p:sp>
          <p:nvSpPr>
            <p:cNvPr id="34" name="TextBox 33">
              <a:extLst>
                <a:ext uri="{FF2B5EF4-FFF2-40B4-BE49-F238E27FC236}">
                  <a16:creationId xmlns:a16="http://schemas.microsoft.com/office/drawing/2014/main" id="{AEB11C84-6BC4-873E-6951-F8BB8B640903}"/>
                </a:ext>
              </a:extLst>
            </p:cNvPr>
            <p:cNvSpPr txBox="1"/>
            <p:nvPr/>
          </p:nvSpPr>
          <p:spPr>
            <a:xfrm>
              <a:off x="16655415" y="11545570"/>
              <a:ext cx="403860" cy="338554"/>
            </a:xfrm>
            <a:prstGeom prst="rect">
              <a:avLst/>
            </a:prstGeom>
            <a:solidFill>
              <a:schemeClr val="bg1"/>
            </a:solidFill>
          </p:spPr>
          <p:txBody>
            <a:bodyPr wrap="square" lIns="5715" tIns="5715" rIns="5715" bIns="5715" rtlCol="0">
              <a:noAutofit/>
            </a:bodyPr>
            <a:lstStyle/>
            <a:p>
              <a:pPr algn="r"/>
              <a:r>
                <a:rPr lang="en-US" sz="1000" b="1" dirty="0"/>
                <a:t>200</a:t>
              </a:r>
            </a:p>
          </p:txBody>
        </p:sp>
      </p:grpSp>
      <p:grpSp>
        <p:nvGrpSpPr>
          <p:cNvPr id="6" name="Group 5">
            <a:extLst>
              <a:ext uri="{FF2B5EF4-FFF2-40B4-BE49-F238E27FC236}">
                <a16:creationId xmlns:a16="http://schemas.microsoft.com/office/drawing/2014/main" id="{EA7E97C1-44C6-C034-D40C-8EAFBCBEA7B1}"/>
              </a:ext>
            </a:extLst>
          </p:cNvPr>
          <p:cNvGrpSpPr/>
          <p:nvPr/>
        </p:nvGrpSpPr>
        <p:grpSpPr>
          <a:xfrm>
            <a:off x="5687850" y="5930815"/>
            <a:ext cx="4172531" cy="385864"/>
            <a:chOff x="10753726" y="10791825"/>
            <a:chExt cx="3710623" cy="386896"/>
          </a:xfrm>
        </p:grpSpPr>
        <p:grpSp>
          <p:nvGrpSpPr>
            <p:cNvPr id="14" name="Group 13">
              <a:extLst>
                <a:ext uri="{FF2B5EF4-FFF2-40B4-BE49-F238E27FC236}">
                  <a16:creationId xmlns:a16="http://schemas.microsoft.com/office/drawing/2014/main" id="{BC0E8ED7-CA88-B330-6779-3C2418B59525}"/>
                </a:ext>
              </a:extLst>
            </p:cNvPr>
            <p:cNvGrpSpPr/>
            <p:nvPr/>
          </p:nvGrpSpPr>
          <p:grpSpPr>
            <a:xfrm>
              <a:off x="10753726" y="10791825"/>
              <a:ext cx="2371724" cy="386896"/>
              <a:chOff x="10220326" y="10763250"/>
              <a:chExt cx="2371724" cy="386896"/>
            </a:xfrm>
          </p:grpSpPr>
          <p:grpSp>
            <p:nvGrpSpPr>
              <p:cNvPr id="20" name="Group 19">
                <a:extLst>
                  <a:ext uri="{FF2B5EF4-FFF2-40B4-BE49-F238E27FC236}">
                    <a16:creationId xmlns:a16="http://schemas.microsoft.com/office/drawing/2014/main" id="{AB5C9208-692D-F7C2-DAA3-B1C3AD61C149}"/>
                  </a:ext>
                </a:extLst>
              </p:cNvPr>
              <p:cNvGrpSpPr/>
              <p:nvPr/>
            </p:nvGrpSpPr>
            <p:grpSpPr>
              <a:xfrm>
                <a:off x="10220326" y="10886735"/>
                <a:ext cx="458650" cy="139927"/>
                <a:chOff x="10191750" y="10877550"/>
                <a:chExt cx="561975" cy="171450"/>
              </a:xfrm>
            </p:grpSpPr>
            <p:cxnSp>
              <p:nvCxnSpPr>
                <p:cNvPr id="22" name="Straight Connector 21">
                  <a:extLst>
                    <a:ext uri="{FF2B5EF4-FFF2-40B4-BE49-F238E27FC236}">
                      <a16:creationId xmlns:a16="http://schemas.microsoft.com/office/drawing/2014/main" id="{B21F9173-5A49-4205-A04F-AB72ABF91B4D}"/>
                    </a:ext>
                  </a:extLst>
                </p:cNvPr>
                <p:cNvCxnSpPr>
                  <a:cxnSpLocks/>
                </p:cNvCxnSpPr>
                <p:nvPr/>
              </p:nvCxnSpPr>
              <p:spPr>
                <a:xfrm>
                  <a:off x="10191750" y="10963275"/>
                  <a:ext cx="56197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Oval 60">
                  <a:extLst>
                    <a:ext uri="{FF2B5EF4-FFF2-40B4-BE49-F238E27FC236}">
                      <a16:creationId xmlns:a16="http://schemas.microsoft.com/office/drawing/2014/main" id="{E8348388-D9E5-B849-1D17-A3D7D7805AD2}"/>
                    </a:ext>
                  </a:extLst>
                </p:cNvPr>
                <p:cNvSpPr/>
                <p:nvPr/>
              </p:nvSpPr>
              <p:spPr>
                <a:xfrm>
                  <a:off x="10387012" y="10877550"/>
                  <a:ext cx="171450" cy="17145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21" name="TextBox 20">
                <a:extLst>
                  <a:ext uri="{FF2B5EF4-FFF2-40B4-BE49-F238E27FC236}">
                    <a16:creationId xmlns:a16="http://schemas.microsoft.com/office/drawing/2014/main" id="{8906C27D-8EE2-A3E8-EAAD-C3F2D656D844}"/>
                  </a:ext>
                </a:extLst>
              </p:cNvPr>
              <p:cNvSpPr txBox="1"/>
              <p:nvPr/>
            </p:nvSpPr>
            <p:spPr>
              <a:xfrm>
                <a:off x="10810875" y="10763250"/>
                <a:ext cx="1781175" cy="386896"/>
              </a:xfrm>
              <a:prstGeom prst="rect">
                <a:avLst/>
              </a:prstGeom>
              <a:noFill/>
            </p:spPr>
            <p:txBody>
              <a:bodyPr wrap="square" lIns="5715" tIns="5715" rIns="5715" bIns="5715" rtlCol="0" anchor="ctr">
                <a:noAutofit/>
              </a:bodyPr>
              <a:lstStyle/>
              <a:p>
                <a:r>
                  <a:rPr lang="en-US" sz="1000" b="1" dirty="0"/>
                  <a:t>Inhaled Treprostinil</a:t>
                </a:r>
              </a:p>
            </p:txBody>
          </p:sp>
        </p:grpSp>
        <p:grpSp>
          <p:nvGrpSpPr>
            <p:cNvPr id="15" name="Group 14">
              <a:extLst>
                <a:ext uri="{FF2B5EF4-FFF2-40B4-BE49-F238E27FC236}">
                  <a16:creationId xmlns:a16="http://schemas.microsoft.com/office/drawing/2014/main" id="{80677C14-5690-71A0-A9E2-122D0CC8C1BB}"/>
                </a:ext>
              </a:extLst>
            </p:cNvPr>
            <p:cNvGrpSpPr/>
            <p:nvPr/>
          </p:nvGrpSpPr>
          <p:grpSpPr>
            <a:xfrm>
              <a:off x="13035600" y="10791825"/>
              <a:ext cx="1428749" cy="386896"/>
              <a:chOff x="12683175" y="10820400"/>
              <a:chExt cx="1428749" cy="386896"/>
            </a:xfrm>
          </p:grpSpPr>
          <p:grpSp>
            <p:nvGrpSpPr>
              <p:cNvPr id="16" name="Group 15">
                <a:extLst>
                  <a:ext uri="{FF2B5EF4-FFF2-40B4-BE49-F238E27FC236}">
                    <a16:creationId xmlns:a16="http://schemas.microsoft.com/office/drawing/2014/main" id="{EA60D456-3226-CC9B-472F-967179CB1292}"/>
                  </a:ext>
                </a:extLst>
              </p:cNvPr>
              <p:cNvGrpSpPr/>
              <p:nvPr/>
            </p:nvGrpSpPr>
            <p:grpSpPr>
              <a:xfrm>
                <a:off x="12683175" y="10943885"/>
                <a:ext cx="458650" cy="139927"/>
                <a:chOff x="12683175" y="10943885"/>
                <a:chExt cx="458650" cy="139927"/>
              </a:xfrm>
            </p:grpSpPr>
            <p:cxnSp>
              <p:nvCxnSpPr>
                <p:cNvPr id="18" name="Straight Connector 17">
                  <a:extLst>
                    <a:ext uri="{FF2B5EF4-FFF2-40B4-BE49-F238E27FC236}">
                      <a16:creationId xmlns:a16="http://schemas.microsoft.com/office/drawing/2014/main" id="{CE1BB3B9-601E-ABEB-3502-C74D1671ECF6}"/>
                    </a:ext>
                  </a:extLst>
                </p:cNvPr>
                <p:cNvCxnSpPr>
                  <a:cxnSpLocks/>
                </p:cNvCxnSpPr>
                <p:nvPr/>
              </p:nvCxnSpPr>
              <p:spPr>
                <a:xfrm>
                  <a:off x="12683175" y="11013849"/>
                  <a:ext cx="458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BDF511C-FE6D-1ACB-5FE6-E42FADC21440}"/>
                    </a:ext>
                  </a:extLst>
                </p:cNvPr>
                <p:cNvSpPr/>
                <p:nvPr/>
              </p:nvSpPr>
              <p:spPr>
                <a:xfrm>
                  <a:off x="12842538" y="10943885"/>
                  <a:ext cx="139927" cy="139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17" name="TextBox 16">
                <a:extLst>
                  <a:ext uri="{FF2B5EF4-FFF2-40B4-BE49-F238E27FC236}">
                    <a16:creationId xmlns:a16="http://schemas.microsoft.com/office/drawing/2014/main" id="{EC0D89A1-047D-2669-79C1-D2A6A246F44D}"/>
                  </a:ext>
                </a:extLst>
              </p:cNvPr>
              <p:cNvSpPr txBox="1"/>
              <p:nvPr/>
            </p:nvSpPr>
            <p:spPr>
              <a:xfrm>
                <a:off x="13273724" y="10820400"/>
                <a:ext cx="838200" cy="386896"/>
              </a:xfrm>
              <a:prstGeom prst="rect">
                <a:avLst/>
              </a:prstGeom>
              <a:noFill/>
            </p:spPr>
            <p:txBody>
              <a:bodyPr wrap="square" lIns="5715" tIns="5715" rIns="5715" bIns="5715" rtlCol="0" anchor="ctr">
                <a:noAutofit/>
              </a:bodyPr>
              <a:lstStyle/>
              <a:p>
                <a:r>
                  <a:rPr lang="en-US" sz="1000" b="1" dirty="0"/>
                  <a:t>Placebo</a:t>
                </a:r>
              </a:p>
            </p:txBody>
          </p:sp>
        </p:grpSp>
      </p:grpSp>
      <p:sp>
        <p:nvSpPr>
          <p:cNvPr id="7" name="TextBox 6">
            <a:extLst>
              <a:ext uri="{FF2B5EF4-FFF2-40B4-BE49-F238E27FC236}">
                <a16:creationId xmlns:a16="http://schemas.microsoft.com/office/drawing/2014/main" id="{4AE89FFE-C82A-925F-3263-B4134C0FCF2E}"/>
              </a:ext>
            </a:extLst>
          </p:cNvPr>
          <p:cNvSpPr txBox="1"/>
          <p:nvPr/>
        </p:nvSpPr>
        <p:spPr>
          <a:xfrm>
            <a:off x="2638599" y="952638"/>
            <a:ext cx="7531359" cy="630140"/>
          </a:xfrm>
          <a:prstGeom prst="rect">
            <a:avLst/>
          </a:prstGeom>
          <a:noFill/>
        </p:spPr>
        <p:txBody>
          <a:bodyPr wrap="square" lIns="5715" tIns="5715" rIns="5715" bIns="5715" rtlCol="0" anchor="ctr">
            <a:noAutofit/>
          </a:bodyPr>
          <a:lstStyle/>
          <a:p>
            <a:pPr algn="ctr"/>
            <a:r>
              <a:rPr lang="en-US" sz="1600" b="1" dirty="0">
                <a:solidFill>
                  <a:schemeClr val="tx2"/>
                </a:solidFill>
              </a:rPr>
              <a:t>Mean Change from Baseline in FVC (mL) for the ITT Population</a:t>
            </a:r>
          </a:p>
        </p:txBody>
      </p:sp>
      <p:sp>
        <p:nvSpPr>
          <p:cNvPr id="8" name="TextBox 7">
            <a:extLst>
              <a:ext uri="{FF2B5EF4-FFF2-40B4-BE49-F238E27FC236}">
                <a16:creationId xmlns:a16="http://schemas.microsoft.com/office/drawing/2014/main" id="{9E8B4B61-09BE-4678-B6E6-D6E9A687BA27}"/>
              </a:ext>
            </a:extLst>
          </p:cNvPr>
          <p:cNvSpPr txBox="1"/>
          <p:nvPr/>
        </p:nvSpPr>
        <p:spPr>
          <a:xfrm>
            <a:off x="3344408" y="1748474"/>
            <a:ext cx="1415853" cy="385864"/>
          </a:xfrm>
          <a:prstGeom prst="rect">
            <a:avLst/>
          </a:prstGeom>
          <a:noFill/>
        </p:spPr>
        <p:txBody>
          <a:bodyPr wrap="square" lIns="5715" tIns="5715" rIns="5715" bIns="5715" rtlCol="0" anchor="ctr">
            <a:noAutofit/>
          </a:bodyPr>
          <a:lstStyle/>
          <a:p>
            <a:pPr algn="ctr"/>
            <a:r>
              <a:rPr lang="en-US" sz="1000" b="1" dirty="0"/>
              <a:t>INCREASE</a:t>
            </a:r>
          </a:p>
        </p:txBody>
      </p:sp>
      <p:sp>
        <p:nvSpPr>
          <p:cNvPr id="9" name="TextBox 8">
            <a:extLst>
              <a:ext uri="{FF2B5EF4-FFF2-40B4-BE49-F238E27FC236}">
                <a16:creationId xmlns:a16="http://schemas.microsoft.com/office/drawing/2014/main" id="{13AC9CDF-B8B3-5961-6417-C07A8F6F8172}"/>
              </a:ext>
            </a:extLst>
          </p:cNvPr>
          <p:cNvSpPr txBox="1"/>
          <p:nvPr/>
        </p:nvSpPr>
        <p:spPr>
          <a:xfrm>
            <a:off x="6256392" y="1748474"/>
            <a:ext cx="2027892" cy="385864"/>
          </a:xfrm>
          <a:prstGeom prst="rect">
            <a:avLst/>
          </a:prstGeom>
          <a:noFill/>
        </p:spPr>
        <p:txBody>
          <a:bodyPr wrap="square" lIns="5715" tIns="5715" rIns="5715" bIns="5715" rtlCol="0" anchor="ctr">
            <a:noAutofit/>
          </a:bodyPr>
          <a:lstStyle/>
          <a:p>
            <a:pPr algn="ctr"/>
            <a:r>
              <a:rPr lang="en-US" sz="1000" b="1" dirty="0"/>
              <a:t>INCREASE OLE</a:t>
            </a:r>
          </a:p>
        </p:txBody>
      </p:sp>
      <p:sp>
        <p:nvSpPr>
          <p:cNvPr id="10" name="Right Brace 47">
            <a:extLst>
              <a:ext uri="{FF2B5EF4-FFF2-40B4-BE49-F238E27FC236}">
                <a16:creationId xmlns:a16="http://schemas.microsoft.com/office/drawing/2014/main" id="{E222EA8B-81E4-4AFD-B1E0-DCF2746A1DAE}"/>
              </a:ext>
            </a:extLst>
          </p:cNvPr>
          <p:cNvSpPr/>
          <p:nvPr/>
        </p:nvSpPr>
        <p:spPr>
          <a:xfrm rot="16200000">
            <a:off x="3930623" y="1451694"/>
            <a:ext cx="255856" cy="1514577"/>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sp>
        <p:nvSpPr>
          <p:cNvPr id="11" name="Right Brace 48">
            <a:extLst>
              <a:ext uri="{FF2B5EF4-FFF2-40B4-BE49-F238E27FC236}">
                <a16:creationId xmlns:a16="http://schemas.microsoft.com/office/drawing/2014/main" id="{B695B266-F9AB-CACB-0305-D780342A3AAF}"/>
              </a:ext>
            </a:extLst>
          </p:cNvPr>
          <p:cNvSpPr/>
          <p:nvPr/>
        </p:nvSpPr>
        <p:spPr>
          <a:xfrm rot="16200000">
            <a:off x="7073739" y="-93716"/>
            <a:ext cx="255856" cy="4605399"/>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sp>
        <p:nvSpPr>
          <p:cNvPr id="12" name="TextBox 11">
            <a:extLst>
              <a:ext uri="{FF2B5EF4-FFF2-40B4-BE49-F238E27FC236}">
                <a16:creationId xmlns:a16="http://schemas.microsoft.com/office/drawing/2014/main" id="{15244C81-1F5F-D8B5-538D-D3529C9245E1}"/>
              </a:ext>
            </a:extLst>
          </p:cNvPr>
          <p:cNvSpPr txBox="1"/>
          <p:nvPr/>
        </p:nvSpPr>
        <p:spPr>
          <a:xfrm>
            <a:off x="4989977" y="4842267"/>
            <a:ext cx="3025518" cy="385864"/>
          </a:xfrm>
          <a:prstGeom prst="rect">
            <a:avLst/>
          </a:prstGeom>
          <a:noFill/>
        </p:spPr>
        <p:txBody>
          <a:bodyPr wrap="square" lIns="5715" tIns="5715" rIns="5715" bIns="5715" rtlCol="0" anchor="ctr">
            <a:noAutofit/>
          </a:bodyPr>
          <a:lstStyle/>
          <a:p>
            <a:r>
              <a:rPr lang="en-US" sz="1000" b="1" dirty="0">
                <a:solidFill>
                  <a:schemeClr val="tx1">
                    <a:lumMod val="50000"/>
                    <a:lumOff val="50000"/>
                  </a:schemeClr>
                </a:solidFill>
              </a:rPr>
              <a:t>Placebo patients start drug</a:t>
            </a:r>
          </a:p>
        </p:txBody>
      </p:sp>
      <p:sp>
        <p:nvSpPr>
          <p:cNvPr id="13" name="TextBox 12">
            <a:extLst>
              <a:ext uri="{FF2B5EF4-FFF2-40B4-BE49-F238E27FC236}">
                <a16:creationId xmlns:a16="http://schemas.microsoft.com/office/drawing/2014/main" id="{B26E8955-52D1-5299-62E7-612920E887FD}"/>
              </a:ext>
            </a:extLst>
          </p:cNvPr>
          <p:cNvSpPr txBox="1"/>
          <p:nvPr/>
        </p:nvSpPr>
        <p:spPr>
          <a:xfrm>
            <a:off x="3276601" y="5834619"/>
            <a:ext cx="1842655" cy="566034"/>
          </a:xfrm>
          <a:prstGeom prst="rect">
            <a:avLst/>
          </a:prstGeom>
          <a:noFill/>
        </p:spPr>
        <p:txBody>
          <a:bodyPr wrap="square" lIns="14288" rIns="14288" anchor="ctr">
            <a:noAutofit/>
          </a:bodyPr>
          <a:lstStyle/>
          <a:p>
            <a:pPr defTabSz="190495">
              <a:lnSpc>
                <a:spcPct val="110000"/>
              </a:lnSpc>
              <a:buClr>
                <a:srgbClr val="C12637"/>
              </a:buClr>
              <a:defRPr/>
            </a:pPr>
            <a:r>
              <a:rPr lang="en-US" sz="1000" dirty="0">
                <a:cs typeface="Arial"/>
              </a:rPr>
              <a:t>*Observed data (mean ± SEM)</a:t>
            </a:r>
          </a:p>
        </p:txBody>
      </p:sp>
      <p:sp>
        <p:nvSpPr>
          <p:cNvPr id="2" name="Title 1">
            <a:extLst>
              <a:ext uri="{FF2B5EF4-FFF2-40B4-BE49-F238E27FC236}">
                <a16:creationId xmlns:a16="http://schemas.microsoft.com/office/drawing/2014/main" id="{2C42CEE6-16DF-D141-E4B2-59715BC3FF1A}"/>
              </a:ext>
            </a:extLst>
          </p:cNvPr>
          <p:cNvSpPr>
            <a:spLocks noGrp="1"/>
          </p:cNvSpPr>
          <p:nvPr>
            <p:ph type="title"/>
          </p:nvPr>
        </p:nvSpPr>
        <p:spPr/>
        <p:txBody>
          <a:bodyPr/>
          <a:lstStyle/>
          <a:p>
            <a:r>
              <a:rPr lang="en-US" dirty="0"/>
              <a:t>Results</a:t>
            </a:r>
          </a:p>
        </p:txBody>
      </p:sp>
      <p:sp>
        <p:nvSpPr>
          <p:cNvPr id="42" name="TextBox 41">
            <a:extLst>
              <a:ext uri="{FF2B5EF4-FFF2-40B4-BE49-F238E27FC236}">
                <a16:creationId xmlns:a16="http://schemas.microsoft.com/office/drawing/2014/main" id="{133DFC0B-BB97-4CBD-2D5F-B57DA5B79B71}"/>
              </a:ext>
            </a:extLst>
          </p:cNvPr>
          <p:cNvSpPr txBox="1"/>
          <p:nvPr/>
        </p:nvSpPr>
        <p:spPr>
          <a:xfrm>
            <a:off x="5624773" y="5736652"/>
            <a:ext cx="1485424" cy="330434"/>
          </a:xfrm>
          <a:prstGeom prst="rect">
            <a:avLst/>
          </a:prstGeom>
          <a:solidFill>
            <a:schemeClr val="bg1"/>
          </a:solidFill>
        </p:spPr>
        <p:txBody>
          <a:bodyPr wrap="square" lIns="5715" tIns="5715" rIns="5715" bIns="5715" rtlCol="0">
            <a:noAutofit/>
          </a:bodyPr>
          <a:lstStyle/>
          <a:p>
            <a:pPr algn="ctr"/>
            <a:r>
              <a:rPr lang="en-US" sz="1000" b="1" dirty="0"/>
              <a:t>Study Week</a:t>
            </a:r>
          </a:p>
        </p:txBody>
      </p:sp>
      <p:sp>
        <p:nvSpPr>
          <p:cNvPr id="43" name="TextBox 42">
            <a:extLst>
              <a:ext uri="{FF2B5EF4-FFF2-40B4-BE49-F238E27FC236}">
                <a16:creationId xmlns:a16="http://schemas.microsoft.com/office/drawing/2014/main" id="{E8180B06-E48E-AFD8-7C53-9DECD805A209}"/>
              </a:ext>
            </a:extLst>
          </p:cNvPr>
          <p:cNvSpPr txBox="1"/>
          <p:nvPr/>
        </p:nvSpPr>
        <p:spPr>
          <a:xfrm rot="16200000">
            <a:off x="901316" y="3714519"/>
            <a:ext cx="3195516" cy="369936"/>
          </a:xfrm>
          <a:prstGeom prst="rect">
            <a:avLst/>
          </a:prstGeom>
          <a:solidFill>
            <a:schemeClr val="bg1"/>
          </a:solidFill>
        </p:spPr>
        <p:txBody>
          <a:bodyPr wrap="square" lIns="5715" tIns="5715" rIns="5715" bIns="5715" rtlCol="0">
            <a:noAutofit/>
          </a:bodyPr>
          <a:lstStyle/>
          <a:p>
            <a:pPr algn="ctr"/>
            <a:r>
              <a:rPr lang="en-US" sz="1000" b="1" dirty="0"/>
              <a:t>Mean Change from Baseline (mL)</a:t>
            </a:r>
          </a:p>
        </p:txBody>
      </p:sp>
    </p:spTree>
    <p:extLst>
      <p:ext uri="{BB962C8B-B14F-4D97-AF65-F5344CB8AC3E}">
        <p14:creationId xmlns:p14="http://schemas.microsoft.com/office/powerpoint/2010/main" val="210453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385-EFC7-A5C7-2C81-A7DFECDDB90B}"/>
              </a:ext>
            </a:extLst>
          </p:cNvPr>
          <p:cNvSpPr>
            <a:spLocks noGrp="1"/>
          </p:cNvSpPr>
          <p:nvPr>
            <p:ph type="title"/>
          </p:nvPr>
        </p:nvSpPr>
        <p:spPr/>
        <p:txBody>
          <a:bodyPr/>
          <a:lstStyle/>
          <a:p>
            <a:r>
              <a:rPr lang="en-US" dirty="0"/>
              <a:t>Results</a:t>
            </a:r>
          </a:p>
        </p:txBody>
      </p:sp>
      <p:pic>
        <p:nvPicPr>
          <p:cNvPr id="24" name="Picture 23" descr="A picture containing light, dark&#10;&#10;Description automatically generated">
            <a:extLst>
              <a:ext uri="{FF2B5EF4-FFF2-40B4-BE49-F238E27FC236}">
                <a16:creationId xmlns:a16="http://schemas.microsoft.com/office/drawing/2014/main" id="{BCAA8F87-F07B-52D2-D15D-264291603C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57" r="6073" b="30954"/>
          <a:stretch/>
        </p:blipFill>
        <p:spPr>
          <a:xfrm>
            <a:off x="3142973" y="2153990"/>
            <a:ext cx="6509750" cy="3246924"/>
          </a:xfrm>
          <a:prstGeom prst="rect">
            <a:avLst/>
          </a:prstGeom>
        </p:spPr>
      </p:pic>
      <p:grpSp>
        <p:nvGrpSpPr>
          <p:cNvPr id="25" name="Group 24">
            <a:extLst>
              <a:ext uri="{FF2B5EF4-FFF2-40B4-BE49-F238E27FC236}">
                <a16:creationId xmlns:a16="http://schemas.microsoft.com/office/drawing/2014/main" id="{E4E609F4-1609-48B4-8A66-7704180AC157}"/>
              </a:ext>
            </a:extLst>
          </p:cNvPr>
          <p:cNvGrpSpPr/>
          <p:nvPr/>
        </p:nvGrpSpPr>
        <p:grpSpPr>
          <a:xfrm>
            <a:off x="3129096" y="5401735"/>
            <a:ext cx="6529255" cy="327222"/>
            <a:chOff x="9994900" y="14662150"/>
            <a:chExt cx="5975380" cy="338554"/>
          </a:xfrm>
        </p:grpSpPr>
        <p:sp>
          <p:nvSpPr>
            <p:cNvPr id="34" name="TextBox 33">
              <a:extLst>
                <a:ext uri="{FF2B5EF4-FFF2-40B4-BE49-F238E27FC236}">
                  <a16:creationId xmlns:a16="http://schemas.microsoft.com/office/drawing/2014/main" id="{6F240F5F-369D-246D-7986-FAAD9A7DCD8E}"/>
                </a:ext>
              </a:extLst>
            </p:cNvPr>
            <p:cNvSpPr txBox="1"/>
            <p:nvPr/>
          </p:nvSpPr>
          <p:spPr>
            <a:xfrm>
              <a:off x="9994900" y="14662150"/>
              <a:ext cx="298480" cy="338554"/>
            </a:xfrm>
            <a:prstGeom prst="rect">
              <a:avLst/>
            </a:prstGeom>
            <a:solidFill>
              <a:schemeClr val="bg1"/>
            </a:solidFill>
          </p:spPr>
          <p:txBody>
            <a:bodyPr wrap="square" lIns="5715" tIns="5715" rIns="5715" bIns="5715" rtlCol="0">
              <a:noAutofit/>
            </a:bodyPr>
            <a:lstStyle/>
            <a:p>
              <a:pPr algn="ctr"/>
              <a:r>
                <a:rPr lang="en-US" sz="1000" b="1" dirty="0"/>
                <a:t>0</a:t>
              </a:r>
            </a:p>
          </p:txBody>
        </p:sp>
        <p:sp>
          <p:nvSpPr>
            <p:cNvPr id="35" name="TextBox 34">
              <a:extLst>
                <a:ext uri="{FF2B5EF4-FFF2-40B4-BE49-F238E27FC236}">
                  <a16:creationId xmlns:a16="http://schemas.microsoft.com/office/drawing/2014/main" id="{BEA1EED6-C744-ABC8-03A3-85F00788FD63}"/>
                </a:ext>
              </a:extLst>
            </p:cNvPr>
            <p:cNvSpPr txBox="1"/>
            <p:nvPr/>
          </p:nvSpPr>
          <p:spPr>
            <a:xfrm>
              <a:off x="10340975" y="14662150"/>
              <a:ext cx="298480" cy="338554"/>
            </a:xfrm>
            <a:prstGeom prst="rect">
              <a:avLst/>
            </a:prstGeom>
            <a:solidFill>
              <a:schemeClr val="bg1"/>
            </a:solidFill>
          </p:spPr>
          <p:txBody>
            <a:bodyPr wrap="square" lIns="5715" tIns="5715" rIns="5715" bIns="5715" rtlCol="0">
              <a:noAutofit/>
            </a:bodyPr>
            <a:lstStyle/>
            <a:p>
              <a:pPr algn="ctr"/>
              <a:r>
                <a:rPr lang="en-US" sz="1000" b="1" dirty="0"/>
                <a:t>4</a:t>
              </a:r>
            </a:p>
          </p:txBody>
        </p:sp>
        <p:sp>
          <p:nvSpPr>
            <p:cNvPr id="36" name="TextBox 35">
              <a:extLst>
                <a:ext uri="{FF2B5EF4-FFF2-40B4-BE49-F238E27FC236}">
                  <a16:creationId xmlns:a16="http://schemas.microsoft.com/office/drawing/2014/main" id="{0D98A433-0038-7EFF-6B7A-E94C186F886F}"/>
                </a:ext>
              </a:extLst>
            </p:cNvPr>
            <p:cNvSpPr txBox="1"/>
            <p:nvPr/>
          </p:nvSpPr>
          <p:spPr>
            <a:xfrm>
              <a:off x="10702925" y="14662150"/>
              <a:ext cx="298480" cy="338554"/>
            </a:xfrm>
            <a:prstGeom prst="rect">
              <a:avLst/>
            </a:prstGeom>
            <a:solidFill>
              <a:schemeClr val="bg1"/>
            </a:solidFill>
          </p:spPr>
          <p:txBody>
            <a:bodyPr wrap="square" lIns="5715" tIns="5715" rIns="5715" bIns="5715" rtlCol="0">
              <a:noAutofit/>
            </a:bodyPr>
            <a:lstStyle/>
            <a:p>
              <a:pPr algn="ctr"/>
              <a:r>
                <a:rPr lang="en-US" sz="1000" b="1" dirty="0"/>
                <a:t>8</a:t>
              </a:r>
            </a:p>
          </p:txBody>
        </p:sp>
        <p:sp>
          <p:nvSpPr>
            <p:cNvPr id="37" name="TextBox 36">
              <a:extLst>
                <a:ext uri="{FF2B5EF4-FFF2-40B4-BE49-F238E27FC236}">
                  <a16:creationId xmlns:a16="http://schemas.microsoft.com/office/drawing/2014/main" id="{37B019B3-847B-961D-F029-BDDF50873131}"/>
                </a:ext>
              </a:extLst>
            </p:cNvPr>
            <p:cNvSpPr txBox="1"/>
            <p:nvPr/>
          </p:nvSpPr>
          <p:spPr>
            <a:xfrm>
              <a:off x="11404600" y="14662150"/>
              <a:ext cx="298480" cy="338554"/>
            </a:xfrm>
            <a:prstGeom prst="rect">
              <a:avLst/>
            </a:prstGeom>
            <a:solidFill>
              <a:schemeClr val="bg1"/>
            </a:solidFill>
          </p:spPr>
          <p:txBody>
            <a:bodyPr wrap="square" lIns="5715" tIns="5715" rIns="5715" bIns="5715" rtlCol="0">
              <a:noAutofit/>
            </a:bodyPr>
            <a:lstStyle/>
            <a:p>
              <a:pPr algn="ctr"/>
              <a:r>
                <a:rPr lang="en-US" sz="1000" b="1" dirty="0"/>
                <a:t>16</a:t>
              </a:r>
            </a:p>
          </p:txBody>
        </p:sp>
        <p:sp>
          <p:nvSpPr>
            <p:cNvPr id="38" name="TextBox 37">
              <a:extLst>
                <a:ext uri="{FF2B5EF4-FFF2-40B4-BE49-F238E27FC236}">
                  <a16:creationId xmlns:a16="http://schemas.microsoft.com/office/drawing/2014/main" id="{A1129C29-6859-C896-3BA6-7A087FDD6FD0}"/>
                </a:ext>
              </a:extLst>
            </p:cNvPr>
            <p:cNvSpPr txBox="1"/>
            <p:nvPr/>
          </p:nvSpPr>
          <p:spPr>
            <a:xfrm>
              <a:off x="12471400" y="14662150"/>
              <a:ext cx="298480" cy="338554"/>
            </a:xfrm>
            <a:prstGeom prst="rect">
              <a:avLst/>
            </a:prstGeom>
            <a:solidFill>
              <a:schemeClr val="bg1"/>
            </a:solidFill>
          </p:spPr>
          <p:txBody>
            <a:bodyPr wrap="square" lIns="5715" tIns="5715" rIns="5715" bIns="5715" rtlCol="0">
              <a:noAutofit/>
            </a:bodyPr>
            <a:lstStyle/>
            <a:p>
              <a:pPr algn="ctr"/>
              <a:r>
                <a:rPr lang="en-US" sz="1000" b="1" dirty="0"/>
                <a:t>28</a:t>
              </a:r>
            </a:p>
          </p:txBody>
        </p:sp>
        <p:sp>
          <p:nvSpPr>
            <p:cNvPr id="39" name="TextBox 38">
              <a:extLst>
                <a:ext uri="{FF2B5EF4-FFF2-40B4-BE49-F238E27FC236}">
                  <a16:creationId xmlns:a16="http://schemas.microsoft.com/office/drawing/2014/main" id="{8252E068-6CBE-9F62-5622-A6D76196AE41}"/>
                </a:ext>
              </a:extLst>
            </p:cNvPr>
            <p:cNvSpPr txBox="1"/>
            <p:nvPr/>
          </p:nvSpPr>
          <p:spPr>
            <a:xfrm>
              <a:off x="15671800" y="14662150"/>
              <a:ext cx="298480" cy="338554"/>
            </a:xfrm>
            <a:prstGeom prst="rect">
              <a:avLst/>
            </a:prstGeom>
            <a:solidFill>
              <a:schemeClr val="bg1"/>
            </a:solidFill>
          </p:spPr>
          <p:txBody>
            <a:bodyPr wrap="square" lIns="5715" tIns="5715" rIns="5715" bIns="5715" rtlCol="0">
              <a:noAutofit/>
            </a:bodyPr>
            <a:lstStyle/>
            <a:p>
              <a:pPr algn="ctr"/>
              <a:r>
                <a:rPr lang="en-US" sz="1000" b="1" dirty="0"/>
                <a:t>64</a:t>
              </a:r>
            </a:p>
          </p:txBody>
        </p:sp>
      </p:grpSp>
      <p:grpSp>
        <p:nvGrpSpPr>
          <p:cNvPr id="26" name="Group 25">
            <a:extLst>
              <a:ext uri="{FF2B5EF4-FFF2-40B4-BE49-F238E27FC236}">
                <a16:creationId xmlns:a16="http://schemas.microsoft.com/office/drawing/2014/main" id="{4E3D1D3E-7CDB-BE05-9847-055ADBBE1439}"/>
              </a:ext>
            </a:extLst>
          </p:cNvPr>
          <p:cNvGrpSpPr/>
          <p:nvPr/>
        </p:nvGrpSpPr>
        <p:grpSpPr>
          <a:xfrm>
            <a:off x="2314107" y="2301728"/>
            <a:ext cx="853152" cy="3195516"/>
            <a:chOff x="23193646" y="11511915"/>
            <a:chExt cx="780779" cy="3306177"/>
          </a:xfrm>
        </p:grpSpPr>
        <p:sp>
          <p:nvSpPr>
            <p:cNvPr id="27" name="TextBox 26">
              <a:extLst>
                <a:ext uri="{FF2B5EF4-FFF2-40B4-BE49-F238E27FC236}">
                  <a16:creationId xmlns:a16="http://schemas.microsoft.com/office/drawing/2014/main" id="{E3405110-D295-F864-AFBB-B92975246FFD}"/>
                </a:ext>
              </a:extLst>
            </p:cNvPr>
            <p:cNvSpPr txBox="1"/>
            <p:nvPr/>
          </p:nvSpPr>
          <p:spPr>
            <a:xfrm>
              <a:off x="23507700" y="14380210"/>
              <a:ext cx="466725" cy="338554"/>
            </a:xfrm>
            <a:prstGeom prst="rect">
              <a:avLst/>
            </a:prstGeom>
            <a:solidFill>
              <a:schemeClr val="bg1"/>
            </a:solidFill>
          </p:spPr>
          <p:txBody>
            <a:bodyPr wrap="square" lIns="5715" tIns="5715" rIns="5715" bIns="5715" rtlCol="0">
              <a:noAutofit/>
            </a:bodyPr>
            <a:lstStyle/>
            <a:p>
              <a:pPr algn="r"/>
              <a:r>
                <a:rPr lang="en-US" sz="1000" b="1" dirty="0"/>
                <a:t>-200</a:t>
              </a:r>
            </a:p>
          </p:txBody>
        </p:sp>
        <p:sp>
          <p:nvSpPr>
            <p:cNvPr id="28" name="TextBox 27">
              <a:extLst>
                <a:ext uri="{FF2B5EF4-FFF2-40B4-BE49-F238E27FC236}">
                  <a16:creationId xmlns:a16="http://schemas.microsoft.com/office/drawing/2014/main" id="{A8F4DE7F-4579-E9C1-CE7C-71352EC10AF5}"/>
                </a:ext>
              </a:extLst>
            </p:cNvPr>
            <p:cNvSpPr txBox="1"/>
            <p:nvPr/>
          </p:nvSpPr>
          <p:spPr>
            <a:xfrm>
              <a:off x="23479125" y="13806805"/>
              <a:ext cx="495300" cy="338554"/>
            </a:xfrm>
            <a:prstGeom prst="rect">
              <a:avLst/>
            </a:prstGeom>
            <a:solidFill>
              <a:schemeClr val="bg1"/>
            </a:solidFill>
          </p:spPr>
          <p:txBody>
            <a:bodyPr wrap="square" lIns="5715" tIns="5715" rIns="5715" bIns="5715" rtlCol="0">
              <a:noAutofit/>
            </a:bodyPr>
            <a:lstStyle/>
            <a:p>
              <a:pPr algn="r"/>
              <a:r>
                <a:rPr lang="en-US" sz="1000" b="1" dirty="0"/>
                <a:t>-100</a:t>
              </a:r>
            </a:p>
          </p:txBody>
        </p:sp>
        <p:sp>
          <p:nvSpPr>
            <p:cNvPr id="29" name="TextBox 28">
              <a:extLst>
                <a:ext uri="{FF2B5EF4-FFF2-40B4-BE49-F238E27FC236}">
                  <a16:creationId xmlns:a16="http://schemas.microsoft.com/office/drawing/2014/main" id="{D28EB24E-4813-A8C8-70F9-527304F46E63}"/>
                </a:ext>
              </a:extLst>
            </p:cNvPr>
            <p:cNvSpPr txBox="1"/>
            <p:nvPr/>
          </p:nvSpPr>
          <p:spPr>
            <a:xfrm>
              <a:off x="23570565" y="13258165"/>
              <a:ext cx="403860" cy="338554"/>
            </a:xfrm>
            <a:prstGeom prst="rect">
              <a:avLst/>
            </a:prstGeom>
            <a:solidFill>
              <a:schemeClr val="bg1"/>
            </a:solidFill>
          </p:spPr>
          <p:txBody>
            <a:bodyPr wrap="square" lIns="5715" tIns="5715" rIns="5715" bIns="5715" rtlCol="0">
              <a:noAutofit/>
            </a:bodyPr>
            <a:lstStyle/>
            <a:p>
              <a:pPr algn="r"/>
              <a:r>
                <a:rPr lang="en-US" sz="1000" b="1" dirty="0"/>
                <a:t>0</a:t>
              </a:r>
            </a:p>
          </p:txBody>
        </p:sp>
        <p:sp>
          <p:nvSpPr>
            <p:cNvPr id="30" name="TextBox 29">
              <a:extLst>
                <a:ext uri="{FF2B5EF4-FFF2-40B4-BE49-F238E27FC236}">
                  <a16:creationId xmlns:a16="http://schemas.microsoft.com/office/drawing/2014/main" id="{31EDCD74-0D33-4CC6-7E67-3FE51E705EEE}"/>
                </a:ext>
              </a:extLst>
            </p:cNvPr>
            <p:cNvSpPr txBox="1"/>
            <p:nvPr/>
          </p:nvSpPr>
          <p:spPr>
            <a:xfrm>
              <a:off x="23570565" y="12698095"/>
              <a:ext cx="403860" cy="338554"/>
            </a:xfrm>
            <a:prstGeom prst="rect">
              <a:avLst/>
            </a:prstGeom>
            <a:solidFill>
              <a:schemeClr val="bg1"/>
            </a:solidFill>
          </p:spPr>
          <p:txBody>
            <a:bodyPr wrap="square" lIns="5715" tIns="5715" rIns="5715" bIns="5715" rtlCol="0">
              <a:noAutofit/>
            </a:bodyPr>
            <a:lstStyle/>
            <a:p>
              <a:pPr algn="r"/>
              <a:r>
                <a:rPr lang="en-US" sz="1000" b="1" dirty="0"/>
                <a:t>100</a:t>
              </a:r>
            </a:p>
          </p:txBody>
        </p:sp>
        <p:sp>
          <p:nvSpPr>
            <p:cNvPr id="31" name="TextBox 30">
              <a:extLst>
                <a:ext uri="{FF2B5EF4-FFF2-40B4-BE49-F238E27FC236}">
                  <a16:creationId xmlns:a16="http://schemas.microsoft.com/office/drawing/2014/main" id="{0B60362B-B516-0520-4E40-FC5596A63D43}"/>
                </a:ext>
              </a:extLst>
            </p:cNvPr>
            <p:cNvSpPr txBox="1"/>
            <p:nvPr/>
          </p:nvSpPr>
          <p:spPr>
            <a:xfrm rot="16200000">
              <a:off x="21709834" y="12995727"/>
              <a:ext cx="3306177" cy="338554"/>
            </a:xfrm>
            <a:prstGeom prst="rect">
              <a:avLst/>
            </a:prstGeom>
            <a:solidFill>
              <a:schemeClr val="bg1"/>
            </a:solidFill>
          </p:spPr>
          <p:txBody>
            <a:bodyPr wrap="square" lIns="5715" tIns="5715" rIns="5715" bIns="5715" rtlCol="0">
              <a:noAutofit/>
            </a:bodyPr>
            <a:lstStyle/>
            <a:p>
              <a:pPr algn="ctr"/>
              <a:r>
                <a:rPr lang="en-US" sz="1000" b="1" dirty="0"/>
                <a:t>Mean Change from Baseline (mL)</a:t>
              </a:r>
            </a:p>
          </p:txBody>
        </p:sp>
        <p:sp>
          <p:nvSpPr>
            <p:cNvPr id="32" name="TextBox 31">
              <a:extLst>
                <a:ext uri="{FF2B5EF4-FFF2-40B4-BE49-F238E27FC236}">
                  <a16:creationId xmlns:a16="http://schemas.microsoft.com/office/drawing/2014/main" id="{9791C11C-995A-8569-3DAF-BE0A8CD9E563}"/>
                </a:ext>
              </a:extLst>
            </p:cNvPr>
            <p:cNvSpPr txBox="1"/>
            <p:nvPr/>
          </p:nvSpPr>
          <p:spPr>
            <a:xfrm>
              <a:off x="23532465" y="12117070"/>
              <a:ext cx="403860" cy="338554"/>
            </a:xfrm>
            <a:prstGeom prst="rect">
              <a:avLst/>
            </a:prstGeom>
            <a:solidFill>
              <a:schemeClr val="bg1"/>
            </a:solidFill>
          </p:spPr>
          <p:txBody>
            <a:bodyPr wrap="square" lIns="5715" tIns="5715" rIns="5715" bIns="5715" rtlCol="0">
              <a:noAutofit/>
            </a:bodyPr>
            <a:lstStyle/>
            <a:p>
              <a:pPr algn="r"/>
              <a:r>
                <a:rPr lang="en-US" sz="1000" b="1" dirty="0"/>
                <a:t>200</a:t>
              </a:r>
            </a:p>
          </p:txBody>
        </p:sp>
        <p:sp>
          <p:nvSpPr>
            <p:cNvPr id="33" name="TextBox 32">
              <a:extLst>
                <a:ext uri="{FF2B5EF4-FFF2-40B4-BE49-F238E27FC236}">
                  <a16:creationId xmlns:a16="http://schemas.microsoft.com/office/drawing/2014/main" id="{A5D3FC50-A8B5-23BF-035F-3DCD1F6D33EB}"/>
                </a:ext>
              </a:extLst>
            </p:cNvPr>
            <p:cNvSpPr txBox="1"/>
            <p:nvPr/>
          </p:nvSpPr>
          <p:spPr>
            <a:xfrm>
              <a:off x="23570565" y="11545570"/>
              <a:ext cx="403860" cy="338554"/>
            </a:xfrm>
            <a:prstGeom prst="rect">
              <a:avLst/>
            </a:prstGeom>
            <a:solidFill>
              <a:schemeClr val="bg1"/>
            </a:solidFill>
          </p:spPr>
          <p:txBody>
            <a:bodyPr wrap="square" lIns="5715" tIns="5715" rIns="5715" bIns="5715" rtlCol="0">
              <a:noAutofit/>
            </a:bodyPr>
            <a:lstStyle/>
            <a:p>
              <a:pPr algn="r"/>
              <a:r>
                <a:rPr lang="en-US" sz="1000" b="1" dirty="0"/>
                <a:t>300</a:t>
              </a:r>
            </a:p>
          </p:txBody>
        </p:sp>
      </p:grpSp>
      <p:sp>
        <p:nvSpPr>
          <p:cNvPr id="7" name="TextBox 6">
            <a:extLst>
              <a:ext uri="{FF2B5EF4-FFF2-40B4-BE49-F238E27FC236}">
                <a16:creationId xmlns:a16="http://schemas.microsoft.com/office/drawing/2014/main" id="{8263E347-7939-9885-302B-68B842E00C38}"/>
              </a:ext>
            </a:extLst>
          </p:cNvPr>
          <p:cNvSpPr txBox="1"/>
          <p:nvPr/>
        </p:nvSpPr>
        <p:spPr>
          <a:xfrm>
            <a:off x="2702727" y="955040"/>
            <a:ext cx="7318439" cy="610677"/>
          </a:xfrm>
          <a:prstGeom prst="rect">
            <a:avLst/>
          </a:prstGeom>
          <a:noFill/>
        </p:spPr>
        <p:txBody>
          <a:bodyPr wrap="square" lIns="5715" tIns="5715" rIns="5715" bIns="5715" rtlCol="0" anchor="ctr">
            <a:noAutofit/>
          </a:bodyPr>
          <a:lstStyle/>
          <a:p>
            <a:pPr algn="ctr"/>
            <a:r>
              <a:rPr lang="en-US" sz="1600" b="1" dirty="0">
                <a:solidFill>
                  <a:schemeClr val="tx2"/>
                </a:solidFill>
              </a:rPr>
              <a:t>Mean Change from Baseline in FVC (mL) for the IPF Subgroup</a:t>
            </a:r>
          </a:p>
        </p:txBody>
      </p:sp>
      <p:sp>
        <p:nvSpPr>
          <p:cNvPr id="8" name="TextBox 7">
            <a:extLst>
              <a:ext uri="{FF2B5EF4-FFF2-40B4-BE49-F238E27FC236}">
                <a16:creationId xmlns:a16="http://schemas.microsoft.com/office/drawing/2014/main" id="{99BBE56D-1178-8A69-81B1-DE2F3DD6F03A}"/>
              </a:ext>
            </a:extLst>
          </p:cNvPr>
          <p:cNvSpPr txBox="1"/>
          <p:nvPr/>
        </p:nvSpPr>
        <p:spPr>
          <a:xfrm>
            <a:off x="3362382" y="1757144"/>
            <a:ext cx="1375825" cy="373946"/>
          </a:xfrm>
          <a:prstGeom prst="rect">
            <a:avLst/>
          </a:prstGeom>
          <a:noFill/>
        </p:spPr>
        <p:txBody>
          <a:bodyPr wrap="square" lIns="5715" tIns="5715" rIns="5715" bIns="5715" rtlCol="0" anchor="ctr">
            <a:noAutofit/>
          </a:bodyPr>
          <a:lstStyle/>
          <a:p>
            <a:pPr algn="ctr"/>
            <a:r>
              <a:rPr lang="en-US" sz="1000" b="1" dirty="0"/>
              <a:t>INCREASE</a:t>
            </a:r>
          </a:p>
        </p:txBody>
      </p:sp>
      <p:sp>
        <p:nvSpPr>
          <p:cNvPr id="9" name="TextBox 8">
            <a:extLst>
              <a:ext uri="{FF2B5EF4-FFF2-40B4-BE49-F238E27FC236}">
                <a16:creationId xmlns:a16="http://schemas.microsoft.com/office/drawing/2014/main" id="{9C49D3F9-6971-E02D-9EFA-A20D41657DFB}"/>
              </a:ext>
            </a:extLst>
          </p:cNvPr>
          <p:cNvSpPr txBox="1"/>
          <p:nvPr/>
        </p:nvSpPr>
        <p:spPr>
          <a:xfrm>
            <a:off x="6286255" y="1757144"/>
            <a:ext cx="1970561" cy="373946"/>
          </a:xfrm>
          <a:prstGeom prst="rect">
            <a:avLst/>
          </a:prstGeom>
          <a:noFill/>
        </p:spPr>
        <p:txBody>
          <a:bodyPr wrap="square" lIns="5715" tIns="5715" rIns="5715" bIns="5715" rtlCol="0" anchor="ctr">
            <a:noAutofit/>
          </a:bodyPr>
          <a:lstStyle/>
          <a:p>
            <a:pPr algn="ctr"/>
            <a:r>
              <a:rPr lang="en-US" sz="1000" b="1" dirty="0"/>
              <a:t>INCREASE OLE</a:t>
            </a:r>
          </a:p>
        </p:txBody>
      </p:sp>
      <p:sp>
        <p:nvSpPr>
          <p:cNvPr id="10" name="Right Brace 11">
            <a:extLst>
              <a:ext uri="{FF2B5EF4-FFF2-40B4-BE49-F238E27FC236}">
                <a16:creationId xmlns:a16="http://schemas.microsoft.com/office/drawing/2014/main" id="{0DD5F589-1170-0968-9862-31D1883594E8}"/>
              </a:ext>
            </a:extLst>
          </p:cNvPr>
          <p:cNvSpPr/>
          <p:nvPr/>
        </p:nvSpPr>
        <p:spPr>
          <a:xfrm rot="16200000">
            <a:off x="3915072" y="1451587"/>
            <a:ext cx="247953" cy="1503686"/>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sp>
        <p:nvSpPr>
          <p:cNvPr id="11" name="Right Brace 12">
            <a:extLst>
              <a:ext uri="{FF2B5EF4-FFF2-40B4-BE49-F238E27FC236}">
                <a16:creationId xmlns:a16="http://schemas.microsoft.com/office/drawing/2014/main" id="{EF05BD1B-0DA7-B40C-856F-6A438AB17D18}"/>
              </a:ext>
            </a:extLst>
          </p:cNvPr>
          <p:cNvSpPr/>
          <p:nvPr/>
        </p:nvSpPr>
        <p:spPr>
          <a:xfrm rot="16200000">
            <a:off x="7073868" y="-93986"/>
            <a:ext cx="247953" cy="4594832"/>
          </a:xfrm>
          <a:prstGeom prst="rect">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75"/>
          </a:p>
        </p:txBody>
      </p:sp>
      <p:sp>
        <p:nvSpPr>
          <p:cNvPr id="12" name="TextBox 11">
            <a:extLst>
              <a:ext uri="{FF2B5EF4-FFF2-40B4-BE49-F238E27FC236}">
                <a16:creationId xmlns:a16="http://schemas.microsoft.com/office/drawing/2014/main" id="{5B8EF431-3F83-9DF9-80E2-06CF6A2DF893}"/>
              </a:ext>
            </a:extLst>
          </p:cNvPr>
          <p:cNvSpPr txBox="1"/>
          <p:nvPr/>
        </p:nvSpPr>
        <p:spPr>
          <a:xfrm>
            <a:off x="4942054" y="4823962"/>
            <a:ext cx="2924538" cy="373946"/>
          </a:xfrm>
          <a:prstGeom prst="rect">
            <a:avLst/>
          </a:prstGeom>
          <a:noFill/>
        </p:spPr>
        <p:txBody>
          <a:bodyPr wrap="square" lIns="5715" tIns="5715" rIns="5715" bIns="5715" rtlCol="0" anchor="ctr">
            <a:noAutofit/>
          </a:bodyPr>
          <a:lstStyle/>
          <a:p>
            <a:r>
              <a:rPr lang="en-US" sz="1000" b="1" dirty="0">
                <a:solidFill>
                  <a:schemeClr val="tx1">
                    <a:lumMod val="50000"/>
                    <a:lumOff val="50000"/>
                  </a:schemeClr>
                </a:solidFill>
              </a:rPr>
              <a:t>Placebo patients start drug</a:t>
            </a:r>
          </a:p>
        </p:txBody>
      </p:sp>
      <p:grpSp>
        <p:nvGrpSpPr>
          <p:cNvPr id="41" name="Group 40">
            <a:extLst>
              <a:ext uri="{FF2B5EF4-FFF2-40B4-BE49-F238E27FC236}">
                <a16:creationId xmlns:a16="http://schemas.microsoft.com/office/drawing/2014/main" id="{ACEE1A51-92EA-BC65-DBE3-670268C9232C}"/>
              </a:ext>
            </a:extLst>
          </p:cNvPr>
          <p:cNvGrpSpPr/>
          <p:nvPr/>
        </p:nvGrpSpPr>
        <p:grpSpPr>
          <a:xfrm>
            <a:off x="5687850" y="5930815"/>
            <a:ext cx="4172531" cy="385864"/>
            <a:chOff x="10753726" y="10791825"/>
            <a:chExt cx="3710623" cy="386896"/>
          </a:xfrm>
        </p:grpSpPr>
        <p:grpSp>
          <p:nvGrpSpPr>
            <p:cNvPr id="42" name="Group 41">
              <a:extLst>
                <a:ext uri="{FF2B5EF4-FFF2-40B4-BE49-F238E27FC236}">
                  <a16:creationId xmlns:a16="http://schemas.microsoft.com/office/drawing/2014/main" id="{F28ACD83-3A55-33AD-A830-040F5AA03D55}"/>
                </a:ext>
              </a:extLst>
            </p:cNvPr>
            <p:cNvGrpSpPr/>
            <p:nvPr/>
          </p:nvGrpSpPr>
          <p:grpSpPr>
            <a:xfrm>
              <a:off x="10753726" y="10791825"/>
              <a:ext cx="2371724" cy="386896"/>
              <a:chOff x="10220326" y="10763250"/>
              <a:chExt cx="2371724" cy="386896"/>
            </a:xfrm>
          </p:grpSpPr>
          <p:grpSp>
            <p:nvGrpSpPr>
              <p:cNvPr id="48" name="Group 47">
                <a:extLst>
                  <a:ext uri="{FF2B5EF4-FFF2-40B4-BE49-F238E27FC236}">
                    <a16:creationId xmlns:a16="http://schemas.microsoft.com/office/drawing/2014/main" id="{4BBB7EE2-2453-F003-5771-15C60FBE5E93}"/>
                  </a:ext>
                </a:extLst>
              </p:cNvPr>
              <p:cNvGrpSpPr/>
              <p:nvPr/>
            </p:nvGrpSpPr>
            <p:grpSpPr>
              <a:xfrm>
                <a:off x="10220326" y="10886735"/>
                <a:ext cx="458650" cy="139927"/>
                <a:chOff x="10191750" y="10877550"/>
                <a:chExt cx="561975" cy="171450"/>
              </a:xfrm>
            </p:grpSpPr>
            <p:cxnSp>
              <p:nvCxnSpPr>
                <p:cNvPr id="50" name="Straight Connector 49">
                  <a:extLst>
                    <a:ext uri="{FF2B5EF4-FFF2-40B4-BE49-F238E27FC236}">
                      <a16:creationId xmlns:a16="http://schemas.microsoft.com/office/drawing/2014/main" id="{AAA37407-96E0-D958-C1E7-DF7CFF190F85}"/>
                    </a:ext>
                  </a:extLst>
                </p:cNvPr>
                <p:cNvCxnSpPr>
                  <a:cxnSpLocks/>
                </p:cNvCxnSpPr>
                <p:nvPr/>
              </p:nvCxnSpPr>
              <p:spPr>
                <a:xfrm>
                  <a:off x="10191750" y="10963275"/>
                  <a:ext cx="56197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51" name="Oval 60">
                  <a:extLst>
                    <a:ext uri="{FF2B5EF4-FFF2-40B4-BE49-F238E27FC236}">
                      <a16:creationId xmlns:a16="http://schemas.microsoft.com/office/drawing/2014/main" id="{23D58609-30E8-4DBC-641C-158F25CBB3D4}"/>
                    </a:ext>
                  </a:extLst>
                </p:cNvPr>
                <p:cNvSpPr/>
                <p:nvPr/>
              </p:nvSpPr>
              <p:spPr>
                <a:xfrm>
                  <a:off x="10387012" y="10877550"/>
                  <a:ext cx="171450" cy="17145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49" name="TextBox 48">
                <a:extLst>
                  <a:ext uri="{FF2B5EF4-FFF2-40B4-BE49-F238E27FC236}">
                    <a16:creationId xmlns:a16="http://schemas.microsoft.com/office/drawing/2014/main" id="{ED4944D3-0F27-B28C-929C-1BFD7D4EB917}"/>
                  </a:ext>
                </a:extLst>
              </p:cNvPr>
              <p:cNvSpPr txBox="1"/>
              <p:nvPr/>
            </p:nvSpPr>
            <p:spPr>
              <a:xfrm>
                <a:off x="10810875" y="10763250"/>
                <a:ext cx="1781175" cy="386896"/>
              </a:xfrm>
              <a:prstGeom prst="rect">
                <a:avLst/>
              </a:prstGeom>
              <a:noFill/>
            </p:spPr>
            <p:txBody>
              <a:bodyPr wrap="square" lIns="5715" tIns="5715" rIns="5715" bIns="5715" rtlCol="0" anchor="ctr">
                <a:noAutofit/>
              </a:bodyPr>
              <a:lstStyle/>
              <a:p>
                <a:r>
                  <a:rPr lang="en-US" sz="1000" b="1" dirty="0"/>
                  <a:t>Inhaled Treprostinil</a:t>
                </a:r>
              </a:p>
            </p:txBody>
          </p:sp>
        </p:grpSp>
        <p:grpSp>
          <p:nvGrpSpPr>
            <p:cNvPr id="43" name="Group 42">
              <a:extLst>
                <a:ext uri="{FF2B5EF4-FFF2-40B4-BE49-F238E27FC236}">
                  <a16:creationId xmlns:a16="http://schemas.microsoft.com/office/drawing/2014/main" id="{74FF35EA-6A3C-B56C-45A5-03CC1B48C9A2}"/>
                </a:ext>
              </a:extLst>
            </p:cNvPr>
            <p:cNvGrpSpPr/>
            <p:nvPr/>
          </p:nvGrpSpPr>
          <p:grpSpPr>
            <a:xfrm>
              <a:off x="13035600" y="10791825"/>
              <a:ext cx="1428749" cy="386896"/>
              <a:chOff x="12683175" y="10820400"/>
              <a:chExt cx="1428749" cy="386896"/>
            </a:xfrm>
          </p:grpSpPr>
          <p:grpSp>
            <p:nvGrpSpPr>
              <p:cNvPr id="44" name="Group 43">
                <a:extLst>
                  <a:ext uri="{FF2B5EF4-FFF2-40B4-BE49-F238E27FC236}">
                    <a16:creationId xmlns:a16="http://schemas.microsoft.com/office/drawing/2014/main" id="{9834745F-E970-67AE-9940-5FB1FF32D212}"/>
                  </a:ext>
                </a:extLst>
              </p:cNvPr>
              <p:cNvGrpSpPr/>
              <p:nvPr/>
            </p:nvGrpSpPr>
            <p:grpSpPr>
              <a:xfrm>
                <a:off x="12683175" y="10943885"/>
                <a:ext cx="458650" cy="139927"/>
                <a:chOff x="12683175" y="10943885"/>
                <a:chExt cx="458650" cy="139927"/>
              </a:xfrm>
            </p:grpSpPr>
            <p:cxnSp>
              <p:nvCxnSpPr>
                <p:cNvPr id="46" name="Straight Connector 45">
                  <a:extLst>
                    <a:ext uri="{FF2B5EF4-FFF2-40B4-BE49-F238E27FC236}">
                      <a16:creationId xmlns:a16="http://schemas.microsoft.com/office/drawing/2014/main" id="{07789537-A576-E4C6-1470-DC4BA86F35C5}"/>
                    </a:ext>
                  </a:extLst>
                </p:cNvPr>
                <p:cNvCxnSpPr>
                  <a:cxnSpLocks/>
                </p:cNvCxnSpPr>
                <p:nvPr/>
              </p:nvCxnSpPr>
              <p:spPr>
                <a:xfrm>
                  <a:off x="12683175" y="11013849"/>
                  <a:ext cx="458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0DA237A-92B4-B11B-8E21-FF9F798BA840}"/>
                    </a:ext>
                  </a:extLst>
                </p:cNvPr>
                <p:cNvSpPr/>
                <p:nvPr/>
              </p:nvSpPr>
              <p:spPr>
                <a:xfrm>
                  <a:off x="12842538" y="10943885"/>
                  <a:ext cx="139927" cy="139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45" name="TextBox 44">
                <a:extLst>
                  <a:ext uri="{FF2B5EF4-FFF2-40B4-BE49-F238E27FC236}">
                    <a16:creationId xmlns:a16="http://schemas.microsoft.com/office/drawing/2014/main" id="{F6339B4E-4464-A91E-6942-0760C23045D4}"/>
                  </a:ext>
                </a:extLst>
              </p:cNvPr>
              <p:cNvSpPr txBox="1"/>
              <p:nvPr/>
            </p:nvSpPr>
            <p:spPr>
              <a:xfrm>
                <a:off x="13273724" y="10820400"/>
                <a:ext cx="838200" cy="386896"/>
              </a:xfrm>
              <a:prstGeom prst="rect">
                <a:avLst/>
              </a:prstGeom>
              <a:noFill/>
            </p:spPr>
            <p:txBody>
              <a:bodyPr wrap="square" lIns="5715" tIns="5715" rIns="5715" bIns="5715" rtlCol="0" anchor="ctr">
                <a:noAutofit/>
              </a:bodyPr>
              <a:lstStyle/>
              <a:p>
                <a:r>
                  <a:rPr lang="en-US" sz="1000" b="1" dirty="0"/>
                  <a:t>Placebo</a:t>
                </a:r>
              </a:p>
            </p:txBody>
          </p:sp>
        </p:grpSp>
      </p:grpSp>
      <p:sp>
        <p:nvSpPr>
          <p:cNvPr id="52" name="TextBox 51">
            <a:extLst>
              <a:ext uri="{FF2B5EF4-FFF2-40B4-BE49-F238E27FC236}">
                <a16:creationId xmlns:a16="http://schemas.microsoft.com/office/drawing/2014/main" id="{DD28B4A9-7650-2000-EF1B-56B60181A635}"/>
              </a:ext>
            </a:extLst>
          </p:cNvPr>
          <p:cNvSpPr txBox="1"/>
          <p:nvPr/>
        </p:nvSpPr>
        <p:spPr>
          <a:xfrm>
            <a:off x="3276601" y="5834619"/>
            <a:ext cx="1842655" cy="566034"/>
          </a:xfrm>
          <a:prstGeom prst="rect">
            <a:avLst/>
          </a:prstGeom>
          <a:noFill/>
        </p:spPr>
        <p:txBody>
          <a:bodyPr wrap="square" lIns="14288" rIns="14288" anchor="ctr">
            <a:noAutofit/>
          </a:bodyPr>
          <a:lstStyle/>
          <a:p>
            <a:pPr defTabSz="190495">
              <a:lnSpc>
                <a:spcPct val="110000"/>
              </a:lnSpc>
              <a:buClr>
                <a:srgbClr val="C12637"/>
              </a:buClr>
              <a:defRPr/>
            </a:pPr>
            <a:r>
              <a:rPr lang="en-US" sz="1000" dirty="0">
                <a:cs typeface="Arial"/>
              </a:rPr>
              <a:t>*Observed data (mean ± SEM)</a:t>
            </a:r>
          </a:p>
        </p:txBody>
      </p:sp>
      <p:sp>
        <p:nvSpPr>
          <p:cNvPr id="53" name="TextBox 52">
            <a:extLst>
              <a:ext uri="{FF2B5EF4-FFF2-40B4-BE49-F238E27FC236}">
                <a16:creationId xmlns:a16="http://schemas.microsoft.com/office/drawing/2014/main" id="{533006CA-7C60-FFDA-60FA-D88CC2DD8274}"/>
              </a:ext>
            </a:extLst>
          </p:cNvPr>
          <p:cNvSpPr txBox="1"/>
          <p:nvPr/>
        </p:nvSpPr>
        <p:spPr>
          <a:xfrm>
            <a:off x="5624773" y="5736652"/>
            <a:ext cx="1485424" cy="330434"/>
          </a:xfrm>
          <a:prstGeom prst="rect">
            <a:avLst/>
          </a:prstGeom>
          <a:solidFill>
            <a:schemeClr val="bg1"/>
          </a:solidFill>
        </p:spPr>
        <p:txBody>
          <a:bodyPr wrap="square" lIns="5715" tIns="5715" rIns="5715" bIns="5715" rtlCol="0">
            <a:noAutofit/>
          </a:bodyPr>
          <a:lstStyle/>
          <a:p>
            <a:pPr algn="ctr"/>
            <a:r>
              <a:rPr lang="en-US" sz="1000" b="1" dirty="0"/>
              <a:t>Study Week</a:t>
            </a:r>
          </a:p>
        </p:txBody>
      </p:sp>
    </p:spTree>
    <p:extLst>
      <p:ext uri="{BB962C8B-B14F-4D97-AF65-F5344CB8AC3E}">
        <p14:creationId xmlns:p14="http://schemas.microsoft.com/office/powerpoint/2010/main" val="1368792415"/>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654</TotalTime>
  <Words>1157</Words>
  <Application>Microsoft Office PowerPoint</Application>
  <PresentationFormat>Widescreen</PresentationFormat>
  <Paragraphs>241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vt:lpstr>
      <vt:lpstr>Calibri</vt:lpstr>
      <vt:lpstr>Onc-2019</vt:lpstr>
      <vt:lpstr>Long-term Effects of Inhaled Treprostinil in Patients with Pulmonary Hypertension Due to Interstitial Lung Disease: The INCREASE Study Open-label Extension </vt:lpstr>
      <vt:lpstr>Disclaimer</vt:lpstr>
      <vt:lpstr>PowerPoint Presentation</vt:lpstr>
      <vt:lpstr>Introduction</vt:lpstr>
      <vt:lpstr>Open Label Extension (OLE)</vt:lpstr>
      <vt:lpstr>Baseline Characteristics of Study Population</vt:lpstr>
      <vt:lpstr>Results</vt:lpstr>
      <vt:lpstr>Results</vt:lpstr>
      <vt:lpstr>Results</vt:lpstr>
      <vt:lpstr>Adverse Events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144</cp:revision>
  <dcterms:created xsi:type="dcterms:W3CDTF">2019-05-10T15:43:12Z</dcterms:created>
  <dcterms:modified xsi:type="dcterms:W3CDTF">2022-06-14T15:50:53Z</dcterms:modified>
</cp:coreProperties>
</file>