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710" r:id="rId2"/>
    <p:sldId id="713" r:id="rId3"/>
    <p:sldId id="714" r:id="rId4"/>
    <p:sldId id="715" r:id="rId5"/>
    <p:sldId id="716" r:id="rId6"/>
    <p:sldId id="717" r:id="rId7"/>
    <p:sldId id="718" r:id="rId8"/>
    <p:sldId id="719" r:id="rId9"/>
    <p:sldId id="720" r:id="rId10"/>
    <p:sldId id="721" r:id="rId11"/>
    <p:sldId id="711" r:id="rId12"/>
    <p:sldId id="722" r:id="rId13"/>
    <p:sldId id="723" r:id="rId14"/>
    <p:sldId id="724" r:id="rId15"/>
    <p:sldId id="725" r:id="rId16"/>
    <p:sldId id="72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0" userDrawn="1">
          <p15:clr>
            <a:srgbClr val="A4A3A4"/>
          </p15:clr>
        </p15:guide>
        <p15:guide id="2" pos="7494" userDrawn="1">
          <p15:clr>
            <a:srgbClr val="A4A3A4"/>
          </p15:clr>
        </p15:guide>
        <p15:guide id="3" pos="204" userDrawn="1">
          <p15:clr>
            <a:srgbClr val="A4A3A4"/>
          </p15:clr>
        </p15:guide>
        <p15:guide id="4" orient="horz" pos="3363" userDrawn="1">
          <p15:clr>
            <a:srgbClr val="A4A3A4"/>
          </p15:clr>
        </p15:guide>
        <p15:guide id="5" orient="horz" pos="4284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378" userDrawn="1">
          <p15:clr>
            <a:srgbClr val="A4A3A4"/>
          </p15:clr>
        </p15:guide>
        <p15:guide id="8" orient="horz" pos="42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9890EE9-1DB9-155E-C1B3-EA38DA753DB4}" name="Rebecca Barraclough" initials="RB" userId="S::rbarraclough@totalcme.com::933ad7ce-65de-4644-861e-82025935adf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becca Barraclough" initials="RB" lastIdx="1" clrIdx="0">
    <p:extLst>
      <p:ext uri="{19B8F6BF-5375-455C-9EA6-DF929625EA0E}">
        <p15:presenceInfo xmlns:p15="http://schemas.microsoft.com/office/powerpoint/2012/main" userId="S-1-5-21-3120033620-3577159459-240954019-1244" providerId="AD"/>
      </p:ext>
    </p:extLst>
  </p:cmAuthor>
  <p:cmAuthor id="2" name="Rebecca Barraclough" initials="RB [2]" lastIdx="1" clrIdx="1">
    <p:extLst>
      <p:ext uri="{19B8F6BF-5375-455C-9EA6-DF929625EA0E}">
        <p15:presenceInfo xmlns:p15="http://schemas.microsoft.com/office/powerpoint/2012/main" userId="Rebecca Barracloug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29292"/>
    <a:srgbClr val="EBEBE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2D9C5F-9899-49C4-A338-7BD51B9277EF}" v="154" dt="2022-04-26T17:41:25.107"/>
  </p1510:revLst>
</p1510:revInfo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09" autoAdjust="0"/>
    <p:restoredTop sz="96744" autoAdjust="0"/>
  </p:normalViewPr>
  <p:slideViewPr>
    <p:cSldViewPr snapToGrid="0">
      <p:cViewPr varScale="1">
        <p:scale>
          <a:sx n="104" d="100"/>
          <a:sy n="104" d="100"/>
        </p:scale>
        <p:origin x="126" y="546"/>
      </p:cViewPr>
      <p:guideLst>
        <p:guide orient="horz" pos="420"/>
        <p:guide pos="7494"/>
        <p:guide pos="204"/>
        <p:guide orient="horz" pos="3363"/>
        <p:guide orient="horz" pos="4284"/>
        <p:guide pos="3840"/>
        <p:guide pos="378"/>
        <p:guide orient="horz" pos="424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145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2-04-19T09:14:52.684" idx="1">
    <p:pos x="7117" y="155"/>
    <p:text>PRODUCTION: See if graph needs to be rdone to make it clearer/formatted</p:text>
    <p:extLst>
      <p:ext uri="{C676402C-5697-4E1C-873F-D02D1690AC5C}">
        <p15:threadingInfo xmlns:p15="http://schemas.microsoft.com/office/powerpoint/2012/main" timeZoneBias="24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A3B0DA8-F06A-4558-9C2B-AF826356DC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C9FA96-FC60-498D-9E30-230EC4494B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F45FD-A5D8-4CDF-9C55-67D2AFDF6E23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80155E-A2E2-4E75-A60F-BB6D8E9026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27CD8-6C5B-470A-8055-CA7A24F8C6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15C69-444E-416E-80C6-9FB82023C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29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DF2A2-108B-49D2-BB3D-6C03A61A1BC1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C267D-7FF5-43FA-B919-BB0BD956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107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Cox proportional hazards model adjusted for main study treatment showed that REVEAL Lite 2 scores at baseline (p &lt; 0.0001) and PATENT-1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Week 12 (p &lt; 0.0001) were significantly associated with survival (Table 3). A 1-point difference in REVEAL Lite 2 score at PATENT-1 baseline or Week 12 was associated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21% and 24% reductions in the relative risk of death in PATENT-2, respectively. A Cox proportional hazards model including baseline, change from baseline at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PATENT-1 Week 12, and main study treatment as covariates, showed that change in REVEAL Lite 2 score from baseline to PATENT-1 Week 12 was significantly associated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survival (p = 0.0002)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5C267D-7FF5-43FA-B919-BB0BD956846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879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Kaplan-Meier curves for survival were significantly different between risk strata at baseline (p &lt; 0.0001) and PATENT-1 Week 12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 &lt; 0.0001), although curves for intermediate and high risk scores at baseline showed a similar risk in the observation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period, and for change in risk stratum from baseline at PATENT-1 Week 12 (p = 0.0062). Similarly, CWFS was significantly different across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REVEAL Lite 2 risk strata when risk was assessed at baseline (p &lt; 0.0001) and at PATENT-1 Week 12 (p &lt; 0.0001)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5C267D-7FF5-43FA-B919-BB0BD956846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11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709738"/>
            <a:ext cx="10515600" cy="2852737"/>
          </a:xfrm>
        </p:spPr>
        <p:txBody>
          <a:bodyPr anchor="ctr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589463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CD80B2F-AB86-4AC5-ADB1-223073473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147BEB-DBFC-41AF-8A4B-718D90B9AB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AA4465C-7E8E-47D9-93EC-E2ADB99327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073"/>
          <a:stretch/>
        </p:blipFill>
        <p:spPr>
          <a:xfrm>
            <a:off x="609600" y="93853"/>
            <a:ext cx="1537746" cy="7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14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426E8-50A6-47D6-B45F-134145E07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C1316-9B30-4E35-91A7-4F8799CAE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B594DE-1DED-4824-B3AF-6D8B99419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7258FC2-34FC-49D0-A161-40DD5BA517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740622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0E2D-A488-4CA5-B001-14767B8D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457199"/>
            <a:ext cx="4272539" cy="4015047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FDA90-9E3C-451C-9A65-E0C0C3E6F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06829"/>
            <a:ext cx="6172200" cy="52542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FB64453-E8A2-48FD-8B67-B9DC2A1332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195318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0E2D-A488-4CA5-B001-14767B8D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FDA90-9E3C-451C-9A65-E0C0C3E6F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26C3D8-9015-40F4-B59B-697F12609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FB64453-E8A2-48FD-8B67-B9DC2A1332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4030551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64374"/>
            <a:ext cx="10972800" cy="3746500"/>
          </a:xfrm>
          <a:prstGeom prst="rect">
            <a:avLst/>
          </a:prstGeom>
        </p:spPr>
        <p:txBody>
          <a:bodyPr/>
          <a:lstStyle>
            <a:lvl1pPr marL="342891" indent="-342891">
              <a:buFont typeface="Arial" panose="020B0604020202020204" pitchFamily="34" charset="0"/>
              <a:buChar char="•"/>
              <a:defRPr sz="24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18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40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4615" y="6310056"/>
            <a:ext cx="4618893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venir" panose="02000503020000020003" pitchFamily="2" charset="0"/>
              </a:defRPr>
            </a:lvl1pPr>
          </a:lstStyle>
          <a:p>
            <a:pPr defTabSz="457178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49337" y="347913"/>
            <a:ext cx="1095736" cy="455513"/>
          </a:xfrm>
          <a:prstGeom prst="rect">
            <a:avLst/>
          </a:prstGeom>
        </p:spPr>
        <p:txBody>
          <a:bodyPr/>
          <a:lstStyle>
            <a:lvl1pPr algn="r">
              <a:defRPr sz="2000">
                <a:solidFill>
                  <a:schemeClr val="bg1"/>
                </a:solidFill>
                <a:latin typeface="Avenir" panose="02000503020000020003" pitchFamily="2" charset="0"/>
              </a:defRPr>
            </a:lvl1pPr>
          </a:lstStyle>
          <a:p>
            <a:pPr defTabSz="457178"/>
            <a:fld id="{53C088C4-67FF-804C-B04E-8A504E18F696}" type="slidenum">
              <a:rPr lang="en-US" smtClean="0"/>
              <a:pPr defTabSz="457178"/>
              <a:t>‹#›</a:t>
            </a:fld>
            <a:endParaRPr lang="en-US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F81FC349-7E6F-427F-B89F-00C4564BDC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3" y="347913"/>
            <a:ext cx="9105900" cy="45366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 b="1" i="0">
                <a:solidFill>
                  <a:srgbClr val="FFFFFF"/>
                </a:solidFill>
                <a:latin typeface="+mj-lt"/>
                <a:cs typeface="Avenir" panose="02000503020000020003" pitchFamily="2" charset="0"/>
              </a:defRPr>
            </a:lvl1pPr>
          </a:lstStyle>
          <a:p>
            <a:pPr lvl="0"/>
            <a:r>
              <a:rPr lang="en-US" sz="2000">
                <a:solidFill>
                  <a:schemeClr val="bg1"/>
                </a:solidFill>
              </a:rPr>
              <a:t>Presentation Title:</a:t>
            </a:r>
            <a:br>
              <a:rPr lang="en-US" sz="2000">
                <a:solidFill>
                  <a:schemeClr val="bg1"/>
                </a:solidFill>
              </a:rPr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605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1648562"/>
            <a:ext cx="4011084" cy="616795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48561"/>
            <a:ext cx="6815667" cy="386080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4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2265359"/>
            <a:ext cx="4011084" cy="32059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j-lt"/>
              </a:defRPr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37C6D94C-0B87-4E4D-911F-1358B61B60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3" y="347913"/>
            <a:ext cx="9105900" cy="45366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 b="1" i="0">
                <a:solidFill>
                  <a:srgbClr val="FFFFFF"/>
                </a:solidFill>
                <a:latin typeface="+mj-lt"/>
                <a:cs typeface="Avenir" panose="02000503020000020003" pitchFamily="2" charset="0"/>
              </a:defRPr>
            </a:lvl1pPr>
          </a:lstStyle>
          <a:p>
            <a:pPr lvl="0"/>
            <a:r>
              <a:rPr lang="en-US" sz="2000">
                <a:solidFill>
                  <a:schemeClr val="bg1"/>
                </a:solidFill>
              </a:rPr>
              <a:t>Presentation Title:</a:t>
            </a:r>
            <a:br>
              <a:rPr lang="en-US" sz="2000">
                <a:solidFill>
                  <a:schemeClr val="bg1"/>
                </a:solidFill>
              </a:rPr>
            </a:br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99A094-B04A-4D49-BC3B-2C650BF00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7724" y="6310056"/>
            <a:ext cx="4618892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venir" panose="02000503020000020003" pitchFamily="2" charset="0"/>
              </a:defRPr>
            </a:lvl1pPr>
          </a:lstStyle>
          <a:p>
            <a:pPr defTabSz="457178"/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24FA892-20D0-E04B-9090-C6F833606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9337" y="347913"/>
            <a:ext cx="1095736" cy="455513"/>
          </a:xfrm>
          <a:prstGeom prst="rect">
            <a:avLst/>
          </a:prstGeom>
        </p:spPr>
        <p:txBody>
          <a:bodyPr/>
          <a:lstStyle>
            <a:lvl1pPr algn="r">
              <a:defRPr sz="2000">
                <a:solidFill>
                  <a:schemeClr val="bg1"/>
                </a:solidFill>
                <a:latin typeface="Avenir" panose="02000503020000020003" pitchFamily="2" charset="0"/>
              </a:defRPr>
            </a:lvl1pPr>
          </a:lstStyle>
          <a:p>
            <a:pPr defTabSz="457178"/>
            <a:fld id="{53C088C4-67FF-804C-B04E-8A504E18F696}" type="slidenum">
              <a:rPr lang="en-US" smtClean="0"/>
              <a:pPr defTabSz="457178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705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pisod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709738"/>
            <a:ext cx="10515600" cy="2852737"/>
          </a:xfrm>
        </p:spPr>
        <p:txBody>
          <a:bodyPr anchor="b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589463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CD80B2F-AB86-4AC5-ADB1-223073473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F5F5FB5-B40D-470D-8C41-B7CE27E519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F979B0B-4A4D-4553-BE93-A1959FB58E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073"/>
          <a:stretch/>
        </p:blipFill>
        <p:spPr>
          <a:xfrm>
            <a:off x="609600" y="93853"/>
            <a:ext cx="1537746" cy="7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137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gram Layout">
    <p:bg>
      <p:bgPr>
        <a:gradFill flip="none" rotWithShape="1">
          <a:gsLst>
            <a:gs pos="0">
              <a:schemeClr val="bg1"/>
            </a:gs>
            <a:gs pos="100000">
              <a:srgbClr val="EBEBE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8FA194F-9E80-4991-A301-2D14D459B8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07157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d Diagram Layout">
    <p:bg>
      <p:bgPr>
        <a:gradFill flip="none" rotWithShape="1">
          <a:gsLst>
            <a:gs pos="0">
              <a:schemeClr val="bg1"/>
            </a:gs>
            <a:gs pos="100000">
              <a:srgbClr val="EBEBE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74E47-6B81-4DA6-BC35-65E2DCA47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F70BFC7-62AB-4097-AE5E-3ACB64158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086119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8C6A00-68E4-474E-9AA8-0891DD87D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3A58A5E-CE8B-4381-B491-4E79B68F6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8793117-580E-4BE7-82EC-6BE8CEEDE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23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F8544-5F66-42F5-A339-E46C7881E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8E0E9-1525-4AB4-A8AF-8BF10D89D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496291"/>
            <a:ext cx="5181600" cy="46806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8448F-6F16-4184-A898-7F06CF676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43600" y="1496291"/>
            <a:ext cx="5181600" cy="46806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E44C219-F83B-4E76-BAE0-A183B89406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18461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2D2BB-B893-45AC-B4B9-21CF5F89E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1459896"/>
            <a:ext cx="5157787" cy="6515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7EFEE-C04A-49BE-8AC8-1C93672FA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1" y="2111434"/>
            <a:ext cx="5157787" cy="3956856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B977BB-61BD-47AD-991E-2E6E5CEC06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42013" y="1459896"/>
            <a:ext cx="5183188" cy="6515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B34560-D90F-4AA9-86F0-EA373D167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42013" y="2111434"/>
            <a:ext cx="5183188" cy="3956856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994057A-1166-4C4D-AF69-0BF68EE8599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AD82D1D-D8EA-40A0-9D3E-9683300C0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7177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2062-0692-44AF-80AA-510E920DC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517FC-F71A-47DC-8036-78E7C8941D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4230316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2F6B2D7-D2F9-4F1B-8FB7-00DCD968C2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68505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BE5A1C-F765-4923-B698-01CBA0052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3F89C-32B6-4955-824F-31AA7742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0410A-8F64-41F0-A611-DD8C96B97C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5D83E7-F2B7-417F-9348-222F18A74341}"/>
              </a:ext>
            </a:extLst>
          </p:cNvPr>
          <p:cNvSpPr/>
          <p:nvPr userDrawn="1"/>
        </p:nvSpPr>
        <p:spPr>
          <a:xfrm>
            <a:off x="0" y="-1"/>
            <a:ext cx="12192000" cy="106681"/>
          </a:xfrm>
          <a:prstGeom prst="rect">
            <a:avLst/>
          </a:prstGeom>
          <a:gradFill flip="none" rotWithShape="1">
            <a:gsLst>
              <a:gs pos="0">
                <a:srgbClr val="54284B"/>
              </a:gs>
              <a:gs pos="56733">
                <a:srgbClr val="6F2147"/>
              </a:gs>
              <a:gs pos="100000">
                <a:srgbClr val="4D5282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85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i="0" kern="1200">
          <a:solidFill>
            <a:srgbClr val="4D4E4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4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–"/>
        <a:defRPr sz="1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comments" Target="../comments/comment1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5" Type="http://schemas.microsoft.com/office/2007/relationships/hdphoto" Target="../media/hdphoto4.wdp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microsoft.com/office/2007/relationships/hdphoto" Target="../media/hdphoto6.wdp"/><Relationship Id="rId5" Type="http://schemas.openxmlformats.org/officeDocument/2006/relationships/image" Target="../media/image8.png"/><Relationship Id="rId4" Type="http://schemas.microsoft.com/office/2007/relationships/hdphoto" Target="../media/hdphoto5.wdp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5CF45-4D50-4858-9E3E-CB6759683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150940"/>
            <a:ext cx="10515600" cy="2852737"/>
          </a:xfrm>
        </p:spPr>
        <p:txBody>
          <a:bodyPr>
            <a:noAutofit/>
          </a:bodyPr>
          <a:lstStyle/>
          <a:p>
            <a:r>
              <a:rPr lang="en-US" sz="3600" dirty="0"/>
              <a:t>Change in REVEAL Lite 2 Risk Score Predicts Outcomes in Patients With Pulmonary Arterial Hypertension in the PATENT Study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13A30A-6282-4EEC-9B0F-F629227F3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688115"/>
            <a:ext cx="10515600" cy="2881086"/>
          </a:xfrm>
        </p:spPr>
        <p:txBody>
          <a:bodyPr>
            <a:normAutofit/>
          </a:bodyPr>
          <a:lstStyle/>
          <a:p>
            <a:r>
              <a:rPr lang="en-US" dirty="0"/>
              <a:t>Jean </a:t>
            </a:r>
            <a:r>
              <a:rPr lang="en-US" dirty="0" err="1"/>
              <a:t>Elwing</a:t>
            </a:r>
            <a:r>
              <a:rPr lang="en-US" dirty="0"/>
              <a:t>, MD</a:t>
            </a:r>
            <a:br>
              <a:rPr lang="en-US" dirty="0"/>
            </a:br>
            <a:r>
              <a:rPr lang="en-US" dirty="0"/>
              <a:t>Professor of Medicine</a:t>
            </a:r>
            <a:br>
              <a:rPr lang="en-US" dirty="0"/>
            </a:br>
            <a:r>
              <a:rPr lang="en-US" dirty="0"/>
              <a:t>Director, Pulmonary Hypertension Program                                                                    </a:t>
            </a:r>
            <a:br>
              <a:rPr lang="en-US" dirty="0"/>
            </a:br>
            <a:r>
              <a:rPr lang="en-US" dirty="0"/>
              <a:t>Division of Pulmonary, Critical Care and Sleep Medicine</a:t>
            </a:r>
            <a:br>
              <a:rPr lang="en-US" dirty="0"/>
            </a:br>
            <a:r>
              <a:rPr lang="en-US" dirty="0"/>
              <a:t>University of Cincinnati </a:t>
            </a:r>
            <a:br>
              <a:rPr lang="en-US" dirty="0"/>
            </a:br>
            <a:r>
              <a:rPr lang="en-US" dirty="0" err="1"/>
              <a:t>Cincinnati</a:t>
            </a:r>
            <a:r>
              <a:rPr lang="en-US" dirty="0"/>
              <a:t>, OH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77B038-84B8-4CB7-A710-32D753378FA4}"/>
              </a:ext>
            </a:extLst>
          </p:cNvPr>
          <p:cNvSpPr txBox="1"/>
          <p:nvPr/>
        </p:nvSpPr>
        <p:spPr>
          <a:xfrm>
            <a:off x="624116" y="3545498"/>
            <a:ext cx="1103085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Raymond L. </a:t>
            </a:r>
            <a:r>
              <a:rPr lang="en-US" sz="1400" dirty="0" err="1"/>
              <a:t>Benza</a:t>
            </a:r>
            <a:r>
              <a:rPr lang="en-US" sz="1400" dirty="0"/>
              <a:t>, MD; </a:t>
            </a:r>
            <a:r>
              <a:rPr lang="en-US" sz="1400" dirty="0" err="1"/>
              <a:t>Athenaîs</a:t>
            </a:r>
            <a:r>
              <a:rPr lang="en-US" sz="1400" dirty="0"/>
              <a:t> </a:t>
            </a:r>
            <a:r>
              <a:rPr lang="en-US" sz="1400" dirty="0" err="1"/>
              <a:t>Boucly</a:t>
            </a:r>
            <a:r>
              <a:rPr lang="en-US" sz="1400" dirty="0"/>
              <a:t>, MD; Harrison W. Farber, MD; </a:t>
            </a:r>
            <a:r>
              <a:rPr lang="en-US" sz="1400" dirty="0" err="1"/>
              <a:t>Adaani</a:t>
            </a:r>
            <a:r>
              <a:rPr lang="en-US" sz="1400" dirty="0"/>
              <a:t> E. Frost, MD; Hossein-</a:t>
            </a:r>
            <a:r>
              <a:rPr lang="en-US" sz="1400" dirty="0" err="1"/>
              <a:t>Ardeschir</a:t>
            </a:r>
            <a:r>
              <a:rPr lang="en-US" sz="1400" dirty="0"/>
              <a:t> </a:t>
            </a:r>
            <a:r>
              <a:rPr lang="en-US" sz="1400" dirty="0" err="1"/>
              <a:t>Ghofrani</a:t>
            </a:r>
            <a:r>
              <a:rPr lang="en-US" sz="1400" dirty="0"/>
              <a:t>, MD;</a:t>
            </a:r>
            <a:br>
              <a:rPr lang="en-US" sz="1400" dirty="0"/>
            </a:br>
            <a:r>
              <a:rPr lang="en-US" sz="1400" dirty="0"/>
              <a:t>Marius M. </a:t>
            </a:r>
            <a:r>
              <a:rPr lang="en-US" sz="1400" dirty="0" err="1"/>
              <a:t>Hoeper</a:t>
            </a:r>
            <a:r>
              <a:rPr lang="en-US" sz="1400" dirty="0"/>
              <a:t>, MD; Marc </a:t>
            </a:r>
            <a:r>
              <a:rPr lang="en-US" sz="1400" dirty="0" err="1"/>
              <a:t>Lambelet</a:t>
            </a:r>
            <a:r>
              <a:rPr lang="en-US" sz="1400" dirty="0"/>
              <a:t>, </a:t>
            </a:r>
            <a:r>
              <a:rPr lang="en-US" sz="1400" dirty="0" err="1"/>
              <a:t>Dipl.Math</a:t>
            </a:r>
            <a:r>
              <a:rPr lang="en-US" sz="1400" dirty="0"/>
              <a:t>; Claudia </a:t>
            </a:r>
            <a:r>
              <a:rPr lang="en-US" sz="1400" dirty="0" err="1"/>
              <a:t>Rahner</a:t>
            </a:r>
            <a:r>
              <a:rPr lang="en-US" sz="1400" dirty="0"/>
              <a:t>; Sameer </a:t>
            </a:r>
            <a:r>
              <a:rPr lang="en-US" sz="1400" dirty="0" err="1"/>
              <a:t>Bansilal</a:t>
            </a:r>
            <a:r>
              <a:rPr lang="en-US" sz="1400" dirty="0"/>
              <a:t>, MD; Sylvia </a:t>
            </a:r>
            <a:r>
              <a:rPr lang="en-US" sz="1400" dirty="0" err="1"/>
              <a:t>Nikkho</a:t>
            </a:r>
            <a:r>
              <a:rPr lang="en-US" sz="1400" dirty="0"/>
              <a:t>, MD; Christian Meier, MD;</a:t>
            </a:r>
            <a:br>
              <a:rPr lang="en-US" sz="1400" dirty="0"/>
            </a:br>
            <a:r>
              <a:rPr lang="en-US" sz="1400" dirty="0"/>
              <a:t>and Olivier </a:t>
            </a:r>
            <a:r>
              <a:rPr lang="en-US" sz="1400" dirty="0" err="1"/>
              <a:t>Sitbon</a:t>
            </a:r>
            <a:r>
              <a:rPr lang="en-US" sz="1400" dirty="0"/>
              <a:t>, MD, PhD</a:t>
            </a:r>
          </a:p>
        </p:txBody>
      </p:sp>
    </p:spTree>
    <p:extLst>
      <p:ext uri="{BB962C8B-B14F-4D97-AF65-F5344CB8AC3E}">
        <p14:creationId xmlns:p14="http://schemas.microsoft.com/office/powerpoint/2010/main" val="360914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7EB4F-A058-4B40-8E78-DAD91FF67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87360"/>
            <a:ext cx="10744200" cy="638695"/>
          </a:xfrm>
        </p:spPr>
        <p:txBody>
          <a:bodyPr/>
          <a:lstStyle/>
          <a:p>
            <a:r>
              <a:rPr lang="en-US" dirty="0"/>
              <a:t>REVEAL Lite 2 Risk Strata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A1D34-3A12-2A41-887C-36D5E2554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28474"/>
            <a:ext cx="10744200" cy="1126229"/>
          </a:xfrm>
        </p:spPr>
        <p:txBody>
          <a:bodyPr>
            <a:norm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400" dirty="0"/>
              <a:t>Riociguat 2.5 mg-max three times a day significantly improved the risk stratum at PATENT-1 Week 12 compared with placebo; stratified Wilcoxon test (p = 0.0005)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400" dirty="0"/>
              <a:t>Former placebo patients showed improvements in the REVEAL Lite 2 score similar to those observed with riociguat 2.5 mg-max three times a day at PATENT-1 Week 12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en-US" sz="11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2D1671-47BA-6649-BAEF-9A312D721C78}"/>
              </a:ext>
            </a:extLst>
          </p:cNvPr>
          <p:cNvSpPr txBox="1"/>
          <p:nvPr/>
        </p:nvSpPr>
        <p:spPr>
          <a:xfrm>
            <a:off x="316680" y="2025577"/>
            <a:ext cx="5386439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Proportion of patients in the low, intermediate, and high REVEAL Lite 2 risk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bg1"/>
                </a:solidFill>
              </a:rPr>
              <a:t>strata at baseline, PATENT-1 Week 12, and at PATENT-2 Week 12</a:t>
            </a:r>
          </a:p>
          <a:p>
            <a:pPr algn="ctr"/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ECE0A7-2433-C048-A0E6-8D552CC5D2F3}"/>
              </a:ext>
            </a:extLst>
          </p:cNvPr>
          <p:cNvSpPr txBox="1"/>
          <p:nvPr/>
        </p:nvSpPr>
        <p:spPr>
          <a:xfrm>
            <a:off x="6488881" y="2037573"/>
            <a:ext cx="5386439" cy="646331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Proportion of patients with improved, stable, and worsened REVEAL Lite 2 risk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bg1"/>
                </a:solidFill>
              </a:rPr>
              <a:t>scores from baseline to PATENT-1 Week 12 and at PATENT-2 Week 12 compared with baseline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227C95E-CFC1-4B24-87DB-411B18A62805}"/>
              </a:ext>
            </a:extLst>
          </p:cNvPr>
          <p:cNvGrpSpPr/>
          <p:nvPr/>
        </p:nvGrpSpPr>
        <p:grpSpPr>
          <a:xfrm>
            <a:off x="131234" y="2712457"/>
            <a:ext cx="6118175" cy="3505731"/>
            <a:chOff x="131234" y="2561848"/>
            <a:chExt cx="6118175" cy="3505731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9398D6D-3B7E-1145-84B1-AC96C832F7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18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31234" y="2561848"/>
              <a:ext cx="6118175" cy="3505731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8DA299F-CB5F-4822-BA4F-A346A61558FB}"/>
                </a:ext>
              </a:extLst>
            </p:cNvPr>
            <p:cNvSpPr txBox="1"/>
            <p:nvPr/>
          </p:nvSpPr>
          <p:spPr>
            <a:xfrm>
              <a:off x="800694" y="5344265"/>
              <a:ext cx="464305" cy="43858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ts val="900"/>
                </a:lnSpc>
              </a:pPr>
              <a:r>
                <a:rPr lang="en-US" sz="8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Riociguat</a:t>
              </a:r>
              <a:endParaRPr lang="en-US" sz="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2.5 mg</a:t>
              </a:r>
            </a:p>
            <a:p>
              <a:pPr algn="ctr">
                <a:lnSpc>
                  <a:spcPts val="900"/>
                </a:lnSpc>
              </a:pPr>
              <a:endParaRPr lang="en-US" sz="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A21DB2F-4DFC-47E7-A69F-733CDBB22F63}"/>
                </a:ext>
              </a:extLst>
            </p:cNvPr>
            <p:cNvSpPr txBox="1"/>
            <p:nvPr/>
          </p:nvSpPr>
          <p:spPr>
            <a:xfrm>
              <a:off x="1374761" y="5345053"/>
              <a:ext cx="510893" cy="55399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ts val="900"/>
                </a:lnSpc>
              </a:pPr>
              <a:r>
                <a:rPr lang="en-US" sz="8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Riociguat</a:t>
              </a:r>
              <a:endParaRPr lang="en-US" sz="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2.5 mg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PATENT-1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Week 12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0920FFC-A3C5-47DA-83DB-3F791A25C0CC}"/>
                </a:ext>
              </a:extLst>
            </p:cNvPr>
            <p:cNvSpPr txBox="1"/>
            <p:nvPr/>
          </p:nvSpPr>
          <p:spPr>
            <a:xfrm>
              <a:off x="1925139" y="5343501"/>
              <a:ext cx="510893" cy="55399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ts val="900"/>
                </a:lnSpc>
              </a:pPr>
              <a:r>
                <a:rPr lang="en-US" sz="8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Riociguat</a:t>
              </a:r>
              <a:endParaRPr lang="en-US" sz="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2.5 mg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PATENT-2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Week 12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0BD9E6F-45F4-4A86-9F83-E6854C3E492C}"/>
                </a:ext>
              </a:extLst>
            </p:cNvPr>
            <p:cNvSpPr txBox="1"/>
            <p:nvPr/>
          </p:nvSpPr>
          <p:spPr>
            <a:xfrm>
              <a:off x="2507891" y="5343501"/>
              <a:ext cx="510893" cy="3231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ts val="900"/>
                </a:lnSpc>
              </a:pPr>
              <a:r>
                <a:rPr lang="en-US" sz="800" dirty="0">
                  <a:solidFill>
                    <a:srgbClr val="000000"/>
                  </a:solidFill>
                </a:rPr>
                <a:t>Placebo</a:t>
              </a:r>
            </a:p>
            <a:p>
              <a:pPr algn="ctr">
                <a:lnSpc>
                  <a:spcPts val="900"/>
                </a:lnSpc>
              </a:pPr>
              <a:r>
                <a:rPr lang="en-US" sz="800" dirty="0">
                  <a:solidFill>
                    <a:srgbClr val="000000"/>
                  </a:solidFill>
                </a:rPr>
                <a:t>baseline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0AD7F5F-F0B6-41A1-96F0-D348D65E0BA6}"/>
                </a:ext>
              </a:extLst>
            </p:cNvPr>
            <p:cNvSpPr txBox="1"/>
            <p:nvPr/>
          </p:nvSpPr>
          <p:spPr>
            <a:xfrm>
              <a:off x="2508680" y="5343501"/>
              <a:ext cx="510893" cy="3231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Placebo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baseline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9AB5738-E2E1-4675-8260-FD7549E94AF3}"/>
                </a:ext>
              </a:extLst>
            </p:cNvPr>
            <p:cNvSpPr txBox="1"/>
            <p:nvPr/>
          </p:nvSpPr>
          <p:spPr>
            <a:xfrm>
              <a:off x="3082747" y="5343501"/>
              <a:ext cx="510893" cy="43858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Placebo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PATENT-1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Week 12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99FA10A-9BEA-441B-BEC8-0FAC883BE9BF}"/>
                </a:ext>
              </a:extLst>
            </p:cNvPr>
            <p:cNvSpPr txBox="1"/>
            <p:nvPr/>
          </p:nvSpPr>
          <p:spPr>
            <a:xfrm>
              <a:off x="3656813" y="5343501"/>
              <a:ext cx="510893" cy="55399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Former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Placebo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PATENT-2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Week 12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16CFB00-A68E-4F9B-BFE4-C0F43A1B6F08}"/>
                </a:ext>
              </a:extLst>
            </p:cNvPr>
            <p:cNvSpPr txBox="1"/>
            <p:nvPr/>
          </p:nvSpPr>
          <p:spPr>
            <a:xfrm>
              <a:off x="4245093" y="5343501"/>
              <a:ext cx="510893" cy="43858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Total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population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baseline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56FEE91-9F22-4412-A553-048C00553121}"/>
                </a:ext>
              </a:extLst>
            </p:cNvPr>
            <p:cNvSpPr txBox="1"/>
            <p:nvPr/>
          </p:nvSpPr>
          <p:spPr>
            <a:xfrm>
              <a:off x="4819159" y="5343501"/>
              <a:ext cx="510893" cy="55399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Total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population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PATENT-2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Week 12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804591D-662C-4997-87B6-140CDA072F26}"/>
              </a:ext>
            </a:extLst>
          </p:cNvPr>
          <p:cNvGrpSpPr/>
          <p:nvPr/>
        </p:nvGrpSpPr>
        <p:grpSpPr>
          <a:xfrm>
            <a:off x="6293964" y="2646471"/>
            <a:ext cx="5866585" cy="3596680"/>
            <a:chOff x="6293964" y="2495862"/>
            <a:chExt cx="5866585" cy="359668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A1A9FEAF-0019-244E-856F-AF9A7361D5C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18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293964" y="2495862"/>
              <a:ext cx="5866585" cy="3596680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789B1AD-75C9-477C-99D5-76E5BA698D43}"/>
                </a:ext>
              </a:extLst>
            </p:cNvPr>
            <p:cNvSpPr txBox="1"/>
            <p:nvPr/>
          </p:nvSpPr>
          <p:spPr>
            <a:xfrm>
              <a:off x="7127861" y="5341905"/>
              <a:ext cx="510893" cy="55399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ts val="900"/>
                </a:lnSpc>
              </a:pPr>
              <a:r>
                <a:rPr lang="en-US" sz="8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Riociguat</a:t>
              </a:r>
              <a:endParaRPr lang="en-US" sz="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2.5 mg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PATENT-1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Week 12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B4B06DD-568E-4274-9F67-4E689547415E}"/>
                </a:ext>
              </a:extLst>
            </p:cNvPr>
            <p:cNvSpPr txBox="1"/>
            <p:nvPr/>
          </p:nvSpPr>
          <p:spPr>
            <a:xfrm>
              <a:off x="8074165" y="5341905"/>
              <a:ext cx="510893" cy="55399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ts val="900"/>
                </a:lnSpc>
              </a:pPr>
              <a:r>
                <a:rPr lang="en-US" sz="8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Riociguat</a:t>
              </a:r>
              <a:endParaRPr lang="en-US" sz="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2.5 mg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PATENT-2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Week 12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D876043-2EC2-4600-8E92-5FEA900C13FC}"/>
                </a:ext>
              </a:extLst>
            </p:cNvPr>
            <p:cNvSpPr txBox="1"/>
            <p:nvPr/>
          </p:nvSpPr>
          <p:spPr>
            <a:xfrm>
              <a:off x="9010659" y="5345487"/>
              <a:ext cx="510893" cy="43858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Placebo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PATENT-1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Week 12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27FE965-AD6E-42DE-BC8C-AB2E3B5DBE77}"/>
                </a:ext>
              </a:extLst>
            </p:cNvPr>
            <p:cNvSpPr txBox="1"/>
            <p:nvPr/>
          </p:nvSpPr>
          <p:spPr>
            <a:xfrm>
              <a:off x="9947795" y="5345487"/>
              <a:ext cx="510893" cy="55399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Former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placebo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PATENT-2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Week 12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80F9300-C382-4E4A-A76E-3DB22CE2F0C4}"/>
                </a:ext>
              </a:extLst>
            </p:cNvPr>
            <p:cNvSpPr txBox="1"/>
            <p:nvPr/>
          </p:nvSpPr>
          <p:spPr>
            <a:xfrm>
              <a:off x="10868094" y="5345487"/>
              <a:ext cx="510893" cy="55399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Total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population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PATENT-2</a:t>
              </a:r>
            </a:p>
            <a:p>
              <a:pPr algn="ctr">
                <a:lnSpc>
                  <a:spcPts val="900"/>
                </a:lnSpc>
              </a:pPr>
              <a:r>
                <a:rPr lang="en-US" sz="800" b="1" dirty="0">
                  <a:latin typeface="Calibri" panose="020F0502020204030204" pitchFamily="34" charset="0"/>
                  <a:cs typeface="Calibri" panose="020F0502020204030204" pitchFamily="34" charset="0"/>
                </a:rPr>
                <a:t>Week 12</a:t>
              </a:r>
            </a:p>
          </p:txBody>
        </p:sp>
      </p:grpSp>
      <p:sp>
        <p:nvSpPr>
          <p:cNvPr id="26" name="Footer Placeholder 25">
            <a:extLst>
              <a:ext uri="{FF2B5EF4-FFF2-40B4-BE49-F238E27FC236}">
                <a16:creationId xmlns:a16="http://schemas.microsoft.com/office/drawing/2014/main" id="{9D7DEAA8-BA88-46B3-B5D8-06A6E73B3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000" dirty="0" err="1"/>
              <a:t>Benza</a:t>
            </a:r>
            <a:r>
              <a:rPr lang="en-US" sz="1000" dirty="0"/>
              <a:t> RL, et al. </a:t>
            </a:r>
            <a:r>
              <a:rPr lang="en-US" sz="1000" i="1" dirty="0"/>
              <a:t>J Heart Lung Transplant</a:t>
            </a:r>
            <a:r>
              <a:rPr lang="en-US" sz="1000" dirty="0"/>
              <a:t>. 2022;41(3):411-420.</a:t>
            </a:r>
          </a:p>
        </p:txBody>
      </p:sp>
    </p:spTree>
    <p:extLst>
      <p:ext uri="{BB962C8B-B14F-4D97-AF65-F5344CB8AC3E}">
        <p14:creationId xmlns:p14="http://schemas.microsoft.com/office/powerpoint/2010/main" val="710354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F38F6-2D78-4ACB-A23B-0F8300096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378" y="925690"/>
            <a:ext cx="11252199" cy="1207910"/>
          </a:xfrm>
        </p:spPr>
        <p:txBody>
          <a:bodyPr>
            <a:noAutofit/>
          </a:bodyPr>
          <a:lstStyle/>
          <a:p>
            <a:r>
              <a:rPr lang="en-US" sz="1600" dirty="0"/>
              <a:t>In each risk stratum, a higher proportion of patients receiving </a:t>
            </a:r>
            <a:r>
              <a:rPr lang="en-US" sz="1600" dirty="0" err="1"/>
              <a:t>riociguat</a:t>
            </a:r>
            <a:r>
              <a:rPr lang="en-US" sz="1600" dirty="0"/>
              <a:t> 2.5 mg-max three times a day either stabilized or improved risk stratum from baseline to PATENT-1 Week 12, compared with placebo</a:t>
            </a:r>
          </a:p>
          <a:p>
            <a:r>
              <a:rPr lang="en-US" sz="1600" dirty="0"/>
              <a:t>Former placebo patients experienced improvements in risk strata that were similar to those observed in </a:t>
            </a:r>
            <a:r>
              <a:rPr lang="en-US" sz="1600" dirty="0" err="1"/>
              <a:t>riociguat</a:t>
            </a:r>
            <a:r>
              <a:rPr lang="en-US" sz="1600" dirty="0"/>
              <a:t> 2.5 mg-max three times a day patients at PATENT-1 Week 12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45368-00ED-D149-ADFF-A8D1B0AAD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42538"/>
            <a:ext cx="10744200" cy="726184"/>
          </a:xfrm>
        </p:spPr>
        <p:txBody>
          <a:bodyPr/>
          <a:lstStyle/>
          <a:p>
            <a:r>
              <a:rPr lang="en-US" dirty="0"/>
              <a:t>REVEAL Lite 2 Risk Strata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66809D-3C6A-C047-A99D-7397DB9D5C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8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6842" y="2857242"/>
            <a:ext cx="5574452" cy="342290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1910254-3D61-0742-8CE0-C645322DAD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8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64770" y="2885184"/>
            <a:ext cx="5574452" cy="339496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ED56AFE-654E-C047-86A7-D4973DB588EF}"/>
              </a:ext>
            </a:extLst>
          </p:cNvPr>
          <p:cNvSpPr txBox="1"/>
          <p:nvPr/>
        </p:nvSpPr>
        <p:spPr>
          <a:xfrm>
            <a:off x="590077" y="2369155"/>
            <a:ext cx="4927983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Proportion of patients who improved or worsened REVEAL Lite 2 risk stratum, or remained stable (baseline to PATENT-1 Week 12)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99C247-9CDC-5048-9F9D-1B0CB89F3003}"/>
              </a:ext>
            </a:extLst>
          </p:cNvPr>
          <p:cNvSpPr txBox="1"/>
          <p:nvPr/>
        </p:nvSpPr>
        <p:spPr>
          <a:xfrm>
            <a:off x="6588005" y="2369155"/>
            <a:ext cx="4927982" cy="46166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Proportion of patients who improved or worsened REVEAL Lite 2 risk stratum, or remained stable (baseline to PATENT-2 Week 12)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43D54C1-F0D3-4D95-A3B9-9D7783A18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000" dirty="0" err="1"/>
              <a:t>Benza</a:t>
            </a:r>
            <a:r>
              <a:rPr lang="en-US" sz="1000" dirty="0"/>
              <a:t> RL, et al. </a:t>
            </a:r>
            <a:r>
              <a:rPr lang="en-US" sz="1000" i="1" dirty="0"/>
              <a:t>J Heart Lung Transplant</a:t>
            </a:r>
            <a:r>
              <a:rPr lang="en-US" sz="1000" dirty="0"/>
              <a:t>. 2022;41(3):411-420.</a:t>
            </a:r>
          </a:p>
        </p:txBody>
      </p:sp>
    </p:spTree>
    <p:extLst>
      <p:ext uri="{BB962C8B-B14F-4D97-AF65-F5344CB8AC3E}">
        <p14:creationId xmlns:p14="http://schemas.microsoft.com/office/powerpoint/2010/main" val="425715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D84305-6A7E-4368-8351-E51FE1D04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dirty="0" err="1"/>
              <a:t>Benza</a:t>
            </a:r>
            <a:r>
              <a:rPr lang="en-US" dirty="0"/>
              <a:t> RL, et al. </a:t>
            </a:r>
            <a:r>
              <a:rPr lang="en-US" i="1" dirty="0"/>
              <a:t>J Heart Lung Transplant. </a:t>
            </a:r>
            <a:r>
              <a:rPr lang="en-US" dirty="0"/>
              <a:t>2022;41(3):411-420.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011713-CC52-0F49-B38C-AE61AEB4F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REVEAL Lite 2: Long-Term Outcomes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1E8530B-656A-B043-A7DB-02E0CC58F1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2154383"/>
              </p:ext>
            </p:extLst>
          </p:nvPr>
        </p:nvGraphicFramePr>
        <p:xfrm>
          <a:off x="723900" y="1510236"/>
          <a:ext cx="10744200" cy="4649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8840">
                  <a:extLst>
                    <a:ext uri="{9D8B030D-6E8A-4147-A177-3AD203B41FA5}">
                      <a16:colId xmlns:a16="http://schemas.microsoft.com/office/drawing/2014/main" val="2784674688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745657910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4276077292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3218991463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749135596"/>
                    </a:ext>
                  </a:extLst>
                </a:gridCol>
              </a:tblGrid>
              <a:tr h="512202">
                <a:tc gridSpan="5">
                  <a:txBody>
                    <a:bodyPr/>
                    <a:lstStyle/>
                    <a:p>
                      <a:pPr algn="ctr"/>
                      <a:r>
                        <a:rPr lang="en-US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Cox Proportional Hazards Model for Survival and Clinical Worsening-Free Survival by REVEAL Lite 2 Score at Baseline and PATENT-1 Week 12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048706"/>
                  </a:ext>
                </a:extLst>
              </a:tr>
              <a:tr h="398431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Survival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 Worsening-Free Survival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40842"/>
                  </a:ext>
                </a:extLst>
              </a:tr>
              <a:tr h="3984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Hazard </a:t>
                      </a:r>
                      <a:r>
                        <a:rPr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Ratio</a:t>
                      </a:r>
                      <a:r>
                        <a:rPr lang="en-US" sz="1200" kern="1200" baseline="300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(95% CI)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-value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Hazard </a:t>
                      </a:r>
                      <a:r>
                        <a:rPr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Ratio</a:t>
                      </a:r>
                      <a:r>
                        <a:rPr lang="en-US" sz="1200" kern="1200" baseline="300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(95% CI)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-value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783800"/>
                  </a:ext>
                </a:extLst>
              </a:tr>
              <a:tr h="6877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1-point difference in REVEAL Lite 2 score at PATENT-1 </a:t>
                      </a:r>
                      <a:r>
                        <a:rPr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baseline</a:t>
                      </a:r>
                      <a:r>
                        <a:rPr lang="en-US" sz="1200" kern="1200" baseline="300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20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0.79 (0.71, 0.87)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&lt;0.0001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0.79 (0.73, 0.85)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&lt;0.0001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5399837"/>
                  </a:ext>
                </a:extLst>
              </a:tr>
              <a:tr h="6877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1-point difference in REVEAL Lite 2 score at PATENT-1 Week 12</a:t>
                      </a:r>
                      <a:r>
                        <a:rPr lang="en-US" sz="12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0.76 (0.70, 0.83)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&lt;0.0001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0.76 (0.71, 0.82)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&lt;0.0001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8903046"/>
                  </a:ext>
                </a:extLst>
              </a:tr>
              <a:tr h="884189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1-point decrease in REVEAL Lite 2 score from PATENT-1 baseline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PATENT-1 Week 12</a:t>
                      </a:r>
                      <a:r>
                        <a:rPr lang="en-US" sz="12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0.77 (0.67, 0.89)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0.79 (0.71, 0.87)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&lt;0.0001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4790685"/>
                  </a:ext>
                </a:extLst>
              </a:tr>
              <a:tr h="1080675">
                <a:tc gridSpan="5"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Abbreviation: CI, confidence interval.</a:t>
                      </a:r>
                    </a:p>
                    <a:p>
                      <a:r>
                        <a:rPr lang="en-US" sz="1000" kern="1200" baseline="300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Hazard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ratio describes the risk of dying or experiencing a clinical worsening event at any time in PATENT-2 for a patient with a given risk score compared with a patient whose risk score is increased by 1 point.</a:t>
                      </a:r>
                    </a:p>
                    <a:p>
                      <a:r>
                        <a:rPr lang="en-US" sz="1000" kern="1200" baseline="300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Model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includes risk score at baseline/Week 12 and main study treatment as covariates.</a:t>
                      </a:r>
                    </a:p>
                    <a:p>
                      <a:r>
                        <a:rPr lang="en-US" sz="1000" kern="1200" baseline="300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Model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includes baseline and change from baseline of risk score as well as main study treatment as covariates.</a:t>
                      </a:r>
                    </a:p>
                    <a:p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Day 0 of survival time considered in this analysis was the start of PATENT-2.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711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186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2F5A8-5D23-0A4C-B81A-508824009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1-point difference in REVEAL Lite 2 score at PATENT-1 baseline or Week 12 was associated with 21% and 24% reductions, respectively, in the relative risk of death in PATENT-2</a:t>
            </a:r>
          </a:p>
          <a:p>
            <a:r>
              <a:rPr lang="en-US" dirty="0"/>
              <a:t>A Cox proportional hazards model including baseline, the change from baseline at PATENT-1 Week 12, and the main study treatment as covariates showed that changes in REVEAL Lite 2 scores from baseline to PATENT-1 Week 12 were significantly associated with survival (p = 0.0002)</a:t>
            </a:r>
          </a:p>
          <a:p>
            <a:r>
              <a:rPr lang="en-US" dirty="0"/>
              <a:t>A 1-point change in REVEAL Lite 2 score from baseline to PATENT-1 Week 12 was associated with a 23% reduction in the relative risk of death in PATENT-2 </a:t>
            </a:r>
          </a:p>
          <a:p>
            <a:r>
              <a:rPr lang="en-US" dirty="0"/>
              <a:t>The C-indices for prediction of survival within 1 year after the start of PATENT-2, based on REVEAL Lite 2 at baseline and Week 12, were 0.57 (95% CI, 0.41–0.72) and 0.67 (0.54–0.80), respectively, and were consistent with those of the original RRS applied to the PATENT studies</a:t>
            </a:r>
          </a:p>
          <a:p>
            <a:r>
              <a:rPr lang="en-US" dirty="0"/>
              <a:t>Changes in REVEAL Lite 2 score from baseline to PATENT-1 Week 12 were also significantly associated with CWFS (all p &lt; 0.0001)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2B4C7-067E-4FF6-9DBA-F178D6F9E1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/>
              <a:t>Benza</a:t>
            </a:r>
            <a:r>
              <a:rPr lang="en-US" dirty="0"/>
              <a:t> RL, et al. </a:t>
            </a:r>
            <a:r>
              <a:rPr lang="en-US" i="1" dirty="0"/>
              <a:t>J Heart Lung Transplant. </a:t>
            </a:r>
            <a:r>
              <a:rPr lang="en-US" dirty="0"/>
              <a:t>2022;41(3):411-420.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0C057-6376-984B-90DA-304E9E3A9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Long-term Outcomes</a:t>
            </a:r>
          </a:p>
        </p:txBody>
      </p:sp>
    </p:spTree>
    <p:extLst>
      <p:ext uri="{BB962C8B-B14F-4D97-AF65-F5344CB8AC3E}">
        <p14:creationId xmlns:p14="http://schemas.microsoft.com/office/powerpoint/2010/main" val="3995389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2B683-4A3D-EC40-A4B4-0B34E1BB3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REVEAL Lite 2 Risk Strata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31E3B8-87EA-8648-92C8-8BB4E1E38076}"/>
              </a:ext>
            </a:extLst>
          </p:cNvPr>
          <p:cNvSpPr txBox="1"/>
          <p:nvPr/>
        </p:nvSpPr>
        <p:spPr>
          <a:xfrm>
            <a:off x="2420914" y="1200416"/>
            <a:ext cx="7883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Kaplan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dirty="0"/>
              <a:t>Meier Analyses for Survival by Stratified REVEAL Lite 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/>
              <a:t>Risk Strata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F98B7FD-310D-0C46-8C3D-764B86EEA7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8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0780" y="2007313"/>
            <a:ext cx="5660049" cy="28834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BFB4CF1-4A37-3E42-A101-D39300D8DA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8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96000" y="2007313"/>
            <a:ext cx="5633349" cy="284337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D8DAAEC-0E4C-C744-B298-586881C88DFD}"/>
              </a:ext>
            </a:extLst>
          </p:cNvPr>
          <p:cNvSpPr txBox="1"/>
          <p:nvPr/>
        </p:nvSpPr>
        <p:spPr>
          <a:xfrm>
            <a:off x="1680953" y="1634876"/>
            <a:ext cx="2659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Stratification at Baseline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7AD953-4739-2546-AB1C-2A1453261869}"/>
              </a:ext>
            </a:extLst>
          </p:cNvPr>
          <p:cNvSpPr txBox="1"/>
          <p:nvPr/>
        </p:nvSpPr>
        <p:spPr>
          <a:xfrm>
            <a:off x="7005678" y="1634876"/>
            <a:ext cx="3813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Stratification at PATENT-1 Week 12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07656B-9F44-9844-89F3-1750C942378C}"/>
              </a:ext>
            </a:extLst>
          </p:cNvPr>
          <p:cNvSpPr txBox="1"/>
          <p:nvPr/>
        </p:nvSpPr>
        <p:spPr>
          <a:xfrm>
            <a:off x="552308" y="5188644"/>
            <a:ext cx="1108738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Kaplan</a:t>
            </a:r>
            <a:r>
              <a:rPr lang="en-US" sz="1200" dirty="0">
                <a:cs typeface="Arial" panose="020B0604020202020204" pitchFamily="34" charset="0"/>
              </a:rPr>
              <a:t>–</a:t>
            </a:r>
            <a:r>
              <a:rPr lang="en-US" sz="1200" dirty="0"/>
              <a:t>Meier curves for survival were significantly different between risk strata at baseline (p &lt; 0.0001) and PATENT-1 Week 12 (p &lt; 0.0001), although curves for intermediate- and high-risk scores at baseline showed a similar risk in the observation period and for change in risk stratum from baseline at PATENT-1 Week 12 (p = 0.0062)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CWFS was significantly different across REVEAL Lite 2 risk strata when risk was assessed at baseline (p &lt; 0.0001) and at PATENT-1 Week 12 (p &lt; 0.0001)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5A9DE1B-6832-4333-A724-B8B743F7F2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000" dirty="0" err="1"/>
              <a:t>Benza</a:t>
            </a:r>
            <a:r>
              <a:rPr lang="en-US" sz="1000" dirty="0"/>
              <a:t> RL, et al. </a:t>
            </a:r>
            <a:r>
              <a:rPr lang="en-US" sz="1000" i="1" dirty="0"/>
              <a:t>J Heart Lung Transplant</a:t>
            </a:r>
            <a:r>
              <a:rPr lang="en-US" sz="1000" dirty="0"/>
              <a:t>. 2022;41(3):411-420.</a:t>
            </a:r>
          </a:p>
        </p:txBody>
      </p:sp>
    </p:spTree>
    <p:extLst>
      <p:ext uri="{BB962C8B-B14F-4D97-AF65-F5344CB8AC3E}">
        <p14:creationId xmlns:p14="http://schemas.microsoft.com/office/powerpoint/2010/main" val="2044067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D1D92-EF9F-C243-A67E-34A842A43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ADA55-C7ED-9C4C-8196-98CCDF137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Analysis of REVEAL Lite 2 scores in patients from the PATENT studies revealed that riociguat significantly improved REVEAL Lite 2 scores and risk strata in patients with PAH, with more patients achieving low-risk status</a:t>
            </a:r>
          </a:p>
          <a:p>
            <a:r>
              <a:rPr lang="en-US" dirty="0"/>
              <a:t>REVEAL Lite 2 and original RRS scores at baseline and at Week 12 were significantly associated with survival and CWFS in patients with PAH receiving riociguat</a:t>
            </a:r>
          </a:p>
          <a:p>
            <a:r>
              <a:rPr lang="en-US" dirty="0"/>
              <a:t>Similar in concept to the French non-invasive risk stratification algorithm, REVEAL Lite 2 uses fewer risk variables than RRS and RRS 2.0 and supports the notion that this may be a viable methodology for accurate risk prediction in patients with PAH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3AD55-E13F-431B-82A2-ECA1735071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000" dirty="0" err="1"/>
              <a:t>Benza</a:t>
            </a:r>
            <a:r>
              <a:rPr lang="en-US" sz="1000" dirty="0"/>
              <a:t> RL, et al. </a:t>
            </a:r>
            <a:r>
              <a:rPr lang="en-US" sz="1000" i="1" dirty="0"/>
              <a:t>J Heart Lung Transplant</a:t>
            </a:r>
            <a:r>
              <a:rPr lang="en-US" sz="1000" dirty="0"/>
              <a:t>. 2022;41(3):411-420.</a:t>
            </a:r>
          </a:p>
        </p:txBody>
      </p:sp>
    </p:spTree>
    <p:extLst>
      <p:ext uri="{BB962C8B-B14F-4D97-AF65-F5344CB8AC3E}">
        <p14:creationId xmlns:p14="http://schemas.microsoft.com/office/powerpoint/2010/main" val="1848772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7FD53-3BDD-D949-9553-E5C37DD38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Study 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87C6E-787C-D544-A9CA-83B9040D8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1010472" cy="4722477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C-indices should be interpreted with caution as there were only small numbers of patients in the intermediate- and high-risk categories, and a low number of events overall</a:t>
            </a:r>
          </a:p>
          <a:p>
            <a:r>
              <a:rPr lang="en-US" dirty="0"/>
              <a:t>The use of a condensed, three category model may have reduced the distinction between the intermediate- and high-risk groups</a:t>
            </a:r>
          </a:p>
          <a:p>
            <a:r>
              <a:rPr lang="en-US" dirty="0"/>
              <a:t>Due to the small number of patients and events in PATENT, a direct comparison between REVEAL Lite 2 and the FPHN non-invasive approach in PATENT is not statistically viable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Additional Limitations</a:t>
            </a:r>
          </a:p>
          <a:p>
            <a:r>
              <a:rPr lang="en-US" dirty="0"/>
              <a:t>Post hoc nature of the analyses</a:t>
            </a:r>
          </a:p>
          <a:p>
            <a:r>
              <a:rPr lang="en-US" dirty="0"/>
              <a:t>High proportion of patients in the low-risk stratum at baseline</a:t>
            </a:r>
          </a:p>
          <a:p>
            <a:r>
              <a:rPr lang="en-US" dirty="0"/>
              <a:t>Potential for survivor bias in PATENT-2 and the small number of patients in the intermediate- and high-risk categories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AFA30-AFFF-4BEE-8A9E-2F7258EA20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000" dirty="0" err="1"/>
              <a:t>Benza</a:t>
            </a:r>
            <a:r>
              <a:rPr lang="en-US" sz="1000" dirty="0"/>
              <a:t> RL, et al. </a:t>
            </a:r>
            <a:r>
              <a:rPr lang="en-US" sz="1000" i="1" dirty="0"/>
              <a:t>J Heart Lung Transplant</a:t>
            </a:r>
            <a:r>
              <a:rPr lang="en-US" sz="1000" dirty="0"/>
              <a:t>. 2022;41(3):411-420.</a:t>
            </a:r>
          </a:p>
        </p:txBody>
      </p:sp>
    </p:spTree>
    <p:extLst>
      <p:ext uri="{BB962C8B-B14F-4D97-AF65-F5344CB8AC3E}">
        <p14:creationId xmlns:p14="http://schemas.microsoft.com/office/powerpoint/2010/main" val="309617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7BB4CA-1C9E-E841-BDA4-FE8644326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4557"/>
            <a:ext cx="10744200" cy="446569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1800" dirty="0"/>
              <a:t>Regular risk assessment of patients with PAH using a multidimensional approach is recommended and can aid clinicians in determining individual clinical management plans and optimizing patient outcomes to attain the overall treatment goal of achieving low-risk status</a:t>
            </a:r>
            <a:r>
              <a:rPr lang="en-US" sz="1800" baseline="30000" dirty="0"/>
              <a:t>1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1800" dirty="0"/>
              <a:t>Several effective risk assessment tools, using a range of different variables, have been developed, including risk equations from the French Pulmonary Hypertension Registry (FPHN),</a:t>
            </a:r>
            <a:r>
              <a:rPr lang="en-US" sz="1800" baseline="30000" dirty="0"/>
              <a:t>2</a:t>
            </a:r>
            <a:r>
              <a:rPr lang="en-US" sz="1800" dirty="0"/>
              <a:t> the Comparative Prospective Registry of Newly Initiated Therapies for Pulmonary Hypertension (COMPERA),</a:t>
            </a:r>
            <a:r>
              <a:rPr lang="en-US" sz="1800" baseline="30000" dirty="0"/>
              <a:t>3</a:t>
            </a:r>
            <a:r>
              <a:rPr lang="en-US" sz="1800" dirty="0"/>
              <a:t> the Swedish PAH risk score,</a:t>
            </a:r>
            <a:r>
              <a:rPr lang="en-US" sz="1800" baseline="30000" dirty="0"/>
              <a:t>4</a:t>
            </a:r>
            <a:r>
              <a:rPr lang="en-US" sz="1800" dirty="0"/>
              <a:t> and the Registry to Evaluate Early and Long-Term PAH Disease Management (REVEAL, RRS)</a:t>
            </a:r>
            <a:r>
              <a:rPr lang="en-US" sz="1800" baseline="30000" dirty="0"/>
              <a:t>5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1800" dirty="0"/>
              <a:t>Recently, an updated version of REVEAL (RRS 2.0, REVEAL Lite 2) was developed to further refine risk prediction</a:t>
            </a:r>
            <a:r>
              <a:rPr lang="en-US" sz="1800" baseline="30000" dirty="0"/>
              <a:t>6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1800" dirty="0"/>
              <a:t>REVEAL Lite reduced the number of variables from the 12 used in RRS to 6 non-invasive variables and excluded some non-modifiable variable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sz="1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027126E-2186-4B88-B583-B176DF4907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5734050"/>
            <a:ext cx="10744199" cy="1064431"/>
          </a:xfrm>
        </p:spPr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dirty="0" err="1"/>
              <a:t>Galié</a:t>
            </a:r>
            <a:r>
              <a:rPr lang="en-US" dirty="0"/>
              <a:t> N, et al. </a:t>
            </a:r>
            <a:r>
              <a:rPr lang="en-US" i="1" dirty="0" err="1"/>
              <a:t>Eur</a:t>
            </a:r>
            <a:r>
              <a:rPr lang="en-US" i="1" dirty="0"/>
              <a:t> Respir J. </a:t>
            </a:r>
            <a:r>
              <a:rPr lang="en-US" dirty="0"/>
              <a:t>2015;46(4):903-75.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 err="1"/>
              <a:t>Boucly</a:t>
            </a:r>
            <a:r>
              <a:rPr lang="en-US" dirty="0"/>
              <a:t> A, et al. </a:t>
            </a:r>
            <a:r>
              <a:rPr lang="en-US" i="1" dirty="0" err="1"/>
              <a:t>Eur</a:t>
            </a:r>
            <a:r>
              <a:rPr lang="en-US" i="1" dirty="0"/>
              <a:t> Respir J. </a:t>
            </a:r>
            <a:r>
              <a:rPr lang="en-US" dirty="0"/>
              <a:t>2017;50(2):1700889.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 err="1"/>
              <a:t>Hoeper</a:t>
            </a:r>
            <a:r>
              <a:rPr lang="en-US" dirty="0"/>
              <a:t> MM, et al. </a:t>
            </a:r>
            <a:r>
              <a:rPr lang="en-US" i="1" dirty="0" err="1"/>
              <a:t>Eur</a:t>
            </a:r>
            <a:r>
              <a:rPr lang="en-US" i="1" dirty="0"/>
              <a:t> Respir J. </a:t>
            </a:r>
            <a:r>
              <a:rPr lang="en-US" dirty="0"/>
              <a:t>2017;50(2):1-10.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 err="1"/>
              <a:t>Kylhammar</a:t>
            </a:r>
            <a:r>
              <a:rPr lang="en-US" dirty="0"/>
              <a:t> D, et al. </a:t>
            </a:r>
            <a:r>
              <a:rPr lang="en-US" i="1" dirty="0" err="1"/>
              <a:t>Eur</a:t>
            </a:r>
            <a:r>
              <a:rPr lang="en-US" i="1" dirty="0"/>
              <a:t> Heart J. </a:t>
            </a:r>
            <a:r>
              <a:rPr lang="en-US" dirty="0"/>
              <a:t>2018;39(47):4175-81.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 err="1"/>
              <a:t>Benza</a:t>
            </a:r>
            <a:r>
              <a:rPr lang="en-US" dirty="0"/>
              <a:t> RL, et al. </a:t>
            </a:r>
            <a:r>
              <a:rPr lang="en-US" i="1" dirty="0"/>
              <a:t>Circulation. </a:t>
            </a:r>
            <a:r>
              <a:rPr lang="en-US" dirty="0"/>
              <a:t>2010;122(2):164-72.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 err="1"/>
              <a:t>Benza</a:t>
            </a:r>
            <a:r>
              <a:rPr lang="en-US" dirty="0"/>
              <a:t> RL, et al. </a:t>
            </a:r>
            <a:r>
              <a:rPr lang="en-US" i="1" dirty="0"/>
              <a:t>Chest. </a:t>
            </a:r>
            <a:r>
              <a:rPr lang="en-US" dirty="0"/>
              <a:t>2019;156(2):323-37.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A20F363-5F6D-2E41-896C-397DF89C1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19792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E1948-733B-BC4F-9732-8AEC8B619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Rationale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28CF2-E632-4E42-999D-0C2334AD2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Riociguat is a soluble guanylate cyclase stimulator approved for the treatment of PAH and inoperable or persistent/recurrent chronic thromboembolic pulmonary hypertension</a:t>
            </a:r>
            <a:r>
              <a:rPr lang="en-US" baseline="30000" dirty="0"/>
              <a:t>1–3</a:t>
            </a:r>
          </a:p>
          <a:p>
            <a:r>
              <a:rPr lang="en-US" dirty="0"/>
              <a:t>In the PATENT-1 and PATENT-2 studies of riociguat in patients with PAH, 12 weeks of riociguat decreased RRS</a:t>
            </a:r>
            <a:r>
              <a:rPr lang="en-US" baseline="30000" dirty="0"/>
              <a:t>4</a:t>
            </a:r>
            <a:r>
              <a:rPr lang="en-US" dirty="0"/>
              <a:t> and RRS 2.0</a:t>
            </a:r>
            <a:r>
              <a:rPr lang="en-US" baseline="30000" dirty="0"/>
              <a:t>5</a:t>
            </a:r>
            <a:r>
              <a:rPr lang="en-US" dirty="0"/>
              <a:t> </a:t>
            </a:r>
          </a:p>
          <a:p>
            <a:r>
              <a:rPr lang="en-US" dirty="0"/>
              <a:t>Lower RRS and RRS 2.0 were associated with an improvement in survival and clinical worsening-free survival (CWFS) in the long-term extension, PATENT-2</a:t>
            </a:r>
          </a:p>
          <a:p>
            <a:r>
              <a:rPr lang="en-US" dirty="0"/>
              <a:t>This post hoc analysis of the PATENT studies aimed to investigate the effect of riociguat on REVEAL Lite 2 scores and the association of REVEAL Lite 2 and long-term outcomes in patients with PAH</a:t>
            </a:r>
            <a:r>
              <a:rPr lang="en-US" baseline="30000" dirty="0"/>
              <a:t>6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DB0857-3197-0A43-881D-BA59B6C64230}"/>
              </a:ext>
            </a:extLst>
          </p:cNvPr>
          <p:cNvSpPr txBox="1"/>
          <p:nvPr/>
        </p:nvSpPr>
        <p:spPr>
          <a:xfrm>
            <a:off x="609600" y="6239569"/>
            <a:ext cx="8646919" cy="1015663"/>
          </a:xfrm>
          <a:prstGeom prst="rect">
            <a:avLst/>
          </a:prstGeom>
          <a:noFill/>
        </p:spPr>
        <p:txBody>
          <a:bodyPr wrap="square" numCol="2" rtlCol="0" anchor="b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000" dirty="0">
                <a:solidFill>
                  <a:srgbClr val="929292"/>
                </a:solidFill>
              </a:rPr>
              <a:t>Ghofrani HA, et al. </a:t>
            </a:r>
            <a:r>
              <a:rPr lang="en-US" sz="1000" i="1" dirty="0">
                <a:solidFill>
                  <a:srgbClr val="929292"/>
                </a:solidFill>
              </a:rPr>
              <a:t>N </a:t>
            </a:r>
            <a:r>
              <a:rPr lang="en-US" sz="1000" i="1" dirty="0" err="1">
                <a:solidFill>
                  <a:srgbClr val="929292"/>
                </a:solidFill>
              </a:rPr>
              <a:t>Engl</a:t>
            </a:r>
            <a:r>
              <a:rPr lang="en-US" sz="1000" i="1" dirty="0">
                <a:solidFill>
                  <a:srgbClr val="929292"/>
                </a:solidFill>
              </a:rPr>
              <a:t> J Med</a:t>
            </a:r>
            <a:r>
              <a:rPr lang="en-US" sz="1000" dirty="0">
                <a:solidFill>
                  <a:srgbClr val="929292"/>
                </a:solidFill>
              </a:rPr>
              <a:t>. 2013;369(4):319-29.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>
                <a:solidFill>
                  <a:srgbClr val="929292"/>
                </a:solidFill>
              </a:rPr>
              <a:t>Ghofrani HA, et al. </a:t>
            </a:r>
            <a:r>
              <a:rPr lang="en-US" sz="1000" i="1" dirty="0">
                <a:solidFill>
                  <a:srgbClr val="929292"/>
                </a:solidFill>
              </a:rPr>
              <a:t>N </a:t>
            </a:r>
            <a:r>
              <a:rPr lang="en-US" sz="1000" i="1" dirty="0" err="1">
                <a:solidFill>
                  <a:srgbClr val="929292"/>
                </a:solidFill>
              </a:rPr>
              <a:t>Engl</a:t>
            </a:r>
            <a:r>
              <a:rPr lang="en-US" sz="1000" i="1" dirty="0">
                <a:solidFill>
                  <a:srgbClr val="929292"/>
                </a:solidFill>
              </a:rPr>
              <a:t> J Med.</a:t>
            </a:r>
            <a:r>
              <a:rPr lang="en-US" sz="1000" dirty="0">
                <a:solidFill>
                  <a:srgbClr val="929292"/>
                </a:solidFill>
              </a:rPr>
              <a:t> 2013;369(4):330-40.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>
                <a:solidFill>
                  <a:srgbClr val="929292"/>
                </a:solidFill>
              </a:rPr>
              <a:t>Benza RL, et al. </a:t>
            </a:r>
            <a:r>
              <a:rPr lang="en-US" sz="1000" i="1" dirty="0">
                <a:solidFill>
                  <a:srgbClr val="929292"/>
                </a:solidFill>
              </a:rPr>
              <a:t>Int J Cardiol.</a:t>
            </a:r>
            <a:r>
              <a:rPr lang="en-US" sz="1000" dirty="0">
                <a:solidFill>
                  <a:srgbClr val="929292"/>
                </a:solidFill>
              </a:rPr>
              <a:t> 2021;332:189-92</a:t>
            </a:r>
          </a:p>
          <a:p>
            <a:pPr marL="228600" indent="-228600">
              <a:buFont typeface="+mj-lt"/>
              <a:buAutoNum type="arabicPeriod"/>
            </a:pPr>
            <a:endParaRPr lang="en-US" sz="1000" dirty="0">
              <a:solidFill>
                <a:srgbClr val="929292"/>
              </a:solidFill>
            </a:endParaRPr>
          </a:p>
          <a:p>
            <a:pPr marL="228600" indent="-228600">
              <a:buFont typeface="+mj-lt"/>
              <a:buAutoNum type="arabicPeriod"/>
            </a:pPr>
            <a:endParaRPr lang="en-US" sz="1000" dirty="0">
              <a:solidFill>
                <a:srgbClr val="929292"/>
              </a:solidFill>
            </a:endParaRPr>
          </a:p>
          <a:p>
            <a:pPr marL="228600" indent="-228600">
              <a:buFont typeface="+mj-lt"/>
              <a:buAutoNum type="arabicPeriod"/>
            </a:pPr>
            <a:endParaRPr lang="en-US" sz="1000" dirty="0">
              <a:solidFill>
                <a:srgbClr val="929292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000" dirty="0">
                <a:solidFill>
                  <a:srgbClr val="929292"/>
                </a:solidFill>
              </a:rPr>
              <a:t>Rubin LJ, et al. </a:t>
            </a:r>
            <a:r>
              <a:rPr lang="en-US" sz="1000" i="1" dirty="0">
                <a:solidFill>
                  <a:srgbClr val="929292"/>
                </a:solidFill>
              </a:rPr>
              <a:t>Eur </a:t>
            </a:r>
            <a:r>
              <a:rPr lang="en-US" sz="1000" i="1" dirty="0" err="1">
                <a:solidFill>
                  <a:srgbClr val="929292"/>
                </a:solidFill>
              </a:rPr>
              <a:t>Respir</a:t>
            </a:r>
            <a:r>
              <a:rPr lang="en-US" sz="1000" i="1" dirty="0">
                <a:solidFill>
                  <a:srgbClr val="929292"/>
                </a:solidFill>
              </a:rPr>
              <a:t> J</a:t>
            </a:r>
            <a:r>
              <a:rPr lang="en-US" sz="1000" dirty="0">
                <a:solidFill>
                  <a:srgbClr val="929292"/>
                </a:solidFill>
              </a:rPr>
              <a:t>. 2015;45(5):1303-13.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>
                <a:solidFill>
                  <a:srgbClr val="929292"/>
                </a:solidFill>
              </a:rPr>
              <a:t>Ghofrani HA, et al. </a:t>
            </a:r>
            <a:r>
              <a:rPr lang="en-US" sz="1000" i="1" dirty="0">
                <a:solidFill>
                  <a:srgbClr val="929292"/>
                </a:solidFill>
              </a:rPr>
              <a:t>Lancet </a:t>
            </a:r>
            <a:r>
              <a:rPr lang="en-US" sz="1000" i="1" dirty="0" err="1">
                <a:solidFill>
                  <a:srgbClr val="929292"/>
                </a:solidFill>
              </a:rPr>
              <a:t>Respir</a:t>
            </a:r>
            <a:r>
              <a:rPr lang="en-US" sz="1000" i="1" dirty="0">
                <a:solidFill>
                  <a:srgbClr val="929292"/>
                </a:solidFill>
              </a:rPr>
              <a:t> Med</a:t>
            </a:r>
            <a:r>
              <a:rPr lang="en-US" sz="1000" dirty="0">
                <a:solidFill>
                  <a:srgbClr val="929292"/>
                </a:solidFill>
              </a:rPr>
              <a:t>. 2016;4(5):361-71.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>
                <a:solidFill>
                  <a:srgbClr val="929292"/>
                </a:solidFill>
              </a:rPr>
              <a:t>Benza RL, et al. </a:t>
            </a:r>
            <a:r>
              <a:rPr lang="en-US" sz="1000" i="1" dirty="0">
                <a:solidFill>
                  <a:srgbClr val="929292"/>
                </a:solidFill>
              </a:rPr>
              <a:t>J Heart Lung Transplant</a:t>
            </a:r>
            <a:r>
              <a:rPr lang="en-US" sz="1000" dirty="0">
                <a:solidFill>
                  <a:srgbClr val="929292"/>
                </a:solidFill>
              </a:rPr>
              <a:t>. 2022;41(3):411-420.</a:t>
            </a:r>
          </a:p>
        </p:txBody>
      </p:sp>
    </p:spTree>
    <p:extLst>
      <p:ext uri="{BB962C8B-B14F-4D97-AF65-F5344CB8AC3E}">
        <p14:creationId xmlns:p14="http://schemas.microsoft.com/office/powerpoint/2010/main" val="486251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E2DB4-2F1A-1748-A3B5-109E13897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B7928-3228-F740-801D-96D4A8025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PATENT-1 was a randomized, double-blind, 12-week, placebo-controlled study of riociguat in patients with PAH (up to 2.5 mg three times daily) 2.5 mg-max three times daily (three times a day) or an exploratory dose capped at 1.5 mg three times daily (max three times a day), or placebo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PATENT-2 was an open-label extension in which all patients received riociguat (up to 2.5 mg three times daily)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All patients who completed PATENT-1 and enrolled in PATENT-2 were included in this analysis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2134149-58B0-454A-8C10-19A91EB55D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000" dirty="0" err="1"/>
              <a:t>Benza</a:t>
            </a:r>
            <a:r>
              <a:rPr lang="en-US" sz="1000" dirty="0"/>
              <a:t> RL, et al. </a:t>
            </a:r>
            <a:r>
              <a:rPr lang="en-US" sz="1000" i="1" dirty="0"/>
              <a:t>J Heart Lung Transplant</a:t>
            </a:r>
            <a:r>
              <a:rPr lang="en-US" sz="1000" dirty="0"/>
              <a:t>. 2022;41(3):411−420</a:t>
            </a:r>
          </a:p>
        </p:txBody>
      </p:sp>
    </p:spTree>
    <p:extLst>
      <p:ext uri="{BB962C8B-B14F-4D97-AF65-F5344CB8AC3E}">
        <p14:creationId xmlns:p14="http://schemas.microsoft.com/office/powerpoint/2010/main" val="3407459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E3422-DE61-A44B-8EF0-EEFAB6843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1087100" cy="1185577"/>
          </a:xfrm>
        </p:spPr>
        <p:txBody>
          <a:bodyPr/>
          <a:lstStyle/>
          <a:p>
            <a:r>
              <a:rPr lang="en-US" dirty="0"/>
              <a:t>REVEAL Lite Risk Assessment of Long-Term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665F6-B629-D147-8E16-2027A8104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REVEAL Lite 2 was developed using data from the REVEAL registry of patients, consisting of all WHO Group I PAH subgroups except for pulmonary hypertension (PH) of the newborn</a:t>
            </a:r>
          </a:p>
          <a:p>
            <a:r>
              <a:rPr lang="en-US" dirty="0"/>
              <a:t>The 6 parameters used in REVEAL Lite 2 were: </a:t>
            </a:r>
          </a:p>
          <a:p>
            <a:pPr lvl="1"/>
            <a:r>
              <a:rPr lang="en-US" dirty="0"/>
              <a:t>Renal insufficiency (score +1 if estimated glomerular filtration rate [eGFR] is &lt;60 mL/min/1.73 m2 or renal insufficiency is present in the judgment of the clinician if eGFR is not available)</a:t>
            </a:r>
          </a:p>
          <a:p>
            <a:pPr lvl="1"/>
            <a:r>
              <a:rPr lang="en-US" dirty="0"/>
              <a:t>WHO/New York Heart Association Functional Class (FC) (score −1 if FC I; +1 if FC III; +2 if FC IV)</a:t>
            </a:r>
          </a:p>
          <a:p>
            <a:pPr lvl="1"/>
            <a:r>
              <a:rPr lang="en-US" dirty="0"/>
              <a:t>Systolic blood pressure (score +1 if &lt;110 mm Hg)</a:t>
            </a:r>
          </a:p>
          <a:p>
            <a:pPr lvl="1"/>
            <a:r>
              <a:rPr lang="en-US" dirty="0"/>
              <a:t>Heart rate (score +1 if &gt;96 bpm)</a:t>
            </a:r>
          </a:p>
          <a:p>
            <a:pPr lvl="1"/>
            <a:r>
              <a:rPr lang="en-US" dirty="0"/>
              <a:t>6-minute walking distance (6MWD) (score −2 if ≥440 m; −1 if 320 to &lt;440 m; +1 if &lt;165 m)</a:t>
            </a:r>
          </a:p>
          <a:p>
            <a:pPr lvl="1"/>
            <a:r>
              <a:rPr lang="en-US" dirty="0"/>
              <a:t>N-terminal prohormone of brain natriuretic peptide (score −2 if &lt;300 pg/mL; +2 if ≥1100 pg/mL)</a:t>
            </a:r>
          </a:p>
          <a:p>
            <a:r>
              <a:rPr lang="en-US" dirty="0"/>
              <a:t>For this analysis, REVEAL Lite 2 scores were calculated at baseline (i.e., PATENT-1 baseline), PATENT-1 Week 12, and PATENT-2 Week 12</a:t>
            </a:r>
          </a:p>
          <a:p>
            <a:r>
              <a:rPr lang="en-US" dirty="0"/>
              <a:t>Missing values of score components for the later visits (i.e., PATENT-1 Week 12 and PATENT-2 Week 12) were imputed using the last observation carried forward</a:t>
            </a:r>
          </a:p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0E145AC-A115-4C55-A88D-D72293A29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000" dirty="0" err="1"/>
              <a:t>Benza</a:t>
            </a:r>
            <a:r>
              <a:rPr lang="en-US" sz="1000" dirty="0"/>
              <a:t> RL, et al. </a:t>
            </a:r>
            <a:r>
              <a:rPr lang="en-US" sz="1000" i="1" dirty="0"/>
              <a:t>J Heart Lung Transplant</a:t>
            </a:r>
            <a:r>
              <a:rPr lang="en-US" sz="1000" dirty="0"/>
              <a:t>. 2022;41(3):411-420.</a:t>
            </a:r>
          </a:p>
        </p:txBody>
      </p:sp>
    </p:spTree>
    <p:extLst>
      <p:ext uri="{BB962C8B-B14F-4D97-AF65-F5344CB8AC3E}">
        <p14:creationId xmlns:p14="http://schemas.microsoft.com/office/powerpoint/2010/main" val="4060877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E65F-94A4-9A48-94C6-F7854B994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1201400" cy="1185577"/>
          </a:xfrm>
        </p:spPr>
        <p:txBody>
          <a:bodyPr/>
          <a:lstStyle/>
          <a:p>
            <a:r>
              <a:rPr lang="en-US" dirty="0"/>
              <a:t>REVEAL Lite Risk Assessment of Long-Term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D14F3-370B-8345-A5CF-715216342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Patients were stratified into three risk strata based on their REVEAL Lite 2 scores at baseline and at PATENT-1 Week 12: </a:t>
            </a:r>
          </a:p>
          <a:p>
            <a:pPr lvl="1"/>
            <a:r>
              <a:rPr lang="en-US" dirty="0"/>
              <a:t>Low (score 1–5), intermediate (score 6–7), and high (score ≥8)</a:t>
            </a:r>
            <a:r>
              <a:rPr lang="en-US" baseline="30000" dirty="0"/>
              <a:t>1</a:t>
            </a:r>
          </a:p>
          <a:p>
            <a:r>
              <a:rPr lang="en-US" dirty="0"/>
              <a:t>REVEAL Lite 2 risk strata were based on REVEAL 2.0 risk scores, using a subpopulation of patients in REVEAL who had survived for ≥1 year after enrollment</a:t>
            </a:r>
            <a:r>
              <a:rPr lang="en-US" baseline="30000" dirty="0"/>
              <a:t>2</a:t>
            </a:r>
          </a:p>
          <a:p>
            <a:r>
              <a:rPr lang="en-US" dirty="0"/>
              <a:t>Change in REVEAL Lite 2 scores and risk strata for the riociguat 2.5 mg–max and placebo groups in PATENT-1 were assessed as previously described for the RRS</a:t>
            </a:r>
            <a:r>
              <a:rPr lang="en-US" baseline="30000" dirty="0"/>
              <a:t>3</a:t>
            </a:r>
          </a:p>
          <a:p>
            <a:r>
              <a:rPr lang="en-US" dirty="0"/>
              <a:t>Kaplan–Meier estimates were used to calculate survival and CWFS was measured from the start of PATENT-2 and included pooled data from patients in PATENT-1 receiving </a:t>
            </a:r>
            <a:r>
              <a:rPr lang="en-US" dirty="0" err="1"/>
              <a:t>riociguat</a:t>
            </a:r>
            <a:r>
              <a:rPr lang="en-US" dirty="0"/>
              <a:t> up to 2.5 mg </a:t>
            </a:r>
            <a:r>
              <a:rPr lang="en-US" dirty="0" err="1"/>
              <a:t>tid</a:t>
            </a:r>
            <a:r>
              <a:rPr lang="en-US" dirty="0"/>
              <a:t>, those receiving riociguat 1.5 mg, and those receiving placebo</a:t>
            </a:r>
          </a:p>
          <a:p>
            <a:r>
              <a:rPr lang="en-US" dirty="0"/>
              <a:t>Clinical worsening was defined as the first occurrence of any of the following events: death, heart/lung transplantation, atrial septostomy, hospitalization due to worsening of PH, start of new specific PH treatment, persistent decrease of &gt;15% from baseline in 6MWD, and persistent worsening of WHO FC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21B6EAE-CD75-43E0-94CA-8D7FECD518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000" dirty="0" err="1"/>
              <a:t>Benza</a:t>
            </a:r>
            <a:r>
              <a:rPr lang="en-US" sz="1000" dirty="0"/>
              <a:t> RL, et al. </a:t>
            </a:r>
            <a:r>
              <a:rPr lang="en-US" sz="1000" i="1" dirty="0"/>
              <a:t>J Heart Lung Transplant</a:t>
            </a:r>
            <a:r>
              <a:rPr lang="en-US" sz="1000" dirty="0"/>
              <a:t>. 2022;41(3):411-420.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err="1"/>
              <a:t>Benza</a:t>
            </a:r>
            <a:r>
              <a:rPr lang="en-US" sz="1000" dirty="0"/>
              <a:t> RL, et al. </a:t>
            </a:r>
            <a:r>
              <a:rPr lang="en-US" sz="1000" i="1" dirty="0"/>
              <a:t>Chest. </a:t>
            </a:r>
            <a:r>
              <a:rPr lang="en-US" sz="1000" dirty="0"/>
              <a:t>2019;156(2):323-37.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err="1"/>
              <a:t>Benza</a:t>
            </a:r>
            <a:r>
              <a:rPr lang="en-US" sz="1000" dirty="0"/>
              <a:t> RL, et al. </a:t>
            </a:r>
            <a:r>
              <a:rPr lang="en-US" sz="1000" i="1" dirty="0"/>
              <a:t>J Heart Lung Transplant</a:t>
            </a:r>
            <a:r>
              <a:rPr lang="en-US" sz="1000" dirty="0"/>
              <a:t>. 2018;37(4):513-9.</a:t>
            </a:r>
          </a:p>
        </p:txBody>
      </p:sp>
    </p:spTree>
    <p:extLst>
      <p:ext uri="{BB962C8B-B14F-4D97-AF65-F5344CB8AC3E}">
        <p14:creationId xmlns:p14="http://schemas.microsoft.com/office/powerpoint/2010/main" val="423296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AAB97-5409-CC49-AB04-467FC9B32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of Long-term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B22AC-FAD0-C142-93C0-B0BF75A26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25506"/>
            <a:ext cx="10744200" cy="5046719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Associations between REVEAL Lite 2 scores at baseline and at PATENT-1 Week 12 with survival and with CWFS were assessed using a Cox proportional hazards model, including the REVEAL Lite 2 score at baseline or at PATENT-1 Week 12 and the study treatment as covariates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relationships between change in score from baseline to PATENT-1 Week 12 and survival and CWFS were assessed using a Cox proportional hazards model, including baseline, the change from baseline in REVEAL Lite 2 score, and the study treatment as covariates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Concordance indices (C-indices) were calculated for prediction of survival or CWFS within 1 year after the start of PATENT-2 and were based on the original RRS and on REVEAL Lite 2 at baseline and Week 12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7BFBE7-5B47-4A27-A4E4-FB835F8463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000" dirty="0" err="1"/>
              <a:t>Benza</a:t>
            </a:r>
            <a:r>
              <a:rPr lang="en-US" sz="1000" dirty="0"/>
              <a:t> RL, et al. </a:t>
            </a:r>
            <a:r>
              <a:rPr lang="en-US" sz="1000" i="1" dirty="0"/>
              <a:t>J Heart Lung Transplant</a:t>
            </a:r>
            <a:r>
              <a:rPr lang="en-US" sz="1000" dirty="0"/>
              <a:t>. 2022;41(3):411-420.</a:t>
            </a:r>
          </a:p>
        </p:txBody>
      </p:sp>
    </p:spTree>
    <p:extLst>
      <p:ext uri="{BB962C8B-B14F-4D97-AF65-F5344CB8AC3E}">
        <p14:creationId xmlns:p14="http://schemas.microsoft.com/office/powerpoint/2010/main" val="3261593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DB0AE-97F4-6F49-BC1B-BBE0E5010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PATENT-2 Patient Baseline Characteristics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6F86A-DCF1-5948-8931-34C2E43BF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 total of 443 patients were treated in PATENT-1: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254 patients in the riociguat 2.5 mg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dirty="0"/>
              <a:t>max group, 63 patients in the 1.5 mg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dirty="0"/>
              <a:t>max group, and 126 patients in the placebo group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majority of these patients (396 / 89%) entered PATENT-2 and were included in the analysis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231 patients received </a:t>
            </a:r>
            <a:r>
              <a:rPr lang="en-US" dirty="0" err="1"/>
              <a:t>riociguat</a:t>
            </a:r>
            <a:r>
              <a:rPr lang="en-US" dirty="0"/>
              <a:t> 2.5 mg-max in PATENT-1, 56 patients received 1.5 mg-max, and 109 patients received placebo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Baseline characteristics of patients entering PATENT-2 were similar to those who entered PATENT-1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C28B3-85E1-41CC-8F46-2A48711352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000" dirty="0" err="1"/>
              <a:t>Benza</a:t>
            </a:r>
            <a:r>
              <a:rPr lang="en-US" sz="1000" dirty="0"/>
              <a:t> RL, et al. </a:t>
            </a:r>
            <a:r>
              <a:rPr lang="en-US" sz="1000" i="1" dirty="0"/>
              <a:t>J Heart Lung Transplant</a:t>
            </a:r>
            <a:r>
              <a:rPr lang="en-US" sz="1000" dirty="0"/>
              <a:t>. 2022;41(3):411-420.</a:t>
            </a:r>
          </a:p>
        </p:txBody>
      </p:sp>
    </p:spTree>
    <p:extLst>
      <p:ext uri="{BB962C8B-B14F-4D97-AF65-F5344CB8AC3E}">
        <p14:creationId xmlns:p14="http://schemas.microsoft.com/office/powerpoint/2010/main" val="832878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3AA9-4B23-684C-9835-E160BCAF0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530"/>
            <a:ext cx="10744200" cy="1185577"/>
          </a:xfrm>
        </p:spPr>
        <p:txBody>
          <a:bodyPr>
            <a:normAutofit/>
          </a:bodyPr>
          <a:lstStyle/>
          <a:p>
            <a:r>
              <a:rPr lang="en-US" sz="2800" dirty="0"/>
              <a:t>REVEAL Lite 2 Score from Baseline to PATENT-1 Week 12</a:t>
            </a:r>
            <a:br>
              <a:rPr lang="en-US" sz="2800" dirty="0"/>
            </a:br>
            <a:r>
              <a:rPr lang="en-US" sz="2800" dirty="0"/>
              <a:t>and PATENT-2 Week 12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92453BD-6330-2A41-849B-8A0ED1B396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1849623"/>
              </p:ext>
            </p:extLst>
          </p:nvPr>
        </p:nvGraphicFramePr>
        <p:xfrm>
          <a:off x="723905" y="1114425"/>
          <a:ext cx="10744190" cy="4191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4803">
                  <a:extLst>
                    <a:ext uri="{9D8B030D-6E8A-4147-A177-3AD203B41FA5}">
                      <a16:colId xmlns:a16="http://schemas.microsoft.com/office/drawing/2014/main" val="1204569521"/>
                    </a:ext>
                  </a:extLst>
                </a:gridCol>
                <a:gridCol w="1115013">
                  <a:extLst>
                    <a:ext uri="{9D8B030D-6E8A-4147-A177-3AD203B41FA5}">
                      <a16:colId xmlns:a16="http://schemas.microsoft.com/office/drawing/2014/main" val="2593713437"/>
                    </a:ext>
                  </a:extLst>
                </a:gridCol>
                <a:gridCol w="371670">
                  <a:extLst>
                    <a:ext uri="{9D8B030D-6E8A-4147-A177-3AD203B41FA5}">
                      <a16:colId xmlns:a16="http://schemas.microsoft.com/office/drawing/2014/main" val="982241892"/>
                    </a:ext>
                  </a:extLst>
                </a:gridCol>
                <a:gridCol w="743342">
                  <a:extLst>
                    <a:ext uri="{9D8B030D-6E8A-4147-A177-3AD203B41FA5}">
                      <a16:colId xmlns:a16="http://schemas.microsoft.com/office/drawing/2014/main" val="3223165854"/>
                    </a:ext>
                  </a:extLst>
                </a:gridCol>
                <a:gridCol w="743342">
                  <a:extLst>
                    <a:ext uri="{9D8B030D-6E8A-4147-A177-3AD203B41FA5}">
                      <a16:colId xmlns:a16="http://schemas.microsoft.com/office/drawing/2014/main" val="3406767581"/>
                    </a:ext>
                  </a:extLst>
                </a:gridCol>
                <a:gridCol w="371670">
                  <a:extLst>
                    <a:ext uri="{9D8B030D-6E8A-4147-A177-3AD203B41FA5}">
                      <a16:colId xmlns:a16="http://schemas.microsoft.com/office/drawing/2014/main" val="3126216994"/>
                    </a:ext>
                  </a:extLst>
                </a:gridCol>
                <a:gridCol w="1115013">
                  <a:extLst>
                    <a:ext uri="{9D8B030D-6E8A-4147-A177-3AD203B41FA5}">
                      <a16:colId xmlns:a16="http://schemas.microsoft.com/office/drawing/2014/main" val="790217610"/>
                    </a:ext>
                  </a:extLst>
                </a:gridCol>
                <a:gridCol w="1115013">
                  <a:extLst>
                    <a:ext uri="{9D8B030D-6E8A-4147-A177-3AD203B41FA5}">
                      <a16:colId xmlns:a16="http://schemas.microsoft.com/office/drawing/2014/main" val="514970850"/>
                    </a:ext>
                  </a:extLst>
                </a:gridCol>
                <a:gridCol w="268868">
                  <a:extLst>
                    <a:ext uri="{9D8B030D-6E8A-4147-A177-3AD203B41FA5}">
                      <a16:colId xmlns:a16="http://schemas.microsoft.com/office/drawing/2014/main" val="2631001787"/>
                    </a:ext>
                  </a:extLst>
                </a:gridCol>
                <a:gridCol w="846144">
                  <a:extLst>
                    <a:ext uri="{9D8B030D-6E8A-4147-A177-3AD203B41FA5}">
                      <a16:colId xmlns:a16="http://schemas.microsoft.com/office/drawing/2014/main" val="2530319442"/>
                    </a:ext>
                  </a:extLst>
                </a:gridCol>
                <a:gridCol w="376943">
                  <a:extLst>
                    <a:ext uri="{9D8B030D-6E8A-4147-A177-3AD203B41FA5}">
                      <a16:colId xmlns:a16="http://schemas.microsoft.com/office/drawing/2014/main" val="1279265181"/>
                    </a:ext>
                  </a:extLst>
                </a:gridCol>
                <a:gridCol w="738070">
                  <a:extLst>
                    <a:ext uri="{9D8B030D-6E8A-4147-A177-3AD203B41FA5}">
                      <a16:colId xmlns:a16="http://schemas.microsoft.com/office/drawing/2014/main" val="2400183906"/>
                    </a:ext>
                  </a:extLst>
                </a:gridCol>
                <a:gridCol w="1634299">
                  <a:extLst>
                    <a:ext uri="{9D8B030D-6E8A-4147-A177-3AD203B41FA5}">
                      <a16:colId xmlns:a16="http://schemas.microsoft.com/office/drawing/2014/main" val="686237130"/>
                    </a:ext>
                  </a:extLst>
                </a:gridCol>
              </a:tblGrid>
              <a:tr h="489877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Riociguat</a:t>
                      </a:r>
                      <a:r>
                        <a:rPr lang="en-US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2.5 mg-max three times a day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Placebo                                        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646719"/>
                  </a:ext>
                </a:extLst>
              </a:tr>
              <a:tr h="605142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PATENT-1</a:t>
                      </a:r>
                      <a:r>
                        <a:rPr lang="en-US" sz="1200" baseline="0" dirty="0"/>
                        <a:t> B</a:t>
                      </a:r>
                      <a:r>
                        <a:rPr lang="en-US" sz="1200" dirty="0"/>
                        <a:t>aseline </a:t>
                      </a:r>
                    </a:p>
                    <a:p>
                      <a:pPr algn="ctr"/>
                      <a:r>
                        <a:rPr lang="en-US" sz="1200" dirty="0"/>
                        <a:t>(n = 231)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PATENT-1 Week 12 </a:t>
                      </a:r>
                    </a:p>
                    <a:p>
                      <a:pPr algn="ctr"/>
                      <a:r>
                        <a:rPr lang="en-US" sz="1200" dirty="0"/>
                        <a:t>(n = 231)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Change from PATENT-1 Baseline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PATENT-1 Baseline </a:t>
                      </a:r>
                    </a:p>
                    <a:p>
                      <a:pPr algn="ctr"/>
                      <a:r>
                        <a:rPr lang="en-US" sz="1200" dirty="0"/>
                        <a:t>(n = 109)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PATENT-1 Week 12 </a:t>
                      </a:r>
                    </a:p>
                    <a:p>
                      <a:pPr algn="ctr"/>
                      <a:r>
                        <a:rPr lang="en-US" sz="1200" dirty="0"/>
                        <a:t>(n = 109)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Change from PATENT-1 Baseline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LS Mean Difference (95% CI)</a:t>
                      </a:r>
                      <a:r>
                        <a:rPr lang="en-US" sz="1200" baseline="30000" dirty="0"/>
                        <a:t>a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Riociguat vs. Placebo p-</a:t>
                      </a:r>
                      <a:r>
                        <a:rPr lang="en-US" sz="1200" dirty="0" err="1"/>
                        <a:t>value</a:t>
                      </a:r>
                      <a:r>
                        <a:rPr lang="en-US" sz="1200" baseline="30000" dirty="0" err="1"/>
                        <a:t>a</a:t>
                      </a:r>
                      <a:endParaRPr lang="en-US" sz="1200" baseline="30000" dirty="0"/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628358"/>
                  </a:ext>
                </a:extLst>
              </a:tr>
              <a:tr h="60514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REVEAL Lite 2 Score (mean, SD)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6.0 ± 2.2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5.2 ± 2.3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−0.8 ± 1.7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6.0 ± 2.1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6.1 ± 2.6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0.0 ± 1.6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−0.8 (−1.2, −0.4)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0.0004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3665259"/>
                  </a:ext>
                </a:extLst>
              </a:tr>
              <a:tr h="201714">
                <a:tc gridSpan="13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4245955"/>
                  </a:ext>
                </a:extLst>
              </a:tr>
              <a:tr h="350598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Riociguat</a:t>
                      </a:r>
                      <a:r>
                        <a:rPr lang="en-US" sz="1200" dirty="0"/>
                        <a:t> 2.5 mg-max three times a day (n = 224)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Former placebo (n = 107)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5312298"/>
                  </a:ext>
                </a:extLst>
              </a:tr>
              <a:tr h="605142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PATENT-1 Baseline (n = 231)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PATENT-2 Week 12 (n = 224)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Change from PATENT-1 Baseline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PATENT-1 Baseline (n = 109)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200" dirty="0"/>
                        <a:t>PATENT-2 Week 12 (n = 107)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PATENT-2 Week 12 (n =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dirty="0"/>
                        <a:t>107)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200" dirty="0"/>
                        <a:t>Change from PATENT-1 baseline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Change from </a:t>
                      </a:r>
                    </a:p>
                    <a:p>
                      <a:pPr algn="ctr"/>
                      <a:r>
                        <a:rPr lang="en-US" sz="1200" dirty="0"/>
                        <a:t>PATENT-1 Baseline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17359"/>
                  </a:ext>
                </a:extLst>
              </a:tr>
              <a:tr h="60514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REVEAL Lite 2 Score (mean, SD)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6.0 ± 2.2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4.8 ± 2.4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−1.1 ± 1.8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6.0 ± 2.1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5.2 ± 2.5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−0.8 ± 2.0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154702"/>
                  </a:ext>
                </a:extLst>
              </a:tr>
              <a:tr h="518693">
                <a:tc gridSpan="13"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Abbreviations: ANCOVA, analysis of covariance; CI, confidence interval; LS, least squares; SD, standard deviation; </a:t>
                      </a:r>
                      <a:r>
                        <a:rPr lang="en-US" sz="1000" dirty="0" err="1"/>
                        <a:t>tid</a:t>
                      </a:r>
                      <a:r>
                        <a:rPr lang="en-US" sz="1000" dirty="0"/>
                        <a:t>, three times daily.</a:t>
                      </a:r>
                    </a:p>
                    <a:p>
                      <a:pPr algn="l"/>
                      <a:r>
                        <a:rPr lang="en-US" sz="1000" baseline="30000" dirty="0" err="1"/>
                        <a:t>a</a:t>
                      </a:r>
                      <a:r>
                        <a:rPr lang="en-US" sz="1000" dirty="0" err="1"/>
                        <a:t>LS</a:t>
                      </a:r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en-US" sz="1000" dirty="0"/>
                        <a:t>Mean difference and F-test p-value for the treatment comparison are based on an ANCOVA model with baseline risk score value, treatment group, region, and type of pre-treatment (treatment-</a:t>
                      </a:r>
                      <a:r>
                        <a:rPr lang="en-US" sz="1000" dirty="0" err="1"/>
                        <a:t>naîve</a:t>
                      </a:r>
                      <a:r>
                        <a:rPr lang="en-US" sz="1000" dirty="0"/>
                        <a:t>; endothelin receptor antagonist/prostacyclin analogue) as fixed effects.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60580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77CB7A2-2A76-C842-8ED9-B1A27F22B065}"/>
              </a:ext>
            </a:extLst>
          </p:cNvPr>
          <p:cNvSpPr txBox="1"/>
          <p:nvPr/>
        </p:nvSpPr>
        <p:spPr>
          <a:xfrm>
            <a:off x="393347" y="5390163"/>
            <a:ext cx="11503378" cy="1179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REVEAL Lite 2 score: REVEAL Lite 2 scores significantly improved with riociguat 2.5 mg-max three times a day at PATENT-1 Week 12 compared with placebo with a least-squares mean difference (95% confidence interval [CI]) of −0.8 (−1.2, −0.4; p = 0.0004) based on an ANCOVA model</a:t>
            </a:r>
          </a:p>
          <a:p>
            <a:pPr marL="285750" indent="-28575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At PATENT-2 Week 12, further improvements were observed with </a:t>
            </a:r>
            <a:r>
              <a:rPr lang="en-US" sz="1600" dirty="0" err="1"/>
              <a:t>riociguat</a:t>
            </a:r>
            <a:r>
              <a:rPr lang="en-US" sz="1600" dirty="0"/>
              <a:t> 2.5 mg-max three times a day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868FFC6-9A80-4206-B7D4-4F5BD4C48F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000" dirty="0" err="1"/>
              <a:t>Benza</a:t>
            </a:r>
            <a:r>
              <a:rPr lang="en-US" sz="1000" dirty="0"/>
              <a:t> RL, et al. </a:t>
            </a:r>
            <a:r>
              <a:rPr lang="en-US" sz="1000" i="1" dirty="0"/>
              <a:t>J Heart Lung Transplant</a:t>
            </a:r>
            <a:r>
              <a:rPr lang="en-US" sz="1000" dirty="0"/>
              <a:t>. 2022;41(3):411-420.</a:t>
            </a:r>
          </a:p>
        </p:txBody>
      </p:sp>
    </p:spTree>
    <p:extLst>
      <p:ext uri="{BB962C8B-B14F-4D97-AF65-F5344CB8AC3E}">
        <p14:creationId xmlns:p14="http://schemas.microsoft.com/office/powerpoint/2010/main" val="3522229872"/>
      </p:ext>
    </p:extLst>
  </p:cSld>
  <p:clrMapOvr>
    <a:masterClrMapping/>
  </p:clrMapOvr>
</p:sld>
</file>

<file path=ppt/theme/theme1.xml><?xml version="1.0" encoding="utf-8"?>
<a:theme xmlns:a="http://schemas.openxmlformats.org/drawingml/2006/main" name="Onc-2019">
  <a:themeElements>
    <a:clrScheme name="MedEd PCC">
      <a:dk1>
        <a:srgbClr val="3F3F3F"/>
      </a:dk1>
      <a:lt1>
        <a:srgbClr val="FFFFFF"/>
      </a:lt1>
      <a:dk2>
        <a:srgbClr val="3F3F3F"/>
      </a:dk2>
      <a:lt2>
        <a:srgbClr val="FAFAFA"/>
      </a:lt2>
      <a:accent1>
        <a:srgbClr val="8E1537"/>
      </a:accent1>
      <a:accent2>
        <a:srgbClr val="B21E6C"/>
      </a:accent2>
      <a:accent3>
        <a:srgbClr val="10416A"/>
      </a:accent3>
      <a:accent4>
        <a:srgbClr val="0075C9"/>
      </a:accent4>
      <a:accent5>
        <a:srgbClr val="FCB315"/>
      </a:accent5>
      <a:accent6>
        <a:srgbClr val="7CC109"/>
      </a:accent6>
      <a:hlink>
        <a:srgbClr val="CE0E2D"/>
      </a:hlink>
      <a:folHlink>
        <a:srgbClr val="001B7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nc-2019" id="{D6DD6064-0306-4FD1-AF18-B4FBE2D85156}" vid="{AD8A80D0-AC63-402F-8A18-93598A4433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Onc-2019</Template>
  <TotalTime>520</TotalTime>
  <Words>3163</Words>
  <Application>Microsoft Office PowerPoint</Application>
  <PresentationFormat>Widescreen</PresentationFormat>
  <Paragraphs>241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Avenir</vt:lpstr>
      <vt:lpstr>Calibri</vt:lpstr>
      <vt:lpstr>Onc-2019</vt:lpstr>
      <vt:lpstr>Change in REVEAL Lite 2 Risk Score Predicts Outcomes in Patients With Pulmonary Arterial Hypertension in the PATENT Study</vt:lpstr>
      <vt:lpstr>Background</vt:lpstr>
      <vt:lpstr>Study Rationale</vt:lpstr>
      <vt:lpstr>Methods</vt:lpstr>
      <vt:lpstr>REVEAL Lite Risk Assessment of Long-Term Outcomes</vt:lpstr>
      <vt:lpstr>REVEAL Lite Risk Assessment of Long-Term Outcomes</vt:lpstr>
      <vt:lpstr>Assessment of Long-term Outcomes</vt:lpstr>
      <vt:lpstr>PATENT-2 Patient Baseline Characteristics</vt:lpstr>
      <vt:lpstr>REVEAL Lite 2 Score from Baseline to PATENT-1 Week 12 and PATENT-2 Week 12</vt:lpstr>
      <vt:lpstr>REVEAL Lite 2 Risk Strata</vt:lpstr>
      <vt:lpstr>REVEAL Lite 2 Risk Strata</vt:lpstr>
      <vt:lpstr>REVEAL Lite 2: Long-Term Outcomes</vt:lpstr>
      <vt:lpstr>Long-term Outcomes</vt:lpstr>
      <vt:lpstr>REVEAL Lite 2 Risk Strata</vt:lpstr>
      <vt:lpstr>Discussion</vt:lpstr>
      <vt:lpstr>Potential Study Limitations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Jeffrey Knapp</dc:creator>
  <cp:lastModifiedBy>Jeffrey Knapp</cp:lastModifiedBy>
  <cp:revision>139</cp:revision>
  <dcterms:created xsi:type="dcterms:W3CDTF">2019-05-10T15:43:12Z</dcterms:created>
  <dcterms:modified xsi:type="dcterms:W3CDTF">2022-05-03T16:24:29Z</dcterms:modified>
</cp:coreProperties>
</file>