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712" r:id="rId2"/>
    <p:sldId id="713" r:id="rId3"/>
    <p:sldId id="714" r:id="rId4"/>
    <p:sldId id="715" r:id="rId5"/>
    <p:sldId id="716" r:id="rId6"/>
    <p:sldId id="721" r:id="rId7"/>
    <p:sldId id="722" r:id="rId8"/>
    <p:sldId id="732" r:id="rId9"/>
    <p:sldId id="724" r:id="rId10"/>
    <p:sldId id="725" r:id="rId11"/>
    <p:sldId id="729" r:id="rId12"/>
    <p:sldId id="727" r:id="rId13"/>
    <p:sldId id="730" r:id="rId14"/>
    <p:sldId id="7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userDrawn="1">
          <p15:clr>
            <a:srgbClr val="A4A3A4"/>
          </p15:clr>
        </p15:guide>
        <p15:guide id="2" pos="7494" userDrawn="1">
          <p15:clr>
            <a:srgbClr val="A4A3A4"/>
          </p15:clr>
        </p15:guide>
        <p15:guide id="3" pos="204" userDrawn="1">
          <p15:clr>
            <a:srgbClr val="A4A3A4"/>
          </p15:clr>
        </p15:guide>
        <p15:guide id="4" orient="horz" pos="2901" userDrawn="1">
          <p15:clr>
            <a:srgbClr val="A4A3A4"/>
          </p15:clr>
        </p15:guide>
        <p15:guide id="5" orient="horz" pos="3840" userDrawn="1">
          <p15:clr>
            <a:srgbClr val="A4A3A4"/>
          </p15:clr>
        </p15:guide>
        <p15:guide id="6" pos="3840" userDrawn="1">
          <p15:clr>
            <a:srgbClr val="A4A3A4"/>
          </p15:clr>
        </p15:guide>
        <p15:guide id="7" pos="31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890EE9-1DB9-155E-C1B3-EA38DA753DB4}" name="Rebecca Barraclough" initials="RB" userId="S::rbarraclough@totalcme.com::933ad7ce-65de-4644-861e-82025935ad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Barraclough" initials="RB" lastIdx="1" clrIdx="0">
    <p:extLst>
      <p:ext uri="{19B8F6BF-5375-455C-9EA6-DF929625EA0E}">
        <p15:presenceInfo xmlns:p15="http://schemas.microsoft.com/office/powerpoint/2012/main" userId="S-1-5-21-3120033620-3577159459-240954019-1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7A717-F0BD-48C7-B906-482A6830B953}" v="137" dt="2022-03-22T16:52:42.492"/>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9" autoAdjust="0"/>
    <p:restoredTop sz="96744" autoAdjust="0"/>
  </p:normalViewPr>
  <p:slideViewPr>
    <p:cSldViewPr snapToGrid="0">
      <p:cViewPr varScale="1">
        <p:scale>
          <a:sx n="108" d="100"/>
          <a:sy n="108" d="100"/>
        </p:scale>
        <p:origin x="372" y="102"/>
      </p:cViewPr>
      <p:guideLst>
        <p:guide orient="horz" pos="816"/>
        <p:guide pos="7494"/>
        <p:guide pos="204"/>
        <p:guide orient="horz" pos="2901"/>
        <p:guide orient="horz" pos="3840"/>
        <p:guide pos="3840"/>
        <p:guide pos="315"/>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4/18/2022</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DF2A2-108B-49D2-BB3D-6C03A61A1BC1}"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C267D-7FF5-43FA-B919-BB0BD9568465}" type="slidenum">
              <a:rPr lang="en-US" smtClean="0"/>
              <a:t>‹#›</a:t>
            </a:fld>
            <a:endParaRPr lang="en-US"/>
          </a:p>
        </p:txBody>
      </p:sp>
    </p:spTree>
    <p:extLst>
      <p:ext uri="{BB962C8B-B14F-4D97-AF65-F5344CB8AC3E}">
        <p14:creationId xmlns:p14="http://schemas.microsoft.com/office/powerpoint/2010/main" val="130210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C267D-7FF5-43FA-B919-BB0BD9568465}" type="slidenum">
              <a:rPr lang="en-US" smtClean="0"/>
              <a:t>1</a:t>
            </a:fld>
            <a:endParaRPr lang="en-US" dirty="0"/>
          </a:p>
        </p:txBody>
      </p:sp>
    </p:spTree>
    <p:extLst>
      <p:ext uri="{BB962C8B-B14F-4D97-AF65-F5344CB8AC3E}">
        <p14:creationId xmlns:p14="http://schemas.microsoft.com/office/powerpoint/2010/main" val="701158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267D-7FF5-43FA-B919-BB0BD9568465}" type="slidenum">
              <a:rPr lang="en-US" smtClean="0"/>
              <a:t>11</a:t>
            </a:fld>
            <a:endParaRPr lang="en-US" dirty="0"/>
          </a:p>
        </p:txBody>
      </p:sp>
    </p:spTree>
    <p:extLst>
      <p:ext uri="{BB962C8B-B14F-4D97-AF65-F5344CB8AC3E}">
        <p14:creationId xmlns:p14="http://schemas.microsoft.com/office/powerpoint/2010/main" val="1796250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a:p>
        </p:txBody>
      </p:sp>
      <p:sp>
        <p:nvSpPr>
          <p:cNvPr id="4" name="Slide Number Placeholder 3"/>
          <p:cNvSpPr>
            <a:spLocks noGrp="1"/>
          </p:cNvSpPr>
          <p:nvPr>
            <p:ph type="sldNum" sz="quarter" idx="10"/>
          </p:nvPr>
        </p:nvSpPr>
        <p:spPr/>
        <p:txBody>
          <a:bodyPr/>
          <a:lstStyle/>
          <a:p>
            <a:fld id="{7A5C267D-7FF5-43FA-B919-BB0BD9568465}" type="slidenum">
              <a:rPr lang="en-US" smtClean="0"/>
              <a:t>12</a:t>
            </a:fld>
            <a:endParaRPr lang="en-US" dirty="0"/>
          </a:p>
        </p:txBody>
      </p:sp>
    </p:spTree>
    <p:extLst>
      <p:ext uri="{BB962C8B-B14F-4D97-AF65-F5344CB8AC3E}">
        <p14:creationId xmlns:p14="http://schemas.microsoft.com/office/powerpoint/2010/main" val="2157940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267D-7FF5-43FA-B919-BB0BD9568465}" type="slidenum">
              <a:rPr lang="en-US" smtClean="0"/>
              <a:t>14</a:t>
            </a:fld>
            <a:endParaRPr lang="en-US" dirty="0"/>
          </a:p>
        </p:txBody>
      </p:sp>
    </p:spTree>
    <p:extLst>
      <p:ext uri="{BB962C8B-B14F-4D97-AF65-F5344CB8AC3E}">
        <p14:creationId xmlns:p14="http://schemas.microsoft.com/office/powerpoint/2010/main" val="179581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C267D-7FF5-43FA-B919-BB0BD9568465}" type="slidenum">
              <a:rPr lang="en-US" smtClean="0"/>
              <a:t>2</a:t>
            </a:fld>
            <a:endParaRPr lang="en-US"/>
          </a:p>
        </p:txBody>
      </p:sp>
    </p:spTree>
    <p:extLst>
      <p:ext uri="{BB962C8B-B14F-4D97-AF65-F5344CB8AC3E}">
        <p14:creationId xmlns:p14="http://schemas.microsoft.com/office/powerpoint/2010/main" val="42884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5C267D-7FF5-43FA-B919-BB0BD9568465}" type="slidenum">
              <a:rPr lang="en-US" smtClean="0"/>
              <a:t>3</a:t>
            </a:fld>
            <a:endParaRPr lang="en-US"/>
          </a:p>
        </p:txBody>
      </p:sp>
    </p:spTree>
    <p:extLst>
      <p:ext uri="{BB962C8B-B14F-4D97-AF65-F5344CB8AC3E}">
        <p14:creationId xmlns:p14="http://schemas.microsoft.com/office/powerpoint/2010/main" val="296189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267D-7FF5-43FA-B919-BB0BD9568465}" type="slidenum">
              <a:rPr lang="en-US" smtClean="0"/>
              <a:t>4</a:t>
            </a:fld>
            <a:endParaRPr lang="en-US" dirty="0"/>
          </a:p>
        </p:txBody>
      </p:sp>
    </p:spTree>
    <p:extLst>
      <p:ext uri="{BB962C8B-B14F-4D97-AF65-F5344CB8AC3E}">
        <p14:creationId xmlns:p14="http://schemas.microsoft.com/office/powerpoint/2010/main" val="373508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267D-7FF5-43FA-B919-BB0BD9568465}" type="slidenum">
              <a:rPr lang="en-US" smtClean="0"/>
              <a:t>5</a:t>
            </a:fld>
            <a:endParaRPr lang="en-US" dirty="0"/>
          </a:p>
        </p:txBody>
      </p:sp>
    </p:spTree>
    <p:extLst>
      <p:ext uri="{BB962C8B-B14F-4D97-AF65-F5344CB8AC3E}">
        <p14:creationId xmlns:p14="http://schemas.microsoft.com/office/powerpoint/2010/main" val="17465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267D-7FF5-43FA-B919-BB0BD9568465}" type="slidenum">
              <a:rPr lang="en-US" smtClean="0"/>
              <a:t>6</a:t>
            </a:fld>
            <a:endParaRPr lang="en-US" dirty="0"/>
          </a:p>
        </p:txBody>
      </p:sp>
    </p:spTree>
    <p:extLst>
      <p:ext uri="{BB962C8B-B14F-4D97-AF65-F5344CB8AC3E}">
        <p14:creationId xmlns:p14="http://schemas.microsoft.com/office/powerpoint/2010/main" val="351712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267D-7FF5-43FA-B919-BB0BD9568465}" type="slidenum">
              <a:rPr lang="en-US" smtClean="0"/>
              <a:t>7</a:t>
            </a:fld>
            <a:endParaRPr lang="en-US" dirty="0"/>
          </a:p>
        </p:txBody>
      </p:sp>
    </p:spTree>
    <p:extLst>
      <p:ext uri="{BB962C8B-B14F-4D97-AF65-F5344CB8AC3E}">
        <p14:creationId xmlns:p14="http://schemas.microsoft.com/office/powerpoint/2010/main" val="161197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267D-7FF5-43FA-B919-BB0BD9568465}" type="slidenum">
              <a:rPr lang="en-US" smtClean="0"/>
              <a:t>9</a:t>
            </a:fld>
            <a:endParaRPr lang="en-US" dirty="0"/>
          </a:p>
        </p:txBody>
      </p:sp>
    </p:spTree>
    <p:extLst>
      <p:ext uri="{BB962C8B-B14F-4D97-AF65-F5344CB8AC3E}">
        <p14:creationId xmlns:p14="http://schemas.microsoft.com/office/powerpoint/2010/main" val="125157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5C267D-7FF5-43FA-B919-BB0BD9568465}" type="slidenum">
              <a:rPr lang="en-US" smtClean="0"/>
              <a:t>10</a:t>
            </a:fld>
            <a:endParaRPr lang="en-US" dirty="0"/>
          </a:p>
        </p:txBody>
      </p:sp>
    </p:spTree>
    <p:extLst>
      <p:ext uri="{BB962C8B-B14F-4D97-AF65-F5344CB8AC3E}">
        <p14:creationId xmlns:p14="http://schemas.microsoft.com/office/powerpoint/2010/main" val="88402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4374"/>
            <a:ext cx="10972800" cy="3746500"/>
          </a:xfrm>
          <a:prstGeom prst="rect">
            <a:avLst/>
          </a:prstGeom>
        </p:spPr>
        <p:txBody>
          <a:bodyPr/>
          <a:lstStyle>
            <a:lvl1pPr marL="342891" indent="-342891">
              <a:buFont typeface="Arial" panose="020B0604020202020204" pitchFamily="34" charset="0"/>
              <a:buChar char="•"/>
              <a:defRPr sz="2400">
                <a:latin typeface="+mj-lt"/>
              </a:defRPr>
            </a:lvl1pPr>
            <a:lvl2pPr>
              <a:defRPr sz="2000">
                <a:latin typeface="+mj-lt"/>
              </a:defRPr>
            </a:lvl2pPr>
            <a:lvl3pPr>
              <a:defRPr sz="1800">
                <a:latin typeface="+mj-lt"/>
              </a:defRPr>
            </a:lvl3pPr>
            <a:lvl4pPr>
              <a:defRPr sz="1600">
                <a:latin typeface="+mj-lt"/>
              </a:defRPr>
            </a:lvl4pPr>
            <a:lvl5pPr>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344615" y="6310056"/>
            <a:ext cx="4618893" cy="365125"/>
          </a:xfrm>
          <a:prstGeom prst="rect">
            <a:avLst/>
          </a:prstGeom>
        </p:spPr>
        <p:txBody>
          <a:bodyPr/>
          <a:lstStyle>
            <a:lvl1pPr algn="ctr">
              <a:defRPr>
                <a:solidFill>
                  <a:schemeClr val="bg1"/>
                </a:solidFill>
                <a:latin typeface="Avenir" panose="02000503020000020003" pitchFamily="2" charset="0"/>
              </a:defRPr>
            </a:lvl1pPr>
          </a:lstStyle>
          <a:p>
            <a:pPr defTabSz="457178"/>
            <a:endParaRPr lang="en-US" dirty="0"/>
          </a:p>
        </p:txBody>
      </p:sp>
      <p:sp>
        <p:nvSpPr>
          <p:cNvPr id="6" name="Slide Number Placeholder 5"/>
          <p:cNvSpPr>
            <a:spLocks noGrp="1"/>
          </p:cNvSpPr>
          <p:nvPr>
            <p:ph type="sldNum" sz="quarter" idx="12"/>
          </p:nvPr>
        </p:nvSpPr>
        <p:spPr>
          <a:xfrm>
            <a:off x="10849337" y="347913"/>
            <a:ext cx="1095736" cy="455513"/>
          </a:xfrm>
          <a:prstGeom prst="rect">
            <a:avLst/>
          </a:prstGeom>
        </p:spPr>
        <p:txBody>
          <a:bodyPr/>
          <a:lstStyle>
            <a:lvl1pPr algn="r">
              <a:defRPr sz="2000">
                <a:solidFill>
                  <a:schemeClr val="bg1"/>
                </a:solidFill>
                <a:latin typeface="Avenir" panose="02000503020000020003" pitchFamily="2" charset="0"/>
              </a:defRPr>
            </a:lvl1pPr>
          </a:lstStyle>
          <a:p>
            <a:pPr defTabSz="457178"/>
            <a:fld id="{53C088C4-67FF-804C-B04E-8A504E18F696}" type="slidenum">
              <a:rPr lang="en-US" smtClean="0"/>
              <a:pPr defTabSz="457178"/>
              <a:t>‹#›</a:t>
            </a:fld>
            <a:endParaRPr lang="en-US"/>
          </a:p>
        </p:txBody>
      </p:sp>
      <p:sp>
        <p:nvSpPr>
          <p:cNvPr id="7" name="Text Placeholder 7">
            <a:extLst>
              <a:ext uri="{FF2B5EF4-FFF2-40B4-BE49-F238E27FC236}">
                <a16:creationId xmlns:a16="http://schemas.microsoft.com/office/drawing/2014/main" id="{F81FC349-7E6F-427F-B89F-00C4564BDC87}"/>
              </a:ext>
            </a:extLst>
          </p:cNvPr>
          <p:cNvSpPr>
            <a:spLocks noGrp="1"/>
          </p:cNvSpPr>
          <p:nvPr>
            <p:ph type="body" sz="quarter" idx="13" hasCustomPrompt="1"/>
          </p:nvPr>
        </p:nvSpPr>
        <p:spPr>
          <a:xfrm>
            <a:off x="609603" y="347913"/>
            <a:ext cx="9105900" cy="453665"/>
          </a:xfrm>
          <a:prstGeom prst="rect">
            <a:avLst/>
          </a:prstGeom>
        </p:spPr>
        <p:txBody>
          <a:bodyPr vert="horz"/>
          <a:lstStyle>
            <a:lvl1pPr marL="0" indent="0">
              <a:buNone/>
              <a:defRPr sz="2800" b="1" i="0">
                <a:solidFill>
                  <a:srgbClr val="FFFFFF"/>
                </a:solidFill>
                <a:latin typeface="+mj-lt"/>
                <a:cs typeface="Avenir" panose="02000503020000020003" pitchFamily="2" charset="0"/>
              </a:defRPr>
            </a:lvl1pPr>
          </a:lstStyle>
          <a:p>
            <a:pPr lvl="0"/>
            <a:r>
              <a:rPr lang="en-US" sz="2000">
                <a:solidFill>
                  <a:schemeClr val="bg1"/>
                </a:solidFill>
              </a:rPr>
              <a:t>Presentation Title:</a:t>
            </a:r>
            <a:br>
              <a:rPr lang="en-US" sz="2000">
                <a:solidFill>
                  <a:schemeClr val="bg1"/>
                </a:solidFill>
              </a:rPr>
            </a:br>
            <a:endParaRPr lang="en-US"/>
          </a:p>
        </p:txBody>
      </p:sp>
    </p:spTree>
    <p:extLst>
      <p:ext uri="{BB962C8B-B14F-4D97-AF65-F5344CB8AC3E}">
        <p14:creationId xmlns:p14="http://schemas.microsoft.com/office/powerpoint/2010/main" val="2039605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648562"/>
            <a:ext cx="4011084" cy="616795"/>
          </a:xfrm>
          <a:prstGeom prst="rect">
            <a:avLst/>
          </a:prstGeom>
        </p:spPr>
        <p:txBody>
          <a:bodyPr anchor="b"/>
          <a:lstStyle>
            <a:lvl1pPr algn="l">
              <a:defRPr sz="2400" b="1">
                <a:latin typeface="+mj-lt"/>
              </a:defRPr>
            </a:lvl1pPr>
          </a:lstStyle>
          <a:p>
            <a:r>
              <a:rPr lang="en-US"/>
              <a:t>Click to edit Master title style</a:t>
            </a:r>
          </a:p>
        </p:txBody>
      </p:sp>
      <p:sp>
        <p:nvSpPr>
          <p:cNvPr id="3" name="Content Placeholder 2"/>
          <p:cNvSpPr>
            <a:spLocks noGrp="1"/>
          </p:cNvSpPr>
          <p:nvPr>
            <p:ph idx="1"/>
          </p:nvPr>
        </p:nvSpPr>
        <p:spPr>
          <a:xfrm>
            <a:off x="4766733" y="1648561"/>
            <a:ext cx="6815667" cy="3860800"/>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4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2265359"/>
            <a:ext cx="4011084" cy="3205904"/>
          </a:xfrm>
          <a:prstGeom prst="rect">
            <a:avLst/>
          </a:prstGeom>
        </p:spPr>
        <p:txBody>
          <a:bodyPr/>
          <a:lstStyle>
            <a:lvl1pPr marL="0" indent="0">
              <a:buNone/>
              <a:defRPr sz="1800">
                <a:latin typeface="+mj-lt"/>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10" name="Text Placeholder 7">
            <a:extLst>
              <a:ext uri="{FF2B5EF4-FFF2-40B4-BE49-F238E27FC236}">
                <a16:creationId xmlns:a16="http://schemas.microsoft.com/office/drawing/2014/main" id="{37C6D94C-0B87-4E4D-911F-1358B61B6019}"/>
              </a:ext>
            </a:extLst>
          </p:cNvPr>
          <p:cNvSpPr>
            <a:spLocks noGrp="1"/>
          </p:cNvSpPr>
          <p:nvPr>
            <p:ph type="body" sz="quarter" idx="13" hasCustomPrompt="1"/>
          </p:nvPr>
        </p:nvSpPr>
        <p:spPr>
          <a:xfrm>
            <a:off x="609603" y="347913"/>
            <a:ext cx="9105900" cy="453665"/>
          </a:xfrm>
          <a:prstGeom prst="rect">
            <a:avLst/>
          </a:prstGeom>
        </p:spPr>
        <p:txBody>
          <a:bodyPr vert="horz"/>
          <a:lstStyle>
            <a:lvl1pPr marL="0" indent="0">
              <a:buNone/>
              <a:defRPr sz="2800" b="1" i="0">
                <a:solidFill>
                  <a:srgbClr val="FFFFFF"/>
                </a:solidFill>
                <a:latin typeface="+mj-lt"/>
                <a:cs typeface="Avenir" panose="02000503020000020003" pitchFamily="2" charset="0"/>
              </a:defRPr>
            </a:lvl1pPr>
          </a:lstStyle>
          <a:p>
            <a:pPr lvl="0"/>
            <a:r>
              <a:rPr lang="en-US" sz="2000">
                <a:solidFill>
                  <a:schemeClr val="bg1"/>
                </a:solidFill>
              </a:rPr>
              <a:t>Presentation Title:</a:t>
            </a:r>
            <a:br>
              <a:rPr lang="en-US" sz="2000">
                <a:solidFill>
                  <a:schemeClr val="bg1"/>
                </a:solidFill>
              </a:rPr>
            </a:br>
            <a:endParaRPr lang="en-US"/>
          </a:p>
        </p:txBody>
      </p:sp>
      <p:sp>
        <p:nvSpPr>
          <p:cNvPr id="11" name="Footer Placeholder 4">
            <a:extLst>
              <a:ext uri="{FF2B5EF4-FFF2-40B4-BE49-F238E27FC236}">
                <a16:creationId xmlns:a16="http://schemas.microsoft.com/office/drawing/2014/main" id="{9799A094-B04A-4D49-BC3B-2C650BF0039E}"/>
              </a:ext>
            </a:extLst>
          </p:cNvPr>
          <p:cNvSpPr>
            <a:spLocks noGrp="1"/>
          </p:cNvSpPr>
          <p:nvPr>
            <p:ph type="ftr" sz="quarter" idx="11"/>
          </p:nvPr>
        </p:nvSpPr>
        <p:spPr>
          <a:xfrm>
            <a:off x="2297724" y="6310056"/>
            <a:ext cx="4618892" cy="365125"/>
          </a:xfrm>
          <a:prstGeom prst="rect">
            <a:avLst/>
          </a:prstGeom>
        </p:spPr>
        <p:txBody>
          <a:bodyPr/>
          <a:lstStyle>
            <a:lvl1pPr algn="ctr">
              <a:defRPr>
                <a:solidFill>
                  <a:schemeClr val="bg1"/>
                </a:solidFill>
                <a:latin typeface="Avenir" panose="02000503020000020003" pitchFamily="2" charset="0"/>
              </a:defRPr>
            </a:lvl1pPr>
          </a:lstStyle>
          <a:p>
            <a:pPr defTabSz="457178"/>
            <a:endParaRPr lang="en-US"/>
          </a:p>
        </p:txBody>
      </p:sp>
      <p:sp>
        <p:nvSpPr>
          <p:cNvPr id="12" name="Slide Number Placeholder 5">
            <a:extLst>
              <a:ext uri="{FF2B5EF4-FFF2-40B4-BE49-F238E27FC236}">
                <a16:creationId xmlns:a16="http://schemas.microsoft.com/office/drawing/2014/main" id="{124FA892-20D0-E04B-9090-C6F833606FAE}"/>
              </a:ext>
            </a:extLst>
          </p:cNvPr>
          <p:cNvSpPr>
            <a:spLocks noGrp="1"/>
          </p:cNvSpPr>
          <p:nvPr>
            <p:ph type="sldNum" sz="quarter" idx="12"/>
          </p:nvPr>
        </p:nvSpPr>
        <p:spPr>
          <a:xfrm>
            <a:off x="10849337" y="347913"/>
            <a:ext cx="1095736" cy="455513"/>
          </a:xfrm>
          <a:prstGeom prst="rect">
            <a:avLst/>
          </a:prstGeom>
        </p:spPr>
        <p:txBody>
          <a:bodyPr/>
          <a:lstStyle>
            <a:lvl1pPr algn="r">
              <a:defRPr sz="2000">
                <a:solidFill>
                  <a:schemeClr val="bg1"/>
                </a:solidFill>
                <a:latin typeface="Avenir" panose="02000503020000020003" pitchFamily="2" charset="0"/>
              </a:defRPr>
            </a:lvl1pPr>
          </a:lstStyle>
          <a:p>
            <a:pPr defTabSz="457178"/>
            <a:fld id="{53C088C4-67FF-804C-B04E-8A504E18F696}" type="slidenum">
              <a:rPr lang="en-US" smtClean="0"/>
              <a:pPr defTabSz="457178"/>
              <a:t>‹#›</a:t>
            </a:fld>
            <a:endParaRPr lang="en-US"/>
          </a:p>
        </p:txBody>
      </p:sp>
    </p:spTree>
    <p:extLst>
      <p:ext uri="{BB962C8B-B14F-4D97-AF65-F5344CB8AC3E}">
        <p14:creationId xmlns:p14="http://schemas.microsoft.com/office/powerpoint/2010/main" val="296070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CF45-4D50-4858-9E3E-CB6759683273}"/>
              </a:ext>
            </a:extLst>
          </p:cNvPr>
          <p:cNvSpPr>
            <a:spLocks noGrp="1"/>
          </p:cNvSpPr>
          <p:nvPr>
            <p:ph type="title"/>
          </p:nvPr>
        </p:nvSpPr>
        <p:spPr>
          <a:xfrm>
            <a:off x="609601" y="1162806"/>
            <a:ext cx="10515600" cy="2852737"/>
          </a:xfrm>
        </p:spPr>
        <p:txBody>
          <a:bodyPr>
            <a:normAutofit/>
          </a:bodyPr>
          <a:lstStyle/>
          <a:p>
            <a:r>
              <a:rPr lang="en-US" sz="3600" dirty="0"/>
              <a:t>Mild Pulmonary Hypertension and Premature Mortality Among 154,956 Men and Women Undergoing Routine Echocardiography</a:t>
            </a:r>
          </a:p>
        </p:txBody>
      </p:sp>
      <p:sp>
        <p:nvSpPr>
          <p:cNvPr id="3" name="Text Placeholder 2">
            <a:extLst>
              <a:ext uri="{FF2B5EF4-FFF2-40B4-BE49-F238E27FC236}">
                <a16:creationId xmlns:a16="http://schemas.microsoft.com/office/drawing/2014/main" id="{99898300-6C2E-41A4-B86B-792CD319C9BC}"/>
              </a:ext>
            </a:extLst>
          </p:cNvPr>
          <p:cNvSpPr>
            <a:spLocks noGrp="1"/>
          </p:cNvSpPr>
          <p:nvPr>
            <p:ph type="body" idx="1"/>
          </p:nvPr>
        </p:nvSpPr>
        <p:spPr>
          <a:xfrm>
            <a:off x="609601" y="3863069"/>
            <a:ext cx="10515600" cy="2400997"/>
          </a:xfrm>
        </p:spPr>
        <p:txBody>
          <a:bodyPr>
            <a:normAutofit fontScale="92500" lnSpcReduction="20000"/>
          </a:bodyPr>
          <a:lstStyle/>
          <a:p>
            <a:r>
              <a:rPr lang="en-US" dirty="0" err="1"/>
              <a:t>Rajan</a:t>
            </a:r>
            <a:r>
              <a:rPr lang="en-US" dirty="0"/>
              <a:t> Saggar, MD</a:t>
            </a:r>
          </a:p>
          <a:p>
            <a:r>
              <a:rPr lang="en-US" dirty="0"/>
              <a:t>Professor of Medicine</a:t>
            </a:r>
          </a:p>
          <a:p>
            <a:r>
              <a:rPr lang="en-US" dirty="0"/>
              <a:t>Director, Pulmonary Hypertension Program</a:t>
            </a:r>
          </a:p>
          <a:p>
            <a:r>
              <a:rPr lang="en-US" dirty="0"/>
              <a:t>Co-Director, Pulmonary Vascular Disease Program,</a:t>
            </a:r>
          </a:p>
          <a:p>
            <a:r>
              <a:rPr lang="en-US" dirty="0"/>
              <a:t>Lung and Heart–Lung Transplant Program and Pulmonary Hypertension Program</a:t>
            </a:r>
          </a:p>
          <a:p>
            <a:r>
              <a:rPr lang="en-US" dirty="0"/>
              <a:t>David Geffen School of Medicine at UCLA</a:t>
            </a:r>
          </a:p>
          <a:p>
            <a:r>
              <a:rPr lang="en-US" dirty="0"/>
              <a:t>Los Angeles, CA</a:t>
            </a:r>
          </a:p>
        </p:txBody>
      </p:sp>
      <p:sp>
        <p:nvSpPr>
          <p:cNvPr id="7" name="Footer Placeholder 6">
            <a:extLst>
              <a:ext uri="{FF2B5EF4-FFF2-40B4-BE49-F238E27FC236}">
                <a16:creationId xmlns:a16="http://schemas.microsoft.com/office/drawing/2014/main" id="{DF609FD4-951C-4FAD-A05D-E3D5205460B9}"/>
              </a:ext>
            </a:extLst>
          </p:cNvPr>
          <p:cNvSpPr>
            <a:spLocks noGrp="1"/>
          </p:cNvSpPr>
          <p:nvPr>
            <p:ph type="ftr" sz="quarter" idx="3"/>
          </p:nvPr>
        </p:nvSpPr>
        <p:spPr/>
        <p:txBody>
          <a:bodyPr/>
          <a:lstStyle/>
          <a:p>
            <a:r>
              <a:rPr lang="en-US" dirty="0"/>
              <a:t>Stewart S, et al. </a:t>
            </a:r>
            <a:r>
              <a:rPr lang="en-US" i="1" dirty="0" err="1"/>
              <a:t>Eur</a:t>
            </a:r>
            <a:r>
              <a:rPr lang="en-US" i="1" dirty="0"/>
              <a:t> Respir J, </a:t>
            </a:r>
            <a:r>
              <a:rPr lang="en-US" dirty="0"/>
              <a:t>2021;59(1):2100832. </a:t>
            </a:r>
          </a:p>
        </p:txBody>
      </p:sp>
    </p:spTree>
    <p:extLst>
      <p:ext uri="{BB962C8B-B14F-4D97-AF65-F5344CB8AC3E}">
        <p14:creationId xmlns:p14="http://schemas.microsoft.com/office/powerpoint/2010/main" val="1526771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lstStyle/>
          <a:p>
            <a:r>
              <a:rPr lang="en-US" dirty="0"/>
              <a:t>Results</a:t>
            </a:r>
          </a:p>
        </p:txBody>
      </p:sp>
      <p:sp>
        <p:nvSpPr>
          <p:cNvPr id="4" name="Footer Placeholder 3"/>
          <p:cNvSpPr>
            <a:spLocks noGrp="1"/>
          </p:cNvSpPr>
          <p:nvPr>
            <p:ph type="ftr" sz="quarter" idx="3"/>
          </p:nvPr>
        </p:nvSpPr>
        <p:spPr/>
        <p:txBody>
          <a:bodyPr/>
          <a:lstStyle/>
          <a:p>
            <a:r>
              <a:rPr lang="en-US" sz="1000" dirty="0"/>
              <a:t>Stewart S, et al. </a:t>
            </a:r>
            <a:r>
              <a:rPr lang="en-US" sz="1000" i="1" dirty="0"/>
              <a:t>Eur Respir J</a:t>
            </a:r>
            <a:r>
              <a:rPr lang="en-US" sz="1000" dirty="0"/>
              <a:t>, 2021;59(1):2100832.</a:t>
            </a:r>
          </a:p>
        </p:txBody>
      </p:sp>
      <p:pic>
        <p:nvPicPr>
          <p:cNvPr id="5"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19000"/>
                    </a14:imgEffect>
                  </a14:imgLayer>
                </a14:imgProps>
              </a:ext>
              <a:ext uri="{28A0092B-C50C-407E-A947-70E740481C1C}">
                <a14:useLocalDpi xmlns:a14="http://schemas.microsoft.com/office/drawing/2010/main" val="0"/>
              </a:ext>
            </a:extLst>
          </a:blip>
          <a:srcRect/>
          <a:stretch>
            <a:fillRect/>
          </a:stretch>
        </p:blipFill>
        <p:spPr bwMode="auto">
          <a:xfrm>
            <a:off x="6583187" y="622657"/>
            <a:ext cx="4770612" cy="5733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1"/>
          <p:cNvSpPr txBox="1">
            <a:spLocks noChangeArrowheads="1"/>
          </p:cNvSpPr>
          <p:nvPr/>
        </p:nvSpPr>
        <p:spPr bwMode="auto">
          <a:xfrm>
            <a:off x="412210" y="1540966"/>
            <a:ext cx="5539412" cy="707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b="1" dirty="0">
                <a:latin typeface="Arial" panose="020B0604020202020204" pitchFamily="34" charset="0"/>
              </a:rPr>
              <a:t>Pattern of Cause-Specific Mortality With Increasing eRVSP for </a:t>
            </a:r>
          </a:p>
          <a:p>
            <a:pPr algn="ctr"/>
            <a:r>
              <a:rPr lang="en-GB" altLang="en-US" b="1" dirty="0">
                <a:latin typeface="Arial" panose="020B0604020202020204" pitchFamily="34" charset="0"/>
              </a:rPr>
              <a:t>a) Men and b) Women </a:t>
            </a:r>
          </a:p>
        </p:txBody>
      </p:sp>
      <p:sp>
        <p:nvSpPr>
          <p:cNvPr id="8" name="Content Placeholder 3"/>
          <p:cNvSpPr txBox="1">
            <a:spLocks/>
          </p:cNvSpPr>
          <p:nvPr/>
        </p:nvSpPr>
        <p:spPr>
          <a:xfrm>
            <a:off x="609600" y="3099542"/>
            <a:ext cx="5073445" cy="272374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proportion of malignancy-related deaths declined with rising eRVSP as the proportion of cardiovascular- and respiratory-related deaths increased </a:t>
            </a:r>
          </a:p>
        </p:txBody>
      </p:sp>
    </p:spTree>
    <p:extLst>
      <p:ext uri="{BB962C8B-B14F-4D97-AF65-F5344CB8AC3E}">
        <p14:creationId xmlns:p14="http://schemas.microsoft.com/office/powerpoint/2010/main" val="384233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z="1000" dirty="0"/>
              <a:t>Stewart S, et al. </a:t>
            </a:r>
            <a:r>
              <a:rPr lang="en-US" sz="1000" i="1" dirty="0"/>
              <a:t>Eur Respir J</a:t>
            </a:r>
            <a:r>
              <a:rPr lang="en-US" sz="1000" dirty="0"/>
              <a:t>, 2021;59(1):2100832.</a:t>
            </a:r>
          </a:p>
        </p:txBody>
      </p:sp>
      <p:sp>
        <p:nvSpPr>
          <p:cNvPr id="3" name="Title 2"/>
          <p:cNvSpPr>
            <a:spLocks noGrp="1"/>
          </p:cNvSpPr>
          <p:nvPr>
            <p:ph type="title"/>
          </p:nvPr>
        </p:nvSpPr>
        <p:spPr/>
        <p:txBody>
          <a:bodyPr/>
          <a:lstStyle/>
          <a:p>
            <a:r>
              <a:rPr lang="en-US" dirty="0"/>
              <a:t>Results: Premature Mortality</a:t>
            </a:r>
          </a:p>
        </p:txBody>
      </p:sp>
      <p:sp>
        <p:nvSpPr>
          <p:cNvPr id="4" name="Content Placeholder 3"/>
          <p:cNvSpPr>
            <a:spLocks noGrp="1"/>
          </p:cNvSpPr>
          <p:nvPr>
            <p:ph idx="1"/>
          </p:nvPr>
        </p:nvSpPr>
        <p:spPr>
          <a:xfrm>
            <a:off x="195714" y="1477906"/>
            <a:ext cx="3758140" cy="4722477"/>
          </a:xfrm>
        </p:spPr>
        <p:txBody>
          <a:bodyPr>
            <a:normAutofit fontScale="92500" lnSpcReduction="10000"/>
          </a:bodyPr>
          <a:lstStyle/>
          <a:p>
            <a:r>
              <a:rPr lang="en-US" dirty="0"/>
              <a:t>54% of men and 55% of women died prematurely</a:t>
            </a:r>
          </a:p>
          <a:p>
            <a:r>
              <a:rPr lang="en-US" dirty="0"/>
              <a:t>Each 5 mmHg increase in eRVSP was associated with increasingly more premature mortality</a:t>
            </a:r>
          </a:p>
          <a:p>
            <a:r>
              <a:rPr lang="en-US" dirty="0"/>
              <a:t>For every 1000 cases at risk, the rate of premature mortality increased by three (0.5%), 32 (6.2%) and 53 (9.8%) cases for those with eRVSP of 30.0–39.9, 40.0–49.9 and ≥50.0 mmHg, respectively</a:t>
            </a: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5000"/>
                    </a14:imgEffect>
                  </a14:imgLayer>
                </a14:imgProps>
              </a:ext>
              <a:ext uri="{28A0092B-C50C-407E-A947-70E740481C1C}">
                <a14:useLocalDpi xmlns:a14="http://schemas.microsoft.com/office/drawing/2010/main" val="0"/>
              </a:ext>
            </a:extLst>
          </a:blip>
          <a:srcRect/>
          <a:stretch>
            <a:fillRect/>
          </a:stretch>
        </p:blipFill>
        <p:spPr bwMode="auto">
          <a:xfrm>
            <a:off x="4098233" y="1530150"/>
            <a:ext cx="7636986" cy="482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10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normAutofit/>
          </a:bodyPr>
          <a:lstStyle/>
          <a:p>
            <a:r>
              <a:rPr lang="en-US" dirty="0"/>
              <a:t>Results: </a:t>
            </a:r>
            <a:r>
              <a:rPr lang="en-GB" altLang="en-US" dirty="0">
                <a:latin typeface="Arial" panose="020B0604020202020204" pitchFamily="34" charset="0"/>
              </a:rPr>
              <a:t>Sex-Specific Pattern of Premature Mortality and Life-Years Lost (LYL) With Increasing eRVSP</a:t>
            </a:r>
            <a:endParaRPr lang="en-US" dirty="0"/>
          </a:p>
        </p:txBody>
      </p:sp>
      <p:sp>
        <p:nvSpPr>
          <p:cNvPr id="4" name="Footer Placeholder 3"/>
          <p:cNvSpPr>
            <a:spLocks noGrp="1"/>
          </p:cNvSpPr>
          <p:nvPr>
            <p:ph type="ftr" sz="quarter" idx="3"/>
          </p:nvPr>
        </p:nvSpPr>
        <p:spPr/>
        <p:txBody>
          <a:bodyPr/>
          <a:lstStyle/>
          <a:p>
            <a:r>
              <a:rPr lang="en-US" sz="1000" dirty="0"/>
              <a:t>Stewart S, et al. </a:t>
            </a:r>
            <a:r>
              <a:rPr lang="en-US" sz="1000" i="1" dirty="0"/>
              <a:t>Eur Respir J</a:t>
            </a:r>
            <a:r>
              <a:rPr lang="en-US" sz="1000" dirty="0"/>
              <a:t>, 2021;59(1):2100832.</a:t>
            </a:r>
          </a:p>
        </p:txBody>
      </p:sp>
      <p:pic>
        <p:nvPicPr>
          <p:cNvPr id="5" name="Picture 2"/>
          <p:cNvPicPr>
            <a:picLocks noGrp="1" noChangeAspect="1" noChangeArrowheads="1"/>
          </p:cNvPicPr>
          <p:nvPr>
            <p:ph idx="4294967295"/>
          </p:nvPr>
        </p:nvPicPr>
        <p:blipFill>
          <a:blip r:embed="rId3">
            <a:extLst>
              <a:ext uri="{BEBA8EAE-BF5A-486C-A8C5-ECC9F3942E4B}">
                <a14:imgProps xmlns:a14="http://schemas.microsoft.com/office/drawing/2010/main">
                  <a14:imgLayer r:embed="rId4">
                    <a14:imgEffect>
                      <a14:sharpenSoften amount="18000"/>
                    </a14:imgEffect>
                  </a14:imgLayer>
                </a14:imgProps>
              </a:ext>
              <a:ext uri="{28A0092B-C50C-407E-A947-70E740481C1C}">
                <a14:useLocalDpi xmlns:a14="http://schemas.microsoft.com/office/drawing/2010/main" val="0"/>
              </a:ext>
            </a:extLst>
          </a:blip>
          <a:srcRect/>
          <a:stretch>
            <a:fillRect/>
          </a:stretch>
        </p:blipFill>
        <p:spPr bwMode="auto">
          <a:xfrm>
            <a:off x="568325" y="1754188"/>
            <a:ext cx="11055350" cy="4232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34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06BF38F6-2D78-4ACB-A23B-0F8300096FA6}"/>
              </a:ext>
            </a:extLst>
          </p:cNvPr>
          <p:cNvSpPr>
            <a:spLocks noGrp="1"/>
          </p:cNvSpPr>
          <p:nvPr>
            <p:ph idx="1"/>
          </p:nvPr>
        </p:nvSpPr>
        <p:spPr/>
        <p:txBody>
          <a:bodyPr/>
          <a:lstStyle/>
          <a:p>
            <a:r>
              <a:rPr lang="en-US" dirty="0"/>
              <a:t>In 154,956 patients referred for echocardiography, milder forms of pulmonary hypertension defined by eRVSP and the absence of left heart disease were associated with an increased risk of mortality in both women and men and may contribute to premature mortality and life-years lost</a:t>
            </a:r>
          </a:p>
          <a:p>
            <a:endParaRPr lang="en-US" dirty="0"/>
          </a:p>
          <a:p>
            <a:r>
              <a:rPr lang="en-US" dirty="0"/>
              <a:t>&gt;50% of premature deaths had eRVSPs ≥30 mmHg</a:t>
            </a:r>
          </a:p>
          <a:p>
            <a:endParaRPr lang="en-US" dirty="0"/>
          </a:p>
          <a:p>
            <a:r>
              <a:rPr lang="en-US" dirty="0"/>
              <a:t>Authors suggest that the current cutoff of eRVSP at &gt; 40 mmHg may not capture all those patients at risk and that eRVSP ≥ 30 mmHg may merit investigation</a:t>
            </a:r>
          </a:p>
          <a:p>
            <a:endParaRPr lang="en-US" dirty="0"/>
          </a:p>
        </p:txBody>
      </p:sp>
      <p:sp>
        <p:nvSpPr>
          <p:cNvPr id="4" name="Footer Placeholder 3"/>
          <p:cNvSpPr>
            <a:spLocks noGrp="1"/>
          </p:cNvSpPr>
          <p:nvPr>
            <p:ph type="ftr" sz="quarter" idx="3"/>
          </p:nvPr>
        </p:nvSpPr>
        <p:spPr/>
        <p:txBody>
          <a:bodyPr/>
          <a:lstStyle/>
          <a:p>
            <a:r>
              <a:rPr lang="en-US" sz="1000" dirty="0"/>
              <a:t>Stewart S, et al. </a:t>
            </a:r>
            <a:r>
              <a:rPr lang="en-US" sz="1000" i="1" dirty="0"/>
              <a:t>Eur Respir J</a:t>
            </a:r>
            <a:r>
              <a:rPr lang="en-US" sz="1000" dirty="0"/>
              <a:t>, 2021;59(1):2100832.</a:t>
            </a:r>
          </a:p>
        </p:txBody>
      </p:sp>
    </p:spTree>
    <p:extLst>
      <p:ext uri="{BB962C8B-B14F-4D97-AF65-F5344CB8AC3E}">
        <p14:creationId xmlns:p14="http://schemas.microsoft.com/office/powerpoint/2010/main" val="300812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lstStyle/>
          <a:p>
            <a:r>
              <a:rPr lang="en-US" dirty="0"/>
              <a:t>Limitations and Conclusions</a:t>
            </a:r>
          </a:p>
        </p:txBody>
      </p:sp>
      <p:sp>
        <p:nvSpPr>
          <p:cNvPr id="3" name="Content Placeholder 2">
            <a:extLst>
              <a:ext uri="{FF2B5EF4-FFF2-40B4-BE49-F238E27FC236}">
                <a16:creationId xmlns:a16="http://schemas.microsoft.com/office/drawing/2014/main" id="{06BF38F6-2D78-4ACB-A23B-0F8300096FA6}"/>
              </a:ext>
            </a:extLst>
          </p:cNvPr>
          <p:cNvSpPr>
            <a:spLocks noGrp="1"/>
          </p:cNvSpPr>
          <p:nvPr>
            <p:ph idx="1"/>
          </p:nvPr>
        </p:nvSpPr>
        <p:spPr/>
        <p:txBody>
          <a:bodyPr>
            <a:normAutofit/>
          </a:bodyPr>
          <a:lstStyle/>
          <a:p>
            <a:r>
              <a:rPr lang="en-US" dirty="0"/>
              <a:t>Limited generalizability – patients were being investigated for pre-existing cardiopulmonary conditions. All patients were within Australia</a:t>
            </a:r>
          </a:p>
          <a:p>
            <a:r>
              <a:rPr lang="en-US" dirty="0"/>
              <a:t>Unable to review echocardiographic images or other functional parameters</a:t>
            </a:r>
          </a:p>
          <a:p>
            <a:r>
              <a:rPr lang="en-US" dirty="0"/>
              <a:t>Retrospective cohort study reliant on accurate input of data for echo parameters and ICD-10 cause of death</a:t>
            </a:r>
          </a:p>
          <a:p>
            <a:r>
              <a:rPr lang="en-US" dirty="0"/>
              <a:t>Lack of comorbidity data, medication therapy data, hospitalizations, and confirmatory data or parameters to estimate pulmonary vascular resistance</a:t>
            </a:r>
          </a:p>
          <a:p>
            <a:endParaRPr lang="en-US" dirty="0"/>
          </a:p>
          <a:p>
            <a:r>
              <a:rPr lang="en-US" dirty="0"/>
              <a:t>This large echocardiographic database study demonstrates increased mortality associated with mildly elevated eRVSP</a:t>
            </a:r>
          </a:p>
        </p:txBody>
      </p:sp>
      <p:sp>
        <p:nvSpPr>
          <p:cNvPr id="4" name="Footer Placeholder 3"/>
          <p:cNvSpPr>
            <a:spLocks noGrp="1"/>
          </p:cNvSpPr>
          <p:nvPr>
            <p:ph type="ftr" sz="quarter" idx="3"/>
          </p:nvPr>
        </p:nvSpPr>
        <p:spPr/>
        <p:txBody>
          <a:bodyPr/>
          <a:lstStyle/>
          <a:p>
            <a:r>
              <a:rPr lang="en-US" sz="1000" dirty="0"/>
              <a:t>Stewart S, et al. </a:t>
            </a:r>
            <a:r>
              <a:rPr lang="en-US" sz="1000" i="1" dirty="0"/>
              <a:t>Eur Respir J</a:t>
            </a:r>
            <a:r>
              <a:rPr lang="en-US" sz="1000" dirty="0"/>
              <a:t>, 2021;59(1):2100832.</a:t>
            </a:r>
          </a:p>
        </p:txBody>
      </p:sp>
    </p:spTree>
    <p:extLst>
      <p:ext uri="{BB962C8B-B14F-4D97-AF65-F5344CB8AC3E}">
        <p14:creationId xmlns:p14="http://schemas.microsoft.com/office/powerpoint/2010/main" val="143451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Stewart S, et al. </a:t>
            </a:r>
            <a:r>
              <a:rPr lang="en-US" i="1" dirty="0"/>
              <a:t>Eur Respir J, </a:t>
            </a:r>
            <a:r>
              <a:rPr lang="en-US" dirty="0"/>
              <a:t>2021;59(1):2100832.</a:t>
            </a:r>
          </a:p>
        </p:txBody>
      </p:sp>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lstStyle/>
          <a:p>
            <a:r>
              <a:rPr lang="en-US" dirty="0"/>
              <a:t>Rationale</a:t>
            </a:r>
          </a:p>
        </p:txBody>
      </p:sp>
      <p:sp>
        <p:nvSpPr>
          <p:cNvPr id="3" name="Content Placeholder 2">
            <a:extLst>
              <a:ext uri="{FF2B5EF4-FFF2-40B4-BE49-F238E27FC236}">
                <a16:creationId xmlns:a16="http://schemas.microsoft.com/office/drawing/2014/main" id="{06BF38F6-2D78-4ACB-A23B-0F8300096FA6}"/>
              </a:ext>
            </a:extLst>
          </p:cNvPr>
          <p:cNvSpPr>
            <a:spLocks noGrp="1"/>
          </p:cNvSpPr>
          <p:nvPr>
            <p:ph idx="1"/>
          </p:nvPr>
        </p:nvSpPr>
        <p:spPr/>
        <p:txBody>
          <a:bodyPr/>
          <a:lstStyle/>
          <a:p>
            <a:pPr>
              <a:spcBef>
                <a:spcPts val="1200"/>
              </a:spcBef>
              <a:spcAft>
                <a:spcPts val="1200"/>
              </a:spcAft>
            </a:pPr>
            <a:r>
              <a:rPr lang="en-US" dirty="0"/>
              <a:t>Pulmonary hypertension is a chronic condition of increased blood pressure within the arteries of the lungs</a:t>
            </a:r>
          </a:p>
          <a:p>
            <a:pPr>
              <a:spcBef>
                <a:spcPts val="1200"/>
              </a:spcBef>
              <a:spcAft>
                <a:spcPts val="1200"/>
              </a:spcAft>
            </a:pPr>
            <a:r>
              <a:rPr lang="en-US" dirty="0"/>
              <a:t>Definitive diagnosis is made by the measurement of mean pulmonary artery pressure (mPAP) &gt; 20mmHg via right heart catheterization</a:t>
            </a:r>
          </a:p>
          <a:p>
            <a:pPr>
              <a:spcBef>
                <a:spcPts val="1200"/>
              </a:spcBef>
              <a:spcAft>
                <a:spcPts val="1200"/>
              </a:spcAft>
            </a:pPr>
            <a:r>
              <a:rPr lang="en-US" dirty="0"/>
              <a:t>Estimated right ventricular systolic pressure (eRVSP) can be obtained non-invasively by echocardiography based on tricuspid regurgitant velocity (TRV)</a:t>
            </a:r>
          </a:p>
          <a:p>
            <a:pPr>
              <a:spcBef>
                <a:spcPts val="1200"/>
              </a:spcBef>
              <a:spcAft>
                <a:spcPts val="1200"/>
              </a:spcAft>
            </a:pPr>
            <a:r>
              <a:rPr lang="en-US" dirty="0"/>
              <a:t>eRVSP represents a pragmatic way to identify potential cases of pulmonary hypertension prior to further investigation</a:t>
            </a:r>
          </a:p>
        </p:txBody>
      </p:sp>
    </p:spTree>
    <p:extLst>
      <p:ext uri="{BB962C8B-B14F-4D97-AF65-F5344CB8AC3E}">
        <p14:creationId xmlns:p14="http://schemas.microsoft.com/office/powerpoint/2010/main" val="2478446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Stewart S, et al. </a:t>
            </a:r>
            <a:r>
              <a:rPr lang="en-US" i="1" dirty="0"/>
              <a:t>Eur Respir J, </a:t>
            </a:r>
            <a:r>
              <a:rPr lang="en-US" dirty="0"/>
              <a:t>2021;59(1):2100832.</a:t>
            </a:r>
          </a:p>
        </p:txBody>
      </p:sp>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06BF38F6-2D78-4ACB-A23B-0F8300096FA6}"/>
              </a:ext>
            </a:extLst>
          </p:cNvPr>
          <p:cNvSpPr>
            <a:spLocks noGrp="1"/>
          </p:cNvSpPr>
          <p:nvPr>
            <p:ph idx="1"/>
          </p:nvPr>
        </p:nvSpPr>
        <p:spPr/>
        <p:txBody>
          <a:bodyPr/>
          <a:lstStyle/>
          <a:p>
            <a:pPr>
              <a:spcBef>
                <a:spcPts val="1200"/>
              </a:spcBef>
              <a:spcAft>
                <a:spcPts val="1200"/>
              </a:spcAft>
            </a:pPr>
            <a:r>
              <a:rPr lang="en-US" dirty="0"/>
              <a:t>2015 ESC/ERS guidelines for diagnosis and treatment of pulmonary hypertension recommend definitive investigation if eRVSP &gt; 40 mmHg in the absence of significant respiratory pathology</a:t>
            </a:r>
          </a:p>
          <a:p>
            <a:pPr>
              <a:spcBef>
                <a:spcPts val="1200"/>
              </a:spcBef>
              <a:spcAft>
                <a:spcPts val="1200"/>
              </a:spcAft>
            </a:pPr>
            <a:r>
              <a:rPr lang="en-US" dirty="0"/>
              <a:t>A prior study of &gt;150,000 subjects in the National Echocardiography Database of Australia demonstrated that RVSP &gt;40 mmHg was associated with increased mortality</a:t>
            </a:r>
          </a:p>
          <a:p>
            <a:pPr>
              <a:spcBef>
                <a:spcPts val="1200"/>
              </a:spcBef>
              <a:spcAft>
                <a:spcPts val="1200"/>
              </a:spcAft>
            </a:pPr>
            <a:r>
              <a:rPr lang="en-US" dirty="0"/>
              <a:t>This study aimed to elucidate the association between eRVSP with mild-to-severe forms of pulmonary hypertension with premature mortality and associated life-years lost (LYL)</a:t>
            </a:r>
          </a:p>
        </p:txBody>
      </p:sp>
    </p:spTree>
    <p:extLst>
      <p:ext uri="{BB962C8B-B14F-4D97-AF65-F5344CB8AC3E}">
        <p14:creationId xmlns:p14="http://schemas.microsoft.com/office/powerpoint/2010/main" val="1903229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a:t>Stewart S, et al. </a:t>
            </a:r>
            <a:r>
              <a:rPr lang="en-US" i="1" dirty="0"/>
              <a:t>Eur Respir J, </a:t>
            </a:r>
            <a:r>
              <a:rPr lang="en-US" dirty="0"/>
              <a:t>2021;59(1):2100832.</a:t>
            </a:r>
          </a:p>
        </p:txBody>
      </p:sp>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lstStyle/>
          <a:p>
            <a:r>
              <a:rPr lang="en-US" dirty="0"/>
              <a:t>Methods</a:t>
            </a:r>
          </a:p>
        </p:txBody>
      </p:sp>
      <p:pic>
        <p:nvPicPr>
          <p:cNvPr id="5"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17000"/>
                    </a14:imgEffect>
                  </a14:imgLayer>
                </a14:imgProps>
              </a:ext>
              <a:ext uri="{28A0092B-C50C-407E-A947-70E740481C1C}">
                <a14:useLocalDpi xmlns:a14="http://schemas.microsoft.com/office/drawing/2010/main" val="0"/>
              </a:ext>
            </a:extLst>
          </a:blip>
          <a:stretch>
            <a:fillRect/>
          </a:stretch>
        </p:blipFill>
        <p:spPr>
          <a:xfrm>
            <a:off x="6525928" y="316689"/>
            <a:ext cx="5043637" cy="6316884"/>
          </a:xfrm>
        </p:spPr>
      </p:pic>
      <p:sp>
        <p:nvSpPr>
          <p:cNvPr id="6" name="Content Placeholder 3"/>
          <p:cNvSpPr txBox="1">
            <a:spLocks/>
          </p:cNvSpPr>
          <p:nvPr/>
        </p:nvSpPr>
        <p:spPr>
          <a:xfrm>
            <a:off x="609600" y="1295401"/>
            <a:ext cx="5486400" cy="49365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Retrospective analysis of observational cohort in Australia between Jan 2000 and May 2019</a:t>
            </a:r>
          </a:p>
          <a:p>
            <a:r>
              <a:rPr lang="en-US" dirty="0"/>
              <a:t>Aged &gt;18 years with ≥1 echocardiogram and all variables of interest available</a:t>
            </a:r>
          </a:p>
          <a:p>
            <a:r>
              <a:rPr lang="en-US" dirty="0"/>
              <a:t>Exclusion criteria designed to exclude group 2 PH (left heart disease)</a:t>
            </a:r>
          </a:p>
          <a:p>
            <a:pPr lvl="1"/>
            <a:r>
              <a:rPr lang="en-US" dirty="0"/>
              <a:t>LVEF &lt; 55%</a:t>
            </a:r>
          </a:p>
          <a:p>
            <a:pPr lvl="1"/>
            <a:r>
              <a:rPr lang="en-US" dirty="0"/>
              <a:t>E/e’ &gt; 12</a:t>
            </a:r>
          </a:p>
          <a:p>
            <a:pPr lvl="1"/>
            <a:r>
              <a:rPr lang="en-US" dirty="0"/>
              <a:t>LA volume index &gt; 34 mL/m</a:t>
            </a:r>
            <a:r>
              <a:rPr lang="en-US" baseline="30000" dirty="0"/>
              <a:t>2</a:t>
            </a:r>
          </a:p>
          <a:p>
            <a:pPr lvl="1"/>
            <a:r>
              <a:rPr lang="en-US" dirty="0"/>
              <a:t>Moderate-to-severe mitral or aortic valve disease</a:t>
            </a:r>
          </a:p>
        </p:txBody>
      </p:sp>
    </p:spTree>
    <p:extLst>
      <p:ext uri="{BB962C8B-B14F-4D97-AF65-F5344CB8AC3E}">
        <p14:creationId xmlns:p14="http://schemas.microsoft.com/office/powerpoint/2010/main" val="90108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lstStyle/>
          <a:p>
            <a:r>
              <a:rPr lang="en-US" dirty="0"/>
              <a:t>Methods,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BF38F6-2D78-4ACB-A23B-0F8300096FA6}"/>
                  </a:ext>
                </a:extLst>
              </p:cNvPr>
              <p:cNvSpPr>
                <a:spLocks noGrp="1"/>
              </p:cNvSpPr>
              <p:nvPr>
                <p:ph idx="1"/>
              </p:nvPr>
            </p:nvSpPr>
            <p:spPr>
              <a:xfrm>
                <a:off x="609600" y="1364151"/>
                <a:ext cx="10744200" cy="4878444"/>
              </a:xfrm>
            </p:spPr>
            <p:txBody>
              <a:bodyPr>
                <a:normAutofit fontScale="92500" lnSpcReduction="20000"/>
              </a:bodyPr>
              <a:lstStyle/>
              <a:p>
                <a:r>
                  <a:rPr lang="en-US" dirty="0"/>
                  <a:t>Groups by eRVSP: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𝑇𝑅𝑉</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+5 </m:t>
                    </m:r>
                    <m:r>
                      <a:rPr lang="en-US" i="1">
                        <a:latin typeface="Cambria Math" panose="02040503050406030204" pitchFamily="18" charset="0"/>
                        <a:ea typeface="Cambria Math" panose="02040503050406030204" pitchFamily="18" charset="0"/>
                      </a:rPr>
                      <m:t>𝑚𝑚𝐻𝑔</m:t>
                    </m:r>
                  </m:oMath>
                </a14:m>
                <a:endParaRPr lang="en-US" dirty="0"/>
              </a:p>
              <a:p>
                <a:pPr lvl="1"/>
                <a:r>
                  <a:rPr lang="en-US" dirty="0"/>
                  <a:t>Normal/no PH (&lt;30 mmHg)</a:t>
                </a:r>
              </a:p>
              <a:p>
                <a:pPr lvl="1"/>
                <a:r>
                  <a:rPr lang="en-US" dirty="0"/>
                  <a:t>Mildly elevated (30–39.9 mmHg)</a:t>
                </a:r>
              </a:p>
              <a:p>
                <a:pPr lvl="1"/>
                <a:r>
                  <a:rPr lang="en-US" dirty="0"/>
                  <a:t>Moderately elevated (40.0–49.9 mmHg)</a:t>
                </a:r>
              </a:p>
              <a:p>
                <a:pPr lvl="1"/>
                <a:r>
                  <a:rPr lang="en-US" dirty="0"/>
                  <a:t>Severely elevated (≥50 mmHg)</a:t>
                </a:r>
              </a:p>
              <a:p>
                <a:r>
                  <a:rPr lang="en-US" dirty="0"/>
                  <a:t>Disease-specific survival</a:t>
                </a:r>
              </a:p>
              <a:p>
                <a:pPr lvl="1"/>
                <a:r>
                  <a:rPr lang="en-US" dirty="0"/>
                  <a:t>Determined by primary cause of death; ICD-10 code: I00–I99 (cardiovascular)</a:t>
                </a:r>
              </a:p>
              <a:p>
                <a:r>
                  <a:rPr lang="en-US" dirty="0"/>
                  <a:t>Life-years lost</a:t>
                </a:r>
              </a:p>
              <a:p>
                <a:pPr lvl="1"/>
                <a:r>
                  <a:rPr lang="en-US" dirty="0"/>
                  <a:t>Subtracting the actual age of death from the predicted age from the National Death Index of Australia (84.9 years in women; 80.7 years in men)</a:t>
                </a:r>
              </a:p>
              <a:p>
                <a:pPr lvl="1"/>
                <a:endParaRPr lang="en-US" dirty="0"/>
              </a:p>
              <a:p>
                <a:r>
                  <a:rPr lang="en-US" dirty="0"/>
                  <a:t>Kaplan–Meier and Cox proportional hazards models were used to derive hazard ratios and 95% confidence intervals for all-cause and cardiovascular-related mortality. Multiple logistic regression analysis was used to calculate the risk of premature mortality</a:t>
                </a:r>
              </a:p>
            </p:txBody>
          </p:sp>
        </mc:Choice>
        <mc:Fallback xmlns="">
          <p:sp>
            <p:nvSpPr>
              <p:cNvPr id="3" name="Content Placeholder 2">
                <a:extLst>
                  <a:ext uri="{FF2B5EF4-FFF2-40B4-BE49-F238E27FC236}">
                    <a16:creationId xmlns:a16="http://schemas.microsoft.com/office/drawing/2014/main" id="{06BF38F6-2D78-4ACB-A23B-0F8300096FA6}"/>
                  </a:ext>
                </a:extLst>
              </p:cNvPr>
              <p:cNvSpPr>
                <a:spLocks noGrp="1" noRot="1" noChangeAspect="1" noMove="1" noResize="1" noEditPoints="1" noAdjustHandles="1" noChangeArrowheads="1" noChangeShapeType="1" noTextEdit="1"/>
              </p:cNvSpPr>
              <p:nvPr>
                <p:ph idx="1"/>
              </p:nvPr>
            </p:nvSpPr>
            <p:spPr>
              <a:xfrm>
                <a:off x="609600" y="1364151"/>
                <a:ext cx="10744200" cy="4878444"/>
              </a:xfrm>
              <a:blipFill>
                <a:blip r:embed="rId3"/>
                <a:stretch>
                  <a:fillRect l="-624" t="-2125" r="-340"/>
                </a:stretch>
              </a:blipFill>
            </p:spPr>
            <p:txBody>
              <a:bodyPr/>
              <a:lstStyle/>
              <a:p>
                <a:r>
                  <a:rPr lang="en-US">
                    <a:noFill/>
                  </a:rPr>
                  <a:t> </a:t>
                </a:r>
              </a:p>
            </p:txBody>
          </p:sp>
        </mc:Fallback>
      </mc:AlternateContent>
      <p:sp>
        <p:nvSpPr>
          <p:cNvPr id="4" name="Footer Placeholder 3"/>
          <p:cNvSpPr>
            <a:spLocks noGrp="1"/>
          </p:cNvSpPr>
          <p:nvPr>
            <p:ph type="ftr" sz="quarter" idx="3"/>
          </p:nvPr>
        </p:nvSpPr>
        <p:spPr/>
        <p:txBody>
          <a:bodyPr/>
          <a:lstStyle/>
          <a:p>
            <a:r>
              <a:rPr lang="en-US" sz="1000" dirty="0"/>
              <a:t>Stewart S, et al. </a:t>
            </a:r>
            <a:r>
              <a:rPr lang="en-US" sz="1000" i="1" dirty="0"/>
              <a:t>Eur Respir J</a:t>
            </a:r>
            <a:r>
              <a:rPr lang="en-US" sz="1000" dirty="0"/>
              <a:t>, 2021;59(1):2100832.</a:t>
            </a:r>
          </a:p>
        </p:txBody>
      </p:sp>
    </p:spTree>
    <p:extLst>
      <p:ext uri="{BB962C8B-B14F-4D97-AF65-F5344CB8AC3E}">
        <p14:creationId xmlns:p14="http://schemas.microsoft.com/office/powerpoint/2010/main" val="3287731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lstStyle/>
          <a:p>
            <a:r>
              <a:rPr lang="en-US" dirty="0"/>
              <a:t>Results: Baseline Characteristics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8604840"/>
              </p:ext>
            </p:extLst>
          </p:nvPr>
        </p:nvGraphicFramePr>
        <p:xfrm>
          <a:off x="509759" y="1757717"/>
          <a:ext cx="11172481" cy="3698240"/>
        </p:xfrm>
        <a:graphic>
          <a:graphicData uri="http://schemas.openxmlformats.org/drawingml/2006/table">
            <a:tbl>
              <a:tblPr firstRow="1" bandRow="1">
                <a:tableStyleId>{5C22544A-7EE6-4342-B048-85BDC9FD1C3A}</a:tableStyleId>
              </a:tblPr>
              <a:tblGrid>
                <a:gridCol w="1884617">
                  <a:extLst>
                    <a:ext uri="{9D8B030D-6E8A-4147-A177-3AD203B41FA5}">
                      <a16:colId xmlns:a16="http://schemas.microsoft.com/office/drawing/2014/main" val="4152686322"/>
                    </a:ext>
                  </a:extLst>
                </a:gridCol>
                <a:gridCol w="1028100">
                  <a:extLst>
                    <a:ext uri="{9D8B030D-6E8A-4147-A177-3AD203B41FA5}">
                      <a16:colId xmlns:a16="http://schemas.microsoft.com/office/drawing/2014/main" val="1793864127"/>
                    </a:ext>
                  </a:extLst>
                </a:gridCol>
                <a:gridCol w="1367155">
                  <a:extLst>
                    <a:ext uri="{9D8B030D-6E8A-4147-A177-3AD203B41FA5}">
                      <a16:colId xmlns:a16="http://schemas.microsoft.com/office/drawing/2014/main" val="2486145969"/>
                    </a:ext>
                  </a:extLst>
                </a:gridCol>
                <a:gridCol w="1367155">
                  <a:extLst>
                    <a:ext uri="{9D8B030D-6E8A-4147-A177-3AD203B41FA5}">
                      <a16:colId xmlns:a16="http://schemas.microsoft.com/office/drawing/2014/main" val="3090990786"/>
                    </a:ext>
                  </a:extLst>
                </a:gridCol>
                <a:gridCol w="1311593">
                  <a:extLst>
                    <a:ext uri="{9D8B030D-6E8A-4147-A177-3AD203B41FA5}">
                      <a16:colId xmlns:a16="http://schemas.microsoft.com/office/drawing/2014/main" val="376283298"/>
                    </a:ext>
                  </a:extLst>
                </a:gridCol>
                <a:gridCol w="1435418">
                  <a:extLst>
                    <a:ext uri="{9D8B030D-6E8A-4147-A177-3AD203B41FA5}">
                      <a16:colId xmlns:a16="http://schemas.microsoft.com/office/drawing/2014/main" val="1403463056"/>
                    </a:ext>
                  </a:extLst>
                </a:gridCol>
                <a:gridCol w="1435418">
                  <a:extLst>
                    <a:ext uri="{9D8B030D-6E8A-4147-A177-3AD203B41FA5}">
                      <a16:colId xmlns:a16="http://schemas.microsoft.com/office/drawing/2014/main" val="793518244"/>
                    </a:ext>
                  </a:extLst>
                </a:gridCol>
                <a:gridCol w="1343025">
                  <a:extLst>
                    <a:ext uri="{9D8B030D-6E8A-4147-A177-3AD203B41FA5}">
                      <a16:colId xmlns:a16="http://schemas.microsoft.com/office/drawing/2014/main" val="3040623220"/>
                    </a:ext>
                  </a:extLst>
                </a:gridCol>
              </a:tblGrid>
              <a:tr h="370840">
                <a:tc>
                  <a:txBody>
                    <a:bodyPr/>
                    <a:lstStyle/>
                    <a:p>
                      <a:endParaRPr lang="en-US" dirty="0"/>
                    </a:p>
                  </a:txBody>
                  <a:tcPr/>
                </a:tc>
                <a:tc>
                  <a:txBody>
                    <a:bodyPr/>
                    <a:lstStyle/>
                    <a:p>
                      <a:pPr algn="ctr"/>
                      <a:r>
                        <a:rPr lang="en-US" sz="1400" dirty="0">
                          <a:effectLst/>
                        </a:rPr>
                        <a:t>Total Subjects</a:t>
                      </a:r>
                    </a:p>
                    <a:p>
                      <a:pPr algn="ctr"/>
                      <a:r>
                        <a:rPr lang="en-US" sz="1400" dirty="0">
                          <a:effectLst/>
                        </a:rPr>
                        <a:t>(n)</a:t>
                      </a:r>
                    </a:p>
                  </a:txBody>
                  <a:tcPr/>
                </a:tc>
                <a:tc>
                  <a:txBody>
                    <a:bodyPr/>
                    <a:lstStyle/>
                    <a:p>
                      <a:pPr algn="ctr"/>
                      <a:r>
                        <a:rPr lang="en-US" sz="1400" dirty="0">
                          <a:effectLst/>
                        </a:rPr>
                        <a:t>Men</a:t>
                      </a:r>
                      <a:r>
                        <a:rPr lang="en-US" sz="1400" baseline="0" dirty="0">
                          <a:effectLst/>
                        </a:rPr>
                        <a:t> </a:t>
                      </a:r>
                    </a:p>
                    <a:p>
                      <a:pPr algn="ctr"/>
                      <a:endParaRPr lang="en-US" sz="1400" baseline="0" dirty="0">
                        <a:effectLst/>
                      </a:endParaRPr>
                    </a:p>
                    <a:p>
                      <a:pPr algn="ctr"/>
                      <a:r>
                        <a:rPr lang="en-US" sz="1400" baseline="0" dirty="0">
                          <a:effectLst/>
                        </a:rPr>
                        <a:t>(n=70,826)</a:t>
                      </a:r>
                      <a:endParaRPr lang="en-US" sz="1400" dirty="0">
                        <a:effectLst/>
                      </a:endParaRPr>
                    </a:p>
                  </a:txBody>
                  <a:tcPr/>
                </a:tc>
                <a:tc>
                  <a:txBody>
                    <a:bodyPr/>
                    <a:lstStyle/>
                    <a:p>
                      <a:pPr algn="ctr"/>
                      <a:r>
                        <a:rPr lang="en-US" sz="1400" dirty="0">
                          <a:effectLst/>
                        </a:rPr>
                        <a:t>Women</a:t>
                      </a:r>
                    </a:p>
                    <a:p>
                      <a:pPr algn="ctr"/>
                      <a:endParaRPr lang="en-US" sz="1400" dirty="0">
                        <a:effectLst/>
                      </a:endParaRPr>
                    </a:p>
                    <a:p>
                      <a:pPr algn="ctr"/>
                      <a:r>
                        <a:rPr lang="en-US" sz="1400" dirty="0">
                          <a:effectLst/>
                        </a:rPr>
                        <a:t>(n=84,130)</a:t>
                      </a:r>
                    </a:p>
                  </a:txBody>
                  <a:tcPr/>
                </a:tc>
                <a:tc>
                  <a:txBody>
                    <a:bodyPr/>
                    <a:lstStyle/>
                    <a:p>
                      <a:pPr algn="ctr"/>
                      <a:r>
                        <a:rPr lang="en-US" sz="1400" dirty="0">
                          <a:effectLst/>
                        </a:rPr>
                        <a:t>&lt;30mmHg</a:t>
                      </a:r>
                    </a:p>
                    <a:p>
                      <a:pPr algn="ctr"/>
                      <a:endParaRPr lang="en-US" sz="1400" dirty="0">
                        <a:effectLst/>
                      </a:endParaRPr>
                    </a:p>
                    <a:p>
                      <a:pPr algn="ctr"/>
                      <a:r>
                        <a:rPr lang="en-US" sz="1400" dirty="0">
                          <a:effectLst/>
                        </a:rPr>
                        <a:t>(n=85,173)</a:t>
                      </a:r>
                    </a:p>
                  </a:txBody>
                  <a:tcPr/>
                </a:tc>
                <a:tc>
                  <a:txBody>
                    <a:bodyPr/>
                    <a:lstStyle/>
                    <a:p>
                      <a:pPr algn="ctr"/>
                      <a:r>
                        <a:rPr lang="en-US" sz="1400" dirty="0">
                          <a:effectLst/>
                        </a:rPr>
                        <a:t>30–39.9 mmHg</a:t>
                      </a:r>
                    </a:p>
                    <a:p>
                      <a:pPr algn="ctr"/>
                      <a:endParaRPr lang="en-US" sz="1400" dirty="0">
                        <a:effectLst/>
                      </a:endParaRPr>
                    </a:p>
                    <a:p>
                      <a:pPr algn="ctr"/>
                      <a:r>
                        <a:rPr lang="en-US" sz="1400" dirty="0">
                          <a:effectLst/>
                        </a:rPr>
                        <a:t>(n=49,276)</a:t>
                      </a:r>
                    </a:p>
                  </a:txBody>
                  <a:tcPr/>
                </a:tc>
                <a:tc>
                  <a:txBody>
                    <a:bodyPr/>
                    <a:lstStyle/>
                    <a:p>
                      <a:pPr algn="ctr"/>
                      <a:r>
                        <a:rPr lang="en-US" sz="1400" dirty="0">
                          <a:effectLst/>
                        </a:rPr>
                        <a:t>40–49.9 mmHg</a:t>
                      </a:r>
                    </a:p>
                    <a:p>
                      <a:pPr algn="ctr"/>
                      <a:endParaRPr lang="en-US" sz="1400" dirty="0">
                        <a:effectLst/>
                      </a:endParaRPr>
                    </a:p>
                    <a:p>
                      <a:pPr algn="ctr"/>
                      <a:r>
                        <a:rPr lang="en-US" sz="1400" dirty="0">
                          <a:effectLst/>
                        </a:rPr>
                        <a:t>(n=13,060)</a:t>
                      </a:r>
                    </a:p>
                  </a:txBody>
                  <a:tcPr/>
                </a:tc>
                <a:tc>
                  <a:txBody>
                    <a:bodyPr/>
                    <a:lstStyle/>
                    <a:p>
                      <a:pPr algn="ctr"/>
                      <a:r>
                        <a:rPr lang="en-US" sz="1400" dirty="0">
                          <a:effectLst/>
                        </a:rPr>
                        <a:t>≥50 mmHg</a:t>
                      </a:r>
                    </a:p>
                    <a:p>
                      <a:pPr algn="ctr"/>
                      <a:endParaRPr lang="en-US" sz="1400" dirty="0">
                        <a:effectLst/>
                      </a:endParaRPr>
                    </a:p>
                    <a:p>
                      <a:pPr algn="ctr"/>
                      <a:r>
                        <a:rPr lang="en-US" sz="1400" dirty="0">
                          <a:effectLst/>
                        </a:rPr>
                        <a:t>(n=7,447)</a:t>
                      </a:r>
                    </a:p>
                  </a:txBody>
                  <a:tcPr/>
                </a:tc>
                <a:extLst>
                  <a:ext uri="{0D108BD9-81ED-4DB2-BD59-A6C34878D82A}">
                    <a16:rowId xmlns:a16="http://schemas.microsoft.com/office/drawing/2014/main" val="1147098546"/>
                  </a:ext>
                </a:extLst>
              </a:tr>
              <a:tr h="370840">
                <a:tc>
                  <a:txBody>
                    <a:bodyPr/>
                    <a:lstStyle/>
                    <a:p>
                      <a:r>
                        <a:rPr lang="en-US" sz="1400" dirty="0"/>
                        <a:t>Age</a:t>
                      </a:r>
                    </a:p>
                  </a:txBody>
                  <a:tcPr>
                    <a:noFill/>
                  </a:tcPr>
                </a:tc>
                <a:tc>
                  <a:txBody>
                    <a:bodyPr/>
                    <a:lstStyle/>
                    <a:p>
                      <a:endParaRPr lang="en-US" sz="1600" dirty="0"/>
                    </a:p>
                  </a:txBody>
                  <a:tcPr>
                    <a:noFill/>
                  </a:tcPr>
                </a:tc>
                <a:tc>
                  <a:txBody>
                    <a:bodyPr/>
                    <a:lstStyle/>
                    <a:p>
                      <a:r>
                        <a:rPr lang="en-US" sz="1600" dirty="0"/>
                        <a:t>61.3±17.7</a:t>
                      </a:r>
                    </a:p>
                  </a:txBody>
                  <a:tcPr>
                    <a:noFill/>
                  </a:tcPr>
                </a:tc>
                <a:tc>
                  <a:txBody>
                    <a:bodyPr/>
                    <a:lstStyle/>
                    <a:p>
                      <a:r>
                        <a:rPr lang="en-US" sz="1600" dirty="0"/>
                        <a:t>61.4±18.4</a:t>
                      </a:r>
                    </a:p>
                  </a:txBody>
                  <a:tcPr>
                    <a:noFill/>
                  </a:tcPr>
                </a:tc>
                <a:tc>
                  <a:txBody>
                    <a:bodyPr/>
                    <a:lstStyle/>
                    <a:p>
                      <a:r>
                        <a:rPr lang="en-US" sz="1600" dirty="0"/>
                        <a:t>55.9±18.0</a:t>
                      </a:r>
                    </a:p>
                  </a:txBody>
                  <a:tcPr>
                    <a:noFill/>
                  </a:tcPr>
                </a:tc>
                <a:tc>
                  <a:txBody>
                    <a:bodyPr/>
                    <a:lstStyle/>
                    <a:p>
                      <a:r>
                        <a:rPr lang="en-US" sz="1600" dirty="0"/>
                        <a:t>66.6±15.7</a:t>
                      </a:r>
                    </a:p>
                  </a:txBody>
                  <a:tcPr>
                    <a:noFill/>
                  </a:tcPr>
                </a:tc>
                <a:tc>
                  <a:txBody>
                    <a:bodyPr/>
                    <a:lstStyle/>
                    <a:p>
                      <a:r>
                        <a:rPr lang="en-US" sz="1600" dirty="0"/>
                        <a:t>71.8±14.6</a:t>
                      </a:r>
                    </a:p>
                  </a:txBody>
                  <a:tcPr>
                    <a:noFill/>
                  </a:tcPr>
                </a:tc>
                <a:tc>
                  <a:txBody>
                    <a:bodyPr/>
                    <a:lstStyle/>
                    <a:p>
                      <a:r>
                        <a:rPr lang="en-US" sz="1600" dirty="0"/>
                        <a:t>71.3±16.3</a:t>
                      </a:r>
                    </a:p>
                  </a:txBody>
                  <a:tcPr>
                    <a:noFill/>
                  </a:tcPr>
                </a:tc>
                <a:extLst>
                  <a:ext uri="{0D108BD9-81ED-4DB2-BD59-A6C34878D82A}">
                    <a16:rowId xmlns:a16="http://schemas.microsoft.com/office/drawing/2014/main" val="3934099919"/>
                  </a:ext>
                </a:extLst>
              </a:tr>
              <a:tr h="370840">
                <a:tc>
                  <a:txBody>
                    <a:bodyPr/>
                    <a:lstStyle/>
                    <a:p>
                      <a:r>
                        <a:rPr lang="en-US" sz="1400" dirty="0"/>
                        <a:t>Women (%)</a:t>
                      </a:r>
                    </a:p>
                  </a:txBody>
                  <a:tcPr>
                    <a:noFill/>
                  </a:tcPr>
                </a:tc>
                <a:tc>
                  <a:txBody>
                    <a:bodyPr/>
                    <a:lstStyle/>
                    <a:p>
                      <a:r>
                        <a:rPr lang="en-US" sz="1600" dirty="0"/>
                        <a:t>  84,130</a:t>
                      </a:r>
                    </a:p>
                  </a:txBody>
                  <a:tcPr>
                    <a:noFill/>
                  </a:tcPr>
                </a:tc>
                <a:tc>
                  <a:txBody>
                    <a:bodyPr/>
                    <a:lstStyle/>
                    <a:p>
                      <a:pPr algn="l"/>
                      <a:endParaRPr lang="en-US" sz="1600" dirty="0"/>
                    </a:p>
                  </a:txBody>
                  <a:tcPr>
                    <a:noFill/>
                  </a:tcPr>
                </a:tc>
                <a:tc>
                  <a:txBody>
                    <a:bodyPr/>
                    <a:lstStyle/>
                    <a:p>
                      <a:pPr algn="l"/>
                      <a:endParaRPr lang="en-US" sz="1600" dirty="0"/>
                    </a:p>
                  </a:txBody>
                  <a:tcPr>
                    <a:noFill/>
                  </a:tcPr>
                </a:tc>
                <a:tc>
                  <a:txBody>
                    <a:bodyPr/>
                    <a:lstStyle/>
                    <a:p>
                      <a:pPr algn="l"/>
                      <a:r>
                        <a:rPr lang="en-US" sz="1600" dirty="0"/>
                        <a:t>54.8%</a:t>
                      </a:r>
                    </a:p>
                  </a:txBody>
                  <a:tcPr>
                    <a:noFill/>
                  </a:tcPr>
                </a:tc>
                <a:tc>
                  <a:txBody>
                    <a:bodyPr/>
                    <a:lstStyle/>
                    <a:p>
                      <a:pPr algn="l"/>
                      <a:r>
                        <a:rPr lang="en-US" sz="1600" dirty="0"/>
                        <a:t>52.9%</a:t>
                      </a:r>
                    </a:p>
                  </a:txBody>
                  <a:tcPr>
                    <a:noFill/>
                  </a:tcPr>
                </a:tc>
                <a:tc>
                  <a:txBody>
                    <a:bodyPr/>
                    <a:lstStyle/>
                    <a:p>
                      <a:pPr algn="l"/>
                      <a:r>
                        <a:rPr lang="en-US" sz="1600" dirty="0"/>
                        <a:t>54.9%</a:t>
                      </a:r>
                    </a:p>
                  </a:txBody>
                  <a:tcPr>
                    <a:noFill/>
                  </a:tcPr>
                </a:tc>
                <a:tc>
                  <a:txBody>
                    <a:bodyPr/>
                    <a:lstStyle/>
                    <a:p>
                      <a:pPr algn="l"/>
                      <a:r>
                        <a:rPr lang="en-US" sz="1600" dirty="0"/>
                        <a:t>55.8%</a:t>
                      </a:r>
                    </a:p>
                  </a:txBody>
                  <a:tcPr>
                    <a:noFill/>
                  </a:tcPr>
                </a:tc>
                <a:extLst>
                  <a:ext uri="{0D108BD9-81ED-4DB2-BD59-A6C34878D82A}">
                    <a16:rowId xmlns:a16="http://schemas.microsoft.com/office/drawing/2014/main" val="1910973302"/>
                  </a:ext>
                </a:extLst>
              </a:tr>
              <a:tr h="370840">
                <a:tc>
                  <a:txBody>
                    <a:bodyPr/>
                    <a:lstStyle/>
                    <a:p>
                      <a:r>
                        <a:rPr lang="en-US" sz="1400" dirty="0"/>
                        <a:t>BMI</a:t>
                      </a:r>
                      <a:r>
                        <a:rPr lang="en-US" sz="1400" baseline="0" dirty="0"/>
                        <a:t> (kg/m</a:t>
                      </a:r>
                      <a:r>
                        <a:rPr lang="en-US" sz="1400" baseline="30000" dirty="0"/>
                        <a:t>2</a:t>
                      </a:r>
                      <a:r>
                        <a:rPr lang="en-US" sz="1400" baseline="0" dirty="0"/>
                        <a:t>)</a:t>
                      </a:r>
                    </a:p>
                  </a:txBody>
                  <a:tcPr>
                    <a:noFill/>
                  </a:tcPr>
                </a:tc>
                <a:tc>
                  <a:txBody>
                    <a:bodyPr/>
                    <a:lstStyle/>
                    <a:p>
                      <a:r>
                        <a:rPr lang="en-US" sz="1600" dirty="0"/>
                        <a:t>113,144</a:t>
                      </a:r>
                    </a:p>
                  </a:txBody>
                  <a:tcPr>
                    <a:noFill/>
                  </a:tcPr>
                </a:tc>
                <a:tc>
                  <a:txBody>
                    <a:bodyPr/>
                    <a:lstStyle/>
                    <a:p>
                      <a:pPr algn="l"/>
                      <a:r>
                        <a:rPr lang="en-US" sz="1600" dirty="0"/>
                        <a:t>27.16±5.07</a:t>
                      </a:r>
                    </a:p>
                  </a:txBody>
                  <a:tcPr>
                    <a:noFill/>
                  </a:tcPr>
                </a:tc>
                <a:tc>
                  <a:txBody>
                    <a:bodyPr/>
                    <a:lstStyle/>
                    <a:p>
                      <a:pPr algn="l"/>
                      <a:r>
                        <a:rPr lang="en-US" sz="1600" dirty="0"/>
                        <a:t>27.01±6.53</a:t>
                      </a:r>
                    </a:p>
                  </a:txBody>
                  <a:tcPr>
                    <a:noFill/>
                  </a:tcPr>
                </a:tc>
                <a:tc>
                  <a:txBody>
                    <a:bodyPr/>
                    <a:lstStyle/>
                    <a:p>
                      <a:pPr algn="l"/>
                      <a:r>
                        <a:rPr lang="en-US" sz="1600" dirty="0"/>
                        <a:t>26.62</a:t>
                      </a:r>
                      <a:r>
                        <a:rPr lang="en-US" sz="1600" baseline="0" dirty="0"/>
                        <a:t> </a:t>
                      </a:r>
                      <a:r>
                        <a:rPr lang="en-US" sz="1600" dirty="0"/>
                        <a:t>±5.52</a:t>
                      </a:r>
                    </a:p>
                  </a:txBody>
                  <a:tcPr>
                    <a:noFill/>
                  </a:tcPr>
                </a:tc>
                <a:tc>
                  <a:txBody>
                    <a:bodyPr/>
                    <a:lstStyle/>
                    <a:p>
                      <a:pPr algn="l"/>
                      <a:r>
                        <a:rPr lang="en-US" sz="1600" dirty="0"/>
                        <a:t>27.76±6.13</a:t>
                      </a:r>
                    </a:p>
                  </a:txBody>
                  <a:tcPr>
                    <a:noFill/>
                  </a:tcPr>
                </a:tc>
                <a:tc>
                  <a:txBody>
                    <a:bodyPr/>
                    <a:lstStyle/>
                    <a:p>
                      <a:pPr algn="l"/>
                      <a:r>
                        <a:rPr lang="en-US" sz="1600" dirty="0"/>
                        <a:t>27.83 ±6.96</a:t>
                      </a:r>
                    </a:p>
                  </a:txBody>
                  <a:tcPr>
                    <a:noFill/>
                  </a:tcPr>
                </a:tc>
                <a:tc>
                  <a:txBody>
                    <a:bodyPr/>
                    <a:lstStyle/>
                    <a:p>
                      <a:pPr algn="l"/>
                      <a:r>
                        <a:rPr lang="en-US" sz="1600" dirty="0"/>
                        <a:t>27.39±7.11</a:t>
                      </a:r>
                    </a:p>
                  </a:txBody>
                  <a:tcPr>
                    <a:noFill/>
                  </a:tcPr>
                </a:tc>
                <a:extLst>
                  <a:ext uri="{0D108BD9-81ED-4DB2-BD59-A6C34878D82A}">
                    <a16:rowId xmlns:a16="http://schemas.microsoft.com/office/drawing/2014/main" val="2147705544"/>
                  </a:ext>
                </a:extLst>
              </a:tr>
              <a:tr h="370840">
                <a:tc>
                  <a:txBody>
                    <a:bodyPr/>
                    <a:lstStyle/>
                    <a:p>
                      <a:r>
                        <a:rPr lang="en-US" sz="1400" dirty="0"/>
                        <a:t>eRVSP (mmHg)</a:t>
                      </a:r>
                    </a:p>
                  </a:txBody>
                  <a:tcPr>
                    <a:noFill/>
                  </a:tcPr>
                </a:tc>
                <a:tc>
                  <a:txBody>
                    <a:bodyPr/>
                    <a:lstStyle/>
                    <a:p>
                      <a:r>
                        <a:rPr lang="en-US" sz="1600" dirty="0"/>
                        <a:t>154,956</a:t>
                      </a:r>
                    </a:p>
                  </a:txBody>
                  <a:tcPr>
                    <a:noFill/>
                  </a:tcPr>
                </a:tc>
                <a:tc>
                  <a:txBody>
                    <a:bodyPr/>
                    <a:lstStyle/>
                    <a:p>
                      <a:pPr algn="l"/>
                      <a:r>
                        <a:rPr lang="en-US" sz="1600" dirty="0"/>
                        <a:t>30.86±10.08</a:t>
                      </a:r>
                    </a:p>
                  </a:txBody>
                  <a:tcPr anchor="ctr">
                    <a:noFill/>
                  </a:tcPr>
                </a:tc>
                <a:tc>
                  <a:txBody>
                    <a:bodyPr/>
                    <a:lstStyle/>
                    <a:p>
                      <a:pPr algn="l"/>
                      <a:r>
                        <a:rPr lang="en-US" sz="1600" dirty="0"/>
                        <a:t>30.83±10.49</a:t>
                      </a:r>
                    </a:p>
                  </a:txBody>
                  <a:tcPr anchor="ctr">
                    <a:noFill/>
                  </a:tcPr>
                </a:tc>
                <a:tc>
                  <a:txBody>
                    <a:bodyPr/>
                    <a:lstStyle/>
                    <a:p>
                      <a:pPr algn="l"/>
                      <a:r>
                        <a:rPr lang="en-US" sz="1600" dirty="0"/>
                        <a:t>24.44±3.58</a:t>
                      </a:r>
                    </a:p>
                  </a:txBody>
                  <a:tcPr anchor="ctr">
                    <a:noFill/>
                  </a:tcPr>
                </a:tc>
                <a:tc>
                  <a:txBody>
                    <a:bodyPr/>
                    <a:lstStyle/>
                    <a:p>
                      <a:pPr algn="l"/>
                      <a:r>
                        <a:rPr lang="en-US" sz="1600" dirty="0"/>
                        <a:t>33.67±2.83</a:t>
                      </a:r>
                    </a:p>
                  </a:txBody>
                  <a:tcPr anchor="ctr">
                    <a:noFill/>
                  </a:tcPr>
                </a:tc>
                <a:tc>
                  <a:txBody>
                    <a:bodyPr/>
                    <a:lstStyle/>
                    <a:p>
                      <a:pPr algn="l"/>
                      <a:r>
                        <a:rPr lang="en-US" sz="1600" dirty="0"/>
                        <a:t>43.94±2.80</a:t>
                      </a:r>
                    </a:p>
                  </a:txBody>
                  <a:tcPr anchor="ctr">
                    <a:noFill/>
                  </a:tcPr>
                </a:tc>
                <a:tc>
                  <a:txBody>
                    <a:bodyPr/>
                    <a:lstStyle/>
                    <a:p>
                      <a:pPr algn="l"/>
                      <a:r>
                        <a:rPr lang="en-US" sz="1600" dirty="0"/>
                        <a:t>62.42±13.28</a:t>
                      </a:r>
                    </a:p>
                  </a:txBody>
                  <a:tcPr anchor="ctr">
                    <a:noFill/>
                  </a:tcPr>
                </a:tc>
                <a:extLst>
                  <a:ext uri="{0D108BD9-81ED-4DB2-BD59-A6C34878D82A}">
                    <a16:rowId xmlns:a16="http://schemas.microsoft.com/office/drawing/2014/main" val="3035932775"/>
                  </a:ext>
                </a:extLst>
              </a:tr>
              <a:tr h="370840">
                <a:tc>
                  <a:txBody>
                    <a:bodyPr/>
                    <a:lstStyle/>
                    <a:p>
                      <a:r>
                        <a:rPr lang="en-US" sz="1400" dirty="0"/>
                        <a:t>Peak TRV</a:t>
                      </a:r>
                      <a:r>
                        <a:rPr lang="en-US" sz="1400" baseline="0" dirty="0"/>
                        <a:t> (m/s)</a:t>
                      </a:r>
                      <a:endParaRPr lang="en-US" sz="1400" dirty="0"/>
                    </a:p>
                  </a:txBody>
                  <a:tcPr>
                    <a:noFill/>
                  </a:tcPr>
                </a:tc>
                <a:tc>
                  <a:txBody>
                    <a:bodyPr/>
                    <a:lstStyle/>
                    <a:p>
                      <a:r>
                        <a:rPr lang="en-US" sz="1600" dirty="0"/>
                        <a:t>154,956</a:t>
                      </a:r>
                    </a:p>
                  </a:txBody>
                  <a:tcPr>
                    <a:noFill/>
                  </a:tcPr>
                </a:tc>
                <a:tc>
                  <a:txBody>
                    <a:bodyPr/>
                    <a:lstStyle/>
                    <a:p>
                      <a:pPr algn="l"/>
                      <a:r>
                        <a:rPr lang="en-US" sz="1600" dirty="0"/>
                        <a:t>2.50±0.45</a:t>
                      </a:r>
                    </a:p>
                  </a:txBody>
                  <a:tcPr anchor="ctr">
                    <a:noFill/>
                  </a:tcPr>
                </a:tc>
                <a:tc>
                  <a:txBody>
                    <a:bodyPr/>
                    <a:lstStyle/>
                    <a:p>
                      <a:pPr algn="l"/>
                      <a:r>
                        <a:rPr lang="en-US" sz="1600" dirty="0"/>
                        <a:t>2.50±0.47</a:t>
                      </a:r>
                    </a:p>
                  </a:txBody>
                  <a:tcPr anchor="ctr">
                    <a:noFill/>
                  </a:tcPr>
                </a:tc>
                <a:tc>
                  <a:txBody>
                    <a:bodyPr/>
                    <a:lstStyle/>
                    <a:p>
                      <a:pPr algn="l"/>
                      <a:r>
                        <a:rPr lang="en-US" sz="1600" dirty="0"/>
                        <a:t>2.19±0.22</a:t>
                      </a:r>
                    </a:p>
                  </a:txBody>
                  <a:tcPr anchor="ctr">
                    <a:noFill/>
                  </a:tcPr>
                </a:tc>
                <a:tc>
                  <a:txBody>
                    <a:bodyPr/>
                    <a:lstStyle/>
                    <a:p>
                      <a:pPr algn="l"/>
                      <a:r>
                        <a:rPr lang="en-US" sz="1600" dirty="0"/>
                        <a:t>2.67±0.13</a:t>
                      </a:r>
                    </a:p>
                  </a:txBody>
                  <a:tcPr anchor="ctr">
                    <a:noFill/>
                  </a:tcPr>
                </a:tc>
                <a:tc>
                  <a:txBody>
                    <a:bodyPr/>
                    <a:lstStyle/>
                    <a:p>
                      <a:pPr algn="l"/>
                      <a:r>
                        <a:rPr lang="en-US" sz="1600" dirty="0"/>
                        <a:t>3.12±0.11</a:t>
                      </a:r>
                    </a:p>
                  </a:txBody>
                  <a:tcPr anchor="ctr">
                    <a:noFill/>
                  </a:tcPr>
                </a:tc>
                <a:tc>
                  <a:txBody>
                    <a:bodyPr/>
                    <a:lstStyle/>
                    <a:p>
                      <a:pPr algn="l"/>
                      <a:r>
                        <a:rPr lang="en-US" sz="1600" dirty="0"/>
                        <a:t>3.77±0.40</a:t>
                      </a:r>
                    </a:p>
                  </a:txBody>
                  <a:tcPr anchor="ctr">
                    <a:noFill/>
                  </a:tcPr>
                </a:tc>
                <a:extLst>
                  <a:ext uri="{0D108BD9-81ED-4DB2-BD59-A6C34878D82A}">
                    <a16:rowId xmlns:a16="http://schemas.microsoft.com/office/drawing/2014/main" val="2029767143"/>
                  </a:ext>
                </a:extLst>
              </a:tr>
              <a:tr h="370840">
                <a:tc>
                  <a:txBody>
                    <a:bodyPr/>
                    <a:lstStyle/>
                    <a:p>
                      <a:r>
                        <a:rPr lang="en-US" sz="1400" dirty="0"/>
                        <a:t>RA dilation</a:t>
                      </a:r>
                    </a:p>
                  </a:txBody>
                  <a:tcPr>
                    <a:noFill/>
                  </a:tcPr>
                </a:tc>
                <a:tc>
                  <a:txBody>
                    <a:bodyPr/>
                    <a:lstStyle/>
                    <a:p>
                      <a:r>
                        <a:rPr lang="en-US" sz="1600" dirty="0"/>
                        <a:t>12,449</a:t>
                      </a:r>
                    </a:p>
                  </a:txBody>
                  <a:tcPr>
                    <a:noFill/>
                  </a:tcPr>
                </a:tc>
                <a:tc>
                  <a:txBody>
                    <a:bodyPr/>
                    <a:lstStyle/>
                    <a:p>
                      <a:pPr algn="l"/>
                      <a:r>
                        <a:rPr lang="en-US" sz="1600" dirty="0"/>
                        <a:t>6913 (9.8)</a:t>
                      </a:r>
                    </a:p>
                  </a:txBody>
                  <a:tcPr anchor="ctr">
                    <a:noFill/>
                  </a:tcPr>
                </a:tc>
                <a:tc>
                  <a:txBody>
                    <a:bodyPr/>
                    <a:lstStyle/>
                    <a:p>
                      <a:pPr algn="l"/>
                      <a:r>
                        <a:rPr lang="en-US" sz="1600" dirty="0"/>
                        <a:t>5536 (6.6)</a:t>
                      </a:r>
                    </a:p>
                  </a:txBody>
                  <a:tcPr anchor="ctr">
                    <a:noFill/>
                  </a:tcPr>
                </a:tc>
                <a:tc>
                  <a:txBody>
                    <a:bodyPr/>
                    <a:lstStyle/>
                    <a:p>
                      <a:pPr algn="l"/>
                      <a:r>
                        <a:rPr lang="en-US" sz="1600" dirty="0"/>
                        <a:t>4240 (5.0)</a:t>
                      </a:r>
                    </a:p>
                  </a:txBody>
                  <a:tcPr anchor="ctr">
                    <a:noFill/>
                  </a:tcPr>
                </a:tc>
                <a:tc>
                  <a:txBody>
                    <a:bodyPr/>
                    <a:lstStyle/>
                    <a:p>
                      <a:pPr algn="l"/>
                      <a:r>
                        <a:rPr lang="en-US" sz="1600" dirty="0"/>
                        <a:t>4577 (9.3)</a:t>
                      </a:r>
                    </a:p>
                  </a:txBody>
                  <a:tcPr anchor="ctr">
                    <a:noFill/>
                  </a:tcPr>
                </a:tc>
                <a:tc>
                  <a:txBody>
                    <a:bodyPr/>
                    <a:lstStyle/>
                    <a:p>
                      <a:pPr algn="l"/>
                      <a:r>
                        <a:rPr lang="en-US" sz="1600" dirty="0"/>
                        <a:t>1904 (14.6)</a:t>
                      </a:r>
                    </a:p>
                  </a:txBody>
                  <a:tcPr anchor="ctr">
                    <a:noFill/>
                  </a:tcPr>
                </a:tc>
                <a:tc>
                  <a:txBody>
                    <a:bodyPr/>
                    <a:lstStyle/>
                    <a:p>
                      <a:pPr algn="l"/>
                      <a:r>
                        <a:rPr lang="en-US" sz="1600" dirty="0"/>
                        <a:t>1728 (23.2)</a:t>
                      </a:r>
                    </a:p>
                  </a:txBody>
                  <a:tcPr anchor="ctr">
                    <a:noFill/>
                  </a:tcPr>
                </a:tc>
                <a:extLst>
                  <a:ext uri="{0D108BD9-81ED-4DB2-BD59-A6C34878D82A}">
                    <a16:rowId xmlns:a16="http://schemas.microsoft.com/office/drawing/2014/main" val="2177302746"/>
                  </a:ext>
                </a:extLst>
              </a:tr>
              <a:tr h="370840">
                <a:tc>
                  <a:txBody>
                    <a:bodyPr/>
                    <a:lstStyle/>
                    <a:p>
                      <a:r>
                        <a:rPr lang="en-US" sz="1400" dirty="0"/>
                        <a:t>RV dilation</a:t>
                      </a:r>
                    </a:p>
                  </a:txBody>
                  <a:tcPr>
                    <a:noFill/>
                  </a:tcPr>
                </a:tc>
                <a:tc>
                  <a:txBody>
                    <a:bodyPr/>
                    <a:lstStyle/>
                    <a:p>
                      <a:r>
                        <a:rPr lang="en-US" sz="1600" dirty="0"/>
                        <a:t>110,865</a:t>
                      </a:r>
                    </a:p>
                  </a:txBody>
                  <a:tcPr>
                    <a:noFill/>
                  </a:tcPr>
                </a:tc>
                <a:tc>
                  <a:txBody>
                    <a:bodyPr/>
                    <a:lstStyle/>
                    <a:p>
                      <a:pPr algn="l"/>
                      <a:r>
                        <a:rPr lang="en-US" sz="1600" dirty="0"/>
                        <a:t>6094 (12.0)</a:t>
                      </a:r>
                    </a:p>
                  </a:txBody>
                  <a:tcPr anchor="ctr">
                    <a:noFill/>
                  </a:tcPr>
                </a:tc>
                <a:tc>
                  <a:txBody>
                    <a:bodyPr/>
                    <a:lstStyle/>
                    <a:p>
                      <a:pPr algn="l"/>
                      <a:r>
                        <a:rPr lang="en-US" sz="1600" dirty="0"/>
                        <a:t>4524 (7.5)</a:t>
                      </a:r>
                    </a:p>
                  </a:txBody>
                  <a:tcPr anchor="ctr">
                    <a:noFill/>
                  </a:tcPr>
                </a:tc>
                <a:tc>
                  <a:txBody>
                    <a:bodyPr/>
                    <a:lstStyle/>
                    <a:p>
                      <a:pPr algn="l"/>
                      <a:r>
                        <a:rPr lang="en-US" sz="1600" dirty="0"/>
                        <a:t>2882 (4.6)</a:t>
                      </a:r>
                    </a:p>
                  </a:txBody>
                  <a:tcPr anchor="ctr">
                    <a:noFill/>
                  </a:tcPr>
                </a:tc>
                <a:tc>
                  <a:txBody>
                    <a:bodyPr/>
                    <a:lstStyle/>
                    <a:p>
                      <a:pPr algn="l"/>
                      <a:r>
                        <a:rPr lang="en-US" sz="1600" dirty="0"/>
                        <a:t>3060 (8.7)</a:t>
                      </a:r>
                    </a:p>
                  </a:txBody>
                  <a:tcPr anchor="ctr">
                    <a:noFill/>
                  </a:tcPr>
                </a:tc>
                <a:tc>
                  <a:txBody>
                    <a:bodyPr/>
                    <a:lstStyle/>
                    <a:p>
                      <a:pPr algn="l"/>
                      <a:r>
                        <a:rPr lang="en-US" sz="1600" dirty="0"/>
                        <a:t>2049 (23.4)</a:t>
                      </a:r>
                    </a:p>
                  </a:txBody>
                  <a:tcPr anchor="ctr">
                    <a:noFill/>
                  </a:tcPr>
                </a:tc>
                <a:tc>
                  <a:txBody>
                    <a:bodyPr/>
                    <a:lstStyle/>
                    <a:p>
                      <a:pPr algn="l"/>
                      <a:r>
                        <a:rPr lang="en-US" sz="1600" dirty="0"/>
                        <a:t>2627 (51.4)</a:t>
                      </a:r>
                    </a:p>
                  </a:txBody>
                  <a:tcPr anchor="ctr">
                    <a:noFill/>
                  </a:tcPr>
                </a:tc>
                <a:extLst>
                  <a:ext uri="{0D108BD9-81ED-4DB2-BD59-A6C34878D82A}">
                    <a16:rowId xmlns:a16="http://schemas.microsoft.com/office/drawing/2014/main" val="3320902099"/>
                  </a:ext>
                </a:extLst>
              </a:tr>
              <a:tr h="370840">
                <a:tc>
                  <a:txBody>
                    <a:bodyPr/>
                    <a:lstStyle/>
                    <a:p>
                      <a:r>
                        <a:rPr lang="en-US" sz="1400" dirty="0"/>
                        <a:t>Impaired RV function</a:t>
                      </a:r>
                    </a:p>
                  </a:txBody>
                  <a:tcPr>
                    <a:noFill/>
                  </a:tcPr>
                </a:tc>
                <a:tc>
                  <a:txBody>
                    <a:bodyPr/>
                    <a:lstStyle/>
                    <a:p>
                      <a:r>
                        <a:rPr lang="en-US" sz="1600" dirty="0"/>
                        <a:t>110,865</a:t>
                      </a:r>
                    </a:p>
                  </a:txBody>
                  <a:tcPr>
                    <a:noFill/>
                  </a:tcPr>
                </a:tc>
                <a:tc>
                  <a:txBody>
                    <a:bodyPr/>
                    <a:lstStyle/>
                    <a:p>
                      <a:pPr algn="l"/>
                      <a:r>
                        <a:rPr lang="en-US" sz="1600" dirty="0"/>
                        <a:t>1081 (2.1)</a:t>
                      </a:r>
                    </a:p>
                  </a:txBody>
                  <a:tcPr anchor="ctr">
                    <a:noFill/>
                  </a:tcPr>
                </a:tc>
                <a:tc>
                  <a:txBody>
                    <a:bodyPr/>
                    <a:lstStyle/>
                    <a:p>
                      <a:pPr algn="l"/>
                      <a:r>
                        <a:rPr lang="en-US" sz="1600" dirty="0"/>
                        <a:t>891 (1.5)</a:t>
                      </a:r>
                    </a:p>
                  </a:txBody>
                  <a:tcPr anchor="ctr">
                    <a:noFill/>
                  </a:tcPr>
                </a:tc>
                <a:tc>
                  <a:txBody>
                    <a:bodyPr/>
                    <a:lstStyle/>
                    <a:p>
                      <a:pPr algn="l"/>
                      <a:r>
                        <a:rPr lang="en-US" sz="1600" dirty="0"/>
                        <a:t>453 (0.7)</a:t>
                      </a:r>
                    </a:p>
                  </a:txBody>
                  <a:tcPr anchor="ctr">
                    <a:noFill/>
                  </a:tcPr>
                </a:tc>
                <a:tc>
                  <a:txBody>
                    <a:bodyPr/>
                    <a:lstStyle/>
                    <a:p>
                      <a:pPr algn="l"/>
                      <a:r>
                        <a:rPr lang="en-US" sz="1600" dirty="0"/>
                        <a:t>491 (1.4)</a:t>
                      </a:r>
                    </a:p>
                  </a:txBody>
                  <a:tcPr anchor="ctr">
                    <a:noFill/>
                  </a:tcPr>
                </a:tc>
                <a:tc>
                  <a:txBody>
                    <a:bodyPr/>
                    <a:lstStyle/>
                    <a:p>
                      <a:pPr algn="l"/>
                      <a:r>
                        <a:rPr lang="en-US" sz="1600" dirty="0"/>
                        <a:t>400 (4.6)</a:t>
                      </a:r>
                    </a:p>
                  </a:txBody>
                  <a:tcPr anchor="ctr">
                    <a:noFill/>
                  </a:tcPr>
                </a:tc>
                <a:tc>
                  <a:txBody>
                    <a:bodyPr/>
                    <a:lstStyle/>
                    <a:p>
                      <a:pPr algn="l"/>
                      <a:r>
                        <a:rPr lang="en-US" sz="1600" dirty="0"/>
                        <a:t>628 (12.3)</a:t>
                      </a:r>
                    </a:p>
                  </a:txBody>
                  <a:tcPr anchor="ctr">
                    <a:noFill/>
                  </a:tcPr>
                </a:tc>
                <a:extLst>
                  <a:ext uri="{0D108BD9-81ED-4DB2-BD59-A6C34878D82A}">
                    <a16:rowId xmlns:a16="http://schemas.microsoft.com/office/drawing/2014/main" val="2189441195"/>
                  </a:ext>
                </a:extLst>
              </a:tr>
            </a:tbl>
          </a:graphicData>
        </a:graphic>
      </p:graphicFrame>
      <p:sp>
        <p:nvSpPr>
          <p:cNvPr id="4" name="Footer Placeholder 3"/>
          <p:cNvSpPr>
            <a:spLocks noGrp="1"/>
          </p:cNvSpPr>
          <p:nvPr>
            <p:ph type="ftr" sz="quarter" idx="3"/>
          </p:nvPr>
        </p:nvSpPr>
        <p:spPr/>
        <p:txBody>
          <a:bodyPr/>
          <a:lstStyle/>
          <a:p>
            <a:r>
              <a:rPr lang="en-US" sz="1000" dirty="0"/>
              <a:t>Stewart S, et al. </a:t>
            </a:r>
            <a:r>
              <a:rPr lang="en-US" sz="1000" i="1" dirty="0"/>
              <a:t>Eur Respir J</a:t>
            </a:r>
            <a:r>
              <a:rPr lang="en-US" sz="1000" dirty="0"/>
              <a:t>, 2021;59(1):2100832.</a:t>
            </a:r>
          </a:p>
        </p:txBody>
      </p:sp>
      <p:sp>
        <p:nvSpPr>
          <p:cNvPr id="6" name="TextBox 5"/>
          <p:cNvSpPr txBox="1"/>
          <p:nvPr/>
        </p:nvSpPr>
        <p:spPr>
          <a:xfrm>
            <a:off x="3470787" y="1270380"/>
            <a:ext cx="2615380" cy="369332"/>
          </a:xfrm>
          <a:prstGeom prst="rect">
            <a:avLst/>
          </a:prstGeom>
          <a:noFill/>
        </p:spPr>
        <p:txBody>
          <a:bodyPr wrap="square" rtlCol="0">
            <a:spAutoFit/>
          </a:bodyPr>
          <a:lstStyle/>
          <a:p>
            <a:r>
              <a:rPr lang="en-US" dirty="0"/>
              <a:t>Sex-specific profile</a:t>
            </a:r>
          </a:p>
        </p:txBody>
      </p:sp>
      <p:sp>
        <p:nvSpPr>
          <p:cNvPr id="7" name="TextBox 6"/>
          <p:cNvSpPr txBox="1"/>
          <p:nvPr/>
        </p:nvSpPr>
        <p:spPr>
          <a:xfrm>
            <a:off x="6437113" y="1270380"/>
            <a:ext cx="5122607" cy="369332"/>
          </a:xfrm>
          <a:prstGeom prst="rect">
            <a:avLst/>
          </a:prstGeom>
          <a:noFill/>
        </p:spPr>
        <p:txBody>
          <a:bodyPr wrap="square" rtlCol="0">
            <a:spAutoFit/>
          </a:bodyPr>
          <a:lstStyle/>
          <a:p>
            <a:pPr algn="ctr"/>
            <a:r>
              <a:rPr lang="en-US" dirty="0"/>
              <a:t>Profile according to increasing eRVSP</a:t>
            </a:r>
          </a:p>
        </p:txBody>
      </p:sp>
      <p:sp>
        <p:nvSpPr>
          <p:cNvPr id="9" name="Rectangle 8"/>
          <p:cNvSpPr/>
          <p:nvPr/>
        </p:nvSpPr>
        <p:spPr>
          <a:xfrm>
            <a:off x="549324" y="5740213"/>
            <a:ext cx="11093351" cy="461665"/>
          </a:xfrm>
          <a:prstGeom prst="rect">
            <a:avLst/>
          </a:prstGeom>
        </p:spPr>
        <p:txBody>
          <a:bodyPr wrap="square">
            <a:spAutoFit/>
          </a:bodyPr>
          <a:lstStyle/>
          <a:p>
            <a:r>
              <a:rPr lang="en-US" sz="1200" dirty="0"/>
              <a:t>Data are presented as mean±sd, median (interquartile range), or n (%), unless otherwise stated. eRVSP: estimated right ventricular systolic pressure; BMI: body mass index; RA: right atrial; TRV: tricuspid regurgitation velocity; RV: right ventricular. </a:t>
            </a:r>
            <a:r>
              <a:rPr lang="en-US" sz="1200" baseline="30000" dirty="0"/>
              <a:t>#</a:t>
            </a:r>
            <a:r>
              <a:rPr lang="en-US" sz="1200" dirty="0"/>
              <a:t>: assuming RA pressure 5 mmHg.</a:t>
            </a:r>
          </a:p>
        </p:txBody>
      </p:sp>
    </p:spTree>
    <p:extLst>
      <p:ext uri="{BB962C8B-B14F-4D97-AF65-F5344CB8AC3E}">
        <p14:creationId xmlns:p14="http://schemas.microsoft.com/office/powerpoint/2010/main" val="298256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lstStyle/>
          <a:p>
            <a:r>
              <a:rPr lang="en-US" dirty="0"/>
              <a:t>Results</a:t>
            </a:r>
          </a:p>
        </p:txBody>
      </p:sp>
      <p:sp>
        <p:nvSpPr>
          <p:cNvPr id="4" name="Footer Placeholder 3"/>
          <p:cNvSpPr>
            <a:spLocks noGrp="1"/>
          </p:cNvSpPr>
          <p:nvPr>
            <p:ph type="ftr" sz="quarter" idx="3"/>
          </p:nvPr>
        </p:nvSpPr>
        <p:spPr/>
        <p:txBody>
          <a:bodyPr/>
          <a:lstStyle/>
          <a:p>
            <a:r>
              <a:rPr lang="en-US" sz="1000" dirty="0"/>
              <a:t>Stewart S, et al. </a:t>
            </a:r>
            <a:r>
              <a:rPr lang="en-US" sz="1000" i="1" dirty="0"/>
              <a:t>Eur Respir J</a:t>
            </a:r>
            <a:r>
              <a:rPr lang="en-US" sz="1000" dirty="0"/>
              <a:t>, 2021;59(1):2100832.</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437314212"/>
              </p:ext>
            </p:extLst>
          </p:nvPr>
        </p:nvGraphicFramePr>
        <p:xfrm>
          <a:off x="352725" y="1625600"/>
          <a:ext cx="11479657" cy="3972560"/>
        </p:xfrm>
        <a:graphic>
          <a:graphicData uri="http://schemas.openxmlformats.org/drawingml/2006/table">
            <a:tbl>
              <a:tblPr firstRow="1" bandRow="1">
                <a:tableStyleId>{5C22544A-7EE6-4342-B048-85BDC9FD1C3A}</a:tableStyleId>
              </a:tblPr>
              <a:tblGrid>
                <a:gridCol w="1790700">
                  <a:extLst>
                    <a:ext uri="{9D8B030D-6E8A-4147-A177-3AD203B41FA5}">
                      <a16:colId xmlns:a16="http://schemas.microsoft.com/office/drawing/2014/main" val="1981692259"/>
                    </a:ext>
                  </a:extLst>
                </a:gridCol>
                <a:gridCol w="2128647">
                  <a:extLst>
                    <a:ext uri="{9D8B030D-6E8A-4147-A177-3AD203B41FA5}">
                      <a16:colId xmlns:a16="http://schemas.microsoft.com/office/drawing/2014/main" val="3771354269"/>
                    </a:ext>
                  </a:extLst>
                </a:gridCol>
                <a:gridCol w="2141855">
                  <a:extLst>
                    <a:ext uri="{9D8B030D-6E8A-4147-A177-3AD203B41FA5}">
                      <a16:colId xmlns:a16="http://schemas.microsoft.com/office/drawing/2014/main" val="4251167630"/>
                    </a:ext>
                  </a:extLst>
                </a:gridCol>
                <a:gridCol w="1837055">
                  <a:extLst>
                    <a:ext uri="{9D8B030D-6E8A-4147-A177-3AD203B41FA5}">
                      <a16:colId xmlns:a16="http://schemas.microsoft.com/office/drawing/2014/main" val="2299571597"/>
                    </a:ext>
                  </a:extLst>
                </a:gridCol>
                <a:gridCol w="1790700">
                  <a:extLst>
                    <a:ext uri="{9D8B030D-6E8A-4147-A177-3AD203B41FA5}">
                      <a16:colId xmlns:a16="http://schemas.microsoft.com/office/drawing/2014/main" val="1432497267"/>
                    </a:ext>
                  </a:extLst>
                </a:gridCol>
                <a:gridCol w="1790700">
                  <a:extLst>
                    <a:ext uri="{9D8B030D-6E8A-4147-A177-3AD203B41FA5}">
                      <a16:colId xmlns:a16="http://schemas.microsoft.com/office/drawing/2014/main" val="2666415815"/>
                    </a:ext>
                  </a:extLst>
                </a:gridCol>
              </a:tblGrid>
              <a:tr h="370840">
                <a:tc rowSpan="2">
                  <a:txBody>
                    <a:bodyPr/>
                    <a:lstStyle/>
                    <a:p>
                      <a:pPr algn="l"/>
                      <a:r>
                        <a:rPr lang="en-US" sz="1400" b="1" dirty="0">
                          <a:effectLst/>
                        </a:rPr>
                        <a:t>eRVSP level</a:t>
                      </a:r>
                      <a:r>
                        <a:rPr lang="en-US" sz="1400" b="1" baseline="30000" dirty="0">
                          <a:effectLst/>
                        </a:rPr>
                        <a:t>#</a:t>
                      </a:r>
                      <a:endParaRPr lang="en-US" sz="1400" dirty="0">
                        <a:effectLst/>
                      </a:endParaRPr>
                    </a:p>
                  </a:txBody>
                  <a:tcPr anchor="ctr"/>
                </a:tc>
                <a:tc gridSpan="2">
                  <a:txBody>
                    <a:bodyPr/>
                    <a:lstStyle/>
                    <a:p>
                      <a:pPr algn="ctr"/>
                      <a:r>
                        <a:rPr lang="en-US" sz="1400" b="1" dirty="0">
                          <a:effectLst/>
                        </a:rPr>
                        <a:t>Time-specific mortality</a:t>
                      </a:r>
                      <a:endParaRPr lang="en-US" sz="1400" dirty="0">
                        <a:effectLst/>
                      </a:endParaRPr>
                    </a:p>
                  </a:txBody>
                  <a:tcPr anchor="ctr"/>
                </a:tc>
                <a:tc hMerge="1">
                  <a:txBody>
                    <a:bodyPr/>
                    <a:lstStyle/>
                    <a:p>
                      <a:endParaRPr lang="en-US"/>
                    </a:p>
                  </a:txBody>
                  <a:tcPr/>
                </a:tc>
                <a:tc gridSpan="3">
                  <a:txBody>
                    <a:bodyPr/>
                    <a:lstStyle/>
                    <a:p>
                      <a:pPr algn="ctr"/>
                      <a:r>
                        <a:rPr lang="en-US" sz="1400" b="1" dirty="0">
                          <a:effectLst/>
                        </a:rPr>
                        <a:t>Cause-specific mortality during entire follow-up</a:t>
                      </a:r>
                      <a:endParaRPr lang="en-US" sz="1400" dirty="0">
                        <a:effectLst/>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3205225"/>
                  </a:ext>
                </a:extLst>
              </a:tr>
              <a:tr h="370840">
                <a:tc vMerge="1">
                  <a:txBody>
                    <a:bodyPr/>
                    <a:lstStyle/>
                    <a:p>
                      <a:endParaRPr lang="en-US"/>
                    </a:p>
                  </a:txBody>
                  <a:tcPr/>
                </a:tc>
                <a:tc>
                  <a:txBody>
                    <a:bodyPr/>
                    <a:lstStyle/>
                    <a:p>
                      <a:pPr algn="ctr"/>
                      <a:r>
                        <a:rPr lang="en-US" sz="1400" b="1" dirty="0">
                          <a:effectLst/>
                        </a:rPr>
                        <a:t>1-year mortality</a:t>
                      </a:r>
                      <a:br>
                        <a:rPr lang="en-US" sz="1400" dirty="0">
                          <a:effectLst/>
                        </a:rPr>
                      </a:br>
                      <a:r>
                        <a:rPr lang="en-US" sz="1400" b="1" dirty="0">
                          <a:effectLst/>
                        </a:rPr>
                        <a:t>(n=150,</a:t>
                      </a:r>
                      <a:r>
                        <a:rPr lang="en-US" sz="1400" dirty="0">
                          <a:effectLst/>
                        </a:rPr>
                        <a:t> </a:t>
                      </a:r>
                      <a:r>
                        <a:rPr lang="en-US" sz="1400" b="1" dirty="0">
                          <a:effectLst/>
                        </a:rPr>
                        <a:t>062)</a:t>
                      </a:r>
                      <a:endParaRPr lang="en-US" sz="1400" dirty="0">
                        <a:effectLst/>
                      </a:endParaRPr>
                    </a:p>
                  </a:txBody>
                  <a:tcPr anchor="ctr">
                    <a:solidFill>
                      <a:schemeClr val="accent3">
                        <a:lumMod val="40000"/>
                        <a:lumOff val="60000"/>
                      </a:schemeClr>
                    </a:solidFill>
                  </a:tcPr>
                </a:tc>
                <a:tc>
                  <a:txBody>
                    <a:bodyPr/>
                    <a:lstStyle/>
                    <a:p>
                      <a:pPr algn="ctr"/>
                      <a:r>
                        <a:rPr lang="en-US" sz="1400" b="1" dirty="0">
                          <a:effectLst/>
                        </a:rPr>
                        <a:t>5-year mortality</a:t>
                      </a:r>
                      <a:br>
                        <a:rPr lang="en-US" sz="1400" dirty="0">
                          <a:effectLst/>
                        </a:rPr>
                      </a:br>
                      <a:r>
                        <a:rPr lang="en-US" sz="1400" b="1" dirty="0">
                          <a:effectLst/>
                        </a:rPr>
                        <a:t>(n=99</a:t>
                      </a:r>
                      <a:r>
                        <a:rPr lang="en-US" sz="1400" dirty="0">
                          <a:effectLst/>
                        </a:rPr>
                        <a:t>,</a:t>
                      </a:r>
                      <a:r>
                        <a:rPr lang="en-US" sz="1400" b="1" dirty="0">
                          <a:effectLst/>
                        </a:rPr>
                        <a:t>372)</a:t>
                      </a:r>
                      <a:endParaRPr lang="en-US" sz="1400" dirty="0">
                        <a:effectLst/>
                      </a:endParaRPr>
                    </a:p>
                  </a:txBody>
                  <a:tcPr anchor="ctr">
                    <a:solidFill>
                      <a:schemeClr val="accent3">
                        <a:lumMod val="40000"/>
                        <a:lumOff val="60000"/>
                      </a:schemeClr>
                    </a:solidFill>
                  </a:tcPr>
                </a:tc>
                <a:tc>
                  <a:txBody>
                    <a:bodyPr/>
                    <a:lstStyle/>
                    <a:p>
                      <a:pPr algn="ctr"/>
                      <a:r>
                        <a:rPr lang="en-US" sz="1400" b="1" dirty="0">
                          <a:effectLst/>
                        </a:rPr>
                        <a:t>All-cause mortality</a:t>
                      </a:r>
                      <a:br>
                        <a:rPr lang="en-US" sz="1400" dirty="0">
                          <a:effectLst/>
                        </a:rPr>
                      </a:br>
                      <a:r>
                        <a:rPr lang="en-US" sz="1400" b="1" dirty="0">
                          <a:effectLst/>
                        </a:rPr>
                        <a:t>(n=154,956)</a:t>
                      </a:r>
                      <a:endParaRPr lang="en-US" sz="1400" dirty="0">
                        <a:effectLst/>
                      </a:endParaRPr>
                    </a:p>
                  </a:txBody>
                  <a:tcPr anchor="ctr">
                    <a:solidFill>
                      <a:schemeClr val="accent3">
                        <a:lumMod val="40000"/>
                        <a:lumOff val="60000"/>
                      </a:schemeClr>
                    </a:solidFill>
                  </a:tcPr>
                </a:tc>
                <a:tc>
                  <a:txBody>
                    <a:bodyPr/>
                    <a:lstStyle/>
                    <a:p>
                      <a:pPr algn="ctr"/>
                      <a:r>
                        <a:rPr lang="en-US" sz="1400" b="1" dirty="0">
                          <a:effectLst/>
                        </a:rPr>
                        <a:t>Cardiovascular-related mortality</a:t>
                      </a:r>
                      <a:br>
                        <a:rPr lang="en-US" sz="1400" dirty="0">
                          <a:effectLst/>
                        </a:rPr>
                      </a:br>
                      <a:r>
                        <a:rPr lang="en-US" sz="1400" b="1" dirty="0">
                          <a:effectLst/>
                        </a:rPr>
                        <a:t>(n=154</a:t>
                      </a:r>
                      <a:r>
                        <a:rPr lang="en-US" sz="1400" dirty="0">
                          <a:effectLst/>
                        </a:rPr>
                        <a:t>,</a:t>
                      </a:r>
                      <a:r>
                        <a:rPr lang="en-US" sz="1400" b="1" dirty="0">
                          <a:effectLst/>
                        </a:rPr>
                        <a:t>956)</a:t>
                      </a:r>
                      <a:endParaRPr lang="en-US" sz="1400" dirty="0">
                        <a:effectLst/>
                      </a:endParaRPr>
                    </a:p>
                  </a:txBody>
                  <a:tcPr anchor="ctr">
                    <a:solidFill>
                      <a:schemeClr val="accent3">
                        <a:lumMod val="40000"/>
                        <a:lumOff val="60000"/>
                      </a:schemeClr>
                    </a:solidFill>
                  </a:tcPr>
                </a:tc>
                <a:tc>
                  <a:txBody>
                    <a:bodyPr/>
                    <a:lstStyle/>
                    <a:p>
                      <a:pPr algn="ctr"/>
                      <a:r>
                        <a:rPr lang="en-US" sz="1400" b="1" dirty="0">
                          <a:effectLst/>
                        </a:rPr>
                        <a:t>Respiratory-related mortality</a:t>
                      </a:r>
                      <a:br>
                        <a:rPr lang="en-US" sz="1400" dirty="0">
                          <a:effectLst/>
                        </a:rPr>
                      </a:br>
                      <a:r>
                        <a:rPr lang="en-US" sz="1400" b="1" dirty="0">
                          <a:effectLst/>
                        </a:rPr>
                        <a:t>(n=154</a:t>
                      </a:r>
                      <a:r>
                        <a:rPr lang="en-US" sz="1400" dirty="0">
                          <a:effectLst/>
                        </a:rPr>
                        <a:t>,</a:t>
                      </a:r>
                      <a:r>
                        <a:rPr lang="en-US" sz="1400" b="1" dirty="0">
                          <a:effectLst/>
                        </a:rPr>
                        <a:t>956)</a:t>
                      </a:r>
                      <a:endParaRPr lang="en-US" sz="1400" dirty="0">
                        <a:effectLst/>
                      </a:endParaRPr>
                    </a:p>
                  </a:txBody>
                  <a:tcPr anchor="ctr">
                    <a:solidFill>
                      <a:schemeClr val="accent3">
                        <a:lumMod val="40000"/>
                        <a:lumOff val="60000"/>
                      </a:schemeClr>
                    </a:solidFill>
                  </a:tcPr>
                </a:tc>
                <a:extLst>
                  <a:ext uri="{0D108BD9-81ED-4DB2-BD59-A6C34878D82A}">
                    <a16:rowId xmlns:a16="http://schemas.microsoft.com/office/drawing/2014/main" val="4291527931"/>
                  </a:ext>
                </a:extLst>
              </a:tr>
              <a:tr h="370840">
                <a:tc>
                  <a:txBody>
                    <a:bodyPr/>
                    <a:lstStyle/>
                    <a:p>
                      <a:pPr algn="l"/>
                      <a:r>
                        <a:rPr lang="en-US" sz="1400" b="1" dirty="0"/>
                        <a:t>All individuals</a:t>
                      </a:r>
                      <a:endParaRPr lang="en-US" sz="1400" dirty="0"/>
                    </a:p>
                  </a:txBody>
                  <a:tcPr anchor="ctr">
                    <a:noFill/>
                  </a:tcPr>
                </a:tc>
                <a:tc>
                  <a:txBody>
                    <a:bodyPr/>
                    <a:lstStyle/>
                    <a:p>
                      <a:pPr algn="ctr"/>
                      <a:r>
                        <a:rPr lang="en-US" sz="1400" dirty="0"/>
                        <a:t>13,035 (8.7)</a:t>
                      </a:r>
                    </a:p>
                  </a:txBody>
                  <a:tcPr anchor="ctr">
                    <a:noFill/>
                  </a:tcPr>
                </a:tc>
                <a:tc>
                  <a:txBody>
                    <a:bodyPr/>
                    <a:lstStyle/>
                    <a:p>
                      <a:pPr algn="ctr"/>
                      <a:r>
                        <a:rPr lang="en-US" sz="1400" dirty="0"/>
                        <a:t>30,169 (30.4)</a:t>
                      </a:r>
                    </a:p>
                  </a:txBody>
                  <a:tcPr anchor="ctr">
                    <a:noFill/>
                  </a:tcPr>
                </a:tc>
                <a:tc>
                  <a:txBody>
                    <a:bodyPr/>
                    <a:lstStyle/>
                    <a:p>
                      <a:pPr algn="ctr"/>
                      <a:r>
                        <a:rPr lang="en-US" sz="1400" dirty="0"/>
                        <a:t>38,456 (24.8)</a:t>
                      </a:r>
                    </a:p>
                  </a:txBody>
                  <a:tcPr anchor="ctr">
                    <a:noFill/>
                  </a:tcPr>
                </a:tc>
                <a:tc>
                  <a:txBody>
                    <a:bodyPr/>
                    <a:lstStyle/>
                    <a:p>
                      <a:pPr algn="ctr"/>
                      <a:r>
                        <a:rPr lang="en-US" sz="1400" dirty="0"/>
                        <a:t>11,087 (7.2)</a:t>
                      </a:r>
                    </a:p>
                  </a:txBody>
                  <a:tcPr anchor="ctr">
                    <a:noFill/>
                  </a:tcPr>
                </a:tc>
                <a:tc>
                  <a:txBody>
                    <a:bodyPr/>
                    <a:lstStyle/>
                    <a:p>
                      <a:pPr algn="ctr"/>
                      <a:r>
                        <a:rPr lang="en-US" sz="1400" dirty="0"/>
                        <a:t>4228 (2.7)</a:t>
                      </a:r>
                    </a:p>
                  </a:txBody>
                  <a:tcPr anchor="ctr">
                    <a:noFill/>
                  </a:tcPr>
                </a:tc>
                <a:extLst>
                  <a:ext uri="{0D108BD9-81ED-4DB2-BD59-A6C34878D82A}">
                    <a16:rowId xmlns:a16="http://schemas.microsoft.com/office/drawing/2014/main" val="4201760682"/>
                  </a:ext>
                </a:extLst>
              </a:tr>
              <a:tr h="370840">
                <a:tc>
                  <a:txBody>
                    <a:bodyPr/>
                    <a:lstStyle/>
                    <a:p>
                      <a:pPr algn="l"/>
                      <a:r>
                        <a:rPr lang="en-US" sz="1400" b="1" dirty="0"/>
                        <a:t>Normal (n=85 ,173)</a:t>
                      </a:r>
                      <a:endParaRPr lang="en-US" sz="1400" dirty="0"/>
                    </a:p>
                  </a:txBody>
                  <a:tcPr anchor="ctr">
                    <a:noFill/>
                  </a:tcPr>
                </a:tc>
                <a:tc>
                  <a:txBody>
                    <a:bodyPr/>
                    <a:lstStyle/>
                    <a:p>
                      <a:pPr algn="ctr"/>
                      <a:r>
                        <a:rPr lang="en-US" sz="1400" dirty="0"/>
                        <a:t>3242/82,143 (3.9)</a:t>
                      </a:r>
                      <a:br>
                        <a:rPr lang="en-US" sz="1400" dirty="0"/>
                      </a:br>
                      <a:r>
                        <a:rPr lang="en-US" sz="1400" dirty="0"/>
                        <a:t>Reference</a:t>
                      </a:r>
                    </a:p>
                  </a:txBody>
                  <a:tcPr anchor="ctr">
                    <a:noFill/>
                  </a:tcPr>
                </a:tc>
                <a:tc>
                  <a:txBody>
                    <a:bodyPr/>
                    <a:lstStyle/>
                    <a:p>
                      <a:pPr algn="ctr"/>
                      <a:r>
                        <a:rPr lang="en-US" sz="1400" dirty="0"/>
                        <a:t>8538/51,195 (16.7)</a:t>
                      </a:r>
                      <a:br>
                        <a:rPr lang="en-US" sz="1400" dirty="0"/>
                      </a:br>
                      <a:r>
                        <a:rPr lang="en-US" sz="1400" dirty="0"/>
                        <a:t>Reference</a:t>
                      </a:r>
                    </a:p>
                  </a:txBody>
                  <a:tcPr anchor="ctr">
                    <a:noFill/>
                  </a:tcPr>
                </a:tc>
                <a:tc>
                  <a:txBody>
                    <a:bodyPr/>
                    <a:lstStyle/>
                    <a:p>
                      <a:pPr algn="ctr"/>
                      <a:r>
                        <a:rPr lang="en-US" sz="1400" dirty="0"/>
                        <a:t>11,612 (13.6)</a:t>
                      </a:r>
                      <a:br>
                        <a:rPr lang="en-US" sz="1400" dirty="0"/>
                      </a:br>
                      <a:r>
                        <a:rPr lang="en-US" sz="1400" dirty="0"/>
                        <a:t>Reference</a:t>
                      </a:r>
                    </a:p>
                  </a:txBody>
                  <a:tcPr anchor="ctr">
                    <a:noFill/>
                  </a:tcPr>
                </a:tc>
                <a:tc>
                  <a:txBody>
                    <a:bodyPr/>
                    <a:lstStyle/>
                    <a:p>
                      <a:pPr algn="ctr"/>
                      <a:r>
                        <a:rPr lang="en-US" sz="1400" dirty="0"/>
                        <a:t>2952 (3.5)</a:t>
                      </a:r>
                      <a:br>
                        <a:rPr lang="en-US" sz="1400" dirty="0"/>
                      </a:br>
                      <a:r>
                        <a:rPr lang="en-US" sz="1400" dirty="0"/>
                        <a:t>Reference</a:t>
                      </a:r>
                    </a:p>
                  </a:txBody>
                  <a:tcPr anchor="ctr">
                    <a:noFill/>
                  </a:tcPr>
                </a:tc>
                <a:tc>
                  <a:txBody>
                    <a:bodyPr/>
                    <a:lstStyle/>
                    <a:p>
                      <a:pPr algn="ctr"/>
                      <a:r>
                        <a:rPr lang="en-US" sz="1400" dirty="0"/>
                        <a:t>834 (1.0)</a:t>
                      </a:r>
                      <a:br>
                        <a:rPr lang="en-US" sz="1400" dirty="0"/>
                      </a:br>
                      <a:r>
                        <a:rPr lang="en-US" sz="1400" dirty="0"/>
                        <a:t>Reference</a:t>
                      </a:r>
                    </a:p>
                  </a:txBody>
                  <a:tcPr anchor="ctr">
                    <a:noFill/>
                  </a:tcPr>
                </a:tc>
                <a:extLst>
                  <a:ext uri="{0D108BD9-81ED-4DB2-BD59-A6C34878D82A}">
                    <a16:rowId xmlns:a16="http://schemas.microsoft.com/office/drawing/2014/main" val="397236857"/>
                  </a:ext>
                </a:extLst>
              </a:tr>
              <a:tr h="370840">
                <a:tc>
                  <a:txBody>
                    <a:bodyPr/>
                    <a:lstStyle/>
                    <a:p>
                      <a:pPr algn="l"/>
                      <a:r>
                        <a:rPr lang="en-US" sz="1400" b="1" dirty="0"/>
                        <a:t>Mildly elevated (n=49, 276)</a:t>
                      </a:r>
                      <a:endParaRPr lang="en-US" sz="1400" dirty="0"/>
                    </a:p>
                  </a:txBody>
                  <a:tcPr anchor="ctr">
                    <a:noFill/>
                  </a:tcPr>
                </a:tc>
                <a:tc>
                  <a:txBody>
                    <a:bodyPr/>
                    <a:lstStyle/>
                    <a:p>
                      <a:pPr algn="ctr"/>
                      <a:r>
                        <a:rPr lang="en-US" sz="1400" dirty="0"/>
                        <a:t>4735/47,823 (9.9)</a:t>
                      </a:r>
                      <a:br>
                        <a:rPr lang="en-US" sz="1400" dirty="0"/>
                      </a:br>
                      <a:r>
                        <a:rPr lang="en-US" sz="1400" dirty="0"/>
                        <a:t>OR 2.84 (2.77–2.92)</a:t>
                      </a:r>
                    </a:p>
                  </a:txBody>
                  <a:tcPr anchor="ctr">
                    <a:noFill/>
                  </a:tcPr>
                </a:tc>
                <a:tc>
                  <a:txBody>
                    <a:bodyPr/>
                    <a:lstStyle/>
                    <a:p>
                      <a:pPr algn="ctr"/>
                      <a:r>
                        <a:rPr lang="en-US" sz="1400" dirty="0"/>
                        <a:t>11,544/32,530 (35.5)</a:t>
                      </a:r>
                      <a:br>
                        <a:rPr lang="en-US" sz="1400" dirty="0"/>
                      </a:br>
                      <a:r>
                        <a:rPr lang="en-US" sz="1400" dirty="0"/>
                        <a:t>OR 2.75 (2.66–2.84)</a:t>
                      </a:r>
                    </a:p>
                  </a:txBody>
                  <a:tcPr anchor="ctr">
                    <a:noFill/>
                  </a:tcPr>
                </a:tc>
                <a:tc>
                  <a:txBody>
                    <a:bodyPr/>
                    <a:lstStyle/>
                    <a:p>
                      <a:pPr algn="ctr"/>
                      <a:r>
                        <a:rPr lang="de-DE" sz="1400" dirty="0"/>
                        <a:t>15,249 (30.9)</a:t>
                      </a:r>
                      <a:br>
                        <a:rPr lang="de-DE" sz="1400" dirty="0"/>
                      </a:br>
                      <a:r>
                        <a:rPr lang="de-DE" sz="1400" dirty="0"/>
                        <a:t>HR 2.55 (2.49–2.61)</a:t>
                      </a:r>
                    </a:p>
                  </a:txBody>
                  <a:tcPr anchor="ctr">
                    <a:noFill/>
                  </a:tcPr>
                </a:tc>
                <a:tc>
                  <a:txBody>
                    <a:bodyPr/>
                    <a:lstStyle/>
                    <a:p>
                      <a:pPr algn="ctr"/>
                      <a:r>
                        <a:rPr lang="de-DE" sz="1400"/>
                        <a:t>4248 (8.6)</a:t>
                      </a:r>
                      <a:br>
                        <a:rPr lang="de-DE" sz="1400"/>
                      </a:br>
                      <a:r>
                        <a:rPr lang="de-DE" sz="1400"/>
                        <a:t>HR 2.78 (2.65–2.91)</a:t>
                      </a:r>
                    </a:p>
                  </a:txBody>
                  <a:tcPr anchor="ctr">
                    <a:noFill/>
                  </a:tcPr>
                </a:tc>
                <a:tc>
                  <a:txBody>
                    <a:bodyPr/>
                    <a:lstStyle/>
                    <a:p>
                      <a:pPr algn="ctr"/>
                      <a:r>
                        <a:rPr lang="de-DE" sz="1400"/>
                        <a:t>1539 (3.1)</a:t>
                      </a:r>
                      <a:br>
                        <a:rPr lang="de-DE" sz="1400"/>
                      </a:br>
                      <a:r>
                        <a:rPr lang="de-DE" sz="1400"/>
                        <a:t>HR 3.56 (3.27–3.87)</a:t>
                      </a:r>
                    </a:p>
                  </a:txBody>
                  <a:tcPr anchor="ctr">
                    <a:noFill/>
                  </a:tcPr>
                </a:tc>
                <a:extLst>
                  <a:ext uri="{0D108BD9-81ED-4DB2-BD59-A6C34878D82A}">
                    <a16:rowId xmlns:a16="http://schemas.microsoft.com/office/drawing/2014/main" val="3214829896"/>
                  </a:ext>
                </a:extLst>
              </a:tr>
              <a:tr h="370840">
                <a:tc>
                  <a:txBody>
                    <a:bodyPr/>
                    <a:lstStyle/>
                    <a:p>
                      <a:pPr algn="l"/>
                      <a:r>
                        <a:rPr lang="en-US" sz="1400" b="1" dirty="0"/>
                        <a:t>Moderately elevated (n=13, 060)</a:t>
                      </a:r>
                      <a:endParaRPr lang="en-US" sz="1400" dirty="0"/>
                    </a:p>
                  </a:txBody>
                  <a:tcPr anchor="ctr">
                    <a:noFill/>
                  </a:tcPr>
                </a:tc>
                <a:tc>
                  <a:txBody>
                    <a:bodyPr/>
                    <a:lstStyle/>
                    <a:p>
                      <a:pPr algn="ctr"/>
                      <a:r>
                        <a:rPr lang="en-US" sz="1400" dirty="0"/>
                        <a:t>2684/12,782 (21.0)</a:t>
                      </a:r>
                      <a:br>
                        <a:rPr lang="en-US" sz="1400" dirty="0"/>
                      </a:br>
                      <a:r>
                        <a:rPr lang="en-US" sz="1400" dirty="0"/>
                        <a:t>OR 6.74 (6.47–7.01)</a:t>
                      </a:r>
                    </a:p>
                  </a:txBody>
                  <a:tcPr anchor="ctr">
                    <a:noFill/>
                  </a:tcPr>
                </a:tc>
                <a:tc>
                  <a:txBody>
                    <a:bodyPr/>
                    <a:lstStyle/>
                    <a:p>
                      <a:pPr algn="ctr"/>
                      <a:r>
                        <a:rPr lang="en-US" sz="1400" dirty="0"/>
                        <a:t>5654/9695 (58.3)</a:t>
                      </a:r>
                      <a:br>
                        <a:rPr lang="en-US" sz="1400" dirty="0"/>
                      </a:br>
                      <a:r>
                        <a:rPr lang="en-US" sz="1400" dirty="0"/>
                        <a:t>OR 6.99 (6.67–7.32)</a:t>
                      </a:r>
                    </a:p>
                  </a:txBody>
                  <a:tcPr anchor="ctr">
                    <a:noFill/>
                  </a:tcPr>
                </a:tc>
                <a:tc>
                  <a:txBody>
                    <a:bodyPr/>
                    <a:lstStyle/>
                    <a:p>
                      <a:pPr algn="ctr"/>
                      <a:r>
                        <a:rPr lang="de-DE" sz="1400" dirty="0"/>
                        <a:t>6721 (51.5)</a:t>
                      </a:r>
                      <a:br>
                        <a:rPr lang="de-DE" sz="1400" dirty="0"/>
                      </a:br>
                      <a:r>
                        <a:rPr lang="de-DE" sz="1400" dirty="0"/>
                        <a:t>HR 5.20 (5.04–5.36)</a:t>
                      </a:r>
                    </a:p>
                  </a:txBody>
                  <a:tcPr anchor="ctr">
                    <a:noFill/>
                  </a:tcPr>
                </a:tc>
                <a:tc>
                  <a:txBody>
                    <a:bodyPr/>
                    <a:lstStyle/>
                    <a:p>
                      <a:pPr algn="ctr"/>
                      <a:r>
                        <a:rPr lang="de-DE" sz="1400"/>
                        <a:t>2158 (16.5)</a:t>
                      </a:r>
                      <a:br>
                        <a:rPr lang="de-DE" sz="1400"/>
                      </a:br>
                      <a:r>
                        <a:rPr lang="de-DE" sz="1400"/>
                        <a:t>HR 6.46 (6.11–6.83)</a:t>
                      </a:r>
                    </a:p>
                  </a:txBody>
                  <a:tcPr anchor="ctr">
                    <a:noFill/>
                  </a:tcPr>
                </a:tc>
                <a:tc>
                  <a:txBody>
                    <a:bodyPr/>
                    <a:lstStyle/>
                    <a:p>
                      <a:pPr algn="ctr"/>
                      <a:r>
                        <a:rPr lang="de-DE" sz="1400"/>
                        <a:t>982 (7.5)</a:t>
                      </a:r>
                      <a:br>
                        <a:rPr lang="de-DE" sz="1400"/>
                      </a:br>
                      <a:r>
                        <a:rPr lang="de-DE" sz="1400"/>
                        <a:t>HR 10.40 (9.48–10.40)</a:t>
                      </a:r>
                    </a:p>
                  </a:txBody>
                  <a:tcPr anchor="ctr">
                    <a:noFill/>
                  </a:tcPr>
                </a:tc>
                <a:extLst>
                  <a:ext uri="{0D108BD9-81ED-4DB2-BD59-A6C34878D82A}">
                    <a16:rowId xmlns:a16="http://schemas.microsoft.com/office/drawing/2014/main" val="3086212405"/>
                  </a:ext>
                </a:extLst>
              </a:tr>
              <a:tr h="370840">
                <a:tc>
                  <a:txBody>
                    <a:bodyPr/>
                    <a:lstStyle/>
                    <a:p>
                      <a:pPr algn="l"/>
                      <a:r>
                        <a:rPr lang="en-US" sz="1400" b="1" dirty="0"/>
                        <a:t>Severely elevated (n=7447)</a:t>
                      </a:r>
                      <a:endParaRPr lang="en-US" sz="1400" dirty="0"/>
                    </a:p>
                  </a:txBody>
                  <a:tcPr anchor="ctr">
                    <a:noFill/>
                  </a:tcPr>
                </a:tc>
                <a:tc>
                  <a:txBody>
                    <a:bodyPr/>
                    <a:lstStyle/>
                    <a:p>
                      <a:pPr algn="ctr"/>
                      <a:r>
                        <a:rPr lang="en-US" sz="1400" dirty="0"/>
                        <a:t>2374/7314 (32.5)</a:t>
                      </a:r>
                      <a:br>
                        <a:rPr lang="en-US" sz="1400" dirty="0"/>
                      </a:br>
                      <a:r>
                        <a:rPr lang="en-US" sz="1400" dirty="0"/>
                        <a:t>OR 12.13 (11.51–12.79)</a:t>
                      </a:r>
                    </a:p>
                  </a:txBody>
                  <a:tcPr anchor="ctr">
                    <a:noFill/>
                  </a:tcPr>
                </a:tc>
                <a:tc>
                  <a:txBody>
                    <a:bodyPr/>
                    <a:lstStyle/>
                    <a:p>
                      <a:pPr algn="ctr"/>
                      <a:r>
                        <a:rPr lang="en-US" sz="1400" dirty="0"/>
                        <a:t>4433/5952 (74.5)</a:t>
                      </a:r>
                      <a:br>
                        <a:rPr lang="en-US" sz="1400" dirty="0"/>
                      </a:br>
                      <a:r>
                        <a:rPr lang="en-US" sz="1400" dirty="0"/>
                        <a:t>OR 14.58 (13.69–15.53)</a:t>
                      </a:r>
                    </a:p>
                  </a:txBody>
                  <a:tcPr anchor="ctr">
                    <a:noFill/>
                  </a:tcPr>
                </a:tc>
                <a:tc>
                  <a:txBody>
                    <a:bodyPr/>
                    <a:lstStyle/>
                    <a:p>
                      <a:pPr algn="ctr"/>
                      <a:r>
                        <a:rPr lang="de-DE" sz="1400" dirty="0"/>
                        <a:t>4874 (65.4)</a:t>
                      </a:r>
                      <a:br>
                        <a:rPr lang="de-DE" sz="1400" dirty="0"/>
                      </a:br>
                      <a:r>
                        <a:rPr lang="de-DE" sz="1400" dirty="0"/>
                        <a:t>HR 8.28 (8.00–8.56)</a:t>
                      </a:r>
                    </a:p>
                  </a:txBody>
                  <a:tcPr anchor="ctr">
                    <a:noFill/>
                  </a:tcPr>
                </a:tc>
                <a:tc>
                  <a:txBody>
                    <a:bodyPr/>
                    <a:lstStyle/>
                    <a:p>
                      <a:pPr algn="ctr"/>
                      <a:r>
                        <a:rPr lang="de-DE" sz="1400" dirty="0"/>
                        <a:t>1729 (23.2)</a:t>
                      </a:r>
                      <a:br>
                        <a:rPr lang="de-DE" sz="1400" dirty="0"/>
                      </a:br>
                      <a:r>
                        <a:rPr lang="de-DE" sz="1400" dirty="0"/>
                        <a:t>HR 11.24 (10.59–11.94)</a:t>
                      </a:r>
                    </a:p>
                  </a:txBody>
                  <a:tcPr anchor="ctr">
                    <a:noFill/>
                  </a:tcPr>
                </a:tc>
                <a:tc>
                  <a:txBody>
                    <a:bodyPr/>
                    <a:lstStyle/>
                    <a:p>
                      <a:pPr algn="ctr"/>
                      <a:r>
                        <a:rPr lang="de-DE" sz="1400" dirty="0"/>
                        <a:t>873 (11.7)</a:t>
                      </a:r>
                      <a:br>
                        <a:rPr lang="de-DE" sz="1400" dirty="0"/>
                      </a:br>
                      <a:r>
                        <a:rPr lang="de-DE" sz="1400" dirty="0"/>
                        <a:t>HR 20.10 (18.26–22.11)</a:t>
                      </a:r>
                    </a:p>
                  </a:txBody>
                  <a:tcPr anchor="ctr">
                    <a:noFill/>
                  </a:tcPr>
                </a:tc>
                <a:extLst>
                  <a:ext uri="{0D108BD9-81ED-4DB2-BD59-A6C34878D82A}">
                    <a16:rowId xmlns:a16="http://schemas.microsoft.com/office/drawing/2014/main" val="2413174714"/>
                  </a:ext>
                </a:extLst>
              </a:tr>
            </a:tbl>
          </a:graphicData>
        </a:graphic>
      </p:graphicFrame>
      <p:sp>
        <p:nvSpPr>
          <p:cNvPr id="6" name="Rectangle 5"/>
          <p:cNvSpPr/>
          <p:nvPr/>
        </p:nvSpPr>
        <p:spPr>
          <a:xfrm>
            <a:off x="925733" y="5731133"/>
            <a:ext cx="10340534" cy="461665"/>
          </a:xfrm>
          <a:prstGeom prst="rect">
            <a:avLst/>
          </a:prstGeom>
        </p:spPr>
        <p:txBody>
          <a:bodyPr wrap="square">
            <a:spAutoFit/>
          </a:bodyPr>
          <a:lstStyle/>
          <a:p>
            <a:r>
              <a:rPr lang="en-US" sz="1200" dirty="0"/>
              <a:t>Data are presented as n (%) or n/N (%), unless otherwise indicated; 95% confidence intervals are indicated for hazard ratios and odds ratios. </a:t>
            </a:r>
            <a:r>
              <a:rPr lang="en-US" sz="1200" baseline="30000" dirty="0"/>
              <a:t>#</a:t>
            </a:r>
            <a:r>
              <a:rPr lang="en-US" sz="1200" dirty="0"/>
              <a:t>: normal, &lt;30.0 mmHg; mildly elevated, 30.0–39.9 mmHg; moderately elevated, 40.0–49.9 mmHg; severely elevated, ≥50.0 mmHg.</a:t>
            </a:r>
          </a:p>
        </p:txBody>
      </p:sp>
      <p:sp>
        <p:nvSpPr>
          <p:cNvPr id="7" name="Rectangle 6"/>
          <p:cNvSpPr/>
          <p:nvPr/>
        </p:nvSpPr>
        <p:spPr>
          <a:xfrm>
            <a:off x="170254" y="1218791"/>
            <a:ext cx="11851292" cy="369332"/>
          </a:xfrm>
          <a:prstGeom prst="rect">
            <a:avLst/>
          </a:prstGeom>
        </p:spPr>
        <p:txBody>
          <a:bodyPr wrap="square">
            <a:spAutoFit/>
          </a:bodyPr>
          <a:lstStyle/>
          <a:p>
            <a:pPr algn="ctr"/>
            <a:r>
              <a:rPr lang="en-US" dirty="0"/>
              <a:t>Survival Profile and Adjusted Risk for Mortality According to Estimated Right Ventricular Systolic Pressure (eRVSP)</a:t>
            </a:r>
          </a:p>
        </p:txBody>
      </p:sp>
    </p:spTree>
    <p:extLst>
      <p:ext uri="{BB962C8B-B14F-4D97-AF65-F5344CB8AC3E}">
        <p14:creationId xmlns:p14="http://schemas.microsoft.com/office/powerpoint/2010/main" val="134991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8CA9-27DF-47CE-9E34-C6FA7F369ECC}"/>
              </a:ext>
            </a:extLst>
          </p:cNvPr>
          <p:cNvSpPr>
            <a:spLocks noGrp="1"/>
          </p:cNvSpPr>
          <p:nvPr>
            <p:ph type="title"/>
          </p:nvPr>
        </p:nvSpPr>
        <p:spPr>
          <a:xfrm>
            <a:off x="609600" y="199505"/>
            <a:ext cx="4337785" cy="1185577"/>
          </a:xfrm>
        </p:spPr>
        <p:txBody>
          <a:bodyPr/>
          <a:lstStyle/>
          <a:p>
            <a:r>
              <a:rPr lang="en-US" dirty="0"/>
              <a:t>Results</a:t>
            </a:r>
          </a:p>
        </p:txBody>
      </p:sp>
      <p:sp>
        <p:nvSpPr>
          <p:cNvPr id="3" name="Content Placeholder 2">
            <a:extLst>
              <a:ext uri="{FF2B5EF4-FFF2-40B4-BE49-F238E27FC236}">
                <a16:creationId xmlns:a16="http://schemas.microsoft.com/office/drawing/2014/main" id="{CA5AFA45-E475-4AB7-A02A-AD9E2A4BAFB1}"/>
              </a:ext>
            </a:extLst>
          </p:cNvPr>
          <p:cNvSpPr>
            <a:spLocks noGrp="1"/>
          </p:cNvSpPr>
          <p:nvPr>
            <p:ph idx="1"/>
          </p:nvPr>
        </p:nvSpPr>
        <p:spPr>
          <a:xfrm>
            <a:off x="371064" y="1477906"/>
            <a:ext cx="3844801" cy="4722477"/>
          </a:xfrm>
        </p:spPr>
        <p:txBody>
          <a:bodyPr>
            <a:normAutofit/>
          </a:bodyPr>
          <a:lstStyle/>
          <a:p>
            <a:pPr marL="285750" indent="-285750">
              <a:buFont typeface="Arial" panose="020B0604020202020204" pitchFamily="34" charset="0"/>
              <a:buChar char="•"/>
            </a:pPr>
            <a:r>
              <a:rPr lang="en-US" sz="1800" dirty="0"/>
              <a:t>The main graph shows age and sex-adjusted curves for all-cause mortality during long-term follow-up for each of the four pre-specified </a:t>
            </a:r>
            <a:r>
              <a:rPr lang="en-US" sz="1800" dirty="0" err="1"/>
              <a:t>eRVSP</a:t>
            </a:r>
            <a:r>
              <a:rPr lang="en-US" sz="1800" dirty="0"/>
              <a:t> groups (hazard ratios shown in top right corner; p &lt; 0.001 for both)</a:t>
            </a:r>
          </a:p>
          <a:p>
            <a:pPr marL="285750" indent="-285750">
              <a:buFont typeface="Arial" panose="020B0604020202020204" pitchFamily="34" charset="0"/>
              <a:buChar char="•"/>
            </a:pPr>
            <a:r>
              <a:rPr lang="en-US" sz="1800" dirty="0"/>
              <a:t>Overall numbers at risk (in 3-year intervals) and mortality rate during these specific intervals are shown below and above the x-axis, respectively</a:t>
            </a:r>
          </a:p>
          <a:p>
            <a:pPr marL="285750" indent="-285750">
              <a:buFont typeface="Arial" panose="020B0604020202020204" pitchFamily="34" charset="0"/>
              <a:buChar char="•"/>
            </a:pPr>
            <a:r>
              <a:rPr lang="en-US" sz="1800" dirty="0"/>
              <a:t>Inset shows the unadjusted Kaplan–Meier survival curves</a:t>
            </a:r>
          </a:p>
          <a:p>
            <a:endParaRPr lang="en-US" sz="1800" dirty="0"/>
          </a:p>
        </p:txBody>
      </p:sp>
      <p:sp>
        <p:nvSpPr>
          <p:cNvPr id="4" name="Text Box 1">
            <a:extLst>
              <a:ext uri="{FF2B5EF4-FFF2-40B4-BE49-F238E27FC236}">
                <a16:creationId xmlns:a16="http://schemas.microsoft.com/office/drawing/2014/main" id="{AF6261C1-1A56-4D54-A8DC-4475E80F8292}"/>
              </a:ext>
            </a:extLst>
          </p:cNvPr>
          <p:cNvSpPr txBox="1">
            <a:spLocks noChangeArrowheads="1"/>
          </p:cNvSpPr>
          <p:nvPr/>
        </p:nvSpPr>
        <p:spPr bwMode="auto">
          <a:xfrm>
            <a:off x="4860759" y="603569"/>
            <a:ext cx="6381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800" b="1" dirty="0">
                <a:latin typeface="Arial" panose="020B0604020202020204" pitchFamily="34" charset="0"/>
              </a:rPr>
              <a:t>Age and </a:t>
            </a:r>
            <a:r>
              <a:rPr lang="en-GB" altLang="en-US" sz="2000" b="1" dirty="0">
                <a:latin typeface="Arial" panose="020B0604020202020204" pitchFamily="34" charset="0"/>
              </a:rPr>
              <a:t>Sex-Adjusted</a:t>
            </a:r>
            <a:r>
              <a:rPr lang="en-GB" altLang="en-US" sz="1800" b="1" dirty="0">
                <a:latin typeface="Arial" panose="020B0604020202020204" pitchFamily="34" charset="0"/>
              </a:rPr>
              <a:t> All-Cause Mortality Per Estimated Right Ventricular Systolic Pressure (eRVSP) Group</a:t>
            </a:r>
          </a:p>
        </p:txBody>
      </p:sp>
      <p:pic>
        <p:nvPicPr>
          <p:cNvPr id="5" name="Picture 2">
            <a:extLst>
              <a:ext uri="{FF2B5EF4-FFF2-40B4-BE49-F238E27FC236}">
                <a16:creationId xmlns:a16="http://schemas.microsoft.com/office/drawing/2014/main" id="{05813DE0-D34B-418F-B2BB-78CDD554F60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9000"/>
                    </a14:imgEffect>
                  </a14:imgLayer>
                </a14:imgProps>
              </a:ext>
              <a:ext uri="{28A0092B-C50C-407E-A947-70E740481C1C}">
                <a14:useLocalDpi xmlns:a14="http://schemas.microsoft.com/office/drawing/2010/main" val="0"/>
              </a:ext>
            </a:extLst>
          </a:blip>
          <a:stretch>
            <a:fillRect/>
          </a:stretch>
        </p:blipFill>
        <p:spPr>
          <a:xfrm>
            <a:off x="4409598" y="1540564"/>
            <a:ext cx="7345104" cy="4475922"/>
          </a:xfrm>
          <a:prstGeom prst="rect">
            <a:avLst/>
          </a:prstGeom>
        </p:spPr>
      </p:pic>
      <p:sp>
        <p:nvSpPr>
          <p:cNvPr id="6" name="Footer Placeholder 3">
            <a:extLst>
              <a:ext uri="{FF2B5EF4-FFF2-40B4-BE49-F238E27FC236}">
                <a16:creationId xmlns:a16="http://schemas.microsoft.com/office/drawing/2014/main" id="{E2FEFF8B-C65E-4751-8A28-5179A2E34A64}"/>
              </a:ext>
            </a:extLst>
          </p:cNvPr>
          <p:cNvSpPr>
            <a:spLocks noGrp="1"/>
          </p:cNvSpPr>
          <p:nvPr>
            <p:ph type="ftr" sz="quarter" idx="3"/>
          </p:nvPr>
        </p:nvSpPr>
        <p:spPr>
          <a:xfrm>
            <a:off x="609600" y="6356350"/>
            <a:ext cx="10744199" cy="442131"/>
          </a:xfrm>
        </p:spPr>
        <p:txBody>
          <a:bodyPr/>
          <a:lstStyle/>
          <a:p>
            <a:r>
              <a:rPr lang="en-US" sz="1000" dirty="0"/>
              <a:t>Stewart S, et al. </a:t>
            </a:r>
            <a:r>
              <a:rPr lang="en-US" sz="1000" i="1" dirty="0"/>
              <a:t>Eur Respir J</a:t>
            </a:r>
            <a:r>
              <a:rPr lang="en-US" sz="1000" dirty="0"/>
              <a:t>, 2021;59(1):2100832.</a:t>
            </a:r>
          </a:p>
        </p:txBody>
      </p:sp>
    </p:spTree>
    <p:extLst>
      <p:ext uri="{BB962C8B-B14F-4D97-AF65-F5344CB8AC3E}">
        <p14:creationId xmlns:p14="http://schemas.microsoft.com/office/powerpoint/2010/main" val="13086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79B2-C120-4851-AD42-A229ECACA5D8}"/>
              </a:ext>
            </a:extLst>
          </p:cNvPr>
          <p:cNvSpPr>
            <a:spLocks noGrp="1"/>
          </p:cNvSpPr>
          <p:nvPr>
            <p:ph type="title"/>
          </p:nvPr>
        </p:nvSpPr>
        <p:spPr/>
        <p:txBody>
          <a:bodyPr/>
          <a:lstStyle/>
          <a:p>
            <a:r>
              <a:rPr lang="en-US" dirty="0"/>
              <a:t>Results</a:t>
            </a:r>
          </a:p>
        </p:txBody>
      </p:sp>
      <p:sp>
        <p:nvSpPr>
          <p:cNvPr id="4" name="Footer Placeholder 3"/>
          <p:cNvSpPr>
            <a:spLocks noGrp="1"/>
          </p:cNvSpPr>
          <p:nvPr>
            <p:ph type="ftr" sz="quarter" idx="3"/>
          </p:nvPr>
        </p:nvSpPr>
        <p:spPr>
          <a:xfrm>
            <a:off x="609601" y="6356350"/>
            <a:ext cx="3975652" cy="442131"/>
          </a:xfrm>
        </p:spPr>
        <p:txBody>
          <a:bodyPr/>
          <a:lstStyle/>
          <a:p>
            <a:r>
              <a:rPr lang="en-US" sz="1000" dirty="0"/>
              <a:t>Stewart S, et al. </a:t>
            </a:r>
            <a:r>
              <a:rPr lang="en-US" sz="1000" i="1" dirty="0"/>
              <a:t>Eur Respir J</a:t>
            </a:r>
            <a:r>
              <a:rPr lang="en-US" sz="1000" dirty="0"/>
              <a:t>, 2021;59(1):2100832.</a:t>
            </a:r>
          </a:p>
        </p:txBody>
      </p:sp>
      <p:pic>
        <p:nvPicPr>
          <p:cNvPr id="5" name="Picture 2"/>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sharpenSoften amount="19000"/>
                    </a14:imgEffect>
                  </a14:imgLayer>
                </a14:imgProps>
              </a:ext>
              <a:ext uri="{28A0092B-C50C-407E-A947-70E740481C1C}">
                <a14:useLocalDpi xmlns:a14="http://schemas.microsoft.com/office/drawing/2010/main" val="0"/>
              </a:ext>
            </a:extLst>
          </a:blip>
          <a:srcRect/>
          <a:stretch>
            <a:fillRect/>
          </a:stretch>
        </p:blipFill>
        <p:spPr bwMode="auto">
          <a:xfrm>
            <a:off x="6225707" y="1133137"/>
            <a:ext cx="4925961" cy="56549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1"/>
          <p:cNvSpPr txBox="1">
            <a:spLocks noChangeArrowheads="1"/>
          </p:cNvSpPr>
          <p:nvPr/>
        </p:nvSpPr>
        <p:spPr bwMode="auto">
          <a:xfrm>
            <a:off x="6379711" y="514234"/>
            <a:ext cx="541778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600" b="1" dirty="0">
                <a:latin typeface="Arial" panose="020B0604020202020204" pitchFamily="34" charset="0"/>
              </a:rPr>
              <a:t>Age and Sex-Adjusted Risk of Mortality Per 5 mmHg Estimated eRVSP Increase</a:t>
            </a:r>
          </a:p>
        </p:txBody>
      </p:sp>
      <p:sp>
        <p:nvSpPr>
          <p:cNvPr id="8" name="Content Placeholder 3"/>
          <p:cNvSpPr txBox="1">
            <a:spLocks/>
          </p:cNvSpPr>
          <p:nvPr/>
        </p:nvSpPr>
        <p:spPr>
          <a:xfrm>
            <a:off x="375077" y="1509477"/>
            <a:ext cx="5653548" cy="472247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Patients with eRVSP 35.0–39.9 mmHg were almost twice as likely to die from all causes (HR 1.90; 95% CI, 1.84–1.96) and cardiovascular disease (HR 1.85; 95% CI, 1.74–1.97) (p &lt; 0.001)</a:t>
            </a:r>
          </a:p>
          <a:p>
            <a:endParaRPr lang="en-US" sz="2000" dirty="0"/>
          </a:p>
          <a:p>
            <a:r>
              <a:rPr lang="en-US" sz="2000" dirty="0"/>
              <a:t>The risk of mortality rose among those with </a:t>
            </a:r>
            <a:r>
              <a:rPr lang="en-US" sz="2000" dirty="0" err="1"/>
              <a:t>eRVSP</a:t>
            </a:r>
            <a:r>
              <a:rPr lang="en-US" sz="2000" dirty="0"/>
              <a:t> ≥ 50.0 mmHg (HR 4.79; 95% CI, 4.57–5.02 and HR 5.63; 95% CI, 5.20–6.11) for all-cause and cardiovascular-related mortality, respectively</a:t>
            </a:r>
          </a:p>
        </p:txBody>
      </p:sp>
      <p:sp>
        <p:nvSpPr>
          <p:cNvPr id="3" name="TextBox 2">
            <a:extLst>
              <a:ext uri="{FF2B5EF4-FFF2-40B4-BE49-F238E27FC236}">
                <a16:creationId xmlns:a16="http://schemas.microsoft.com/office/drawing/2014/main" id="{B20430AC-6481-FD4E-9774-C0CD4B206548}"/>
              </a:ext>
            </a:extLst>
          </p:cNvPr>
          <p:cNvSpPr txBox="1"/>
          <p:nvPr/>
        </p:nvSpPr>
        <p:spPr>
          <a:xfrm>
            <a:off x="8209982" y="1104826"/>
            <a:ext cx="1391478" cy="646331"/>
          </a:xfrm>
          <a:prstGeom prst="rect">
            <a:avLst/>
          </a:prstGeom>
          <a:noFill/>
        </p:spPr>
        <p:txBody>
          <a:bodyPr wrap="square" rtlCol="0">
            <a:spAutoFit/>
          </a:bodyPr>
          <a:lstStyle/>
          <a:p>
            <a:pPr algn="ctr"/>
            <a:r>
              <a:rPr lang="en-US" dirty="0"/>
              <a:t>All-Cause Mortality</a:t>
            </a:r>
          </a:p>
        </p:txBody>
      </p:sp>
      <p:sp>
        <p:nvSpPr>
          <p:cNvPr id="9" name="TextBox 8">
            <a:extLst>
              <a:ext uri="{FF2B5EF4-FFF2-40B4-BE49-F238E27FC236}">
                <a16:creationId xmlns:a16="http://schemas.microsoft.com/office/drawing/2014/main" id="{2FAF95B0-D301-AD4C-8FE8-E2E8744FFE11}"/>
              </a:ext>
            </a:extLst>
          </p:cNvPr>
          <p:cNvSpPr txBox="1"/>
          <p:nvPr/>
        </p:nvSpPr>
        <p:spPr>
          <a:xfrm>
            <a:off x="7593433" y="4013602"/>
            <a:ext cx="2624576" cy="646331"/>
          </a:xfrm>
          <a:prstGeom prst="rect">
            <a:avLst/>
          </a:prstGeom>
          <a:noFill/>
        </p:spPr>
        <p:txBody>
          <a:bodyPr wrap="square" rtlCol="0">
            <a:spAutoFit/>
          </a:bodyPr>
          <a:lstStyle/>
          <a:p>
            <a:r>
              <a:rPr lang="en-US" dirty="0"/>
              <a:t>Cardiovascular-Related</a:t>
            </a:r>
          </a:p>
          <a:p>
            <a:pPr algn="ctr"/>
            <a:r>
              <a:rPr lang="en-US" dirty="0"/>
              <a:t>Mortality</a:t>
            </a:r>
          </a:p>
        </p:txBody>
      </p:sp>
      <p:sp>
        <p:nvSpPr>
          <p:cNvPr id="7" name="Rectangle 6">
            <a:extLst>
              <a:ext uri="{FF2B5EF4-FFF2-40B4-BE49-F238E27FC236}">
                <a16:creationId xmlns:a16="http://schemas.microsoft.com/office/drawing/2014/main" id="{20542FE3-4708-E542-B31B-F95E83E8173D}"/>
              </a:ext>
            </a:extLst>
          </p:cNvPr>
          <p:cNvSpPr/>
          <p:nvPr/>
        </p:nvSpPr>
        <p:spPr>
          <a:xfrm>
            <a:off x="6294783" y="1051818"/>
            <a:ext cx="251791" cy="242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21ABF69-C3C9-644C-AB31-92B477A85CAB}"/>
              </a:ext>
            </a:extLst>
          </p:cNvPr>
          <p:cNvSpPr/>
          <p:nvPr/>
        </p:nvSpPr>
        <p:spPr>
          <a:xfrm>
            <a:off x="6394174" y="3901189"/>
            <a:ext cx="251791" cy="242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498331"/>
      </p:ext>
    </p:extLst>
  </p:cSld>
  <p:clrMapOvr>
    <a:masterClrMapping/>
  </p:clrMapOvr>
</p:sld>
</file>

<file path=ppt/theme/theme1.xml><?xml version="1.0" encoding="utf-8"?>
<a:theme xmlns:a="http://schemas.openxmlformats.org/drawingml/2006/main" name="Onc-2019">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417</TotalTime>
  <Words>1694</Words>
  <Application>Microsoft Office PowerPoint</Application>
  <PresentationFormat>Widescreen</PresentationFormat>
  <Paragraphs>224</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Avenir</vt:lpstr>
      <vt:lpstr>Calibri</vt:lpstr>
      <vt:lpstr>Cambria Math</vt:lpstr>
      <vt:lpstr>Onc-2019</vt:lpstr>
      <vt:lpstr>Mild Pulmonary Hypertension and Premature Mortality Among 154,956 Men and Women Undergoing Routine Echocardiography</vt:lpstr>
      <vt:lpstr>Rationale</vt:lpstr>
      <vt:lpstr>Background</vt:lpstr>
      <vt:lpstr>Methods</vt:lpstr>
      <vt:lpstr>Methods, continued</vt:lpstr>
      <vt:lpstr>Results: Baseline Characteristics</vt:lpstr>
      <vt:lpstr>Results</vt:lpstr>
      <vt:lpstr>Results</vt:lpstr>
      <vt:lpstr>Results</vt:lpstr>
      <vt:lpstr>Results</vt:lpstr>
      <vt:lpstr>Results: Premature Mortality</vt:lpstr>
      <vt:lpstr>Results: Sex-Specific Pattern of Premature Mortality and Life-Years Lost (LYL) With Increasing eRVSP</vt:lpstr>
      <vt:lpstr>Discussion</vt:lpstr>
      <vt:lpstr>Limitations and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Knapp</dc:creator>
  <cp:lastModifiedBy>Jeffrey Knapp</cp:lastModifiedBy>
  <cp:revision>135</cp:revision>
  <dcterms:created xsi:type="dcterms:W3CDTF">2019-05-10T15:43:12Z</dcterms:created>
  <dcterms:modified xsi:type="dcterms:W3CDTF">2022-04-18T15:42:12Z</dcterms:modified>
</cp:coreProperties>
</file>