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6" r:id="rId2"/>
  </p:sldMasterIdLst>
  <p:notesMasterIdLst>
    <p:notesMasterId r:id="rId13"/>
  </p:notesMasterIdLst>
  <p:sldIdLst>
    <p:sldId id="286" r:id="rId3"/>
    <p:sldId id="265" r:id="rId4"/>
    <p:sldId id="333" r:id="rId5"/>
    <p:sldId id="280" r:id="rId6"/>
    <p:sldId id="287" r:id="rId7"/>
    <p:sldId id="279" r:id="rId8"/>
    <p:sldId id="288" r:id="rId9"/>
    <p:sldId id="284" r:id="rId10"/>
    <p:sldId id="28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05320614-9BB5-045C-0E1E-BB00A484CEF0}" name="Shannon Williams" initials="SW" userId="53ff2644c4922ffe" providerId="Windows Live"/>
  <p188:author id="{87551934-1EED-109D-8469-49CE7051BEDC}" name="Megan Reimann, PharmD, BCOP" initials="MRPB" userId="S::mreimann@ushealthconnect.com::551785c5-e18e-4f20-8abf-31b115b8a49a" providerId="AD"/>
  <p188:author id="{1FF42040-9854-C85D-2553-FFB58F3C2152}" name="Haemin Go" initials="HG" userId="S::hgo@ushealthconnect.com::f4f74a36-2ed4-469e-99f1-5e82f235753e" providerId="AD"/>
  <p188:author id="{6EB12EAF-BC4E-6B6B-0102-503011D8EEE7}" name="Emily Jebing" initials="EJ" userId="Emily Jebing" providerId="None"/>
  <p188:author id="{21A045B2-B25C-090B-8D96-FFEA0B63EC4A}" name="Rosanne Strauss, PharmD, MBA" initials="RSPM" userId="S::rstrauss@ushealthconnect.com::7445b585-aa6b-490d-9b35-2d50e96a35a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p:normalViewPr>
  <p:slideViewPr>
    <p:cSldViewPr snapToGrid="0">
      <p:cViewPr varScale="1">
        <p:scale>
          <a:sx n="119" d="100"/>
          <a:sy n="119"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682E0-E525-4F11-B5E4-1B9A63FDCA03}" type="slidenum">
              <a:rPr lang="en-US" smtClean="0"/>
              <a:t>4</a:t>
            </a:fld>
            <a:endParaRPr lang="en-US"/>
          </a:p>
        </p:txBody>
      </p:sp>
    </p:spTree>
    <p:extLst>
      <p:ext uri="{BB962C8B-B14F-4D97-AF65-F5344CB8AC3E}">
        <p14:creationId xmlns:p14="http://schemas.microsoft.com/office/powerpoint/2010/main" val="111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7402D-07D3-49A9-B21B-C805F84334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46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4682E0-E525-4F11-B5E4-1B9A63FDCA03}" type="slidenum">
              <a:rPr lang="en-US" smtClean="0"/>
              <a:t>7</a:t>
            </a:fld>
            <a:endParaRPr lang="en-US"/>
          </a:p>
        </p:txBody>
      </p:sp>
    </p:spTree>
    <p:extLst>
      <p:ext uri="{BB962C8B-B14F-4D97-AF65-F5344CB8AC3E}">
        <p14:creationId xmlns:p14="http://schemas.microsoft.com/office/powerpoint/2010/main" val="326407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4682E0-E525-4F11-B5E4-1B9A63FDCA03}" type="slidenum">
              <a:rPr lang="en-US" smtClean="0"/>
              <a:t>8</a:t>
            </a:fld>
            <a:endParaRPr lang="en-US"/>
          </a:p>
        </p:txBody>
      </p:sp>
    </p:spTree>
    <p:extLst>
      <p:ext uri="{BB962C8B-B14F-4D97-AF65-F5344CB8AC3E}">
        <p14:creationId xmlns:p14="http://schemas.microsoft.com/office/powerpoint/2010/main" val="185530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4">
    <p:bg bwMode="gray">
      <p:bgRef idx="1001">
        <a:schemeClr val="bg1"/>
      </p:bgRef>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FF05C510-5C17-EA36-99B4-4BC7E54C3AB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a:xfrm>
            <a:off x="506635" y="508566"/>
            <a:ext cx="2395725" cy="295723"/>
          </a:xfrm>
          <a:prstGeom prst="rect">
            <a:avLst/>
          </a:prstGeom>
        </p:spPr>
      </p:pic>
      <p:cxnSp>
        <p:nvCxnSpPr>
          <p:cNvPr id="8" name="Straight Connector">
            <a:extLst>
              <a:ext uri="{FF2B5EF4-FFF2-40B4-BE49-F238E27FC236}">
                <a16:creationId xmlns:a16="http://schemas.microsoft.com/office/drawing/2014/main" id="{AEE87C99-D950-33A8-7CD1-BD3BF89DF3A9}"/>
              </a:ext>
            </a:extLst>
          </p:cNvPr>
          <p:cNvCxnSpPr/>
          <p:nvPr userDrawn="1"/>
        </p:nvCxnSpPr>
        <p:spPr>
          <a:xfrm>
            <a:off x="0" y="4731124"/>
            <a:ext cx="50872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a:xfrm>
            <a:off x="419099" y="5418590"/>
            <a:ext cx="3319272" cy="206754"/>
          </a:xfrm>
        </p:spPr>
        <p:txBody>
          <a:bodyPr/>
          <a:lstStyle>
            <a:lvl1pPr algn="l">
              <a:defRPr sz="1000">
                <a:solidFill>
                  <a:schemeClr val="tx1"/>
                </a:solidFill>
              </a:defRPr>
            </a:lvl1pPr>
          </a:lstStyle>
          <a:p>
            <a:fld id="{C6EE5225-7705-401E-81A4-4D8726992C1B}" type="datetime2">
              <a:rPr lang="en-US" smtClean="0"/>
              <a:t>Monday, August 14, 2023</a:t>
            </a:fld>
            <a:endParaRPr lang="en-US" dirty="0"/>
          </a:p>
        </p:txBody>
      </p:sp>
      <p:sp>
        <p:nvSpPr>
          <p:cNvPr id="3" name="Subtitle"/>
          <p:cNvSpPr>
            <a:spLocks noGrp="1"/>
          </p:cNvSpPr>
          <p:nvPr>
            <p:ph type="subTitle" idx="1"/>
          </p:nvPr>
        </p:nvSpPr>
        <p:spPr>
          <a:xfrm>
            <a:off x="419100" y="4956880"/>
            <a:ext cx="7232276" cy="413626"/>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p:cNvSpPr>
            <a:spLocks noGrp="1"/>
          </p:cNvSpPr>
          <p:nvPr>
            <p:ph type="ctrTitle"/>
          </p:nvPr>
        </p:nvSpPr>
        <p:spPr>
          <a:xfrm>
            <a:off x="419100" y="2335549"/>
            <a:ext cx="7232276" cy="2387600"/>
          </a:xfrm>
        </p:spPr>
        <p:txBody>
          <a:bodyPr anchor="b">
            <a:normAutofit/>
          </a:bodyPr>
          <a:lstStyle>
            <a:lvl1pPr algn="l">
              <a:lnSpc>
                <a:spcPct val="100000"/>
              </a:lnSpc>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12968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59363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61928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362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8235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72045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0111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7080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76754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75649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50453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731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5459090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025"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FFF3-5805-C705-4B1B-AA4462AE3A0D}"/>
              </a:ext>
            </a:extLst>
          </p:cNvPr>
          <p:cNvSpPr>
            <a:spLocks noGrp="1"/>
          </p:cNvSpPr>
          <p:nvPr>
            <p:ph type="title"/>
          </p:nvPr>
        </p:nvSpPr>
        <p:spPr>
          <a:xfrm>
            <a:off x="609599" y="1709738"/>
            <a:ext cx="10780643" cy="2852737"/>
          </a:xfrm>
        </p:spPr>
        <p:txBody>
          <a:bodyPr>
            <a:normAutofit fontScale="90000"/>
          </a:bodyPr>
          <a:lstStyle/>
          <a:p>
            <a:r>
              <a:rPr lang="en-US" dirty="0"/>
              <a:t>Should We Make Active </a:t>
            </a:r>
            <a:br>
              <a:rPr lang="en-US" dirty="0"/>
            </a:br>
            <a:r>
              <a:rPr lang="en-US" dirty="0"/>
              <a:t>Surveillance More Active for </a:t>
            </a:r>
            <a:br>
              <a:rPr lang="en-US" dirty="0"/>
            </a:br>
            <a:r>
              <a:rPr lang="en-US" dirty="0"/>
              <a:t>Localized Prostate Cancer?</a:t>
            </a:r>
            <a:br>
              <a:rPr lang="en-US" dirty="0"/>
            </a:br>
            <a:endParaRPr lang="en-US" dirty="0"/>
          </a:p>
        </p:txBody>
      </p:sp>
      <p:sp>
        <p:nvSpPr>
          <p:cNvPr id="7" name="Text Placeholder 6">
            <a:extLst>
              <a:ext uri="{FF2B5EF4-FFF2-40B4-BE49-F238E27FC236}">
                <a16:creationId xmlns:a16="http://schemas.microsoft.com/office/drawing/2014/main" id="{90C75CEB-1D63-D70B-2C6F-5B3EF6F26E1A}"/>
              </a:ext>
            </a:extLst>
          </p:cNvPr>
          <p:cNvSpPr>
            <a:spLocks noGrp="1"/>
          </p:cNvSpPr>
          <p:nvPr>
            <p:ph type="body" idx="1"/>
          </p:nvPr>
        </p:nvSpPr>
        <p:spPr>
          <a:xfrm>
            <a:off x="609601" y="4211383"/>
            <a:ext cx="10515600" cy="2124789"/>
          </a:xfrm>
        </p:spPr>
        <p:txBody>
          <a:bodyPr>
            <a:normAutofit fontScale="62500" lnSpcReduction="20000"/>
          </a:bodyPr>
          <a:lstStyle/>
          <a:p>
            <a:r>
              <a:rPr lang="en-US" sz="2200" dirty="0"/>
              <a:t>Neeraj Agarwal, MD, FASCO</a:t>
            </a:r>
          </a:p>
          <a:p>
            <a:r>
              <a:rPr lang="en-US" dirty="0"/>
              <a:t>Professor of Medicine</a:t>
            </a:r>
          </a:p>
          <a:p>
            <a:r>
              <a:rPr lang="en-US" dirty="0"/>
              <a:t>Senior Director for Clinical Translation, Huntsman Cancer Institute (HCI)</a:t>
            </a:r>
          </a:p>
          <a:p>
            <a:r>
              <a:rPr lang="en-US" dirty="0"/>
              <a:t>Presidential Endowed Chair of Cancer Research</a:t>
            </a:r>
          </a:p>
          <a:p>
            <a:r>
              <a:rPr lang="en-US" dirty="0"/>
              <a:t>Director, Center of Investigational Therapeutics</a:t>
            </a:r>
          </a:p>
          <a:p>
            <a:r>
              <a:rPr lang="en-US" dirty="0"/>
              <a:t>Director, Genitourinary Oncology Program</a:t>
            </a:r>
          </a:p>
          <a:p>
            <a:r>
              <a:rPr lang="en-US" dirty="0"/>
              <a:t>Huntsman Cancer Institute, University of Utah (NCI-CCC)</a:t>
            </a:r>
          </a:p>
          <a:p>
            <a:r>
              <a:rPr lang="en-US" dirty="0"/>
              <a:t>Salt Lake City, UT </a:t>
            </a:r>
          </a:p>
          <a:p>
            <a:endParaRPr lang="en-US" dirty="0"/>
          </a:p>
        </p:txBody>
      </p:sp>
    </p:spTree>
    <p:extLst>
      <p:ext uri="{BB962C8B-B14F-4D97-AF65-F5344CB8AC3E}">
        <p14:creationId xmlns:p14="http://schemas.microsoft.com/office/powerpoint/2010/main" val="57599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Prostate Cancer: Focusing Androgen Receptor Inhibitors on High-Risk Localized &amp; Locally Advanced Disease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risk of developing metastases and cancer-related mortality based on risk stratification in localized prostate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Assess the evolving changes in guideline recommendations for high-risk localized and locally advanced prostate cancer and where ARIs fit into these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the efficacy and safety of second-generation ARI therapy in patients with newly diagnosed prostate cancer who have high-risk localized or locally advanced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effective multidisciplinary adverse effect management strategies to improve ARI treatment adherence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2FC0-7204-4D73-577D-C83F93094577}"/>
              </a:ext>
            </a:extLst>
          </p:cNvPr>
          <p:cNvSpPr>
            <a:spLocks noGrp="1"/>
          </p:cNvSpPr>
          <p:nvPr>
            <p:ph type="title"/>
          </p:nvPr>
        </p:nvSpPr>
        <p:spPr>
          <a:xfrm>
            <a:off x="609600" y="199505"/>
            <a:ext cx="10744200" cy="1185577"/>
          </a:xfrm>
        </p:spPr>
        <p:txBody>
          <a:bodyPr/>
          <a:lstStyle/>
          <a:p>
            <a:r>
              <a:rPr lang="en-US"/>
              <a:t>Active Surveillance </a:t>
            </a:r>
            <a:endParaRPr lang="en-US" dirty="0"/>
          </a:p>
        </p:txBody>
      </p:sp>
      <p:sp>
        <p:nvSpPr>
          <p:cNvPr id="3" name="Content Placeholder 2">
            <a:extLst>
              <a:ext uri="{FF2B5EF4-FFF2-40B4-BE49-F238E27FC236}">
                <a16:creationId xmlns:a16="http://schemas.microsoft.com/office/drawing/2014/main" id="{45194581-304E-6BFF-3FFB-85A0A2573711}"/>
              </a:ext>
            </a:extLst>
          </p:cNvPr>
          <p:cNvSpPr>
            <a:spLocks noGrp="1"/>
          </p:cNvSpPr>
          <p:nvPr>
            <p:ph idx="1"/>
          </p:nvPr>
        </p:nvSpPr>
        <p:spPr>
          <a:xfrm>
            <a:off x="609600" y="1477906"/>
            <a:ext cx="10744200" cy="4722477"/>
          </a:xfrm>
        </p:spPr>
        <p:txBody>
          <a:bodyPr>
            <a:normAutofit/>
          </a:bodyPr>
          <a:lstStyle/>
          <a:p>
            <a:pPr marL="0" indent="0">
              <a:buNone/>
            </a:pPr>
            <a:r>
              <a:rPr lang="en-US" dirty="0"/>
              <a:t>Active surveillance involves actively monitoring the course of disease with the expectation to intervene with curative intent if the cancer progresses</a:t>
            </a:r>
          </a:p>
          <a:p>
            <a:pPr marL="0" indent="0">
              <a:buNone/>
            </a:pPr>
            <a:endParaRPr lang="en-US" dirty="0"/>
          </a:p>
          <a:p>
            <a:pPr marL="0" indent="0">
              <a:buNone/>
            </a:pPr>
            <a:r>
              <a:rPr lang="en-US" b="1" dirty="0"/>
              <a:t>Candidacy for Active Surveillance:</a:t>
            </a:r>
          </a:p>
          <a:p>
            <a:r>
              <a:rPr lang="en-US" dirty="0"/>
              <a:t>Preferred for patients with very-low-risk prostate cancer and a life expectancy ≥10 years</a:t>
            </a:r>
          </a:p>
          <a:p>
            <a:r>
              <a:rPr lang="en-US" dirty="0"/>
              <a:t>Preferred for most patients with low-risk prostate cancer and a life expectancy ≥10 years</a:t>
            </a:r>
          </a:p>
          <a:p>
            <a:r>
              <a:rPr lang="en-US" dirty="0"/>
              <a:t>Could also be considered in patients with favorable intermediate-risk prostate cancer and a life expectancy &gt;10 years</a:t>
            </a:r>
          </a:p>
          <a:p>
            <a:endParaRPr lang="en-US" dirty="0"/>
          </a:p>
          <a:p>
            <a:endParaRPr lang="en-US" dirty="0"/>
          </a:p>
        </p:txBody>
      </p:sp>
      <p:sp>
        <p:nvSpPr>
          <p:cNvPr id="8" name="Footer Placeholder 1">
            <a:extLst>
              <a:ext uri="{FF2B5EF4-FFF2-40B4-BE49-F238E27FC236}">
                <a16:creationId xmlns:a16="http://schemas.microsoft.com/office/drawing/2014/main" id="{E0EBB58C-7B9A-030A-2B41-274B8942C094}"/>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ffectLst/>
                <a:latin typeface="Arial" panose="020B0604020202020204" pitchFamily="34" charset="0"/>
              </a:rPr>
              <a:t>NCCN Guidelines Prostate Cancer version 1, 2023 (PROS-F p1 of 5).</a:t>
            </a:r>
            <a:endParaRPr lang="en-US" sz="1200" dirty="0"/>
          </a:p>
        </p:txBody>
      </p:sp>
    </p:spTree>
    <p:extLst>
      <p:ext uri="{BB962C8B-B14F-4D97-AF65-F5344CB8AC3E}">
        <p14:creationId xmlns:p14="http://schemas.microsoft.com/office/powerpoint/2010/main" val="304310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F817-720D-92AD-028A-C125B4CCC96F}"/>
              </a:ext>
            </a:extLst>
          </p:cNvPr>
          <p:cNvSpPr>
            <a:spLocks noGrp="1"/>
          </p:cNvSpPr>
          <p:nvPr>
            <p:ph type="title"/>
          </p:nvPr>
        </p:nvSpPr>
        <p:spPr>
          <a:xfrm>
            <a:off x="609600" y="199505"/>
            <a:ext cx="10744200" cy="1185577"/>
          </a:xfrm>
        </p:spPr>
        <p:txBody>
          <a:bodyPr/>
          <a:lstStyle/>
          <a:p>
            <a:r>
              <a:rPr lang="en-US" dirty="0"/>
              <a:t>Active Surveillance Program</a:t>
            </a:r>
          </a:p>
        </p:txBody>
      </p:sp>
      <p:sp>
        <p:nvSpPr>
          <p:cNvPr id="3" name="Content Placeholder 2">
            <a:extLst>
              <a:ext uri="{FF2B5EF4-FFF2-40B4-BE49-F238E27FC236}">
                <a16:creationId xmlns:a16="http://schemas.microsoft.com/office/drawing/2014/main" id="{FABEF2D1-9121-FDBC-1221-D12B43C3BF51}"/>
              </a:ext>
            </a:extLst>
          </p:cNvPr>
          <p:cNvSpPr>
            <a:spLocks noGrp="1"/>
          </p:cNvSpPr>
          <p:nvPr>
            <p:ph idx="1"/>
          </p:nvPr>
        </p:nvSpPr>
        <p:spPr>
          <a:xfrm>
            <a:off x="609600" y="1322964"/>
            <a:ext cx="10744200" cy="4936179"/>
          </a:xfrm>
        </p:spPr>
        <p:txBody>
          <a:bodyPr>
            <a:normAutofit fontScale="85000" lnSpcReduction="10000"/>
          </a:bodyPr>
          <a:lstStyle/>
          <a:p>
            <a:pPr marL="0" indent="0">
              <a:lnSpc>
                <a:spcPct val="110000"/>
              </a:lnSpc>
              <a:buNone/>
            </a:pPr>
            <a:r>
              <a:rPr lang="en-US" dirty="0"/>
              <a:t>Patients who choose active surveillance should have regular follow-up, and </a:t>
            </a:r>
            <a:br>
              <a:rPr lang="en-US" dirty="0"/>
            </a:br>
            <a:r>
              <a:rPr lang="en-US" dirty="0"/>
              <a:t>key principles include: </a:t>
            </a:r>
          </a:p>
          <a:p>
            <a:pPr>
              <a:lnSpc>
                <a:spcPct val="110000"/>
              </a:lnSpc>
            </a:pPr>
            <a:r>
              <a:rPr lang="en-US" dirty="0"/>
              <a:t>PSA no more often than every 6 months unless clinically indicated</a:t>
            </a:r>
          </a:p>
          <a:p>
            <a:pPr>
              <a:lnSpc>
                <a:spcPct val="110000"/>
              </a:lnSpc>
            </a:pPr>
            <a:r>
              <a:rPr lang="en-US" dirty="0"/>
              <a:t>DRE no more often than every 12 months unless clinically indicated</a:t>
            </a:r>
          </a:p>
          <a:p>
            <a:pPr>
              <a:lnSpc>
                <a:spcPct val="110000"/>
              </a:lnSpc>
            </a:pPr>
            <a:r>
              <a:rPr lang="en-US" dirty="0"/>
              <a:t>Repeat prostate biopsy no more often than every 12 months unless clinically indicated</a:t>
            </a:r>
          </a:p>
          <a:p>
            <a:pPr>
              <a:lnSpc>
                <a:spcPct val="110000"/>
              </a:lnSpc>
            </a:pPr>
            <a:r>
              <a:rPr lang="en-US" dirty="0"/>
              <a:t>Consider repeat </a:t>
            </a:r>
            <a:r>
              <a:rPr lang="en-US" dirty="0" err="1"/>
              <a:t>mpMRI</a:t>
            </a:r>
            <a:r>
              <a:rPr lang="en-US" dirty="0"/>
              <a:t> no more often than every 12 months unless clinically indicated</a:t>
            </a:r>
          </a:p>
          <a:p>
            <a:pPr>
              <a:lnSpc>
                <a:spcPct val="110000"/>
              </a:lnSpc>
            </a:pPr>
            <a:r>
              <a:rPr lang="en-US" dirty="0"/>
              <a:t>In patients with a suspicious lesion on </a:t>
            </a:r>
            <a:r>
              <a:rPr lang="en-US" dirty="0" err="1"/>
              <a:t>mpMRI</a:t>
            </a:r>
            <a:r>
              <a:rPr lang="en-US" dirty="0"/>
              <a:t>, MRI-ultrasound fusion biopsy improves </a:t>
            </a:r>
            <a:br>
              <a:rPr lang="en-US" dirty="0"/>
            </a:br>
            <a:r>
              <a:rPr lang="en-US" dirty="0"/>
              <a:t>the detection of higher grade (Grade Group ≥2) cancers</a:t>
            </a:r>
          </a:p>
          <a:p>
            <a:pPr>
              <a:lnSpc>
                <a:spcPct val="110000"/>
              </a:lnSpc>
            </a:pPr>
            <a:r>
              <a:rPr lang="en-US" dirty="0"/>
              <a:t>Patients should be transitioned to observation when life expectancy is less than 10 years</a:t>
            </a:r>
          </a:p>
          <a:p>
            <a:pPr>
              <a:lnSpc>
                <a:spcPct val="110000"/>
              </a:lnSpc>
            </a:pPr>
            <a:r>
              <a:rPr lang="en-US" dirty="0"/>
              <a:t>Repeat molecular tumor analysis is discouraged</a:t>
            </a:r>
          </a:p>
          <a:p>
            <a:pPr>
              <a:lnSpc>
                <a:spcPct val="110000"/>
              </a:lnSpc>
            </a:pPr>
            <a:r>
              <a:rPr lang="en-US" dirty="0"/>
              <a:t>The intensity of surveillance may be tailored based on patient life expectancy and </a:t>
            </a:r>
            <a:br>
              <a:rPr lang="en-US" dirty="0"/>
            </a:br>
            <a:r>
              <a:rPr lang="en-US" dirty="0"/>
              <a:t>risk of reclassification </a:t>
            </a:r>
          </a:p>
        </p:txBody>
      </p:sp>
      <p:sp>
        <p:nvSpPr>
          <p:cNvPr id="6" name="Footer Placeholder 1">
            <a:extLst>
              <a:ext uri="{FF2B5EF4-FFF2-40B4-BE49-F238E27FC236}">
                <a16:creationId xmlns:a16="http://schemas.microsoft.com/office/drawing/2014/main" id="{CE609DF9-9F7E-3002-0183-5FDBDB8D2526}"/>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ffectLst/>
                <a:latin typeface="Arial" panose="020B0604020202020204" pitchFamily="34" charset="0"/>
              </a:rPr>
              <a:t>PSA, prostate-specific antigen.</a:t>
            </a:r>
          </a:p>
          <a:p>
            <a:r>
              <a:rPr lang="en-US" sz="1200" dirty="0">
                <a:effectLst/>
                <a:latin typeface="Arial" panose="020B0604020202020204" pitchFamily="34" charset="0"/>
              </a:rPr>
              <a:t>NCCN Guidelines Prostate Cancer version 1, 2023 (PROS-F p2 of 5).</a:t>
            </a:r>
            <a:endParaRPr lang="en-US" sz="1200" dirty="0"/>
          </a:p>
        </p:txBody>
      </p:sp>
    </p:spTree>
    <p:extLst>
      <p:ext uri="{BB962C8B-B14F-4D97-AF65-F5344CB8AC3E}">
        <p14:creationId xmlns:p14="http://schemas.microsoft.com/office/powerpoint/2010/main" val="156786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18DAA-334D-6641-AA29-ACDFD899FBEF}"/>
              </a:ext>
            </a:extLst>
          </p:cNvPr>
          <p:cNvSpPr>
            <a:spLocks noGrp="1"/>
          </p:cNvSpPr>
          <p:nvPr>
            <p:ph type="title"/>
          </p:nvPr>
        </p:nvSpPr>
        <p:spPr>
          <a:xfrm>
            <a:off x="609600" y="199505"/>
            <a:ext cx="10744200" cy="1185577"/>
          </a:xfrm>
        </p:spPr>
        <p:txBody>
          <a:bodyPr/>
          <a:lstStyle/>
          <a:p>
            <a:r>
              <a:rPr lang="en-US" dirty="0"/>
              <a:t>Enzalutamide Versus AS in Patients with Low-Risk or Intermediate-Risk Localized PC: ENACT</a:t>
            </a:r>
          </a:p>
        </p:txBody>
      </p:sp>
      <p:sp>
        <p:nvSpPr>
          <p:cNvPr id="4" name="Rounded Rectangle 5">
            <a:extLst>
              <a:ext uri="{FF2B5EF4-FFF2-40B4-BE49-F238E27FC236}">
                <a16:creationId xmlns:a16="http://schemas.microsoft.com/office/drawing/2014/main" id="{3327DF37-5A13-4B94-BCEF-BDD14E5BC17C}"/>
              </a:ext>
            </a:extLst>
          </p:cNvPr>
          <p:cNvSpPr/>
          <p:nvPr/>
        </p:nvSpPr>
        <p:spPr>
          <a:xfrm>
            <a:off x="925332" y="1671353"/>
            <a:ext cx="2945275" cy="4181343"/>
          </a:xfrm>
          <a:prstGeom prst="roundRect">
            <a:avLst>
              <a:gd name="adj" fmla="val 6645"/>
            </a:avLst>
          </a:prstGeom>
          <a:solidFill>
            <a:schemeClr val="bg2">
              <a:lumMod val="25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lIns="182880" tIns="45718" rIns="91435" bIns="45718" anchor="ctr"/>
          <a:lstStyle/>
          <a:p>
            <a:pPr marL="0" marR="0" lvl="0" indent="0" algn="ctr" defTabSz="914400" rtl="0" eaLnBrk="1" fontAlgn="base" latinLnBrk="0" hangingPunct="1">
              <a:lnSpc>
                <a:spcPct val="100000"/>
              </a:lnSpc>
              <a:spcBef>
                <a:spcPct val="0"/>
              </a:spcBef>
              <a:spcAft>
                <a:spcPct val="0"/>
              </a:spcAft>
              <a:buClr>
                <a:prstClr val="white"/>
              </a:buClr>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Arial" panose="020B0604020202020204" pitchFamily="34" charset="0"/>
              </a:rPr>
              <a:t>Key Eligibility</a:t>
            </a:r>
            <a:endParaRPr kumimoji="0" lang="en-GB" sz="12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176204" marR="0" lvl="0" indent="-176204"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rPr>
              <a:t> Men aged ≥ 18 years with </a:t>
            </a:r>
            <a:r>
              <a:rPr lang="en-US" sz="1200" dirty="0">
                <a:solidFill>
                  <a:prstClr val="white"/>
                </a:solidFill>
                <a:cs typeface="Arial" panose="020B0604020202020204" pitchFamily="34" charset="0"/>
              </a:rPr>
              <a:t>h</a:t>
            </a:r>
            <a:r>
              <a:rPr kumimoji="0" lang="en-US" sz="1200" b="0" i="0" u="none" strike="noStrike" kern="1200" cap="none" spc="0" normalizeH="0" baseline="0" noProof="0" dirty="0" err="1">
                <a:ln>
                  <a:noFill/>
                </a:ln>
                <a:solidFill>
                  <a:prstClr val="white"/>
                </a:solidFill>
                <a:effectLst/>
                <a:uLnTx/>
                <a:uFillTx/>
                <a:ea typeface="+mn-ea"/>
                <a:cs typeface="Arial" panose="020B0604020202020204" pitchFamily="34" charset="0"/>
              </a:rPr>
              <a:t>istologically</a:t>
            </a:r>
            <a:r>
              <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rPr>
              <a:t> proven PC</a:t>
            </a:r>
          </a:p>
          <a:p>
            <a:pPr marL="176204" marR="0" lvl="0" indent="-176204"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US" sz="1200" dirty="0">
                <a:solidFill>
                  <a:prstClr val="white"/>
                </a:solidFill>
              </a:rPr>
              <a:t>Lo</a:t>
            </a:r>
            <a:r>
              <a:rPr kumimoji="0" lang="en-US" sz="1200" b="0" i="0" u="none" strike="noStrike" kern="1200" cap="none" spc="0" normalizeH="0" baseline="0" noProof="0" dirty="0">
                <a:ln>
                  <a:noFill/>
                </a:ln>
                <a:solidFill>
                  <a:prstClr val="white"/>
                </a:solidFill>
                <a:effectLst/>
                <a:uLnTx/>
                <a:uFillTx/>
                <a:ea typeface="+mn-ea"/>
                <a:cs typeface="+mn-cs"/>
              </a:rPr>
              <a:t>w risk PC  (T1c-T2a, PSA&lt;10, N0, M0, GS ≤ 6,) OR intermediate risk PC [T2b-T2c, PSA&lt;20, N0, M0. GS ≤7 (3+4 pattern only)]</a:t>
            </a:r>
          </a:p>
          <a:p>
            <a:pPr marL="176204" marR="0" lvl="0" indent="-176204"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ea typeface="+mn-ea"/>
                <a:cs typeface="+mn-cs"/>
              </a:rPr>
              <a:t>ECOG  ≤2 &amp; estimated life expectancy &gt;5 </a:t>
            </a:r>
            <a:r>
              <a:rPr kumimoji="0" lang="en-US" sz="1200" b="0" i="0" u="none" strike="noStrike" kern="1200" cap="none" spc="0" normalizeH="0" baseline="0" noProof="0" dirty="0" err="1">
                <a:ln>
                  <a:noFill/>
                </a:ln>
                <a:solidFill>
                  <a:prstClr val="white"/>
                </a:solidFill>
                <a:effectLst/>
                <a:uLnTx/>
                <a:uFillTx/>
                <a:ea typeface="+mn-ea"/>
                <a:cs typeface="+mn-cs"/>
              </a:rPr>
              <a:t>yrs</a:t>
            </a:r>
            <a:endParaRPr kumimoji="0" lang="en-US" sz="1200" b="0" i="0" u="none" strike="noStrike" kern="1200" cap="none" spc="0" normalizeH="0" baseline="0" noProof="0" dirty="0">
              <a:ln>
                <a:noFill/>
              </a:ln>
              <a:solidFill>
                <a:prstClr val="white"/>
              </a:solidFill>
              <a:effectLst/>
              <a:uLnTx/>
              <a:uFillTx/>
              <a:ea typeface="+mn-ea"/>
              <a:cs typeface="+mn-cs"/>
            </a:endParaRPr>
          </a:p>
          <a:p>
            <a:pPr marL="176204" marR="0" lvl="0" indent="-176204"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ea typeface="+mn-ea"/>
                <a:cs typeface="+mn-cs"/>
              </a:rPr>
              <a:t>No prior radiotherapy, surgery, chemotherapy, or hormonal therapy for PC</a:t>
            </a:r>
          </a:p>
          <a:p>
            <a:pPr marL="176204" indent="-176204" fontAlgn="base">
              <a:spcBef>
                <a:spcPts val="300"/>
              </a:spcBef>
              <a:spcAft>
                <a:spcPct val="0"/>
              </a:spcAft>
              <a:buClr>
                <a:prstClr val="white"/>
              </a:buClr>
              <a:buFont typeface="Arial" panose="020B0604020202020204" pitchFamily="34" charset="0"/>
              <a:buChar char="–"/>
              <a:defRPr/>
            </a:pPr>
            <a:r>
              <a:rPr lang="en-GB" sz="1200" dirty="0">
                <a:solidFill>
                  <a:prstClr val="white"/>
                </a:solidFill>
                <a:cs typeface="Arial" panose="020B0604020202020204" pitchFamily="34" charset="0"/>
              </a:rPr>
              <a:t>No prior u</a:t>
            </a:r>
            <a:r>
              <a:rPr kumimoji="0" lang="en-GB" sz="1200" b="0" i="0" u="none" strike="noStrike" kern="1200" cap="none" spc="0" normalizeH="0" baseline="0" noProof="0" dirty="0">
                <a:ln>
                  <a:noFill/>
                </a:ln>
                <a:solidFill>
                  <a:prstClr val="white"/>
                </a:solidFill>
                <a:effectLst/>
                <a:uLnTx/>
                <a:uFillTx/>
                <a:ea typeface="+mn-ea"/>
                <a:cs typeface="Arial" panose="020B0604020202020204" pitchFamily="34" charset="0"/>
              </a:rPr>
              <a:t>se of 5</a:t>
            </a:r>
            <a:r>
              <a:rPr kumimoji="0" lang="el-GR" sz="1200" b="0" i="0" u="none" strike="noStrike" kern="1200" cap="none" spc="0" normalizeH="0" baseline="0" noProof="0" dirty="0">
                <a:ln>
                  <a:noFill/>
                </a:ln>
                <a:solidFill>
                  <a:prstClr val="white"/>
                </a:solidFill>
                <a:effectLst/>
                <a:uLnTx/>
                <a:uFillTx/>
                <a:ea typeface="+mn-ea"/>
                <a:cs typeface="Arial" panose="020B0604020202020204" pitchFamily="34" charset="0"/>
              </a:rPr>
              <a:t>α</a:t>
            </a:r>
            <a:r>
              <a:rPr kumimoji="0" lang="en-GB" sz="1200" b="0" i="0" u="none" strike="noStrike" kern="1200" cap="none" spc="0" normalizeH="0" baseline="0" noProof="0" dirty="0">
                <a:ln>
                  <a:noFill/>
                </a:ln>
                <a:solidFill>
                  <a:prstClr val="white"/>
                </a:solidFill>
                <a:effectLst/>
                <a:uLnTx/>
                <a:uFillTx/>
                <a:ea typeface="+mn-ea"/>
                <a:cs typeface="Arial" panose="020B0604020202020204" pitchFamily="34" charset="0"/>
              </a:rPr>
              <a:t> reductase inhibitor within 1 month of screening or total use, within the last 2 </a:t>
            </a:r>
            <a:r>
              <a:rPr lang="en-GB" sz="1200" dirty="0" err="1">
                <a:solidFill>
                  <a:prstClr val="white"/>
                </a:solidFill>
                <a:cs typeface="Arial" panose="020B0604020202020204" pitchFamily="34" charset="0"/>
              </a:rPr>
              <a:t>yrs</a:t>
            </a:r>
            <a:r>
              <a:rPr lang="en-GB" sz="1200" dirty="0">
                <a:solidFill>
                  <a:prstClr val="white"/>
                </a:solidFill>
                <a:cs typeface="Arial" panose="020B0604020202020204" pitchFamily="34" charset="0"/>
              </a:rPr>
              <a:t> </a:t>
            </a:r>
            <a:r>
              <a:rPr kumimoji="0" lang="en-GB" sz="1200" b="0" i="0" u="none" strike="noStrike" kern="1200" cap="none" spc="0" normalizeH="0" baseline="0" noProof="0" dirty="0">
                <a:ln>
                  <a:noFill/>
                </a:ln>
                <a:solidFill>
                  <a:prstClr val="white"/>
                </a:solidFill>
                <a:effectLst/>
                <a:uLnTx/>
                <a:uFillTx/>
                <a:ea typeface="+mn-ea"/>
                <a:cs typeface="Arial" panose="020B0604020202020204" pitchFamily="34" charset="0"/>
              </a:rPr>
              <a:t>of &gt;3 months</a:t>
            </a:r>
          </a:p>
          <a:p>
            <a:pPr marL="176204" marR="0" lvl="0" indent="-176204"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GB" sz="1200" dirty="0">
                <a:solidFill>
                  <a:prstClr val="white"/>
                </a:solidFill>
                <a:cs typeface="Arial" panose="020B0604020202020204" pitchFamily="34" charset="0"/>
              </a:rPr>
              <a:t>No h/o seizures or condition predisposing to seizures</a:t>
            </a:r>
            <a:endParaRPr kumimoji="0" lang="en-GB" sz="12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6" name="Rounded Rectangle 3">
            <a:extLst>
              <a:ext uri="{FF2B5EF4-FFF2-40B4-BE49-F238E27FC236}">
                <a16:creationId xmlns:a16="http://schemas.microsoft.com/office/drawing/2014/main" id="{2BEB2F5B-9398-48C8-8E0A-9DB7ADCD7973}"/>
              </a:ext>
            </a:extLst>
          </p:cNvPr>
          <p:cNvSpPr/>
          <p:nvPr/>
        </p:nvSpPr>
        <p:spPr>
          <a:xfrm>
            <a:off x="8675044" y="2243541"/>
            <a:ext cx="2743200" cy="3187585"/>
          </a:xfrm>
          <a:prstGeom prst="roundRect">
            <a:avLst>
              <a:gd name="adj" fmla="val 6645"/>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182880" tIns="45718" rIns="91435" bIns="45718" anchor="ctr"/>
          <a:lstStyle/>
          <a:p>
            <a:pPr marL="0" marR="0" lvl="0" indent="0" algn="ctr" defTabSz="914400" rtl="0" eaLnBrk="1" fontAlgn="base" latinLnBrk="0" hangingPunct="1">
              <a:lnSpc>
                <a:spcPct val="100000"/>
              </a:lnSpc>
              <a:spcBef>
                <a:spcPct val="0"/>
              </a:spcBef>
              <a:spcAft>
                <a:spcPct val="0"/>
              </a:spcAft>
              <a:buClr>
                <a:prstClr val="white"/>
              </a:buClr>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Arial" panose="020B0604020202020204" pitchFamily="34" charset="0"/>
              </a:rPr>
              <a:t>Efficacy end points</a:t>
            </a:r>
          </a:p>
          <a:p>
            <a:pPr marL="0" marR="0" lvl="0" indent="0" algn="l" defTabSz="914400" rtl="0" eaLnBrk="1" fontAlgn="base" latinLnBrk="0" hangingPunct="1">
              <a:lnSpc>
                <a:spcPct val="100000"/>
              </a:lnSpc>
              <a:spcBef>
                <a:spcPts val="300"/>
              </a:spcBef>
              <a:spcAft>
                <a:spcPct val="0"/>
              </a:spcAft>
              <a:buClr>
                <a:prstClr val="white"/>
              </a:buClr>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Primary:</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US" sz="1200" dirty="0">
                <a:solidFill>
                  <a:prstClr val="white"/>
                </a:solidFill>
                <a:cs typeface="Arial" panose="020B0604020202020204" pitchFamily="34" charset="0"/>
              </a:rPr>
              <a:t>Pathological or therapeutic </a:t>
            </a:r>
            <a:br>
              <a:rPr lang="en-US" sz="1200" dirty="0">
                <a:solidFill>
                  <a:prstClr val="white"/>
                </a:solidFill>
                <a:cs typeface="Arial" panose="020B0604020202020204" pitchFamily="34" charset="0"/>
              </a:rPr>
            </a:br>
            <a:r>
              <a:rPr lang="en-US" sz="1200" dirty="0">
                <a:solidFill>
                  <a:prstClr val="white"/>
                </a:solidFill>
                <a:cs typeface="Arial" panose="020B0604020202020204" pitchFamily="34" charset="0"/>
              </a:rPr>
              <a:t>PC progression </a:t>
            </a:r>
          </a:p>
          <a:p>
            <a:pPr marL="0" marR="0" lvl="0" indent="0" algn="l" defTabSz="914400" rtl="0" eaLnBrk="1" fontAlgn="base" latinLnBrk="0" hangingPunct="1">
              <a:lnSpc>
                <a:spcPct val="100000"/>
              </a:lnSpc>
              <a:spcBef>
                <a:spcPts val="300"/>
              </a:spcBef>
              <a:spcAft>
                <a:spcPct val="0"/>
              </a:spcAft>
              <a:buClr>
                <a:prstClr val="white"/>
              </a:buClr>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Secondary:</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ea typeface="+mn-ea"/>
                <a:cs typeface="Arial" panose="020B0604020202020204" pitchFamily="34" charset="0"/>
              </a:rPr>
              <a:t>Incidence of negative biopsy results at 1 and 2 years</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GB" sz="1200" dirty="0">
                <a:solidFill>
                  <a:prstClr val="white"/>
                </a:solidFill>
                <a:cs typeface="Arial" panose="020B0604020202020204" pitchFamily="34" charset="0"/>
              </a:rPr>
              <a:t>P</a:t>
            </a:r>
            <a:r>
              <a:rPr kumimoji="0" lang="en-GB" sz="1200" b="0" i="0" u="none" strike="noStrike" kern="1200" cap="none" spc="0" normalizeH="0" baseline="0" noProof="0" dirty="0" err="1">
                <a:ln>
                  <a:noFill/>
                </a:ln>
                <a:solidFill>
                  <a:prstClr val="white"/>
                </a:solidFill>
                <a:effectLst/>
                <a:uLnTx/>
                <a:uFillTx/>
                <a:ea typeface="+mn-ea"/>
                <a:cs typeface="Arial" panose="020B0604020202020204" pitchFamily="34" charset="0"/>
              </a:rPr>
              <a:t>ercentage</a:t>
            </a:r>
            <a:r>
              <a:rPr kumimoji="0" lang="en-GB" sz="1200" b="0" i="0" u="none" strike="noStrike" kern="1200" cap="none" spc="0" normalizeH="0" baseline="0" noProof="0" dirty="0">
                <a:ln>
                  <a:noFill/>
                </a:ln>
                <a:solidFill>
                  <a:prstClr val="white"/>
                </a:solidFill>
                <a:effectLst/>
                <a:uLnTx/>
                <a:uFillTx/>
                <a:ea typeface="+mn-ea"/>
                <a:cs typeface="Arial" panose="020B0604020202020204" pitchFamily="34" charset="0"/>
              </a:rPr>
              <a:t> </a:t>
            </a:r>
            <a:r>
              <a:rPr kumimoji="0" lang="en-GB" sz="1200" b="0" i="0" u="none" strike="noStrike" kern="1200" cap="none" spc="0" normalizeH="0" baseline="0" noProof="0" dirty="0">
                <a:ln>
                  <a:noFill/>
                </a:ln>
                <a:solidFill>
                  <a:schemeClr val="bg1"/>
                </a:solidFill>
                <a:effectLst/>
                <a:uLnTx/>
                <a:uFillTx/>
                <a:ea typeface="+mn-ea"/>
                <a:cs typeface="Arial" panose="020B0604020202020204" pitchFamily="34" charset="0"/>
              </a:rPr>
              <a:t>of cancer-positive cores </a:t>
            </a:r>
            <a:r>
              <a:rPr kumimoji="0" lang="en-GB" sz="1200" b="0" i="0" u="none" strike="noStrike" kern="1200" cap="none" spc="0" normalizeH="0" baseline="0" noProof="0" dirty="0">
                <a:ln>
                  <a:noFill/>
                </a:ln>
                <a:solidFill>
                  <a:prstClr val="white"/>
                </a:solidFill>
                <a:effectLst/>
                <a:uLnTx/>
                <a:uFillTx/>
                <a:ea typeface="+mn-ea"/>
                <a:cs typeface="Arial" panose="020B0604020202020204" pitchFamily="34" charset="0"/>
              </a:rPr>
              <a:t>at 1 and 2 years </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white"/>
                </a:solidFill>
                <a:effectLst/>
                <a:uLnTx/>
                <a:uFillTx/>
                <a:ea typeface="+mn-ea"/>
                <a:cs typeface="Arial" panose="020B0604020202020204" pitchFamily="34" charset="0"/>
              </a:rPr>
              <a:t>Time to </a:t>
            </a:r>
            <a:r>
              <a:rPr lang="en-CA" sz="1200" dirty="0">
                <a:solidFill>
                  <a:prstClr val="white"/>
                </a:solidFill>
                <a:cs typeface="Arial" panose="020B0604020202020204" pitchFamily="34" charset="0"/>
              </a:rPr>
              <a:t>PSA progression</a:t>
            </a:r>
            <a:endPar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GB" sz="1200" dirty="0">
                <a:solidFill>
                  <a:prstClr val="white"/>
                </a:solidFill>
                <a:cs typeface="Arial" panose="020B0604020202020204" pitchFamily="34" charset="0"/>
              </a:rPr>
              <a:t>Patient-reported outcomes assessed via questionnaires </a:t>
            </a:r>
          </a:p>
        </p:txBody>
      </p:sp>
      <p:sp>
        <p:nvSpPr>
          <p:cNvPr id="7" name="Rounded Rectangle 4">
            <a:extLst>
              <a:ext uri="{FF2B5EF4-FFF2-40B4-BE49-F238E27FC236}">
                <a16:creationId xmlns:a16="http://schemas.microsoft.com/office/drawing/2014/main" id="{475B9853-EA19-46C1-A74D-92D2152CC819}"/>
              </a:ext>
            </a:extLst>
          </p:cNvPr>
          <p:cNvSpPr/>
          <p:nvPr/>
        </p:nvSpPr>
        <p:spPr>
          <a:xfrm>
            <a:off x="6004812" y="1970360"/>
            <a:ext cx="2011680" cy="1828800"/>
          </a:xfrm>
          <a:prstGeom prst="roundRect">
            <a:avLst>
              <a:gd name="adj" fmla="val 12540"/>
            </a:avLst>
          </a:prstGeom>
          <a:solidFill>
            <a:schemeClr val="bg2">
              <a:lumMod val="90000"/>
            </a:schemeClr>
          </a:solidFill>
          <a:ln w="28575">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prstClr val="black"/>
                </a:solidFill>
              </a:rPr>
              <a:t>Enzalutamide 160 </a:t>
            </a:r>
            <a:r>
              <a:rPr kumimoji="0" lang="en-US" sz="1200" b="0" i="0" u="none" strike="noStrike" kern="1200" cap="none" spc="0" normalizeH="0" baseline="0" noProof="0" dirty="0">
                <a:ln>
                  <a:noFill/>
                </a:ln>
                <a:solidFill>
                  <a:prstClr val="black"/>
                </a:solidFill>
                <a:effectLst/>
                <a:uLnTx/>
                <a:uFillTx/>
                <a:ea typeface="+mn-ea"/>
                <a:cs typeface="+mn-cs"/>
              </a:rPr>
              <a:t>mg </a:t>
            </a:r>
            <a:r>
              <a:rPr kumimoji="0" lang="en-US" sz="1200" b="0" i="0" u="none" strike="noStrike" kern="1200" cap="none" spc="0" normalizeH="0" baseline="0" noProof="0" dirty="0" err="1">
                <a:ln>
                  <a:noFill/>
                </a:ln>
                <a:solidFill>
                  <a:prstClr val="black"/>
                </a:solidFill>
                <a:effectLst/>
                <a:uLnTx/>
                <a:uFillTx/>
                <a:ea typeface="+mn-ea"/>
                <a:cs typeface="+mn-cs"/>
              </a:rPr>
              <a:t>qd</a:t>
            </a:r>
            <a:br>
              <a:rPr kumimoji="0" lang="en-US" sz="1200" b="0" i="0" u="none" strike="noStrike" kern="1200" cap="none" spc="0" normalizeH="0" baseline="0" noProof="0" dirty="0">
                <a:ln>
                  <a:noFill/>
                </a:ln>
                <a:solidFill>
                  <a:prstClr val="black"/>
                </a:solidFill>
                <a:effectLst/>
                <a:uLnTx/>
                <a:uFillTx/>
                <a:ea typeface="+mn-ea"/>
                <a:cs typeface="+mn-cs"/>
              </a:rPr>
            </a:br>
            <a:r>
              <a:rPr kumimoji="0" lang="en-US" sz="1200" b="0" i="0" u="none" strike="noStrike" kern="1200" cap="none" spc="0" normalizeH="0" baseline="0" noProof="0" dirty="0">
                <a:ln>
                  <a:noFill/>
                </a:ln>
                <a:solidFill>
                  <a:prstClr val="black"/>
                </a:solidFill>
                <a:effectLst/>
                <a:uLnTx/>
                <a:uFillTx/>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Active </a:t>
            </a:r>
            <a:r>
              <a:rPr kumimoji="0" lang="en-US" sz="1200" b="0" i="0" u="none" strike="noStrike" kern="1200" cap="none" spc="0" normalizeH="0" baseline="0" noProof="0" dirty="0" err="1">
                <a:ln>
                  <a:noFill/>
                </a:ln>
                <a:solidFill>
                  <a:prstClr val="black"/>
                </a:solidFill>
                <a:effectLst/>
                <a:uLnTx/>
                <a:uFillTx/>
                <a:ea typeface="+mn-ea"/>
                <a:cs typeface="+mn-cs"/>
              </a:rPr>
              <a:t>Su</a:t>
            </a:r>
            <a:r>
              <a:rPr lang="en-US" sz="1200" dirty="0" err="1">
                <a:solidFill>
                  <a:prstClr val="black"/>
                </a:solidFill>
              </a:rPr>
              <a:t>rveillance</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8" name="Rounded Rectangle 5">
            <a:extLst>
              <a:ext uri="{FF2B5EF4-FFF2-40B4-BE49-F238E27FC236}">
                <a16:creationId xmlns:a16="http://schemas.microsoft.com/office/drawing/2014/main" id="{2DDA9144-7C9E-44E8-A05D-55E7169BAE3C}"/>
              </a:ext>
            </a:extLst>
          </p:cNvPr>
          <p:cNvSpPr/>
          <p:nvPr/>
        </p:nvSpPr>
        <p:spPr>
          <a:xfrm>
            <a:off x="5996291" y="4009266"/>
            <a:ext cx="2011680" cy="1828800"/>
          </a:xfrm>
          <a:prstGeom prst="roundRect">
            <a:avLst>
              <a:gd name="adj" fmla="val 12540"/>
            </a:avLst>
          </a:prstGeom>
          <a:solidFill>
            <a:schemeClr val="bg2">
              <a:lumMod val="90000"/>
            </a:schemeClr>
          </a:solidFill>
          <a:ln>
            <a:solidFill>
              <a:srgbClr val="95A9CC"/>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srgbClr val="000000"/>
                </a:solidFill>
                <a:effectLst/>
                <a:uLnTx/>
                <a:uFillTx/>
                <a:ea typeface="+mn-ea"/>
                <a:cs typeface="+mn-cs"/>
              </a:rPr>
              <a:t> Placebo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mn-cs"/>
              </a:rPr>
              <a:t>+</a:t>
            </a:r>
          </a:p>
          <a:p>
            <a:pPr algn="ctr" fontAlgn="base">
              <a:spcBef>
                <a:spcPct val="0"/>
              </a:spcBef>
              <a:spcAft>
                <a:spcPct val="0"/>
              </a:spcAft>
              <a:defRPr/>
            </a:pPr>
            <a:r>
              <a:rPr kumimoji="0" lang="en-US" sz="1200" b="0" i="0" u="none" strike="noStrike" kern="1200" cap="none" spc="0" normalizeH="0" baseline="0" noProof="0" dirty="0">
                <a:ln>
                  <a:noFill/>
                </a:ln>
                <a:solidFill>
                  <a:prstClr val="black"/>
                </a:solidFill>
                <a:effectLst/>
                <a:uLnTx/>
                <a:uFillTx/>
                <a:ea typeface="+mn-ea"/>
                <a:cs typeface="+mn-cs"/>
              </a:rPr>
              <a:t>Active </a:t>
            </a:r>
            <a:r>
              <a:rPr kumimoji="0" lang="en-US" sz="1200" b="0" i="0" u="none" strike="noStrike" kern="1200" cap="none" spc="0" normalizeH="0" baseline="0" noProof="0" dirty="0" err="1">
                <a:ln>
                  <a:noFill/>
                </a:ln>
                <a:solidFill>
                  <a:prstClr val="black"/>
                </a:solidFill>
                <a:effectLst/>
                <a:uLnTx/>
                <a:uFillTx/>
                <a:ea typeface="+mn-ea"/>
                <a:cs typeface="+mn-cs"/>
              </a:rPr>
              <a:t>Su</a:t>
            </a:r>
            <a:r>
              <a:rPr lang="en-US" sz="1200" dirty="0" err="1">
                <a:solidFill>
                  <a:prstClr val="black"/>
                </a:solidFill>
              </a:rPr>
              <a:t>rveillance</a:t>
            </a:r>
            <a:endParaRPr kumimoji="0" lang="en-US" sz="12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mn-cs"/>
            </a:endParaRPr>
          </a:p>
        </p:txBody>
      </p:sp>
      <p:sp>
        <p:nvSpPr>
          <p:cNvPr id="9" name="AutoShape 17">
            <a:extLst>
              <a:ext uri="{FF2B5EF4-FFF2-40B4-BE49-F238E27FC236}">
                <a16:creationId xmlns:a16="http://schemas.microsoft.com/office/drawing/2014/main" id="{D066134C-9515-417B-9306-52DA104BFA96}"/>
              </a:ext>
            </a:extLst>
          </p:cNvPr>
          <p:cNvSpPr>
            <a:spLocks noChangeArrowheads="1"/>
          </p:cNvSpPr>
          <p:nvPr/>
        </p:nvSpPr>
        <p:spPr bwMode="auto">
          <a:xfrm>
            <a:off x="4552714" y="1964584"/>
            <a:ext cx="681611" cy="3577167"/>
          </a:xfrm>
          <a:prstGeom prst="roundRect">
            <a:avLst>
              <a:gd name="adj" fmla="val 16667"/>
            </a:avLst>
          </a:prstGeom>
          <a:solidFill>
            <a:schemeClr val="bg2">
              <a:lumMod val="50000"/>
            </a:schemeClr>
          </a:solidFill>
          <a:ln w="19050">
            <a:noFill/>
            <a:round/>
            <a:headEnd/>
            <a:tailEnd/>
          </a:ln>
          <a:effectLst>
            <a:outerShdw blurRad="50800" dist="38100" dir="2700000" algn="tl" rotWithShape="0">
              <a:prstClr val="black">
                <a:alpha val="40000"/>
              </a:prstClr>
            </a:outerShdw>
          </a:effectLst>
          <a:scene3d>
            <a:camera prst="orthographicFront"/>
            <a:lightRig rig="threePt" dir="t"/>
          </a:scene3d>
          <a:sp3d prstMaterial="metal">
            <a:bevelT prst="angle"/>
          </a:sp3d>
        </p:spPr>
        <p:txBody>
          <a:bodyPr wrap="none" lIns="80131" tIns="40066" rIns="80131" bIns="40066" anchor="ctr"/>
          <a:lstStyle/>
          <a:p>
            <a:pPr marL="0" marR="0" lvl="0" indent="0" algn="ctr" defTabSz="858838" rtl="0" eaLnBrk="1" fontAlgn="auto" latinLnBrk="0" hangingPunct="1">
              <a:lnSpc>
                <a:spcPct val="90000"/>
              </a:lnSpc>
              <a:spcBef>
                <a:spcPct val="1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R</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A</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N</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D</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O</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M</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I</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Z</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E</a:t>
            </a:r>
            <a:b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D</a:t>
            </a:r>
          </a:p>
          <a:p>
            <a:pPr marL="0" marR="0" lvl="0" indent="0" algn="ctr" defTabSz="858838" rtl="0" eaLnBrk="1" fontAlgn="auto" latinLnBrk="0" hangingPunct="1">
              <a:lnSpc>
                <a:spcPct val="90000"/>
              </a:lnSpc>
              <a:spcBef>
                <a:spcPct val="1000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ea typeface="ヒラギノ角ゴ Pro W3"/>
              <a:cs typeface="ヒラギノ角ゴ Pro W3"/>
            </a:endParaRPr>
          </a:p>
          <a:p>
            <a:pPr marL="0" marR="0" lvl="0" indent="0" algn="ctr" defTabSz="858838" rtl="0" eaLnBrk="1" fontAlgn="auto" latinLnBrk="0" hangingPunct="1">
              <a:lnSpc>
                <a:spcPct val="90000"/>
              </a:lnSpc>
              <a:spcBef>
                <a:spcPct val="1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ea typeface="ヒラギノ角ゴ Pro W3"/>
                <a:cs typeface="ヒラギノ角ゴ Pro W3"/>
              </a:rPr>
              <a:t>n=227</a:t>
            </a:r>
          </a:p>
        </p:txBody>
      </p:sp>
      <p:cxnSp>
        <p:nvCxnSpPr>
          <p:cNvPr id="10" name="Straight Arrow Connector 9">
            <a:extLst>
              <a:ext uri="{FF2B5EF4-FFF2-40B4-BE49-F238E27FC236}">
                <a16:creationId xmlns:a16="http://schemas.microsoft.com/office/drawing/2014/main" id="{93B27EF9-C050-4AA2-AA70-5C1B2B3DC06B}"/>
              </a:ext>
            </a:extLst>
          </p:cNvPr>
          <p:cNvCxnSpPr/>
          <p:nvPr/>
        </p:nvCxnSpPr>
        <p:spPr>
          <a:xfrm>
            <a:off x="3982087" y="3762025"/>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3DC12F2-5F0B-4ABC-9FED-0DCC43C83E18}"/>
              </a:ext>
            </a:extLst>
          </p:cNvPr>
          <p:cNvGrpSpPr/>
          <p:nvPr/>
        </p:nvGrpSpPr>
        <p:grpSpPr>
          <a:xfrm>
            <a:off x="5305742" y="2774950"/>
            <a:ext cx="641017" cy="2011680"/>
            <a:chOff x="4775600" y="2611663"/>
            <a:chExt cx="641017" cy="1470727"/>
          </a:xfrm>
        </p:grpSpPr>
        <p:cxnSp>
          <p:nvCxnSpPr>
            <p:cNvPr id="12" name="Elbow Connector 10">
              <a:extLst>
                <a:ext uri="{FF2B5EF4-FFF2-40B4-BE49-F238E27FC236}">
                  <a16:creationId xmlns:a16="http://schemas.microsoft.com/office/drawing/2014/main" id="{A59DDCDB-2ACE-4E69-A8B7-4880C4DF82C4}"/>
                </a:ext>
              </a:extLst>
            </p:cNvPr>
            <p:cNvCxnSpPr>
              <a:cxnSpLocks/>
            </p:cNvCxnSpPr>
            <p:nvPr/>
          </p:nvCxnSpPr>
          <p:spPr>
            <a:xfrm>
              <a:off x="4776537" y="3345513"/>
              <a:ext cx="640080" cy="736877"/>
            </a:xfrm>
            <a:prstGeom prst="bentConnector3">
              <a:avLst>
                <a:gd name="adj1" fmla="val 29323"/>
              </a:avLst>
            </a:prstGeom>
            <a:ln w="8255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1">
              <a:extLst>
                <a:ext uri="{FF2B5EF4-FFF2-40B4-BE49-F238E27FC236}">
                  <a16:creationId xmlns:a16="http://schemas.microsoft.com/office/drawing/2014/main" id="{6D99C2B7-0699-4B6B-9C5E-1E9FBFE436CD}"/>
                </a:ext>
              </a:extLst>
            </p:cNvPr>
            <p:cNvCxnSpPr>
              <a:cxnSpLocks/>
            </p:cNvCxnSpPr>
            <p:nvPr/>
          </p:nvCxnSpPr>
          <p:spPr>
            <a:xfrm flipV="1">
              <a:off x="4775600" y="2611663"/>
              <a:ext cx="640080" cy="736877"/>
            </a:xfrm>
            <a:prstGeom prst="bentConnector3">
              <a:avLst>
                <a:gd name="adj1" fmla="val 29323"/>
              </a:avLst>
            </a:prstGeom>
            <a:ln w="8255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165F8369-FE19-48AD-936C-F211C2D8F3CA}"/>
              </a:ext>
            </a:extLst>
          </p:cNvPr>
          <p:cNvCxnSpPr/>
          <p:nvPr/>
        </p:nvCxnSpPr>
        <p:spPr>
          <a:xfrm>
            <a:off x="8126404" y="2783534"/>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8ED9C6-62AB-4F38-BE71-0451A2C7EFDD}"/>
              </a:ext>
            </a:extLst>
          </p:cNvPr>
          <p:cNvCxnSpPr/>
          <p:nvPr/>
        </p:nvCxnSpPr>
        <p:spPr>
          <a:xfrm>
            <a:off x="8112339" y="4800574"/>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90DAE5C-7ED4-848F-3CC0-1EB3632AD90D}"/>
              </a:ext>
            </a:extLst>
          </p:cNvPr>
          <p:cNvSpPr txBox="1"/>
          <p:nvPr/>
        </p:nvSpPr>
        <p:spPr>
          <a:xfrm>
            <a:off x="8660979" y="1203653"/>
            <a:ext cx="3374928" cy="1508105"/>
          </a:xfrm>
          <a:prstGeom prst="rect">
            <a:avLst/>
          </a:prstGeom>
          <a:noFill/>
        </p:spPr>
        <p:txBody>
          <a:bodyPr wrap="square">
            <a:spAutoFit/>
          </a:bodyPr>
          <a:lstStyle/>
          <a:p>
            <a:r>
              <a:rPr lang="en-US" sz="1400" dirty="0"/>
              <a:t>Stratification factors</a:t>
            </a:r>
          </a:p>
          <a:p>
            <a:pPr marL="285750" indent="-285750">
              <a:buFont typeface="Arial" panose="020B0604020202020204" pitchFamily="34" charset="0"/>
              <a:buChar char="•"/>
            </a:pPr>
            <a:r>
              <a:rPr lang="en-US" sz="1400" dirty="0">
                <a:effectLst/>
              </a:rPr>
              <a:t>Cancer risk (low vs intermediate) </a:t>
            </a:r>
          </a:p>
          <a:p>
            <a:pPr marL="285750" indent="-285750">
              <a:buFont typeface="Arial" panose="020B0604020202020204" pitchFamily="34" charset="0"/>
              <a:buChar char="•"/>
            </a:pPr>
            <a:r>
              <a:rPr lang="en-US" sz="1400" dirty="0"/>
              <a:t>Type </a:t>
            </a:r>
            <a:r>
              <a:rPr lang="en-US" sz="1400" dirty="0">
                <a:effectLst/>
              </a:rPr>
              <a:t>of follow-up biopsy (</a:t>
            </a:r>
            <a:r>
              <a:rPr lang="en-US" sz="1400" dirty="0" err="1">
                <a:effectLst/>
              </a:rPr>
              <a:t>mpMRI</a:t>
            </a:r>
            <a:r>
              <a:rPr lang="en-US" sz="1400" dirty="0">
                <a:effectLst/>
              </a:rPr>
              <a:t>- targeted vs non–</a:t>
            </a:r>
            <a:r>
              <a:rPr lang="en-US" sz="1400" dirty="0" err="1">
                <a:effectLst/>
              </a:rPr>
              <a:t>mpMRI</a:t>
            </a:r>
            <a:r>
              <a:rPr lang="en-US" sz="1400" dirty="0">
                <a:effectLst/>
              </a:rPr>
              <a:t>-targeted)</a:t>
            </a:r>
            <a:endParaRPr lang="en-US" sz="1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800" dirty="0"/>
          </a:p>
        </p:txBody>
      </p:sp>
      <p:sp>
        <p:nvSpPr>
          <p:cNvPr id="5" name="Footer Placeholder 1">
            <a:extLst>
              <a:ext uri="{FF2B5EF4-FFF2-40B4-BE49-F238E27FC236}">
                <a16:creationId xmlns:a16="http://schemas.microsoft.com/office/drawing/2014/main" id="{209AD3E3-AAD5-487F-1784-70AB818C985C}"/>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AS, active surveillance; ECOG, Eastern Cooperative Oncology Group; h/o, history of; PSA, prostate-specific antigen.</a:t>
            </a:r>
            <a:br>
              <a:rPr lang="en-US" sz="1200" dirty="0"/>
            </a:br>
            <a:r>
              <a:rPr lang="en-US" sz="1200" dirty="0" err="1"/>
              <a:t>www.clinicaltrials.gov</a:t>
            </a:r>
            <a:r>
              <a:rPr lang="en-US" sz="1200" dirty="0"/>
              <a:t>: (NCT02799745)</a:t>
            </a:r>
          </a:p>
        </p:txBody>
      </p:sp>
    </p:spTree>
    <p:extLst>
      <p:ext uri="{BB962C8B-B14F-4D97-AF65-F5344CB8AC3E}">
        <p14:creationId xmlns:p14="http://schemas.microsoft.com/office/powerpoint/2010/main" val="206306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aph of cancer&#10;&#10;Description automatically generated with low confidence">
            <a:extLst>
              <a:ext uri="{FF2B5EF4-FFF2-40B4-BE49-F238E27FC236}">
                <a16:creationId xmlns:a16="http://schemas.microsoft.com/office/drawing/2014/main" id="{95947814-ADDA-4103-4A12-8E13DEE28931}"/>
              </a:ext>
            </a:extLst>
          </p:cNvPr>
          <p:cNvPicPr>
            <a:picLocks noChangeAspect="1"/>
          </p:cNvPicPr>
          <p:nvPr/>
        </p:nvPicPr>
        <p:blipFill rotWithShape="1">
          <a:blip r:embed="rId3">
            <a:extLst>
              <a:ext uri="{28A0092B-C50C-407E-A947-70E740481C1C}">
                <a14:useLocalDpi xmlns:a14="http://schemas.microsoft.com/office/drawing/2010/main" val="0"/>
              </a:ext>
            </a:extLst>
          </a:blip>
          <a:srcRect r="11214"/>
          <a:stretch/>
        </p:blipFill>
        <p:spPr>
          <a:xfrm>
            <a:off x="4826000" y="1297050"/>
            <a:ext cx="7266416" cy="4658298"/>
          </a:xfrm>
          <a:prstGeom prst="rect">
            <a:avLst/>
          </a:prstGeom>
        </p:spPr>
      </p:pic>
      <p:sp>
        <p:nvSpPr>
          <p:cNvPr id="2" name="Title 1">
            <a:extLst>
              <a:ext uri="{FF2B5EF4-FFF2-40B4-BE49-F238E27FC236}">
                <a16:creationId xmlns:a16="http://schemas.microsoft.com/office/drawing/2014/main" id="{F51AF285-2897-3D08-CB17-2D50B1FDAD58}"/>
              </a:ext>
            </a:extLst>
          </p:cNvPr>
          <p:cNvSpPr>
            <a:spLocks noGrp="1"/>
          </p:cNvSpPr>
          <p:nvPr>
            <p:ph type="title"/>
          </p:nvPr>
        </p:nvSpPr>
        <p:spPr>
          <a:xfrm>
            <a:off x="609600" y="199505"/>
            <a:ext cx="10744200" cy="1185577"/>
          </a:xfrm>
        </p:spPr>
        <p:txBody>
          <a:bodyPr/>
          <a:lstStyle/>
          <a:p>
            <a:r>
              <a:rPr lang="en-US" dirty="0"/>
              <a:t>ENACT Results</a:t>
            </a:r>
          </a:p>
        </p:txBody>
      </p:sp>
      <p:sp>
        <p:nvSpPr>
          <p:cNvPr id="8" name="Content Placeholder 7">
            <a:extLst>
              <a:ext uri="{FF2B5EF4-FFF2-40B4-BE49-F238E27FC236}">
                <a16:creationId xmlns:a16="http://schemas.microsoft.com/office/drawing/2014/main" id="{46409A17-03B1-ABD8-454E-65E52139562A}"/>
              </a:ext>
            </a:extLst>
          </p:cNvPr>
          <p:cNvSpPr>
            <a:spLocks noGrp="1"/>
          </p:cNvSpPr>
          <p:nvPr>
            <p:ph idx="1"/>
          </p:nvPr>
        </p:nvSpPr>
        <p:spPr>
          <a:xfrm>
            <a:off x="609600" y="1477963"/>
            <a:ext cx="4216400" cy="4722812"/>
          </a:xfrm>
        </p:spPr>
        <p:txBody>
          <a:bodyPr>
            <a:normAutofit fontScale="92500"/>
          </a:bodyPr>
          <a:lstStyle/>
          <a:p>
            <a:pPr marL="0" indent="0">
              <a:buNone/>
            </a:pPr>
            <a:r>
              <a:rPr lang="en-US" sz="1400" b="1" dirty="0"/>
              <a:t>Primary Endpoint</a:t>
            </a:r>
          </a:p>
          <a:p>
            <a:r>
              <a:rPr lang="en-US" sz="1400" dirty="0"/>
              <a:t>Disease progression was observed in 32 patients (28.1%) receiving treatment with enzalutamide and 42 (37.2%) of those undergoing AS (Fig A) </a:t>
            </a:r>
          </a:p>
          <a:p>
            <a:r>
              <a:rPr lang="en-US" sz="1400" dirty="0"/>
              <a:t>The median time to pathological or therapeutic prostate cancer progression was not reached in either treatment arm</a:t>
            </a:r>
          </a:p>
          <a:p>
            <a:r>
              <a:rPr lang="en-US" sz="1400" dirty="0"/>
              <a:t>Treatment with enzalutamide significantly reduced the risk of prostate cancer progression by 46% versus AS (HR, 0.54; 95% CI, 0.33-0.89; </a:t>
            </a:r>
            <a:r>
              <a:rPr lang="en-US" sz="1400" i="1" dirty="0"/>
              <a:t>P</a:t>
            </a:r>
            <a:r>
              <a:rPr lang="en-US" sz="1400" dirty="0"/>
              <a:t> = .02)</a:t>
            </a:r>
          </a:p>
          <a:p>
            <a:r>
              <a:rPr lang="en-US" sz="1400" dirty="0"/>
              <a:t>The incidence of pathological or therapeutic prostate cancer progression was lower with enzalutamide (7.9%) versus AS (23.0%) at 1 year (odds ratio [OR], 0.3; 95% CI, 0.11-0.60; </a:t>
            </a:r>
            <a:r>
              <a:rPr lang="en-US" sz="1400" i="1" dirty="0"/>
              <a:t>P</a:t>
            </a:r>
            <a:r>
              <a:rPr lang="en-US" sz="1400" dirty="0"/>
              <a:t> &lt; .01) </a:t>
            </a:r>
          </a:p>
          <a:p>
            <a:r>
              <a:rPr lang="en-US" sz="1400" dirty="0"/>
              <a:t>At 2 years, incidence was similar between treatment arms (16.0% with enzalutamide vs 16.4% with AS; OR, 0.9; 95% CI, 0.36-2.24; </a:t>
            </a:r>
            <a:r>
              <a:rPr lang="en-US" sz="1400" i="1" dirty="0"/>
              <a:t>P</a:t>
            </a:r>
            <a:r>
              <a:rPr lang="en-US" sz="1400" dirty="0"/>
              <a:t> = .81)</a:t>
            </a:r>
          </a:p>
        </p:txBody>
      </p:sp>
      <p:sp>
        <p:nvSpPr>
          <p:cNvPr id="3" name="Footer Placeholder 1">
            <a:extLst>
              <a:ext uri="{FF2B5EF4-FFF2-40B4-BE49-F238E27FC236}">
                <a16:creationId xmlns:a16="http://schemas.microsoft.com/office/drawing/2014/main" id="{17DDA5E9-49BA-1FC3-6F41-EA578EDEDCEC}"/>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CI, confidence interval; HR, hazard ratio; NR, not reported; OR, odds ratio.</a:t>
            </a:r>
          </a:p>
          <a:p>
            <a:r>
              <a:rPr lang="en-US" sz="1200" dirty="0"/>
              <a:t>Shore ND, et al. </a:t>
            </a:r>
            <a:r>
              <a:rPr lang="en-US" sz="1200" i="1" dirty="0"/>
              <a:t>JAMA Oncol. </a:t>
            </a:r>
            <a:r>
              <a:rPr lang="en-US" sz="1200" dirty="0"/>
              <a:t>2022;8(8):1128-36. </a:t>
            </a:r>
          </a:p>
          <a:p>
            <a:endParaRPr lang="en-US" sz="1200" dirty="0"/>
          </a:p>
        </p:txBody>
      </p:sp>
      <p:sp>
        <p:nvSpPr>
          <p:cNvPr id="7" name="Rectangle 6">
            <a:extLst>
              <a:ext uri="{FF2B5EF4-FFF2-40B4-BE49-F238E27FC236}">
                <a16:creationId xmlns:a16="http://schemas.microsoft.com/office/drawing/2014/main" id="{5EBE1B89-57F9-9CBC-0590-B70766B15B49}"/>
              </a:ext>
            </a:extLst>
          </p:cNvPr>
          <p:cNvSpPr/>
          <p:nvPr/>
        </p:nvSpPr>
        <p:spPr>
          <a:xfrm>
            <a:off x="8734334" y="5184775"/>
            <a:ext cx="63500" cy="130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47B28B-383A-E134-5FF2-74A117B901AA}"/>
              </a:ext>
            </a:extLst>
          </p:cNvPr>
          <p:cNvSpPr/>
          <p:nvPr/>
        </p:nvSpPr>
        <p:spPr>
          <a:xfrm>
            <a:off x="9724934" y="5184775"/>
            <a:ext cx="63500" cy="130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16A469-7570-24E5-D6DA-D7C44B040272}"/>
              </a:ext>
            </a:extLst>
          </p:cNvPr>
          <p:cNvSpPr/>
          <p:nvPr/>
        </p:nvSpPr>
        <p:spPr>
          <a:xfrm>
            <a:off x="10728234" y="5184775"/>
            <a:ext cx="63500" cy="130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5A3749-B755-B7FB-C3A0-FB2129B131D3}"/>
              </a:ext>
            </a:extLst>
          </p:cNvPr>
          <p:cNvSpPr/>
          <p:nvPr/>
        </p:nvSpPr>
        <p:spPr>
          <a:xfrm>
            <a:off x="11541034" y="5184775"/>
            <a:ext cx="63500" cy="130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52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F285-2897-3D08-CB17-2D50B1FDAD58}"/>
              </a:ext>
            </a:extLst>
          </p:cNvPr>
          <p:cNvSpPr>
            <a:spLocks noGrp="1"/>
          </p:cNvSpPr>
          <p:nvPr>
            <p:ph type="title"/>
          </p:nvPr>
        </p:nvSpPr>
        <p:spPr>
          <a:xfrm>
            <a:off x="609600" y="199505"/>
            <a:ext cx="10744200" cy="1185577"/>
          </a:xfrm>
        </p:spPr>
        <p:txBody>
          <a:bodyPr/>
          <a:lstStyle/>
          <a:p>
            <a:r>
              <a:rPr lang="en-US" dirty="0"/>
              <a:t>ENACT Results</a:t>
            </a:r>
          </a:p>
        </p:txBody>
      </p:sp>
      <p:sp>
        <p:nvSpPr>
          <p:cNvPr id="8" name="Content Placeholder 7">
            <a:extLst>
              <a:ext uri="{FF2B5EF4-FFF2-40B4-BE49-F238E27FC236}">
                <a16:creationId xmlns:a16="http://schemas.microsoft.com/office/drawing/2014/main" id="{46409A17-03B1-ABD8-454E-65E52139562A}"/>
              </a:ext>
            </a:extLst>
          </p:cNvPr>
          <p:cNvSpPr>
            <a:spLocks noGrp="1"/>
          </p:cNvSpPr>
          <p:nvPr>
            <p:ph idx="1"/>
          </p:nvPr>
        </p:nvSpPr>
        <p:spPr>
          <a:xfrm>
            <a:off x="579309" y="1260834"/>
            <a:ext cx="4420708" cy="4722812"/>
          </a:xfrm>
        </p:spPr>
        <p:txBody>
          <a:bodyPr>
            <a:noAutofit/>
          </a:bodyPr>
          <a:lstStyle/>
          <a:p>
            <a:pPr marL="0" indent="0">
              <a:buNone/>
            </a:pPr>
            <a:r>
              <a:rPr lang="en-US" sz="1600" b="1" dirty="0"/>
              <a:t>Secondary Endpoints</a:t>
            </a:r>
          </a:p>
          <a:p>
            <a:pPr>
              <a:spcBef>
                <a:spcPts val="400"/>
              </a:spcBef>
            </a:pPr>
            <a:r>
              <a:rPr lang="en-US" sz="1300" dirty="0"/>
              <a:t>The odds of a negative biopsy result at 1 year were significantly increased following treatment with enzalutamide versus AS (OR, 3.5; 95% CI, 1.76-6.92; </a:t>
            </a:r>
            <a:r>
              <a:rPr lang="en-US" sz="1300" i="1" dirty="0"/>
              <a:t>P</a:t>
            </a:r>
            <a:r>
              <a:rPr lang="en-US" sz="1300" dirty="0"/>
              <a:t> &lt; .001). However, at 2 years, the difference was not statistically significant</a:t>
            </a:r>
          </a:p>
          <a:p>
            <a:pPr>
              <a:spcBef>
                <a:spcPts val="400"/>
              </a:spcBef>
            </a:pPr>
            <a:r>
              <a:rPr lang="en-US" sz="1300" dirty="0"/>
              <a:t>The mean percentage of cancer positive cores at 1 year was significantly lower with enzalutamide than AS (difference in least squares mean [SE], −10.07 [2.40]; 95% CI, −14.79 to −5.34; </a:t>
            </a:r>
            <a:r>
              <a:rPr lang="en-US" sz="1300" i="1" dirty="0"/>
              <a:t>P</a:t>
            </a:r>
            <a:r>
              <a:rPr lang="en-US" sz="1300" dirty="0"/>
              <a:t> &lt; .001; Table 2). However, at 2 years, the difference was not statistically significant</a:t>
            </a:r>
          </a:p>
          <a:p>
            <a:pPr>
              <a:spcBef>
                <a:spcPts val="400"/>
              </a:spcBef>
            </a:pPr>
            <a:r>
              <a:rPr lang="en-US" sz="1300" dirty="0"/>
              <a:t>Time to PSA progression was significantly delayed by 6 months with treatment with enzalutamide versus AS (HR, 0.71; 95% CI, 0.53-0.97; </a:t>
            </a:r>
            <a:r>
              <a:rPr lang="en-US" sz="1300" i="1" dirty="0"/>
              <a:t>P</a:t>
            </a:r>
            <a:r>
              <a:rPr lang="en-US" sz="1300" dirty="0"/>
              <a:t> = .03; Figure B)</a:t>
            </a:r>
          </a:p>
          <a:p>
            <a:pPr>
              <a:spcBef>
                <a:spcPts val="400"/>
              </a:spcBef>
            </a:pPr>
            <a:r>
              <a:rPr lang="en-US" sz="1300" dirty="0"/>
              <a:t>The odds of a secondary rise in serum PSA levels at 1 year were significantly reduced with treatment with enzalutamide versus AS (OR, 0.1; 95% CI, 0.08-0.26; </a:t>
            </a:r>
            <a:r>
              <a:rPr lang="en-US" sz="1300" i="1" dirty="0"/>
              <a:t>P</a:t>
            </a:r>
            <a:r>
              <a:rPr lang="en-US" sz="1300" dirty="0"/>
              <a:t> &lt; .001), but not at 2 years</a:t>
            </a:r>
          </a:p>
          <a:p>
            <a:pPr>
              <a:spcBef>
                <a:spcPts val="400"/>
              </a:spcBef>
            </a:pPr>
            <a:r>
              <a:rPr lang="en-US" sz="1300" dirty="0"/>
              <a:t>Treatment with enzalutamide was not associated with clinically significant worsening of PROs, except sexual and physical function, which resolved by month 24 after treatment cessation </a:t>
            </a:r>
          </a:p>
          <a:p>
            <a:endParaRPr lang="en-US" dirty="0"/>
          </a:p>
        </p:txBody>
      </p:sp>
      <p:pic>
        <p:nvPicPr>
          <p:cNvPr id="5" name="Picture 4" descr="A picture containing text, diagram, line, font&#10;&#10;Description automatically generated">
            <a:extLst>
              <a:ext uri="{FF2B5EF4-FFF2-40B4-BE49-F238E27FC236}">
                <a16:creationId xmlns:a16="http://schemas.microsoft.com/office/drawing/2014/main" id="{D4C6D9EE-2A84-44E6-35CB-F8B44CC8A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188" y="1059180"/>
            <a:ext cx="6732633" cy="4338320"/>
          </a:xfrm>
          <a:prstGeom prst="rect">
            <a:avLst/>
          </a:prstGeom>
        </p:spPr>
      </p:pic>
      <p:sp>
        <p:nvSpPr>
          <p:cNvPr id="6" name="Footer Placeholder 1">
            <a:extLst>
              <a:ext uri="{FF2B5EF4-FFF2-40B4-BE49-F238E27FC236}">
                <a16:creationId xmlns:a16="http://schemas.microsoft.com/office/drawing/2014/main" id="{309601C9-86B8-3B2A-5A7E-8EED8AE49761}"/>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AS, active surveillance; PRO, patient reported outcomes; PSA, prostate-specific antibody.</a:t>
            </a:r>
          </a:p>
          <a:p>
            <a:r>
              <a:rPr lang="en-US" sz="1200" dirty="0"/>
              <a:t>N Shore et al. </a:t>
            </a:r>
            <a:r>
              <a:rPr lang="en-US" sz="1200" i="1" dirty="0"/>
              <a:t>JAMA Oncol. </a:t>
            </a:r>
            <a:r>
              <a:rPr lang="en-US" sz="1200" dirty="0"/>
              <a:t>2022;8(8):1128-1136. </a:t>
            </a:r>
          </a:p>
          <a:p>
            <a:endParaRPr lang="en-US" sz="1200" dirty="0"/>
          </a:p>
        </p:txBody>
      </p:sp>
      <p:sp>
        <p:nvSpPr>
          <p:cNvPr id="10" name="Rectangle 9">
            <a:extLst>
              <a:ext uri="{FF2B5EF4-FFF2-40B4-BE49-F238E27FC236}">
                <a16:creationId xmlns:a16="http://schemas.microsoft.com/office/drawing/2014/main" id="{C4DEE016-259F-2AFC-2375-A1585BEE7067}"/>
              </a:ext>
            </a:extLst>
          </p:cNvPr>
          <p:cNvSpPr/>
          <p:nvPr/>
        </p:nvSpPr>
        <p:spPr>
          <a:xfrm>
            <a:off x="8181884" y="4784725"/>
            <a:ext cx="63500" cy="130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006212-7E02-DB32-A35A-72DEA4507220}"/>
              </a:ext>
            </a:extLst>
          </p:cNvPr>
          <p:cNvSpPr/>
          <p:nvPr/>
        </p:nvSpPr>
        <p:spPr>
          <a:xfrm>
            <a:off x="9505859" y="4775200"/>
            <a:ext cx="63500" cy="130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3DB967-B0D3-8F03-9367-767939E21B7D}"/>
              </a:ext>
            </a:extLst>
          </p:cNvPr>
          <p:cNvSpPr/>
          <p:nvPr/>
        </p:nvSpPr>
        <p:spPr>
          <a:xfrm>
            <a:off x="10725059" y="4775200"/>
            <a:ext cx="63500" cy="130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42D9A0-BAF9-E7E9-DBE5-9902C2606126}"/>
              </a:ext>
            </a:extLst>
          </p:cNvPr>
          <p:cNvSpPr/>
          <p:nvPr/>
        </p:nvSpPr>
        <p:spPr>
          <a:xfrm>
            <a:off x="11499759" y="4775200"/>
            <a:ext cx="63500" cy="130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00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5DB2-8ADD-68E6-2FDD-850BA02781B2}"/>
              </a:ext>
            </a:extLst>
          </p:cNvPr>
          <p:cNvSpPr>
            <a:spLocks noGrp="1"/>
          </p:cNvSpPr>
          <p:nvPr>
            <p:ph type="title"/>
          </p:nvPr>
        </p:nvSpPr>
        <p:spPr>
          <a:xfrm>
            <a:off x="609600" y="199505"/>
            <a:ext cx="10744200" cy="1185577"/>
          </a:xfrm>
        </p:spPr>
        <p:txBody>
          <a:bodyPr/>
          <a:lstStyle/>
          <a:p>
            <a:r>
              <a:rPr lang="en-US" dirty="0"/>
              <a:t>Conclusions from the Trial Investigators</a:t>
            </a:r>
          </a:p>
        </p:txBody>
      </p:sp>
      <p:sp>
        <p:nvSpPr>
          <p:cNvPr id="3" name="Content Placeholder 2">
            <a:extLst>
              <a:ext uri="{FF2B5EF4-FFF2-40B4-BE49-F238E27FC236}">
                <a16:creationId xmlns:a16="http://schemas.microsoft.com/office/drawing/2014/main" id="{63CF7E5C-7DD1-5402-2D6F-890D8282FFFC}"/>
              </a:ext>
            </a:extLst>
          </p:cNvPr>
          <p:cNvSpPr>
            <a:spLocks noGrp="1"/>
          </p:cNvSpPr>
          <p:nvPr>
            <p:ph idx="1"/>
          </p:nvPr>
        </p:nvSpPr>
        <p:spPr>
          <a:xfrm>
            <a:off x="609600" y="1477906"/>
            <a:ext cx="10744200" cy="4722477"/>
          </a:xfrm>
        </p:spPr>
        <p:txBody>
          <a:bodyPr>
            <a:normAutofit/>
          </a:bodyPr>
          <a:lstStyle/>
          <a:p>
            <a:r>
              <a:rPr lang="en-US" sz="2800" dirty="0"/>
              <a:t>Enzalutamide monotherapy was well tolerated and achieved a significant treatment response in patients with low-risk or intermediate-risk localized prostate cancer</a:t>
            </a:r>
          </a:p>
          <a:p>
            <a:endParaRPr lang="en-US" sz="2800" dirty="0"/>
          </a:p>
          <a:p>
            <a:r>
              <a:rPr lang="en-US" sz="2800" dirty="0"/>
              <a:t>Enzalutamide may offer an alternative short-term treatment option for this patient population </a:t>
            </a:r>
          </a:p>
          <a:p>
            <a:endParaRPr lang="en-US" sz="2800" dirty="0"/>
          </a:p>
        </p:txBody>
      </p:sp>
    </p:spTree>
    <p:extLst>
      <p:ext uri="{BB962C8B-B14F-4D97-AF65-F5344CB8AC3E}">
        <p14:creationId xmlns:p14="http://schemas.microsoft.com/office/powerpoint/2010/main" val="3669163120"/>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1405</Words>
  <Application>Microsoft Macintosh PowerPoint</Application>
  <PresentationFormat>Widescreen</PresentationFormat>
  <Paragraphs>111</Paragraphs>
  <Slides>10</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Trebuchet MS</vt:lpstr>
      <vt:lpstr>2022 Hem Onc</vt:lpstr>
      <vt:lpstr>Office Theme</vt:lpstr>
      <vt:lpstr>Should We Make Active  Surveillance More Active for  Localized Prostate Cancer? </vt:lpstr>
      <vt:lpstr>PowerPoint Presentation</vt:lpstr>
      <vt:lpstr>Disclaimer</vt:lpstr>
      <vt:lpstr>Active Surveillance </vt:lpstr>
      <vt:lpstr>Active Surveillance Program</vt:lpstr>
      <vt:lpstr>Enzalutamide Versus AS in Patients with Low-Risk or Intermediate-Risk Localized PC: ENACT</vt:lpstr>
      <vt:lpstr>ENACT Results</vt:lpstr>
      <vt:lpstr>ENACT Results</vt:lpstr>
      <vt:lpstr>Conclusions from the Trial Investigators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2023-08-14T14:06:21Z</dcterms:modified>
  <cp:category/>
</cp:coreProperties>
</file>