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9" r:id="rId2"/>
    <p:sldMasterId id="2147483741" r:id="rId3"/>
  </p:sldMasterIdLst>
  <p:notesMasterIdLst>
    <p:notesMasterId r:id="rId16"/>
  </p:notesMasterIdLst>
  <p:sldIdLst>
    <p:sldId id="2147473828" r:id="rId4"/>
    <p:sldId id="265" r:id="rId5"/>
    <p:sldId id="256" r:id="rId6"/>
    <p:sldId id="2145706522" r:id="rId7"/>
    <p:sldId id="2147473835" r:id="rId8"/>
    <p:sldId id="2145706523" r:id="rId9"/>
    <p:sldId id="2147473836" r:id="rId10"/>
    <p:sldId id="2147473837" r:id="rId11"/>
    <p:sldId id="2147473838" r:id="rId12"/>
    <p:sldId id="2147473839" r:id="rId13"/>
    <p:sldId id="2145707484"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DE35A-50DD-831C-4C71-771EAADA53CF}" name="Pat Daniels" initials="PD" userId="S::pdaniels@ushealthconnect.com::86daaabd-8219-4d78-97e4-3e43d69765b9" providerId="AD"/>
  <p188:author id="{FCEEAE9A-29B5-3A11-DC2A-65BC293BB5B9}" name="Amanda Mulder" initials="AM" userId="S::amulder@ushealthconnect.com::2979cb05-1f38-4943-bcba-142be133c0a2" providerId="AD"/>
  <p188:author id="{6EB12EAF-BC4E-6B6B-0102-503011D8EEE7}" name="Emily Jebing" initials="EJ" userId="Emily Jebing" providerId="None"/>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8076"/>
    <a:srgbClr val="DE9C9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150"/>
  </p:normalViewPr>
  <p:slideViewPr>
    <p:cSldViewPr snapToGrid="0">
      <p:cViewPr varScale="1">
        <p:scale>
          <a:sx n="116" d="100"/>
          <a:sy n="116"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a:t>
            </a:fld>
            <a:endParaRPr lang="en-US" altLang="en-US"/>
          </a:p>
        </p:txBody>
      </p:sp>
    </p:spTree>
    <p:extLst>
      <p:ext uri="{BB962C8B-B14F-4D97-AF65-F5344CB8AC3E}">
        <p14:creationId xmlns:p14="http://schemas.microsoft.com/office/powerpoint/2010/main" val="113462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FAF9D-1230-4C89-A2D9-B0799358857B}" type="slidenum">
              <a:rPr lang="en-US" smtClean="0"/>
              <a:t>7</a:t>
            </a:fld>
            <a:endParaRPr lang="en-US"/>
          </a:p>
        </p:txBody>
      </p:sp>
    </p:spTree>
    <p:extLst>
      <p:ext uri="{BB962C8B-B14F-4D97-AF65-F5344CB8AC3E}">
        <p14:creationId xmlns:p14="http://schemas.microsoft.com/office/powerpoint/2010/main" val="380300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dirty="0"/>
          </a:p>
        </p:txBody>
      </p:sp>
    </p:spTree>
    <p:extLst>
      <p:ext uri="{BB962C8B-B14F-4D97-AF65-F5344CB8AC3E}">
        <p14:creationId xmlns:p14="http://schemas.microsoft.com/office/powerpoint/2010/main" val="63671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581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581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65642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81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81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32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FAF9D-1230-4C89-A2D9-B0799358857B}" type="slidenum">
              <a:rPr lang="en-US" smtClean="0"/>
              <a:t>11</a:t>
            </a:fld>
            <a:endParaRPr lang="en-US"/>
          </a:p>
        </p:txBody>
      </p:sp>
    </p:spTree>
    <p:extLst>
      <p:ext uri="{BB962C8B-B14F-4D97-AF65-F5344CB8AC3E}">
        <p14:creationId xmlns:p14="http://schemas.microsoft.com/office/powerpoint/2010/main" val="359157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2"/>
            <a:ext cx="3860800" cy="365125"/>
          </a:xfrm>
          <a:prstGeom prst="rect">
            <a:avLst/>
          </a:prstGeom>
        </p:spPr>
        <p:txBody>
          <a:bodyPr lIns="91208" tIns="45604" rIns="91208" bIns="45604"/>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2"/>
            <a:ext cx="2844800" cy="365125"/>
          </a:xfrm>
          <a:prstGeom prst="rect">
            <a:avLst/>
          </a:prstGeom>
        </p:spPr>
        <p:txBody>
          <a:bodyPr lIns="91208" tIns="45604" rIns="91208" bIns="45604"/>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62" y="89097"/>
            <a:ext cx="11394276" cy="68523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95959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252274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8D5FB7-C6AF-4BC8-B893-76141A94B919}"/>
              </a:ext>
            </a:extLst>
          </p:cNvPr>
          <p:cNvSpPr>
            <a:spLocks noGrp="1"/>
          </p:cNvSpPr>
          <p:nvPr>
            <p:ph idx="1"/>
          </p:nvPr>
        </p:nvSpPr>
        <p:spPr>
          <a:xfrm>
            <a:off x="338667" y="1524000"/>
            <a:ext cx="11548533" cy="4910667"/>
          </a:xfrm>
        </p:spPr>
        <p:txBody>
          <a:bodyPr>
            <a:normAutofit/>
          </a:bodyPr>
          <a:lstStyle>
            <a:lvl1pPr marL="365751" indent="-365751">
              <a:lnSpc>
                <a:spcPct val="90000"/>
              </a:lnSpc>
              <a:spcBef>
                <a:spcPts val="0"/>
              </a:spcBef>
              <a:spcAft>
                <a:spcPts val="800"/>
              </a:spcAft>
              <a:buClr>
                <a:srgbClr val="C00000"/>
              </a:buClr>
              <a:buFont typeface="Arial" panose="020B0604020202020204" pitchFamily="34" charset="0"/>
              <a:buChar char="•"/>
              <a:defRPr sz="3733">
                <a:solidFill>
                  <a:srgbClr val="3A3A41"/>
                </a:solidFill>
                <a:latin typeface="Calibri" panose="020F0502020204030204" pitchFamily="34" charset="0"/>
                <a:ea typeface="Calibri" charset="0"/>
                <a:cs typeface="Calibri" charset="0"/>
              </a:defRPr>
            </a:lvl1pPr>
            <a:lvl2pPr marL="975336" indent="-365751">
              <a:lnSpc>
                <a:spcPct val="90000"/>
              </a:lnSpc>
              <a:spcBef>
                <a:spcPts val="0"/>
              </a:spcBef>
              <a:spcAft>
                <a:spcPts val="800"/>
              </a:spcAft>
              <a:buClr>
                <a:srgbClr val="C00000"/>
              </a:buClr>
              <a:buFont typeface="Arial" panose="020B0604020202020204" pitchFamily="34" charset="0"/>
              <a:buChar char="•"/>
              <a:defRPr sz="3200">
                <a:solidFill>
                  <a:srgbClr val="3A3A41"/>
                </a:solidFill>
                <a:latin typeface="Calibri" panose="020F0502020204030204" pitchFamily="34" charset="0"/>
                <a:ea typeface="Calibri" charset="0"/>
                <a:cs typeface="Calibri" charset="0"/>
              </a:defRPr>
            </a:lvl2pPr>
            <a:lvl3pPr marL="1584920" indent="-365751">
              <a:lnSpc>
                <a:spcPct val="90000"/>
              </a:lnSpc>
              <a:spcBef>
                <a:spcPts val="0"/>
              </a:spcBef>
              <a:spcAft>
                <a:spcPts val="800"/>
              </a:spcAft>
              <a:buClr>
                <a:srgbClr val="C00000"/>
              </a:buClr>
              <a:buFont typeface="Arial" panose="020B0604020202020204" pitchFamily="34" charset="0"/>
              <a:buChar char="•"/>
              <a:defRPr sz="2667">
                <a:solidFill>
                  <a:srgbClr val="3A3A41"/>
                </a:solidFill>
                <a:latin typeface="Calibri" panose="020F0502020204030204" pitchFamily="34" charset="0"/>
                <a:ea typeface="Calibri" charset="0"/>
                <a:cs typeface="Calibri" charset="0"/>
              </a:defRPr>
            </a:lvl3pPr>
            <a:lvl4pPr>
              <a:buClr>
                <a:srgbClr val="C00000"/>
              </a:buClr>
              <a:defRPr sz="3733">
                <a:solidFill>
                  <a:srgbClr val="3A3A41"/>
                </a:solidFill>
                <a:latin typeface="Calibri" panose="020F0502020204030204" pitchFamily="34" charset="0"/>
                <a:ea typeface="Calibri" charset="0"/>
                <a:cs typeface="Calibri" charset="0"/>
              </a:defRPr>
            </a:lvl4pPr>
            <a:lvl5pPr>
              <a:buClr>
                <a:srgbClr val="C00000"/>
              </a:buClr>
              <a:defRPr sz="3733">
                <a:solidFill>
                  <a:srgbClr val="3A3A41"/>
                </a:solidFill>
                <a:latin typeface="Calibri" panose="020F0502020204030204" pitchFamily="34"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FA3C35B-EF76-41CF-A80E-5A292DC43D9B}"/>
              </a:ext>
            </a:extLst>
          </p:cNvPr>
          <p:cNvSpPr>
            <a:spLocks noGrp="1"/>
          </p:cNvSpPr>
          <p:nvPr>
            <p:ph type="ctrTitle"/>
          </p:nvPr>
        </p:nvSpPr>
        <p:spPr>
          <a:xfrm>
            <a:off x="16934" y="16933"/>
            <a:ext cx="12158133" cy="1320800"/>
          </a:xfrm>
        </p:spPr>
        <p:txBody>
          <a:bodyPr anchor="ctr">
            <a:normAutofit/>
          </a:bodyPr>
          <a:lstStyle>
            <a:lvl1pPr algn="ctr">
              <a:lnSpc>
                <a:spcPct val="90000"/>
              </a:lnSpc>
              <a:defRPr sz="5333" b="1">
                <a:solidFill>
                  <a:srgbClr val="FFFFFF"/>
                </a:solidFill>
                <a:latin typeface="Calibri" panose="020F0502020204030204" pitchFamily="34"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86832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2"/>
            <a:ext cx="12192000" cy="23971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192"/>
            <a:ext cx="12192000" cy="926592"/>
          </a:xfrm>
          <a:prstGeom prst="rect">
            <a:avLst/>
          </a:prstGeom>
        </p:spPr>
      </p:pic>
      <p:sp>
        <p:nvSpPr>
          <p:cNvPr id="13" name="Rectangle 12"/>
          <p:cNvSpPr/>
          <p:nvPr/>
        </p:nvSpPr>
        <p:spPr>
          <a:xfrm flipV="1">
            <a:off x="0" y="889113"/>
            <a:ext cx="12192000"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3"/>
              </a:solidFill>
            </a:endParaRPr>
          </a:p>
        </p:txBody>
      </p:sp>
      <p:sp>
        <p:nvSpPr>
          <p:cNvPr id="3" name="Rectangle 2"/>
          <p:cNvSpPr/>
          <p:nvPr/>
        </p:nvSpPr>
        <p:spPr>
          <a:xfrm>
            <a:off x="0" y="2"/>
            <a:ext cx="12192000" cy="23971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192"/>
            <a:ext cx="12192000" cy="926592"/>
          </a:xfrm>
          <a:prstGeom prst="rect">
            <a:avLst/>
          </a:prstGeom>
        </p:spPr>
      </p:pic>
      <p:sp>
        <p:nvSpPr>
          <p:cNvPr id="2" name="Title 1"/>
          <p:cNvSpPr>
            <a:spLocks noGrp="1"/>
          </p:cNvSpPr>
          <p:nvPr>
            <p:ph type="title"/>
          </p:nvPr>
        </p:nvSpPr>
        <p:spPr>
          <a:xfrm>
            <a:off x="544655" y="162555"/>
            <a:ext cx="11396135" cy="650499"/>
          </a:xfrm>
          <a:effectLst>
            <a:outerShdw blurRad="50800" dist="38100" dir="2700000" algn="tl" rotWithShape="0">
              <a:prstClr val="black">
                <a:alpha val="40000"/>
              </a:prstClr>
            </a:outerShdw>
          </a:effectLst>
        </p:spPr>
        <p:txBody>
          <a:bodyPr/>
          <a:lstStyle>
            <a:lvl1pPr>
              <a:defRPr sz="4267">
                <a:solidFill>
                  <a:schemeClr val="bg2"/>
                </a:solidFill>
                <a:effectLst/>
              </a:defRPr>
            </a:lvl1pPr>
          </a:lstStyle>
          <a:p>
            <a:r>
              <a:rPr lang="en-US" dirty="0"/>
              <a:t>Click to edit Master title style</a:t>
            </a:r>
          </a:p>
        </p:txBody>
      </p:sp>
      <p:sp>
        <p:nvSpPr>
          <p:cNvPr id="6" name="Rectangle 5"/>
          <p:cNvSpPr/>
          <p:nvPr/>
        </p:nvSpPr>
        <p:spPr>
          <a:xfrm flipV="1">
            <a:off x="0" y="889113"/>
            <a:ext cx="12192000"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3"/>
              </a:solidFill>
            </a:endParaRPr>
          </a:p>
        </p:txBody>
      </p:sp>
      <p:sp>
        <p:nvSpPr>
          <p:cNvPr id="10" name="Text Placeholder 6"/>
          <p:cNvSpPr>
            <a:spLocks noGrp="1"/>
          </p:cNvSpPr>
          <p:nvPr>
            <p:ph type="body" sz="quarter" idx="11"/>
          </p:nvPr>
        </p:nvSpPr>
        <p:spPr>
          <a:xfrm>
            <a:off x="-1" y="6563625"/>
            <a:ext cx="10752184" cy="294376"/>
          </a:xfrm>
        </p:spPr>
        <p:txBody>
          <a:bodyPr vert="horz" wrap="square" lIns="228600" tIns="0" rIns="0" bIns="118872" rtlCol="0" anchor="b" anchorCtr="0">
            <a:spAutoFit/>
          </a:bodyPr>
          <a:lstStyle>
            <a:lvl1pPr>
              <a:buNone/>
              <a:defRPr kumimoji="0" lang="en-US" sz="1333"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914377"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9" name="Content Placeholder 8"/>
          <p:cNvSpPr>
            <a:spLocks noGrp="1"/>
          </p:cNvSpPr>
          <p:nvPr>
            <p:ph sz="quarter" idx="10"/>
          </p:nvPr>
        </p:nvSpPr>
        <p:spPr>
          <a:xfrm>
            <a:off x="544656" y="1206502"/>
            <a:ext cx="11396133" cy="436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76018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947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7712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6306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5932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1578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7152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679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1908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2131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7553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8931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9460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01336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4441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9428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7823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746083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92262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37890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40382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192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8550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810929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398249862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956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4424933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40281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35"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BFD3A-EB74-BC33-FA70-4475F8DEC051}"/>
              </a:ext>
            </a:extLst>
          </p:cNvPr>
          <p:cNvSpPr>
            <a:spLocks noGrp="1"/>
          </p:cNvSpPr>
          <p:nvPr>
            <p:ph type="title"/>
          </p:nvPr>
        </p:nvSpPr>
        <p:spPr/>
        <p:txBody>
          <a:bodyPr>
            <a:normAutofit/>
          </a:bodyPr>
          <a:lstStyle/>
          <a:p>
            <a:r>
              <a:rPr lang="en-US" b="1" dirty="0"/>
              <a:t>Metastatic TNBC: Utilizing Biology and Health Disparities to Inform Shared Decision Making</a:t>
            </a:r>
          </a:p>
        </p:txBody>
      </p:sp>
      <p:sp>
        <p:nvSpPr>
          <p:cNvPr id="2" name="Text Placeholder 1">
            <a:extLst>
              <a:ext uri="{FF2B5EF4-FFF2-40B4-BE49-F238E27FC236}">
                <a16:creationId xmlns:a16="http://schemas.microsoft.com/office/drawing/2014/main" id="{E579FC94-DFFD-6C09-912D-F57A3BFDB0DB}"/>
              </a:ext>
            </a:extLst>
          </p:cNvPr>
          <p:cNvSpPr>
            <a:spLocks noGrp="1"/>
          </p:cNvSpPr>
          <p:nvPr>
            <p:ph type="body" idx="1"/>
          </p:nvPr>
        </p:nvSpPr>
        <p:spPr/>
        <p:txBody>
          <a:bodyPr>
            <a:normAutofit lnSpcReduction="10000"/>
          </a:bodyPr>
          <a:lstStyle/>
          <a:p>
            <a:r>
              <a:rPr lang="en-US" dirty="0"/>
              <a:t>Sara A. </a:t>
            </a:r>
            <a:r>
              <a:rPr lang="en-US" dirty="0" err="1"/>
              <a:t>Hurvitz</a:t>
            </a:r>
            <a:r>
              <a:rPr lang="en-US" dirty="0"/>
              <a:t>, MD, FACP</a:t>
            </a:r>
          </a:p>
          <a:p>
            <a:r>
              <a:rPr lang="en-US" dirty="0"/>
              <a:t>Professor of Medicine</a:t>
            </a:r>
          </a:p>
          <a:p>
            <a:r>
              <a:rPr lang="en-US" dirty="0"/>
              <a:t>University of California </a:t>
            </a:r>
          </a:p>
          <a:p>
            <a:r>
              <a:rPr lang="en-US" dirty="0"/>
              <a:t>Los Angeles, CA</a:t>
            </a:r>
          </a:p>
        </p:txBody>
      </p:sp>
    </p:spTree>
    <p:extLst>
      <p:ext uri="{BB962C8B-B14F-4D97-AF65-F5344CB8AC3E}">
        <p14:creationId xmlns:p14="http://schemas.microsoft.com/office/powerpoint/2010/main" val="22378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F8866C77-D5D7-4F9A-9110-BB77DB1F4C51}"/>
              </a:ext>
            </a:extLst>
          </p:cNvPr>
          <p:cNvSpPr txBox="1">
            <a:spLocks/>
          </p:cNvSpPr>
          <p:nvPr/>
        </p:nvSpPr>
        <p:spPr>
          <a:xfrm>
            <a:off x="421415" y="6270042"/>
            <a:ext cx="9628095" cy="31101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fontAlgn="auto">
              <a:spcBef>
                <a:spcPts val="1333"/>
              </a:spcBef>
              <a:spcAft>
                <a:spcPts val="0"/>
              </a:spcAft>
              <a:defRPr/>
            </a:pPr>
            <a:endParaRPr lang="en-US" sz="1067" b="0" dirty="0">
              <a:solidFill>
                <a:prstClr val="black"/>
              </a:solidFill>
              <a:ea typeface="Helvetica" charset="0"/>
              <a:cs typeface="Helvetica" charset="0"/>
            </a:endParaRPr>
          </a:p>
        </p:txBody>
      </p:sp>
      <p:pic>
        <p:nvPicPr>
          <p:cNvPr id="3" name="Picture 2">
            <a:extLst>
              <a:ext uri="{FF2B5EF4-FFF2-40B4-BE49-F238E27FC236}">
                <a16:creationId xmlns:a16="http://schemas.microsoft.com/office/drawing/2014/main" id="{5CAD8840-C047-5B46-BF81-2208C2AE5F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4182" y="702280"/>
            <a:ext cx="11083636" cy="5541819"/>
          </a:xfrm>
          <a:prstGeom prst="rect">
            <a:avLst/>
          </a:prstGeom>
        </p:spPr>
      </p:pic>
      <p:sp>
        <p:nvSpPr>
          <p:cNvPr id="2" name="Rectangle 1">
            <a:extLst>
              <a:ext uri="{FF2B5EF4-FFF2-40B4-BE49-F238E27FC236}">
                <a16:creationId xmlns:a16="http://schemas.microsoft.com/office/drawing/2014/main" id="{5CED9368-4AF8-0F23-C35F-ED8E36536EBA}"/>
              </a:ext>
            </a:extLst>
          </p:cNvPr>
          <p:cNvSpPr/>
          <p:nvPr/>
        </p:nvSpPr>
        <p:spPr bwMode="auto">
          <a:xfrm>
            <a:off x="691646" y="1997541"/>
            <a:ext cx="7341704" cy="755374"/>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Footer Placeholder 1">
            <a:extLst>
              <a:ext uri="{FF2B5EF4-FFF2-40B4-BE49-F238E27FC236}">
                <a16:creationId xmlns:a16="http://schemas.microsoft.com/office/drawing/2014/main" id="{D85ADC7D-AFFE-EA9A-960E-693973F0507F}"/>
              </a:ext>
            </a:extLst>
          </p:cNvPr>
          <p:cNvSpPr txBox="1">
            <a:spLocks/>
          </p:cNvSpPr>
          <p:nvPr/>
        </p:nvSpPr>
        <p:spPr>
          <a:xfrm>
            <a:off x="609600" y="6197326"/>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a:solidFill>
                  <a:srgbClr val="969696"/>
                </a:solidFill>
              </a:rPr>
              <a:t>Assessed by independent central review in brain metastases-negative population. </a:t>
            </a:r>
            <a:endParaRPr lang="en-US" sz="1200" b="0" dirty="0">
              <a:solidFill>
                <a:srgbClr val="969696"/>
              </a:solidFill>
              <a:ea typeface="Helvetica" charset="0"/>
              <a:cs typeface="Helvetica" charset="0"/>
            </a:endParaRPr>
          </a:p>
          <a:p>
            <a:r>
              <a:rPr lang="en-US" sz="1200" dirty="0">
                <a:solidFill>
                  <a:srgbClr val="969696"/>
                </a:solidFill>
              </a:rPr>
              <a:t>CI, confidence interval; PD-1, programmed cell death-1; PD-L1, programmed cell death-ligand 1; PFS, progression-free survival. </a:t>
            </a:r>
          </a:p>
          <a:p>
            <a:r>
              <a:rPr lang="en-US" sz="1200" dirty="0" err="1">
                <a:solidFill>
                  <a:srgbClr val="969696"/>
                </a:solidFill>
              </a:rPr>
              <a:t>Bardia</a:t>
            </a:r>
            <a:r>
              <a:rPr lang="en-US" sz="1200" dirty="0">
                <a:solidFill>
                  <a:srgbClr val="969696"/>
                </a:solidFill>
              </a:rPr>
              <a:t> A, et al. </a:t>
            </a:r>
            <a:r>
              <a:rPr lang="en-US" sz="1200" i="1" dirty="0">
                <a:solidFill>
                  <a:srgbClr val="969696"/>
                </a:solidFill>
              </a:rPr>
              <a:t>N </a:t>
            </a:r>
            <a:r>
              <a:rPr lang="en-US" sz="1200" i="1" dirty="0" err="1">
                <a:solidFill>
                  <a:srgbClr val="969696"/>
                </a:solidFill>
              </a:rPr>
              <a:t>Engl</a:t>
            </a:r>
            <a:r>
              <a:rPr lang="en-US" sz="1200" i="1" dirty="0">
                <a:solidFill>
                  <a:srgbClr val="969696"/>
                </a:solidFill>
              </a:rPr>
              <a:t> J Med</a:t>
            </a:r>
            <a:r>
              <a:rPr lang="en-US" sz="1200" dirty="0">
                <a:solidFill>
                  <a:srgbClr val="969696"/>
                </a:solidFill>
              </a:rPr>
              <a:t>. 2021;384(16):1529-41.</a:t>
            </a:r>
          </a:p>
        </p:txBody>
      </p:sp>
      <p:sp>
        <p:nvSpPr>
          <p:cNvPr id="8" name="Title 7">
            <a:extLst>
              <a:ext uri="{FF2B5EF4-FFF2-40B4-BE49-F238E27FC236}">
                <a16:creationId xmlns:a16="http://schemas.microsoft.com/office/drawing/2014/main" id="{156472D1-2209-28FC-E1B9-0514724ABFAD}"/>
              </a:ext>
            </a:extLst>
          </p:cNvPr>
          <p:cNvSpPr>
            <a:spLocks noGrp="1"/>
          </p:cNvSpPr>
          <p:nvPr>
            <p:ph type="title"/>
          </p:nvPr>
        </p:nvSpPr>
        <p:spPr>
          <a:xfrm>
            <a:off x="609600" y="199505"/>
            <a:ext cx="10744200" cy="1185577"/>
          </a:xfrm>
        </p:spPr>
        <p:txBody>
          <a:bodyPr anchor="t">
            <a:normAutofit/>
          </a:bodyPr>
          <a:lstStyle/>
          <a:p>
            <a:r>
              <a:rPr lang="en-US" sz="2800" dirty="0"/>
              <a:t>Progression-Free Survival by Subgroup</a:t>
            </a:r>
          </a:p>
        </p:txBody>
      </p:sp>
    </p:spTree>
    <p:extLst>
      <p:ext uri="{BB962C8B-B14F-4D97-AF65-F5344CB8AC3E}">
        <p14:creationId xmlns:p14="http://schemas.microsoft.com/office/powerpoint/2010/main" val="164923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243840" tIns="45720" rIns="91440" bIns="45720" numCol="1" anchor="ctr" anchorCtr="0" compatLnSpc="1">
            <a:prstTxWarp prst="textNoShape">
              <a:avLst/>
            </a:prstTxWarp>
            <a:normAutofit/>
          </a:bodyPr>
          <a:lstStyle/>
          <a:p>
            <a:pPr algn="l"/>
            <a:r>
              <a:rPr lang="en-US" sz="3200" dirty="0">
                <a:solidFill>
                  <a:schemeClr val="tx1"/>
                </a:solidFill>
              </a:rPr>
              <a:t>Phase 3 ASCENT: Efficacy in ITT Population, Stratified for African American Patients</a:t>
            </a:r>
          </a:p>
        </p:txBody>
      </p:sp>
      <p:sp>
        <p:nvSpPr>
          <p:cNvPr id="2" name="Content Placeholder 1"/>
          <p:cNvSpPr>
            <a:spLocks noGrp="1"/>
          </p:cNvSpPr>
          <p:nvPr>
            <p:ph idx="1"/>
          </p:nvPr>
        </p:nvSpPr>
        <p:spPr>
          <a:xfrm>
            <a:off x="609600" y="4435604"/>
            <a:ext cx="10744200" cy="1599436"/>
          </a:xfrm>
        </p:spPr>
        <p:txBody>
          <a:bodyPr>
            <a:normAutofit/>
          </a:bodyPr>
          <a:lstStyle/>
          <a:p>
            <a:r>
              <a:rPr lang="en-US" sz="1800" dirty="0">
                <a:solidFill>
                  <a:schemeClr val="tx1"/>
                </a:solidFill>
                <a:latin typeface="Arial" panose="020B0604020202020204" pitchFamily="34" charset="0"/>
                <a:cs typeface="Arial" panose="020B0604020202020204" pitchFamily="34" charset="0"/>
              </a:rPr>
              <a:t>62/529 pts enrolled in ASCENT were African American (12%; 28 SG vs 34 TPC)</a:t>
            </a:r>
          </a:p>
          <a:p>
            <a:r>
              <a:rPr lang="en-US" sz="1800" dirty="0">
                <a:solidFill>
                  <a:schemeClr val="tx1"/>
                </a:solidFill>
                <a:latin typeface="Arial" panose="020B0604020202020204" pitchFamily="34" charset="0"/>
                <a:cs typeface="Arial" panose="020B0604020202020204" pitchFamily="34" charset="0"/>
              </a:rPr>
              <a:t>African American patients derived PFS and OS benefits similar to those in overall population</a:t>
            </a:r>
          </a:p>
          <a:p>
            <a:r>
              <a:rPr lang="en-US" sz="1800" dirty="0">
                <a:solidFill>
                  <a:schemeClr val="tx1"/>
                </a:solidFill>
                <a:latin typeface="Arial" panose="020B0604020202020204" pitchFamily="34" charset="0"/>
                <a:cs typeface="Arial" panose="020B0604020202020204" pitchFamily="34" charset="0"/>
              </a:rPr>
              <a:t>The safety profile of SG in this subgroup was consistent with that in the full trial population</a:t>
            </a:r>
          </a:p>
        </p:txBody>
      </p:sp>
      <p:pic>
        <p:nvPicPr>
          <p:cNvPr id="6" name="Picture 5"/>
          <p:cNvPicPr>
            <a:picLocks noChangeAspect="1"/>
          </p:cNvPicPr>
          <p:nvPr/>
        </p:nvPicPr>
        <p:blipFill rotWithShape="1">
          <a:blip r:embed="rId3"/>
          <a:srcRect l="3971" t="2533" r="699" b="17075"/>
          <a:stretch/>
        </p:blipFill>
        <p:spPr>
          <a:xfrm>
            <a:off x="147918" y="1811737"/>
            <a:ext cx="5738136" cy="2200830"/>
          </a:xfrm>
          <a:prstGeom prst="rect">
            <a:avLst/>
          </a:prstGeom>
          <a:ln w="28575">
            <a:solidFill>
              <a:schemeClr val="bg1">
                <a:lumMod val="85000"/>
              </a:schemeClr>
            </a:solidFill>
          </a:ln>
        </p:spPr>
      </p:pic>
      <p:pic>
        <p:nvPicPr>
          <p:cNvPr id="7" name="Picture 6"/>
          <p:cNvPicPr>
            <a:picLocks noChangeAspect="1"/>
          </p:cNvPicPr>
          <p:nvPr/>
        </p:nvPicPr>
        <p:blipFill rotWithShape="1">
          <a:blip r:embed="rId4"/>
          <a:srcRect l="3827" t="2494" r="1033" b="18807"/>
          <a:stretch/>
        </p:blipFill>
        <p:spPr>
          <a:xfrm>
            <a:off x="6015318" y="1808118"/>
            <a:ext cx="5977828" cy="2187973"/>
          </a:xfrm>
          <a:prstGeom prst="rect">
            <a:avLst/>
          </a:prstGeom>
          <a:ln w="28575">
            <a:solidFill>
              <a:schemeClr val="bg1">
                <a:lumMod val="85000"/>
              </a:schemeClr>
            </a:solidFill>
          </a:ln>
        </p:spPr>
      </p:pic>
      <p:sp>
        <p:nvSpPr>
          <p:cNvPr id="5" name="Footer Placeholder 1">
            <a:extLst>
              <a:ext uri="{FF2B5EF4-FFF2-40B4-BE49-F238E27FC236}">
                <a16:creationId xmlns:a16="http://schemas.microsoft.com/office/drawing/2014/main" id="{B907EBCB-2E50-F68D-0539-4BC1D9C73F78}"/>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eaLnBrk="1" hangingPunct="1">
              <a:defRPr/>
            </a:pPr>
            <a:r>
              <a:rPr lang="en-US" sz="1200" b="0" dirty="0">
                <a:solidFill>
                  <a:srgbClr val="969696"/>
                </a:solidFill>
                <a:latin typeface="Arial" panose="020B0604020202020204" pitchFamily="34" charset="0"/>
                <a:ea typeface="Microsoft YaHei"/>
                <a:cs typeface="Arial" panose="020B0604020202020204" pitchFamily="34" charset="0"/>
              </a:rPr>
              <a:t>ITT, intent to treat; OS, overall survival.</a:t>
            </a:r>
          </a:p>
          <a:p>
            <a:pPr defTabSz="457189" eaLnBrk="1" hangingPunct="1">
              <a:defRPr/>
            </a:pPr>
            <a:r>
              <a:rPr lang="en-US" sz="1200" b="0" dirty="0">
                <a:solidFill>
                  <a:srgbClr val="969696"/>
                </a:solidFill>
                <a:latin typeface="Arial" panose="020B0604020202020204" pitchFamily="34" charset="0"/>
                <a:ea typeface="Microsoft YaHei"/>
                <a:cs typeface="Arial" panose="020B0604020202020204" pitchFamily="34" charset="0"/>
              </a:rPr>
              <a:t>Carey L, et al. SABCS 2021. Poster P05-16-07. </a:t>
            </a:r>
          </a:p>
        </p:txBody>
      </p:sp>
    </p:spTree>
    <p:extLst>
      <p:ext uri="{BB962C8B-B14F-4D97-AF65-F5344CB8AC3E}">
        <p14:creationId xmlns:p14="http://schemas.microsoft.com/office/powerpoint/2010/main" val="318058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097F-55C5-4D50-91FC-43B7F8A0FC0F}"/>
              </a:ext>
            </a:extLst>
          </p:cNvPr>
          <p:cNvSpPr>
            <a:spLocks noGrp="1"/>
          </p:cNvSpPr>
          <p:nvPr>
            <p:ph type="title"/>
          </p:nvPr>
        </p:nvSpPr>
        <p:spPr/>
        <p:txBody>
          <a:bodyPr/>
          <a:lstStyle/>
          <a:p>
            <a:r>
              <a:rPr lang="en-US" dirty="0">
                <a:solidFill>
                  <a:schemeClr val="tx2"/>
                </a:solidFill>
              </a:rPr>
              <a:t>TNBC Incidence in African American Women</a:t>
            </a:r>
          </a:p>
        </p:txBody>
      </p:sp>
      <p:sp>
        <p:nvSpPr>
          <p:cNvPr id="3" name="Content Placeholder 2">
            <a:extLst>
              <a:ext uri="{FF2B5EF4-FFF2-40B4-BE49-F238E27FC236}">
                <a16:creationId xmlns:a16="http://schemas.microsoft.com/office/drawing/2014/main" id="{8A3D359E-D088-4217-B8F4-7548AC551E93}"/>
              </a:ext>
            </a:extLst>
          </p:cNvPr>
          <p:cNvSpPr>
            <a:spLocks noGrp="1"/>
          </p:cNvSpPr>
          <p:nvPr>
            <p:ph idx="1"/>
          </p:nvPr>
        </p:nvSpPr>
        <p:spPr>
          <a:xfrm>
            <a:off x="914400" y="1296363"/>
            <a:ext cx="10363200" cy="4875837"/>
          </a:xfrm>
        </p:spPr>
        <p:txBody>
          <a:bodyPr>
            <a:normAutofit fontScale="92500"/>
          </a:bodyPr>
          <a:lstStyle/>
          <a:p>
            <a:r>
              <a:rPr lang="en-US" sz="2400" dirty="0">
                <a:solidFill>
                  <a:schemeClr val="tx2"/>
                </a:solidFill>
              </a:rPr>
              <a:t>TNBC subtype is twice as prevalent in African American women than in American women of European descent (33.3% vs 14.9%)</a:t>
            </a:r>
            <a:r>
              <a:rPr lang="en-US" sz="2400" baseline="30000" dirty="0">
                <a:solidFill>
                  <a:schemeClr val="tx2"/>
                </a:solidFill>
              </a:rPr>
              <a:t>1</a:t>
            </a:r>
            <a:endParaRPr lang="en-US" sz="2400" dirty="0">
              <a:solidFill>
                <a:schemeClr val="tx2"/>
              </a:solidFill>
            </a:endParaRPr>
          </a:p>
          <a:p>
            <a:r>
              <a:rPr lang="en-US" sz="2400" dirty="0">
                <a:solidFill>
                  <a:schemeClr val="tx2"/>
                </a:solidFill>
              </a:rPr>
              <a:t>Probability of TNBC incidence was 3-fold higher in African American women than in American women of European descent irrespective of age and obesity</a:t>
            </a:r>
            <a:r>
              <a:rPr lang="en-US" sz="2400" baseline="30000" dirty="0">
                <a:solidFill>
                  <a:schemeClr val="tx2"/>
                </a:solidFill>
              </a:rPr>
              <a:t>2</a:t>
            </a:r>
            <a:endParaRPr lang="en-US" sz="2400" dirty="0">
              <a:solidFill>
                <a:schemeClr val="tx2"/>
              </a:solidFill>
            </a:endParaRPr>
          </a:p>
          <a:p>
            <a:pPr lvl="1"/>
            <a:r>
              <a:rPr lang="en-US" sz="2133" dirty="0">
                <a:solidFill>
                  <a:schemeClr val="tx2"/>
                </a:solidFill>
              </a:rPr>
              <a:t>31% before 50 years versus 29% after 50 years</a:t>
            </a:r>
          </a:p>
          <a:p>
            <a:pPr lvl="1"/>
            <a:r>
              <a:rPr lang="en-US" sz="2133" dirty="0">
                <a:solidFill>
                  <a:schemeClr val="tx2"/>
                </a:solidFill>
              </a:rPr>
              <a:t>29% obese versus 31% non-obese</a:t>
            </a:r>
          </a:p>
          <a:p>
            <a:r>
              <a:rPr lang="en-US" sz="2400" dirty="0">
                <a:solidFill>
                  <a:schemeClr val="tx2"/>
                </a:solidFill>
              </a:rPr>
              <a:t>Both Hispanic and non-Hispanic African American women have earlier onset of disease</a:t>
            </a:r>
            <a:r>
              <a:rPr lang="en-US" sz="2400" baseline="30000" dirty="0">
                <a:solidFill>
                  <a:schemeClr val="tx2"/>
                </a:solidFill>
              </a:rPr>
              <a:t>3</a:t>
            </a:r>
            <a:endParaRPr lang="en-US" sz="2400" dirty="0">
              <a:solidFill>
                <a:schemeClr val="tx2"/>
              </a:solidFill>
            </a:endParaRPr>
          </a:p>
          <a:p>
            <a:pPr lvl="1"/>
            <a:r>
              <a:rPr lang="en-US" sz="2133" dirty="0">
                <a:solidFill>
                  <a:schemeClr val="tx2"/>
                </a:solidFill>
              </a:rPr>
              <a:t>Median age 54 and 57 years, respectively, versus 64 years for non-Hispanic white women</a:t>
            </a:r>
          </a:p>
          <a:p>
            <a:r>
              <a:rPr lang="en-US" sz="2400" dirty="0">
                <a:solidFill>
                  <a:schemeClr val="tx2"/>
                </a:solidFill>
              </a:rPr>
              <a:t>Non-Hispanic African American women &lt;44 years of age have the highest lifetime TNBC incidence rates and higher rates of stage III and IV disease</a:t>
            </a:r>
            <a:r>
              <a:rPr lang="en-US" sz="2400" baseline="30000" dirty="0">
                <a:solidFill>
                  <a:schemeClr val="tx2"/>
                </a:solidFill>
              </a:rPr>
              <a:t>3</a:t>
            </a:r>
            <a:endParaRPr lang="en-US" sz="2400" dirty="0">
              <a:solidFill>
                <a:schemeClr val="tx2"/>
              </a:solidFill>
            </a:endParaRPr>
          </a:p>
        </p:txBody>
      </p:sp>
      <p:sp>
        <p:nvSpPr>
          <p:cNvPr id="5" name="Footer Placeholder 1">
            <a:extLst>
              <a:ext uri="{FF2B5EF4-FFF2-40B4-BE49-F238E27FC236}">
                <a16:creationId xmlns:a16="http://schemas.microsoft.com/office/drawing/2014/main" id="{0F2CB0A5-6A97-3868-029D-B5994964595B}"/>
              </a:ext>
            </a:extLst>
          </p:cNvPr>
          <p:cNvSpPr>
            <a:spLocks noGrp="1"/>
          </p:cNvSpPr>
          <p:nvPr>
            <p:ph type="ftr" sz="quarter" idx="3"/>
          </p:nvPr>
        </p:nvSpPr>
        <p:spPr>
          <a:xfrm>
            <a:off x="609600" y="6356350"/>
            <a:ext cx="10744199" cy="442131"/>
          </a:xfrm>
        </p:spPr>
        <p:txBody>
          <a:bodyPr/>
          <a:lstStyle/>
          <a:p>
            <a:pPr defTabSz="1219170" eaLnBrk="1" hangingPunct="1">
              <a:defRPr/>
            </a:pPr>
            <a:r>
              <a:rPr lang="en-US" sz="1200" b="0" dirty="0">
                <a:solidFill>
                  <a:srgbClr val="969696"/>
                </a:solidFill>
                <a:latin typeface="Arial" charset="0"/>
                <a:ea typeface="ＭＳ Ｐゴシック" charset="0"/>
              </a:rPr>
              <a:t>1. Keenan T, et al. </a:t>
            </a:r>
            <a:r>
              <a:rPr lang="en-US" sz="1200" b="0" i="1" dirty="0">
                <a:solidFill>
                  <a:srgbClr val="969696"/>
                </a:solidFill>
                <a:latin typeface="Arial" charset="0"/>
                <a:ea typeface="ＭＳ Ｐゴシック" charset="0"/>
              </a:rPr>
              <a:t>J Clin Oncol</a:t>
            </a:r>
            <a:r>
              <a:rPr lang="en-US" sz="1200" b="0" dirty="0">
                <a:solidFill>
                  <a:srgbClr val="969696"/>
                </a:solidFill>
                <a:latin typeface="Arial" charset="0"/>
                <a:ea typeface="ＭＳ Ｐゴシック" charset="0"/>
              </a:rPr>
              <a:t>. 2015;33:3621-7; 2. Stead LA, et al. </a:t>
            </a:r>
            <a:r>
              <a:rPr lang="en-US" sz="1200" b="0" i="1" dirty="0">
                <a:solidFill>
                  <a:srgbClr val="969696"/>
                </a:solidFill>
                <a:latin typeface="Arial" charset="0"/>
                <a:ea typeface="ＭＳ Ｐゴシック" charset="0"/>
              </a:rPr>
              <a:t>Breast Cancer Res</a:t>
            </a:r>
            <a:r>
              <a:rPr lang="en-US" sz="1200" b="0" dirty="0">
                <a:solidFill>
                  <a:srgbClr val="969696"/>
                </a:solidFill>
                <a:latin typeface="Arial" charset="0"/>
                <a:ea typeface="ＭＳ Ｐゴシック" charset="0"/>
              </a:rPr>
              <a:t>. 2009;11:e25; 3. </a:t>
            </a:r>
            <a:r>
              <a:rPr lang="en-US" sz="1200" b="0" dirty="0" err="1">
                <a:solidFill>
                  <a:srgbClr val="969696"/>
                </a:solidFill>
                <a:latin typeface="Arial" charset="0"/>
                <a:ea typeface="ＭＳ Ｐゴシック" charset="0"/>
              </a:rPr>
              <a:t>Amirikia</a:t>
            </a:r>
            <a:r>
              <a:rPr lang="en-US" sz="1200" b="0" dirty="0">
                <a:solidFill>
                  <a:srgbClr val="969696"/>
                </a:solidFill>
                <a:latin typeface="Arial" charset="0"/>
                <a:ea typeface="ＭＳ Ｐゴシック" charset="0"/>
              </a:rPr>
              <a:t> KC, et al. </a:t>
            </a:r>
            <a:r>
              <a:rPr lang="en-US" sz="1200" b="0" i="1" dirty="0">
                <a:solidFill>
                  <a:srgbClr val="969696"/>
                </a:solidFill>
                <a:latin typeface="Arial" charset="0"/>
                <a:ea typeface="ＭＳ Ｐゴシック" charset="0"/>
              </a:rPr>
              <a:t>Cancer. </a:t>
            </a:r>
            <a:r>
              <a:rPr lang="en-US" sz="1200" b="0" dirty="0">
                <a:solidFill>
                  <a:srgbClr val="969696"/>
                </a:solidFill>
                <a:latin typeface="Arial" charset="0"/>
                <a:ea typeface="ＭＳ Ｐゴシック" charset="0"/>
              </a:rPr>
              <a:t>2011;117:2747-53. </a:t>
            </a:r>
          </a:p>
        </p:txBody>
      </p:sp>
    </p:spTree>
    <p:extLst>
      <p:ext uri="{BB962C8B-B14F-4D97-AF65-F5344CB8AC3E}">
        <p14:creationId xmlns:p14="http://schemas.microsoft.com/office/powerpoint/2010/main" val="180181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6AD1C824-A102-4EEE-4B91-1C31D5ACEB20}"/>
              </a:ext>
            </a:extLst>
          </p:cNvPr>
          <p:cNvSpPr>
            <a:spLocks noGrp="1"/>
          </p:cNvSpPr>
          <p:nvPr>
            <p:ph type="ftr" sz="quarter" idx="3"/>
          </p:nvPr>
        </p:nvSpPr>
        <p:spPr/>
        <p:txBody>
          <a:bodyPr/>
          <a:lstStyle/>
          <a:p>
            <a:pPr marL="0" indent="0">
              <a:buNone/>
            </a:pPr>
            <a:r>
              <a:rPr lang="en-US" sz="1200" b="0" kern="0" dirty="0" err="1">
                <a:solidFill>
                  <a:srgbClr val="969696"/>
                </a:solidFill>
              </a:rPr>
              <a:t>Rebner</a:t>
            </a:r>
            <a:r>
              <a:rPr lang="en-US" sz="1200" b="0" kern="0" dirty="0">
                <a:solidFill>
                  <a:srgbClr val="969696"/>
                </a:solidFill>
              </a:rPr>
              <a:t> M, et al. </a:t>
            </a:r>
            <a:r>
              <a:rPr lang="en-US" sz="1200" b="0" i="1" kern="0" dirty="0">
                <a:solidFill>
                  <a:srgbClr val="969696"/>
                </a:solidFill>
              </a:rPr>
              <a:t>J Breast Imaging</a:t>
            </a:r>
            <a:r>
              <a:rPr lang="en-US" sz="1200" b="0" kern="0" dirty="0">
                <a:solidFill>
                  <a:srgbClr val="969696"/>
                </a:solidFill>
              </a:rPr>
              <a:t>. 2020;2(5):416-21.</a:t>
            </a:r>
          </a:p>
        </p:txBody>
      </p:sp>
      <p:sp>
        <p:nvSpPr>
          <p:cNvPr id="2" name="Title 1">
            <a:extLst>
              <a:ext uri="{FF2B5EF4-FFF2-40B4-BE49-F238E27FC236}">
                <a16:creationId xmlns:a16="http://schemas.microsoft.com/office/drawing/2014/main" id="{125E5C4C-94D0-53C8-D149-B9DE6305BD62}"/>
              </a:ext>
            </a:extLst>
          </p:cNvPr>
          <p:cNvSpPr>
            <a:spLocks noGrp="1"/>
          </p:cNvSpPr>
          <p:nvPr>
            <p:ph type="title"/>
          </p:nvPr>
        </p:nvSpPr>
        <p:spPr/>
        <p:txBody>
          <a:bodyPr>
            <a:normAutofit fontScale="90000"/>
          </a:bodyPr>
          <a:lstStyle/>
          <a:p>
            <a:r>
              <a:rPr lang="en-US" sz="3800" dirty="0">
                <a:solidFill>
                  <a:schemeClr val="tx2"/>
                </a:solidFill>
              </a:rPr>
              <a:t>African American Women with TNBC Have Higher Mortality</a:t>
            </a:r>
          </a:p>
        </p:txBody>
      </p:sp>
      <p:sp>
        <p:nvSpPr>
          <p:cNvPr id="5" name="Content Placeholder 3">
            <a:extLst>
              <a:ext uri="{FF2B5EF4-FFF2-40B4-BE49-F238E27FC236}">
                <a16:creationId xmlns:a16="http://schemas.microsoft.com/office/drawing/2014/main" id="{71ED83AB-0206-1F85-48DF-20B83FEA365C}"/>
              </a:ext>
            </a:extLst>
          </p:cNvPr>
          <p:cNvSpPr txBox="1">
            <a:spLocks/>
          </p:cNvSpPr>
          <p:nvPr/>
        </p:nvSpPr>
        <p:spPr>
          <a:xfrm>
            <a:off x="6253037" y="2627735"/>
            <a:ext cx="5389189" cy="3148756"/>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nSpc>
                <a:spcPct val="100000"/>
              </a:lnSpc>
              <a:buNone/>
            </a:pPr>
            <a:r>
              <a:rPr lang="en-US" b="0" kern="0" dirty="0">
                <a:solidFill>
                  <a:schemeClr val="tx1"/>
                </a:solidFill>
                <a:latin typeface="Arial" panose="020B0604020202020204" pitchFamily="34" charset="0"/>
                <a:cs typeface="Arial" panose="020B0604020202020204" pitchFamily="34" charset="0"/>
              </a:rPr>
              <a:t>Median age at death due to breast cancer:</a:t>
            </a:r>
          </a:p>
          <a:p>
            <a:pPr lvl="1">
              <a:lnSpc>
                <a:spcPct val="100000"/>
              </a:lnSpc>
              <a:buClr>
                <a:schemeClr val="tx1"/>
              </a:buClr>
            </a:pPr>
            <a:r>
              <a:rPr lang="en-US" sz="2400" b="0" kern="0" dirty="0">
                <a:solidFill>
                  <a:schemeClr val="tx1"/>
                </a:solidFill>
                <a:latin typeface="Arial" panose="020B0604020202020204" pitchFamily="34" charset="0"/>
                <a:cs typeface="Arial" panose="020B0604020202020204" pitchFamily="34" charset="0"/>
              </a:rPr>
              <a:t>68 </a:t>
            </a:r>
            <a:r>
              <a:rPr lang="en-US" sz="2400" b="0" kern="0" dirty="0" err="1">
                <a:solidFill>
                  <a:schemeClr val="tx1"/>
                </a:solidFill>
                <a:latin typeface="Arial" panose="020B0604020202020204" pitchFamily="34" charset="0"/>
                <a:cs typeface="Arial" panose="020B0604020202020204" pitchFamily="34" charset="0"/>
              </a:rPr>
              <a:t>yrs</a:t>
            </a:r>
            <a:r>
              <a:rPr lang="en-US" sz="2400" b="0" kern="0" dirty="0">
                <a:solidFill>
                  <a:schemeClr val="tx1"/>
                </a:solidFill>
                <a:latin typeface="Arial" panose="020B0604020202020204" pitchFamily="34" charset="0"/>
                <a:cs typeface="Arial" panose="020B0604020202020204" pitchFamily="34" charset="0"/>
              </a:rPr>
              <a:t> all women</a:t>
            </a:r>
          </a:p>
          <a:p>
            <a:pPr lvl="1">
              <a:lnSpc>
                <a:spcPct val="100000"/>
              </a:lnSpc>
              <a:buClr>
                <a:schemeClr val="tx1"/>
              </a:buClr>
            </a:pPr>
            <a:r>
              <a:rPr lang="en-US" sz="2400" b="0" kern="0" dirty="0">
                <a:solidFill>
                  <a:schemeClr val="tx1"/>
                </a:solidFill>
                <a:latin typeface="Arial" panose="020B0604020202020204" pitchFamily="34" charset="0"/>
                <a:cs typeface="Arial" panose="020B0604020202020204" pitchFamily="34" charset="0"/>
              </a:rPr>
              <a:t>70 </a:t>
            </a:r>
            <a:r>
              <a:rPr lang="en-US" sz="2400" b="0" kern="0" dirty="0" err="1">
                <a:solidFill>
                  <a:schemeClr val="tx1"/>
                </a:solidFill>
                <a:latin typeface="Arial" panose="020B0604020202020204" pitchFamily="34" charset="0"/>
                <a:cs typeface="Arial" panose="020B0604020202020204" pitchFamily="34" charset="0"/>
              </a:rPr>
              <a:t>yrs</a:t>
            </a:r>
            <a:r>
              <a:rPr lang="en-US" sz="2400" b="0" kern="0" dirty="0">
                <a:solidFill>
                  <a:schemeClr val="tx1"/>
                </a:solidFill>
                <a:latin typeface="Arial" panose="020B0604020202020204" pitchFamily="34" charset="0"/>
                <a:cs typeface="Arial" panose="020B0604020202020204" pitchFamily="34" charset="0"/>
              </a:rPr>
              <a:t> white women </a:t>
            </a:r>
          </a:p>
          <a:p>
            <a:pPr lvl="1">
              <a:lnSpc>
                <a:spcPct val="100000"/>
              </a:lnSpc>
              <a:buClr>
                <a:schemeClr val="tx1"/>
              </a:buClr>
            </a:pPr>
            <a:r>
              <a:rPr lang="en-US" sz="2400" b="0" kern="0" dirty="0">
                <a:solidFill>
                  <a:schemeClr val="tx1"/>
                </a:solidFill>
                <a:latin typeface="Arial" panose="020B0604020202020204" pitchFamily="34" charset="0"/>
                <a:cs typeface="Arial" panose="020B0604020202020204" pitchFamily="34" charset="0"/>
              </a:rPr>
              <a:t>63 </a:t>
            </a:r>
            <a:r>
              <a:rPr lang="en-US" sz="2400" b="0" kern="0" dirty="0" err="1">
                <a:solidFill>
                  <a:schemeClr val="tx1"/>
                </a:solidFill>
                <a:latin typeface="Arial" panose="020B0604020202020204" pitchFamily="34" charset="0"/>
                <a:cs typeface="Arial" panose="020B0604020202020204" pitchFamily="34" charset="0"/>
              </a:rPr>
              <a:t>yrs</a:t>
            </a:r>
            <a:r>
              <a:rPr lang="en-US" sz="2400" b="0" kern="0" dirty="0">
                <a:solidFill>
                  <a:schemeClr val="tx1"/>
                </a:solidFill>
                <a:latin typeface="Arial" panose="020B0604020202020204" pitchFamily="34" charset="0"/>
                <a:cs typeface="Arial" panose="020B0604020202020204" pitchFamily="34" charset="0"/>
              </a:rPr>
              <a:t> African American women</a:t>
            </a:r>
          </a:p>
          <a:p>
            <a:pPr>
              <a:lnSpc>
                <a:spcPct val="100000"/>
              </a:lnSpc>
            </a:pPr>
            <a:endParaRPr lang="en-US" sz="3200" b="0" kern="0" dirty="0">
              <a:solidFill>
                <a:schemeClr val="tx1"/>
              </a:solidFill>
              <a:latin typeface="Arial" panose="020B0604020202020204" pitchFamily="34" charset="0"/>
              <a:cs typeface="Arial" panose="020B0604020202020204" pitchFamily="34" charset="0"/>
            </a:endParaRPr>
          </a:p>
        </p:txBody>
      </p:sp>
      <p:pic>
        <p:nvPicPr>
          <p:cNvPr id="6" name="New picture">
            <a:extLst>
              <a:ext uri="{FF2B5EF4-FFF2-40B4-BE49-F238E27FC236}">
                <a16:creationId xmlns:a16="http://schemas.microsoft.com/office/drawing/2014/main" id="{04A05BAD-AD70-E70D-5767-798877813A68}"/>
              </a:ext>
            </a:extLst>
          </p:cNvPr>
          <p:cNvPicPr preferRelativeResize="0">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870" y="2155771"/>
            <a:ext cx="4669675" cy="4092684"/>
          </a:xfrm>
          <a:prstGeom prst="rect">
            <a:avLst/>
          </a:prstGeom>
        </p:spPr>
      </p:pic>
      <p:sp>
        <p:nvSpPr>
          <p:cNvPr id="7" name="TextBox 6">
            <a:extLst>
              <a:ext uri="{FF2B5EF4-FFF2-40B4-BE49-F238E27FC236}">
                <a16:creationId xmlns:a16="http://schemas.microsoft.com/office/drawing/2014/main" id="{FA26CF6F-0ED9-5F2D-84DA-3BB6DE8F8336}"/>
              </a:ext>
            </a:extLst>
          </p:cNvPr>
          <p:cNvSpPr txBox="1"/>
          <p:nvPr/>
        </p:nvSpPr>
        <p:spPr>
          <a:xfrm>
            <a:off x="1284412" y="1546893"/>
            <a:ext cx="4136203" cy="502573"/>
          </a:xfrm>
          <a:prstGeom prst="rect">
            <a:avLst/>
          </a:prstGeom>
          <a:noFill/>
        </p:spPr>
        <p:txBody>
          <a:bodyPr wrap="square" rtlCol="0">
            <a:spAutoFit/>
          </a:bodyPr>
          <a:lstStyle/>
          <a:p>
            <a:pPr algn="ctr" defTabSz="609585" eaLnBrk="1" fontAlgn="auto" hangingPunct="1">
              <a:spcBef>
                <a:spcPts val="0"/>
              </a:spcBef>
              <a:spcAft>
                <a:spcPts val="0"/>
              </a:spcAft>
            </a:pPr>
            <a:r>
              <a:rPr lang="en-US" sz="1333" b="0" dirty="0">
                <a:solidFill>
                  <a:srgbClr val="000000"/>
                </a:solidFill>
                <a:latin typeface="Arial"/>
                <a:cs typeface="+mn-cs"/>
              </a:rPr>
              <a:t>Female breast cancer incidence (2012–2016) and death (2013–2017) rates by race/ethnicity in the US</a:t>
            </a:r>
          </a:p>
        </p:txBody>
      </p:sp>
    </p:spTree>
    <p:extLst>
      <p:ext uri="{BB962C8B-B14F-4D97-AF65-F5344CB8AC3E}">
        <p14:creationId xmlns:p14="http://schemas.microsoft.com/office/powerpoint/2010/main" val="17609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0A6F268D-E40B-6FDD-4A2E-3DC2F3601F66}"/>
              </a:ext>
            </a:extLst>
          </p:cNvPr>
          <p:cNvSpPr>
            <a:spLocks noGrp="1"/>
          </p:cNvSpPr>
          <p:nvPr>
            <p:ph type="ftr" sz="quarter" idx="3"/>
          </p:nvPr>
        </p:nvSpPr>
        <p:spPr>
          <a:xfrm>
            <a:off x="609600" y="6356350"/>
            <a:ext cx="10744199" cy="442131"/>
          </a:xfrm>
        </p:spPr>
        <p:txBody>
          <a:bodyPr/>
          <a:lstStyle/>
          <a:p>
            <a:r>
              <a:rPr lang="en-US" dirty="0"/>
              <a:t>HR, hazard ratio; OR, odds ratio. </a:t>
            </a:r>
          </a:p>
          <a:p>
            <a:r>
              <a:rPr lang="en-US" dirty="0"/>
              <a:t>1. Chen L, et al. </a:t>
            </a:r>
            <a:r>
              <a:rPr lang="en-US" i="1" dirty="0"/>
              <a:t>Cancer Epidemiol Biomarkers Prev. </a:t>
            </a:r>
            <a:r>
              <a:rPr lang="en-US" dirty="0"/>
              <a:t>2015;24(11):1666-72; 2. Cho B, et al. </a:t>
            </a:r>
            <a:r>
              <a:rPr lang="en-US" i="1" dirty="0"/>
              <a:t>JAMA Oncol</a:t>
            </a:r>
            <a:r>
              <a:rPr lang="en-US" dirty="0"/>
              <a:t>. 2021;7(7):1016-23.</a:t>
            </a:r>
          </a:p>
        </p:txBody>
      </p:sp>
      <p:sp>
        <p:nvSpPr>
          <p:cNvPr id="2" name="Title 1">
            <a:extLst>
              <a:ext uri="{FF2B5EF4-FFF2-40B4-BE49-F238E27FC236}">
                <a16:creationId xmlns:a16="http://schemas.microsoft.com/office/drawing/2014/main" id="{D13E311C-792D-48C4-8C1B-58566A8E0375}"/>
              </a:ext>
            </a:extLst>
          </p:cNvPr>
          <p:cNvSpPr>
            <a:spLocks noGrp="1"/>
          </p:cNvSpPr>
          <p:nvPr>
            <p:ph type="title"/>
          </p:nvPr>
        </p:nvSpPr>
        <p:spPr>
          <a:xfrm>
            <a:off x="609600" y="199505"/>
            <a:ext cx="10744200" cy="1185577"/>
          </a:xfrm>
        </p:spPr>
        <p:txBody>
          <a:bodyPr/>
          <a:lstStyle/>
          <a:p>
            <a:r>
              <a:rPr lang="en-US" dirty="0"/>
              <a:t>Disparities in Treatment</a:t>
            </a:r>
          </a:p>
        </p:txBody>
      </p:sp>
      <p:sp>
        <p:nvSpPr>
          <p:cNvPr id="3" name="Content Placeholder 2">
            <a:extLst>
              <a:ext uri="{FF2B5EF4-FFF2-40B4-BE49-F238E27FC236}">
                <a16:creationId xmlns:a16="http://schemas.microsoft.com/office/drawing/2014/main" id="{3E56788D-B65E-4660-98B1-1B32C4F09A7A}"/>
              </a:ext>
            </a:extLst>
          </p:cNvPr>
          <p:cNvSpPr>
            <a:spLocks noGrp="1"/>
          </p:cNvSpPr>
          <p:nvPr>
            <p:ph idx="1"/>
          </p:nvPr>
        </p:nvSpPr>
        <p:spPr>
          <a:xfrm>
            <a:off x="609600" y="1477906"/>
            <a:ext cx="10744200" cy="4722477"/>
          </a:xfrm>
        </p:spPr>
        <p:txBody>
          <a:bodyPr>
            <a:normAutofit/>
          </a:bodyPr>
          <a:lstStyle/>
          <a:p>
            <a:r>
              <a:rPr lang="en-US" dirty="0"/>
              <a:t>In a retrospective analysis, compared to non-Hispanic White women, African American women:</a:t>
            </a:r>
            <a:r>
              <a:rPr lang="en-US" baseline="30000" dirty="0"/>
              <a:t>1</a:t>
            </a:r>
          </a:p>
          <a:p>
            <a:pPr lvl="1"/>
            <a:r>
              <a:rPr lang="en-US" dirty="0"/>
              <a:t>Were more likely to be single </a:t>
            </a:r>
          </a:p>
          <a:p>
            <a:pPr lvl="1"/>
            <a:r>
              <a:rPr lang="en-US" dirty="0"/>
              <a:t>Had larger tumors at diagnosis</a:t>
            </a:r>
          </a:p>
          <a:p>
            <a:pPr lvl="1"/>
            <a:r>
              <a:rPr lang="en-US" dirty="0"/>
              <a:t>Had a 30% to 40% higher risk of being diagnosed at stage II-IV TNBC</a:t>
            </a:r>
          </a:p>
          <a:p>
            <a:pPr lvl="1"/>
            <a:r>
              <a:rPr lang="en-US" i="1" dirty="0"/>
              <a:t>Were 60% more likely to receive non-guideline concordant primary treatment</a:t>
            </a:r>
          </a:p>
          <a:p>
            <a:pPr lvl="1"/>
            <a:endParaRPr lang="en-US" i="1" dirty="0"/>
          </a:p>
          <a:p>
            <a:r>
              <a:rPr lang="en-US" dirty="0"/>
              <a:t>In a population-based cohort study of 23,213 patients with TNBC, compared to white women, African American women:</a:t>
            </a:r>
            <a:r>
              <a:rPr lang="en-US" baseline="30000" dirty="0"/>
              <a:t>2</a:t>
            </a:r>
          </a:p>
          <a:p>
            <a:pPr lvl="1"/>
            <a:r>
              <a:rPr lang="en-US" dirty="0"/>
              <a:t>Had lower odds of receiving surgery (OR, 0.69) or chemotherapy (OR, 0.89)</a:t>
            </a:r>
          </a:p>
          <a:p>
            <a:pPr lvl="1"/>
            <a:r>
              <a:rPr lang="en-US" dirty="0"/>
              <a:t>Had higher breast cancer mortality (HR, 1.28)</a:t>
            </a:r>
          </a:p>
        </p:txBody>
      </p:sp>
    </p:spTree>
    <p:extLst>
      <p:ext uri="{BB962C8B-B14F-4D97-AF65-F5344CB8AC3E}">
        <p14:creationId xmlns:p14="http://schemas.microsoft.com/office/powerpoint/2010/main" val="23062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AB58BE-1F88-EBA2-31B5-1877E952250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2775"/>
          <a:stretch/>
        </p:blipFill>
        <p:spPr>
          <a:xfrm>
            <a:off x="4356848" y="992296"/>
            <a:ext cx="7835152" cy="4735601"/>
          </a:xfrm>
          <a:prstGeom prst="rect">
            <a:avLst/>
          </a:prstGeom>
          <a:noFill/>
        </p:spPr>
      </p:pic>
      <p:sp>
        <p:nvSpPr>
          <p:cNvPr id="2" name="Title 1">
            <a:extLst>
              <a:ext uri="{FF2B5EF4-FFF2-40B4-BE49-F238E27FC236}">
                <a16:creationId xmlns:a16="http://schemas.microsoft.com/office/drawing/2014/main" id="{32A62391-0EFD-04E4-654D-8EE189F3A6FE}"/>
              </a:ext>
            </a:extLst>
          </p:cNvPr>
          <p:cNvSpPr>
            <a:spLocks noGrp="1"/>
          </p:cNvSpPr>
          <p:nvPr>
            <p:ph type="title"/>
          </p:nvPr>
        </p:nvSpPr>
        <p:spPr>
          <a:xfrm>
            <a:off x="839789" y="213519"/>
            <a:ext cx="3517060" cy="1600200"/>
          </a:xfrm>
        </p:spPr>
        <p:txBody>
          <a:bodyPr/>
          <a:lstStyle/>
          <a:p>
            <a:r>
              <a:rPr lang="en-US" dirty="0"/>
              <a:t>Disparities in Diagnosis and Treatment</a:t>
            </a:r>
          </a:p>
        </p:txBody>
      </p:sp>
      <p:sp>
        <p:nvSpPr>
          <p:cNvPr id="6" name="Text Placeholder 5">
            <a:extLst>
              <a:ext uri="{FF2B5EF4-FFF2-40B4-BE49-F238E27FC236}">
                <a16:creationId xmlns:a16="http://schemas.microsoft.com/office/drawing/2014/main" id="{12A8EB12-AC47-978F-C4AC-91C615B8204C}"/>
              </a:ext>
            </a:extLst>
          </p:cNvPr>
          <p:cNvSpPr>
            <a:spLocks noGrp="1"/>
          </p:cNvSpPr>
          <p:nvPr>
            <p:ph type="body" sz="half" idx="2"/>
          </p:nvPr>
        </p:nvSpPr>
        <p:spPr>
          <a:xfrm>
            <a:off x="839788" y="2057400"/>
            <a:ext cx="3932237" cy="3811588"/>
          </a:xfrm>
        </p:spPr>
        <p:txBody>
          <a:bodyPr/>
          <a:lstStyle/>
          <a:p>
            <a:pPr marL="285750" indent="-285750">
              <a:buFont typeface="Arial" panose="020B0604020202020204" pitchFamily="34" charset="0"/>
              <a:buChar char="•"/>
            </a:pPr>
            <a:r>
              <a:rPr lang="en-US" dirty="0"/>
              <a:t>Modifiable risk factors for TNBC may be more prevalent in certain at-risk groups</a:t>
            </a:r>
          </a:p>
          <a:p>
            <a:pPr marL="285750" indent="-285750">
              <a:buFont typeface="Arial" panose="020B0604020202020204" pitchFamily="34" charset="0"/>
              <a:buChar char="•"/>
            </a:pPr>
            <a:r>
              <a:rPr lang="en-US" dirty="0"/>
              <a:t>Low SES and less-generous insurance associated with diagnosis at advanced stage for all women</a:t>
            </a:r>
          </a:p>
          <a:p>
            <a:pPr marL="285750" indent="-285750">
              <a:buFont typeface="Arial" panose="020B0604020202020204" pitchFamily="34" charset="0"/>
              <a:buChar char="•"/>
            </a:pPr>
            <a:r>
              <a:rPr lang="en-US" dirty="0"/>
              <a:t>Outcomes in African American women influenced by underlying disease characteristics as well as SES and patterns of care</a:t>
            </a:r>
          </a:p>
          <a:p>
            <a:pPr marL="285750" indent="-285750">
              <a:buFont typeface="Arial" panose="020B0604020202020204" pitchFamily="34" charset="0"/>
              <a:buChar char="•"/>
            </a:pPr>
            <a:r>
              <a:rPr lang="en-US" dirty="0"/>
              <a:t>Low SES African American women more likely to receive inappropriate treatment versus higher SES NHW</a:t>
            </a:r>
          </a:p>
          <a:p>
            <a:pPr marL="285750" indent="-285750">
              <a:buFont typeface="Arial" panose="020B0604020202020204" pitchFamily="34" charset="0"/>
              <a:buChar char="•"/>
            </a:pPr>
            <a:endParaRPr lang="en-US" dirty="0"/>
          </a:p>
        </p:txBody>
      </p:sp>
      <p:sp>
        <p:nvSpPr>
          <p:cNvPr id="3" name="Footer Placeholder 1">
            <a:extLst>
              <a:ext uri="{FF2B5EF4-FFF2-40B4-BE49-F238E27FC236}">
                <a16:creationId xmlns:a16="http://schemas.microsoft.com/office/drawing/2014/main" id="{9259FA4C-A7C5-B70F-1424-466FD61723E1}"/>
              </a:ext>
            </a:extLst>
          </p:cNvPr>
          <p:cNvSpPr>
            <a:spLocks noGrp="1"/>
          </p:cNvSpPr>
          <p:nvPr>
            <p:ph type="ftr" sz="quarter" idx="3"/>
          </p:nvPr>
        </p:nvSpPr>
        <p:spPr>
          <a:xfrm>
            <a:off x="609600" y="6356350"/>
            <a:ext cx="11179126" cy="442913"/>
          </a:xfrm>
        </p:spPr>
        <p:txBody>
          <a:bodyPr/>
          <a:lstStyle/>
          <a:p>
            <a:r>
              <a:rPr lang="en-US" dirty="0"/>
              <a:t>BRCA, breast cancer gene; EMT, epithelial-mesenchymal transition; MRI, magnetic resonance imaging; NHW, non-Hispanic white; SES, socioeconomic status. </a:t>
            </a:r>
          </a:p>
          <a:p>
            <a:r>
              <a:rPr lang="en-US" dirty="0" err="1"/>
              <a:t>Asad</a:t>
            </a:r>
            <a:r>
              <a:rPr lang="en-US" dirty="0"/>
              <a:t> S, et al. </a:t>
            </a:r>
            <a:r>
              <a:rPr lang="en-US" i="1" dirty="0"/>
              <a:t>J Natl </a:t>
            </a:r>
            <a:r>
              <a:rPr lang="en-US" i="1" dirty="0" err="1"/>
              <a:t>Compr</a:t>
            </a:r>
            <a:r>
              <a:rPr lang="en-US" i="1" dirty="0"/>
              <a:t> </a:t>
            </a:r>
            <a:r>
              <a:rPr lang="en-US" i="1" dirty="0" err="1"/>
              <a:t>Canc</a:t>
            </a:r>
            <a:r>
              <a:rPr lang="en-US" i="1" dirty="0"/>
              <a:t> </a:t>
            </a:r>
            <a:r>
              <a:rPr lang="en-US" i="1" dirty="0" err="1"/>
              <a:t>Netw</a:t>
            </a:r>
            <a:r>
              <a:rPr lang="en-US" i="1" dirty="0"/>
              <a:t>. </a:t>
            </a:r>
            <a:r>
              <a:rPr lang="en-US" dirty="0"/>
              <a:t>2021;19(7):797-804; Prakash O, et al. </a:t>
            </a:r>
            <a:r>
              <a:rPr lang="en-US" i="1" dirty="0"/>
              <a:t>Front Public Health. </a:t>
            </a:r>
            <a:r>
              <a:rPr lang="en-US" dirty="0"/>
              <a:t>2020;8:576964; Howard FM, et al. </a:t>
            </a:r>
            <a:r>
              <a:rPr lang="en-US" i="1" dirty="0"/>
              <a:t>Cancer J. </a:t>
            </a:r>
            <a:r>
              <a:rPr lang="en-US" dirty="0"/>
              <a:t>2021;27(1):8-16; Silber JH, et al. </a:t>
            </a:r>
            <a:r>
              <a:rPr lang="en-US" i="1" dirty="0"/>
              <a:t>Milbank Q. </a:t>
            </a:r>
            <a:r>
              <a:rPr lang="en-US" dirty="0"/>
              <a:t>2018;96(4):706-54. </a:t>
            </a:r>
          </a:p>
        </p:txBody>
      </p:sp>
      <p:sp>
        <p:nvSpPr>
          <p:cNvPr id="9" name="Title 7">
            <a:extLst>
              <a:ext uri="{FF2B5EF4-FFF2-40B4-BE49-F238E27FC236}">
                <a16:creationId xmlns:a16="http://schemas.microsoft.com/office/drawing/2014/main" id="{B4B65C4A-CB2F-7503-F14B-38526724B76B}"/>
              </a:ext>
            </a:extLst>
          </p:cNvPr>
          <p:cNvSpPr txBox="1">
            <a:spLocks/>
          </p:cNvSpPr>
          <p:nvPr/>
        </p:nvSpPr>
        <p:spPr bwMode="auto">
          <a:xfrm>
            <a:off x="4772025" y="397166"/>
            <a:ext cx="692023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algn="ctr"/>
            <a:r>
              <a:rPr lang="en-US" sz="1800" kern="0" dirty="0">
                <a:solidFill>
                  <a:srgbClr val="B68076"/>
                </a:solidFill>
                <a:latin typeface="Arial" panose="020B0604020202020204" pitchFamily="34" charset="0"/>
                <a:cs typeface="Arial" panose="020B0604020202020204" pitchFamily="34" charset="0"/>
              </a:rPr>
              <a:t>Socioeconomic Factors Contributing to Disparity in TNBC</a:t>
            </a:r>
          </a:p>
        </p:txBody>
      </p:sp>
    </p:spTree>
    <p:extLst>
      <p:ext uri="{BB962C8B-B14F-4D97-AF65-F5344CB8AC3E}">
        <p14:creationId xmlns:p14="http://schemas.microsoft.com/office/powerpoint/2010/main" val="160617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609600" y="199505"/>
            <a:ext cx="10744200" cy="1185577"/>
          </a:xfrm>
        </p:spPr>
        <p:txBody>
          <a:bodyPr vert="horz" wrap="square" lIns="243840" tIns="45720" rIns="0" bIns="45720" rtlCol="0" anchor="ctr" anchorCtr="0">
            <a:spAutoFit/>
          </a:bodyPr>
          <a:lstStyle/>
          <a:p>
            <a:r>
              <a:rPr lang="en-US" dirty="0"/>
              <a:t>Clinical Trial Participation</a:t>
            </a:r>
          </a:p>
        </p:txBody>
      </p:sp>
      <p:sp>
        <p:nvSpPr>
          <p:cNvPr id="4" name="Content Placeholder 3">
            <a:extLst>
              <a:ext uri="{FF2B5EF4-FFF2-40B4-BE49-F238E27FC236}">
                <a16:creationId xmlns:a16="http://schemas.microsoft.com/office/drawing/2014/main" id="{CDDD974D-1E3C-9C49-907E-17F77B10CC96}"/>
              </a:ext>
            </a:extLst>
          </p:cNvPr>
          <p:cNvSpPr>
            <a:spLocks noGrp="1"/>
          </p:cNvSpPr>
          <p:nvPr>
            <p:ph idx="1"/>
          </p:nvPr>
        </p:nvSpPr>
        <p:spPr>
          <a:xfrm>
            <a:off x="609600" y="1477963"/>
            <a:ext cx="5314004" cy="4722812"/>
          </a:xfrm>
        </p:spPr>
        <p:txBody>
          <a:bodyPr>
            <a:normAutofit/>
          </a:bodyPr>
          <a:lstStyle/>
          <a:p>
            <a:r>
              <a:rPr lang="en-US" dirty="0"/>
              <a:t>Trial participation is low among African American patients and highest among Asian patients</a:t>
            </a:r>
          </a:p>
          <a:p>
            <a:endParaRPr lang="en-US" dirty="0"/>
          </a:p>
          <a:p>
            <a:r>
              <a:rPr lang="en-US" dirty="0"/>
              <a:t>In a survey of 358 trials, African Americans represented:</a:t>
            </a:r>
          </a:p>
          <a:p>
            <a:pPr lvl="1"/>
            <a:r>
              <a:rPr lang="en-US" dirty="0"/>
              <a:t>12.1% of total cancer population</a:t>
            </a:r>
          </a:p>
          <a:p>
            <a:pPr lvl="1"/>
            <a:r>
              <a:rPr lang="en-US" dirty="0"/>
              <a:t>9.0% of participations in </a:t>
            </a:r>
            <a:r>
              <a:rPr lang="en-US" dirty="0" err="1"/>
              <a:t>SWOG</a:t>
            </a:r>
            <a:r>
              <a:rPr lang="en-US" dirty="0"/>
              <a:t> trials</a:t>
            </a:r>
          </a:p>
          <a:p>
            <a:pPr lvl="1"/>
            <a:r>
              <a:rPr lang="en-US" dirty="0"/>
              <a:t>2.9% of participants in pharmaceutical</a:t>
            </a:r>
            <a:br>
              <a:rPr lang="en-US" dirty="0"/>
            </a:br>
            <a:r>
              <a:rPr lang="en-US" dirty="0"/>
              <a:t>company sponsored trials</a:t>
            </a:r>
          </a:p>
        </p:txBody>
      </p:sp>
      <p:pic>
        <p:nvPicPr>
          <p:cNvPr id="20" name="Picture 19">
            <a:extLst>
              <a:ext uri="{FF2B5EF4-FFF2-40B4-BE49-F238E27FC236}">
                <a16:creationId xmlns:a16="http://schemas.microsoft.com/office/drawing/2014/main" id="{52EDD6E5-F6BA-62C9-5213-A83D9F7AF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3604" y="2214640"/>
            <a:ext cx="5994215" cy="4035074"/>
          </a:xfrm>
          <a:prstGeom prst="rect">
            <a:avLst/>
          </a:prstGeom>
        </p:spPr>
      </p:pic>
      <p:sp>
        <p:nvSpPr>
          <p:cNvPr id="21" name="TextBox 20">
            <a:extLst>
              <a:ext uri="{FF2B5EF4-FFF2-40B4-BE49-F238E27FC236}">
                <a16:creationId xmlns:a16="http://schemas.microsoft.com/office/drawing/2014/main" id="{B2CD9593-0B0F-843A-752F-1D3D38D546FD}"/>
              </a:ext>
            </a:extLst>
          </p:cNvPr>
          <p:cNvSpPr txBox="1"/>
          <p:nvPr/>
        </p:nvSpPr>
        <p:spPr>
          <a:xfrm>
            <a:off x="6442969" y="1228068"/>
            <a:ext cx="5314004" cy="830997"/>
          </a:xfrm>
          <a:prstGeom prst="rect">
            <a:avLst/>
          </a:prstGeom>
          <a:noFill/>
        </p:spPr>
        <p:txBody>
          <a:bodyPr wrap="square" rtlCol="0">
            <a:spAutoFit/>
          </a:bodyPr>
          <a:lstStyle/>
          <a:p>
            <a:pPr algn="ctr"/>
            <a:r>
              <a:rPr lang="en-US" sz="1600" b="1" dirty="0"/>
              <a:t>Relative proportion among US patients with cancer compared with trial participants in FDA approval trials between July 2008 and June 2018. </a:t>
            </a:r>
          </a:p>
        </p:txBody>
      </p:sp>
      <p:sp>
        <p:nvSpPr>
          <p:cNvPr id="7" name="Footer Placeholder 6">
            <a:extLst>
              <a:ext uri="{FF2B5EF4-FFF2-40B4-BE49-F238E27FC236}">
                <a16:creationId xmlns:a16="http://schemas.microsoft.com/office/drawing/2014/main" id="{42BF1150-5D0D-4E07-C7A6-520AB77F09BE}"/>
              </a:ext>
            </a:extLst>
          </p:cNvPr>
          <p:cNvSpPr>
            <a:spLocks noGrp="1"/>
          </p:cNvSpPr>
          <p:nvPr>
            <p:ph type="ftr" sz="quarter" idx="3"/>
          </p:nvPr>
        </p:nvSpPr>
        <p:spPr/>
        <p:txBody>
          <a:bodyPr/>
          <a:lstStyle/>
          <a:p>
            <a:r>
              <a:rPr lang="en-US" dirty="0"/>
              <a:t>SWOG, Southwest Oncology Group</a:t>
            </a:r>
          </a:p>
          <a:p>
            <a:r>
              <a:rPr lang="en-US" dirty="0"/>
              <a:t>
Unger JM, et al. </a:t>
            </a:r>
            <a:r>
              <a:rPr lang="en-US" i="1" dirty="0"/>
              <a:t>JNCI Cancer </a:t>
            </a:r>
            <a:r>
              <a:rPr lang="en-US" i="1" dirty="0" err="1"/>
              <a:t>Spectr</a:t>
            </a:r>
            <a:r>
              <a:rPr lang="en-US" i="1" dirty="0"/>
              <a:t>. </a:t>
            </a:r>
            <a:r>
              <a:rPr lang="en-US" dirty="0"/>
              <a:t>2020;4(4):pkaa034.</a:t>
            </a:r>
          </a:p>
        </p:txBody>
      </p:sp>
    </p:spTree>
    <p:extLst>
      <p:ext uri="{BB962C8B-B14F-4D97-AF65-F5344CB8AC3E}">
        <p14:creationId xmlns:p14="http://schemas.microsoft.com/office/powerpoint/2010/main" val="315992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2BFF9EB-52BD-47D1-AAE8-98C84F7FCBD5}"/>
              </a:ext>
            </a:extLst>
          </p:cNvPr>
          <p:cNvGraphicFramePr>
            <a:graphicFrameLocks noGrp="1"/>
          </p:cNvGraphicFramePr>
          <p:nvPr>
            <p:extLst>
              <p:ext uri="{D42A27DB-BD31-4B8C-83A1-F6EECF244321}">
                <p14:modId xmlns:p14="http://schemas.microsoft.com/office/powerpoint/2010/main" val="1980562861"/>
              </p:ext>
            </p:extLst>
          </p:nvPr>
        </p:nvGraphicFramePr>
        <p:xfrm>
          <a:off x="917710" y="1347683"/>
          <a:ext cx="5102089" cy="4632122"/>
        </p:xfrm>
        <a:graphic>
          <a:graphicData uri="http://schemas.openxmlformats.org/drawingml/2006/table">
            <a:tbl>
              <a:tblPr firstRow="1" bandRow="1">
                <a:tableStyleId>{7DF18680-E054-41AD-8BC1-D1AEF772440D}</a:tableStyleId>
              </a:tblPr>
              <a:tblGrid>
                <a:gridCol w="2839233">
                  <a:extLst>
                    <a:ext uri="{9D8B030D-6E8A-4147-A177-3AD203B41FA5}">
                      <a16:colId xmlns:a16="http://schemas.microsoft.com/office/drawing/2014/main" val="124576450"/>
                    </a:ext>
                  </a:extLst>
                </a:gridCol>
                <a:gridCol w="1197336">
                  <a:extLst>
                    <a:ext uri="{9D8B030D-6E8A-4147-A177-3AD203B41FA5}">
                      <a16:colId xmlns:a16="http://schemas.microsoft.com/office/drawing/2014/main" val="2296479947"/>
                    </a:ext>
                  </a:extLst>
                </a:gridCol>
                <a:gridCol w="1065520">
                  <a:extLst>
                    <a:ext uri="{9D8B030D-6E8A-4147-A177-3AD203B41FA5}">
                      <a16:colId xmlns:a16="http://schemas.microsoft.com/office/drawing/2014/main" val="20001"/>
                    </a:ext>
                  </a:extLst>
                </a:gridCol>
              </a:tblGrid>
              <a:tr h="295779">
                <a:tc>
                  <a:txBody>
                    <a:bodyPr/>
                    <a:lstStyle/>
                    <a:p>
                      <a:pPr>
                        <a:spcBef>
                          <a:spcPts val="0"/>
                        </a:spcBef>
                      </a:pPr>
                      <a:endParaRPr lang="en-US" sz="1100" dirty="0">
                        <a:latin typeface="Arial" panose="020B0604020202020204" pitchFamily="34" charset="0"/>
                        <a:cs typeface="Arial" panose="020B0604020202020204" pitchFamily="34" charset="0"/>
                      </a:endParaRPr>
                    </a:p>
                  </a:txBody>
                  <a:tcPr marL="83232" marR="83232" marT="41616" marB="4161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ts val="0"/>
                        </a:spcBef>
                      </a:pPr>
                      <a:r>
                        <a:rPr lang="en-US" sz="1100" b="1" kern="1200" dirty="0">
                          <a:solidFill>
                            <a:schemeClr val="bg1"/>
                          </a:solidFill>
                          <a:latin typeface="Arial" panose="020B0604020202020204" pitchFamily="34" charset="0"/>
                          <a:ea typeface="+mn-ea"/>
                          <a:cs typeface="Arial" panose="020B0604020202020204" pitchFamily="34" charset="0"/>
                        </a:rPr>
                        <a:t>SG (n=235)</a:t>
                      </a:r>
                    </a:p>
                  </a:txBody>
                  <a:tcPr marL="83232" marR="83232" marT="41616" marB="41616"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a:txBody>
                    <a:bodyPr/>
                    <a:lstStyle/>
                    <a:p>
                      <a:pPr algn="ctr">
                        <a:spcBef>
                          <a:spcPts val="0"/>
                        </a:spcBef>
                      </a:pPr>
                      <a:r>
                        <a:rPr lang="en-US" sz="1100" dirty="0">
                          <a:latin typeface="Arial" panose="020B0604020202020204" pitchFamily="34" charset="0"/>
                          <a:cs typeface="Arial" panose="020B0604020202020204" pitchFamily="34" charset="0"/>
                        </a:rPr>
                        <a:t>TPC (n =233)</a:t>
                      </a:r>
                    </a:p>
                  </a:txBody>
                  <a:tcPr marL="83232" marR="83232" marT="41616" marB="41616"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55079">
                <a:tc>
                  <a:txBody>
                    <a:bodyPr/>
                    <a:lstStyle/>
                    <a:p>
                      <a:pPr marL="0" lvl="2" indent="0">
                        <a:lnSpc>
                          <a:spcPct val="100000"/>
                        </a:lnSpc>
                        <a:spcBef>
                          <a:spcPts val="300"/>
                        </a:spcBef>
                      </a:pPr>
                      <a:r>
                        <a:rPr lang="en-US" sz="1100" b="1" baseline="0" dirty="0">
                          <a:latin typeface="Arial" panose="020B0604020202020204" pitchFamily="34" charset="0"/>
                          <a:cs typeface="Arial" panose="020B0604020202020204" pitchFamily="34" charset="0"/>
                        </a:rPr>
                        <a:t>Female—no. (%)</a:t>
                      </a:r>
                    </a:p>
                  </a:txBody>
                  <a:tcPr marL="83232" marR="83232" marT="41616" marB="41616">
                    <a:lnT w="28575" cap="flat" cmpd="sng" algn="ctr">
                      <a:solidFill>
                        <a:schemeClr val="tx1"/>
                      </a:solidFill>
                      <a:prstDash val="solid"/>
                      <a:round/>
                      <a:headEnd type="none" w="med" len="med"/>
                      <a:tailEnd type="none" w="med" len="med"/>
                    </a:lnT>
                    <a:noFill/>
                  </a:tcPr>
                </a:tc>
                <a:tc>
                  <a:txBody>
                    <a:bodyPr/>
                    <a:lstStyle/>
                    <a:p>
                      <a:pPr marL="0" lvl="1" indent="0" algn="ctr">
                        <a:lnSpc>
                          <a:spcPct val="100000"/>
                        </a:lnSpc>
                        <a:spcBef>
                          <a:spcPts val="300"/>
                        </a:spcBef>
                      </a:pPr>
                      <a:r>
                        <a:rPr lang="en-US" sz="1100" baseline="0" dirty="0">
                          <a:latin typeface="Arial" panose="020B0604020202020204" pitchFamily="34" charset="0"/>
                          <a:cs typeface="Arial" panose="020B0604020202020204" pitchFamily="34" charset="0"/>
                        </a:rPr>
                        <a:t>233 (99)</a:t>
                      </a:r>
                    </a:p>
                  </a:txBody>
                  <a:tcPr marL="83232" marR="83232" marT="41616" marB="41616">
                    <a:lnT w="28575" cap="flat" cmpd="sng" algn="ctr">
                      <a:solidFill>
                        <a:schemeClr val="tx1"/>
                      </a:solidFill>
                      <a:prstDash val="solid"/>
                      <a:round/>
                      <a:headEnd type="none" w="med" len="med"/>
                      <a:tailEnd type="none" w="med" len="med"/>
                    </a:lnT>
                    <a:noFill/>
                  </a:tcPr>
                </a:tc>
                <a:tc>
                  <a:txBody>
                    <a:bodyPr/>
                    <a:lstStyle/>
                    <a:p>
                      <a:pPr marL="0" indent="0" algn="ctr">
                        <a:spcBef>
                          <a:spcPts val="0"/>
                        </a:spcBef>
                        <a:buFont typeface="Arial" panose="020B0604020202020204" pitchFamily="34" charset="0"/>
                        <a:buNone/>
                      </a:pPr>
                      <a:r>
                        <a:rPr lang="en-US" sz="1100" baseline="0" dirty="0">
                          <a:solidFill>
                            <a:schemeClr val="tx1"/>
                          </a:solidFill>
                          <a:latin typeface="Arial" panose="020B0604020202020204" pitchFamily="34" charset="0"/>
                          <a:cs typeface="Arial" panose="020B0604020202020204" pitchFamily="34" charset="0"/>
                        </a:rPr>
                        <a:t>233 (100)</a:t>
                      </a:r>
                    </a:p>
                  </a:txBody>
                  <a:tcPr marL="83232" marR="83232" marT="41616" marB="41616"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55079">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Median age</a:t>
                      </a:r>
                      <a:r>
                        <a:rPr lang="en-US" sz="900" b="1" i="0" baseline="0" dirty="0">
                          <a:latin typeface="Arial" panose="020B0604020202020204" pitchFamily="34" charset="0"/>
                          <a:cs typeface="Arial" panose="020B0604020202020204" pitchFamily="34" charset="0"/>
                        </a:rPr>
                        <a:t>—</a:t>
                      </a:r>
                      <a:r>
                        <a:rPr lang="en-US" sz="1100" b="1" i="0" baseline="0" dirty="0">
                          <a:latin typeface="Arial" panose="020B0604020202020204" pitchFamily="34" charset="0"/>
                          <a:cs typeface="Arial" panose="020B0604020202020204" pitchFamily="34" charset="0"/>
                        </a:rPr>
                        <a:t>yr (range)</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54 (29-82)</a:t>
                      </a: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53 (27-81)</a:t>
                      </a:r>
                    </a:p>
                  </a:txBody>
                  <a:tcPr marL="83232" marR="83232" marT="41616" marB="41616">
                    <a:solidFill>
                      <a:srgbClr val="E7F3F3"/>
                    </a:solidFill>
                  </a:tcPr>
                </a:tc>
                <a:extLst>
                  <a:ext uri="{0D108BD9-81ED-4DB2-BD59-A6C34878D82A}">
                    <a16:rowId xmlns:a16="http://schemas.microsoft.com/office/drawing/2014/main" val="1026684984"/>
                  </a:ext>
                </a:extLst>
              </a:tr>
              <a:tr h="255079">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Race or ethnic group—no. (%)</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no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noFill/>
                  </a:tcPr>
                </a:tc>
                <a:extLst>
                  <a:ext uri="{0D108BD9-81ED-4DB2-BD59-A6C34878D82A}">
                    <a16:rowId xmlns:a16="http://schemas.microsoft.com/office/drawing/2014/main" val="52444437"/>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White</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188 (80)</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181 (78)</a:t>
                      </a:r>
                    </a:p>
                  </a:txBody>
                  <a:tcPr marL="83232" marR="83232" marT="41616" marB="41616">
                    <a:noFill/>
                  </a:tcPr>
                </a:tc>
                <a:extLst>
                  <a:ext uri="{0D108BD9-81ED-4DB2-BD59-A6C34878D82A}">
                    <a16:rowId xmlns:a16="http://schemas.microsoft.com/office/drawing/2014/main" val="1644748727"/>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Black</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28 (12)</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28 (12)</a:t>
                      </a:r>
                    </a:p>
                  </a:txBody>
                  <a:tcPr marL="83232" marR="83232" marT="41616" marB="41616">
                    <a:noFill/>
                  </a:tcPr>
                </a:tc>
                <a:extLst>
                  <a:ext uri="{0D108BD9-81ED-4DB2-BD59-A6C34878D82A}">
                    <a16:rowId xmlns:a16="http://schemas.microsoft.com/office/drawing/2014/main" val="386044083"/>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Asian</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9 (4)</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9 (4)</a:t>
                      </a:r>
                    </a:p>
                  </a:txBody>
                  <a:tcPr marL="83232" marR="83232" marT="41616" marB="41616">
                    <a:noFill/>
                  </a:tcPr>
                </a:tc>
                <a:extLst>
                  <a:ext uri="{0D108BD9-81ED-4DB2-BD59-A6C34878D82A}">
                    <a16:rowId xmlns:a16="http://schemas.microsoft.com/office/drawing/2014/main" val="733246431"/>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Other or not specified</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10 (4)</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15 (6)</a:t>
                      </a:r>
                    </a:p>
                  </a:txBody>
                  <a:tcPr marL="83232" marR="83232" marT="41616" marB="41616">
                    <a:noFill/>
                  </a:tcPr>
                </a:tc>
                <a:extLst>
                  <a:ext uri="{0D108BD9-81ED-4DB2-BD59-A6C34878D82A}">
                    <a16:rowId xmlns:a16="http://schemas.microsoft.com/office/drawing/2014/main" val="1267462556"/>
                  </a:ext>
                </a:extLst>
              </a:tr>
              <a:tr h="255079">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chemeClr val="tx1"/>
                          </a:solidFill>
                          <a:latin typeface="Arial" panose="020B0604020202020204" pitchFamily="34" charset="0"/>
                          <a:cs typeface="Arial" panose="020B0604020202020204" pitchFamily="34" charset="0"/>
                        </a:rPr>
                        <a:t>ECOG PS</a:t>
                      </a:r>
                      <a:r>
                        <a:rPr lang="en-US" sz="1100" b="1" i="0" baseline="0" dirty="0">
                          <a:latin typeface="Arial" panose="020B0604020202020204" pitchFamily="34" charset="0"/>
                          <a:cs typeface="Arial" panose="020B0604020202020204" pitchFamily="34" charset="0"/>
                        </a:rPr>
                        <a:t>—no. (%)</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solidFill>
                      <a:srgbClr val="E7F3F3"/>
                    </a:solidFill>
                  </a:tcPr>
                </a:tc>
                <a:extLst>
                  <a:ext uri="{0D108BD9-81ED-4DB2-BD59-A6C34878D82A}">
                    <a16:rowId xmlns:a16="http://schemas.microsoft.com/office/drawing/2014/main" val="3130942877"/>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0</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108 (46)</a:t>
                      </a: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98 (42)</a:t>
                      </a:r>
                    </a:p>
                  </a:txBody>
                  <a:tcPr marL="83232" marR="83232" marT="41616" marB="41616">
                    <a:solidFill>
                      <a:srgbClr val="E7F3F3"/>
                    </a:solidFill>
                  </a:tcPr>
                </a:tc>
                <a:extLst>
                  <a:ext uri="{0D108BD9-81ED-4DB2-BD59-A6C34878D82A}">
                    <a16:rowId xmlns:a16="http://schemas.microsoft.com/office/drawing/2014/main" val="520927311"/>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1</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127 (54)</a:t>
                      </a: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135 (58)</a:t>
                      </a:r>
                    </a:p>
                  </a:txBody>
                  <a:tcPr marL="83232" marR="83232" marT="41616" marB="41616">
                    <a:solidFill>
                      <a:srgbClr val="E7F3F3"/>
                    </a:solidFill>
                  </a:tcPr>
                </a:tc>
                <a:extLst>
                  <a:ext uri="{0D108BD9-81ED-4DB2-BD59-A6C34878D82A}">
                    <a16:rowId xmlns:a16="http://schemas.microsoft.com/office/drawing/2014/main" val="1835212316"/>
                  </a:ext>
                </a:extLst>
              </a:tr>
              <a:tr h="255079">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1" baseline="0" dirty="0">
                          <a:latin typeface="Arial" panose="020B0604020202020204" pitchFamily="34" charset="0"/>
                          <a:cs typeface="Arial" panose="020B0604020202020204" pitchFamily="34" charset="0"/>
                        </a:rPr>
                        <a:t>BRCA 1/2 </a:t>
                      </a:r>
                      <a:r>
                        <a:rPr lang="en-US" sz="1100" b="1" i="0" baseline="0" dirty="0">
                          <a:latin typeface="Arial" panose="020B0604020202020204" pitchFamily="34" charset="0"/>
                          <a:cs typeface="Arial" panose="020B0604020202020204" pitchFamily="34" charset="0"/>
                        </a:rPr>
                        <a:t>mutational status—no. (%)</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no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noFill/>
                  </a:tcPr>
                </a:tc>
                <a:extLst>
                  <a:ext uri="{0D108BD9-81ED-4DB2-BD59-A6C34878D82A}">
                    <a16:rowId xmlns:a16="http://schemas.microsoft.com/office/drawing/2014/main" val="3862088171"/>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Positive</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16 (7)</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18 (8)</a:t>
                      </a:r>
                    </a:p>
                  </a:txBody>
                  <a:tcPr marL="83232" marR="83232" marT="41616" marB="41616">
                    <a:noFill/>
                  </a:tcPr>
                </a:tc>
                <a:extLst>
                  <a:ext uri="{0D108BD9-81ED-4DB2-BD59-A6C34878D82A}">
                    <a16:rowId xmlns:a16="http://schemas.microsoft.com/office/drawing/2014/main" val="2335600552"/>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chemeClr val="tx1"/>
                          </a:solidFill>
                          <a:latin typeface="Arial" panose="020B0604020202020204" pitchFamily="34" charset="0"/>
                          <a:cs typeface="Arial" panose="020B0604020202020204" pitchFamily="34" charset="0"/>
                        </a:rPr>
                        <a:t>Negative</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solidFill>
                            <a:schemeClr val="tx1"/>
                          </a:solidFill>
                          <a:latin typeface="Arial" panose="020B0604020202020204" pitchFamily="34" charset="0"/>
                          <a:cs typeface="Arial" panose="020B0604020202020204" pitchFamily="34" charset="0"/>
                        </a:rPr>
                        <a:t>133 (57)</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solidFill>
                            <a:schemeClr val="tx1"/>
                          </a:solidFill>
                          <a:latin typeface="Arial" panose="020B0604020202020204" pitchFamily="34" charset="0"/>
                          <a:cs typeface="Arial" panose="020B0604020202020204" pitchFamily="34" charset="0"/>
                        </a:rPr>
                        <a:t>125 (54)</a:t>
                      </a:r>
                    </a:p>
                  </a:txBody>
                  <a:tcPr marL="83232" marR="83232" marT="41616" marB="41616">
                    <a:noFill/>
                  </a:tcPr>
                </a:tc>
                <a:extLst>
                  <a:ext uri="{0D108BD9-81ED-4DB2-BD59-A6C34878D82A}">
                    <a16:rowId xmlns:a16="http://schemas.microsoft.com/office/drawing/2014/main" val="1303632021"/>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chemeClr val="bg1"/>
                          </a:solidFill>
                          <a:latin typeface="Arial" panose="020B0604020202020204" pitchFamily="34" charset="0"/>
                          <a:cs typeface="Arial" panose="020B0604020202020204" pitchFamily="34" charset="0"/>
                        </a:rPr>
                        <a:t>Unknown</a:t>
                      </a:r>
                    </a:p>
                  </a:txBody>
                  <a:tcPr marL="83232" marR="83232" marT="41616" marB="41616">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solidFill>
                            <a:schemeClr val="tx1"/>
                          </a:solidFill>
                          <a:latin typeface="Arial" panose="020B0604020202020204" pitchFamily="34" charset="0"/>
                          <a:cs typeface="Arial" panose="020B0604020202020204" pitchFamily="34" charset="0"/>
                        </a:rPr>
                        <a:t>86 (37)</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solidFill>
                            <a:schemeClr val="tx1"/>
                          </a:solidFill>
                          <a:latin typeface="Arial" panose="020B0604020202020204" pitchFamily="34" charset="0"/>
                          <a:cs typeface="Arial" panose="020B0604020202020204" pitchFamily="34" charset="0"/>
                        </a:rPr>
                        <a:t>90 (39)</a:t>
                      </a:r>
                    </a:p>
                  </a:txBody>
                  <a:tcPr marL="83232" marR="83232" marT="41616" marB="41616">
                    <a:noFill/>
                  </a:tcPr>
                </a:tc>
                <a:extLst>
                  <a:ext uri="{0D108BD9-81ED-4DB2-BD59-A6C34878D82A}">
                    <a16:rowId xmlns:a16="http://schemas.microsoft.com/office/drawing/2014/main" val="890517188"/>
                  </a:ext>
                </a:extLst>
              </a:tr>
              <a:tr h="255079">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chemeClr val="tx1"/>
                          </a:solidFill>
                          <a:latin typeface="Arial" panose="020B0604020202020204" pitchFamily="34" charset="0"/>
                          <a:cs typeface="Arial" panose="020B0604020202020204" pitchFamily="34" charset="0"/>
                        </a:rPr>
                        <a:t>TNBC at initial diagnosis</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solidFill>
                      <a:srgbClr val="E7F3F3"/>
                    </a:solidFill>
                  </a:tcPr>
                </a:tc>
                <a:extLst>
                  <a:ext uri="{0D108BD9-81ED-4DB2-BD59-A6C34878D82A}">
                    <a16:rowId xmlns:a16="http://schemas.microsoft.com/office/drawing/2014/main" val="2597112098"/>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rgbClr val="002060"/>
                          </a:solidFill>
                          <a:latin typeface="Arial" panose="020B0604020202020204" pitchFamily="34" charset="0"/>
                          <a:cs typeface="Arial" panose="020B0604020202020204" pitchFamily="34" charset="0"/>
                        </a:rPr>
                        <a:t>Yes</a:t>
                      </a:r>
                    </a:p>
                  </a:txBody>
                  <a:tcPr marL="83232" marR="83232" marT="41616" marB="41616">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165 (70)</a:t>
                      </a:r>
                    </a:p>
                  </a:txBody>
                  <a:tcPr marL="83232" marR="83232" marT="41616" marB="41616">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157 (67)</a:t>
                      </a:r>
                    </a:p>
                  </a:txBody>
                  <a:tcPr marL="83232" marR="83232" marT="41616" marB="41616">
                    <a:solidFill>
                      <a:srgbClr val="E7F3F3"/>
                    </a:solidFill>
                  </a:tcPr>
                </a:tc>
                <a:extLst>
                  <a:ext uri="{0D108BD9-81ED-4DB2-BD59-A6C34878D82A}">
                    <a16:rowId xmlns:a16="http://schemas.microsoft.com/office/drawing/2014/main" val="2188821332"/>
                  </a:ext>
                </a:extLst>
              </a:tr>
              <a:tr h="255079">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rgbClr val="002060"/>
                          </a:solidFill>
                          <a:latin typeface="Arial" panose="020B0604020202020204" pitchFamily="34" charset="0"/>
                          <a:cs typeface="Arial" panose="020B0604020202020204" pitchFamily="34" charset="0"/>
                        </a:rPr>
                        <a:t>No</a:t>
                      </a:r>
                    </a:p>
                  </a:txBody>
                  <a:tcPr marL="83232" marR="83232" marT="41616" marB="41616">
                    <a:lnB w="12700" cap="flat" cmpd="sng" algn="ctr">
                      <a:solidFill>
                        <a:schemeClr val="tx1"/>
                      </a:solidFill>
                      <a:prstDash val="solid"/>
                      <a:round/>
                      <a:headEnd type="none" w="med" len="med"/>
                      <a:tailEnd type="none" w="med" len="med"/>
                    </a:lnB>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70 (30)</a:t>
                      </a:r>
                    </a:p>
                  </a:txBody>
                  <a:tcPr marL="83232" marR="83232" marT="41616" marB="41616">
                    <a:lnB w="12700" cap="flat" cmpd="sng" algn="ctr">
                      <a:solidFill>
                        <a:schemeClr val="tx1"/>
                      </a:solidFill>
                      <a:prstDash val="solid"/>
                      <a:round/>
                      <a:headEnd type="none" w="med" len="med"/>
                      <a:tailEnd type="none" w="med" len="med"/>
                    </a:lnB>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76 (33)</a:t>
                      </a:r>
                    </a:p>
                  </a:txBody>
                  <a:tcPr marL="83232" marR="83232" marT="41616" marB="41616">
                    <a:lnB w="12700" cap="flat" cmpd="sng" algn="ctr">
                      <a:solidFill>
                        <a:schemeClr val="tx1"/>
                      </a:solidFill>
                      <a:prstDash val="solid"/>
                      <a:round/>
                      <a:headEnd type="none" w="med" len="med"/>
                      <a:tailEnd type="none" w="med" len="med"/>
                    </a:lnB>
                    <a:solidFill>
                      <a:srgbClr val="E7F3F3"/>
                    </a:solidFill>
                  </a:tcPr>
                </a:tc>
                <a:extLst>
                  <a:ext uri="{0D108BD9-81ED-4DB2-BD59-A6C34878D82A}">
                    <a16:rowId xmlns:a16="http://schemas.microsoft.com/office/drawing/2014/main" val="597700706"/>
                  </a:ext>
                </a:extLst>
              </a:tr>
            </a:tbl>
          </a:graphicData>
        </a:graphic>
      </p:graphicFrame>
      <p:graphicFrame>
        <p:nvGraphicFramePr>
          <p:cNvPr id="11" name="Table 10">
            <a:extLst>
              <a:ext uri="{FF2B5EF4-FFF2-40B4-BE49-F238E27FC236}">
                <a16:creationId xmlns:a16="http://schemas.microsoft.com/office/drawing/2014/main" id="{7B1C4503-0E2D-4D7A-8A77-489C0D58FFFC}"/>
              </a:ext>
            </a:extLst>
          </p:cNvPr>
          <p:cNvGraphicFramePr>
            <a:graphicFrameLocks noGrp="1"/>
          </p:cNvGraphicFramePr>
          <p:nvPr>
            <p:extLst>
              <p:ext uri="{D42A27DB-BD31-4B8C-83A1-F6EECF244321}">
                <p14:modId xmlns:p14="http://schemas.microsoft.com/office/powerpoint/2010/main" val="2421536524"/>
              </p:ext>
            </p:extLst>
          </p:nvPr>
        </p:nvGraphicFramePr>
        <p:xfrm>
          <a:off x="6455109" y="1346483"/>
          <a:ext cx="5338029" cy="4633323"/>
        </p:xfrm>
        <a:graphic>
          <a:graphicData uri="http://schemas.openxmlformats.org/drawingml/2006/table">
            <a:tbl>
              <a:tblPr firstRow="1" bandRow="1">
                <a:tableStyleId>{7DF18680-E054-41AD-8BC1-D1AEF772440D}</a:tableStyleId>
              </a:tblPr>
              <a:tblGrid>
                <a:gridCol w="3322868">
                  <a:extLst>
                    <a:ext uri="{9D8B030D-6E8A-4147-A177-3AD203B41FA5}">
                      <a16:colId xmlns:a16="http://schemas.microsoft.com/office/drawing/2014/main" val="266838461"/>
                    </a:ext>
                  </a:extLst>
                </a:gridCol>
                <a:gridCol w="984156">
                  <a:extLst>
                    <a:ext uri="{9D8B030D-6E8A-4147-A177-3AD203B41FA5}">
                      <a16:colId xmlns:a16="http://schemas.microsoft.com/office/drawing/2014/main" val="2936336449"/>
                    </a:ext>
                  </a:extLst>
                </a:gridCol>
                <a:gridCol w="1031005">
                  <a:extLst>
                    <a:ext uri="{9D8B030D-6E8A-4147-A177-3AD203B41FA5}">
                      <a16:colId xmlns:a16="http://schemas.microsoft.com/office/drawing/2014/main" val="3676844953"/>
                    </a:ext>
                  </a:extLst>
                </a:gridCol>
              </a:tblGrid>
              <a:tr h="290615">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ts val="0"/>
                        </a:spcBef>
                      </a:pPr>
                      <a:r>
                        <a:rPr lang="en-US" sz="1100" b="1" kern="1200" dirty="0">
                          <a:solidFill>
                            <a:schemeClr val="bg1"/>
                          </a:solidFill>
                          <a:latin typeface="Arial" panose="020B0604020202020204" pitchFamily="34" charset="0"/>
                          <a:ea typeface="+mn-ea"/>
                          <a:cs typeface="Arial" panose="020B0604020202020204" pitchFamily="34" charset="0"/>
                        </a:rPr>
                        <a:t>SG (n=235)</a:t>
                      </a:r>
                    </a:p>
                  </a:txBody>
                  <a:tcPr marL="83232" marR="83232" marT="41616" marB="41616"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a:txBody>
                    <a:bodyPr/>
                    <a:lstStyle/>
                    <a:p>
                      <a:pPr algn="ctr">
                        <a:spcBef>
                          <a:spcPts val="0"/>
                        </a:spcBef>
                      </a:pPr>
                      <a:r>
                        <a:rPr lang="en-US" sz="1100" dirty="0">
                          <a:latin typeface="Arial" panose="020B0604020202020204" pitchFamily="34" charset="0"/>
                          <a:cs typeface="Arial" panose="020B0604020202020204" pitchFamily="34" charset="0"/>
                        </a:rPr>
                        <a:t>TPC (n=233)</a:t>
                      </a:r>
                    </a:p>
                  </a:txBody>
                  <a:tcPr marL="83232" marR="83232" marT="41616" marB="41616"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75070291"/>
                  </a:ext>
                </a:extLst>
              </a:tr>
              <a:tr h="437381">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Previous anticancer regimens</a:t>
                      </a:r>
                      <a:br>
                        <a:rPr lang="en-US" sz="1100" b="1" i="0" baseline="0" dirty="0">
                          <a:latin typeface="Arial" panose="020B0604020202020204" pitchFamily="34" charset="0"/>
                          <a:cs typeface="Arial" panose="020B0604020202020204" pitchFamily="34" charset="0"/>
                        </a:rPr>
                      </a:br>
                      <a:r>
                        <a:rPr lang="en-US" sz="1100" b="1" i="0" baseline="0" dirty="0">
                          <a:latin typeface="Arial" panose="020B0604020202020204" pitchFamily="34" charset="0"/>
                          <a:cs typeface="Arial" panose="020B0604020202020204" pitchFamily="34" charset="0"/>
                        </a:rPr>
                        <a:t>—median no. (range)</a:t>
                      </a:r>
                    </a:p>
                  </a:txBody>
                  <a:tcPr marL="83232" marR="83232" marT="41616" marB="41616"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4 (2-17)</a:t>
                      </a:r>
                    </a:p>
                  </a:txBody>
                  <a:tcPr marL="83232" marR="83232" marT="41616" marB="41616"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4 (2-14)</a:t>
                      </a:r>
                    </a:p>
                  </a:txBody>
                  <a:tcPr marL="83232" marR="83232" marT="41616" marB="41616"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066820461"/>
                  </a:ext>
                </a:extLst>
              </a:tr>
              <a:tr h="320945">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chemeClr val="tx1"/>
                          </a:solidFill>
                          <a:latin typeface="Arial" panose="020B0604020202020204" pitchFamily="34" charset="0"/>
                          <a:cs typeface="Arial" panose="020B0604020202020204" pitchFamily="34" charset="0"/>
                        </a:rPr>
                        <a:t>Most common previous chemotherapy—no. (%)</a:t>
                      </a:r>
                    </a:p>
                  </a:txBody>
                  <a:tcPr marL="83232" marR="83232" marT="41616" marB="41616" anchor="ctr">
                    <a:lnT w="28575" cap="flat" cmpd="sng" algn="ctr">
                      <a:noFill/>
                      <a:prstDash val="solid"/>
                      <a:round/>
                      <a:headEnd type="none" w="med" len="med"/>
                      <a:tailEnd type="none" w="med" len="med"/>
                    </a:lnT>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nchor="ctr">
                    <a:lnT w="28575" cap="flat" cmpd="sng" algn="ctr">
                      <a:noFill/>
                      <a:prstDash val="solid"/>
                      <a:round/>
                      <a:headEnd type="none" w="med" len="med"/>
                      <a:tailEnd type="none" w="med" len="med"/>
                    </a:lnT>
                    <a:no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nchor="ctr">
                    <a:lnT w="28575" cap="flat" cmpd="sng" algn="ctr">
                      <a:noFill/>
                      <a:prstDash val="solid"/>
                      <a:round/>
                      <a:headEnd type="none" w="med" len="med"/>
                      <a:tailEnd type="none" w="med" len="med"/>
                    </a:lnT>
                    <a:noFill/>
                  </a:tcPr>
                </a:tc>
                <a:extLst>
                  <a:ext uri="{0D108BD9-81ED-4DB2-BD59-A6C34878D82A}">
                    <a16:rowId xmlns:a16="http://schemas.microsoft.com/office/drawing/2014/main" val="1641800720"/>
                  </a:ext>
                </a:extLst>
              </a:tr>
              <a:tr h="320945">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Taxane</a:t>
                      </a:r>
                      <a:r>
                        <a:rPr lang="el-GR" sz="1100" b="1" i="0" baseline="30000" dirty="0">
                          <a:latin typeface="Arial" panose="020B0604020202020204" pitchFamily="34" charset="0"/>
                          <a:cs typeface="Arial" panose="020B0604020202020204" pitchFamily="34" charset="0"/>
                        </a:rPr>
                        <a:t>‡</a:t>
                      </a:r>
                      <a:endParaRPr lang="en-US" sz="1100" b="1" i="0" baseline="0" dirty="0">
                        <a:latin typeface="Arial" panose="020B0604020202020204" pitchFamily="34" charset="0"/>
                        <a:cs typeface="Arial" panose="020B0604020202020204" pitchFamily="34" charset="0"/>
                      </a:endParaRP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235 (100)</a:t>
                      </a:r>
                    </a:p>
                  </a:txBody>
                  <a:tcPr marL="83232" marR="83232" marT="41616" marB="41616" anchor="ctr">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233 (100)</a:t>
                      </a:r>
                    </a:p>
                  </a:txBody>
                  <a:tcPr marL="83232" marR="83232" marT="41616" marB="41616" anchor="ctr">
                    <a:noFill/>
                  </a:tcPr>
                </a:tc>
                <a:extLst>
                  <a:ext uri="{0D108BD9-81ED-4DB2-BD59-A6C34878D82A}">
                    <a16:rowId xmlns:a16="http://schemas.microsoft.com/office/drawing/2014/main" val="3204313625"/>
                  </a:ext>
                </a:extLst>
              </a:tr>
              <a:tr h="320945">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Anthracycline</a:t>
                      </a:r>
                      <a:r>
                        <a:rPr lang="en-US" sz="1100" baseline="30000" dirty="0"/>
                        <a:t>§</a:t>
                      </a:r>
                      <a:endParaRPr lang="en-US" sz="1100" b="1" i="0" baseline="30000" dirty="0">
                        <a:latin typeface="Arial" panose="020B0604020202020204" pitchFamily="34" charset="0"/>
                        <a:cs typeface="Arial" panose="020B0604020202020204" pitchFamily="34" charset="0"/>
                      </a:endParaRP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191 (81)</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193 (83)</a:t>
                      </a:r>
                    </a:p>
                  </a:txBody>
                  <a:tcPr marL="83232" marR="83232" marT="41616" marB="41616">
                    <a:noFill/>
                  </a:tcPr>
                </a:tc>
                <a:extLst>
                  <a:ext uri="{0D108BD9-81ED-4DB2-BD59-A6C34878D82A}">
                    <a16:rowId xmlns:a16="http://schemas.microsoft.com/office/drawing/2014/main" val="2959382929"/>
                  </a:ext>
                </a:extLst>
              </a:tr>
              <a:tr h="320945">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Cyclophosphamide</a:t>
                      </a: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192 (82)</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192 (82)</a:t>
                      </a:r>
                    </a:p>
                  </a:txBody>
                  <a:tcPr marL="83232" marR="83232" marT="41616" marB="41616">
                    <a:noFill/>
                  </a:tcPr>
                </a:tc>
                <a:extLst>
                  <a:ext uri="{0D108BD9-81ED-4DB2-BD59-A6C34878D82A}">
                    <a16:rowId xmlns:a16="http://schemas.microsoft.com/office/drawing/2014/main" val="557640540"/>
                  </a:ext>
                </a:extLst>
              </a:tr>
              <a:tr h="320945">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Carboplatin</a:t>
                      </a: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147 (63)</a:t>
                      </a:r>
                    </a:p>
                  </a:txBody>
                  <a:tcPr marL="83232" marR="83232" marT="41616" marB="41616">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160 (69)</a:t>
                      </a:r>
                    </a:p>
                  </a:txBody>
                  <a:tcPr marL="83232" marR="83232" marT="41616" marB="41616">
                    <a:noFill/>
                  </a:tcPr>
                </a:tc>
                <a:extLst>
                  <a:ext uri="{0D108BD9-81ED-4DB2-BD59-A6C34878D82A}">
                    <a16:rowId xmlns:a16="http://schemas.microsoft.com/office/drawing/2014/main" val="2257031697"/>
                  </a:ext>
                </a:extLst>
              </a:tr>
              <a:tr h="320945">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Capecitabine</a:t>
                      </a: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147 (63)</a:t>
                      </a:r>
                    </a:p>
                  </a:txBody>
                  <a:tcPr marL="83232" marR="83232" marT="41616" marB="41616" anchor="ctr">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159 (68)</a:t>
                      </a:r>
                    </a:p>
                  </a:txBody>
                  <a:tcPr marL="83232" marR="83232" marT="41616" marB="41616" anchor="ctr">
                    <a:noFill/>
                  </a:tcPr>
                </a:tc>
                <a:extLst>
                  <a:ext uri="{0D108BD9-81ED-4DB2-BD59-A6C34878D82A}">
                    <a16:rowId xmlns:a16="http://schemas.microsoft.com/office/drawing/2014/main" val="945972262"/>
                  </a:ext>
                </a:extLst>
              </a:tr>
              <a:tr h="320945">
                <a:tc>
                  <a:txBody>
                    <a:bodyPr/>
                    <a:lstStyle/>
                    <a:p>
                      <a:pPr marL="457200" marR="0" lvl="2" indent="-45720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Previous PARP inhibitor—no. (%)</a:t>
                      </a:r>
                    </a:p>
                  </a:txBody>
                  <a:tcPr marL="83232" marR="83232" marT="41616" marB="41616" anchor="ctr">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17 (7)</a:t>
                      </a:r>
                    </a:p>
                  </a:txBody>
                  <a:tcPr marL="83232" marR="83232" marT="41616" marB="41616"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baseline="0" dirty="0">
                          <a:latin typeface="Arial" panose="020B0604020202020204" pitchFamily="34" charset="0"/>
                          <a:cs typeface="Arial" panose="020B0604020202020204" pitchFamily="34" charset="0"/>
                        </a:rPr>
                        <a:t>18 (8)</a:t>
                      </a:r>
                    </a:p>
                  </a:txBody>
                  <a:tcPr marL="83232" marR="83232" marT="41616" marB="41616" anchor="ctr">
                    <a:solidFill>
                      <a:srgbClr val="E7F3F3"/>
                    </a:solidFill>
                  </a:tcPr>
                </a:tc>
                <a:extLst>
                  <a:ext uri="{0D108BD9-81ED-4DB2-BD59-A6C34878D82A}">
                    <a16:rowId xmlns:a16="http://schemas.microsoft.com/office/drawing/2014/main" val="3542937758"/>
                  </a:ext>
                </a:extLst>
              </a:tr>
              <a:tr h="390872">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Previous use of checkpoint inhibitors—no. (%)</a:t>
                      </a:r>
                    </a:p>
                  </a:txBody>
                  <a:tcPr marL="83232" marR="83232" marT="41616" marB="41616" anchor="ctr">
                    <a:no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67 (29)</a:t>
                      </a:r>
                    </a:p>
                  </a:txBody>
                  <a:tcPr marL="83232" marR="83232" marT="41616" marB="41616" anchor="ctr">
                    <a:no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60 (26)</a:t>
                      </a:r>
                    </a:p>
                  </a:txBody>
                  <a:tcPr marL="83232" marR="83232" marT="41616" marB="41616" anchor="ctr">
                    <a:noFill/>
                  </a:tcPr>
                </a:tc>
                <a:extLst>
                  <a:ext uri="{0D108BD9-81ED-4DB2-BD59-A6C34878D82A}">
                    <a16:rowId xmlns:a16="http://schemas.microsoft.com/office/drawing/2014/main" val="2723612645"/>
                  </a:ext>
                </a:extLst>
              </a:tr>
              <a:tr h="320945">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100" b="1" i="0" baseline="0" dirty="0">
                          <a:latin typeface="Arial" panose="020B0604020202020204" pitchFamily="34" charset="0"/>
                          <a:cs typeface="Arial" panose="020B0604020202020204" pitchFamily="34" charset="0"/>
                        </a:rPr>
                        <a:t>Most common sites of disease—no. (%)</a:t>
                      </a:r>
                    </a:p>
                  </a:txBody>
                  <a:tcPr marL="83232" marR="83232" marT="41616" marB="41616" anchor="ctr">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100" b="0" i="0" baseline="0" dirty="0">
                        <a:latin typeface="Arial" panose="020B0604020202020204" pitchFamily="34" charset="0"/>
                        <a:cs typeface="Arial" panose="020B0604020202020204" pitchFamily="34" charset="0"/>
                      </a:endParaRPr>
                    </a:p>
                  </a:txBody>
                  <a:tcPr marL="83232" marR="83232" marT="41616" marB="41616" anchor="ctr">
                    <a:solidFill>
                      <a:srgbClr val="E7F3F3"/>
                    </a:solidFill>
                  </a:tcPr>
                </a:tc>
                <a:tc>
                  <a:txBody>
                    <a:bodyPr/>
                    <a:lstStyle/>
                    <a:p>
                      <a:pPr marL="0" indent="0" algn="ctr">
                        <a:spcBef>
                          <a:spcPts val="0"/>
                        </a:spcBef>
                        <a:buFont typeface="Arial" panose="020B0604020202020204" pitchFamily="34" charset="0"/>
                        <a:buNone/>
                      </a:pPr>
                      <a:endParaRPr lang="en-US" sz="1100" b="0" i="0" baseline="0" dirty="0">
                        <a:latin typeface="Arial" panose="020B0604020202020204" pitchFamily="34" charset="0"/>
                        <a:cs typeface="Arial" panose="020B0604020202020204" pitchFamily="34" charset="0"/>
                      </a:endParaRPr>
                    </a:p>
                  </a:txBody>
                  <a:tcPr marL="83232" marR="83232" marT="41616" marB="41616" anchor="ctr">
                    <a:solidFill>
                      <a:srgbClr val="E7F3F3"/>
                    </a:solidFill>
                  </a:tcPr>
                </a:tc>
                <a:extLst>
                  <a:ext uri="{0D108BD9-81ED-4DB2-BD59-A6C34878D82A}">
                    <a16:rowId xmlns:a16="http://schemas.microsoft.com/office/drawing/2014/main" val="1078023150"/>
                  </a:ext>
                </a:extLst>
              </a:tr>
              <a:tr h="324472">
                <a:tc>
                  <a:txBody>
                    <a:bodyPr/>
                    <a:lstStyle/>
                    <a:p>
                      <a:pPr marL="461963" marR="0" lvl="3"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rgbClr val="002060"/>
                          </a:solidFill>
                          <a:latin typeface="Arial" panose="020B0604020202020204" pitchFamily="34" charset="0"/>
                          <a:cs typeface="Arial" panose="020B0604020202020204" pitchFamily="34" charset="0"/>
                        </a:rPr>
                        <a:t>Lung only</a:t>
                      </a:r>
                    </a:p>
                  </a:txBody>
                  <a:tcPr marL="83232" marR="83232" marT="41616" marB="41616" anchor="ctr">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108 (46)</a:t>
                      </a:r>
                    </a:p>
                  </a:txBody>
                  <a:tcPr marL="83232" marR="83232" marT="41616" marB="41616" anchor="ctr">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97 (42)</a:t>
                      </a:r>
                    </a:p>
                  </a:txBody>
                  <a:tcPr marL="83232" marR="83232" marT="41616" marB="41616" anchor="ctr">
                    <a:solidFill>
                      <a:srgbClr val="E7F3F3"/>
                    </a:solidFill>
                  </a:tcPr>
                </a:tc>
                <a:extLst>
                  <a:ext uri="{0D108BD9-81ED-4DB2-BD59-A6C34878D82A}">
                    <a16:rowId xmlns:a16="http://schemas.microsoft.com/office/drawing/2014/main" val="1157672475"/>
                  </a:ext>
                </a:extLst>
              </a:tr>
              <a:tr h="262428">
                <a:tc>
                  <a:txBody>
                    <a:bodyPr/>
                    <a:lstStyle/>
                    <a:p>
                      <a:pPr marL="461963" marR="0" lvl="3"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rgbClr val="002060"/>
                          </a:solidFill>
                          <a:latin typeface="Arial" panose="020B0604020202020204" pitchFamily="34" charset="0"/>
                          <a:cs typeface="Arial" panose="020B0604020202020204" pitchFamily="34" charset="0"/>
                        </a:rPr>
                        <a:t>Liver</a:t>
                      </a:r>
                    </a:p>
                  </a:txBody>
                  <a:tcPr marL="83232" marR="83232" marT="41616" marB="41616" anchor="ctr">
                    <a:lnB w="12700" cap="flat" cmpd="sng" algn="ctr">
                      <a:solidFill>
                        <a:schemeClr val="bg1"/>
                      </a:solidFill>
                      <a:prstDash val="solid"/>
                      <a:round/>
                      <a:headEnd type="none" w="med" len="med"/>
                      <a:tailEnd type="none" w="med" len="med"/>
                    </a:lnB>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98 (42)</a:t>
                      </a:r>
                    </a:p>
                  </a:txBody>
                  <a:tcPr marL="83232" marR="83232" marT="41616" marB="41616" anchor="ctr">
                    <a:lnB w="12700" cap="flat" cmpd="sng" algn="ctr">
                      <a:solidFill>
                        <a:schemeClr val="bg1"/>
                      </a:solidFill>
                      <a:prstDash val="solid"/>
                      <a:round/>
                      <a:headEnd type="none" w="med" len="med"/>
                      <a:tailEnd type="none" w="med" len="med"/>
                    </a:lnB>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101 (43)</a:t>
                      </a:r>
                    </a:p>
                  </a:txBody>
                  <a:tcPr marL="83232" marR="83232" marT="41616" marB="41616" anchor="ctr">
                    <a:lnB w="12700" cap="flat" cmpd="sng" algn="ctr">
                      <a:solidFill>
                        <a:schemeClr val="bg1"/>
                      </a:solidFill>
                      <a:prstDash val="solid"/>
                      <a:round/>
                      <a:headEnd type="none" w="med" len="med"/>
                      <a:tailEnd type="none" w="med" len="med"/>
                    </a:lnB>
                    <a:solidFill>
                      <a:srgbClr val="E7F3F3"/>
                    </a:solidFill>
                  </a:tcPr>
                </a:tc>
                <a:extLst>
                  <a:ext uri="{0D108BD9-81ED-4DB2-BD59-A6C34878D82A}">
                    <a16:rowId xmlns:a16="http://schemas.microsoft.com/office/drawing/2014/main" val="2603849203"/>
                  </a:ext>
                </a:extLst>
              </a:tr>
              <a:tr h="262428">
                <a:tc>
                  <a:txBody>
                    <a:bodyPr/>
                    <a:lstStyle/>
                    <a:p>
                      <a:pPr marL="461963" marR="0" lvl="3" indent="0" algn="l" defTabSz="914400" rtl="0" eaLnBrk="1" fontAlgn="auto" latinLnBrk="0" hangingPunct="1">
                        <a:lnSpc>
                          <a:spcPct val="100000"/>
                        </a:lnSpc>
                        <a:spcBef>
                          <a:spcPts val="300"/>
                        </a:spcBef>
                        <a:spcAft>
                          <a:spcPts val="0"/>
                        </a:spcAft>
                        <a:buClrTx/>
                        <a:buSzTx/>
                        <a:buFontTx/>
                        <a:buNone/>
                        <a:tabLst/>
                        <a:defRPr/>
                      </a:pPr>
                      <a:r>
                        <a:rPr lang="en-US" sz="1100" b="1" i="0" baseline="0" dirty="0">
                          <a:solidFill>
                            <a:srgbClr val="002060"/>
                          </a:solidFill>
                          <a:latin typeface="Arial" panose="020B0604020202020204" pitchFamily="34" charset="0"/>
                          <a:cs typeface="Arial" panose="020B0604020202020204" pitchFamily="34" charset="0"/>
                        </a:rPr>
                        <a:t>Bone</a:t>
                      </a:r>
                    </a:p>
                  </a:txBody>
                  <a:tcPr marL="83232" marR="83232" marT="41616" marB="416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100" b="0" i="0" baseline="0" dirty="0">
                          <a:latin typeface="Arial" panose="020B0604020202020204" pitchFamily="34" charset="0"/>
                          <a:cs typeface="Arial" panose="020B0604020202020204" pitchFamily="34" charset="0"/>
                        </a:rPr>
                        <a:t>48 (20)</a:t>
                      </a:r>
                    </a:p>
                  </a:txBody>
                  <a:tcPr marL="83232" marR="83232" marT="41616" marB="416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indent="0" algn="ctr">
                        <a:spcBef>
                          <a:spcPts val="0"/>
                        </a:spcBef>
                        <a:buFont typeface="Arial" panose="020B0604020202020204" pitchFamily="34" charset="0"/>
                        <a:buNone/>
                      </a:pPr>
                      <a:r>
                        <a:rPr lang="en-US" sz="1100" b="0" i="0" baseline="0" dirty="0">
                          <a:latin typeface="Arial" panose="020B0604020202020204" pitchFamily="34" charset="0"/>
                          <a:cs typeface="Arial" panose="020B0604020202020204" pitchFamily="34" charset="0"/>
                        </a:rPr>
                        <a:t>55 (24)</a:t>
                      </a:r>
                    </a:p>
                  </a:txBody>
                  <a:tcPr marL="83232" marR="83232" marT="41616" marB="416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341303498"/>
                  </a:ext>
                </a:extLst>
              </a:tr>
            </a:tbl>
          </a:graphicData>
        </a:graphic>
      </p:graphicFrame>
      <p:sp>
        <p:nvSpPr>
          <p:cNvPr id="2" name="Title 1"/>
          <p:cNvSpPr>
            <a:spLocks noGrp="1"/>
          </p:cNvSpPr>
          <p:nvPr>
            <p:ph type="title"/>
          </p:nvPr>
        </p:nvSpPr>
        <p:spPr>
          <a:xfrm>
            <a:off x="398862" y="457032"/>
            <a:ext cx="11394276" cy="685235"/>
          </a:xfrm>
        </p:spPr>
        <p:txBody>
          <a:bodyPr>
            <a:normAutofit/>
          </a:bodyPr>
          <a:lstStyle/>
          <a:p>
            <a:r>
              <a:rPr lang="en-US" dirty="0"/>
              <a:t>ASCENT: Patient Characteristics</a:t>
            </a:r>
          </a:p>
        </p:txBody>
      </p:sp>
      <p:sp>
        <p:nvSpPr>
          <p:cNvPr id="3" name="Rectangle 2">
            <a:extLst>
              <a:ext uri="{FF2B5EF4-FFF2-40B4-BE49-F238E27FC236}">
                <a16:creationId xmlns:a16="http://schemas.microsoft.com/office/drawing/2014/main" id="{D8A5D653-CEC6-17AA-1C21-225F07ECDB04}"/>
              </a:ext>
            </a:extLst>
          </p:cNvPr>
          <p:cNvSpPr/>
          <p:nvPr/>
        </p:nvSpPr>
        <p:spPr bwMode="auto">
          <a:xfrm>
            <a:off x="1340362" y="2677803"/>
            <a:ext cx="4474502" cy="238539"/>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Footer Placeholder 1">
            <a:extLst>
              <a:ext uri="{FF2B5EF4-FFF2-40B4-BE49-F238E27FC236}">
                <a16:creationId xmlns:a16="http://schemas.microsoft.com/office/drawing/2014/main" id="{7EA1CB0B-9D91-139E-BBB2-9B0A6F8A6706}"/>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hangingPunct="1"/>
            <a:r>
              <a:rPr lang="en-US" sz="1200" b="0" dirty="0">
                <a:solidFill>
                  <a:srgbClr val="969696"/>
                </a:solidFill>
                <a:latin typeface="Arial" charset="0"/>
                <a:ea typeface="ＭＳ Ｐゴシック" charset="0"/>
              </a:rPr>
              <a:t>PARP, poly-ADP ribose polymerase; SG, </a:t>
            </a:r>
            <a:r>
              <a:rPr lang="en-US" sz="1200" dirty="0">
                <a:solidFill>
                  <a:srgbClr val="969696"/>
                </a:solidFill>
                <a:latin typeface="Arial" charset="0"/>
                <a:ea typeface="ＭＳ Ｐゴシック" charset="0"/>
              </a:rPr>
              <a:t>Sacituzumab </a:t>
            </a:r>
            <a:r>
              <a:rPr lang="en-US" sz="1200" dirty="0" err="1">
                <a:solidFill>
                  <a:srgbClr val="969696"/>
                </a:solidFill>
                <a:latin typeface="Arial" charset="0"/>
                <a:ea typeface="ＭＳ Ｐゴシック" charset="0"/>
              </a:rPr>
              <a:t>govitecan</a:t>
            </a:r>
            <a:r>
              <a:rPr lang="en-US" sz="1200" dirty="0">
                <a:solidFill>
                  <a:srgbClr val="969696"/>
                </a:solidFill>
                <a:latin typeface="Arial" charset="0"/>
                <a:ea typeface="ＭＳ Ｐゴシック" charset="0"/>
              </a:rPr>
              <a:t>; TPC, treatment of physician’s choice. </a:t>
            </a:r>
          </a:p>
          <a:p>
            <a:pPr defTabSz="1219170" eaLnBrk="1" hangingPunct="1"/>
            <a:r>
              <a:rPr lang="en-US" sz="1200" b="0" dirty="0" err="1">
                <a:solidFill>
                  <a:srgbClr val="969696"/>
                </a:solidFill>
                <a:latin typeface="Arial" charset="0"/>
                <a:ea typeface="ＭＳ Ｐゴシック" charset="0"/>
              </a:rPr>
              <a:t>Bardia</a:t>
            </a:r>
            <a:r>
              <a:rPr lang="en-US" sz="1200" b="0" dirty="0">
                <a:solidFill>
                  <a:srgbClr val="969696"/>
                </a:solidFill>
                <a:latin typeface="Arial" charset="0"/>
                <a:ea typeface="ＭＳ Ｐゴシック" charset="0"/>
              </a:rPr>
              <a:t> A, et al. </a:t>
            </a:r>
            <a:r>
              <a:rPr lang="en-US" sz="1200" b="0" i="1" dirty="0">
                <a:solidFill>
                  <a:srgbClr val="969696"/>
                </a:solidFill>
                <a:latin typeface="Arial" charset="0"/>
                <a:ea typeface="ＭＳ Ｐゴシック" charset="0"/>
              </a:rPr>
              <a:t>N </a:t>
            </a:r>
            <a:r>
              <a:rPr lang="en-US" sz="1200" b="0" i="1" dirty="0" err="1">
                <a:solidFill>
                  <a:srgbClr val="969696"/>
                </a:solidFill>
                <a:latin typeface="Arial" charset="0"/>
                <a:ea typeface="ＭＳ Ｐゴシック" charset="0"/>
              </a:rPr>
              <a:t>Engl</a:t>
            </a:r>
            <a:r>
              <a:rPr lang="en-US" sz="1200" b="0" i="1" dirty="0">
                <a:solidFill>
                  <a:srgbClr val="969696"/>
                </a:solidFill>
                <a:latin typeface="Arial" charset="0"/>
                <a:ea typeface="ＭＳ Ｐゴシック" charset="0"/>
              </a:rPr>
              <a:t> J Med</a:t>
            </a:r>
            <a:r>
              <a:rPr lang="en-US" sz="1200" b="0" dirty="0">
                <a:solidFill>
                  <a:srgbClr val="969696"/>
                </a:solidFill>
                <a:latin typeface="Arial" charset="0"/>
                <a:ea typeface="ＭＳ Ｐゴシック" charset="0"/>
              </a:rPr>
              <a:t>. 2021;384(16):1529-41.</a:t>
            </a:r>
          </a:p>
        </p:txBody>
      </p:sp>
    </p:spTree>
    <p:extLst>
      <p:ext uri="{BB962C8B-B14F-4D97-AF65-F5344CB8AC3E}">
        <p14:creationId xmlns:p14="http://schemas.microsoft.com/office/powerpoint/2010/main" val="2622560878"/>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1527</Words>
  <Application>Microsoft Macintosh PowerPoint</Application>
  <PresentationFormat>Widescreen</PresentationFormat>
  <Paragraphs>183</Paragraphs>
  <Slides>12</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Calibri Light</vt:lpstr>
      <vt:lpstr>Century Gothic</vt:lpstr>
      <vt:lpstr>Noto Sans Symbols</vt:lpstr>
      <vt:lpstr>Trebuchet MS</vt:lpstr>
      <vt:lpstr>Wingdings</vt:lpstr>
      <vt:lpstr>2022 Hem Onc</vt:lpstr>
      <vt:lpstr>Office Theme</vt:lpstr>
      <vt:lpstr>1_2022 Hem Onc</vt:lpstr>
      <vt:lpstr>Metastatic TNBC: Utilizing Biology and Health Disparities to Inform Shared Decision Making</vt:lpstr>
      <vt:lpstr>PowerPoint Presentation</vt:lpstr>
      <vt:lpstr>Disclaimer</vt:lpstr>
      <vt:lpstr>TNBC Incidence in African American Women</vt:lpstr>
      <vt:lpstr>African American Women with TNBC Have Higher Mortality</vt:lpstr>
      <vt:lpstr>Disparities in Treatment</vt:lpstr>
      <vt:lpstr>Disparities in Diagnosis and Treatment</vt:lpstr>
      <vt:lpstr>Clinical Trial Participation</vt:lpstr>
      <vt:lpstr>ASCENT: Patient Characteristics</vt:lpstr>
      <vt:lpstr>Progression-Free Survival by Subgroup</vt:lpstr>
      <vt:lpstr>Phase 3 ASCENT: Efficacy in ITT Population, Stratified for African American Patients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2023-07-18T14:12:01Z</dcterms:modified>
  <cp:category/>
</cp:coreProperties>
</file>