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8" r:id="rId2"/>
  </p:sldMasterIdLst>
  <p:notesMasterIdLst>
    <p:notesMasterId r:id="rId15"/>
  </p:notesMasterIdLst>
  <p:sldIdLst>
    <p:sldId id="328" r:id="rId3"/>
    <p:sldId id="265" r:id="rId4"/>
    <p:sldId id="333" r:id="rId5"/>
    <p:sldId id="367" r:id="rId6"/>
    <p:sldId id="357" r:id="rId7"/>
    <p:sldId id="358" r:id="rId8"/>
    <p:sldId id="361" r:id="rId9"/>
    <p:sldId id="363" r:id="rId10"/>
    <p:sldId id="364" r:id="rId11"/>
    <p:sldId id="365" r:id="rId12"/>
    <p:sldId id="366"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F0E0F29F-2665-47B4-A905-433FA7B70B6D}" name="Megan Reimann" initials="MR" userId="6SIY4tZ34+f/qngkTSrLmtWAJroKzO6U6/a9ksCBWD0=" providerId="None"/>
  <p188:author id="{6EB12EAF-BC4E-6B6B-0102-503011D8EEE7}" name="Emily Jebing" initials="EJ" userId="Emily Jebing" providerId="None"/>
  <p188:author id="{21A045B2-B25C-090B-8D96-FFEA0B63EC4A}" name="Rosanne Strauss, PharmD, MBA" initials="RSPM" userId="S::rstrauss@ushealthconnect.com::7445b585-aa6b-490d-9b35-2d50e96a35a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7D9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6327"/>
  </p:normalViewPr>
  <p:slideViewPr>
    <p:cSldViewPr snapToGrid="0">
      <p:cViewPr varScale="1">
        <p:scale>
          <a:sx n="98" d="100"/>
          <a:sy n="98" d="100"/>
        </p:scale>
        <p:origin x="20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085B7-20B6-477B-94D5-03EB07F83E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8671205-625B-4AA1-B7BA-046156167DFD}">
      <dgm:prSet phldrT="[Text]" custT="1"/>
      <dgm:spPr/>
      <dgm:t>
        <a:bodyPr/>
        <a:lstStyle/>
        <a:p>
          <a:r>
            <a:rPr lang="en-US" sz="2400" dirty="0"/>
            <a:t>Post RP</a:t>
          </a:r>
        </a:p>
        <a:p>
          <a:r>
            <a:rPr lang="en-US" sz="2400" dirty="0"/>
            <a:t>D’Amico high-risk criteria </a:t>
          </a:r>
        </a:p>
        <a:p>
          <a:r>
            <a:rPr lang="en-US" sz="2400" dirty="0"/>
            <a:t>PSA &lt;0.2</a:t>
          </a:r>
        </a:p>
      </dgm:t>
    </dgm:pt>
    <dgm:pt modelId="{B32557DE-D203-421B-A7EE-940F22CA756A}" type="parTrans" cxnId="{7D213FA9-40EC-4592-AA7A-3AE294482DCC}">
      <dgm:prSet/>
      <dgm:spPr/>
      <dgm:t>
        <a:bodyPr/>
        <a:lstStyle/>
        <a:p>
          <a:endParaRPr lang="en-US"/>
        </a:p>
      </dgm:t>
    </dgm:pt>
    <dgm:pt modelId="{610DB1A7-1753-4254-9B92-BC0BC0583626}" type="sibTrans" cxnId="{7D213FA9-40EC-4592-AA7A-3AE294482DCC}">
      <dgm:prSet/>
      <dgm:spPr/>
      <dgm:t>
        <a:bodyPr/>
        <a:lstStyle/>
        <a:p>
          <a:endParaRPr lang="en-US"/>
        </a:p>
      </dgm:t>
    </dgm:pt>
    <dgm:pt modelId="{04C74839-8FFC-421A-A269-3B7B0A986EAA}">
      <dgm:prSet phldrT="[Text]" custT="1"/>
      <dgm:spPr/>
      <dgm:t>
        <a:bodyPr/>
        <a:lstStyle/>
        <a:p>
          <a:r>
            <a:rPr lang="en-US" sz="2400" dirty="0"/>
            <a:t>Apalutamide x 30 </a:t>
          </a:r>
          <a:br>
            <a:rPr lang="en-US" sz="2400" dirty="0"/>
          </a:br>
          <a:r>
            <a:rPr lang="en-US" sz="2400" dirty="0"/>
            <a:t>28-day cycles </a:t>
          </a:r>
        </a:p>
      </dgm:t>
    </dgm:pt>
    <dgm:pt modelId="{AFCAEEB6-7385-482C-BE60-CB8F28680504}" type="parTrans" cxnId="{9EE711DA-72BF-4079-90F6-E7A59B67FB70}">
      <dgm:prSet/>
      <dgm:spPr>
        <a:ln w="28575">
          <a:solidFill>
            <a:schemeClr val="accent1"/>
          </a:solidFill>
        </a:ln>
      </dgm:spPr>
      <dgm:t>
        <a:bodyPr/>
        <a:lstStyle/>
        <a:p>
          <a:endParaRPr lang="en-US"/>
        </a:p>
      </dgm:t>
    </dgm:pt>
    <dgm:pt modelId="{8C33A55C-AD55-42E6-83F5-9E1D107E22ED}" type="sibTrans" cxnId="{9EE711DA-72BF-4079-90F6-E7A59B67FB70}">
      <dgm:prSet/>
      <dgm:spPr/>
      <dgm:t>
        <a:bodyPr/>
        <a:lstStyle/>
        <a:p>
          <a:endParaRPr lang="en-US"/>
        </a:p>
      </dgm:t>
    </dgm:pt>
    <dgm:pt modelId="{139BEB8C-FCA2-47FB-94B3-E5FB74947EFF}">
      <dgm:prSet phldrT="[Text]" custT="1"/>
      <dgm:spPr/>
      <dgm:t>
        <a:bodyPr/>
        <a:lstStyle/>
        <a:p>
          <a:r>
            <a:rPr lang="en-US" sz="2400" dirty="0"/>
            <a:t>Observation (optional adjuvant radiation </a:t>
          </a:r>
          <a:r>
            <a:rPr lang="en-US" sz="2200" dirty="0"/>
            <a:t>therapy</a:t>
          </a:r>
          <a:r>
            <a:rPr lang="en-US" sz="2400" dirty="0"/>
            <a:t> for positive margins) </a:t>
          </a:r>
        </a:p>
      </dgm:t>
    </dgm:pt>
    <dgm:pt modelId="{288F5F1E-344B-40DF-BF14-3FAB1E03F7B9}" type="parTrans" cxnId="{21660AEB-04F5-4B4E-AC7A-DE565540B517}">
      <dgm:prSet/>
      <dgm:spPr>
        <a:ln w="28575">
          <a:solidFill>
            <a:schemeClr val="accent1"/>
          </a:solidFill>
        </a:ln>
      </dgm:spPr>
      <dgm:t>
        <a:bodyPr/>
        <a:lstStyle/>
        <a:p>
          <a:endParaRPr lang="en-US"/>
        </a:p>
      </dgm:t>
    </dgm:pt>
    <dgm:pt modelId="{26DF9AC1-3BD0-4372-8E6E-BE7AF4AA978D}" type="sibTrans" cxnId="{21660AEB-04F5-4B4E-AC7A-DE565540B517}">
      <dgm:prSet/>
      <dgm:spPr/>
      <dgm:t>
        <a:bodyPr/>
        <a:lstStyle/>
        <a:p>
          <a:endParaRPr lang="en-US"/>
        </a:p>
      </dgm:t>
    </dgm:pt>
    <dgm:pt modelId="{4B5F636E-DAAA-4742-A50E-2726A10E358A}" type="pres">
      <dgm:prSet presAssocID="{1D7085B7-20B6-477B-94D5-03EB07F83E73}" presName="diagram" presStyleCnt="0">
        <dgm:presLayoutVars>
          <dgm:chPref val="1"/>
          <dgm:dir/>
          <dgm:animOne val="branch"/>
          <dgm:animLvl val="lvl"/>
          <dgm:resizeHandles val="exact"/>
        </dgm:presLayoutVars>
      </dgm:prSet>
      <dgm:spPr/>
    </dgm:pt>
    <dgm:pt modelId="{B3F32056-3425-4F87-8473-9AFE58D026DB}" type="pres">
      <dgm:prSet presAssocID="{48671205-625B-4AA1-B7BA-046156167DFD}" presName="root1" presStyleCnt="0"/>
      <dgm:spPr/>
    </dgm:pt>
    <dgm:pt modelId="{C30C0663-A448-4E6B-A5F6-4753466649E2}" type="pres">
      <dgm:prSet presAssocID="{48671205-625B-4AA1-B7BA-046156167DFD}" presName="LevelOneTextNode" presStyleLbl="node0" presStyleIdx="0" presStyleCnt="1" custScaleY="123454">
        <dgm:presLayoutVars>
          <dgm:chPref val="3"/>
        </dgm:presLayoutVars>
      </dgm:prSet>
      <dgm:spPr/>
    </dgm:pt>
    <dgm:pt modelId="{2C4018F9-6541-4707-99A6-F53163B96734}" type="pres">
      <dgm:prSet presAssocID="{48671205-625B-4AA1-B7BA-046156167DFD}" presName="level2hierChild" presStyleCnt="0"/>
      <dgm:spPr/>
    </dgm:pt>
    <dgm:pt modelId="{FE7E5F06-C2B1-40E7-ABDD-CE5311DDBEB2}" type="pres">
      <dgm:prSet presAssocID="{AFCAEEB6-7385-482C-BE60-CB8F28680504}" presName="conn2-1" presStyleLbl="parChTrans1D2" presStyleIdx="0" presStyleCnt="2"/>
      <dgm:spPr/>
    </dgm:pt>
    <dgm:pt modelId="{8829561B-79D1-4F97-A8FD-BBD5622E4543}" type="pres">
      <dgm:prSet presAssocID="{AFCAEEB6-7385-482C-BE60-CB8F28680504}" presName="connTx" presStyleLbl="parChTrans1D2" presStyleIdx="0" presStyleCnt="2"/>
      <dgm:spPr/>
    </dgm:pt>
    <dgm:pt modelId="{AA162228-71BF-471D-B868-68A35732DFAC}" type="pres">
      <dgm:prSet presAssocID="{04C74839-8FFC-421A-A269-3B7B0A986EAA}" presName="root2" presStyleCnt="0"/>
      <dgm:spPr/>
    </dgm:pt>
    <dgm:pt modelId="{41863CF9-7688-4F55-97EA-1DE92AD3B258}" type="pres">
      <dgm:prSet presAssocID="{04C74839-8FFC-421A-A269-3B7B0A986EAA}" presName="LevelTwoTextNode" presStyleLbl="node2" presStyleIdx="0" presStyleCnt="2">
        <dgm:presLayoutVars>
          <dgm:chPref val="3"/>
        </dgm:presLayoutVars>
      </dgm:prSet>
      <dgm:spPr/>
    </dgm:pt>
    <dgm:pt modelId="{AED1C6A8-D9F9-4BB1-85D3-C5404E9D355F}" type="pres">
      <dgm:prSet presAssocID="{04C74839-8FFC-421A-A269-3B7B0A986EAA}" presName="level3hierChild" presStyleCnt="0"/>
      <dgm:spPr/>
    </dgm:pt>
    <dgm:pt modelId="{0883B439-0473-4BDE-9DDD-55F82CA7F0C7}" type="pres">
      <dgm:prSet presAssocID="{288F5F1E-344B-40DF-BF14-3FAB1E03F7B9}" presName="conn2-1" presStyleLbl="parChTrans1D2" presStyleIdx="1" presStyleCnt="2"/>
      <dgm:spPr/>
    </dgm:pt>
    <dgm:pt modelId="{1ED50837-D268-491B-8713-E29170FEE73E}" type="pres">
      <dgm:prSet presAssocID="{288F5F1E-344B-40DF-BF14-3FAB1E03F7B9}" presName="connTx" presStyleLbl="parChTrans1D2" presStyleIdx="1" presStyleCnt="2"/>
      <dgm:spPr/>
    </dgm:pt>
    <dgm:pt modelId="{A2CF59F7-D7B0-40BF-B45A-382E0BA5F074}" type="pres">
      <dgm:prSet presAssocID="{139BEB8C-FCA2-47FB-94B3-E5FB74947EFF}" presName="root2" presStyleCnt="0"/>
      <dgm:spPr/>
    </dgm:pt>
    <dgm:pt modelId="{4B2731DF-BA56-42AA-95DD-616A708C4AAB}" type="pres">
      <dgm:prSet presAssocID="{139BEB8C-FCA2-47FB-94B3-E5FB74947EFF}" presName="LevelTwoTextNode" presStyleLbl="node2" presStyleIdx="1" presStyleCnt="2">
        <dgm:presLayoutVars>
          <dgm:chPref val="3"/>
        </dgm:presLayoutVars>
      </dgm:prSet>
      <dgm:spPr/>
    </dgm:pt>
    <dgm:pt modelId="{3B8C6522-620D-4FFE-B0B6-1F483C44E069}" type="pres">
      <dgm:prSet presAssocID="{139BEB8C-FCA2-47FB-94B3-E5FB74947EFF}" presName="level3hierChild" presStyleCnt="0"/>
      <dgm:spPr/>
    </dgm:pt>
  </dgm:ptLst>
  <dgm:cxnLst>
    <dgm:cxn modelId="{92520717-0155-4533-AD62-FA0A2A8275A5}" type="presOf" srcId="{288F5F1E-344B-40DF-BF14-3FAB1E03F7B9}" destId="{0883B439-0473-4BDE-9DDD-55F82CA7F0C7}" srcOrd="0" destOrd="0" presId="urn:microsoft.com/office/officeart/2005/8/layout/hierarchy2"/>
    <dgm:cxn modelId="{2DD18A42-7D48-4EC7-87A7-4CDCE2B49516}" type="presOf" srcId="{48671205-625B-4AA1-B7BA-046156167DFD}" destId="{C30C0663-A448-4E6B-A5F6-4753466649E2}" srcOrd="0" destOrd="0" presId="urn:microsoft.com/office/officeart/2005/8/layout/hierarchy2"/>
    <dgm:cxn modelId="{29E8E15A-AA50-42C2-A84B-4E71A495708F}" type="presOf" srcId="{AFCAEEB6-7385-482C-BE60-CB8F28680504}" destId="{FE7E5F06-C2B1-40E7-ABDD-CE5311DDBEB2}" srcOrd="0" destOrd="0" presId="urn:microsoft.com/office/officeart/2005/8/layout/hierarchy2"/>
    <dgm:cxn modelId="{55ADC35D-BAFD-4203-9D85-17CAD05BDB41}" type="presOf" srcId="{1D7085B7-20B6-477B-94D5-03EB07F83E73}" destId="{4B5F636E-DAAA-4742-A50E-2726A10E358A}" srcOrd="0" destOrd="0" presId="urn:microsoft.com/office/officeart/2005/8/layout/hierarchy2"/>
    <dgm:cxn modelId="{32A92564-4BFF-405D-8A95-1964896D2DDB}" type="presOf" srcId="{288F5F1E-344B-40DF-BF14-3FAB1E03F7B9}" destId="{1ED50837-D268-491B-8713-E29170FEE73E}" srcOrd="1" destOrd="0" presId="urn:microsoft.com/office/officeart/2005/8/layout/hierarchy2"/>
    <dgm:cxn modelId="{41AF346A-C686-4FE2-99C2-D140121F0D4F}" type="presOf" srcId="{139BEB8C-FCA2-47FB-94B3-E5FB74947EFF}" destId="{4B2731DF-BA56-42AA-95DD-616A708C4AAB}" srcOrd="0" destOrd="0" presId="urn:microsoft.com/office/officeart/2005/8/layout/hierarchy2"/>
    <dgm:cxn modelId="{93D46294-B87E-4C6A-B972-73BBBFE46A13}" type="presOf" srcId="{04C74839-8FFC-421A-A269-3B7B0A986EAA}" destId="{41863CF9-7688-4F55-97EA-1DE92AD3B258}" srcOrd="0" destOrd="0" presId="urn:microsoft.com/office/officeart/2005/8/layout/hierarchy2"/>
    <dgm:cxn modelId="{7D213FA9-40EC-4592-AA7A-3AE294482DCC}" srcId="{1D7085B7-20B6-477B-94D5-03EB07F83E73}" destId="{48671205-625B-4AA1-B7BA-046156167DFD}" srcOrd="0" destOrd="0" parTransId="{B32557DE-D203-421B-A7EE-940F22CA756A}" sibTransId="{610DB1A7-1753-4254-9B92-BC0BC0583626}"/>
    <dgm:cxn modelId="{9EE711DA-72BF-4079-90F6-E7A59B67FB70}" srcId="{48671205-625B-4AA1-B7BA-046156167DFD}" destId="{04C74839-8FFC-421A-A269-3B7B0A986EAA}" srcOrd="0" destOrd="0" parTransId="{AFCAEEB6-7385-482C-BE60-CB8F28680504}" sibTransId="{8C33A55C-AD55-42E6-83F5-9E1D107E22ED}"/>
    <dgm:cxn modelId="{21660AEB-04F5-4B4E-AC7A-DE565540B517}" srcId="{48671205-625B-4AA1-B7BA-046156167DFD}" destId="{139BEB8C-FCA2-47FB-94B3-E5FB74947EFF}" srcOrd="1" destOrd="0" parTransId="{288F5F1E-344B-40DF-BF14-3FAB1E03F7B9}" sibTransId="{26DF9AC1-3BD0-4372-8E6E-BE7AF4AA978D}"/>
    <dgm:cxn modelId="{BA933CF7-683C-40E7-97AA-1EF0F06E8A37}" type="presOf" srcId="{AFCAEEB6-7385-482C-BE60-CB8F28680504}" destId="{8829561B-79D1-4F97-A8FD-BBD5622E4543}" srcOrd="1" destOrd="0" presId="urn:microsoft.com/office/officeart/2005/8/layout/hierarchy2"/>
    <dgm:cxn modelId="{585D7C9F-664B-498F-BD5F-3A55EA34869A}" type="presParOf" srcId="{4B5F636E-DAAA-4742-A50E-2726A10E358A}" destId="{B3F32056-3425-4F87-8473-9AFE58D026DB}" srcOrd="0" destOrd="0" presId="urn:microsoft.com/office/officeart/2005/8/layout/hierarchy2"/>
    <dgm:cxn modelId="{4D0D3C33-BD1E-4674-A435-B2855C3E568B}" type="presParOf" srcId="{B3F32056-3425-4F87-8473-9AFE58D026DB}" destId="{C30C0663-A448-4E6B-A5F6-4753466649E2}" srcOrd="0" destOrd="0" presId="urn:microsoft.com/office/officeart/2005/8/layout/hierarchy2"/>
    <dgm:cxn modelId="{E1BD7919-87E5-49E5-9B4D-4046E27CC6CE}" type="presParOf" srcId="{B3F32056-3425-4F87-8473-9AFE58D026DB}" destId="{2C4018F9-6541-4707-99A6-F53163B96734}" srcOrd="1" destOrd="0" presId="urn:microsoft.com/office/officeart/2005/8/layout/hierarchy2"/>
    <dgm:cxn modelId="{3DF96112-1369-4541-A7A7-B272A056C323}" type="presParOf" srcId="{2C4018F9-6541-4707-99A6-F53163B96734}" destId="{FE7E5F06-C2B1-40E7-ABDD-CE5311DDBEB2}" srcOrd="0" destOrd="0" presId="urn:microsoft.com/office/officeart/2005/8/layout/hierarchy2"/>
    <dgm:cxn modelId="{9BFF818F-D82C-4BAC-89A3-767D09FA0284}" type="presParOf" srcId="{FE7E5F06-C2B1-40E7-ABDD-CE5311DDBEB2}" destId="{8829561B-79D1-4F97-A8FD-BBD5622E4543}" srcOrd="0" destOrd="0" presId="urn:microsoft.com/office/officeart/2005/8/layout/hierarchy2"/>
    <dgm:cxn modelId="{B60131CE-FBAC-4A62-8DBE-9544326C2749}" type="presParOf" srcId="{2C4018F9-6541-4707-99A6-F53163B96734}" destId="{AA162228-71BF-471D-B868-68A35732DFAC}" srcOrd="1" destOrd="0" presId="urn:microsoft.com/office/officeart/2005/8/layout/hierarchy2"/>
    <dgm:cxn modelId="{2BE98F60-2E3D-4497-A3ED-6C396796D581}" type="presParOf" srcId="{AA162228-71BF-471D-B868-68A35732DFAC}" destId="{41863CF9-7688-4F55-97EA-1DE92AD3B258}" srcOrd="0" destOrd="0" presId="urn:microsoft.com/office/officeart/2005/8/layout/hierarchy2"/>
    <dgm:cxn modelId="{85E92EF0-DF8B-4746-8C64-FE250AA0695D}" type="presParOf" srcId="{AA162228-71BF-471D-B868-68A35732DFAC}" destId="{AED1C6A8-D9F9-4BB1-85D3-C5404E9D355F}" srcOrd="1" destOrd="0" presId="urn:microsoft.com/office/officeart/2005/8/layout/hierarchy2"/>
    <dgm:cxn modelId="{1AB96651-7543-4A67-9431-D9F86BA4A05D}" type="presParOf" srcId="{2C4018F9-6541-4707-99A6-F53163B96734}" destId="{0883B439-0473-4BDE-9DDD-55F82CA7F0C7}" srcOrd="2" destOrd="0" presId="urn:microsoft.com/office/officeart/2005/8/layout/hierarchy2"/>
    <dgm:cxn modelId="{339EEFC0-6F17-40BF-81EB-C5571B88C696}" type="presParOf" srcId="{0883B439-0473-4BDE-9DDD-55F82CA7F0C7}" destId="{1ED50837-D268-491B-8713-E29170FEE73E}" srcOrd="0" destOrd="0" presId="urn:microsoft.com/office/officeart/2005/8/layout/hierarchy2"/>
    <dgm:cxn modelId="{1A74A76C-F3AB-4857-AFD8-A91CD9020473}" type="presParOf" srcId="{2C4018F9-6541-4707-99A6-F53163B96734}" destId="{A2CF59F7-D7B0-40BF-B45A-382E0BA5F074}" srcOrd="3" destOrd="0" presId="urn:microsoft.com/office/officeart/2005/8/layout/hierarchy2"/>
    <dgm:cxn modelId="{C6C78217-EB48-461E-844B-1B1ED59C6394}" type="presParOf" srcId="{A2CF59F7-D7B0-40BF-B45A-382E0BA5F074}" destId="{4B2731DF-BA56-42AA-95DD-616A708C4AAB}" srcOrd="0" destOrd="0" presId="urn:microsoft.com/office/officeart/2005/8/layout/hierarchy2"/>
    <dgm:cxn modelId="{D04B3320-8E23-4729-99D6-AACAF24D4DA9}" type="presParOf" srcId="{A2CF59F7-D7B0-40BF-B45A-382E0BA5F074}" destId="{3B8C6522-620D-4FFE-B0B6-1F483C44E06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C0663-A448-4E6B-A5F6-4753466649E2}">
      <dsp:nvSpPr>
        <dsp:cNvPr id="0" name=""/>
        <dsp:cNvSpPr/>
      </dsp:nvSpPr>
      <dsp:spPr>
        <a:xfrm>
          <a:off x="6349" y="1665722"/>
          <a:ext cx="3381375" cy="20872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Post RP</a:t>
          </a:r>
        </a:p>
        <a:p>
          <a:pPr marL="0" lvl="0" indent="0" algn="ctr" defTabSz="1066800">
            <a:lnSpc>
              <a:spcPct val="90000"/>
            </a:lnSpc>
            <a:spcBef>
              <a:spcPct val="0"/>
            </a:spcBef>
            <a:spcAft>
              <a:spcPct val="35000"/>
            </a:spcAft>
            <a:buNone/>
          </a:pPr>
          <a:r>
            <a:rPr lang="en-US" sz="2400" kern="1200" dirty="0"/>
            <a:t>D’Amico high-risk criteria </a:t>
          </a:r>
        </a:p>
        <a:p>
          <a:pPr marL="0" lvl="0" indent="0" algn="ctr" defTabSz="1066800">
            <a:lnSpc>
              <a:spcPct val="90000"/>
            </a:lnSpc>
            <a:spcBef>
              <a:spcPct val="0"/>
            </a:spcBef>
            <a:spcAft>
              <a:spcPct val="35000"/>
            </a:spcAft>
            <a:buNone/>
          </a:pPr>
          <a:r>
            <a:rPr lang="en-US" sz="2400" kern="1200" dirty="0"/>
            <a:t>PSA &lt;0.2</a:t>
          </a:r>
        </a:p>
      </dsp:txBody>
      <dsp:txXfrm>
        <a:off x="67482" y="1726855"/>
        <a:ext cx="3259109" cy="1964955"/>
      </dsp:txXfrm>
    </dsp:sp>
    <dsp:sp modelId="{FE7E5F06-C2B1-40E7-ABDD-CE5311DDBEB2}">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022358" y="2181619"/>
        <a:ext cx="83283" cy="83283"/>
      </dsp:txXfrm>
    </dsp:sp>
    <dsp:sp modelId="{41863CF9-7688-4F55-97EA-1DE92AD3B258}">
      <dsp:nvSpPr>
        <dsp:cNvPr id="0" name=""/>
        <dsp:cNvSpPr/>
      </dsp:nvSpPr>
      <dsp:spPr>
        <a:xfrm>
          <a:off x="4740275" y="891844"/>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Apalutamide x 30 </a:t>
          </a:r>
          <a:br>
            <a:rPr lang="en-US" sz="2400" kern="1200" dirty="0"/>
          </a:br>
          <a:r>
            <a:rPr lang="en-US" sz="2400" kern="1200" dirty="0"/>
            <a:t>28-day cycles </a:t>
          </a:r>
        </a:p>
      </dsp:txBody>
      <dsp:txXfrm>
        <a:off x="4789794" y="941363"/>
        <a:ext cx="3282337" cy="1591649"/>
      </dsp:txXfrm>
    </dsp:sp>
    <dsp:sp modelId="{0883B439-0473-4BDE-9DDD-55F82CA7F0C7}">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022358" y="3153764"/>
        <a:ext cx="83283" cy="83283"/>
      </dsp:txXfrm>
    </dsp:sp>
    <dsp:sp modelId="{4B2731DF-BA56-42AA-95DD-616A708C4AAB}">
      <dsp:nvSpPr>
        <dsp:cNvPr id="0" name=""/>
        <dsp:cNvSpPr/>
      </dsp:nvSpPr>
      <dsp:spPr>
        <a:xfrm>
          <a:off x="4740275" y="2836135"/>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 (optional adjuvant radiation </a:t>
          </a:r>
          <a:r>
            <a:rPr lang="en-US" sz="2200" kern="1200" dirty="0"/>
            <a:t>therapy</a:t>
          </a:r>
          <a:r>
            <a:rPr lang="en-US" sz="2400" kern="1200" dirty="0"/>
            <a:t> for positive margins) </a:t>
          </a:r>
        </a:p>
      </dsp:txBody>
      <dsp:txXfrm>
        <a:off x="4789794" y="2885654"/>
        <a:ext cx="3282337" cy="1591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B7F594E-DF6E-489D-9E84-784615259977}" type="slidenum">
              <a:rPr lang="en-US" smtClean="0"/>
              <a:t>4</a:t>
            </a:fld>
            <a:endParaRPr lang="en-US"/>
          </a:p>
        </p:txBody>
      </p:sp>
    </p:spTree>
    <p:extLst>
      <p:ext uri="{BB962C8B-B14F-4D97-AF65-F5344CB8AC3E}">
        <p14:creationId xmlns:p14="http://schemas.microsoft.com/office/powerpoint/2010/main" val="338966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Monday, August 14, 2023</a:t>
            </a:fld>
            <a:endParaRPr lang="en-US" dirty="0"/>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334620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E6A-44A3-466C-BA8B-51FE30FD1CC0}"/>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DD9F677-0D8A-4BE2-A701-98986ABC26DF}"/>
              </a:ext>
            </a:extLst>
          </p:cNvPr>
          <p:cNvSpPr>
            <a:spLocks noGrp="1"/>
          </p:cNvSpPr>
          <p:nvPr>
            <p:ph type="body" sz="quarter" idx="13"/>
          </p:nvPr>
        </p:nvSpPr>
        <p:spPr>
          <a:xfrm>
            <a:off x="419100" y="1620838"/>
            <a:ext cx="9652000" cy="4437062"/>
          </a:xfrm>
        </p:spPr>
        <p:txBody>
          <a:bodyPr rIns="0">
            <a:normAutofit/>
          </a:bodyPr>
          <a:lstStyle>
            <a:lvl1pPr marL="0" indent="0" defTabSz="174625">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Edit Master text styles</a:t>
            </a:r>
          </a:p>
        </p:txBody>
      </p:sp>
      <p:sp>
        <p:nvSpPr>
          <p:cNvPr id="10" name="Text Placeholder 8">
            <a:extLst>
              <a:ext uri="{FF2B5EF4-FFF2-40B4-BE49-F238E27FC236}">
                <a16:creationId xmlns:a16="http://schemas.microsoft.com/office/drawing/2014/main" id="{5913B2AB-16CD-4D5F-A49B-91533DB55E54}"/>
              </a:ext>
            </a:extLst>
          </p:cNvPr>
          <p:cNvSpPr>
            <a:spLocks noGrp="1"/>
          </p:cNvSpPr>
          <p:nvPr>
            <p:ph type="body" sz="quarter" idx="14" hasCustomPrompt="1"/>
          </p:nvPr>
        </p:nvSpPr>
        <p:spPr>
          <a:xfrm>
            <a:off x="10071100" y="1620838"/>
            <a:ext cx="1701800" cy="4437062"/>
          </a:xfrm>
        </p:spPr>
        <p:txBody>
          <a:bodyPr lIns="0">
            <a:normAutofit/>
          </a:bodyPr>
          <a:lstStyle>
            <a:lvl1pPr marL="0" indent="0">
              <a:buNone/>
              <a:defRPr sz="1600">
                <a:solidFill>
                  <a:schemeClr val="accent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dirty="0"/>
              <a:t>&lt;#&gt;</a:t>
            </a:r>
          </a:p>
        </p:txBody>
      </p:sp>
      <p:sp>
        <p:nvSpPr>
          <p:cNvPr id="6" name="Date Placeholder 5">
            <a:extLst>
              <a:ext uri="{FF2B5EF4-FFF2-40B4-BE49-F238E27FC236}">
                <a16:creationId xmlns:a16="http://schemas.microsoft.com/office/drawing/2014/main" id="{9B8238E3-F65D-5363-5A08-00B3406AAA0C}"/>
              </a:ext>
            </a:extLst>
          </p:cNvPr>
          <p:cNvSpPr>
            <a:spLocks noGrp="1"/>
          </p:cNvSpPr>
          <p:nvPr>
            <p:ph type="dt" sz="half" idx="15"/>
          </p:nvPr>
        </p:nvSpPr>
        <p:spPr/>
        <p:txBody>
          <a:bodyPr/>
          <a:lstStyle/>
          <a:p>
            <a:fld id="{618AFDA5-C4BD-490F-95A5-5C04BF734F63}" type="datetime2">
              <a:rPr lang="en-US" smtClean="0"/>
              <a:t>Monday, August 14, 2023</a:t>
            </a:fld>
            <a:endParaRPr lang="en-US" dirty="0"/>
          </a:p>
        </p:txBody>
      </p:sp>
      <p:sp>
        <p:nvSpPr>
          <p:cNvPr id="7" name="Footer Placeholder 6">
            <a:extLst>
              <a:ext uri="{FF2B5EF4-FFF2-40B4-BE49-F238E27FC236}">
                <a16:creationId xmlns:a16="http://schemas.microsoft.com/office/drawing/2014/main" id="{38C97DF2-A9E7-0E0D-6855-2DF2E386CB63}"/>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187E1AF1-38A9-82F8-4B9F-4B6BFCBF6F3E}"/>
              </a:ext>
            </a:extLst>
          </p:cNvPr>
          <p:cNvSpPr>
            <a:spLocks noGrp="1"/>
          </p:cNvSpPr>
          <p:nvPr>
            <p:ph type="sldNum" sz="quarter" idx="17"/>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42927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346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29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610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43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52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321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538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9352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6649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96403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8168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6" r:id="rId13"/>
    <p:sldLayoutId id="214748372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815102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2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019CA-68E2-54B6-7E4B-E76562E42BD7}"/>
              </a:ext>
            </a:extLst>
          </p:cNvPr>
          <p:cNvSpPr>
            <a:spLocks noGrp="1"/>
          </p:cNvSpPr>
          <p:nvPr>
            <p:ph type="title"/>
          </p:nvPr>
        </p:nvSpPr>
        <p:spPr>
          <a:xfrm>
            <a:off x="609601" y="1709738"/>
            <a:ext cx="10515600" cy="2852737"/>
          </a:xfrm>
        </p:spPr>
        <p:txBody>
          <a:bodyPr>
            <a:normAutofit fontScale="90000"/>
          </a:bodyPr>
          <a:lstStyle/>
          <a:p>
            <a:pPr lvl="0"/>
            <a:r>
              <a:rPr lang="en-US" dirty="0"/>
              <a:t>How Are ARIs Being Used to Intensify Therapy for High-Risk Localized Prostate Cancer After Local Therapy?</a:t>
            </a:r>
          </a:p>
        </p:txBody>
      </p:sp>
      <p:sp>
        <p:nvSpPr>
          <p:cNvPr id="10" name="Text Placeholder 9">
            <a:extLst>
              <a:ext uri="{FF2B5EF4-FFF2-40B4-BE49-F238E27FC236}">
                <a16:creationId xmlns:a16="http://schemas.microsoft.com/office/drawing/2014/main" id="{20DB46D6-ABE0-082E-50E7-0EBE8443ECD7}"/>
              </a:ext>
            </a:extLst>
          </p:cNvPr>
          <p:cNvSpPr>
            <a:spLocks noGrp="1"/>
          </p:cNvSpPr>
          <p:nvPr>
            <p:ph type="body" idx="1"/>
          </p:nvPr>
        </p:nvSpPr>
        <p:spPr/>
        <p:txBody>
          <a:bodyPr>
            <a:normAutofit fontScale="62500" lnSpcReduction="20000"/>
          </a:bodyPr>
          <a:lstStyle/>
          <a:p>
            <a:r>
              <a:rPr lang="en-US" sz="2200" dirty="0"/>
              <a:t>Rana R. McKay </a:t>
            </a:r>
          </a:p>
          <a:p>
            <a:pPr>
              <a:spcBef>
                <a:spcPts val="800"/>
              </a:spcBef>
            </a:pPr>
            <a:r>
              <a:rPr lang="en-US" sz="1800" dirty="0"/>
              <a:t>Associate Professor of Medicine and Urology</a:t>
            </a:r>
          </a:p>
          <a:p>
            <a:pPr>
              <a:spcBef>
                <a:spcPts val="800"/>
              </a:spcBef>
            </a:pPr>
            <a:r>
              <a:rPr lang="en-US" sz="1800" dirty="0"/>
              <a:t>Co-Lead, Genitourinary Oncology Program</a:t>
            </a:r>
          </a:p>
          <a:p>
            <a:pPr>
              <a:spcBef>
                <a:spcPts val="800"/>
              </a:spcBef>
            </a:pPr>
            <a:r>
              <a:rPr lang="en-US" sz="1800" dirty="0"/>
              <a:t>Associate Director, Translational Sciences</a:t>
            </a:r>
          </a:p>
          <a:p>
            <a:pPr>
              <a:spcBef>
                <a:spcPts val="800"/>
              </a:spcBef>
            </a:pPr>
            <a:r>
              <a:rPr lang="en-US" sz="1800" dirty="0"/>
              <a:t>UC San Diego Medical Center</a:t>
            </a:r>
          </a:p>
          <a:p>
            <a:pPr>
              <a:spcBef>
                <a:spcPts val="800"/>
              </a:spcBef>
            </a:pPr>
            <a:r>
              <a:rPr lang="en-US" sz="1800" dirty="0"/>
              <a:t>San Diego, CA </a:t>
            </a:r>
          </a:p>
        </p:txBody>
      </p:sp>
    </p:spTree>
    <p:extLst>
      <p:ext uri="{BB962C8B-B14F-4D97-AF65-F5344CB8AC3E}">
        <p14:creationId xmlns:p14="http://schemas.microsoft.com/office/powerpoint/2010/main" val="122562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305"/>
            <a:ext cx="10744200" cy="1185577"/>
          </a:xfrm>
        </p:spPr>
        <p:txBody>
          <a:bodyPr/>
          <a:lstStyle/>
          <a:p>
            <a:r>
              <a:rPr lang="en-US" dirty="0"/>
              <a:t>EMBARK Results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34" y="773587"/>
            <a:ext cx="6062084" cy="284525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0587" y="773005"/>
            <a:ext cx="5982385" cy="2851516"/>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095" y="3688919"/>
            <a:ext cx="6049724" cy="2731409"/>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84308" y="3688919"/>
            <a:ext cx="5956398" cy="2731409"/>
          </a:xfrm>
          <a:prstGeom prst="rect">
            <a:avLst/>
          </a:prstGeom>
        </p:spPr>
      </p:pic>
      <p:sp>
        <p:nvSpPr>
          <p:cNvPr id="3" name="Footer Placeholder 1">
            <a:extLst>
              <a:ext uri="{FF2B5EF4-FFF2-40B4-BE49-F238E27FC236}">
                <a16:creationId xmlns:a16="http://schemas.microsoft.com/office/drawing/2014/main" id="{159C14B7-A416-CA72-A61D-E1432B874B49}"/>
              </a:ext>
            </a:extLst>
          </p:cNvPr>
          <p:cNvSpPr txBox="1">
            <a:spLocks/>
          </p:cNvSpPr>
          <p:nvPr/>
        </p:nvSpPr>
        <p:spPr>
          <a:xfrm>
            <a:off x="609600" y="642892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NR, not reported. </a:t>
            </a:r>
          </a:p>
          <a:p>
            <a:r>
              <a:rPr lang="en-US" sz="1000" dirty="0"/>
              <a:t>Shore N, et al. </a:t>
            </a:r>
            <a:r>
              <a:rPr lang="en-US" sz="1000" i="1" dirty="0"/>
              <a:t>Journal of Urology</a:t>
            </a:r>
            <a:r>
              <a:rPr lang="en-US" sz="1000" dirty="0"/>
              <a:t>. 2023;210(1);224-26.</a:t>
            </a:r>
          </a:p>
        </p:txBody>
      </p:sp>
    </p:spTree>
    <p:extLst>
      <p:ext uri="{BB962C8B-B14F-4D97-AF65-F5344CB8AC3E}">
        <p14:creationId xmlns:p14="http://schemas.microsoft.com/office/powerpoint/2010/main" val="300507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 </a:t>
            </a:r>
            <a:endParaRPr lang="en-US" dirty="0"/>
          </a:p>
        </p:txBody>
      </p:sp>
      <p:sp>
        <p:nvSpPr>
          <p:cNvPr id="3" name="Text Placeholder 2"/>
          <p:cNvSpPr>
            <a:spLocks noGrp="1"/>
          </p:cNvSpPr>
          <p:nvPr>
            <p:ph type="body" sz="quarter" idx="13"/>
          </p:nvPr>
        </p:nvSpPr>
        <p:spPr/>
        <p:txBody>
          <a:bodyPr>
            <a:normAutofit/>
          </a:bodyPr>
          <a:lstStyle/>
          <a:p>
            <a:pPr>
              <a:spcAft>
                <a:spcPts val="1200"/>
              </a:spcAft>
            </a:pPr>
            <a:r>
              <a:rPr lang="en-US" sz="3200" dirty="0"/>
              <a:t>Several studies are currently ongoing investigating ARSIs following definitive local therapy</a:t>
            </a:r>
          </a:p>
          <a:p>
            <a:r>
              <a:rPr lang="en-US" sz="3200" dirty="0"/>
              <a:t>Adjuvant </a:t>
            </a:r>
            <a:r>
              <a:rPr lang="en-US" sz="3200" dirty="0" err="1"/>
              <a:t>darolutamide</a:t>
            </a:r>
            <a:r>
              <a:rPr lang="en-US" sz="3200" dirty="0"/>
              <a:t> and apalutamide following RP is</a:t>
            </a:r>
            <a:r>
              <a:rPr lang="en-US" sz="3200" dirty="0">
                <a:solidFill>
                  <a:srgbClr val="FF0000"/>
                </a:solidFill>
              </a:rPr>
              <a:t> </a:t>
            </a:r>
            <a:r>
              <a:rPr lang="en-US" sz="3200" dirty="0"/>
              <a:t>being investigated </a:t>
            </a:r>
          </a:p>
          <a:p>
            <a:r>
              <a:rPr lang="en-US" sz="3200" dirty="0"/>
              <a:t>Enzalutamide and apalutamide demonstrated promising efficacy in two phase 3 trials in the BCR setting </a:t>
            </a:r>
          </a:p>
          <a:p>
            <a:endParaRPr lang="en-US" sz="3200" dirty="0"/>
          </a:p>
          <a:p>
            <a:pPr marL="0" indent="0">
              <a:buNone/>
            </a:pPr>
            <a:endParaRPr lang="en-US" sz="3200" dirty="0"/>
          </a:p>
          <a:p>
            <a:endParaRPr lang="en-US" sz="3200" dirty="0"/>
          </a:p>
        </p:txBody>
      </p:sp>
      <p:sp>
        <p:nvSpPr>
          <p:cNvPr id="5" name="Footer Placeholder 1">
            <a:extLst>
              <a:ext uri="{FF2B5EF4-FFF2-40B4-BE49-F238E27FC236}">
                <a16:creationId xmlns:a16="http://schemas.microsoft.com/office/drawing/2014/main" id="{E4CD6232-329A-2327-8FF2-08E7BDED587F}"/>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ARSI, androgen receptor signaling inhibitor; BCR, biochemical recurrence.  </a:t>
            </a:r>
          </a:p>
        </p:txBody>
      </p:sp>
    </p:spTree>
    <p:extLst>
      <p:ext uri="{BB962C8B-B14F-4D97-AF65-F5344CB8AC3E}">
        <p14:creationId xmlns:p14="http://schemas.microsoft.com/office/powerpoint/2010/main" val="48562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Prostate Cancer: Focusing Androgen Receptor Inhibitors on High-Risk Localized &amp; Locally Advanced Disease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risk of developing metastases and cancer-related mortality based on risk stratification in localized prostate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Assess the evolving changes in guideline recommendations for high-risk localized and locally advanced prostate cancer and where ARIs fit into these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the efficacy and safety of second-generation ARI therapy in patients with newly diagnosed prostate cancer who have high-risk localized or locally advanced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effective multidisciplinary adverse effect management strategies to improve ARI treatment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States of Prostate Cancer </a:t>
            </a:r>
          </a:p>
        </p:txBody>
      </p:sp>
      <p:sp>
        <p:nvSpPr>
          <p:cNvPr id="8" name="Rectangle 7"/>
          <p:cNvSpPr/>
          <p:nvPr/>
        </p:nvSpPr>
        <p:spPr>
          <a:xfrm>
            <a:off x="362074" y="2742041"/>
            <a:ext cx="2470611" cy="165682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34767" y="2730439"/>
            <a:ext cx="2470611" cy="165682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307461" y="1591836"/>
            <a:ext cx="2470611" cy="165682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307460" y="3789049"/>
            <a:ext cx="2470611" cy="165682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280153" y="2730439"/>
            <a:ext cx="2470611" cy="165682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59299" y="3097184"/>
            <a:ext cx="1783645" cy="923330"/>
          </a:xfrm>
          <a:prstGeom prst="rect">
            <a:avLst/>
          </a:prstGeom>
          <a:noFill/>
        </p:spPr>
        <p:txBody>
          <a:bodyPr wrap="square" rtlCol="0" anchor="ctr">
            <a:spAutoFit/>
          </a:bodyPr>
          <a:lstStyle/>
          <a:p>
            <a:pPr algn="ctr"/>
            <a:r>
              <a:rPr lang="en-US" dirty="0">
                <a:solidFill>
                  <a:schemeClr val="bg1"/>
                </a:solidFill>
              </a:rPr>
              <a:t>Clinically Localized Disease </a:t>
            </a:r>
          </a:p>
        </p:txBody>
      </p:sp>
      <p:sp>
        <p:nvSpPr>
          <p:cNvPr id="17" name="TextBox 16"/>
          <p:cNvSpPr txBox="1"/>
          <p:nvPr/>
        </p:nvSpPr>
        <p:spPr>
          <a:xfrm>
            <a:off x="3678250" y="3374183"/>
            <a:ext cx="1783645" cy="369332"/>
          </a:xfrm>
          <a:prstGeom prst="rect">
            <a:avLst/>
          </a:prstGeom>
          <a:noFill/>
        </p:spPr>
        <p:txBody>
          <a:bodyPr wrap="square" rtlCol="0" anchor="ctr">
            <a:spAutoFit/>
          </a:bodyPr>
          <a:lstStyle/>
          <a:p>
            <a:pPr algn="ctr"/>
            <a:r>
              <a:rPr lang="en-US" dirty="0">
                <a:solidFill>
                  <a:schemeClr val="bg1"/>
                </a:solidFill>
              </a:rPr>
              <a:t>Rising PSA </a:t>
            </a:r>
          </a:p>
        </p:txBody>
      </p:sp>
      <p:sp>
        <p:nvSpPr>
          <p:cNvPr id="18" name="TextBox 17"/>
          <p:cNvSpPr txBox="1"/>
          <p:nvPr/>
        </p:nvSpPr>
        <p:spPr>
          <a:xfrm>
            <a:off x="6650942" y="1939650"/>
            <a:ext cx="1783645" cy="861774"/>
          </a:xfrm>
          <a:prstGeom prst="rect">
            <a:avLst/>
          </a:prstGeom>
          <a:noFill/>
        </p:spPr>
        <p:txBody>
          <a:bodyPr wrap="square" rtlCol="0" anchor="ctr">
            <a:spAutoFit/>
          </a:bodyPr>
          <a:lstStyle/>
          <a:p>
            <a:pPr algn="ctr"/>
            <a:r>
              <a:rPr lang="en-US" dirty="0">
                <a:solidFill>
                  <a:schemeClr val="bg1"/>
                </a:solidFill>
              </a:rPr>
              <a:t>Clinical Metastases </a:t>
            </a:r>
          </a:p>
          <a:p>
            <a:pPr algn="ctr"/>
            <a:r>
              <a:rPr lang="en-US" sz="1400" dirty="0">
                <a:solidFill>
                  <a:schemeClr val="bg1"/>
                </a:solidFill>
              </a:rPr>
              <a:t>Hormone Sensitive</a:t>
            </a:r>
          </a:p>
        </p:txBody>
      </p:sp>
      <p:sp>
        <p:nvSpPr>
          <p:cNvPr id="19" name="TextBox 18"/>
          <p:cNvSpPr txBox="1"/>
          <p:nvPr/>
        </p:nvSpPr>
        <p:spPr>
          <a:xfrm>
            <a:off x="6650941" y="4217349"/>
            <a:ext cx="1783645" cy="800219"/>
          </a:xfrm>
          <a:prstGeom prst="rect">
            <a:avLst/>
          </a:prstGeom>
          <a:noFill/>
        </p:spPr>
        <p:txBody>
          <a:bodyPr wrap="square" rtlCol="0" anchor="ctr">
            <a:spAutoFit/>
          </a:bodyPr>
          <a:lstStyle/>
          <a:p>
            <a:pPr algn="ctr"/>
            <a:r>
              <a:rPr lang="en-US" dirty="0">
                <a:solidFill>
                  <a:schemeClr val="bg1"/>
                </a:solidFill>
              </a:rPr>
              <a:t>Rising PSA</a:t>
            </a:r>
          </a:p>
          <a:p>
            <a:pPr algn="ctr"/>
            <a:r>
              <a:rPr lang="en-US" sz="1400" dirty="0">
                <a:solidFill>
                  <a:schemeClr val="bg1"/>
                </a:solidFill>
              </a:rPr>
              <a:t>Castration Resistance </a:t>
            </a:r>
          </a:p>
        </p:txBody>
      </p:sp>
      <p:sp>
        <p:nvSpPr>
          <p:cNvPr id="21" name="TextBox 20"/>
          <p:cNvSpPr txBox="1"/>
          <p:nvPr/>
        </p:nvSpPr>
        <p:spPr>
          <a:xfrm>
            <a:off x="9623635" y="3020240"/>
            <a:ext cx="1783645" cy="1077218"/>
          </a:xfrm>
          <a:prstGeom prst="rect">
            <a:avLst/>
          </a:prstGeom>
          <a:noFill/>
        </p:spPr>
        <p:txBody>
          <a:bodyPr wrap="square" rtlCol="0" anchor="ctr">
            <a:spAutoFit/>
          </a:bodyPr>
          <a:lstStyle/>
          <a:p>
            <a:pPr algn="ctr"/>
            <a:r>
              <a:rPr lang="en-US" dirty="0">
                <a:solidFill>
                  <a:schemeClr val="bg1"/>
                </a:solidFill>
              </a:rPr>
              <a:t>Clinical Metastases </a:t>
            </a:r>
            <a:r>
              <a:rPr lang="en-US" sz="1400" dirty="0">
                <a:solidFill>
                  <a:schemeClr val="bg1"/>
                </a:solidFill>
              </a:rPr>
              <a:t>Castration Resistance</a:t>
            </a:r>
          </a:p>
        </p:txBody>
      </p:sp>
      <p:cxnSp>
        <p:nvCxnSpPr>
          <p:cNvPr id="23" name="Straight Arrow Connector 22"/>
          <p:cNvCxnSpPr>
            <a:stCxn id="8" idx="3"/>
            <a:endCxn id="10" idx="1"/>
          </p:cNvCxnSpPr>
          <p:nvPr/>
        </p:nvCxnSpPr>
        <p:spPr>
          <a:xfrm flipV="1">
            <a:off x="2832685" y="3558849"/>
            <a:ext cx="502082" cy="116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05378" y="2970702"/>
            <a:ext cx="5020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805378" y="4020514"/>
            <a:ext cx="5020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778071" y="4005250"/>
            <a:ext cx="5020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789019" y="2932132"/>
            <a:ext cx="5020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62074" y="4538133"/>
            <a:ext cx="0" cy="907736"/>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832685" y="4538133"/>
            <a:ext cx="0" cy="907736"/>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79375" y="4538133"/>
            <a:ext cx="0" cy="907736"/>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2074" y="4538133"/>
            <a:ext cx="461665" cy="1647874"/>
          </a:xfrm>
          <a:prstGeom prst="rect">
            <a:avLst/>
          </a:prstGeom>
          <a:noFill/>
        </p:spPr>
        <p:txBody>
          <a:bodyPr vert="vert270" wrap="square" rtlCol="0" anchor="ctr">
            <a:spAutoFit/>
          </a:bodyPr>
          <a:lstStyle/>
          <a:p>
            <a:pPr algn="r"/>
            <a:r>
              <a:rPr lang="en-US" dirty="0">
                <a:solidFill>
                  <a:schemeClr val="bg1"/>
                </a:solidFill>
              </a:rPr>
              <a:t>Neoadjuvant</a:t>
            </a:r>
          </a:p>
        </p:txBody>
      </p:sp>
      <p:sp>
        <p:nvSpPr>
          <p:cNvPr id="44" name="TextBox 43"/>
          <p:cNvSpPr txBox="1"/>
          <p:nvPr/>
        </p:nvSpPr>
        <p:spPr>
          <a:xfrm>
            <a:off x="2373757" y="4538133"/>
            <a:ext cx="461665" cy="1647874"/>
          </a:xfrm>
          <a:prstGeom prst="rect">
            <a:avLst/>
          </a:prstGeom>
          <a:noFill/>
        </p:spPr>
        <p:txBody>
          <a:bodyPr vert="vert270" wrap="square" rtlCol="0" anchor="ctr">
            <a:spAutoFit/>
          </a:bodyPr>
          <a:lstStyle/>
          <a:p>
            <a:pPr algn="r"/>
            <a:r>
              <a:rPr lang="en-US" dirty="0"/>
              <a:t>Adjuvant</a:t>
            </a:r>
          </a:p>
        </p:txBody>
      </p:sp>
      <p:sp>
        <p:nvSpPr>
          <p:cNvPr id="45" name="TextBox 44"/>
          <p:cNvSpPr txBox="1"/>
          <p:nvPr/>
        </p:nvSpPr>
        <p:spPr>
          <a:xfrm>
            <a:off x="3364621" y="4538133"/>
            <a:ext cx="461665" cy="1647874"/>
          </a:xfrm>
          <a:prstGeom prst="rect">
            <a:avLst/>
          </a:prstGeom>
          <a:noFill/>
        </p:spPr>
        <p:txBody>
          <a:bodyPr vert="vert270" wrap="square" rtlCol="0" anchor="ctr">
            <a:spAutoFit/>
          </a:bodyPr>
          <a:lstStyle/>
          <a:p>
            <a:pPr algn="r"/>
            <a:r>
              <a:rPr lang="en-US" dirty="0"/>
              <a:t>Salvage</a:t>
            </a:r>
          </a:p>
        </p:txBody>
      </p:sp>
      <p:sp>
        <p:nvSpPr>
          <p:cNvPr id="46" name="Oval 45"/>
          <p:cNvSpPr/>
          <p:nvPr/>
        </p:nvSpPr>
        <p:spPr>
          <a:xfrm>
            <a:off x="3129910" y="2590800"/>
            <a:ext cx="2834059" cy="211102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75833" y="2013847"/>
            <a:ext cx="2504206" cy="369332"/>
          </a:xfrm>
          <a:prstGeom prst="rect">
            <a:avLst/>
          </a:prstGeom>
          <a:noFill/>
        </p:spPr>
        <p:txBody>
          <a:bodyPr wrap="square" rtlCol="0">
            <a:spAutoFit/>
          </a:bodyPr>
          <a:lstStyle/>
          <a:p>
            <a:pPr algn="ctr"/>
            <a:r>
              <a:rPr lang="en-US" dirty="0"/>
              <a:t>Opportunity to Cure</a:t>
            </a:r>
          </a:p>
        </p:txBody>
      </p:sp>
    </p:spTree>
    <p:extLst>
      <p:ext uri="{BB962C8B-B14F-4D97-AF65-F5344CB8AC3E}">
        <p14:creationId xmlns:p14="http://schemas.microsoft.com/office/powerpoint/2010/main" val="285304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ERADICATE </a:t>
            </a:r>
          </a:p>
        </p:txBody>
      </p:sp>
      <p:sp>
        <p:nvSpPr>
          <p:cNvPr id="5" name="Date Placeholder 4"/>
          <p:cNvSpPr>
            <a:spLocks noGrp="1"/>
          </p:cNvSpPr>
          <p:nvPr>
            <p:ph type="dt" sz="half" idx="4294967295"/>
          </p:nvPr>
        </p:nvSpPr>
        <p:spPr bwMode="auto">
          <a:xfrm>
            <a:off x="8397277" y="6580747"/>
            <a:ext cx="1460755" cy="206754"/>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9D0DB-CEB3-4CEE-B31B-221D954110D8}" type="datetime2">
              <a:rPr lang="en-US" smtClean="0"/>
              <a:pPr/>
              <a:t>Monday, August 14, 2023</a:t>
            </a:fld>
            <a:endParaRPr lang="en-US" dirty="0"/>
          </a:p>
        </p:txBody>
      </p:sp>
      <p:sp>
        <p:nvSpPr>
          <p:cNvPr id="7" name="Slide Number Placeholder 6"/>
          <p:cNvSpPr>
            <a:spLocks noGrp="1"/>
          </p:cNvSpPr>
          <p:nvPr>
            <p:ph type="sldNum" sz="quarter" idx="4294967295"/>
          </p:nvPr>
        </p:nvSpPr>
        <p:spPr bwMode="auto">
          <a:xfrm>
            <a:off x="9995649" y="6580747"/>
            <a:ext cx="612887" cy="206754"/>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6DF479-7476-4076-86FD-1C41B7E33810}" type="slidenum">
              <a:rPr lang="en-US" smtClean="0"/>
              <a:pPr/>
              <a:t>5</a:t>
            </a:fld>
            <a:r>
              <a:rPr lang="en-US"/>
              <a:t>     │</a:t>
            </a:r>
            <a:endParaRPr lang="en-US" dirty="0"/>
          </a:p>
        </p:txBody>
      </p:sp>
      <p:pic>
        <p:nvPicPr>
          <p:cNvPr id="10" name="Picture 9"/>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546991" y="1267102"/>
            <a:ext cx="10806808" cy="4595353"/>
          </a:xfrm>
          <a:prstGeom prst="rect">
            <a:avLst/>
          </a:prstGeom>
        </p:spPr>
      </p:pic>
      <p:sp>
        <p:nvSpPr>
          <p:cNvPr id="3" name="Footer Placeholder 1">
            <a:extLst>
              <a:ext uri="{FF2B5EF4-FFF2-40B4-BE49-F238E27FC236}">
                <a16:creationId xmlns:a16="http://schemas.microsoft.com/office/drawing/2014/main" id="{95BEC312-C530-D43E-69F0-31BBA420F87A}"/>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ClinicalTrials.gov</a:t>
            </a:r>
            <a:r>
              <a:rPr lang="en-US" sz="1200" dirty="0"/>
              <a:t>  </a:t>
            </a:r>
            <a:r>
              <a:rPr lang="en-US" sz="1200" b="1" i="0" dirty="0">
                <a:effectLst/>
              </a:rPr>
              <a:t>NCT04484818</a:t>
            </a:r>
            <a:endParaRPr lang="en-US" sz="1200" b="1" dirty="0"/>
          </a:p>
        </p:txBody>
      </p:sp>
    </p:spTree>
    <p:extLst>
      <p:ext uri="{BB962C8B-B14F-4D97-AF65-F5344CB8AC3E}">
        <p14:creationId xmlns:p14="http://schemas.microsoft.com/office/powerpoint/2010/main" val="341746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 Trial </a:t>
            </a:r>
          </a:p>
        </p:txBody>
      </p:sp>
      <p:graphicFrame>
        <p:nvGraphicFramePr>
          <p:cNvPr id="7" name="Diagram 6"/>
          <p:cNvGraphicFramePr/>
          <p:nvPr>
            <p:extLst>
              <p:ext uri="{D42A27DB-BD31-4B8C-83A1-F6EECF244321}">
                <p14:modId xmlns:p14="http://schemas.microsoft.com/office/powerpoint/2010/main" val="71214037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740965" y="4651513"/>
            <a:ext cx="1752600" cy="400110"/>
          </a:xfrm>
          <a:prstGeom prst="rect">
            <a:avLst/>
          </a:prstGeom>
          <a:noFill/>
        </p:spPr>
        <p:txBody>
          <a:bodyPr wrap="square" rtlCol="0">
            <a:spAutoFit/>
          </a:bodyPr>
          <a:lstStyle/>
          <a:p>
            <a:pPr algn="ctr"/>
            <a:r>
              <a:rPr lang="en-US" sz="2000" dirty="0"/>
              <a:t>N=260 </a:t>
            </a:r>
          </a:p>
        </p:txBody>
      </p:sp>
      <p:sp>
        <p:nvSpPr>
          <p:cNvPr id="9" name="TextBox 8"/>
          <p:cNvSpPr txBox="1"/>
          <p:nvPr/>
        </p:nvSpPr>
        <p:spPr>
          <a:xfrm>
            <a:off x="7010400" y="5486400"/>
            <a:ext cx="2971800" cy="400110"/>
          </a:xfrm>
          <a:prstGeom prst="rect">
            <a:avLst/>
          </a:prstGeom>
          <a:noFill/>
        </p:spPr>
        <p:txBody>
          <a:bodyPr wrap="square" rtlCol="0">
            <a:spAutoFit/>
          </a:bodyPr>
          <a:lstStyle/>
          <a:p>
            <a:pPr algn="ctr"/>
            <a:r>
              <a:rPr lang="en-US" sz="2000" dirty="0"/>
              <a:t>Primary Endpoint – PFS  </a:t>
            </a:r>
          </a:p>
        </p:txBody>
      </p:sp>
      <p:sp>
        <p:nvSpPr>
          <p:cNvPr id="3" name="Footer Placeholder 1">
            <a:extLst>
              <a:ext uri="{FF2B5EF4-FFF2-40B4-BE49-F238E27FC236}">
                <a16:creationId xmlns:a16="http://schemas.microsoft.com/office/drawing/2014/main" id="{C40E979F-4E23-F13B-E2BD-73B81A7EA7F0}"/>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err="1"/>
              <a:t>ClinicalTrials.gov</a:t>
            </a:r>
            <a:r>
              <a:rPr lang="en-US" sz="1000" dirty="0"/>
              <a:t>  </a:t>
            </a:r>
            <a:r>
              <a:rPr lang="en-US" sz="1000" b="1" dirty="0"/>
              <a:t>NCT04295447</a:t>
            </a:r>
          </a:p>
        </p:txBody>
      </p:sp>
    </p:spTree>
    <p:extLst>
      <p:ext uri="{BB962C8B-B14F-4D97-AF65-F5344CB8AC3E}">
        <p14:creationId xmlns:p14="http://schemas.microsoft.com/office/powerpoint/2010/main" val="305146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PRESTO Trial</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62000" y="1295400"/>
            <a:ext cx="11262946" cy="4800600"/>
          </a:xfrm>
          <a:prstGeom prst="rect">
            <a:avLst/>
          </a:prstGeom>
        </p:spPr>
      </p:pic>
      <p:sp>
        <p:nvSpPr>
          <p:cNvPr id="4" name="Footer Placeholder 1">
            <a:extLst>
              <a:ext uri="{FF2B5EF4-FFF2-40B4-BE49-F238E27FC236}">
                <a16:creationId xmlns:a16="http://schemas.microsoft.com/office/drawing/2014/main" id="{68748FFA-633D-48A6-22BA-9772C233D124}"/>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LHRH, luteinizing hormone-releasing hormone; PSA-DT, prostate-specific antigen doubling time; RT, radiation therapy.</a:t>
            </a:r>
          </a:p>
          <a:p>
            <a:pPr algn="l"/>
            <a:r>
              <a:rPr lang="en-US" sz="1000" dirty="0"/>
              <a:t>Aggarwal R, et al. ESMO 2022. Abstract LBA63; </a:t>
            </a:r>
            <a:r>
              <a:rPr lang="en-US" sz="1000" u="none" strike="noStrike" dirty="0">
                <a:effectLst/>
                <a:latin typeface="Arial" panose="020B0604020202020204" pitchFamily="34" charset="0"/>
                <a:cs typeface="Arial" panose="020B0604020202020204" pitchFamily="34" charset="0"/>
              </a:rPr>
              <a:t>Alliance Foundation Trials, LLC. Clinical </a:t>
            </a:r>
            <a:r>
              <a:rPr lang="en-US" sz="1000" u="none" strike="noStrike" dirty="0" err="1">
                <a:effectLst/>
                <a:latin typeface="Arial" panose="020B0604020202020204" pitchFamily="34" charset="0"/>
                <a:cs typeface="Arial" panose="020B0604020202020204" pitchFamily="34" charset="0"/>
              </a:rPr>
              <a:t>Trials.gov</a:t>
            </a:r>
            <a:r>
              <a:rPr lang="en-US" sz="1000" u="none" strike="noStrike" dirty="0">
                <a:effectLst/>
                <a:latin typeface="Arial" panose="020B0604020202020204" pitchFamily="34" charset="0"/>
                <a:cs typeface="Arial" panose="020B0604020202020204" pitchFamily="34" charset="0"/>
              </a:rPr>
              <a:t> Identifier: NCT03009981. Updated July 5, 2023.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4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52"/>
            <a:ext cx="10744200" cy="1185577"/>
          </a:xfrm>
        </p:spPr>
        <p:txBody>
          <a:bodyPr/>
          <a:lstStyle/>
          <a:p>
            <a:r>
              <a:rPr lang="en-US"/>
              <a:t>PRESTO – Results </a:t>
            </a:r>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4800" y="762000"/>
            <a:ext cx="5995988" cy="4164061"/>
          </a:xfrm>
          <a:prstGeom prst="rect">
            <a:avLst/>
          </a:prstGeom>
        </p:spPr>
      </p:pic>
      <p:sp>
        <p:nvSpPr>
          <p:cNvPr id="9" name="Rectangle 8"/>
          <p:cNvSpPr/>
          <p:nvPr/>
        </p:nvSpPr>
        <p:spPr>
          <a:xfrm>
            <a:off x="609600" y="5029200"/>
            <a:ext cx="5715000" cy="95410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At the first planned interim analysis (median follow-up 21.5 months), both experimental arms had significantly prolonged </a:t>
            </a:r>
            <a:r>
              <a:rPr lang="en-US" sz="1400" dirty="0" err="1">
                <a:latin typeface="Arial" panose="020B0604020202020204" pitchFamily="34" charset="0"/>
                <a:cs typeface="Arial" panose="020B0604020202020204" pitchFamily="34" charset="0"/>
              </a:rPr>
              <a:t>bPFS</a:t>
            </a:r>
            <a:r>
              <a:rPr lang="en-US" sz="1400" dirty="0">
                <a:latin typeface="Arial" panose="020B0604020202020204" pitchFamily="34" charset="0"/>
                <a:cs typeface="Arial" panose="020B0604020202020204" pitchFamily="34" charset="0"/>
              </a:rPr>
              <a:t> compared to that in the control arm: median 24.9 months for ADT + apalutamide versus 20.3 months for ADT, HR 0.52 (95% CI 0.35–0.77).</a:t>
            </a:r>
          </a:p>
        </p:txBody>
      </p:sp>
      <p:pic>
        <p:nvPicPr>
          <p:cNvPr id="10" name="Picture 9"/>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6340932" y="912641"/>
            <a:ext cx="5546268" cy="4063881"/>
          </a:xfrm>
          <a:prstGeom prst="rect">
            <a:avLst/>
          </a:prstGeom>
        </p:spPr>
      </p:pic>
      <p:sp>
        <p:nvSpPr>
          <p:cNvPr id="11" name="Rectangle 10"/>
          <p:cNvSpPr/>
          <p:nvPr/>
        </p:nvSpPr>
        <p:spPr>
          <a:xfrm>
            <a:off x="6675120" y="5059680"/>
            <a:ext cx="5123180" cy="1169551"/>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Median 26.0 months for ADT + apalutamide + abiraterone acetate plus prednisone versus 20.0 months for ADT, HR 0.48 (95% CI 0.32–0.71):</a:t>
            </a:r>
          </a:p>
          <a:p>
            <a:pPr algn="ct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1B3609B3-62FC-225D-EE96-53C16750B13D}"/>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AAP, abiraterone acetate plus prednisone; APA, apalutamide; </a:t>
            </a:r>
            <a:r>
              <a:rPr lang="en-US" sz="1000" dirty="0" err="1"/>
              <a:t>bPFS</a:t>
            </a:r>
            <a:r>
              <a:rPr lang="en-US" sz="1000" dirty="0"/>
              <a:t>, biochemical progression-free survival; CI, confidence interval; HR, hazard ratio.</a:t>
            </a:r>
          </a:p>
          <a:p>
            <a:pPr algn="l"/>
            <a:r>
              <a:rPr lang="en-US" sz="1000" dirty="0"/>
              <a:t>Aggarwal R, et al. ESMO 2022. Abstract LBA63.</a:t>
            </a:r>
          </a:p>
        </p:txBody>
      </p:sp>
      <p:pic>
        <p:nvPicPr>
          <p:cNvPr id="5" name="Picture 4">
            <a:extLst>
              <a:ext uri="{FF2B5EF4-FFF2-40B4-BE49-F238E27FC236}">
                <a16:creationId xmlns:a16="http://schemas.microsoft.com/office/drawing/2014/main" id="{43C2C7E7-4A6D-C5B1-7707-1D6E76750D21}"/>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3339848" y="1066580"/>
            <a:ext cx="2679951" cy="686019"/>
          </a:xfrm>
          <a:prstGeom prst="rect">
            <a:avLst/>
          </a:prstGeom>
        </p:spPr>
      </p:pic>
      <p:pic>
        <p:nvPicPr>
          <p:cNvPr id="6" name="Picture 5">
            <a:extLst>
              <a:ext uri="{FF2B5EF4-FFF2-40B4-BE49-F238E27FC236}">
                <a16:creationId xmlns:a16="http://schemas.microsoft.com/office/drawing/2014/main" id="{999FEF2F-BB50-2FF5-5027-FBA40CF61EC8}"/>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a:stretch/>
        </p:blipFill>
        <p:spPr>
          <a:xfrm>
            <a:off x="9270507" y="1101124"/>
            <a:ext cx="2388094" cy="593719"/>
          </a:xfrm>
          <a:prstGeom prst="rect">
            <a:avLst/>
          </a:prstGeom>
        </p:spPr>
      </p:pic>
    </p:spTree>
    <p:extLst>
      <p:ext uri="{BB962C8B-B14F-4D97-AF65-F5344CB8AC3E}">
        <p14:creationId xmlns:p14="http://schemas.microsoft.com/office/powerpoint/2010/main" val="337553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70"/>
            <a:ext cx="10744200" cy="1185577"/>
          </a:xfrm>
        </p:spPr>
        <p:txBody>
          <a:bodyPr/>
          <a:lstStyle/>
          <a:p>
            <a:r>
              <a:rPr lang="en-US" dirty="0"/>
              <a:t>EMBARK Trial </a:t>
            </a:r>
          </a:p>
        </p:txBody>
      </p:sp>
      <p:sp>
        <p:nvSpPr>
          <p:cNvPr id="3" name="Footer Placeholder 1">
            <a:extLst>
              <a:ext uri="{FF2B5EF4-FFF2-40B4-BE49-F238E27FC236}">
                <a16:creationId xmlns:a16="http://schemas.microsoft.com/office/drawing/2014/main" id="{A6EB1535-44D2-D6A1-0E5C-35CC89F818EE}"/>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BICR, blinded independent central review; EBRT, external beam radiation therapy; OS, overall survival; PSADT, prostate-specific antigen doubling time; R, randomized.</a:t>
            </a:r>
          </a:p>
          <a:p>
            <a:r>
              <a:rPr lang="en-US" sz="1000" dirty="0"/>
              <a:t>Pfizer. </a:t>
            </a:r>
            <a:r>
              <a:rPr lang="en-US" sz="1000" dirty="0" err="1"/>
              <a:t>ClinicalTrials.gov</a:t>
            </a:r>
            <a:r>
              <a:rPr lang="en-US" sz="1000" dirty="0"/>
              <a:t> Identifier: NCT02319837. Updated April 27, 2023; Shore N, et al. </a:t>
            </a:r>
            <a:r>
              <a:rPr lang="en-US" sz="1000" i="1" dirty="0"/>
              <a:t>Journal of Urology</a:t>
            </a:r>
            <a:r>
              <a:rPr lang="en-US" sz="1000" dirty="0"/>
              <a:t>. 2023;210(1);224-26.</a:t>
            </a:r>
          </a:p>
          <a:p>
            <a:r>
              <a:rPr lang="en-US" sz="1000" dirty="0"/>
              <a:t> </a:t>
            </a:r>
          </a:p>
        </p:txBody>
      </p:sp>
      <p:grpSp>
        <p:nvGrpSpPr>
          <p:cNvPr id="8" name="Group 7">
            <a:extLst>
              <a:ext uri="{FF2B5EF4-FFF2-40B4-BE49-F238E27FC236}">
                <a16:creationId xmlns:a16="http://schemas.microsoft.com/office/drawing/2014/main" id="{C3EE9D04-3EF6-6E4D-5664-3128B459B70C}"/>
              </a:ext>
            </a:extLst>
          </p:cNvPr>
          <p:cNvGrpSpPr/>
          <p:nvPr/>
        </p:nvGrpSpPr>
        <p:grpSpPr>
          <a:xfrm>
            <a:off x="457200" y="1524000"/>
            <a:ext cx="11410950" cy="4161641"/>
            <a:chOff x="457200" y="1524000"/>
            <a:chExt cx="11410950" cy="4161641"/>
          </a:xfrm>
        </p:grpSpPr>
        <p:pic>
          <p:nvPicPr>
            <p:cNvPr id="7" name="Picture 6"/>
            <p:cNvPicPr>
              <a:picLocks noChangeAspect="1"/>
            </p:cNvPicPr>
            <p:nvPr/>
          </p:nvPicPr>
          <p:blipFill>
            <a:blip r:embed="rId2"/>
            <a:stretch>
              <a:fillRect/>
            </a:stretch>
          </p:blipFill>
          <p:spPr>
            <a:xfrm>
              <a:off x="457200" y="1524000"/>
              <a:ext cx="11410950" cy="4161641"/>
            </a:xfrm>
            <a:prstGeom prst="rect">
              <a:avLst/>
            </a:prstGeom>
          </p:spPr>
        </p:pic>
        <p:sp>
          <p:nvSpPr>
            <p:cNvPr id="4" name="Rectangle 3">
              <a:extLst>
                <a:ext uri="{FF2B5EF4-FFF2-40B4-BE49-F238E27FC236}">
                  <a16:creationId xmlns:a16="http://schemas.microsoft.com/office/drawing/2014/main" id="{D6D35599-5E24-92D0-6490-29EB93FACF9F}"/>
                </a:ext>
              </a:extLst>
            </p:cNvPr>
            <p:cNvSpPr/>
            <p:nvPr/>
          </p:nvSpPr>
          <p:spPr>
            <a:xfrm>
              <a:off x="8974667" y="3278293"/>
              <a:ext cx="94826" cy="150707"/>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E53BE6-657E-BE57-7B8F-BFE4DFB86884}"/>
                </a:ext>
              </a:extLst>
            </p:cNvPr>
            <p:cNvSpPr/>
            <p:nvPr/>
          </p:nvSpPr>
          <p:spPr>
            <a:xfrm>
              <a:off x="11358880" y="3000586"/>
              <a:ext cx="298026"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FB47FB-8882-515A-F8B7-FAAD55370725}"/>
                </a:ext>
              </a:extLst>
            </p:cNvPr>
            <p:cNvSpPr/>
            <p:nvPr/>
          </p:nvSpPr>
          <p:spPr>
            <a:xfrm>
              <a:off x="10735733" y="1801706"/>
              <a:ext cx="298026"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6668C6-F7A9-46CE-9236-8F45BC4FEE43}"/>
                </a:ext>
              </a:extLst>
            </p:cNvPr>
            <p:cNvSpPr/>
            <p:nvPr/>
          </p:nvSpPr>
          <p:spPr>
            <a:xfrm>
              <a:off x="11501120" y="4673599"/>
              <a:ext cx="240453"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B725FC-7413-581F-93A9-68BF7E2ACA81}"/>
                </a:ext>
              </a:extLst>
            </p:cNvPr>
            <p:cNvSpPr/>
            <p:nvPr/>
          </p:nvSpPr>
          <p:spPr>
            <a:xfrm>
              <a:off x="9997441" y="4924212"/>
              <a:ext cx="240453"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9A35C8-D5B9-0FA2-11B0-AB6968451B08}"/>
                </a:ext>
              </a:extLst>
            </p:cNvPr>
            <p:cNvSpPr/>
            <p:nvPr/>
          </p:nvSpPr>
          <p:spPr>
            <a:xfrm>
              <a:off x="9773923" y="4456852"/>
              <a:ext cx="240453"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0AA24-B084-BE0E-97D4-2AF40BA5C937}"/>
                </a:ext>
              </a:extLst>
            </p:cNvPr>
            <p:cNvSpPr/>
            <p:nvPr/>
          </p:nvSpPr>
          <p:spPr>
            <a:xfrm>
              <a:off x="2164081" y="4206237"/>
              <a:ext cx="240453"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97077F-22DA-8290-23CB-AD5889F03F96}"/>
                </a:ext>
              </a:extLst>
            </p:cNvPr>
            <p:cNvSpPr/>
            <p:nvPr/>
          </p:nvSpPr>
          <p:spPr>
            <a:xfrm>
              <a:off x="2001521" y="1862663"/>
              <a:ext cx="240453" cy="216747"/>
            </a:xfrm>
            <a:prstGeom prst="rect">
              <a:avLst/>
            </a:prstGeom>
            <a:solidFill>
              <a:srgbClr val="B7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721244"/>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785</Words>
  <Application>Microsoft Macintosh PowerPoint</Application>
  <PresentationFormat>Widescreen</PresentationFormat>
  <Paragraphs>83</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Century Gothic</vt:lpstr>
      <vt:lpstr>Trebuchet MS</vt:lpstr>
      <vt:lpstr>2022 Hem Onc</vt:lpstr>
      <vt:lpstr>Office Theme</vt:lpstr>
      <vt:lpstr>How Are ARIs Being Used to Intensify Therapy for High-Risk Localized Prostate Cancer After Local Therapy?</vt:lpstr>
      <vt:lpstr>PowerPoint Presentation</vt:lpstr>
      <vt:lpstr>Disclaimer</vt:lpstr>
      <vt:lpstr>Clinical States of Prostate Cancer </vt:lpstr>
      <vt:lpstr>ERADICATE </vt:lpstr>
      <vt:lpstr>ADAM Trial </vt:lpstr>
      <vt:lpstr>PRESTO Trial</vt:lpstr>
      <vt:lpstr>PRESTO – Results </vt:lpstr>
      <vt:lpstr>EMBARK Trial </vt:lpstr>
      <vt:lpstr>EMBARK Results </vt:lpstr>
      <vt:lpstr>Conclusions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2023-08-14T14:16:23Z</dcterms:modified>
</cp:coreProperties>
</file>