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 id="2147483727" r:id="rId2"/>
  </p:sldMasterIdLst>
  <p:notesMasterIdLst>
    <p:notesMasterId r:id="rId18"/>
  </p:notesMasterIdLst>
  <p:sldIdLst>
    <p:sldId id="256" r:id="rId3"/>
    <p:sldId id="265" r:id="rId4"/>
    <p:sldId id="333" r:id="rId5"/>
    <p:sldId id="274" r:id="rId6"/>
    <p:sldId id="318" r:id="rId7"/>
    <p:sldId id="323" r:id="rId8"/>
    <p:sldId id="325" r:id="rId9"/>
    <p:sldId id="315" r:id="rId10"/>
    <p:sldId id="330" r:id="rId11"/>
    <p:sldId id="331" r:id="rId12"/>
    <p:sldId id="332" r:id="rId13"/>
    <p:sldId id="322" r:id="rId14"/>
    <p:sldId id="324" r:id="rId15"/>
    <p:sldId id="320"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320614-9BB5-045C-0E1E-BB00A484CEF0}" name="Shannon Williams" initials="SW" userId="53ff2644c4922ffe" providerId="Windows Live"/>
  <p188:author id="{87551934-1EED-109D-8469-49CE7051BEDC}" name="Megan Reimann, PharmD, BCOP" initials="MRPB" userId="S::mreimann@ushealthconnect.com::551785c5-e18e-4f20-8abf-31b115b8a49a" providerId="AD"/>
  <p188:author id="{1FF42040-9854-C85D-2553-FFB58F3C2152}" name="Haemin Go" initials="HG" userId="S::hgo@ushealthconnect.com::f4f74a36-2ed4-469e-99f1-5e82f235753e" providerId="AD"/>
  <p188:author id="{6EB12EAF-BC4E-6B6B-0102-503011D8EEE7}" name="Emily Jebing" initials="EJ" userId="Emily Jebing" providerId="None"/>
  <p188:author id="{21A045B2-B25C-090B-8D96-FFEA0B63EC4A}" name="Rosanne Strauss, PharmD, MBA" initials="RSPM" userId="S::rstrauss@ushealthconnect.com::7445b585-aa6b-490d-9b35-2d50e96a35aa" providerId="AD"/>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490"/>
  </p:normalViewPr>
  <p:slideViewPr>
    <p:cSldViewPr snapToGrid="0">
      <p:cViewPr varScale="1">
        <p:scale>
          <a:sx n="116" d="100"/>
          <a:sy n="116" d="100"/>
        </p:scale>
        <p:origin x="90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8/10/relationships/authors" Target="authors.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Low-risk </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0-5194-DE4D-81AD-F48C7DF4370E}"/>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1-B1CB-4CCF-AC99-B40EC8783C07}"/>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B1CB-4CCF-AC99-B40EC8783C07}"/>
              </c:ext>
            </c:extLst>
          </c:dPt>
          <c:cat>
            <c:strRef>
              <c:f>Sheet1!$A$2:$A$4</c:f>
              <c:strCache>
                <c:ptCount val="3"/>
                <c:pt idx="0">
                  <c:v>Localized </c:v>
                </c:pt>
                <c:pt idx="1">
                  <c:v>Regional</c:v>
                </c:pt>
                <c:pt idx="2">
                  <c:v>Distant </c:v>
                </c:pt>
              </c:strCache>
            </c:strRef>
          </c:cat>
          <c:val>
            <c:numRef>
              <c:f>Sheet1!$B$2:$B$4</c:f>
              <c:numCache>
                <c:formatCode>General</c:formatCode>
                <c:ptCount val="3"/>
                <c:pt idx="0">
                  <c:v>33</c:v>
                </c:pt>
                <c:pt idx="1">
                  <c:v>14</c:v>
                </c:pt>
                <c:pt idx="2">
                  <c:v>6</c:v>
                </c:pt>
              </c:numCache>
            </c:numRef>
          </c:val>
          <c:extLst>
            <c:ext xmlns:c16="http://schemas.microsoft.com/office/drawing/2014/chart" uri="{C3380CC4-5D6E-409C-BE32-E72D297353CC}">
              <c16:uniqueId val="{00000004-B1CB-4CCF-AC99-B40EC8783C07}"/>
            </c:ext>
          </c:extLst>
        </c:ser>
        <c:ser>
          <c:idx val="1"/>
          <c:order val="1"/>
          <c:tx>
            <c:strRef>
              <c:f>Sheet1!$C$1</c:f>
              <c:strCache>
                <c:ptCount val="1"/>
                <c:pt idx="0">
                  <c:v>Intermediate-risk </c:v>
                </c:pt>
              </c:strCache>
            </c:strRef>
          </c:tx>
          <c:spPr>
            <a:solidFill>
              <a:schemeClr val="accent6"/>
            </a:solidFill>
            <a:ln>
              <a:noFill/>
            </a:ln>
            <a:effectLst/>
          </c:spPr>
          <c:invertIfNegative val="0"/>
          <c:cat>
            <c:strRef>
              <c:f>Sheet1!$A$2:$A$4</c:f>
              <c:strCache>
                <c:ptCount val="3"/>
                <c:pt idx="0">
                  <c:v>Localized </c:v>
                </c:pt>
                <c:pt idx="1">
                  <c:v>Regional</c:v>
                </c:pt>
                <c:pt idx="2">
                  <c:v>Distant </c:v>
                </c:pt>
              </c:strCache>
            </c:strRef>
          </c:cat>
          <c:val>
            <c:numRef>
              <c:f>Sheet1!$C$2:$C$4</c:f>
              <c:numCache>
                <c:formatCode>General</c:formatCode>
                <c:ptCount val="3"/>
                <c:pt idx="0">
                  <c:v>33</c:v>
                </c:pt>
              </c:numCache>
            </c:numRef>
          </c:val>
          <c:extLst>
            <c:ext xmlns:c16="http://schemas.microsoft.com/office/drawing/2014/chart" uri="{C3380CC4-5D6E-409C-BE32-E72D297353CC}">
              <c16:uniqueId val="{00000005-B1CB-4CCF-AC99-B40EC8783C07}"/>
            </c:ext>
          </c:extLst>
        </c:ser>
        <c:ser>
          <c:idx val="2"/>
          <c:order val="2"/>
          <c:tx>
            <c:strRef>
              <c:f>Sheet1!$D$1</c:f>
              <c:strCache>
                <c:ptCount val="1"/>
                <c:pt idx="0">
                  <c:v>High-risk </c:v>
                </c:pt>
              </c:strCache>
            </c:strRef>
          </c:tx>
          <c:spPr>
            <a:solidFill>
              <a:schemeClr val="accent3"/>
            </a:solidFill>
            <a:ln>
              <a:noFill/>
            </a:ln>
            <a:effectLst/>
          </c:spPr>
          <c:invertIfNegative val="0"/>
          <c:cat>
            <c:strRef>
              <c:f>Sheet1!$A$2:$A$4</c:f>
              <c:strCache>
                <c:ptCount val="3"/>
                <c:pt idx="0">
                  <c:v>Localized </c:v>
                </c:pt>
                <c:pt idx="1">
                  <c:v>Regional</c:v>
                </c:pt>
                <c:pt idx="2">
                  <c:v>Distant </c:v>
                </c:pt>
              </c:strCache>
            </c:strRef>
          </c:cat>
          <c:val>
            <c:numRef>
              <c:f>Sheet1!$D$2:$D$4</c:f>
              <c:numCache>
                <c:formatCode>General</c:formatCode>
                <c:ptCount val="3"/>
                <c:pt idx="0">
                  <c:v>14</c:v>
                </c:pt>
              </c:numCache>
            </c:numRef>
          </c:val>
          <c:extLst>
            <c:ext xmlns:c16="http://schemas.microsoft.com/office/drawing/2014/chart" uri="{C3380CC4-5D6E-409C-BE32-E72D297353CC}">
              <c16:uniqueId val="{00000006-B1CB-4CCF-AC99-B40EC8783C07}"/>
            </c:ext>
          </c:extLst>
        </c:ser>
        <c:dLbls>
          <c:showLegendKey val="0"/>
          <c:showVal val="0"/>
          <c:showCatName val="0"/>
          <c:showSerName val="0"/>
          <c:showPercent val="0"/>
          <c:showBubbleSize val="0"/>
        </c:dLbls>
        <c:gapWidth val="150"/>
        <c:overlap val="100"/>
        <c:axId val="432747928"/>
        <c:axId val="432748320"/>
      </c:barChart>
      <c:catAx>
        <c:axId val="432747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32748320"/>
        <c:crosses val="autoZero"/>
        <c:auto val="1"/>
        <c:lblAlgn val="ctr"/>
        <c:lblOffset val="100"/>
        <c:noMultiLvlLbl val="0"/>
      </c:catAx>
      <c:valAx>
        <c:axId val="432748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32747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B56B36-6EA5-468F-A72F-4D8005B8C71A}"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46879AEF-2425-46F8-A802-D2F3FD75371D}">
      <dgm:prSet phldrT="[Text]"/>
      <dgm:spPr>
        <a:solidFill>
          <a:schemeClr val="accent1"/>
        </a:solidFill>
      </dgm:spPr>
      <dgm:t>
        <a:bodyPr/>
        <a:lstStyle/>
        <a:p>
          <a:r>
            <a:rPr lang="en-US" dirty="0"/>
            <a:t>Stage </a:t>
          </a:r>
        </a:p>
      </dgm:t>
    </dgm:pt>
    <dgm:pt modelId="{3720D87C-2D50-465E-B8C7-1115DB511FD8}" type="parTrans" cxnId="{0A999D37-CB5A-421C-A4CB-9CC01C9020BF}">
      <dgm:prSet/>
      <dgm:spPr/>
      <dgm:t>
        <a:bodyPr/>
        <a:lstStyle/>
        <a:p>
          <a:endParaRPr lang="en-US"/>
        </a:p>
      </dgm:t>
    </dgm:pt>
    <dgm:pt modelId="{F7142A1C-A602-4B80-8CB1-93B7DF0D0F55}" type="sibTrans" cxnId="{0A999D37-CB5A-421C-A4CB-9CC01C9020BF}">
      <dgm:prSet/>
      <dgm:spPr/>
      <dgm:t>
        <a:bodyPr/>
        <a:lstStyle/>
        <a:p>
          <a:endParaRPr lang="en-US"/>
        </a:p>
      </dgm:t>
    </dgm:pt>
    <dgm:pt modelId="{5229D03C-1EC4-4E54-A7F0-7A2F44F1B2E1}">
      <dgm:prSet phldrT="[Text]"/>
      <dgm:spPr>
        <a:solidFill>
          <a:schemeClr val="accent6"/>
        </a:solidFill>
      </dgm:spPr>
      <dgm:t>
        <a:bodyPr/>
        <a:lstStyle/>
        <a:p>
          <a:r>
            <a:rPr lang="en-US" dirty="0"/>
            <a:t>Gleason score and pathologic features  </a:t>
          </a:r>
        </a:p>
      </dgm:t>
    </dgm:pt>
    <dgm:pt modelId="{AA80F81C-55BA-4DB4-A498-7AD626E379DF}" type="parTrans" cxnId="{7E847570-90FD-40B3-9612-C15764101771}">
      <dgm:prSet/>
      <dgm:spPr/>
      <dgm:t>
        <a:bodyPr/>
        <a:lstStyle/>
        <a:p>
          <a:endParaRPr lang="en-US"/>
        </a:p>
      </dgm:t>
    </dgm:pt>
    <dgm:pt modelId="{89477A43-9CA5-40EA-A19E-6F563EF59AE8}" type="sibTrans" cxnId="{7E847570-90FD-40B3-9612-C15764101771}">
      <dgm:prSet/>
      <dgm:spPr/>
      <dgm:t>
        <a:bodyPr/>
        <a:lstStyle/>
        <a:p>
          <a:endParaRPr lang="en-US"/>
        </a:p>
      </dgm:t>
    </dgm:pt>
    <dgm:pt modelId="{CD83D601-5DE6-4BDB-A0A2-906C12FAC750}">
      <dgm:prSet phldrT="[Text]"/>
      <dgm:spPr>
        <a:solidFill>
          <a:schemeClr val="accent5"/>
        </a:solidFill>
      </dgm:spPr>
      <dgm:t>
        <a:bodyPr/>
        <a:lstStyle/>
        <a:p>
          <a:r>
            <a:rPr lang="en-US" dirty="0"/>
            <a:t>PSA </a:t>
          </a:r>
        </a:p>
      </dgm:t>
    </dgm:pt>
    <dgm:pt modelId="{F303054C-D3B8-445A-BFD1-493A79AB75D9}" type="parTrans" cxnId="{12F46959-416F-4976-9571-1C8E1392F389}">
      <dgm:prSet/>
      <dgm:spPr/>
      <dgm:t>
        <a:bodyPr/>
        <a:lstStyle/>
        <a:p>
          <a:endParaRPr lang="en-US"/>
        </a:p>
      </dgm:t>
    </dgm:pt>
    <dgm:pt modelId="{22D8916C-86D1-4B36-9BC1-65CCAECFC69C}" type="sibTrans" cxnId="{12F46959-416F-4976-9571-1C8E1392F389}">
      <dgm:prSet/>
      <dgm:spPr/>
      <dgm:t>
        <a:bodyPr/>
        <a:lstStyle/>
        <a:p>
          <a:endParaRPr lang="en-US"/>
        </a:p>
      </dgm:t>
    </dgm:pt>
    <dgm:pt modelId="{44BF8B61-1AA7-47AB-83E5-2D2776165E88}">
      <dgm:prSet/>
      <dgm:spPr>
        <a:solidFill>
          <a:schemeClr val="accent2"/>
        </a:solidFill>
      </dgm:spPr>
      <dgm:t>
        <a:bodyPr/>
        <a:lstStyle/>
        <a:p>
          <a:r>
            <a:rPr lang="en-US" dirty="0"/>
            <a:t>Molecular features </a:t>
          </a:r>
        </a:p>
      </dgm:t>
    </dgm:pt>
    <dgm:pt modelId="{9E67C783-385C-4CEC-A788-56906E89DCC4}" type="parTrans" cxnId="{EBF70826-86FD-47F8-82C2-C5DF47C17721}">
      <dgm:prSet/>
      <dgm:spPr/>
      <dgm:t>
        <a:bodyPr/>
        <a:lstStyle/>
        <a:p>
          <a:endParaRPr lang="en-US"/>
        </a:p>
      </dgm:t>
    </dgm:pt>
    <dgm:pt modelId="{C0A0B4A1-5247-454D-8E99-B0B3A7199B64}" type="sibTrans" cxnId="{EBF70826-86FD-47F8-82C2-C5DF47C17721}">
      <dgm:prSet/>
      <dgm:spPr/>
      <dgm:t>
        <a:bodyPr/>
        <a:lstStyle/>
        <a:p>
          <a:endParaRPr lang="en-US"/>
        </a:p>
      </dgm:t>
    </dgm:pt>
    <dgm:pt modelId="{85711416-217C-4D3F-89E5-F2B733560AE5}" type="pres">
      <dgm:prSet presAssocID="{A1B56B36-6EA5-468F-A72F-4D8005B8C71A}" presName="Name0" presStyleCnt="0">
        <dgm:presLayoutVars>
          <dgm:chMax val="7"/>
          <dgm:chPref val="7"/>
          <dgm:dir/>
        </dgm:presLayoutVars>
      </dgm:prSet>
      <dgm:spPr/>
    </dgm:pt>
    <dgm:pt modelId="{63FD0256-EB81-434E-8D75-6A427E5161B5}" type="pres">
      <dgm:prSet presAssocID="{A1B56B36-6EA5-468F-A72F-4D8005B8C71A}" presName="Name1" presStyleCnt="0"/>
      <dgm:spPr/>
    </dgm:pt>
    <dgm:pt modelId="{BCAC4B36-3814-4003-8025-8D9AC5F6C35D}" type="pres">
      <dgm:prSet presAssocID="{A1B56B36-6EA5-468F-A72F-4D8005B8C71A}" presName="cycle" presStyleCnt="0"/>
      <dgm:spPr/>
    </dgm:pt>
    <dgm:pt modelId="{0D02CB6A-2050-45C2-BAF4-7E6C1B94E709}" type="pres">
      <dgm:prSet presAssocID="{A1B56B36-6EA5-468F-A72F-4D8005B8C71A}" presName="srcNode" presStyleLbl="node1" presStyleIdx="0" presStyleCnt="4"/>
      <dgm:spPr/>
    </dgm:pt>
    <dgm:pt modelId="{4A7A9F24-80EE-4636-B3E4-AAE61BEEDA3A}" type="pres">
      <dgm:prSet presAssocID="{A1B56B36-6EA5-468F-A72F-4D8005B8C71A}" presName="conn" presStyleLbl="parChTrans1D2" presStyleIdx="0" presStyleCnt="1"/>
      <dgm:spPr/>
    </dgm:pt>
    <dgm:pt modelId="{0CBF6738-52B6-4CDE-9607-AF470D61EB22}" type="pres">
      <dgm:prSet presAssocID="{A1B56B36-6EA5-468F-A72F-4D8005B8C71A}" presName="extraNode" presStyleLbl="node1" presStyleIdx="0" presStyleCnt="4"/>
      <dgm:spPr/>
    </dgm:pt>
    <dgm:pt modelId="{759DE036-92D7-47C3-8737-862B1D9A857C}" type="pres">
      <dgm:prSet presAssocID="{A1B56B36-6EA5-468F-A72F-4D8005B8C71A}" presName="dstNode" presStyleLbl="node1" presStyleIdx="0" presStyleCnt="4"/>
      <dgm:spPr/>
    </dgm:pt>
    <dgm:pt modelId="{632A30BA-A926-47BD-8FAC-BCA8C6CE8D95}" type="pres">
      <dgm:prSet presAssocID="{46879AEF-2425-46F8-A802-D2F3FD75371D}" presName="text_1" presStyleLbl="node1" presStyleIdx="0" presStyleCnt="4">
        <dgm:presLayoutVars>
          <dgm:bulletEnabled val="1"/>
        </dgm:presLayoutVars>
      </dgm:prSet>
      <dgm:spPr/>
    </dgm:pt>
    <dgm:pt modelId="{AA726429-E757-4391-B8A6-C7AE0327A9CC}" type="pres">
      <dgm:prSet presAssocID="{46879AEF-2425-46F8-A802-D2F3FD75371D}" presName="accent_1" presStyleCnt="0"/>
      <dgm:spPr/>
    </dgm:pt>
    <dgm:pt modelId="{BFCEDB07-4AAA-4FA3-AECB-8EDFA4F6370B}" type="pres">
      <dgm:prSet presAssocID="{46879AEF-2425-46F8-A802-D2F3FD75371D}" presName="accentRepeatNode" presStyleLbl="solidFgAcc1" presStyleIdx="0" presStyleCnt="4"/>
      <dgm:spPr>
        <a:ln>
          <a:solidFill>
            <a:schemeClr val="accent1"/>
          </a:solidFill>
        </a:ln>
      </dgm:spPr>
    </dgm:pt>
    <dgm:pt modelId="{AC952EE4-1F22-488E-80EE-3E1340E5CA0E}" type="pres">
      <dgm:prSet presAssocID="{5229D03C-1EC4-4E54-A7F0-7A2F44F1B2E1}" presName="text_2" presStyleLbl="node1" presStyleIdx="1" presStyleCnt="4">
        <dgm:presLayoutVars>
          <dgm:bulletEnabled val="1"/>
        </dgm:presLayoutVars>
      </dgm:prSet>
      <dgm:spPr/>
    </dgm:pt>
    <dgm:pt modelId="{031DA25F-98A2-4314-8C32-44B96FC0847B}" type="pres">
      <dgm:prSet presAssocID="{5229D03C-1EC4-4E54-A7F0-7A2F44F1B2E1}" presName="accent_2" presStyleCnt="0"/>
      <dgm:spPr/>
    </dgm:pt>
    <dgm:pt modelId="{93B51CE4-9DAA-467F-9C0A-0BF61FF79B89}" type="pres">
      <dgm:prSet presAssocID="{5229D03C-1EC4-4E54-A7F0-7A2F44F1B2E1}" presName="accentRepeatNode" presStyleLbl="solidFgAcc1" presStyleIdx="1" presStyleCnt="4"/>
      <dgm:spPr>
        <a:ln>
          <a:solidFill>
            <a:schemeClr val="accent6"/>
          </a:solidFill>
        </a:ln>
      </dgm:spPr>
    </dgm:pt>
    <dgm:pt modelId="{CDE2CF9B-DC94-45D3-A4D6-4F2D9DB29127}" type="pres">
      <dgm:prSet presAssocID="{CD83D601-5DE6-4BDB-A0A2-906C12FAC750}" presName="text_3" presStyleLbl="node1" presStyleIdx="2" presStyleCnt="4">
        <dgm:presLayoutVars>
          <dgm:bulletEnabled val="1"/>
        </dgm:presLayoutVars>
      </dgm:prSet>
      <dgm:spPr/>
    </dgm:pt>
    <dgm:pt modelId="{8D01F5DE-76CD-4AC4-860E-A09A8A06558C}" type="pres">
      <dgm:prSet presAssocID="{CD83D601-5DE6-4BDB-A0A2-906C12FAC750}" presName="accent_3" presStyleCnt="0"/>
      <dgm:spPr/>
    </dgm:pt>
    <dgm:pt modelId="{C75ACD48-350F-4941-8E9C-3ECF7B79572A}" type="pres">
      <dgm:prSet presAssocID="{CD83D601-5DE6-4BDB-A0A2-906C12FAC750}" presName="accentRepeatNode" presStyleLbl="solidFgAcc1" presStyleIdx="2" presStyleCnt="4"/>
      <dgm:spPr>
        <a:ln>
          <a:solidFill>
            <a:schemeClr val="accent5"/>
          </a:solidFill>
        </a:ln>
      </dgm:spPr>
    </dgm:pt>
    <dgm:pt modelId="{3AE985B5-C0F2-4FE5-9F89-C9C7A47E7C84}" type="pres">
      <dgm:prSet presAssocID="{44BF8B61-1AA7-47AB-83E5-2D2776165E88}" presName="text_4" presStyleLbl="node1" presStyleIdx="3" presStyleCnt="4">
        <dgm:presLayoutVars>
          <dgm:bulletEnabled val="1"/>
        </dgm:presLayoutVars>
      </dgm:prSet>
      <dgm:spPr/>
    </dgm:pt>
    <dgm:pt modelId="{DDD9585B-4EEC-4C84-A21F-F67B93011156}" type="pres">
      <dgm:prSet presAssocID="{44BF8B61-1AA7-47AB-83E5-2D2776165E88}" presName="accent_4" presStyleCnt="0"/>
      <dgm:spPr/>
    </dgm:pt>
    <dgm:pt modelId="{8F4DE1D4-EBBA-4E9F-8271-8561E77270E2}" type="pres">
      <dgm:prSet presAssocID="{44BF8B61-1AA7-47AB-83E5-2D2776165E88}" presName="accentRepeatNode" presStyleLbl="solidFgAcc1" presStyleIdx="3" presStyleCnt="4"/>
      <dgm:spPr>
        <a:ln>
          <a:solidFill>
            <a:schemeClr val="accent2"/>
          </a:solidFill>
        </a:ln>
      </dgm:spPr>
    </dgm:pt>
  </dgm:ptLst>
  <dgm:cxnLst>
    <dgm:cxn modelId="{15282E1B-ED30-430A-A5BE-E407687228DE}" type="presOf" srcId="{A1B56B36-6EA5-468F-A72F-4D8005B8C71A}" destId="{85711416-217C-4D3F-89E5-F2B733560AE5}" srcOrd="0" destOrd="0" presId="urn:microsoft.com/office/officeart/2008/layout/VerticalCurvedList"/>
    <dgm:cxn modelId="{EBF70826-86FD-47F8-82C2-C5DF47C17721}" srcId="{A1B56B36-6EA5-468F-A72F-4D8005B8C71A}" destId="{44BF8B61-1AA7-47AB-83E5-2D2776165E88}" srcOrd="3" destOrd="0" parTransId="{9E67C783-385C-4CEC-A788-56906E89DCC4}" sibTransId="{C0A0B4A1-5247-454D-8E99-B0B3A7199B64}"/>
    <dgm:cxn modelId="{0A999D37-CB5A-421C-A4CB-9CC01C9020BF}" srcId="{A1B56B36-6EA5-468F-A72F-4D8005B8C71A}" destId="{46879AEF-2425-46F8-A802-D2F3FD75371D}" srcOrd="0" destOrd="0" parTransId="{3720D87C-2D50-465E-B8C7-1115DB511FD8}" sibTransId="{F7142A1C-A602-4B80-8CB1-93B7DF0D0F55}"/>
    <dgm:cxn modelId="{12F46959-416F-4976-9571-1C8E1392F389}" srcId="{A1B56B36-6EA5-468F-A72F-4D8005B8C71A}" destId="{CD83D601-5DE6-4BDB-A0A2-906C12FAC750}" srcOrd="2" destOrd="0" parTransId="{F303054C-D3B8-445A-BFD1-493A79AB75D9}" sibTransId="{22D8916C-86D1-4B36-9BC1-65CCAECFC69C}"/>
    <dgm:cxn modelId="{34A32165-3613-450B-8F22-501F0C2B774A}" type="presOf" srcId="{F7142A1C-A602-4B80-8CB1-93B7DF0D0F55}" destId="{4A7A9F24-80EE-4636-B3E4-AAE61BEEDA3A}" srcOrd="0" destOrd="0" presId="urn:microsoft.com/office/officeart/2008/layout/VerticalCurvedList"/>
    <dgm:cxn modelId="{7E847570-90FD-40B3-9612-C15764101771}" srcId="{A1B56B36-6EA5-468F-A72F-4D8005B8C71A}" destId="{5229D03C-1EC4-4E54-A7F0-7A2F44F1B2E1}" srcOrd="1" destOrd="0" parTransId="{AA80F81C-55BA-4DB4-A498-7AD626E379DF}" sibTransId="{89477A43-9CA5-40EA-A19E-6F563EF59AE8}"/>
    <dgm:cxn modelId="{775AFD79-CD79-47A4-AA38-3CD0C0FCCDBB}" type="presOf" srcId="{CD83D601-5DE6-4BDB-A0A2-906C12FAC750}" destId="{CDE2CF9B-DC94-45D3-A4D6-4F2D9DB29127}" srcOrd="0" destOrd="0" presId="urn:microsoft.com/office/officeart/2008/layout/VerticalCurvedList"/>
    <dgm:cxn modelId="{913C107E-C988-49AC-B97F-1CDBE4E5F460}" type="presOf" srcId="{44BF8B61-1AA7-47AB-83E5-2D2776165E88}" destId="{3AE985B5-C0F2-4FE5-9F89-C9C7A47E7C84}" srcOrd="0" destOrd="0" presId="urn:microsoft.com/office/officeart/2008/layout/VerticalCurvedList"/>
    <dgm:cxn modelId="{FDD05DA6-59D4-49C3-9470-F0AC7B192536}" type="presOf" srcId="{46879AEF-2425-46F8-A802-D2F3FD75371D}" destId="{632A30BA-A926-47BD-8FAC-BCA8C6CE8D95}" srcOrd="0" destOrd="0" presId="urn:microsoft.com/office/officeart/2008/layout/VerticalCurvedList"/>
    <dgm:cxn modelId="{B87830A8-386A-4BF7-B0A5-767662FF409A}" type="presOf" srcId="{5229D03C-1EC4-4E54-A7F0-7A2F44F1B2E1}" destId="{AC952EE4-1F22-488E-80EE-3E1340E5CA0E}" srcOrd="0" destOrd="0" presId="urn:microsoft.com/office/officeart/2008/layout/VerticalCurvedList"/>
    <dgm:cxn modelId="{30BF9816-7C8B-47CC-8933-39E38BC163E2}" type="presParOf" srcId="{85711416-217C-4D3F-89E5-F2B733560AE5}" destId="{63FD0256-EB81-434E-8D75-6A427E5161B5}" srcOrd="0" destOrd="0" presId="urn:microsoft.com/office/officeart/2008/layout/VerticalCurvedList"/>
    <dgm:cxn modelId="{7C0EE60D-B8C9-42DA-9822-BAF25E7FB5A1}" type="presParOf" srcId="{63FD0256-EB81-434E-8D75-6A427E5161B5}" destId="{BCAC4B36-3814-4003-8025-8D9AC5F6C35D}" srcOrd="0" destOrd="0" presId="urn:microsoft.com/office/officeart/2008/layout/VerticalCurvedList"/>
    <dgm:cxn modelId="{11E0D99E-9081-4558-A845-10DB747AC594}" type="presParOf" srcId="{BCAC4B36-3814-4003-8025-8D9AC5F6C35D}" destId="{0D02CB6A-2050-45C2-BAF4-7E6C1B94E709}" srcOrd="0" destOrd="0" presId="urn:microsoft.com/office/officeart/2008/layout/VerticalCurvedList"/>
    <dgm:cxn modelId="{F2CF8CE7-A04A-48DF-9751-F68EB7A76F66}" type="presParOf" srcId="{BCAC4B36-3814-4003-8025-8D9AC5F6C35D}" destId="{4A7A9F24-80EE-4636-B3E4-AAE61BEEDA3A}" srcOrd="1" destOrd="0" presId="urn:microsoft.com/office/officeart/2008/layout/VerticalCurvedList"/>
    <dgm:cxn modelId="{BCB9AEE2-4FD9-4CA9-AEE8-B808956F98F2}" type="presParOf" srcId="{BCAC4B36-3814-4003-8025-8D9AC5F6C35D}" destId="{0CBF6738-52B6-4CDE-9607-AF470D61EB22}" srcOrd="2" destOrd="0" presId="urn:microsoft.com/office/officeart/2008/layout/VerticalCurvedList"/>
    <dgm:cxn modelId="{9CBD7454-39D2-498D-89D6-601938BABF77}" type="presParOf" srcId="{BCAC4B36-3814-4003-8025-8D9AC5F6C35D}" destId="{759DE036-92D7-47C3-8737-862B1D9A857C}" srcOrd="3" destOrd="0" presId="urn:microsoft.com/office/officeart/2008/layout/VerticalCurvedList"/>
    <dgm:cxn modelId="{5A65924F-7F3B-4398-9550-EB426922AAF6}" type="presParOf" srcId="{63FD0256-EB81-434E-8D75-6A427E5161B5}" destId="{632A30BA-A926-47BD-8FAC-BCA8C6CE8D95}" srcOrd="1" destOrd="0" presId="urn:microsoft.com/office/officeart/2008/layout/VerticalCurvedList"/>
    <dgm:cxn modelId="{1CFB67B0-8F71-4010-A564-A4DE7C7E22C6}" type="presParOf" srcId="{63FD0256-EB81-434E-8D75-6A427E5161B5}" destId="{AA726429-E757-4391-B8A6-C7AE0327A9CC}" srcOrd="2" destOrd="0" presId="urn:microsoft.com/office/officeart/2008/layout/VerticalCurvedList"/>
    <dgm:cxn modelId="{8FF16A79-8805-4B6E-BC85-C1828EB0A258}" type="presParOf" srcId="{AA726429-E757-4391-B8A6-C7AE0327A9CC}" destId="{BFCEDB07-4AAA-4FA3-AECB-8EDFA4F6370B}" srcOrd="0" destOrd="0" presId="urn:microsoft.com/office/officeart/2008/layout/VerticalCurvedList"/>
    <dgm:cxn modelId="{8F09C48C-17BC-4D40-9F24-5D4886281150}" type="presParOf" srcId="{63FD0256-EB81-434E-8D75-6A427E5161B5}" destId="{AC952EE4-1F22-488E-80EE-3E1340E5CA0E}" srcOrd="3" destOrd="0" presId="urn:microsoft.com/office/officeart/2008/layout/VerticalCurvedList"/>
    <dgm:cxn modelId="{53309AB8-6EE8-420C-86AF-180BD70C2DCD}" type="presParOf" srcId="{63FD0256-EB81-434E-8D75-6A427E5161B5}" destId="{031DA25F-98A2-4314-8C32-44B96FC0847B}" srcOrd="4" destOrd="0" presId="urn:microsoft.com/office/officeart/2008/layout/VerticalCurvedList"/>
    <dgm:cxn modelId="{B20905E6-7220-48D9-B0F8-415A920B3D8F}" type="presParOf" srcId="{031DA25F-98A2-4314-8C32-44B96FC0847B}" destId="{93B51CE4-9DAA-467F-9C0A-0BF61FF79B89}" srcOrd="0" destOrd="0" presId="urn:microsoft.com/office/officeart/2008/layout/VerticalCurvedList"/>
    <dgm:cxn modelId="{273F4906-7432-4544-915E-644B596F48C1}" type="presParOf" srcId="{63FD0256-EB81-434E-8D75-6A427E5161B5}" destId="{CDE2CF9B-DC94-45D3-A4D6-4F2D9DB29127}" srcOrd="5" destOrd="0" presId="urn:microsoft.com/office/officeart/2008/layout/VerticalCurvedList"/>
    <dgm:cxn modelId="{C0277A68-ED01-497B-9A46-457A9354D7E9}" type="presParOf" srcId="{63FD0256-EB81-434E-8D75-6A427E5161B5}" destId="{8D01F5DE-76CD-4AC4-860E-A09A8A06558C}" srcOrd="6" destOrd="0" presId="urn:microsoft.com/office/officeart/2008/layout/VerticalCurvedList"/>
    <dgm:cxn modelId="{85B6B607-1F9F-4B20-AA76-5B55385A4402}" type="presParOf" srcId="{8D01F5DE-76CD-4AC4-860E-A09A8A06558C}" destId="{C75ACD48-350F-4941-8E9C-3ECF7B79572A}" srcOrd="0" destOrd="0" presId="urn:microsoft.com/office/officeart/2008/layout/VerticalCurvedList"/>
    <dgm:cxn modelId="{586CD7F1-8687-4E5C-B242-6BB32DDA8395}" type="presParOf" srcId="{63FD0256-EB81-434E-8D75-6A427E5161B5}" destId="{3AE985B5-C0F2-4FE5-9F89-C9C7A47E7C84}" srcOrd="7" destOrd="0" presId="urn:microsoft.com/office/officeart/2008/layout/VerticalCurvedList"/>
    <dgm:cxn modelId="{E1624DEA-7F54-4DDA-BDFC-B5B6914EA4BC}" type="presParOf" srcId="{63FD0256-EB81-434E-8D75-6A427E5161B5}" destId="{DDD9585B-4EEC-4C84-A21F-F67B93011156}" srcOrd="8" destOrd="0" presId="urn:microsoft.com/office/officeart/2008/layout/VerticalCurvedList"/>
    <dgm:cxn modelId="{290991AC-913E-412E-A1FE-63BD8BFF3F6D}" type="presParOf" srcId="{DDD9585B-4EEC-4C84-A21F-F67B93011156}" destId="{8F4DE1D4-EBBA-4E9F-8271-8561E77270E2}" srcOrd="0" destOrd="0" presId="urn:microsoft.com/office/officeart/2008/layout/VerticalCurve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A9F24-80EE-4636-B3E4-AAE61BEEDA3A}">
      <dsp:nvSpPr>
        <dsp:cNvPr id="0" name=""/>
        <dsp:cNvSpPr/>
      </dsp:nvSpPr>
      <dsp:spPr>
        <a:xfrm>
          <a:off x="-5475606" y="-838384"/>
          <a:ext cx="6519701" cy="6519701"/>
        </a:xfrm>
        <a:prstGeom prst="blockArc">
          <a:avLst>
            <a:gd name="adj1" fmla="val 18900000"/>
            <a:gd name="adj2" fmla="val 2700000"/>
            <a:gd name="adj3" fmla="val 331"/>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2A30BA-A926-47BD-8FAC-BCA8C6CE8D95}">
      <dsp:nvSpPr>
        <dsp:cNvPr id="0" name=""/>
        <dsp:cNvSpPr/>
      </dsp:nvSpPr>
      <dsp:spPr>
        <a:xfrm>
          <a:off x="546594" y="372324"/>
          <a:ext cx="6650316" cy="745036"/>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1373"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Stage </a:t>
          </a:r>
        </a:p>
      </dsp:txBody>
      <dsp:txXfrm>
        <a:off x="546594" y="372324"/>
        <a:ext cx="6650316" cy="745036"/>
      </dsp:txXfrm>
    </dsp:sp>
    <dsp:sp modelId="{BFCEDB07-4AAA-4FA3-AECB-8EDFA4F6370B}">
      <dsp:nvSpPr>
        <dsp:cNvPr id="0" name=""/>
        <dsp:cNvSpPr/>
      </dsp:nvSpPr>
      <dsp:spPr>
        <a:xfrm>
          <a:off x="80946" y="279195"/>
          <a:ext cx="931296" cy="931296"/>
        </a:xfrm>
        <a:prstGeom prst="ellipse">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AC952EE4-1F22-488E-80EE-3E1340E5CA0E}">
      <dsp:nvSpPr>
        <dsp:cNvPr id="0" name=""/>
        <dsp:cNvSpPr/>
      </dsp:nvSpPr>
      <dsp:spPr>
        <a:xfrm>
          <a:off x="973741" y="1490073"/>
          <a:ext cx="6223169" cy="745036"/>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1373"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Gleason score and pathologic features  </a:t>
          </a:r>
        </a:p>
      </dsp:txBody>
      <dsp:txXfrm>
        <a:off x="973741" y="1490073"/>
        <a:ext cx="6223169" cy="745036"/>
      </dsp:txXfrm>
    </dsp:sp>
    <dsp:sp modelId="{93B51CE4-9DAA-467F-9C0A-0BF61FF79B89}">
      <dsp:nvSpPr>
        <dsp:cNvPr id="0" name=""/>
        <dsp:cNvSpPr/>
      </dsp:nvSpPr>
      <dsp:spPr>
        <a:xfrm>
          <a:off x="508093" y="1396944"/>
          <a:ext cx="931296" cy="931296"/>
        </a:xfrm>
        <a:prstGeom prst="ellipse">
          <a:avLst/>
        </a:prstGeom>
        <a:solidFill>
          <a:schemeClr val="lt1">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sp>
    <dsp:sp modelId="{CDE2CF9B-DC94-45D3-A4D6-4F2D9DB29127}">
      <dsp:nvSpPr>
        <dsp:cNvPr id="0" name=""/>
        <dsp:cNvSpPr/>
      </dsp:nvSpPr>
      <dsp:spPr>
        <a:xfrm>
          <a:off x="973741" y="2607822"/>
          <a:ext cx="6223169" cy="745036"/>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1373"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PSA </a:t>
          </a:r>
        </a:p>
      </dsp:txBody>
      <dsp:txXfrm>
        <a:off x="973741" y="2607822"/>
        <a:ext cx="6223169" cy="745036"/>
      </dsp:txXfrm>
    </dsp:sp>
    <dsp:sp modelId="{C75ACD48-350F-4941-8E9C-3ECF7B79572A}">
      <dsp:nvSpPr>
        <dsp:cNvPr id="0" name=""/>
        <dsp:cNvSpPr/>
      </dsp:nvSpPr>
      <dsp:spPr>
        <a:xfrm>
          <a:off x="508093" y="2514692"/>
          <a:ext cx="931296" cy="931296"/>
        </a:xfrm>
        <a:prstGeom prst="ellipse">
          <a:avLst/>
        </a:prstGeom>
        <a:solidFill>
          <a:schemeClr val="lt1">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3AE985B5-C0F2-4FE5-9F89-C9C7A47E7C84}">
      <dsp:nvSpPr>
        <dsp:cNvPr id="0" name=""/>
        <dsp:cNvSpPr/>
      </dsp:nvSpPr>
      <dsp:spPr>
        <a:xfrm>
          <a:off x="546594" y="3725571"/>
          <a:ext cx="6650316" cy="745036"/>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1373"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Molecular features </a:t>
          </a:r>
        </a:p>
      </dsp:txBody>
      <dsp:txXfrm>
        <a:off x="546594" y="3725571"/>
        <a:ext cx="6650316" cy="745036"/>
      </dsp:txXfrm>
    </dsp:sp>
    <dsp:sp modelId="{8F4DE1D4-EBBA-4E9F-8271-8561E77270E2}">
      <dsp:nvSpPr>
        <dsp:cNvPr id="0" name=""/>
        <dsp:cNvSpPr/>
      </dsp:nvSpPr>
      <dsp:spPr>
        <a:xfrm>
          <a:off x="80946" y="3632441"/>
          <a:ext cx="931296" cy="931296"/>
        </a:xfrm>
        <a:prstGeom prst="ellipse">
          <a:avLst/>
        </a:prstGeom>
        <a:solidFill>
          <a:schemeClr val="lt1">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8/14/23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762000"/>
            <a:ext cx="4724400" cy="2657475"/>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54B96704-F0BE-4A46-8E3F-E967AFABE1D6}" type="datetime2">
              <a:rPr lang="en-US" smtClean="0"/>
              <a:t>Monday, August 14, 2023</a:t>
            </a:fld>
            <a:endParaRPr lang="en-US" dirty="0"/>
          </a:p>
        </p:txBody>
      </p:sp>
      <p:sp>
        <p:nvSpPr>
          <p:cNvPr id="5" name="Slide Number Placeholder 4"/>
          <p:cNvSpPr>
            <a:spLocks noGrp="1"/>
          </p:cNvSpPr>
          <p:nvPr>
            <p:ph type="sldNum" sz="quarter" idx="5"/>
          </p:nvPr>
        </p:nvSpPr>
        <p:spPr/>
        <p:txBody>
          <a:bodyPr/>
          <a:lstStyle/>
          <a:p>
            <a:fld id="{E8CB8A1F-8E97-45DD-8500-F61608029CA4}" type="slidenum">
              <a:rPr lang="en-US" smtClean="0"/>
              <a:pPr/>
              <a:t>1</a:t>
            </a:fld>
            <a:r>
              <a:rPr lang="en-US"/>
              <a:t>    |</a:t>
            </a:r>
            <a:endParaRPr lang="en-US" dirty="0"/>
          </a:p>
        </p:txBody>
      </p:sp>
    </p:spTree>
    <p:extLst>
      <p:ext uri="{BB962C8B-B14F-4D97-AF65-F5344CB8AC3E}">
        <p14:creationId xmlns:p14="http://schemas.microsoft.com/office/powerpoint/2010/main" val="3665725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762000"/>
            <a:ext cx="4724400" cy="2657475"/>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54B96704-F0BE-4A46-8E3F-E967AFABE1D6}" type="datetime2">
              <a:rPr lang="en-US" smtClean="0"/>
              <a:t>Monday, August 14, 2023</a:t>
            </a:fld>
            <a:endParaRPr lang="en-US" dirty="0"/>
          </a:p>
        </p:txBody>
      </p:sp>
      <p:sp>
        <p:nvSpPr>
          <p:cNvPr id="5" name="Slide Number Placeholder 4"/>
          <p:cNvSpPr>
            <a:spLocks noGrp="1"/>
          </p:cNvSpPr>
          <p:nvPr>
            <p:ph type="sldNum" sz="quarter" idx="11"/>
          </p:nvPr>
        </p:nvSpPr>
        <p:spPr/>
        <p:txBody>
          <a:bodyPr/>
          <a:lstStyle/>
          <a:p>
            <a:fld id="{E8CB8A1F-8E97-45DD-8500-F61608029CA4}" type="slidenum">
              <a:rPr lang="en-US" smtClean="0"/>
              <a:pPr/>
              <a:t>6</a:t>
            </a:fld>
            <a:r>
              <a:rPr lang="en-US"/>
              <a:t>    |</a:t>
            </a:r>
            <a:endParaRPr lang="en-US" dirty="0"/>
          </a:p>
        </p:txBody>
      </p:sp>
    </p:spTree>
    <p:extLst>
      <p:ext uri="{BB962C8B-B14F-4D97-AF65-F5344CB8AC3E}">
        <p14:creationId xmlns:p14="http://schemas.microsoft.com/office/powerpoint/2010/main" val="2519839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4">
    <p:bg bwMode="gray">
      <p:bgRef idx="1001">
        <a:schemeClr val="bg1"/>
      </p:bgRef>
    </p:bg>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FF05C510-5C17-EA36-99B4-4BC7E54C3AB9}"/>
              </a:ext>
            </a:extLst>
          </p:cNvPr>
          <p:cNvPicPr>
            <a:picLocks noGrp="1" noRot="1" noChangeAspect="1" noMove="1" noResize="1" noEditPoints="1" noAdjustHandles="1" noChangeArrowheads="1" noChangeShapeType="1" noCrop="1"/>
          </p:cNvPicPr>
          <p:nvPr/>
        </p:nvPicPr>
        <p:blipFill>
          <a:blip r:embed="rId2" cstate="hqprint">
            <a:extLst>
              <a:ext uri="{28A0092B-C50C-407E-A947-70E740481C1C}">
                <a14:useLocalDpi xmlns:a14="http://schemas.microsoft.com/office/drawing/2010/main" val="0"/>
              </a:ext>
            </a:extLst>
          </a:blip>
          <a:stretch>
            <a:fillRect/>
          </a:stretch>
        </p:blipFill>
        <p:spPr>
          <a:xfrm>
            <a:off x="506635" y="508566"/>
            <a:ext cx="2395725" cy="295723"/>
          </a:xfrm>
          <a:prstGeom prst="rect">
            <a:avLst/>
          </a:prstGeom>
        </p:spPr>
      </p:pic>
      <p:cxnSp>
        <p:nvCxnSpPr>
          <p:cNvPr id="8" name="Straight Connector">
            <a:extLst>
              <a:ext uri="{FF2B5EF4-FFF2-40B4-BE49-F238E27FC236}">
                <a16:creationId xmlns:a16="http://schemas.microsoft.com/office/drawing/2014/main" id="{AEE87C99-D950-33A8-7CD1-BD3BF89DF3A9}"/>
              </a:ext>
            </a:extLst>
          </p:cNvPr>
          <p:cNvCxnSpPr/>
          <p:nvPr userDrawn="1"/>
        </p:nvCxnSpPr>
        <p:spPr>
          <a:xfrm>
            <a:off x="0" y="4731124"/>
            <a:ext cx="508725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Date Placeholder">
            <a:extLst>
              <a:ext uri="{FF2B5EF4-FFF2-40B4-BE49-F238E27FC236}">
                <a16:creationId xmlns:a16="http://schemas.microsoft.com/office/drawing/2014/main" id="{C928E653-EBE9-492F-BAC6-76561F376C3E}"/>
              </a:ext>
            </a:extLst>
          </p:cNvPr>
          <p:cNvSpPr>
            <a:spLocks noGrp="1"/>
          </p:cNvSpPr>
          <p:nvPr>
            <p:ph type="dt" sz="half" idx="10"/>
          </p:nvPr>
        </p:nvSpPr>
        <p:spPr>
          <a:xfrm>
            <a:off x="419099" y="5418590"/>
            <a:ext cx="3319272" cy="206754"/>
          </a:xfrm>
        </p:spPr>
        <p:txBody>
          <a:bodyPr/>
          <a:lstStyle>
            <a:lvl1pPr algn="l">
              <a:defRPr sz="1000">
                <a:solidFill>
                  <a:schemeClr val="tx1"/>
                </a:solidFill>
              </a:defRPr>
            </a:lvl1pPr>
          </a:lstStyle>
          <a:p>
            <a:fld id="{C6EE5225-7705-401E-81A4-4D8726992C1B}" type="datetime2">
              <a:rPr lang="en-US" smtClean="0"/>
              <a:t>Monday, August 14, 2023</a:t>
            </a:fld>
            <a:endParaRPr lang="en-US" dirty="0"/>
          </a:p>
        </p:txBody>
      </p:sp>
      <p:sp>
        <p:nvSpPr>
          <p:cNvPr id="3" name="Subtitle"/>
          <p:cNvSpPr>
            <a:spLocks noGrp="1"/>
          </p:cNvSpPr>
          <p:nvPr>
            <p:ph type="subTitle" idx="1"/>
          </p:nvPr>
        </p:nvSpPr>
        <p:spPr>
          <a:xfrm>
            <a:off x="419100" y="4956880"/>
            <a:ext cx="7232276" cy="413626"/>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p:cNvSpPr>
            <a:spLocks noGrp="1"/>
          </p:cNvSpPr>
          <p:nvPr>
            <p:ph type="ctrTitle"/>
          </p:nvPr>
        </p:nvSpPr>
        <p:spPr>
          <a:xfrm>
            <a:off x="419100" y="2335549"/>
            <a:ext cx="7232276" cy="2387600"/>
          </a:xfrm>
        </p:spPr>
        <p:txBody>
          <a:bodyPr anchor="b">
            <a:normAutofit/>
          </a:bodyPr>
          <a:lstStyle>
            <a:lvl1pPr algn="l">
              <a:lnSpc>
                <a:spcPct val="100000"/>
              </a:lnSpc>
              <a:defRPr sz="480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3129689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Agend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10511-6C5D-4774-B8C0-969736F596D0}"/>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BD404EAF-1D16-4387-B008-B7209069CD44}"/>
              </a:ext>
            </a:extLst>
          </p:cNvPr>
          <p:cNvSpPr>
            <a:spLocks noGrp="1"/>
          </p:cNvSpPr>
          <p:nvPr>
            <p:ph type="body" sz="quarter" idx="13"/>
          </p:nvPr>
        </p:nvSpPr>
        <p:spPr>
          <a:xfrm>
            <a:off x="419100" y="1295400"/>
            <a:ext cx="11353800" cy="4762500"/>
          </a:xfrm>
        </p:spPr>
        <p:txBody>
          <a:bodyPr>
            <a:normAutofit/>
          </a:bodyPr>
          <a:lstStyle>
            <a:lvl1pPr marL="288925" indent="-288925">
              <a:defRPr sz="1600"/>
            </a:lvl1pPr>
            <a:lvl2pPr marL="631825" indent="-234950">
              <a:defRPr sz="1600"/>
            </a:lvl2pPr>
            <a:lvl3pPr marL="1028700" indent="-222250">
              <a:tabLst/>
              <a:defRPr sz="1400"/>
            </a:lvl3pPr>
            <a:lvl4pPr marL="1431925" indent="-234950">
              <a:defRPr sz="1400"/>
            </a:lvl4pPr>
            <a:lvl5pPr marL="1828800" indent="-222250">
              <a:tabLst/>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4D7F443D-F5B7-EC8A-1640-94F9E56EEFA5}"/>
              </a:ext>
            </a:extLst>
          </p:cNvPr>
          <p:cNvSpPr>
            <a:spLocks noGrp="1"/>
          </p:cNvSpPr>
          <p:nvPr>
            <p:ph type="dt" sz="half" idx="14"/>
          </p:nvPr>
        </p:nvSpPr>
        <p:spPr/>
        <p:txBody>
          <a:bodyPr/>
          <a:lstStyle/>
          <a:p>
            <a:fld id="{14298C73-C61A-478E-A239-5E10B1DE2EFA}" type="datetime2">
              <a:rPr lang="en-US" smtClean="0"/>
              <a:t>Monday, August 14, 2023</a:t>
            </a:fld>
            <a:endParaRPr lang="en-US" dirty="0"/>
          </a:p>
        </p:txBody>
      </p:sp>
      <p:sp>
        <p:nvSpPr>
          <p:cNvPr id="4" name="Footer Placeholder 3">
            <a:extLst>
              <a:ext uri="{FF2B5EF4-FFF2-40B4-BE49-F238E27FC236}">
                <a16:creationId xmlns:a16="http://schemas.microsoft.com/office/drawing/2014/main" id="{D7225B00-904C-1305-9D36-563B44F29F7C}"/>
              </a:ext>
            </a:extLst>
          </p:cNvPr>
          <p:cNvSpPr>
            <a:spLocks noGrp="1"/>
          </p:cNvSpPr>
          <p:nvPr>
            <p:ph type="ftr" sz="quarter" idx="15"/>
          </p:nvPr>
        </p:nvSpPr>
        <p:spPr/>
        <p:txBody>
          <a:bodyPr/>
          <a:lstStyle/>
          <a:p>
            <a:endParaRPr lang="en-US" dirty="0"/>
          </a:p>
        </p:txBody>
      </p:sp>
      <p:sp>
        <p:nvSpPr>
          <p:cNvPr id="5" name="Slide Number Placeholder 4">
            <a:extLst>
              <a:ext uri="{FF2B5EF4-FFF2-40B4-BE49-F238E27FC236}">
                <a16:creationId xmlns:a16="http://schemas.microsoft.com/office/drawing/2014/main" id="{6E338891-94B2-2F97-FFD2-BDC396755AD9}"/>
              </a:ext>
            </a:extLst>
          </p:cNvPr>
          <p:cNvSpPr>
            <a:spLocks noGrp="1"/>
          </p:cNvSpPr>
          <p:nvPr>
            <p:ph type="sldNum" sz="quarter" idx="16"/>
          </p:nvPr>
        </p:nvSpPr>
        <p:spPr/>
        <p:txBody>
          <a:bodyPr/>
          <a:lstStyle/>
          <a:p>
            <a:fld id="{436DF479-7476-4076-86FD-1C41B7E33810}" type="slidenum">
              <a:rPr lang="en-US" smtClean="0"/>
              <a:pPr/>
              <a:t>‹#›</a:t>
            </a:fld>
            <a:r>
              <a:rPr lang="en-US"/>
              <a:t>     │</a:t>
            </a:r>
            <a:endParaRPr lang="en-US" dirty="0"/>
          </a:p>
        </p:txBody>
      </p:sp>
    </p:spTree>
    <p:extLst>
      <p:ext uri="{BB962C8B-B14F-4D97-AF65-F5344CB8AC3E}">
        <p14:creationId xmlns:p14="http://schemas.microsoft.com/office/powerpoint/2010/main" val="4171172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8878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585985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679986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93071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89571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235935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70898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739473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366212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3664987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17046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50520862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14.xml"/><Relationship Id="rId5" Type="http://schemas.microsoft.com/office/2007/relationships/hdphoto" Target="../media/hdphoto3.wdp"/><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3.png"/><Relationship Id="rId7" Type="http://schemas.openxmlformats.org/officeDocument/2006/relationships/hyperlink" Target="http://www.mededonthego.com/" TargetMode="External"/><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28.svg"/><Relationship Id="rId4" Type="http://schemas.openxmlformats.org/officeDocument/2006/relationships/image" Target="../media/image24.sv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mededonthego.com/Video/program/1025" TargetMode="External"/><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hyperlink" Target="mailto:support@MedEdOTG.com" TargetMode="External"/><Relationship Id="rId10" Type="http://schemas.openxmlformats.org/officeDocument/2006/relationships/image" Target="../media/image9.png"/><Relationship Id="rId4" Type="http://schemas.openxmlformats.org/officeDocument/2006/relationships/hyperlink" Target="http://www.mededonthego.com/" TargetMode="External"/><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4.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F019CA-68E2-54B6-7E4B-E76562E42BD7}"/>
              </a:ext>
            </a:extLst>
          </p:cNvPr>
          <p:cNvSpPr>
            <a:spLocks noGrp="1"/>
          </p:cNvSpPr>
          <p:nvPr>
            <p:ph type="title"/>
          </p:nvPr>
        </p:nvSpPr>
        <p:spPr>
          <a:xfrm>
            <a:off x="609601" y="1709738"/>
            <a:ext cx="10515600" cy="2852737"/>
          </a:xfrm>
        </p:spPr>
        <p:txBody>
          <a:bodyPr>
            <a:normAutofit fontScale="90000"/>
          </a:bodyPr>
          <a:lstStyle/>
          <a:p>
            <a:pPr lvl="0"/>
            <a:r>
              <a:rPr lang="en-US" dirty="0"/>
              <a:t>How Do We Identify Patients With Localized Prostate Cancer Who Are at Increased Risk for Developing Metastatic Disease?</a:t>
            </a:r>
          </a:p>
        </p:txBody>
      </p:sp>
      <p:sp>
        <p:nvSpPr>
          <p:cNvPr id="3" name="Subtitle 2">
            <a:extLst>
              <a:ext uri="{FF2B5EF4-FFF2-40B4-BE49-F238E27FC236}">
                <a16:creationId xmlns:a16="http://schemas.microsoft.com/office/drawing/2014/main" id="{CDF0C3B8-E076-4497-9D71-E75C0542677E}"/>
              </a:ext>
            </a:extLst>
          </p:cNvPr>
          <p:cNvSpPr>
            <a:spLocks noGrp="1"/>
          </p:cNvSpPr>
          <p:nvPr>
            <p:ph type="body" idx="1"/>
          </p:nvPr>
        </p:nvSpPr>
        <p:spPr>
          <a:xfrm>
            <a:off x="609601" y="4589463"/>
            <a:ext cx="10515600" cy="1500187"/>
          </a:xfrm>
        </p:spPr>
        <p:txBody>
          <a:bodyPr>
            <a:normAutofit fontScale="55000" lnSpcReduction="20000"/>
          </a:bodyPr>
          <a:lstStyle/>
          <a:p>
            <a:r>
              <a:rPr lang="en-US" sz="2200" dirty="0"/>
              <a:t>Rana R. McKay, MD</a:t>
            </a:r>
          </a:p>
          <a:p>
            <a:r>
              <a:rPr lang="en-US" dirty="0"/>
              <a:t>Associate Professor of Medicine and Urology</a:t>
            </a:r>
          </a:p>
          <a:p>
            <a:r>
              <a:rPr lang="en-US" dirty="0"/>
              <a:t>Associate Director, Translational Sciences </a:t>
            </a:r>
          </a:p>
          <a:p>
            <a:r>
              <a:rPr lang="en-US" dirty="0"/>
              <a:t>Disease Team Co-Lead, Genitourinary Oncology Program</a:t>
            </a:r>
          </a:p>
          <a:p>
            <a:r>
              <a:rPr lang="en-US" dirty="0" err="1"/>
              <a:t>Moores</a:t>
            </a:r>
            <a:r>
              <a:rPr lang="en-US" dirty="0"/>
              <a:t> Cancer Center</a:t>
            </a:r>
          </a:p>
          <a:p>
            <a:r>
              <a:rPr lang="en-US" dirty="0"/>
              <a:t>La Jolla, CA </a:t>
            </a:r>
          </a:p>
          <a:p>
            <a:endParaRPr lang="en-US" dirty="0"/>
          </a:p>
        </p:txBody>
      </p:sp>
    </p:spTree>
    <p:extLst>
      <p:ext uri="{BB962C8B-B14F-4D97-AF65-F5344CB8AC3E}">
        <p14:creationId xmlns:p14="http://schemas.microsoft.com/office/powerpoint/2010/main" val="2856627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Pathologic Features </a:t>
            </a:r>
          </a:p>
        </p:txBody>
      </p:sp>
      <p:grpSp>
        <p:nvGrpSpPr>
          <p:cNvPr id="4" name="Group 3">
            <a:extLst>
              <a:ext uri="{FF2B5EF4-FFF2-40B4-BE49-F238E27FC236}">
                <a16:creationId xmlns:a16="http://schemas.microsoft.com/office/drawing/2014/main" id="{61F72C6C-CAC4-EDFC-7AE8-3C84011B9BDE}"/>
              </a:ext>
            </a:extLst>
          </p:cNvPr>
          <p:cNvGrpSpPr/>
          <p:nvPr/>
        </p:nvGrpSpPr>
        <p:grpSpPr>
          <a:xfrm>
            <a:off x="308369" y="1564375"/>
            <a:ext cx="11575261" cy="4223581"/>
            <a:chOff x="298313" y="1564376"/>
            <a:chExt cx="10108661" cy="3688448"/>
          </a:xfrm>
        </p:grpSpPr>
        <p:pic>
          <p:nvPicPr>
            <p:cNvPr id="10" name="Picture 9"/>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5399228" y="1564376"/>
              <a:ext cx="5007746" cy="3688448"/>
            </a:xfrm>
            <a:prstGeom prst="rect">
              <a:avLst/>
            </a:prstGeom>
          </p:spPr>
        </p:pic>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298313" y="1677016"/>
              <a:ext cx="5030448" cy="3503967"/>
            </a:xfrm>
            <a:prstGeom prst="rect">
              <a:avLst/>
            </a:prstGeom>
          </p:spPr>
        </p:pic>
      </p:grpSp>
      <p:sp>
        <p:nvSpPr>
          <p:cNvPr id="3" name="Footer Placeholder 1">
            <a:extLst>
              <a:ext uri="{FF2B5EF4-FFF2-40B4-BE49-F238E27FC236}">
                <a16:creationId xmlns:a16="http://schemas.microsoft.com/office/drawing/2014/main" id="{0F3F6107-427B-EC8E-C4B9-18B78A581E7E}"/>
              </a:ext>
            </a:extLst>
          </p:cNvPr>
          <p:cNvSpPr txBox="1">
            <a:spLocks/>
          </p:cNvSpPr>
          <p:nvPr/>
        </p:nvSpPr>
        <p:spPr>
          <a:xfrm>
            <a:off x="609600" y="6356350"/>
            <a:ext cx="1074419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Nelson TJ et al, </a:t>
            </a:r>
            <a:r>
              <a:rPr lang="en-US" sz="1200" i="1" dirty="0"/>
              <a:t>Clinical GU Cancers</a:t>
            </a:r>
            <a:r>
              <a:rPr lang="en-US" sz="1200" dirty="0"/>
              <a:t>, 2023. </a:t>
            </a:r>
          </a:p>
        </p:txBody>
      </p:sp>
    </p:spTree>
    <p:extLst>
      <p:ext uri="{BB962C8B-B14F-4D97-AF65-F5344CB8AC3E}">
        <p14:creationId xmlns:p14="http://schemas.microsoft.com/office/powerpoint/2010/main" val="3519833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6227"/>
          <a:stretch/>
        </p:blipFill>
        <p:spPr>
          <a:xfrm>
            <a:off x="4085617" y="2573855"/>
            <a:ext cx="8106383" cy="3932089"/>
          </a:xfrm>
          <a:prstGeom prst="rect">
            <a:avLst/>
          </a:prstGeom>
        </p:spPr>
      </p:pic>
      <p:pic>
        <p:nvPicPr>
          <p:cNvPr id="7" name="Picture 6"/>
          <p:cNvPicPr>
            <a:picLocks noChangeAspect="1"/>
          </p:cNvPicPr>
          <p:nvPr/>
        </p:nvPicPr>
        <p:blipFill rotWithShape="1">
          <a:blip r:embed="rId3"/>
          <a:srcRect l="4435" b="3741"/>
          <a:stretch/>
        </p:blipFill>
        <p:spPr>
          <a:xfrm>
            <a:off x="4900139" y="131101"/>
            <a:ext cx="6201721" cy="2232410"/>
          </a:xfrm>
          <a:prstGeom prst="rect">
            <a:avLst/>
          </a:prstGeom>
        </p:spPr>
      </p:pic>
      <p:sp>
        <p:nvSpPr>
          <p:cNvPr id="2" name="Title 1"/>
          <p:cNvSpPr>
            <a:spLocks noGrp="1"/>
          </p:cNvSpPr>
          <p:nvPr>
            <p:ph type="title"/>
          </p:nvPr>
        </p:nvSpPr>
        <p:spPr>
          <a:xfrm>
            <a:off x="609600" y="393748"/>
            <a:ext cx="3262009" cy="1707116"/>
          </a:xfrm>
        </p:spPr>
        <p:txBody>
          <a:bodyPr anchor="t"/>
          <a:lstStyle/>
          <a:p>
            <a:r>
              <a:rPr lang="en-US" dirty="0"/>
              <a:t>Pathologic Artificial Intelligence </a:t>
            </a:r>
          </a:p>
        </p:txBody>
      </p:sp>
      <p:sp>
        <p:nvSpPr>
          <p:cNvPr id="3" name="Footer Placeholder 1">
            <a:extLst>
              <a:ext uri="{FF2B5EF4-FFF2-40B4-BE49-F238E27FC236}">
                <a16:creationId xmlns:a16="http://schemas.microsoft.com/office/drawing/2014/main" id="{F07A767C-64D7-93D2-DD48-24F3A1B160F6}"/>
              </a:ext>
            </a:extLst>
          </p:cNvPr>
          <p:cNvSpPr txBox="1">
            <a:spLocks/>
          </p:cNvSpPr>
          <p:nvPr/>
        </p:nvSpPr>
        <p:spPr>
          <a:xfrm>
            <a:off x="609600" y="6356350"/>
            <a:ext cx="1074419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err="1"/>
              <a:t>Esteva</a:t>
            </a:r>
            <a:r>
              <a:rPr lang="en-US" sz="1200" dirty="0"/>
              <a:t> A et al. </a:t>
            </a:r>
            <a:r>
              <a:rPr lang="en-US" sz="1200" i="1" dirty="0"/>
              <a:t>NPJ Digital Medicine</a:t>
            </a:r>
            <a:r>
              <a:rPr lang="en-US" sz="1200" dirty="0"/>
              <a:t>, 2022;5(71);4.</a:t>
            </a:r>
          </a:p>
        </p:txBody>
      </p:sp>
      <p:cxnSp>
        <p:nvCxnSpPr>
          <p:cNvPr id="5" name="Straight Connector 4">
            <a:extLst>
              <a:ext uri="{FF2B5EF4-FFF2-40B4-BE49-F238E27FC236}">
                <a16:creationId xmlns:a16="http://schemas.microsoft.com/office/drawing/2014/main" id="{E3C2CC53-2497-A0C9-6AE5-3B2EFD3BD5C8}"/>
              </a:ext>
            </a:extLst>
          </p:cNvPr>
          <p:cNvCxnSpPr/>
          <p:nvPr/>
        </p:nvCxnSpPr>
        <p:spPr>
          <a:xfrm>
            <a:off x="4085617" y="4922196"/>
            <a:ext cx="78307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4C74DED-0418-8247-D893-06E9014DEBC6}"/>
              </a:ext>
            </a:extLst>
          </p:cNvPr>
          <p:cNvCxnSpPr/>
          <p:nvPr/>
        </p:nvCxnSpPr>
        <p:spPr>
          <a:xfrm>
            <a:off x="4085616" y="2433625"/>
            <a:ext cx="78307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5614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16109"/>
            <a:ext cx="3758119" cy="2115678"/>
          </a:xfrm>
        </p:spPr>
        <p:txBody>
          <a:bodyPr>
            <a:normAutofit/>
          </a:bodyPr>
          <a:lstStyle/>
          <a:p>
            <a:r>
              <a:rPr lang="en-US" sz="2800" dirty="0"/>
              <a:t>NCCN Risk Stratification to Guide Clinical Decision Making </a:t>
            </a:r>
          </a:p>
        </p:txBody>
      </p:sp>
      <p:graphicFrame>
        <p:nvGraphicFramePr>
          <p:cNvPr id="6" name="Table 8">
            <a:extLst>
              <a:ext uri="{FF2B5EF4-FFF2-40B4-BE49-F238E27FC236}">
                <a16:creationId xmlns:a16="http://schemas.microsoft.com/office/drawing/2014/main" id="{085295F7-185C-F901-4036-8A3E41D9E38E}"/>
              </a:ext>
            </a:extLst>
          </p:cNvPr>
          <p:cNvGraphicFramePr>
            <a:graphicFrameLocks noGrp="1"/>
          </p:cNvGraphicFramePr>
          <p:nvPr>
            <p:extLst>
              <p:ext uri="{D42A27DB-BD31-4B8C-83A1-F6EECF244321}">
                <p14:modId xmlns:p14="http://schemas.microsoft.com/office/powerpoint/2010/main" val="202015172"/>
              </p:ext>
            </p:extLst>
          </p:nvPr>
        </p:nvGraphicFramePr>
        <p:xfrm>
          <a:off x="4484452" y="369654"/>
          <a:ext cx="7344384" cy="6215974"/>
        </p:xfrm>
        <a:graphic>
          <a:graphicData uri="http://schemas.openxmlformats.org/drawingml/2006/table">
            <a:tbl>
              <a:tblPr firstRow="1" bandRow="1">
                <a:tableStyleId>{5C22544A-7EE6-4342-B048-85BDC9FD1C3A}</a:tableStyleId>
              </a:tblPr>
              <a:tblGrid>
                <a:gridCol w="1153393">
                  <a:extLst>
                    <a:ext uri="{9D8B030D-6E8A-4147-A177-3AD203B41FA5}">
                      <a16:colId xmlns:a16="http://schemas.microsoft.com/office/drawing/2014/main" val="3925655410"/>
                    </a:ext>
                  </a:extLst>
                </a:gridCol>
                <a:gridCol w="1930274">
                  <a:extLst>
                    <a:ext uri="{9D8B030D-6E8A-4147-A177-3AD203B41FA5}">
                      <a16:colId xmlns:a16="http://schemas.microsoft.com/office/drawing/2014/main" val="2402013974"/>
                    </a:ext>
                  </a:extLst>
                </a:gridCol>
                <a:gridCol w="1099226">
                  <a:extLst>
                    <a:ext uri="{9D8B030D-6E8A-4147-A177-3AD203B41FA5}">
                      <a16:colId xmlns:a16="http://schemas.microsoft.com/office/drawing/2014/main" val="930095173"/>
                    </a:ext>
                  </a:extLst>
                </a:gridCol>
                <a:gridCol w="3161491">
                  <a:extLst>
                    <a:ext uri="{9D8B030D-6E8A-4147-A177-3AD203B41FA5}">
                      <a16:colId xmlns:a16="http://schemas.microsoft.com/office/drawing/2014/main" val="2223334464"/>
                    </a:ext>
                  </a:extLst>
                </a:gridCol>
              </a:tblGrid>
              <a:tr h="308080">
                <a:tc>
                  <a:txBody>
                    <a:bodyPr/>
                    <a:lstStyle/>
                    <a:p>
                      <a:r>
                        <a:rPr lang="en-US" sz="1100" dirty="0"/>
                        <a:t>Risk Group</a:t>
                      </a:r>
                    </a:p>
                  </a:txBody>
                  <a:tcPr anchor="ctr"/>
                </a:tc>
                <a:tc gridSpan="3">
                  <a:txBody>
                    <a:bodyPr/>
                    <a:lstStyle/>
                    <a:p>
                      <a:r>
                        <a:rPr lang="en-US" sz="1100" dirty="0"/>
                        <a:t>Clinical/Pathologic Features</a:t>
                      </a: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7479620"/>
                  </a:ext>
                </a:extLst>
              </a:tr>
              <a:tr h="1196077">
                <a:tc>
                  <a:txBody>
                    <a:bodyPr/>
                    <a:lstStyle/>
                    <a:p>
                      <a:r>
                        <a:rPr lang="en-US" sz="1100" b="1" dirty="0">
                          <a:solidFill>
                            <a:schemeClr val="tx1">
                              <a:lumMod val="50000"/>
                            </a:schemeClr>
                          </a:solidFill>
                        </a:rPr>
                        <a:t>Very low</a:t>
                      </a:r>
                      <a:endParaRPr lang="en-US" sz="1100" b="1" baseline="30000" dirty="0">
                        <a:solidFill>
                          <a:schemeClr val="tx1">
                            <a:lumMod val="50000"/>
                          </a:schemeClr>
                        </a:solidFill>
                      </a:endParaRPr>
                    </a:p>
                  </a:txBody>
                  <a:tcPr anchor="ctr"/>
                </a:tc>
                <a:tc gridSpan="3">
                  <a:txBody>
                    <a:bodyPr/>
                    <a:lstStyle/>
                    <a:p>
                      <a:r>
                        <a:rPr lang="en-US" sz="1000" dirty="0">
                          <a:solidFill>
                            <a:schemeClr val="tx1">
                              <a:lumMod val="50000"/>
                            </a:schemeClr>
                          </a:solidFill>
                        </a:rPr>
                        <a:t>Has all of the following:</a:t>
                      </a:r>
                    </a:p>
                    <a:p>
                      <a:pPr marL="171450" indent="-171450">
                        <a:buFont typeface="Arial" panose="020B0604020202020204" pitchFamily="34" charset="0"/>
                        <a:buChar char="•"/>
                      </a:pPr>
                      <a:r>
                        <a:rPr lang="en-US" sz="1000" dirty="0">
                          <a:solidFill>
                            <a:schemeClr val="tx1">
                              <a:lumMod val="50000"/>
                            </a:schemeClr>
                          </a:solidFill>
                        </a:rPr>
                        <a:t>cT1c</a:t>
                      </a:r>
                    </a:p>
                    <a:p>
                      <a:pPr marL="171450" indent="-171450">
                        <a:buFont typeface="Arial" panose="020B0604020202020204" pitchFamily="34" charset="0"/>
                        <a:buChar char="•"/>
                      </a:pPr>
                      <a:r>
                        <a:rPr lang="en-US" sz="1000" dirty="0">
                          <a:solidFill>
                            <a:schemeClr val="tx1">
                              <a:lumMod val="50000"/>
                            </a:schemeClr>
                          </a:solidFill>
                        </a:rPr>
                        <a:t>Grade Group 1</a:t>
                      </a:r>
                    </a:p>
                    <a:p>
                      <a:pPr marL="171450" indent="-171450">
                        <a:buFont typeface="Arial" panose="020B0604020202020204" pitchFamily="34" charset="0"/>
                        <a:buChar char="•"/>
                      </a:pPr>
                      <a:r>
                        <a:rPr lang="en-US" sz="1000" dirty="0">
                          <a:solidFill>
                            <a:schemeClr val="tx1">
                              <a:lumMod val="50000"/>
                            </a:schemeClr>
                          </a:solidFill>
                        </a:rPr>
                        <a:t>PSA &lt;10 ng/mL</a:t>
                      </a:r>
                    </a:p>
                    <a:p>
                      <a:pPr marL="171450" indent="-171450">
                        <a:buFont typeface="Arial" panose="020B0604020202020204" pitchFamily="34" charset="0"/>
                        <a:buChar char="•"/>
                      </a:pPr>
                      <a:r>
                        <a:rPr lang="en-US" sz="1000" dirty="0">
                          <a:solidFill>
                            <a:schemeClr val="tx1">
                              <a:lumMod val="50000"/>
                            </a:schemeClr>
                          </a:solidFill>
                        </a:rPr>
                        <a:t>Fewer than 3 prostate biopsy fragments/cores positive, ≤50% cancer in each fragment/core</a:t>
                      </a:r>
                    </a:p>
                    <a:p>
                      <a:pPr marL="171450" indent="-171450">
                        <a:buFont typeface="Arial" panose="020B0604020202020204" pitchFamily="34" charset="0"/>
                        <a:buChar char="•"/>
                      </a:pPr>
                      <a:r>
                        <a:rPr lang="en-US" sz="1000" dirty="0">
                          <a:solidFill>
                            <a:schemeClr val="tx1">
                              <a:lumMod val="50000"/>
                            </a:schemeClr>
                          </a:solidFill>
                        </a:rPr>
                        <a:t>PSA density &lt;0.15 ng/mL/g</a:t>
                      </a: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57859777"/>
                  </a:ext>
                </a:extLst>
              </a:tr>
              <a:tr h="833629">
                <a:tc>
                  <a:txBody>
                    <a:bodyPr/>
                    <a:lstStyle/>
                    <a:p>
                      <a:r>
                        <a:rPr lang="en-US" sz="1100" b="1" dirty="0">
                          <a:solidFill>
                            <a:schemeClr val="tx1">
                              <a:lumMod val="50000"/>
                            </a:schemeClr>
                          </a:solidFill>
                        </a:rPr>
                        <a:t>Low</a:t>
                      </a:r>
                      <a:endParaRPr lang="en-US" sz="1100" b="1" baseline="30000" dirty="0">
                        <a:solidFill>
                          <a:schemeClr val="tx1">
                            <a:lumMod val="50000"/>
                          </a:schemeClr>
                        </a:solidFill>
                      </a:endParaRPr>
                    </a:p>
                  </a:txBody>
                  <a:tcPr anchor="ctr"/>
                </a:tc>
                <a:tc gridSpan="3">
                  <a:txBody>
                    <a:bodyPr/>
                    <a:lstStyle/>
                    <a:p>
                      <a:r>
                        <a:rPr lang="en-US" sz="1000" dirty="0">
                          <a:solidFill>
                            <a:schemeClr val="tx1">
                              <a:lumMod val="50000"/>
                            </a:schemeClr>
                          </a:solidFill>
                        </a:rPr>
                        <a:t>Has all of the following but does not qualify for very low risk:</a:t>
                      </a:r>
                    </a:p>
                    <a:p>
                      <a:pPr marL="171450" indent="-171450">
                        <a:buFont typeface="Arial" panose="020B0604020202020204" pitchFamily="34" charset="0"/>
                        <a:buChar char="•"/>
                      </a:pPr>
                      <a:r>
                        <a:rPr lang="en-US" sz="1000" dirty="0">
                          <a:solidFill>
                            <a:schemeClr val="tx1">
                              <a:lumMod val="50000"/>
                            </a:schemeClr>
                          </a:solidFill>
                        </a:rPr>
                        <a:t>cT1-cT2a</a:t>
                      </a:r>
                    </a:p>
                    <a:p>
                      <a:pPr marL="171450" indent="-171450">
                        <a:buFont typeface="Arial" panose="020B0604020202020204" pitchFamily="34" charset="0"/>
                        <a:buChar char="•"/>
                      </a:pPr>
                      <a:r>
                        <a:rPr lang="en-US" sz="1000" dirty="0">
                          <a:solidFill>
                            <a:schemeClr val="tx1">
                              <a:lumMod val="50000"/>
                            </a:schemeClr>
                          </a:solidFill>
                        </a:rPr>
                        <a:t>Grade Group 1</a:t>
                      </a:r>
                    </a:p>
                    <a:p>
                      <a:pPr marL="171450" indent="-171450">
                        <a:buFont typeface="Arial" panose="020B0604020202020204" pitchFamily="34" charset="0"/>
                        <a:buChar char="•"/>
                      </a:pPr>
                      <a:r>
                        <a:rPr lang="en-US" sz="1000" dirty="0">
                          <a:solidFill>
                            <a:schemeClr val="tx1">
                              <a:lumMod val="50000"/>
                            </a:schemeClr>
                          </a:solidFill>
                        </a:rPr>
                        <a:t>PSA &lt;10 ng/mL</a:t>
                      </a: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17729894"/>
                  </a:ext>
                </a:extLst>
              </a:tr>
              <a:tr h="1014853">
                <a:tc rowSpan="2">
                  <a:txBody>
                    <a:bodyPr/>
                    <a:lstStyle/>
                    <a:p>
                      <a:r>
                        <a:rPr lang="en-US" sz="1100" b="1" dirty="0">
                          <a:solidFill>
                            <a:schemeClr val="tx1">
                              <a:lumMod val="50000"/>
                            </a:schemeClr>
                          </a:solidFill>
                        </a:rPr>
                        <a:t>Intermediate</a:t>
                      </a:r>
                      <a:endParaRPr lang="en-US" sz="1100" b="1" baseline="30000" dirty="0">
                        <a:solidFill>
                          <a:schemeClr val="tx1">
                            <a:lumMod val="50000"/>
                          </a:schemeClr>
                        </a:solidFill>
                      </a:endParaRPr>
                    </a:p>
                  </a:txBody>
                  <a:tcPr anchor="ctr"/>
                </a:tc>
                <a:tc rowSpan="2">
                  <a:txBody>
                    <a:bodyPr/>
                    <a:lstStyle/>
                    <a:p>
                      <a:r>
                        <a:rPr lang="en-US" sz="1000" dirty="0">
                          <a:solidFill>
                            <a:schemeClr val="tx1">
                              <a:lumMod val="50000"/>
                            </a:schemeClr>
                          </a:solidFill>
                        </a:rPr>
                        <a:t>Has all of the following:</a:t>
                      </a:r>
                    </a:p>
                    <a:p>
                      <a:pPr marL="171450" indent="-171450">
                        <a:buFont typeface="Arial" panose="020B0604020202020204" pitchFamily="34" charset="0"/>
                        <a:buChar char="•"/>
                      </a:pPr>
                      <a:r>
                        <a:rPr lang="en-US" sz="1000" dirty="0">
                          <a:solidFill>
                            <a:schemeClr val="tx1">
                              <a:lumMod val="50000"/>
                            </a:schemeClr>
                          </a:solidFill>
                        </a:rPr>
                        <a:t>No high-risk group features</a:t>
                      </a:r>
                    </a:p>
                    <a:p>
                      <a:pPr marL="171450" indent="-171450">
                        <a:buFont typeface="Arial" panose="020B0604020202020204" pitchFamily="34" charset="0"/>
                        <a:buChar char="•"/>
                      </a:pPr>
                      <a:r>
                        <a:rPr lang="en-US" sz="1000" dirty="0">
                          <a:solidFill>
                            <a:schemeClr val="tx1">
                              <a:lumMod val="50000"/>
                            </a:schemeClr>
                          </a:solidFill>
                        </a:rPr>
                        <a:t>No very-high-risk group features</a:t>
                      </a:r>
                    </a:p>
                    <a:p>
                      <a:pPr marL="171450" indent="-171450">
                        <a:buFont typeface="Arial" panose="020B0604020202020204" pitchFamily="34" charset="0"/>
                        <a:buChar char="•"/>
                      </a:pPr>
                      <a:r>
                        <a:rPr lang="en-US" sz="1000" dirty="0">
                          <a:solidFill>
                            <a:schemeClr val="tx1">
                              <a:lumMod val="50000"/>
                            </a:schemeClr>
                          </a:solidFill>
                        </a:rPr>
                        <a:t>Has one or more intermediate risk factors (IRFs):</a:t>
                      </a:r>
                    </a:p>
                    <a:p>
                      <a:pPr marL="628650" lvl="1" indent="-171450">
                        <a:buFont typeface="Wingdings" pitchFamily="2" charset="2"/>
                        <a:buChar char="Ø"/>
                      </a:pPr>
                      <a:r>
                        <a:rPr lang="en-US" sz="1000" dirty="0">
                          <a:solidFill>
                            <a:schemeClr val="tx1">
                              <a:lumMod val="50000"/>
                            </a:schemeClr>
                          </a:solidFill>
                        </a:rPr>
                        <a:t>cT2b-cT2c</a:t>
                      </a:r>
                    </a:p>
                    <a:p>
                      <a:pPr marL="628650" lvl="1" indent="-171450">
                        <a:buFont typeface="Wingdings" pitchFamily="2" charset="2"/>
                        <a:buChar char="Ø"/>
                      </a:pPr>
                      <a:r>
                        <a:rPr lang="en-US" sz="1000" dirty="0">
                          <a:solidFill>
                            <a:schemeClr val="tx1">
                              <a:lumMod val="50000"/>
                            </a:schemeClr>
                          </a:solidFill>
                        </a:rPr>
                        <a:t>Grade Group 2 or 3</a:t>
                      </a:r>
                    </a:p>
                    <a:p>
                      <a:pPr marL="628650" lvl="1" indent="-171450">
                        <a:buFont typeface="Wingdings" pitchFamily="2" charset="2"/>
                        <a:buChar char="Ø"/>
                      </a:pPr>
                      <a:r>
                        <a:rPr lang="en-US" sz="1000" dirty="0">
                          <a:solidFill>
                            <a:schemeClr val="tx1">
                              <a:lumMod val="50000"/>
                            </a:schemeClr>
                          </a:solidFill>
                        </a:rPr>
                        <a:t>PSA 10-20 ng/mL</a:t>
                      </a:r>
                    </a:p>
                  </a:txBody>
                  <a:tcPr anchor="ctr"/>
                </a:tc>
                <a:tc>
                  <a:txBody>
                    <a:bodyPr/>
                    <a:lstStyle/>
                    <a:p>
                      <a:r>
                        <a:rPr lang="en-US" sz="1000" b="1" dirty="0">
                          <a:solidFill>
                            <a:schemeClr val="tx1">
                              <a:lumMod val="50000"/>
                            </a:schemeClr>
                          </a:solidFill>
                        </a:rPr>
                        <a:t>Favorable</a:t>
                      </a:r>
                    </a:p>
                    <a:p>
                      <a:r>
                        <a:rPr lang="en-US" sz="1000" b="1" dirty="0">
                          <a:solidFill>
                            <a:schemeClr val="tx1">
                              <a:lumMod val="50000"/>
                            </a:schemeClr>
                          </a:solidFill>
                        </a:rPr>
                        <a:t>intermediate</a:t>
                      </a:r>
                    </a:p>
                  </a:txBody>
                  <a:tcPr anchor="ctr"/>
                </a:tc>
                <a:tc>
                  <a:txBody>
                    <a:bodyPr/>
                    <a:lstStyle/>
                    <a:p>
                      <a:r>
                        <a:rPr lang="en-US" sz="1000" dirty="0">
                          <a:solidFill>
                            <a:schemeClr val="tx1">
                              <a:lumMod val="50000"/>
                            </a:schemeClr>
                          </a:solidFill>
                        </a:rPr>
                        <a:t>Has all of the following:</a:t>
                      </a:r>
                    </a:p>
                    <a:p>
                      <a:pPr marL="171450" indent="-171450">
                        <a:buFont typeface="Arial" panose="020B0604020202020204" pitchFamily="34" charset="0"/>
                        <a:buChar char="•"/>
                      </a:pPr>
                      <a:r>
                        <a:rPr lang="en-US" sz="1000" dirty="0">
                          <a:solidFill>
                            <a:schemeClr val="tx1">
                              <a:lumMod val="50000"/>
                            </a:schemeClr>
                          </a:solidFill>
                        </a:rPr>
                        <a:t>1 IRF</a:t>
                      </a:r>
                    </a:p>
                    <a:p>
                      <a:pPr marL="171450" indent="-171450">
                        <a:buFont typeface="Arial" panose="020B0604020202020204" pitchFamily="34" charset="0"/>
                        <a:buChar char="•"/>
                      </a:pPr>
                      <a:r>
                        <a:rPr lang="en-US" sz="1000" dirty="0">
                          <a:solidFill>
                            <a:schemeClr val="tx1">
                              <a:lumMod val="50000"/>
                            </a:schemeClr>
                          </a:solidFill>
                        </a:rPr>
                        <a:t>Grade Group 1 </a:t>
                      </a:r>
                      <a:br>
                        <a:rPr lang="en-US" sz="1000" dirty="0">
                          <a:solidFill>
                            <a:schemeClr val="tx1">
                              <a:lumMod val="50000"/>
                            </a:schemeClr>
                          </a:solidFill>
                        </a:rPr>
                      </a:br>
                      <a:r>
                        <a:rPr lang="en-US" sz="1000" dirty="0">
                          <a:solidFill>
                            <a:schemeClr val="tx1">
                              <a:lumMod val="50000"/>
                            </a:schemeClr>
                          </a:solidFill>
                        </a:rPr>
                        <a:t>or 2</a:t>
                      </a:r>
                    </a:p>
                    <a:p>
                      <a:pPr marL="171450" indent="-171450">
                        <a:buFont typeface="Arial" panose="020B0604020202020204" pitchFamily="34" charset="0"/>
                        <a:buChar char="•"/>
                      </a:pPr>
                      <a:r>
                        <a:rPr lang="en-US" sz="1000" dirty="0">
                          <a:solidFill>
                            <a:schemeClr val="tx1">
                              <a:lumMod val="50000"/>
                            </a:schemeClr>
                          </a:solidFill>
                        </a:rPr>
                        <a:t>&lt;50% biopsy cores positive (</a:t>
                      </a:r>
                      <a:r>
                        <a:rPr lang="en-US" sz="1000" dirty="0" err="1">
                          <a:solidFill>
                            <a:schemeClr val="tx1">
                              <a:lumMod val="50000"/>
                            </a:schemeClr>
                          </a:solidFill>
                        </a:rPr>
                        <a:t>eg</a:t>
                      </a:r>
                      <a:r>
                        <a:rPr lang="en-US" sz="1000" dirty="0">
                          <a:solidFill>
                            <a:schemeClr val="tx1">
                              <a:lumMod val="50000"/>
                            </a:schemeClr>
                          </a:solidFill>
                        </a:rPr>
                        <a:t>, &lt;6 of 12 cores)</a:t>
                      </a:r>
                      <a:endParaRPr lang="en-US" sz="1000" baseline="30000" dirty="0">
                        <a:solidFill>
                          <a:schemeClr val="tx1">
                            <a:lumMod val="50000"/>
                          </a:schemeClr>
                        </a:solidFill>
                      </a:endParaRPr>
                    </a:p>
                  </a:txBody>
                  <a:tcPr anchor="ctr"/>
                </a:tc>
                <a:extLst>
                  <a:ext uri="{0D108BD9-81ED-4DB2-BD59-A6C34878D82A}">
                    <a16:rowId xmlns:a16="http://schemas.microsoft.com/office/drawing/2014/main" val="683910806"/>
                  </a:ext>
                </a:extLst>
              </a:tr>
              <a:tr h="1014853">
                <a:tc vMerge="1">
                  <a:txBody>
                    <a:bodyPr/>
                    <a:lstStyle/>
                    <a:p>
                      <a:endParaRPr lang="en-US" sz="1200" dirty="0"/>
                    </a:p>
                  </a:txBody>
                  <a:tcPr/>
                </a:tc>
                <a:tc vMerge="1">
                  <a:txBody>
                    <a:bodyPr/>
                    <a:lstStyle/>
                    <a:p>
                      <a:endParaRPr lang="en-US" dirty="0"/>
                    </a:p>
                  </a:txBody>
                  <a:tcPr/>
                </a:tc>
                <a:tc>
                  <a:txBody>
                    <a:bodyPr/>
                    <a:lstStyle/>
                    <a:p>
                      <a:r>
                        <a:rPr lang="en-US" sz="1000" b="1" dirty="0">
                          <a:solidFill>
                            <a:schemeClr val="tx1">
                              <a:lumMod val="50000"/>
                            </a:schemeClr>
                          </a:solidFill>
                        </a:rPr>
                        <a:t>Unfavorable</a:t>
                      </a:r>
                    </a:p>
                    <a:p>
                      <a:r>
                        <a:rPr lang="en-US" sz="1000" b="1" dirty="0">
                          <a:solidFill>
                            <a:schemeClr val="tx1">
                              <a:lumMod val="50000"/>
                            </a:schemeClr>
                          </a:solidFill>
                        </a:rPr>
                        <a:t>intermediate</a:t>
                      </a:r>
                    </a:p>
                  </a:txBody>
                  <a:tcPr anchor="ctr"/>
                </a:tc>
                <a:tc>
                  <a:txBody>
                    <a:bodyPr/>
                    <a:lstStyle/>
                    <a:p>
                      <a:r>
                        <a:rPr lang="en-US" sz="1000" dirty="0">
                          <a:solidFill>
                            <a:schemeClr val="tx1">
                              <a:lumMod val="50000"/>
                            </a:schemeClr>
                          </a:solidFill>
                        </a:rPr>
                        <a:t>Has one or more of the following:</a:t>
                      </a:r>
                    </a:p>
                    <a:p>
                      <a:pPr marL="171450" indent="-171450">
                        <a:buFont typeface="Arial" panose="020B0604020202020204" pitchFamily="34" charset="0"/>
                        <a:buChar char="•"/>
                      </a:pPr>
                      <a:r>
                        <a:rPr lang="en-US" sz="1000" dirty="0">
                          <a:solidFill>
                            <a:schemeClr val="tx1">
                              <a:lumMod val="50000"/>
                            </a:schemeClr>
                          </a:solidFill>
                        </a:rPr>
                        <a:t>2 or 3 IRFs</a:t>
                      </a:r>
                    </a:p>
                    <a:p>
                      <a:pPr marL="171450" indent="-171450">
                        <a:buFont typeface="Arial" panose="020B0604020202020204" pitchFamily="34" charset="0"/>
                        <a:buChar char="•"/>
                      </a:pPr>
                      <a:r>
                        <a:rPr lang="en-US" sz="1000" dirty="0">
                          <a:solidFill>
                            <a:schemeClr val="tx1">
                              <a:lumMod val="50000"/>
                            </a:schemeClr>
                          </a:solidFill>
                        </a:rPr>
                        <a:t>Grade Group 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tx1">
                              <a:lumMod val="50000"/>
                            </a:schemeClr>
                          </a:solidFill>
                        </a:rPr>
                        <a:t>≥ 50% biopsy cores positive (</a:t>
                      </a:r>
                      <a:r>
                        <a:rPr lang="en-US" sz="1000" dirty="0" err="1">
                          <a:solidFill>
                            <a:schemeClr val="tx1">
                              <a:lumMod val="50000"/>
                            </a:schemeClr>
                          </a:solidFill>
                        </a:rPr>
                        <a:t>eg</a:t>
                      </a:r>
                      <a:r>
                        <a:rPr lang="en-US" sz="1000" dirty="0">
                          <a:solidFill>
                            <a:schemeClr val="tx1">
                              <a:lumMod val="50000"/>
                            </a:schemeClr>
                          </a:solidFill>
                        </a:rPr>
                        <a:t>, ≥6 of 12 cores)</a:t>
                      </a:r>
                      <a:endParaRPr lang="en-US" sz="1000" baseline="30000" dirty="0">
                        <a:solidFill>
                          <a:schemeClr val="tx1">
                            <a:lumMod val="50000"/>
                          </a:schemeClr>
                        </a:solidFill>
                      </a:endParaRPr>
                    </a:p>
                  </a:txBody>
                  <a:tcPr anchor="ctr"/>
                </a:tc>
                <a:extLst>
                  <a:ext uri="{0D108BD9-81ED-4DB2-BD59-A6C34878D82A}">
                    <a16:rowId xmlns:a16="http://schemas.microsoft.com/office/drawing/2014/main" val="3114489880"/>
                  </a:ext>
                </a:extLst>
              </a:tr>
              <a:tr h="833629">
                <a:tc>
                  <a:txBody>
                    <a:bodyPr/>
                    <a:lstStyle/>
                    <a:p>
                      <a:r>
                        <a:rPr lang="en-US" sz="1100" b="1" dirty="0">
                          <a:solidFill>
                            <a:schemeClr val="tx1">
                              <a:lumMod val="50000"/>
                            </a:schemeClr>
                          </a:solidFill>
                        </a:rPr>
                        <a:t>High</a:t>
                      </a:r>
                    </a:p>
                  </a:txBody>
                  <a:tcPr anchor="ctr"/>
                </a:tc>
                <a:tc gridSpan="3">
                  <a:txBody>
                    <a:bodyPr/>
                    <a:lstStyle/>
                    <a:p>
                      <a:r>
                        <a:rPr lang="en-US" sz="1000" dirty="0">
                          <a:solidFill>
                            <a:schemeClr val="tx1">
                              <a:lumMod val="50000"/>
                            </a:schemeClr>
                          </a:solidFill>
                        </a:rPr>
                        <a:t>Has no very-high-risk features and has exactly one high-risk feature:</a:t>
                      </a:r>
                    </a:p>
                    <a:p>
                      <a:pPr marL="171450" indent="-171450">
                        <a:buFont typeface="Arial" panose="020B0604020202020204" pitchFamily="34" charset="0"/>
                        <a:buChar char="•"/>
                      </a:pPr>
                      <a:r>
                        <a:rPr lang="en-US" sz="1000" dirty="0">
                          <a:solidFill>
                            <a:schemeClr val="tx1">
                              <a:lumMod val="50000"/>
                            </a:schemeClr>
                          </a:solidFill>
                        </a:rPr>
                        <a:t>cT3a OR</a:t>
                      </a:r>
                    </a:p>
                    <a:p>
                      <a:pPr marL="171450" indent="-171450">
                        <a:buFont typeface="Arial" panose="020B0604020202020204" pitchFamily="34" charset="0"/>
                        <a:buChar char="•"/>
                      </a:pPr>
                      <a:r>
                        <a:rPr lang="en-US" sz="1000" dirty="0">
                          <a:solidFill>
                            <a:schemeClr val="tx1">
                              <a:lumMod val="50000"/>
                            </a:schemeClr>
                          </a:solidFill>
                        </a:rPr>
                        <a:t>Grade Group 4 or Grade Group 5 OR</a:t>
                      </a:r>
                    </a:p>
                    <a:p>
                      <a:pPr marL="171450" indent="-171450">
                        <a:buFont typeface="Arial" panose="020B0604020202020204" pitchFamily="34" charset="0"/>
                        <a:buChar char="•"/>
                      </a:pPr>
                      <a:r>
                        <a:rPr lang="en-US" sz="1000" dirty="0">
                          <a:solidFill>
                            <a:schemeClr val="tx1">
                              <a:lumMod val="50000"/>
                            </a:schemeClr>
                          </a:solidFill>
                        </a:rPr>
                        <a:t>PSA &gt;20 ng/mL</a:t>
                      </a: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36885242"/>
                  </a:ext>
                </a:extLst>
              </a:tr>
              <a:tr h="1014853">
                <a:tc>
                  <a:txBody>
                    <a:bodyPr/>
                    <a:lstStyle/>
                    <a:p>
                      <a:r>
                        <a:rPr lang="en-US" sz="1100" b="1" dirty="0">
                          <a:solidFill>
                            <a:schemeClr val="tx1">
                              <a:lumMod val="50000"/>
                            </a:schemeClr>
                          </a:solidFill>
                        </a:rPr>
                        <a:t>Very High</a:t>
                      </a:r>
                    </a:p>
                  </a:txBody>
                  <a:tcPr anchor="ctr"/>
                </a:tc>
                <a:tc gridSpan="3">
                  <a:txBody>
                    <a:bodyPr/>
                    <a:lstStyle/>
                    <a:p>
                      <a:r>
                        <a:rPr lang="en-US" sz="1000" dirty="0">
                          <a:solidFill>
                            <a:schemeClr val="tx1">
                              <a:lumMod val="50000"/>
                            </a:schemeClr>
                          </a:solidFill>
                        </a:rPr>
                        <a:t>Has at least one of the following:</a:t>
                      </a:r>
                    </a:p>
                    <a:p>
                      <a:pPr marL="171450" indent="-171450">
                        <a:buFont typeface="Arial" panose="020B0604020202020204" pitchFamily="34" charset="0"/>
                        <a:buChar char="•"/>
                      </a:pPr>
                      <a:r>
                        <a:rPr lang="en-US" sz="1000" dirty="0">
                          <a:solidFill>
                            <a:schemeClr val="tx1">
                              <a:lumMod val="50000"/>
                            </a:schemeClr>
                          </a:solidFill>
                        </a:rPr>
                        <a:t>cT3b-cT4</a:t>
                      </a:r>
                    </a:p>
                    <a:p>
                      <a:pPr marL="171450" indent="-171450">
                        <a:buFont typeface="Arial" panose="020B0604020202020204" pitchFamily="34" charset="0"/>
                        <a:buChar char="•"/>
                      </a:pPr>
                      <a:r>
                        <a:rPr lang="en-US" sz="1000" dirty="0">
                          <a:solidFill>
                            <a:schemeClr val="tx1">
                              <a:lumMod val="50000"/>
                            </a:schemeClr>
                          </a:solidFill>
                        </a:rPr>
                        <a:t>Primary Gleason pattern 5</a:t>
                      </a:r>
                    </a:p>
                    <a:p>
                      <a:pPr marL="171450" indent="-171450">
                        <a:buFont typeface="Arial" panose="020B0604020202020204" pitchFamily="34" charset="0"/>
                        <a:buChar char="•"/>
                      </a:pPr>
                      <a:r>
                        <a:rPr lang="en-US" sz="1000" dirty="0">
                          <a:solidFill>
                            <a:schemeClr val="tx1">
                              <a:lumMod val="50000"/>
                            </a:schemeClr>
                          </a:solidFill>
                        </a:rPr>
                        <a:t>2 or 3 high-risk features</a:t>
                      </a:r>
                    </a:p>
                    <a:p>
                      <a:pPr marL="171450" indent="-171450">
                        <a:buFont typeface="Arial" panose="020B0604020202020204" pitchFamily="34" charset="0"/>
                        <a:buChar char="•"/>
                      </a:pPr>
                      <a:r>
                        <a:rPr lang="en-US" sz="1000" dirty="0">
                          <a:solidFill>
                            <a:schemeClr val="tx1">
                              <a:lumMod val="50000"/>
                            </a:schemeClr>
                          </a:solidFill>
                        </a:rPr>
                        <a:t>&gt;4 cores with Grade Group 4 or 5</a:t>
                      </a: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75114489"/>
                  </a:ext>
                </a:extLst>
              </a:tr>
            </a:tbl>
          </a:graphicData>
        </a:graphic>
      </p:graphicFrame>
      <p:sp>
        <p:nvSpPr>
          <p:cNvPr id="8" name="Rectangle 7"/>
          <p:cNvSpPr/>
          <p:nvPr/>
        </p:nvSpPr>
        <p:spPr>
          <a:xfrm>
            <a:off x="4484452" y="4727643"/>
            <a:ext cx="7344384" cy="18579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 name="Footer Placeholder 1">
            <a:extLst>
              <a:ext uri="{FF2B5EF4-FFF2-40B4-BE49-F238E27FC236}">
                <a16:creationId xmlns:a16="http://schemas.microsoft.com/office/drawing/2014/main" id="{C70395CD-7AB4-CB4D-135F-5D15710A1993}"/>
              </a:ext>
            </a:extLst>
          </p:cNvPr>
          <p:cNvSpPr txBox="1">
            <a:spLocks/>
          </p:cNvSpPr>
          <p:nvPr/>
        </p:nvSpPr>
        <p:spPr>
          <a:xfrm>
            <a:off x="609600" y="6356350"/>
            <a:ext cx="1074419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IRF, intermediate-risk factor. </a:t>
            </a:r>
          </a:p>
        </p:txBody>
      </p:sp>
    </p:spTree>
    <p:extLst>
      <p:ext uri="{BB962C8B-B14F-4D97-AF65-F5344CB8AC3E}">
        <p14:creationId xmlns:p14="http://schemas.microsoft.com/office/powerpoint/2010/main" val="330009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to Aid in Risk Stratification </a:t>
            </a:r>
          </a:p>
        </p:txBody>
      </p:sp>
      <p:graphicFrame>
        <p:nvGraphicFramePr>
          <p:cNvPr id="7" name="Table 6"/>
          <p:cNvGraphicFramePr>
            <a:graphicFrameLocks noGrp="1"/>
          </p:cNvGraphicFramePr>
          <p:nvPr>
            <p:extLst>
              <p:ext uri="{D42A27DB-BD31-4B8C-83A1-F6EECF244321}">
                <p14:modId xmlns:p14="http://schemas.microsoft.com/office/powerpoint/2010/main" val="126577916"/>
              </p:ext>
            </p:extLst>
          </p:nvPr>
        </p:nvGraphicFramePr>
        <p:xfrm>
          <a:off x="304800" y="1333502"/>
          <a:ext cx="11582400" cy="4190996"/>
        </p:xfrm>
        <a:graphic>
          <a:graphicData uri="http://schemas.openxmlformats.org/drawingml/2006/table">
            <a:tbl>
              <a:tblPr firstRow="1" bandRow="1">
                <a:tableStyleId>{EB344D84-9AFB-497E-A393-DC336BA19D2E}</a:tableStyleId>
              </a:tblPr>
              <a:tblGrid>
                <a:gridCol w="1981200">
                  <a:extLst>
                    <a:ext uri="{9D8B030D-6E8A-4147-A177-3AD203B41FA5}">
                      <a16:colId xmlns:a16="http://schemas.microsoft.com/office/drawing/2014/main" val="3269628750"/>
                    </a:ext>
                  </a:extLst>
                </a:gridCol>
                <a:gridCol w="1879600">
                  <a:extLst>
                    <a:ext uri="{9D8B030D-6E8A-4147-A177-3AD203B41FA5}">
                      <a16:colId xmlns:a16="http://schemas.microsoft.com/office/drawing/2014/main" val="2299025112"/>
                    </a:ext>
                  </a:extLst>
                </a:gridCol>
                <a:gridCol w="1397000">
                  <a:extLst>
                    <a:ext uri="{9D8B030D-6E8A-4147-A177-3AD203B41FA5}">
                      <a16:colId xmlns:a16="http://schemas.microsoft.com/office/drawing/2014/main" val="4206615248"/>
                    </a:ext>
                  </a:extLst>
                </a:gridCol>
                <a:gridCol w="1295400">
                  <a:extLst>
                    <a:ext uri="{9D8B030D-6E8A-4147-A177-3AD203B41FA5}">
                      <a16:colId xmlns:a16="http://schemas.microsoft.com/office/drawing/2014/main" val="3102110226"/>
                    </a:ext>
                  </a:extLst>
                </a:gridCol>
                <a:gridCol w="3098800">
                  <a:extLst>
                    <a:ext uri="{9D8B030D-6E8A-4147-A177-3AD203B41FA5}">
                      <a16:colId xmlns:a16="http://schemas.microsoft.com/office/drawing/2014/main" val="4198823913"/>
                    </a:ext>
                  </a:extLst>
                </a:gridCol>
                <a:gridCol w="1930400">
                  <a:extLst>
                    <a:ext uri="{9D8B030D-6E8A-4147-A177-3AD203B41FA5}">
                      <a16:colId xmlns:a16="http://schemas.microsoft.com/office/drawing/2014/main" val="814973011"/>
                    </a:ext>
                  </a:extLst>
                </a:gridCol>
              </a:tblGrid>
              <a:tr h="390686">
                <a:tc>
                  <a:txBody>
                    <a:bodyPr/>
                    <a:lstStyle/>
                    <a:p>
                      <a:r>
                        <a:rPr lang="en-US" sz="1600" dirty="0"/>
                        <a:t>Category</a:t>
                      </a:r>
                      <a:r>
                        <a:rPr lang="en-US" sz="1600" baseline="0" dirty="0"/>
                        <a:t> </a:t>
                      </a:r>
                      <a:endParaRPr lang="en-US" sz="1600" dirty="0"/>
                    </a:p>
                  </a:txBody>
                  <a:tcPr anchor="ctr">
                    <a:solidFill>
                      <a:schemeClr val="accent6"/>
                    </a:solidFill>
                  </a:tcPr>
                </a:tc>
                <a:tc>
                  <a:txBody>
                    <a:bodyPr/>
                    <a:lstStyle/>
                    <a:p>
                      <a:pPr algn="ctr"/>
                      <a:r>
                        <a:rPr lang="en-US" sz="1600" dirty="0"/>
                        <a:t>Tool</a:t>
                      </a:r>
                    </a:p>
                  </a:txBody>
                  <a:tcPr anchor="ctr">
                    <a:solidFill>
                      <a:schemeClr val="accent6"/>
                    </a:solidFill>
                  </a:tcPr>
                </a:tc>
                <a:tc>
                  <a:txBody>
                    <a:bodyPr/>
                    <a:lstStyle/>
                    <a:p>
                      <a:pPr algn="ctr"/>
                      <a:r>
                        <a:rPr lang="en-US" sz="1600" dirty="0"/>
                        <a:t>Prognostic</a:t>
                      </a:r>
                      <a:r>
                        <a:rPr lang="en-US" sz="1600" baseline="0" dirty="0"/>
                        <a:t> </a:t>
                      </a:r>
                      <a:endParaRPr lang="en-US" sz="1600" dirty="0"/>
                    </a:p>
                  </a:txBody>
                  <a:tcPr anchor="ctr">
                    <a:solidFill>
                      <a:schemeClr val="accent6"/>
                    </a:solidFill>
                  </a:tcPr>
                </a:tc>
                <a:tc>
                  <a:txBody>
                    <a:bodyPr/>
                    <a:lstStyle/>
                    <a:p>
                      <a:pPr algn="ctr"/>
                      <a:r>
                        <a:rPr lang="en-US" sz="1600" dirty="0"/>
                        <a:t>Predictive </a:t>
                      </a:r>
                    </a:p>
                  </a:txBody>
                  <a:tcPr anchor="ctr">
                    <a:solidFill>
                      <a:schemeClr val="accent6"/>
                    </a:solidFill>
                  </a:tcPr>
                </a:tc>
                <a:tc>
                  <a:txBody>
                    <a:bodyPr/>
                    <a:lstStyle/>
                    <a:p>
                      <a:pPr algn="ctr"/>
                      <a:r>
                        <a:rPr lang="en-US" sz="1600" dirty="0"/>
                        <a:t>Endpoint Trained</a:t>
                      </a:r>
                      <a:r>
                        <a:rPr lang="en-US" sz="1600" baseline="0" dirty="0"/>
                        <a:t> </a:t>
                      </a:r>
                      <a:endParaRPr lang="en-US" sz="1600" dirty="0"/>
                    </a:p>
                  </a:txBody>
                  <a:tcPr anchor="ctr">
                    <a:solidFill>
                      <a:schemeClr val="accent6"/>
                    </a:solidFill>
                  </a:tcPr>
                </a:tc>
                <a:tc>
                  <a:txBody>
                    <a:bodyPr/>
                    <a:lstStyle/>
                    <a:p>
                      <a:pPr algn="ctr"/>
                      <a:r>
                        <a:rPr lang="en-US" sz="1600" dirty="0"/>
                        <a:t>Level of Evidence</a:t>
                      </a:r>
                      <a:r>
                        <a:rPr lang="en-US" sz="1600" baseline="0" dirty="0"/>
                        <a:t> </a:t>
                      </a:r>
                      <a:endParaRPr lang="en-US" sz="1600" dirty="0"/>
                    </a:p>
                  </a:txBody>
                  <a:tcPr anchor="ctr">
                    <a:solidFill>
                      <a:schemeClr val="accent6"/>
                    </a:solidFill>
                  </a:tcPr>
                </a:tc>
                <a:extLst>
                  <a:ext uri="{0D108BD9-81ED-4DB2-BD59-A6C34878D82A}">
                    <a16:rowId xmlns:a16="http://schemas.microsoft.com/office/drawing/2014/main" val="7579421"/>
                  </a:ext>
                </a:extLst>
              </a:tr>
              <a:tr h="674822">
                <a:tc>
                  <a:txBody>
                    <a:bodyPr/>
                    <a:lstStyle/>
                    <a:p>
                      <a:r>
                        <a:rPr lang="en-US" sz="1600" dirty="0"/>
                        <a:t>Clinical</a:t>
                      </a:r>
                    </a:p>
                  </a:txBody>
                  <a:tcPr anchor="ctr"/>
                </a:tc>
                <a:tc>
                  <a:txBody>
                    <a:bodyPr/>
                    <a:lstStyle/>
                    <a:p>
                      <a:pPr algn="ctr"/>
                      <a:r>
                        <a:rPr lang="en-US" sz="1600" dirty="0">
                          <a:solidFill>
                            <a:schemeClr val="tx1"/>
                          </a:solidFill>
                        </a:rPr>
                        <a:t>NCCN</a:t>
                      </a:r>
                    </a:p>
                  </a:txBody>
                  <a:tcPr anchor="ctr"/>
                </a:tc>
                <a:tc>
                  <a:txBody>
                    <a:bodyPr/>
                    <a:lstStyle/>
                    <a:p>
                      <a:pPr algn="ctr"/>
                      <a:r>
                        <a:rPr lang="en-US" sz="1600" dirty="0"/>
                        <a:t>Yes</a:t>
                      </a:r>
                    </a:p>
                  </a:txBody>
                  <a:tcPr anchor="ctr"/>
                </a:tc>
                <a:tc>
                  <a:txBody>
                    <a:bodyPr/>
                    <a:lstStyle/>
                    <a:p>
                      <a:pPr algn="ctr"/>
                      <a:r>
                        <a:rPr lang="en-US" sz="1600" dirty="0"/>
                        <a:t>No </a:t>
                      </a:r>
                    </a:p>
                  </a:txBody>
                  <a:tcPr anchor="ctr"/>
                </a:tc>
                <a:tc>
                  <a:txBody>
                    <a:bodyPr/>
                    <a:lstStyle/>
                    <a:p>
                      <a:pPr algn="ctr"/>
                      <a:r>
                        <a:rPr lang="en-US" sz="1600" dirty="0"/>
                        <a:t>Modified from D’Amico trained for BCR</a:t>
                      </a:r>
                    </a:p>
                  </a:txBody>
                  <a:tcPr anchor="ctr"/>
                </a:tc>
                <a:tc>
                  <a:txBody>
                    <a:bodyPr/>
                    <a:lstStyle/>
                    <a:p>
                      <a:pPr algn="ctr"/>
                      <a:r>
                        <a:rPr lang="en-US" sz="1600" dirty="0"/>
                        <a:t>1</a:t>
                      </a:r>
                    </a:p>
                  </a:txBody>
                  <a:tcPr anchor="ctr"/>
                </a:tc>
                <a:extLst>
                  <a:ext uri="{0D108BD9-81ED-4DB2-BD59-A6C34878D82A}">
                    <a16:rowId xmlns:a16="http://schemas.microsoft.com/office/drawing/2014/main" val="2569287129"/>
                  </a:ext>
                </a:extLst>
              </a:tr>
              <a:tr h="390686">
                <a:tc>
                  <a:txBody>
                    <a:bodyPr/>
                    <a:lstStyle/>
                    <a:p>
                      <a:endParaRPr lang="en-US" sz="1600"/>
                    </a:p>
                  </a:txBody>
                  <a:tcPr anchor="ctr"/>
                </a:tc>
                <a:tc>
                  <a:txBody>
                    <a:bodyPr/>
                    <a:lstStyle/>
                    <a:p>
                      <a:pPr algn="ctr"/>
                      <a:r>
                        <a:rPr lang="en-US" sz="1600" dirty="0">
                          <a:solidFill>
                            <a:schemeClr val="tx1"/>
                          </a:solidFill>
                        </a:rPr>
                        <a:t>STAR-CAP</a:t>
                      </a:r>
                      <a:r>
                        <a:rPr lang="en-US" sz="1600" baseline="30000" dirty="0">
                          <a:solidFill>
                            <a:schemeClr val="tx1"/>
                          </a:solidFill>
                        </a:rPr>
                        <a:t>1</a:t>
                      </a:r>
                      <a:endParaRPr lang="en-US" sz="1600" dirty="0">
                        <a:solidFill>
                          <a:schemeClr val="tx1"/>
                        </a:solidFill>
                      </a:endParaRPr>
                    </a:p>
                  </a:txBody>
                  <a:tcPr anchor="ctr"/>
                </a:tc>
                <a:tc>
                  <a:txBody>
                    <a:bodyPr/>
                    <a:lstStyle/>
                    <a:p>
                      <a:pPr algn="ctr"/>
                      <a:r>
                        <a:rPr lang="en-US" sz="1600" dirty="0"/>
                        <a:t>Yes</a:t>
                      </a:r>
                    </a:p>
                  </a:txBody>
                  <a:tcPr anchor="ctr"/>
                </a:tc>
                <a:tc>
                  <a:txBody>
                    <a:bodyPr/>
                    <a:lstStyle/>
                    <a:p>
                      <a:pPr algn="ctr"/>
                      <a:r>
                        <a:rPr lang="en-US" sz="1600" dirty="0"/>
                        <a:t>No</a:t>
                      </a:r>
                    </a:p>
                  </a:txBody>
                  <a:tcPr anchor="ctr"/>
                </a:tc>
                <a:tc>
                  <a:txBody>
                    <a:bodyPr/>
                    <a:lstStyle/>
                    <a:p>
                      <a:pPr algn="ctr"/>
                      <a:r>
                        <a:rPr lang="en-US" sz="1600" dirty="0"/>
                        <a:t>PCSM</a:t>
                      </a:r>
                    </a:p>
                  </a:txBody>
                  <a:tcPr anchor="ctr"/>
                </a:tc>
                <a:tc>
                  <a:txBody>
                    <a:bodyPr/>
                    <a:lstStyle/>
                    <a:p>
                      <a:pPr algn="ctr"/>
                      <a:r>
                        <a:rPr lang="en-US" sz="1600" dirty="0"/>
                        <a:t>3</a:t>
                      </a:r>
                    </a:p>
                  </a:txBody>
                  <a:tcPr anchor="ctr"/>
                </a:tc>
                <a:extLst>
                  <a:ext uri="{0D108BD9-81ED-4DB2-BD59-A6C34878D82A}">
                    <a16:rowId xmlns:a16="http://schemas.microsoft.com/office/drawing/2014/main" val="1800780062"/>
                  </a:ext>
                </a:extLst>
              </a:tr>
              <a:tr h="390686">
                <a:tc>
                  <a:txBody>
                    <a:bodyPr/>
                    <a:lstStyle/>
                    <a:p>
                      <a:endParaRPr lang="en-US" sz="1600"/>
                    </a:p>
                  </a:txBody>
                  <a:tcPr anchor="ctr"/>
                </a:tc>
                <a:tc>
                  <a:txBody>
                    <a:bodyPr/>
                    <a:lstStyle/>
                    <a:p>
                      <a:pPr algn="ctr"/>
                      <a:r>
                        <a:rPr lang="en-US" sz="1600" dirty="0">
                          <a:solidFill>
                            <a:schemeClr val="tx1"/>
                          </a:solidFill>
                        </a:rPr>
                        <a:t>CAPRA</a:t>
                      </a:r>
                      <a:r>
                        <a:rPr lang="en-US" sz="1600" baseline="30000" dirty="0">
                          <a:solidFill>
                            <a:schemeClr val="tx1"/>
                          </a:solidFill>
                        </a:rPr>
                        <a:t>2</a:t>
                      </a:r>
                      <a:endParaRPr lang="en-US" sz="1600" dirty="0">
                        <a:solidFill>
                          <a:schemeClr val="tx1"/>
                        </a:solidFill>
                      </a:endParaRPr>
                    </a:p>
                  </a:txBody>
                  <a:tcPr anchor="ctr"/>
                </a:tc>
                <a:tc>
                  <a:txBody>
                    <a:bodyPr/>
                    <a:lstStyle/>
                    <a:p>
                      <a:pPr algn="ctr"/>
                      <a:r>
                        <a:rPr lang="en-US" sz="1600" dirty="0"/>
                        <a:t>Yes</a:t>
                      </a:r>
                    </a:p>
                  </a:txBody>
                  <a:tcPr anchor="ctr"/>
                </a:tc>
                <a:tc>
                  <a:txBody>
                    <a:bodyPr/>
                    <a:lstStyle/>
                    <a:p>
                      <a:pPr algn="ctr"/>
                      <a:r>
                        <a:rPr lang="en-US" sz="1600" dirty="0"/>
                        <a:t>No</a:t>
                      </a:r>
                    </a:p>
                  </a:txBody>
                  <a:tcPr anchor="ctr"/>
                </a:tc>
                <a:tc>
                  <a:txBody>
                    <a:bodyPr/>
                    <a:lstStyle/>
                    <a:p>
                      <a:pPr algn="ctr"/>
                      <a:r>
                        <a:rPr lang="en-US" sz="1600" dirty="0"/>
                        <a:t>BCR</a:t>
                      </a:r>
                    </a:p>
                  </a:txBody>
                  <a:tcPr anchor="ctr"/>
                </a:tc>
                <a:tc>
                  <a:txBody>
                    <a:bodyPr/>
                    <a:lstStyle/>
                    <a:p>
                      <a:pPr algn="ctr"/>
                      <a:r>
                        <a:rPr lang="en-US" sz="1600" dirty="0"/>
                        <a:t>3</a:t>
                      </a:r>
                    </a:p>
                  </a:txBody>
                  <a:tcPr anchor="ctr"/>
                </a:tc>
                <a:extLst>
                  <a:ext uri="{0D108BD9-81ED-4DB2-BD59-A6C34878D82A}">
                    <a16:rowId xmlns:a16="http://schemas.microsoft.com/office/drawing/2014/main" val="3245884430"/>
                  </a:ext>
                </a:extLst>
              </a:tr>
              <a:tr h="390686">
                <a:tc>
                  <a:txBody>
                    <a:bodyPr/>
                    <a:lstStyle/>
                    <a:p>
                      <a:endParaRPr lang="en-US" sz="1600"/>
                    </a:p>
                  </a:txBody>
                  <a:tcPr anchor="ctr"/>
                </a:tc>
                <a:tc>
                  <a:txBody>
                    <a:bodyPr/>
                    <a:lstStyle/>
                    <a:p>
                      <a:pPr algn="ctr"/>
                      <a:r>
                        <a:rPr lang="en-US" sz="1600" dirty="0">
                          <a:solidFill>
                            <a:schemeClr val="tx1"/>
                          </a:solidFill>
                        </a:rPr>
                        <a:t>MSKCC</a:t>
                      </a:r>
                      <a:r>
                        <a:rPr lang="en-US" sz="1600" baseline="30000" dirty="0">
                          <a:solidFill>
                            <a:schemeClr val="tx1"/>
                          </a:solidFill>
                        </a:rPr>
                        <a:t>3</a:t>
                      </a:r>
                      <a:endParaRPr lang="en-US" sz="1600" dirty="0">
                        <a:solidFill>
                          <a:schemeClr val="tx1"/>
                        </a:solidFill>
                      </a:endParaRPr>
                    </a:p>
                  </a:txBody>
                  <a:tcPr anchor="ctr"/>
                </a:tc>
                <a:tc>
                  <a:txBody>
                    <a:bodyPr/>
                    <a:lstStyle/>
                    <a:p>
                      <a:pPr algn="ctr"/>
                      <a:r>
                        <a:rPr lang="en-US" sz="1600" dirty="0"/>
                        <a:t>Yes</a:t>
                      </a:r>
                    </a:p>
                  </a:txBody>
                  <a:tcPr anchor="ctr"/>
                </a:tc>
                <a:tc>
                  <a:txBody>
                    <a:bodyPr/>
                    <a:lstStyle/>
                    <a:p>
                      <a:pPr algn="ctr"/>
                      <a:r>
                        <a:rPr lang="en-US" sz="1600" dirty="0"/>
                        <a:t>No</a:t>
                      </a:r>
                    </a:p>
                  </a:txBody>
                  <a:tcPr anchor="ctr"/>
                </a:tc>
                <a:tc>
                  <a:txBody>
                    <a:bodyPr/>
                    <a:lstStyle/>
                    <a:p>
                      <a:pPr algn="ctr"/>
                      <a:r>
                        <a:rPr lang="en-US" sz="1600" dirty="0"/>
                        <a:t>PBCR and PCSM</a:t>
                      </a:r>
                    </a:p>
                  </a:txBody>
                  <a:tcPr anchor="ctr"/>
                </a:tc>
                <a:tc>
                  <a:txBody>
                    <a:bodyPr/>
                    <a:lstStyle/>
                    <a:p>
                      <a:pPr algn="ctr"/>
                      <a:r>
                        <a:rPr lang="en-US" sz="1600" dirty="0"/>
                        <a:t>3</a:t>
                      </a:r>
                    </a:p>
                  </a:txBody>
                  <a:tcPr anchor="ctr"/>
                </a:tc>
                <a:extLst>
                  <a:ext uri="{0D108BD9-81ED-4DB2-BD59-A6C34878D82A}">
                    <a16:rowId xmlns:a16="http://schemas.microsoft.com/office/drawing/2014/main" val="251481963"/>
                  </a:ext>
                </a:extLst>
              </a:tr>
              <a:tr h="390686">
                <a:tc>
                  <a:txBody>
                    <a:bodyPr/>
                    <a:lstStyle/>
                    <a:p>
                      <a:r>
                        <a:rPr lang="en-US" sz="1600" dirty="0"/>
                        <a:t>AI</a:t>
                      </a:r>
                    </a:p>
                  </a:txBody>
                  <a:tcPr anchor="ctr"/>
                </a:tc>
                <a:tc>
                  <a:txBody>
                    <a:bodyPr/>
                    <a:lstStyle/>
                    <a:p>
                      <a:pPr algn="ctr"/>
                      <a:r>
                        <a:rPr lang="en-US" sz="1600" dirty="0" err="1">
                          <a:solidFill>
                            <a:schemeClr val="tx1"/>
                          </a:solidFill>
                        </a:rPr>
                        <a:t>ArteraAI</a:t>
                      </a:r>
                      <a:r>
                        <a:rPr lang="en-US" sz="1600" dirty="0">
                          <a:solidFill>
                            <a:schemeClr val="tx1"/>
                          </a:solidFill>
                        </a:rPr>
                        <a:t> Prostate</a:t>
                      </a:r>
                      <a:r>
                        <a:rPr lang="en-US" sz="1600" baseline="0" dirty="0">
                          <a:solidFill>
                            <a:schemeClr val="tx1"/>
                          </a:solidFill>
                        </a:rPr>
                        <a:t> </a:t>
                      </a:r>
                      <a:endParaRPr lang="en-US" sz="1600" dirty="0">
                        <a:solidFill>
                          <a:schemeClr val="tx1"/>
                        </a:solidFill>
                      </a:endParaRPr>
                    </a:p>
                  </a:txBody>
                  <a:tcPr anchor="ctr"/>
                </a:tc>
                <a:tc>
                  <a:txBody>
                    <a:bodyPr/>
                    <a:lstStyle/>
                    <a:p>
                      <a:pPr algn="ctr"/>
                      <a:r>
                        <a:rPr lang="en-US" sz="1600" dirty="0"/>
                        <a:t>Yes</a:t>
                      </a:r>
                    </a:p>
                  </a:txBody>
                  <a:tcPr anchor="ctr"/>
                </a:tc>
                <a:tc>
                  <a:txBody>
                    <a:bodyPr/>
                    <a:lstStyle/>
                    <a:p>
                      <a:pPr algn="ctr"/>
                      <a:r>
                        <a:rPr lang="en-US" sz="1600" dirty="0"/>
                        <a:t>No</a:t>
                      </a:r>
                    </a:p>
                  </a:txBody>
                  <a:tcPr anchor="ctr"/>
                </a:tc>
                <a:tc>
                  <a:txBody>
                    <a:bodyPr/>
                    <a:lstStyle/>
                    <a:p>
                      <a:pPr algn="ctr"/>
                      <a:r>
                        <a:rPr lang="en-US" sz="1600" dirty="0"/>
                        <a:t>BCR, DM, PCSM</a:t>
                      </a:r>
                    </a:p>
                  </a:txBody>
                  <a:tcPr anchor="ctr"/>
                </a:tc>
                <a:tc>
                  <a:txBody>
                    <a:bodyPr/>
                    <a:lstStyle/>
                    <a:p>
                      <a:pPr algn="ctr"/>
                      <a:r>
                        <a:rPr lang="en-US" sz="1600" dirty="0"/>
                        <a:t>1</a:t>
                      </a:r>
                    </a:p>
                  </a:txBody>
                  <a:tcPr anchor="ctr"/>
                </a:tc>
                <a:extLst>
                  <a:ext uri="{0D108BD9-81ED-4DB2-BD59-A6C34878D82A}">
                    <a16:rowId xmlns:a16="http://schemas.microsoft.com/office/drawing/2014/main" val="947193755"/>
                  </a:ext>
                </a:extLst>
              </a:tr>
              <a:tr h="390686">
                <a:tc>
                  <a:txBody>
                    <a:bodyPr/>
                    <a:lstStyle/>
                    <a:p>
                      <a:r>
                        <a:rPr lang="en-US" sz="1600" dirty="0"/>
                        <a:t>Gene Expression</a:t>
                      </a:r>
                    </a:p>
                  </a:txBody>
                  <a:tcPr anchor="ctr"/>
                </a:tc>
                <a:tc>
                  <a:txBody>
                    <a:bodyPr/>
                    <a:lstStyle/>
                    <a:p>
                      <a:pPr algn="ctr"/>
                      <a:r>
                        <a:rPr lang="en-US" sz="1600" dirty="0">
                          <a:solidFill>
                            <a:schemeClr val="tx1"/>
                          </a:solidFill>
                        </a:rPr>
                        <a:t>Decipher </a:t>
                      </a:r>
                    </a:p>
                  </a:txBody>
                  <a:tcPr anchor="ctr"/>
                </a:tc>
                <a:tc>
                  <a:txBody>
                    <a:bodyPr/>
                    <a:lstStyle/>
                    <a:p>
                      <a:pPr algn="ctr"/>
                      <a:r>
                        <a:rPr lang="en-US" sz="1600" dirty="0"/>
                        <a:t>Yes</a:t>
                      </a:r>
                    </a:p>
                  </a:txBody>
                  <a:tcPr anchor="ctr"/>
                </a:tc>
                <a:tc>
                  <a:txBody>
                    <a:bodyPr/>
                    <a:lstStyle/>
                    <a:p>
                      <a:pPr algn="ctr"/>
                      <a:r>
                        <a:rPr lang="en-US" sz="1600" dirty="0"/>
                        <a:t>No</a:t>
                      </a:r>
                    </a:p>
                  </a:txBody>
                  <a:tcPr anchor="ctr"/>
                </a:tc>
                <a:tc>
                  <a:txBody>
                    <a:bodyPr/>
                    <a:lstStyle/>
                    <a:p>
                      <a:pPr algn="ctr"/>
                      <a:r>
                        <a:rPr lang="en-US" sz="1600" dirty="0"/>
                        <a:t>DM</a:t>
                      </a:r>
                    </a:p>
                  </a:txBody>
                  <a:tcPr anchor="ctr"/>
                </a:tc>
                <a:tc>
                  <a:txBody>
                    <a:bodyPr/>
                    <a:lstStyle/>
                    <a:p>
                      <a:pPr algn="ctr"/>
                      <a:r>
                        <a:rPr lang="en-US" sz="1600" dirty="0"/>
                        <a:t>1</a:t>
                      </a:r>
                    </a:p>
                  </a:txBody>
                  <a:tcPr anchor="ctr"/>
                </a:tc>
                <a:extLst>
                  <a:ext uri="{0D108BD9-81ED-4DB2-BD59-A6C34878D82A}">
                    <a16:rowId xmlns:a16="http://schemas.microsoft.com/office/drawing/2014/main" val="3344316957"/>
                  </a:ext>
                </a:extLst>
              </a:tr>
              <a:tr h="390686">
                <a:tc>
                  <a:txBody>
                    <a:bodyPr/>
                    <a:lstStyle/>
                    <a:p>
                      <a:endParaRPr lang="en-US" sz="1600"/>
                    </a:p>
                  </a:txBody>
                  <a:tcPr anchor="ctr"/>
                </a:tc>
                <a:tc>
                  <a:txBody>
                    <a:bodyPr/>
                    <a:lstStyle/>
                    <a:p>
                      <a:pPr algn="ctr"/>
                      <a:r>
                        <a:rPr lang="en-US" sz="1600" dirty="0">
                          <a:solidFill>
                            <a:schemeClr val="tx1"/>
                          </a:solidFill>
                        </a:rPr>
                        <a:t>Prolaris</a:t>
                      </a:r>
                      <a:r>
                        <a:rPr lang="en-US" sz="1600" baseline="30000" dirty="0">
                          <a:solidFill>
                            <a:schemeClr val="tx1"/>
                          </a:solidFill>
                        </a:rPr>
                        <a:t>4</a:t>
                      </a:r>
                      <a:endParaRPr lang="en-US" sz="1600" dirty="0">
                        <a:solidFill>
                          <a:schemeClr val="tx1"/>
                        </a:solidFill>
                      </a:endParaRPr>
                    </a:p>
                  </a:txBody>
                  <a:tcPr anchor="ctr"/>
                </a:tc>
                <a:tc>
                  <a:txBody>
                    <a:bodyPr/>
                    <a:lstStyle/>
                    <a:p>
                      <a:pPr algn="ctr"/>
                      <a:r>
                        <a:rPr lang="en-US" sz="1600" dirty="0"/>
                        <a:t>Yes</a:t>
                      </a:r>
                    </a:p>
                  </a:txBody>
                  <a:tcPr anchor="ctr"/>
                </a:tc>
                <a:tc>
                  <a:txBody>
                    <a:bodyPr/>
                    <a:lstStyle/>
                    <a:p>
                      <a:pPr algn="ctr"/>
                      <a:r>
                        <a:rPr lang="en-US" sz="1600" dirty="0"/>
                        <a:t>No</a:t>
                      </a:r>
                    </a:p>
                  </a:txBody>
                  <a:tcPr anchor="ctr"/>
                </a:tc>
                <a:tc>
                  <a:txBody>
                    <a:bodyPr/>
                    <a:lstStyle/>
                    <a:p>
                      <a:pPr algn="ctr"/>
                      <a:r>
                        <a:rPr lang="en-US" sz="1600" dirty="0"/>
                        <a:t>Not specifically</a:t>
                      </a:r>
                      <a:r>
                        <a:rPr lang="en-US" sz="1600" baseline="0" dirty="0"/>
                        <a:t> trained </a:t>
                      </a:r>
                      <a:endParaRPr lang="en-US" sz="1600" dirty="0"/>
                    </a:p>
                  </a:txBody>
                  <a:tcPr anchor="ctr"/>
                </a:tc>
                <a:tc>
                  <a:txBody>
                    <a:bodyPr/>
                    <a:lstStyle/>
                    <a:p>
                      <a:pPr algn="ctr"/>
                      <a:r>
                        <a:rPr lang="en-US" sz="1600" dirty="0"/>
                        <a:t>3</a:t>
                      </a:r>
                    </a:p>
                  </a:txBody>
                  <a:tcPr anchor="ctr"/>
                </a:tc>
                <a:extLst>
                  <a:ext uri="{0D108BD9-81ED-4DB2-BD59-A6C34878D82A}">
                    <a16:rowId xmlns:a16="http://schemas.microsoft.com/office/drawing/2014/main" val="3320157908"/>
                  </a:ext>
                </a:extLst>
              </a:tr>
              <a:tr h="390686">
                <a:tc>
                  <a:txBody>
                    <a:bodyPr/>
                    <a:lstStyle/>
                    <a:p>
                      <a:endParaRPr lang="en-US" sz="1600"/>
                    </a:p>
                  </a:txBody>
                  <a:tcPr anchor="ctr"/>
                </a:tc>
                <a:tc>
                  <a:txBody>
                    <a:bodyPr/>
                    <a:lstStyle/>
                    <a:p>
                      <a:pPr algn="ctr"/>
                      <a:r>
                        <a:rPr lang="en-US" sz="1600" dirty="0" err="1"/>
                        <a:t>Oncotype</a:t>
                      </a:r>
                      <a:r>
                        <a:rPr lang="en-US" sz="1600" dirty="0"/>
                        <a:t> </a:t>
                      </a:r>
                    </a:p>
                  </a:txBody>
                  <a:tcPr anchor="ctr"/>
                </a:tc>
                <a:tc>
                  <a:txBody>
                    <a:bodyPr/>
                    <a:lstStyle/>
                    <a:p>
                      <a:pPr algn="ctr"/>
                      <a:r>
                        <a:rPr lang="en-US" sz="1600" dirty="0"/>
                        <a:t>Yes</a:t>
                      </a:r>
                    </a:p>
                  </a:txBody>
                  <a:tcPr anchor="ctr"/>
                </a:tc>
                <a:tc>
                  <a:txBody>
                    <a:bodyPr/>
                    <a:lstStyle/>
                    <a:p>
                      <a:pPr algn="ctr"/>
                      <a:r>
                        <a:rPr lang="en-US" sz="1600" dirty="0"/>
                        <a:t>No</a:t>
                      </a:r>
                    </a:p>
                  </a:txBody>
                  <a:tcPr anchor="ctr"/>
                </a:tc>
                <a:tc>
                  <a:txBody>
                    <a:bodyPr/>
                    <a:lstStyle/>
                    <a:p>
                      <a:pPr algn="ctr"/>
                      <a:r>
                        <a:rPr lang="en-US" sz="1600" dirty="0"/>
                        <a:t>Adverse pathology </a:t>
                      </a:r>
                    </a:p>
                  </a:txBody>
                  <a:tcPr anchor="ctr"/>
                </a:tc>
                <a:tc>
                  <a:txBody>
                    <a:bodyPr/>
                    <a:lstStyle/>
                    <a:p>
                      <a:pPr algn="ctr"/>
                      <a:r>
                        <a:rPr lang="en-US" sz="1600" dirty="0"/>
                        <a:t>3</a:t>
                      </a:r>
                    </a:p>
                  </a:txBody>
                  <a:tcPr anchor="ctr"/>
                </a:tc>
                <a:extLst>
                  <a:ext uri="{0D108BD9-81ED-4DB2-BD59-A6C34878D82A}">
                    <a16:rowId xmlns:a16="http://schemas.microsoft.com/office/drawing/2014/main" val="130106754"/>
                  </a:ext>
                </a:extLst>
              </a:tr>
              <a:tr h="390686">
                <a:tc>
                  <a:txBody>
                    <a:bodyPr/>
                    <a:lstStyle/>
                    <a:p>
                      <a:r>
                        <a:rPr lang="en-US" sz="1600" dirty="0"/>
                        <a:t>Germline </a:t>
                      </a:r>
                    </a:p>
                  </a:txBody>
                  <a:tcPr anchor="ctr"/>
                </a:tc>
                <a:tc>
                  <a:txBody>
                    <a:bodyPr/>
                    <a:lstStyle/>
                    <a:p>
                      <a:pPr algn="ctr"/>
                      <a:r>
                        <a:rPr lang="en-US" sz="1600" dirty="0"/>
                        <a:t>HRR </a:t>
                      </a:r>
                    </a:p>
                  </a:txBody>
                  <a:tcPr anchor="ctr"/>
                </a:tc>
                <a:tc>
                  <a:txBody>
                    <a:bodyPr/>
                    <a:lstStyle/>
                    <a:p>
                      <a:pPr algn="ctr"/>
                      <a:r>
                        <a:rPr lang="en-US" sz="1600" dirty="0"/>
                        <a:t>Uncertain</a:t>
                      </a:r>
                    </a:p>
                  </a:txBody>
                  <a:tcPr anchor="ctr"/>
                </a:tc>
                <a:tc>
                  <a:txBody>
                    <a:bodyPr/>
                    <a:lstStyle/>
                    <a:p>
                      <a:pPr algn="ctr"/>
                      <a:r>
                        <a:rPr lang="en-US" sz="1600" dirty="0"/>
                        <a:t>No</a:t>
                      </a:r>
                    </a:p>
                  </a:txBody>
                  <a:tcPr anchor="ctr"/>
                </a:tc>
                <a:tc>
                  <a:txBody>
                    <a:bodyPr/>
                    <a:lstStyle/>
                    <a:p>
                      <a:pPr algn="ctr"/>
                      <a:r>
                        <a:rPr lang="en-US" sz="1600" dirty="0"/>
                        <a:t>Not specifically trained</a:t>
                      </a:r>
                      <a:r>
                        <a:rPr lang="en-US" sz="1600" baseline="0" dirty="0"/>
                        <a:t> </a:t>
                      </a:r>
                      <a:endParaRPr lang="en-US" sz="1600" dirty="0"/>
                    </a:p>
                  </a:txBody>
                  <a:tcPr anchor="ctr"/>
                </a:tc>
                <a:tc>
                  <a:txBody>
                    <a:bodyPr/>
                    <a:lstStyle/>
                    <a:p>
                      <a:pPr algn="ctr"/>
                      <a:r>
                        <a:rPr lang="en-US" sz="1600" dirty="0"/>
                        <a:t>4 </a:t>
                      </a:r>
                    </a:p>
                  </a:txBody>
                  <a:tcPr anchor="ctr"/>
                </a:tc>
                <a:extLst>
                  <a:ext uri="{0D108BD9-81ED-4DB2-BD59-A6C34878D82A}">
                    <a16:rowId xmlns:a16="http://schemas.microsoft.com/office/drawing/2014/main" val="1661790686"/>
                  </a:ext>
                </a:extLst>
              </a:tr>
            </a:tbl>
          </a:graphicData>
        </a:graphic>
      </p:graphicFrame>
      <p:sp>
        <p:nvSpPr>
          <p:cNvPr id="3" name="Footer Placeholder 1">
            <a:extLst>
              <a:ext uri="{FF2B5EF4-FFF2-40B4-BE49-F238E27FC236}">
                <a16:creationId xmlns:a16="http://schemas.microsoft.com/office/drawing/2014/main" id="{A88E31E0-6630-FC28-232E-FB3572435C7D}"/>
              </a:ext>
            </a:extLst>
          </p:cNvPr>
          <p:cNvSpPr txBox="1">
            <a:spLocks/>
          </p:cNvSpPr>
          <p:nvPr/>
        </p:nvSpPr>
        <p:spPr>
          <a:xfrm>
            <a:off x="609600" y="5818468"/>
            <a:ext cx="1074419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aseline="30000" dirty="0"/>
              <a:t>1</a:t>
            </a:r>
            <a:r>
              <a:rPr lang="en-US" sz="1200" dirty="0"/>
              <a:t>STAR-CAP – Age, T stage, N stage, Gleason, % positive cores, PSA; </a:t>
            </a:r>
            <a:r>
              <a:rPr lang="en-US" sz="1200" baseline="30000" dirty="0"/>
              <a:t>2</a:t>
            </a:r>
            <a:r>
              <a:rPr lang="en-US" sz="1200" dirty="0"/>
              <a:t>CAPRA score – Age, PSA, Gleason, T stage, % positive cores; </a:t>
            </a:r>
            <a:r>
              <a:rPr lang="en-US" sz="1200" baseline="30000" dirty="0"/>
              <a:t>3</a:t>
            </a:r>
            <a:r>
              <a:rPr lang="en-US" sz="1200" dirty="0"/>
              <a:t>MSKCC – Age, PSA, Gleason, T stage, % positive cores; </a:t>
            </a:r>
            <a:r>
              <a:rPr lang="en-US" sz="1200" baseline="30000" dirty="0"/>
              <a:t>4</a:t>
            </a:r>
            <a:r>
              <a:rPr lang="en-US" sz="1200" dirty="0"/>
              <a:t>Prolaris – Composite of CAPRA and Cell Cycle Progression score. </a:t>
            </a:r>
          </a:p>
          <a:p>
            <a:r>
              <a:rPr lang="en-US" sz="1200" dirty="0"/>
              <a:t>BCR, biochemical recurrence; CAPRA, Cancer of the Prostate Risk Assessment; HRR, homologous recombination repair; MSKCC, Memorial Sloan Kettering Cancer Center; STAR-CAP, international staging collaboration for cancer of the prostate.</a:t>
            </a:r>
          </a:p>
          <a:p>
            <a:r>
              <a:rPr lang="en-US" sz="1200" dirty="0"/>
              <a:t>National Comprehensive Cancer Network. Prostate Cancer (Version 1.2023).</a:t>
            </a:r>
          </a:p>
          <a:p>
            <a:endParaRPr lang="en-US" sz="1200" dirty="0"/>
          </a:p>
        </p:txBody>
      </p:sp>
    </p:spTree>
    <p:extLst>
      <p:ext uri="{BB962C8B-B14F-4D97-AF65-F5344CB8AC3E}">
        <p14:creationId xmlns:p14="http://schemas.microsoft.com/office/powerpoint/2010/main" val="670308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Conclusions </a:t>
            </a:r>
            <a:endParaRPr lang="en-US" dirty="0"/>
          </a:p>
        </p:txBody>
      </p:sp>
      <p:sp>
        <p:nvSpPr>
          <p:cNvPr id="3" name="Text Placeholder 2"/>
          <p:cNvSpPr>
            <a:spLocks noGrp="1"/>
          </p:cNvSpPr>
          <p:nvPr>
            <p:ph idx="1"/>
          </p:nvPr>
        </p:nvSpPr>
        <p:spPr/>
        <p:txBody>
          <a:bodyPr>
            <a:normAutofit/>
          </a:bodyPr>
          <a:lstStyle/>
          <a:p>
            <a:pPr>
              <a:spcAft>
                <a:spcPts val="1200"/>
              </a:spcAft>
            </a:pPr>
            <a:r>
              <a:rPr lang="en-US" sz="2800" dirty="0"/>
              <a:t>The majority of patients with prostate cancer present with localized disease </a:t>
            </a:r>
          </a:p>
          <a:p>
            <a:pPr>
              <a:spcAft>
                <a:spcPts val="1200"/>
              </a:spcAft>
            </a:pPr>
            <a:r>
              <a:rPr lang="en-US" sz="2800" dirty="0"/>
              <a:t>A subset of patients have high-risk features that are associated with an increased risk of prostate cancer death</a:t>
            </a:r>
          </a:p>
          <a:p>
            <a:pPr>
              <a:spcAft>
                <a:spcPts val="1200"/>
              </a:spcAft>
            </a:pPr>
            <a:r>
              <a:rPr lang="en-US" sz="2800" dirty="0"/>
              <a:t>Risk stratification largely depends on clinical parameters, including PSA, Gleason score, and stage</a:t>
            </a:r>
          </a:p>
          <a:p>
            <a:pPr>
              <a:spcAft>
                <a:spcPts val="1200"/>
              </a:spcAft>
            </a:pPr>
            <a:r>
              <a:rPr lang="en-US" sz="2800" dirty="0"/>
              <a:t>Additional tools that integrate molecular features and pathologic AI are being further integrated in risk stratification </a:t>
            </a:r>
          </a:p>
          <a:p>
            <a:pPr>
              <a:spcAft>
                <a:spcPts val="1200"/>
              </a:spcAft>
            </a:pPr>
            <a:endParaRPr lang="en-US" sz="2800" dirty="0"/>
          </a:p>
        </p:txBody>
      </p:sp>
    </p:spTree>
    <p:extLst>
      <p:ext uri="{BB962C8B-B14F-4D97-AF65-F5344CB8AC3E}">
        <p14:creationId xmlns:p14="http://schemas.microsoft.com/office/powerpoint/2010/main" val="1076988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8164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Prostate Cancer: Focusing Androgen Receptor Inhibitors on High-Risk Localized &amp; Locally Advanced Disease</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Describe the risk of developing metastases and cancer-related mortality based on risk stratification in localized prostate cancer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Assess the evolving changes in guideline recommendations for high-risk localized and locally advanced prostate cancer and where ARIs fit into these recommendations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Evaluate the efficacy and safety of second-generation ARI therapy in patients with newly diagnosed prostate cancer who have high-risk localized or locally advanced disease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Employ effective multidisciplinary adverse effect management strategies to improve ARI treatment adherence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Prostate Cancer is a Common Malignancy </a:t>
            </a:r>
          </a:p>
        </p:txBody>
      </p:sp>
      <p:pic>
        <p:nvPicPr>
          <p:cNvPr id="3" name="Picture 2"/>
          <p:cNvPicPr>
            <a:picLocks noChangeAspect="1"/>
          </p:cNvPicPr>
          <p:nvPr/>
        </p:nvPicPr>
        <p:blipFill>
          <a:blip r:embed="rId2"/>
          <a:stretch>
            <a:fillRect/>
          </a:stretch>
        </p:blipFill>
        <p:spPr>
          <a:xfrm>
            <a:off x="5410200" y="2362200"/>
            <a:ext cx="6597869" cy="2971800"/>
          </a:xfrm>
          <a:prstGeom prst="rect">
            <a:avLst/>
          </a:prstGeom>
        </p:spPr>
      </p:pic>
      <p:pic>
        <p:nvPicPr>
          <p:cNvPr id="4" name="Picture 3"/>
          <p:cNvPicPr>
            <a:picLocks noChangeAspect="1"/>
          </p:cNvPicPr>
          <p:nvPr/>
        </p:nvPicPr>
        <p:blipFill rotWithShape="1">
          <a:blip r:embed="rId3"/>
          <a:srcRect t="7157"/>
          <a:stretch/>
        </p:blipFill>
        <p:spPr>
          <a:xfrm>
            <a:off x="762000" y="1524001"/>
            <a:ext cx="4495800" cy="4668418"/>
          </a:xfrm>
          <a:prstGeom prst="rect">
            <a:avLst/>
          </a:prstGeom>
        </p:spPr>
      </p:pic>
      <p:sp>
        <p:nvSpPr>
          <p:cNvPr id="5" name="TextBox 4"/>
          <p:cNvSpPr txBox="1"/>
          <p:nvPr/>
        </p:nvSpPr>
        <p:spPr>
          <a:xfrm>
            <a:off x="1447800" y="1066800"/>
            <a:ext cx="3657600" cy="646331"/>
          </a:xfrm>
          <a:prstGeom prst="rect">
            <a:avLst/>
          </a:prstGeom>
          <a:noFill/>
        </p:spPr>
        <p:txBody>
          <a:bodyPr wrap="square" rtlCol="0">
            <a:spAutoFit/>
          </a:bodyPr>
          <a:lstStyle/>
          <a:p>
            <a:pPr algn="ctr"/>
            <a:r>
              <a:rPr lang="en-US" dirty="0"/>
              <a:t>Most Common Cancer Among Men with Increasing Incidence</a:t>
            </a:r>
          </a:p>
        </p:txBody>
      </p:sp>
      <p:sp>
        <p:nvSpPr>
          <p:cNvPr id="13" name="TextBox 12"/>
          <p:cNvSpPr txBox="1"/>
          <p:nvPr/>
        </p:nvSpPr>
        <p:spPr>
          <a:xfrm>
            <a:off x="7620000" y="1143000"/>
            <a:ext cx="3657600" cy="646331"/>
          </a:xfrm>
          <a:prstGeom prst="rect">
            <a:avLst/>
          </a:prstGeom>
          <a:noFill/>
        </p:spPr>
        <p:txBody>
          <a:bodyPr wrap="square" rtlCol="0">
            <a:spAutoFit/>
          </a:bodyPr>
          <a:lstStyle/>
          <a:p>
            <a:pPr algn="ctr"/>
            <a:r>
              <a:rPr lang="en-US" dirty="0"/>
              <a:t>Second Leading Cause of Cancer Death in Men</a:t>
            </a:r>
          </a:p>
        </p:txBody>
      </p:sp>
      <p:sp>
        <p:nvSpPr>
          <p:cNvPr id="6" name="Rectangle 5">
            <a:extLst>
              <a:ext uri="{FF2B5EF4-FFF2-40B4-BE49-F238E27FC236}">
                <a16:creationId xmlns:a16="http://schemas.microsoft.com/office/drawing/2014/main" id="{0E9FCEA2-8966-D3A5-6CFB-FB0CB69C0E07}"/>
              </a:ext>
            </a:extLst>
          </p:cNvPr>
          <p:cNvSpPr/>
          <p:nvPr/>
        </p:nvSpPr>
        <p:spPr>
          <a:xfrm>
            <a:off x="4610100" y="5248275"/>
            <a:ext cx="63500" cy="857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1">
            <a:extLst>
              <a:ext uri="{FF2B5EF4-FFF2-40B4-BE49-F238E27FC236}">
                <a16:creationId xmlns:a16="http://schemas.microsoft.com/office/drawing/2014/main" id="{0DB3FE4B-FDD2-5017-718B-CC37D58AD177}"/>
              </a:ext>
            </a:extLst>
          </p:cNvPr>
          <p:cNvSpPr txBox="1">
            <a:spLocks/>
          </p:cNvSpPr>
          <p:nvPr/>
        </p:nvSpPr>
        <p:spPr>
          <a:xfrm>
            <a:off x="609600" y="6356350"/>
            <a:ext cx="1074419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Siegel RL, et al. </a:t>
            </a:r>
            <a:r>
              <a:rPr lang="en-US" sz="1200" i="1" dirty="0"/>
              <a:t>Cancer Statistics. </a:t>
            </a:r>
            <a:r>
              <a:rPr lang="en-US" sz="1200" dirty="0"/>
              <a:t>2023;73(1):17-48.</a:t>
            </a:r>
          </a:p>
        </p:txBody>
      </p:sp>
    </p:spTree>
    <p:extLst>
      <p:ext uri="{BB962C8B-B14F-4D97-AF65-F5344CB8AC3E}">
        <p14:creationId xmlns:p14="http://schemas.microsoft.com/office/powerpoint/2010/main" val="4255027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Patterns of Presentation* </a:t>
            </a:r>
          </a:p>
        </p:txBody>
      </p:sp>
      <p:graphicFrame>
        <p:nvGraphicFramePr>
          <p:cNvPr id="5" name="Chart 4"/>
          <p:cNvGraphicFramePr/>
          <p:nvPr>
            <p:extLst>
              <p:ext uri="{D42A27DB-BD31-4B8C-83A1-F6EECF244321}">
                <p14:modId xmlns:p14="http://schemas.microsoft.com/office/powerpoint/2010/main" val="789772474"/>
              </p:ext>
            </p:extLst>
          </p:nvPr>
        </p:nvGraphicFramePr>
        <p:xfrm>
          <a:off x="2133600" y="1295400"/>
          <a:ext cx="6770976" cy="4870857"/>
        </p:xfrm>
        <a:graphic>
          <a:graphicData uri="http://schemas.openxmlformats.org/drawingml/2006/chart">
            <c:chart xmlns:c="http://schemas.openxmlformats.org/drawingml/2006/chart" xmlns:r="http://schemas.openxmlformats.org/officeDocument/2006/relationships" r:id="rId2"/>
          </a:graphicData>
        </a:graphic>
      </p:graphicFrame>
      <p:sp>
        <p:nvSpPr>
          <p:cNvPr id="6" name="Oval 5"/>
          <p:cNvSpPr/>
          <p:nvPr/>
        </p:nvSpPr>
        <p:spPr>
          <a:xfrm>
            <a:off x="3061252" y="1752600"/>
            <a:ext cx="972151" cy="89487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240504" y="2049238"/>
            <a:ext cx="596768" cy="338554"/>
          </a:xfrm>
          <a:prstGeom prst="rect">
            <a:avLst/>
          </a:prstGeom>
          <a:noFill/>
        </p:spPr>
        <p:txBody>
          <a:bodyPr wrap="square" rtlCol="0">
            <a:spAutoFit/>
          </a:bodyPr>
          <a:lstStyle/>
          <a:p>
            <a:pPr algn="ctr"/>
            <a:r>
              <a:rPr lang="en-US" sz="1600" b="1" dirty="0">
                <a:solidFill>
                  <a:schemeClr val="bg1"/>
                </a:solidFill>
              </a:rPr>
              <a:t>15%</a:t>
            </a:r>
          </a:p>
        </p:txBody>
      </p:sp>
      <p:sp>
        <p:nvSpPr>
          <p:cNvPr id="3" name="Footer Placeholder 1">
            <a:extLst>
              <a:ext uri="{FF2B5EF4-FFF2-40B4-BE49-F238E27FC236}">
                <a16:creationId xmlns:a16="http://schemas.microsoft.com/office/drawing/2014/main" id="{4050602B-A88A-0715-E150-BC7D522E89B3}"/>
              </a:ext>
            </a:extLst>
          </p:cNvPr>
          <p:cNvSpPr txBox="1">
            <a:spLocks/>
          </p:cNvSpPr>
          <p:nvPr/>
        </p:nvSpPr>
        <p:spPr>
          <a:xfrm>
            <a:off x="609600" y="6356350"/>
            <a:ext cx="1074419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*Using D’Amico criteria.</a:t>
            </a:r>
          </a:p>
          <a:p>
            <a:r>
              <a:rPr lang="en-US" sz="1200" dirty="0" err="1">
                <a:ea typeface="Calibri" panose="020F0502020204030204" pitchFamily="34" charset="0"/>
                <a:cs typeface="Arial" panose="020B0604020202020204" pitchFamily="34" charset="0"/>
              </a:rPr>
              <a:t>Cooperberg</a:t>
            </a:r>
            <a:r>
              <a:rPr lang="en-US" sz="1200" dirty="0">
                <a:ea typeface="Calibri" panose="020F0502020204030204" pitchFamily="34" charset="0"/>
                <a:cs typeface="Arial" panose="020B0604020202020204" pitchFamily="34" charset="0"/>
              </a:rPr>
              <a:t> MR, et al. </a:t>
            </a:r>
            <a:r>
              <a:rPr lang="en-US" sz="1200" i="1" dirty="0">
                <a:ea typeface="Calibri" panose="020F0502020204030204" pitchFamily="34" charset="0"/>
                <a:cs typeface="Arial" panose="020B0604020202020204" pitchFamily="34" charset="0"/>
              </a:rPr>
              <a:t>J Clin Oncol</a:t>
            </a:r>
            <a:r>
              <a:rPr lang="en-US" sz="1200" dirty="0">
                <a:ea typeface="Calibri" panose="020F0502020204030204" pitchFamily="34" charset="0"/>
                <a:cs typeface="Arial" panose="020B0604020202020204" pitchFamily="34" charset="0"/>
              </a:rPr>
              <a:t>. 2010;28(7):1117-23; </a:t>
            </a:r>
            <a:r>
              <a:rPr lang="en-US" sz="1200" dirty="0" err="1">
                <a:ea typeface="Calibri" panose="020F0502020204030204" pitchFamily="34" charset="0"/>
                <a:cs typeface="Arial" panose="020B0604020202020204" pitchFamily="34" charset="0"/>
              </a:rPr>
              <a:t>Eggener</a:t>
            </a:r>
            <a:r>
              <a:rPr lang="en-US" sz="1200" dirty="0">
                <a:ea typeface="Calibri" panose="020F0502020204030204" pitchFamily="34" charset="0"/>
                <a:cs typeface="Arial" panose="020B0604020202020204" pitchFamily="34" charset="0"/>
              </a:rPr>
              <a:t> SE, et al. </a:t>
            </a:r>
            <a:r>
              <a:rPr lang="en-US" sz="1200" i="1" dirty="0">
                <a:ea typeface="Calibri" panose="020F0502020204030204" pitchFamily="34" charset="0"/>
                <a:cs typeface="Arial" panose="020B0604020202020204" pitchFamily="34" charset="0"/>
              </a:rPr>
              <a:t>J Urol. </a:t>
            </a:r>
            <a:r>
              <a:rPr lang="en-US" sz="1200" dirty="0">
                <a:ea typeface="Calibri" panose="020F0502020204030204" pitchFamily="34" charset="0"/>
                <a:cs typeface="Arial" panose="020B0604020202020204" pitchFamily="34" charset="0"/>
              </a:rPr>
              <a:t>2011;185(3):869-75.</a:t>
            </a:r>
          </a:p>
          <a:p>
            <a:r>
              <a:rPr lang="en-US" sz="1200" dirty="0"/>
              <a:t> </a:t>
            </a:r>
          </a:p>
        </p:txBody>
      </p:sp>
    </p:spTree>
    <p:extLst>
      <p:ext uri="{BB962C8B-B14F-4D97-AF65-F5344CB8AC3E}">
        <p14:creationId xmlns:p14="http://schemas.microsoft.com/office/powerpoint/2010/main" val="1632498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that Impact Outcomes </a:t>
            </a:r>
          </a:p>
        </p:txBody>
      </p:sp>
      <p:graphicFrame>
        <p:nvGraphicFramePr>
          <p:cNvPr id="3" name="Diagram 2"/>
          <p:cNvGraphicFramePr/>
          <p:nvPr>
            <p:extLst>
              <p:ext uri="{D42A27DB-BD31-4B8C-83A1-F6EECF244321}">
                <p14:modId xmlns:p14="http://schemas.microsoft.com/office/powerpoint/2010/main" val="1438970745"/>
              </p:ext>
            </p:extLst>
          </p:nvPr>
        </p:nvGraphicFramePr>
        <p:xfrm>
          <a:off x="2590800" y="1066800"/>
          <a:ext cx="7264400" cy="4842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1">
            <a:extLst>
              <a:ext uri="{FF2B5EF4-FFF2-40B4-BE49-F238E27FC236}">
                <a16:creationId xmlns:a16="http://schemas.microsoft.com/office/drawing/2014/main" id="{B19C81C0-FBDC-32BD-D43E-915790551AB4}"/>
              </a:ext>
            </a:extLst>
          </p:cNvPr>
          <p:cNvSpPr txBox="1">
            <a:spLocks/>
          </p:cNvSpPr>
          <p:nvPr/>
        </p:nvSpPr>
        <p:spPr>
          <a:xfrm>
            <a:off x="609600" y="6356350"/>
            <a:ext cx="1074419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PSA, prostate-specific antigen.</a:t>
            </a:r>
          </a:p>
        </p:txBody>
      </p:sp>
    </p:spTree>
    <p:extLst>
      <p:ext uri="{BB962C8B-B14F-4D97-AF65-F5344CB8AC3E}">
        <p14:creationId xmlns:p14="http://schemas.microsoft.com/office/powerpoint/2010/main" val="3588117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lstStyle/>
          <a:p>
            <a:r>
              <a:rPr lang="en-US" dirty="0"/>
              <a:t>High-Risk Prostate Cancer Is Associated with Negative Outcomes </a:t>
            </a:r>
          </a:p>
        </p:txBody>
      </p:sp>
      <p:graphicFrame>
        <p:nvGraphicFramePr>
          <p:cNvPr id="7" name="Table 6"/>
          <p:cNvGraphicFramePr>
            <a:graphicFrameLocks noGrp="1"/>
          </p:cNvGraphicFramePr>
          <p:nvPr>
            <p:extLst>
              <p:ext uri="{D42A27DB-BD31-4B8C-83A1-F6EECF244321}">
                <p14:modId xmlns:p14="http://schemas.microsoft.com/office/powerpoint/2010/main" val="3932153280"/>
              </p:ext>
            </p:extLst>
          </p:nvPr>
        </p:nvGraphicFramePr>
        <p:xfrm>
          <a:off x="3124200" y="2514600"/>
          <a:ext cx="6330950" cy="2609035"/>
        </p:xfrm>
        <a:graphic>
          <a:graphicData uri="http://schemas.openxmlformats.org/drawingml/2006/table">
            <a:tbl>
              <a:tblPr firstRow="1" bandRow="1">
                <a:tableStyleId>{EB344D84-9AFB-497E-A393-DC336BA19D2E}</a:tableStyleId>
              </a:tblPr>
              <a:tblGrid>
                <a:gridCol w="3165475">
                  <a:extLst>
                    <a:ext uri="{9D8B030D-6E8A-4147-A177-3AD203B41FA5}">
                      <a16:colId xmlns:a16="http://schemas.microsoft.com/office/drawing/2014/main" val="210486464"/>
                    </a:ext>
                  </a:extLst>
                </a:gridCol>
                <a:gridCol w="3165475">
                  <a:extLst>
                    <a:ext uri="{9D8B030D-6E8A-4147-A177-3AD203B41FA5}">
                      <a16:colId xmlns:a16="http://schemas.microsoft.com/office/drawing/2014/main" val="3956987923"/>
                    </a:ext>
                  </a:extLst>
                </a:gridCol>
              </a:tblGrid>
              <a:tr h="521807">
                <a:tc>
                  <a:txBody>
                    <a:bodyPr/>
                    <a:lstStyle/>
                    <a:p>
                      <a:r>
                        <a:rPr lang="en-US" dirty="0"/>
                        <a:t>High-Risk Feature </a:t>
                      </a:r>
                    </a:p>
                  </a:txBody>
                  <a:tcPr anchor="ctr">
                    <a:solidFill>
                      <a:schemeClr val="accent6"/>
                    </a:solidFill>
                  </a:tcPr>
                </a:tc>
                <a:tc>
                  <a:txBody>
                    <a:bodyPr/>
                    <a:lstStyle/>
                    <a:p>
                      <a:pPr algn="ctr"/>
                      <a:r>
                        <a:rPr lang="en-US" dirty="0"/>
                        <a:t>15-Year PCSM</a:t>
                      </a:r>
                    </a:p>
                  </a:txBody>
                  <a:tcPr anchor="ctr">
                    <a:solidFill>
                      <a:schemeClr val="accent6"/>
                    </a:solidFill>
                  </a:tcPr>
                </a:tc>
                <a:extLst>
                  <a:ext uri="{0D108BD9-81ED-4DB2-BD59-A6C34878D82A}">
                    <a16:rowId xmlns:a16="http://schemas.microsoft.com/office/drawing/2014/main" val="2083291498"/>
                  </a:ext>
                </a:extLst>
              </a:tr>
              <a:tr h="521807">
                <a:tc>
                  <a:txBody>
                    <a:bodyPr/>
                    <a:lstStyle/>
                    <a:p>
                      <a:r>
                        <a:rPr lang="en-US" dirty="0"/>
                        <a:t>PSA &gt; 20 ng/mL</a:t>
                      </a:r>
                    </a:p>
                  </a:txBody>
                  <a:tcPr anchor="ctr"/>
                </a:tc>
                <a:tc>
                  <a:txBody>
                    <a:bodyPr/>
                    <a:lstStyle/>
                    <a:p>
                      <a:pPr algn="ctr"/>
                      <a:r>
                        <a:rPr lang="en-US" dirty="0"/>
                        <a:t>22%</a:t>
                      </a:r>
                    </a:p>
                  </a:txBody>
                  <a:tcPr anchor="ctr"/>
                </a:tc>
                <a:extLst>
                  <a:ext uri="{0D108BD9-81ED-4DB2-BD59-A6C34878D82A}">
                    <a16:rowId xmlns:a16="http://schemas.microsoft.com/office/drawing/2014/main" val="1792385011"/>
                  </a:ext>
                </a:extLst>
              </a:tr>
              <a:tr h="521807">
                <a:tc>
                  <a:txBody>
                    <a:bodyPr/>
                    <a:lstStyle/>
                    <a:p>
                      <a:r>
                        <a:rPr lang="en-US" dirty="0"/>
                        <a:t>Gleason</a:t>
                      </a:r>
                      <a:r>
                        <a:rPr lang="en-US" baseline="0" dirty="0"/>
                        <a:t> 8-10</a:t>
                      </a:r>
                      <a:endParaRPr lang="en-US" dirty="0"/>
                    </a:p>
                  </a:txBody>
                  <a:tcPr anchor="ctr"/>
                </a:tc>
                <a:tc>
                  <a:txBody>
                    <a:bodyPr/>
                    <a:lstStyle/>
                    <a:p>
                      <a:pPr algn="ctr"/>
                      <a:r>
                        <a:rPr lang="en-US" dirty="0"/>
                        <a:t>34%</a:t>
                      </a:r>
                    </a:p>
                  </a:txBody>
                  <a:tcPr anchor="ctr"/>
                </a:tc>
                <a:extLst>
                  <a:ext uri="{0D108BD9-81ED-4DB2-BD59-A6C34878D82A}">
                    <a16:rowId xmlns:a16="http://schemas.microsoft.com/office/drawing/2014/main" val="2272955310"/>
                  </a:ext>
                </a:extLst>
              </a:tr>
              <a:tr h="521807">
                <a:tc>
                  <a:txBody>
                    <a:bodyPr/>
                    <a:lstStyle/>
                    <a:p>
                      <a:r>
                        <a:rPr lang="en-US" dirty="0"/>
                        <a:t>cT3</a:t>
                      </a:r>
                    </a:p>
                  </a:txBody>
                  <a:tcPr anchor="ctr"/>
                </a:tc>
                <a:tc>
                  <a:txBody>
                    <a:bodyPr/>
                    <a:lstStyle/>
                    <a:p>
                      <a:pPr algn="ctr"/>
                      <a:r>
                        <a:rPr lang="en-US" dirty="0"/>
                        <a:t>38% </a:t>
                      </a:r>
                    </a:p>
                  </a:txBody>
                  <a:tcPr anchor="ctr"/>
                </a:tc>
                <a:extLst>
                  <a:ext uri="{0D108BD9-81ED-4DB2-BD59-A6C34878D82A}">
                    <a16:rowId xmlns:a16="http://schemas.microsoft.com/office/drawing/2014/main" val="3638291772"/>
                  </a:ext>
                </a:extLst>
              </a:tr>
              <a:tr h="521807">
                <a:tc>
                  <a:txBody>
                    <a:bodyPr/>
                    <a:lstStyle/>
                    <a:p>
                      <a:r>
                        <a:rPr lang="en-US" dirty="0"/>
                        <a:t>High-risk</a:t>
                      </a:r>
                      <a:r>
                        <a:rPr lang="en-US" baseline="0" dirty="0">
                          <a:solidFill>
                            <a:schemeClr val="tx1"/>
                          </a:solidFill>
                        </a:rPr>
                        <a:t> disease</a:t>
                      </a:r>
                      <a:r>
                        <a:rPr lang="en-US" baseline="0" dirty="0"/>
                        <a:t> </a:t>
                      </a:r>
                      <a:endParaRPr lang="en-US" dirty="0"/>
                    </a:p>
                  </a:txBody>
                  <a:tcPr anchor="ctr"/>
                </a:tc>
                <a:tc>
                  <a:txBody>
                    <a:bodyPr/>
                    <a:lstStyle/>
                    <a:p>
                      <a:pPr algn="ctr"/>
                      <a:r>
                        <a:rPr lang="en-US" dirty="0"/>
                        <a:t>19% </a:t>
                      </a:r>
                    </a:p>
                  </a:txBody>
                  <a:tcPr anchor="ctr"/>
                </a:tc>
                <a:extLst>
                  <a:ext uri="{0D108BD9-81ED-4DB2-BD59-A6C34878D82A}">
                    <a16:rowId xmlns:a16="http://schemas.microsoft.com/office/drawing/2014/main" val="2698429824"/>
                  </a:ext>
                </a:extLst>
              </a:tr>
            </a:tbl>
          </a:graphicData>
        </a:graphic>
      </p:graphicFrame>
      <p:sp>
        <p:nvSpPr>
          <p:cNvPr id="8" name="Right Arrow 7"/>
          <p:cNvSpPr>
            <a:spLocks noChangeArrowheads="1"/>
          </p:cNvSpPr>
          <p:nvPr/>
        </p:nvSpPr>
        <p:spPr bwMode="auto">
          <a:xfrm>
            <a:off x="3095656" y="1588907"/>
            <a:ext cx="6378121" cy="840632"/>
          </a:xfrm>
          <a:prstGeom prst="rightArrow">
            <a:avLst>
              <a:gd name="adj1" fmla="val 50000"/>
              <a:gd name="adj2" fmla="val 49996"/>
            </a:avLst>
          </a:prstGeom>
          <a:gradFill>
            <a:gsLst>
              <a:gs pos="100000">
                <a:schemeClr val="bg1"/>
              </a:gs>
              <a:gs pos="0">
                <a:srgbClr val="FF0000"/>
              </a:gs>
            </a:gsLst>
            <a:path path="circle">
              <a:fillToRect l="100000" t="100000"/>
            </a:path>
          </a:gradFill>
          <a:ln w="12700" algn="ctr">
            <a:solidFill>
              <a:schemeClr val="tx1"/>
            </a:solidFill>
            <a:miter lim="800000"/>
            <a:headEnd/>
            <a:tailEnd/>
          </a:ln>
        </p:spPr>
        <p:txBody>
          <a:bodyPr/>
          <a:lstStyle/>
          <a:p>
            <a:endParaRPr lang="en-US">
              <a:solidFill>
                <a:schemeClr val="tx1">
                  <a:lumMod val="50000"/>
                </a:schemeClr>
              </a:solidFill>
            </a:endParaRPr>
          </a:p>
        </p:txBody>
      </p:sp>
      <p:sp>
        <p:nvSpPr>
          <p:cNvPr id="11" name="TextBox 10"/>
          <p:cNvSpPr txBox="1"/>
          <p:nvPr/>
        </p:nvSpPr>
        <p:spPr>
          <a:xfrm>
            <a:off x="3087384" y="1825487"/>
            <a:ext cx="6367766" cy="369332"/>
          </a:xfrm>
          <a:prstGeom prst="rect">
            <a:avLst/>
          </a:prstGeom>
          <a:noFill/>
        </p:spPr>
        <p:txBody>
          <a:bodyPr wrap="square" rtlCol="0">
            <a:spAutoFit/>
          </a:bodyPr>
          <a:lstStyle/>
          <a:p>
            <a:r>
              <a:rPr lang="en-US" dirty="0">
                <a:solidFill>
                  <a:schemeClr val="tx1">
                    <a:lumMod val="50000"/>
                  </a:schemeClr>
                </a:solidFill>
              </a:rPr>
              <a:t>Increased Mortality in High-Risk Prostate Cancer</a:t>
            </a:r>
          </a:p>
        </p:txBody>
      </p:sp>
      <p:sp>
        <p:nvSpPr>
          <p:cNvPr id="3" name="Footer Placeholder 1">
            <a:extLst>
              <a:ext uri="{FF2B5EF4-FFF2-40B4-BE49-F238E27FC236}">
                <a16:creationId xmlns:a16="http://schemas.microsoft.com/office/drawing/2014/main" id="{D13D62F4-545D-58D0-DC99-8103183B2E23}"/>
              </a:ext>
            </a:extLst>
          </p:cNvPr>
          <p:cNvSpPr txBox="1">
            <a:spLocks/>
          </p:cNvSpPr>
          <p:nvPr/>
        </p:nvSpPr>
        <p:spPr>
          <a:xfrm>
            <a:off x="609600" y="6356350"/>
            <a:ext cx="1074419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ea typeface="Calibri" panose="020F0502020204030204" pitchFamily="34" charset="0"/>
                <a:cs typeface="Arial" panose="020B0604020202020204" pitchFamily="34" charset="0"/>
              </a:rPr>
              <a:t>PCSM, prostate cancer-specific mortality.</a:t>
            </a:r>
            <a:endParaRPr lang="en-US" sz="1200" strike="sngStrike" dirty="0">
              <a:ea typeface="Calibri" panose="020F0502020204030204" pitchFamily="34" charset="0"/>
              <a:cs typeface="Arial" panose="020B0604020202020204" pitchFamily="34" charset="0"/>
            </a:endParaRPr>
          </a:p>
          <a:p>
            <a:r>
              <a:rPr lang="en-US" sz="1200" dirty="0" err="1">
                <a:ea typeface="Calibri" panose="020F0502020204030204" pitchFamily="34" charset="0"/>
                <a:cs typeface="Arial" panose="020B0604020202020204" pitchFamily="34" charset="0"/>
              </a:rPr>
              <a:t>Cooperberg</a:t>
            </a:r>
            <a:r>
              <a:rPr lang="en-US" sz="1200" dirty="0">
                <a:ea typeface="Calibri" panose="020F0502020204030204" pitchFamily="34" charset="0"/>
                <a:cs typeface="Arial" panose="020B0604020202020204" pitchFamily="34" charset="0"/>
              </a:rPr>
              <a:t> MR, et al. </a:t>
            </a:r>
            <a:r>
              <a:rPr lang="en-US" sz="1200" i="1" dirty="0">
                <a:ea typeface="Calibri" panose="020F0502020204030204" pitchFamily="34" charset="0"/>
                <a:cs typeface="Arial" panose="020B0604020202020204" pitchFamily="34" charset="0"/>
              </a:rPr>
              <a:t>J Clin Oncol</a:t>
            </a:r>
            <a:r>
              <a:rPr lang="en-US" sz="1200" dirty="0">
                <a:ea typeface="Calibri" panose="020F0502020204030204" pitchFamily="34" charset="0"/>
                <a:cs typeface="Arial" panose="020B0604020202020204" pitchFamily="34" charset="0"/>
              </a:rPr>
              <a:t>. 2010;28(7):1117-23;Eggener SE, et al. </a:t>
            </a:r>
            <a:r>
              <a:rPr lang="en-US" sz="1200" i="1" dirty="0">
                <a:ea typeface="Calibri" panose="020F0502020204030204" pitchFamily="34" charset="0"/>
                <a:cs typeface="Arial" panose="020B0604020202020204" pitchFamily="34" charset="0"/>
              </a:rPr>
              <a:t>J Urol</a:t>
            </a:r>
            <a:r>
              <a:rPr lang="en-US" sz="1200" dirty="0">
                <a:ea typeface="Calibri" panose="020F0502020204030204" pitchFamily="34" charset="0"/>
                <a:cs typeface="Arial" panose="020B0604020202020204" pitchFamily="34" charset="0"/>
              </a:rPr>
              <a:t>. 2011;185(3):869-75.</a:t>
            </a:r>
          </a:p>
        </p:txBody>
      </p:sp>
    </p:spTree>
    <p:extLst>
      <p:ext uri="{BB962C8B-B14F-4D97-AF65-F5344CB8AC3E}">
        <p14:creationId xmlns:p14="http://schemas.microsoft.com/office/powerpoint/2010/main" val="3341694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Impact of Stage on Outcomes </a:t>
            </a:r>
            <a:endParaRPr lang="en-US" dirty="0"/>
          </a:p>
        </p:txBody>
      </p:sp>
      <p:pic>
        <p:nvPicPr>
          <p:cNvPr id="6" name="Picture 5"/>
          <p:cNvPicPr>
            <a:picLocks noChangeAspect="1"/>
          </p:cNvPicPr>
          <p:nvPr/>
        </p:nvPicPr>
        <p:blipFill>
          <a:blip r:embed="rId2"/>
          <a:stretch>
            <a:fillRect/>
          </a:stretch>
        </p:blipFill>
        <p:spPr>
          <a:xfrm>
            <a:off x="457200" y="1938128"/>
            <a:ext cx="2090644" cy="1966912"/>
          </a:xfrm>
          <a:prstGeom prst="rect">
            <a:avLst/>
          </a:prstGeom>
        </p:spPr>
      </p:pic>
      <p:pic>
        <p:nvPicPr>
          <p:cNvPr id="7" name="Picture 6"/>
          <p:cNvPicPr>
            <a:picLocks noChangeAspect="1"/>
          </p:cNvPicPr>
          <p:nvPr/>
        </p:nvPicPr>
        <p:blipFill>
          <a:blip r:embed="rId3"/>
          <a:stretch>
            <a:fillRect/>
          </a:stretch>
        </p:blipFill>
        <p:spPr>
          <a:xfrm>
            <a:off x="3124200" y="1785728"/>
            <a:ext cx="2407987" cy="2095500"/>
          </a:xfrm>
          <a:prstGeom prst="rect">
            <a:avLst/>
          </a:prstGeom>
        </p:spPr>
      </p:pic>
      <p:sp>
        <p:nvSpPr>
          <p:cNvPr id="8" name="Rectangle 7"/>
          <p:cNvSpPr/>
          <p:nvPr/>
        </p:nvSpPr>
        <p:spPr>
          <a:xfrm>
            <a:off x="457200" y="1176128"/>
            <a:ext cx="2133600" cy="707886"/>
          </a:xfrm>
          <a:prstGeom prst="rect">
            <a:avLst/>
          </a:prstGeom>
        </p:spPr>
        <p:txBody>
          <a:bodyPr wrap="square">
            <a:spAutoFit/>
          </a:bodyPr>
          <a:lstStyle/>
          <a:p>
            <a:pPr marL="0" lvl="1" algn="ctr"/>
            <a:r>
              <a:rPr lang="en-US" sz="2000" dirty="0"/>
              <a:t>Digital rectal </a:t>
            </a:r>
          </a:p>
          <a:p>
            <a:pPr marL="0" lvl="1" algn="ctr"/>
            <a:r>
              <a:rPr lang="en-US" sz="2000" dirty="0"/>
              <a:t>examination</a:t>
            </a:r>
          </a:p>
        </p:txBody>
      </p:sp>
      <p:sp>
        <p:nvSpPr>
          <p:cNvPr id="9" name="Rectangle 8"/>
          <p:cNvSpPr/>
          <p:nvPr/>
        </p:nvSpPr>
        <p:spPr>
          <a:xfrm>
            <a:off x="3200400" y="1099928"/>
            <a:ext cx="2286000" cy="707886"/>
          </a:xfrm>
          <a:prstGeom prst="rect">
            <a:avLst/>
          </a:prstGeom>
        </p:spPr>
        <p:txBody>
          <a:bodyPr wrap="square">
            <a:spAutoFit/>
          </a:bodyPr>
          <a:lstStyle/>
          <a:p>
            <a:pPr marL="0" lvl="1" algn="ctr"/>
            <a:r>
              <a:rPr lang="en-US" sz="2000" dirty="0"/>
              <a:t>Multi-parametric prostate MRI </a:t>
            </a:r>
          </a:p>
        </p:txBody>
      </p:sp>
      <p:pic>
        <p:nvPicPr>
          <p:cNvPr id="11" name="Picture 10"/>
          <p:cNvPicPr>
            <a:picLocks noChangeAspect="1"/>
          </p:cNvPicPr>
          <p:nvPr/>
        </p:nvPicPr>
        <p:blipFill>
          <a:blip r:embed="rId4"/>
          <a:stretch>
            <a:fillRect/>
          </a:stretch>
        </p:blipFill>
        <p:spPr>
          <a:xfrm>
            <a:off x="5943600" y="1143000"/>
            <a:ext cx="5943600" cy="4773706"/>
          </a:xfrm>
          <a:prstGeom prst="rect">
            <a:avLst/>
          </a:prstGeom>
        </p:spPr>
      </p:pic>
      <p:pic>
        <p:nvPicPr>
          <p:cNvPr id="13" name="Picture 12"/>
          <p:cNvPicPr>
            <a:picLocks noChangeAspect="1"/>
          </p:cNvPicPr>
          <p:nvPr/>
        </p:nvPicPr>
        <p:blipFill>
          <a:blip r:embed="rId5"/>
          <a:stretch>
            <a:fillRect/>
          </a:stretch>
        </p:blipFill>
        <p:spPr>
          <a:xfrm>
            <a:off x="3124200" y="3826866"/>
            <a:ext cx="2407987" cy="2472530"/>
          </a:xfrm>
          <a:prstGeom prst="rect">
            <a:avLst/>
          </a:prstGeom>
        </p:spPr>
      </p:pic>
      <p:sp>
        <p:nvSpPr>
          <p:cNvPr id="14" name="Rectangle 13"/>
          <p:cNvSpPr/>
          <p:nvPr/>
        </p:nvSpPr>
        <p:spPr>
          <a:xfrm>
            <a:off x="762000" y="4648200"/>
            <a:ext cx="2286000" cy="400110"/>
          </a:xfrm>
          <a:prstGeom prst="rect">
            <a:avLst/>
          </a:prstGeom>
        </p:spPr>
        <p:txBody>
          <a:bodyPr wrap="square">
            <a:spAutoFit/>
          </a:bodyPr>
          <a:lstStyle/>
          <a:p>
            <a:pPr marL="0" lvl="1" algn="ctr"/>
            <a:r>
              <a:rPr lang="en-US" sz="2000" dirty="0"/>
              <a:t>PSMA PET </a:t>
            </a:r>
          </a:p>
        </p:txBody>
      </p:sp>
      <p:sp>
        <p:nvSpPr>
          <p:cNvPr id="5" name="Footer Placeholder 1">
            <a:extLst>
              <a:ext uri="{FF2B5EF4-FFF2-40B4-BE49-F238E27FC236}">
                <a16:creationId xmlns:a16="http://schemas.microsoft.com/office/drawing/2014/main" id="{68737076-757B-CEE8-4408-71C07FA78D4B}"/>
              </a:ext>
            </a:extLst>
          </p:cNvPr>
          <p:cNvSpPr txBox="1">
            <a:spLocks/>
          </p:cNvSpPr>
          <p:nvPr/>
        </p:nvSpPr>
        <p:spPr>
          <a:xfrm>
            <a:off x="609600" y="6356350"/>
            <a:ext cx="1074419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ea typeface="Calibri" panose="020F0502020204030204" pitchFamily="34" charset="0"/>
                <a:cs typeface="Arial" panose="020B0604020202020204" pitchFamily="34" charset="0"/>
              </a:rPr>
              <a:t>MRI, magnetic resonance imaging; PET, positron emission tomography; PSMA, prostate-specific membrane antigen.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4D4D4D"/>
                </a:solidFill>
                <a:effectLst/>
                <a:uLnTx/>
                <a:uFillTx/>
                <a:ea typeface="Calibri" panose="020F0502020204030204" pitchFamily="34" charset="0"/>
                <a:cs typeface="Arial" panose="020B0604020202020204" pitchFamily="34" charset="0"/>
              </a:rPr>
              <a:t>Eggener</a:t>
            </a:r>
            <a:r>
              <a:rPr kumimoji="0" lang="en-US" sz="1200" b="0" i="0" u="none" strike="noStrike" kern="1200" cap="none" spc="0" normalizeH="0" baseline="0" noProof="0" dirty="0">
                <a:ln>
                  <a:noFill/>
                </a:ln>
                <a:solidFill>
                  <a:srgbClr val="4D4D4D"/>
                </a:solidFill>
                <a:effectLst/>
                <a:uLnTx/>
                <a:uFillTx/>
                <a:ea typeface="Calibri" panose="020F0502020204030204" pitchFamily="34" charset="0"/>
                <a:cs typeface="Arial" panose="020B0604020202020204" pitchFamily="34" charset="0"/>
              </a:rPr>
              <a:t> SE, et al. </a:t>
            </a:r>
            <a:r>
              <a:rPr kumimoji="0" lang="en-US" sz="1200" b="0" i="1" u="none" strike="noStrike" kern="1200" cap="none" spc="0" normalizeH="0" baseline="0" noProof="0" dirty="0">
                <a:ln>
                  <a:noFill/>
                </a:ln>
                <a:solidFill>
                  <a:srgbClr val="4D4D4D"/>
                </a:solidFill>
                <a:effectLst/>
                <a:uLnTx/>
                <a:uFillTx/>
                <a:ea typeface="Calibri" panose="020F0502020204030204" pitchFamily="34" charset="0"/>
                <a:cs typeface="Arial" panose="020B0604020202020204" pitchFamily="34" charset="0"/>
              </a:rPr>
              <a:t>J Urol</a:t>
            </a:r>
            <a:r>
              <a:rPr kumimoji="0" lang="en-US" sz="1200" b="0" i="0" u="none" strike="noStrike" kern="1200" cap="none" spc="0" normalizeH="0" baseline="0" noProof="0" dirty="0">
                <a:ln>
                  <a:noFill/>
                </a:ln>
                <a:solidFill>
                  <a:srgbClr val="4D4D4D"/>
                </a:solidFill>
                <a:effectLst/>
                <a:uLnTx/>
                <a:uFillTx/>
                <a:ea typeface="Calibri" panose="020F0502020204030204" pitchFamily="34" charset="0"/>
                <a:cs typeface="Arial" panose="020B0604020202020204" pitchFamily="34" charset="0"/>
              </a:rPr>
              <a:t>. 2011;185(3):869-75; </a:t>
            </a:r>
            <a:r>
              <a:rPr kumimoji="0" lang="en-US" sz="1200" b="0" i="0" u="none" strike="noStrike" kern="1200" cap="none" spc="0" normalizeH="0" baseline="0" noProof="0" dirty="0" err="1">
                <a:ln>
                  <a:noFill/>
                </a:ln>
                <a:solidFill>
                  <a:srgbClr val="4D4D4D"/>
                </a:solidFill>
                <a:effectLst/>
                <a:uLnTx/>
                <a:uFillTx/>
                <a:ea typeface="Calibri" panose="020F0502020204030204" pitchFamily="34" charset="0"/>
                <a:cs typeface="Arial" panose="020B0604020202020204" pitchFamily="34" charset="0"/>
              </a:rPr>
              <a:t>Skawran</a:t>
            </a:r>
            <a:r>
              <a:rPr kumimoji="0" lang="en-US" sz="1200" b="0" i="0" u="none" strike="noStrike" kern="1200" cap="none" spc="0" normalizeH="0" baseline="0" noProof="0" dirty="0">
                <a:ln>
                  <a:noFill/>
                </a:ln>
                <a:solidFill>
                  <a:srgbClr val="4D4D4D"/>
                </a:solidFill>
                <a:effectLst/>
                <a:uLnTx/>
                <a:uFillTx/>
                <a:ea typeface="Calibri" panose="020F0502020204030204" pitchFamily="34" charset="0"/>
                <a:cs typeface="Arial" panose="020B0604020202020204" pitchFamily="34" charset="0"/>
              </a:rPr>
              <a:t> SM, et al. </a:t>
            </a:r>
            <a:r>
              <a:rPr kumimoji="0" lang="en-US" sz="1200" b="0" i="1" u="none" strike="noStrike" kern="1200" cap="none" spc="0" normalizeH="0" baseline="0" noProof="0" dirty="0" err="1">
                <a:ln>
                  <a:noFill/>
                </a:ln>
                <a:solidFill>
                  <a:srgbClr val="4D4D4D"/>
                </a:solidFill>
                <a:effectLst/>
                <a:uLnTx/>
                <a:uFillTx/>
                <a:ea typeface="Calibri" panose="020F0502020204030204" pitchFamily="34" charset="0"/>
                <a:cs typeface="Arial" panose="020B0604020202020204" pitchFamily="34" charset="0"/>
              </a:rPr>
              <a:t>Eur</a:t>
            </a:r>
            <a:r>
              <a:rPr kumimoji="0" lang="en-US" sz="1200" b="0" i="1" u="none" strike="noStrike" kern="1200" cap="none" spc="0" normalizeH="0" baseline="0" noProof="0" dirty="0">
                <a:ln>
                  <a:noFill/>
                </a:ln>
                <a:solidFill>
                  <a:srgbClr val="4D4D4D"/>
                </a:solidFill>
                <a:effectLst/>
                <a:uLnTx/>
                <a:uFillTx/>
                <a:ea typeface="Calibri" panose="020F0502020204030204" pitchFamily="34" charset="0"/>
                <a:cs typeface="Arial" panose="020B0604020202020204" pitchFamily="34" charset="0"/>
              </a:rPr>
              <a:t> J </a:t>
            </a:r>
            <a:r>
              <a:rPr kumimoji="0" lang="en-US" sz="1200" b="0" i="1" u="none" strike="noStrike" kern="1200" cap="none" spc="0" normalizeH="0" baseline="0" noProof="0" dirty="0" err="1">
                <a:ln>
                  <a:noFill/>
                </a:ln>
                <a:solidFill>
                  <a:srgbClr val="4D4D4D"/>
                </a:solidFill>
                <a:effectLst/>
                <a:uLnTx/>
                <a:uFillTx/>
                <a:ea typeface="Calibri" panose="020F0502020204030204" pitchFamily="34" charset="0"/>
                <a:cs typeface="Arial" panose="020B0604020202020204" pitchFamily="34" charset="0"/>
              </a:rPr>
              <a:t>Radiol</a:t>
            </a:r>
            <a:r>
              <a:rPr kumimoji="0" lang="en-US" sz="1200" b="0" i="0" u="none" strike="noStrike" kern="1200" cap="none" spc="0" normalizeH="0" baseline="0" noProof="0" dirty="0">
                <a:ln>
                  <a:noFill/>
                </a:ln>
                <a:solidFill>
                  <a:srgbClr val="4D4D4D"/>
                </a:solidFill>
                <a:effectLst/>
                <a:uLnTx/>
                <a:uFillTx/>
                <a:ea typeface="Calibri" panose="020F0502020204030204" pitchFamily="34" charset="0"/>
                <a:cs typeface="Arial" panose="020B0604020202020204" pitchFamily="34" charset="0"/>
              </a:rPr>
              <a:t>. 2022;146:110044.</a:t>
            </a:r>
          </a:p>
        </p:txBody>
      </p:sp>
    </p:spTree>
    <p:extLst>
      <p:ext uri="{BB962C8B-B14F-4D97-AF65-F5344CB8AC3E}">
        <p14:creationId xmlns:p14="http://schemas.microsoft.com/office/powerpoint/2010/main" val="484299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Pathologic Features </a:t>
            </a: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656354" y="1683556"/>
            <a:ext cx="6541841" cy="3540197"/>
          </a:xfrm>
          <a:prstGeom prst="rect">
            <a:avLst/>
          </a:prstGeom>
        </p:spPr>
      </p:pic>
      <p:sp>
        <p:nvSpPr>
          <p:cNvPr id="8" name="TextBox 7"/>
          <p:cNvSpPr txBox="1"/>
          <p:nvPr/>
        </p:nvSpPr>
        <p:spPr>
          <a:xfrm>
            <a:off x="2087595" y="1314224"/>
            <a:ext cx="3962400" cy="369332"/>
          </a:xfrm>
          <a:prstGeom prst="rect">
            <a:avLst/>
          </a:prstGeom>
          <a:noFill/>
        </p:spPr>
        <p:txBody>
          <a:bodyPr wrap="square" rtlCol="0">
            <a:spAutoFit/>
          </a:bodyPr>
          <a:lstStyle/>
          <a:p>
            <a:pPr algn="ctr"/>
            <a:r>
              <a:rPr lang="en-US" b="1" dirty="0"/>
              <a:t>Gleason Grading </a:t>
            </a:r>
          </a:p>
        </p:txBody>
      </p:sp>
      <p:sp>
        <p:nvSpPr>
          <p:cNvPr id="9" name="TextBox 8"/>
          <p:cNvSpPr txBox="1"/>
          <p:nvPr/>
        </p:nvSpPr>
        <p:spPr>
          <a:xfrm>
            <a:off x="7527990" y="1314224"/>
            <a:ext cx="3962400" cy="369332"/>
          </a:xfrm>
          <a:prstGeom prst="rect">
            <a:avLst/>
          </a:prstGeom>
          <a:noFill/>
        </p:spPr>
        <p:txBody>
          <a:bodyPr wrap="square" rtlCol="0">
            <a:spAutoFit/>
          </a:bodyPr>
          <a:lstStyle/>
          <a:p>
            <a:pPr algn="ctr"/>
            <a:r>
              <a:rPr lang="en-US" b="1" dirty="0" err="1"/>
              <a:t>Intraductal</a:t>
            </a:r>
            <a:r>
              <a:rPr lang="en-US" b="1" dirty="0"/>
              <a:t> Carcinoma </a:t>
            </a:r>
          </a:p>
        </p:txBody>
      </p:sp>
      <p:pic>
        <p:nvPicPr>
          <p:cNvPr id="14" name="Picture 13"/>
          <p:cNvPicPr>
            <a:picLocks noChangeAspect="1"/>
          </p:cNvPicPr>
          <p:nvPr/>
        </p:nvPicPr>
        <p:blipFill>
          <a:blip r:embed="rId4"/>
          <a:stretch>
            <a:fillRect/>
          </a:stretch>
        </p:blipFill>
        <p:spPr>
          <a:xfrm>
            <a:off x="7739974" y="2025889"/>
            <a:ext cx="4101222" cy="3304868"/>
          </a:xfrm>
          <a:prstGeom prst="rect">
            <a:avLst/>
          </a:prstGeom>
        </p:spPr>
      </p:pic>
      <p:sp>
        <p:nvSpPr>
          <p:cNvPr id="3" name="Footer Placeholder 1">
            <a:extLst>
              <a:ext uri="{FF2B5EF4-FFF2-40B4-BE49-F238E27FC236}">
                <a16:creationId xmlns:a16="http://schemas.microsoft.com/office/drawing/2014/main" id="{E61CDB3E-D9C7-7BF5-B8E2-BDBEBC98BD1E}"/>
              </a:ext>
            </a:extLst>
          </p:cNvPr>
          <p:cNvSpPr txBox="1">
            <a:spLocks/>
          </p:cNvSpPr>
          <p:nvPr/>
        </p:nvSpPr>
        <p:spPr>
          <a:xfrm>
            <a:off x="609600" y="6356350"/>
            <a:ext cx="1074419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Slide provided courtesy of Dr. McKay. </a:t>
            </a:r>
          </a:p>
        </p:txBody>
      </p:sp>
    </p:spTree>
    <p:extLst>
      <p:ext uri="{BB962C8B-B14F-4D97-AF65-F5344CB8AC3E}">
        <p14:creationId xmlns:p14="http://schemas.microsoft.com/office/powerpoint/2010/main" val="3827719549"/>
      </p:ext>
    </p:extLst>
  </p:cSld>
  <p:clrMapOvr>
    <a:masterClrMapping/>
  </p:clrMapOvr>
</p:sld>
</file>

<file path=ppt/theme/theme1.xml><?xml version="1.0" encoding="utf-8"?>
<a:theme xmlns:a="http://schemas.openxmlformats.org/drawingml/2006/main" name="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Hem Onc</Template>
  <TotalTime>0</TotalTime>
  <Words>1186</Words>
  <Application>Microsoft Macintosh PowerPoint</Application>
  <PresentationFormat>Widescreen</PresentationFormat>
  <Paragraphs>194</Paragraphs>
  <Slides>15</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Calibri Light</vt:lpstr>
      <vt:lpstr>Century Gothic</vt:lpstr>
      <vt:lpstr>Trebuchet MS</vt:lpstr>
      <vt:lpstr>Wingdings</vt:lpstr>
      <vt:lpstr>2022 Hem Onc</vt:lpstr>
      <vt:lpstr>Office Theme</vt:lpstr>
      <vt:lpstr>How Do We Identify Patients With Localized Prostate Cancer Who Are at Increased Risk for Developing Metastatic Disease?</vt:lpstr>
      <vt:lpstr>PowerPoint Presentation</vt:lpstr>
      <vt:lpstr>Disclaimer</vt:lpstr>
      <vt:lpstr>Prostate Cancer is a Common Malignancy </vt:lpstr>
      <vt:lpstr>Patterns of Presentation* </vt:lpstr>
      <vt:lpstr>Factors that Impact Outcomes </vt:lpstr>
      <vt:lpstr>High-Risk Prostate Cancer Is Associated with Negative Outcomes </vt:lpstr>
      <vt:lpstr>Impact of Stage on Outcomes </vt:lpstr>
      <vt:lpstr>Impact of Pathologic Features </vt:lpstr>
      <vt:lpstr>Impact of Pathologic Features </vt:lpstr>
      <vt:lpstr>Pathologic Artificial Intelligence </vt:lpstr>
      <vt:lpstr>NCCN Risk Stratification to Guide Clinical Decision Making </vt:lpstr>
      <vt:lpstr>Tools to Aid in Risk Stratification </vt:lpstr>
      <vt:lpstr>Conclusions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2019-05-10T15:34:56Z</dcterms:created>
  <dcterms:modified xsi:type="dcterms:W3CDTF">2023-08-14T14:17:35Z</dcterms:modified>
  <cp:category/>
</cp:coreProperties>
</file>