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684" r:id="rId2"/>
  </p:sldMasterIdLst>
  <p:notesMasterIdLst>
    <p:notesMasterId r:id="rId15"/>
  </p:notesMasterIdLst>
  <p:sldIdLst>
    <p:sldId id="256" r:id="rId3"/>
    <p:sldId id="265" r:id="rId4"/>
    <p:sldId id="274" r:id="rId5"/>
    <p:sldId id="261" r:id="rId6"/>
    <p:sldId id="267" r:id="rId7"/>
    <p:sldId id="268" r:id="rId8"/>
    <p:sldId id="269" r:id="rId9"/>
    <p:sldId id="270" r:id="rId10"/>
    <p:sldId id="271" r:id="rId11"/>
    <p:sldId id="272" r:id="rId12"/>
    <p:sldId id="273"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2C4C9BB-C807-8705-0B08-A3DF41A8D64B}" name="Moriah Diethorn" initials="MD" userId="Moriah Diethorn"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2F2F2F"/>
    <a:srgbClr val="929292"/>
    <a:srgbClr val="4D4E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25"/>
    <p:restoredTop sz="96240"/>
  </p:normalViewPr>
  <p:slideViewPr>
    <p:cSldViewPr snapToGrid="0">
      <p:cViewPr varScale="1">
        <p:scale>
          <a:sx n="116" d="100"/>
          <a:sy n="116" d="100"/>
        </p:scale>
        <p:origin x="84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E9CF54-17C4-9848-BC4D-65D4DDDE1038}" type="datetimeFigureOut">
              <a:rPr lang="en-US" smtClean="0"/>
              <a:t>8/24/23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03AC27-02B9-8F4C-9CEE-ED1E23123F0D}" type="slidenum">
              <a:rPr lang="en-US" smtClean="0"/>
              <a:t>‹#›</a:t>
            </a:fld>
            <a:endParaRPr lang="en-US"/>
          </a:p>
        </p:txBody>
      </p:sp>
    </p:spTree>
    <p:extLst>
      <p:ext uri="{BB962C8B-B14F-4D97-AF65-F5344CB8AC3E}">
        <p14:creationId xmlns:p14="http://schemas.microsoft.com/office/powerpoint/2010/main" val="1246933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03AC27-02B9-8F4C-9CEE-ED1E23123F0D}" type="slidenum">
              <a:rPr lang="en-US" smtClean="0"/>
              <a:t>11</a:t>
            </a:fld>
            <a:endParaRPr lang="en-US"/>
          </a:p>
        </p:txBody>
      </p:sp>
    </p:spTree>
    <p:extLst>
      <p:ext uri="{BB962C8B-B14F-4D97-AF65-F5344CB8AC3E}">
        <p14:creationId xmlns:p14="http://schemas.microsoft.com/office/powerpoint/2010/main" val="4241445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2" name="Picture 1">
            <a:extLst>
              <a:ext uri="{FF2B5EF4-FFF2-40B4-BE49-F238E27FC236}">
                <a16:creationId xmlns:a16="http://schemas.microsoft.com/office/drawing/2014/main" id="{B4443BE8-4646-1FA0-681A-88D8860DD744}"/>
              </a:ext>
            </a:extLst>
          </p:cNvPr>
          <p:cNvPicPr>
            <a:picLocks noChangeAspect="1"/>
          </p:cNvPicPr>
          <p:nvPr userDrawn="1"/>
        </p:nvPicPr>
        <p:blipFill>
          <a:blip r:embed="rId2"/>
          <a:stretch>
            <a:fillRect/>
          </a:stretch>
        </p:blipFill>
        <p:spPr>
          <a:xfrm>
            <a:off x="0" y="-1"/>
            <a:ext cx="12192000" cy="975360"/>
          </a:xfrm>
          <a:prstGeom prst="rect">
            <a:avLst/>
          </a:prstGeom>
        </p:spPr>
      </p:pic>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4" name="Picture 3">
            <a:extLst>
              <a:ext uri="{FF2B5EF4-FFF2-40B4-BE49-F238E27FC236}">
                <a16:creationId xmlns:a16="http://schemas.microsoft.com/office/drawing/2014/main" id="{7F769840-AFB3-41D5-B8CE-7626D91553BC}"/>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238293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4761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8/24/23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7558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8/24/23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4613069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8/24/23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127259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8/24/23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170606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8/24/23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942532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8/24/23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9094526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8/24/23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7641137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8/24/23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741324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8/24/23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75807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B928810-DA6E-89D1-0245-996C3A1237F5}"/>
              </a:ext>
            </a:extLst>
          </p:cNvPr>
          <p:cNvPicPr>
            <a:picLocks noChangeAspect="1"/>
          </p:cNvPicPr>
          <p:nvPr userDrawn="1"/>
        </p:nvPicPr>
        <p:blipFill>
          <a:blip r:embed="rId2"/>
          <a:stretch>
            <a:fillRect/>
          </a:stretch>
        </p:blipFill>
        <p:spPr>
          <a:xfrm>
            <a:off x="0" y="-1"/>
            <a:ext cx="12192000" cy="975360"/>
          </a:xfrm>
          <a:prstGeom prst="rect">
            <a:avLst/>
          </a:prstGeom>
        </p:spPr>
      </p:pic>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2" name="Picture 1">
            <a:extLst>
              <a:ext uri="{FF2B5EF4-FFF2-40B4-BE49-F238E27FC236}">
                <a16:creationId xmlns:a16="http://schemas.microsoft.com/office/drawing/2014/main" id="{B8243155-C1BE-4C8F-A1B8-E05BE1DC5B6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4177334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8/24/23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180568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8/24/23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229907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98024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40556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2"/>
              </a:buClr>
              <a:buSzPct val="100000"/>
              <a:buFont typeface="Arial" panose="020B0604020202020204" pitchFamily="34" charset="0"/>
              <a:buChar char="•"/>
              <a:defRPr/>
            </a:lvl1pPr>
            <a:lvl2pPr marL="685800" indent="-228600">
              <a:buClr>
                <a:schemeClr val="accent2"/>
              </a:buClr>
              <a:buSzPct val="100000"/>
              <a:buFont typeface="Arial" panose="020B0604020202020204" pitchFamily="34" charset="0"/>
              <a:buChar char="•"/>
              <a:defRPr/>
            </a:lvl2pPr>
            <a:lvl3pPr marL="1143000" indent="-228600">
              <a:buClr>
                <a:schemeClr val="accent2"/>
              </a:buClr>
              <a:buSzPct val="100000"/>
              <a:buFont typeface="Arial" panose="020B0604020202020204" pitchFamily="34" charset="0"/>
              <a:buChar char="•"/>
              <a:defRPr/>
            </a:lvl3pPr>
            <a:lvl4pPr marL="1600200" indent="-228600">
              <a:buClr>
                <a:schemeClr val="accent2"/>
              </a:buClr>
              <a:buSzPct val="100000"/>
              <a:buFont typeface="Arial" panose="020B0604020202020204" pitchFamily="34" charset="0"/>
              <a:buChar char="•"/>
              <a:defRPr/>
            </a:lvl4pPr>
            <a:lvl5pPr marL="2057400" indent="-228600">
              <a:buClr>
                <a:schemeClr val="accent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4"/>
              </a:buClr>
              <a:buFont typeface="Arial" panose="020B0604020202020204" pitchFamily="34" charset="0"/>
              <a:buChar char="•"/>
              <a:defRPr/>
            </a:lvl1pPr>
            <a:lvl2pPr marL="685800" indent="-228600">
              <a:buClr>
                <a:schemeClr val="accent4"/>
              </a:buClr>
              <a:buFont typeface="Arial" panose="020B0604020202020204" pitchFamily="34" charset="0"/>
              <a:buChar char="•"/>
              <a:defRPr/>
            </a:lvl2pPr>
            <a:lvl3pPr marL="1143000" indent="-228600">
              <a:buClr>
                <a:schemeClr val="accent4"/>
              </a:buClr>
              <a:buFont typeface="Arial" panose="020B0604020202020204" pitchFamily="34" charset="0"/>
              <a:buChar char="•"/>
              <a:defRPr/>
            </a:lvl3pPr>
            <a:lvl4pPr marL="1600200" indent="-228600">
              <a:buClr>
                <a:schemeClr val="accent4"/>
              </a:buClr>
              <a:buFont typeface="Arial" panose="020B0604020202020204" pitchFamily="34" charset="0"/>
              <a:buChar char="•"/>
              <a:defRPr/>
            </a:lvl4pPr>
            <a:lvl5pPr marL="2057400" indent="-228600">
              <a:buClr>
                <a:schemeClr val="accent4"/>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79856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47648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68616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807033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34542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28BAFC7C-C4EC-4B09-AB0B-7ABA6DA3C09F}"/>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58525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8/24/23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32933373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3.xml"/><Relationship Id="rId1" Type="http://schemas.openxmlformats.org/officeDocument/2006/relationships/slideLayout" Target="../slideLayouts/slideLayout17.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mededonthego.com/Video/program/1017" TargetMode="External"/><Relationship Id="rId7" Type="http://schemas.openxmlformats.org/officeDocument/2006/relationships/image" Target="../media/image4.sv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hyperlink" Target="mailto:support@MedEdOTG.com" TargetMode="External"/><Relationship Id="rId10" Type="http://schemas.openxmlformats.org/officeDocument/2006/relationships/image" Target="../media/image7.png"/><Relationship Id="rId4" Type="http://schemas.openxmlformats.org/officeDocument/2006/relationships/hyperlink" Target="http://www.mededonthego.com/" TargetMode="External"/><Relationship Id="rId9" Type="http://schemas.openxmlformats.org/officeDocument/2006/relationships/image" Target="../media/image6.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04C7E-33EE-AB4F-A8C8-03C72C2C7EC1}"/>
              </a:ext>
            </a:extLst>
          </p:cNvPr>
          <p:cNvSpPr>
            <a:spLocks noGrp="1"/>
          </p:cNvSpPr>
          <p:nvPr>
            <p:ph type="title"/>
          </p:nvPr>
        </p:nvSpPr>
        <p:spPr/>
        <p:txBody>
          <a:bodyPr>
            <a:normAutofit/>
          </a:bodyPr>
          <a:lstStyle/>
          <a:p>
            <a:r>
              <a:rPr lang="en-US" sz="4800" dirty="0">
                <a:effectLst/>
                <a:ea typeface="Calibri" panose="020F0502020204030204" pitchFamily="34" charset="0"/>
              </a:rPr>
              <a:t>Case Study: Adjusting STOP-BANG Screening Criteria for Minority Ethnic Groups</a:t>
            </a:r>
            <a:endParaRPr lang="en-US" dirty="0"/>
          </a:p>
        </p:txBody>
      </p:sp>
      <p:sp>
        <p:nvSpPr>
          <p:cNvPr id="3" name="Subtitle 2">
            <a:extLst>
              <a:ext uri="{FF2B5EF4-FFF2-40B4-BE49-F238E27FC236}">
                <a16:creationId xmlns:a16="http://schemas.microsoft.com/office/drawing/2014/main" id="{EE98039E-495D-D677-1BBD-D4E87D1074F5}"/>
              </a:ext>
            </a:extLst>
          </p:cNvPr>
          <p:cNvSpPr>
            <a:spLocks noGrp="1"/>
          </p:cNvSpPr>
          <p:nvPr>
            <p:ph type="body" idx="1"/>
          </p:nvPr>
        </p:nvSpPr>
        <p:spPr/>
        <p:txBody>
          <a:bodyPr>
            <a:noAutofit/>
          </a:bodyPr>
          <a:lstStyle/>
          <a:p>
            <a:pPr algn="l"/>
            <a:r>
              <a:rPr lang="en-US" dirty="0">
                <a:solidFill>
                  <a:srgbClr val="2F2F2F"/>
                </a:solidFill>
              </a:rPr>
              <a:t>Christina Finch, MD</a:t>
            </a:r>
          </a:p>
          <a:p>
            <a:pPr algn="l"/>
            <a:r>
              <a:rPr lang="en-US" b="0" i="0" dirty="0">
                <a:solidFill>
                  <a:srgbClr val="2F2F2F"/>
                </a:solidFill>
                <a:effectLst/>
              </a:rPr>
              <a:t>Clinical Sleep Physician and Associate Professor</a:t>
            </a:r>
          </a:p>
          <a:p>
            <a:pPr algn="l"/>
            <a:r>
              <a:rPr lang="en-US" b="0" i="0" dirty="0">
                <a:solidFill>
                  <a:srgbClr val="2F2F2F"/>
                </a:solidFill>
                <a:effectLst/>
              </a:rPr>
              <a:t>University of California San Diego</a:t>
            </a:r>
          </a:p>
          <a:p>
            <a:pPr algn="l"/>
            <a:r>
              <a:rPr lang="en-US" dirty="0">
                <a:solidFill>
                  <a:srgbClr val="2F2F2F"/>
                </a:solidFill>
              </a:rPr>
              <a:t>San Diego, CA </a:t>
            </a:r>
          </a:p>
        </p:txBody>
      </p:sp>
    </p:spTree>
    <p:extLst>
      <p:ext uri="{BB962C8B-B14F-4D97-AF65-F5344CB8AC3E}">
        <p14:creationId xmlns:p14="http://schemas.microsoft.com/office/powerpoint/2010/main" val="3467218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530B8F3-5BAE-033B-DE03-F6DA8B73E84F}"/>
              </a:ext>
            </a:extLst>
          </p:cNvPr>
          <p:cNvSpPr>
            <a:spLocks noGrp="1"/>
          </p:cNvSpPr>
          <p:nvPr>
            <p:ph type="ftr" sz="quarter" idx="3"/>
          </p:nvPr>
        </p:nvSpPr>
        <p:spPr>
          <a:xfrm>
            <a:off x="609600" y="6356350"/>
            <a:ext cx="10744199" cy="442131"/>
          </a:xfrm>
        </p:spPr>
        <p:txBody>
          <a:bodyPr/>
          <a:lstStyle/>
          <a:p>
            <a:r>
              <a:rPr lang="en-US" dirty="0" err="1"/>
              <a:t>Braley</a:t>
            </a:r>
            <a:r>
              <a:rPr lang="en-US" dirty="0"/>
              <a:t> TJ, et al. </a:t>
            </a:r>
            <a:r>
              <a:rPr lang="en-US" i="1" dirty="0"/>
              <a:t>J Am </a:t>
            </a:r>
            <a:r>
              <a:rPr lang="en-US" i="1" dirty="0" err="1"/>
              <a:t>Geriatr</a:t>
            </a:r>
            <a:r>
              <a:rPr lang="en-US" i="1" dirty="0"/>
              <a:t> Soc. </a:t>
            </a:r>
            <a:r>
              <a:rPr lang="en-US" dirty="0"/>
              <a:t>2018;66(7):1296-1302; </a:t>
            </a:r>
            <a:r>
              <a:rPr lang="en-US" dirty="0" err="1"/>
              <a:t>Orbea</a:t>
            </a:r>
            <a:r>
              <a:rPr lang="en-US" dirty="0"/>
              <a:t> CAP, et al. </a:t>
            </a:r>
            <a:r>
              <a:rPr lang="en-US" i="1" dirty="0" err="1"/>
              <a:t>Maturitas</a:t>
            </a:r>
            <a:r>
              <a:rPr lang="en-US" dirty="0"/>
              <a:t>. 2020. 135:1-5.</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a:xfrm>
            <a:off x="609600" y="199505"/>
            <a:ext cx="10744200" cy="1185577"/>
          </a:xfrm>
        </p:spPr>
        <p:txBody>
          <a:bodyPr>
            <a:normAutofit/>
          </a:bodyPr>
          <a:lstStyle/>
          <a:p>
            <a:r>
              <a:rPr lang="en-US" sz="2700" b="0" dirty="0">
                <a:solidFill>
                  <a:schemeClr val="accent1"/>
                </a:solidFill>
              </a:rPr>
              <a:t>Potential Barriers to Improving Screening Across Ethnicities: </a:t>
            </a:r>
            <a:br>
              <a:rPr lang="en-US" dirty="0"/>
            </a:br>
            <a:r>
              <a:rPr lang="en-US" dirty="0"/>
              <a:t>Gender</a:t>
            </a:r>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a:xfrm>
            <a:off x="609600" y="1477963"/>
            <a:ext cx="10653656" cy="4722812"/>
          </a:xfrm>
        </p:spPr>
        <p:txBody>
          <a:bodyPr/>
          <a:lstStyle/>
          <a:p>
            <a:r>
              <a:rPr lang="en-US" dirty="0"/>
              <a:t>OSA is not strongly associated with sex in older adults</a:t>
            </a:r>
          </a:p>
          <a:p>
            <a:pPr lvl="1"/>
            <a:r>
              <a:rPr lang="en-US" dirty="0"/>
              <a:t>Women after menopause have similar risk as men</a:t>
            </a:r>
          </a:p>
          <a:p>
            <a:pPr lvl="1"/>
            <a:r>
              <a:rPr lang="en-US" dirty="0"/>
              <a:t>Premenopausal women have a lower risk of OSA than men</a:t>
            </a:r>
          </a:p>
          <a:p>
            <a:r>
              <a:rPr lang="en-US" dirty="0"/>
              <a:t>Interpretation of the STOP-BANG questionnaire is nuanced for midlife women</a:t>
            </a:r>
          </a:p>
          <a:p>
            <a:pPr lvl="1"/>
            <a:r>
              <a:rPr lang="en-US" dirty="0"/>
              <a:t>Given the nature of its questions (female=0 points), a lower score may be predictive of more severe OSA in women, necessitating use of a lower threshold to trigger further testing</a:t>
            </a:r>
          </a:p>
          <a:p>
            <a:r>
              <a:rPr lang="en-US" dirty="0"/>
              <a:t>Future research that focuses on assessment of additional predictors of OSA not included in the STOP-BANG as screening tools could reduce underestimation of OSA in older women</a:t>
            </a:r>
          </a:p>
        </p:txBody>
      </p:sp>
    </p:spTree>
    <p:extLst>
      <p:ext uri="{BB962C8B-B14F-4D97-AF65-F5344CB8AC3E}">
        <p14:creationId xmlns:p14="http://schemas.microsoft.com/office/powerpoint/2010/main" val="3995794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0FDBFCC-C5B0-6787-F5A6-90B7A2BC4D52}"/>
              </a:ext>
            </a:extLst>
          </p:cNvPr>
          <p:cNvSpPr>
            <a:spLocks noGrp="1"/>
          </p:cNvSpPr>
          <p:nvPr>
            <p:ph type="body" idx="1"/>
          </p:nvPr>
        </p:nvSpPr>
        <p:spPr>
          <a:xfrm>
            <a:off x="609600" y="858622"/>
            <a:ext cx="10435118" cy="651538"/>
          </a:xfrm>
        </p:spPr>
        <p:txBody>
          <a:bodyPr>
            <a:noAutofit/>
          </a:bodyPr>
          <a:lstStyle/>
          <a:p>
            <a:r>
              <a:rPr lang="en-US" sz="1800" b="0" dirty="0">
                <a:solidFill>
                  <a:srgbClr val="2F2F2F"/>
                </a:solidFill>
              </a:rPr>
              <a:t>Our patient: Tired 65-year-old Asian female with BMI of 33 and neck circumference of 38 cm (15 in)</a:t>
            </a:r>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sz="half" idx="2"/>
          </p:nvPr>
        </p:nvSpPr>
        <p:spPr>
          <a:xfrm>
            <a:off x="609601" y="1635238"/>
            <a:ext cx="5157787" cy="3956856"/>
          </a:xfrm>
        </p:spPr>
        <p:txBody>
          <a:bodyPr>
            <a:normAutofit/>
          </a:bodyPr>
          <a:lstStyle/>
          <a:p>
            <a:pPr marL="0" indent="0">
              <a:spcBef>
                <a:spcPts val="0"/>
              </a:spcBef>
              <a:spcAft>
                <a:spcPts val="300"/>
              </a:spcAft>
              <a:buNone/>
            </a:pPr>
            <a:r>
              <a:rPr lang="en-US" sz="2000" b="1" i="0" dirty="0">
                <a:solidFill>
                  <a:schemeClr val="accent1"/>
                </a:solidFill>
                <a:effectLst/>
              </a:rPr>
              <a:t>Recorded:</a:t>
            </a:r>
          </a:p>
          <a:p>
            <a:pPr marL="0" indent="0">
              <a:spcBef>
                <a:spcPts val="0"/>
              </a:spcBef>
              <a:spcAft>
                <a:spcPts val="300"/>
              </a:spcAft>
              <a:buNone/>
            </a:pPr>
            <a:r>
              <a:rPr lang="en-US" sz="1800" b="1" i="0" dirty="0">
                <a:solidFill>
                  <a:srgbClr val="2F2F2F"/>
                </a:solidFill>
                <a:effectLst/>
              </a:rPr>
              <a:t>Subjective history “STOP”</a:t>
            </a:r>
          </a:p>
          <a:p>
            <a:pPr marL="457200" lvl="1" indent="0">
              <a:spcBef>
                <a:spcPts val="0"/>
              </a:spcBef>
              <a:spcAft>
                <a:spcPts val="300"/>
              </a:spcAft>
              <a:buNone/>
            </a:pPr>
            <a:r>
              <a:rPr lang="en-US" sz="1600" b="1" i="0" dirty="0">
                <a:solidFill>
                  <a:srgbClr val="2F2F2F"/>
                </a:solidFill>
                <a:effectLst/>
              </a:rPr>
              <a:t>S</a:t>
            </a:r>
            <a:r>
              <a:rPr lang="en-US" sz="1600" b="0" i="0" dirty="0">
                <a:solidFill>
                  <a:srgbClr val="2F2F2F"/>
                </a:solidFill>
                <a:effectLst/>
              </a:rPr>
              <a:t>noring</a:t>
            </a:r>
          </a:p>
          <a:p>
            <a:pPr marL="457200" lvl="1" indent="0">
              <a:spcBef>
                <a:spcPts val="0"/>
              </a:spcBef>
              <a:spcAft>
                <a:spcPts val="300"/>
              </a:spcAft>
              <a:buNone/>
            </a:pPr>
            <a:r>
              <a:rPr lang="en-US" sz="1600" b="1" i="0" dirty="0">
                <a:solidFill>
                  <a:srgbClr val="2F2F2F"/>
                </a:solidFill>
                <a:effectLst/>
              </a:rPr>
              <a:t>T</a:t>
            </a:r>
            <a:r>
              <a:rPr lang="en-US" sz="1600" b="0" i="0" dirty="0">
                <a:solidFill>
                  <a:srgbClr val="2F2F2F"/>
                </a:solidFill>
                <a:effectLst/>
              </a:rPr>
              <a:t>iredness</a:t>
            </a:r>
          </a:p>
          <a:p>
            <a:pPr marL="457200" lvl="1" indent="0">
              <a:spcBef>
                <a:spcPts val="0"/>
              </a:spcBef>
              <a:spcAft>
                <a:spcPts val="300"/>
              </a:spcAft>
              <a:buNone/>
            </a:pPr>
            <a:r>
              <a:rPr lang="en-US" sz="1600" b="1" i="0" dirty="0">
                <a:solidFill>
                  <a:srgbClr val="2F2F2F"/>
                </a:solidFill>
                <a:effectLst/>
              </a:rPr>
              <a:t>O</a:t>
            </a:r>
            <a:r>
              <a:rPr lang="en-US" sz="1600" b="0" i="0" dirty="0">
                <a:solidFill>
                  <a:srgbClr val="2F2F2F"/>
                </a:solidFill>
                <a:effectLst/>
              </a:rPr>
              <a:t>bserved apnea</a:t>
            </a:r>
          </a:p>
          <a:p>
            <a:pPr marL="457200" lvl="1" indent="0">
              <a:spcBef>
                <a:spcPts val="0"/>
              </a:spcBef>
              <a:spcAft>
                <a:spcPts val="300"/>
              </a:spcAft>
              <a:buNone/>
            </a:pPr>
            <a:r>
              <a:rPr lang="en-US" sz="1600" b="0" i="0" dirty="0">
                <a:solidFill>
                  <a:srgbClr val="2F2F2F"/>
                </a:solidFill>
                <a:effectLst/>
              </a:rPr>
              <a:t>High blood </a:t>
            </a:r>
            <a:r>
              <a:rPr lang="en-US" sz="1600" b="1" i="0" dirty="0">
                <a:solidFill>
                  <a:srgbClr val="2F2F2F"/>
                </a:solidFill>
                <a:effectLst/>
              </a:rPr>
              <a:t>P</a:t>
            </a:r>
            <a:r>
              <a:rPr lang="en-US" sz="1600" b="0" i="0" dirty="0">
                <a:solidFill>
                  <a:srgbClr val="2F2F2F"/>
                </a:solidFill>
                <a:effectLst/>
              </a:rPr>
              <a:t>ressure</a:t>
            </a:r>
          </a:p>
          <a:p>
            <a:pPr marL="0" indent="0">
              <a:spcBef>
                <a:spcPts val="500"/>
              </a:spcBef>
              <a:spcAft>
                <a:spcPts val="300"/>
              </a:spcAft>
              <a:buNone/>
            </a:pPr>
            <a:r>
              <a:rPr lang="en-US" sz="1800" b="1" dirty="0">
                <a:solidFill>
                  <a:srgbClr val="2F2F2F"/>
                </a:solidFill>
              </a:rPr>
              <a:t>Objective findings “BANG”</a:t>
            </a:r>
          </a:p>
          <a:p>
            <a:pPr marL="457200" lvl="1" indent="0">
              <a:spcBef>
                <a:spcPts val="0"/>
              </a:spcBef>
              <a:spcAft>
                <a:spcPts val="300"/>
              </a:spcAft>
              <a:buNone/>
            </a:pPr>
            <a:r>
              <a:rPr lang="en-US" sz="1600" b="1" i="0" dirty="0">
                <a:solidFill>
                  <a:srgbClr val="2F2F2F"/>
                </a:solidFill>
                <a:effectLst/>
              </a:rPr>
              <a:t>B</a:t>
            </a:r>
            <a:r>
              <a:rPr lang="en-US" sz="1600" b="0" i="0" dirty="0">
                <a:solidFill>
                  <a:srgbClr val="2F2F2F"/>
                </a:solidFill>
                <a:effectLst/>
              </a:rPr>
              <a:t>MI &gt;35</a:t>
            </a:r>
          </a:p>
          <a:p>
            <a:pPr marL="457200" lvl="1" indent="0">
              <a:spcBef>
                <a:spcPts val="0"/>
              </a:spcBef>
              <a:spcAft>
                <a:spcPts val="300"/>
              </a:spcAft>
              <a:buNone/>
            </a:pPr>
            <a:r>
              <a:rPr lang="en-US" sz="1600" b="1" i="0" dirty="0">
                <a:solidFill>
                  <a:srgbClr val="2F2F2F"/>
                </a:solidFill>
                <a:effectLst/>
              </a:rPr>
              <a:t>A</a:t>
            </a:r>
            <a:r>
              <a:rPr lang="en-US" sz="1600" b="0" i="0" dirty="0">
                <a:solidFill>
                  <a:srgbClr val="2F2F2F"/>
                </a:solidFill>
                <a:effectLst/>
              </a:rPr>
              <a:t>ge &gt;50 </a:t>
            </a:r>
          </a:p>
          <a:p>
            <a:pPr marL="457200" lvl="1" indent="0">
              <a:spcBef>
                <a:spcPts val="0"/>
              </a:spcBef>
              <a:spcAft>
                <a:spcPts val="300"/>
              </a:spcAft>
              <a:buNone/>
            </a:pPr>
            <a:r>
              <a:rPr lang="en-US" sz="1600" b="1" i="0" dirty="0">
                <a:solidFill>
                  <a:srgbClr val="2F2F2F"/>
                </a:solidFill>
                <a:effectLst/>
              </a:rPr>
              <a:t>N</a:t>
            </a:r>
            <a:r>
              <a:rPr lang="en-US" sz="1600" b="0" i="0" dirty="0">
                <a:solidFill>
                  <a:srgbClr val="2F2F2F"/>
                </a:solidFill>
                <a:effectLst/>
              </a:rPr>
              <a:t>eck circumference &gt;40 cm (16 in)</a:t>
            </a:r>
          </a:p>
          <a:p>
            <a:pPr marL="457200" lvl="1" indent="0">
              <a:spcBef>
                <a:spcPts val="0"/>
              </a:spcBef>
              <a:spcAft>
                <a:spcPts val="300"/>
              </a:spcAft>
              <a:buNone/>
            </a:pPr>
            <a:r>
              <a:rPr lang="en-US" sz="1600" dirty="0">
                <a:solidFill>
                  <a:srgbClr val="2F2F2F"/>
                </a:solidFill>
              </a:rPr>
              <a:t>Male </a:t>
            </a:r>
            <a:r>
              <a:rPr lang="en-US" sz="1600" b="1" i="0" dirty="0">
                <a:solidFill>
                  <a:srgbClr val="2F2F2F"/>
                </a:solidFill>
                <a:effectLst/>
              </a:rPr>
              <a:t>G</a:t>
            </a:r>
            <a:r>
              <a:rPr lang="en-US" sz="1600" b="0" i="0" dirty="0">
                <a:solidFill>
                  <a:srgbClr val="2F2F2F"/>
                </a:solidFill>
                <a:effectLst/>
              </a:rPr>
              <a:t>ender </a:t>
            </a:r>
          </a:p>
        </p:txBody>
      </p:sp>
      <p:sp>
        <p:nvSpPr>
          <p:cNvPr id="7" name="Content Placeholder 6">
            <a:extLst>
              <a:ext uri="{FF2B5EF4-FFF2-40B4-BE49-F238E27FC236}">
                <a16:creationId xmlns:a16="http://schemas.microsoft.com/office/drawing/2014/main" id="{41C31023-94F5-8EC9-8DCD-DAE326438061}"/>
              </a:ext>
            </a:extLst>
          </p:cNvPr>
          <p:cNvSpPr>
            <a:spLocks noGrp="1"/>
          </p:cNvSpPr>
          <p:nvPr>
            <p:ph sz="quarter" idx="4"/>
          </p:nvPr>
        </p:nvSpPr>
        <p:spPr>
          <a:xfrm>
            <a:off x="5942013" y="1635238"/>
            <a:ext cx="5183188" cy="3956856"/>
          </a:xfrm>
        </p:spPr>
        <p:txBody>
          <a:bodyPr>
            <a:normAutofit/>
          </a:bodyPr>
          <a:lstStyle/>
          <a:p>
            <a:pPr marL="0" indent="0">
              <a:spcBef>
                <a:spcPts val="0"/>
              </a:spcBef>
              <a:spcAft>
                <a:spcPts val="300"/>
              </a:spcAft>
              <a:buNone/>
            </a:pPr>
            <a:r>
              <a:rPr lang="en-US" sz="2000" b="1" dirty="0">
                <a:solidFill>
                  <a:schemeClr val="accent2"/>
                </a:solidFill>
              </a:rPr>
              <a:t>Likely more accurate:</a:t>
            </a:r>
          </a:p>
          <a:p>
            <a:pPr marL="0" indent="0">
              <a:spcBef>
                <a:spcPts val="0"/>
              </a:spcBef>
              <a:spcAft>
                <a:spcPts val="300"/>
              </a:spcAft>
              <a:buNone/>
            </a:pPr>
            <a:r>
              <a:rPr lang="en-US" sz="1800" b="1" dirty="0">
                <a:solidFill>
                  <a:srgbClr val="212121"/>
                </a:solidFill>
              </a:rPr>
              <a:t>Subjective history “STOP”</a:t>
            </a:r>
          </a:p>
          <a:p>
            <a:pPr marL="457200" lvl="1" indent="0">
              <a:spcBef>
                <a:spcPts val="0"/>
              </a:spcBef>
              <a:spcAft>
                <a:spcPts val="300"/>
              </a:spcAft>
              <a:buNone/>
            </a:pPr>
            <a:r>
              <a:rPr lang="en-US" sz="1600" b="1" dirty="0">
                <a:solidFill>
                  <a:srgbClr val="212121"/>
                </a:solidFill>
              </a:rPr>
              <a:t>S</a:t>
            </a:r>
            <a:r>
              <a:rPr lang="en-US" sz="1600" dirty="0">
                <a:solidFill>
                  <a:srgbClr val="212121"/>
                </a:solidFill>
              </a:rPr>
              <a:t>noring</a:t>
            </a:r>
          </a:p>
          <a:p>
            <a:pPr marL="457200" lvl="1" indent="0">
              <a:spcBef>
                <a:spcPts val="0"/>
              </a:spcBef>
              <a:spcAft>
                <a:spcPts val="300"/>
              </a:spcAft>
              <a:buNone/>
            </a:pPr>
            <a:r>
              <a:rPr lang="en-US" sz="1600" b="1" dirty="0">
                <a:solidFill>
                  <a:srgbClr val="212121"/>
                </a:solidFill>
              </a:rPr>
              <a:t>T</a:t>
            </a:r>
            <a:r>
              <a:rPr lang="en-US" sz="1600" dirty="0">
                <a:solidFill>
                  <a:srgbClr val="212121"/>
                </a:solidFill>
              </a:rPr>
              <a:t>iredness</a:t>
            </a:r>
          </a:p>
          <a:p>
            <a:pPr marL="457200" lvl="1" indent="0">
              <a:spcBef>
                <a:spcPts val="0"/>
              </a:spcBef>
              <a:spcAft>
                <a:spcPts val="300"/>
              </a:spcAft>
              <a:buNone/>
            </a:pPr>
            <a:r>
              <a:rPr lang="en-US" sz="1600" b="1" dirty="0">
                <a:solidFill>
                  <a:srgbClr val="212121"/>
                </a:solidFill>
              </a:rPr>
              <a:t>O</a:t>
            </a:r>
            <a:r>
              <a:rPr lang="en-US" sz="1600" dirty="0">
                <a:solidFill>
                  <a:srgbClr val="212121"/>
                </a:solidFill>
              </a:rPr>
              <a:t>bserved apnea</a:t>
            </a:r>
          </a:p>
          <a:p>
            <a:pPr marL="457200" lvl="1" indent="0">
              <a:spcBef>
                <a:spcPts val="0"/>
              </a:spcBef>
              <a:spcAft>
                <a:spcPts val="300"/>
              </a:spcAft>
              <a:buNone/>
            </a:pPr>
            <a:r>
              <a:rPr lang="en-US" sz="1600" dirty="0">
                <a:solidFill>
                  <a:srgbClr val="212121"/>
                </a:solidFill>
              </a:rPr>
              <a:t>High blood </a:t>
            </a:r>
            <a:r>
              <a:rPr lang="en-US" sz="1600" b="1" dirty="0">
                <a:solidFill>
                  <a:srgbClr val="212121"/>
                </a:solidFill>
              </a:rPr>
              <a:t>P</a:t>
            </a:r>
            <a:r>
              <a:rPr lang="en-US" sz="1600" dirty="0">
                <a:solidFill>
                  <a:srgbClr val="212121"/>
                </a:solidFill>
              </a:rPr>
              <a:t>ressure</a:t>
            </a:r>
          </a:p>
          <a:p>
            <a:pPr marL="0" indent="0">
              <a:spcBef>
                <a:spcPts val="500"/>
              </a:spcBef>
              <a:spcAft>
                <a:spcPts val="300"/>
              </a:spcAft>
              <a:buNone/>
            </a:pPr>
            <a:r>
              <a:rPr lang="en-US" sz="1800" b="1" dirty="0">
                <a:solidFill>
                  <a:srgbClr val="212121"/>
                </a:solidFill>
              </a:rPr>
              <a:t>Objective findings “BANG”</a:t>
            </a:r>
          </a:p>
          <a:p>
            <a:pPr marL="457200" lvl="1" indent="0">
              <a:spcBef>
                <a:spcPts val="0"/>
              </a:spcBef>
              <a:spcAft>
                <a:spcPts val="300"/>
              </a:spcAft>
              <a:buNone/>
            </a:pPr>
            <a:r>
              <a:rPr lang="en-US" sz="1600" b="1" dirty="0">
                <a:solidFill>
                  <a:srgbClr val="212121"/>
                </a:solidFill>
              </a:rPr>
              <a:t>B</a:t>
            </a:r>
            <a:r>
              <a:rPr lang="en-US" sz="1600" dirty="0">
                <a:solidFill>
                  <a:srgbClr val="212121"/>
                </a:solidFill>
              </a:rPr>
              <a:t>MI &gt;30*</a:t>
            </a:r>
          </a:p>
          <a:p>
            <a:pPr marL="457200" lvl="1" indent="0">
              <a:spcBef>
                <a:spcPts val="0"/>
              </a:spcBef>
              <a:spcAft>
                <a:spcPts val="300"/>
              </a:spcAft>
              <a:buNone/>
            </a:pPr>
            <a:r>
              <a:rPr lang="en-US" sz="1600" b="1" dirty="0">
                <a:solidFill>
                  <a:srgbClr val="212121"/>
                </a:solidFill>
              </a:rPr>
              <a:t>A</a:t>
            </a:r>
            <a:r>
              <a:rPr lang="en-US" sz="1600" dirty="0">
                <a:solidFill>
                  <a:srgbClr val="212121"/>
                </a:solidFill>
              </a:rPr>
              <a:t>ge &gt;50 *</a:t>
            </a:r>
          </a:p>
          <a:p>
            <a:pPr marL="457200" lvl="1" indent="0">
              <a:spcBef>
                <a:spcPts val="0"/>
              </a:spcBef>
              <a:spcAft>
                <a:spcPts val="300"/>
              </a:spcAft>
              <a:buNone/>
            </a:pPr>
            <a:r>
              <a:rPr lang="en-US" sz="1600" b="1" dirty="0">
                <a:solidFill>
                  <a:srgbClr val="212121"/>
                </a:solidFill>
              </a:rPr>
              <a:t>N</a:t>
            </a:r>
            <a:r>
              <a:rPr lang="en-US" sz="1600" dirty="0">
                <a:solidFill>
                  <a:srgbClr val="212121"/>
                </a:solidFill>
              </a:rPr>
              <a:t>eck circumference &gt;35 cm (13.5 in)*</a:t>
            </a:r>
          </a:p>
          <a:p>
            <a:pPr marL="457200" lvl="1" indent="0">
              <a:spcBef>
                <a:spcPts val="0"/>
              </a:spcBef>
              <a:spcAft>
                <a:spcPts val="300"/>
              </a:spcAft>
              <a:buNone/>
            </a:pPr>
            <a:r>
              <a:rPr lang="en-US" sz="1600" b="1" dirty="0">
                <a:solidFill>
                  <a:srgbClr val="212121"/>
                </a:solidFill>
              </a:rPr>
              <a:t>G</a:t>
            </a:r>
            <a:r>
              <a:rPr lang="en-US" sz="1600" dirty="0">
                <a:solidFill>
                  <a:srgbClr val="212121"/>
                </a:solidFill>
              </a:rPr>
              <a:t>ender risk equal after menopause</a:t>
            </a:r>
          </a:p>
          <a:p>
            <a:pPr marL="0" indent="0">
              <a:spcBef>
                <a:spcPts val="0"/>
              </a:spcBef>
              <a:spcAft>
                <a:spcPts val="300"/>
              </a:spcAft>
              <a:buNone/>
            </a:pPr>
            <a:endParaRPr lang="en-US" sz="1800" dirty="0"/>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a:xfrm>
            <a:off x="609600" y="199505"/>
            <a:ext cx="11220450" cy="1185577"/>
          </a:xfrm>
        </p:spPr>
        <p:txBody>
          <a:bodyPr anchor="ctr">
            <a:normAutofit/>
          </a:bodyPr>
          <a:lstStyle/>
          <a:p>
            <a:r>
              <a:rPr lang="en-US" sz="2800" dirty="0"/>
              <a:t>Returning to Our Case: Adjusting the STOP-BANG Questionnaire</a:t>
            </a:r>
          </a:p>
        </p:txBody>
      </p:sp>
      <p:sp>
        <p:nvSpPr>
          <p:cNvPr id="8" name="TextBox 7">
            <a:extLst>
              <a:ext uri="{FF2B5EF4-FFF2-40B4-BE49-F238E27FC236}">
                <a16:creationId xmlns:a16="http://schemas.microsoft.com/office/drawing/2014/main" id="{AD801520-73F6-255A-CC31-BB5DC922E80A}"/>
              </a:ext>
            </a:extLst>
          </p:cNvPr>
          <p:cNvSpPr txBox="1"/>
          <p:nvPr/>
        </p:nvSpPr>
        <p:spPr>
          <a:xfrm>
            <a:off x="962024" y="5902406"/>
            <a:ext cx="10515601" cy="715089"/>
          </a:xfrm>
          <a:prstGeom prst="round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b="1" dirty="0"/>
              <a:t>The standard STOP-BANG questionnaire can underestimate </a:t>
            </a:r>
            <a:r>
              <a:rPr lang="en-US" b="1" dirty="0" err="1"/>
              <a:t>OSA</a:t>
            </a:r>
            <a:r>
              <a:rPr lang="en-US" b="1" dirty="0"/>
              <a:t> risk in minority groups, possibly significantly so, leading to delayed diagnosis and treatment</a:t>
            </a:r>
          </a:p>
        </p:txBody>
      </p:sp>
      <p:sp>
        <p:nvSpPr>
          <p:cNvPr id="14" name="TextBox 13">
            <a:extLst>
              <a:ext uri="{FF2B5EF4-FFF2-40B4-BE49-F238E27FC236}">
                <a16:creationId xmlns:a16="http://schemas.microsoft.com/office/drawing/2014/main" id="{94060470-388D-6F9C-6EEE-68B7A01AF7BE}"/>
              </a:ext>
            </a:extLst>
          </p:cNvPr>
          <p:cNvSpPr txBox="1"/>
          <p:nvPr/>
        </p:nvSpPr>
        <p:spPr>
          <a:xfrm>
            <a:off x="6618686" y="5083329"/>
            <a:ext cx="3768327" cy="400110"/>
          </a:xfrm>
          <a:prstGeom prst="rect">
            <a:avLst/>
          </a:prstGeom>
          <a:solidFill>
            <a:schemeClr val="accent2">
              <a:lumMod val="20000"/>
              <a:lumOff val="80000"/>
            </a:schemeClr>
          </a:solidFill>
        </p:spPr>
        <p:txBody>
          <a:bodyPr wrap="square">
            <a:spAutoFit/>
          </a:bodyPr>
          <a:lstStyle/>
          <a:p>
            <a:pPr algn="ctr"/>
            <a:r>
              <a:rPr lang="en-US" sz="2000" dirty="0">
                <a:solidFill>
                  <a:schemeClr val="accent2"/>
                </a:solidFill>
              </a:rPr>
              <a:t> </a:t>
            </a:r>
            <a:r>
              <a:rPr lang="en-US" sz="2000" b="1" dirty="0">
                <a:solidFill>
                  <a:schemeClr val="accent2"/>
                </a:solidFill>
              </a:rPr>
              <a:t>Score total: 5 (high risk)</a:t>
            </a:r>
            <a:endParaRPr lang="en-US" sz="2000" dirty="0">
              <a:solidFill>
                <a:schemeClr val="accent2"/>
              </a:solidFill>
            </a:endParaRPr>
          </a:p>
        </p:txBody>
      </p:sp>
      <p:sp>
        <p:nvSpPr>
          <p:cNvPr id="16" name="TextBox 15">
            <a:extLst>
              <a:ext uri="{FF2B5EF4-FFF2-40B4-BE49-F238E27FC236}">
                <a16:creationId xmlns:a16="http://schemas.microsoft.com/office/drawing/2014/main" id="{257F78EE-0E40-F1FB-D09B-922D9D8B6104}"/>
              </a:ext>
            </a:extLst>
          </p:cNvPr>
          <p:cNvSpPr txBox="1"/>
          <p:nvPr/>
        </p:nvSpPr>
        <p:spPr>
          <a:xfrm>
            <a:off x="1066799" y="5083329"/>
            <a:ext cx="3768327" cy="400110"/>
          </a:xfrm>
          <a:prstGeom prst="rect">
            <a:avLst/>
          </a:prstGeom>
          <a:solidFill>
            <a:schemeClr val="accent1">
              <a:lumMod val="20000"/>
              <a:lumOff val="80000"/>
            </a:schemeClr>
          </a:solidFill>
        </p:spPr>
        <p:txBody>
          <a:bodyPr wrap="square">
            <a:spAutoFit/>
          </a:bodyPr>
          <a:lstStyle/>
          <a:p>
            <a:pPr algn="ctr"/>
            <a:r>
              <a:rPr lang="en-US" sz="2000" b="1" dirty="0">
                <a:solidFill>
                  <a:schemeClr val="accent1"/>
                </a:solidFill>
              </a:rPr>
              <a:t>Score total: 2 (low risk)</a:t>
            </a:r>
            <a:endParaRPr lang="en-US" sz="2000" b="1" i="0" dirty="0">
              <a:solidFill>
                <a:schemeClr val="accent1"/>
              </a:solidFill>
              <a:effectLst/>
            </a:endParaRPr>
          </a:p>
        </p:txBody>
      </p:sp>
      <p:sp>
        <p:nvSpPr>
          <p:cNvPr id="17" name="Right Arrow 16">
            <a:extLst>
              <a:ext uri="{FF2B5EF4-FFF2-40B4-BE49-F238E27FC236}">
                <a16:creationId xmlns:a16="http://schemas.microsoft.com/office/drawing/2014/main" id="{EB76D8A1-EEBD-2132-70E1-C1B521E50385}"/>
              </a:ext>
            </a:extLst>
          </p:cNvPr>
          <p:cNvSpPr/>
          <p:nvPr/>
        </p:nvSpPr>
        <p:spPr>
          <a:xfrm>
            <a:off x="681209" y="2661904"/>
            <a:ext cx="385591" cy="184622"/>
          </a:xfrm>
          <a:prstGeom prst="rightArrow">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a:extLst>
              <a:ext uri="{FF2B5EF4-FFF2-40B4-BE49-F238E27FC236}">
                <a16:creationId xmlns:a16="http://schemas.microsoft.com/office/drawing/2014/main" id="{EF7BFDB0-9706-33A6-6943-9FF7E5D2356A}"/>
              </a:ext>
            </a:extLst>
          </p:cNvPr>
          <p:cNvSpPr/>
          <p:nvPr/>
        </p:nvSpPr>
        <p:spPr>
          <a:xfrm>
            <a:off x="681208" y="4151094"/>
            <a:ext cx="385591" cy="184622"/>
          </a:xfrm>
          <a:prstGeom prst="rightArrow">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a:extLst>
              <a:ext uri="{FF2B5EF4-FFF2-40B4-BE49-F238E27FC236}">
                <a16:creationId xmlns:a16="http://schemas.microsoft.com/office/drawing/2014/main" id="{7C79B859-FFED-15F1-CC3A-1060F318C3FB}"/>
              </a:ext>
            </a:extLst>
          </p:cNvPr>
          <p:cNvSpPr/>
          <p:nvPr/>
        </p:nvSpPr>
        <p:spPr>
          <a:xfrm>
            <a:off x="6049408" y="2661904"/>
            <a:ext cx="385591" cy="184622"/>
          </a:xfrm>
          <a:prstGeom prst="rightArrow">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a:extLst>
              <a:ext uri="{FF2B5EF4-FFF2-40B4-BE49-F238E27FC236}">
                <a16:creationId xmlns:a16="http://schemas.microsoft.com/office/drawing/2014/main" id="{81488342-7E28-AB7A-7807-EEBD90FC1A42}"/>
              </a:ext>
            </a:extLst>
          </p:cNvPr>
          <p:cNvSpPr/>
          <p:nvPr/>
        </p:nvSpPr>
        <p:spPr>
          <a:xfrm>
            <a:off x="6049407" y="4151094"/>
            <a:ext cx="385591" cy="184622"/>
          </a:xfrm>
          <a:prstGeom prst="rightArrow">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a:extLst>
              <a:ext uri="{FF2B5EF4-FFF2-40B4-BE49-F238E27FC236}">
                <a16:creationId xmlns:a16="http://schemas.microsoft.com/office/drawing/2014/main" id="{4DC2ABB8-E507-E0C3-2913-5845011AE6AA}"/>
              </a:ext>
            </a:extLst>
          </p:cNvPr>
          <p:cNvSpPr/>
          <p:nvPr/>
        </p:nvSpPr>
        <p:spPr>
          <a:xfrm>
            <a:off x="6049406" y="3867213"/>
            <a:ext cx="385591" cy="184622"/>
          </a:xfrm>
          <a:prstGeom prst="rightArrow">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ight Arrow 22">
            <a:extLst>
              <a:ext uri="{FF2B5EF4-FFF2-40B4-BE49-F238E27FC236}">
                <a16:creationId xmlns:a16="http://schemas.microsoft.com/office/drawing/2014/main" id="{2370B872-090D-C9B5-1157-BBF87BE07D3E}"/>
              </a:ext>
            </a:extLst>
          </p:cNvPr>
          <p:cNvSpPr/>
          <p:nvPr/>
        </p:nvSpPr>
        <p:spPr>
          <a:xfrm>
            <a:off x="6049406" y="4718856"/>
            <a:ext cx="385591" cy="184622"/>
          </a:xfrm>
          <a:prstGeom prst="rightArrow">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Arrow 23">
            <a:extLst>
              <a:ext uri="{FF2B5EF4-FFF2-40B4-BE49-F238E27FC236}">
                <a16:creationId xmlns:a16="http://schemas.microsoft.com/office/drawing/2014/main" id="{583686C8-C5A4-98AA-0710-51FE799C8A9C}"/>
              </a:ext>
            </a:extLst>
          </p:cNvPr>
          <p:cNvSpPr/>
          <p:nvPr/>
        </p:nvSpPr>
        <p:spPr>
          <a:xfrm>
            <a:off x="6049405" y="4434975"/>
            <a:ext cx="385591" cy="184622"/>
          </a:xfrm>
          <a:prstGeom prst="rightArrow">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5399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289310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hlinkClick r:id="rId3" tooltip="https://www.mededonthego.com/Video/program/899"/>
              </a:rPr>
              <a:t>Obstructive Sleep Apnea: Emerging Therapies for Excessive Daytime Sleepiness</a:t>
            </a:r>
            <a:endPar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Utilize validated diagnostic tools when assessing residual EDS due to OSA.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Understand the burden, risk factors, and prevalence of EDS due to OSA.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Develop an evidence-based, comprehensive treatment plan for the management of EDS due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to OSA.</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530B8F3-5BAE-033B-DE03-F6DA8B73E84F}"/>
              </a:ext>
            </a:extLst>
          </p:cNvPr>
          <p:cNvSpPr>
            <a:spLocks noGrp="1"/>
          </p:cNvSpPr>
          <p:nvPr>
            <p:ph type="ftr" sz="quarter" idx="3"/>
          </p:nvPr>
        </p:nvSpPr>
        <p:spPr>
          <a:xfrm>
            <a:off x="609600" y="6356350"/>
            <a:ext cx="10744199" cy="442131"/>
          </a:xfrm>
        </p:spPr>
        <p:txBody>
          <a:bodyPr/>
          <a:lstStyle/>
          <a:p>
            <a:r>
              <a:rPr lang="en-US" dirty="0"/>
              <a:t>BMI, body mass index; CPAP, continuous positive airway pressure.</a:t>
            </a:r>
          </a:p>
        </p:txBody>
      </p:sp>
      <p:sp>
        <p:nvSpPr>
          <p:cNvPr id="6" name="Title 5">
            <a:extLst>
              <a:ext uri="{FF2B5EF4-FFF2-40B4-BE49-F238E27FC236}">
                <a16:creationId xmlns:a16="http://schemas.microsoft.com/office/drawing/2014/main" id="{6ACFDE14-EA3C-BE18-94D6-B30A989F390F}"/>
              </a:ext>
            </a:extLst>
          </p:cNvPr>
          <p:cNvSpPr>
            <a:spLocks noGrp="1"/>
          </p:cNvSpPr>
          <p:nvPr>
            <p:ph type="title"/>
          </p:nvPr>
        </p:nvSpPr>
        <p:spPr/>
        <p:txBody>
          <a:bodyPr/>
          <a:lstStyle/>
          <a:p>
            <a:r>
              <a:rPr lang="en-US" dirty="0"/>
              <a:t>Case Study</a:t>
            </a:r>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a:xfrm>
            <a:off x="609600" y="1477963"/>
            <a:ext cx="10744200" cy="4722812"/>
          </a:xfrm>
        </p:spPr>
        <p:txBody>
          <a:bodyPr>
            <a:normAutofit lnSpcReduction="10000"/>
          </a:bodyPr>
          <a:lstStyle/>
          <a:p>
            <a:pPr marL="0" indent="0">
              <a:buNone/>
            </a:pPr>
            <a:r>
              <a:rPr lang="en-US" dirty="0"/>
              <a:t>A 65-year-old Asian female with BMI of 33 and neck circumference of 38 cm (15 in) presents to her PCP office with complaints of fatigue. As part of her thorough workup, a STOP-BANG screening is completed and found to be negative</a:t>
            </a:r>
            <a:br>
              <a:rPr lang="en-US" dirty="0"/>
            </a:br>
            <a:br>
              <a:rPr lang="en-US" dirty="0"/>
            </a:br>
            <a:r>
              <a:rPr lang="en-US" dirty="0"/>
              <a:t>After a year of ongoing fatigue despite negative workup, she is finally referred to Sleep Medicine at her daughter’s request after concerning overnight breathing was noted during a recent visit</a:t>
            </a:r>
            <a:br>
              <a:rPr lang="en-US" dirty="0"/>
            </a:br>
            <a:br>
              <a:rPr lang="en-US" dirty="0"/>
            </a:br>
            <a:r>
              <a:rPr lang="en-US" dirty="0"/>
              <a:t>She is diagnosed with severe sleep apnea and symptoms greatly improve following initiation of CPAP</a:t>
            </a:r>
            <a:br>
              <a:rPr lang="en-US" dirty="0"/>
            </a:br>
            <a:br>
              <a:rPr lang="en-US" dirty="0"/>
            </a:br>
            <a:r>
              <a:rPr lang="en-US" dirty="0"/>
              <a:t>What contributed to this patient’s delay in diagnosis?</a:t>
            </a:r>
          </a:p>
        </p:txBody>
      </p:sp>
    </p:spTree>
    <p:extLst>
      <p:ext uri="{BB962C8B-B14F-4D97-AF65-F5344CB8AC3E}">
        <p14:creationId xmlns:p14="http://schemas.microsoft.com/office/powerpoint/2010/main" val="3993785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dirty="0"/>
              <a:t>STOP-BANG Questionnaire</a:t>
            </a:r>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sz="half" idx="1"/>
          </p:nvPr>
        </p:nvSpPr>
        <p:spPr>
          <a:xfrm>
            <a:off x="609600" y="1496291"/>
            <a:ext cx="5181600" cy="2305147"/>
          </a:xfrm>
        </p:spPr>
        <p:txBody>
          <a:bodyPr/>
          <a:lstStyle/>
          <a:p>
            <a:pPr marL="0" indent="0">
              <a:buNone/>
            </a:pPr>
            <a:r>
              <a:rPr lang="en-US" b="1" i="0" dirty="0">
                <a:solidFill>
                  <a:srgbClr val="2F2F2F"/>
                </a:solidFill>
                <a:effectLst/>
              </a:rPr>
              <a:t>Subjective history “STOP”</a:t>
            </a:r>
          </a:p>
          <a:p>
            <a:pPr marL="457200" lvl="1" indent="0">
              <a:buNone/>
            </a:pPr>
            <a:r>
              <a:rPr lang="en-US" b="1" i="0" dirty="0">
                <a:solidFill>
                  <a:srgbClr val="2F2F2F"/>
                </a:solidFill>
                <a:effectLst/>
              </a:rPr>
              <a:t>S</a:t>
            </a:r>
            <a:r>
              <a:rPr lang="en-US" b="0" i="0" dirty="0">
                <a:solidFill>
                  <a:srgbClr val="2F2F2F"/>
                </a:solidFill>
                <a:effectLst/>
              </a:rPr>
              <a:t>noring</a:t>
            </a:r>
          </a:p>
          <a:p>
            <a:pPr marL="457200" lvl="1" indent="0">
              <a:buNone/>
            </a:pPr>
            <a:r>
              <a:rPr lang="en-US" b="1" i="0" dirty="0">
                <a:solidFill>
                  <a:srgbClr val="2F2F2F"/>
                </a:solidFill>
                <a:effectLst/>
              </a:rPr>
              <a:t>T</a:t>
            </a:r>
            <a:r>
              <a:rPr lang="en-US" b="0" i="0" dirty="0">
                <a:solidFill>
                  <a:srgbClr val="2F2F2F"/>
                </a:solidFill>
                <a:effectLst/>
              </a:rPr>
              <a:t>iredness</a:t>
            </a:r>
          </a:p>
          <a:p>
            <a:pPr marL="457200" lvl="1" indent="0">
              <a:buNone/>
            </a:pPr>
            <a:r>
              <a:rPr lang="en-US" b="1" i="0" dirty="0">
                <a:solidFill>
                  <a:srgbClr val="2F2F2F"/>
                </a:solidFill>
                <a:effectLst/>
              </a:rPr>
              <a:t>O</a:t>
            </a:r>
            <a:r>
              <a:rPr lang="en-US" b="0" i="0" dirty="0">
                <a:solidFill>
                  <a:srgbClr val="2F2F2F"/>
                </a:solidFill>
                <a:effectLst/>
              </a:rPr>
              <a:t>bserved apnea</a:t>
            </a:r>
          </a:p>
          <a:p>
            <a:pPr marL="457200" lvl="1" indent="0">
              <a:buNone/>
            </a:pPr>
            <a:r>
              <a:rPr lang="en-US" b="0" i="0" dirty="0">
                <a:solidFill>
                  <a:srgbClr val="2F2F2F"/>
                </a:solidFill>
                <a:effectLst/>
              </a:rPr>
              <a:t>High blood </a:t>
            </a:r>
            <a:r>
              <a:rPr lang="en-US" b="1" i="0" dirty="0">
                <a:solidFill>
                  <a:srgbClr val="2F2F2F"/>
                </a:solidFill>
                <a:effectLst/>
              </a:rPr>
              <a:t>P</a:t>
            </a:r>
            <a:r>
              <a:rPr lang="en-US" b="0" i="0" dirty="0">
                <a:solidFill>
                  <a:srgbClr val="2F2F2F"/>
                </a:solidFill>
                <a:effectLst/>
              </a:rPr>
              <a:t>ressure</a:t>
            </a:r>
          </a:p>
        </p:txBody>
      </p:sp>
      <p:sp>
        <p:nvSpPr>
          <p:cNvPr id="3" name="Content Placeholder 2">
            <a:extLst>
              <a:ext uri="{FF2B5EF4-FFF2-40B4-BE49-F238E27FC236}">
                <a16:creationId xmlns:a16="http://schemas.microsoft.com/office/drawing/2014/main" id="{6983025E-B084-18AA-7224-424A42B392FF}"/>
              </a:ext>
            </a:extLst>
          </p:cNvPr>
          <p:cNvSpPr>
            <a:spLocks noGrp="1"/>
          </p:cNvSpPr>
          <p:nvPr>
            <p:ph sz="half" idx="2"/>
          </p:nvPr>
        </p:nvSpPr>
        <p:spPr>
          <a:xfrm>
            <a:off x="5943600" y="1496291"/>
            <a:ext cx="5181600" cy="2305147"/>
          </a:xfrm>
        </p:spPr>
        <p:txBody>
          <a:bodyPr/>
          <a:lstStyle/>
          <a:p>
            <a:pPr marL="0" indent="0">
              <a:buNone/>
            </a:pPr>
            <a:r>
              <a:rPr lang="en-US" b="1" dirty="0">
                <a:solidFill>
                  <a:srgbClr val="2F2F2F"/>
                </a:solidFill>
              </a:rPr>
              <a:t>Objective findings “BANG”</a:t>
            </a:r>
          </a:p>
          <a:p>
            <a:pPr marL="457200" lvl="1" indent="0">
              <a:buNone/>
            </a:pPr>
            <a:r>
              <a:rPr lang="en-US" b="1" i="0" dirty="0">
                <a:solidFill>
                  <a:srgbClr val="2F2F2F"/>
                </a:solidFill>
                <a:effectLst/>
              </a:rPr>
              <a:t>B</a:t>
            </a:r>
            <a:r>
              <a:rPr lang="en-US" b="0" i="0" dirty="0">
                <a:solidFill>
                  <a:srgbClr val="2F2F2F"/>
                </a:solidFill>
                <a:effectLst/>
              </a:rPr>
              <a:t>MI &gt;35</a:t>
            </a:r>
          </a:p>
          <a:p>
            <a:pPr marL="457200" lvl="1" indent="0">
              <a:buNone/>
            </a:pPr>
            <a:r>
              <a:rPr lang="en-US" b="1" i="0" dirty="0">
                <a:solidFill>
                  <a:srgbClr val="2F2F2F"/>
                </a:solidFill>
                <a:effectLst/>
              </a:rPr>
              <a:t>A</a:t>
            </a:r>
            <a:r>
              <a:rPr lang="en-US" b="0" i="0" dirty="0">
                <a:solidFill>
                  <a:srgbClr val="2F2F2F"/>
                </a:solidFill>
                <a:effectLst/>
              </a:rPr>
              <a:t>ge &gt;50 </a:t>
            </a:r>
          </a:p>
          <a:p>
            <a:pPr marL="457200" lvl="1" indent="0">
              <a:buNone/>
            </a:pPr>
            <a:r>
              <a:rPr lang="en-US" b="1" i="0" dirty="0">
                <a:solidFill>
                  <a:srgbClr val="2F2F2F"/>
                </a:solidFill>
                <a:effectLst/>
              </a:rPr>
              <a:t>N</a:t>
            </a:r>
            <a:r>
              <a:rPr lang="en-US" b="0" i="0" dirty="0">
                <a:solidFill>
                  <a:srgbClr val="2F2F2F"/>
                </a:solidFill>
                <a:effectLst/>
              </a:rPr>
              <a:t>eck circumference &gt;40 cm (16 in)</a:t>
            </a:r>
          </a:p>
          <a:p>
            <a:pPr marL="457200" lvl="1" indent="0">
              <a:buNone/>
            </a:pPr>
            <a:r>
              <a:rPr lang="en-US" dirty="0">
                <a:solidFill>
                  <a:srgbClr val="2F2F2F"/>
                </a:solidFill>
              </a:rPr>
              <a:t>Male </a:t>
            </a:r>
            <a:r>
              <a:rPr lang="en-US" b="1" i="0" dirty="0">
                <a:solidFill>
                  <a:srgbClr val="2F2F2F"/>
                </a:solidFill>
                <a:effectLst/>
              </a:rPr>
              <a:t>G</a:t>
            </a:r>
            <a:r>
              <a:rPr lang="en-US" b="0" i="0" dirty="0">
                <a:solidFill>
                  <a:srgbClr val="2F2F2F"/>
                </a:solidFill>
                <a:effectLst/>
              </a:rPr>
              <a:t>ender </a:t>
            </a:r>
          </a:p>
        </p:txBody>
      </p:sp>
      <p:sp>
        <p:nvSpPr>
          <p:cNvPr id="2" name="Footer Placeholder 1">
            <a:extLst>
              <a:ext uri="{FF2B5EF4-FFF2-40B4-BE49-F238E27FC236}">
                <a16:creationId xmlns:a16="http://schemas.microsoft.com/office/drawing/2014/main" id="{D530B8F3-5BAE-033B-DE03-F6DA8B73E84F}"/>
              </a:ext>
            </a:extLst>
          </p:cNvPr>
          <p:cNvSpPr>
            <a:spLocks noGrp="1"/>
          </p:cNvSpPr>
          <p:nvPr>
            <p:ph type="ftr" sz="quarter" idx="3"/>
          </p:nvPr>
        </p:nvSpPr>
        <p:spPr/>
        <p:txBody>
          <a:bodyPr/>
          <a:lstStyle/>
          <a:p>
            <a:r>
              <a:rPr lang="en-US" sz="1200" b="0" i="0" u="none" strike="noStrike" dirty="0">
                <a:solidFill>
                  <a:srgbClr val="929292"/>
                </a:solidFill>
                <a:effectLst/>
                <a:cs typeface="Arial" panose="020B0604020202020204" pitchFamily="34" charset="0"/>
              </a:rPr>
              <a:t>OSA, obstructive sleep apnea.</a:t>
            </a:r>
          </a:p>
          <a:p>
            <a:r>
              <a:rPr lang="en-US" sz="1200" b="0" i="0" u="none" strike="noStrike" dirty="0" err="1">
                <a:solidFill>
                  <a:srgbClr val="929292"/>
                </a:solidFill>
                <a:effectLst/>
              </a:rPr>
              <a:t>Nagappa</a:t>
            </a:r>
            <a:r>
              <a:rPr lang="en-US" sz="1200" b="0" i="0" u="none" strike="noStrike" dirty="0">
                <a:solidFill>
                  <a:srgbClr val="929292"/>
                </a:solidFill>
                <a:effectLst/>
              </a:rPr>
              <a:t> M, et al. </a:t>
            </a:r>
            <a:r>
              <a:rPr lang="en-US" sz="1200" b="0" i="1" u="none" strike="noStrike" dirty="0" err="1">
                <a:solidFill>
                  <a:srgbClr val="929292"/>
                </a:solidFill>
                <a:effectLst/>
              </a:rPr>
              <a:t>PLoS</a:t>
            </a:r>
            <a:r>
              <a:rPr lang="en-US" sz="1200" b="0" i="1" u="none" strike="noStrike" dirty="0">
                <a:solidFill>
                  <a:srgbClr val="929292"/>
                </a:solidFill>
                <a:effectLst/>
              </a:rPr>
              <a:t> One.</a:t>
            </a:r>
            <a:r>
              <a:rPr lang="en-US" sz="1200" b="0" i="0" u="none" strike="noStrike" dirty="0">
                <a:solidFill>
                  <a:srgbClr val="929292"/>
                </a:solidFill>
                <a:effectLst/>
              </a:rPr>
              <a:t> 2015;10(12):e0143697. </a:t>
            </a:r>
            <a:endParaRPr lang="en-US" sz="1200" dirty="0">
              <a:solidFill>
                <a:srgbClr val="929292"/>
              </a:solidFill>
            </a:endParaRPr>
          </a:p>
        </p:txBody>
      </p:sp>
      <p:sp>
        <p:nvSpPr>
          <p:cNvPr id="6" name="Content Placeholder 4">
            <a:extLst>
              <a:ext uri="{FF2B5EF4-FFF2-40B4-BE49-F238E27FC236}">
                <a16:creationId xmlns:a16="http://schemas.microsoft.com/office/drawing/2014/main" id="{3105E437-FFFA-FACD-B79F-D6A70D5F3D93}"/>
              </a:ext>
            </a:extLst>
          </p:cNvPr>
          <p:cNvSpPr txBox="1">
            <a:spLocks/>
          </p:cNvSpPr>
          <p:nvPr/>
        </p:nvSpPr>
        <p:spPr>
          <a:xfrm>
            <a:off x="609601" y="3678148"/>
            <a:ext cx="10515600" cy="2534761"/>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0" i="0" dirty="0">
                <a:solidFill>
                  <a:srgbClr val="2F2F2F"/>
                </a:solidFill>
                <a:effectLst/>
              </a:rPr>
              <a:t>Scoring model based on yes/no (1/0) with total scores range 0 to 8</a:t>
            </a:r>
          </a:p>
          <a:p>
            <a:pPr marL="285750" indent="-285750"/>
            <a:r>
              <a:rPr lang="en-US" b="0" i="0" dirty="0">
                <a:solidFill>
                  <a:srgbClr val="2F2F2F"/>
                </a:solidFill>
                <a:effectLst/>
              </a:rPr>
              <a:t>≥3 has shown a high sensitivity for detecting OSA (93% and 100% for moderate and severe OSA, respectively)</a:t>
            </a:r>
          </a:p>
          <a:p>
            <a:pPr marL="742950" lvl="1" indent="-285750"/>
            <a:r>
              <a:rPr lang="en-US" dirty="0">
                <a:solidFill>
                  <a:srgbClr val="2F2F2F"/>
                </a:solidFill>
              </a:rPr>
              <a:t>0 to 2: Low risk</a:t>
            </a:r>
          </a:p>
          <a:p>
            <a:pPr marL="742950" lvl="1" indent="-285750"/>
            <a:r>
              <a:rPr lang="en-US" dirty="0">
                <a:solidFill>
                  <a:srgbClr val="2F2F2F"/>
                </a:solidFill>
              </a:rPr>
              <a:t>3 to 4: Intermediate risk</a:t>
            </a:r>
          </a:p>
          <a:p>
            <a:pPr marL="742950" lvl="1" indent="-285750"/>
            <a:r>
              <a:rPr lang="en-US" dirty="0">
                <a:solidFill>
                  <a:srgbClr val="2F2F2F"/>
                </a:solidFill>
              </a:rPr>
              <a:t>5 to 8: High risk</a:t>
            </a:r>
          </a:p>
        </p:txBody>
      </p:sp>
    </p:spTree>
    <p:extLst>
      <p:ext uri="{BB962C8B-B14F-4D97-AF65-F5344CB8AC3E}">
        <p14:creationId xmlns:p14="http://schemas.microsoft.com/office/powerpoint/2010/main" val="2121851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a:xfrm>
            <a:off x="839788" y="457200"/>
            <a:ext cx="4153452" cy="1600200"/>
          </a:xfrm>
        </p:spPr>
        <p:txBody>
          <a:bodyPr>
            <a:normAutofit fontScale="90000"/>
          </a:bodyPr>
          <a:lstStyle/>
          <a:p>
            <a:r>
              <a:rPr lang="en-US" sz="3200" dirty="0"/>
              <a:t>Patient’s STOP-BANG Questionnaire Results </a:t>
            </a:r>
            <a:endParaRPr lang="en-US" dirty="0"/>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type="body" sz="half" idx="2"/>
          </p:nvPr>
        </p:nvSpPr>
        <p:spPr>
          <a:xfrm>
            <a:off x="839788" y="2282255"/>
            <a:ext cx="4441129" cy="3811588"/>
          </a:xfrm>
        </p:spPr>
        <p:txBody>
          <a:bodyPr/>
          <a:lstStyle/>
          <a:p>
            <a:r>
              <a:rPr lang="en-US" sz="2400" dirty="0">
                <a:solidFill>
                  <a:srgbClr val="2F2F2F"/>
                </a:solidFill>
              </a:rPr>
              <a:t>Our patient:</a:t>
            </a:r>
          </a:p>
          <a:p>
            <a:pPr marL="285750" indent="-285750">
              <a:buFont typeface="Arial" panose="020B0604020202020204" pitchFamily="34" charset="0"/>
              <a:buChar char="•"/>
            </a:pPr>
            <a:r>
              <a:rPr lang="en-US" sz="2000" dirty="0">
                <a:solidFill>
                  <a:srgbClr val="2F2F2F"/>
                </a:solidFill>
              </a:rPr>
              <a:t>Female</a:t>
            </a:r>
          </a:p>
          <a:p>
            <a:pPr marL="285750" indent="-285750">
              <a:buFont typeface="Arial" panose="020B0604020202020204" pitchFamily="34" charset="0"/>
              <a:buChar char="•"/>
            </a:pPr>
            <a:r>
              <a:rPr lang="en-US" sz="2000" dirty="0">
                <a:solidFill>
                  <a:srgbClr val="2F2F2F"/>
                </a:solidFill>
              </a:rPr>
              <a:t>BMI: 33</a:t>
            </a:r>
          </a:p>
          <a:p>
            <a:pPr marL="285750" indent="-285750">
              <a:buFont typeface="Arial" panose="020B0604020202020204" pitchFamily="34" charset="0"/>
              <a:buChar char="•"/>
            </a:pPr>
            <a:r>
              <a:rPr lang="en-US" sz="2000" dirty="0">
                <a:solidFill>
                  <a:srgbClr val="2F2F2F"/>
                </a:solidFill>
              </a:rPr>
              <a:t>Neck circumference: 38 cm (15 in)</a:t>
            </a:r>
          </a:p>
          <a:p>
            <a:pPr marL="285750" indent="-285750">
              <a:buFont typeface="Arial" panose="020B0604020202020204" pitchFamily="34" charset="0"/>
              <a:buChar char="•"/>
            </a:pPr>
            <a:r>
              <a:rPr lang="en-US" sz="2000" dirty="0">
                <a:solidFill>
                  <a:srgbClr val="2F2F2F"/>
                </a:solidFill>
              </a:rPr>
              <a:t>Denies snoring</a:t>
            </a:r>
          </a:p>
          <a:p>
            <a:pPr marL="285750" indent="-285750">
              <a:buFont typeface="Arial" panose="020B0604020202020204" pitchFamily="34" charset="0"/>
              <a:buChar char="•"/>
            </a:pPr>
            <a:r>
              <a:rPr lang="en-US" sz="2000" dirty="0">
                <a:solidFill>
                  <a:srgbClr val="2F2F2F"/>
                </a:solidFill>
              </a:rPr>
              <a:t>Past medical history negative for hypertension</a:t>
            </a:r>
          </a:p>
        </p:txBody>
      </p:sp>
      <p:sp>
        <p:nvSpPr>
          <p:cNvPr id="2" name="Footer Placeholder 1">
            <a:extLst>
              <a:ext uri="{FF2B5EF4-FFF2-40B4-BE49-F238E27FC236}">
                <a16:creationId xmlns:a16="http://schemas.microsoft.com/office/drawing/2014/main" id="{D530B8F3-5BAE-033B-DE03-F6DA8B73E84F}"/>
              </a:ext>
            </a:extLst>
          </p:cNvPr>
          <p:cNvSpPr>
            <a:spLocks noGrp="1"/>
          </p:cNvSpPr>
          <p:nvPr>
            <p:ph type="ftr" sz="quarter" idx="3"/>
          </p:nvPr>
        </p:nvSpPr>
        <p:spPr>
          <a:xfrm>
            <a:off x="609601" y="6356350"/>
            <a:ext cx="5877260" cy="442131"/>
          </a:xfrm>
        </p:spPr>
        <p:txBody>
          <a:bodyPr/>
          <a:lstStyle/>
          <a:p>
            <a:r>
              <a:rPr lang="en-US" sz="1200" b="0" i="0" u="none" strike="noStrike" dirty="0">
                <a:solidFill>
                  <a:srgbClr val="929292"/>
                </a:solidFill>
                <a:effectLst/>
                <a:cs typeface="Arial" panose="020B0604020202020204" pitchFamily="34" charset="0"/>
              </a:rPr>
              <a:t>Chung F. STOP-BANG Score for Obstructive Sleep Apnea. https://</a:t>
            </a:r>
            <a:r>
              <a:rPr lang="en-US" sz="1200" b="0" i="0" u="none" strike="noStrike" dirty="0" err="1">
                <a:solidFill>
                  <a:srgbClr val="929292"/>
                </a:solidFill>
                <a:effectLst/>
                <a:cs typeface="Arial" panose="020B0604020202020204" pitchFamily="34" charset="0"/>
              </a:rPr>
              <a:t>www.mdcalc.com</a:t>
            </a:r>
            <a:r>
              <a:rPr lang="en-US" sz="1200" b="0" i="0" u="none" strike="noStrike" dirty="0">
                <a:solidFill>
                  <a:srgbClr val="929292"/>
                </a:solidFill>
                <a:effectLst/>
                <a:cs typeface="Arial" panose="020B0604020202020204" pitchFamily="34" charset="0"/>
              </a:rPr>
              <a:t>/calc/3992/stop-bang-score-obstructive-sleep-apnea.</a:t>
            </a:r>
            <a:endParaRPr lang="en-US" sz="1200" dirty="0">
              <a:solidFill>
                <a:srgbClr val="929292"/>
              </a:solidFill>
              <a:cs typeface="Arial" panose="020B0604020202020204" pitchFamily="34" charset="0"/>
            </a:endParaRPr>
          </a:p>
        </p:txBody>
      </p:sp>
      <p:pic>
        <p:nvPicPr>
          <p:cNvPr id="8" name="Picture 7" descr="A screenshot of a medical survey&#10;&#10;Description automatically generated with medium confidence">
            <a:extLst>
              <a:ext uri="{FF2B5EF4-FFF2-40B4-BE49-F238E27FC236}">
                <a16:creationId xmlns:a16="http://schemas.microsoft.com/office/drawing/2014/main" id="{4D5A7091-575C-E49D-CE5B-86E65649FB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3483" y="457200"/>
            <a:ext cx="5050975" cy="6210476"/>
          </a:xfrm>
          <a:prstGeom prst="rect">
            <a:avLst/>
          </a:prstGeom>
        </p:spPr>
      </p:pic>
      <p:sp>
        <p:nvSpPr>
          <p:cNvPr id="9" name="TextBox 8">
            <a:extLst>
              <a:ext uri="{FF2B5EF4-FFF2-40B4-BE49-F238E27FC236}">
                <a16:creationId xmlns:a16="http://schemas.microsoft.com/office/drawing/2014/main" id="{CA4001C2-4BEB-E4CE-4A50-AA44D0D0E7D2}"/>
              </a:ext>
            </a:extLst>
          </p:cNvPr>
          <p:cNvSpPr txBox="1"/>
          <p:nvPr/>
        </p:nvSpPr>
        <p:spPr>
          <a:xfrm>
            <a:off x="6851821" y="234703"/>
            <a:ext cx="1733006" cy="276999"/>
          </a:xfrm>
          <a:prstGeom prst="rect">
            <a:avLst/>
          </a:prstGeom>
          <a:noFill/>
        </p:spPr>
        <p:txBody>
          <a:bodyPr wrap="square" rtlCol="0">
            <a:spAutoFit/>
          </a:bodyPr>
          <a:lstStyle/>
          <a:p>
            <a:r>
              <a:rPr lang="en-US" sz="1200" dirty="0">
                <a:solidFill>
                  <a:schemeClr val="accent1"/>
                </a:solidFill>
              </a:rPr>
              <a:t>From </a:t>
            </a:r>
            <a:r>
              <a:rPr lang="en-US" sz="1200" dirty="0" err="1">
                <a:solidFill>
                  <a:schemeClr val="accent1"/>
                </a:solidFill>
              </a:rPr>
              <a:t>MDCalc</a:t>
            </a:r>
            <a:r>
              <a:rPr lang="en-US" sz="1200" dirty="0">
                <a:solidFill>
                  <a:schemeClr val="accent1"/>
                </a:solidFill>
              </a:rPr>
              <a:t>: </a:t>
            </a:r>
          </a:p>
        </p:txBody>
      </p:sp>
    </p:spTree>
    <p:extLst>
      <p:ext uri="{BB962C8B-B14F-4D97-AF65-F5344CB8AC3E}">
        <p14:creationId xmlns:p14="http://schemas.microsoft.com/office/powerpoint/2010/main" val="147633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sz="3200" dirty="0"/>
              <a:t>Potential B</a:t>
            </a:r>
            <a:r>
              <a:rPr lang="en-US" sz="3200" i="0" dirty="0">
                <a:effectLst/>
              </a:rPr>
              <a:t>arriers to </a:t>
            </a:r>
            <a:r>
              <a:rPr lang="en-US" sz="3200" dirty="0"/>
              <a:t>I</a:t>
            </a:r>
            <a:r>
              <a:rPr lang="en-US" sz="3200" i="0" dirty="0">
                <a:effectLst/>
              </a:rPr>
              <a:t>mproving </a:t>
            </a:r>
            <a:r>
              <a:rPr lang="en-US" sz="3200" dirty="0"/>
              <a:t>S</a:t>
            </a:r>
            <a:r>
              <a:rPr lang="en-US" sz="3200" i="0" dirty="0">
                <a:effectLst/>
              </a:rPr>
              <a:t>creening </a:t>
            </a:r>
            <a:r>
              <a:rPr lang="en-US" sz="3200" dirty="0"/>
              <a:t>A</a:t>
            </a:r>
            <a:r>
              <a:rPr lang="en-US" sz="3200" i="0" dirty="0">
                <a:effectLst/>
              </a:rPr>
              <a:t>cross </a:t>
            </a:r>
            <a:r>
              <a:rPr lang="en-US" sz="3200" dirty="0"/>
              <a:t>E</a:t>
            </a:r>
            <a:r>
              <a:rPr lang="en-US" sz="3200" i="0" dirty="0">
                <a:effectLst/>
              </a:rPr>
              <a:t>thnicities</a:t>
            </a:r>
            <a:endParaRPr lang="en-US" dirty="0"/>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4294967295"/>
          </p:nvPr>
        </p:nvSpPr>
        <p:spPr>
          <a:xfrm>
            <a:off x="609601" y="1675312"/>
            <a:ext cx="10744198" cy="4537597"/>
          </a:xfrm>
        </p:spPr>
        <p:txBody>
          <a:bodyPr>
            <a:normAutofit/>
          </a:bodyPr>
          <a:lstStyle/>
          <a:p>
            <a:pPr>
              <a:spcAft>
                <a:spcPts val="1200"/>
              </a:spcAft>
            </a:pPr>
            <a:r>
              <a:rPr lang="en-US" sz="2800" dirty="0">
                <a:solidFill>
                  <a:srgbClr val="2F2F2F"/>
                </a:solidFill>
              </a:rPr>
              <a:t>Original STOP-BANG questionnaire cutoff values were defined based on Caucasian populations</a:t>
            </a:r>
          </a:p>
          <a:p>
            <a:pPr lvl="1">
              <a:spcAft>
                <a:spcPts val="1200"/>
              </a:spcAft>
            </a:pPr>
            <a:r>
              <a:rPr lang="en-US" sz="2400" dirty="0">
                <a:solidFill>
                  <a:srgbClr val="2F2F2F"/>
                </a:solidFill>
              </a:rPr>
              <a:t>Our patient is Asian </a:t>
            </a:r>
          </a:p>
          <a:p>
            <a:pPr lvl="1">
              <a:spcAft>
                <a:spcPts val="1200"/>
              </a:spcAft>
            </a:pPr>
            <a:r>
              <a:rPr lang="en-US" sz="2400" dirty="0">
                <a:solidFill>
                  <a:srgbClr val="2F2F2F"/>
                </a:solidFill>
              </a:rPr>
              <a:t>Different cutoff values in different ethnicities, including African Americans, could produce different screening outcomes</a:t>
            </a:r>
            <a:r>
              <a:rPr lang="en-US" sz="2400" baseline="30000" dirty="0">
                <a:solidFill>
                  <a:srgbClr val="2F2F2F"/>
                </a:solidFill>
              </a:rPr>
              <a:t>1</a:t>
            </a:r>
          </a:p>
        </p:txBody>
      </p:sp>
      <p:sp>
        <p:nvSpPr>
          <p:cNvPr id="2" name="Footer Placeholder 1">
            <a:extLst>
              <a:ext uri="{FF2B5EF4-FFF2-40B4-BE49-F238E27FC236}">
                <a16:creationId xmlns:a16="http://schemas.microsoft.com/office/drawing/2014/main" id="{D530B8F3-5BAE-033B-DE03-F6DA8B73E84F}"/>
              </a:ext>
            </a:extLst>
          </p:cNvPr>
          <p:cNvSpPr>
            <a:spLocks noGrp="1"/>
          </p:cNvSpPr>
          <p:nvPr>
            <p:ph type="ftr" sz="quarter" idx="3"/>
          </p:nvPr>
        </p:nvSpPr>
        <p:spPr/>
        <p:txBody>
          <a:bodyPr/>
          <a:lstStyle/>
          <a:p>
            <a:r>
              <a:rPr lang="en-US" sz="1200" dirty="0">
                <a:solidFill>
                  <a:srgbClr val="929292"/>
                </a:solidFill>
              </a:rPr>
              <a:t>1.</a:t>
            </a:r>
            <a:r>
              <a:rPr lang="fr-FR" sz="1200" b="0" i="0" u="none" strike="noStrike" dirty="0">
                <a:solidFill>
                  <a:srgbClr val="929292"/>
                </a:solidFill>
                <a:effectLst/>
              </a:rPr>
              <a:t> </a:t>
            </a:r>
            <a:r>
              <a:rPr lang="fr-FR" sz="1200" b="0" i="0" u="none" strike="noStrike" dirty="0" err="1">
                <a:solidFill>
                  <a:srgbClr val="929292"/>
                </a:solidFill>
                <a:effectLst/>
              </a:rPr>
              <a:t>Fossum</a:t>
            </a:r>
            <a:r>
              <a:rPr lang="fr-FR" sz="1200" b="0" i="0" u="none" strike="noStrike" dirty="0">
                <a:solidFill>
                  <a:srgbClr val="929292"/>
                </a:solidFill>
                <a:effectLst/>
              </a:rPr>
              <a:t> M, et al. </a:t>
            </a:r>
            <a:r>
              <a:rPr lang="fr-FR" sz="1200" b="0" i="1" u="none" strike="noStrike" dirty="0" err="1">
                <a:solidFill>
                  <a:srgbClr val="929292"/>
                </a:solidFill>
                <a:effectLst/>
              </a:rPr>
              <a:t>Sleep</a:t>
            </a:r>
            <a:r>
              <a:rPr lang="fr-FR" sz="1200" b="0" i="1" u="none" strike="noStrike" dirty="0">
                <a:solidFill>
                  <a:srgbClr val="929292"/>
                </a:solidFill>
                <a:effectLst/>
              </a:rPr>
              <a:t>.</a:t>
            </a:r>
            <a:r>
              <a:rPr lang="fr-FR" sz="1200" b="0" i="0" u="none" strike="noStrike" dirty="0">
                <a:solidFill>
                  <a:srgbClr val="929292"/>
                </a:solidFill>
                <a:effectLst/>
              </a:rPr>
              <a:t> 2020;43(</a:t>
            </a:r>
            <a:r>
              <a:rPr lang="fr-FR" sz="1200" b="0" i="0" u="none" strike="noStrike" dirty="0" err="1">
                <a:solidFill>
                  <a:srgbClr val="929292"/>
                </a:solidFill>
                <a:effectLst/>
              </a:rPr>
              <a:t>suppl</a:t>
            </a:r>
            <a:r>
              <a:rPr lang="fr-FR" sz="1200" b="0" i="0" u="none" strike="noStrike" dirty="0">
                <a:solidFill>
                  <a:srgbClr val="929292"/>
                </a:solidFill>
                <a:effectLst/>
              </a:rPr>
              <a:t> 1):A236.</a:t>
            </a:r>
            <a:r>
              <a:rPr lang="fr-FR" sz="1200" dirty="0">
                <a:solidFill>
                  <a:srgbClr val="929292"/>
                </a:solidFill>
              </a:rPr>
              <a:t> </a:t>
            </a:r>
            <a:endParaRPr lang="en-US" sz="1200" dirty="0">
              <a:solidFill>
                <a:srgbClr val="929292"/>
              </a:solidFill>
            </a:endParaRPr>
          </a:p>
        </p:txBody>
      </p:sp>
    </p:spTree>
    <p:extLst>
      <p:ext uri="{BB962C8B-B14F-4D97-AF65-F5344CB8AC3E}">
        <p14:creationId xmlns:p14="http://schemas.microsoft.com/office/powerpoint/2010/main" val="4260875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530B8F3-5BAE-033B-DE03-F6DA8B73E84F}"/>
              </a:ext>
            </a:extLst>
          </p:cNvPr>
          <p:cNvSpPr>
            <a:spLocks noGrp="1"/>
          </p:cNvSpPr>
          <p:nvPr>
            <p:ph type="ftr" sz="quarter" idx="3"/>
          </p:nvPr>
        </p:nvSpPr>
        <p:spPr>
          <a:xfrm>
            <a:off x="609600" y="6356350"/>
            <a:ext cx="10744199" cy="442131"/>
          </a:xfrm>
        </p:spPr>
        <p:txBody>
          <a:bodyPr/>
          <a:lstStyle/>
          <a:p>
            <a:r>
              <a:rPr lang="en-US" dirty="0"/>
              <a:t>1. </a:t>
            </a:r>
            <a:r>
              <a:rPr lang="en-US" dirty="0" err="1"/>
              <a:t>Loh</a:t>
            </a:r>
            <a:r>
              <a:rPr lang="en-US" dirty="0"/>
              <a:t> JMR, et al. </a:t>
            </a:r>
            <a:r>
              <a:rPr lang="en-US" i="1" dirty="0"/>
              <a:t>Proc Singapore Healthcare. </a:t>
            </a:r>
            <a:r>
              <a:rPr lang="en-US" dirty="0"/>
              <a:t>2019;28(2), 105-109. </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a:xfrm>
            <a:off x="609600" y="199505"/>
            <a:ext cx="10744200" cy="1185577"/>
          </a:xfrm>
        </p:spPr>
        <p:txBody>
          <a:bodyPr>
            <a:normAutofit/>
          </a:bodyPr>
          <a:lstStyle/>
          <a:p>
            <a:r>
              <a:rPr lang="en-US" sz="2700" b="0" dirty="0">
                <a:solidFill>
                  <a:schemeClr val="accent1"/>
                </a:solidFill>
              </a:rPr>
              <a:t>Potential Barriers to Improving Screening Across Ethnicities: </a:t>
            </a:r>
            <a:br>
              <a:rPr lang="en-US" sz="2400" b="0" dirty="0">
                <a:solidFill>
                  <a:schemeClr val="accent4"/>
                </a:solidFill>
              </a:rPr>
            </a:br>
            <a:r>
              <a:rPr lang="en-US" dirty="0"/>
              <a:t>Neck Circumference</a:t>
            </a:r>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a:xfrm>
            <a:off x="609600" y="1477906"/>
            <a:ext cx="10744200" cy="4722477"/>
          </a:xfrm>
        </p:spPr>
        <p:txBody>
          <a:bodyPr/>
          <a:lstStyle/>
          <a:p>
            <a:pPr>
              <a:spcAft>
                <a:spcPts val="600"/>
              </a:spcAft>
            </a:pPr>
            <a:r>
              <a:rPr lang="en-US" dirty="0"/>
              <a:t>Validation of neck circumference component of STOP-BANG in Asian men and women living in Singapore</a:t>
            </a:r>
            <a:r>
              <a:rPr lang="en-US" baseline="30000" dirty="0"/>
              <a:t>1</a:t>
            </a:r>
          </a:p>
          <a:p>
            <a:pPr lvl="1">
              <a:spcAft>
                <a:spcPts val="600"/>
              </a:spcAft>
            </a:pPr>
            <a:r>
              <a:rPr lang="en-US" dirty="0"/>
              <a:t>Retrospective analysis</a:t>
            </a:r>
          </a:p>
          <a:p>
            <a:pPr lvl="1">
              <a:spcAft>
                <a:spcPts val="600"/>
              </a:spcAft>
            </a:pPr>
            <a:r>
              <a:rPr lang="en-US" dirty="0"/>
              <a:t>Diagnostic polysomnography used for testing </a:t>
            </a:r>
          </a:p>
          <a:p>
            <a:pPr lvl="1">
              <a:spcAft>
                <a:spcPts val="600"/>
              </a:spcAft>
            </a:pPr>
            <a:r>
              <a:rPr lang="en-US" dirty="0"/>
              <a:t>Optimal neck circumference predictive for OSA was found to be 39 cm in males and 35 cm in females, with a sensitivity of 83.4% and 84.6% respectively</a:t>
            </a:r>
          </a:p>
          <a:p>
            <a:pPr lvl="2">
              <a:spcAft>
                <a:spcPts val="600"/>
              </a:spcAft>
            </a:pPr>
            <a:r>
              <a:rPr lang="en-US" dirty="0"/>
              <a:t>Versus existing STOP-BANG criteria (40 cm): Sensitivity for males 71% and 32% females </a:t>
            </a:r>
          </a:p>
          <a:p>
            <a:pPr lvl="1">
              <a:spcAft>
                <a:spcPts val="600"/>
              </a:spcAft>
            </a:pPr>
            <a:r>
              <a:rPr lang="en-US" b="1" dirty="0"/>
              <a:t>Conclusion: </a:t>
            </a:r>
          </a:p>
          <a:p>
            <a:pPr lvl="2">
              <a:spcAft>
                <a:spcPts val="600"/>
              </a:spcAft>
            </a:pPr>
            <a:r>
              <a:rPr lang="en-US" dirty="0"/>
              <a:t>Asian males: Continue current cutoff value of 40 cm</a:t>
            </a:r>
          </a:p>
          <a:p>
            <a:pPr lvl="2">
              <a:spcAft>
                <a:spcPts val="600"/>
              </a:spcAft>
            </a:pPr>
            <a:r>
              <a:rPr lang="en-US" dirty="0"/>
              <a:t>Asian females: Screening cutoff should be lowered to 35 cm</a:t>
            </a:r>
          </a:p>
        </p:txBody>
      </p:sp>
    </p:spTree>
    <p:extLst>
      <p:ext uri="{BB962C8B-B14F-4D97-AF65-F5344CB8AC3E}">
        <p14:creationId xmlns:p14="http://schemas.microsoft.com/office/powerpoint/2010/main" val="1502306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530B8F3-5BAE-033B-DE03-F6DA8B73E84F}"/>
              </a:ext>
            </a:extLst>
          </p:cNvPr>
          <p:cNvSpPr>
            <a:spLocks noGrp="1"/>
          </p:cNvSpPr>
          <p:nvPr>
            <p:ph type="ftr" sz="quarter" idx="3"/>
          </p:nvPr>
        </p:nvSpPr>
        <p:spPr>
          <a:xfrm>
            <a:off x="609600" y="6356350"/>
            <a:ext cx="10744199" cy="442131"/>
          </a:xfrm>
        </p:spPr>
        <p:txBody>
          <a:bodyPr/>
          <a:lstStyle/>
          <a:p>
            <a:r>
              <a:rPr lang="en-US" dirty="0"/>
              <a:t>1. Waseem R, et al. J Clin Sleep Med. 2021;17(3):521-532. </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a:xfrm>
            <a:off x="609600" y="199505"/>
            <a:ext cx="10744200" cy="1185577"/>
          </a:xfrm>
        </p:spPr>
        <p:txBody>
          <a:bodyPr>
            <a:normAutofit/>
          </a:bodyPr>
          <a:lstStyle/>
          <a:p>
            <a:r>
              <a:rPr lang="en-US" sz="2700" b="0" dirty="0">
                <a:solidFill>
                  <a:schemeClr val="accent1"/>
                </a:solidFill>
              </a:rPr>
              <a:t>Potential Barriers to Improving Screening Across Ethnicities: </a:t>
            </a:r>
            <a:br>
              <a:rPr lang="en-US" dirty="0"/>
            </a:br>
            <a:r>
              <a:rPr lang="en-US" dirty="0"/>
              <a:t>BMI</a:t>
            </a:r>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a:xfrm>
            <a:off x="609600" y="1477906"/>
            <a:ext cx="10744200" cy="4722477"/>
          </a:xfrm>
        </p:spPr>
        <p:txBody>
          <a:bodyPr>
            <a:normAutofit/>
          </a:bodyPr>
          <a:lstStyle/>
          <a:p>
            <a:pPr>
              <a:spcAft>
                <a:spcPts val="1200"/>
              </a:spcAft>
            </a:pPr>
            <a:r>
              <a:rPr lang="en-US" dirty="0"/>
              <a:t>Diagnostic performance of the STOP-BANG questionnaire as a screening tool for obstructive sleep apnea in different ethnic groups</a:t>
            </a:r>
            <a:r>
              <a:rPr lang="en-US" baseline="30000" dirty="0"/>
              <a:t>1</a:t>
            </a:r>
          </a:p>
          <a:p>
            <a:pPr lvl="1">
              <a:spcAft>
                <a:spcPts val="1200"/>
              </a:spcAft>
            </a:pPr>
            <a:r>
              <a:rPr lang="en-US" dirty="0"/>
              <a:t>The predictive parameters of STOP-BANG scores were calculated against the apnea-hypopnea index from 4 ethnic groups (Chinese, Indian, Malay, and Caucasian) undergoing preoperative screening for OSA </a:t>
            </a:r>
          </a:p>
          <a:p>
            <a:pPr lvl="1">
              <a:spcAft>
                <a:spcPts val="1200"/>
              </a:spcAft>
            </a:pPr>
            <a:r>
              <a:rPr lang="en-US" b="1" dirty="0"/>
              <a:t>Conclusion: </a:t>
            </a:r>
          </a:p>
          <a:p>
            <a:pPr lvl="2">
              <a:spcAft>
                <a:spcPts val="1200"/>
              </a:spcAft>
            </a:pPr>
            <a:r>
              <a:rPr lang="en-US" dirty="0"/>
              <a:t>For predicting moderate-to-severe OSA, BMI thresholds of 27.5 for Chinese and Indian patients and 35 for Malay and Caucasian patients are recommended</a:t>
            </a:r>
          </a:p>
        </p:txBody>
      </p:sp>
    </p:spTree>
    <p:extLst>
      <p:ext uri="{BB962C8B-B14F-4D97-AF65-F5344CB8AC3E}">
        <p14:creationId xmlns:p14="http://schemas.microsoft.com/office/powerpoint/2010/main" val="3766826622"/>
      </p:ext>
    </p:extLst>
  </p:cSld>
  <p:clrMapOvr>
    <a:masterClrMapping/>
  </p:clrMapOvr>
</p:sld>
</file>

<file path=ppt/theme/theme1.xml><?xml version="1.0" encoding="utf-8"?>
<a:theme xmlns:a="http://schemas.openxmlformats.org/drawingml/2006/main" name="Neurology2023">
  <a:themeElements>
    <a:clrScheme name="NeuroPsych23">
      <a:dk1>
        <a:srgbClr val="3F3F3F"/>
      </a:dk1>
      <a:lt1>
        <a:srgbClr val="FFFFFF"/>
      </a:lt1>
      <a:dk2>
        <a:srgbClr val="5E5E5E"/>
      </a:dk2>
      <a:lt2>
        <a:srgbClr val="FFFFFF"/>
      </a:lt2>
      <a:accent1>
        <a:srgbClr val="2B407E"/>
      </a:accent1>
      <a:accent2>
        <a:srgbClr val="A84657"/>
      </a:accent2>
      <a:accent3>
        <a:srgbClr val="98E9ED"/>
      </a:accent3>
      <a:accent4>
        <a:srgbClr val="8589A7"/>
      </a:accent4>
      <a:accent5>
        <a:srgbClr val="642C50"/>
      </a:accent5>
      <a:accent6>
        <a:srgbClr val="1D224C"/>
      </a:accent6>
      <a:hlink>
        <a:srgbClr val="3500FF"/>
      </a:hlink>
      <a:folHlink>
        <a:srgbClr val="9C26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rology2023" id="{6B2DFC96-7B20-6A45-8521-B7802BE8BE55}" vid="{48BB2579-8D5B-E643-8D3E-498541DF6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Neurology2023</Template>
  <TotalTime>62</TotalTime>
  <Words>1210</Words>
  <Application>Microsoft Macintosh PowerPoint</Application>
  <PresentationFormat>Widescreen</PresentationFormat>
  <Paragraphs>119</Paragraphs>
  <Slides>12</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Century Gothic</vt:lpstr>
      <vt:lpstr>Trebuchet MS</vt:lpstr>
      <vt:lpstr>Neurology2023</vt:lpstr>
      <vt:lpstr>Office Theme</vt:lpstr>
      <vt:lpstr>Case Study: Adjusting STOP-BANG Screening Criteria for Minority Ethnic Groups</vt:lpstr>
      <vt:lpstr>PowerPoint Presentation</vt:lpstr>
      <vt:lpstr>Disclaimer</vt:lpstr>
      <vt:lpstr>Case Study</vt:lpstr>
      <vt:lpstr>STOP-BANG Questionnaire</vt:lpstr>
      <vt:lpstr>Patient’s STOP-BANG Questionnaire Results </vt:lpstr>
      <vt:lpstr>Potential Barriers to Improving Screening Across Ethnicities</vt:lpstr>
      <vt:lpstr>Potential Barriers to Improving Screening Across Ethnicities:  Neck Circumference</vt:lpstr>
      <vt:lpstr>Potential Barriers to Improving Screening Across Ethnicities:  BMI</vt:lpstr>
      <vt:lpstr>Potential Barriers to Improving Screening Across Ethnicities:  Gender</vt:lpstr>
      <vt:lpstr>Returning to Our Case: Adjusting the STOP-BANG Questionnaire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Study: Adjusting STOP-BANG Screening Criteria for Minority Ethnic Groups</dc:title>
  <dc:subject/>
  <dc:creator>MedEd On The Go</dc:creator>
  <cp:keywords/>
  <dc:description/>
  <cp:lastModifiedBy>Olivia Marshall</cp:lastModifiedBy>
  <cp:revision>9</cp:revision>
  <cp:lastPrinted>2023-02-11T00:53:38Z</cp:lastPrinted>
  <dcterms:created xsi:type="dcterms:W3CDTF">2023-02-11T00:50:27Z</dcterms:created>
  <dcterms:modified xsi:type="dcterms:W3CDTF">2023-08-24T19:43:59Z</dcterms:modified>
  <cp:category/>
</cp:coreProperties>
</file>