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4793" r:id="rId2"/>
    <p:sldMasterId id="2147484806" r:id="rId3"/>
    <p:sldMasterId id="2147484818" r:id="rId4"/>
  </p:sldMasterIdLst>
  <p:notesMasterIdLst>
    <p:notesMasterId r:id="rId20"/>
  </p:notesMasterIdLst>
  <p:sldIdLst>
    <p:sldId id="257" r:id="rId5"/>
    <p:sldId id="2591" r:id="rId6"/>
    <p:sldId id="2592" r:id="rId7"/>
    <p:sldId id="258" r:id="rId8"/>
    <p:sldId id="267" r:id="rId9"/>
    <p:sldId id="278" r:id="rId10"/>
    <p:sldId id="268" r:id="rId11"/>
    <p:sldId id="259" r:id="rId12"/>
    <p:sldId id="260" r:id="rId13"/>
    <p:sldId id="279" r:id="rId14"/>
    <p:sldId id="262" r:id="rId15"/>
    <p:sldId id="277" r:id="rId16"/>
    <p:sldId id="263" r:id="rId17"/>
    <p:sldId id="265" r:id="rId18"/>
    <p:sldId id="25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30CA15-E336-1606-4CE1-8F55B90F557E}" name="Akin, Cem" initials="AC" userId="S::cemakin@med.umich.edu::4994bb4b-2925-45bf-934b-604162b1f23a" providerId="AD"/>
  <p188:author id="{1FF42040-9854-C85D-2553-FFB58F3C2152}" name="Haemin Go" initials="HG" userId="S::hgo@ushealthconnect.com::f4f74a36-2ed4-469e-99f1-5e82f235753e" providerId="AD"/>
  <p188:author id="{38D769AB-2573-DA4B-F2FC-41F7BCF93BC4}" name="Barry Fiedel, Ph. D." initials="BFPD" userId="S::bfiedel@ushealthconnect.com::2a870dc9-3809-46c6-a26d-c31edd3a6d1c" providerId="AD"/>
  <p188:author id="{6EB12EAF-BC4E-6B6B-0102-503011D8EEE7}" name="Emily Jebing" initials="EJ" userId="Emily Jebing"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94694"/>
  </p:normalViewPr>
  <p:slideViewPr>
    <p:cSldViewPr snapToGrid="0">
      <p:cViewPr varScale="1">
        <p:scale>
          <a:sx n="117" d="100"/>
          <a:sy n="117" d="100"/>
        </p:scale>
        <p:origin x="6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BB8BE-6876-4366-BD43-2A168DF174C9}" type="datetimeFigureOut">
              <a:rPr lang="en-US" smtClean="0"/>
              <a:t>6/7/23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81A4D-4D0A-4FE4-B2C1-2B90D6084502}" type="slidenum">
              <a:rPr lang="en-US" smtClean="0"/>
              <a:t>‹#›</a:t>
            </a:fld>
            <a:endParaRPr lang="en-US"/>
          </a:p>
        </p:txBody>
      </p:sp>
    </p:spTree>
    <p:extLst>
      <p:ext uri="{BB962C8B-B14F-4D97-AF65-F5344CB8AC3E}">
        <p14:creationId xmlns:p14="http://schemas.microsoft.com/office/powerpoint/2010/main" val="37484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504825"/>
            <a:ext cx="4824413" cy="2714625"/>
          </a:xfrm>
        </p:spPr>
      </p:sp>
      <p:sp>
        <p:nvSpPr>
          <p:cNvPr id="3" name="Notes Placeholder 2"/>
          <p:cNvSpPr>
            <a:spLocks noGrp="1"/>
          </p:cNvSpPr>
          <p:nvPr>
            <p:ph type="body" idx="1"/>
          </p:nvPr>
        </p:nvSpPr>
        <p:spPr/>
        <p:txBody>
          <a:bodyPr>
            <a:normAutofit/>
          </a:bodyPr>
          <a:lstStyle/>
          <a:p>
            <a:pPr marL="0" indent="0">
              <a:buFontTx/>
              <a:buNone/>
            </a:pPr>
            <a:endParaRPr lang="en-US" sz="90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BFAA9E6-400A-E640-A318-E520058423C6}" type="slidenum">
              <a:rPr kumimoji="0" lang="en-US" sz="1200" b="0" i="0" u="none" strike="noStrike" kern="1200" cap="none" spc="0" normalizeH="0" baseline="0" noProof="0" smtClean="0">
                <a:ln>
                  <a:noFill/>
                </a:ln>
                <a:solidFill>
                  <a:prstClr val="black"/>
                </a:solidFill>
                <a:effectLst/>
                <a:uLnTx/>
                <a:uFillTx/>
                <a:latin typeface="Arial" charset="0"/>
                <a:ea typeface="Geneva" charset="0"/>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Geneva" charset="0"/>
              <a:cs typeface="+mn-cs"/>
            </a:endParaRPr>
          </a:p>
        </p:txBody>
      </p:sp>
    </p:spTree>
    <p:extLst>
      <p:ext uri="{BB962C8B-B14F-4D97-AF65-F5344CB8AC3E}">
        <p14:creationId xmlns:p14="http://schemas.microsoft.com/office/powerpoint/2010/main" val="338865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334433" y="260825"/>
            <a:ext cx="11523135" cy="782107"/>
          </a:xfrm>
          <a:prstGeom prst="rect">
            <a:avLst/>
          </a:prstGeom>
        </p:spPr>
        <p:txBody>
          <a:bodyPr tIns="0" bIns="0" anchor="b"/>
          <a:lstStyle>
            <a:lvl1pPr>
              <a:lnSpc>
                <a:spcPct val="90000"/>
              </a:lnSpc>
              <a:defRPr sz="3467">
                <a:solidFill>
                  <a:schemeClr val="accent3"/>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4192077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26">
          <p15:clr>
            <a:srgbClr val="FBAE40"/>
          </p15:clr>
        </p15:guide>
        <p15:guide id="4" pos="5534">
          <p15:clr>
            <a:srgbClr val="FBAE40"/>
          </p15:clr>
        </p15:guide>
        <p15:guide id="5" orient="horz" pos="2958">
          <p15:clr>
            <a:srgbClr val="FBAE40"/>
          </p15:clr>
        </p15:guide>
        <p15:guide id="6" orient="horz" pos="2777">
          <p15:clr>
            <a:srgbClr val="FBAE40"/>
          </p15:clr>
        </p15:guide>
        <p15:guide id="7" orient="horz" pos="441">
          <p15:clr>
            <a:srgbClr val="FBAE40"/>
          </p15:clr>
        </p15:guide>
        <p15:guide id="8" orient="horz" pos="57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7891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59974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8139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9764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76659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6794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8766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02113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35554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4565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343699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093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50946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42198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98305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6056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38801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64661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699765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316279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71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487998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1342410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769625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970563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4094339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694642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784384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60824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432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8592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524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3887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8452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313235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9CEB2-42B0-4D9C-A510-A10DF7B4ADDA}"/>
              </a:ext>
            </a:extLst>
          </p:cNvPr>
          <p:cNvSpPr/>
          <p:nvPr userDrawn="1"/>
        </p:nvSpPr>
        <p:spPr>
          <a:xfrm>
            <a:off x="0" y="6467648"/>
            <a:ext cx="12192000" cy="390352"/>
          </a:xfrm>
          <a:prstGeom prst="rect">
            <a:avLst/>
          </a:prstGeom>
          <a:solidFill>
            <a:schemeClr val="tx2">
              <a:lumMod val="20000"/>
              <a:lumOff val="80000"/>
            </a:schemeClr>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lide Number Placeholder 5"/>
          <p:cNvSpPr>
            <a:spLocks noGrp="1"/>
          </p:cNvSpPr>
          <p:nvPr>
            <p:ph type="sldNum" sz="quarter" idx="4"/>
          </p:nvPr>
        </p:nvSpPr>
        <p:spPr>
          <a:xfrm>
            <a:off x="11441561" y="6467648"/>
            <a:ext cx="601192"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B0ABAB64-726D-C943-9B15-2E81C6025A8E}" type="slidenum">
              <a:rPr lang="en-US"/>
              <a:pPr/>
              <a:t>‹#›</a:t>
            </a:fld>
            <a:endParaRPr lang="en-US"/>
          </a:p>
        </p:txBody>
      </p:sp>
    </p:spTree>
    <p:extLst>
      <p:ext uri="{BB962C8B-B14F-4D97-AF65-F5344CB8AC3E}">
        <p14:creationId xmlns:p14="http://schemas.microsoft.com/office/powerpoint/2010/main" val="1652184135"/>
      </p:ext>
    </p:extLst>
  </p:cSld>
  <p:clrMap bg1="lt1" tx1="dk1" bg2="lt2" tx2="dk2" accent1="accent1" accent2="accent2" accent3="accent3" accent4="accent4" accent5="accent5" accent6="accent6" hlink="hlink" folHlink="folHlink"/>
  <p:sldLayoutIdLst>
    <p:sldLayoutId id="2147483689" r:id="rId1"/>
  </p:sldLayoutIdLst>
  <p:hf sldNum="0" hdr="0" dt="0"/>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38739498"/>
      </p:ext>
    </p:extLst>
  </p:cSld>
  <p:clrMap bg1="lt1" tx1="dk1" bg2="lt2" tx2="dk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 id="2147484805"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468247339"/>
      </p:ext>
    </p:extLst>
  </p:cSld>
  <p:clrMap bg1="lt1" tx1="dk1" bg2="lt2" tx2="dk2" accent1="accent1" accent2="accent2" accent3="accent3" accent4="accent4" accent5="accent5" accent6="accent6" hlink="hlink" folHlink="folHlink"/>
  <p:sldLayoutIdLst>
    <p:sldLayoutId id="2147484807" r:id="rId1"/>
    <p:sldLayoutId id="2147484808" r:id="rId2"/>
    <p:sldLayoutId id="2147484809" r:id="rId3"/>
    <p:sldLayoutId id="2147484810" r:id="rId4"/>
    <p:sldLayoutId id="2147484811" r:id="rId5"/>
    <p:sldLayoutId id="2147484812" r:id="rId6"/>
    <p:sldLayoutId id="2147484813" r:id="rId7"/>
    <p:sldLayoutId id="2147484814" r:id="rId8"/>
    <p:sldLayoutId id="2147484815" r:id="rId9"/>
    <p:sldLayoutId id="2147484816" r:id="rId10"/>
    <p:sldLayoutId id="2147484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274475058"/>
      </p:ext>
    </p:extLst>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 id="2147484830"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38"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D966-230E-0DE9-AA54-0496D31470CD}"/>
              </a:ext>
            </a:extLst>
          </p:cNvPr>
          <p:cNvSpPr>
            <a:spLocks noGrp="1"/>
          </p:cNvSpPr>
          <p:nvPr>
            <p:ph type="title"/>
          </p:nvPr>
        </p:nvSpPr>
        <p:spPr>
          <a:xfrm>
            <a:off x="609601" y="1709738"/>
            <a:ext cx="10515600" cy="2852737"/>
          </a:xfrm>
        </p:spPr>
        <p:txBody>
          <a:bodyPr>
            <a:normAutofit/>
          </a:bodyPr>
          <a:lstStyle/>
          <a:p>
            <a:r>
              <a:rPr lang="en-US" dirty="0"/>
              <a:t>Rationale for Tyrosine Kinase Inhibitors In Non-Advanced Systemic Mastocytosis</a:t>
            </a:r>
          </a:p>
        </p:txBody>
      </p:sp>
      <p:sp>
        <p:nvSpPr>
          <p:cNvPr id="3" name="Subtitle 2">
            <a:extLst>
              <a:ext uri="{FF2B5EF4-FFF2-40B4-BE49-F238E27FC236}">
                <a16:creationId xmlns:a16="http://schemas.microsoft.com/office/drawing/2014/main" id="{A66B865B-9CA0-9673-9EFD-36AF66864162}"/>
              </a:ext>
            </a:extLst>
          </p:cNvPr>
          <p:cNvSpPr>
            <a:spLocks noGrp="1"/>
          </p:cNvSpPr>
          <p:nvPr>
            <p:ph type="body" idx="1"/>
          </p:nvPr>
        </p:nvSpPr>
        <p:spPr>
          <a:xfrm>
            <a:off x="609601" y="4589463"/>
            <a:ext cx="10515600" cy="1500187"/>
          </a:xfrm>
        </p:spPr>
        <p:txBody>
          <a:bodyPr>
            <a:normAutofit/>
          </a:bodyPr>
          <a:lstStyle/>
          <a:p>
            <a:r>
              <a:rPr lang="en-US" b="1" dirty="0">
                <a:solidFill>
                  <a:schemeClr val="accent3"/>
                </a:solidFill>
              </a:rPr>
              <a:t>Cem Akin, MD, PhD</a:t>
            </a:r>
            <a:br>
              <a:rPr lang="en-US" dirty="0"/>
            </a:br>
            <a:r>
              <a:rPr lang="en-US" dirty="0"/>
              <a:t>Professor of Medicine</a:t>
            </a:r>
            <a:br>
              <a:rPr lang="en-US" dirty="0"/>
            </a:br>
            <a:r>
              <a:rPr lang="en-US" dirty="0"/>
              <a:t>University of Michigan</a:t>
            </a:r>
            <a:br>
              <a:rPr lang="en-US" dirty="0"/>
            </a:br>
            <a:r>
              <a:rPr lang="en-US" dirty="0"/>
              <a:t>Ann Arbor, MI</a:t>
            </a:r>
          </a:p>
        </p:txBody>
      </p:sp>
    </p:spTree>
    <p:extLst>
      <p:ext uri="{BB962C8B-B14F-4D97-AF65-F5344CB8AC3E}">
        <p14:creationId xmlns:p14="http://schemas.microsoft.com/office/powerpoint/2010/main" val="158219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9B7D030-6BAA-4A8A-BA70-33943ABC1E68}"/>
              </a:ext>
            </a:extLst>
          </p:cNvPr>
          <p:cNvGraphicFramePr>
            <a:graphicFrameLocks noGrp="1"/>
          </p:cNvGraphicFramePr>
          <p:nvPr>
            <p:extLst>
              <p:ext uri="{D42A27DB-BD31-4B8C-83A1-F6EECF244321}">
                <p14:modId xmlns:p14="http://schemas.microsoft.com/office/powerpoint/2010/main" val="1276504416"/>
              </p:ext>
            </p:extLst>
          </p:nvPr>
        </p:nvGraphicFramePr>
        <p:xfrm>
          <a:off x="838200" y="1748759"/>
          <a:ext cx="10606740" cy="2878607"/>
        </p:xfrm>
        <a:graphic>
          <a:graphicData uri="http://schemas.openxmlformats.org/drawingml/2006/table">
            <a:tbl>
              <a:tblPr firstRow="1" bandRow="1">
                <a:tableStyleId>{5C22544A-7EE6-4342-B048-85BDC9FD1C3A}</a:tableStyleId>
              </a:tblPr>
              <a:tblGrid>
                <a:gridCol w="2121348">
                  <a:extLst>
                    <a:ext uri="{9D8B030D-6E8A-4147-A177-3AD203B41FA5}">
                      <a16:colId xmlns:a16="http://schemas.microsoft.com/office/drawing/2014/main" val="3441022507"/>
                    </a:ext>
                  </a:extLst>
                </a:gridCol>
                <a:gridCol w="2121348">
                  <a:extLst>
                    <a:ext uri="{9D8B030D-6E8A-4147-A177-3AD203B41FA5}">
                      <a16:colId xmlns:a16="http://schemas.microsoft.com/office/drawing/2014/main" val="2776140637"/>
                    </a:ext>
                  </a:extLst>
                </a:gridCol>
                <a:gridCol w="2121348">
                  <a:extLst>
                    <a:ext uri="{9D8B030D-6E8A-4147-A177-3AD203B41FA5}">
                      <a16:colId xmlns:a16="http://schemas.microsoft.com/office/drawing/2014/main" val="2161027433"/>
                    </a:ext>
                  </a:extLst>
                </a:gridCol>
                <a:gridCol w="2121348">
                  <a:extLst>
                    <a:ext uri="{9D8B030D-6E8A-4147-A177-3AD203B41FA5}">
                      <a16:colId xmlns:a16="http://schemas.microsoft.com/office/drawing/2014/main" val="34821954"/>
                    </a:ext>
                  </a:extLst>
                </a:gridCol>
                <a:gridCol w="2121348">
                  <a:extLst>
                    <a:ext uri="{9D8B030D-6E8A-4147-A177-3AD203B41FA5}">
                      <a16:colId xmlns:a16="http://schemas.microsoft.com/office/drawing/2014/main" val="770457690"/>
                    </a:ext>
                  </a:extLst>
                </a:gridCol>
              </a:tblGrid>
              <a:tr h="1048568">
                <a:tc gridSpan="5">
                  <a:txBody>
                    <a:bodyPr/>
                    <a:lstStyle/>
                    <a:p>
                      <a:pPr algn="ctr"/>
                      <a:r>
                        <a:rPr lang="en-US" sz="2400" i="1" dirty="0"/>
                        <a:t>KIT</a:t>
                      </a:r>
                      <a:r>
                        <a:rPr lang="en-US" sz="2400" dirty="0"/>
                        <a:t> D816V biochemical IC</a:t>
                      </a:r>
                      <a:r>
                        <a:rPr lang="en-US" sz="2400" baseline="-25000" dirty="0"/>
                        <a:t>50</a:t>
                      </a:r>
                      <a:endParaRPr lang="en-US" sz="2400" dirty="0">
                        <a:latin typeface="Arial" panose="020B0604020202020204" pitchFamily="34" charset="0"/>
                        <a:cs typeface="Arial" panose="020B0604020202020204" pitchFamily="34" charset="0"/>
                      </a:endParaRPr>
                    </a:p>
                  </a:txBody>
                  <a:tcPr marL="121920" marR="121920" marT="60960" marB="60960" anchor="ctr"/>
                </a:tc>
                <a:tc hMerge="1">
                  <a:txBody>
                    <a:bodyPr/>
                    <a:lstStyle/>
                    <a:p>
                      <a:endParaRPr lang="en-US" sz="12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6084388"/>
                  </a:ext>
                </a:extLst>
              </a:tr>
              <a:tr h="1022945">
                <a:tc>
                  <a:txBody>
                    <a:bodyPr/>
                    <a:lstStyle/>
                    <a:p>
                      <a:pPr algn="ctr"/>
                      <a:r>
                        <a:rPr lang="en-US" sz="2000" b="1" dirty="0" err="1">
                          <a:solidFill>
                            <a:schemeClr val="tx2"/>
                          </a:solidFill>
                        </a:rPr>
                        <a:t>avapritinib</a:t>
                      </a:r>
                      <a:r>
                        <a:rPr lang="en-US" sz="2000" b="1" dirty="0">
                          <a:solidFill>
                            <a:schemeClr val="tx2"/>
                          </a:solidFill>
                        </a:rPr>
                        <a:t>*</a:t>
                      </a:r>
                      <a:endParaRPr lang="en-US" sz="2000" b="1" dirty="0">
                        <a:solidFill>
                          <a:schemeClr val="tx2"/>
                        </a:solidFill>
                        <a:latin typeface="Arial" panose="020B0604020202020204" pitchFamily="34" charset="0"/>
                        <a:cs typeface="Arial" panose="020B0604020202020204" pitchFamily="34" charset="0"/>
                      </a:endParaRP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rPr>
                        <a:t>imatinib*</a:t>
                      </a:r>
                      <a:endParaRPr lang="en-US" sz="2000" b="1" dirty="0">
                        <a:solidFill>
                          <a:schemeClr val="tx2"/>
                        </a:solidFill>
                        <a:latin typeface="Arial" panose="020B0604020202020204" pitchFamily="34" charset="0"/>
                        <a:cs typeface="Arial" panose="020B0604020202020204" pitchFamily="34" charset="0"/>
                      </a:endParaRP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rPr>
                        <a:t>masitinib</a:t>
                      </a:r>
                      <a:r>
                        <a:rPr lang="en-US" sz="2000" b="1" baseline="30000" dirty="0">
                          <a:solidFill>
                            <a:schemeClr val="tx2"/>
                          </a:solidFill>
                        </a:rPr>
                        <a:t>#</a:t>
                      </a:r>
                      <a:endParaRPr lang="en-US" sz="2000" b="1" baseline="30000" dirty="0">
                        <a:solidFill>
                          <a:schemeClr val="tx2"/>
                        </a:solidFill>
                        <a:latin typeface="Arial" panose="020B0604020202020204" pitchFamily="34" charset="0"/>
                        <a:cs typeface="Arial" panose="020B0604020202020204" pitchFamily="34" charset="0"/>
                      </a:endParaRP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err="1">
                          <a:solidFill>
                            <a:schemeClr val="tx2"/>
                          </a:solidFill>
                        </a:rPr>
                        <a:t>midostaurin</a:t>
                      </a:r>
                      <a:r>
                        <a:rPr lang="en-US" sz="2000" b="1" dirty="0">
                          <a:solidFill>
                            <a:schemeClr val="tx2"/>
                          </a:solidFill>
                        </a:rPr>
                        <a:t>*</a:t>
                      </a:r>
                      <a:endParaRPr lang="en-US" sz="2000" b="1" dirty="0">
                        <a:solidFill>
                          <a:schemeClr val="tx2"/>
                        </a:solidFill>
                        <a:latin typeface="Arial" panose="020B0604020202020204" pitchFamily="34" charset="0"/>
                        <a:cs typeface="Arial" panose="020B0604020202020204" pitchFamily="34" charset="0"/>
                      </a:endParaRP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err="1">
                          <a:solidFill>
                            <a:schemeClr val="tx2"/>
                          </a:solidFill>
                        </a:rPr>
                        <a:t>ripretinib</a:t>
                      </a:r>
                      <a:r>
                        <a:rPr lang="en-US" sz="2000" b="1" baseline="30000" dirty="0">
                          <a:solidFill>
                            <a:schemeClr val="tx2"/>
                          </a:solidFill>
                        </a:rPr>
                        <a:t>#</a:t>
                      </a:r>
                      <a:endParaRPr lang="en-US" sz="2000" b="1" baseline="30000" dirty="0">
                        <a:solidFill>
                          <a:schemeClr val="tx2"/>
                        </a:solidFill>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3470443515"/>
                  </a:ext>
                </a:extLst>
              </a:tr>
              <a:tr h="807094">
                <a:tc>
                  <a:txBody>
                    <a:bodyPr/>
                    <a:lstStyle/>
                    <a:p>
                      <a:pPr algn="ctr"/>
                      <a:r>
                        <a:rPr lang="en-US" sz="2000" dirty="0"/>
                        <a:t>0.27 </a:t>
                      </a:r>
                      <a:r>
                        <a:rPr lang="en-US" sz="2000" dirty="0" err="1"/>
                        <a:t>nM</a:t>
                      </a:r>
                      <a:endParaRPr lang="en-US" sz="20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2000" dirty="0"/>
                        <a:t>8150 </a:t>
                      </a:r>
                      <a:r>
                        <a:rPr lang="en-US" sz="2000" dirty="0" err="1"/>
                        <a:t>nM</a:t>
                      </a:r>
                      <a:endParaRPr lang="en-US" sz="2000" dirty="0">
                        <a:latin typeface="Arial" panose="020B0604020202020204" pitchFamily="34" charset="0"/>
                        <a:cs typeface="Arial" panose="020B0604020202020204" pitchFamily="34" charset="0"/>
                      </a:endParaRP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&gt;1000 </a:t>
                      </a:r>
                      <a:r>
                        <a:rPr lang="en-US" sz="2000" dirty="0" err="1"/>
                        <a:t>nM</a:t>
                      </a:r>
                      <a:endParaRPr lang="en-US" sz="2000" dirty="0">
                        <a:latin typeface="Arial" panose="020B0604020202020204" pitchFamily="34" charset="0"/>
                        <a:cs typeface="Arial" panose="020B0604020202020204" pitchFamily="34" charset="0"/>
                      </a:endParaRP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2.9 </a:t>
                      </a:r>
                      <a:r>
                        <a:rPr lang="en-US" sz="2000" dirty="0" err="1"/>
                        <a:t>nM</a:t>
                      </a:r>
                      <a:endParaRPr lang="en-US" sz="2000" dirty="0">
                        <a:latin typeface="Arial" panose="020B0604020202020204" pitchFamily="34" charset="0"/>
                        <a:cs typeface="Arial" panose="020B0604020202020204" pitchFamily="34" charset="0"/>
                      </a:endParaRP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2.6 </a:t>
                      </a:r>
                      <a:r>
                        <a:rPr lang="en-US" sz="2000" dirty="0" err="1"/>
                        <a:t>nM</a:t>
                      </a:r>
                      <a:endParaRPr lang="en-US" sz="20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954907867"/>
                  </a:ext>
                </a:extLst>
              </a:tr>
            </a:tbl>
          </a:graphicData>
        </a:graphic>
      </p:graphicFrame>
      <p:sp>
        <p:nvSpPr>
          <p:cNvPr id="3" name="Footer Placeholder 2">
            <a:extLst>
              <a:ext uri="{FF2B5EF4-FFF2-40B4-BE49-F238E27FC236}">
                <a16:creationId xmlns:a16="http://schemas.microsoft.com/office/drawing/2014/main" id="{DD9C179B-0D76-A036-FEC7-2DC323D9D9AB}"/>
              </a:ext>
            </a:extLst>
          </p:cNvPr>
          <p:cNvSpPr>
            <a:spLocks noGrp="1"/>
          </p:cNvSpPr>
          <p:nvPr>
            <p:ph type="ftr" sz="quarter" idx="3"/>
          </p:nvPr>
        </p:nvSpPr>
        <p:spPr>
          <a:xfrm>
            <a:off x="609600" y="6356350"/>
            <a:ext cx="10744199" cy="442131"/>
          </a:xfrm>
        </p:spPr>
        <p:txBody>
          <a:bodyPr/>
          <a:lstStyle/>
          <a:p>
            <a:pPr lvl="0"/>
            <a:r>
              <a:rPr lang="fr-FR" noProof="0" dirty="0"/>
              <a:t>*Evans EK et al. </a:t>
            </a:r>
            <a:r>
              <a:rPr lang="fr-FR" i="1" noProof="0" dirty="0" err="1"/>
              <a:t>Sci</a:t>
            </a:r>
            <a:r>
              <a:rPr lang="fr-FR" i="1" noProof="0" dirty="0"/>
              <a:t> </a:t>
            </a:r>
            <a:r>
              <a:rPr lang="fr-FR" i="1" noProof="0" dirty="0" err="1"/>
              <a:t>Transl</a:t>
            </a:r>
            <a:r>
              <a:rPr lang="fr-FR" i="1" noProof="0" dirty="0"/>
              <a:t> Med</a:t>
            </a:r>
            <a:r>
              <a:rPr lang="fr-FR" noProof="0" dirty="0"/>
              <a:t>. 2017;9(414):eaao1690</a:t>
            </a:r>
            <a:r>
              <a:rPr lang="fr-FR" dirty="0"/>
              <a:t>; </a:t>
            </a:r>
          </a:p>
          <a:p>
            <a:pPr lvl="0"/>
            <a:r>
              <a:rPr lang="fr-FR" noProof="0" dirty="0"/>
              <a:t>#</a:t>
            </a:r>
            <a:r>
              <a:rPr lang="fr-FR" noProof="0" dirty="0" err="1"/>
              <a:t>Blueprint</a:t>
            </a:r>
            <a:r>
              <a:rPr lang="fr-FR" noProof="0" dirty="0"/>
              <a:t> </a:t>
            </a:r>
            <a:r>
              <a:rPr lang="fr-FR" noProof="0" dirty="0" err="1"/>
              <a:t>Medicines</a:t>
            </a:r>
            <a:r>
              <a:rPr lang="fr-FR" noProof="0" dirty="0"/>
              <a:t> </a:t>
            </a:r>
            <a:r>
              <a:rPr lang="fr-FR" noProof="0" dirty="0" err="1"/>
              <a:t>internal</a:t>
            </a:r>
            <a:r>
              <a:rPr lang="fr-FR" noProof="0" dirty="0"/>
              <a:t> data on file</a:t>
            </a:r>
            <a:endParaRPr lang="en-US" noProof="0" dirty="0"/>
          </a:p>
        </p:txBody>
      </p:sp>
      <p:sp>
        <p:nvSpPr>
          <p:cNvPr id="5" name="Title 4">
            <a:extLst>
              <a:ext uri="{FF2B5EF4-FFF2-40B4-BE49-F238E27FC236}">
                <a16:creationId xmlns:a16="http://schemas.microsoft.com/office/drawing/2014/main" id="{C12EFEA9-66F2-43F0-BACF-B5080B697323}"/>
              </a:ext>
            </a:extLst>
          </p:cNvPr>
          <p:cNvSpPr>
            <a:spLocks noGrp="1"/>
          </p:cNvSpPr>
          <p:nvPr>
            <p:ph type="title"/>
          </p:nvPr>
        </p:nvSpPr>
        <p:spPr>
          <a:xfrm>
            <a:off x="609600" y="199505"/>
            <a:ext cx="10744200" cy="1185577"/>
          </a:xfrm>
        </p:spPr>
        <p:txBody>
          <a:bodyPr anchor="ctr" anchorCtr="0"/>
          <a:lstStyle/>
          <a:p>
            <a:r>
              <a:rPr lang="en-US" dirty="0" err="1"/>
              <a:t>Avapritinib</a:t>
            </a:r>
            <a:endParaRPr lang="en-US" dirty="0"/>
          </a:p>
        </p:txBody>
      </p:sp>
    </p:spTree>
    <p:extLst>
      <p:ext uri="{BB962C8B-B14F-4D97-AF65-F5344CB8AC3E}">
        <p14:creationId xmlns:p14="http://schemas.microsoft.com/office/powerpoint/2010/main" val="203984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B1B1FC-1817-114B-B503-D3AC8F2000B7}"/>
              </a:ext>
            </a:extLst>
          </p:cNvPr>
          <p:cNvSpPr>
            <a:spLocks noGrp="1"/>
          </p:cNvSpPr>
          <p:nvPr>
            <p:ph type="ftr" sz="quarter" idx="3"/>
          </p:nvPr>
        </p:nvSpPr>
        <p:spPr>
          <a:xfrm>
            <a:off x="609600" y="6356350"/>
            <a:ext cx="10744199" cy="442131"/>
          </a:xfrm>
        </p:spPr>
        <p:txBody>
          <a:bodyPr/>
          <a:lstStyle/>
          <a:p>
            <a:r>
              <a:rPr lang="en-US" dirty="0"/>
              <a:t>BSC, best supportive care; ISM, indolent systemic </a:t>
            </a:r>
            <a:r>
              <a:rPr lang="en-US" dirty="0" err="1"/>
              <a:t>mastocytosis</a:t>
            </a:r>
            <a:r>
              <a:rPr lang="en-US" dirty="0"/>
              <a:t>. </a:t>
            </a:r>
          </a:p>
          <a:p>
            <a:r>
              <a:rPr lang="en-US" dirty="0"/>
              <a:t>Castells M, et al. </a:t>
            </a:r>
            <a:r>
              <a:rPr lang="en-US" i="1" dirty="0"/>
              <a:t>J Allergy Clin Immunol</a:t>
            </a:r>
            <a:r>
              <a:rPr lang="en-US" dirty="0"/>
              <a:t>. 2023;151(2 Suppl, AB204). Abstract 627.</a:t>
            </a:r>
          </a:p>
        </p:txBody>
      </p:sp>
      <p:sp>
        <p:nvSpPr>
          <p:cNvPr id="6" name="Title 5">
            <a:extLst>
              <a:ext uri="{FF2B5EF4-FFF2-40B4-BE49-F238E27FC236}">
                <a16:creationId xmlns:a16="http://schemas.microsoft.com/office/drawing/2014/main" id="{7979005E-1187-0975-7399-327947743058}"/>
              </a:ext>
            </a:extLst>
          </p:cNvPr>
          <p:cNvSpPr>
            <a:spLocks noGrp="1"/>
          </p:cNvSpPr>
          <p:nvPr>
            <p:ph type="title"/>
          </p:nvPr>
        </p:nvSpPr>
        <p:spPr>
          <a:xfrm>
            <a:off x="609600" y="199505"/>
            <a:ext cx="10744200" cy="1185577"/>
          </a:xfrm>
        </p:spPr>
        <p:txBody>
          <a:bodyPr>
            <a:normAutofit/>
          </a:bodyPr>
          <a:lstStyle/>
          <a:p>
            <a:r>
              <a:rPr lang="en-US" dirty="0" err="1"/>
              <a:t>Avapritinib</a:t>
            </a:r>
            <a:r>
              <a:rPr lang="en-US" dirty="0"/>
              <a:t> Versus Placebo in ISM: Effect on Symptom Scores (Primary Endpoint)</a:t>
            </a:r>
          </a:p>
        </p:txBody>
      </p:sp>
      <p:grpSp>
        <p:nvGrpSpPr>
          <p:cNvPr id="12" name="Group 11">
            <a:extLst>
              <a:ext uri="{FF2B5EF4-FFF2-40B4-BE49-F238E27FC236}">
                <a16:creationId xmlns:a16="http://schemas.microsoft.com/office/drawing/2014/main" id="{E6497BF9-4BBA-199C-6072-F6F857BB8EEB}"/>
              </a:ext>
            </a:extLst>
          </p:cNvPr>
          <p:cNvGrpSpPr/>
          <p:nvPr/>
        </p:nvGrpSpPr>
        <p:grpSpPr>
          <a:xfrm>
            <a:off x="1324713" y="1561652"/>
            <a:ext cx="9068538" cy="4617346"/>
            <a:chOff x="1324713" y="1739004"/>
            <a:chExt cx="9068538" cy="4617346"/>
          </a:xfrm>
        </p:grpSpPr>
        <p:pic>
          <p:nvPicPr>
            <p:cNvPr id="3" name="Picture 2">
              <a:extLst>
                <a:ext uri="{FF2B5EF4-FFF2-40B4-BE49-F238E27FC236}">
                  <a16:creationId xmlns:a16="http://schemas.microsoft.com/office/drawing/2014/main" id="{B0D22B20-22EE-3FC9-F773-DC3F4FD15985}"/>
                </a:ext>
              </a:extLst>
            </p:cNvPr>
            <p:cNvPicPr>
              <a:picLocks noChangeAspect="1"/>
            </p:cNvPicPr>
            <p:nvPr/>
          </p:nvPicPr>
          <p:blipFill>
            <a:blip r:embed="rId2"/>
            <a:stretch>
              <a:fillRect/>
            </a:stretch>
          </p:blipFill>
          <p:spPr>
            <a:xfrm>
              <a:off x="1324713" y="1739004"/>
              <a:ext cx="9068538" cy="4617346"/>
            </a:xfrm>
            <a:prstGeom prst="rect">
              <a:avLst/>
            </a:prstGeom>
          </p:spPr>
        </p:pic>
        <p:sp>
          <p:nvSpPr>
            <p:cNvPr id="11" name="Rectangle 10">
              <a:extLst>
                <a:ext uri="{FF2B5EF4-FFF2-40B4-BE49-F238E27FC236}">
                  <a16:creationId xmlns:a16="http://schemas.microsoft.com/office/drawing/2014/main" id="{BC7B5534-9818-5116-7E7E-91953E92E969}"/>
                </a:ext>
              </a:extLst>
            </p:cNvPr>
            <p:cNvSpPr/>
            <p:nvPr/>
          </p:nvSpPr>
          <p:spPr>
            <a:xfrm>
              <a:off x="1468192" y="1828800"/>
              <a:ext cx="373487" cy="386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505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1679B26-4FDF-2B8F-40D0-4414610AE07F}"/>
              </a:ext>
            </a:extLst>
          </p:cNvPr>
          <p:cNvSpPr>
            <a:spLocks noGrp="1"/>
          </p:cNvSpPr>
          <p:nvPr>
            <p:ph type="ftr" sz="quarter" idx="3"/>
          </p:nvPr>
        </p:nvSpPr>
        <p:spPr>
          <a:xfrm>
            <a:off x="609600" y="6356350"/>
            <a:ext cx="10744199" cy="442131"/>
          </a:xfrm>
        </p:spPr>
        <p:txBody>
          <a:bodyPr/>
          <a:lstStyle/>
          <a:p>
            <a:r>
              <a:rPr lang="en-US" dirty="0"/>
              <a:t>BM, bone marrow; CI, confidence interval</a:t>
            </a:r>
          </a:p>
          <a:p>
            <a:r>
              <a:rPr lang="en-US" dirty="0"/>
              <a:t>Castells M, et al. </a:t>
            </a:r>
            <a:r>
              <a:rPr lang="en-US" i="1" dirty="0"/>
              <a:t>J Allergy Clin Immunol</a:t>
            </a:r>
            <a:r>
              <a:rPr lang="en-US" dirty="0"/>
              <a:t>. 2023;151(2 Suppl, AB204). Abstract 627.</a:t>
            </a:r>
          </a:p>
        </p:txBody>
      </p:sp>
      <p:sp>
        <p:nvSpPr>
          <p:cNvPr id="2" name="Title 1">
            <a:extLst>
              <a:ext uri="{FF2B5EF4-FFF2-40B4-BE49-F238E27FC236}">
                <a16:creationId xmlns:a16="http://schemas.microsoft.com/office/drawing/2014/main" id="{BCE02257-5D7F-4307-8EFC-9E14965862C8}"/>
              </a:ext>
            </a:extLst>
          </p:cNvPr>
          <p:cNvSpPr>
            <a:spLocks noGrp="1"/>
          </p:cNvSpPr>
          <p:nvPr>
            <p:ph type="title"/>
          </p:nvPr>
        </p:nvSpPr>
        <p:spPr>
          <a:xfrm>
            <a:off x="609600" y="199505"/>
            <a:ext cx="10744200" cy="1185577"/>
          </a:xfrm>
        </p:spPr>
        <p:txBody>
          <a:bodyPr anchor="t">
            <a:normAutofit/>
          </a:bodyPr>
          <a:lstStyle/>
          <a:p>
            <a:r>
              <a:rPr lang="en-US" dirty="0"/>
              <a:t>Mast Cell Cytoreduction Measured as Reduction in Biomarkers: </a:t>
            </a:r>
            <a:r>
              <a:rPr lang="en-US" i="1" dirty="0"/>
              <a:t>PIONEER Trial</a:t>
            </a:r>
          </a:p>
        </p:txBody>
      </p:sp>
      <p:pic>
        <p:nvPicPr>
          <p:cNvPr id="11" name="Picture 10" descr="A picture containing text, line, plot, diagram&#10;&#10;Description automatically generated">
            <a:extLst>
              <a:ext uri="{FF2B5EF4-FFF2-40B4-BE49-F238E27FC236}">
                <a16:creationId xmlns:a16="http://schemas.microsoft.com/office/drawing/2014/main" id="{54221CC6-DF1E-5B26-2750-887ECF9BEB6E}"/>
              </a:ext>
            </a:extLst>
          </p:cNvPr>
          <p:cNvPicPr>
            <a:picLocks noChangeAspect="1"/>
          </p:cNvPicPr>
          <p:nvPr/>
        </p:nvPicPr>
        <p:blipFill rotWithShape="1">
          <a:blip r:embed="rId2">
            <a:extLst>
              <a:ext uri="{28A0092B-C50C-407E-A947-70E740481C1C}">
                <a14:useLocalDpi xmlns:a14="http://schemas.microsoft.com/office/drawing/2010/main" val="0"/>
              </a:ext>
            </a:extLst>
          </a:blip>
          <a:srcRect t="6617"/>
          <a:stretch/>
        </p:blipFill>
        <p:spPr>
          <a:xfrm>
            <a:off x="798463" y="2120869"/>
            <a:ext cx="10555336" cy="4116147"/>
          </a:xfrm>
          <a:prstGeom prst="rect">
            <a:avLst/>
          </a:prstGeom>
        </p:spPr>
      </p:pic>
      <p:sp>
        <p:nvSpPr>
          <p:cNvPr id="13" name="TextBox 12">
            <a:extLst>
              <a:ext uri="{FF2B5EF4-FFF2-40B4-BE49-F238E27FC236}">
                <a16:creationId xmlns:a16="http://schemas.microsoft.com/office/drawing/2014/main" id="{6D51D0CD-8BA4-8F01-F457-900804E7D414}"/>
              </a:ext>
            </a:extLst>
          </p:cNvPr>
          <p:cNvSpPr txBox="1"/>
          <p:nvPr/>
        </p:nvSpPr>
        <p:spPr>
          <a:xfrm>
            <a:off x="1300855" y="1385982"/>
            <a:ext cx="5046342" cy="615553"/>
          </a:xfrm>
          <a:prstGeom prst="rect">
            <a:avLst/>
          </a:prstGeom>
          <a:noFill/>
        </p:spPr>
        <p:txBody>
          <a:bodyPr wrap="square">
            <a:spAutoFit/>
          </a:bodyPr>
          <a:lstStyle/>
          <a:p>
            <a:pPr algn="ctr"/>
            <a:r>
              <a:rPr lang="en-US" sz="1700" dirty="0">
                <a:solidFill>
                  <a:schemeClr val="accent3"/>
                </a:solidFill>
              </a:rPr>
              <a:t>Patients with </a:t>
            </a:r>
            <a:r>
              <a:rPr lang="en-US" sz="1700" b="1" dirty="0">
                <a:solidFill>
                  <a:schemeClr val="accent3"/>
                </a:solidFill>
              </a:rPr>
              <a:t>≥50 reduction</a:t>
            </a:r>
            <a:br>
              <a:rPr lang="en-US" sz="1700" b="1" dirty="0">
                <a:solidFill>
                  <a:schemeClr val="accent3"/>
                </a:solidFill>
              </a:rPr>
            </a:br>
            <a:r>
              <a:rPr lang="en-US" sz="1700" b="1" dirty="0">
                <a:solidFill>
                  <a:schemeClr val="accent3"/>
                </a:solidFill>
              </a:rPr>
              <a:t>in serum tryptase</a:t>
            </a:r>
          </a:p>
        </p:txBody>
      </p:sp>
      <p:sp>
        <p:nvSpPr>
          <p:cNvPr id="14" name="TextBox 13">
            <a:extLst>
              <a:ext uri="{FF2B5EF4-FFF2-40B4-BE49-F238E27FC236}">
                <a16:creationId xmlns:a16="http://schemas.microsoft.com/office/drawing/2014/main" id="{263AE70D-6E9A-25B5-DA3C-DA52FAE8B1E9}"/>
              </a:ext>
            </a:extLst>
          </p:cNvPr>
          <p:cNvSpPr txBox="1"/>
          <p:nvPr/>
        </p:nvSpPr>
        <p:spPr>
          <a:xfrm>
            <a:off x="6347197" y="1315191"/>
            <a:ext cx="5735499" cy="615553"/>
          </a:xfrm>
          <a:prstGeom prst="rect">
            <a:avLst/>
          </a:prstGeom>
          <a:noFill/>
        </p:spPr>
        <p:txBody>
          <a:bodyPr wrap="square">
            <a:spAutoFit/>
          </a:bodyPr>
          <a:lstStyle/>
          <a:p>
            <a:pPr algn="ctr"/>
            <a:r>
              <a:rPr lang="en-US" sz="1700" dirty="0">
                <a:solidFill>
                  <a:schemeClr val="accent3"/>
                </a:solidFill>
              </a:rPr>
              <a:t>Patients with </a:t>
            </a:r>
            <a:r>
              <a:rPr lang="en-US" sz="1700" b="1" dirty="0">
                <a:solidFill>
                  <a:schemeClr val="accent3"/>
                </a:solidFill>
              </a:rPr>
              <a:t>≥50 reduction in</a:t>
            </a:r>
            <a:br>
              <a:rPr lang="en-US" sz="1700" b="1" dirty="0">
                <a:solidFill>
                  <a:schemeClr val="accent3"/>
                </a:solidFill>
              </a:rPr>
            </a:br>
            <a:r>
              <a:rPr lang="en-US" sz="1700" b="1" dirty="0">
                <a:solidFill>
                  <a:schemeClr val="accent3"/>
                </a:solidFill>
              </a:rPr>
              <a:t>peripheral blood </a:t>
            </a:r>
            <a:r>
              <a:rPr lang="en-US" sz="1700" b="1" i="1" dirty="0">
                <a:solidFill>
                  <a:schemeClr val="accent3"/>
                </a:solidFill>
              </a:rPr>
              <a:t>KIT</a:t>
            </a:r>
            <a:r>
              <a:rPr lang="en-US" sz="1700" b="1" dirty="0">
                <a:solidFill>
                  <a:schemeClr val="accent3"/>
                </a:solidFill>
              </a:rPr>
              <a:t> D816V VAF</a:t>
            </a:r>
          </a:p>
        </p:txBody>
      </p:sp>
    </p:spTree>
    <p:extLst>
      <p:ext uri="{BB962C8B-B14F-4D97-AF65-F5344CB8AC3E}">
        <p14:creationId xmlns:p14="http://schemas.microsoft.com/office/powerpoint/2010/main" val="191069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3ADA76-65DA-DCC1-0B9E-8894D786D3C9}"/>
              </a:ext>
            </a:extLst>
          </p:cNvPr>
          <p:cNvSpPr>
            <a:spLocks noGrp="1"/>
          </p:cNvSpPr>
          <p:nvPr>
            <p:ph type="title"/>
          </p:nvPr>
        </p:nvSpPr>
        <p:spPr>
          <a:xfrm>
            <a:off x="609600" y="199505"/>
            <a:ext cx="10744200" cy="1185577"/>
          </a:xfrm>
        </p:spPr>
        <p:txBody>
          <a:bodyPr>
            <a:normAutofit/>
          </a:bodyPr>
          <a:lstStyle/>
          <a:p>
            <a:r>
              <a:rPr lang="en-US" dirty="0"/>
              <a:t>Investigational KIT D816V Targeting TKIs in Non-advanced Systemic </a:t>
            </a:r>
            <a:r>
              <a:rPr lang="en-US" dirty="0" err="1"/>
              <a:t>Mastocytosis</a:t>
            </a:r>
            <a:r>
              <a:rPr lang="en-US" dirty="0"/>
              <a:t> </a:t>
            </a:r>
          </a:p>
        </p:txBody>
      </p:sp>
      <p:sp>
        <p:nvSpPr>
          <p:cNvPr id="7" name="Content Placeholder 6">
            <a:extLst>
              <a:ext uri="{FF2B5EF4-FFF2-40B4-BE49-F238E27FC236}">
                <a16:creationId xmlns:a16="http://schemas.microsoft.com/office/drawing/2014/main" id="{5F233ED7-1F69-BA1A-9A89-6092F2608A95}"/>
              </a:ext>
            </a:extLst>
          </p:cNvPr>
          <p:cNvSpPr>
            <a:spLocks noGrp="1"/>
          </p:cNvSpPr>
          <p:nvPr>
            <p:ph sz="half" idx="1"/>
          </p:nvPr>
        </p:nvSpPr>
        <p:spPr>
          <a:xfrm>
            <a:off x="609600" y="1496291"/>
            <a:ext cx="5181600" cy="4680672"/>
          </a:xfrm>
        </p:spPr>
        <p:txBody>
          <a:bodyPr>
            <a:normAutofit/>
          </a:bodyPr>
          <a:lstStyle/>
          <a:p>
            <a:pPr>
              <a:spcAft>
                <a:spcPts val="600"/>
              </a:spcAft>
            </a:pPr>
            <a:r>
              <a:rPr lang="en-US" dirty="0" err="1"/>
              <a:t>Elenestenib</a:t>
            </a:r>
            <a:r>
              <a:rPr lang="en-US" dirty="0"/>
              <a:t> (BLU-263; clinical trial identifier NCT04910685) </a:t>
            </a:r>
          </a:p>
          <a:p>
            <a:pPr lvl="1">
              <a:spcAft>
                <a:spcPts val="600"/>
              </a:spcAft>
            </a:pPr>
            <a:r>
              <a:rPr lang="en-US" dirty="0"/>
              <a:t>20-fold lower brain-to-plasma exposure as compared to </a:t>
            </a:r>
            <a:r>
              <a:rPr lang="en-US" dirty="0" err="1"/>
              <a:t>avapritinib</a:t>
            </a:r>
            <a:r>
              <a:rPr lang="en-US" dirty="0"/>
              <a:t> in rats</a:t>
            </a:r>
          </a:p>
          <a:p>
            <a:pPr>
              <a:spcAft>
                <a:spcPts val="600"/>
              </a:spcAft>
            </a:pPr>
            <a:r>
              <a:rPr lang="en-US" dirty="0" err="1"/>
              <a:t>Bezuclastinib</a:t>
            </a:r>
            <a:r>
              <a:rPr lang="en-US" dirty="0"/>
              <a:t> (CGT9486; clinical trial identifier NCT05186753)</a:t>
            </a:r>
          </a:p>
          <a:p>
            <a:pPr lvl="1">
              <a:spcAft>
                <a:spcPts val="600"/>
              </a:spcAft>
            </a:pPr>
            <a:r>
              <a:rPr lang="en-US" dirty="0"/>
              <a:t>Does not cross brain blood barrier</a:t>
            </a:r>
          </a:p>
          <a:p>
            <a:pPr lvl="1">
              <a:spcAft>
                <a:spcPts val="600"/>
              </a:spcAft>
            </a:pPr>
            <a:r>
              <a:rPr lang="en-US" dirty="0"/>
              <a:t>Does not inhibit PDGFRA, PDGFRB, CSFR1 and flt3</a:t>
            </a:r>
          </a:p>
          <a:p>
            <a:pPr lvl="1">
              <a:spcAft>
                <a:spcPts val="600"/>
              </a:spcAft>
            </a:pPr>
            <a:endParaRPr lang="en-US" dirty="0"/>
          </a:p>
          <a:p>
            <a:pPr lvl="1">
              <a:spcAft>
                <a:spcPts val="600"/>
              </a:spcAft>
            </a:pPr>
            <a:endParaRPr lang="en-US" dirty="0"/>
          </a:p>
          <a:p>
            <a:pPr lvl="1">
              <a:spcAft>
                <a:spcPts val="600"/>
              </a:spcAft>
            </a:pPr>
            <a:endParaRPr lang="en-US" dirty="0"/>
          </a:p>
          <a:p>
            <a:pPr>
              <a:spcAft>
                <a:spcPts val="600"/>
              </a:spcAft>
            </a:pPr>
            <a:endParaRPr lang="en-US" dirty="0"/>
          </a:p>
        </p:txBody>
      </p:sp>
      <p:sp>
        <p:nvSpPr>
          <p:cNvPr id="8" name="Content Placeholder 7">
            <a:extLst>
              <a:ext uri="{FF2B5EF4-FFF2-40B4-BE49-F238E27FC236}">
                <a16:creationId xmlns:a16="http://schemas.microsoft.com/office/drawing/2014/main" id="{93EDC17F-29AB-AC39-341A-7346BF79CC87}"/>
              </a:ext>
            </a:extLst>
          </p:cNvPr>
          <p:cNvSpPr>
            <a:spLocks noGrp="1"/>
          </p:cNvSpPr>
          <p:nvPr>
            <p:ph sz="half" idx="2"/>
          </p:nvPr>
        </p:nvSpPr>
        <p:spPr>
          <a:xfrm>
            <a:off x="5943600" y="1496291"/>
            <a:ext cx="5181600" cy="4680672"/>
          </a:xfrm>
        </p:spPr>
        <p:txBody>
          <a:bodyPr>
            <a:normAutofit/>
          </a:bodyPr>
          <a:lstStyle/>
          <a:p>
            <a:pPr>
              <a:spcAft>
                <a:spcPts val="600"/>
              </a:spcAft>
            </a:pPr>
            <a:r>
              <a:rPr lang="en-US" dirty="0" err="1"/>
              <a:t>Mastinib</a:t>
            </a:r>
            <a:r>
              <a:rPr lang="en-US" dirty="0"/>
              <a:t> (clinical trial identifier NCT04333108)</a:t>
            </a:r>
          </a:p>
          <a:p>
            <a:pPr lvl="1">
              <a:spcAft>
                <a:spcPts val="600"/>
              </a:spcAft>
            </a:pPr>
            <a:r>
              <a:rPr lang="en-US" dirty="0"/>
              <a:t>Reduced severity of symptoms in patients with severely symptomatic indolent/smoldering systemic </a:t>
            </a:r>
            <a:r>
              <a:rPr lang="en-US" dirty="0" err="1"/>
              <a:t>mastocytosis</a:t>
            </a:r>
            <a:endParaRPr lang="en-US" dirty="0"/>
          </a:p>
          <a:p>
            <a:pPr>
              <a:spcAft>
                <a:spcPts val="600"/>
              </a:spcAft>
            </a:pPr>
            <a:endParaRPr lang="en-US" dirty="0"/>
          </a:p>
        </p:txBody>
      </p:sp>
      <p:sp>
        <p:nvSpPr>
          <p:cNvPr id="2" name="Footer Placeholder 1">
            <a:extLst>
              <a:ext uri="{FF2B5EF4-FFF2-40B4-BE49-F238E27FC236}">
                <a16:creationId xmlns:a16="http://schemas.microsoft.com/office/drawing/2014/main" id="{FDCA69A5-E5BF-DBCE-0753-EBC99F6D4F66}"/>
              </a:ext>
            </a:extLst>
          </p:cNvPr>
          <p:cNvSpPr>
            <a:spLocks noGrp="1"/>
          </p:cNvSpPr>
          <p:nvPr>
            <p:ph type="ftr" sz="quarter" idx="3"/>
          </p:nvPr>
        </p:nvSpPr>
        <p:spPr>
          <a:xfrm>
            <a:off x="609599" y="6356350"/>
            <a:ext cx="11339245" cy="442913"/>
          </a:xfrm>
        </p:spPr>
        <p:txBody>
          <a:bodyPr/>
          <a:lstStyle/>
          <a:p>
            <a:r>
              <a:rPr lang="en-US" dirty="0"/>
              <a:t>Blueprint Medicines Corporation. AZURE. </a:t>
            </a:r>
            <a:r>
              <a:rPr lang="en-US" dirty="0" err="1"/>
              <a:t>ClinicalTrials.gov</a:t>
            </a:r>
            <a:r>
              <a:rPr lang="en-US" dirty="0"/>
              <a:t> identifier NCT05609942. Updated April 5, 2023; Blueprint Medicines Corporation. HARBOR. </a:t>
            </a:r>
            <a:r>
              <a:rPr lang="en-US" dirty="0" err="1"/>
              <a:t>ClinicalTrials.gov</a:t>
            </a:r>
            <a:r>
              <a:rPr lang="en-US" dirty="0"/>
              <a:t> identifier NCT04910685. Updated April 6, 2023; Cogent Biosciences, Inc. APEX. </a:t>
            </a:r>
            <a:r>
              <a:rPr lang="en-US" dirty="0" err="1"/>
              <a:t>ClinicalTrials.gov</a:t>
            </a:r>
            <a:r>
              <a:rPr lang="en-US" dirty="0"/>
              <a:t> identifier NCT04996875. Updated May 3, 2023. </a:t>
            </a:r>
          </a:p>
        </p:txBody>
      </p:sp>
    </p:spTree>
    <p:extLst>
      <p:ext uri="{BB962C8B-B14F-4D97-AF65-F5344CB8AC3E}">
        <p14:creationId xmlns:p14="http://schemas.microsoft.com/office/powerpoint/2010/main" val="215723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541866B-2525-4AB7-BD85-D33DB905364C}"/>
              </a:ext>
            </a:extLst>
          </p:cNvPr>
          <p:cNvCxnSpPr>
            <a:cxnSpLocks/>
          </p:cNvCxnSpPr>
          <p:nvPr/>
        </p:nvCxnSpPr>
        <p:spPr>
          <a:xfrm>
            <a:off x="2363056" y="4759392"/>
            <a:ext cx="6822041" cy="0"/>
          </a:xfrm>
          <a:prstGeom prst="line">
            <a:avLst/>
          </a:prstGeom>
          <a:ln w="63500"/>
        </p:spPr>
        <p:style>
          <a:lnRef idx="1">
            <a:schemeClr val="dk1"/>
          </a:lnRef>
          <a:fillRef idx="0">
            <a:schemeClr val="dk1"/>
          </a:fillRef>
          <a:effectRef idx="0">
            <a:schemeClr val="dk1"/>
          </a:effectRef>
          <a:fontRef idx="minor">
            <a:schemeClr val="tx1"/>
          </a:fontRef>
        </p:style>
      </p:cxnSp>
      <p:sp>
        <p:nvSpPr>
          <p:cNvPr id="4" name="Isosceles Triangle 3">
            <a:extLst>
              <a:ext uri="{FF2B5EF4-FFF2-40B4-BE49-F238E27FC236}">
                <a16:creationId xmlns:a16="http://schemas.microsoft.com/office/drawing/2014/main" id="{5FE69E67-5316-451E-A388-D986C364C18F}"/>
              </a:ext>
            </a:extLst>
          </p:cNvPr>
          <p:cNvSpPr/>
          <p:nvPr/>
        </p:nvSpPr>
        <p:spPr>
          <a:xfrm>
            <a:off x="5115560" y="4759392"/>
            <a:ext cx="1442720" cy="116346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Operation 4">
            <a:extLst>
              <a:ext uri="{FF2B5EF4-FFF2-40B4-BE49-F238E27FC236}">
                <a16:creationId xmlns:a16="http://schemas.microsoft.com/office/drawing/2014/main" id="{A5433F23-2434-4AB6-A9D3-758ECA2DB0D7}"/>
              </a:ext>
            </a:extLst>
          </p:cNvPr>
          <p:cNvSpPr/>
          <p:nvPr/>
        </p:nvSpPr>
        <p:spPr>
          <a:xfrm>
            <a:off x="2133600" y="3365163"/>
            <a:ext cx="1219200" cy="1356359"/>
          </a:xfrm>
          <a:prstGeom prst="flowChartManualOperati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Flowchart: Manual Operation 5">
            <a:extLst>
              <a:ext uri="{FF2B5EF4-FFF2-40B4-BE49-F238E27FC236}">
                <a16:creationId xmlns:a16="http://schemas.microsoft.com/office/drawing/2014/main" id="{84440E4B-2767-4457-A939-C25C0F6D3B0D}"/>
              </a:ext>
            </a:extLst>
          </p:cNvPr>
          <p:cNvSpPr/>
          <p:nvPr/>
        </p:nvSpPr>
        <p:spPr>
          <a:xfrm>
            <a:off x="8195734" y="3372454"/>
            <a:ext cx="1219200" cy="1356359"/>
          </a:xfrm>
          <a:prstGeom prst="flowChartManualOper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BA89B11-4577-4DF7-94CF-7F89198615F1}"/>
              </a:ext>
            </a:extLst>
          </p:cNvPr>
          <p:cNvSpPr txBox="1"/>
          <p:nvPr/>
        </p:nvSpPr>
        <p:spPr>
          <a:xfrm>
            <a:off x="1087589" y="1838996"/>
            <a:ext cx="3730020" cy="1323439"/>
          </a:xfrm>
          <a:prstGeom prst="rect">
            <a:avLst/>
          </a:prstGeom>
          <a:noFill/>
        </p:spPr>
        <p:txBody>
          <a:bodyPr wrap="square" rtlCol="0">
            <a:spAutoFit/>
          </a:bodyPr>
          <a:lstStyle/>
          <a:p>
            <a:pPr marL="342900" indent="-342900">
              <a:buClr>
                <a:schemeClr val="accent3"/>
              </a:buClr>
              <a:buFont typeface="Arial" panose="020B0604020202020204" pitchFamily="34" charset="0"/>
              <a:buChar char="•"/>
            </a:pPr>
            <a:r>
              <a:rPr lang="en-US" sz="2000" dirty="0"/>
              <a:t>Improved symptoms</a:t>
            </a:r>
          </a:p>
          <a:p>
            <a:pPr marL="342900" indent="-342900">
              <a:buClr>
                <a:schemeClr val="accent3"/>
              </a:buClr>
              <a:buFont typeface="Arial" panose="020B0604020202020204" pitchFamily="34" charset="0"/>
              <a:buChar char="•"/>
            </a:pPr>
            <a:r>
              <a:rPr lang="en-US" sz="2000" dirty="0"/>
              <a:t>Improved quality-of-life</a:t>
            </a:r>
          </a:p>
          <a:p>
            <a:pPr marL="342900" indent="-342900">
              <a:buClr>
                <a:schemeClr val="accent3"/>
              </a:buClr>
              <a:buFont typeface="Arial" panose="020B0604020202020204" pitchFamily="34" charset="0"/>
              <a:buChar char="•"/>
            </a:pPr>
            <a:r>
              <a:rPr lang="en-US" sz="2000" dirty="0"/>
              <a:t>Decreased skin lesions</a:t>
            </a:r>
          </a:p>
          <a:p>
            <a:pPr marL="342900" indent="-342900">
              <a:buClr>
                <a:schemeClr val="accent3"/>
              </a:buClr>
              <a:buFont typeface="Arial" panose="020B0604020202020204" pitchFamily="34" charset="0"/>
              <a:buChar char="•"/>
            </a:pPr>
            <a:r>
              <a:rPr lang="en-US" sz="2000" dirty="0"/>
              <a:t>Decreased polypharmacy</a:t>
            </a:r>
          </a:p>
        </p:txBody>
      </p:sp>
      <p:sp>
        <p:nvSpPr>
          <p:cNvPr id="8" name="TextBox 7">
            <a:extLst>
              <a:ext uri="{FF2B5EF4-FFF2-40B4-BE49-F238E27FC236}">
                <a16:creationId xmlns:a16="http://schemas.microsoft.com/office/drawing/2014/main" id="{4EBCC09C-2C5B-4B76-B99F-6F2EE0FA7807}"/>
              </a:ext>
            </a:extLst>
          </p:cNvPr>
          <p:cNvSpPr txBox="1"/>
          <p:nvPr/>
        </p:nvSpPr>
        <p:spPr>
          <a:xfrm>
            <a:off x="6839566" y="1838997"/>
            <a:ext cx="5152483" cy="1323439"/>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US" sz="2000" dirty="0"/>
              <a:t>Adverse events</a:t>
            </a:r>
          </a:p>
          <a:p>
            <a:pPr marL="342900" indent="-342900">
              <a:buClr>
                <a:schemeClr val="accent1"/>
              </a:buClr>
              <a:buFont typeface="Arial" panose="020B0604020202020204" pitchFamily="34" charset="0"/>
              <a:buChar char="•"/>
            </a:pPr>
            <a:r>
              <a:rPr lang="en-US" sz="2000" dirty="0"/>
              <a:t>Unknown long-term safety</a:t>
            </a:r>
          </a:p>
          <a:p>
            <a:pPr marL="342900" indent="-342900">
              <a:buClr>
                <a:schemeClr val="accent1"/>
              </a:buClr>
              <a:buFont typeface="Arial" panose="020B0604020202020204" pitchFamily="34" charset="0"/>
              <a:buChar char="•"/>
            </a:pPr>
            <a:r>
              <a:rPr lang="en-US" sz="2000" dirty="0"/>
              <a:t>Reproductive and/or teratogenic risk</a:t>
            </a:r>
          </a:p>
          <a:p>
            <a:pPr marL="342900" indent="-342900">
              <a:buClr>
                <a:schemeClr val="accent1"/>
              </a:buClr>
              <a:buFont typeface="Arial" panose="020B0604020202020204" pitchFamily="34" charset="0"/>
              <a:buChar char="•"/>
            </a:pPr>
            <a:r>
              <a:rPr lang="en-US" sz="2000" dirty="0"/>
              <a:t>Need for monitoring</a:t>
            </a:r>
          </a:p>
        </p:txBody>
      </p:sp>
      <p:sp>
        <p:nvSpPr>
          <p:cNvPr id="9" name="Footer Placeholder 8">
            <a:extLst>
              <a:ext uri="{FF2B5EF4-FFF2-40B4-BE49-F238E27FC236}">
                <a16:creationId xmlns:a16="http://schemas.microsoft.com/office/drawing/2014/main" id="{68B5F9B1-EA2F-50C2-E7F4-E63E6FB5AD07}"/>
              </a:ext>
            </a:extLst>
          </p:cNvPr>
          <p:cNvSpPr>
            <a:spLocks noGrp="1"/>
          </p:cNvSpPr>
          <p:nvPr>
            <p:ph type="ftr" sz="quarter" idx="3"/>
          </p:nvPr>
        </p:nvSpPr>
        <p:spPr>
          <a:xfrm>
            <a:off x="609600" y="6356350"/>
            <a:ext cx="10744199" cy="442131"/>
          </a:xfrm>
        </p:spPr>
        <p:txBody>
          <a:bodyPr/>
          <a:lstStyle/>
          <a:p>
            <a:r>
              <a:rPr lang="en-US" dirty="0"/>
              <a:t>Akin C, et al. </a:t>
            </a:r>
            <a:r>
              <a:rPr lang="en-US" i="1" dirty="0"/>
              <a:t>J Allergy Clin Immunol</a:t>
            </a:r>
            <a:r>
              <a:rPr lang="en-US" dirty="0"/>
              <a:t>. 2022;149(6):1912-18.</a:t>
            </a:r>
          </a:p>
        </p:txBody>
      </p:sp>
      <p:sp>
        <p:nvSpPr>
          <p:cNvPr id="11" name="Title 10">
            <a:extLst>
              <a:ext uri="{FF2B5EF4-FFF2-40B4-BE49-F238E27FC236}">
                <a16:creationId xmlns:a16="http://schemas.microsoft.com/office/drawing/2014/main" id="{DE97AE11-DF91-CFE4-64CE-1E6BB775AE46}"/>
              </a:ext>
            </a:extLst>
          </p:cNvPr>
          <p:cNvSpPr>
            <a:spLocks noGrp="1"/>
          </p:cNvSpPr>
          <p:nvPr>
            <p:ph type="title"/>
          </p:nvPr>
        </p:nvSpPr>
        <p:spPr>
          <a:xfrm>
            <a:off x="609600" y="199505"/>
            <a:ext cx="10744200" cy="1185577"/>
          </a:xfrm>
        </p:spPr>
        <p:txBody>
          <a:bodyPr>
            <a:normAutofit/>
          </a:bodyPr>
          <a:lstStyle/>
          <a:p>
            <a:r>
              <a:rPr lang="en-US" dirty="0"/>
              <a:t>Risk Versus Benefit Considerations in TKI Treatment of Patients with Indolent Systemic </a:t>
            </a:r>
            <a:r>
              <a:rPr lang="en-US" dirty="0" err="1"/>
              <a:t>Mastocytosis</a:t>
            </a:r>
            <a:endParaRPr lang="en-US" dirty="0"/>
          </a:p>
        </p:txBody>
      </p:sp>
    </p:spTree>
    <p:extLst>
      <p:ext uri="{BB962C8B-B14F-4D97-AF65-F5344CB8AC3E}">
        <p14:creationId xmlns:p14="http://schemas.microsoft.com/office/powerpoint/2010/main" val="323981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Non-Advanced Systemic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hlinkClick r:id="rId3"/>
              </a:rPr>
              <a:t>Mastocytosis</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 - When the Best Supportive Care is Not Enough</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most recent updates to the World Health Organization (WHO) and NCCN guidelines on classifying non-advanced 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advantages and limitations of each criterion and test that are relevant to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how to use information from validated assessments for patient symptom reporting and risk stratification to enhance clinical assessment and inform treatment decisions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which specialists are best suited to dealing with each type of symptom common to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Formulate approaches to provide optimal management of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10074"/>
          <a:stretch/>
        </p:blipFill>
        <p:spPr>
          <a:xfrm>
            <a:off x="383088" y="1631032"/>
            <a:ext cx="10816166" cy="4725318"/>
          </a:xfrm>
          <a:prstGeom prst="rect">
            <a:avLst/>
          </a:prstGeom>
        </p:spPr>
      </p:pic>
      <p:sp>
        <p:nvSpPr>
          <p:cNvPr id="2" name="Footer Placeholder 1">
            <a:extLst>
              <a:ext uri="{FF2B5EF4-FFF2-40B4-BE49-F238E27FC236}">
                <a16:creationId xmlns:a16="http://schemas.microsoft.com/office/drawing/2014/main" id="{E4B9F63A-90E9-884E-A8EE-576E6C64A7E1}"/>
              </a:ext>
            </a:extLst>
          </p:cNvPr>
          <p:cNvSpPr>
            <a:spLocks noGrp="1"/>
          </p:cNvSpPr>
          <p:nvPr>
            <p:ph type="ftr" sz="quarter" idx="3"/>
          </p:nvPr>
        </p:nvSpPr>
        <p:spPr>
          <a:xfrm>
            <a:off x="609600" y="6356350"/>
            <a:ext cx="10744199" cy="442131"/>
          </a:xfrm>
        </p:spPr>
        <p:txBody>
          <a:bodyPr/>
          <a:lstStyle/>
          <a:p>
            <a:r>
              <a:rPr lang="en-US" dirty="0"/>
              <a:t>Jennings S, et al. </a:t>
            </a:r>
            <a:r>
              <a:rPr lang="en-US" i="1" dirty="0"/>
              <a:t>J Allergy Clin Immunol </a:t>
            </a:r>
            <a:r>
              <a:rPr lang="en-US" i="1" dirty="0" err="1"/>
              <a:t>Pract</a:t>
            </a:r>
            <a:r>
              <a:rPr lang="en-US" dirty="0"/>
              <a:t>. 2014;2(1):70-6.</a:t>
            </a:r>
          </a:p>
        </p:txBody>
      </p:sp>
      <p:sp>
        <p:nvSpPr>
          <p:cNvPr id="7" name="Title 6">
            <a:extLst>
              <a:ext uri="{FF2B5EF4-FFF2-40B4-BE49-F238E27FC236}">
                <a16:creationId xmlns:a16="http://schemas.microsoft.com/office/drawing/2014/main" id="{0036F9DE-43BA-C842-02FD-0A7115778CF9}"/>
              </a:ext>
            </a:extLst>
          </p:cNvPr>
          <p:cNvSpPr>
            <a:spLocks noGrp="1"/>
          </p:cNvSpPr>
          <p:nvPr>
            <p:ph type="title"/>
          </p:nvPr>
        </p:nvSpPr>
        <p:spPr>
          <a:xfrm>
            <a:off x="609600" y="200025"/>
            <a:ext cx="11367752" cy="1184275"/>
          </a:xfrm>
        </p:spPr>
        <p:txBody>
          <a:bodyPr>
            <a:normAutofit/>
          </a:bodyPr>
          <a:lstStyle/>
          <a:p>
            <a:r>
              <a:rPr lang="en-US" sz="3000" dirty="0"/>
              <a:t>Impact on Quality of Life in Patients with Mast Cell Disorders</a:t>
            </a:r>
          </a:p>
        </p:txBody>
      </p:sp>
    </p:spTree>
    <p:extLst>
      <p:ext uri="{BB962C8B-B14F-4D97-AF65-F5344CB8AC3E}">
        <p14:creationId xmlns:p14="http://schemas.microsoft.com/office/powerpoint/2010/main" val="31034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42DECED-590E-76C1-8966-72F3731AF627}"/>
              </a:ext>
            </a:extLst>
          </p:cNvPr>
          <p:cNvGrpSpPr/>
          <p:nvPr/>
        </p:nvGrpSpPr>
        <p:grpSpPr>
          <a:xfrm>
            <a:off x="2827710" y="1384300"/>
            <a:ext cx="6536580" cy="4713899"/>
            <a:chOff x="2836332" y="1223262"/>
            <a:chExt cx="5892956" cy="4249745"/>
          </a:xfrm>
        </p:grpSpPr>
        <p:pic>
          <p:nvPicPr>
            <p:cNvPr id="3" name="Picture 2">
              <a:extLst>
                <a:ext uri="{FF2B5EF4-FFF2-40B4-BE49-F238E27FC236}">
                  <a16:creationId xmlns:a16="http://schemas.microsoft.com/office/drawing/2014/main" id="{B9264F53-76B9-07E6-2971-00C4014C0A10}"/>
                </a:ext>
              </a:extLst>
            </p:cNvPr>
            <p:cNvPicPr>
              <a:picLocks noChangeAspect="1"/>
            </p:cNvPicPr>
            <p:nvPr/>
          </p:nvPicPr>
          <p:blipFill rotWithShape="1">
            <a:blip r:embed="rId2"/>
            <a:srcRect b="15678"/>
            <a:stretch/>
          </p:blipFill>
          <p:spPr>
            <a:xfrm>
              <a:off x="2836332" y="1223262"/>
              <a:ext cx="5892956" cy="4249745"/>
            </a:xfrm>
            <a:prstGeom prst="rect">
              <a:avLst/>
            </a:prstGeom>
          </p:spPr>
        </p:pic>
        <p:sp>
          <p:nvSpPr>
            <p:cNvPr id="4" name="Rectangle 3">
              <a:extLst>
                <a:ext uri="{FF2B5EF4-FFF2-40B4-BE49-F238E27FC236}">
                  <a16:creationId xmlns:a16="http://schemas.microsoft.com/office/drawing/2014/main" id="{52714021-00EF-EA14-91B4-23FE55934E79}"/>
                </a:ext>
              </a:extLst>
            </p:cNvPr>
            <p:cNvSpPr/>
            <p:nvPr/>
          </p:nvSpPr>
          <p:spPr>
            <a:xfrm>
              <a:off x="3005144" y="1223262"/>
              <a:ext cx="976013" cy="3657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FFF505E7-C515-A073-4364-88F5921FF45A}"/>
              </a:ext>
            </a:extLst>
          </p:cNvPr>
          <p:cNvSpPr>
            <a:spLocks noGrp="1"/>
          </p:cNvSpPr>
          <p:nvPr>
            <p:ph type="ftr" sz="quarter" idx="3"/>
          </p:nvPr>
        </p:nvSpPr>
        <p:spPr>
          <a:xfrm>
            <a:off x="609600" y="6356350"/>
            <a:ext cx="10744199" cy="442131"/>
          </a:xfrm>
        </p:spPr>
        <p:txBody>
          <a:bodyPr/>
          <a:lstStyle/>
          <a:p>
            <a:r>
              <a:rPr lang="en-US" baseline="30000" dirty="0" err="1"/>
              <a:t>a</a:t>
            </a:r>
            <a:r>
              <a:rPr lang="en-US" dirty="0" err="1"/>
              <a:t>Severity</a:t>
            </a:r>
            <a:r>
              <a:rPr lang="en-US" dirty="0"/>
              <a:t> for each symptom </a:t>
            </a:r>
            <a:r>
              <a:rPr lang="en-US" dirty="0" err="1"/>
              <a:t>querried</a:t>
            </a:r>
            <a:r>
              <a:rPr lang="en-US" dirty="0"/>
              <a:t> is reported on a scale from 0 (no symptoms) to 10 (worst imaginable symptoms).</a:t>
            </a:r>
          </a:p>
          <a:p>
            <a:r>
              <a:rPr lang="en-US" dirty="0"/>
              <a:t>CI, confidence interval; SD, standard deviation.</a:t>
            </a:r>
          </a:p>
          <a:p>
            <a:r>
              <a:rPr lang="en-US" dirty="0"/>
              <a:t>Mesa RA, et al. </a:t>
            </a:r>
            <a:r>
              <a:rPr lang="en-US" i="1" dirty="0"/>
              <a:t>Cancer.</a:t>
            </a:r>
            <a:r>
              <a:rPr lang="en-US" dirty="0"/>
              <a:t> 2022;128(20):3691-99.</a:t>
            </a:r>
          </a:p>
        </p:txBody>
      </p:sp>
      <p:sp>
        <p:nvSpPr>
          <p:cNvPr id="6" name="Title 5">
            <a:extLst>
              <a:ext uri="{FF2B5EF4-FFF2-40B4-BE49-F238E27FC236}">
                <a16:creationId xmlns:a16="http://schemas.microsoft.com/office/drawing/2014/main" id="{398AFBA0-F9F1-A07D-6BA8-B645B87C48E7}"/>
              </a:ext>
            </a:extLst>
          </p:cNvPr>
          <p:cNvSpPr>
            <a:spLocks noGrp="1"/>
          </p:cNvSpPr>
          <p:nvPr>
            <p:ph type="title"/>
          </p:nvPr>
        </p:nvSpPr>
        <p:spPr>
          <a:xfrm>
            <a:off x="609600" y="199505"/>
            <a:ext cx="10744200" cy="1185577"/>
          </a:xfrm>
        </p:spPr>
        <p:txBody>
          <a:bodyPr>
            <a:normAutofit/>
          </a:bodyPr>
          <a:lstStyle/>
          <a:p>
            <a:r>
              <a:rPr lang="en-US" dirty="0"/>
              <a:t>Symptom Burden in Systemic </a:t>
            </a:r>
            <a:r>
              <a:rPr lang="en-US" dirty="0" err="1"/>
              <a:t>Mastocytosis</a:t>
            </a:r>
            <a:endParaRPr lang="en-US" dirty="0"/>
          </a:p>
        </p:txBody>
      </p:sp>
    </p:spTree>
    <p:extLst>
      <p:ext uri="{BB962C8B-B14F-4D97-AF65-F5344CB8AC3E}">
        <p14:creationId xmlns:p14="http://schemas.microsoft.com/office/powerpoint/2010/main" val="2768273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108F0F-5A88-D7F3-0C9F-764B915475AE}"/>
              </a:ext>
            </a:extLst>
          </p:cNvPr>
          <p:cNvSpPr/>
          <p:nvPr/>
        </p:nvSpPr>
        <p:spPr>
          <a:xfrm>
            <a:off x="1282018" y="4641724"/>
            <a:ext cx="7954756" cy="425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F4CE2EE-7F61-210A-ED18-17F546E0EC88}"/>
              </a:ext>
            </a:extLst>
          </p:cNvPr>
          <p:cNvGrpSpPr/>
          <p:nvPr/>
        </p:nvGrpSpPr>
        <p:grpSpPr>
          <a:xfrm>
            <a:off x="818670" y="1726782"/>
            <a:ext cx="10554659" cy="3251730"/>
            <a:chOff x="1282018" y="1888270"/>
            <a:chExt cx="9627963" cy="2966229"/>
          </a:xfrm>
        </p:grpSpPr>
        <p:pic>
          <p:nvPicPr>
            <p:cNvPr id="2" name="Picture 1">
              <a:extLst>
                <a:ext uri="{FF2B5EF4-FFF2-40B4-BE49-F238E27FC236}">
                  <a16:creationId xmlns:a16="http://schemas.microsoft.com/office/drawing/2014/main" id="{85D5F8A0-A5B0-BD76-6849-770A1ABD3DAB}"/>
                </a:ext>
              </a:extLst>
            </p:cNvPr>
            <p:cNvPicPr>
              <a:picLocks noChangeAspect="1"/>
            </p:cNvPicPr>
            <p:nvPr/>
          </p:nvPicPr>
          <p:blipFill>
            <a:blip r:embed="rId2"/>
            <a:stretch>
              <a:fillRect/>
            </a:stretch>
          </p:blipFill>
          <p:spPr>
            <a:xfrm>
              <a:off x="1282018" y="2003501"/>
              <a:ext cx="9627963" cy="2850998"/>
            </a:xfrm>
            <a:prstGeom prst="rect">
              <a:avLst/>
            </a:prstGeom>
          </p:spPr>
        </p:pic>
        <p:sp>
          <p:nvSpPr>
            <p:cNvPr id="8" name="Rectangle 7">
              <a:extLst>
                <a:ext uri="{FF2B5EF4-FFF2-40B4-BE49-F238E27FC236}">
                  <a16:creationId xmlns:a16="http://schemas.microsoft.com/office/drawing/2014/main" id="{59128A40-4AE5-56A8-3628-230681D16E5C}"/>
                </a:ext>
              </a:extLst>
            </p:cNvPr>
            <p:cNvSpPr/>
            <p:nvPr/>
          </p:nvSpPr>
          <p:spPr>
            <a:xfrm>
              <a:off x="1282018" y="1888270"/>
              <a:ext cx="981308" cy="425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5B8AEA6B-EB9A-9F0B-7B7E-89579FF15A1B}"/>
              </a:ext>
            </a:extLst>
          </p:cNvPr>
          <p:cNvSpPr>
            <a:spLocks noGrp="1"/>
          </p:cNvSpPr>
          <p:nvPr>
            <p:ph type="ftr" sz="quarter" idx="3"/>
          </p:nvPr>
        </p:nvSpPr>
        <p:spPr>
          <a:xfrm>
            <a:off x="609600" y="6356350"/>
            <a:ext cx="10744199" cy="442131"/>
          </a:xfrm>
        </p:spPr>
        <p:txBody>
          <a:bodyPr/>
          <a:lstStyle/>
          <a:p>
            <a:r>
              <a:rPr lang="en-US" baseline="30000" dirty="0" err="1"/>
              <a:t>a</a:t>
            </a:r>
            <a:r>
              <a:rPr lang="en-US" dirty="0" err="1"/>
              <a:t>Respondents</a:t>
            </a:r>
            <a:r>
              <a:rPr lang="en-US" dirty="0"/>
              <a:t> reported impairment over a typical 7-day period before the COVID-19 pandemic. </a:t>
            </a:r>
          </a:p>
          <a:p>
            <a:r>
              <a:rPr lang="en-US" dirty="0"/>
              <a:t>COVID-19; coronavirus 2019. </a:t>
            </a:r>
          </a:p>
          <a:p>
            <a:r>
              <a:rPr lang="en-US" dirty="0"/>
              <a:t>Mesa RA, et al. </a:t>
            </a:r>
            <a:r>
              <a:rPr lang="en-US" i="1" dirty="0"/>
              <a:t>Cancer. </a:t>
            </a:r>
            <a:r>
              <a:rPr lang="en-US" dirty="0"/>
              <a:t>2022;128(20):3691-99.</a:t>
            </a:r>
          </a:p>
        </p:txBody>
      </p:sp>
      <p:sp>
        <p:nvSpPr>
          <p:cNvPr id="5" name="Title 4">
            <a:extLst>
              <a:ext uri="{FF2B5EF4-FFF2-40B4-BE49-F238E27FC236}">
                <a16:creationId xmlns:a16="http://schemas.microsoft.com/office/drawing/2014/main" id="{0DAF651E-19FF-A19B-BB3D-626B69214DB4}"/>
              </a:ext>
            </a:extLst>
          </p:cNvPr>
          <p:cNvSpPr>
            <a:spLocks noGrp="1"/>
          </p:cNvSpPr>
          <p:nvPr>
            <p:ph type="title"/>
          </p:nvPr>
        </p:nvSpPr>
        <p:spPr>
          <a:xfrm>
            <a:off x="609600" y="199505"/>
            <a:ext cx="10744200" cy="1185577"/>
          </a:xfrm>
        </p:spPr>
        <p:txBody>
          <a:bodyPr/>
          <a:lstStyle/>
          <a:p>
            <a:r>
              <a:rPr lang="en-US" dirty="0"/>
              <a:t>Symptom Burden in Systemic </a:t>
            </a:r>
            <a:r>
              <a:rPr lang="en-US" dirty="0" err="1"/>
              <a:t>Mastocytosis</a:t>
            </a:r>
            <a:endParaRPr lang="en-US" dirty="0"/>
          </a:p>
        </p:txBody>
      </p:sp>
    </p:spTree>
    <p:extLst>
      <p:ext uri="{BB962C8B-B14F-4D97-AF65-F5344CB8AC3E}">
        <p14:creationId xmlns:p14="http://schemas.microsoft.com/office/powerpoint/2010/main" val="391784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DC198-4F85-8191-EDAF-D4B57A0A00E8}"/>
              </a:ext>
            </a:extLst>
          </p:cNvPr>
          <p:cNvPicPr>
            <a:picLocks noChangeAspect="1"/>
          </p:cNvPicPr>
          <p:nvPr/>
        </p:nvPicPr>
        <p:blipFill>
          <a:blip r:embed="rId2"/>
          <a:stretch>
            <a:fillRect/>
          </a:stretch>
        </p:blipFill>
        <p:spPr>
          <a:xfrm>
            <a:off x="1885218" y="1519067"/>
            <a:ext cx="8212141" cy="4631454"/>
          </a:xfrm>
          <a:prstGeom prst="rect">
            <a:avLst/>
          </a:prstGeom>
        </p:spPr>
      </p:pic>
      <p:sp>
        <p:nvSpPr>
          <p:cNvPr id="6" name="Rectangle 5">
            <a:extLst>
              <a:ext uri="{FF2B5EF4-FFF2-40B4-BE49-F238E27FC236}">
                <a16:creationId xmlns:a16="http://schemas.microsoft.com/office/drawing/2014/main" id="{2D5DDD97-9C11-6673-E735-DDB192B8D199}"/>
              </a:ext>
            </a:extLst>
          </p:cNvPr>
          <p:cNvSpPr/>
          <p:nvPr/>
        </p:nvSpPr>
        <p:spPr>
          <a:xfrm rot="18637136">
            <a:off x="1604917" y="4700170"/>
            <a:ext cx="2443414" cy="533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9E50E7-1731-0866-EC59-86D8AD2DF33E}"/>
              </a:ext>
            </a:extLst>
          </p:cNvPr>
          <p:cNvSpPr txBox="1"/>
          <p:nvPr/>
        </p:nvSpPr>
        <p:spPr>
          <a:xfrm rot="18944462">
            <a:off x="1760059" y="4302222"/>
            <a:ext cx="2785403" cy="323165"/>
          </a:xfrm>
          <a:prstGeom prst="rect">
            <a:avLst/>
          </a:prstGeom>
          <a:noFill/>
        </p:spPr>
        <p:txBody>
          <a:bodyPr wrap="square" rtlCol="0">
            <a:spAutoFit/>
          </a:bodyPr>
          <a:lstStyle/>
          <a:p>
            <a:r>
              <a:rPr lang="en-US" sz="1500" dirty="0">
                <a:solidFill>
                  <a:schemeClr val="tx1">
                    <a:lumMod val="75000"/>
                    <a:lumOff val="25000"/>
                  </a:schemeClr>
                </a:solidFill>
              </a:rPr>
              <a:t>Systemic </a:t>
            </a:r>
            <a:r>
              <a:rPr lang="en-US" sz="1500" dirty="0" err="1">
                <a:solidFill>
                  <a:schemeClr val="tx1">
                    <a:lumMod val="75000"/>
                    <a:lumOff val="25000"/>
                  </a:schemeClr>
                </a:solidFill>
              </a:rPr>
              <a:t>mastocytosis</a:t>
            </a:r>
            <a:endParaRPr lang="en-US" sz="1500" dirty="0">
              <a:solidFill>
                <a:schemeClr val="tx1">
                  <a:lumMod val="75000"/>
                  <a:lumOff val="25000"/>
                </a:schemeClr>
              </a:solidFill>
            </a:endParaRPr>
          </a:p>
        </p:txBody>
      </p:sp>
      <p:sp>
        <p:nvSpPr>
          <p:cNvPr id="7" name="Rectangle 6">
            <a:extLst>
              <a:ext uri="{FF2B5EF4-FFF2-40B4-BE49-F238E27FC236}">
                <a16:creationId xmlns:a16="http://schemas.microsoft.com/office/drawing/2014/main" id="{27F4CFD8-1376-DB06-CD4F-DBBAD15B534D}"/>
              </a:ext>
            </a:extLst>
          </p:cNvPr>
          <p:cNvSpPr/>
          <p:nvPr/>
        </p:nvSpPr>
        <p:spPr>
          <a:xfrm>
            <a:off x="5649429" y="5551498"/>
            <a:ext cx="649555" cy="588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B109A6-9393-F8F2-0618-68287A77C5AD}"/>
              </a:ext>
            </a:extLst>
          </p:cNvPr>
          <p:cNvSpPr/>
          <p:nvPr/>
        </p:nvSpPr>
        <p:spPr>
          <a:xfrm>
            <a:off x="8277742" y="5636771"/>
            <a:ext cx="649555" cy="588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F104A7C9-9C36-0416-4C69-B4A648E0C38F}"/>
              </a:ext>
            </a:extLst>
          </p:cNvPr>
          <p:cNvSpPr>
            <a:spLocks noGrp="1"/>
          </p:cNvSpPr>
          <p:nvPr>
            <p:ph type="ftr" sz="quarter" idx="3"/>
          </p:nvPr>
        </p:nvSpPr>
        <p:spPr>
          <a:xfrm>
            <a:off x="609600" y="6356350"/>
            <a:ext cx="10744199" cy="442131"/>
          </a:xfrm>
        </p:spPr>
        <p:txBody>
          <a:bodyPr/>
          <a:lstStyle/>
          <a:p>
            <a:r>
              <a:rPr lang="en-US" dirty="0"/>
              <a:t>MCS, mental component score; PCS, physical component score. </a:t>
            </a:r>
          </a:p>
          <a:p>
            <a:r>
              <a:rPr lang="en-US" dirty="0"/>
              <a:t>Mesa RA, et al. </a:t>
            </a:r>
            <a:r>
              <a:rPr lang="en-US" i="1" dirty="0"/>
              <a:t>Cancer</a:t>
            </a:r>
            <a:r>
              <a:rPr lang="en-US" dirty="0"/>
              <a:t>. 2022;128(20):3691-99.</a:t>
            </a:r>
          </a:p>
        </p:txBody>
      </p:sp>
      <p:sp>
        <p:nvSpPr>
          <p:cNvPr id="10" name="Title 9">
            <a:extLst>
              <a:ext uri="{FF2B5EF4-FFF2-40B4-BE49-F238E27FC236}">
                <a16:creationId xmlns:a16="http://schemas.microsoft.com/office/drawing/2014/main" id="{4469E343-A00A-B6DE-D11D-F40FFD963C7B}"/>
              </a:ext>
            </a:extLst>
          </p:cNvPr>
          <p:cNvSpPr>
            <a:spLocks noGrp="1"/>
          </p:cNvSpPr>
          <p:nvPr>
            <p:ph type="title"/>
          </p:nvPr>
        </p:nvSpPr>
        <p:spPr>
          <a:xfrm>
            <a:off x="609600" y="199505"/>
            <a:ext cx="10744200" cy="1185577"/>
          </a:xfrm>
        </p:spPr>
        <p:txBody>
          <a:bodyPr>
            <a:normAutofit/>
          </a:bodyPr>
          <a:lstStyle/>
          <a:p>
            <a:r>
              <a:rPr lang="en-US" dirty="0"/>
              <a:t>Symptom Burden in Systemic </a:t>
            </a:r>
            <a:r>
              <a:rPr lang="en-US" dirty="0" err="1"/>
              <a:t>Mastocytosis</a:t>
            </a:r>
            <a:r>
              <a:rPr lang="en-US" dirty="0"/>
              <a:t> </a:t>
            </a:r>
            <a:br>
              <a:rPr lang="en-US" dirty="0"/>
            </a:br>
            <a:r>
              <a:rPr lang="en-US" i="1" dirty="0"/>
              <a:t>Comparison to Other Diagnoses</a:t>
            </a:r>
          </a:p>
        </p:txBody>
      </p:sp>
    </p:spTree>
    <p:extLst>
      <p:ext uri="{BB962C8B-B14F-4D97-AF65-F5344CB8AC3E}">
        <p14:creationId xmlns:p14="http://schemas.microsoft.com/office/powerpoint/2010/main" val="311346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35281-87AD-ACEF-3A22-718C2BFC13D1}"/>
              </a:ext>
            </a:extLst>
          </p:cNvPr>
          <p:cNvSpPr>
            <a:spLocks noGrp="1"/>
          </p:cNvSpPr>
          <p:nvPr>
            <p:ph type="title"/>
          </p:nvPr>
        </p:nvSpPr>
        <p:spPr>
          <a:xfrm>
            <a:off x="609600" y="199505"/>
            <a:ext cx="10744200" cy="1185577"/>
          </a:xfrm>
        </p:spPr>
        <p:txBody>
          <a:bodyPr>
            <a:normAutofit/>
          </a:bodyPr>
          <a:lstStyle/>
          <a:p>
            <a:r>
              <a:rPr lang="en-US" dirty="0"/>
              <a:t>Cytoreductive Treatment of Systemic </a:t>
            </a:r>
            <a:r>
              <a:rPr lang="en-US" dirty="0" err="1"/>
              <a:t>Mastocytosis</a:t>
            </a:r>
            <a:endParaRPr lang="en-US" dirty="0"/>
          </a:p>
        </p:txBody>
      </p:sp>
      <p:sp>
        <p:nvSpPr>
          <p:cNvPr id="5" name="Content Placeholder 4">
            <a:extLst>
              <a:ext uri="{FF2B5EF4-FFF2-40B4-BE49-F238E27FC236}">
                <a16:creationId xmlns:a16="http://schemas.microsoft.com/office/drawing/2014/main" id="{2769D0C7-7DAF-3BD2-E143-4EC26F062189}"/>
              </a:ext>
            </a:extLst>
          </p:cNvPr>
          <p:cNvSpPr>
            <a:spLocks noGrp="1"/>
          </p:cNvSpPr>
          <p:nvPr>
            <p:ph sz="half" idx="1"/>
          </p:nvPr>
        </p:nvSpPr>
        <p:spPr>
          <a:xfrm>
            <a:off x="609600" y="1705509"/>
            <a:ext cx="5181600" cy="4471453"/>
          </a:xfrm>
        </p:spPr>
        <p:txBody>
          <a:bodyPr>
            <a:normAutofit/>
          </a:bodyPr>
          <a:lstStyle/>
          <a:p>
            <a:r>
              <a:rPr lang="en-US" sz="2800" dirty="0"/>
              <a:t>Indications: </a:t>
            </a:r>
          </a:p>
          <a:p>
            <a:pPr lvl="1"/>
            <a:r>
              <a:rPr lang="en-US" sz="2400" dirty="0"/>
              <a:t>Advanced mastocytosis (approved)</a:t>
            </a:r>
          </a:p>
          <a:p>
            <a:pPr lvl="1"/>
            <a:r>
              <a:rPr lang="en-US" sz="2400" dirty="0"/>
              <a:t>Indolent systemic mastocytosis refractory to symptomatic therapies (investigational)</a:t>
            </a:r>
          </a:p>
          <a:p>
            <a:endParaRPr lang="en-US" sz="2800" dirty="0"/>
          </a:p>
          <a:p>
            <a:endParaRPr lang="en-US" sz="2800" dirty="0"/>
          </a:p>
          <a:p>
            <a:endParaRPr lang="en-US" sz="2800"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647D855-1AEB-089D-0FC1-6BC3C5572A85}"/>
                  </a:ext>
                </a:extLst>
              </p:cNvPr>
              <p:cNvSpPr>
                <a:spLocks noGrp="1"/>
              </p:cNvSpPr>
              <p:nvPr>
                <p:ph sz="half" idx="2"/>
              </p:nvPr>
            </p:nvSpPr>
            <p:spPr>
              <a:xfrm>
                <a:off x="5943600" y="1705509"/>
                <a:ext cx="5181600" cy="4471453"/>
              </a:xfrm>
            </p:spPr>
            <p:txBody>
              <a:bodyPr>
                <a:normAutofit/>
              </a:bodyPr>
              <a:lstStyle/>
              <a:p>
                <a:r>
                  <a:rPr lang="en-US" sz="2800" dirty="0"/>
                  <a:t>Agents:</a:t>
                </a:r>
              </a:p>
              <a:p>
                <a:pPr lvl="1"/>
                <a:r>
                  <a:rPr lang="en-US" sz="2400" dirty="0"/>
                  <a:t>IFN-</a:t>
                </a:r>
                <a14:m>
                  <m:oMath xmlns:m="http://schemas.openxmlformats.org/officeDocument/2006/math">
                    <m:r>
                      <a:rPr lang="en-US" sz="2400" smtClean="0">
                        <a:latin typeface="Cambria Math" panose="02040503050406030204" pitchFamily="18" charset="0"/>
                      </a:rPr>
                      <m:t>𝛼</m:t>
                    </m:r>
                  </m:oMath>
                </a14:m>
                <a:endParaRPr lang="en-US" sz="2400" dirty="0"/>
              </a:p>
              <a:p>
                <a:pPr lvl="1"/>
                <a:r>
                  <a:rPr lang="en-US" sz="2400" dirty="0"/>
                  <a:t>Cladribine</a:t>
                </a:r>
              </a:p>
              <a:p>
                <a:pPr lvl="1"/>
                <a:r>
                  <a:rPr lang="en-US" sz="2400" dirty="0"/>
                  <a:t>Tyrosine kinase inhibitors</a:t>
                </a:r>
              </a:p>
              <a:p>
                <a:endParaRPr lang="en-US" sz="2800" dirty="0"/>
              </a:p>
            </p:txBody>
          </p:sp>
        </mc:Choice>
        <mc:Fallback xmlns="">
          <p:sp>
            <p:nvSpPr>
              <p:cNvPr id="6" name="Content Placeholder 5">
                <a:extLst>
                  <a:ext uri="{FF2B5EF4-FFF2-40B4-BE49-F238E27FC236}">
                    <a16:creationId xmlns:a16="http://schemas.microsoft.com/office/drawing/2014/main" id="{1647D855-1AEB-089D-0FC1-6BC3C5572A85}"/>
                  </a:ext>
                </a:extLst>
              </p:cNvPr>
              <p:cNvSpPr>
                <a:spLocks noGrp="1" noRot="1" noChangeAspect="1" noMove="1" noResize="1" noEditPoints="1" noAdjustHandles="1" noChangeArrowheads="1" noChangeShapeType="1" noTextEdit="1"/>
              </p:cNvSpPr>
              <p:nvPr>
                <p:ph sz="half" idx="2"/>
              </p:nvPr>
            </p:nvSpPr>
            <p:spPr>
              <a:xfrm>
                <a:off x="5943600" y="1705509"/>
                <a:ext cx="5181600" cy="4471453"/>
              </a:xfrm>
              <a:blipFill>
                <a:blip r:embed="rId3"/>
                <a:stretch>
                  <a:fillRect l="-2200" t="-14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Footer Placeholder 2">
                <a:extLst>
                  <a:ext uri="{FF2B5EF4-FFF2-40B4-BE49-F238E27FC236}">
                    <a16:creationId xmlns:a16="http://schemas.microsoft.com/office/drawing/2014/main" id="{4E8970DC-FCBD-F01E-953D-D8A2E403E3F0}"/>
                  </a:ext>
                </a:extLst>
              </p:cNvPr>
              <p:cNvSpPr>
                <a:spLocks noGrp="1"/>
              </p:cNvSpPr>
              <p:nvPr>
                <p:ph type="ftr" sz="quarter" idx="3"/>
              </p:nvPr>
            </p:nvSpPr>
            <p:spPr>
              <a:xfrm>
                <a:off x="609600" y="6356350"/>
                <a:ext cx="10515599" cy="442131"/>
              </a:xfrm>
            </p:spPr>
            <p:txBody>
              <a:bodyPr/>
              <a:lstStyle/>
              <a:p>
                <a:r>
                  <a:rPr lang="en-US" dirty="0"/>
                  <a:t>IFN- </a:t>
                </a:r>
                <a14:m>
                  <m:oMath xmlns:m="http://schemas.openxmlformats.org/officeDocument/2006/math">
                    <m:r>
                      <a:rPr lang="en-US" smtClean="0">
                        <a:latin typeface="Cambria Math" panose="02040503050406030204" pitchFamily="18" charset="0"/>
                      </a:rPr>
                      <m:t>𝛼</m:t>
                    </m:r>
                    <m:r>
                      <a:rPr lang="en-US" smtClean="0">
                        <a:latin typeface="Cambria Math" panose="02040503050406030204" pitchFamily="18" charset="0"/>
                      </a:rPr>
                      <m:t>, </m:t>
                    </m:r>
                  </m:oMath>
                </a14:m>
                <a:r>
                  <a:rPr lang="en-US" dirty="0"/>
                  <a:t>interferon alpha.</a:t>
                </a:r>
              </a:p>
              <a:p>
                <a:r>
                  <a:rPr lang="en-US" dirty="0"/>
                  <a:t>Lim KH, et al. </a:t>
                </a:r>
                <a:r>
                  <a:rPr lang="en-US" i="1" dirty="0"/>
                  <a:t>Am J </a:t>
                </a:r>
                <a:r>
                  <a:rPr lang="en-US" i="1" dirty="0" err="1"/>
                  <a:t>Hematol</a:t>
                </a:r>
                <a:r>
                  <a:rPr lang="en-US" dirty="0"/>
                  <a:t>. 2009;84:790-94; Vaes M, et al. </a:t>
                </a:r>
                <a:r>
                  <a:rPr lang="en-US" i="1" dirty="0"/>
                  <a:t>Front Med</a:t>
                </a:r>
                <a:r>
                  <a:rPr lang="en-US" dirty="0"/>
                  <a:t>. 2017;4:110.</a:t>
                </a:r>
              </a:p>
            </p:txBody>
          </p:sp>
        </mc:Choice>
        <mc:Fallback xmlns="">
          <p:sp>
            <p:nvSpPr>
              <p:cNvPr id="3" name="Footer Placeholder 2">
                <a:extLst>
                  <a:ext uri="{FF2B5EF4-FFF2-40B4-BE49-F238E27FC236}">
                    <a16:creationId xmlns:a16="http://schemas.microsoft.com/office/drawing/2014/main" id="{4E8970DC-FCBD-F01E-953D-D8A2E403E3F0}"/>
                  </a:ext>
                </a:extLst>
              </p:cNvPr>
              <p:cNvSpPr>
                <a:spLocks noGrp="1" noRot="1" noChangeAspect="1" noMove="1" noResize="1" noEditPoints="1" noAdjustHandles="1" noChangeArrowheads="1" noChangeShapeType="1" noTextEdit="1"/>
              </p:cNvSpPr>
              <p:nvPr>
                <p:ph type="ftr" sz="quarter" idx="3"/>
              </p:nvPr>
            </p:nvSpPr>
            <p:spPr>
              <a:xfrm>
                <a:off x="609600" y="6356350"/>
                <a:ext cx="10515599" cy="442131"/>
              </a:xfrm>
              <a:blipFill>
                <a:blip r:embed="rId4"/>
                <a:stretch>
                  <a:fillRect t="-2778" b="-11111"/>
                </a:stretch>
              </a:blipFill>
            </p:spPr>
            <p:txBody>
              <a:bodyPr/>
              <a:lstStyle/>
              <a:p>
                <a:r>
                  <a:rPr lang="en-US">
                    <a:noFill/>
                  </a:rPr>
                  <a:t> </a:t>
                </a:r>
              </a:p>
            </p:txBody>
          </p:sp>
        </mc:Fallback>
      </mc:AlternateContent>
    </p:spTree>
    <p:extLst>
      <p:ext uri="{BB962C8B-B14F-4D97-AF65-F5344CB8AC3E}">
        <p14:creationId xmlns:p14="http://schemas.microsoft.com/office/powerpoint/2010/main" val="253751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694B824-EF01-AB92-DAD3-4F9197F2D07E}"/>
              </a:ext>
            </a:extLst>
          </p:cNvPr>
          <p:cNvSpPr>
            <a:spLocks noGrp="1"/>
          </p:cNvSpPr>
          <p:nvPr>
            <p:ph type="title"/>
          </p:nvPr>
        </p:nvSpPr>
        <p:spPr>
          <a:xfrm>
            <a:off x="609600" y="199505"/>
            <a:ext cx="10744200" cy="1185577"/>
          </a:xfrm>
        </p:spPr>
        <p:txBody>
          <a:bodyPr/>
          <a:lstStyle/>
          <a:p>
            <a:r>
              <a:rPr lang="en-US" dirty="0"/>
              <a:t>TKIs in Systemic </a:t>
            </a:r>
            <a:r>
              <a:rPr lang="en-US" dirty="0" err="1"/>
              <a:t>Mastocytosis</a:t>
            </a:r>
            <a:endParaRPr lang="en-US" dirty="0"/>
          </a:p>
        </p:txBody>
      </p:sp>
      <p:sp>
        <p:nvSpPr>
          <p:cNvPr id="11" name="Content Placeholder 10">
            <a:extLst>
              <a:ext uri="{FF2B5EF4-FFF2-40B4-BE49-F238E27FC236}">
                <a16:creationId xmlns:a16="http://schemas.microsoft.com/office/drawing/2014/main" id="{06DF1E33-8806-0089-20C9-E64B818BF7A3}"/>
              </a:ext>
            </a:extLst>
          </p:cNvPr>
          <p:cNvSpPr>
            <a:spLocks noGrp="1"/>
          </p:cNvSpPr>
          <p:nvPr>
            <p:ph sz="half" idx="1"/>
          </p:nvPr>
        </p:nvSpPr>
        <p:spPr>
          <a:xfrm>
            <a:off x="609600" y="1496291"/>
            <a:ext cx="5181600" cy="4680672"/>
          </a:xfrm>
        </p:spPr>
        <p:txBody>
          <a:bodyPr>
            <a:normAutofit/>
          </a:bodyPr>
          <a:lstStyle/>
          <a:p>
            <a:r>
              <a:rPr lang="en-US" dirty="0"/>
              <a:t>WT KIT or non-codon D816V</a:t>
            </a:r>
          </a:p>
          <a:p>
            <a:pPr lvl="1"/>
            <a:r>
              <a:rPr lang="en-US" dirty="0"/>
              <a:t>Imatinib (FDA indication for advanced systemic </a:t>
            </a:r>
            <a:r>
              <a:rPr lang="en-US" dirty="0" err="1"/>
              <a:t>mastocytosis</a:t>
            </a:r>
            <a:r>
              <a:rPr lang="en-US" dirty="0"/>
              <a:t> in 2006)</a:t>
            </a:r>
          </a:p>
          <a:p>
            <a:r>
              <a:rPr lang="en-US" dirty="0"/>
              <a:t>Both WT and D816V KIT</a:t>
            </a:r>
          </a:p>
          <a:p>
            <a:pPr lvl="1"/>
            <a:r>
              <a:rPr lang="en-US" dirty="0" err="1"/>
              <a:t>Dasatinib</a:t>
            </a:r>
            <a:r>
              <a:rPr lang="en-US" dirty="0"/>
              <a:t> (low clinical efficacy, side effects)</a:t>
            </a:r>
          </a:p>
          <a:p>
            <a:pPr lvl="1"/>
            <a:r>
              <a:rPr lang="en-US" dirty="0" err="1"/>
              <a:t>Midostaurin</a:t>
            </a:r>
            <a:r>
              <a:rPr lang="en-US" dirty="0"/>
              <a:t> (FDA indication for advanced systemic </a:t>
            </a:r>
            <a:r>
              <a:rPr lang="en-US" dirty="0" err="1"/>
              <a:t>mastocytosis</a:t>
            </a:r>
            <a:r>
              <a:rPr lang="en-US" dirty="0"/>
              <a:t> in 2017)</a:t>
            </a:r>
          </a:p>
          <a:p>
            <a:pPr lvl="1"/>
            <a:endParaRPr lang="en-US" dirty="0"/>
          </a:p>
          <a:p>
            <a:endParaRPr lang="en-US" dirty="0"/>
          </a:p>
        </p:txBody>
      </p:sp>
      <p:sp>
        <p:nvSpPr>
          <p:cNvPr id="12" name="Content Placeholder 11">
            <a:extLst>
              <a:ext uri="{FF2B5EF4-FFF2-40B4-BE49-F238E27FC236}">
                <a16:creationId xmlns:a16="http://schemas.microsoft.com/office/drawing/2014/main" id="{DA41FF35-8B5C-0360-FB65-FC69D2CBAD8A}"/>
              </a:ext>
            </a:extLst>
          </p:cNvPr>
          <p:cNvSpPr>
            <a:spLocks noGrp="1"/>
          </p:cNvSpPr>
          <p:nvPr>
            <p:ph sz="half" idx="2"/>
          </p:nvPr>
        </p:nvSpPr>
        <p:spPr>
          <a:xfrm>
            <a:off x="5943600" y="1496291"/>
            <a:ext cx="5181600" cy="4680672"/>
          </a:xfrm>
        </p:spPr>
        <p:txBody>
          <a:bodyPr>
            <a:normAutofit/>
          </a:bodyPr>
          <a:lstStyle/>
          <a:p>
            <a:r>
              <a:rPr lang="en-US" dirty="0"/>
              <a:t>Primarily D816V KIT</a:t>
            </a:r>
          </a:p>
          <a:p>
            <a:pPr lvl="1"/>
            <a:r>
              <a:rPr lang="en-US" dirty="0" err="1"/>
              <a:t>Avapritinib</a:t>
            </a:r>
            <a:r>
              <a:rPr lang="en-US" dirty="0"/>
              <a:t> (FDA indication in advanced systemic </a:t>
            </a:r>
            <a:r>
              <a:rPr lang="en-US" dirty="0" err="1"/>
              <a:t>mastocytosis</a:t>
            </a:r>
            <a:r>
              <a:rPr lang="en-US" dirty="0"/>
              <a:t> in 2021; clinical trial in ISM)</a:t>
            </a:r>
          </a:p>
          <a:p>
            <a:pPr lvl="1"/>
            <a:r>
              <a:rPr lang="en-US" dirty="0" err="1"/>
              <a:t>Elenestinib</a:t>
            </a:r>
            <a:r>
              <a:rPr lang="en-US" dirty="0"/>
              <a:t> (BLU-263)</a:t>
            </a:r>
          </a:p>
          <a:p>
            <a:pPr lvl="1"/>
            <a:r>
              <a:rPr lang="en-US" dirty="0" err="1"/>
              <a:t>Bezuclastinib</a:t>
            </a:r>
            <a:r>
              <a:rPr lang="en-US" dirty="0"/>
              <a:t> </a:t>
            </a:r>
          </a:p>
          <a:p>
            <a:endParaRPr lang="en-US" dirty="0"/>
          </a:p>
          <a:p>
            <a:endParaRPr lang="en-US" dirty="0"/>
          </a:p>
        </p:txBody>
      </p:sp>
      <p:sp>
        <p:nvSpPr>
          <p:cNvPr id="3" name="Footer Placeholder 2">
            <a:extLst>
              <a:ext uri="{FF2B5EF4-FFF2-40B4-BE49-F238E27FC236}">
                <a16:creationId xmlns:a16="http://schemas.microsoft.com/office/drawing/2014/main" id="{7A621C85-2DBB-D343-18FA-5EF3B9AFA4FA}"/>
              </a:ext>
            </a:extLst>
          </p:cNvPr>
          <p:cNvSpPr>
            <a:spLocks noGrp="1"/>
          </p:cNvSpPr>
          <p:nvPr>
            <p:ph type="ftr" sz="quarter" idx="3"/>
          </p:nvPr>
        </p:nvSpPr>
        <p:spPr>
          <a:xfrm>
            <a:off x="609600" y="6356350"/>
            <a:ext cx="10515599" cy="442131"/>
          </a:xfrm>
        </p:spPr>
        <p:txBody>
          <a:bodyPr/>
          <a:lstStyle/>
          <a:p>
            <a:r>
              <a:rPr lang="en-US" dirty="0"/>
              <a:t>FDA, US Food and Drug Administration; TKI, tyrosine kinase inhibitor; WT, wild type. </a:t>
            </a:r>
          </a:p>
          <a:p>
            <a:r>
              <a:rPr lang="en-US" dirty="0"/>
              <a:t>Akin, C, et al. </a:t>
            </a:r>
            <a:r>
              <a:rPr lang="en-US" i="1" dirty="0"/>
              <a:t>J Allergy Clin Immunol.</a:t>
            </a:r>
            <a:r>
              <a:rPr lang="en-US" dirty="0"/>
              <a:t> 2022;49(6 Suppl):1912-18; Blueprint Medicines Corporation. AZURE. </a:t>
            </a:r>
            <a:r>
              <a:rPr lang="en-US" dirty="0" err="1"/>
              <a:t>ClinicalTrials.gov</a:t>
            </a:r>
            <a:r>
              <a:rPr lang="en-US" dirty="0"/>
              <a:t> identifier NCT05609942. Updated April 5, 2023; Blueprint Medicines Corporation. HARBOR. </a:t>
            </a:r>
            <a:r>
              <a:rPr lang="en-US" dirty="0" err="1"/>
              <a:t>ClinicalTrials.gov</a:t>
            </a:r>
            <a:r>
              <a:rPr lang="en-US" dirty="0"/>
              <a:t> identifier NCT04910685. Updated April 6, 2023; Castells M, et al. </a:t>
            </a:r>
            <a:r>
              <a:rPr lang="en-US" i="1" dirty="0"/>
              <a:t>J Allergy Clin Immunol</a:t>
            </a:r>
            <a:r>
              <a:rPr lang="en-US" dirty="0"/>
              <a:t>. 2023;151(2 Suppl, AB204). Abstract 627; Castells, M, et al. </a:t>
            </a:r>
            <a:r>
              <a:rPr lang="en-US" i="1" dirty="0"/>
              <a:t>J Allergy Clin Immunol</a:t>
            </a:r>
            <a:r>
              <a:rPr lang="en-US" dirty="0"/>
              <a:t>. 2022;149(2 Suppl). Abstract 665; Cogent Biosciences, Inc. APEX. </a:t>
            </a:r>
            <a:r>
              <a:rPr lang="en-US" dirty="0" err="1"/>
              <a:t>ClinicalTrials.gov</a:t>
            </a:r>
            <a:r>
              <a:rPr lang="en-US" dirty="0"/>
              <a:t> identifier NCT04996875. Updated May 3, 2023; </a:t>
            </a:r>
            <a:r>
              <a:rPr lang="en-US" dirty="0" err="1"/>
              <a:t>Piris-Villaespesa</a:t>
            </a:r>
            <a:r>
              <a:rPr lang="en-US" dirty="0"/>
              <a:t> M, et al. </a:t>
            </a:r>
            <a:r>
              <a:rPr lang="en-US" i="1" dirty="0"/>
              <a:t>Front </a:t>
            </a:r>
            <a:r>
              <a:rPr lang="en-US" i="1" dirty="0" err="1"/>
              <a:t>Pharmacol</a:t>
            </a:r>
            <a:r>
              <a:rPr lang="en-US" dirty="0"/>
              <a:t>. 2020;11:443.</a:t>
            </a:r>
          </a:p>
        </p:txBody>
      </p:sp>
    </p:spTree>
    <p:extLst>
      <p:ext uri="{BB962C8B-B14F-4D97-AF65-F5344CB8AC3E}">
        <p14:creationId xmlns:p14="http://schemas.microsoft.com/office/powerpoint/2010/main" val="1595888531"/>
      </p:ext>
    </p:extLst>
  </p:cSld>
  <p:clrMapOvr>
    <a:masterClrMapping/>
  </p:clrMapOvr>
</p:sld>
</file>

<file path=ppt/theme/theme1.xml><?xml version="1.0" encoding="utf-8"?>
<a:theme xmlns:a="http://schemas.openxmlformats.org/drawingml/2006/main" name="1_USE THIS">
  <a:themeElements>
    <a:clrScheme name="Blueprint ASH Template">
      <a:dk1>
        <a:srgbClr val="000000"/>
      </a:dk1>
      <a:lt1>
        <a:srgbClr val="FFFFFF"/>
      </a:lt1>
      <a:dk2>
        <a:srgbClr val="696969"/>
      </a:dk2>
      <a:lt2>
        <a:srgbClr val="C5C5C5"/>
      </a:lt2>
      <a:accent1>
        <a:srgbClr val="2B56AD"/>
      </a:accent1>
      <a:accent2>
        <a:srgbClr val="A5BCE9"/>
      </a:accent2>
      <a:accent3>
        <a:srgbClr val="B41D3C"/>
      </a:accent3>
      <a:accent4>
        <a:srgbClr val="000000"/>
      </a:accent4>
      <a:accent5>
        <a:srgbClr val="E4EBF8"/>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60000"/>
            <a:lumOff val="40000"/>
          </a:schemeClr>
        </a:solidFill>
        <a:ln>
          <a:solidFill>
            <a:schemeClr val="accent6">
              <a:lumMod val="60000"/>
              <a:lumOff val="40000"/>
            </a:schemeClr>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solidFill>
            <a:schemeClr val="accent6">
              <a:lumMod val="60000"/>
              <a:lumOff val="40000"/>
            </a:schemeClr>
          </a:solidFill>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1150</Words>
  <Application>Microsoft Macintosh PowerPoint</Application>
  <PresentationFormat>Widescreen</PresentationFormat>
  <Paragraphs>112</Paragraphs>
  <Slides>15</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Arial</vt:lpstr>
      <vt:lpstr>Calibri</vt:lpstr>
      <vt:lpstr>Calibri Light</vt:lpstr>
      <vt:lpstr>Cambria Math</vt:lpstr>
      <vt:lpstr>Century Gothic</vt:lpstr>
      <vt:lpstr>Helvetica</vt:lpstr>
      <vt:lpstr>Times New Roman</vt:lpstr>
      <vt:lpstr>Trebuchet MS</vt:lpstr>
      <vt:lpstr>1_USE THIS</vt:lpstr>
      <vt:lpstr>HemOnc22</vt:lpstr>
      <vt:lpstr>Office Theme</vt:lpstr>
      <vt:lpstr>1_HemOnc22</vt:lpstr>
      <vt:lpstr>Rationale for Tyrosine Kinase Inhibitors In Non-Advanced Systemic Mastocytosis</vt:lpstr>
      <vt:lpstr>PowerPoint Presentation</vt:lpstr>
      <vt:lpstr>Disclaimer</vt:lpstr>
      <vt:lpstr>Impact on Quality of Life in Patients with Mast Cell Disorders</vt:lpstr>
      <vt:lpstr>Symptom Burden in Systemic Mastocytosis</vt:lpstr>
      <vt:lpstr>Symptom Burden in Systemic Mastocytosis</vt:lpstr>
      <vt:lpstr>Symptom Burden in Systemic Mastocytosis  Comparison to Other Diagnoses</vt:lpstr>
      <vt:lpstr>Cytoreductive Treatment of Systemic Mastocytosis</vt:lpstr>
      <vt:lpstr>TKIs in Systemic Mastocytosis</vt:lpstr>
      <vt:lpstr>Avapritinib</vt:lpstr>
      <vt:lpstr>Avapritinib Versus Placebo in ISM: Effect on Symptom Scores (Primary Endpoint)</vt:lpstr>
      <vt:lpstr>Mast Cell Cytoreduction Measured as Reduction in Biomarkers: PIONEER Trial</vt:lpstr>
      <vt:lpstr>Investigational KIT D816V Targeting TKIs in Non-advanced Systemic Mastocytosis </vt:lpstr>
      <vt:lpstr>Risk Versus Benefit Considerations in TKI Treatment of Patients with Indolent Systemic Mastocytosis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Rationale for tyrosine kinase inhibitors in non-advanced SM</dc:title>
  <dc:subject/>
  <dc:creator>MedEd On The Go</dc:creator>
  <cp:keywords/>
  <dc:description/>
  <cp:lastModifiedBy>Moriah Diethorn</cp:lastModifiedBy>
  <cp:revision>24</cp:revision>
  <dcterms:created xsi:type="dcterms:W3CDTF">2023-04-17T16:16:04Z</dcterms:created>
  <dcterms:modified xsi:type="dcterms:W3CDTF">2023-06-07T20:51:12Z</dcterms:modified>
  <cp:category/>
</cp:coreProperties>
</file>